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7"/>
  </p:notesMasterIdLst>
  <p:sldIdLst>
    <p:sldId id="263" r:id="rId4"/>
    <p:sldId id="260" r:id="rId5"/>
    <p:sldId id="262" r:id="rId6"/>
  </p:sldIdLst>
  <p:sldSz cx="10969625" cy="6170613"/>
  <p:notesSz cx="6858000" cy="9144000"/>
  <p:custDataLst>
    <p:tags r:id="rId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6" autoAdjust="0"/>
    <p:restoredTop sz="94250" autoAdjust="0"/>
  </p:normalViewPr>
  <p:slideViewPr>
    <p:cSldViewPr snapToGrid="0">
      <p:cViewPr varScale="1">
        <p:scale>
          <a:sx n="75" d="100"/>
          <a:sy n="75" d="100"/>
        </p:scale>
        <p:origin x="3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GS/HRS-VN | 2021-12-08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Vietnam  2021.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64FC-AF87-4014-864E-62FDCD7C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00" y="915853"/>
            <a:ext cx="10450800" cy="388800"/>
          </a:xfrm>
        </p:spPr>
        <p:txBody>
          <a:bodyPr/>
          <a:lstStyle/>
          <a:p>
            <a:r>
              <a:rPr lang="en-US" sz="2400" b="1" dirty="0" err="1"/>
              <a:t>Cập</a:t>
            </a:r>
            <a:r>
              <a:rPr lang="en-US" sz="2400" b="1" dirty="0"/>
              <a:t> </a:t>
            </a:r>
            <a:r>
              <a:rPr lang="en-US" sz="2400" b="1" dirty="0" err="1"/>
              <a:t>nhật</a:t>
            </a:r>
            <a:r>
              <a:rPr lang="en-US" sz="2400" b="1" dirty="0"/>
              <a:t> Quy </a:t>
            </a: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nộp</a:t>
            </a:r>
            <a:r>
              <a:rPr lang="en-US" sz="2400" b="1" dirty="0"/>
              <a:t> </a:t>
            </a:r>
            <a:r>
              <a:rPr lang="en-US" sz="2400" b="1" dirty="0" err="1"/>
              <a:t>hồ</a:t>
            </a:r>
            <a:r>
              <a:rPr lang="en-US" sz="2400" b="1" dirty="0"/>
              <a:t> </a:t>
            </a:r>
            <a:r>
              <a:rPr lang="en-US" sz="2400" b="1" dirty="0" err="1"/>
              <a:t>sơ</a:t>
            </a:r>
            <a:r>
              <a:rPr lang="en-US" sz="2400" b="1" dirty="0"/>
              <a:t> </a:t>
            </a:r>
            <a:r>
              <a:rPr lang="en-US" sz="2400" b="1" dirty="0" err="1"/>
              <a:t>trợ</a:t>
            </a:r>
            <a:r>
              <a:rPr lang="en-US" sz="2400" b="1" dirty="0"/>
              <a:t> </a:t>
            </a:r>
            <a:r>
              <a:rPr lang="en-US" sz="2400" b="1" dirty="0" err="1"/>
              <a:t>cấp</a:t>
            </a:r>
            <a:r>
              <a:rPr lang="en-US" sz="2400" b="1" dirty="0"/>
              <a:t> Covid-19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Lưu</a:t>
            </a:r>
            <a:r>
              <a:rPr lang="en-US" sz="2400" b="1" dirty="0"/>
              <a:t> ý Quan </a:t>
            </a:r>
            <a:r>
              <a:rPr lang="en-US" sz="2400" b="1" dirty="0" err="1"/>
              <a:t>trọng</a:t>
            </a:r>
            <a:endParaRPr lang="en-US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D317-2D3B-4BD1-93EA-F984982935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9200" y="527053"/>
            <a:ext cx="10450800" cy="388800"/>
          </a:xfrm>
        </p:spPr>
        <p:txBody>
          <a:bodyPr/>
          <a:lstStyle/>
          <a:p>
            <a:r>
              <a:rPr lang="en-US" sz="2400" b="1" dirty="0"/>
              <a:t>PVI Claim process for Covid-19 – Updates and Important Notes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02902-AEDD-4011-82E9-3871CC3B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</a:t>
            </a:fld>
            <a:endParaRPr lang="en-US" noProof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69BF43-3D35-4A7D-8967-DA4F1923C171}"/>
              </a:ext>
            </a:extLst>
          </p:cNvPr>
          <p:cNvSpPr txBox="1">
            <a:spLocks/>
          </p:cNvSpPr>
          <p:nvPr/>
        </p:nvSpPr>
        <p:spPr>
          <a:xfrm>
            <a:off x="0" y="117385"/>
            <a:ext cx="3177436" cy="367283"/>
          </a:xfrm>
          <a:prstGeom prst="rect">
            <a:avLst/>
          </a:prstGeom>
        </p:spPr>
        <p:txBody>
          <a:bodyPr vert="horz" lIns="87464" tIns="43732" rIns="87464" bIns="43732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rgbClr val="ED0007"/>
                </a:solidFill>
                <a:latin typeface="+mn-lt"/>
              </a:rPr>
              <a:t>HRS FLASH – 02.2022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1E6CE3-9E55-49BA-8334-FCBC5D8757FD}"/>
              </a:ext>
            </a:extLst>
          </p:cNvPr>
          <p:cNvSpPr/>
          <p:nvPr/>
        </p:nvSpPr>
        <p:spPr>
          <a:xfrm>
            <a:off x="237069" y="2087417"/>
            <a:ext cx="10583333" cy="3278909"/>
          </a:xfrm>
          <a:prstGeom prst="roundRect">
            <a:avLst/>
          </a:prstGeom>
          <a:noFill/>
          <a:ln w="19050" cap="flat" cmpd="sng" algn="ctr">
            <a:solidFill>
              <a:srgbClr val="007BC0"/>
            </a:solidFill>
            <a:prstDash val="solid"/>
          </a:ln>
          <a:effectLst/>
        </p:spPr>
        <p:txBody>
          <a:bodyPr rtlCol="0" anchor="ctr"/>
          <a:lstStyle/>
          <a:p>
            <a:pPr algn="l"/>
            <a:r>
              <a:rPr lang="en-GB" sz="1700" dirty="0">
                <a:solidFill>
                  <a:srgbClr val="0070C0"/>
                </a:solidFill>
                <a:latin typeface="+mn-lt"/>
              </a:rPr>
              <a:t>Considering the number of positive Covid-19 cases is increasing significantly, the Company has aligned with PVI to simplify the claim process for </a:t>
            </a:r>
            <a:r>
              <a:rPr lang="en-GB" sz="1700" b="1" u="sng" dirty="0">
                <a:solidFill>
                  <a:srgbClr val="0070C0"/>
                </a:solidFill>
                <a:latin typeface="+mn-lt"/>
              </a:rPr>
              <a:t>Covid-19 treatment at home.</a:t>
            </a:r>
          </a:p>
          <a:p>
            <a:pPr algn="l"/>
            <a:r>
              <a:rPr lang="en-GB" sz="1700" dirty="0" err="1">
                <a:latin typeface="+mn-lt"/>
              </a:rPr>
              <a:t>Với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tình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hình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số</a:t>
            </a:r>
            <a:r>
              <a:rPr lang="en-GB" sz="1700" dirty="0">
                <a:latin typeface="+mn-lt"/>
              </a:rPr>
              <a:t> ca </a:t>
            </a:r>
            <a:r>
              <a:rPr lang="en-GB" sz="1700" dirty="0" err="1">
                <a:latin typeface="+mn-lt"/>
              </a:rPr>
              <a:t>dương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tính</a:t>
            </a:r>
            <a:r>
              <a:rPr lang="en-GB" sz="1700" dirty="0">
                <a:latin typeface="+mn-lt"/>
              </a:rPr>
              <a:t> Covid 19 </a:t>
            </a:r>
            <a:r>
              <a:rPr lang="en-GB" sz="1700" dirty="0" err="1">
                <a:latin typeface="+mn-lt"/>
              </a:rPr>
              <a:t>đang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tăng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một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cách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đáng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kể</a:t>
            </a:r>
            <a:r>
              <a:rPr lang="en-GB" sz="1700" dirty="0">
                <a:latin typeface="+mn-lt"/>
              </a:rPr>
              <a:t>, </a:t>
            </a:r>
            <a:r>
              <a:rPr lang="en-GB" sz="1700" dirty="0" err="1">
                <a:latin typeface="+mn-lt"/>
              </a:rPr>
              <a:t>Công</a:t>
            </a:r>
            <a:r>
              <a:rPr lang="en-GB" sz="1700" dirty="0">
                <a:latin typeface="+mn-lt"/>
              </a:rPr>
              <a:t> ty </a:t>
            </a:r>
            <a:r>
              <a:rPr lang="en-GB" sz="1700" dirty="0" err="1">
                <a:latin typeface="+mn-lt"/>
              </a:rPr>
              <a:t>đã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thỏa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thuận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với</a:t>
            </a:r>
            <a:r>
              <a:rPr lang="en-GB" sz="1700" dirty="0">
                <a:latin typeface="+mn-lt"/>
              </a:rPr>
              <a:t> PVI </a:t>
            </a:r>
            <a:r>
              <a:rPr lang="en-GB" sz="1700" dirty="0" err="1">
                <a:latin typeface="+mn-lt"/>
              </a:rPr>
              <a:t>về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việc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đơn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giản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hóa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quy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trình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nhận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trợ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cấp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cho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trường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hợp</a:t>
            </a:r>
            <a:r>
              <a:rPr lang="en-GB" sz="1700" dirty="0">
                <a:latin typeface="+mn-lt"/>
              </a:rPr>
              <a:t> </a:t>
            </a:r>
            <a:r>
              <a:rPr lang="en-GB" sz="1700" b="1" u="sng" dirty="0" err="1">
                <a:latin typeface="+mn-lt"/>
              </a:rPr>
              <a:t>điều</a:t>
            </a:r>
            <a:r>
              <a:rPr lang="en-GB" sz="1700" b="1" u="sng" dirty="0">
                <a:latin typeface="+mn-lt"/>
              </a:rPr>
              <a:t> </a:t>
            </a:r>
            <a:r>
              <a:rPr lang="en-GB" sz="1700" b="1" u="sng" dirty="0" err="1">
                <a:latin typeface="+mn-lt"/>
              </a:rPr>
              <a:t>trị</a:t>
            </a:r>
            <a:r>
              <a:rPr lang="en-GB" sz="1700" b="1" u="sng" dirty="0">
                <a:latin typeface="+mn-lt"/>
              </a:rPr>
              <a:t> Covid 19 </a:t>
            </a:r>
            <a:r>
              <a:rPr lang="en-GB" sz="1700" b="1" u="sng" dirty="0" err="1">
                <a:latin typeface="+mn-lt"/>
              </a:rPr>
              <a:t>tại</a:t>
            </a:r>
            <a:r>
              <a:rPr lang="en-GB" sz="1700" b="1" u="sng" dirty="0">
                <a:latin typeface="+mn-lt"/>
              </a:rPr>
              <a:t> </a:t>
            </a:r>
            <a:r>
              <a:rPr lang="en-GB" sz="1700" b="1" u="sng" dirty="0" err="1">
                <a:latin typeface="+mn-lt"/>
              </a:rPr>
              <a:t>nhà</a:t>
            </a:r>
            <a:r>
              <a:rPr lang="en-GB" sz="1700" b="1" dirty="0">
                <a:latin typeface="+mn-lt"/>
              </a:rPr>
              <a:t>.</a:t>
            </a:r>
          </a:p>
          <a:p>
            <a:pPr algn="l"/>
            <a:endParaRPr lang="en-GB" sz="1700" dirty="0">
              <a:solidFill>
                <a:srgbClr val="0070C0"/>
              </a:solidFill>
              <a:latin typeface="+mn-lt"/>
            </a:endParaRPr>
          </a:p>
          <a:p>
            <a:pPr algn="l"/>
            <a:r>
              <a:rPr lang="en-GB" sz="1700" dirty="0">
                <a:solidFill>
                  <a:schemeClr val="accent1"/>
                </a:solidFill>
                <a:latin typeface="+mn-lt"/>
              </a:rPr>
              <a:t>From 24.02.2022, associates are </a:t>
            </a:r>
            <a:r>
              <a:rPr lang="en-GB" sz="1700" b="1" dirty="0">
                <a:solidFill>
                  <a:schemeClr val="accent1"/>
                </a:solidFill>
                <a:latin typeface="+mn-lt"/>
              </a:rPr>
              <a:t>NOT required to submit Claim form to C/HRR-VN for confirmation</a:t>
            </a:r>
            <a:r>
              <a:rPr lang="en-GB" sz="1700" dirty="0">
                <a:solidFill>
                  <a:schemeClr val="accent1"/>
                </a:solidFill>
                <a:latin typeface="+mn-lt"/>
              </a:rPr>
              <a:t>. Instead, associate can submit all required documents directly to PVI.</a:t>
            </a:r>
          </a:p>
          <a:p>
            <a:pPr algn="l"/>
            <a:r>
              <a:rPr lang="en-GB" sz="1700" dirty="0" err="1">
                <a:latin typeface="+mn-lt"/>
              </a:rPr>
              <a:t>Kể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từ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ngày</a:t>
            </a:r>
            <a:r>
              <a:rPr lang="en-GB" sz="1700" dirty="0">
                <a:latin typeface="+mn-lt"/>
              </a:rPr>
              <a:t> 24.02.2022, </a:t>
            </a:r>
            <a:r>
              <a:rPr lang="en-GB" sz="1700" b="1" dirty="0" err="1">
                <a:latin typeface="+mn-lt"/>
              </a:rPr>
              <a:t>nhân</a:t>
            </a:r>
            <a:r>
              <a:rPr lang="en-GB" sz="1700" b="1" dirty="0">
                <a:latin typeface="+mn-lt"/>
              </a:rPr>
              <a:t> </a:t>
            </a:r>
            <a:r>
              <a:rPr lang="en-GB" sz="1700" b="1" dirty="0" err="1">
                <a:latin typeface="+mn-lt"/>
              </a:rPr>
              <a:t>viên</a:t>
            </a:r>
            <a:r>
              <a:rPr lang="en-GB" sz="1700" b="1" dirty="0">
                <a:latin typeface="+mn-lt"/>
              </a:rPr>
              <a:t> KHÔNG </a:t>
            </a:r>
            <a:r>
              <a:rPr lang="en-GB" sz="1700" b="1" dirty="0" err="1">
                <a:latin typeface="+mn-lt"/>
              </a:rPr>
              <a:t>cần</a:t>
            </a:r>
            <a:r>
              <a:rPr lang="en-GB" sz="1700" b="1" dirty="0">
                <a:latin typeface="+mn-lt"/>
              </a:rPr>
              <a:t> </a:t>
            </a:r>
            <a:r>
              <a:rPr lang="en-GB" sz="1700" b="1" dirty="0" err="1">
                <a:latin typeface="+mn-lt"/>
              </a:rPr>
              <a:t>nộp</a:t>
            </a:r>
            <a:r>
              <a:rPr lang="en-GB" sz="1700" b="1" dirty="0">
                <a:latin typeface="+mn-lt"/>
              </a:rPr>
              <a:t> </a:t>
            </a:r>
            <a:r>
              <a:rPr lang="en-GB" sz="1700" b="1" dirty="0" err="1">
                <a:latin typeface="+mn-lt"/>
              </a:rPr>
              <a:t>mẫu</a:t>
            </a:r>
            <a:r>
              <a:rPr lang="en-GB" sz="1700" b="1" dirty="0">
                <a:latin typeface="+mn-lt"/>
              </a:rPr>
              <a:t> </a:t>
            </a:r>
            <a:r>
              <a:rPr lang="en-GB" sz="1700" b="1" dirty="0" err="1">
                <a:latin typeface="+mn-lt"/>
              </a:rPr>
              <a:t>Yêu</a:t>
            </a:r>
            <a:r>
              <a:rPr lang="en-GB" sz="1700" b="1" dirty="0">
                <a:latin typeface="+mn-lt"/>
              </a:rPr>
              <a:t> </a:t>
            </a:r>
            <a:r>
              <a:rPr lang="en-GB" sz="1700" b="1" dirty="0" err="1">
                <a:latin typeface="+mn-lt"/>
              </a:rPr>
              <a:t>cầu</a:t>
            </a:r>
            <a:r>
              <a:rPr lang="en-GB" sz="1700" b="1" dirty="0">
                <a:latin typeface="+mn-lt"/>
              </a:rPr>
              <a:t> </a:t>
            </a:r>
            <a:r>
              <a:rPr lang="en-GB" sz="1700" b="1" dirty="0" err="1">
                <a:latin typeface="+mn-lt"/>
              </a:rPr>
              <a:t>trợ</a:t>
            </a:r>
            <a:r>
              <a:rPr lang="en-GB" sz="1700" b="1" dirty="0">
                <a:latin typeface="+mn-lt"/>
              </a:rPr>
              <a:t> </a:t>
            </a:r>
            <a:r>
              <a:rPr lang="en-GB" sz="1700" b="1" dirty="0" err="1">
                <a:latin typeface="+mn-lt"/>
              </a:rPr>
              <a:t>cấp</a:t>
            </a:r>
            <a:r>
              <a:rPr lang="en-GB" sz="1700" b="1" dirty="0">
                <a:latin typeface="+mn-lt"/>
              </a:rPr>
              <a:t> do </a:t>
            </a:r>
            <a:r>
              <a:rPr lang="en-GB" sz="1700" b="1" dirty="0" err="1">
                <a:latin typeface="+mn-lt"/>
              </a:rPr>
              <a:t>điều</a:t>
            </a:r>
            <a:r>
              <a:rPr lang="en-GB" sz="1700" b="1" dirty="0">
                <a:latin typeface="+mn-lt"/>
              </a:rPr>
              <a:t> </a:t>
            </a:r>
            <a:r>
              <a:rPr lang="en-GB" sz="1700" b="1" dirty="0" err="1">
                <a:latin typeface="+mn-lt"/>
              </a:rPr>
              <a:t>trị</a:t>
            </a:r>
            <a:r>
              <a:rPr lang="en-GB" sz="1700" b="1" dirty="0">
                <a:latin typeface="+mn-lt"/>
              </a:rPr>
              <a:t> Covid-19 </a:t>
            </a:r>
            <a:r>
              <a:rPr lang="en-GB" sz="1700" b="1" dirty="0" err="1">
                <a:latin typeface="+mn-lt"/>
              </a:rPr>
              <a:t>tại</a:t>
            </a:r>
            <a:r>
              <a:rPr lang="en-GB" sz="1700" b="1" dirty="0">
                <a:latin typeface="+mn-lt"/>
              </a:rPr>
              <a:t> </a:t>
            </a:r>
            <a:r>
              <a:rPr lang="en-GB" sz="1700" b="1" dirty="0" err="1">
                <a:latin typeface="+mn-lt"/>
              </a:rPr>
              <a:t>nhà</a:t>
            </a:r>
            <a:r>
              <a:rPr lang="en-GB" sz="1700" b="1" dirty="0">
                <a:latin typeface="+mn-lt"/>
              </a:rPr>
              <a:t> </a:t>
            </a:r>
            <a:r>
              <a:rPr lang="en-GB" sz="1700" b="1" dirty="0" err="1">
                <a:latin typeface="+mn-lt"/>
              </a:rPr>
              <a:t>cho</a:t>
            </a:r>
            <a:r>
              <a:rPr lang="en-GB" sz="1700" b="1" dirty="0">
                <a:latin typeface="+mn-lt"/>
              </a:rPr>
              <a:t> C/HRR-VN </a:t>
            </a:r>
            <a:r>
              <a:rPr lang="en-GB" sz="1700" b="1" dirty="0" err="1">
                <a:latin typeface="+mn-lt"/>
              </a:rPr>
              <a:t>xác</a:t>
            </a:r>
            <a:r>
              <a:rPr lang="en-GB" sz="1700" b="1" dirty="0">
                <a:latin typeface="+mn-lt"/>
              </a:rPr>
              <a:t> </a:t>
            </a:r>
            <a:r>
              <a:rPr lang="en-GB" sz="1700" b="1" dirty="0" err="1">
                <a:latin typeface="+mn-lt"/>
              </a:rPr>
              <a:t>nhận</a:t>
            </a:r>
            <a:r>
              <a:rPr lang="en-GB" sz="1700" b="1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mà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chỉ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cần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hoàn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thành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bộ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hồ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sơ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như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yêu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cầu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và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nộp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trực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tiếp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cho</a:t>
            </a:r>
            <a:r>
              <a:rPr lang="en-GB" sz="1700" dirty="0">
                <a:latin typeface="+mn-lt"/>
              </a:rPr>
              <a:t> PVI.</a:t>
            </a:r>
          </a:p>
          <a:p>
            <a:pPr algn="l"/>
            <a:endParaRPr lang="en-GB" sz="1700" dirty="0">
              <a:latin typeface="+mn-lt"/>
            </a:endParaRPr>
          </a:p>
          <a:p>
            <a:pPr algn="l"/>
            <a:r>
              <a:rPr lang="en-GB" sz="1700" dirty="0">
                <a:solidFill>
                  <a:srgbClr val="0070C0"/>
                </a:solidFill>
                <a:latin typeface="+mn-lt"/>
              </a:rPr>
              <a:t>Below is the new process for Covid-19 treatment at home claiming process.</a:t>
            </a:r>
          </a:p>
          <a:p>
            <a:pPr algn="l"/>
            <a:r>
              <a:rPr lang="en-GB" sz="1700" dirty="0" err="1">
                <a:latin typeface="+mn-lt"/>
              </a:rPr>
              <a:t>Dưới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đây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là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quy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trình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mới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cho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việc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yêu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cầu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thanh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toán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trợ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cấp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điều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trị</a:t>
            </a:r>
            <a:r>
              <a:rPr lang="en-GB" sz="1700" dirty="0">
                <a:latin typeface="+mn-lt"/>
              </a:rPr>
              <a:t> Covid-19 </a:t>
            </a:r>
            <a:r>
              <a:rPr lang="en-GB" sz="1700" dirty="0" err="1">
                <a:latin typeface="+mn-lt"/>
              </a:rPr>
              <a:t>tại</a:t>
            </a:r>
            <a:r>
              <a:rPr lang="en-GB" sz="1700" dirty="0">
                <a:latin typeface="+mn-lt"/>
              </a:rPr>
              <a:t> </a:t>
            </a:r>
            <a:r>
              <a:rPr lang="en-GB" sz="1700" dirty="0" err="1">
                <a:latin typeface="+mn-lt"/>
              </a:rPr>
              <a:t>nhà</a:t>
            </a:r>
            <a:r>
              <a:rPr lang="en-GB" sz="1700" dirty="0">
                <a:latin typeface="+mn-lt"/>
              </a:rPr>
              <a:t>.</a:t>
            </a:r>
            <a:endParaRPr kumimoji="0" lang="en-GB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571FF-6036-40AA-8146-52B8BAF65D87}"/>
              </a:ext>
            </a:extLst>
          </p:cNvPr>
          <p:cNvSpPr/>
          <p:nvPr/>
        </p:nvSpPr>
        <p:spPr>
          <a:xfrm>
            <a:off x="237069" y="1470907"/>
            <a:ext cx="2247513" cy="5541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kern="0" dirty="0">
                <a:solidFill>
                  <a:schemeClr val="accent1"/>
                </a:solidFill>
                <a:latin typeface="Bosch Office Sans"/>
              </a:rPr>
              <a:t>Update/ </a:t>
            </a:r>
            <a:r>
              <a:rPr lang="en-US" b="1" kern="0" dirty="0" err="1">
                <a:solidFill>
                  <a:schemeClr val="accent1"/>
                </a:solidFill>
                <a:latin typeface="Bosch Office Sans"/>
              </a:rPr>
              <a:t>Cập</a:t>
            </a:r>
            <a:r>
              <a:rPr lang="en-US" b="1" kern="0" dirty="0">
                <a:solidFill>
                  <a:schemeClr val="accent1"/>
                </a:solidFill>
                <a:latin typeface="Bosch Office Sans"/>
              </a:rPr>
              <a:t> </a:t>
            </a:r>
            <a:r>
              <a:rPr lang="en-US" b="1" kern="0" dirty="0" err="1">
                <a:solidFill>
                  <a:schemeClr val="accent1"/>
                </a:solidFill>
                <a:latin typeface="Bosch Office Sans"/>
              </a:rPr>
              <a:t>nhật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7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C9CB-7B0E-4721-906C-E03FE430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Quy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Covid-19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nhà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A5A3F-6A9E-475E-959F-8CAA592F1C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PVI Claim process for Covid-19 treatment at home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D27C7-D4DC-4C3D-8194-9873EFD4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7F34CA-F7C0-4024-AA5F-9334FC4BDC23}"/>
              </a:ext>
            </a:extLst>
          </p:cNvPr>
          <p:cNvSpPr/>
          <p:nvPr/>
        </p:nvSpPr>
        <p:spPr>
          <a:xfrm>
            <a:off x="377536" y="1246909"/>
            <a:ext cx="3131414" cy="5541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bg1"/>
                </a:solidFill>
                <a:latin typeface="Bosch Office Sans"/>
              </a:rPr>
              <a:t>F0 associate/ Nhân </a:t>
            </a:r>
            <a:r>
              <a:rPr lang="en-US" kern="0" dirty="0" err="1">
                <a:solidFill>
                  <a:schemeClr val="bg1"/>
                </a:solidFill>
                <a:latin typeface="Bosch Office Sans"/>
              </a:rPr>
              <a:t>viên</a:t>
            </a:r>
            <a:r>
              <a:rPr lang="en-US" kern="0" dirty="0">
                <a:solidFill>
                  <a:schemeClr val="bg1"/>
                </a:solidFill>
                <a:latin typeface="Bosch Office Sans"/>
              </a:rPr>
              <a:t> F0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0DDB57-F461-4A1B-82B5-BDCFCB5E5AC2}"/>
              </a:ext>
            </a:extLst>
          </p:cNvPr>
          <p:cNvSpPr/>
          <p:nvPr/>
        </p:nvSpPr>
        <p:spPr>
          <a:xfrm>
            <a:off x="4002809" y="1246909"/>
            <a:ext cx="3131414" cy="5541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bg1"/>
                </a:solidFill>
                <a:latin typeface="Bosch Office Sans"/>
              </a:rPr>
              <a:t>FCM/HSE/HRR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F9EC3-8044-4E81-8275-EF5D61C10C41}"/>
              </a:ext>
            </a:extLst>
          </p:cNvPr>
          <p:cNvSpPr/>
          <p:nvPr/>
        </p:nvSpPr>
        <p:spPr>
          <a:xfrm>
            <a:off x="7618851" y="1246909"/>
            <a:ext cx="3131414" cy="5541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bg1"/>
                </a:solidFill>
                <a:latin typeface="Bosch Office Sans"/>
              </a:rPr>
              <a:t>PVI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71341C-6AD8-4D9D-A758-1EE45069B78C}"/>
              </a:ext>
            </a:extLst>
          </p:cNvPr>
          <p:cNvSpPr/>
          <p:nvPr/>
        </p:nvSpPr>
        <p:spPr>
          <a:xfrm>
            <a:off x="377536" y="1943818"/>
            <a:ext cx="3131414" cy="169530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Inform immediately to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HoD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/Supervisor or/and FCM/HSE  (depend on respective location’s process) </a:t>
            </a:r>
          </a:p>
          <a:p>
            <a:r>
              <a:rPr lang="en-US" sz="1400" kern="0" dirty="0" err="1">
                <a:latin typeface="Bosch Office Sans"/>
              </a:rPr>
              <a:t>Thông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báo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ngay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lập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tức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cho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Trưởng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bộ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phận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hoặc</a:t>
            </a:r>
            <a:r>
              <a:rPr lang="en-US" sz="1400" kern="0" dirty="0">
                <a:latin typeface="Bosch Office Sans"/>
              </a:rPr>
              <a:t>/ </a:t>
            </a:r>
            <a:r>
              <a:rPr lang="en-US" sz="1400" kern="0" dirty="0" err="1">
                <a:latin typeface="Bosch Office Sans"/>
              </a:rPr>
              <a:t>và</a:t>
            </a:r>
            <a:r>
              <a:rPr lang="en-US" sz="1400" kern="0" dirty="0">
                <a:latin typeface="Bosch Office Sans"/>
              </a:rPr>
              <a:t> FCM/HSE (</a:t>
            </a:r>
            <a:r>
              <a:rPr lang="en-US" sz="1400" kern="0" dirty="0" err="1">
                <a:latin typeface="Bosch Office Sans"/>
              </a:rPr>
              <a:t>tùy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theo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quy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trình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của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từng</a:t>
            </a:r>
            <a:r>
              <a:rPr lang="en-US" sz="1400" kern="0" dirty="0">
                <a:latin typeface="Bosch Office Sans"/>
              </a:rPr>
              <a:t> chi </a:t>
            </a:r>
            <a:r>
              <a:rPr lang="en-US" sz="1400" kern="0" dirty="0" err="1">
                <a:latin typeface="Bosch Office Sans"/>
              </a:rPr>
              <a:t>nhánh</a:t>
            </a:r>
            <a:r>
              <a:rPr lang="en-US" sz="1400" kern="0" dirty="0">
                <a:latin typeface="Bosch Office Sans"/>
              </a:rPr>
              <a:t>)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BD072F-DD79-4E7C-A592-C3E2BF8F6951}"/>
              </a:ext>
            </a:extLst>
          </p:cNvPr>
          <p:cNvSpPr/>
          <p:nvPr/>
        </p:nvSpPr>
        <p:spPr>
          <a:xfrm>
            <a:off x="3999059" y="1943818"/>
            <a:ext cx="3131414" cy="169530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Bosch Office Sans"/>
              </a:rPr>
              <a:t>HRR takes the updated F0 list from locations and send to PVI on </a:t>
            </a:r>
            <a:r>
              <a:rPr lang="en-US" sz="1400" b="1" kern="0" dirty="0">
                <a:solidFill>
                  <a:schemeClr val="accent1"/>
                </a:solidFill>
                <a:latin typeface="Bosch Office Sans"/>
              </a:rPr>
              <a:t>Friday every week 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Bosch Office Sans"/>
              </a:rPr>
              <a:t>HRR </a:t>
            </a:r>
            <a:r>
              <a:rPr lang="en-US" sz="1400" kern="0" dirty="0" err="1">
                <a:latin typeface="Bosch Office Sans"/>
              </a:rPr>
              <a:t>lấy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danh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sách</a:t>
            </a:r>
            <a:r>
              <a:rPr lang="en-US" sz="1400" kern="0" dirty="0">
                <a:latin typeface="Bosch Office Sans"/>
              </a:rPr>
              <a:t> F0 </a:t>
            </a:r>
            <a:r>
              <a:rPr lang="en-US" sz="1400" kern="0" dirty="0" err="1">
                <a:latin typeface="Bosch Office Sans"/>
              </a:rPr>
              <a:t>cập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nhật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từ</a:t>
            </a:r>
            <a:r>
              <a:rPr lang="en-US" sz="1400" kern="0" dirty="0">
                <a:latin typeface="Bosch Office Sans"/>
              </a:rPr>
              <a:t> FCM/HSE </a:t>
            </a:r>
            <a:r>
              <a:rPr lang="en-US" sz="1400" kern="0" dirty="0" err="1">
                <a:latin typeface="Bosch Office Sans"/>
              </a:rPr>
              <a:t>từng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nơi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và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gửi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cho</a:t>
            </a:r>
            <a:r>
              <a:rPr lang="en-US" sz="1400" kern="0" dirty="0">
                <a:latin typeface="Bosch Office Sans"/>
              </a:rPr>
              <a:t> PVI </a:t>
            </a:r>
            <a:r>
              <a:rPr lang="en-US" sz="1400" b="1" kern="0" dirty="0" err="1">
                <a:latin typeface="Bosch Office Sans"/>
              </a:rPr>
              <a:t>mỗi</a:t>
            </a:r>
            <a:r>
              <a:rPr lang="en-US" sz="1400" b="1" kern="0" dirty="0">
                <a:latin typeface="Bosch Office Sans"/>
              </a:rPr>
              <a:t> </a:t>
            </a:r>
            <a:r>
              <a:rPr lang="en-US" sz="1400" b="1" kern="0" dirty="0" err="1">
                <a:latin typeface="Bosch Office Sans"/>
              </a:rPr>
              <a:t>Thứ</a:t>
            </a:r>
            <a:r>
              <a:rPr lang="en-US" sz="1400" b="1" kern="0" dirty="0">
                <a:latin typeface="Bosch Office Sans"/>
              </a:rPr>
              <a:t> </a:t>
            </a:r>
            <a:r>
              <a:rPr lang="en-US" sz="1400" b="1" kern="0" dirty="0" err="1">
                <a:latin typeface="Bosch Office Sans"/>
              </a:rPr>
              <a:t>Sáu</a:t>
            </a:r>
            <a:r>
              <a:rPr lang="en-US" sz="1400" b="1" kern="0" dirty="0">
                <a:latin typeface="Bosch Office Sans"/>
              </a:rPr>
              <a:t> </a:t>
            </a:r>
            <a:r>
              <a:rPr lang="en-US" sz="1400" b="1" kern="0" dirty="0" err="1">
                <a:latin typeface="Bosch Office Sans"/>
              </a:rPr>
              <a:t>hằng</a:t>
            </a:r>
            <a:r>
              <a:rPr lang="en-US" sz="1400" b="1" kern="0" dirty="0">
                <a:latin typeface="Bosch Office Sans"/>
              </a:rPr>
              <a:t> </a:t>
            </a:r>
            <a:r>
              <a:rPr lang="en-US" sz="1400" b="1" kern="0" dirty="0" err="1">
                <a:latin typeface="Bosch Office Sans"/>
              </a:rPr>
              <a:t>tuần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21E8D-3D7A-4388-83B0-3FCB86EA9A10}"/>
              </a:ext>
            </a:extLst>
          </p:cNvPr>
          <p:cNvSpPr/>
          <p:nvPr/>
        </p:nvSpPr>
        <p:spPr>
          <a:xfrm>
            <a:off x="7618851" y="1943818"/>
            <a:ext cx="3131414" cy="35787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Receive </a:t>
            </a:r>
            <a:r>
              <a:rPr lang="en-US" sz="1400" kern="0" dirty="0">
                <a:solidFill>
                  <a:schemeClr val="accent1"/>
                </a:solidFill>
                <a:latin typeface="Bosch Office Sans"/>
              </a:rPr>
              <a:t>Claim request from associate</a:t>
            </a:r>
          </a:p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Cross check with the list provided by HRR and p</a:t>
            </a:r>
            <a:r>
              <a:rPr lang="en-US" sz="1400" kern="0" dirty="0" err="1">
                <a:solidFill>
                  <a:schemeClr val="accent1"/>
                </a:solidFill>
                <a:latin typeface="Bosch Office Sans"/>
              </a:rPr>
              <a:t>roceed</a:t>
            </a:r>
            <a:r>
              <a:rPr lang="en-US" sz="1400" kern="0" dirty="0">
                <a:solidFill>
                  <a:schemeClr val="accent1"/>
                </a:solidFill>
                <a:latin typeface="Bosch Office Sans"/>
              </a:rPr>
              <a:t> payment to associate </a:t>
            </a:r>
          </a:p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Nhận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hồ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sơ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yêu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cầu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trợ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cấp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từ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nhân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viên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kern="0" dirty="0" err="1">
                <a:latin typeface="Bosch Office Sans"/>
              </a:rPr>
              <a:t>Kiểm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tra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với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danh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sách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được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gửi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từ</a:t>
            </a:r>
            <a:r>
              <a:rPr lang="en-US" sz="1400" kern="0" dirty="0">
                <a:latin typeface="Bosch Office Sans"/>
              </a:rPr>
              <a:t> HRR </a:t>
            </a:r>
            <a:r>
              <a:rPr lang="en-US" sz="1400" kern="0" dirty="0" err="1">
                <a:latin typeface="Bosch Office Sans"/>
              </a:rPr>
              <a:t>và</a:t>
            </a:r>
            <a:r>
              <a:rPr lang="en-US" sz="1400" kern="0" dirty="0">
                <a:latin typeface="Bosch Office Sans"/>
              </a:rPr>
              <a:t> t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hanh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toán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cho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nhân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viên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6A9974-BE88-45F9-87FC-FBE1DCCC3827}"/>
              </a:ext>
            </a:extLst>
          </p:cNvPr>
          <p:cNvSpPr/>
          <p:nvPr/>
        </p:nvSpPr>
        <p:spPr>
          <a:xfrm>
            <a:off x="370461" y="3933331"/>
            <a:ext cx="3131414" cy="169530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Submit claim request directly to PVI, including: (1) PVI Claim form and (2) </a:t>
            </a:r>
            <a:r>
              <a:rPr lang="en-US" sz="1400" kern="0" dirty="0">
                <a:solidFill>
                  <a:schemeClr val="accent1"/>
                </a:solidFill>
                <a:latin typeface="Bosch Office Sans"/>
              </a:rPr>
              <a:t>PCR test or certificate from local authority </a:t>
            </a:r>
          </a:p>
          <a:p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Nộp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yêu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cầu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trợ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cấp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trực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tiếp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cho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PVI, bao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gồm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: (1) </a:t>
            </a:r>
            <a:r>
              <a:rPr lang="en-US" sz="1400" kern="0" dirty="0" err="1">
                <a:latin typeface="Bosch Office Sans"/>
              </a:rPr>
              <a:t>Giấy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yêu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cầu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trả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tiền</a:t>
            </a:r>
            <a:r>
              <a:rPr lang="en-US" sz="1400" kern="0" dirty="0">
                <a:latin typeface="Bosch Office Sans"/>
              </a:rPr>
              <a:t> BH PVI </a:t>
            </a:r>
            <a:r>
              <a:rPr lang="en-US" sz="1400" kern="0" dirty="0" err="1">
                <a:latin typeface="Bosch Office Sans"/>
              </a:rPr>
              <a:t>và</a:t>
            </a:r>
            <a:r>
              <a:rPr lang="en-US" sz="1400" kern="0" dirty="0">
                <a:latin typeface="Bosch Office Sans"/>
              </a:rPr>
              <a:t> (2)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Kết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qu</a:t>
            </a:r>
            <a:r>
              <a:rPr lang="en-US" sz="1400" kern="0" dirty="0">
                <a:latin typeface="Bosch Office Sans"/>
              </a:rPr>
              <a:t>ả PCR test </a:t>
            </a:r>
            <a:r>
              <a:rPr lang="en-US" sz="1400" kern="0" dirty="0" err="1">
                <a:latin typeface="Bosch Office Sans"/>
              </a:rPr>
              <a:t>hoặc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Giấy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cách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ly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của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địa</a:t>
            </a:r>
            <a:r>
              <a:rPr lang="en-US" sz="1400" kern="0" dirty="0">
                <a:latin typeface="Bosch Office Sans"/>
              </a:rPr>
              <a:t> </a:t>
            </a:r>
            <a:r>
              <a:rPr lang="en-US" sz="1400" kern="0" dirty="0" err="1">
                <a:latin typeface="Bosch Office Sans"/>
              </a:rPr>
              <a:t>phương</a:t>
            </a:r>
            <a:r>
              <a:rPr lang="en-US" sz="1400" kern="0" dirty="0">
                <a:latin typeface="Bosch Office Sans"/>
              </a:rPr>
              <a:t> 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F86880-2813-47F3-B8B1-61779D858BDB}"/>
              </a:ext>
            </a:extLst>
          </p:cNvPr>
          <p:cNvSpPr/>
          <p:nvPr/>
        </p:nvSpPr>
        <p:spPr>
          <a:xfrm>
            <a:off x="0" y="1754910"/>
            <a:ext cx="554990" cy="3888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5785BB-EBDE-49EA-A3F2-D8AED6578DDA}"/>
              </a:ext>
            </a:extLst>
          </p:cNvPr>
          <p:cNvSpPr/>
          <p:nvPr/>
        </p:nvSpPr>
        <p:spPr>
          <a:xfrm>
            <a:off x="-18295" y="3651770"/>
            <a:ext cx="554990" cy="3888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E1D28C-E9D6-4C2C-838E-41054357589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08950" y="2791473"/>
            <a:ext cx="49010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909164-F5C7-4773-A8D9-1AFCA60EFD8C}"/>
              </a:ext>
            </a:extLst>
          </p:cNvPr>
          <p:cNvCxnSpPr>
            <a:cxnSpLocks/>
          </p:cNvCxnSpPr>
          <p:nvPr/>
        </p:nvCxnSpPr>
        <p:spPr>
          <a:xfrm>
            <a:off x="7130473" y="2752001"/>
            <a:ext cx="49010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98459B-4016-4FFB-8781-726A68DFCFEF}"/>
              </a:ext>
            </a:extLst>
          </p:cNvPr>
          <p:cNvCxnSpPr>
            <a:cxnSpLocks/>
          </p:cNvCxnSpPr>
          <p:nvPr/>
        </p:nvCxnSpPr>
        <p:spPr>
          <a:xfrm>
            <a:off x="3508950" y="4772673"/>
            <a:ext cx="410990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5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EC70-93EB-42AF-BC29-CCEB98B3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520563"/>
            <a:ext cx="10450800" cy="388800"/>
          </a:xfrm>
        </p:spPr>
        <p:txBody>
          <a:bodyPr/>
          <a:lstStyle/>
          <a:p>
            <a:r>
              <a:rPr lang="en-US" sz="2400" b="1" dirty="0" err="1">
                <a:latin typeface="+mn-lt"/>
              </a:rPr>
              <a:t>Lưu</a:t>
            </a:r>
            <a:r>
              <a:rPr lang="en-US" sz="2400" b="1" dirty="0">
                <a:latin typeface="+mn-lt"/>
              </a:rPr>
              <a:t> ý Quan </a:t>
            </a:r>
            <a:r>
              <a:rPr lang="en-US" sz="2400" b="1" dirty="0" err="1">
                <a:latin typeface="+mn-lt"/>
              </a:rPr>
              <a:t>trọng</a:t>
            </a:r>
            <a:endParaRPr lang="en-US" sz="24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23591-4CB2-4694-BB1E-92009A2BEC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9200" y="131763"/>
            <a:ext cx="10450800" cy="388800"/>
          </a:xfrm>
        </p:spPr>
        <p:txBody>
          <a:bodyPr/>
          <a:lstStyle/>
          <a:p>
            <a:r>
              <a:rPr lang="en-US" sz="2400" b="1" dirty="0"/>
              <a:t>Important Notes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2A9C3-5732-4C70-9494-6AC9E419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50C780-604F-4FB1-8D05-BE463AD55B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9200" y="1036800"/>
            <a:ext cx="10450800" cy="4504436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</a:rPr>
              <a:t>1. The Company only send the updated F0 associate list to PVI once (Friday every week), it is recommendation to associates to submit Claim request to PVI </a:t>
            </a:r>
            <a:r>
              <a:rPr lang="en-GB" sz="1600" b="1" dirty="0">
                <a:solidFill>
                  <a:srgbClr val="0070C0"/>
                </a:solidFill>
              </a:rPr>
              <a:t>in the week after they inform </a:t>
            </a:r>
            <a:r>
              <a:rPr lang="en-GB" sz="1600" b="1" dirty="0" err="1">
                <a:solidFill>
                  <a:srgbClr val="0070C0"/>
                </a:solidFill>
              </a:rPr>
              <a:t>HoD</a:t>
            </a:r>
            <a:r>
              <a:rPr lang="en-GB" sz="1600" b="1" dirty="0">
                <a:solidFill>
                  <a:srgbClr val="0070C0"/>
                </a:solidFill>
              </a:rPr>
              <a:t> and/or FCM/HSE </a:t>
            </a:r>
            <a:r>
              <a:rPr lang="en-GB" sz="1600" dirty="0">
                <a:solidFill>
                  <a:srgbClr val="0070C0"/>
                </a:solidFill>
              </a:rPr>
              <a:t>to ensure PVI can see your name in the list.</a:t>
            </a:r>
          </a:p>
          <a:p>
            <a:pPr marL="0" indent="0">
              <a:buNone/>
            </a:pPr>
            <a:r>
              <a:rPr lang="en-GB" sz="1600" dirty="0" err="1"/>
              <a:t>Công</a:t>
            </a:r>
            <a:r>
              <a:rPr lang="en-GB" sz="1600" dirty="0"/>
              <a:t> ty </a:t>
            </a:r>
            <a:r>
              <a:rPr lang="en-GB" sz="1600" dirty="0" err="1"/>
              <a:t>cập</a:t>
            </a:r>
            <a:r>
              <a:rPr lang="en-GB" sz="1600" dirty="0"/>
              <a:t> </a:t>
            </a:r>
            <a:r>
              <a:rPr lang="en-GB" sz="1600" dirty="0" err="1"/>
              <a:t>nhật</a:t>
            </a:r>
            <a:r>
              <a:rPr lang="en-GB" sz="1600" dirty="0"/>
              <a:t> </a:t>
            </a:r>
            <a:r>
              <a:rPr lang="en-GB" sz="1600" dirty="0" err="1"/>
              <a:t>danh</a:t>
            </a:r>
            <a:r>
              <a:rPr lang="en-GB" sz="1600" dirty="0"/>
              <a:t> </a:t>
            </a:r>
            <a:r>
              <a:rPr lang="en-GB" sz="1600" dirty="0" err="1"/>
              <a:t>sách</a:t>
            </a:r>
            <a:r>
              <a:rPr lang="en-GB" sz="1600" dirty="0"/>
              <a:t> </a:t>
            </a:r>
            <a:r>
              <a:rPr lang="en-GB" sz="1600" dirty="0" err="1"/>
              <a:t>nhân</a:t>
            </a:r>
            <a:r>
              <a:rPr lang="en-GB" sz="1600" dirty="0"/>
              <a:t> </a:t>
            </a:r>
            <a:r>
              <a:rPr lang="en-GB" sz="1600" dirty="0" err="1"/>
              <a:t>viên</a:t>
            </a:r>
            <a:r>
              <a:rPr lang="en-GB" sz="1600" dirty="0"/>
              <a:t> F0 </a:t>
            </a:r>
            <a:r>
              <a:rPr lang="en-GB" sz="1600" dirty="0" err="1"/>
              <a:t>cho</a:t>
            </a:r>
            <a:r>
              <a:rPr lang="en-GB" sz="1600" dirty="0"/>
              <a:t> PVI </a:t>
            </a:r>
            <a:r>
              <a:rPr lang="en-GB" sz="1600" dirty="0" err="1"/>
              <a:t>vào</a:t>
            </a:r>
            <a:r>
              <a:rPr lang="en-GB" sz="1600" dirty="0"/>
              <a:t> </a:t>
            </a:r>
            <a:r>
              <a:rPr lang="en-GB" sz="1600" dirty="0" err="1"/>
              <a:t>Thứ</a:t>
            </a:r>
            <a:r>
              <a:rPr lang="en-GB" sz="1600" dirty="0"/>
              <a:t> </a:t>
            </a:r>
            <a:r>
              <a:rPr lang="en-GB" sz="1600" dirty="0" err="1"/>
              <a:t>Sáu</a:t>
            </a:r>
            <a:r>
              <a:rPr lang="en-GB" sz="1600" dirty="0"/>
              <a:t> </a:t>
            </a:r>
            <a:r>
              <a:rPr lang="en-GB" sz="1600" dirty="0" err="1"/>
              <a:t>hằng</a:t>
            </a:r>
            <a:r>
              <a:rPr lang="en-GB" sz="1600" dirty="0"/>
              <a:t> </a:t>
            </a:r>
            <a:r>
              <a:rPr lang="en-GB" sz="1600" dirty="0" err="1"/>
              <a:t>tuần</a:t>
            </a:r>
            <a:r>
              <a:rPr lang="en-GB" sz="1600" dirty="0"/>
              <a:t>, </a:t>
            </a:r>
            <a:r>
              <a:rPr lang="en-GB" sz="1600" dirty="0" err="1"/>
              <a:t>nhân</a:t>
            </a:r>
            <a:r>
              <a:rPr lang="en-GB" sz="1600" dirty="0"/>
              <a:t> </a:t>
            </a:r>
            <a:r>
              <a:rPr lang="en-GB" sz="1600" dirty="0" err="1"/>
              <a:t>viên</a:t>
            </a:r>
            <a:r>
              <a:rPr lang="en-GB" sz="1600" dirty="0"/>
              <a:t> </a:t>
            </a:r>
            <a:r>
              <a:rPr lang="en-GB" sz="1600" dirty="0" err="1"/>
              <a:t>chỉ</a:t>
            </a:r>
            <a:r>
              <a:rPr lang="en-GB" sz="1600" dirty="0"/>
              <a:t> </a:t>
            </a:r>
            <a:r>
              <a:rPr lang="en-GB" sz="1600" dirty="0" err="1"/>
              <a:t>nên</a:t>
            </a:r>
            <a:r>
              <a:rPr lang="en-GB" sz="1600" dirty="0"/>
              <a:t> </a:t>
            </a:r>
            <a:r>
              <a:rPr lang="en-GB" sz="1600" dirty="0" err="1"/>
              <a:t>bắt</a:t>
            </a:r>
            <a:r>
              <a:rPr lang="en-GB" sz="1600" dirty="0"/>
              <a:t> </a:t>
            </a:r>
            <a:r>
              <a:rPr lang="en-GB" sz="1600" dirty="0" err="1"/>
              <a:t>đầu</a:t>
            </a:r>
            <a:r>
              <a:rPr lang="en-GB" sz="1600" dirty="0"/>
              <a:t> </a:t>
            </a:r>
            <a:r>
              <a:rPr lang="en-GB" sz="1600" dirty="0" err="1"/>
              <a:t>nộp</a:t>
            </a:r>
            <a:r>
              <a:rPr lang="en-GB" sz="1600" dirty="0"/>
              <a:t> </a:t>
            </a:r>
            <a:r>
              <a:rPr lang="en-GB" sz="1600" dirty="0" err="1"/>
              <a:t>yêu</a:t>
            </a:r>
            <a:r>
              <a:rPr lang="en-GB" sz="1600" dirty="0"/>
              <a:t> </a:t>
            </a:r>
            <a:r>
              <a:rPr lang="en-GB" sz="1600" dirty="0" err="1"/>
              <a:t>cầu</a:t>
            </a:r>
            <a:r>
              <a:rPr lang="en-GB" sz="1600" dirty="0"/>
              <a:t> </a:t>
            </a:r>
            <a:r>
              <a:rPr lang="en-GB" sz="1600" dirty="0" err="1"/>
              <a:t>trợ</a:t>
            </a:r>
            <a:r>
              <a:rPr lang="en-GB" sz="1600" dirty="0"/>
              <a:t> </a:t>
            </a:r>
            <a:r>
              <a:rPr lang="en-GB" sz="1600" dirty="0" err="1"/>
              <a:t>cấp</a:t>
            </a:r>
            <a:r>
              <a:rPr lang="en-GB" sz="1600" dirty="0"/>
              <a:t> </a:t>
            </a:r>
            <a:r>
              <a:rPr lang="en-GB" sz="1600" dirty="0" err="1"/>
              <a:t>cho</a:t>
            </a:r>
            <a:r>
              <a:rPr lang="en-GB" sz="1600" dirty="0"/>
              <a:t> PVI </a:t>
            </a:r>
            <a:r>
              <a:rPr lang="en-GB" sz="1600" b="1" dirty="0" err="1"/>
              <a:t>từ</a:t>
            </a:r>
            <a:r>
              <a:rPr lang="en-GB" sz="1600" b="1" dirty="0"/>
              <a:t> </a:t>
            </a:r>
            <a:r>
              <a:rPr lang="en-GB" sz="1600" b="1" dirty="0" err="1"/>
              <a:t>tuần</a:t>
            </a:r>
            <a:r>
              <a:rPr lang="en-GB" sz="1600" b="1" dirty="0"/>
              <a:t> </a:t>
            </a:r>
            <a:r>
              <a:rPr lang="en-GB" sz="1600" b="1" dirty="0" err="1"/>
              <a:t>kế</a:t>
            </a:r>
            <a:r>
              <a:rPr lang="en-GB" sz="1600" b="1" dirty="0"/>
              <a:t> </a:t>
            </a:r>
            <a:r>
              <a:rPr lang="en-GB" sz="1600" b="1" dirty="0" err="1"/>
              <a:t>tiếp</a:t>
            </a:r>
            <a:r>
              <a:rPr lang="en-GB" sz="1600" b="1" dirty="0"/>
              <a:t> </a:t>
            </a:r>
            <a:r>
              <a:rPr lang="en-GB" sz="1600" b="1" dirty="0" err="1"/>
              <a:t>sau</a:t>
            </a:r>
            <a:r>
              <a:rPr lang="en-GB" sz="1600" b="1" dirty="0"/>
              <a:t> </a:t>
            </a:r>
            <a:r>
              <a:rPr lang="en-GB" sz="1600" b="1" dirty="0" err="1"/>
              <a:t>khi</a:t>
            </a:r>
            <a:r>
              <a:rPr lang="en-GB" sz="1600" b="1" dirty="0"/>
              <a:t> </a:t>
            </a:r>
            <a:r>
              <a:rPr lang="en-GB" sz="1600" b="1" dirty="0" err="1"/>
              <a:t>báo</a:t>
            </a:r>
            <a:r>
              <a:rPr lang="en-GB" sz="1600" b="1" dirty="0"/>
              <a:t> </a:t>
            </a:r>
            <a:r>
              <a:rPr lang="en-GB" sz="1600" b="1" dirty="0" err="1"/>
              <a:t>cho</a:t>
            </a:r>
            <a:r>
              <a:rPr lang="en-GB" sz="1600" b="1" dirty="0"/>
              <a:t> </a:t>
            </a:r>
            <a:r>
              <a:rPr lang="en-GB" sz="1600" b="1" dirty="0" err="1"/>
              <a:t>Trưởng</a:t>
            </a:r>
            <a:r>
              <a:rPr lang="en-GB" sz="1600" b="1" dirty="0"/>
              <a:t> </a:t>
            </a:r>
            <a:r>
              <a:rPr lang="en-GB" sz="1600" b="1" dirty="0" err="1"/>
              <a:t>bộ</a:t>
            </a:r>
            <a:r>
              <a:rPr lang="en-GB" sz="1600" b="1" dirty="0"/>
              <a:t> </a:t>
            </a:r>
            <a:r>
              <a:rPr lang="en-GB" sz="1600" b="1" dirty="0" err="1"/>
              <a:t>phận</a:t>
            </a:r>
            <a:r>
              <a:rPr lang="en-GB" sz="1600" b="1" dirty="0"/>
              <a:t> </a:t>
            </a:r>
            <a:r>
              <a:rPr lang="en-GB" sz="1600" b="1" dirty="0" err="1"/>
              <a:t>hoặc</a:t>
            </a:r>
            <a:r>
              <a:rPr lang="en-GB" sz="1600" b="1" dirty="0"/>
              <a:t>/ </a:t>
            </a:r>
            <a:r>
              <a:rPr lang="en-GB" sz="1600" b="1" dirty="0" err="1"/>
              <a:t>và</a:t>
            </a:r>
            <a:r>
              <a:rPr lang="en-GB" sz="1600" b="1" dirty="0"/>
              <a:t> FCM/HSE </a:t>
            </a:r>
            <a:r>
              <a:rPr lang="en-GB" sz="1600" dirty="0" err="1"/>
              <a:t>để</a:t>
            </a:r>
            <a:r>
              <a:rPr lang="en-GB" sz="1600" dirty="0"/>
              <a:t> </a:t>
            </a:r>
            <a:r>
              <a:rPr lang="en-GB" sz="1600" dirty="0" err="1"/>
              <a:t>đảm</a:t>
            </a:r>
            <a:r>
              <a:rPr lang="en-GB" sz="1600" dirty="0"/>
              <a:t> </a:t>
            </a:r>
            <a:r>
              <a:rPr lang="en-GB" sz="1600" dirty="0" err="1"/>
              <a:t>bảo</a:t>
            </a:r>
            <a:r>
              <a:rPr lang="en-GB" sz="1600" dirty="0"/>
              <a:t> PVI </a:t>
            </a:r>
            <a:r>
              <a:rPr lang="en-GB" sz="1600" dirty="0" err="1"/>
              <a:t>có</a:t>
            </a:r>
            <a:r>
              <a:rPr lang="en-GB" sz="1600" dirty="0"/>
              <a:t> thể </a:t>
            </a:r>
            <a:r>
              <a:rPr lang="en-GB" sz="1600" dirty="0" err="1"/>
              <a:t>thấy</a:t>
            </a:r>
            <a:r>
              <a:rPr lang="en-GB" sz="1600" dirty="0"/>
              <a:t> </a:t>
            </a:r>
            <a:r>
              <a:rPr lang="en-GB" sz="1600" dirty="0" err="1"/>
              <a:t>tên</a:t>
            </a:r>
            <a:r>
              <a:rPr lang="en-GB" sz="1600" dirty="0"/>
              <a:t> </a:t>
            </a:r>
            <a:r>
              <a:rPr lang="en-GB" sz="1600" dirty="0" err="1"/>
              <a:t>trong</a:t>
            </a:r>
            <a:r>
              <a:rPr lang="en-GB" sz="1600" dirty="0"/>
              <a:t> </a:t>
            </a:r>
            <a:r>
              <a:rPr lang="en-GB" sz="1600" dirty="0" err="1"/>
              <a:t>danh</a:t>
            </a:r>
            <a:r>
              <a:rPr lang="en-GB" sz="1600" dirty="0"/>
              <a:t> </a:t>
            </a:r>
            <a:r>
              <a:rPr lang="en-GB" sz="1600" dirty="0" err="1"/>
              <a:t>sách</a:t>
            </a:r>
            <a:r>
              <a:rPr lang="en-GB" sz="1600" dirty="0"/>
              <a:t>. </a:t>
            </a:r>
            <a:endParaRPr lang="en-GB" sz="1600" dirty="0">
              <a:latin typeface="+mn-lt"/>
            </a:endParaRPr>
          </a:p>
          <a:p>
            <a:pPr marL="0" indent="0">
              <a:buNone/>
            </a:pPr>
            <a:endParaRPr lang="en-GB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+mn-lt"/>
              </a:rPr>
              <a:t>2. Covid 19 allowance is only applied for Associate, </a:t>
            </a:r>
            <a:r>
              <a:rPr lang="en-GB" sz="1600" b="1" dirty="0">
                <a:solidFill>
                  <a:srgbClr val="0070C0"/>
                </a:solidFill>
                <a:latin typeface="+mn-lt"/>
              </a:rPr>
              <a:t>NOT applied for Dependent</a:t>
            </a:r>
          </a:p>
          <a:p>
            <a:pPr marL="0" indent="0">
              <a:buNone/>
            </a:pPr>
            <a:r>
              <a:rPr lang="en-GB" sz="1600" dirty="0" err="1"/>
              <a:t>Trợ</a:t>
            </a:r>
            <a:r>
              <a:rPr lang="en-GB" sz="1600" dirty="0"/>
              <a:t> </a:t>
            </a:r>
            <a:r>
              <a:rPr lang="en-GB" sz="1600" dirty="0" err="1"/>
              <a:t>cấp</a:t>
            </a:r>
            <a:r>
              <a:rPr lang="en-GB" sz="1600" dirty="0"/>
              <a:t> Covid 19 </a:t>
            </a:r>
            <a:r>
              <a:rPr lang="en-GB" sz="1600" dirty="0" err="1"/>
              <a:t>chỉ</a:t>
            </a:r>
            <a:r>
              <a:rPr lang="en-GB" sz="1600" dirty="0"/>
              <a:t> </a:t>
            </a:r>
            <a:r>
              <a:rPr lang="en-GB" sz="1600" dirty="0" err="1"/>
              <a:t>áp</a:t>
            </a:r>
            <a:r>
              <a:rPr lang="en-GB" sz="1600" dirty="0"/>
              <a:t> </a:t>
            </a:r>
            <a:r>
              <a:rPr lang="en-GB" sz="1600" dirty="0" err="1"/>
              <a:t>dụng</a:t>
            </a:r>
            <a:r>
              <a:rPr lang="en-GB" sz="1600" dirty="0"/>
              <a:t> </a:t>
            </a:r>
            <a:r>
              <a:rPr lang="en-GB" sz="1600" dirty="0" err="1"/>
              <a:t>cho</a:t>
            </a:r>
            <a:r>
              <a:rPr lang="en-GB" sz="1600" dirty="0"/>
              <a:t> Nhân </a:t>
            </a:r>
            <a:r>
              <a:rPr lang="en-GB" sz="1600" dirty="0" err="1"/>
              <a:t>viên</a:t>
            </a:r>
            <a:r>
              <a:rPr lang="en-GB" sz="1600" dirty="0"/>
              <a:t>, </a:t>
            </a:r>
            <a:r>
              <a:rPr lang="en-GB" sz="1600" b="1" dirty="0"/>
              <a:t>KHÔNG </a:t>
            </a:r>
            <a:r>
              <a:rPr lang="en-GB" sz="1600" b="1" dirty="0" err="1"/>
              <a:t>áp</a:t>
            </a:r>
            <a:r>
              <a:rPr lang="en-GB" sz="1600" b="1" dirty="0"/>
              <a:t> </a:t>
            </a:r>
            <a:r>
              <a:rPr lang="en-GB" sz="1600" b="1" dirty="0" err="1"/>
              <a:t>dụng</a:t>
            </a:r>
            <a:r>
              <a:rPr lang="en-GB" sz="1600" b="1" dirty="0"/>
              <a:t> </a:t>
            </a:r>
            <a:r>
              <a:rPr lang="en-GB" sz="1600" b="1" dirty="0" err="1"/>
              <a:t>cho</a:t>
            </a:r>
            <a:r>
              <a:rPr lang="en-GB" sz="1600" b="1" dirty="0"/>
              <a:t> </a:t>
            </a:r>
            <a:r>
              <a:rPr lang="en-GB" sz="1600" b="1" dirty="0" err="1"/>
              <a:t>Người</a:t>
            </a:r>
            <a:r>
              <a:rPr lang="en-GB" sz="1600" b="1" dirty="0"/>
              <a:t> </a:t>
            </a:r>
            <a:r>
              <a:rPr lang="en-GB" sz="1600" b="1" dirty="0" err="1"/>
              <a:t>thân</a:t>
            </a:r>
            <a:r>
              <a:rPr lang="en-GB" sz="1600" b="1" dirty="0"/>
              <a:t> </a:t>
            </a:r>
          </a:p>
          <a:p>
            <a:pPr marL="0" indent="0">
              <a:buNone/>
            </a:pPr>
            <a:endParaRPr lang="en-GB" sz="1600" dirty="0">
              <a:solidFill>
                <a:srgbClr val="0070C0"/>
              </a:solidFill>
              <a:latin typeface="+mn-lt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</a:rPr>
              <a:t>3. Associate </a:t>
            </a:r>
            <a:r>
              <a:rPr lang="en-GB" sz="1600" b="1" dirty="0">
                <a:solidFill>
                  <a:srgbClr val="0070C0"/>
                </a:solidFill>
              </a:rPr>
              <a:t>only use PVI form </a:t>
            </a:r>
            <a:r>
              <a:rPr lang="en-GB" sz="1600" dirty="0">
                <a:solidFill>
                  <a:srgbClr val="0070C0"/>
                </a:solidFill>
              </a:rPr>
              <a:t>(attached template) when request PVI claim. </a:t>
            </a:r>
          </a:p>
          <a:p>
            <a:pPr marL="0" indent="0">
              <a:buNone/>
            </a:pPr>
            <a:r>
              <a:rPr lang="en-GB" sz="1600" dirty="0"/>
              <a:t>Nhân </a:t>
            </a:r>
            <a:r>
              <a:rPr lang="en-GB" sz="1600" dirty="0" err="1"/>
              <a:t>viên</a:t>
            </a:r>
            <a:r>
              <a:rPr lang="en-GB" sz="1600" dirty="0"/>
              <a:t> </a:t>
            </a:r>
            <a:r>
              <a:rPr lang="en-GB" sz="1600" b="1" dirty="0" err="1"/>
              <a:t>chỉ</a:t>
            </a:r>
            <a:r>
              <a:rPr lang="en-GB" sz="1600" b="1" dirty="0"/>
              <a:t> </a:t>
            </a:r>
            <a:r>
              <a:rPr lang="en-GB" sz="1600" b="1" dirty="0" err="1"/>
              <a:t>điền</a:t>
            </a:r>
            <a:r>
              <a:rPr lang="en-GB" sz="1600" b="1" dirty="0"/>
              <a:t> </a:t>
            </a:r>
            <a:r>
              <a:rPr lang="en-GB" sz="1600" b="1" dirty="0" err="1"/>
              <a:t>Giấy</a:t>
            </a:r>
            <a:r>
              <a:rPr lang="en-GB" sz="1600" b="1" dirty="0"/>
              <a:t> </a:t>
            </a:r>
            <a:r>
              <a:rPr lang="en-GB" sz="1600" b="1" dirty="0" err="1"/>
              <a:t>yêu</a:t>
            </a:r>
            <a:r>
              <a:rPr lang="en-GB" sz="1600" b="1" dirty="0"/>
              <a:t> </a:t>
            </a:r>
            <a:r>
              <a:rPr lang="en-GB" sz="1600" b="1" dirty="0" err="1"/>
              <a:t>cầu</a:t>
            </a:r>
            <a:r>
              <a:rPr lang="en-GB" sz="1600" b="1" dirty="0"/>
              <a:t> </a:t>
            </a:r>
            <a:r>
              <a:rPr lang="en-GB" sz="1600" b="1" dirty="0" err="1"/>
              <a:t>trả</a:t>
            </a:r>
            <a:r>
              <a:rPr lang="en-GB" sz="1600" b="1" dirty="0"/>
              <a:t> </a:t>
            </a:r>
            <a:r>
              <a:rPr lang="en-GB" sz="1600" b="1" dirty="0" err="1"/>
              <a:t>tiền</a:t>
            </a:r>
            <a:r>
              <a:rPr lang="en-GB" sz="1600" b="1" dirty="0"/>
              <a:t> </a:t>
            </a:r>
            <a:r>
              <a:rPr lang="en-GB" sz="1600" b="1" dirty="0" err="1"/>
              <a:t>bảo</a:t>
            </a:r>
            <a:r>
              <a:rPr lang="en-GB" sz="1600" b="1" dirty="0"/>
              <a:t> </a:t>
            </a:r>
            <a:r>
              <a:rPr lang="en-GB" sz="1600" b="1" dirty="0" err="1"/>
              <a:t>hiểm</a:t>
            </a:r>
            <a:r>
              <a:rPr lang="en-GB" sz="1600" b="1" dirty="0"/>
              <a:t> PVI </a:t>
            </a:r>
            <a:r>
              <a:rPr lang="en-GB" sz="1600" dirty="0"/>
              <a:t>(</a:t>
            </a:r>
            <a:r>
              <a:rPr lang="en-GB" sz="1600" dirty="0" err="1"/>
              <a:t>mẫu</a:t>
            </a:r>
            <a:r>
              <a:rPr lang="en-GB" sz="1600" dirty="0"/>
              <a:t> </a:t>
            </a:r>
            <a:r>
              <a:rPr lang="en-GB" sz="1600" dirty="0" err="1"/>
              <a:t>đính</a:t>
            </a:r>
            <a:r>
              <a:rPr lang="en-GB" sz="1600" dirty="0"/>
              <a:t> </a:t>
            </a:r>
            <a:r>
              <a:rPr lang="en-GB" sz="1600" dirty="0" err="1"/>
              <a:t>kèm</a:t>
            </a:r>
            <a:r>
              <a:rPr lang="en-GB" sz="1600" dirty="0"/>
              <a:t>) </a:t>
            </a:r>
            <a:r>
              <a:rPr lang="en-GB" sz="1600" dirty="0" err="1"/>
              <a:t>khi</a:t>
            </a:r>
            <a:r>
              <a:rPr lang="en-GB" sz="1600" dirty="0"/>
              <a:t> </a:t>
            </a:r>
            <a:r>
              <a:rPr lang="en-GB" sz="1600" dirty="0" err="1"/>
              <a:t>gửi</a:t>
            </a:r>
            <a:r>
              <a:rPr lang="en-GB" sz="1600" dirty="0"/>
              <a:t> </a:t>
            </a:r>
            <a:r>
              <a:rPr lang="en-GB" sz="1600" dirty="0" err="1"/>
              <a:t>yêu</a:t>
            </a:r>
            <a:r>
              <a:rPr lang="en-GB" sz="1600" dirty="0"/>
              <a:t> </a:t>
            </a:r>
            <a:r>
              <a:rPr lang="en-GB" sz="1600" dirty="0" err="1"/>
              <a:t>cầu</a:t>
            </a:r>
            <a:r>
              <a:rPr lang="en-GB" sz="1600" dirty="0"/>
              <a:t> chi </a:t>
            </a:r>
            <a:r>
              <a:rPr lang="en-GB" sz="1600" dirty="0" err="1"/>
              <a:t>trả</a:t>
            </a:r>
            <a:r>
              <a:rPr lang="en-GB" sz="1600" dirty="0"/>
              <a:t>. </a:t>
            </a:r>
          </a:p>
          <a:p>
            <a:pPr marL="0" indent="0">
              <a:buNone/>
            </a:pPr>
            <a:endParaRPr lang="en-GB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600" i="1" dirty="0">
                <a:solidFill>
                  <a:srgbClr val="0070C0"/>
                </a:solidFill>
              </a:rPr>
              <a:t>It means, </a:t>
            </a:r>
            <a:r>
              <a:rPr lang="en-GB" sz="1600" i="1" dirty="0">
                <a:solidFill>
                  <a:srgbClr val="0070C0"/>
                </a:solidFill>
                <a:latin typeface="+mn-lt"/>
              </a:rPr>
              <a:t>Bosch </a:t>
            </a:r>
            <a:r>
              <a:rPr lang="en-GB" sz="1600" i="1" dirty="0">
                <a:solidFill>
                  <a:srgbClr val="0070C0"/>
                </a:solidFill>
              </a:rPr>
              <a:t>allowance request form is applicable for F0 before 16 August 2021. </a:t>
            </a:r>
          </a:p>
          <a:p>
            <a:pPr marL="0" indent="0">
              <a:buNone/>
            </a:pPr>
            <a:r>
              <a:rPr lang="en-GB" sz="1600" i="1" dirty="0" err="1"/>
              <a:t>Đơn</a:t>
            </a:r>
            <a:r>
              <a:rPr lang="en-GB" sz="1600" i="1" dirty="0"/>
              <a:t> </a:t>
            </a:r>
            <a:r>
              <a:rPr lang="en-GB" sz="1600" i="1" dirty="0" err="1"/>
              <a:t>yêu</a:t>
            </a:r>
            <a:r>
              <a:rPr lang="en-GB" sz="1600" i="1" dirty="0"/>
              <a:t> </a:t>
            </a:r>
            <a:r>
              <a:rPr lang="en-GB" sz="1600" i="1" dirty="0" err="1"/>
              <a:t>cầu</a:t>
            </a:r>
            <a:r>
              <a:rPr lang="en-GB" sz="1600" i="1" dirty="0"/>
              <a:t> </a:t>
            </a:r>
            <a:r>
              <a:rPr lang="en-GB" sz="1600" i="1" dirty="0" err="1"/>
              <a:t>trợ</a:t>
            </a:r>
            <a:r>
              <a:rPr lang="en-GB" sz="1600" i="1" dirty="0"/>
              <a:t> </a:t>
            </a:r>
            <a:r>
              <a:rPr lang="en-GB" sz="1600" i="1" dirty="0" err="1"/>
              <a:t>cấp</a:t>
            </a:r>
            <a:r>
              <a:rPr lang="en-GB" sz="1600" i="1" dirty="0"/>
              <a:t> Covid-19 </a:t>
            </a:r>
            <a:r>
              <a:rPr lang="en-GB" sz="1600" i="1" dirty="0" err="1"/>
              <a:t>của</a:t>
            </a:r>
            <a:r>
              <a:rPr lang="en-GB" sz="1600" i="1" dirty="0"/>
              <a:t> Bosch </a:t>
            </a:r>
            <a:r>
              <a:rPr lang="en-GB" sz="1600" i="1" dirty="0" err="1"/>
              <a:t>chỉ</a:t>
            </a:r>
            <a:r>
              <a:rPr lang="en-GB" sz="1600" i="1" dirty="0"/>
              <a:t> </a:t>
            </a:r>
            <a:r>
              <a:rPr lang="en-GB" sz="1600" i="1" dirty="0" err="1"/>
              <a:t>áp</a:t>
            </a:r>
            <a:r>
              <a:rPr lang="en-GB" sz="1600" i="1" dirty="0"/>
              <a:t> </a:t>
            </a:r>
            <a:r>
              <a:rPr lang="en-GB" sz="1600" i="1" dirty="0" err="1"/>
              <a:t>dụng</a:t>
            </a:r>
            <a:r>
              <a:rPr lang="en-GB" sz="1600" i="1" dirty="0"/>
              <a:t> </a:t>
            </a:r>
            <a:r>
              <a:rPr lang="en-GB" sz="1600" i="1" dirty="0" err="1"/>
              <a:t>cho</a:t>
            </a:r>
            <a:r>
              <a:rPr lang="en-GB" sz="1600" i="1" dirty="0"/>
              <a:t> F0 </a:t>
            </a:r>
            <a:r>
              <a:rPr lang="en-GB" sz="1600" i="1" dirty="0" err="1"/>
              <a:t>trước</a:t>
            </a:r>
            <a:r>
              <a:rPr lang="en-GB" sz="1600" i="1" dirty="0"/>
              <a:t> </a:t>
            </a:r>
            <a:r>
              <a:rPr lang="en-GB" sz="1600" i="1" dirty="0" err="1"/>
              <a:t>ngày</a:t>
            </a:r>
            <a:r>
              <a:rPr lang="en-GB" sz="1600" i="1" dirty="0"/>
              <a:t> 16/08/2021. 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solidFill>
                <a:srgbClr val="0070C0"/>
              </a:solidFill>
              <a:latin typeface="+mn-lt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02370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GS/HRS-VN</OrgInhalt>
      <Wert>GS/HRS-VN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Vietnam  2021. All rights reserved, also regarding any disposal, exploitation, reproduction, editing, distribution, as well as in the event of applications for industrial property rights.</OrgInhalt>
      <Wert>© Bosch Vietnam  2021.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2021-12-08</OrgInhalt>
      <Wert>2021-12-08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663</Words>
  <Application>Microsoft Office PowerPoint</Application>
  <PresentationFormat>Custom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Bosch Office Sans</vt:lpstr>
      <vt:lpstr>Calibri</vt:lpstr>
      <vt:lpstr>Wingdings 3</vt:lpstr>
      <vt:lpstr>Bosch NG</vt:lpstr>
      <vt:lpstr>Cập nhật Quy trình nộp hồ sơ trợ cấp Covid-19 và Lưu ý Quan trọng</vt:lpstr>
      <vt:lpstr>Quy trình yêu cầu thanh toán trợ cấp Covid-19 điều trị tại nhà</vt:lpstr>
      <vt:lpstr>Lưu ý Quan trọng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Bich Tram (GS/HRS-VN)</dc:creator>
  <cp:lastModifiedBy>Truong Bich Tram (GS/HRS-VN)</cp:lastModifiedBy>
  <cp:revision>77</cp:revision>
  <dcterms:created xsi:type="dcterms:W3CDTF">2021-12-08T04:20:45Z</dcterms:created>
  <dcterms:modified xsi:type="dcterms:W3CDTF">2022-02-25T08:41:19Z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