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46"/>
  </p:notesMasterIdLst>
  <p:sldIdLst>
    <p:sldId id="256" r:id="rId4"/>
    <p:sldId id="286" r:id="rId5"/>
    <p:sldId id="287" r:id="rId6"/>
    <p:sldId id="288" r:id="rId7"/>
    <p:sldId id="259" r:id="rId8"/>
    <p:sldId id="260" r:id="rId9"/>
    <p:sldId id="261" r:id="rId10"/>
    <p:sldId id="262" r:id="rId11"/>
    <p:sldId id="263" r:id="rId12"/>
    <p:sldId id="264" r:id="rId13"/>
    <p:sldId id="265" r:id="rId14"/>
    <p:sldId id="266" r:id="rId15"/>
    <p:sldId id="294" r:id="rId16"/>
    <p:sldId id="267" r:id="rId17"/>
    <p:sldId id="268" r:id="rId18"/>
    <p:sldId id="269" r:id="rId19"/>
    <p:sldId id="270" r:id="rId20"/>
    <p:sldId id="271" r:id="rId21"/>
    <p:sldId id="289" r:id="rId22"/>
    <p:sldId id="301" r:id="rId23"/>
    <p:sldId id="274" r:id="rId24"/>
    <p:sldId id="272" r:id="rId25"/>
    <p:sldId id="273" r:id="rId26"/>
    <p:sldId id="293" r:id="rId27"/>
    <p:sldId id="275" r:id="rId28"/>
    <p:sldId id="297" r:id="rId29"/>
    <p:sldId id="298" r:id="rId30"/>
    <p:sldId id="295" r:id="rId31"/>
    <p:sldId id="299" r:id="rId32"/>
    <p:sldId id="296" r:id="rId33"/>
    <p:sldId id="300" r:id="rId34"/>
    <p:sldId id="277" r:id="rId35"/>
    <p:sldId id="278" r:id="rId36"/>
    <p:sldId id="281" r:id="rId37"/>
    <p:sldId id="282" r:id="rId38"/>
    <p:sldId id="279" r:id="rId39"/>
    <p:sldId id="280" r:id="rId40"/>
    <p:sldId id="283" r:id="rId41"/>
    <p:sldId id="290" r:id="rId42"/>
    <p:sldId id="291" r:id="rId43"/>
    <p:sldId id="292" r:id="rId44"/>
    <p:sldId id="284" r:id="rId45"/>
  </p:sldIdLst>
  <p:sldSz cx="10969625" cy="6170613"/>
  <p:notesSz cx="6858000" cy="9144000"/>
  <p:custDataLst>
    <p:tags r:id="rId4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4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25.11.2021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25c6871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125c6871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308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125c68718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125c68718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75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125c68718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125c68718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80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25c68718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25c68718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339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125c68718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125c6871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472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125c68718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125c68718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92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125c68718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125c68718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00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125c68718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125c68718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33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125c68718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125c68718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5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125c68718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125c68718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649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125c68718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125c68718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93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25c6871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25c6871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760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125c68718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125c68718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125c68718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125c68718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754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125c68718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125c68718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92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125c68718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125c68718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036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125c68718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125c68718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63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125c68718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125c68718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684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125c68718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125c6871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014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125c68718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125c6871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472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125c68718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125c6871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477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125c68718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125c68718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79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25c6871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25c6871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976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125c68718_1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125c68718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589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125c68718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125c68718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2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1e47111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1e47111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82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25c68718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25c6871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7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125c6871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125c6871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81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125c687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125c687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49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125c68718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125c68718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835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125c68718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125c68718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171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25c68718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25c68718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91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cxnSp>
        <p:nvCxnSpPr>
          <p:cNvPr id="22" name="Google Shape;22;p4"/>
          <p:cNvCxnSpPr/>
          <p:nvPr/>
        </p:nvCxnSpPr>
        <p:spPr>
          <a:xfrm>
            <a:off x="2972408" y="498652"/>
            <a:ext cx="7490872"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972408" y="5686537"/>
            <a:ext cx="7490872"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510090" y="498652"/>
            <a:ext cx="219896"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879467" y="690962"/>
            <a:ext cx="7583725" cy="762284"/>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891298" y="1914439"/>
            <a:ext cx="7583725" cy="3601954"/>
          </a:xfrm>
          <a:prstGeom prst="rect">
            <a:avLst/>
          </a:prstGeom>
        </p:spPr>
        <p:txBody>
          <a:bodyPr spcFirstLastPara="1" wrap="square" lIns="91425" tIns="91425" rIns="91425" bIns="91425" anchor="t" anchorCtr="0">
            <a:noAutofit/>
          </a:bodyPr>
          <a:lstStyle>
            <a:lvl1pPr marL="548503" lvl="0" indent="-411377">
              <a:spcBef>
                <a:spcPts val="0"/>
              </a:spcBef>
              <a:spcAft>
                <a:spcPts val="0"/>
              </a:spcAft>
              <a:buSzPts val="1800"/>
              <a:buChar char="●"/>
              <a:defRPr/>
            </a:lvl1pPr>
            <a:lvl2pPr marL="1097006" lvl="1" indent="-380905">
              <a:spcBef>
                <a:spcPts val="1920"/>
              </a:spcBef>
              <a:spcAft>
                <a:spcPts val="0"/>
              </a:spcAft>
              <a:buSzPts val="1400"/>
              <a:buChar char="○"/>
              <a:defRPr/>
            </a:lvl2pPr>
            <a:lvl3pPr marL="1645509" lvl="2" indent="-380905">
              <a:spcBef>
                <a:spcPts val="1920"/>
              </a:spcBef>
              <a:spcAft>
                <a:spcPts val="0"/>
              </a:spcAft>
              <a:buSzPts val="1400"/>
              <a:buChar char="■"/>
              <a:defRPr/>
            </a:lvl3pPr>
            <a:lvl4pPr marL="2194011" lvl="3" indent="-380905">
              <a:spcBef>
                <a:spcPts val="1920"/>
              </a:spcBef>
              <a:spcAft>
                <a:spcPts val="0"/>
              </a:spcAft>
              <a:buSzPts val="1400"/>
              <a:buChar char="●"/>
              <a:defRPr/>
            </a:lvl4pPr>
            <a:lvl5pPr marL="2742514" lvl="4" indent="-380905">
              <a:spcBef>
                <a:spcPts val="1920"/>
              </a:spcBef>
              <a:spcAft>
                <a:spcPts val="0"/>
              </a:spcAft>
              <a:buSzPts val="1400"/>
              <a:buChar char="○"/>
              <a:defRPr/>
            </a:lvl5pPr>
            <a:lvl6pPr marL="3291017" lvl="5" indent="-380905">
              <a:spcBef>
                <a:spcPts val="1920"/>
              </a:spcBef>
              <a:spcAft>
                <a:spcPts val="0"/>
              </a:spcAft>
              <a:buSzPts val="1400"/>
              <a:buChar char="■"/>
              <a:defRPr/>
            </a:lvl6pPr>
            <a:lvl7pPr marL="3839520" lvl="6" indent="-380905">
              <a:spcBef>
                <a:spcPts val="1920"/>
              </a:spcBef>
              <a:spcAft>
                <a:spcPts val="0"/>
              </a:spcAft>
              <a:buSzPts val="1400"/>
              <a:buChar char="●"/>
              <a:defRPr/>
            </a:lvl7pPr>
            <a:lvl8pPr marL="4388023" lvl="7" indent="-380905">
              <a:spcBef>
                <a:spcPts val="1920"/>
              </a:spcBef>
              <a:spcAft>
                <a:spcPts val="0"/>
              </a:spcAft>
              <a:buSzPts val="1400"/>
              <a:buChar char="○"/>
              <a:defRPr/>
            </a:lvl8pPr>
            <a:lvl9pPr marL="4936526" lvl="8" indent="-380905">
              <a:spcBef>
                <a:spcPts val="1920"/>
              </a:spcBef>
              <a:spcAft>
                <a:spcPts val="1920"/>
              </a:spcAft>
              <a:buSzPts val="1400"/>
              <a:buChar char="■"/>
              <a:defRPr/>
            </a:lvl9pPr>
          </a:lstStyle>
          <a:p>
            <a:endParaRPr/>
          </a:p>
        </p:txBody>
      </p:sp>
      <p:sp>
        <p:nvSpPr>
          <p:cNvPr id="27" name="Google Shape;27;p4"/>
          <p:cNvSpPr txBox="1">
            <a:spLocks noGrp="1"/>
          </p:cNvSpPr>
          <p:nvPr>
            <p:ph type="sldNum" idx="12"/>
          </p:nvPr>
        </p:nvSpPr>
        <p:spPr>
          <a:xfrm>
            <a:off x="10194648" y="5625064"/>
            <a:ext cx="658249" cy="472199"/>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406011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Internal</a:t>
            </a:r>
            <a:r>
              <a:rPr lang="en-US" sz="600" kern="0" baseline="0" noProof="1">
                <a:solidFill>
                  <a:schemeClr val="tx1"/>
                </a:solidFill>
              </a:rPr>
              <a:t> | RBVH/ETM2 | 2021-03-17</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rPr>
              <a:t>© Robert Bosch Engineering and Business Solutions Vietnam Company Limited 2021.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 id="2147483749"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hyperlink" Target="https://angular.io/guide/user-input#binding-to-user-input-events" TargetMode="External"/><Relationship Id="rId3" Type="http://schemas.openxmlformats.org/officeDocument/2006/relationships/hyperlink" Target="https://angular.io/api/common/NumberSymbol#List" TargetMode="External"/><Relationship Id="rId7" Type="http://schemas.openxmlformats.org/officeDocument/2006/relationships/hyperlink" Target="https://angular.io/guide/template-syntax#property-binding"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s://angular.io/guide/displaying-data#interpolation" TargetMode="External"/><Relationship Id="rId5" Type="http://schemas.openxmlformats.org/officeDocument/2006/relationships/hyperlink" Target="https://angular.io/api/common/NgIf" TargetMode="External"/><Relationship Id="rId4" Type="http://schemas.openxmlformats.org/officeDocument/2006/relationships/hyperlink" Target="https://angular.io/api/common/NgForO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api/common/NgForO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https://angular.io/api/core/Type"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codecraft.tv/courses/angular/quickstart/first-app/"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angular.io/api/core/Inpu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angular.io/api/common/NgForO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angular.io/api/core/Output" TargetMode="External"/><Relationship Id="rId5" Type="http://schemas.openxmlformats.org/officeDocument/2006/relationships/hyperlink" Target="https://angular.io/api/core/Input" TargetMode="External"/><Relationship Id="rId4" Type="http://schemas.openxmlformats.org/officeDocument/2006/relationships/hyperlink" Target="https://angular.io/api/core/EventEmitte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ngular.io/api/core/AfterViewInit"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s://angular.io/api/core/Component#styleUrls" TargetMode="External"/><Relationship Id="rId5" Type="http://schemas.openxmlformats.org/officeDocument/2006/relationships/hyperlink" Target="https://angular.io/api/core/Component" TargetMode="External"/><Relationship Id="rId4" Type="http://schemas.openxmlformats.org/officeDocument/2006/relationships/hyperlink" Target="https://angular.io/api/core/ViewChil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ngular.io/api/router/RouterLinkActive#ngAfterContentInit"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https://angular.io/api/forms/NgForm#ngAfterViewIn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hyperlink" Target="https://angular.io/api/core/Input" TargetMode="External"/><Relationship Id="rId4" Type="http://schemas.openxmlformats.org/officeDocument/2006/relationships/hyperlink" Target="https://angular.io/api/core/ElementRe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ngular.io/api/common/DatePipe" TargetMode="External"/><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hyperlink" Target="https://angular.io/" TargetMode="External"/><Relationship Id="rId4" Type="http://schemas.openxmlformats.org/officeDocument/2006/relationships/hyperlink" Target="https://angular.io/api/common/WeekDay#Monda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api/core/Pipe"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s://angular.io/api/core/PipeTransfor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angular.io/guide/form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guide/forms"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www.typescriptlang.org/docs/handbook/2/basic-types.html"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angular.io/api/core/Injectable"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hyperlink" Target="https://angular.io/api/core/NgModule" TargetMode="External"/><Relationship Id="rId4" Type="http://schemas.openxmlformats.org/officeDocument/2006/relationships/hyperlink" Target="https://angular.io/api/core/Injectable#providedI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ngular.io/api/router/RouterModule"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angular.io/api/router/Routes"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angular.io/api/router/ExtraOptions#enableTracing" TargetMode="External"/><Relationship Id="rId3" Type="http://schemas.openxmlformats.org/officeDocument/2006/relationships/hyperlink" Target="https://angular.io/api/router/Routes" TargetMode="External"/><Relationship Id="rId7" Type="http://schemas.openxmlformats.org/officeDocument/2006/relationships/hyperlink" Target="https://angular.io/api/core/NgModule"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hyperlink" Target="https://angular.io/api/core/Version#full" TargetMode="External"/><Relationship Id="rId5" Type="http://schemas.openxmlformats.org/officeDocument/2006/relationships/hyperlink" Target="https://angular.io/api/router/Route#pathMatch" TargetMode="External"/><Relationship Id="rId4" Type="http://schemas.openxmlformats.org/officeDocument/2006/relationships/hyperlink" Target="https://angular.io/api/router/Route#redirectTo"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angular.io/api/core/Component#templateUr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typescript/index.htm" TargetMode="External"/><Relationship Id="rId7" Type="http://schemas.openxmlformats.org/officeDocument/2006/relationships/hyperlink" Target="https://angular-templates.io/tutorials/about/learn-angular-from-scratch-step-by-step"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hyperlink" Target="https://www.javatpoint.com/angular-7-tutorial" TargetMode="External"/><Relationship Id="rId5" Type="http://schemas.openxmlformats.org/officeDocument/2006/relationships/hyperlink" Target="https://www.typescriptlang.org/play/" TargetMode="External"/><Relationship Id="rId4" Type="http://schemas.openxmlformats.org/officeDocument/2006/relationships/hyperlink" Target="https://typescript-exercises.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core/NgModul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angular.io/api/platform-browser/BrowserModul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api/core/OnIni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Component"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angular.io/api/core/OnInit" TargetMode="External"/><Relationship Id="rId4" Type="http://schemas.openxmlformats.org/officeDocument/2006/relationships/hyperlink" Target="https://angular.io/api/core/Component#template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961F80-4A54-44FE-9DE9-8B9B4DB828DA}"/>
              </a:ext>
            </a:extLst>
          </p:cNvPr>
          <p:cNvSpPr>
            <a:spLocks noGrp="1"/>
          </p:cNvSpPr>
          <p:nvPr>
            <p:ph type="ctrTitle"/>
          </p:nvPr>
        </p:nvSpPr>
        <p:spPr/>
        <p:txBody>
          <a:bodyPr>
            <a:normAutofit fontScale="90000"/>
          </a:bodyPr>
          <a:lstStyle/>
          <a:p>
            <a:r>
              <a:rPr lang="en" dirty="0"/>
              <a:t>Frontend </a:t>
            </a:r>
            <a:r>
              <a:rPr lang="en" dirty="0" smtClean="0"/>
              <a:t>development</a:t>
            </a:r>
            <a:br>
              <a:rPr lang="en" dirty="0" smtClean="0"/>
            </a:br>
            <a:r>
              <a:rPr lang="en" dirty="0" smtClean="0"/>
              <a:t/>
            </a:r>
            <a:br>
              <a:rPr lang="en" dirty="0" smtClean="0"/>
            </a:br>
            <a:r>
              <a:rPr lang="en-US" sz="6700" b="1" dirty="0" smtClean="0">
                <a:latin typeface="Raleway"/>
                <a:ea typeface="Raleway"/>
                <a:cs typeface="Raleway"/>
                <a:sym typeface="Raleway"/>
              </a:rPr>
              <a:t>Angular framework</a:t>
            </a:r>
            <a:br>
              <a:rPr lang="en-US" sz="6700" b="1" dirty="0" smtClean="0">
                <a:latin typeface="Raleway"/>
                <a:ea typeface="Raleway"/>
                <a:cs typeface="Raleway"/>
                <a:sym typeface="Raleway"/>
              </a:rPr>
            </a:br>
            <a:r>
              <a:rPr lang="en-US" sz="6700" b="1" dirty="0" smtClean="0">
                <a:latin typeface="Raleway"/>
                <a:ea typeface="Raleway"/>
                <a:cs typeface="Raleway"/>
                <a:sym typeface="Raleway"/>
              </a:rPr>
              <a:t>(Part1)</a:t>
            </a:r>
            <a:r>
              <a:rPr lang="en-US" dirty="0"/>
              <a:t/>
            </a:r>
            <a:br>
              <a:rPr lang="en-US" dirty="0"/>
            </a:br>
            <a:endParaRPr lang="de-DE" dirty="0"/>
          </a:p>
        </p:txBody>
      </p:sp>
    </p:spTree>
    <p:extLst>
      <p:ext uri="{BB962C8B-B14F-4D97-AF65-F5344CB8AC3E}">
        <p14:creationId xmlns:p14="http://schemas.microsoft.com/office/powerpoint/2010/main" val="335889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15" name="Google Shape;115;p20"/>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Templates </a:t>
            </a:r>
            <a:r>
              <a:rPr lang="en" dirty="0"/>
              <a:t>&amp; Views</a:t>
            </a:r>
            <a:endParaRPr dirty="0"/>
          </a:p>
        </p:txBody>
      </p:sp>
      <p:sp>
        <p:nvSpPr>
          <p:cNvPr id="116" name="Google Shape;116;p20"/>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65669">
              <a:buClr>
                <a:srgbClr val="444444"/>
              </a:buClr>
              <a:buSzPts val="1200"/>
              <a:buFont typeface="Arial"/>
              <a:buChar char="●"/>
            </a:pPr>
            <a:r>
              <a:rPr lang="en" sz="1440">
                <a:solidFill>
                  <a:srgbClr val="444444"/>
                </a:solidFill>
                <a:highlight>
                  <a:srgbClr val="FFFFFF"/>
                </a:highlight>
                <a:latin typeface="Arial"/>
                <a:ea typeface="Arial"/>
                <a:cs typeface="Arial"/>
                <a:sym typeface="Arial"/>
              </a:rPr>
              <a:t>A template is a form of HTML that tells Angular how to render the component.</a:t>
            </a:r>
            <a:endParaRPr sz="1440">
              <a:solidFill>
                <a:srgbClr val="444444"/>
              </a:solidFill>
              <a:highlight>
                <a:srgbClr val="FFFFFF"/>
              </a:highlight>
              <a:latin typeface="Arial"/>
              <a:ea typeface="Arial"/>
              <a:cs typeface="Arial"/>
              <a:sym typeface="Arial"/>
            </a:endParaRPr>
          </a:p>
          <a:p>
            <a:pPr indent="-365669">
              <a:buClr>
                <a:srgbClr val="444444"/>
              </a:buClr>
              <a:buSzPts val="1200"/>
              <a:buFont typeface="Arial"/>
              <a:buChar char="●"/>
            </a:pPr>
            <a:r>
              <a:rPr lang="en" sz="1440">
                <a:solidFill>
                  <a:srgbClr val="444444"/>
                </a:solidFill>
                <a:highlight>
                  <a:srgbClr val="FFFFFF"/>
                </a:highlight>
                <a:latin typeface="Arial"/>
                <a:ea typeface="Arial"/>
                <a:cs typeface="Arial"/>
                <a:sym typeface="Arial"/>
              </a:rPr>
              <a:t>Views are typically arranged hierarchically, allowing you to modify or show and hide entire UI sections or pages as a unit. The template immediately associated with a component defines that component's </a:t>
            </a:r>
            <a:r>
              <a:rPr lang="en" sz="1440" i="1">
                <a:solidFill>
                  <a:srgbClr val="444444"/>
                </a:solidFill>
                <a:highlight>
                  <a:srgbClr val="FFFFFF"/>
                </a:highlight>
                <a:latin typeface="Arial"/>
                <a:ea typeface="Arial"/>
                <a:cs typeface="Arial"/>
                <a:sym typeface="Arial"/>
              </a:rPr>
              <a:t>host view</a:t>
            </a:r>
            <a:r>
              <a:rPr lang="en" sz="1440">
                <a:solidFill>
                  <a:srgbClr val="444444"/>
                </a:solidFill>
                <a:highlight>
                  <a:srgbClr val="FFFFFF"/>
                </a:highlight>
                <a:latin typeface="Arial"/>
                <a:ea typeface="Arial"/>
                <a:cs typeface="Arial"/>
                <a:sym typeface="Arial"/>
              </a:rPr>
              <a:t>.</a:t>
            </a:r>
            <a:endParaRPr sz="1440">
              <a:solidFill>
                <a:srgbClr val="444444"/>
              </a:solidFill>
              <a:highlight>
                <a:srgbClr val="FFFFFF"/>
              </a:highlight>
              <a:latin typeface="Arial"/>
              <a:ea typeface="Arial"/>
              <a:cs typeface="Arial"/>
              <a:sym typeface="Arial"/>
            </a:endParaRPr>
          </a:p>
        </p:txBody>
      </p:sp>
      <p:pic>
        <p:nvPicPr>
          <p:cNvPr id="117" name="Google Shape;117;p20"/>
          <p:cNvPicPr preferRelativeResize="0"/>
          <p:nvPr/>
        </p:nvPicPr>
        <p:blipFill>
          <a:blip r:embed="rId3">
            <a:alphaModFix/>
          </a:blip>
          <a:stretch>
            <a:fillRect/>
          </a:stretch>
        </p:blipFill>
        <p:spPr>
          <a:xfrm>
            <a:off x="4855084" y="2799445"/>
            <a:ext cx="3428008" cy="2639566"/>
          </a:xfrm>
          <a:prstGeom prst="rect">
            <a:avLst/>
          </a:prstGeom>
          <a:noFill/>
          <a:ln>
            <a:noFill/>
          </a:ln>
        </p:spPr>
      </p:pic>
    </p:spTree>
    <p:extLst>
      <p:ext uri="{BB962C8B-B14F-4D97-AF65-F5344CB8AC3E}">
        <p14:creationId xmlns:p14="http://schemas.microsoft.com/office/powerpoint/2010/main" val="242993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22" name="Google Shape;122;p21"/>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pPr>
              <a:buClr>
                <a:schemeClr val="dk2"/>
              </a:buClr>
              <a:buSzPts val="1100"/>
            </a:pPr>
            <a:r>
              <a:rPr lang="en-US" dirty="0"/>
              <a:t>Angular Concepts </a:t>
            </a:r>
            <a:r>
              <a:rPr lang="en-US" dirty="0" smtClean="0"/>
              <a:t> - </a:t>
            </a:r>
            <a:r>
              <a:rPr lang="en" dirty="0" smtClean="0"/>
              <a:t>Templates </a:t>
            </a:r>
            <a:r>
              <a:rPr lang="en" dirty="0"/>
              <a:t>syntax</a:t>
            </a:r>
            <a:endParaRPr dirty="0"/>
          </a:p>
          <a:p>
            <a:endParaRPr dirty="0"/>
          </a:p>
        </p:txBody>
      </p:sp>
      <p:sp>
        <p:nvSpPr>
          <p:cNvPr id="123" name="Google Shape;123;p21"/>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80905">
              <a:lnSpc>
                <a:spcPct val="115000"/>
              </a:lnSpc>
              <a:buSzPts val="1400"/>
              <a:buFont typeface="Courier New"/>
              <a:buAutoNum type="arabicPeriod"/>
            </a:pPr>
            <a:r>
              <a:rPr lang="en" sz="1680" dirty="0">
                <a:solidFill>
                  <a:srgbClr val="000088"/>
                </a:solidFill>
                <a:latin typeface="Courier New"/>
                <a:ea typeface="Courier New"/>
                <a:cs typeface="Courier New"/>
                <a:sym typeface="Courier New"/>
              </a:rPr>
              <a:t>&lt;h2&gt;</a:t>
            </a:r>
            <a:r>
              <a:rPr lang="en" sz="1680" dirty="0">
                <a:latin typeface="Courier New"/>
                <a:ea typeface="Courier New"/>
                <a:cs typeface="Courier New"/>
                <a:sym typeface="Courier New"/>
              </a:rPr>
              <a:t>Hero</a:t>
            </a:r>
            <a:r>
              <a:rPr lang="en" sz="1680" dirty="0">
                <a:uFill>
                  <a:noFill/>
                </a:uFill>
                <a:latin typeface="Courier New"/>
                <a:ea typeface="Courier New"/>
                <a:cs typeface="Courier New"/>
                <a:sym typeface="Courier New"/>
                <a:hlinkClick r:id="rId3"/>
              </a:rPr>
              <a:t> List</a:t>
            </a:r>
            <a:r>
              <a:rPr lang="en" sz="1680" dirty="0">
                <a:solidFill>
                  <a:srgbClr val="000088"/>
                </a:solidFill>
                <a:latin typeface="Courier New"/>
                <a:ea typeface="Courier New"/>
                <a:cs typeface="Courier New"/>
                <a:sym typeface="Courier New"/>
              </a:rPr>
              <a:t>&lt;/h2</a:t>
            </a:r>
            <a:r>
              <a:rPr lang="en" sz="1680" dirty="0" smtClean="0">
                <a:solidFill>
                  <a:srgbClr val="000088"/>
                </a:solidFill>
                <a:latin typeface="Courier New"/>
                <a:ea typeface="Courier New"/>
                <a:cs typeface="Courier New"/>
                <a:sym typeface="Courier New"/>
              </a:rPr>
              <a:t>&gt;</a:t>
            </a:r>
            <a:endParaRPr sz="1680" dirty="0">
              <a:latin typeface="Courier New"/>
              <a:ea typeface="Courier New"/>
              <a:cs typeface="Courier New"/>
              <a:sym typeface="Courier New"/>
            </a:endParaRPr>
          </a:p>
          <a:p>
            <a:pPr indent="-380905">
              <a:lnSpc>
                <a:spcPct val="115000"/>
              </a:lnSpc>
              <a:buSzPts val="1400"/>
              <a:buFont typeface="Courier New"/>
              <a:buAutoNum type="arabicPeriod"/>
            </a:pPr>
            <a:r>
              <a:rPr lang="en" sz="1680" dirty="0">
                <a:solidFill>
                  <a:srgbClr val="000088"/>
                </a:solidFill>
                <a:latin typeface="Courier New"/>
                <a:ea typeface="Courier New"/>
                <a:cs typeface="Courier New"/>
                <a:sym typeface="Courier New"/>
              </a:rPr>
              <a:t>&lt;p&gt;&lt;i&gt;</a:t>
            </a:r>
            <a:r>
              <a:rPr lang="en" sz="1680" dirty="0">
                <a:latin typeface="Courier New"/>
                <a:ea typeface="Courier New"/>
                <a:cs typeface="Courier New"/>
                <a:sym typeface="Courier New"/>
              </a:rPr>
              <a:t>Pick a hero from the list</a:t>
            </a:r>
            <a:r>
              <a:rPr lang="en" sz="1680" dirty="0">
                <a:solidFill>
                  <a:srgbClr val="000088"/>
                </a:solidFill>
                <a:latin typeface="Courier New"/>
                <a:ea typeface="Courier New"/>
                <a:cs typeface="Courier New"/>
                <a:sym typeface="Courier New"/>
              </a:rPr>
              <a:t>&lt;/i&gt;&lt;/p&gt;</a:t>
            </a:r>
            <a:endParaRPr sz="1680" dirty="0">
              <a:latin typeface="Courier New"/>
              <a:ea typeface="Courier New"/>
              <a:cs typeface="Courier New"/>
              <a:sym typeface="Courier New"/>
            </a:endParaRPr>
          </a:p>
          <a:p>
            <a:pPr indent="-380905">
              <a:lnSpc>
                <a:spcPct val="115000"/>
              </a:lnSpc>
              <a:buClr>
                <a:srgbClr val="000088"/>
              </a:buClr>
              <a:buSzPts val="1400"/>
              <a:buFont typeface="Courier New"/>
              <a:buAutoNum type="arabicPeriod"/>
            </a:pPr>
            <a:r>
              <a:rPr lang="en" sz="1680" dirty="0">
                <a:solidFill>
                  <a:srgbClr val="000088"/>
                </a:solidFill>
                <a:latin typeface="Courier New"/>
                <a:ea typeface="Courier New"/>
                <a:cs typeface="Courier New"/>
                <a:sym typeface="Courier New"/>
              </a:rPr>
              <a:t>&lt;ul&gt;</a:t>
            </a:r>
            <a:endParaRPr sz="1680" dirty="0">
              <a:latin typeface="Courier New"/>
              <a:ea typeface="Courier New"/>
              <a:cs typeface="Courier New"/>
              <a:sym typeface="Courier New"/>
            </a:endParaRPr>
          </a:p>
          <a:p>
            <a:pPr indent="-380905">
              <a:lnSpc>
                <a:spcPct val="115000"/>
              </a:lnSpc>
              <a:buSzPts val="1400"/>
              <a:buFont typeface="Courier New"/>
              <a:buAutoNum type="arabicPeriod"/>
            </a:pPr>
            <a:r>
              <a:rPr lang="en" sz="1680" dirty="0">
                <a:latin typeface="Courier New"/>
                <a:ea typeface="Courier New"/>
                <a:cs typeface="Courier New"/>
                <a:sym typeface="Courier New"/>
              </a:rPr>
              <a:t>  </a:t>
            </a:r>
            <a:r>
              <a:rPr lang="en" sz="1680" dirty="0">
                <a:solidFill>
                  <a:srgbClr val="000088"/>
                </a:solidFill>
                <a:latin typeface="Courier New"/>
                <a:ea typeface="Courier New"/>
                <a:cs typeface="Courier New"/>
                <a:sym typeface="Courier New"/>
              </a:rPr>
              <a:t>&lt;li</a:t>
            </a:r>
            <a:r>
              <a:rPr lang="en" sz="1680" dirty="0">
                <a:latin typeface="Courier New"/>
                <a:ea typeface="Courier New"/>
                <a:cs typeface="Courier New"/>
                <a:sym typeface="Courier New"/>
              </a:rPr>
              <a:t> *</a:t>
            </a:r>
            <a:r>
              <a:rPr lang="en" sz="1680" dirty="0">
                <a:solidFill>
                  <a:srgbClr val="660066"/>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ngFor</a:t>
            </a:r>
            <a:r>
              <a:rPr lang="en" sz="1680" dirty="0">
                <a:solidFill>
                  <a:srgbClr val="666600"/>
                </a:solidFill>
                <a:latin typeface="Courier New"/>
                <a:ea typeface="Courier New"/>
                <a:cs typeface="Courier New"/>
                <a:sym typeface="Courier New"/>
              </a:rPr>
              <a:t>=</a:t>
            </a:r>
            <a:r>
              <a:rPr lang="en" sz="1680" dirty="0">
                <a:solidFill>
                  <a:srgbClr val="880000"/>
                </a:solidFill>
                <a:latin typeface="Courier New"/>
                <a:ea typeface="Courier New"/>
                <a:cs typeface="Courier New"/>
                <a:sym typeface="Courier New"/>
              </a:rPr>
              <a:t>"let hero of heroes"</a:t>
            </a:r>
            <a:r>
              <a:rPr lang="en" sz="1680" dirty="0">
                <a:latin typeface="Courier New"/>
                <a:ea typeface="Courier New"/>
                <a:cs typeface="Courier New"/>
                <a:sym typeface="Courier New"/>
              </a:rPr>
              <a:t> (</a:t>
            </a:r>
            <a:r>
              <a:rPr lang="en" sz="1680" dirty="0">
                <a:solidFill>
                  <a:srgbClr val="660066"/>
                </a:solidFill>
                <a:latin typeface="Courier New"/>
                <a:ea typeface="Courier New"/>
                <a:cs typeface="Courier New"/>
                <a:sym typeface="Courier New"/>
              </a:rPr>
              <a:t>click</a:t>
            </a:r>
            <a:r>
              <a:rPr lang="en" sz="1680" dirty="0">
                <a:latin typeface="Courier New"/>
                <a:ea typeface="Courier New"/>
                <a:cs typeface="Courier New"/>
                <a:sym typeface="Courier New"/>
              </a:rPr>
              <a:t>)</a:t>
            </a:r>
            <a:r>
              <a:rPr lang="en" sz="1680" dirty="0">
                <a:solidFill>
                  <a:srgbClr val="666600"/>
                </a:solidFill>
                <a:latin typeface="Courier New"/>
                <a:ea typeface="Courier New"/>
                <a:cs typeface="Courier New"/>
                <a:sym typeface="Courier New"/>
              </a:rPr>
              <a:t>=</a:t>
            </a:r>
            <a:r>
              <a:rPr lang="en" sz="1680" dirty="0">
                <a:solidFill>
                  <a:srgbClr val="880000"/>
                </a:solidFill>
                <a:latin typeface="Courier New"/>
                <a:ea typeface="Courier New"/>
                <a:cs typeface="Courier New"/>
                <a:sym typeface="Courier New"/>
              </a:rPr>
              <a:t>"selectHero(hero)"</a:t>
            </a:r>
            <a:r>
              <a:rPr lang="en" sz="1680" dirty="0">
                <a:solidFill>
                  <a:srgbClr val="000088"/>
                </a:solidFill>
                <a:latin typeface="Courier New"/>
                <a:ea typeface="Courier New"/>
                <a:cs typeface="Courier New"/>
                <a:sym typeface="Courier New"/>
              </a:rPr>
              <a:t>&gt;</a:t>
            </a:r>
            <a:endParaRPr sz="1680" dirty="0">
              <a:latin typeface="Courier New"/>
              <a:ea typeface="Courier New"/>
              <a:cs typeface="Courier New"/>
              <a:sym typeface="Courier New"/>
            </a:endParaRPr>
          </a:p>
          <a:p>
            <a:pPr indent="-380905">
              <a:lnSpc>
                <a:spcPct val="115000"/>
              </a:lnSpc>
              <a:buSzPts val="1400"/>
              <a:buFont typeface="Courier New"/>
              <a:buAutoNum type="arabicPeriod"/>
            </a:pPr>
            <a:r>
              <a:rPr lang="en" sz="1680" dirty="0">
                <a:latin typeface="Courier New"/>
                <a:ea typeface="Courier New"/>
                <a:cs typeface="Courier New"/>
                <a:sym typeface="Courier New"/>
              </a:rPr>
              <a:t>    {{hero.name}}</a:t>
            </a:r>
            <a:endParaRPr sz="1680" dirty="0">
              <a:latin typeface="Courier New"/>
              <a:ea typeface="Courier New"/>
              <a:cs typeface="Courier New"/>
              <a:sym typeface="Courier New"/>
            </a:endParaRPr>
          </a:p>
          <a:p>
            <a:pPr indent="-380905">
              <a:lnSpc>
                <a:spcPct val="115000"/>
              </a:lnSpc>
              <a:buSzPts val="1400"/>
              <a:buFont typeface="Courier New"/>
              <a:buAutoNum type="arabicPeriod"/>
            </a:pPr>
            <a:r>
              <a:rPr lang="en" sz="1680" dirty="0">
                <a:latin typeface="Courier New"/>
                <a:ea typeface="Courier New"/>
                <a:cs typeface="Courier New"/>
                <a:sym typeface="Courier New"/>
              </a:rPr>
              <a:t>  </a:t>
            </a:r>
            <a:r>
              <a:rPr lang="en" sz="1680" dirty="0">
                <a:solidFill>
                  <a:srgbClr val="000088"/>
                </a:solidFill>
                <a:latin typeface="Courier New"/>
                <a:ea typeface="Courier New"/>
                <a:cs typeface="Courier New"/>
                <a:sym typeface="Courier New"/>
              </a:rPr>
              <a:t>&lt;/li&gt;</a:t>
            </a:r>
            <a:endParaRPr sz="1680" dirty="0">
              <a:latin typeface="Courier New"/>
              <a:ea typeface="Courier New"/>
              <a:cs typeface="Courier New"/>
              <a:sym typeface="Courier New"/>
            </a:endParaRPr>
          </a:p>
          <a:p>
            <a:pPr indent="-380905">
              <a:lnSpc>
                <a:spcPct val="115000"/>
              </a:lnSpc>
              <a:buClr>
                <a:srgbClr val="000088"/>
              </a:buClr>
              <a:buSzPts val="1400"/>
              <a:buFont typeface="Courier New"/>
              <a:buAutoNum type="arabicPeriod"/>
            </a:pPr>
            <a:r>
              <a:rPr lang="en" sz="1680" dirty="0">
                <a:solidFill>
                  <a:srgbClr val="000088"/>
                </a:solidFill>
                <a:latin typeface="Courier New"/>
                <a:ea typeface="Courier New"/>
                <a:cs typeface="Courier New"/>
                <a:sym typeface="Courier New"/>
              </a:rPr>
              <a:t>&lt;/ul</a:t>
            </a:r>
            <a:r>
              <a:rPr lang="en" sz="1680" dirty="0" smtClean="0">
                <a:solidFill>
                  <a:srgbClr val="000088"/>
                </a:solidFill>
                <a:latin typeface="Courier New"/>
                <a:ea typeface="Courier New"/>
                <a:cs typeface="Courier New"/>
                <a:sym typeface="Courier New"/>
              </a:rPr>
              <a:t>&gt;</a:t>
            </a:r>
            <a:endParaRPr sz="1680" dirty="0">
              <a:latin typeface="Courier New"/>
              <a:ea typeface="Courier New"/>
              <a:cs typeface="Courier New"/>
              <a:sym typeface="Courier New"/>
            </a:endParaRPr>
          </a:p>
          <a:p>
            <a:pPr indent="-380905">
              <a:lnSpc>
                <a:spcPct val="115000"/>
              </a:lnSpc>
              <a:buSzPts val="1400"/>
              <a:buFont typeface="Courier New"/>
              <a:buAutoNum type="arabicPeriod"/>
            </a:pPr>
            <a:r>
              <a:rPr lang="en" sz="1680" dirty="0">
                <a:solidFill>
                  <a:srgbClr val="000088"/>
                </a:solidFill>
                <a:latin typeface="Courier New"/>
                <a:ea typeface="Courier New"/>
                <a:cs typeface="Courier New"/>
                <a:sym typeface="Courier New"/>
              </a:rPr>
              <a:t>&lt;app-hero-detail</a:t>
            </a:r>
            <a:r>
              <a:rPr lang="en" sz="1680" dirty="0">
                <a:latin typeface="Courier New"/>
                <a:ea typeface="Courier New"/>
                <a:cs typeface="Courier New"/>
                <a:sym typeface="Courier New"/>
              </a:rPr>
              <a:t> *</a:t>
            </a:r>
            <a:r>
              <a:rPr lang="en" sz="1680" dirty="0">
                <a:solidFill>
                  <a:srgbClr val="660066"/>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ngIf</a:t>
            </a:r>
            <a:r>
              <a:rPr lang="en" sz="1680" dirty="0">
                <a:solidFill>
                  <a:srgbClr val="666600"/>
                </a:solidFill>
                <a:latin typeface="Courier New"/>
                <a:ea typeface="Courier New"/>
                <a:cs typeface="Courier New"/>
                <a:sym typeface="Courier New"/>
              </a:rPr>
              <a:t>=</a:t>
            </a:r>
            <a:r>
              <a:rPr lang="en" sz="1680" dirty="0">
                <a:solidFill>
                  <a:srgbClr val="880000"/>
                </a:solidFill>
                <a:latin typeface="Courier New"/>
                <a:ea typeface="Courier New"/>
                <a:cs typeface="Courier New"/>
                <a:sym typeface="Courier New"/>
              </a:rPr>
              <a:t>"selectedHero"</a:t>
            </a:r>
            <a:r>
              <a:rPr lang="en" sz="1680" dirty="0">
                <a:latin typeface="Courier New"/>
                <a:ea typeface="Courier New"/>
                <a:cs typeface="Courier New"/>
                <a:sym typeface="Courier New"/>
              </a:rPr>
              <a:t> [</a:t>
            </a:r>
            <a:r>
              <a:rPr lang="en" sz="1680" dirty="0">
                <a:solidFill>
                  <a:srgbClr val="660066"/>
                </a:solidFill>
                <a:latin typeface="Courier New"/>
                <a:ea typeface="Courier New"/>
                <a:cs typeface="Courier New"/>
                <a:sym typeface="Courier New"/>
              </a:rPr>
              <a:t>hero</a:t>
            </a:r>
            <a:r>
              <a:rPr lang="en" sz="1680" dirty="0">
                <a:latin typeface="Courier New"/>
                <a:ea typeface="Courier New"/>
                <a:cs typeface="Courier New"/>
                <a:sym typeface="Courier New"/>
              </a:rPr>
              <a:t>]</a:t>
            </a:r>
            <a:r>
              <a:rPr lang="en" sz="1680" dirty="0">
                <a:solidFill>
                  <a:srgbClr val="666600"/>
                </a:solidFill>
                <a:latin typeface="Courier New"/>
                <a:ea typeface="Courier New"/>
                <a:cs typeface="Courier New"/>
                <a:sym typeface="Courier New"/>
              </a:rPr>
              <a:t>=</a:t>
            </a:r>
            <a:r>
              <a:rPr lang="en" sz="1680" dirty="0">
                <a:solidFill>
                  <a:srgbClr val="880000"/>
                </a:solidFill>
                <a:latin typeface="Courier New"/>
                <a:ea typeface="Courier New"/>
                <a:cs typeface="Courier New"/>
                <a:sym typeface="Courier New"/>
              </a:rPr>
              <a:t>"selectedHero"</a:t>
            </a:r>
            <a:r>
              <a:rPr lang="en" sz="1680" dirty="0">
                <a:solidFill>
                  <a:srgbClr val="000088"/>
                </a:solidFill>
                <a:latin typeface="Courier New"/>
                <a:ea typeface="Courier New"/>
                <a:cs typeface="Courier New"/>
                <a:sym typeface="Courier New"/>
              </a:rPr>
              <a:t>&gt;&lt;/app-hero-detail</a:t>
            </a:r>
            <a:r>
              <a:rPr lang="en" sz="1680" dirty="0" smtClean="0">
                <a:solidFill>
                  <a:srgbClr val="000088"/>
                </a:solidFill>
                <a:latin typeface="Courier New"/>
                <a:ea typeface="Courier New"/>
                <a:cs typeface="Courier New"/>
                <a:sym typeface="Courier New"/>
              </a:rPr>
              <a:t>&gt;</a:t>
            </a:r>
            <a:endParaRPr sz="1140" dirty="0">
              <a:solidFill>
                <a:srgbClr val="444444"/>
              </a:solidFill>
              <a:latin typeface="Courier New"/>
              <a:ea typeface="Courier New"/>
              <a:cs typeface="Courier New"/>
              <a:sym typeface="Courier New"/>
            </a:endParaRPr>
          </a:p>
          <a:p>
            <a:pPr indent="0">
              <a:spcBef>
                <a:spcPts val="1320"/>
              </a:spcBef>
              <a:buNone/>
            </a:pPr>
            <a:r>
              <a:rPr lang="en" sz="1140" dirty="0">
                <a:solidFill>
                  <a:srgbClr val="444444"/>
                </a:solidFill>
                <a:latin typeface="Courier New"/>
                <a:ea typeface="Courier New"/>
                <a:cs typeface="Courier New"/>
                <a:sym typeface="Courier New"/>
              </a:rPr>
              <a:t>{{hero.name}}</a:t>
            </a:r>
            <a:r>
              <a:rPr lang="en" sz="1260" dirty="0">
                <a:solidFill>
                  <a:srgbClr val="444444"/>
                </a:solidFill>
                <a:latin typeface="Roboto"/>
                <a:ea typeface="Roboto"/>
                <a:cs typeface="Roboto"/>
                <a:sym typeface="Roboto"/>
              </a:rPr>
              <a:t> </a:t>
            </a:r>
            <a:r>
              <a:rPr lang="en" sz="1260" i="1" dirty="0">
                <a:solidFill>
                  <a:srgbClr val="1976D2"/>
                </a:solidFill>
                <a:uFill>
                  <a:noFill/>
                </a:uFill>
                <a:latin typeface="Roboto"/>
                <a:ea typeface="Roboto"/>
                <a:cs typeface="Roboto"/>
                <a:sym typeface="Roboto"/>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interpolation</a:t>
            </a:r>
            <a:r>
              <a:rPr lang="en" sz="1260" dirty="0">
                <a:solidFill>
                  <a:srgbClr val="444444"/>
                </a:solidFill>
                <a:latin typeface="Roboto"/>
                <a:ea typeface="Roboto"/>
                <a:cs typeface="Roboto"/>
                <a:sym typeface="Roboto"/>
              </a:rPr>
              <a:t> , </a:t>
            </a:r>
            <a:r>
              <a:rPr lang="en" sz="1140" dirty="0">
                <a:solidFill>
                  <a:srgbClr val="444444"/>
                </a:solidFill>
                <a:latin typeface="Courier New"/>
                <a:ea typeface="Courier New"/>
                <a:cs typeface="Courier New"/>
                <a:sym typeface="Courier New"/>
              </a:rPr>
              <a:t>[hero]</a:t>
            </a:r>
            <a:r>
              <a:rPr lang="en" sz="1260" dirty="0">
                <a:solidFill>
                  <a:srgbClr val="444444"/>
                </a:solidFill>
                <a:latin typeface="Roboto"/>
                <a:ea typeface="Roboto"/>
                <a:cs typeface="Roboto"/>
                <a:sym typeface="Roboto"/>
              </a:rPr>
              <a:t> </a:t>
            </a:r>
            <a:r>
              <a:rPr lang="en" sz="1260" i="1" dirty="0">
                <a:solidFill>
                  <a:srgbClr val="1976D2"/>
                </a:solidFill>
                <a:uFill>
                  <a:noFill/>
                </a:uFill>
                <a:latin typeface="Roboto"/>
                <a:ea typeface="Roboto"/>
                <a:cs typeface="Roboto"/>
                <a:sym typeface="Roboto"/>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property binding</a:t>
            </a:r>
            <a:r>
              <a:rPr lang="en" sz="1140" dirty="0">
                <a:solidFill>
                  <a:srgbClr val="444444"/>
                </a:solidFill>
                <a:latin typeface="Courier New"/>
                <a:ea typeface="Courier New"/>
                <a:cs typeface="Courier New"/>
                <a:sym typeface="Courier New"/>
              </a:rPr>
              <a:t>, (click)</a:t>
            </a:r>
            <a:r>
              <a:rPr lang="en" sz="1260" dirty="0">
                <a:solidFill>
                  <a:srgbClr val="444444"/>
                </a:solidFill>
                <a:latin typeface="Roboto"/>
                <a:ea typeface="Roboto"/>
                <a:cs typeface="Roboto"/>
                <a:sym typeface="Roboto"/>
              </a:rPr>
              <a:t> </a:t>
            </a:r>
            <a:r>
              <a:rPr lang="en" sz="1260" i="1" dirty="0">
                <a:solidFill>
                  <a:srgbClr val="1976D2"/>
                </a:solidFill>
                <a:uFill>
                  <a:noFill/>
                </a:uFill>
                <a:latin typeface="Roboto"/>
                <a:ea typeface="Roboto"/>
                <a:cs typeface="Roboto"/>
                <a:sym typeface="Roboto"/>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event binding</a:t>
            </a:r>
            <a:r>
              <a:rPr lang="en" sz="1260" dirty="0">
                <a:solidFill>
                  <a:srgbClr val="444444"/>
                </a:solidFill>
                <a:latin typeface="Roboto"/>
                <a:ea typeface="Roboto"/>
                <a:cs typeface="Roboto"/>
                <a:sym typeface="Roboto"/>
              </a:rPr>
              <a:t> </a:t>
            </a:r>
            <a:endParaRPr sz="1260" dirty="0">
              <a:solidFill>
                <a:srgbClr val="444444"/>
              </a:solidFill>
              <a:latin typeface="Roboto"/>
              <a:ea typeface="Roboto"/>
              <a:cs typeface="Roboto"/>
              <a:sym typeface="Roboto"/>
            </a:endParaRPr>
          </a:p>
          <a:p>
            <a:pPr indent="0">
              <a:spcBef>
                <a:spcPts val="1320"/>
              </a:spcBef>
              <a:spcAft>
                <a:spcPts val="1920"/>
              </a:spcAft>
              <a:buNone/>
            </a:pPr>
            <a:endParaRPr sz="1680" dirty="0">
              <a:solidFill>
                <a:srgbClr val="000088"/>
              </a:solidFill>
              <a:latin typeface="Courier New"/>
              <a:ea typeface="Courier New"/>
              <a:cs typeface="Courier New"/>
              <a:sym typeface="Courier New"/>
            </a:endParaRPr>
          </a:p>
        </p:txBody>
      </p:sp>
    </p:spTree>
    <p:extLst>
      <p:ext uri="{BB962C8B-B14F-4D97-AF65-F5344CB8AC3E}">
        <p14:creationId xmlns:p14="http://schemas.microsoft.com/office/powerpoint/2010/main" val="650315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28" name="Google Shape;128;p2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Template </a:t>
            </a:r>
            <a:r>
              <a:rPr lang="en" dirty="0"/>
              <a:t>syntax</a:t>
            </a:r>
            <a:endParaRPr dirty="0"/>
          </a:p>
        </p:txBody>
      </p:sp>
      <p:sp>
        <p:nvSpPr>
          <p:cNvPr id="129" name="Google Shape;129;p22"/>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marL="0" indent="0">
              <a:buNone/>
            </a:pPr>
            <a:r>
              <a:rPr lang="en" sz="1440">
                <a:latin typeface="Arial"/>
                <a:ea typeface="Arial"/>
                <a:cs typeface="Arial"/>
                <a:sym typeface="Arial"/>
              </a:rPr>
              <a:t>Interpolation {{...}} e.g {{title}}</a:t>
            </a:r>
            <a:endParaRPr sz="1440">
              <a:latin typeface="Arial"/>
              <a:ea typeface="Arial"/>
              <a:cs typeface="Arial"/>
              <a:sym typeface="Arial"/>
            </a:endParaRPr>
          </a:p>
          <a:p>
            <a:pPr marL="0" indent="0">
              <a:spcBef>
                <a:spcPts val="1920"/>
              </a:spcBef>
              <a:buNone/>
            </a:pPr>
            <a:r>
              <a:rPr lang="en" sz="1440">
                <a:latin typeface="Arial"/>
                <a:ea typeface="Arial"/>
                <a:cs typeface="Arial"/>
                <a:sym typeface="Arial"/>
              </a:rPr>
              <a:t>Template expressions {{ 1 + 1}}</a:t>
            </a:r>
            <a:endParaRPr sz="1440">
              <a:latin typeface="Arial"/>
              <a:ea typeface="Arial"/>
              <a:cs typeface="Arial"/>
              <a:sym typeface="Arial"/>
            </a:endParaRPr>
          </a:p>
          <a:p>
            <a:pPr marL="0" indent="0">
              <a:spcBef>
                <a:spcPts val="1920"/>
              </a:spcBef>
              <a:buNone/>
            </a:pPr>
            <a:r>
              <a:rPr lang="en" sz="1440">
                <a:latin typeface="Arial"/>
                <a:ea typeface="Arial"/>
                <a:cs typeface="Arial"/>
                <a:sym typeface="Arial"/>
              </a:rPr>
              <a:t>*ngFor, *ngIf</a:t>
            </a:r>
            <a:endParaRPr sz="1440">
              <a:latin typeface="Arial"/>
              <a:ea typeface="Arial"/>
              <a:cs typeface="Arial"/>
              <a:sym typeface="Arial"/>
            </a:endParaRPr>
          </a:p>
          <a:p>
            <a:pPr indent="-346623">
              <a:spcBef>
                <a:spcPts val="1920"/>
              </a:spcBef>
              <a:buClr>
                <a:srgbClr val="000088"/>
              </a:buClr>
              <a:buSzPts val="950"/>
              <a:buFont typeface="Courier New"/>
              <a:buAutoNum type="arabicPeriod"/>
            </a:pPr>
            <a:r>
              <a:rPr lang="en" sz="1140">
                <a:solidFill>
                  <a:srgbClr val="000088"/>
                </a:solidFill>
                <a:latin typeface="Courier New"/>
                <a:ea typeface="Courier New"/>
                <a:cs typeface="Courier New"/>
                <a:sym typeface="Courier New"/>
              </a:rPr>
              <a:t>&lt;ul&gt;</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a:t>
            </a:r>
            <a:r>
              <a:rPr lang="en" sz="1140">
                <a:solidFill>
                  <a:srgbClr val="000088"/>
                </a:solidFill>
                <a:latin typeface="Courier New"/>
                <a:ea typeface="Courier New"/>
                <a:cs typeface="Courier New"/>
                <a:sym typeface="Courier New"/>
              </a:rPr>
              <a:t>&lt;li</a:t>
            </a:r>
            <a:r>
              <a:rPr lang="en" sz="1140">
                <a:latin typeface="Courier New"/>
                <a:ea typeface="Courier New"/>
                <a:cs typeface="Courier New"/>
                <a:sym typeface="Courier New"/>
              </a:rPr>
              <a:t> *</a:t>
            </a:r>
            <a:r>
              <a:rPr lang="en" sz="1140">
                <a:solidFill>
                  <a:srgbClr val="660066"/>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ngFor</a:t>
            </a:r>
            <a:r>
              <a:rPr lang="en" sz="1140">
                <a:solidFill>
                  <a:srgbClr val="666600"/>
                </a:solidFill>
                <a:latin typeface="Courier New"/>
                <a:ea typeface="Courier New"/>
                <a:cs typeface="Courier New"/>
                <a:sym typeface="Courier New"/>
              </a:rPr>
              <a:t>=</a:t>
            </a:r>
            <a:r>
              <a:rPr lang="en" sz="1140">
                <a:solidFill>
                  <a:srgbClr val="880000"/>
                </a:solidFill>
                <a:latin typeface="Courier New"/>
                <a:ea typeface="Courier New"/>
                <a:cs typeface="Courier New"/>
                <a:sym typeface="Courier New"/>
              </a:rPr>
              <a:t>"let customer of customers"</a:t>
            </a:r>
            <a:r>
              <a:rPr lang="en" sz="1140">
                <a:solidFill>
                  <a:srgbClr val="000088"/>
                </a:solidFill>
                <a:latin typeface="Courier New"/>
                <a:ea typeface="Courier New"/>
                <a:cs typeface="Courier New"/>
                <a:sym typeface="Courier New"/>
              </a:rPr>
              <a:t>&gt;</a:t>
            </a:r>
            <a:r>
              <a:rPr lang="en" sz="1140">
                <a:latin typeface="Courier New"/>
                <a:ea typeface="Courier New"/>
                <a:cs typeface="Courier New"/>
                <a:sym typeface="Courier New"/>
              </a:rPr>
              <a:t>{{customer.name}}</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a:t>
            </a:r>
            <a:r>
              <a:rPr lang="en" sz="1140">
                <a:solidFill>
                  <a:srgbClr val="000088"/>
                </a:solidFill>
                <a:latin typeface="Courier New"/>
                <a:ea typeface="Courier New"/>
                <a:cs typeface="Courier New"/>
                <a:sym typeface="Courier New"/>
              </a:rPr>
              <a:t>&lt;div *ngIf=”</a:t>
            </a:r>
            <a:r>
              <a:rPr lang="en" sz="1140">
                <a:solidFill>
                  <a:srgbClr val="880000"/>
                </a:solidFill>
                <a:latin typeface="Courier New"/>
                <a:ea typeface="Courier New"/>
                <a:cs typeface="Courier New"/>
                <a:sym typeface="Courier New"/>
              </a:rPr>
              <a:t>customer.name</a:t>
            </a:r>
            <a:r>
              <a:rPr lang="en" sz="1140">
                <a:solidFill>
                  <a:srgbClr val="000088"/>
                </a:solidFill>
                <a:latin typeface="Courier New"/>
                <a:ea typeface="Courier New"/>
                <a:cs typeface="Courier New"/>
                <a:sym typeface="Courier New"/>
              </a:rPr>
              <a:t>”&gt;&lt;div&gt;</a:t>
            </a:r>
            <a:endParaRPr sz="1140">
              <a:latin typeface="Courier New"/>
              <a:ea typeface="Courier New"/>
              <a:cs typeface="Courier New"/>
              <a:sym typeface="Courier New"/>
            </a:endParaRPr>
          </a:p>
          <a:p>
            <a:pPr indent="-346623">
              <a:buSzPts val="950"/>
              <a:buFont typeface="Courier New"/>
              <a:buAutoNum type="arabicPeriod"/>
            </a:pPr>
            <a:r>
              <a:rPr lang="en" sz="1140">
                <a:solidFill>
                  <a:srgbClr val="000088"/>
                </a:solidFill>
                <a:latin typeface="Courier New"/>
                <a:ea typeface="Courier New"/>
                <a:cs typeface="Courier New"/>
                <a:sym typeface="Courier New"/>
              </a:rPr>
              <a:t>  &lt;/li&gt;</a:t>
            </a:r>
            <a:endParaRPr sz="1140">
              <a:solidFill>
                <a:srgbClr val="000088"/>
              </a:solidFill>
              <a:latin typeface="Courier New"/>
              <a:ea typeface="Courier New"/>
              <a:cs typeface="Courier New"/>
              <a:sym typeface="Courier New"/>
            </a:endParaRPr>
          </a:p>
          <a:p>
            <a:pPr indent="-346623">
              <a:buClr>
                <a:srgbClr val="000088"/>
              </a:buClr>
              <a:buSzPts val="950"/>
              <a:buFont typeface="Courier New"/>
              <a:buAutoNum type="arabicPeriod"/>
            </a:pPr>
            <a:r>
              <a:rPr lang="en" sz="1140">
                <a:solidFill>
                  <a:srgbClr val="000088"/>
                </a:solidFill>
                <a:latin typeface="Courier New"/>
                <a:ea typeface="Courier New"/>
                <a:cs typeface="Courier New"/>
                <a:sym typeface="Courier New"/>
              </a:rPr>
              <a:t>  &lt;/ul&gt;</a:t>
            </a:r>
            <a:endParaRPr/>
          </a:p>
          <a:p>
            <a:pPr marL="0" indent="0">
              <a:spcBef>
                <a:spcPts val="1920"/>
              </a:spcBef>
              <a:buNone/>
            </a:pPr>
            <a:r>
              <a:rPr lang="en" sz="1440">
                <a:solidFill>
                  <a:srgbClr val="444444"/>
                </a:solidFill>
                <a:highlight>
                  <a:srgbClr val="FFFFFF"/>
                </a:highlight>
                <a:latin typeface="Arial"/>
                <a:ea typeface="Arial"/>
                <a:cs typeface="Arial"/>
                <a:sym typeface="Arial"/>
              </a:rPr>
              <a:t>Template reference variable</a:t>
            </a:r>
            <a:endParaRPr sz="1440">
              <a:solidFill>
                <a:srgbClr val="444444"/>
              </a:solidFill>
              <a:highlight>
                <a:srgbClr val="FFFFFF"/>
              </a:highlight>
              <a:latin typeface="Arial"/>
              <a:ea typeface="Arial"/>
              <a:cs typeface="Arial"/>
              <a:sym typeface="Arial"/>
            </a:endParaRPr>
          </a:p>
          <a:p>
            <a:pPr indent="-346623">
              <a:spcBef>
                <a:spcPts val="1920"/>
              </a:spcBef>
              <a:buSzPts val="950"/>
              <a:buFont typeface="Courier New"/>
              <a:buAutoNum type="arabicPeriod"/>
            </a:pPr>
            <a:r>
              <a:rPr lang="en" sz="1140">
                <a:solidFill>
                  <a:srgbClr val="000088"/>
                </a:solidFill>
                <a:latin typeface="Courier New"/>
                <a:ea typeface="Courier New"/>
                <a:cs typeface="Courier New"/>
                <a:sym typeface="Courier New"/>
              </a:rPr>
              <a:t>&lt;label&gt;</a:t>
            </a:r>
            <a:r>
              <a:rPr lang="en" sz="1140">
                <a:uFill>
                  <a:noFill/>
                </a:uFill>
                <a:latin typeface="Courier New"/>
                <a:ea typeface="Courier New"/>
                <a:cs typeface="Courier New"/>
                <a:sym typeface="Courier New"/>
                <a:hlinkClick r:id="rId4"/>
              </a:rPr>
              <a:t>Type</a:t>
            </a:r>
            <a:r>
              <a:rPr lang="en" sz="1140">
                <a:latin typeface="Courier New"/>
                <a:ea typeface="Courier New"/>
                <a:cs typeface="Courier New"/>
                <a:sym typeface="Courier New"/>
              </a:rPr>
              <a:t> something:</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a:t>
            </a:r>
            <a:r>
              <a:rPr lang="en" sz="1140">
                <a:solidFill>
                  <a:srgbClr val="000088"/>
                </a:solidFill>
                <a:latin typeface="Courier New"/>
                <a:ea typeface="Courier New"/>
                <a:cs typeface="Courier New"/>
                <a:sym typeface="Courier New"/>
              </a:rPr>
              <a:t>&lt;input</a:t>
            </a:r>
            <a:r>
              <a:rPr lang="en" sz="1140">
                <a:latin typeface="Courier New"/>
                <a:ea typeface="Courier New"/>
                <a:cs typeface="Courier New"/>
                <a:sym typeface="Courier New"/>
              </a:rPr>
              <a:t> #</a:t>
            </a:r>
            <a:r>
              <a:rPr lang="en" sz="1140">
                <a:solidFill>
                  <a:srgbClr val="660066"/>
                </a:solidFill>
                <a:latin typeface="Courier New"/>
                <a:ea typeface="Courier New"/>
                <a:cs typeface="Courier New"/>
                <a:sym typeface="Courier New"/>
              </a:rPr>
              <a:t>customerInput</a:t>
            </a:r>
            <a:r>
              <a:rPr lang="en" sz="1140">
                <a:solidFill>
                  <a:srgbClr val="000088"/>
                </a:solidFill>
                <a:latin typeface="Courier New"/>
                <a:ea typeface="Courier New"/>
                <a:cs typeface="Courier New"/>
                <a:sym typeface="Courier New"/>
              </a:rPr>
              <a:t>&gt;</a:t>
            </a:r>
            <a:r>
              <a:rPr lang="en" sz="1140">
                <a:latin typeface="Courier New"/>
                <a:ea typeface="Courier New"/>
                <a:cs typeface="Courier New"/>
                <a:sym typeface="Courier New"/>
              </a:rPr>
              <a:t>{{customerInput.value}}</a:t>
            </a:r>
            <a:endParaRPr sz="1140">
              <a:latin typeface="Courier New"/>
              <a:ea typeface="Courier New"/>
              <a:cs typeface="Courier New"/>
              <a:sym typeface="Courier New"/>
            </a:endParaRPr>
          </a:p>
          <a:p>
            <a:pPr indent="-346623">
              <a:buClr>
                <a:srgbClr val="000088"/>
              </a:buClr>
              <a:buSzPts val="950"/>
              <a:buFont typeface="Courier New"/>
              <a:buAutoNum type="arabicPeriod"/>
            </a:pPr>
            <a:r>
              <a:rPr lang="en" sz="1140">
                <a:solidFill>
                  <a:srgbClr val="000088"/>
                </a:solidFill>
                <a:latin typeface="Courier New"/>
                <a:ea typeface="Courier New"/>
                <a:cs typeface="Courier New"/>
                <a:sym typeface="Courier New"/>
              </a:rPr>
              <a:t>&lt;/label&gt;</a:t>
            </a:r>
            <a:endParaRPr sz="1260">
              <a:solidFill>
                <a:srgbClr val="44444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630375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5" name="Content Placeholder 4"/>
          <p:cNvSpPr>
            <a:spLocks noGrp="1"/>
          </p:cNvSpPr>
          <p:nvPr>
            <p:ph sz="quarter" idx="1"/>
          </p:nvPr>
        </p:nvSpPr>
        <p:spPr/>
        <p:txBody>
          <a:bodyPr/>
          <a:lstStyle/>
          <a:p>
            <a:r>
              <a:rPr lang="en-US" dirty="0"/>
              <a:t>Writing Our First </a:t>
            </a:r>
            <a:r>
              <a:rPr lang="en-US" dirty="0" smtClean="0"/>
              <a:t>App</a:t>
            </a:r>
          </a:p>
          <a:p>
            <a:r>
              <a:rPr lang="en-US" dirty="0">
                <a:hlinkClick r:id="rId2"/>
              </a:rPr>
              <a:t>https://codecraft.tv/courses/angular/quickstart/first-app</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512668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34" name="Google Shape;134;p23"/>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 </a:t>
            </a:r>
            <a:r>
              <a:rPr lang="en" dirty="0"/>
              <a:t>Interaction - </a:t>
            </a:r>
            <a:r>
              <a:rPr lang="en" dirty="0" smtClean="0"/>
              <a:t>Passing data</a:t>
            </a:r>
            <a:endParaRPr dirty="0"/>
          </a:p>
        </p:txBody>
      </p:sp>
      <p:sp>
        <p:nvSpPr>
          <p:cNvPr id="135" name="Google Shape;135;p23"/>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marR="45709" indent="-346623">
              <a:spcBef>
                <a:spcPts val="2879"/>
              </a:spcBef>
              <a:buSzPts val="950"/>
              <a:buFont typeface="Courier New"/>
              <a:buAutoNum type="arabicPeriod"/>
            </a:pPr>
            <a:r>
              <a:rPr lang="en" sz="1140">
                <a:solidFill>
                  <a:srgbClr val="0000FF"/>
                </a:solidFill>
                <a:latin typeface="Courier New"/>
                <a:ea typeface="Courier New"/>
                <a:cs typeface="Courier New"/>
                <a:sym typeface="Courier New"/>
              </a:rPr>
              <a:t>import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3"/>
              </a:rPr>
              <a:t> </a:t>
            </a:r>
            <a:r>
              <a:rPr lang="en" sz="114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4"/>
              </a:rPr>
              <a:t> </a:t>
            </a:r>
            <a:r>
              <a:rPr lang="en" sz="114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from</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'@angular/core'</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endParaRPr sz="1140">
              <a:latin typeface="Courier New"/>
              <a:ea typeface="Courier New"/>
              <a:cs typeface="Courier New"/>
              <a:sym typeface="Courier New"/>
            </a:endParaRPr>
          </a:p>
          <a:p>
            <a:pPr marR="45709" indent="-346623">
              <a:buSzPts val="950"/>
              <a:buFont typeface="Courier New"/>
              <a:buAutoNum type="arabicPeriod"/>
            </a:pPr>
            <a:r>
              <a:rPr lang="en" sz="1140">
                <a:solidFill>
                  <a:srgbClr val="0000FF"/>
                </a:solidFill>
                <a:latin typeface="Courier New"/>
                <a:ea typeface="Courier New"/>
                <a:cs typeface="Courier New"/>
                <a:sym typeface="Courier New"/>
              </a:rPr>
              <a:t>import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from</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endParaRPr sz="1140">
              <a:latin typeface="Courier New"/>
              <a:ea typeface="Courier New"/>
              <a:cs typeface="Courier New"/>
              <a:sym typeface="Courier New"/>
            </a:endParaRPr>
          </a:p>
          <a:p>
            <a:pPr marR="45709" indent="-346623">
              <a:buSzPts val="950"/>
              <a:buFont typeface="Courier New"/>
              <a:buAutoNum type="arabicPeriod"/>
            </a:pPr>
            <a:r>
              <a:rPr lang="en" sz="1140">
                <a:solidFill>
                  <a:srgbClr val="0088CC"/>
                </a:solidFill>
                <a:latin typeface="Courier New"/>
                <a:ea typeface="Courier New"/>
                <a:cs typeface="Courier New"/>
                <a:sym typeface="Courier New"/>
              </a:rPr>
              <a:t>@</a:t>
            </a:r>
            <a:r>
              <a:rPr lang="en" sz="114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r>
              <a:rPr lang="en" sz="1140">
                <a:latin typeface="Courier New"/>
                <a:ea typeface="Courier New"/>
                <a:cs typeface="Courier New"/>
                <a:sym typeface="Courier New"/>
              </a:rPr>
              <a:t>  selector</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'app-hero-child'</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template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a:t>
            </a:r>
            <a:endParaRPr sz="1140">
              <a:solidFill>
                <a:srgbClr val="880000"/>
              </a:solidFill>
              <a:latin typeface="Courier New"/>
              <a:ea typeface="Courier New"/>
              <a:cs typeface="Courier New"/>
              <a:sym typeface="Courier New"/>
            </a:endParaRPr>
          </a:p>
          <a:p>
            <a:pPr marR="45709" indent="-346623">
              <a:buClr>
                <a:srgbClr val="880000"/>
              </a:buClr>
              <a:buSzPts val="950"/>
              <a:buFont typeface="Courier New"/>
              <a:buAutoNum type="arabicPeriod"/>
            </a:pPr>
            <a:r>
              <a:rPr lang="en" sz="1140">
                <a:solidFill>
                  <a:srgbClr val="880000"/>
                </a:solidFill>
                <a:latin typeface="Courier New"/>
                <a:ea typeface="Courier New"/>
                <a:cs typeface="Courier New"/>
                <a:sym typeface="Courier New"/>
              </a:rPr>
              <a:t>    &lt;h3&gt;{{hero.name}} says:&lt;/h3&gt;</a:t>
            </a:r>
            <a:endParaRPr sz="1140">
              <a:solidFill>
                <a:srgbClr val="880000"/>
              </a:solidFill>
              <a:latin typeface="Courier New"/>
              <a:ea typeface="Courier New"/>
              <a:cs typeface="Courier New"/>
              <a:sym typeface="Courier New"/>
            </a:endParaRPr>
          </a:p>
          <a:p>
            <a:pPr marR="45709" indent="-346623">
              <a:buClr>
                <a:srgbClr val="880000"/>
              </a:buClr>
              <a:buSzPts val="950"/>
              <a:buFont typeface="Courier New"/>
              <a:buAutoNum type="arabicPeriod"/>
            </a:pPr>
            <a:r>
              <a:rPr lang="en" sz="1140">
                <a:solidFill>
                  <a:srgbClr val="880000"/>
                </a:solidFill>
                <a:latin typeface="Courier New"/>
                <a:ea typeface="Courier New"/>
                <a:cs typeface="Courier New"/>
                <a:sym typeface="Courier New"/>
              </a:rPr>
              <a:t>    &lt;p&gt;I, {{hero.name}}, am at your service, {{masterName}}.&lt;/p&gt;</a:t>
            </a:r>
            <a:endParaRPr sz="1140">
              <a:solidFill>
                <a:srgbClr val="880000"/>
              </a:solidFill>
              <a:latin typeface="Courier New"/>
              <a:ea typeface="Courier New"/>
              <a:cs typeface="Courier New"/>
              <a:sym typeface="Courier New"/>
            </a:endParaRPr>
          </a:p>
          <a:p>
            <a:pPr marR="45709" indent="-346623">
              <a:buClr>
                <a:srgbClr val="880000"/>
              </a:buClr>
              <a:buSzPts val="950"/>
              <a:buFont typeface="Courier New"/>
              <a:buAutoNum type="arabicPeriod"/>
            </a:pPr>
            <a:r>
              <a:rPr lang="en" sz="1140">
                <a:solidFill>
                  <a:srgbClr val="880000"/>
                </a:solidFill>
                <a:latin typeface="Courier New"/>
                <a:ea typeface="Courier New"/>
                <a:cs typeface="Courier New"/>
                <a:sym typeface="Courier New"/>
              </a:rPr>
              <a:t>  `</a:t>
            </a:r>
            <a:endParaRPr sz="1140">
              <a:latin typeface="Courier New"/>
              <a:ea typeface="Courier New"/>
              <a:cs typeface="Courier New"/>
              <a:sym typeface="Courier New"/>
            </a:endParaRPr>
          </a:p>
          <a:p>
            <a:pPr marR="45709" indent="-346623">
              <a:buClr>
                <a:srgbClr val="666600"/>
              </a:buClr>
              <a:buSzPts val="950"/>
              <a:buFont typeface="Courier New"/>
              <a:buAutoNum type="arabicPeriod"/>
            </a:pP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r>
              <a:rPr lang="en" sz="1140">
                <a:solidFill>
                  <a:srgbClr val="0000FF"/>
                </a:solidFill>
                <a:latin typeface="Courier New"/>
                <a:ea typeface="Courier New"/>
                <a:cs typeface="Courier New"/>
                <a:sym typeface="Courier New"/>
              </a:rPr>
              <a:t>export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class</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HeroChildComponent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r>
              <a:rPr lang="en" sz="1140">
                <a:latin typeface="Courier New"/>
                <a:ea typeface="Courier New"/>
                <a:cs typeface="Courier New"/>
                <a:sym typeface="Courier New"/>
              </a:rPr>
              <a:t>  </a:t>
            </a:r>
            <a:r>
              <a:rPr lang="en" sz="1140">
                <a:solidFill>
                  <a:srgbClr val="0088CC"/>
                </a:solidFill>
                <a:latin typeface="Courier New"/>
                <a:ea typeface="Courier New"/>
                <a:cs typeface="Courier New"/>
                <a:sym typeface="Courier New"/>
              </a:rPr>
              <a:t>@</a:t>
            </a:r>
            <a:r>
              <a:rPr lang="en" sz="1140">
                <a:solidFill>
                  <a:srgbClr val="0088CC"/>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SzPts val="950"/>
              <a:buFont typeface="Courier New"/>
              <a:buAutoNum type="arabicPeriod"/>
            </a:pPr>
            <a:r>
              <a:rPr lang="en" sz="1140">
                <a:latin typeface="Courier New"/>
                <a:ea typeface="Courier New"/>
                <a:cs typeface="Courier New"/>
                <a:sym typeface="Courier New"/>
              </a:rPr>
              <a:t>  </a:t>
            </a:r>
            <a:r>
              <a:rPr lang="en" sz="1140">
                <a:solidFill>
                  <a:srgbClr val="0088CC"/>
                </a:solidFill>
                <a:latin typeface="Courier New"/>
                <a:ea typeface="Courier New"/>
                <a:cs typeface="Courier New"/>
                <a:sym typeface="Courier New"/>
              </a:rPr>
              <a:t>@</a:t>
            </a:r>
            <a:r>
              <a:rPr lang="en" sz="1140">
                <a:solidFill>
                  <a:srgbClr val="0088CC"/>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a:solidFill>
                  <a:srgbClr val="666600"/>
                </a:solidFill>
                <a:latin typeface="Courier New"/>
                <a:ea typeface="Courier New"/>
                <a:cs typeface="Courier New"/>
                <a:sym typeface="Courier New"/>
              </a:rPr>
              <a:t>(</a:t>
            </a:r>
            <a:r>
              <a:rPr lang="en" sz="1140">
                <a:solidFill>
                  <a:srgbClr val="880000"/>
                </a:solidFill>
                <a:latin typeface="Courier New"/>
                <a:ea typeface="Courier New"/>
                <a:cs typeface="Courier New"/>
                <a:sym typeface="Courier New"/>
              </a:rPr>
              <a:t>'master'</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masterName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string</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marR="45709" indent="-346623">
              <a:buClr>
                <a:srgbClr val="666600"/>
              </a:buClr>
              <a:buSzPts val="950"/>
              <a:buFont typeface="Courier New"/>
              <a:buAutoNum type="arabicPeriod"/>
            </a:pPr>
            <a:r>
              <a:rPr lang="en" sz="1140">
                <a:solidFill>
                  <a:srgbClr val="666600"/>
                </a:solidFill>
                <a:latin typeface="Courier New"/>
                <a:ea typeface="Courier New"/>
                <a:cs typeface="Courier New"/>
                <a:sym typeface="Courier New"/>
              </a:rPr>
              <a:t>}</a:t>
            </a:r>
            <a:endParaRPr/>
          </a:p>
        </p:txBody>
      </p:sp>
    </p:spTree>
    <p:extLst>
      <p:ext uri="{BB962C8B-B14F-4D97-AF65-F5344CB8AC3E}">
        <p14:creationId xmlns:p14="http://schemas.microsoft.com/office/powerpoint/2010/main" val="2545346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40" name="Google Shape;140;p24"/>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 </a:t>
            </a:r>
            <a:r>
              <a:rPr lang="en" dirty="0"/>
              <a:t>interaction - Data Binding</a:t>
            </a:r>
            <a:endParaRPr dirty="0"/>
          </a:p>
        </p:txBody>
      </p:sp>
      <p:sp>
        <p:nvSpPr>
          <p:cNvPr id="141" name="Google Shape;141;p24"/>
          <p:cNvSpPr txBox="1">
            <a:spLocks noGrp="1"/>
          </p:cNvSpPr>
          <p:nvPr>
            <p:ph sz="quarter" idx="1"/>
          </p:nvPr>
        </p:nvSpPr>
        <p:spPr>
          <a:xfrm>
            <a:off x="3030220" y="1129746"/>
            <a:ext cx="7680960" cy="4590922"/>
          </a:xfrm>
          <a:prstGeom prst="rect">
            <a:avLst/>
          </a:prstGeom>
        </p:spPr>
        <p:txBody>
          <a:bodyPr spcFirstLastPara="1" vert="horz" wrap="square" lIns="109678" tIns="109678" rIns="109678" bIns="109678" rtlCol="0" anchor="t" anchorCtr="0">
            <a:noAutofit/>
          </a:bodyPr>
          <a:lstStyle/>
          <a:p>
            <a:pPr indent="-346623">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3"/>
              </a:rPr>
              <a:t> </a:t>
            </a:r>
            <a:r>
              <a:rPr lang="en" sz="11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'@angular/core'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HEROES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'./hero'</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selector</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'app-hero-parent'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template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&lt;h2&gt;{{master}} controls {{heroes.length}} heroes&lt;/h2&gt;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&lt;app-hero-child *</a:t>
            </a:r>
            <a:r>
              <a:rPr lang="en" sz="1140" dirty="0">
                <a:solidFill>
                  <a:srgbClr val="88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ngFor</a:t>
            </a:r>
            <a:r>
              <a:rPr lang="en" sz="1140" dirty="0">
                <a:solidFill>
                  <a:srgbClr val="880000"/>
                </a:solidFill>
                <a:latin typeface="Courier New"/>
                <a:ea typeface="Courier New"/>
                <a:cs typeface="Courier New"/>
                <a:sym typeface="Courier New"/>
              </a:rPr>
              <a:t>="let hero of heroes"</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[hero]="hero"</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[master]="master"&gt;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&lt;/app-hero-child&gt;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00FF"/>
                </a:solidFill>
                <a:latin typeface="Courier New"/>
                <a:ea typeface="Courier New"/>
                <a:cs typeface="Courier New"/>
                <a:sym typeface="Courier New"/>
              </a:rPr>
              <a:t>export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class</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HeroParentComponent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heroes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HEROES</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master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'Master'</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dirty="0"/>
          </a:p>
        </p:txBody>
      </p:sp>
    </p:spTree>
    <p:extLst>
      <p:ext uri="{BB962C8B-B14F-4D97-AF65-F5344CB8AC3E}">
        <p14:creationId xmlns:p14="http://schemas.microsoft.com/office/powerpoint/2010/main" val="2054914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46" name="Google Shape;146;p25"/>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 </a:t>
            </a:r>
            <a:r>
              <a:rPr lang="en" dirty="0"/>
              <a:t>interaction- Event</a:t>
            </a:r>
            <a:endParaRPr dirty="0"/>
          </a:p>
        </p:txBody>
      </p:sp>
      <p:sp>
        <p:nvSpPr>
          <p:cNvPr id="147" name="Google Shape;147;p25"/>
          <p:cNvSpPr txBox="1">
            <a:spLocks noGrp="1"/>
          </p:cNvSpPr>
          <p:nvPr>
            <p:ph sz="quarter" idx="1"/>
          </p:nvPr>
        </p:nvSpPr>
        <p:spPr>
          <a:xfrm>
            <a:off x="2958397" y="925705"/>
            <a:ext cx="7680960" cy="4874613"/>
          </a:xfrm>
          <a:prstGeom prst="rect">
            <a:avLst/>
          </a:prstGeom>
        </p:spPr>
        <p:txBody>
          <a:bodyPr spcFirstLastPara="1" vert="horz" wrap="square" lIns="109678" tIns="109678" rIns="109678" bIns="109678" rtlCol="0" anchor="t" anchorCtr="0">
            <a:noAutofit/>
          </a:bodyPr>
          <a:lstStyle/>
          <a:p>
            <a:pPr indent="-346623">
              <a:lnSpc>
                <a:spcPct val="100000"/>
              </a:lnSpc>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3"/>
              </a:rPr>
              <a:t> </a:t>
            </a:r>
            <a:r>
              <a:rPr lang="en" sz="11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4"/>
              </a:rPr>
              <a:t> </a:t>
            </a:r>
            <a:r>
              <a:rPr lang="en" sz="1140" dirty="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EventEmitter</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5"/>
              </a:rPr>
              <a:t> </a:t>
            </a:r>
            <a:r>
              <a:rPr lang="en" sz="1140" dirty="0">
                <a:solidFill>
                  <a:srgbClr val="FF0000"/>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6"/>
              </a:rPr>
              <a:t> </a:t>
            </a:r>
            <a:r>
              <a:rPr lang="en" sz="1140" dirty="0">
                <a:solidFill>
                  <a:srgbClr val="FF0000"/>
                </a:solidFill>
                <a:uFill>
                  <a:noFill/>
                </a:uFill>
                <a:latin typeface="Courier New"/>
                <a:ea typeface="Courier New"/>
                <a:cs typeface="Courier New"/>
                <a:sym typeface="Courier New"/>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Output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'@angular/core'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selector</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'app-voter'</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template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endParaRPr sz="1140" dirty="0">
              <a:solidFill>
                <a:srgbClr val="880000"/>
              </a:solidFill>
              <a:latin typeface="Courier New"/>
              <a:ea typeface="Courier New"/>
              <a:cs typeface="Courier New"/>
              <a:sym typeface="Courier New"/>
            </a:endParaRPr>
          </a:p>
          <a:p>
            <a:pPr indent="-346623">
              <a:lnSpc>
                <a:spcPct val="100000"/>
              </a:lnSpc>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&lt;h4&gt;{{name}}&lt;/h4&gt;</a:t>
            </a:r>
            <a:endParaRPr sz="1140" dirty="0">
              <a:solidFill>
                <a:srgbClr val="880000"/>
              </a:solidFill>
              <a:latin typeface="Courier New"/>
              <a:ea typeface="Courier New"/>
              <a:cs typeface="Courier New"/>
              <a:sym typeface="Courier New"/>
            </a:endParaRPr>
          </a:p>
          <a:p>
            <a:pPr indent="-346623">
              <a:lnSpc>
                <a:spcPct val="100000"/>
              </a:lnSpc>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&lt;button (click)="vote(true)"  [disabled]="didVote"&gt;Agree&lt;/button&gt;</a:t>
            </a:r>
            <a:endParaRPr sz="1140" dirty="0">
              <a:solidFill>
                <a:srgbClr val="880000"/>
              </a:solidFill>
              <a:latin typeface="Courier New"/>
              <a:ea typeface="Courier New"/>
              <a:cs typeface="Courier New"/>
              <a:sym typeface="Courier New"/>
            </a:endParaRPr>
          </a:p>
          <a:p>
            <a:pPr indent="-346623">
              <a:lnSpc>
                <a:spcPct val="100000"/>
              </a:lnSpc>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&lt;button (click)="vote(false)" [disabled]="didVote"&gt;Disagree&lt;/button&gt;</a:t>
            </a:r>
            <a:endParaRPr sz="1140" dirty="0">
              <a:solidFill>
                <a:srgbClr val="880000"/>
              </a:solidFill>
              <a:latin typeface="Courier New"/>
              <a:ea typeface="Courier New"/>
              <a:cs typeface="Courier New"/>
              <a:sym typeface="Courier New"/>
            </a:endParaRPr>
          </a:p>
          <a:p>
            <a:pPr indent="-346623">
              <a:lnSpc>
                <a:spcPct val="100000"/>
              </a:lnSpc>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a:t>
            </a:r>
            <a:endParaRPr sz="1140" dirty="0">
              <a:latin typeface="Courier New"/>
              <a:ea typeface="Courier New"/>
              <a:cs typeface="Courier New"/>
              <a:sym typeface="Courier New"/>
            </a:endParaRPr>
          </a:p>
          <a:p>
            <a:pPr indent="-346623">
              <a:lnSpc>
                <a:spcPct val="100000"/>
              </a:lnSpc>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solidFill>
                  <a:srgbClr val="0000FF"/>
                </a:solidFill>
                <a:latin typeface="Courier New"/>
                <a:ea typeface="Courier New"/>
                <a:cs typeface="Courier New"/>
                <a:sym typeface="Courier New"/>
              </a:rPr>
              <a:t>export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class</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VoterComponent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name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string</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Output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voted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new</a:t>
            </a:r>
            <a:r>
              <a:rPr lang="en" sz="1140" dirty="0">
                <a:uFill>
                  <a:noFill/>
                </a:uFill>
                <a:latin typeface="Courier New"/>
                <a:ea typeface="Courier New"/>
                <a:cs typeface="Courier New"/>
                <a:sym typeface="Courier New"/>
                <a:hlinkClick r:id="rId4"/>
              </a:rPr>
              <a:t> </a:t>
            </a:r>
            <a:r>
              <a:rPr lang="en" sz="1140" dirty="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EventEmitter</a:t>
            </a:r>
            <a:r>
              <a:rPr lang="en" sz="1140" dirty="0">
                <a:solidFill>
                  <a:srgbClr val="880000"/>
                </a:solidFill>
                <a:latin typeface="Courier New"/>
                <a:ea typeface="Courier New"/>
                <a:cs typeface="Courier New"/>
                <a:sym typeface="Courier New"/>
              </a:rPr>
              <a:t>&lt;boolean&gt;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didVote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false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vote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agreed</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boolean</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this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voted</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emit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agreed</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this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didVote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true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lnSpc>
                <a:spcPct val="100000"/>
              </a:lnSpc>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dirty="0"/>
          </a:p>
        </p:txBody>
      </p:sp>
    </p:spTree>
    <p:extLst>
      <p:ext uri="{BB962C8B-B14F-4D97-AF65-F5344CB8AC3E}">
        <p14:creationId xmlns:p14="http://schemas.microsoft.com/office/powerpoint/2010/main" val="2938870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52" name="Google Shape;152;p26"/>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 </a:t>
            </a:r>
            <a:r>
              <a:rPr lang="en" dirty="0"/>
              <a:t>interaction - @ViewChild</a:t>
            </a:r>
            <a:endParaRPr dirty="0"/>
          </a:p>
        </p:txBody>
      </p:sp>
      <p:sp>
        <p:nvSpPr>
          <p:cNvPr id="153" name="Google Shape;153;p26"/>
          <p:cNvSpPr txBox="1">
            <a:spLocks noGrp="1"/>
          </p:cNvSpPr>
          <p:nvPr>
            <p:ph sz="quarter" idx="1"/>
          </p:nvPr>
        </p:nvSpPr>
        <p:spPr>
          <a:xfrm>
            <a:off x="3030220" y="1036800"/>
            <a:ext cx="7680960" cy="4938545"/>
          </a:xfrm>
          <a:prstGeom prst="rect">
            <a:avLst/>
          </a:prstGeom>
        </p:spPr>
        <p:txBody>
          <a:bodyPr spcFirstLastPara="1" vert="horz" wrap="square" lIns="109678" tIns="109678" rIns="109678" bIns="109678" rtlCol="0" anchor="t" anchorCtr="0">
            <a:noAutofit/>
          </a:bodyPr>
          <a:lstStyle/>
          <a:p>
            <a:pPr indent="-346623">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3"/>
              </a:rPr>
              <a:t> </a:t>
            </a:r>
            <a:r>
              <a:rPr lang="en" sz="11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AfterViewInit</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4"/>
              </a:rPr>
              <a:t> </a:t>
            </a:r>
            <a:r>
              <a:rPr lang="en" sz="1140" dirty="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ViewChild</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'@angular/core'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5"/>
              </a:rPr>
              <a:t> </a:t>
            </a:r>
            <a:r>
              <a:rPr lang="en" sz="1140" dirty="0">
                <a:solidFill>
                  <a:srgbClr val="FF0000"/>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'@angular/core'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00FF"/>
                </a:solidFill>
                <a:latin typeface="Courier New"/>
                <a:ea typeface="Courier New"/>
                <a:cs typeface="Courier New"/>
                <a:sym typeface="Courier New"/>
              </a:rPr>
              <a:t>import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CountdownTimerComponent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from</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'./countdown-timer.component'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selector</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'app-countdown-parent-vc'</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template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&lt;h3&gt;Countdown to Liftoff (via</a:t>
            </a:r>
            <a:r>
              <a:rPr lang="en" sz="1140" dirty="0">
                <a:solidFill>
                  <a:srgbClr val="88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ViewChild</a:t>
            </a:r>
            <a:r>
              <a:rPr lang="en" sz="1140" dirty="0">
                <a:solidFill>
                  <a:srgbClr val="880000"/>
                </a:solidFill>
                <a:latin typeface="Courier New"/>
                <a:ea typeface="Courier New"/>
                <a:cs typeface="Courier New"/>
                <a:sym typeface="Courier New"/>
              </a:rPr>
              <a:t>)&lt;/h3&gt;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&lt;button (click)="start()"&gt;Start&lt;/button&gt;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&lt;button (click)="stop()"&gt;Stop&lt;/button&gt;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&lt;div class="seconds"&gt;{{ seconds() }}&lt;/div&gt;</a:t>
            </a:r>
            <a:endParaRPr sz="1140" dirty="0">
              <a:solidFill>
                <a:srgbClr val="880000"/>
              </a:solidFill>
              <a:latin typeface="Courier New"/>
              <a:ea typeface="Courier New"/>
              <a:cs typeface="Courier New"/>
              <a:sym typeface="Courier New"/>
            </a:endParaRPr>
          </a:p>
          <a:p>
            <a:pPr indent="-346623">
              <a:buClr>
                <a:srgbClr val="880000"/>
              </a:buClr>
              <a:buSzPts val="950"/>
              <a:buFont typeface="Courier New"/>
              <a:buAutoNum type="arabicPeriod"/>
            </a:pPr>
            <a:r>
              <a:rPr lang="en" sz="1140" dirty="0">
                <a:solidFill>
                  <a:srgbClr val="880000"/>
                </a:solidFill>
                <a:latin typeface="Courier New"/>
                <a:ea typeface="Courier New"/>
                <a:cs typeface="Courier New"/>
                <a:sym typeface="Courier New"/>
              </a:rPr>
              <a:t>  &lt;app-countdown-timer&gt;&lt;/app-countdown-timer&gt;</a:t>
            </a:r>
            <a:endParaRPr sz="1140" dirty="0">
              <a:solidFill>
                <a:srgbClr val="880000"/>
              </a:solidFill>
              <a:latin typeface="Courier New"/>
              <a:ea typeface="Courier New"/>
              <a:cs typeface="Courier New"/>
              <a:sym typeface="Courier New"/>
            </a:endParaRPr>
          </a:p>
          <a:p>
            <a:pPr indent="-346623">
              <a:buSzPts val="950"/>
              <a:buFont typeface="Courier New"/>
              <a:buAutoNum type="arabicPeriod"/>
            </a:pPr>
            <a:r>
              <a:rPr lang="en" sz="1140" dirty="0">
                <a:solidFill>
                  <a:srgbClr val="880000"/>
                </a:solidFill>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uFill>
                  <a:noFill/>
                </a:uFill>
                <a:latin typeface="Courier New"/>
                <a:ea typeface="Courier New"/>
                <a:cs typeface="Courier New"/>
                <a:sym typeface="Courier New"/>
                <a:hlinkClick r:id="rId6"/>
              </a:rPr>
              <a:t> styleUrls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solidFill>
                  <a:srgbClr val="880000"/>
                </a:solidFill>
                <a:latin typeface="Courier New"/>
                <a:ea typeface="Courier New"/>
                <a:cs typeface="Courier New"/>
                <a:sym typeface="Courier New"/>
              </a:rPr>
              <a:t>'../assets/demo.css'</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solidFill>
                  <a:srgbClr val="0000FF"/>
                </a:solidFill>
                <a:latin typeface="Courier New"/>
                <a:ea typeface="Courier New"/>
                <a:cs typeface="Courier New"/>
                <a:sym typeface="Courier New"/>
              </a:rPr>
              <a:t>export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class</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CountdownViewChildParentComponent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implements</a:t>
            </a:r>
            <a:r>
              <a:rPr lang="en" sz="1140" dirty="0">
                <a:uFill>
                  <a:noFill/>
                </a:uFill>
                <a:latin typeface="Courier New"/>
                <a:ea typeface="Courier New"/>
                <a:cs typeface="Courier New"/>
                <a:sym typeface="Courier New"/>
                <a:hlinkClick r:id="rId3"/>
              </a:rPr>
              <a:t> </a:t>
            </a:r>
            <a:r>
              <a:rPr lang="en" sz="11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AfterViewInit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ViewChild</a:t>
            </a:r>
            <a:r>
              <a:rPr lang="en" sz="1140" dirty="0">
                <a:solidFill>
                  <a:srgbClr val="666600"/>
                </a:solidFill>
                <a:latin typeface="Courier New"/>
                <a:ea typeface="Courier New"/>
                <a:cs typeface="Courier New"/>
                <a:sym typeface="Courier New"/>
              </a:rPr>
              <a:t>(</a:t>
            </a:r>
            <a:r>
              <a:rPr lang="en" sz="1140" dirty="0">
                <a:solidFill>
                  <a:srgbClr val="FF0000"/>
                </a:solidFill>
                <a:latin typeface="Courier New"/>
                <a:ea typeface="Courier New"/>
                <a:cs typeface="Courier New"/>
                <a:sym typeface="Courier New"/>
              </a:rPr>
              <a:t>CountdownTimerComponent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private</a:t>
            </a:r>
            <a:r>
              <a:rPr lang="en" sz="1140" dirty="0">
                <a:latin typeface="Courier New"/>
                <a:ea typeface="Courier New"/>
                <a:cs typeface="Courier New"/>
                <a:sym typeface="Courier New"/>
              </a:rPr>
              <a:t> timerComponent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CountdownTimerComponent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dirty="0"/>
          </a:p>
        </p:txBody>
      </p:sp>
    </p:spTree>
    <p:extLst>
      <p:ext uri="{BB962C8B-B14F-4D97-AF65-F5344CB8AC3E}">
        <p14:creationId xmlns:p14="http://schemas.microsoft.com/office/powerpoint/2010/main" val="1676781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58" name="Google Shape;158;p27"/>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Angluar </a:t>
            </a:r>
            <a:r>
              <a:rPr lang="en" dirty="0"/>
              <a:t>Lifecycle</a:t>
            </a:r>
            <a:endParaRPr dirty="0"/>
          </a:p>
        </p:txBody>
      </p:sp>
      <p:sp>
        <p:nvSpPr>
          <p:cNvPr id="159" name="Google Shape;159;p27"/>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46623">
              <a:lnSpc>
                <a:spcPct val="150000"/>
              </a:lnSpc>
              <a:spcBef>
                <a:spcPts val="1200"/>
              </a:spcBef>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ngOnChanges()</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920"/>
              </a:spcBef>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ngOnInit()</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ngDoCheck()</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buSzPts val="950"/>
              <a:buFont typeface="Courier New"/>
              <a:buAutoNum type="arabicPeriod"/>
            </a:pPr>
            <a:r>
              <a:rPr lang="en" sz="1140">
                <a:solidFill>
                  <a:schemeClr val="hlink"/>
                </a:solidFill>
                <a:highlight>
                  <a:srgbClr val="FFFFFF"/>
                </a:highlight>
                <a:uFill>
                  <a:noFill/>
                </a:uFill>
                <a:latin typeface="Courier New"/>
                <a:ea typeface="Courier New"/>
                <a:cs typeface="Courier New"/>
                <a:sym typeface="Courier New"/>
                <a:hlinkClick r:id="rId3"/>
              </a:rPr>
              <a:t>ngAfterContentInit()</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ngAfterContentChecked()</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buSzPts val="950"/>
              <a:buFont typeface="Courier New"/>
              <a:buAutoNum type="arabicPeriod"/>
            </a:pPr>
            <a:r>
              <a:rPr lang="en" sz="1140">
                <a:solidFill>
                  <a:schemeClr val="hlink"/>
                </a:solidFill>
                <a:highlight>
                  <a:srgbClr val="FFFFFF"/>
                </a:highlight>
                <a:uFill>
                  <a:noFill/>
                </a:uFill>
                <a:latin typeface="Courier New"/>
                <a:ea typeface="Courier New"/>
                <a:cs typeface="Courier New"/>
                <a:sym typeface="Courier New"/>
                <a:hlinkClick r:id="rId4"/>
              </a:rPr>
              <a:t>ngAfterViewInit()</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ngAfterViewChecked()</a:t>
            </a:r>
            <a:endParaRPr sz="1140">
              <a:solidFill>
                <a:srgbClr val="444444"/>
              </a:solidFill>
              <a:highlight>
                <a:srgbClr val="FFFFFF"/>
              </a:highlight>
              <a:latin typeface="Courier New"/>
              <a:ea typeface="Courier New"/>
              <a:cs typeface="Courier New"/>
              <a:sym typeface="Courier New"/>
            </a:endParaRPr>
          </a:p>
          <a:p>
            <a:pPr indent="-346623">
              <a:lnSpc>
                <a:spcPct val="150000"/>
              </a:lnSpc>
              <a:spcBef>
                <a:spcPts val="1200"/>
              </a:spcBef>
              <a:spcAft>
                <a:spcPts val="1920"/>
              </a:spcAft>
              <a:buClr>
                <a:srgbClr val="444444"/>
              </a:buClr>
              <a:buSzPts val="950"/>
              <a:buFont typeface="Courier New"/>
              <a:buAutoNum type="arabicPeriod"/>
            </a:pPr>
            <a:r>
              <a:rPr lang="en" sz="1140">
                <a:solidFill>
                  <a:srgbClr val="444444"/>
                </a:solidFill>
                <a:highlight>
                  <a:srgbClr val="FFFFFF"/>
                </a:highlight>
                <a:latin typeface="Courier New"/>
                <a:ea typeface="Courier New"/>
                <a:cs typeface="Courier New"/>
                <a:sym typeface="Courier New"/>
              </a:rPr>
              <a:t>ngOnDestroy()</a:t>
            </a:r>
            <a:endParaRPr sz="1140">
              <a:solidFill>
                <a:srgbClr val="444444"/>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331638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dirty="0" smtClean="0"/>
              <a:t>Angular Fundamental</a:t>
            </a:r>
            <a:endParaRPr lang="en-US" dirty="0"/>
          </a:p>
        </p:txBody>
      </p:sp>
      <p:sp>
        <p:nvSpPr>
          <p:cNvPr id="3" name="Title 2"/>
          <p:cNvSpPr>
            <a:spLocks noGrp="1"/>
          </p:cNvSpPr>
          <p:nvPr>
            <p:ph type="title" sz="quarter"/>
          </p:nvPr>
        </p:nvSpPr>
        <p:spPr/>
        <p:txBody>
          <a:bodyPr/>
          <a:lstStyle/>
          <a:p>
            <a:r>
              <a:rPr lang="en-US" dirty="0"/>
              <a:t>Angular Concepts </a:t>
            </a:r>
            <a:r>
              <a:rPr lang="en-US" dirty="0" smtClean="0"/>
              <a:t> - View </a:t>
            </a:r>
            <a:r>
              <a:rPr lang="en-US" dirty="0"/>
              <a:t>encapsulation</a:t>
            </a:r>
          </a:p>
        </p:txBody>
      </p:sp>
      <p:sp>
        <p:nvSpPr>
          <p:cNvPr id="5" name="Content Placeholder 4"/>
          <p:cNvSpPr>
            <a:spLocks noGrp="1"/>
          </p:cNvSpPr>
          <p:nvPr>
            <p:ph sz="half" idx="1"/>
          </p:nvPr>
        </p:nvSpPr>
        <p:spPr>
          <a:xfrm>
            <a:off x="403224" y="1307304"/>
            <a:ext cx="4848907" cy="4168800"/>
          </a:xfrm>
        </p:spPr>
        <p:txBody>
          <a:bodyPr/>
          <a:lstStyle/>
          <a:p>
            <a:r>
              <a:rPr lang="en-US" b="1" dirty="0" err="1"/>
              <a:t>ShadowDom</a:t>
            </a:r>
            <a:r>
              <a:rPr lang="en-US" dirty="0"/>
              <a:t> </a:t>
            </a:r>
            <a:r>
              <a:rPr lang="en-US" dirty="0" smtClean="0"/>
              <a:t>: uses </a:t>
            </a:r>
            <a:r>
              <a:rPr lang="en-US" dirty="0"/>
              <a:t>the browser's native shadow DOM implementation </a:t>
            </a:r>
            <a:r>
              <a:rPr lang="en-US" dirty="0" smtClean="0"/>
              <a:t>to </a:t>
            </a:r>
            <a:r>
              <a:rPr lang="en-US" dirty="0"/>
              <a:t>attach a shadow DOM to the component's host element, and then puts the component view inside that shadow DOM. </a:t>
            </a:r>
          </a:p>
          <a:p>
            <a:r>
              <a:rPr lang="en-US" b="1" dirty="0" smtClean="0"/>
              <a:t>Emulated</a:t>
            </a:r>
            <a:r>
              <a:rPr lang="en-US" dirty="0" smtClean="0"/>
              <a:t>: emulates </a:t>
            </a:r>
            <a:r>
              <a:rPr lang="en-US" dirty="0"/>
              <a:t>the behavior of shadow DOM by preprocessing (and renaming) the CSS code to effectively scope the CSS to the component's view. </a:t>
            </a:r>
          </a:p>
          <a:p>
            <a:r>
              <a:rPr lang="en-US" b="1" dirty="0" smtClean="0"/>
              <a:t>None</a:t>
            </a:r>
            <a:r>
              <a:rPr lang="en-US" dirty="0" smtClean="0"/>
              <a:t>: no </a:t>
            </a:r>
            <a:r>
              <a:rPr lang="en-US" dirty="0"/>
              <a:t>view encapsulation</a:t>
            </a:r>
            <a:r>
              <a:rPr lang="en-US" dirty="0" smtClean="0"/>
              <a:t>.</a:t>
            </a:r>
          </a:p>
          <a:p>
            <a:pPr marL="0" indent="0">
              <a:buNone/>
            </a:pPr>
            <a:endParaRPr lang="en-US" dirty="0"/>
          </a:p>
        </p:txBody>
      </p:sp>
      <p:sp>
        <p:nvSpPr>
          <p:cNvPr id="6" name="Content Placeholder 5"/>
          <p:cNvSpPr>
            <a:spLocks noGrp="1"/>
          </p:cNvSpPr>
          <p:nvPr>
            <p:ph sz="half" idx="2"/>
          </p:nvPr>
        </p:nvSpPr>
        <p:spPr>
          <a:xfrm>
            <a:off x="5485130" y="2812757"/>
            <a:ext cx="5107615" cy="1175148"/>
          </a:xfrm>
          <a:solidFill>
            <a:schemeClr val="bg1">
              <a:lumMod val="95000"/>
            </a:schemeClr>
          </a:solidFill>
        </p:spPr>
        <p:txBody>
          <a:bodyPr/>
          <a:lstStyle/>
          <a:p>
            <a:pPr marL="342900" indent="-342900">
              <a:lnSpc>
                <a:spcPct val="100000"/>
              </a:lnSpc>
              <a:buFont typeface="+mj-lt"/>
              <a:buAutoNum type="arabicPeriod"/>
            </a:pPr>
            <a:r>
              <a:rPr lang="en-US" sz="900" dirty="0">
                <a:solidFill>
                  <a:srgbClr val="00B0F0"/>
                </a:solidFill>
              </a:rPr>
              <a:t>&lt;hero-details </a:t>
            </a:r>
            <a:r>
              <a:rPr lang="en-US" sz="900" dirty="0"/>
              <a:t>_nghost-pmm-5&gt;</a:t>
            </a:r>
          </a:p>
          <a:p>
            <a:pPr marL="342900" indent="-342900">
              <a:lnSpc>
                <a:spcPct val="100000"/>
              </a:lnSpc>
              <a:buFont typeface="+mj-lt"/>
              <a:buAutoNum type="arabicPeriod"/>
            </a:pPr>
            <a:r>
              <a:rPr lang="en-US" sz="900" dirty="0">
                <a:solidFill>
                  <a:srgbClr val="C00000"/>
                </a:solidFill>
              </a:rPr>
              <a:t>  &lt;h2 </a:t>
            </a:r>
            <a:r>
              <a:rPr lang="en-US" sz="900" dirty="0"/>
              <a:t>_ngcontent-pmm-5&gt;Mister Fantastic</a:t>
            </a:r>
            <a:r>
              <a:rPr lang="en-US" sz="900" dirty="0">
                <a:solidFill>
                  <a:srgbClr val="C00000"/>
                </a:solidFill>
              </a:rPr>
              <a:t>&lt;/h2&gt;</a:t>
            </a:r>
          </a:p>
          <a:p>
            <a:pPr marL="342900" indent="-342900">
              <a:lnSpc>
                <a:spcPct val="100000"/>
              </a:lnSpc>
              <a:buFont typeface="+mj-lt"/>
              <a:buAutoNum type="arabicPeriod"/>
            </a:pPr>
            <a:r>
              <a:rPr lang="en-US" sz="900" dirty="0">
                <a:solidFill>
                  <a:srgbClr val="00B0F0"/>
                </a:solidFill>
              </a:rPr>
              <a:t>  &lt;hero-team </a:t>
            </a:r>
            <a:r>
              <a:rPr lang="en-US" sz="900" dirty="0"/>
              <a:t>_ngcontent-pmm-5 _nghost-pmm-6&gt;</a:t>
            </a:r>
          </a:p>
          <a:p>
            <a:pPr marL="342900" indent="-342900">
              <a:lnSpc>
                <a:spcPct val="100000"/>
              </a:lnSpc>
              <a:buFont typeface="+mj-lt"/>
              <a:buAutoNum type="arabicPeriod"/>
            </a:pPr>
            <a:r>
              <a:rPr lang="en-US" sz="900" dirty="0"/>
              <a:t>    </a:t>
            </a:r>
            <a:r>
              <a:rPr lang="en-US" sz="900" dirty="0">
                <a:solidFill>
                  <a:srgbClr val="C00000"/>
                </a:solidFill>
              </a:rPr>
              <a:t>&lt;h3 </a:t>
            </a:r>
            <a:r>
              <a:rPr lang="en-US" sz="900" dirty="0"/>
              <a:t>_ngcontent-pmm-6&gt;Team</a:t>
            </a:r>
            <a:r>
              <a:rPr lang="en-US" sz="900" dirty="0">
                <a:solidFill>
                  <a:srgbClr val="C00000"/>
                </a:solidFill>
              </a:rPr>
              <a:t>&lt;/h3&gt;</a:t>
            </a:r>
          </a:p>
          <a:p>
            <a:pPr marL="342900" indent="-342900">
              <a:lnSpc>
                <a:spcPct val="100000"/>
              </a:lnSpc>
              <a:buFont typeface="+mj-lt"/>
              <a:buAutoNum type="arabicPeriod"/>
            </a:pPr>
            <a:r>
              <a:rPr lang="en-US" sz="900" dirty="0">
                <a:solidFill>
                  <a:srgbClr val="00B0F0"/>
                </a:solidFill>
              </a:rPr>
              <a:t>  &lt;/hero-team&gt;</a:t>
            </a:r>
          </a:p>
          <a:p>
            <a:pPr marL="342900" indent="-342900">
              <a:lnSpc>
                <a:spcPct val="100000"/>
              </a:lnSpc>
              <a:buFont typeface="+mj-lt"/>
              <a:buAutoNum type="arabicPeriod"/>
            </a:pPr>
            <a:r>
              <a:rPr lang="en-US" sz="900" dirty="0">
                <a:solidFill>
                  <a:srgbClr val="00B0F0"/>
                </a:solidFill>
              </a:rPr>
              <a:t>&lt;/hero-detail</a:t>
            </a:r>
            <a:r>
              <a:rPr lang="en-US" sz="900" dirty="0" smtClean="0">
                <a:solidFill>
                  <a:srgbClr val="00B0F0"/>
                </a:solidFill>
              </a:rPr>
              <a:t>&gt;</a:t>
            </a:r>
            <a:endParaRPr lang="en-US" sz="900" dirty="0">
              <a:solidFill>
                <a:srgbClr val="00B0F0"/>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7" name="Rectangle 6"/>
          <p:cNvSpPr/>
          <p:nvPr/>
        </p:nvSpPr>
        <p:spPr>
          <a:xfrm>
            <a:off x="5485129" y="4130954"/>
            <a:ext cx="5107615" cy="1345150"/>
          </a:xfrm>
          <a:prstGeom prst="rect">
            <a:avLst/>
          </a:prstGeom>
          <a:solidFill>
            <a:schemeClr val="bg1">
              <a:lumMod val="95000"/>
            </a:schemeClr>
          </a:solidFill>
          <a:ln w="9525" cap="flat" cmpd="sng" algn="ctr">
            <a:noFill/>
            <a:prstDash val="solid"/>
          </a:ln>
          <a:effectLst/>
        </p:spPr>
        <p:txBody>
          <a:bodyPr rtlCol="0" anchor="ctr"/>
          <a:lstStyle/>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[_nghost-pmm-5] {</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  </a:t>
            </a:r>
            <a:r>
              <a:rPr lang="en-US" sz="900" dirty="0">
                <a:solidFill>
                  <a:srgbClr val="C00000"/>
                </a:solidFill>
                <a:latin typeface="+mn-lt"/>
              </a:rPr>
              <a:t>display</a:t>
            </a:r>
            <a:r>
              <a:rPr lang="en-US" sz="900" dirty="0">
                <a:latin typeface="+mn-lt"/>
              </a:rPr>
              <a:t>: block;</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  </a:t>
            </a:r>
            <a:r>
              <a:rPr lang="en-US" sz="900" dirty="0">
                <a:solidFill>
                  <a:srgbClr val="C00000"/>
                </a:solidFill>
                <a:latin typeface="+mn-lt"/>
              </a:rPr>
              <a:t>border</a:t>
            </a:r>
            <a:r>
              <a:rPr lang="en-US" sz="900" dirty="0">
                <a:latin typeface="+mn-lt"/>
              </a:rPr>
              <a:t>: 1px solid black;</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endParaRPr lang="en-US" sz="900" dirty="0">
              <a:latin typeface="+mn-lt"/>
            </a:endParaRP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solidFill>
                  <a:srgbClr val="00B0F0"/>
                </a:solidFill>
                <a:latin typeface="+mn-lt"/>
              </a:rPr>
              <a:t>h3</a:t>
            </a:r>
            <a:r>
              <a:rPr lang="en-US" sz="900" dirty="0">
                <a:latin typeface="+mn-lt"/>
              </a:rPr>
              <a:t>[_ngcontent-pmm-6] {</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  </a:t>
            </a:r>
            <a:r>
              <a:rPr lang="en-US" sz="900" dirty="0">
                <a:solidFill>
                  <a:srgbClr val="C00000"/>
                </a:solidFill>
                <a:latin typeface="+mn-lt"/>
              </a:rPr>
              <a:t>background-color</a:t>
            </a:r>
            <a:r>
              <a:rPr lang="en-US" sz="900" dirty="0">
                <a:latin typeface="+mn-lt"/>
              </a:rPr>
              <a:t>: white;</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  </a:t>
            </a:r>
            <a:r>
              <a:rPr lang="en-US" sz="900" dirty="0">
                <a:solidFill>
                  <a:srgbClr val="C00000"/>
                </a:solidFill>
                <a:latin typeface="+mn-lt"/>
              </a:rPr>
              <a:t>border</a:t>
            </a:r>
            <a:r>
              <a:rPr lang="en-US" sz="900" dirty="0">
                <a:latin typeface="+mn-lt"/>
              </a:rPr>
              <a:t>: 1px solid #777;</a:t>
            </a:r>
          </a:p>
          <a:p>
            <a:pPr marL="228600" marR="0" indent="-228600" defTabSz="914400" eaLnBrk="1" fontAlgn="auto" latinLnBrk="0" hangingPunct="1">
              <a:lnSpc>
                <a:spcPct val="100000"/>
              </a:lnSpc>
              <a:spcBef>
                <a:spcPts val="0"/>
              </a:spcBef>
              <a:spcAft>
                <a:spcPts val="0"/>
              </a:spcAft>
              <a:buClrTx/>
              <a:buSzTx/>
              <a:buFont typeface="+mj-lt"/>
              <a:buAutoNum type="arabicPeriod"/>
              <a:tabLst/>
            </a:pPr>
            <a:r>
              <a:rPr lang="en-US" sz="900" dirty="0">
                <a:latin typeface="+mn-lt"/>
              </a:rPr>
              <a:t>}</a:t>
            </a:r>
          </a:p>
        </p:txBody>
      </p:sp>
      <p:sp>
        <p:nvSpPr>
          <p:cNvPr id="8" name="TextBox 7"/>
          <p:cNvSpPr txBox="1"/>
          <p:nvPr/>
        </p:nvSpPr>
        <p:spPr>
          <a:xfrm>
            <a:off x="5485130" y="1186334"/>
            <a:ext cx="4986701" cy="1476889"/>
          </a:xfrm>
          <a:prstGeom prst="rect">
            <a:avLst/>
          </a:prstGeom>
          <a:solidFill>
            <a:schemeClr val="bg1">
              <a:lumMod val="95000"/>
            </a:schemeClr>
          </a:solidFill>
        </p:spPr>
        <p:txBody>
          <a:bodyPr wrap="square" lIns="0" tIns="0" rIns="0" bIns="0" rtlCol="0">
            <a:noAutofit/>
          </a:bodyPr>
          <a:lstStyle/>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chemeClr val="accent1"/>
                </a:solidFill>
              </a:rPr>
              <a:t>@Component</a:t>
            </a:r>
            <a:r>
              <a:rPr lang="en-US" sz="900" kern="0" dirty="0">
                <a:solidFill>
                  <a:srgbClr val="000000"/>
                </a:solidFill>
              </a:rPr>
              <a:t>({</a:t>
            </a: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  </a:t>
            </a:r>
            <a:r>
              <a:rPr lang="en-US" sz="900" kern="0" dirty="0">
                <a:solidFill>
                  <a:srgbClr val="00B0F0"/>
                </a:solidFill>
              </a:rPr>
              <a:t>selector</a:t>
            </a:r>
            <a:r>
              <a:rPr lang="en-US" sz="900" kern="0" dirty="0">
                <a:solidFill>
                  <a:srgbClr val="000000"/>
                </a:solidFill>
              </a:rPr>
              <a:t>: 'customers',</a:t>
            </a: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  </a:t>
            </a:r>
            <a:r>
              <a:rPr lang="en-US" sz="900" kern="0" dirty="0" err="1">
                <a:solidFill>
                  <a:srgbClr val="00B0F0"/>
                </a:solidFill>
              </a:rPr>
              <a:t>templateUrl</a:t>
            </a:r>
            <a:r>
              <a:rPr lang="en-US" sz="900" kern="0" dirty="0">
                <a:solidFill>
                  <a:srgbClr val="000000"/>
                </a:solidFill>
              </a:rPr>
              <a:t>: './customers.component.html',</a:t>
            </a: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  </a:t>
            </a:r>
            <a:r>
              <a:rPr lang="en-US" sz="900" kern="0" dirty="0" err="1">
                <a:solidFill>
                  <a:srgbClr val="00B0F0"/>
                </a:solidFill>
              </a:rPr>
              <a:t>styleUrls</a:t>
            </a:r>
            <a:r>
              <a:rPr lang="en-US" sz="900" kern="0" dirty="0">
                <a:solidFill>
                  <a:srgbClr val="000000"/>
                </a:solidFill>
              </a:rPr>
              <a:t>: ['./</a:t>
            </a:r>
            <a:r>
              <a:rPr lang="en-US" sz="900" kern="0" dirty="0" err="1">
                <a:solidFill>
                  <a:srgbClr val="000000"/>
                </a:solidFill>
              </a:rPr>
              <a:t>customers.component.scss</a:t>
            </a:r>
            <a:r>
              <a:rPr lang="en-US" sz="900" kern="0" dirty="0">
                <a:solidFill>
                  <a:srgbClr val="000000"/>
                </a:solidFill>
              </a:rPr>
              <a:t>'],</a:t>
            </a: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  </a:t>
            </a:r>
            <a:r>
              <a:rPr lang="en-US" sz="900" kern="0" dirty="0" err="1">
                <a:solidFill>
                  <a:srgbClr val="00B0F0"/>
                </a:solidFill>
              </a:rPr>
              <a:t>changeDetection</a:t>
            </a:r>
            <a:r>
              <a:rPr lang="en-US" sz="900" kern="0" dirty="0">
                <a:solidFill>
                  <a:srgbClr val="000000"/>
                </a:solidFill>
              </a:rPr>
              <a:t>: </a:t>
            </a:r>
            <a:r>
              <a:rPr lang="en-US" sz="900" kern="0" dirty="0" err="1">
                <a:solidFill>
                  <a:srgbClr val="0070C0"/>
                </a:solidFill>
              </a:rPr>
              <a:t>ChangeDetectionStrategy.OnPush</a:t>
            </a:r>
            <a:r>
              <a:rPr lang="en-US" sz="900" kern="0" dirty="0">
                <a:solidFill>
                  <a:srgbClr val="000000"/>
                </a:solidFill>
              </a:rPr>
              <a:t>,</a:t>
            </a: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  </a:t>
            </a:r>
            <a:r>
              <a:rPr lang="en-US" sz="900" kern="0" dirty="0">
                <a:solidFill>
                  <a:srgbClr val="00B0F0"/>
                </a:solidFill>
              </a:rPr>
              <a:t>encapsulation</a:t>
            </a:r>
            <a:r>
              <a:rPr lang="en-US" sz="900" kern="0" dirty="0">
                <a:solidFill>
                  <a:srgbClr val="000000"/>
                </a:solidFill>
              </a:rPr>
              <a:t>: </a:t>
            </a:r>
            <a:r>
              <a:rPr lang="en-US" sz="900" kern="0" dirty="0" err="1">
                <a:solidFill>
                  <a:schemeClr val="accent1"/>
                </a:solidFill>
              </a:rPr>
              <a:t>ViewEncapsulation.None</a:t>
            </a:r>
            <a:endParaRPr lang="en-US" sz="900" kern="0" dirty="0">
              <a:solidFill>
                <a:schemeClr val="accent1"/>
              </a:solidFill>
            </a:endParaRPr>
          </a:p>
          <a:p>
            <a:pPr marL="228600" marR="0" indent="-228600" defTabSz="914400" eaLnBrk="1" fontAlgn="auto" latinLnBrk="0" hangingPunct="1">
              <a:spcBef>
                <a:spcPts val="500"/>
              </a:spcBef>
              <a:spcAft>
                <a:spcPts val="0"/>
              </a:spcAft>
              <a:buClrTx/>
              <a:buSzTx/>
              <a:buFont typeface="+mj-lt"/>
              <a:buAutoNum type="arabicPeriod"/>
              <a:tabLst/>
            </a:pPr>
            <a:r>
              <a:rPr lang="en-US" sz="900" kern="0" dirty="0">
                <a:solidFill>
                  <a:srgbClr val="000000"/>
                </a:solidFill>
              </a:rPr>
              <a:t>})</a:t>
            </a:r>
            <a:endParaRPr kumimoji="0" lang="en-US" sz="9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132859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3" name="Text Placeholder 2"/>
          <p:cNvSpPr>
            <a:spLocks noGrp="1"/>
          </p:cNvSpPr>
          <p:nvPr>
            <p:ph type="body" sz="quarter" idx="1"/>
          </p:nvPr>
        </p:nvSpPr>
        <p:spPr>
          <a:xfrm>
            <a:off x="3026410" y="1269125"/>
            <a:ext cx="7680960" cy="4437992"/>
          </a:xfrm>
        </p:spPr>
        <p:txBody>
          <a:bodyPr/>
          <a:lstStyle/>
          <a:p>
            <a:pPr marL="285750" indent="-285750">
              <a:buFont typeface="Wingdings" panose="05000000000000000000" pitchFamily="2" charset="2"/>
              <a:buChar char="Ø"/>
            </a:pPr>
            <a:r>
              <a:rPr lang="en-US" b="1" dirty="0" smtClean="0"/>
              <a:t>Angular Fundamental</a:t>
            </a:r>
            <a:endParaRPr lang="en-US" b="1" dirty="0"/>
          </a:p>
          <a:p>
            <a:pPr marL="519733" lvl="1" indent="-285750">
              <a:buFont typeface="Wingdings" panose="05000000000000000000" pitchFamily="2" charset="2"/>
              <a:buChar char="q"/>
            </a:pPr>
            <a:r>
              <a:rPr lang="en-US" b="1" dirty="0"/>
              <a:t>Typescript Programming Language</a:t>
            </a:r>
          </a:p>
          <a:p>
            <a:pPr marL="519733" lvl="1" indent="-285750">
              <a:buFont typeface="Wingdings" panose="05000000000000000000" pitchFamily="2" charset="2"/>
              <a:buChar char="q"/>
            </a:pPr>
            <a:r>
              <a:rPr lang="en-US" b="1" dirty="0"/>
              <a:t>Angular Environment Setup</a:t>
            </a:r>
          </a:p>
          <a:p>
            <a:pPr marL="519733" lvl="1" indent="-285750">
              <a:buFont typeface="Wingdings" panose="05000000000000000000" pitchFamily="2" charset="2"/>
              <a:buChar char="q"/>
            </a:pPr>
            <a:r>
              <a:rPr lang="en-US" b="1" dirty="0"/>
              <a:t>Angular Concepts</a:t>
            </a:r>
          </a:p>
          <a:p>
            <a:pPr marL="519733" lvl="1" indent="-285750">
              <a:buFont typeface="Wingdings" panose="05000000000000000000" pitchFamily="2" charset="2"/>
              <a:buChar char="q"/>
            </a:pPr>
            <a:r>
              <a:rPr lang="en-US" b="1" dirty="0"/>
              <a:t>Angular Pipe</a:t>
            </a:r>
          </a:p>
          <a:p>
            <a:pPr marL="519733" lvl="1" indent="-285750">
              <a:buFont typeface="Wingdings" panose="05000000000000000000" pitchFamily="2" charset="2"/>
              <a:buChar char="q"/>
            </a:pPr>
            <a:r>
              <a:rPr lang="en-US" b="1" dirty="0"/>
              <a:t>Angular Directive</a:t>
            </a:r>
          </a:p>
          <a:p>
            <a:pPr marL="519733" lvl="1" indent="-285750">
              <a:buFont typeface="Wingdings" panose="05000000000000000000" pitchFamily="2" charset="2"/>
              <a:buChar char="q"/>
            </a:pPr>
            <a:r>
              <a:rPr lang="en-US" b="1" dirty="0"/>
              <a:t>Angular Forms</a:t>
            </a:r>
          </a:p>
          <a:p>
            <a:pPr marL="519733" lvl="1" indent="-285750">
              <a:buFont typeface="Wingdings" panose="05000000000000000000" pitchFamily="2" charset="2"/>
              <a:buChar char="q"/>
            </a:pPr>
            <a:r>
              <a:rPr lang="en-US" b="1" dirty="0"/>
              <a:t>Angular Service</a:t>
            </a:r>
          </a:p>
          <a:p>
            <a:pPr marL="519733" lvl="1" indent="-285750">
              <a:buFont typeface="Wingdings" panose="05000000000000000000" pitchFamily="2" charset="2"/>
              <a:buChar char="q"/>
            </a:pPr>
            <a:r>
              <a:rPr lang="en-US" b="1" dirty="0" smtClean="0"/>
              <a:t>Dependency </a:t>
            </a:r>
            <a:r>
              <a:rPr lang="en-US" b="1" dirty="0"/>
              <a:t>Injection(DI</a:t>
            </a:r>
            <a:r>
              <a:rPr lang="en-US" b="1" dirty="0" smtClean="0"/>
              <a:t>)</a:t>
            </a:r>
          </a:p>
          <a:p>
            <a:pPr marL="519733" lvl="1" indent="-285750">
              <a:buFont typeface="Wingdings" panose="05000000000000000000" pitchFamily="2" charset="2"/>
              <a:buChar char="q"/>
            </a:pPr>
            <a:r>
              <a:rPr lang="en-US" b="1" dirty="0"/>
              <a:t>Angular Routing &amp; </a:t>
            </a:r>
            <a:r>
              <a:rPr lang="en-US" b="1" dirty="0" smtClean="0"/>
              <a:t>Navigation</a:t>
            </a:r>
            <a:endParaRPr lang="en-US" b="1" dirty="0"/>
          </a:p>
          <a:p>
            <a:pPr marL="519733" lvl="1" indent="-285750">
              <a:buFont typeface="Wingdings" panose="05000000000000000000" pitchFamily="2" charset="2"/>
              <a:buChar char="q"/>
            </a:pPr>
            <a:r>
              <a:rPr lang="en-US" b="1" dirty="0"/>
              <a:t>Angular Modules - Feature Module</a:t>
            </a:r>
          </a:p>
          <a:p>
            <a:pPr marL="519733" lvl="1" indent="-285750">
              <a:buFont typeface="Wingdings" panose="05000000000000000000" pitchFamily="2" charset="2"/>
              <a:buChar char="q"/>
            </a:pPr>
            <a:r>
              <a:rPr lang="en-US" b="1" dirty="0"/>
              <a:t>Angular </a:t>
            </a:r>
            <a:r>
              <a:rPr lang="en-US" b="1" dirty="0" err="1"/>
              <a:t>Httpclient</a:t>
            </a:r>
            <a:r>
              <a:rPr lang="en-US" b="1" dirty="0"/>
              <a:t> - Getting Data From Server</a:t>
            </a:r>
          </a:p>
          <a:p>
            <a:pPr marL="519733" lvl="1" indent="-285750">
              <a:buFont typeface="Wingdings" panose="05000000000000000000" pitchFamily="2" charset="2"/>
              <a:buChar char="q"/>
            </a:pPr>
            <a:r>
              <a:rPr lang="en-US" b="1" dirty="0"/>
              <a:t>Angular Material Design Components To Enhance </a:t>
            </a:r>
            <a:r>
              <a:rPr lang="en-US" b="1" dirty="0" smtClean="0"/>
              <a:t>UI/UX</a:t>
            </a:r>
          </a:p>
          <a:p>
            <a:pPr marL="519733" lvl="1" indent="-285750">
              <a:buFont typeface="Wingdings" panose="05000000000000000000" pitchFamily="2" charset="2"/>
              <a:buChar char="q"/>
            </a:pPr>
            <a:r>
              <a:rPr lang="en-US" b="1" dirty="0"/>
              <a:t>BCI - Web Core</a:t>
            </a:r>
            <a:endParaRPr lang="en-US" b="1" dirty="0" smtClean="0"/>
          </a:p>
        </p:txBody>
      </p:sp>
      <p:pic>
        <p:nvPicPr>
          <p:cNvPr id="4" name="Picture 2" descr="Why you need an agenda for meetings with your principal investig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379127"/>
            <a:ext cx="2579463" cy="277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14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76" name="Google Shape;176;p30"/>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a:t>
            </a:r>
            <a:r>
              <a:rPr lang="en" dirty="0" smtClean="0"/>
              <a:t>directive - </a:t>
            </a:r>
            <a:r>
              <a:rPr lang="en-US" dirty="0"/>
              <a:t>Built-in Directives </a:t>
            </a:r>
            <a:endParaRPr dirty="0"/>
          </a:p>
        </p:txBody>
      </p:sp>
      <p:sp>
        <p:nvSpPr>
          <p:cNvPr id="177" name="Google Shape;177;p30"/>
          <p:cNvSpPr txBox="1">
            <a:spLocks noGrp="1"/>
          </p:cNvSpPr>
          <p:nvPr>
            <p:ph sz="half" idx="1"/>
          </p:nvPr>
        </p:nvSpPr>
        <p:spPr>
          <a:xfrm>
            <a:off x="392966" y="1295999"/>
            <a:ext cx="4111022" cy="4168800"/>
          </a:xfrm>
          <a:prstGeom prst="rect">
            <a:avLst/>
          </a:prstGeom>
        </p:spPr>
        <p:txBody>
          <a:bodyPr spcFirstLastPara="1" vert="horz" wrap="square" lIns="109678" tIns="109678" rIns="109678" bIns="109678" rtlCol="0" anchor="t" anchorCtr="0">
            <a:noAutofit/>
          </a:bodyPr>
          <a:lstStyle/>
          <a:p>
            <a:r>
              <a:rPr lang="en-US" b="1" dirty="0" err="1"/>
              <a:t>NgFor</a:t>
            </a:r>
            <a:endParaRPr lang="en-US" b="1" dirty="0"/>
          </a:p>
          <a:p>
            <a:pPr marL="0" indent="0">
              <a:buNone/>
            </a:pPr>
            <a:r>
              <a:rPr lang="en-US" sz="1140" dirty="0" smtClean="0">
                <a:latin typeface="Courier New"/>
                <a:ea typeface="Courier New"/>
                <a:cs typeface="Courier New"/>
                <a:sym typeface="Courier New"/>
              </a:rPr>
              <a:t> &lt;</a:t>
            </a:r>
            <a:r>
              <a:rPr lang="en-US" sz="1140" dirty="0" err="1">
                <a:latin typeface="Courier New"/>
                <a:ea typeface="Courier New"/>
                <a:cs typeface="Courier New"/>
                <a:sym typeface="Courier New"/>
              </a:rPr>
              <a:t>ul</a:t>
            </a:r>
            <a:r>
              <a:rPr lang="en-US" sz="1140" dirty="0">
                <a:latin typeface="Courier New"/>
                <a:ea typeface="Courier New"/>
                <a:cs typeface="Courier New"/>
                <a:sym typeface="Courier New"/>
              </a:rPr>
              <a:t>&gt;</a:t>
            </a:r>
          </a:p>
          <a:p>
            <a:pPr marL="0" indent="0">
              <a:buNone/>
            </a:pPr>
            <a:r>
              <a:rPr lang="en-US" sz="1140" dirty="0">
                <a:latin typeface="Courier New"/>
                <a:ea typeface="Courier New"/>
                <a:cs typeface="Courier New"/>
                <a:sym typeface="Courier New"/>
              </a:rPr>
              <a:t>  &lt;li *</a:t>
            </a:r>
            <a:r>
              <a:rPr lang="en-US" sz="1140" dirty="0" err="1">
                <a:latin typeface="Courier New"/>
                <a:ea typeface="Courier New"/>
                <a:cs typeface="Courier New"/>
                <a:sym typeface="Courier New"/>
              </a:rPr>
              <a:t>ngFor</a:t>
            </a:r>
            <a:r>
              <a:rPr lang="en-US" sz="1140" dirty="0">
                <a:latin typeface="Courier New"/>
                <a:ea typeface="Courier New"/>
                <a:cs typeface="Courier New"/>
                <a:sym typeface="Courier New"/>
              </a:rPr>
              <a:t>="let person of people"&gt; (1)</a:t>
            </a:r>
          </a:p>
          <a:p>
            <a:pPr marL="0" indent="0">
              <a:buNone/>
            </a:pPr>
            <a:r>
              <a:rPr lang="en-US" sz="1140" dirty="0">
                <a:latin typeface="Courier New"/>
                <a:ea typeface="Courier New"/>
                <a:cs typeface="Courier New"/>
                <a:sym typeface="Courier New"/>
              </a:rPr>
              <a:t>    {{ person.name }}</a:t>
            </a:r>
          </a:p>
          <a:p>
            <a:pPr marL="0" indent="0">
              <a:buNone/>
            </a:pPr>
            <a:r>
              <a:rPr lang="en-US" sz="1140" dirty="0">
                <a:latin typeface="Courier New"/>
                <a:ea typeface="Courier New"/>
                <a:cs typeface="Courier New"/>
                <a:sym typeface="Courier New"/>
              </a:rPr>
              <a:t>  &lt;/li&gt;</a:t>
            </a:r>
          </a:p>
          <a:p>
            <a:pPr marL="0" indent="0">
              <a:buNone/>
            </a:pPr>
            <a:r>
              <a:rPr lang="en-US" sz="1140" dirty="0">
                <a:latin typeface="Courier New"/>
                <a:ea typeface="Courier New"/>
                <a:cs typeface="Courier New"/>
                <a:sym typeface="Courier New"/>
              </a:rPr>
              <a:t> &lt;/</a:t>
            </a:r>
            <a:r>
              <a:rPr lang="en-US" sz="1140" dirty="0" err="1">
                <a:latin typeface="Courier New"/>
                <a:ea typeface="Courier New"/>
                <a:cs typeface="Courier New"/>
                <a:sym typeface="Courier New"/>
              </a:rPr>
              <a:t>ul</a:t>
            </a:r>
            <a:r>
              <a:rPr lang="en-US" sz="1140" dirty="0" smtClean="0">
                <a:latin typeface="Courier New"/>
                <a:ea typeface="Courier New"/>
                <a:cs typeface="Courier New"/>
                <a:sym typeface="Courier New"/>
              </a:rPr>
              <a:t>&gt;</a:t>
            </a:r>
          </a:p>
          <a:p>
            <a:r>
              <a:rPr lang="en-US" b="1" dirty="0" err="1" smtClean="0"/>
              <a:t>NgIf</a:t>
            </a:r>
            <a:endParaRPr lang="en-US" b="1" dirty="0" smtClean="0"/>
          </a:p>
          <a:p>
            <a:pPr marL="0" indent="0">
              <a:buNone/>
            </a:pPr>
            <a:r>
              <a:rPr lang="en-US" sz="1140" dirty="0">
                <a:latin typeface="Courier New"/>
                <a:ea typeface="Courier New"/>
                <a:cs typeface="Courier New"/>
              </a:rPr>
              <a:t>&lt;</a:t>
            </a:r>
            <a:r>
              <a:rPr lang="en-US" sz="1140" dirty="0" err="1">
                <a:latin typeface="Courier New"/>
                <a:ea typeface="Courier New"/>
                <a:cs typeface="Courier New"/>
              </a:rPr>
              <a:t>ul</a:t>
            </a:r>
            <a:r>
              <a:rPr lang="en-US" sz="1140" dirty="0">
                <a:latin typeface="Courier New"/>
                <a:ea typeface="Courier New"/>
                <a:cs typeface="Courier New"/>
              </a:rPr>
              <a:t> *</a:t>
            </a:r>
            <a:r>
              <a:rPr lang="en-US" sz="1140" dirty="0" err="1">
                <a:latin typeface="Courier New"/>
                <a:ea typeface="Courier New"/>
                <a:cs typeface="Courier New"/>
              </a:rPr>
              <a:t>ngFor</a:t>
            </a:r>
            <a:r>
              <a:rPr lang="en-US" sz="1140" dirty="0">
                <a:latin typeface="Courier New"/>
                <a:ea typeface="Courier New"/>
                <a:cs typeface="Courier New"/>
              </a:rPr>
              <a:t>="let person of people"&gt;</a:t>
            </a:r>
          </a:p>
          <a:p>
            <a:pPr marL="0" indent="0">
              <a:buNone/>
            </a:pPr>
            <a:r>
              <a:rPr lang="en-US" sz="1140" dirty="0">
                <a:latin typeface="Courier New"/>
                <a:ea typeface="Courier New"/>
                <a:cs typeface="Courier New"/>
              </a:rPr>
              <a:t>  &lt;li *</a:t>
            </a:r>
            <a:r>
              <a:rPr lang="en-US" sz="1140" dirty="0" err="1">
                <a:latin typeface="Courier New"/>
                <a:ea typeface="Courier New"/>
                <a:cs typeface="Courier New"/>
              </a:rPr>
              <a:t>ngIf</a:t>
            </a:r>
            <a:r>
              <a:rPr lang="en-US" sz="1140" dirty="0">
                <a:latin typeface="Courier New"/>
                <a:ea typeface="Courier New"/>
                <a:cs typeface="Courier New"/>
              </a:rPr>
              <a:t>="</a:t>
            </a:r>
            <a:r>
              <a:rPr lang="en-US" sz="1140" dirty="0" err="1">
                <a:latin typeface="Courier New"/>
                <a:ea typeface="Courier New"/>
                <a:cs typeface="Courier New"/>
              </a:rPr>
              <a:t>person.age</a:t>
            </a:r>
            <a:r>
              <a:rPr lang="en-US" sz="1140" dirty="0">
                <a:latin typeface="Courier New"/>
                <a:ea typeface="Courier New"/>
                <a:cs typeface="Courier New"/>
              </a:rPr>
              <a:t> &lt; 30</a:t>
            </a:r>
            <a:r>
              <a:rPr lang="en-US" sz="1140" dirty="0" smtClean="0">
                <a:latin typeface="Courier New"/>
                <a:ea typeface="Courier New"/>
                <a:cs typeface="Courier New"/>
              </a:rPr>
              <a:t>"&gt;</a:t>
            </a:r>
            <a:endParaRPr lang="en-US" sz="1140" dirty="0">
              <a:latin typeface="Courier New"/>
              <a:ea typeface="Courier New"/>
              <a:cs typeface="Courier New"/>
            </a:endParaRPr>
          </a:p>
          <a:p>
            <a:pPr marL="0" indent="0">
              <a:buNone/>
            </a:pPr>
            <a:r>
              <a:rPr lang="en-US" sz="1140" dirty="0">
                <a:latin typeface="Courier New"/>
                <a:ea typeface="Courier New"/>
                <a:cs typeface="Courier New"/>
              </a:rPr>
              <a:t>  {{ person.name }} ({{ </a:t>
            </a:r>
            <a:r>
              <a:rPr lang="en-US" sz="1140" dirty="0" err="1">
                <a:latin typeface="Courier New"/>
                <a:ea typeface="Courier New"/>
                <a:cs typeface="Courier New"/>
              </a:rPr>
              <a:t>person.age</a:t>
            </a:r>
            <a:r>
              <a:rPr lang="en-US" sz="1140" dirty="0">
                <a:latin typeface="Courier New"/>
                <a:ea typeface="Courier New"/>
                <a:cs typeface="Courier New"/>
              </a:rPr>
              <a:t> }})</a:t>
            </a:r>
          </a:p>
          <a:p>
            <a:pPr marL="0" indent="0">
              <a:buNone/>
            </a:pPr>
            <a:r>
              <a:rPr lang="en-US" sz="1140" dirty="0">
                <a:latin typeface="Courier New"/>
                <a:ea typeface="Courier New"/>
                <a:cs typeface="Courier New"/>
              </a:rPr>
              <a:t>  &lt;/li&gt;</a:t>
            </a:r>
          </a:p>
          <a:p>
            <a:pPr marL="0" indent="0">
              <a:buNone/>
            </a:pPr>
            <a:r>
              <a:rPr lang="en-US" sz="1140" dirty="0">
                <a:latin typeface="Courier New"/>
                <a:ea typeface="Courier New"/>
                <a:cs typeface="Courier New"/>
              </a:rPr>
              <a:t>&lt;/</a:t>
            </a:r>
            <a:r>
              <a:rPr lang="en-US" sz="1140" dirty="0" err="1">
                <a:latin typeface="Courier New"/>
                <a:ea typeface="Courier New"/>
                <a:cs typeface="Courier New"/>
              </a:rPr>
              <a:t>ul</a:t>
            </a:r>
            <a:r>
              <a:rPr lang="en-US" sz="1140" dirty="0">
                <a:latin typeface="Courier New"/>
                <a:ea typeface="Courier New"/>
                <a:cs typeface="Courier New"/>
              </a:rPr>
              <a:t>&gt;</a:t>
            </a:r>
          </a:p>
          <a:p>
            <a:pPr marL="0" indent="0">
              <a:buNone/>
            </a:pPr>
            <a:endParaRPr sz="1140" dirty="0">
              <a:latin typeface="Courier New"/>
              <a:ea typeface="Courier New"/>
              <a:cs typeface="Courier New"/>
              <a:sym typeface="Courier New"/>
            </a:endParaRPr>
          </a:p>
        </p:txBody>
      </p:sp>
      <p:sp>
        <p:nvSpPr>
          <p:cNvPr id="4" name="Content Placeholder 3"/>
          <p:cNvSpPr>
            <a:spLocks noGrp="1"/>
          </p:cNvSpPr>
          <p:nvPr>
            <p:ph sz="half" idx="2"/>
          </p:nvPr>
        </p:nvSpPr>
        <p:spPr>
          <a:xfrm>
            <a:off x="4594671" y="1352708"/>
            <a:ext cx="5902036" cy="4059192"/>
          </a:xfrm>
        </p:spPr>
        <p:txBody>
          <a:bodyPr/>
          <a:lstStyle/>
          <a:p>
            <a:r>
              <a:rPr lang="en-US" b="1" dirty="0" err="1" smtClean="0"/>
              <a:t>NgSwitch</a:t>
            </a:r>
            <a:endParaRPr lang="en-US" b="1" dirty="0" smtClean="0"/>
          </a:p>
          <a:p>
            <a:pPr marL="0" indent="0">
              <a:lnSpc>
                <a:spcPct val="100000"/>
              </a:lnSpc>
              <a:buNone/>
            </a:pPr>
            <a:r>
              <a:rPr lang="en-US" sz="1140" dirty="0">
                <a:latin typeface="Courier New"/>
                <a:ea typeface="Courier New"/>
                <a:cs typeface="Courier New"/>
              </a:rPr>
              <a:t>&lt;</a:t>
            </a:r>
            <a:r>
              <a:rPr lang="en-US" sz="1140" dirty="0" err="1">
                <a:latin typeface="Courier New"/>
                <a:ea typeface="Courier New"/>
                <a:cs typeface="Courier New"/>
              </a:rPr>
              <a:t>ul</a:t>
            </a:r>
            <a:r>
              <a:rPr lang="en-US" sz="1140" dirty="0">
                <a:latin typeface="Courier New"/>
                <a:ea typeface="Courier New"/>
                <a:cs typeface="Courier New"/>
              </a:rPr>
              <a:t> *</a:t>
            </a:r>
            <a:r>
              <a:rPr lang="en-US" sz="1140" dirty="0" err="1">
                <a:latin typeface="Courier New"/>
                <a:ea typeface="Courier New"/>
                <a:cs typeface="Courier New"/>
              </a:rPr>
              <a:t>ngFor</a:t>
            </a:r>
            <a:r>
              <a:rPr lang="en-US" sz="1140" dirty="0">
                <a:latin typeface="Courier New"/>
                <a:ea typeface="Courier New"/>
                <a:cs typeface="Courier New"/>
              </a:rPr>
              <a:t>="let person of people"</a:t>
            </a:r>
          </a:p>
          <a:p>
            <a:pPr marL="0" indent="0">
              <a:lnSpc>
                <a:spcPct val="100000"/>
              </a:lnSpc>
              <a:buNone/>
            </a:pPr>
            <a:r>
              <a:rPr lang="en-US" sz="1140" dirty="0">
                <a:latin typeface="Courier New"/>
                <a:ea typeface="Courier New"/>
                <a:cs typeface="Courier New"/>
              </a:rPr>
              <a:t>    [</a:t>
            </a:r>
            <a:r>
              <a:rPr lang="en-US" sz="1140" dirty="0" err="1">
                <a:latin typeface="Courier New"/>
                <a:ea typeface="Courier New"/>
                <a:cs typeface="Courier New"/>
              </a:rPr>
              <a:t>ngSwitch</a:t>
            </a:r>
            <a:r>
              <a:rPr lang="en-US" sz="1140" dirty="0">
                <a:latin typeface="Courier New"/>
                <a:ea typeface="Courier New"/>
                <a:cs typeface="Courier New"/>
              </a:rPr>
              <a:t>]="</a:t>
            </a:r>
            <a:r>
              <a:rPr lang="en-US" sz="1140" dirty="0" err="1">
                <a:latin typeface="Courier New"/>
                <a:ea typeface="Courier New"/>
                <a:cs typeface="Courier New"/>
              </a:rPr>
              <a:t>person.country</a:t>
            </a:r>
            <a:r>
              <a:rPr lang="en-US" sz="1140" dirty="0" smtClean="0">
                <a:latin typeface="Courier New"/>
                <a:ea typeface="Courier New"/>
                <a:cs typeface="Courier New"/>
              </a:rPr>
              <a:t>"&gt;</a:t>
            </a:r>
            <a:endParaRPr lang="en-US" sz="1140" dirty="0">
              <a:latin typeface="Courier New"/>
              <a:ea typeface="Courier New"/>
              <a:cs typeface="Courier New"/>
            </a:endParaRPr>
          </a:p>
          <a:p>
            <a:pPr marL="0" indent="0">
              <a:lnSpc>
                <a:spcPct val="100000"/>
              </a:lnSpc>
              <a:buNone/>
            </a:pPr>
            <a:r>
              <a:rPr lang="en-US" sz="1140" dirty="0">
                <a:latin typeface="Courier New"/>
                <a:ea typeface="Courier New"/>
                <a:cs typeface="Courier New"/>
              </a:rPr>
              <a:t>  &lt;li *</a:t>
            </a:r>
            <a:r>
              <a:rPr lang="en-US" sz="1140" dirty="0" err="1">
                <a:latin typeface="Courier New"/>
                <a:ea typeface="Courier New"/>
                <a:cs typeface="Courier New"/>
              </a:rPr>
              <a:t>ngSwitchCase</a:t>
            </a:r>
            <a:r>
              <a:rPr lang="en-US" sz="1140" dirty="0">
                <a:latin typeface="Courier New"/>
                <a:ea typeface="Courier New"/>
                <a:cs typeface="Courier New"/>
              </a:rPr>
              <a:t>="'UK</a:t>
            </a:r>
            <a:r>
              <a:rPr lang="en-US" sz="1140" dirty="0" smtClean="0">
                <a:latin typeface="Courier New"/>
                <a:ea typeface="Courier New"/>
                <a:cs typeface="Courier New"/>
              </a:rPr>
              <a:t>'"</a:t>
            </a:r>
            <a:endParaRPr lang="en-US" sz="1140" dirty="0">
              <a:latin typeface="Courier New"/>
              <a:ea typeface="Courier New"/>
              <a:cs typeface="Courier New"/>
            </a:endParaRPr>
          </a:p>
          <a:p>
            <a:pPr marL="0" indent="0">
              <a:lnSpc>
                <a:spcPct val="100000"/>
              </a:lnSpc>
              <a:buNone/>
            </a:pPr>
            <a:r>
              <a:rPr lang="en-US" sz="1140" dirty="0">
                <a:latin typeface="Courier New"/>
                <a:ea typeface="Courier New"/>
                <a:cs typeface="Courier New"/>
              </a:rPr>
              <a:t>      class="text-success"&gt;{{ person.name }} ({{ </a:t>
            </a:r>
            <a:r>
              <a:rPr lang="en-US" sz="1140" dirty="0" err="1">
                <a:latin typeface="Courier New"/>
                <a:ea typeface="Courier New"/>
                <a:cs typeface="Courier New"/>
              </a:rPr>
              <a:t>person.country</a:t>
            </a:r>
            <a:r>
              <a:rPr lang="en-US" sz="1140" dirty="0">
                <a:latin typeface="Courier New"/>
                <a:ea typeface="Courier New"/>
                <a:cs typeface="Courier New"/>
              </a:rPr>
              <a:t> }})</a:t>
            </a:r>
          </a:p>
          <a:p>
            <a:pPr marL="0" indent="0">
              <a:lnSpc>
                <a:spcPct val="100000"/>
              </a:lnSpc>
              <a:buNone/>
            </a:pPr>
            <a:r>
              <a:rPr lang="en-US" sz="1140" dirty="0">
                <a:latin typeface="Courier New"/>
                <a:ea typeface="Courier New"/>
                <a:cs typeface="Courier New"/>
              </a:rPr>
              <a:t>  &lt;/li&gt;</a:t>
            </a:r>
          </a:p>
          <a:p>
            <a:pPr marL="0" indent="0">
              <a:lnSpc>
                <a:spcPct val="100000"/>
              </a:lnSpc>
              <a:buNone/>
            </a:pPr>
            <a:r>
              <a:rPr lang="en-US" sz="1140" dirty="0">
                <a:latin typeface="Courier New"/>
                <a:ea typeface="Courier New"/>
                <a:cs typeface="Courier New"/>
              </a:rPr>
              <a:t>  &lt;li *</a:t>
            </a:r>
            <a:r>
              <a:rPr lang="en-US" sz="1140" dirty="0" err="1">
                <a:latin typeface="Courier New"/>
                <a:ea typeface="Courier New"/>
                <a:cs typeface="Courier New"/>
              </a:rPr>
              <a:t>ngSwitchCase</a:t>
            </a:r>
            <a:r>
              <a:rPr lang="en-US" sz="1140" dirty="0">
                <a:latin typeface="Courier New"/>
                <a:ea typeface="Courier New"/>
                <a:cs typeface="Courier New"/>
              </a:rPr>
              <a:t>="'USA'"</a:t>
            </a:r>
          </a:p>
          <a:p>
            <a:pPr marL="0" indent="0">
              <a:lnSpc>
                <a:spcPct val="100000"/>
              </a:lnSpc>
              <a:buNone/>
            </a:pPr>
            <a:r>
              <a:rPr lang="en-US" sz="1140" dirty="0">
                <a:latin typeface="Courier New"/>
                <a:ea typeface="Courier New"/>
                <a:cs typeface="Courier New"/>
              </a:rPr>
              <a:t>      class="text-primary"&gt;{{ person.name }} ({{ </a:t>
            </a:r>
            <a:r>
              <a:rPr lang="en-US" sz="1140" dirty="0" err="1">
                <a:latin typeface="Courier New"/>
                <a:ea typeface="Courier New"/>
                <a:cs typeface="Courier New"/>
              </a:rPr>
              <a:t>person.country</a:t>
            </a:r>
            <a:r>
              <a:rPr lang="en-US" sz="1140" dirty="0">
                <a:latin typeface="Courier New"/>
                <a:ea typeface="Courier New"/>
                <a:cs typeface="Courier New"/>
              </a:rPr>
              <a:t> }})</a:t>
            </a:r>
          </a:p>
          <a:p>
            <a:pPr marL="0" indent="0">
              <a:lnSpc>
                <a:spcPct val="100000"/>
              </a:lnSpc>
              <a:buNone/>
            </a:pPr>
            <a:r>
              <a:rPr lang="en-US" sz="1140" dirty="0">
                <a:latin typeface="Courier New"/>
                <a:ea typeface="Courier New"/>
                <a:cs typeface="Courier New"/>
              </a:rPr>
              <a:t>  &lt;/li&gt;</a:t>
            </a:r>
          </a:p>
          <a:p>
            <a:pPr marL="0" indent="0">
              <a:lnSpc>
                <a:spcPct val="100000"/>
              </a:lnSpc>
              <a:buNone/>
            </a:pPr>
            <a:r>
              <a:rPr lang="en-US" sz="1140" dirty="0" smtClean="0">
                <a:latin typeface="Courier New"/>
                <a:ea typeface="Courier New"/>
                <a:cs typeface="Courier New"/>
              </a:rPr>
              <a:t>&lt;/</a:t>
            </a:r>
            <a:r>
              <a:rPr lang="en-US" sz="1140" dirty="0" err="1">
                <a:latin typeface="Courier New"/>
                <a:ea typeface="Courier New"/>
                <a:cs typeface="Courier New"/>
              </a:rPr>
              <a:t>ul</a:t>
            </a:r>
            <a:r>
              <a:rPr lang="en-US" sz="1140" dirty="0" smtClean="0">
                <a:latin typeface="Courier New"/>
                <a:ea typeface="Courier New"/>
                <a:cs typeface="Courier New"/>
              </a:rPr>
              <a:t>&gt;</a:t>
            </a:r>
            <a:endParaRPr lang="en-US" b="1" dirty="0" smtClean="0"/>
          </a:p>
          <a:p>
            <a:r>
              <a:rPr lang="en-US" b="1" dirty="0" err="1" smtClean="0"/>
              <a:t>NgStyle</a:t>
            </a:r>
            <a:endParaRPr lang="en-US" b="1" dirty="0"/>
          </a:p>
          <a:p>
            <a:pPr marL="0" indent="0">
              <a:buNone/>
            </a:pPr>
            <a:r>
              <a:rPr lang="en-US" sz="1140" dirty="0" smtClean="0">
                <a:latin typeface="Courier New"/>
                <a:ea typeface="Courier New"/>
                <a:cs typeface="Courier New"/>
              </a:rPr>
              <a:t>   &lt;</a:t>
            </a:r>
            <a:r>
              <a:rPr lang="en-US" sz="1140" dirty="0">
                <a:latin typeface="Courier New"/>
                <a:ea typeface="Courier New"/>
                <a:cs typeface="Courier New"/>
              </a:rPr>
              <a:t>div [</a:t>
            </a:r>
            <a:r>
              <a:rPr lang="en-US" sz="1140" dirty="0" err="1">
                <a:latin typeface="Courier New"/>
                <a:ea typeface="Courier New"/>
                <a:cs typeface="Courier New"/>
              </a:rPr>
              <a:t>ngStyle</a:t>
            </a:r>
            <a:r>
              <a:rPr lang="en-US" sz="1140" dirty="0">
                <a:latin typeface="Courier New"/>
                <a:ea typeface="Courier New"/>
                <a:cs typeface="Courier New"/>
              </a:rPr>
              <a:t>]="{'</a:t>
            </a:r>
            <a:r>
              <a:rPr lang="en-US" sz="1140" dirty="0" err="1">
                <a:latin typeface="Courier New"/>
                <a:ea typeface="Courier New"/>
                <a:cs typeface="Courier New"/>
              </a:rPr>
              <a:t>background-color':'green</a:t>
            </a:r>
            <a:r>
              <a:rPr lang="en-US" sz="1140" dirty="0">
                <a:latin typeface="Courier New"/>
                <a:ea typeface="Courier New"/>
                <a:cs typeface="Courier New"/>
              </a:rPr>
              <a:t>'}"&gt;&lt;/&lt;div</a:t>
            </a:r>
            <a:r>
              <a:rPr lang="en-US" sz="1140" dirty="0" smtClean="0">
                <a:latin typeface="Courier New"/>
                <a:ea typeface="Courier New"/>
                <a:cs typeface="Courier New"/>
              </a:rPr>
              <a:t>&gt;</a:t>
            </a:r>
          </a:p>
          <a:p>
            <a:r>
              <a:rPr lang="en-US" b="1" dirty="0" err="1"/>
              <a:t>NgClass</a:t>
            </a:r>
            <a:endParaRPr lang="en-US" b="1" dirty="0"/>
          </a:p>
          <a:p>
            <a:pPr marL="0" indent="0">
              <a:buNone/>
            </a:pPr>
            <a:r>
              <a:rPr lang="en-US" sz="1140" dirty="0" smtClean="0">
                <a:latin typeface="Courier New"/>
                <a:ea typeface="Courier New"/>
                <a:cs typeface="Courier New"/>
              </a:rPr>
              <a:t> </a:t>
            </a:r>
            <a:r>
              <a:rPr lang="en-US" sz="1140" dirty="0">
                <a:latin typeface="Courier New"/>
                <a:ea typeface="Courier New"/>
                <a:cs typeface="Courier New"/>
              </a:rPr>
              <a:t>&lt;</a:t>
            </a:r>
            <a:r>
              <a:rPr lang="en-US" sz="1140" dirty="0" smtClean="0">
                <a:latin typeface="Courier New"/>
                <a:ea typeface="Courier New"/>
                <a:cs typeface="Courier New"/>
              </a:rPr>
              <a:t>div [</a:t>
            </a:r>
            <a:r>
              <a:rPr lang="en-US" sz="1140" dirty="0" err="1" smtClean="0">
                <a:latin typeface="Courier New"/>
                <a:ea typeface="Courier New"/>
                <a:cs typeface="Courier New"/>
              </a:rPr>
              <a:t>ngClass</a:t>
            </a:r>
            <a:r>
              <a:rPr lang="en-US" sz="1140" dirty="0">
                <a:latin typeface="Courier New"/>
                <a:ea typeface="Courier New"/>
                <a:cs typeface="Courier New"/>
              </a:rPr>
              <a:t>]="{'text-success':</a:t>
            </a:r>
            <a:r>
              <a:rPr lang="en-US" sz="1140" dirty="0" err="1">
                <a:latin typeface="Courier New"/>
                <a:ea typeface="Courier New"/>
                <a:cs typeface="Courier New"/>
              </a:rPr>
              <a:t>person.country</a:t>
            </a:r>
            <a:r>
              <a:rPr lang="en-US" sz="1140" dirty="0">
                <a:latin typeface="Courier New"/>
                <a:ea typeface="Courier New"/>
                <a:cs typeface="Courier New"/>
              </a:rPr>
              <a:t> === 'UK</a:t>
            </a:r>
            <a:r>
              <a:rPr lang="en-US" sz="1140" dirty="0" smtClean="0">
                <a:latin typeface="Courier New"/>
                <a:ea typeface="Courier New"/>
                <a:cs typeface="Courier New"/>
              </a:rPr>
              <a:t>'}“&lt;/div&gt;</a:t>
            </a:r>
            <a:endParaRPr lang="en-US" sz="1140" dirty="0">
              <a:latin typeface="Courier New"/>
              <a:ea typeface="Courier New"/>
              <a:cs typeface="Courier New"/>
            </a:endParaRPr>
          </a:p>
        </p:txBody>
      </p:sp>
    </p:spTree>
    <p:extLst>
      <p:ext uri="{BB962C8B-B14F-4D97-AF65-F5344CB8AC3E}">
        <p14:creationId xmlns:p14="http://schemas.microsoft.com/office/powerpoint/2010/main" val="1564068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76" name="Google Shape;176;p30"/>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a:t>
            </a:r>
            <a:r>
              <a:rPr lang="en" dirty="0" smtClean="0"/>
              <a:t>directive – custom directive</a:t>
            </a:r>
            <a:endParaRPr dirty="0"/>
          </a:p>
        </p:txBody>
      </p:sp>
      <p:sp>
        <p:nvSpPr>
          <p:cNvPr id="177" name="Google Shape;177;p30"/>
          <p:cNvSpPr txBox="1">
            <a:spLocks noGrp="1"/>
          </p:cNvSpPr>
          <p:nvPr>
            <p:ph sz="quarter" idx="1"/>
          </p:nvPr>
        </p:nvSpPr>
        <p:spPr>
          <a:xfrm>
            <a:off x="3030220" y="963491"/>
            <a:ext cx="7680960" cy="4719392"/>
          </a:xfrm>
          <a:prstGeom prst="rect">
            <a:avLst/>
          </a:prstGeom>
        </p:spPr>
        <p:txBody>
          <a:bodyPr spcFirstLastPara="1" vert="horz" wrap="square" lIns="109678" tIns="109678" rIns="109678" bIns="109678" rtlCol="0" anchor="t" anchorCtr="0">
            <a:noAutofit/>
          </a:bodyPr>
          <a:lstStyle/>
          <a:p>
            <a:pPr marL="0" indent="0">
              <a:buNone/>
            </a:pPr>
            <a:r>
              <a:rPr lang="en" sz="1440" dirty="0">
                <a:latin typeface="Arial"/>
                <a:ea typeface="Arial"/>
                <a:cs typeface="Arial"/>
                <a:sym typeface="Arial"/>
              </a:rPr>
              <a:t>ng generate directive highlight</a:t>
            </a:r>
            <a:endParaRPr sz="1440" dirty="0">
              <a:latin typeface="Arial"/>
              <a:ea typeface="Arial"/>
              <a:cs typeface="Arial"/>
              <a:sym typeface="Arial"/>
            </a:endParaRPr>
          </a:p>
          <a:p>
            <a:pPr indent="-346623">
              <a:spcBef>
                <a:spcPts val="1920"/>
              </a:spcBef>
              <a:buClr>
                <a:srgbClr val="666600"/>
              </a:buClr>
              <a:buSzPts val="950"/>
              <a:buFont typeface="Courier New"/>
              <a:buAutoNum type="arabicPeriod"/>
            </a:pPr>
            <a:r>
              <a:rPr lang="en" sz="1140" dirty="0">
                <a:latin typeface="Courier New"/>
                <a:ea typeface="Courier New"/>
                <a:cs typeface="Courier New"/>
                <a:sym typeface="Courier New"/>
              </a:rPr>
              <a:t>import {</a:t>
            </a:r>
            <a:r>
              <a:rPr lang="en" sz="1140" dirty="0">
                <a:uFill>
                  <a:noFill/>
                </a:uFill>
                <a:latin typeface="Courier New"/>
                <a:ea typeface="Courier New"/>
                <a:cs typeface="Courier New"/>
                <a:sym typeface="Courier New"/>
                <a:hlinkClick r:id="rId3"/>
              </a:rPr>
              <a:t> </a:t>
            </a:r>
            <a:r>
              <a:rPr lang="en" sz="1140" dirty="0">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Directive</a:t>
            </a:r>
            <a:r>
              <a:rPr lang="en" sz="1140" dirty="0">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4"/>
              </a:rPr>
              <a:t> </a:t>
            </a:r>
            <a:r>
              <a:rPr lang="en" sz="1140" dirty="0">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ElementRef</a:t>
            </a:r>
            <a:r>
              <a:rPr lang="en" sz="1140" dirty="0">
                <a:latin typeface="Courier New"/>
                <a:ea typeface="Courier New"/>
                <a:cs typeface="Courier New"/>
                <a:sym typeface="Courier New"/>
              </a:rPr>
              <a:t> } from '@angular/core';</a:t>
            </a:r>
            <a:endParaRPr sz="1140" dirty="0">
              <a:latin typeface="Courier New"/>
              <a:ea typeface="Courier New"/>
              <a:cs typeface="Courier New"/>
              <a:sym typeface="Courier New"/>
            </a:endParaRPr>
          </a:p>
          <a:p>
            <a:pPr indent="-346623">
              <a:buClr>
                <a:srgbClr val="666600"/>
              </a:buClr>
              <a:buSzPts val="950"/>
              <a:buFont typeface="Courier New"/>
              <a:buAutoNum type="arabicPeriod"/>
            </a:pP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Directive</a:t>
            </a:r>
            <a:r>
              <a:rPr lang="en" sz="1140" dirty="0">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selector: '[appHighlight]'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export class HighlightDirective {</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constructor(el:</a:t>
            </a:r>
            <a:r>
              <a:rPr lang="en" sz="1140" dirty="0">
                <a:uFill>
                  <a:noFill/>
                </a:uFill>
                <a:latin typeface="Courier New"/>
                <a:ea typeface="Courier New"/>
                <a:cs typeface="Courier New"/>
                <a:sym typeface="Courier New"/>
                <a:hlinkClick r:id="rId4"/>
              </a:rPr>
              <a:t> </a:t>
            </a:r>
            <a:r>
              <a:rPr lang="en" sz="1140" dirty="0">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ElementRef</a:t>
            </a:r>
            <a:r>
              <a:rPr lang="en" sz="1140" dirty="0">
                <a:latin typeface="Courier New"/>
                <a:ea typeface="Courier New"/>
                <a:cs typeface="Courier New"/>
                <a:sym typeface="Courier New"/>
              </a:rPr>
              <a:t>) {</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el.nativeElement.style.backgroundColor = 'yellow';</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latin typeface="Courier New"/>
                <a:ea typeface="Courier New"/>
                <a:cs typeface="Courier New"/>
                <a:sym typeface="Courier New"/>
              </a:rPr>
              <a:t>    @</a:t>
            </a:r>
            <a:r>
              <a:rPr lang="en" sz="1140" dirty="0">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Input</a:t>
            </a:r>
            <a:r>
              <a:rPr lang="en" sz="1140" dirty="0">
                <a:latin typeface="Courier New"/>
                <a:ea typeface="Courier New"/>
                <a:cs typeface="Courier New"/>
                <a:sym typeface="Courier New"/>
              </a:rPr>
              <a:t>() highlightColor: string;</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smtClean="0">
                <a:latin typeface="Courier New"/>
                <a:ea typeface="Courier New"/>
                <a:cs typeface="Courier New"/>
                <a:sym typeface="Courier New"/>
              </a:rPr>
              <a:t>}</a:t>
            </a:r>
            <a:endParaRPr sz="1140" dirty="0" smtClean="0">
              <a:latin typeface="Courier New"/>
              <a:ea typeface="Courier New"/>
              <a:cs typeface="Courier New"/>
              <a:sym typeface="Courier New"/>
            </a:endParaRPr>
          </a:p>
          <a:p>
            <a:pPr marL="0" indent="0">
              <a:spcBef>
                <a:spcPts val="2879"/>
              </a:spcBef>
              <a:buNone/>
            </a:pPr>
            <a:r>
              <a:rPr lang="en" sz="1440" dirty="0" smtClean="0">
                <a:latin typeface="Arial"/>
                <a:ea typeface="Arial"/>
                <a:cs typeface="Arial"/>
                <a:sym typeface="Arial"/>
              </a:rPr>
              <a:t>Apply the attribute directive</a:t>
            </a:r>
            <a:endParaRPr lang="en" sz="1440" dirty="0">
              <a:latin typeface="Arial"/>
              <a:ea typeface="Arial"/>
              <a:cs typeface="Arial"/>
              <a:sym typeface="Arial"/>
            </a:endParaRPr>
          </a:p>
          <a:p>
            <a:pPr marL="0" indent="0">
              <a:spcBef>
                <a:spcPts val="2879"/>
              </a:spcBef>
              <a:buNone/>
            </a:pPr>
            <a:r>
              <a:rPr lang="en" sz="1140" dirty="0" smtClean="0">
                <a:latin typeface="Courier New"/>
                <a:ea typeface="Courier New"/>
                <a:cs typeface="Courier New"/>
                <a:sym typeface="Courier New"/>
              </a:rPr>
              <a:t>&lt;p </a:t>
            </a:r>
            <a:r>
              <a:rPr lang="en" sz="1140" dirty="0">
                <a:latin typeface="Courier New"/>
                <a:ea typeface="Courier New"/>
                <a:cs typeface="Courier New"/>
                <a:sym typeface="Courier New"/>
              </a:rPr>
              <a:t>[appHighlight]="color"&gt;Highlight me!&lt;/p&gt;</a:t>
            </a:r>
            <a:endParaRPr sz="1140" dirty="0">
              <a:latin typeface="Courier New"/>
              <a:ea typeface="Courier New"/>
              <a:cs typeface="Courier New"/>
              <a:sym typeface="Courier New"/>
            </a:endParaRPr>
          </a:p>
        </p:txBody>
      </p:sp>
    </p:spTree>
    <p:extLst>
      <p:ext uri="{BB962C8B-B14F-4D97-AF65-F5344CB8AC3E}">
        <p14:creationId xmlns:p14="http://schemas.microsoft.com/office/powerpoint/2010/main" val="2306141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64" name="Google Shape;164;p28"/>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smtClean="0"/>
              <a:t>Angular Pipe - </a:t>
            </a:r>
            <a:r>
              <a:rPr lang="en-US" dirty="0"/>
              <a:t>Built-In Pipes</a:t>
            </a:r>
            <a:endParaRPr dirty="0"/>
          </a:p>
        </p:txBody>
      </p:sp>
      <p:sp>
        <p:nvSpPr>
          <p:cNvPr id="165" name="Google Shape;165;p28"/>
          <p:cNvSpPr txBox="1">
            <a:spLocks noGrp="1"/>
          </p:cNvSpPr>
          <p:nvPr>
            <p:ph sz="quarter" idx="1"/>
          </p:nvPr>
        </p:nvSpPr>
        <p:spPr>
          <a:xfrm>
            <a:off x="3037924" y="1296000"/>
            <a:ext cx="7669446" cy="4168800"/>
          </a:xfrm>
          <a:prstGeom prst="rect">
            <a:avLst/>
          </a:prstGeom>
        </p:spPr>
        <p:txBody>
          <a:bodyPr spcFirstLastPara="1" vert="horz" wrap="square" lIns="109678" tIns="109678" rIns="109678" bIns="109678" rtlCol="0" anchor="t" anchorCtr="0">
            <a:noAutofit/>
          </a:bodyPr>
          <a:lstStyle/>
          <a:p>
            <a:pPr indent="-346623">
              <a:buClr>
                <a:srgbClr val="006600"/>
              </a:buClr>
              <a:buSzPts val="950"/>
              <a:buFont typeface="Courier New"/>
              <a:buAutoNum type="arabicPeriod"/>
            </a:pPr>
            <a:r>
              <a:rPr lang="en" sz="1600" dirty="0">
                <a:solidFill>
                  <a:srgbClr val="006600"/>
                </a:solidFill>
                <a:latin typeface="Courier New"/>
                <a:ea typeface="Courier New"/>
                <a:cs typeface="Courier New"/>
                <a:sym typeface="Courier New"/>
              </a:rPr>
              <a:t>&lt;!-- Default format: output 'Jun 15, 2015'--&gt;</a:t>
            </a:r>
            <a:endParaRPr sz="1600" dirty="0">
              <a:latin typeface="Courier New"/>
              <a:ea typeface="Courier New"/>
              <a:cs typeface="Courier New"/>
              <a:sym typeface="Courier New"/>
            </a:endParaRPr>
          </a:p>
          <a:p>
            <a:pPr indent="-346623">
              <a:buSzPts val="950"/>
              <a:buFont typeface="Courier New"/>
              <a:buAutoNum type="arabicPeriod"/>
            </a:pPr>
            <a:r>
              <a:rPr lang="en" sz="1600" dirty="0">
                <a:latin typeface="Courier New"/>
                <a:ea typeface="Courier New"/>
                <a:cs typeface="Courier New"/>
                <a:sym typeface="Courier New"/>
              </a:rPr>
              <a:t> </a:t>
            </a:r>
            <a:r>
              <a:rPr lang="en" sz="1600" dirty="0">
                <a:solidFill>
                  <a:srgbClr val="000088"/>
                </a:solidFill>
                <a:latin typeface="Courier New"/>
                <a:ea typeface="Courier New"/>
                <a:cs typeface="Courier New"/>
                <a:sym typeface="Courier New"/>
              </a:rPr>
              <a:t>&lt;p&gt;</a:t>
            </a:r>
            <a:r>
              <a:rPr lang="en" sz="1600" dirty="0">
                <a:latin typeface="Courier New"/>
                <a:ea typeface="Courier New"/>
                <a:cs typeface="Courier New"/>
                <a:sym typeface="Courier New"/>
              </a:rPr>
              <a:t>Today is {{today |</a:t>
            </a:r>
            <a:r>
              <a:rPr lang="en" sz="1600" dirty="0">
                <a:uFill>
                  <a:noFill/>
                </a:uFill>
                <a:latin typeface="Courier New"/>
                <a:ea typeface="Courier New"/>
                <a:cs typeface="Courier New"/>
                <a:sym typeface="Courier New"/>
                <a:hlinkClick r:id="rId3"/>
              </a:rPr>
              <a:t> date</a:t>
            </a:r>
            <a:r>
              <a:rPr lang="en" sz="1600" dirty="0">
                <a:latin typeface="Courier New"/>
                <a:ea typeface="Courier New"/>
                <a:cs typeface="Courier New"/>
                <a:sym typeface="Courier New"/>
              </a:rPr>
              <a:t>}}</a:t>
            </a:r>
            <a:r>
              <a:rPr lang="en" sz="1600" dirty="0">
                <a:solidFill>
                  <a:srgbClr val="000088"/>
                </a:solidFill>
                <a:latin typeface="Courier New"/>
                <a:ea typeface="Courier New"/>
                <a:cs typeface="Courier New"/>
                <a:sym typeface="Courier New"/>
              </a:rPr>
              <a:t>&lt;/p</a:t>
            </a:r>
            <a:r>
              <a:rPr lang="en" sz="1600" dirty="0" smtClean="0">
                <a:solidFill>
                  <a:srgbClr val="000088"/>
                </a:solidFill>
                <a:latin typeface="Courier New"/>
                <a:ea typeface="Courier New"/>
                <a:cs typeface="Courier New"/>
                <a:sym typeface="Courier New"/>
              </a:rPr>
              <a:t>&gt;</a:t>
            </a:r>
            <a:endParaRPr sz="1600" dirty="0">
              <a:latin typeface="Courier New"/>
              <a:ea typeface="Courier New"/>
              <a:cs typeface="Courier New"/>
              <a:sym typeface="Courier New"/>
            </a:endParaRPr>
          </a:p>
          <a:p>
            <a:pPr indent="-346623">
              <a:buClr>
                <a:srgbClr val="006600"/>
              </a:buClr>
              <a:buSzPts val="950"/>
              <a:buFont typeface="Courier New"/>
              <a:buAutoNum type="arabicPeriod"/>
            </a:pPr>
            <a:r>
              <a:rPr lang="en" sz="1600" dirty="0">
                <a:solidFill>
                  <a:srgbClr val="006600"/>
                </a:solidFill>
                <a:latin typeface="Courier New"/>
                <a:ea typeface="Courier New"/>
                <a:cs typeface="Courier New"/>
                <a:sym typeface="Courier New"/>
              </a:rPr>
              <a:t>&lt;!-- fullDate format: output '</a:t>
            </a:r>
            <a:r>
              <a:rPr lang="en" sz="1600" dirty="0">
                <a:solidFill>
                  <a:srgbClr val="0066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Monday</a:t>
            </a:r>
            <a:r>
              <a:rPr lang="en" sz="1600" dirty="0">
                <a:solidFill>
                  <a:srgbClr val="006600"/>
                </a:solidFill>
                <a:latin typeface="Courier New"/>
                <a:ea typeface="Courier New"/>
                <a:cs typeface="Courier New"/>
                <a:sym typeface="Courier New"/>
              </a:rPr>
              <a:t>, June 15, 2015'--&gt;</a:t>
            </a:r>
            <a:endParaRPr sz="1600" dirty="0">
              <a:latin typeface="Courier New"/>
              <a:ea typeface="Courier New"/>
              <a:cs typeface="Courier New"/>
              <a:sym typeface="Courier New"/>
            </a:endParaRPr>
          </a:p>
          <a:p>
            <a:pPr indent="-346623">
              <a:buSzPts val="950"/>
              <a:buFont typeface="Courier New"/>
              <a:buAutoNum type="arabicPeriod"/>
            </a:pPr>
            <a:r>
              <a:rPr lang="en" sz="1600" dirty="0">
                <a:solidFill>
                  <a:srgbClr val="000088"/>
                </a:solidFill>
                <a:latin typeface="Courier New"/>
                <a:ea typeface="Courier New"/>
                <a:cs typeface="Courier New"/>
                <a:sym typeface="Courier New"/>
              </a:rPr>
              <a:t>&lt;p&gt;</a:t>
            </a:r>
            <a:r>
              <a:rPr lang="en" sz="1600" dirty="0">
                <a:latin typeface="Courier New"/>
                <a:ea typeface="Courier New"/>
                <a:cs typeface="Courier New"/>
                <a:sym typeface="Courier New"/>
              </a:rPr>
              <a:t>The date is {{today |</a:t>
            </a:r>
            <a:r>
              <a:rPr lang="en" sz="1600" dirty="0">
                <a:uFill>
                  <a:noFill/>
                </a:uFill>
                <a:latin typeface="Courier New"/>
                <a:ea typeface="Courier New"/>
                <a:cs typeface="Courier New"/>
                <a:sym typeface="Courier New"/>
                <a:hlinkClick r:id="rId3"/>
              </a:rPr>
              <a:t> date</a:t>
            </a:r>
            <a:r>
              <a:rPr lang="en" sz="1600" dirty="0">
                <a:latin typeface="Courier New"/>
                <a:ea typeface="Courier New"/>
                <a:cs typeface="Courier New"/>
                <a:sym typeface="Courier New"/>
              </a:rPr>
              <a:t>:'fullDate'}}</a:t>
            </a:r>
            <a:r>
              <a:rPr lang="en" sz="1600" dirty="0">
                <a:solidFill>
                  <a:srgbClr val="000088"/>
                </a:solidFill>
                <a:latin typeface="Courier New"/>
                <a:ea typeface="Courier New"/>
                <a:cs typeface="Courier New"/>
                <a:sym typeface="Courier New"/>
              </a:rPr>
              <a:t>&lt;/p</a:t>
            </a:r>
            <a:r>
              <a:rPr lang="en" sz="1600" dirty="0" smtClean="0">
                <a:solidFill>
                  <a:srgbClr val="000088"/>
                </a:solidFill>
                <a:latin typeface="Courier New"/>
                <a:ea typeface="Courier New"/>
                <a:cs typeface="Courier New"/>
                <a:sym typeface="Courier New"/>
              </a:rPr>
              <a:t>&gt;</a:t>
            </a:r>
            <a:endParaRPr sz="1600" dirty="0">
              <a:latin typeface="Courier New"/>
              <a:ea typeface="Courier New"/>
              <a:cs typeface="Courier New"/>
              <a:sym typeface="Courier New"/>
            </a:endParaRPr>
          </a:p>
          <a:p>
            <a:pPr indent="-346623">
              <a:buSzPts val="950"/>
              <a:buFont typeface="Courier New"/>
              <a:buAutoNum type="arabicPeriod"/>
            </a:pPr>
            <a:r>
              <a:rPr lang="en" sz="1600" dirty="0">
                <a:latin typeface="Courier New"/>
                <a:ea typeface="Courier New"/>
                <a:cs typeface="Courier New"/>
                <a:sym typeface="Courier New"/>
              </a:rPr>
              <a:t> </a:t>
            </a:r>
            <a:r>
              <a:rPr lang="en" sz="1600" dirty="0">
                <a:solidFill>
                  <a:srgbClr val="006600"/>
                </a:solidFill>
                <a:latin typeface="Courier New"/>
                <a:ea typeface="Courier New"/>
                <a:cs typeface="Courier New"/>
                <a:sym typeface="Courier New"/>
              </a:rPr>
              <a:t>&lt;!-- shortTime format: output '9:43 AM'--&gt;</a:t>
            </a:r>
            <a:endParaRPr sz="1600" dirty="0">
              <a:latin typeface="Courier New"/>
              <a:ea typeface="Courier New"/>
              <a:cs typeface="Courier New"/>
              <a:sym typeface="Courier New"/>
            </a:endParaRPr>
          </a:p>
          <a:p>
            <a:pPr indent="-346623">
              <a:buSzPts val="950"/>
              <a:buFont typeface="Courier New"/>
              <a:buAutoNum type="arabicPeriod"/>
            </a:pPr>
            <a:r>
              <a:rPr lang="en" sz="1600" dirty="0">
                <a:latin typeface="Courier New"/>
                <a:ea typeface="Courier New"/>
                <a:cs typeface="Courier New"/>
                <a:sym typeface="Courier New"/>
              </a:rPr>
              <a:t> </a:t>
            </a:r>
            <a:r>
              <a:rPr lang="en" sz="1600" dirty="0">
                <a:solidFill>
                  <a:srgbClr val="000088"/>
                </a:solidFill>
                <a:latin typeface="Courier New"/>
                <a:ea typeface="Courier New"/>
                <a:cs typeface="Courier New"/>
                <a:sym typeface="Courier New"/>
              </a:rPr>
              <a:t>&lt;p&gt;</a:t>
            </a:r>
            <a:r>
              <a:rPr lang="en" sz="1600" dirty="0">
                <a:latin typeface="Courier New"/>
                <a:ea typeface="Courier New"/>
                <a:cs typeface="Courier New"/>
                <a:sym typeface="Courier New"/>
              </a:rPr>
              <a:t>The</a:t>
            </a:r>
            <a:r>
              <a:rPr lang="en" sz="1600" dirty="0">
                <a:uFill>
                  <a:noFill/>
                </a:uFill>
                <a:latin typeface="Courier New"/>
                <a:ea typeface="Courier New"/>
                <a:cs typeface="Courier New"/>
                <a:sym typeface="Courier New"/>
                <a:hlinkClick r:id="rId5"/>
              </a:rPr>
              <a:t> time</a:t>
            </a:r>
            <a:r>
              <a:rPr lang="en" sz="1600" dirty="0">
                <a:latin typeface="Courier New"/>
                <a:ea typeface="Courier New"/>
                <a:cs typeface="Courier New"/>
                <a:sym typeface="Courier New"/>
              </a:rPr>
              <a:t> is {{today |</a:t>
            </a:r>
            <a:r>
              <a:rPr lang="en" sz="1600" dirty="0">
                <a:uFill>
                  <a:noFill/>
                </a:uFill>
                <a:latin typeface="Courier New"/>
                <a:ea typeface="Courier New"/>
                <a:cs typeface="Courier New"/>
                <a:sym typeface="Courier New"/>
                <a:hlinkClick r:id="rId3"/>
              </a:rPr>
              <a:t> date</a:t>
            </a:r>
            <a:r>
              <a:rPr lang="en" sz="1600" dirty="0">
                <a:latin typeface="Courier New"/>
                <a:ea typeface="Courier New"/>
                <a:cs typeface="Courier New"/>
                <a:sym typeface="Courier New"/>
              </a:rPr>
              <a:t>:'shortTime'}}</a:t>
            </a:r>
            <a:r>
              <a:rPr lang="en" sz="1600" dirty="0">
                <a:solidFill>
                  <a:srgbClr val="000088"/>
                </a:solidFill>
                <a:latin typeface="Courier New"/>
                <a:ea typeface="Courier New"/>
                <a:cs typeface="Courier New"/>
                <a:sym typeface="Courier New"/>
              </a:rPr>
              <a:t>&lt;/p</a:t>
            </a:r>
            <a:r>
              <a:rPr lang="en" sz="1600" dirty="0" smtClean="0">
                <a:solidFill>
                  <a:srgbClr val="000088"/>
                </a:solidFill>
                <a:latin typeface="Courier New"/>
                <a:ea typeface="Courier New"/>
                <a:cs typeface="Courier New"/>
                <a:sym typeface="Courier New"/>
              </a:rPr>
              <a:t>&gt;</a:t>
            </a:r>
          </a:p>
          <a:p>
            <a:pPr indent="-346623">
              <a:buSzPts val="950"/>
              <a:buFont typeface="Courier New"/>
              <a:buAutoNum type="arabicPeriod"/>
            </a:pPr>
            <a:r>
              <a:rPr lang="en" sz="1600" dirty="0">
                <a:solidFill>
                  <a:srgbClr val="006600"/>
                </a:solidFill>
                <a:latin typeface="Courier New"/>
                <a:ea typeface="Courier New"/>
                <a:cs typeface="Courier New"/>
                <a:sym typeface="Courier New"/>
              </a:rPr>
              <a:t>&lt;!-- </a:t>
            </a:r>
            <a:r>
              <a:rPr lang="en-US" sz="1600" dirty="0">
                <a:solidFill>
                  <a:srgbClr val="006600"/>
                </a:solidFill>
                <a:latin typeface="Courier New"/>
                <a:ea typeface="Courier New"/>
                <a:cs typeface="Courier New"/>
                <a:sym typeface="Courier New"/>
              </a:rPr>
              <a:t>CA$1,234.56 --&gt;</a:t>
            </a:r>
            <a:endParaRPr lang="en" sz="1600" dirty="0">
              <a:solidFill>
                <a:srgbClr val="006600"/>
              </a:solidFill>
              <a:latin typeface="Courier New"/>
              <a:ea typeface="Courier New"/>
              <a:cs typeface="Courier New"/>
              <a:sym typeface="Courier New"/>
            </a:endParaRPr>
          </a:p>
          <a:p>
            <a:pPr indent="-346623">
              <a:buSzPts val="950"/>
              <a:buFont typeface="Courier New"/>
              <a:buAutoNum type="arabicPeriod"/>
            </a:pPr>
            <a:r>
              <a:rPr lang="en-US" sz="1600" dirty="0">
                <a:solidFill>
                  <a:srgbClr val="000088"/>
                </a:solidFill>
                <a:latin typeface="Courier New"/>
                <a:ea typeface="Courier New"/>
                <a:cs typeface="Courier New"/>
                <a:sym typeface="Courier New"/>
              </a:rPr>
              <a:t>{{ 1234.56 | </a:t>
            </a:r>
            <a:r>
              <a:rPr lang="en-US" sz="1600" dirty="0" err="1">
                <a:solidFill>
                  <a:srgbClr val="000088"/>
                </a:solidFill>
                <a:latin typeface="Courier New"/>
                <a:ea typeface="Courier New"/>
                <a:cs typeface="Courier New"/>
                <a:sym typeface="Courier New"/>
              </a:rPr>
              <a:t>currency:'CAD</a:t>
            </a:r>
            <a:r>
              <a:rPr lang="en-US" sz="1600" dirty="0">
                <a:solidFill>
                  <a:srgbClr val="000088"/>
                </a:solidFill>
                <a:latin typeface="Courier New"/>
                <a:ea typeface="Courier New"/>
                <a:cs typeface="Courier New"/>
                <a:sym typeface="Courier New"/>
              </a:rPr>
              <a:t>' </a:t>
            </a:r>
            <a:r>
              <a:rPr lang="en-US" sz="1600" dirty="0" smtClean="0">
                <a:solidFill>
                  <a:srgbClr val="000088"/>
                </a:solidFill>
                <a:latin typeface="Courier New"/>
                <a:ea typeface="Courier New"/>
                <a:cs typeface="Courier New"/>
                <a:sym typeface="Courier New"/>
              </a:rPr>
              <a:t>}}</a:t>
            </a:r>
          </a:p>
          <a:p>
            <a:pPr indent="-346623">
              <a:buSzPts val="950"/>
              <a:buFont typeface="Courier New"/>
              <a:buAutoNum type="arabicPeriod"/>
            </a:pPr>
            <a:r>
              <a:rPr lang="en" sz="1600" dirty="0">
                <a:solidFill>
                  <a:srgbClr val="006600"/>
                </a:solidFill>
                <a:latin typeface="Courier New"/>
                <a:ea typeface="Courier New"/>
                <a:cs typeface="Courier New"/>
                <a:sym typeface="Courier New"/>
              </a:rPr>
              <a:t>&lt;!-- </a:t>
            </a:r>
            <a:r>
              <a:rPr lang="en-US" sz="1600" dirty="0">
                <a:solidFill>
                  <a:srgbClr val="006600"/>
                </a:solidFill>
                <a:latin typeface="Courier New"/>
                <a:ea typeface="Courier New"/>
                <a:cs typeface="Courier New"/>
                <a:sym typeface="Courier New"/>
              </a:rPr>
              <a:t>$1,234.56 --&gt;</a:t>
            </a:r>
          </a:p>
          <a:p>
            <a:pPr indent="-346623">
              <a:buSzPts val="950"/>
              <a:buFont typeface="Courier New"/>
              <a:buAutoNum type="arabicPeriod"/>
            </a:pPr>
            <a:r>
              <a:rPr lang="en-US" sz="1600" dirty="0">
                <a:solidFill>
                  <a:srgbClr val="000088"/>
                </a:solidFill>
                <a:latin typeface="Courier New"/>
                <a:ea typeface="Courier New"/>
                <a:cs typeface="Courier New"/>
                <a:sym typeface="Courier New"/>
              </a:rPr>
              <a:t>{{ 1234.56 | </a:t>
            </a:r>
            <a:r>
              <a:rPr lang="en-US" sz="1600" dirty="0" err="1">
                <a:solidFill>
                  <a:srgbClr val="000088"/>
                </a:solidFill>
                <a:latin typeface="Courier New"/>
                <a:ea typeface="Courier New"/>
                <a:cs typeface="Courier New"/>
                <a:sym typeface="Courier New"/>
              </a:rPr>
              <a:t>currency:"CAD":"symbol-narrow</a:t>
            </a:r>
            <a:r>
              <a:rPr lang="en-US" sz="1600" dirty="0">
                <a:solidFill>
                  <a:srgbClr val="000088"/>
                </a:solidFill>
                <a:latin typeface="Courier New"/>
                <a:ea typeface="Courier New"/>
                <a:cs typeface="Courier New"/>
                <a:sym typeface="Courier New"/>
              </a:rPr>
              <a:t>" </a:t>
            </a:r>
            <a:r>
              <a:rPr lang="en-US" sz="1600" dirty="0" smtClean="0">
                <a:solidFill>
                  <a:srgbClr val="000088"/>
                </a:solidFill>
                <a:latin typeface="Courier New"/>
                <a:ea typeface="Courier New"/>
                <a:cs typeface="Courier New"/>
                <a:sym typeface="Courier New"/>
              </a:rPr>
              <a:t>}}</a:t>
            </a:r>
          </a:p>
          <a:p>
            <a:pPr indent="-346623">
              <a:buSzPts val="950"/>
              <a:buFont typeface="Courier New"/>
              <a:buAutoNum type="arabicPeriod"/>
            </a:pPr>
            <a:r>
              <a:rPr lang="en-US" sz="1600" dirty="0">
                <a:solidFill>
                  <a:srgbClr val="000088"/>
                </a:solidFill>
                <a:latin typeface="Courier New"/>
                <a:ea typeface="Courier New"/>
                <a:cs typeface="Courier New"/>
                <a:sym typeface="Courier New"/>
              </a:rPr>
              <a:t>{{ 3.14159265 | number: '3.1-2' </a:t>
            </a:r>
            <a:r>
              <a:rPr lang="en-US" sz="1600" dirty="0" smtClean="0">
                <a:solidFill>
                  <a:srgbClr val="000088"/>
                </a:solidFill>
                <a:latin typeface="Courier New"/>
                <a:ea typeface="Courier New"/>
                <a:cs typeface="Courier New"/>
                <a:sym typeface="Courier New"/>
              </a:rPr>
              <a:t>}} </a:t>
            </a:r>
            <a:r>
              <a:rPr lang="en-US" sz="1600" dirty="0">
                <a:solidFill>
                  <a:srgbClr val="006600"/>
                </a:solidFill>
                <a:latin typeface="Courier New"/>
                <a:ea typeface="Courier New"/>
                <a:cs typeface="Courier New"/>
                <a:sym typeface="Courier New"/>
              </a:rPr>
              <a:t>// 003.14</a:t>
            </a:r>
          </a:p>
          <a:p>
            <a:pPr indent="-346623">
              <a:buSzPts val="950"/>
              <a:buFont typeface="Courier New"/>
              <a:buAutoNum type="arabicPeriod"/>
            </a:pPr>
            <a:r>
              <a:rPr lang="en-US" sz="1600" dirty="0">
                <a:solidFill>
                  <a:srgbClr val="000088"/>
                </a:solidFill>
                <a:latin typeface="Courier New"/>
                <a:ea typeface="Courier New"/>
                <a:cs typeface="Courier New"/>
                <a:sym typeface="Courier New"/>
              </a:rPr>
              <a:t>{{ 3.14159265 | number: '1.4-4' </a:t>
            </a:r>
            <a:r>
              <a:rPr lang="en-US" sz="1600" dirty="0" smtClean="0">
                <a:solidFill>
                  <a:srgbClr val="000088"/>
                </a:solidFill>
                <a:latin typeface="Courier New"/>
                <a:ea typeface="Courier New"/>
                <a:cs typeface="Courier New"/>
                <a:sym typeface="Courier New"/>
              </a:rPr>
              <a:t>}} </a:t>
            </a:r>
            <a:r>
              <a:rPr lang="en-US" sz="1600" dirty="0">
                <a:solidFill>
                  <a:srgbClr val="006600"/>
                </a:solidFill>
                <a:latin typeface="Courier New"/>
                <a:ea typeface="Courier New"/>
                <a:cs typeface="Courier New"/>
                <a:sym typeface="Courier New"/>
              </a:rPr>
              <a:t>// 3.1416</a:t>
            </a:r>
            <a:endParaRPr sz="1600" dirty="0">
              <a:solidFill>
                <a:srgbClr val="006600"/>
              </a:solidFill>
              <a:latin typeface="Courier New"/>
              <a:ea typeface="Courier New"/>
              <a:cs typeface="Courier New"/>
              <a:sym typeface="Courier New"/>
            </a:endParaRPr>
          </a:p>
          <a:p>
            <a:pPr marL="0" indent="0">
              <a:spcBef>
                <a:spcPts val="1920"/>
              </a:spcBef>
              <a:buNone/>
            </a:pPr>
            <a:endParaRPr sz="1140" dirty="0">
              <a:solidFill>
                <a:srgbClr val="000088"/>
              </a:solidFill>
              <a:latin typeface="Courier New"/>
              <a:ea typeface="Courier New"/>
              <a:cs typeface="Courier New"/>
              <a:sym typeface="Courier New"/>
            </a:endParaRPr>
          </a:p>
          <a:p>
            <a:pPr marL="0" indent="0">
              <a:spcBef>
                <a:spcPts val="1920"/>
              </a:spcBef>
              <a:spcAft>
                <a:spcPts val="1920"/>
              </a:spcAft>
              <a:buNone/>
            </a:pPr>
            <a:endParaRPr sz="1140" dirty="0">
              <a:solidFill>
                <a:srgbClr val="000088"/>
              </a:solidFill>
              <a:latin typeface="Courier New"/>
              <a:ea typeface="Courier New"/>
              <a:cs typeface="Courier New"/>
              <a:sym typeface="Courier New"/>
            </a:endParaRPr>
          </a:p>
        </p:txBody>
      </p:sp>
      <p:pic>
        <p:nvPicPr>
          <p:cNvPr id="8" name="Picture 7"/>
          <p:cNvPicPr>
            <a:picLocks noChangeAspect="1"/>
          </p:cNvPicPr>
          <p:nvPr/>
        </p:nvPicPr>
        <p:blipFill>
          <a:blip r:embed="rId6"/>
          <a:stretch>
            <a:fillRect/>
          </a:stretch>
        </p:blipFill>
        <p:spPr>
          <a:xfrm>
            <a:off x="233145" y="1498361"/>
            <a:ext cx="2804779" cy="1838427"/>
          </a:xfrm>
          <a:prstGeom prst="rect">
            <a:avLst/>
          </a:prstGeom>
        </p:spPr>
      </p:pic>
      <p:pic>
        <p:nvPicPr>
          <p:cNvPr id="9" name="Picture 8"/>
          <p:cNvPicPr>
            <a:picLocks noChangeAspect="1"/>
          </p:cNvPicPr>
          <p:nvPr/>
        </p:nvPicPr>
        <p:blipFill>
          <a:blip r:embed="rId7"/>
          <a:stretch>
            <a:fillRect/>
          </a:stretch>
        </p:blipFill>
        <p:spPr>
          <a:xfrm>
            <a:off x="259080" y="3336788"/>
            <a:ext cx="2212844" cy="2296347"/>
          </a:xfrm>
          <a:prstGeom prst="rect">
            <a:avLst/>
          </a:prstGeom>
        </p:spPr>
      </p:pic>
    </p:spTree>
    <p:extLst>
      <p:ext uri="{BB962C8B-B14F-4D97-AF65-F5344CB8AC3E}">
        <p14:creationId xmlns:p14="http://schemas.microsoft.com/office/powerpoint/2010/main" val="3775284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smtClean="0"/>
              <a:t>Angular Fundamental</a:t>
            </a:r>
            <a:endParaRPr lang="en-US" dirty="0"/>
          </a:p>
        </p:txBody>
      </p:sp>
      <p:sp>
        <p:nvSpPr>
          <p:cNvPr id="170" name="Google Shape;170;p29"/>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smtClean="0"/>
              <a:t>Angular Pipe - Custom </a:t>
            </a:r>
            <a:r>
              <a:rPr lang="en" dirty="0"/>
              <a:t>pipe</a:t>
            </a:r>
            <a:endParaRPr dirty="0"/>
          </a:p>
        </p:txBody>
      </p:sp>
      <p:sp>
        <p:nvSpPr>
          <p:cNvPr id="171" name="Google Shape;171;p29"/>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46623">
              <a:buSzPts val="950"/>
              <a:buFont typeface="Courier New"/>
              <a:buAutoNum type="arabicPeriod"/>
            </a:pPr>
            <a:r>
              <a:rPr lang="en" sz="1140">
                <a:solidFill>
                  <a:srgbClr val="0000FF"/>
                </a:solidFill>
                <a:latin typeface="Courier New"/>
                <a:ea typeface="Courier New"/>
                <a:cs typeface="Courier New"/>
                <a:sym typeface="Courier New"/>
              </a:rPr>
              <a:t>import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3"/>
              </a:rPr>
              <a:t> </a:t>
            </a:r>
            <a:r>
              <a:rPr lang="en" sz="114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Pipe</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4"/>
              </a:rPr>
              <a:t> </a:t>
            </a:r>
            <a:r>
              <a:rPr lang="en" sz="114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PipeTransform</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from</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'@angular/core'</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Raise the value exponentially</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Takes an exponent argument that defaults to 1.</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Usage:</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value | exponentialStrength:exponent</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Example:</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 2 | exponentialStrength:10 }}</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 *   formats to: 1024</a:t>
            </a:r>
            <a:endParaRPr sz="1140">
              <a:solidFill>
                <a:srgbClr val="006600"/>
              </a:solidFill>
              <a:latin typeface="Courier New"/>
              <a:ea typeface="Courier New"/>
              <a:cs typeface="Courier New"/>
              <a:sym typeface="Courier New"/>
            </a:endParaRPr>
          </a:p>
          <a:p>
            <a:pPr indent="-346623">
              <a:buClr>
                <a:srgbClr val="006600"/>
              </a:buClr>
              <a:buSzPts val="950"/>
              <a:buFont typeface="Courier New"/>
              <a:buAutoNum type="arabicPeriod"/>
            </a:pPr>
            <a:r>
              <a:rPr lang="en" sz="1140">
                <a:solidFill>
                  <a:srgbClr val="00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SzPts val="950"/>
              <a:buFont typeface="Courier New"/>
              <a:buAutoNum type="arabicPeriod"/>
            </a:pPr>
            <a:r>
              <a:rPr lang="en" sz="1140">
                <a:solidFill>
                  <a:srgbClr val="0088CC"/>
                </a:solidFill>
                <a:latin typeface="Courier New"/>
                <a:ea typeface="Courier New"/>
                <a:cs typeface="Courier New"/>
                <a:sym typeface="Courier New"/>
              </a:rPr>
              <a:t>@</a:t>
            </a:r>
            <a:r>
              <a:rPr lang="en" sz="114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Pipe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name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'exponentialStrength'</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SzPts val="950"/>
              <a:buFont typeface="Courier New"/>
              <a:buAutoNum type="arabicPeriod"/>
            </a:pPr>
            <a:r>
              <a:rPr lang="en" sz="1140">
                <a:solidFill>
                  <a:srgbClr val="0000FF"/>
                </a:solidFill>
                <a:latin typeface="Courier New"/>
                <a:ea typeface="Courier New"/>
                <a:cs typeface="Courier New"/>
                <a:sym typeface="Courier New"/>
              </a:rPr>
              <a:t>export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class</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ExponentialStrengthPipe</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implements</a:t>
            </a:r>
            <a:r>
              <a:rPr lang="en" sz="1140">
                <a:uFill>
                  <a:noFill/>
                </a:uFill>
                <a:latin typeface="Courier New"/>
                <a:ea typeface="Courier New"/>
                <a:cs typeface="Courier New"/>
                <a:sym typeface="Courier New"/>
                <a:hlinkClick r:id="rId4"/>
              </a:rPr>
              <a:t> </a:t>
            </a:r>
            <a:r>
              <a:rPr lang="en" sz="114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PipeTransform</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transform</a:t>
            </a:r>
            <a:r>
              <a:rPr lang="en" sz="1140">
                <a:solidFill>
                  <a:srgbClr val="666600"/>
                </a:solidFill>
                <a:latin typeface="Courier New"/>
                <a:ea typeface="Courier New"/>
                <a:cs typeface="Courier New"/>
                <a:sym typeface="Courier New"/>
              </a:rPr>
              <a:t>(</a:t>
            </a:r>
            <a:r>
              <a:rPr lang="en" sz="1140">
                <a:solidFill>
                  <a:srgbClr val="0000FF"/>
                </a:solidFill>
                <a:latin typeface="Courier New"/>
                <a:ea typeface="Courier New"/>
                <a:cs typeface="Courier New"/>
                <a:sym typeface="Courier New"/>
              </a:rPr>
              <a:t>value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number</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exponent</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number</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number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return</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Math</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pow</a:t>
            </a:r>
            <a:r>
              <a:rPr lang="en" sz="1140">
                <a:solidFill>
                  <a:srgbClr val="666600"/>
                </a:solidFill>
                <a:latin typeface="Courier New"/>
                <a:ea typeface="Courier New"/>
                <a:cs typeface="Courier New"/>
                <a:sym typeface="Courier New"/>
              </a:rPr>
              <a:t>(</a:t>
            </a:r>
            <a:r>
              <a:rPr lang="en" sz="1140">
                <a:solidFill>
                  <a:srgbClr val="0000FF"/>
                </a:solidFill>
                <a:latin typeface="Courier New"/>
                <a:ea typeface="Courier New"/>
                <a:cs typeface="Courier New"/>
                <a:sym typeface="Courier New"/>
              </a:rPr>
              <a:t>value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isNaN</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exponent</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88CC"/>
                </a:solidFill>
                <a:latin typeface="Courier New"/>
                <a:ea typeface="Courier New"/>
                <a:cs typeface="Courier New"/>
                <a:sym typeface="Courier New"/>
              </a:rPr>
              <a:t>1</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exponent</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SzPts val="950"/>
              <a:buFont typeface="Courier New"/>
              <a:buAutoNum type="arabicPeriod"/>
            </a:pP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46623">
              <a:buClr>
                <a:srgbClr val="666600"/>
              </a:buClr>
              <a:buSzPts val="950"/>
              <a:buFont typeface="Courier New"/>
              <a:buAutoNum type="arabicPeriod"/>
            </a:pPr>
            <a:r>
              <a:rPr lang="en" sz="1140">
                <a:solidFill>
                  <a:srgbClr val="666600"/>
                </a:solidFill>
                <a:latin typeface="Courier New"/>
                <a:ea typeface="Courier New"/>
                <a:cs typeface="Courier New"/>
                <a:sym typeface="Courier New"/>
              </a:rPr>
              <a:t>}</a:t>
            </a:r>
            <a:endParaRPr/>
          </a:p>
        </p:txBody>
      </p:sp>
      <p:pic>
        <p:nvPicPr>
          <p:cNvPr id="3074" name="Picture 2" descr="Power Booster"/>
          <p:cNvPicPr>
            <a:picLocks noChangeAspect="1" noChangeArrowheads="1"/>
          </p:cNvPicPr>
          <p:nvPr/>
        </p:nvPicPr>
        <p:blipFill rotWithShape="1">
          <a:blip r:embed="rId5">
            <a:extLst>
              <a:ext uri="{28A0092B-C50C-407E-A947-70E740481C1C}">
                <a14:useLocalDpi xmlns:a14="http://schemas.microsoft.com/office/drawing/2010/main" val="0"/>
              </a:ext>
            </a:extLst>
          </a:blip>
          <a:srcRect l="2490"/>
          <a:stretch/>
        </p:blipFill>
        <p:spPr bwMode="auto">
          <a:xfrm>
            <a:off x="362738" y="2611397"/>
            <a:ext cx="2786364"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608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24</a:t>
            </a:fld>
            <a:endParaRPr lang="en-US" noProof="1"/>
          </a:p>
        </p:txBody>
      </p:sp>
      <p:sp>
        <p:nvSpPr>
          <p:cNvPr id="5" name="Content Placeholder 4"/>
          <p:cNvSpPr>
            <a:spLocks noGrp="1"/>
          </p:cNvSpPr>
          <p:nvPr>
            <p:ph sz="quarter" idx="1"/>
          </p:nvPr>
        </p:nvSpPr>
        <p:spPr/>
        <p:txBody>
          <a:bodyPr/>
          <a:lstStyle/>
          <a:p>
            <a:r>
              <a:rPr lang="en-US" dirty="0" smtClean="0"/>
              <a:t>Write a custom pipe which rounds a float number with given format</a:t>
            </a:r>
          </a:p>
          <a:p>
            <a:pPr marL="0" indent="0">
              <a:buNone/>
            </a:pPr>
            <a:r>
              <a:rPr lang="en-US" dirty="0" smtClean="0"/>
              <a:t>For example: float number : 10.28002 . Output of the pipe should be: </a:t>
            </a:r>
            <a:r>
              <a:rPr lang="en-US" dirty="0"/>
              <a:t>10.28</a:t>
            </a:r>
          </a:p>
        </p:txBody>
      </p:sp>
    </p:spTree>
    <p:extLst>
      <p:ext uri="{BB962C8B-B14F-4D97-AF65-F5344CB8AC3E}">
        <p14:creationId xmlns:p14="http://schemas.microsoft.com/office/powerpoint/2010/main" val="1995382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2" name="Google Shape;182;p31"/>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a:t>
            </a:r>
            <a:endParaRPr dirty="0"/>
          </a:p>
        </p:txBody>
      </p:sp>
      <p:sp>
        <p:nvSpPr>
          <p:cNvPr id="183" name="Google Shape;183;p31"/>
          <p:cNvSpPr txBox="1">
            <a:spLocks noGrp="1"/>
          </p:cNvSpPr>
          <p:nvPr>
            <p:ph sz="quarter" idx="1"/>
          </p:nvPr>
        </p:nvSpPr>
        <p:spPr>
          <a:xfrm>
            <a:off x="419237" y="1282016"/>
            <a:ext cx="3873153" cy="1290764"/>
          </a:xfrm>
          <a:prstGeom prst="rect">
            <a:avLst/>
          </a:prstGeom>
        </p:spPr>
        <p:txBody>
          <a:bodyPr spcFirstLastPara="1" vert="horz" wrap="square" lIns="109678" tIns="109678" rIns="109678" bIns="109678" rtlCol="0" anchor="t" anchorCtr="0">
            <a:noAutofit/>
          </a:bodyPr>
          <a:lstStyle/>
          <a:p>
            <a:pPr marL="0" indent="0">
              <a:buNone/>
            </a:pPr>
            <a:r>
              <a:rPr lang="en" sz="1440" dirty="0">
                <a:solidFill>
                  <a:srgbClr val="444444"/>
                </a:solidFill>
                <a:highlight>
                  <a:srgbClr val="FFFFFF"/>
                </a:highlight>
                <a:latin typeface="Arial"/>
                <a:ea typeface="Arial"/>
                <a:cs typeface="Arial"/>
                <a:sym typeface="Arial"/>
              </a:rPr>
              <a:t>Reactive forms vs Template-driven forms </a:t>
            </a:r>
            <a:r>
              <a:rPr lang="en" sz="1440" u="sng" dirty="0">
                <a:solidFill>
                  <a:schemeClr val="hlink"/>
                </a:solidFill>
                <a:latin typeface="Arial"/>
                <a:ea typeface="Arial"/>
                <a:cs typeface="Arial"/>
                <a:sym typeface="Arial"/>
                <a:hlinkClick r:id="rId3"/>
              </a:rPr>
              <a:t>https://angular.io/guide/forms</a:t>
            </a:r>
            <a:endParaRPr sz="1440" dirty="0">
              <a:latin typeface="Arial"/>
              <a:ea typeface="Arial"/>
              <a:cs typeface="Arial"/>
              <a:sym typeface="Arial"/>
            </a:endParaRPr>
          </a:p>
          <a:p>
            <a:pPr marL="0" indent="0">
              <a:spcBef>
                <a:spcPts val="2159"/>
              </a:spcBef>
              <a:buNone/>
            </a:pPr>
            <a:r>
              <a:rPr lang="en" sz="1440" dirty="0">
                <a:solidFill>
                  <a:srgbClr val="333333"/>
                </a:solidFill>
                <a:latin typeface="Arial"/>
                <a:ea typeface="Arial"/>
                <a:cs typeface="Arial"/>
                <a:sym typeface="Arial"/>
              </a:rPr>
              <a:t>Creating a FormGroup </a:t>
            </a:r>
            <a:r>
              <a:rPr lang="en" sz="1440" dirty="0" smtClean="0">
                <a:solidFill>
                  <a:srgbClr val="333333"/>
                </a:solidFill>
                <a:latin typeface="Arial"/>
                <a:ea typeface="Arial"/>
                <a:cs typeface="Arial"/>
                <a:sym typeface="Arial"/>
              </a:rPr>
              <a:t>instance</a:t>
            </a:r>
            <a:endParaRPr sz="1440" dirty="0">
              <a:solidFill>
                <a:srgbClr val="333333"/>
              </a:solidFill>
              <a:latin typeface="Arial"/>
              <a:ea typeface="Arial"/>
              <a:cs typeface="Arial"/>
              <a:sym typeface="Arial"/>
            </a:endParaRPr>
          </a:p>
        </p:txBody>
      </p:sp>
      <p:pic>
        <p:nvPicPr>
          <p:cNvPr id="4" name="Picture 3"/>
          <p:cNvPicPr>
            <a:picLocks noChangeAspect="1"/>
          </p:cNvPicPr>
          <p:nvPr/>
        </p:nvPicPr>
        <p:blipFill>
          <a:blip r:embed="rId4"/>
          <a:stretch>
            <a:fillRect/>
          </a:stretch>
        </p:blipFill>
        <p:spPr>
          <a:xfrm>
            <a:off x="419237" y="2587120"/>
            <a:ext cx="3531475" cy="2651682"/>
          </a:xfrm>
          <a:prstGeom prst="rect">
            <a:avLst/>
          </a:prstGeom>
        </p:spPr>
      </p:pic>
      <p:sp>
        <p:nvSpPr>
          <p:cNvPr id="6" name="Rectangle 5"/>
          <p:cNvSpPr/>
          <p:nvPr/>
        </p:nvSpPr>
        <p:spPr>
          <a:xfrm>
            <a:off x="4292390" y="1425600"/>
            <a:ext cx="6521712" cy="2862322"/>
          </a:xfrm>
          <a:prstGeom prst="rect">
            <a:avLst/>
          </a:prstGeom>
        </p:spPr>
        <p:txBody>
          <a:bodyPr wrap="square">
            <a:spAutoFit/>
          </a:bodyPr>
          <a:lstStyle/>
          <a:p>
            <a:pPr marL="228600" indent="-228600">
              <a:buFont typeface="+mj-lt"/>
              <a:buAutoNum type="arabicPeriod"/>
            </a:pPr>
            <a:r>
              <a:rPr lang="en-US" sz="1200" dirty="0">
                <a:solidFill>
                  <a:srgbClr val="569CD6"/>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ModelFormComponent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implements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r>
            <a:br>
              <a:rPr lang="en-US" sz="1200" dirty="0">
                <a:solidFill>
                  <a:srgbClr val="D4D4D4"/>
                </a:solidFill>
                <a:latin typeface="Courier New" panose="02070309020205020404" pitchFamily="49" charset="0"/>
                <a:cs typeface="Courier New" panose="02070309020205020404" pitchFamily="49" charset="0"/>
              </a:rPr>
            </a:b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ngOnInit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name: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firstName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9CDCFE"/>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lastName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password</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language: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5534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8" name="Google Shape;188;p3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a:t>Angular Form - Form Group</a:t>
            </a:r>
            <a:endParaRPr/>
          </a:p>
        </p:txBody>
      </p:sp>
      <p:sp>
        <p:nvSpPr>
          <p:cNvPr id="4" name="Rectangle 3"/>
          <p:cNvSpPr/>
          <p:nvPr/>
        </p:nvSpPr>
        <p:spPr>
          <a:xfrm>
            <a:off x="259080" y="1552243"/>
            <a:ext cx="5459796" cy="3970318"/>
          </a:xfrm>
          <a:prstGeom prst="rect">
            <a:avLst/>
          </a:prstGeom>
        </p:spPr>
        <p:txBody>
          <a:bodyPr wrap="square">
            <a:spAutoFit/>
          </a:bodyPr>
          <a:lstStyle/>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form</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formGroup</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myform</a:t>
            </a:r>
            <a:r>
              <a:rPr lang="en-US" sz="1200" dirty="0" smtClean="0">
                <a:solidFill>
                  <a:srgbClr val="CE9178"/>
                </a:solidFill>
                <a:latin typeface="Courier New" panose="02070309020205020404" pitchFamily="49" charset="0"/>
                <a:cs typeface="Courier New" panose="02070309020205020404" pitchFamily="49" charset="0"/>
              </a:rPr>
              <a:t>"</a:t>
            </a:r>
            <a:r>
              <a:rPr lang="en-US" sz="1200" dirty="0" smtClean="0">
                <a:solidFill>
                  <a:srgbClr val="808080"/>
                </a:solidFill>
                <a:latin typeface="Courier New" panose="02070309020205020404" pitchFamily="49" charset="0"/>
                <a:cs typeface="Courier New" panose="02070309020205020404" pitchFamily="49" charset="0"/>
              </a:rPr>
              <a:t>&gt;</a:t>
            </a:r>
          </a:p>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 &lt;</a:t>
            </a:r>
            <a:r>
              <a:rPr lang="en-US" sz="1200" dirty="0">
                <a:solidFill>
                  <a:srgbClr val="569CD6"/>
                </a:solidFill>
                <a:latin typeface="Courier New" panose="02070309020205020404" pitchFamily="49" charset="0"/>
                <a:cs typeface="Courier New" panose="02070309020205020404" pitchFamily="49" charset="0"/>
              </a:rPr>
              <a:t>div</a:t>
            </a:r>
            <a:r>
              <a:rPr lang="en-US" sz="1200" dirty="0" smtClean="0">
                <a:solidFill>
                  <a:srgbClr val="808080"/>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formGroupName</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smtClean="0">
                <a:solidFill>
                  <a:srgbClr val="CE9178"/>
                </a:solidFill>
                <a:latin typeface="Courier New" panose="02070309020205020404" pitchFamily="49" charset="0"/>
                <a:cs typeface="Courier New" panose="02070309020205020404" pitchFamily="49" charset="0"/>
              </a:rPr>
              <a:t>“name</a:t>
            </a:r>
            <a:r>
              <a:rPr lang="en-US" sz="1200" dirty="0">
                <a:solidFill>
                  <a:srgbClr val="CE9178"/>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First Name</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"text"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formControlName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firstName</a:t>
            </a:r>
            <a:r>
              <a:rPr lang="en-US" sz="1200" dirty="0" smtClean="0">
                <a:solidFill>
                  <a:srgbClr val="CE9178"/>
                </a:solidFill>
                <a:latin typeface="Courier New" panose="02070309020205020404" pitchFamily="49" charset="0"/>
                <a:cs typeface="Courier New" panose="02070309020205020404" pitchFamily="49" charset="0"/>
              </a:rPr>
              <a:t>"</a:t>
            </a:r>
            <a:r>
              <a:rPr lang="en-US" sz="1200" dirty="0" smtClean="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Last Name</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"text"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formControlName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smtClean="0">
                <a:solidFill>
                  <a:srgbClr val="CE9178"/>
                </a:solidFill>
                <a:latin typeface="Courier New" panose="02070309020205020404" pitchFamily="49" charset="0"/>
                <a:cs typeface="Courier New" panose="02070309020205020404" pitchFamily="49" charset="0"/>
              </a:rPr>
              <a:t>lastName</a:t>
            </a:r>
            <a:r>
              <a:rPr lang="en-US" sz="1200" dirty="0" smtClean="0">
                <a:solidFill>
                  <a:srgbClr val="CE9178"/>
                </a:solidFill>
                <a:latin typeface="Courier New" panose="02070309020205020404" pitchFamily="49" charset="0"/>
                <a:cs typeface="Courier New" panose="02070309020205020404" pitchFamily="49" charset="0"/>
              </a:rPr>
              <a:t>"</a:t>
            </a:r>
            <a:r>
              <a:rPr lang="en-US" sz="1200" dirty="0" smtClean="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smtClean="0">
                <a:solidFill>
                  <a:srgbClr val="808080"/>
                </a:solidFill>
                <a:latin typeface="Courier New" panose="02070309020205020404" pitchFamily="49" charset="0"/>
                <a:cs typeface="Courier New" panose="02070309020205020404" pitchFamily="49" charset="0"/>
              </a:rPr>
              <a:t>&gt;</a:t>
            </a:r>
          </a:p>
          <a:p>
            <a:pPr marL="228600" indent="-228600">
              <a:buFont typeface="+mj-lt"/>
              <a:buAutoNum type="arabicPeriod"/>
            </a:pPr>
            <a:r>
              <a:rPr lang="en-US" sz="1200" dirty="0" smtClean="0">
                <a:solidFill>
                  <a:srgbClr val="808080"/>
                </a:solidFill>
                <a:latin typeface="Courier New" panose="02070309020205020404" pitchFamily="49" charset="0"/>
                <a:cs typeface="Courier New" panose="02070309020205020404" pitchFamily="49" charset="0"/>
              </a:rPr>
              <a:t>  &lt;/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Email</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formControlName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smtClean="0">
                <a:solidFill>
                  <a:srgbClr val="CE9178"/>
                </a:solidFill>
                <a:latin typeface="Courier New" panose="02070309020205020404" pitchFamily="49" charset="0"/>
                <a:cs typeface="Courier New" panose="02070309020205020404" pitchFamily="49" charset="0"/>
              </a:rPr>
              <a:t>email"</a:t>
            </a:r>
            <a:r>
              <a:rPr lang="en-US" sz="1200" dirty="0" smtClean="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Password</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"password"</a:t>
            </a: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formControlName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smtClean="0">
                <a:solidFill>
                  <a:srgbClr val="CE9178"/>
                </a:solidFill>
                <a:latin typeface="Courier New" panose="02070309020205020404" pitchFamily="49" charset="0"/>
                <a:cs typeface="Courier New" panose="02070309020205020404" pitchFamily="49" charset="0"/>
              </a:rPr>
              <a:t>password"</a:t>
            </a:r>
            <a:r>
              <a:rPr lang="en-US" sz="1200" dirty="0" smtClean="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form</a:t>
            </a:r>
            <a:r>
              <a:rPr lang="en-US" sz="1200" dirty="0">
                <a:solidFill>
                  <a:srgbClr val="808080"/>
                </a:solidFill>
                <a:latin typeface="Courier New" panose="02070309020205020404" pitchFamily="49" charset="0"/>
                <a:cs typeface="Courier New" panose="02070309020205020404" pitchFamily="49" charset="0"/>
              </a:rPr>
              <a:t>&gt;</a:t>
            </a:r>
            <a:endParaRPr lang="en-US" sz="1200" b="0" dirty="0">
              <a:solidFill>
                <a:srgbClr val="D4D4D4"/>
              </a:solidFill>
              <a:effectLst/>
              <a:latin typeface="Courier New" panose="02070309020205020404" pitchFamily="49" charset="0"/>
              <a:cs typeface="Courier New" panose="02070309020205020404" pitchFamily="49" charset="0"/>
            </a:endParaRPr>
          </a:p>
        </p:txBody>
      </p:sp>
      <p:sp>
        <p:nvSpPr>
          <p:cNvPr id="5" name="Rectangle 4"/>
          <p:cNvSpPr/>
          <p:nvPr/>
        </p:nvSpPr>
        <p:spPr>
          <a:xfrm>
            <a:off x="259079" y="1163443"/>
            <a:ext cx="4740495" cy="369332"/>
          </a:xfrm>
          <a:prstGeom prst="rect">
            <a:avLst/>
          </a:prstGeom>
        </p:spPr>
        <p:txBody>
          <a:bodyPr wrap="square">
            <a:spAutoFit/>
          </a:bodyPr>
          <a:lstStyle/>
          <a:p>
            <a:pPr marL="0" indent="0">
              <a:spcBef>
                <a:spcPts val="2159"/>
              </a:spcBef>
              <a:buNone/>
            </a:pPr>
            <a:r>
              <a:rPr lang="en-US" dirty="0">
                <a:solidFill>
                  <a:srgbClr val="333333"/>
                </a:solidFill>
                <a:latin typeface="Roboto"/>
                <a:ea typeface="Roboto"/>
                <a:cs typeface="Roboto"/>
                <a:sym typeface="Roboto"/>
              </a:rPr>
              <a:t>Associating the </a:t>
            </a:r>
            <a:r>
              <a:rPr lang="en-US" dirty="0" err="1">
                <a:solidFill>
                  <a:srgbClr val="333333"/>
                </a:solidFill>
                <a:latin typeface="Roboto"/>
                <a:ea typeface="Roboto"/>
                <a:cs typeface="Roboto"/>
                <a:sym typeface="Roboto"/>
              </a:rPr>
              <a:t>FormGroup</a:t>
            </a:r>
            <a:r>
              <a:rPr lang="en-US" dirty="0">
                <a:solidFill>
                  <a:srgbClr val="333333"/>
                </a:solidFill>
                <a:latin typeface="Roboto"/>
                <a:ea typeface="Roboto"/>
                <a:cs typeface="Roboto"/>
                <a:sym typeface="Roboto"/>
              </a:rPr>
              <a:t> model and view</a:t>
            </a:r>
            <a:endParaRPr lang="en-US" sz="1400" dirty="0">
              <a:solidFill>
                <a:srgbClr val="000088"/>
              </a:solidFill>
              <a:latin typeface="Courier New"/>
              <a:ea typeface="Courier New"/>
              <a:cs typeface="Courier New"/>
              <a:sym typeface="Courier New"/>
            </a:endParaRPr>
          </a:p>
        </p:txBody>
      </p:sp>
      <p:sp>
        <p:nvSpPr>
          <p:cNvPr id="6" name="Rectangle 5"/>
          <p:cNvSpPr/>
          <p:nvPr/>
        </p:nvSpPr>
        <p:spPr>
          <a:xfrm>
            <a:off x="6183824" y="1425600"/>
            <a:ext cx="4630278" cy="2862322"/>
          </a:xfrm>
          <a:prstGeom prst="rect">
            <a:avLst/>
          </a:prstGeom>
        </p:spPr>
        <p:txBody>
          <a:bodyPr wrap="square">
            <a:spAutoFit/>
          </a:bodyPr>
          <a:lstStyle/>
          <a:p>
            <a:pPr marL="228600" indent="-228600">
              <a:buFont typeface="+mj-lt"/>
              <a:buAutoNum type="arabicPeriod"/>
            </a:pPr>
            <a:r>
              <a:rPr lang="en-US" sz="1200" dirty="0">
                <a:solidFill>
                  <a:srgbClr val="569CD6"/>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ModelFormComponent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implements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r>
            <a:br>
              <a:rPr lang="en-US" sz="1200" dirty="0">
                <a:solidFill>
                  <a:srgbClr val="D4D4D4"/>
                </a:solidFill>
                <a:latin typeface="Courier New" panose="02070309020205020404" pitchFamily="49" charset="0"/>
                <a:cs typeface="Courier New" panose="02070309020205020404" pitchFamily="49" charset="0"/>
              </a:rPr>
            </a:b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ngOnInit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name: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firstName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9CDCFE"/>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lastName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password</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language: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3001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2" name="Google Shape;182;p31"/>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 Validation</a:t>
            </a:r>
            <a:endParaRPr dirty="0"/>
          </a:p>
        </p:txBody>
      </p:sp>
      <p:sp>
        <p:nvSpPr>
          <p:cNvPr id="183" name="Google Shape;183;p31"/>
          <p:cNvSpPr txBox="1">
            <a:spLocks noGrp="1"/>
          </p:cNvSpPr>
          <p:nvPr>
            <p:ph sz="quarter" idx="1"/>
          </p:nvPr>
        </p:nvSpPr>
        <p:spPr>
          <a:xfrm>
            <a:off x="419237" y="1282016"/>
            <a:ext cx="3873153" cy="1290764"/>
          </a:xfrm>
          <a:prstGeom prst="rect">
            <a:avLst/>
          </a:prstGeom>
        </p:spPr>
        <p:txBody>
          <a:bodyPr spcFirstLastPara="1" vert="horz" wrap="square" lIns="109678" tIns="109678" rIns="109678" bIns="109678" rtlCol="0" anchor="t" anchorCtr="0">
            <a:noAutofit/>
          </a:bodyPr>
          <a:lstStyle/>
          <a:p>
            <a:pPr marL="0" indent="0">
              <a:buNone/>
            </a:pPr>
            <a:r>
              <a:rPr lang="en" sz="1440" dirty="0">
                <a:solidFill>
                  <a:srgbClr val="444444"/>
                </a:solidFill>
                <a:highlight>
                  <a:srgbClr val="FFFFFF"/>
                </a:highlight>
                <a:latin typeface="Arial"/>
                <a:ea typeface="Arial"/>
                <a:cs typeface="Arial"/>
                <a:sym typeface="Arial"/>
              </a:rPr>
              <a:t>Reactive forms vs Template-driven forms </a:t>
            </a:r>
            <a:r>
              <a:rPr lang="en" sz="1440" u="sng" dirty="0">
                <a:solidFill>
                  <a:schemeClr val="hlink"/>
                </a:solidFill>
                <a:latin typeface="Arial"/>
                <a:ea typeface="Arial"/>
                <a:cs typeface="Arial"/>
                <a:sym typeface="Arial"/>
                <a:hlinkClick r:id="rId3"/>
              </a:rPr>
              <a:t>https://angular.io/guide/forms</a:t>
            </a:r>
            <a:endParaRPr sz="1440" dirty="0">
              <a:latin typeface="Arial"/>
              <a:ea typeface="Arial"/>
              <a:cs typeface="Arial"/>
              <a:sym typeface="Arial"/>
            </a:endParaRPr>
          </a:p>
          <a:p>
            <a:pPr marL="0" indent="0">
              <a:spcBef>
                <a:spcPts val="2159"/>
              </a:spcBef>
              <a:buNone/>
            </a:pPr>
            <a:r>
              <a:rPr lang="en" sz="1440" dirty="0">
                <a:solidFill>
                  <a:srgbClr val="333333"/>
                </a:solidFill>
                <a:latin typeface="Arial"/>
                <a:ea typeface="Arial"/>
                <a:cs typeface="Arial"/>
                <a:sym typeface="Arial"/>
              </a:rPr>
              <a:t>Creating a FormGroup </a:t>
            </a:r>
            <a:r>
              <a:rPr lang="en" sz="1440" dirty="0" smtClean="0">
                <a:solidFill>
                  <a:srgbClr val="333333"/>
                </a:solidFill>
                <a:latin typeface="Arial"/>
                <a:ea typeface="Arial"/>
                <a:cs typeface="Arial"/>
                <a:sym typeface="Arial"/>
              </a:rPr>
              <a:t>instance</a:t>
            </a:r>
            <a:endParaRPr sz="1440" dirty="0">
              <a:solidFill>
                <a:srgbClr val="333333"/>
              </a:solidFill>
              <a:latin typeface="Arial"/>
              <a:ea typeface="Arial"/>
              <a:cs typeface="Arial"/>
              <a:sym typeface="Arial"/>
            </a:endParaRPr>
          </a:p>
        </p:txBody>
      </p:sp>
      <p:pic>
        <p:nvPicPr>
          <p:cNvPr id="4" name="Picture 3"/>
          <p:cNvPicPr>
            <a:picLocks noChangeAspect="1"/>
          </p:cNvPicPr>
          <p:nvPr/>
        </p:nvPicPr>
        <p:blipFill>
          <a:blip r:embed="rId4"/>
          <a:stretch>
            <a:fillRect/>
          </a:stretch>
        </p:blipFill>
        <p:spPr>
          <a:xfrm>
            <a:off x="419237" y="2587120"/>
            <a:ext cx="3531475" cy="2651682"/>
          </a:xfrm>
          <a:prstGeom prst="rect">
            <a:avLst/>
          </a:prstGeom>
        </p:spPr>
      </p:pic>
      <p:sp>
        <p:nvSpPr>
          <p:cNvPr id="6" name="Rectangle 5"/>
          <p:cNvSpPr/>
          <p:nvPr/>
        </p:nvSpPr>
        <p:spPr>
          <a:xfrm>
            <a:off x="4292390" y="1425600"/>
            <a:ext cx="6521712" cy="3970318"/>
          </a:xfrm>
          <a:prstGeom prst="rect">
            <a:avLst/>
          </a:prstGeom>
        </p:spPr>
        <p:txBody>
          <a:bodyPr wrap="square">
            <a:spAutoFit/>
          </a:bodyPr>
          <a:lstStyle/>
          <a:p>
            <a:pPr marL="228600" indent="-228600">
              <a:buFont typeface="+mj-lt"/>
              <a:buAutoNum type="arabicPeriod"/>
            </a:pPr>
            <a:r>
              <a:rPr lang="en-US" sz="1200" dirty="0">
                <a:solidFill>
                  <a:srgbClr val="569CD6"/>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ModelFormComponent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implements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r>
            <a:br>
              <a:rPr lang="en-US" sz="1200" dirty="0">
                <a:solidFill>
                  <a:srgbClr val="D4D4D4"/>
                </a:solidFill>
                <a:latin typeface="Courier New" panose="02070309020205020404" pitchFamily="49" charset="0"/>
                <a:cs typeface="Courier New" panose="02070309020205020404" pitchFamily="49" charset="0"/>
              </a:rPr>
            </a:b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ngOnInit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name: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firstName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required</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9CDCFE"/>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lastName</a:t>
            </a:r>
            <a:r>
              <a:rPr lang="en-US" sz="1200" dirty="0">
                <a:solidFill>
                  <a:srgbClr val="9CDCFE"/>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required</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required</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DCDCAA"/>
                </a:solidFill>
                <a:latin typeface="Courier New" panose="02070309020205020404" pitchFamily="49" charset="0"/>
                <a:cs typeface="Courier New" panose="02070309020205020404" pitchFamily="49" charset="0"/>
              </a:rPr>
              <a:t>pattern</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 @]*@[^ </a:t>
            </a:r>
            <a:r>
              <a:rPr lang="en-US" sz="1200" dirty="0" smtClean="0">
                <a:solidFill>
                  <a:srgbClr val="CE9178"/>
                </a:solidFill>
                <a:latin typeface="Courier New" panose="02070309020205020404" pitchFamily="49" charset="0"/>
                <a:cs typeface="Courier New" panose="02070309020205020404" pitchFamily="49" charset="0"/>
              </a:rPr>
              <a:t>@]*"</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password:</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DCDCAA"/>
                </a:solidFill>
                <a:latin typeface="Courier New" panose="02070309020205020404" pitchFamily="49" charset="0"/>
                <a:cs typeface="Courier New" panose="02070309020205020404" pitchFamily="49" charset="0"/>
              </a:rPr>
              <a:t>minLength</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B5CEA8"/>
                </a:solidFill>
                <a:latin typeface="Courier New" panose="02070309020205020404" pitchFamily="49" charset="0"/>
                <a:cs typeface="Courier New" panose="02070309020205020404" pitchFamily="49" charset="0"/>
              </a:rPr>
              <a:t>8</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required</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language: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7921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8" name="Google Shape;188;p3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 </a:t>
            </a:r>
            <a:r>
              <a:rPr lang="en" dirty="0" smtClean="0"/>
              <a:t>Validation</a:t>
            </a:r>
            <a:endParaRPr dirty="0"/>
          </a:p>
        </p:txBody>
      </p:sp>
      <p:pic>
        <p:nvPicPr>
          <p:cNvPr id="6" name="Picture 5"/>
          <p:cNvPicPr>
            <a:picLocks noChangeAspect="1"/>
          </p:cNvPicPr>
          <p:nvPr/>
        </p:nvPicPr>
        <p:blipFill>
          <a:blip r:embed="rId3"/>
          <a:stretch>
            <a:fillRect/>
          </a:stretch>
        </p:blipFill>
        <p:spPr>
          <a:xfrm>
            <a:off x="432892" y="1658737"/>
            <a:ext cx="4464060" cy="2598795"/>
          </a:xfrm>
          <a:prstGeom prst="rect">
            <a:avLst/>
          </a:prstGeom>
        </p:spPr>
      </p:pic>
      <p:sp>
        <p:nvSpPr>
          <p:cNvPr id="7" name="Rectangle 6"/>
          <p:cNvSpPr/>
          <p:nvPr/>
        </p:nvSpPr>
        <p:spPr>
          <a:xfrm>
            <a:off x="4813825" y="1988638"/>
            <a:ext cx="6155800" cy="1938992"/>
          </a:xfrm>
          <a:prstGeom prst="rect">
            <a:avLst/>
          </a:prstGeom>
        </p:spPr>
        <p:txBody>
          <a:bodyPr wrap="square">
            <a:spAutoFit/>
          </a:bodyPr>
          <a:lstStyle/>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Email</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9CDCFE"/>
                </a:solidFill>
                <a:latin typeface="Courier New" panose="02070309020205020404" pitchFamily="49" charset="0"/>
                <a:cs typeface="Courier New" panose="02070309020205020404" pitchFamily="49" charset="0"/>
              </a:rPr>
              <a:t>formControlName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"email"</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required</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smtClean="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email.errors</a:t>
            </a:r>
            <a:r>
              <a:rPr lang="en-US" sz="1200" dirty="0">
                <a:solidFill>
                  <a:srgbClr val="CE9178"/>
                </a:solidFill>
                <a:latin typeface="Courier New" panose="02070309020205020404" pitchFamily="49" charset="0"/>
                <a:cs typeface="Courier New" panose="02070309020205020404" pitchFamily="49" charset="0"/>
              </a:rPr>
              <a:t> &amp;&amp; (</a:t>
            </a:r>
            <a:r>
              <a:rPr lang="en-US" sz="1200" dirty="0" err="1">
                <a:solidFill>
                  <a:srgbClr val="CE9178"/>
                </a:solidFill>
                <a:latin typeface="Courier New" panose="02070309020205020404" pitchFamily="49" charset="0"/>
                <a:cs typeface="Courier New" panose="02070309020205020404" pitchFamily="49" charset="0"/>
              </a:rPr>
              <a:t>email.dirty</a:t>
            </a:r>
            <a:r>
              <a:rPr lang="en-US" sz="1200" dirty="0">
                <a:solidFill>
                  <a:srgbClr val="CE9178"/>
                </a:solidFill>
                <a:latin typeface="Courier New" panose="02070309020205020404" pitchFamily="49" charset="0"/>
                <a:cs typeface="Courier New" panose="02070309020205020404" pitchFamily="49" charset="0"/>
              </a:rPr>
              <a:t> || </a:t>
            </a:r>
            <a:r>
              <a:rPr lang="en-US" sz="1200" dirty="0" err="1">
                <a:solidFill>
                  <a:srgbClr val="CE9178"/>
                </a:solidFill>
                <a:latin typeface="Courier New" panose="02070309020205020404" pitchFamily="49" charset="0"/>
                <a:cs typeface="Courier New" panose="02070309020205020404" pitchFamily="49" charset="0"/>
              </a:rPr>
              <a:t>email.touched</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email.errors.required</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Email is required</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password.errors.pattern</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The email address must contain at least the @ character</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smtClean="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6212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8" name="Google Shape;188;p3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 </a:t>
            </a:r>
            <a:r>
              <a:rPr lang="en" dirty="0" smtClean="0"/>
              <a:t>Validation</a:t>
            </a:r>
            <a:endParaRPr dirty="0"/>
          </a:p>
        </p:txBody>
      </p:sp>
      <p:pic>
        <p:nvPicPr>
          <p:cNvPr id="3" name="Picture 2"/>
          <p:cNvPicPr>
            <a:picLocks noChangeAspect="1"/>
          </p:cNvPicPr>
          <p:nvPr/>
        </p:nvPicPr>
        <p:blipFill>
          <a:blip r:embed="rId3"/>
          <a:stretch>
            <a:fillRect/>
          </a:stretch>
        </p:blipFill>
        <p:spPr>
          <a:xfrm>
            <a:off x="2866254" y="1543811"/>
            <a:ext cx="5383064" cy="4043617"/>
          </a:xfrm>
          <a:prstGeom prst="rect">
            <a:avLst/>
          </a:prstGeom>
        </p:spPr>
      </p:pic>
      <p:sp>
        <p:nvSpPr>
          <p:cNvPr id="4" name="TextBox 3"/>
          <p:cNvSpPr txBox="1"/>
          <p:nvPr/>
        </p:nvSpPr>
        <p:spPr>
          <a:xfrm>
            <a:off x="3026589" y="1243373"/>
            <a:ext cx="4479010" cy="36445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dirty="0">
                <a:solidFill>
                  <a:srgbClr val="0070C0"/>
                </a:solidFill>
              </a:rPr>
              <a:t>https://angular.io/api/forms/Validators</a:t>
            </a:r>
            <a:endParaRPr kumimoji="0" lang="en-US" sz="1600" b="0" i="0" u="none" strike="noStrike" kern="0" cap="none" spc="0" normalizeH="0" baseline="0" noProof="0" dirty="0" smtClean="0">
              <a:ln>
                <a:noFill/>
              </a:ln>
              <a:solidFill>
                <a:srgbClr val="0070C0"/>
              </a:solidFill>
              <a:effectLst/>
              <a:uLnTx/>
              <a:uFillTx/>
            </a:endParaRPr>
          </a:p>
        </p:txBody>
      </p:sp>
    </p:spTree>
    <p:extLst>
      <p:ext uri="{BB962C8B-B14F-4D97-AF65-F5344CB8AC3E}">
        <p14:creationId xmlns:p14="http://schemas.microsoft.com/office/powerpoint/2010/main" val="778299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5"/>
          </p:nvPr>
        </p:nvSpPr>
        <p:spPr/>
        <p:txBody>
          <a:bodyPr/>
          <a:lstStyle/>
          <a:p>
            <a:r>
              <a:rPr lang="en-US" b="1" dirty="0"/>
              <a:t>Angular </a:t>
            </a:r>
            <a:r>
              <a:rPr lang="en-US" b="1" dirty="0" smtClean="0"/>
              <a:t>Fundamental</a:t>
            </a:r>
            <a:endParaRPr lang="en-US" b="1" dirty="0"/>
          </a:p>
        </p:txBody>
      </p:sp>
      <p:sp>
        <p:nvSpPr>
          <p:cNvPr id="4" name="Title 3"/>
          <p:cNvSpPr>
            <a:spLocks noGrp="1"/>
          </p:cNvSpPr>
          <p:nvPr>
            <p:ph type="title" sz="quarter"/>
          </p:nvPr>
        </p:nvSpPr>
        <p:spPr/>
        <p:txBody>
          <a:bodyPr/>
          <a:lstStyle/>
          <a:p>
            <a:r>
              <a:rPr lang="en-US" b="1" dirty="0"/>
              <a:t>Typescript programming </a:t>
            </a:r>
            <a:r>
              <a:rPr lang="en-US" b="1" dirty="0" smtClean="0"/>
              <a:t>language</a:t>
            </a:r>
            <a:endParaRPr lang="en-US" dirty="0"/>
          </a:p>
        </p:txBody>
      </p:sp>
      <p:sp>
        <p:nvSpPr>
          <p:cNvPr id="5" name="Content Placeholder 4"/>
          <p:cNvSpPr>
            <a:spLocks noGrp="1"/>
          </p:cNvSpPr>
          <p:nvPr>
            <p:ph sz="half" idx="1"/>
          </p:nvPr>
        </p:nvSpPr>
        <p:spPr>
          <a:xfrm>
            <a:off x="313438" y="1167531"/>
            <a:ext cx="3646170" cy="4461110"/>
          </a:xfrm>
        </p:spPr>
        <p:txBody>
          <a:bodyPr/>
          <a:lstStyle/>
          <a:p>
            <a:pPr>
              <a:lnSpc>
                <a:spcPct val="100000"/>
              </a:lnSpc>
            </a:pPr>
            <a:r>
              <a:rPr lang="en-US" dirty="0" err="1"/>
              <a:t>TypeScript</a:t>
            </a:r>
            <a:r>
              <a:rPr lang="en-US" dirty="0"/>
              <a:t> </a:t>
            </a:r>
            <a:r>
              <a:rPr lang="en-US" dirty="0" smtClean="0"/>
              <a:t>– Variable</a:t>
            </a:r>
          </a:p>
          <a:p>
            <a:pPr lvl="1">
              <a:lnSpc>
                <a:spcPct val="100000"/>
              </a:lnSpc>
              <a:buFont typeface="Wingdings" panose="05000000000000000000" pitchFamily="2" charset="2"/>
              <a:buChar char="q"/>
            </a:pPr>
            <a:r>
              <a:rPr lang="en-US" dirty="0" smtClean="0"/>
              <a:t>let</a:t>
            </a:r>
          </a:p>
          <a:p>
            <a:pPr lvl="1">
              <a:lnSpc>
                <a:spcPct val="100000"/>
              </a:lnSpc>
              <a:buFont typeface="Wingdings" panose="05000000000000000000" pitchFamily="2" charset="2"/>
              <a:buChar char="q"/>
            </a:pPr>
            <a:r>
              <a:rPr lang="en-US" dirty="0" err="1"/>
              <a:t>v</a:t>
            </a:r>
            <a:r>
              <a:rPr lang="en-US" dirty="0" err="1" smtClean="0"/>
              <a:t>ar</a:t>
            </a:r>
            <a:endParaRPr lang="en-US" dirty="0" smtClean="0"/>
          </a:p>
          <a:p>
            <a:pPr lvl="1">
              <a:lnSpc>
                <a:spcPct val="100000"/>
              </a:lnSpc>
              <a:buFont typeface="Wingdings" panose="05000000000000000000" pitchFamily="2" charset="2"/>
              <a:buChar char="q"/>
            </a:pPr>
            <a:r>
              <a:rPr lang="en-US" dirty="0" err="1"/>
              <a:t>c</a:t>
            </a:r>
            <a:r>
              <a:rPr lang="en-US" dirty="0" err="1" smtClean="0"/>
              <a:t>onst</a:t>
            </a:r>
            <a:endParaRPr lang="en-US" dirty="0" smtClean="0"/>
          </a:p>
          <a:p>
            <a:pPr marL="233983" lvl="1" indent="0">
              <a:lnSpc>
                <a:spcPct val="100000"/>
              </a:lnSpc>
              <a:buNone/>
            </a:pPr>
            <a:r>
              <a:rPr lang="en-US" dirty="0" smtClean="0"/>
              <a:t>Example</a:t>
            </a:r>
            <a:r>
              <a:rPr lang="en-US" dirty="0"/>
              <a:t>: </a:t>
            </a:r>
            <a:endParaRPr lang="en-US" dirty="0" smtClean="0"/>
          </a:p>
          <a:p>
            <a:pPr marL="1001651" lvl="3" indent="-342900">
              <a:lnSpc>
                <a:spcPct val="100000"/>
              </a:lnSpc>
              <a:buFont typeface="+mj-lt"/>
              <a:buAutoNum type="arabicPeriod"/>
            </a:pPr>
            <a:r>
              <a:rPr lang="en-US" dirty="0" smtClean="0">
                <a:solidFill>
                  <a:srgbClr val="00B0F0"/>
                </a:solidFill>
              </a:rPr>
              <a:t>console</a:t>
            </a:r>
            <a:r>
              <a:rPr lang="en-US" dirty="0" smtClean="0"/>
              <a:t>.log(x</a:t>
            </a:r>
            <a:r>
              <a:rPr lang="en-US" dirty="0"/>
              <a:t>);</a:t>
            </a:r>
          </a:p>
          <a:p>
            <a:pPr marL="1001651" lvl="3" indent="-342900">
              <a:lnSpc>
                <a:spcPct val="100000"/>
              </a:lnSpc>
              <a:buFont typeface="+mj-lt"/>
              <a:buAutoNum type="arabicPeriod"/>
            </a:pPr>
            <a:r>
              <a:rPr lang="en-US" dirty="0">
                <a:solidFill>
                  <a:srgbClr val="C00000"/>
                </a:solidFill>
              </a:rPr>
              <a:t>let</a:t>
            </a:r>
            <a:r>
              <a:rPr lang="en-US" dirty="0"/>
              <a:t> x=5;</a:t>
            </a:r>
          </a:p>
          <a:p>
            <a:pPr marL="1001651" lvl="3" indent="-342900">
              <a:lnSpc>
                <a:spcPct val="100000"/>
              </a:lnSpc>
              <a:buFont typeface="+mj-lt"/>
              <a:buAutoNum type="arabicPeriod"/>
            </a:pPr>
            <a:r>
              <a:rPr lang="en-US" dirty="0">
                <a:solidFill>
                  <a:srgbClr val="00B0F0"/>
                </a:solidFill>
              </a:rPr>
              <a:t>console</a:t>
            </a:r>
            <a:r>
              <a:rPr lang="en-US" dirty="0"/>
              <a:t>.log(x</a:t>
            </a:r>
            <a:r>
              <a:rPr lang="en-US" dirty="0" smtClean="0"/>
              <a:t>);</a:t>
            </a:r>
          </a:p>
          <a:p>
            <a:pPr>
              <a:lnSpc>
                <a:spcPct val="100000"/>
              </a:lnSpc>
            </a:pPr>
            <a:r>
              <a:rPr lang="en-US" dirty="0" err="1" smtClean="0"/>
              <a:t>TypeScript</a:t>
            </a:r>
            <a:r>
              <a:rPr lang="en-US" dirty="0" smtClean="0"/>
              <a:t> - lambda function</a:t>
            </a:r>
          </a:p>
          <a:p>
            <a:pPr lvl="1">
              <a:lnSpc>
                <a:spcPct val="100000"/>
              </a:lnSpc>
              <a:buFont typeface="Wingdings" panose="05000000000000000000" pitchFamily="2" charset="2"/>
              <a:buChar char="q"/>
            </a:pPr>
            <a:r>
              <a:rPr lang="en-US" dirty="0"/>
              <a:t>(param1, </a:t>
            </a:r>
            <a:r>
              <a:rPr lang="en-US" dirty="0" smtClean="0"/>
              <a:t>param2</a:t>
            </a:r>
            <a:r>
              <a:rPr lang="en-US" dirty="0"/>
              <a:t>, ..., </a:t>
            </a:r>
            <a:r>
              <a:rPr lang="en-US" dirty="0" err="1"/>
              <a:t>paramN</a:t>
            </a:r>
            <a:r>
              <a:rPr lang="en-US" dirty="0"/>
              <a:t>) =&gt; </a:t>
            </a:r>
            <a:r>
              <a:rPr lang="en-US" dirty="0" smtClean="0"/>
              <a:t>expression</a:t>
            </a:r>
          </a:p>
          <a:p>
            <a:pPr marL="233983" lvl="1" indent="0">
              <a:lnSpc>
                <a:spcPct val="100000"/>
              </a:lnSpc>
              <a:buNone/>
            </a:pPr>
            <a:r>
              <a:rPr lang="en-US" dirty="0" smtClean="0"/>
              <a:t>Example:</a:t>
            </a:r>
          </a:p>
          <a:p>
            <a:pPr marL="1001651" lvl="3" indent="-342900">
              <a:lnSpc>
                <a:spcPct val="100000"/>
              </a:lnSpc>
              <a:buFont typeface="+mj-lt"/>
              <a:buAutoNum type="arabicPeriod"/>
            </a:pPr>
            <a:r>
              <a:rPr lang="en-US" dirty="0">
                <a:solidFill>
                  <a:srgbClr val="C00000"/>
                </a:solidFill>
              </a:rPr>
              <a:t>let</a:t>
            </a:r>
            <a:r>
              <a:rPr lang="en-US" dirty="0"/>
              <a:t> sum = (x: </a:t>
            </a:r>
            <a:r>
              <a:rPr lang="en-US" dirty="0">
                <a:solidFill>
                  <a:srgbClr val="00B0F0"/>
                </a:solidFill>
              </a:rPr>
              <a:t>number</a:t>
            </a:r>
            <a:r>
              <a:rPr lang="en-US" dirty="0"/>
              <a:t>, y: </a:t>
            </a:r>
            <a:r>
              <a:rPr lang="en-US" dirty="0">
                <a:solidFill>
                  <a:srgbClr val="00B0F0"/>
                </a:solidFill>
              </a:rPr>
              <a:t>number</a:t>
            </a:r>
            <a:r>
              <a:rPr lang="en-US" dirty="0"/>
              <a:t>): </a:t>
            </a:r>
            <a:r>
              <a:rPr lang="en-US" dirty="0">
                <a:solidFill>
                  <a:srgbClr val="00B0F0"/>
                </a:solidFill>
              </a:rPr>
              <a:t>number</a:t>
            </a:r>
            <a:r>
              <a:rPr lang="en-US" dirty="0"/>
              <a:t> =&gt; {</a:t>
            </a:r>
          </a:p>
          <a:p>
            <a:pPr marL="1001651" lvl="3" indent="-342900">
              <a:lnSpc>
                <a:spcPct val="100000"/>
              </a:lnSpc>
              <a:buFont typeface="+mj-lt"/>
              <a:buAutoNum type="arabicPeriod"/>
            </a:pPr>
            <a:r>
              <a:rPr lang="en-US" dirty="0"/>
              <a:t>    </a:t>
            </a:r>
            <a:r>
              <a:rPr lang="en-US" dirty="0">
                <a:solidFill>
                  <a:srgbClr val="C00000"/>
                </a:solidFill>
              </a:rPr>
              <a:t>return</a:t>
            </a:r>
            <a:r>
              <a:rPr lang="en-US" dirty="0"/>
              <a:t> x + y;</a:t>
            </a:r>
          </a:p>
          <a:p>
            <a:pPr marL="1001651" lvl="3" indent="-342900">
              <a:lnSpc>
                <a:spcPct val="100000"/>
              </a:lnSpc>
              <a:buFont typeface="+mj-lt"/>
              <a:buAutoNum type="arabicPeriod"/>
            </a:pPr>
            <a:r>
              <a:rPr lang="en-US" dirty="0"/>
              <a:t>}</a:t>
            </a:r>
          </a:p>
        </p:txBody>
      </p:sp>
      <p:sp>
        <p:nvSpPr>
          <p:cNvPr id="3" name="Content Placeholder 2"/>
          <p:cNvSpPr>
            <a:spLocks noGrp="1"/>
          </p:cNvSpPr>
          <p:nvPr>
            <p:ph sz="half" idx="2"/>
          </p:nvPr>
        </p:nvSpPr>
        <p:spPr/>
        <p:txBody>
          <a:bodyPr/>
          <a:lstStyle/>
          <a:p>
            <a:r>
              <a:rPr lang="en-US" dirty="0" err="1" smtClean="0"/>
              <a:t>TypeScript</a:t>
            </a:r>
            <a:r>
              <a:rPr lang="en-US" dirty="0" smtClean="0"/>
              <a:t> – Primary Type</a:t>
            </a:r>
          </a:p>
          <a:p>
            <a:pPr lvl="1">
              <a:buFont typeface="Wingdings" panose="05000000000000000000" pitchFamily="2" charset="2"/>
              <a:buChar char="q"/>
            </a:pPr>
            <a:r>
              <a:rPr lang="en-US" dirty="0" smtClean="0"/>
              <a:t>Number</a:t>
            </a:r>
          </a:p>
          <a:p>
            <a:pPr lvl="1">
              <a:buFont typeface="Wingdings" panose="05000000000000000000" pitchFamily="2" charset="2"/>
              <a:buChar char="q"/>
            </a:pPr>
            <a:r>
              <a:rPr lang="en-US" dirty="0" smtClean="0"/>
              <a:t>Boolean</a:t>
            </a:r>
          </a:p>
          <a:p>
            <a:pPr lvl="1">
              <a:buFont typeface="Wingdings" panose="05000000000000000000" pitchFamily="2" charset="2"/>
              <a:buChar char="q"/>
            </a:pPr>
            <a:r>
              <a:rPr lang="en-US" dirty="0" smtClean="0"/>
              <a:t>String</a:t>
            </a:r>
          </a:p>
          <a:p>
            <a:pPr marL="233983" lvl="1" indent="0">
              <a:buNone/>
            </a:pPr>
            <a:r>
              <a:rPr lang="en-US" dirty="0" smtClean="0"/>
              <a:t>Example: </a:t>
            </a:r>
          </a:p>
          <a:p>
            <a:pPr marL="800066" lvl="2" indent="-342900">
              <a:buFont typeface="+mj-lt"/>
              <a:buAutoNum type="arabicPeriod"/>
            </a:pPr>
            <a:r>
              <a:rPr lang="en-US" dirty="0">
                <a:solidFill>
                  <a:schemeClr val="accent1"/>
                </a:solidFill>
              </a:rPr>
              <a:t>l</a:t>
            </a:r>
            <a:r>
              <a:rPr lang="en-US" dirty="0" smtClean="0">
                <a:solidFill>
                  <a:schemeClr val="accent1"/>
                </a:solidFill>
              </a:rPr>
              <a:t>et</a:t>
            </a:r>
            <a:r>
              <a:rPr lang="en-US" dirty="0" smtClean="0"/>
              <a:t> a: </a:t>
            </a:r>
            <a:r>
              <a:rPr lang="en-US" dirty="0" smtClean="0">
                <a:solidFill>
                  <a:schemeClr val="accent1"/>
                </a:solidFill>
              </a:rPr>
              <a:t>number</a:t>
            </a:r>
            <a:r>
              <a:rPr lang="en-US" dirty="0" smtClean="0"/>
              <a:t> = 10;</a:t>
            </a:r>
          </a:p>
          <a:p>
            <a:pPr marL="800066" lvl="2" indent="-342900">
              <a:buFont typeface="+mj-lt"/>
              <a:buAutoNum type="arabicPeriod"/>
            </a:pPr>
            <a:r>
              <a:rPr lang="en-US" dirty="0" err="1" smtClean="0">
                <a:solidFill>
                  <a:schemeClr val="accent1"/>
                </a:solidFill>
              </a:rPr>
              <a:t>const</a:t>
            </a:r>
            <a:r>
              <a:rPr lang="en-US" dirty="0"/>
              <a:t> </a:t>
            </a:r>
            <a:r>
              <a:rPr lang="en-US" dirty="0" smtClean="0"/>
              <a:t>b: </a:t>
            </a:r>
            <a:r>
              <a:rPr lang="en-US" dirty="0" smtClean="0">
                <a:solidFill>
                  <a:schemeClr val="accent1"/>
                </a:solidFill>
              </a:rPr>
              <a:t>string</a:t>
            </a:r>
            <a:r>
              <a:rPr lang="en-US" dirty="0" smtClean="0"/>
              <a:t> = ‘Hello’;</a:t>
            </a:r>
          </a:p>
          <a:p>
            <a:pPr marL="800066" lvl="2" indent="-342900">
              <a:buFont typeface="+mj-lt"/>
              <a:buAutoNum type="arabicPeriod"/>
            </a:pPr>
            <a:r>
              <a:rPr lang="en-US" dirty="0" err="1">
                <a:solidFill>
                  <a:schemeClr val="accent1"/>
                </a:solidFill>
              </a:rPr>
              <a:t>v</a:t>
            </a:r>
            <a:r>
              <a:rPr lang="en-US" dirty="0" err="1" smtClean="0">
                <a:solidFill>
                  <a:schemeClr val="accent1"/>
                </a:solidFill>
              </a:rPr>
              <a:t>ar</a:t>
            </a:r>
            <a:r>
              <a:rPr lang="en-US" dirty="0" smtClean="0"/>
              <a:t> c: </a:t>
            </a:r>
            <a:r>
              <a:rPr lang="en-US" dirty="0" smtClean="0">
                <a:solidFill>
                  <a:schemeClr val="accent1"/>
                </a:solidFill>
              </a:rPr>
              <a:t>Boolean</a:t>
            </a:r>
            <a:r>
              <a:rPr lang="en-US" dirty="0" smtClean="0"/>
              <a:t> = true;</a:t>
            </a:r>
          </a:p>
          <a:p>
            <a:r>
              <a:rPr lang="en-US" dirty="0" err="1"/>
              <a:t>TypeScript</a:t>
            </a:r>
            <a:r>
              <a:rPr lang="en-US" dirty="0"/>
              <a:t> </a:t>
            </a:r>
            <a:r>
              <a:rPr lang="en-US" dirty="0" smtClean="0"/>
              <a:t>–User Defined Type</a:t>
            </a:r>
          </a:p>
          <a:p>
            <a:pPr lvl="1">
              <a:buFont typeface="Wingdings" panose="05000000000000000000" pitchFamily="2" charset="2"/>
              <a:buChar char="q"/>
            </a:pPr>
            <a:r>
              <a:rPr lang="en-US" dirty="0">
                <a:solidFill>
                  <a:srgbClr val="00B0F0"/>
                </a:solidFill>
              </a:rPr>
              <a:t>c</a:t>
            </a:r>
            <a:r>
              <a:rPr lang="en-US" dirty="0" smtClean="0">
                <a:solidFill>
                  <a:srgbClr val="00B0F0"/>
                </a:solidFill>
              </a:rPr>
              <a:t>lass</a:t>
            </a:r>
          </a:p>
          <a:p>
            <a:pPr lvl="1">
              <a:buFont typeface="Wingdings" panose="05000000000000000000" pitchFamily="2" charset="2"/>
              <a:buChar char="q"/>
            </a:pPr>
            <a:r>
              <a:rPr lang="en-US" dirty="0" err="1">
                <a:solidFill>
                  <a:srgbClr val="00B0F0"/>
                </a:solidFill>
              </a:rPr>
              <a:t>e</a:t>
            </a:r>
            <a:r>
              <a:rPr lang="en-US" dirty="0" err="1" smtClean="0">
                <a:solidFill>
                  <a:srgbClr val="00B0F0"/>
                </a:solidFill>
              </a:rPr>
              <a:t>num</a:t>
            </a:r>
            <a:endParaRPr lang="en-US" dirty="0" smtClean="0">
              <a:solidFill>
                <a:srgbClr val="00B0F0"/>
              </a:solidFill>
            </a:endParaRPr>
          </a:p>
          <a:p>
            <a:pPr lvl="1">
              <a:buFont typeface="Wingdings" panose="05000000000000000000" pitchFamily="2" charset="2"/>
              <a:buChar char="q"/>
            </a:pPr>
            <a:r>
              <a:rPr lang="en-US" dirty="0" smtClean="0">
                <a:solidFill>
                  <a:srgbClr val="00B0F0"/>
                </a:solidFill>
              </a:rPr>
              <a:t>interface</a:t>
            </a:r>
          </a:p>
          <a:p>
            <a:pPr marL="0" indent="0">
              <a:buNone/>
            </a:pPr>
            <a:r>
              <a:rPr lang="en-US" sz="1000" dirty="0">
                <a:hlinkClick r:id="rId2"/>
              </a:rPr>
              <a:t>https://www.typescriptlang.org/docs/handbook/2/basic-types.html</a:t>
            </a:r>
            <a:endParaRPr lang="en-US" sz="1000" dirty="0"/>
          </a:p>
        </p:txBody>
      </p:sp>
      <p:sp>
        <p:nvSpPr>
          <p:cNvPr id="2" name="Slide Number Placeholder 1"/>
          <p:cNvSpPr>
            <a:spLocks noGrp="1"/>
          </p:cNvSpPr>
          <p:nvPr>
            <p:ph type="sldNum" sz="quarter" idx="12"/>
          </p:nvPr>
        </p:nvSpPr>
        <p:spPr/>
        <p:txBody>
          <a:bodyPr/>
          <a:lstStyle/>
          <a:p>
            <a:fld id="{4898AEC0-503E-4FA4-859C-D0F72D6E3F79}" type="slidenum">
              <a:rPr lang="en-US" noProof="1" smtClean="0"/>
              <a:pPr/>
              <a:t>3</a:t>
            </a:fld>
            <a:endParaRPr lang="en-US" noProof="1"/>
          </a:p>
        </p:txBody>
      </p:sp>
    </p:spTree>
    <p:extLst>
      <p:ext uri="{BB962C8B-B14F-4D97-AF65-F5344CB8AC3E}">
        <p14:creationId xmlns:p14="http://schemas.microsoft.com/office/powerpoint/2010/main" val="3099040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8" name="Google Shape;188;p3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a:t>
            </a:r>
            <a:r>
              <a:rPr lang="en" dirty="0" smtClean="0"/>
              <a:t>– Custom validation</a:t>
            </a:r>
            <a:endParaRPr dirty="0"/>
          </a:p>
        </p:txBody>
      </p:sp>
      <p:pic>
        <p:nvPicPr>
          <p:cNvPr id="3" name="Picture 2"/>
          <p:cNvPicPr>
            <a:picLocks noChangeAspect="1"/>
          </p:cNvPicPr>
          <p:nvPr/>
        </p:nvPicPr>
        <p:blipFill>
          <a:blip r:embed="rId3"/>
          <a:stretch>
            <a:fillRect/>
          </a:stretch>
        </p:blipFill>
        <p:spPr>
          <a:xfrm>
            <a:off x="259081" y="1604572"/>
            <a:ext cx="3383022" cy="633417"/>
          </a:xfrm>
          <a:prstGeom prst="rect">
            <a:avLst/>
          </a:prstGeom>
        </p:spPr>
      </p:pic>
      <p:sp>
        <p:nvSpPr>
          <p:cNvPr id="7" name="Rectangle 6"/>
          <p:cNvSpPr/>
          <p:nvPr/>
        </p:nvSpPr>
        <p:spPr>
          <a:xfrm>
            <a:off x="5300420" y="1425600"/>
            <a:ext cx="5513682" cy="4154984"/>
          </a:xfrm>
          <a:prstGeom prst="rect">
            <a:avLst/>
          </a:prstGeom>
        </p:spPr>
        <p:txBody>
          <a:bodyPr wrap="square">
            <a:spAutoFit/>
          </a:bodyPr>
          <a:lstStyle/>
          <a:p>
            <a:pPr marL="228600" indent="-228600">
              <a:buFont typeface="+mj-lt"/>
              <a:buAutoNum type="arabicPeriod"/>
            </a:pPr>
            <a:r>
              <a:rPr lang="en-US" sz="1200" dirty="0">
                <a:solidFill>
                  <a:srgbClr val="569CD6"/>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ModelFormComponent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implements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r>
            <a:br>
              <a:rPr lang="en-US" sz="1200" dirty="0">
                <a:solidFill>
                  <a:srgbClr val="D4D4D4"/>
                </a:solidFill>
                <a:latin typeface="Courier New" panose="02070309020205020404" pitchFamily="49" charset="0"/>
                <a:cs typeface="Courier New" panose="02070309020205020404" pitchFamily="49" charset="0"/>
              </a:rPr>
            </a:b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ngOnInit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language:</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569CD6"/>
                </a:solidFill>
                <a:latin typeface="Courier New" panose="02070309020205020404" pitchFamily="49" charset="0"/>
                <a:cs typeface="Courier New" panose="02070309020205020404" pitchFamily="49" charset="0"/>
              </a:rPr>
              <a:t>new</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err="1" smtClean="0">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phone: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DCDCAA"/>
                </a:solidFill>
                <a:latin typeface="Courier New" panose="02070309020205020404" pitchFamily="49" charset="0"/>
                <a:cs typeface="Courier New" panose="02070309020205020404" pitchFamily="49" charset="0"/>
              </a:rPr>
              <a:t>pattern</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smtClean="0">
                <a:solidFill>
                  <a:srgbClr val="CE9178"/>
                </a:solidFill>
                <a:latin typeface="Courier New" panose="02070309020205020404" pitchFamily="49" charset="0"/>
                <a:cs typeface="Courier New" panose="02070309020205020404" pitchFamily="49" charset="0"/>
              </a:rPr>
              <a:t>“^[0-9]*$"</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00B0F0"/>
                </a:solidFill>
                <a:latin typeface="Courier New" panose="02070309020205020404" pitchFamily="49" charset="0"/>
                <a:cs typeface="Courier New" panose="02070309020205020404" pitchFamily="49" charset="0"/>
              </a:rPr>
              <a:t>validatePhoneLength</a:t>
            </a:r>
            <a:endParaRPr lang="en-US" sz="1200" dirty="0">
              <a:solidFill>
                <a:srgbClr val="00B0F0"/>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err="1" smtClean="0">
                <a:solidFill>
                  <a:srgbClr val="0070C0"/>
                </a:solidFill>
                <a:latin typeface="Courier New" panose="02070309020205020404" pitchFamily="49" charset="0"/>
                <a:cs typeface="Courier New" panose="02070309020205020404" pitchFamily="49" charset="0"/>
              </a:rPr>
              <a:t>validatePhoneLength</a:t>
            </a:r>
            <a:r>
              <a:rPr lang="en-US" sz="1200" dirty="0" smtClean="0">
                <a:solidFill>
                  <a:schemeClr val="tx2">
                    <a:lumMod val="75000"/>
                  </a:schemeClr>
                </a:solidFill>
                <a:latin typeface="Courier New" panose="02070309020205020404" pitchFamily="49" charset="0"/>
                <a:cs typeface="Courier New" panose="02070309020205020404" pitchFamily="49" charset="0"/>
              </a:rPr>
              <a:t>(control: </a:t>
            </a:r>
            <a:r>
              <a:rPr lang="en-US" sz="1200" dirty="0" err="1" smtClean="0">
                <a:solidFill>
                  <a:srgbClr val="0070C0"/>
                </a:solidFill>
                <a:latin typeface="Courier New" panose="02070309020205020404" pitchFamily="49" charset="0"/>
                <a:cs typeface="Courier New" panose="02070309020205020404" pitchFamily="49" charset="0"/>
              </a:rPr>
              <a:t>AbstractControl</a:t>
            </a: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err="1">
                <a:solidFill>
                  <a:srgbClr val="0070C0"/>
                </a:solidFill>
                <a:latin typeface="Courier New" panose="02070309020205020404" pitchFamily="49" charset="0"/>
                <a:cs typeface="Courier New" panose="02070309020205020404" pitchFamily="49" charset="0"/>
              </a:rPr>
              <a:t>ValidationErrors</a:t>
            </a:r>
            <a:r>
              <a:rPr lang="en-US" sz="1200" dirty="0">
                <a:solidFill>
                  <a:schemeClr val="tx2">
                    <a:lumMod val="75000"/>
                  </a:schemeClr>
                </a:solidFill>
                <a:latin typeface="Courier New" panose="02070309020205020404" pitchFamily="49" charset="0"/>
                <a:cs typeface="Courier New" panose="02070309020205020404" pitchFamily="49" charset="0"/>
              </a:rPr>
              <a:t> | </a:t>
            </a:r>
            <a:r>
              <a:rPr lang="en-US" sz="1200" dirty="0" smtClean="0">
                <a:solidFill>
                  <a:schemeClr val="tx2">
                    <a:lumMod val="75000"/>
                  </a:schemeClr>
                </a:solidFill>
                <a:latin typeface="Courier New" panose="02070309020205020404" pitchFamily="49" charset="0"/>
                <a:cs typeface="Courier New" panose="02070309020205020404" pitchFamily="49" charset="0"/>
              </a:rPr>
              <a:t>null {</a:t>
            </a:r>
          </a:p>
          <a:p>
            <a:pPr marL="228600" indent="-228600">
              <a:buFont typeface="+mj-lt"/>
              <a:buAutoNum type="arabicPeriod"/>
            </a:pPr>
            <a:r>
              <a:rPr lang="en-US" sz="1200" dirty="0" smtClean="0">
                <a:solidFill>
                  <a:schemeClr val="tx2">
                    <a:lumMod val="75000"/>
                  </a:schemeClr>
                </a:solidFill>
                <a:latin typeface="Courier New" panose="02070309020205020404" pitchFamily="49" charset="0"/>
                <a:cs typeface="Courier New" panose="02070309020205020404" pitchFamily="49" charset="0"/>
              </a:rPr>
              <a:t>    </a:t>
            </a:r>
            <a:r>
              <a:rPr lang="en-US" sz="1200" dirty="0">
                <a:solidFill>
                  <a:schemeClr val="tx2">
                    <a:lumMod val="75000"/>
                  </a:schemeClr>
                </a:solidFill>
                <a:latin typeface="Courier New" panose="02070309020205020404" pitchFamily="49" charset="0"/>
                <a:cs typeface="Courier New" panose="02070309020205020404" pitchFamily="49" charset="0"/>
              </a:rPr>
              <a:t>if (</a:t>
            </a:r>
            <a:r>
              <a:rPr lang="en-US" sz="1200" dirty="0" err="1">
                <a:solidFill>
                  <a:srgbClr val="C00000"/>
                </a:solidFill>
                <a:latin typeface="Courier New" panose="02070309020205020404" pitchFamily="49" charset="0"/>
                <a:cs typeface="Courier New" panose="02070309020205020404" pitchFamily="49" charset="0"/>
              </a:rPr>
              <a:t>control.value</a:t>
            </a:r>
            <a:r>
              <a:rPr lang="en-US" sz="1200" dirty="0">
                <a:solidFill>
                  <a:schemeClr val="tx2">
                    <a:lumMod val="75000"/>
                  </a:schemeClr>
                </a:solidFill>
                <a:latin typeface="Courier New" panose="02070309020205020404" pitchFamily="49" charset="0"/>
                <a:cs typeface="Courier New" panose="02070309020205020404" pitchFamily="49" charset="0"/>
              </a:rPr>
              <a:t> &amp;&amp; </a:t>
            </a:r>
            <a:r>
              <a:rPr lang="en-US" sz="1200" dirty="0" err="1">
                <a:solidFill>
                  <a:srgbClr val="C00000"/>
                </a:solidFill>
                <a:latin typeface="Courier New" panose="02070309020205020404" pitchFamily="49" charset="0"/>
                <a:cs typeface="Courier New" panose="02070309020205020404" pitchFamily="49" charset="0"/>
              </a:rPr>
              <a:t>control.value.length</a:t>
            </a:r>
            <a:r>
              <a:rPr lang="en-US" sz="1200" dirty="0">
                <a:solidFill>
                  <a:schemeClr val="tx2">
                    <a:lumMod val="75000"/>
                  </a:schemeClr>
                </a:solidFill>
                <a:latin typeface="Courier New" panose="02070309020205020404" pitchFamily="49" charset="0"/>
                <a:cs typeface="Courier New" panose="02070309020205020404" pitchFamily="49" charset="0"/>
              </a:rPr>
              <a:t> != 10) {</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a:solidFill>
                  <a:srgbClr val="C00000"/>
                </a:solidFill>
                <a:latin typeface="Courier New" panose="02070309020205020404" pitchFamily="49" charset="0"/>
                <a:cs typeface="Courier New" panose="02070309020205020404" pitchFamily="49" charset="0"/>
              </a:rPr>
              <a:t>return</a:t>
            </a:r>
            <a:r>
              <a:rPr lang="en-US" sz="1200" dirty="0">
                <a:solidFill>
                  <a:schemeClr val="tx2">
                    <a:lumMod val="75000"/>
                  </a:schemeClr>
                </a:solidFill>
                <a:latin typeface="Courier New" panose="02070309020205020404" pitchFamily="49" charset="0"/>
                <a:cs typeface="Courier New" panose="02070309020205020404" pitchFamily="49" charset="0"/>
              </a:rPr>
              <a:t> { '</a:t>
            </a:r>
            <a:r>
              <a:rPr lang="en-US" sz="1200" dirty="0" err="1">
                <a:solidFill>
                  <a:schemeClr val="tx2">
                    <a:lumMod val="75000"/>
                  </a:schemeClr>
                </a:solidFill>
                <a:latin typeface="Courier New" panose="02070309020205020404" pitchFamily="49" charset="0"/>
                <a:cs typeface="Courier New" panose="02070309020205020404" pitchFamily="49" charset="0"/>
              </a:rPr>
              <a:t>phoneLength</a:t>
            </a:r>
            <a:r>
              <a:rPr lang="en-US" sz="1200" dirty="0">
                <a:solidFill>
                  <a:schemeClr val="tx2">
                    <a:lumMod val="75000"/>
                  </a:schemeClr>
                </a:solidFill>
                <a:latin typeface="Courier New" panose="02070309020205020404" pitchFamily="49" charset="0"/>
                <a:cs typeface="Courier New" panose="02070309020205020404" pitchFamily="49" charset="0"/>
              </a:rPr>
              <a:t>': true };</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a:solidFill>
                  <a:srgbClr val="C00000"/>
                </a:solidFill>
                <a:latin typeface="Courier New" panose="02070309020205020404" pitchFamily="49" charset="0"/>
                <a:cs typeface="Courier New" panose="02070309020205020404" pitchFamily="49" charset="0"/>
              </a:rPr>
              <a:t>return</a:t>
            </a:r>
            <a:r>
              <a:rPr lang="en-US" sz="1200" dirty="0">
                <a:solidFill>
                  <a:schemeClr val="tx2">
                    <a:lumMod val="75000"/>
                  </a:schemeClr>
                </a:solidFill>
                <a:latin typeface="Courier New" panose="02070309020205020404" pitchFamily="49" charset="0"/>
                <a:cs typeface="Courier New" panose="02070309020205020404" pitchFamily="49" charset="0"/>
              </a:rPr>
              <a:t> null;</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endParaRPr lang="en-US" sz="1200" dirty="0" smtClean="0">
              <a:solidFill>
                <a:schemeClr val="tx2">
                  <a:lumMod val="75000"/>
                </a:schemeClr>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smtClean="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4"/>
          <a:stretch>
            <a:fillRect/>
          </a:stretch>
        </p:blipFill>
        <p:spPr>
          <a:xfrm>
            <a:off x="344055" y="2075257"/>
            <a:ext cx="1538988" cy="511124"/>
          </a:xfrm>
          <a:prstGeom prst="rect">
            <a:avLst/>
          </a:prstGeom>
        </p:spPr>
      </p:pic>
      <p:sp>
        <p:nvSpPr>
          <p:cNvPr id="4" name="Rectangle 3"/>
          <p:cNvSpPr/>
          <p:nvPr/>
        </p:nvSpPr>
        <p:spPr>
          <a:xfrm>
            <a:off x="344055" y="2718262"/>
            <a:ext cx="4809836" cy="2862322"/>
          </a:xfrm>
          <a:prstGeom prst="rect">
            <a:avLst/>
          </a:prstGeom>
        </p:spPr>
        <p:txBody>
          <a:bodyPr wrap="square">
            <a:spAutoFit/>
          </a:bodyPr>
          <a:lstStyle/>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ng-template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defaultTemplate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let-item</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span</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 item.name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span</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4D4D4"/>
                </a:solidFill>
                <a:latin typeface="Courier New" panose="02070309020205020404" pitchFamily="49" charset="0"/>
                <a:cs typeface="Courier New" panose="02070309020205020404" pitchFamily="49" charset="0"/>
              </a:rPr>
              <a:t>item.phone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ng-template</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Phone</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"text"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"form-control“ </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CE9178"/>
                </a:solidFill>
                <a:latin typeface="Courier New" panose="02070309020205020404" pitchFamily="49" charset="0"/>
                <a:cs typeface="Courier New" panose="02070309020205020404" pitchFamily="49" charset="0"/>
              </a:rPr>
              <a:t>  </a:t>
            </a:r>
            <a:r>
              <a:rPr lang="en-US" sz="1200" dirty="0" err="1">
                <a:solidFill>
                  <a:srgbClr val="CE9178"/>
                </a:solidFill>
                <a:latin typeface="Courier New" panose="02070309020205020404" pitchFamily="49" charset="0"/>
                <a:cs typeface="Courier New" panose="02070309020205020404" pitchFamily="49" charset="0"/>
              </a:rPr>
              <a:t>formControlName</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9CDCFE"/>
                </a:solidFill>
                <a:latin typeface="Courier New" panose="02070309020205020404" pitchFamily="49" charset="0"/>
                <a:cs typeface="Courier New" panose="02070309020205020404" pitchFamily="49" charset="0"/>
              </a:rPr>
              <a:t>phone</a:t>
            </a:r>
            <a:r>
              <a:rPr lang="en-US" sz="1200" dirty="0">
                <a:solidFill>
                  <a:srgbClr val="F44747"/>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phone.errors</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phone.errors.pattern</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Phone pattern is invalid!</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phone.errors.phoneLength</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Phone length is invalid!</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077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88" name="Google Shape;188;p32"/>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a:t>
            </a:r>
            <a:r>
              <a:rPr lang="en" dirty="0" smtClean="0"/>
              <a:t>– Custom </a:t>
            </a:r>
            <a:r>
              <a:rPr lang="en" dirty="0"/>
              <a:t>validation </a:t>
            </a:r>
            <a:r>
              <a:rPr lang="en" dirty="0" smtClean="0"/>
              <a:t>– Cross field validation</a:t>
            </a:r>
            <a:endParaRPr dirty="0"/>
          </a:p>
        </p:txBody>
      </p:sp>
      <p:sp>
        <p:nvSpPr>
          <p:cNvPr id="7" name="Rectangle 6"/>
          <p:cNvSpPr/>
          <p:nvPr/>
        </p:nvSpPr>
        <p:spPr>
          <a:xfrm>
            <a:off x="5331417" y="1425600"/>
            <a:ext cx="5482685" cy="4339650"/>
          </a:xfrm>
          <a:prstGeom prst="rect">
            <a:avLst/>
          </a:prstGeom>
        </p:spPr>
        <p:txBody>
          <a:bodyPr wrap="square">
            <a:spAutoFit/>
          </a:bodyPr>
          <a:lstStyle/>
          <a:p>
            <a:pPr marL="228600" indent="-228600">
              <a:buFont typeface="+mj-lt"/>
              <a:buAutoNum type="arabicPeriod"/>
            </a:pPr>
            <a:r>
              <a:rPr lang="en-US" sz="1200" dirty="0">
                <a:solidFill>
                  <a:srgbClr val="569CD6"/>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ModelFormComponent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implements</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r>
            <a:br>
              <a:rPr lang="en-US" sz="1200" dirty="0">
                <a:solidFill>
                  <a:srgbClr val="D4D4D4"/>
                </a:solidFill>
                <a:latin typeface="Courier New" panose="02070309020205020404" pitchFamily="49" charset="0"/>
                <a:cs typeface="Courier New" panose="02070309020205020404" pitchFamily="49" charset="0"/>
              </a:rPr>
            </a:b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ngOnInit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9CDCFE"/>
                </a:solidFill>
                <a:latin typeface="Courier New" panose="02070309020205020404" pitchFamily="49" charset="0"/>
                <a:cs typeface="Courier New" panose="02070309020205020404" pitchFamily="49" charset="0"/>
              </a:rPr>
              <a:t>myform</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FormGroup</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language:</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569CD6"/>
                </a:solidFill>
                <a:latin typeface="Courier New" panose="02070309020205020404" pitchFamily="49" charset="0"/>
                <a:cs typeface="Courier New" panose="02070309020205020404" pitchFamily="49" charset="0"/>
              </a:rPr>
              <a:t>new</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err="1" smtClean="0">
                <a:solidFill>
                  <a:srgbClr val="4EC9B0"/>
                </a:solidFill>
                <a:latin typeface="Courier New" panose="02070309020205020404" pitchFamily="49" charset="0"/>
                <a:cs typeface="Courier New" panose="02070309020205020404" pitchFamily="49" charset="0"/>
              </a:rPr>
              <a:t>FormControl</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smtClean="0">
                <a:solidFill>
                  <a:srgbClr val="9CDCFE"/>
                </a:solidFill>
                <a:latin typeface="Courier New" panose="02070309020205020404" pitchFamily="49" charset="0"/>
                <a:cs typeface="Courier New" panose="02070309020205020404" pitchFamily="49" charset="0"/>
              </a:rPr>
              <a:t>phone:</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new</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4EC9B0"/>
                </a:solidFill>
                <a:latin typeface="Courier New" panose="02070309020205020404" pitchFamily="49" charset="0"/>
                <a:cs typeface="Courier New" panose="02070309020205020404" pitchFamily="49" charset="0"/>
              </a:rPr>
              <a:t>FormControl</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Validators</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DCDCAA"/>
                </a:solidFill>
                <a:latin typeface="Courier New" panose="02070309020205020404" pitchFamily="49" charset="0"/>
                <a:cs typeface="Courier New" panose="02070309020205020404" pitchFamily="49" charset="0"/>
              </a:rPr>
              <a:t>pattern</a:t>
            </a:r>
            <a:r>
              <a:rPr lang="en-US" sz="1200" dirty="0" smtClean="0">
                <a:solidFill>
                  <a:srgbClr val="D4D4D4"/>
                </a:solidFill>
                <a:latin typeface="Courier New" panose="02070309020205020404" pitchFamily="49" charset="0"/>
                <a:cs typeface="Courier New" panose="02070309020205020404" pitchFamily="49" charset="0"/>
              </a:rPr>
              <a:t>(</a:t>
            </a:r>
            <a:r>
              <a:rPr lang="en-US" sz="1200" dirty="0" smtClean="0">
                <a:solidFill>
                  <a:srgbClr val="CE9178"/>
                </a:solidFill>
                <a:latin typeface="Courier New" panose="02070309020205020404" pitchFamily="49" charset="0"/>
                <a:cs typeface="Courier New" panose="02070309020205020404" pitchFamily="49" charset="0"/>
              </a:rPr>
              <a:t>“^[0-9]*$"</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00B0F0"/>
                </a:solidFill>
                <a:latin typeface="Courier New" panose="02070309020205020404" pitchFamily="49" charset="0"/>
                <a:cs typeface="Courier New" panose="02070309020205020404" pitchFamily="49" charset="0"/>
              </a:rPr>
              <a:t>validatePhoneLength</a:t>
            </a:r>
            <a:endParaRPr lang="en-US" sz="1200" dirty="0">
              <a:solidFill>
                <a:srgbClr val="00B0F0"/>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 [</a:t>
            </a:r>
            <a:r>
              <a:rPr lang="en-US" sz="1200" dirty="0" err="1" smtClean="0">
                <a:solidFill>
                  <a:srgbClr val="D4D4D4"/>
                </a:solidFill>
                <a:latin typeface="Courier New" panose="02070309020205020404" pitchFamily="49" charset="0"/>
                <a:cs typeface="Courier New" panose="02070309020205020404" pitchFamily="49" charset="0"/>
              </a:rPr>
              <a:t>this.</a:t>
            </a:r>
            <a:r>
              <a:rPr lang="en-US" sz="1200" dirty="0" err="1" smtClean="0">
                <a:solidFill>
                  <a:srgbClr val="00B0F0"/>
                </a:solidFill>
                <a:latin typeface="Courier New" panose="02070309020205020404" pitchFamily="49" charset="0"/>
                <a:cs typeface="Courier New" panose="02070309020205020404" pitchFamily="49" charset="0"/>
              </a:rPr>
              <a:t>validatePassword</a:t>
            </a:r>
            <a:r>
              <a:rPr lang="en-US" sz="1200" dirty="0" smtClean="0">
                <a:solidFill>
                  <a:srgbClr val="D4D4D4"/>
                </a:solidFill>
                <a:latin typeface="Courier New" panose="02070309020205020404" pitchFamily="49" charset="0"/>
                <a:cs typeface="Courier New" panose="02070309020205020404" pitchFamily="49" charset="0"/>
              </a:rPr>
              <a: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smtClean="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endParaRPr lang="en-US" sz="1200" dirty="0" smtClean="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err="1">
                <a:solidFill>
                  <a:schemeClr val="tx2">
                    <a:lumMod val="75000"/>
                  </a:schemeClr>
                </a:solidFill>
                <a:latin typeface="Courier New" panose="02070309020205020404" pitchFamily="49" charset="0"/>
                <a:cs typeface="Courier New" panose="02070309020205020404" pitchFamily="49" charset="0"/>
              </a:rPr>
              <a:t>validatePassword</a:t>
            </a:r>
            <a:r>
              <a:rPr lang="en-US" sz="1200" dirty="0">
                <a:solidFill>
                  <a:schemeClr val="tx2">
                    <a:lumMod val="75000"/>
                  </a:schemeClr>
                </a:solidFill>
                <a:latin typeface="Courier New" panose="02070309020205020404" pitchFamily="49" charset="0"/>
                <a:cs typeface="Courier New" panose="02070309020205020404" pitchFamily="49" charset="0"/>
              </a:rPr>
              <a:t>(control: </a:t>
            </a:r>
            <a:r>
              <a:rPr lang="en-US" sz="1200" dirty="0" err="1">
                <a:solidFill>
                  <a:schemeClr val="tx2">
                    <a:lumMod val="75000"/>
                  </a:schemeClr>
                </a:solidFill>
                <a:latin typeface="Courier New" panose="02070309020205020404" pitchFamily="49" charset="0"/>
                <a:cs typeface="Courier New" panose="02070309020205020404" pitchFamily="49" charset="0"/>
              </a:rPr>
              <a:t>AbstractControl</a:t>
            </a: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err="1">
                <a:solidFill>
                  <a:schemeClr val="tx2">
                    <a:lumMod val="75000"/>
                  </a:schemeClr>
                </a:solidFill>
                <a:latin typeface="Courier New" panose="02070309020205020404" pitchFamily="49" charset="0"/>
                <a:cs typeface="Courier New" panose="02070309020205020404" pitchFamily="49" charset="0"/>
              </a:rPr>
              <a:t>ValidationErrors</a:t>
            </a:r>
            <a:r>
              <a:rPr lang="en-US" sz="1200" dirty="0">
                <a:solidFill>
                  <a:schemeClr val="tx2">
                    <a:lumMod val="75000"/>
                  </a:schemeClr>
                </a:solidFill>
                <a:latin typeface="Courier New" panose="02070309020205020404" pitchFamily="49" charset="0"/>
                <a:cs typeface="Courier New" panose="02070309020205020404" pitchFamily="49" charset="0"/>
              </a:rPr>
              <a:t> | null {</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err="1">
                <a:solidFill>
                  <a:schemeClr val="tx2">
                    <a:lumMod val="75000"/>
                  </a:schemeClr>
                </a:solidFill>
                <a:latin typeface="Courier New" panose="02070309020205020404" pitchFamily="49" charset="0"/>
                <a:cs typeface="Courier New" panose="02070309020205020404" pitchFamily="49" charset="0"/>
              </a:rPr>
              <a:t>const</a:t>
            </a:r>
            <a:r>
              <a:rPr lang="en-US" sz="1200" dirty="0">
                <a:solidFill>
                  <a:schemeClr val="tx2">
                    <a:lumMod val="75000"/>
                  </a:schemeClr>
                </a:solidFill>
                <a:latin typeface="Courier New" panose="02070309020205020404" pitchFamily="49" charset="0"/>
                <a:cs typeface="Courier New" panose="02070309020205020404" pitchFamily="49" charset="0"/>
              </a:rPr>
              <a:t> password = </a:t>
            </a:r>
            <a:r>
              <a:rPr lang="en-US" sz="1200" dirty="0" err="1">
                <a:solidFill>
                  <a:schemeClr val="tx2">
                    <a:lumMod val="75000"/>
                  </a:schemeClr>
                </a:solidFill>
                <a:latin typeface="Courier New" panose="02070309020205020404" pitchFamily="49" charset="0"/>
                <a:cs typeface="Courier New" panose="02070309020205020404" pitchFamily="49" charset="0"/>
              </a:rPr>
              <a:t>control.get</a:t>
            </a:r>
            <a:r>
              <a:rPr lang="en-US" sz="1200" dirty="0">
                <a:solidFill>
                  <a:schemeClr val="tx2">
                    <a:lumMod val="75000"/>
                  </a:schemeClr>
                </a:solidFill>
                <a:latin typeface="Courier New" panose="02070309020205020404" pitchFamily="49" charset="0"/>
                <a:cs typeface="Courier New" panose="02070309020205020404" pitchFamily="49" charset="0"/>
              </a:rPr>
              <a:t>('password');</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a:t>
            </a:r>
            <a:r>
              <a:rPr lang="en-US" sz="1200" dirty="0" err="1">
                <a:solidFill>
                  <a:schemeClr val="tx2">
                    <a:lumMod val="75000"/>
                  </a:schemeClr>
                </a:solidFill>
                <a:latin typeface="Courier New" panose="02070309020205020404" pitchFamily="49" charset="0"/>
                <a:cs typeface="Courier New" panose="02070309020205020404" pitchFamily="49" charset="0"/>
              </a:rPr>
              <a:t>const</a:t>
            </a:r>
            <a:r>
              <a:rPr lang="en-US" sz="1200" dirty="0">
                <a:solidFill>
                  <a:schemeClr val="tx2">
                    <a:lumMod val="75000"/>
                  </a:schemeClr>
                </a:solidFill>
                <a:latin typeface="Courier New" panose="02070309020205020404" pitchFamily="49" charset="0"/>
                <a:cs typeface="Courier New" panose="02070309020205020404" pitchFamily="49" charset="0"/>
              </a:rPr>
              <a:t> email = </a:t>
            </a:r>
            <a:r>
              <a:rPr lang="en-US" sz="1200" dirty="0" err="1">
                <a:solidFill>
                  <a:schemeClr val="tx2">
                    <a:lumMod val="75000"/>
                  </a:schemeClr>
                </a:solidFill>
                <a:latin typeface="Courier New" panose="02070309020205020404" pitchFamily="49" charset="0"/>
                <a:cs typeface="Courier New" panose="02070309020205020404" pitchFamily="49" charset="0"/>
              </a:rPr>
              <a:t>control.get</a:t>
            </a:r>
            <a:r>
              <a:rPr lang="en-US" sz="1200" dirty="0">
                <a:solidFill>
                  <a:schemeClr val="tx2">
                    <a:lumMod val="75000"/>
                  </a:schemeClr>
                </a:solidFill>
                <a:latin typeface="Courier New" panose="02070309020205020404" pitchFamily="49" charset="0"/>
                <a:cs typeface="Courier New" panose="02070309020205020404" pitchFamily="49" charset="0"/>
              </a:rPr>
              <a:t>('email');</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return </a:t>
            </a:r>
            <a:r>
              <a:rPr lang="en-US" sz="1200" dirty="0" err="1">
                <a:solidFill>
                  <a:schemeClr val="tx2">
                    <a:lumMod val="75000"/>
                  </a:schemeClr>
                </a:solidFill>
                <a:latin typeface="Courier New" panose="02070309020205020404" pitchFamily="49" charset="0"/>
                <a:cs typeface="Courier New" panose="02070309020205020404" pitchFamily="49" charset="0"/>
              </a:rPr>
              <a:t>password.value</a:t>
            </a:r>
            <a:r>
              <a:rPr lang="en-US" sz="1200" dirty="0">
                <a:solidFill>
                  <a:schemeClr val="tx2">
                    <a:lumMod val="75000"/>
                  </a:schemeClr>
                </a:solidFill>
                <a:latin typeface="Courier New" panose="02070309020205020404" pitchFamily="49" charset="0"/>
                <a:cs typeface="Courier New" panose="02070309020205020404" pitchFamily="49" charset="0"/>
              </a:rPr>
              <a:t> &amp;&amp; </a:t>
            </a:r>
            <a:r>
              <a:rPr lang="en-US" sz="1200" dirty="0" err="1">
                <a:solidFill>
                  <a:schemeClr val="tx2">
                    <a:lumMod val="75000"/>
                  </a:schemeClr>
                </a:solidFill>
                <a:latin typeface="Courier New" panose="02070309020205020404" pitchFamily="49" charset="0"/>
                <a:cs typeface="Courier New" panose="02070309020205020404" pitchFamily="49" charset="0"/>
              </a:rPr>
              <a:t>email.value</a:t>
            </a:r>
            <a:r>
              <a:rPr lang="en-US" sz="1200" dirty="0">
                <a:solidFill>
                  <a:schemeClr val="tx2">
                    <a:lumMod val="75000"/>
                  </a:schemeClr>
                </a:solidFill>
                <a:latin typeface="Courier New" panose="02070309020205020404" pitchFamily="49" charset="0"/>
                <a:cs typeface="Courier New" panose="02070309020205020404" pitchFamily="49" charset="0"/>
              </a:rPr>
              <a:t> &amp;&amp; </a:t>
            </a:r>
            <a:r>
              <a:rPr lang="en-US" sz="1200" dirty="0" err="1">
                <a:solidFill>
                  <a:schemeClr val="tx2">
                    <a:lumMod val="75000"/>
                  </a:schemeClr>
                </a:solidFill>
                <a:latin typeface="Courier New" panose="02070309020205020404" pitchFamily="49" charset="0"/>
                <a:cs typeface="Courier New" panose="02070309020205020404" pitchFamily="49" charset="0"/>
              </a:rPr>
              <a:t>password.value</a:t>
            </a:r>
            <a:r>
              <a:rPr lang="en-US" sz="1200" dirty="0">
                <a:solidFill>
                  <a:schemeClr val="tx2">
                    <a:lumMod val="75000"/>
                  </a:schemeClr>
                </a:solidFill>
                <a:latin typeface="Courier New" panose="02070309020205020404" pitchFamily="49" charset="0"/>
                <a:cs typeface="Courier New" panose="02070309020205020404" pitchFamily="49" charset="0"/>
              </a:rPr>
              <a:t> == </a:t>
            </a:r>
            <a:r>
              <a:rPr lang="en-US" sz="1200" dirty="0" err="1">
                <a:solidFill>
                  <a:schemeClr val="tx2">
                    <a:lumMod val="75000"/>
                  </a:schemeClr>
                </a:solidFill>
                <a:latin typeface="Courier New" panose="02070309020205020404" pitchFamily="49" charset="0"/>
                <a:cs typeface="Courier New" panose="02070309020205020404" pitchFamily="49" charset="0"/>
              </a:rPr>
              <a:t>email.value</a:t>
            </a:r>
            <a:r>
              <a:rPr lang="en-US" sz="1200" dirty="0">
                <a:solidFill>
                  <a:schemeClr val="tx2">
                    <a:lumMod val="75000"/>
                  </a:schemeClr>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chemeClr val="tx2">
                    <a:lumMod val="75000"/>
                  </a:schemeClr>
                </a:solidFill>
                <a:latin typeface="Courier New" panose="02070309020205020404" pitchFamily="49" charset="0"/>
                <a:cs typeface="Courier New" panose="02070309020205020404" pitchFamily="49" charset="0"/>
              </a:rPr>
              <a:t>      { </a:t>
            </a:r>
            <a:r>
              <a:rPr lang="en-US" sz="1200" dirty="0" err="1">
                <a:solidFill>
                  <a:schemeClr val="tx2">
                    <a:lumMod val="75000"/>
                  </a:schemeClr>
                </a:solidFill>
                <a:latin typeface="Courier New" panose="02070309020205020404" pitchFamily="49" charset="0"/>
                <a:cs typeface="Courier New" panose="02070309020205020404" pitchFamily="49" charset="0"/>
              </a:rPr>
              <a:t>passwordInsecure</a:t>
            </a:r>
            <a:r>
              <a:rPr lang="en-US" sz="1200" dirty="0">
                <a:solidFill>
                  <a:schemeClr val="tx2">
                    <a:lumMod val="75000"/>
                  </a:schemeClr>
                </a:solidFill>
                <a:latin typeface="Courier New" panose="02070309020205020404" pitchFamily="49" charset="0"/>
                <a:cs typeface="Courier New" panose="02070309020205020404" pitchFamily="49" charset="0"/>
              </a:rPr>
              <a:t>: true } : null;</a:t>
            </a:r>
          </a:p>
          <a:p>
            <a:pPr marL="228600" indent="-228600">
              <a:buFont typeface="+mj-lt"/>
              <a:buAutoNum type="arabicPeriod"/>
            </a:pPr>
            <a:r>
              <a:rPr lang="en-US" sz="1200" dirty="0" smtClean="0">
                <a:solidFill>
                  <a:schemeClr val="tx2">
                    <a:lumMod val="75000"/>
                  </a:schemeClr>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smtClean="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430897" y="1425600"/>
            <a:ext cx="4371975" cy="1400175"/>
          </a:xfrm>
          <a:prstGeom prst="rect">
            <a:avLst/>
          </a:prstGeom>
        </p:spPr>
      </p:pic>
      <p:pic>
        <p:nvPicPr>
          <p:cNvPr id="3" name="Picture 2"/>
          <p:cNvPicPr>
            <a:picLocks noChangeAspect="1"/>
          </p:cNvPicPr>
          <p:nvPr/>
        </p:nvPicPr>
        <p:blipFill>
          <a:blip r:embed="rId4"/>
          <a:stretch>
            <a:fillRect/>
          </a:stretch>
        </p:blipFill>
        <p:spPr>
          <a:xfrm>
            <a:off x="491288" y="2685824"/>
            <a:ext cx="1399505" cy="279901"/>
          </a:xfrm>
          <a:prstGeom prst="rect">
            <a:avLst/>
          </a:prstGeom>
        </p:spPr>
      </p:pic>
      <p:sp>
        <p:nvSpPr>
          <p:cNvPr id="5" name="Rectangle 4"/>
          <p:cNvSpPr/>
          <p:nvPr/>
        </p:nvSpPr>
        <p:spPr>
          <a:xfrm>
            <a:off x="430897" y="3393501"/>
            <a:ext cx="4843906" cy="1384995"/>
          </a:xfrm>
          <a:prstGeom prst="rect">
            <a:avLst/>
          </a:prstGeom>
        </p:spPr>
        <p:txBody>
          <a:bodyPr wrap="square">
            <a:spAutoFit/>
          </a:bodyPr>
          <a:lstStyle/>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"form-group"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Password</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label</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input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type</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"password"</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class</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"form-control“</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CE9178"/>
                </a:solidFill>
                <a:latin typeface="Courier New" panose="02070309020205020404" pitchFamily="49" charset="0"/>
                <a:cs typeface="Courier New" panose="02070309020205020404" pitchFamily="49" charset="0"/>
              </a:rPr>
              <a:t>    </a:t>
            </a:r>
            <a:r>
              <a:rPr lang="en-US" sz="1200" dirty="0" err="1">
                <a:solidFill>
                  <a:srgbClr val="CE9178"/>
                </a:solidFill>
                <a:latin typeface="Courier New" panose="02070309020205020404" pitchFamily="49" charset="0"/>
                <a:cs typeface="Courier New" panose="02070309020205020404" pitchFamily="49" charset="0"/>
              </a:rPr>
              <a:t>formControlName</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9CDCFE"/>
                </a:solidFill>
                <a:latin typeface="Courier New" panose="02070309020205020404" pitchFamily="49" charset="0"/>
                <a:cs typeface="Courier New" panose="02070309020205020404" pitchFamily="49" charset="0"/>
              </a:rPr>
              <a:t>password</a:t>
            </a:r>
            <a:r>
              <a:rPr lang="en-US" sz="1200" dirty="0">
                <a:solidFill>
                  <a:srgbClr val="F44747"/>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ngIf</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CE9178"/>
                </a:solidFill>
                <a:latin typeface="Courier New" panose="02070309020205020404" pitchFamily="49" charset="0"/>
                <a:cs typeface="Courier New" panose="02070309020205020404" pitchFamily="49" charset="0"/>
              </a:rPr>
              <a:t>"myform.errors?.</a:t>
            </a:r>
            <a:r>
              <a:rPr lang="en-US" sz="1200" dirty="0" err="1">
                <a:solidFill>
                  <a:srgbClr val="CE9178"/>
                </a:solidFill>
                <a:latin typeface="Courier New" panose="02070309020205020404" pitchFamily="49" charset="0"/>
                <a:cs typeface="Courier New" panose="02070309020205020404" pitchFamily="49" charset="0"/>
              </a:rPr>
              <a:t>passwordInsecure</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Password insecure!</a:t>
            </a: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p</a:t>
            </a:r>
            <a:r>
              <a:rPr lang="en-US" sz="1200" dirty="0">
                <a:solidFill>
                  <a:srgbClr val="808080"/>
                </a:solidFill>
                <a:latin typeface="Courier New" panose="02070309020205020404" pitchFamily="49" charset="0"/>
                <a:cs typeface="Courier New" panose="02070309020205020404" pitchFamily="49" charset="0"/>
              </a:rPr>
              <a:t>&gt;</a:t>
            </a:r>
            <a:endParaRPr lang="en-US" sz="1200" dirty="0">
              <a:solidFill>
                <a:srgbClr val="D4D4D4"/>
              </a:solidFill>
              <a:latin typeface="Courier New" panose="02070309020205020404" pitchFamily="49" charset="0"/>
              <a:cs typeface="Courier New" panose="02070309020205020404" pitchFamily="49" charset="0"/>
            </a:endParaRPr>
          </a:p>
          <a:p>
            <a:pPr marL="228600" indent="-228600">
              <a:buFont typeface="+mj-lt"/>
              <a:buAutoNum type="arabicPeriod"/>
            </a:pPr>
            <a:r>
              <a:rPr lang="en-US" sz="1200" dirty="0">
                <a:solidFill>
                  <a:srgbClr val="808080"/>
                </a:solidFill>
                <a:latin typeface="Courier New" panose="02070309020205020404" pitchFamily="49" charset="0"/>
                <a:cs typeface="Courier New" panose="02070309020205020404" pitchFamily="49" charset="0"/>
              </a:rPr>
              <a:t>&lt;/</a:t>
            </a:r>
            <a:r>
              <a:rPr lang="en-US" sz="1200" dirty="0">
                <a:solidFill>
                  <a:srgbClr val="569CD6"/>
                </a:solidFill>
                <a:latin typeface="Courier New" panose="02070309020205020404" pitchFamily="49" charset="0"/>
                <a:cs typeface="Courier New" panose="02070309020205020404" pitchFamily="49" charset="0"/>
              </a:rPr>
              <a:t>div</a:t>
            </a:r>
            <a:r>
              <a:rPr lang="en-US" sz="1200" dirty="0">
                <a:solidFill>
                  <a:srgbClr val="808080"/>
                </a:solidFill>
                <a:latin typeface="Courier New" panose="02070309020205020404" pitchFamily="49" charset="0"/>
                <a:cs typeface="Courier New" panose="02070309020205020404" pitchFamily="49" charset="0"/>
              </a:rPr>
              <a:t>&gt;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8683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194" name="Google Shape;194;p33"/>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Form </a:t>
            </a:r>
            <a:r>
              <a:rPr lang="en" dirty="0" smtClean="0"/>
              <a:t>– Saving&amp;Reseting </a:t>
            </a:r>
            <a:r>
              <a:rPr lang="en" dirty="0"/>
              <a:t>Form Data</a:t>
            </a:r>
            <a:endParaRPr dirty="0"/>
          </a:p>
        </p:txBody>
      </p:sp>
      <p:sp>
        <p:nvSpPr>
          <p:cNvPr id="195" name="Google Shape;195;p33"/>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marL="0" indent="0">
              <a:buNone/>
            </a:pPr>
            <a:r>
              <a:rPr lang="en" dirty="0">
                <a:solidFill>
                  <a:srgbClr val="000000"/>
                </a:solidFill>
                <a:latin typeface="Arial"/>
                <a:ea typeface="Arial"/>
                <a:cs typeface="Arial"/>
                <a:sym typeface="Arial"/>
              </a:rPr>
              <a:t>Component</a:t>
            </a:r>
            <a:r>
              <a:rPr lang="en" sz="1140" dirty="0">
                <a:solidFill>
                  <a:srgbClr val="000088"/>
                </a:solidFill>
                <a:latin typeface="Courier New"/>
                <a:ea typeface="Courier New"/>
                <a:cs typeface="Courier New"/>
                <a:sym typeface="Courier New"/>
              </a:rPr>
              <a:t> </a:t>
            </a:r>
            <a:endParaRPr sz="1140" dirty="0">
              <a:solidFill>
                <a:srgbClr val="000088"/>
              </a:solidFill>
              <a:latin typeface="Courier New"/>
              <a:ea typeface="Courier New"/>
              <a:cs typeface="Courier New"/>
              <a:sym typeface="Courier New"/>
            </a:endParaRPr>
          </a:p>
          <a:p>
            <a:pPr indent="-346623">
              <a:buClr>
                <a:srgbClr val="666600"/>
              </a:buClr>
              <a:buSzPts val="950"/>
              <a:buFont typeface="Courier New"/>
              <a:buAutoNum type="arabicPeriod"/>
            </a:pPr>
            <a:r>
              <a:rPr lang="en-US" sz="1140" dirty="0" err="1">
                <a:solidFill>
                  <a:schemeClr val="accent1"/>
                </a:solidFill>
                <a:latin typeface="Courier New"/>
                <a:ea typeface="Courier New"/>
                <a:cs typeface="Courier New"/>
                <a:sym typeface="Courier New"/>
              </a:rPr>
              <a:t>onSubmit</a:t>
            </a:r>
            <a:r>
              <a:rPr lang="en-US" sz="1140" dirty="0">
                <a:solidFill>
                  <a:srgbClr val="000088"/>
                </a:solidFill>
                <a:latin typeface="Courier New"/>
                <a:ea typeface="Courier New"/>
                <a:cs typeface="Courier New"/>
                <a:sym typeface="Courier New"/>
              </a:rPr>
              <a:t>() {</a:t>
            </a:r>
          </a:p>
          <a:p>
            <a:pPr indent="-346623">
              <a:buClr>
                <a:srgbClr val="666600"/>
              </a:buClr>
              <a:buSzPts val="950"/>
              <a:buFont typeface="Courier New"/>
              <a:buAutoNum type="arabicPeriod"/>
            </a:pPr>
            <a:r>
              <a:rPr lang="en-US" sz="1140" dirty="0">
                <a:solidFill>
                  <a:srgbClr val="000088"/>
                </a:solidFill>
                <a:latin typeface="Courier New"/>
                <a:ea typeface="Courier New"/>
                <a:cs typeface="Courier New"/>
                <a:sym typeface="Courier New"/>
              </a:rPr>
              <a:t> </a:t>
            </a:r>
            <a:r>
              <a:rPr lang="en-US" sz="1140" dirty="0" smtClean="0">
                <a:solidFill>
                  <a:srgbClr val="000088"/>
                </a:solidFill>
                <a:latin typeface="Courier New"/>
                <a:ea typeface="Courier New"/>
                <a:cs typeface="Courier New"/>
                <a:sym typeface="Courier New"/>
              </a:rPr>
              <a:t>   </a:t>
            </a:r>
            <a:r>
              <a:rPr lang="en-US" sz="1140" dirty="0" smtClean="0">
                <a:solidFill>
                  <a:schemeClr val="accent1"/>
                </a:solidFill>
                <a:latin typeface="Courier New"/>
                <a:ea typeface="Courier New"/>
                <a:cs typeface="Courier New"/>
                <a:sym typeface="Courier New"/>
              </a:rPr>
              <a:t>console</a:t>
            </a:r>
            <a:r>
              <a:rPr lang="en-US" sz="1140" dirty="0" smtClean="0">
                <a:solidFill>
                  <a:srgbClr val="000088"/>
                </a:solidFill>
                <a:latin typeface="Courier New"/>
                <a:ea typeface="Courier New"/>
                <a:cs typeface="Courier New"/>
                <a:sym typeface="Courier New"/>
              </a:rPr>
              <a:t>.</a:t>
            </a:r>
            <a:r>
              <a:rPr lang="en-US" sz="1140" dirty="0" smtClean="0">
                <a:solidFill>
                  <a:srgbClr val="00B0F0"/>
                </a:solidFill>
                <a:latin typeface="Courier New"/>
                <a:ea typeface="Courier New"/>
                <a:cs typeface="Courier New"/>
                <a:sym typeface="Courier New"/>
              </a:rPr>
              <a:t>log</a:t>
            </a:r>
            <a:r>
              <a:rPr lang="en-US" sz="1140" dirty="0" smtClean="0">
                <a:solidFill>
                  <a:srgbClr val="000088"/>
                </a:solidFill>
                <a:latin typeface="Courier New"/>
                <a:ea typeface="Courier New"/>
                <a:cs typeface="Courier New"/>
                <a:sym typeface="Courier New"/>
              </a:rPr>
              <a:t>(</a:t>
            </a:r>
            <a:r>
              <a:rPr lang="en-US" sz="1140" dirty="0" err="1" smtClean="0">
                <a:solidFill>
                  <a:srgbClr val="000088"/>
                </a:solidFill>
                <a:latin typeface="Courier New"/>
                <a:ea typeface="Courier New"/>
                <a:cs typeface="Courier New"/>
                <a:sym typeface="Courier New"/>
              </a:rPr>
              <a:t>this.myForm.value</a:t>
            </a:r>
            <a:r>
              <a:rPr lang="en-US" sz="1140" dirty="0">
                <a:solidFill>
                  <a:srgbClr val="000088"/>
                </a:solidFill>
                <a:latin typeface="Courier New"/>
                <a:ea typeface="Courier New"/>
                <a:cs typeface="Courier New"/>
                <a:sym typeface="Courier New"/>
              </a:rPr>
              <a:t>);</a:t>
            </a:r>
          </a:p>
          <a:p>
            <a:pPr indent="-346623">
              <a:buClr>
                <a:srgbClr val="666600"/>
              </a:buClr>
              <a:buSzPts val="950"/>
              <a:buFont typeface="Courier New"/>
              <a:buAutoNum type="arabicPeriod"/>
            </a:pPr>
            <a:r>
              <a:rPr lang="en-US" sz="1140" dirty="0">
                <a:solidFill>
                  <a:srgbClr val="000088"/>
                </a:solidFill>
                <a:latin typeface="Courier New"/>
                <a:ea typeface="Courier New"/>
                <a:cs typeface="Courier New"/>
                <a:sym typeface="Courier New"/>
              </a:rPr>
              <a:t>}</a:t>
            </a:r>
          </a:p>
          <a:p>
            <a:pPr indent="-346623">
              <a:buClr>
                <a:srgbClr val="666600"/>
              </a:buClr>
              <a:buSzPts val="950"/>
              <a:buFont typeface="Courier New"/>
              <a:buAutoNum type="arabicPeriod"/>
            </a:pPr>
            <a:r>
              <a:rPr lang="en-US" sz="1140" dirty="0" err="1">
                <a:solidFill>
                  <a:schemeClr val="accent1"/>
                </a:solidFill>
                <a:latin typeface="Courier New"/>
                <a:ea typeface="Courier New"/>
                <a:cs typeface="Courier New"/>
                <a:sym typeface="Courier New"/>
              </a:rPr>
              <a:t>onReset</a:t>
            </a:r>
            <a:r>
              <a:rPr lang="en-US" sz="1140" dirty="0">
                <a:solidFill>
                  <a:srgbClr val="000088"/>
                </a:solidFill>
                <a:latin typeface="Courier New"/>
                <a:ea typeface="Courier New"/>
                <a:cs typeface="Courier New"/>
                <a:sym typeface="Courier New"/>
              </a:rPr>
              <a:t>() { </a:t>
            </a:r>
          </a:p>
          <a:p>
            <a:pPr indent="-346623">
              <a:buClr>
                <a:srgbClr val="666600"/>
              </a:buClr>
              <a:buSzPts val="950"/>
              <a:buFont typeface="Courier New"/>
              <a:buAutoNum type="arabicPeriod"/>
            </a:pPr>
            <a:r>
              <a:rPr lang="en-US" sz="1140" dirty="0">
                <a:solidFill>
                  <a:srgbClr val="000088"/>
                </a:solidFill>
                <a:latin typeface="Courier New"/>
                <a:ea typeface="Courier New"/>
                <a:cs typeface="Courier New"/>
                <a:sym typeface="Courier New"/>
              </a:rPr>
              <a:t> </a:t>
            </a:r>
            <a:r>
              <a:rPr lang="en-US" sz="1140" dirty="0" smtClean="0">
                <a:solidFill>
                  <a:srgbClr val="000088"/>
                </a:solidFill>
                <a:latin typeface="Courier New"/>
                <a:ea typeface="Courier New"/>
                <a:cs typeface="Courier New"/>
                <a:sym typeface="Courier New"/>
              </a:rPr>
              <a:t>   if </a:t>
            </a:r>
            <a:r>
              <a:rPr lang="en-US" sz="1140" dirty="0">
                <a:solidFill>
                  <a:srgbClr val="000088"/>
                </a:solidFill>
                <a:latin typeface="Courier New"/>
                <a:ea typeface="Courier New"/>
                <a:cs typeface="Courier New"/>
                <a:sym typeface="Courier New"/>
              </a:rPr>
              <a:t>(</a:t>
            </a:r>
            <a:r>
              <a:rPr lang="en-US" sz="1140" dirty="0" err="1" smtClean="0">
                <a:solidFill>
                  <a:srgbClr val="000088"/>
                </a:solidFill>
                <a:latin typeface="Courier New"/>
                <a:ea typeface="Courier New"/>
                <a:cs typeface="Courier New"/>
                <a:sym typeface="Courier New"/>
              </a:rPr>
              <a:t>this.myForm.valid</a:t>
            </a:r>
            <a:r>
              <a:rPr lang="en-US" sz="1140" dirty="0">
                <a:solidFill>
                  <a:srgbClr val="000088"/>
                </a:solidFill>
                <a:latin typeface="Courier New"/>
                <a:ea typeface="Courier New"/>
                <a:cs typeface="Courier New"/>
                <a:sym typeface="Courier New"/>
              </a:rPr>
              <a:t>) { </a:t>
            </a:r>
          </a:p>
          <a:p>
            <a:pPr indent="-346623">
              <a:buClr>
                <a:srgbClr val="666600"/>
              </a:buClr>
              <a:buSzPts val="950"/>
              <a:buFont typeface="Courier New"/>
              <a:buAutoNum type="arabicPeriod"/>
            </a:pPr>
            <a:r>
              <a:rPr lang="en-US" sz="1140" dirty="0" smtClean="0">
                <a:solidFill>
                  <a:schemeClr val="accent1"/>
                </a:solidFill>
                <a:latin typeface="Courier New"/>
                <a:ea typeface="Courier New"/>
                <a:cs typeface="Courier New"/>
                <a:sym typeface="Courier New"/>
              </a:rPr>
              <a:t>        console</a:t>
            </a:r>
            <a:r>
              <a:rPr lang="en-US" sz="1140" dirty="0" smtClean="0">
                <a:solidFill>
                  <a:srgbClr val="000088"/>
                </a:solidFill>
                <a:latin typeface="Courier New"/>
                <a:ea typeface="Courier New"/>
                <a:cs typeface="Courier New"/>
                <a:sym typeface="Courier New"/>
              </a:rPr>
              <a:t>.</a:t>
            </a:r>
            <a:r>
              <a:rPr lang="en-US" sz="1140" dirty="0" smtClean="0">
                <a:solidFill>
                  <a:srgbClr val="00B0F0"/>
                </a:solidFill>
                <a:latin typeface="Courier New"/>
                <a:ea typeface="Courier New"/>
                <a:cs typeface="Courier New"/>
                <a:sym typeface="Courier New"/>
              </a:rPr>
              <a:t>log</a:t>
            </a:r>
            <a:r>
              <a:rPr lang="en-US" sz="1140" dirty="0">
                <a:solidFill>
                  <a:srgbClr val="000088"/>
                </a:solidFill>
                <a:latin typeface="Courier New"/>
                <a:ea typeface="Courier New"/>
                <a:cs typeface="Courier New"/>
                <a:sym typeface="Courier New"/>
              </a:rPr>
              <a:t>("Form Submitted!"); </a:t>
            </a:r>
          </a:p>
          <a:p>
            <a:pPr indent="-346623">
              <a:buClr>
                <a:srgbClr val="666600"/>
              </a:buClr>
              <a:buSzPts val="950"/>
              <a:buFont typeface="Courier New"/>
              <a:buAutoNum type="arabicPeriod"/>
            </a:pPr>
            <a:r>
              <a:rPr lang="en-US" sz="1140" dirty="0" smtClean="0">
                <a:solidFill>
                  <a:srgbClr val="000088"/>
                </a:solidFill>
                <a:latin typeface="Courier New"/>
                <a:ea typeface="Courier New"/>
                <a:cs typeface="Courier New"/>
                <a:sym typeface="Courier New"/>
              </a:rPr>
              <a:t>        </a:t>
            </a:r>
            <a:r>
              <a:rPr lang="en-US" sz="1140" dirty="0" err="1" smtClean="0">
                <a:solidFill>
                  <a:srgbClr val="000088"/>
                </a:solidFill>
                <a:latin typeface="Courier New"/>
                <a:ea typeface="Courier New"/>
                <a:cs typeface="Courier New"/>
                <a:sym typeface="Courier New"/>
              </a:rPr>
              <a:t>this.myForm.reset</a:t>
            </a:r>
            <a:r>
              <a:rPr lang="en-US" sz="1140" dirty="0">
                <a:solidFill>
                  <a:srgbClr val="000088"/>
                </a:solidFill>
                <a:latin typeface="Courier New"/>
                <a:ea typeface="Courier New"/>
                <a:cs typeface="Courier New"/>
                <a:sym typeface="Courier New"/>
              </a:rPr>
              <a:t>(); </a:t>
            </a:r>
          </a:p>
          <a:p>
            <a:pPr indent="-346623">
              <a:buClr>
                <a:srgbClr val="666600"/>
              </a:buClr>
              <a:buSzPts val="950"/>
              <a:buFont typeface="Courier New"/>
              <a:buAutoNum type="arabicPeriod"/>
            </a:pPr>
            <a:r>
              <a:rPr lang="en-US" sz="1140" dirty="0">
                <a:solidFill>
                  <a:srgbClr val="000088"/>
                </a:solidFill>
                <a:latin typeface="Courier New"/>
                <a:ea typeface="Courier New"/>
                <a:cs typeface="Courier New"/>
                <a:sym typeface="Courier New"/>
              </a:rPr>
              <a:t> </a:t>
            </a:r>
            <a:r>
              <a:rPr lang="en-US" sz="1140" dirty="0" smtClean="0">
                <a:solidFill>
                  <a:srgbClr val="000088"/>
                </a:solidFill>
                <a:latin typeface="Courier New"/>
                <a:ea typeface="Courier New"/>
                <a:cs typeface="Courier New"/>
                <a:sym typeface="Courier New"/>
              </a:rPr>
              <a:t>   } </a:t>
            </a:r>
            <a:endParaRPr lang="en-US" sz="1140" dirty="0">
              <a:solidFill>
                <a:srgbClr val="000088"/>
              </a:solidFill>
              <a:latin typeface="Courier New"/>
              <a:ea typeface="Courier New"/>
              <a:cs typeface="Courier New"/>
              <a:sym typeface="Courier New"/>
            </a:endParaRPr>
          </a:p>
          <a:p>
            <a:pPr indent="-346623">
              <a:buClr>
                <a:srgbClr val="666600"/>
              </a:buClr>
              <a:buSzPts val="950"/>
              <a:buFont typeface="Courier New"/>
              <a:buAutoNum type="arabicPeriod"/>
            </a:pPr>
            <a:r>
              <a:rPr lang="en-US" sz="1140" dirty="0">
                <a:solidFill>
                  <a:srgbClr val="000088"/>
                </a:solidFill>
                <a:latin typeface="Courier New"/>
                <a:ea typeface="Courier New"/>
                <a:cs typeface="Courier New"/>
                <a:sym typeface="Courier New"/>
              </a:rPr>
              <a:t>}</a:t>
            </a:r>
            <a:endParaRPr sz="1140" dirty="0">
              <a:solidFill>
                <a:srgbClr val="000088"/>
              </a:solidFill>
              <a:latin typeface="Courier New"/>
              <a:ea typeface="Courier New"/>
              <a:cs typeface="Courier New"/>
              <a:sym typeface="Courier New"/>
            </a:endParaRPr>
          </a:p>
        </p:txBody>
      </p:sp>
    </p:spTree>
    <p:extLst>
      <p:ext uri="{BB962C8B-B14F-4D97-AF65-F5344CB8AC3E}">
        <p14:creationId xmlns:p14="http://schemas.microsoft.com/office/powerpoint/2010/main" val="199717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00" name="Google Shape;200;p34"/>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smtClean="0"/>
              <a:t>Angular Service</a:t>
            </a:r>
            <a:endParaRPr dirty="0"/>
          </a:p>
        </p:txBody>
      </p:sp>
      <p:sp>
        <p:nvSpPr>
          <p:cNvPr id="201" name="Google Shape;201;p34"/>
          <p:cNvSpPr txBox="1">
            <a:spLocks noGrp="1"/>
          </p:cNvSpPr>
          <p:nvPr>
            <p:ph sz="quarter" idx="1"/>
          </p:nvPr>
        </p:nvSpPr>
        <p:spPr>
          <a:xfrm>
            <a:off x="3030220" y="1036800"/>
            <a:ext cx="7680960" cy="4311312"/>
          </a:xfrm>
          <a:prstGeom prst="rect">
            <a:avLst/>
          </a:prstGeom>
        </p:spPr>
        <p:txBody>
          <a:bodyPr spcFirstLastPara="1" vert="horz" wrap="square" lIns="109678" tIns="109678" rIns="109678" bIns="109678" rtlCol="0" anchor="t" anchorCtr="0">
            <a:noAutofit/>
          </a:bodyPr>
          <a:lstStyle/>
          <a:p>
            <a:pPr indent="-365669">
              <a:lnSpc>
                <a:spcPct val="100000"/>
              </a:lnSpc>
              <a:buSzPts val="1200"/>
              <a:buFont typeface="Courier New"/>
              <a:buAutoNum type="arabicPeriod"/>
            </a:pPr>
            <a:r>
              <a:rPr lang="en" sz="1440" dirty="0">
                <a:solidFill>
                  <a:srgbClr val="0000FF"/>
                </a:solidFill>
                <a:latin typeface="Courier New"/>
                <a:ea typeface="Courier New"/>
                <a:cs typeface="Courier New"/>
                <a:sym typeface="Courier New"/>
              </a:rPr>
              <a:t>export</a:t>
            </a: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class</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HeroService</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private</a:t>
            </a:r>
            <a:r>
              <a:rPr lang="en" sz="1440" dirty="0">
                <a:latin typeface="Courier New"/>
                <a:ea typeface="Courier New"/>
                <a:cs typeface="Courier New"/>
                <a:sym typeface="Courier New"/>
              </a:rPr>
              <a:t> heroes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Hero</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constructor</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private</a:t>
            </a:r>
            <a:r>
              <a:rPr lang="en" sz="1440" dirty="0">
                <a:latin typeface="Courier New"/>
                <a:ea typeface="Courier New"/>
                <a:cs typeface="Courier New"/>
                <a:sym typeface="Courier New"/>
              </a:rPr>
              <a:t> backend</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BackendService</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private</a:t>
            </a:r>
            <a:r>
              <a:rPr lang="en" sz="1440" dirty="0">
                <a:latin typeface="Courier New"/>
                <a:ea typeface="Courier New"/>
                <a:cs typeface="Courier New"/>
                <a:sym typeface="Courier New"/>
              </a:rPr>
              <a:t> logger</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Logger</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getHeroes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this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backend</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getAll</a:t>
            </a:r>
            <a:r>
              <a:rPr lang="en" sz="1440" dirty="0">
                <a:solidFill>
                  <a:srgbClr val="666600"/>
                </a:solidFill>
                <a:latin typeface="Courier New"/>
                <a:ea typeface="Courier New"/>
                <a:cs typeface="Courier New"/>
                <a:sym typeface="Courier New"/>
              </a:rPr>
              <a:t>(</a:t>
            </a:r>
            <a:r>
              <a:rPr lang="en" sz="1440" dirty="0">
                <a:solidFill>
                  <a:srgbClr val="FF0000"/>
                </a:solidFill>
                <a:latin typeface="Courier New"/>
                <a:ea typeface="Courier New"/>
                <a:cs typeface="Courier New"/>
                <a:sym typeface="Courier New"/>
              </a:rPr>
              <a:t>Hero</a:t>
            </a:r>
            <a:r>
              <a:rPr lang="en" sz="1440" dirty="0">
                <a:solidFill>
                  <a:srgbClr val="666600"/>
                </a:solidFill>
                <a:latin typeface="Courier New"/>
                <a:ea typeface="Courier New"/>
                <a:cs typeface="Courier New"/>
                <a:sym typeface="Courier New"/>
              </a:rPr>
              <a:t>).</a:t>
            </a:r>
            <a:r>
              <a:rPr lang="en" sz="1440" dirty="0">
                <a:solidFill>
                  <a:srgbClr val="0000FF"/>
                </a:solidFill>
                <a:latin typeface="Courier New"/>
                <a:ea typeface="Courier New"/>
                <a:cs typeface="Courier New"/>
                <a:sym typeface="Courier New"/>
              </a:rPr>
              <a:t>then</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heroes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Hero</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=&gt;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this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logger</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log</a:t>
            </a:r>
            <a:r>
              <a:rPr lang="en" sz="1440" dirty="0">
                <a:solidFill>
                  <a:srgbClr val="666600"/>
                </a:solidFill>
                <a:latin typeface="Courier New"/>
                <a:ea typeface="Courier New"/>
                <a:cs typeface="Courier New"/>
                <a:sym typeface="Courier New"/>
              </a:rPr>
              <a:t>(</a:t>
            </a:r>
            <a:r>
              <a:rPr lang="en" sz="1440" dirty="0">
                <a:solidFill>
                  <a:srgbClr val="880000"/>
                </a:solidFill>
                <a:latin typeface="Courier New"/>
                <a:ea typeface="Courier New"/>
                <a:cs typeface="Courier New"/>
                <a:sym typeface="Courier New"/>
              </a:rPr>
              <a:t>`Fetched ${heroes.length} heroes.`</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this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heroes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push</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heroes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006600"/>
                </a:solidFill>
                <a:latin typeface="Courier New"/>
                <a:ea typeface="Courier New"/>
                <a:cs typeface="Courier New"/>
                <a:sym typeface="Courier New"/>
              </a:rPr>
              <a:t>// fill cache</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return</a:t>
            </a: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this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heroes</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SzPts val="1200"/>
              <a:buFont typeface="Courier New"/>
              <a:buAutoNum type="arabicPeriod"/>
            </a:pP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00000"/>
              </a:lnSpc>
              <a:buClr>
                <a:srgbClr val="666600"/>
              </a:buClr>
              <a:buSzPts val="1200"/>
              <a:buFont typeface="Courier New"/>
              <a:buAutoNum type="arabicPeriod"/>
            </a:pPr>
            <a:r>
              <a:rPr lang="en" sz="1440" dirty="0">
                <a:solidFill>
                  <a:srgbClr val="666600"/>
                </a:solidFill>
                <a:latin typeface="Courier New"/>
                <a:ea typeface="Courier New"/>
                <a:cs typeface="Courier New"/>
                <a:sym typeface="Courier New"/>
              </a:rPr>
              <a:t>}</a:t>
            </a:r>
            <a:endParaRPr sz="1440" dirty="0"/>
          </a:p>
        </p:txBody>
      </p:sp>
    </p:spTree>
    <p:extLst>
      <p:ext uri="{BB962C8B-B14F-4D97-AF65-F5344CB8AC3E}">
        <p14:creationId xmlns:p14="http://schemas.microsoft.com/office/powerpoint/2010/main" val="957703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18" name="Google Shape;218;p37"/>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Dependency Injection(DI)</a:t>
            </a:r>
            <a:endParaRPr dirty="0"/>
          </a:p>
        </p:txBody>
      </p:sp>
      <p:sp>
        <p:nvSpPr>
          <p:cNvPr id="219" name="Google Shape;219;p37"/>
          <p:cNvSpPr txBox="1">
            <a:spLocks noGrp="1"/>
          </p:cNvSpPr>
          <p:nvPr>
            <p:ph sz="quarter" idx="1"/>
          </p:nvPr>
        </p:nvSpPr>
        <p:spPr>
          <a:prstGeom prst="rect">
            <a:avLst/>
          </a:prstGeom>
          <a:noFill/>
        </p:spPr>
        <p:txBody>
          <a:bodyPr spcFirstLastPara="1" vert="horz" wrap="square" lIns="109678" tIns="109678" rIns="109678" bIns="109678" rtlCol="0" anchor="t" anchorCtr="0">
            <a:noAutofit/>
          </a:bodyPr>
          <a:lstStyle/>
          <a:p>
            <a:pPr marL="0" indent="0">
              <a:buNone/>
            </a:pPr>
            <a:r>
              <a:rPr lang="en" sz="1440" b="1" dirty="0">
                <a:solidFill>
                  <a:srgbClr val="FFFFFF"/>
                </a:solidFill>
                <a:highlight>
                  <a:schemeClr val="accent1"/>
                </a:highlight>
                <a:latin typeface="Roboto"/>
                <a:ea typeface="Roboto"/>
                <a:cs typeface="Roboto"/>
                <a:sym typeface="Roboto"/>
              </a:rPr>
              <a:t>src/app/hero-list.component.ts (constructor)</a:t>
            </a:r>
            <a:endParaRPr sz="1440" b="1" dirty="0">
              <a:solidFill>
                <a:srgbClr val="FFFFFF"/>
              </a:solidFill>
              <a:highlight>
                <a:schemeClr val="accent1"/>
              </a:highlight>
              <a:latin typeface="Roboto"/>
              <a:ea typeface="Roboto"/>
              <a:cs typeface="Roboto"/>
              <a:sym typeface="Roboto"/>
            </a:endParaRPr>
          </a:p>
          <a:p>
            <a:pPr marL="0" indent="0">
              <a:spcBef>
                <a:spcPts val="1920"/>
              </a:spcBef>
              <a:buNone/>
            </a:pPr>
            <a:r>
              <a:rPr lang="en" sz="1140" dirty="0">
                <a:solidFill>
                  <a:srgbClr val="0000FF"/>
                </a:solidFill>
                <a:latin typeface="Courier New"/>
                <a:ea typeface="Courier New"/>
                <a:cs typeface="Courier New"/>
                <a:sym typeface="Courier New"/>
              </a:rPr>
              <a:t>constructor</a:t>
            </a:r>
            <a:r>
              <a:rPr lang="en" sz="1140" dirty="0">
                <a:solidFill>
                  <a:srgbClr val="666600"/>
                </a:solidFill>
                <a:latin typeface="Courier New"/>
                <a:ea typeface="Courier New"/>
                <a:cs typeface="Courier New"/>
                <a:sym typeface="Courier New"/>
              </a:rPr>
              <a:t>(</a:t>
            </a:r>
            <a:r>
              <a:rPr lang="en" sz="1140" dirty="0">
                <a:solidFill>
                  <a:srgbClr val="0000FF"/>
                </a:solidFill>
                <a:latin typeface="Courier New"/>
                <a:ea typeface="Courier New"/>
                <a:cs typeface="Courier New"/>
                <a:sym typeface="Courier New"/>
              </a:rPr>
              <a:t>private</a:t>
            </a:r>
            <a:r>
              <a:rPr lang="en" sz="1140" dirty="0">
                <a:latin typeface="Courier New"/>
                <a:ea typeface="Courier New"/>
                <a:cs typeface="Courier New"/>
                <a:sym typeface="Courier New"/>
              </a:rPr>
              <a:t> service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HeroService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440" b="1" dirty="0">
              <a:solidFill>
                <a:srgbClr val="FAFAFA"/>
              </a:solidFill>
              <a:highlight>
                <a:srgbClr val="1E88E5"/>
              </a:highlight>
              <a:latin typeface="Roboto"/>
              <a:ea typeface="Roboto"/>
              <a:cs typeface="Roboto"/>
              <a:sym typeface="Roboto"/>
            </a:endParaRPr>
          </a:p>
          <a:p>
            <a:pPr marL="0" indent="0">
              <a:spcBef>
                <a:spcPts val="1920"/>
              </a:spcBef>
              <a:buNone/>
            </a:pPr>
            <a:endParaRPr sz="1440" b="1" dirty="0">
              <a:solidFill>
                <a:srgbClr val="FAFAFA"/>
              </a:solidFill>
              <a:highlight>
                <a:srgbClr val="1E88E5"/>
              </a:highlight>
              <a:latin typeface="Roboto"/>
              <a:ea typeface="Roboto"/>
              <a:cs typeface="Roboto"/>
              <a:sym typeface="Roboto"/>
            </a:endParaRPr>
          </a:p>
          <a:p>
            <a:pPr marL="0" indent="0">
              <a:spcBef>
                <a:spcPts val="1920"/>
              </a:spcBef>
              <a:buNone/>
            </a:pPr>
            <a:endParaRPr sz="1440" b="1" dirty="0">
              <a:solidFill>
                <a:srgbClr val="FAFAFA"/>
              </a:solidFill>
              <a:highlight>
                <a:srgbClr val="1E88E5"/>
              </a:highlight>
              <a:latin typeface="Roboto"/>
              <a:ea typeface="Roboto"/>
              <a:cs typeface="Roboto"/>
              <a:sym typeface="Roboto"/>
            </a:endParaRPr>
          </a:p>
          <a:p>
            <a:pPr marL="0" indent="0">
              <a:spcBef>
                <a:spcPts val="1920"/>
              </a:spcBef>
              <a:spcAft>
                <a:spcPts val="1920"/>
              </a:spcAft>
              <a:buNone/>
            </a:pPr>
            <a:endParaRPr sz="1440" b="1" dirty="0">
              <a:solidFill>
                <a:srgbClr val="FAFAFA"/>
              </a:solidFill>
              <a:highlight>
                <a:srgbClr val="1E88E5"/>
              </a:highlight>
              <a:latin typeface="Roboto"/>
              <a:ea typeface="Roboto"/>
              <a:cs typeface="Roboto"/>
              <a:sym typeface="Roboto"/>
            </a:endParaRPr>
          </a:p>
        </p:txBody>
      </p:sp>
      <p:pic>
        <p:nvPicPr>
          <p:cNvPr id="220" name="Google Shape;220;p37"/>
          <p:cNvPicPr preferRelativeResize="0"/>
          <p:nvPr/>
        </p:nvPicPr>
        <p:blipFill>
          <a:blip r:embed="rId3">
            <a:alphaModFix/>
          </a:blip>
          <a:stretch>
            <a:fillRect/>
          </a:stretch>
        </p:blipFill>
        <p:spPr>
          <a:xfrm>
            <a:off x="7171374" y="2006458"/>
            <a:ext cx="2285339" cy="1028402"/>
          </a:xfrm>
          <a:prstGeom prst="rect">
            <a:avLst/>
          </a:prstGeom>
          <a:noFill/>
          <a:ln>
            <a:noFill/>
          </a:ln>
        </p:spPr>
      </p:pic>
    </p:spTree>
    <p:extLst>
      <p:ext uri="{BB962C8B-B14F-4D97-AF65-F5344CB8AC3E}">
        <p14:creationId xmlns:p14="http://schemas.microsoft.com/office/powerpoint/2010/main" val="4190666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25" name="Google Shape;225;p38"/>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Providing services</a:t>
            </a:r>
            <a:endParaRPr dirty="0"/>
          </a:p>
        </p:txBody>
      </p:sp>
      <p:sp>
        <p:nvSpPr>
          <p:cNvPr id="226" name="Google Shape;226;p38"/>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marL="0" indent="0">
              <a:buNone/>
            </a:pPr>
            <a:r>
              <a:rPr lang="en" sz="1440" b="1">
                <a:solidFill>
                  <a:srgbClr val="0088CC"/>
                </a:solidFill>
                <a:latin typeface="Courier New"/>
                <a:ea typeface="Courier New"/>
                <a:cs typeface="Courier New"/>
                <a:sym typeface="Courier New"/>
              </a:rPr>
              <a:t>Declare Service</a:t>
            </a:r>
            <a:endParaRPr sz="1440" b="1">
              <a:solidFill>
                <a:srgbClr val="0088CC"/>
              </a:solidFill>
              <a:latin typeface="Courier New"/>
              <a:ea typeface="Courier New"/>
              <a:cs typeface="Courier New"/>
              <a:sym typeface="Courier New"/>
            </a:endParaRPr>
          </a:p>
          <a:p>
            <a:pPr indent="-365669">
              <a:spcBef>
                <a:spcPts val="1920"/>
              </a:spcBef>
              <a:buSzPts val="1200"/>
              <a:buFont typeface="Courier New"/>
              <a:buAutoNum type="arabicPeriod"/>
            </a:pPr>
            <a:r>
              <a:rPr lang="en" sz="1440">
                <a:solidFill>
                  <a:srgbClr val="0088CC"/>
                </a:solidFill>
                <a:latin typeface="Courier New"/>
                <a:ea typeface="Courier New"/>
                <a:cs typeface="Courier New"/>
                <a:sym typeface="Courier New"/>
              </a:rPr>
              <a:t>@</a:t>
            </a:r>
            <a:r>
              <a:rPr lang="en" sz="144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Injectable</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SzPts val="1200"/>
              <a:buFont typeface="Courier New"/>
              <a:buAutoNum type="arabicPeriod"/>
            </a:pPr>
            <a:r>
              <a:rPr lang="en" sz="1440">
                <a:uFill>
                  <a:noFill/>
                </a:uFill>
                <a:latin typeface="Courier New"/>
                <a:ea typeface="Courier New"/>
                <a:cs typeface="Courier New"/>
                <a:sym typeface="Courier New"/>
                <a:hlinkClick r:id="rId4"/>
              </a:rPr>
              <a:t> providedIn</a:t>
            </a:r>
            <a:r>
              <a:rPr lang="en" sz="1440">
                <a:solidFill>
                  <a:srgbClr val="666600"/>
                </a:solidFill>
                <a:latin typeface="Courier New"/>
                <a:ea typeface="Courier New"/>
                <a:cs typeface="Courier New"/>
                <a:sym typeface="Courier New"/>
              </a:rPr>
              <a:t>:</a:t>
            </a:r>
            <a:r>
              <a:rPr lang="en" sz="1440">
                <a:latin typeface="Courier New"/>
                <a:ea typeface="Courier New"/>
                <a:cs typeface="Courier New"/>
                <a:sym typeface="Courier New"/>
              </a:rPr>
              <a:t> </a:t>
            </a:r>
            <a:r>
              <a:rPr lang="en" sz="1440">
                <a:solidFill>
                  <a:srgbClr val="880000"/>
                </a:solidFill>
                <a:latin typeface="Courier New"/>
                <a:ea typeface="Courier New"/>
                <a:cs typeface="Courier New"/>
                <a:sym typeface="Courier New"/>
              </a:rPr>
              <a:t>'root'</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Clr>
                <a:srgbClr val="666600"/>
              </a:buClr>
              <a:buSzPts val="1200"/>
              <a:buFont typeface="Courier New"/>
              <a:buAutoNum type="arabicPeriod"/>
            </a:pPr>
            <a:r>
              <a:rPr lang="en" sz="1440">
                <a:solidFill>
                  <a:srgbClr val="666600"/>
                </a:solidFill>
                <a:latin typeface="Courier New"/>
                <a:ea typeface="Courier New"/>
                <a:cs typeface="Courier New"/>
                <a:sym typeface="Courier New"/>
              </a:rPr>
              <a:t>})</a:t>
            </a:r>
            <a:endParaRPr sz="1440">
              <a:solidFill>
                <a:srgbClr val="666600"/>
              </a:solidFill>
              <a:latin typeface="Courier New"/>
              <a:ea typeface="Courier New"/>
              <a:cs typeface="Courier New"/>
              <a:sym typeface="Courier New"/>
            </a:endParaRPr>
          </a:p>
          <a:p>
            <a:pPr marL="0" indent="0">
              <a:spcBef>
                <a:spcPts val="1920"/>
              </a:spcBef>
              <a:buNone/>
            </a:pPr>
            <a:r>
              <a:rPr lang="en" sz="1440" b="1">
                <a:solidFill>
                  <a:srgbClr val="666600"/>
                </a:solidFill>
                <a:latin typeface="Courier New"/>
                <a:ea typeface="Courier New"/>
                <a:cs typeface="Courier New"/>
                <a:sym typeface="Courier New"/>
              </a:rPr>
              <a:t>Register</a:t>
            </a:r>
            <a:r>
              <a:rPr lang="en" sz="1440">
                <a:solidFill>
                  <a:srgbClr val="666600"/>
                </a:solidFill>
                <a:latin typeface="Courier New"/>
                <a:ea typeface="Courier New"/>
                <a:cs typeface="Courier New"/>
                <a:sym typeface="Courier New"/>
              </a:rPr>
              <a:t> </a:t>
            </a:r>
            <a:endParaRPr sz="1440">
              <a:solidFill>
                <a:srgbClr val="666600"/>
              </a:solidFill>
              <a:latin typeface="Courier New"/>
              <a:ea typeface="Courier New"/>
              <a:cs typeface="Courier New"/>
              <a:sym typeface="Courier New"/>
            </a:endParaRPr>
          </a:p>
          <a:p>
            <a:pPr indent="-365669">
              <a:spcBef>
                <a:spcPts val="1920"/>
              </a:spcBef>
              <a:buSzPts val="1200"/>
              <a:buFont typeface="Courier New"/>
              <a:buAutoNum type="arabicPeriod"/>
            </a:pPr>
            <a:r>
              <a:rPr lang="en" sz="1440">
                <a:solidFill>
                  <a:srgbClr val="0088CC"/>
                </a:solidFill>
                <a:latin typeface="Courier New"/>
                <a:ea typeface="Courier New"/>
                <a:cs typeface="Courier New"/>
                <a:sym typeface="Courier New"/>
              </a:rPr>
              <a:t>@</a:t>
            </a:r>
            <a:r>
              <a:rPr lang="en" sz="1440">
                <a:solidFill>
                  <a:srgbClr val="0088CC"/>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NgModule</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SzPts val="1200"/>
              <a:buFont typeface="Courier New"/>
              <a:buAutoNum type="arabicPeriod"/>
            </a:pPr>
            <a:r>
              <a:rPr lang="en" sz="1440">
                <a:latin typeface="Courier New"/>
                <a:ea typeface="Courier New"/>
                <a:cs typeface="Courier New"/>
                <a:sym typeface="Courier New"/>
              </a:rPr>
              <a:t>  providers</a:t>
            </a:r>
            <a:r>
              <a:rPr lang="en" sz="1440">
                <a:solidFill>
                  <a:srgbClr val="666600"/>
                </a:solidFill>
                <a:latin typeface="Courier New"/>
                <a:ea typeface="Courier New"/>
                <a:cs typeface="Courier New"/>
                <a:sym typeface="Courier New"/>
              </a:rPr>
              <a:t>:</a:t>
            </a:r>
            <a:r>
              <a:rPr lang="en" sz="1440">
                <a:latin typeface="Courier New"/>
                <a:ea typeface="Courier New"/>
                <a:cs typeface="Courier New"/>
                <a:sym typeface="Courier New"/>
              </a:rPr>
              <a:t> </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SzPts val="1200"/>
              <a:buFont typeface="Courier New"/>
              <a:buAutoNum type="arabicPeriod"/>
            </a:pPr>
            <a:r>
              <a:rPr lang="en" sz="1440">
                <a:latin typeface="Courier New"/>
                <a:ea typeface="Courier New"/>
                <a:cs typeface="Courier New"/>
                <a:sym typeface="Courier New"/>
              </a:rPr>
              <a:t>  </a:t>
            </a:r>
            <a:r>
              <a:rPr lang="en" sz="1440">
                <a:solidFill>
                  <a:srgbClr val="FF0000"/>
                </a:solidFill>
                <a:latin typeface="Courier New"/>
                <a:ea typeface="Courier New"/>
                <a:cs typeface="Courier New"/>
                <a:sym typeface="Courier New"/>
              </a:rPr>
              <a:t>BackendService</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SzPts val="1200"/>
              <a:buFont typeface="Courier New"/>
              <a:buAutoNum type="arabicPeriod"/>
            </a:pPr>
            <a:r>
              <a:rPr lang="en" sz="1440">
                <a:latin typeface="Courier New"/>
                <a:ea typeface="Courier New"/>
                <a:cs typeface="Courier New"/>
                <a:sym typeface="Courier New"/>
              </a:rPr>
              <a:t>  </a:t>
            </a:r>
            <a:r>
              <a:rPr lang="en" sz="1440">
                <a:solidFill>
                  <a:srgbClr val="FF0000"/>
                </a:solidFill>
                <a:latin typeface="Courier New"/>
                <a:ea typeface="Courier New"/>
                <a:cs typeface="Courier New"/>
                <a:sym typeface="Courier New"/>
              </a:rPr>
              <a:t>Logger</a:t>
            </a:r>
            <a:endParaRPr sz="1440">
              <a:latin typeface="Courier New"/>
              <a:ea typeface="Courier New"/>
              <a:cs typeface="Courier New"/>
              <a:sym typeface="Courier New"/>
            </a:endParaRPr>
          </a:p>
          <a:p>
            <a:pPr indent="-365669">
              <a:buSzPts val="1200"/>
              <a:buFont typeface="Courier New"/>
              <a:buAutoNum type="arabicPeriod"/>
            </a:pPr>
            <a:r>
              <a:rPr lang="en" sz="1440">
                <a:latin typeface="Courier New"/>
                <a:ea typeface="Courier New"/>
                <a:cs typeface="Courier New"/>
                <a:sym typeface="Courier New"/>
              </a:rPr>
              <a:t> </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SzPts val="1200"/>
              <a:buFont typeface="Courier New"/>
              <a:buAutoNum type="arabicPeriod"/>
            </a:pPr>
            <a:r>
              <a:rPr lang="en" sz="1440">
                <a:latin typeface="Courier New"/>
                <a:ea typeface="Courier New"/>
                <a:cs typeface="Courier New"/>
                <a:sym typeface="Courier New"/>
              </a:rPr>
              <a:t> </a:t>
            </a:r>
            <a:r>
              <a:rPr lang="en" sz="1440">
                <a:solidFill>
                  <a:srgbClr val="666600"/>
                </a:solidFill>
                <a:latin typeface="Courier New"/>
                <a:ea typeface="Courier New"/>
                <a:cs typeface="Courier New"/>
                <a:sym typeface="Courier New"/>
              </a:rPr>
              <a:t>...</a:t>
            </a:r>
            <a:endParaRPr sz="1440">
              <a:latin typeface="Courier New"/>
              <a:ea typeface="Courier New"/>
              <a:cs typeface="Courier New"/>
              <a:sym typeface="Courier New"/>
            </a:endParaRPr>
          </a:p>
          <a:p>
            <a:pPr indent="-365669">
              <a:buClr>
                <a:srgbClr val="666600"/>
              </a:buClr>
              <a:buSzPts val="1200"/>
              <a:buFont typeface="Courier New"/>
              <a:buAutoNum type="arabicPeriod"/>
            </a:pPr>
            <a:r>
              <a:rPr lang="en" sz="1440">
                <a:solidFill>
                  <a:srgbClr val="666600"/>
                </a:solidFill>
                <a:latin typeface="Courier New"/>
                <a:ea typeface="Courier New"/>
                <a:cs typeface="Courier New"/>
                <a:sym typeface="Courier New"/>
              </a:rPr>
              <a:t>})</a:t>
            </a:r>
            <a:endParaRPr sz="1440">
              <a:solidFill>
                <a:srgbClr val="666600"/>
              </a:solidFill>
              <a:latin typeface="Courier New"/>
              <a:ea typeface="Courier New"/>
              <a:cs typeface="Courier New"/>
              <a:sym typeface="Courier New"/>
            </a:endParaRPr>
          </a:p>
        </p:txBody>
      </p:sp>
    </p:spTree>
    <p:extLst>
      <p:ext uri="{BB962C8B-B14F-4D97-AF65-F5344CB8AC3E}">
        <p14:creationId xmlns:p14="http://schemas.microsoft.com/office/powerpoint/2010/main" val="3697642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06" name="Google Shape;206;p35"/>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Angular Routing &amp; Navigation</a:t>
            </a:r>
            <a:endParaRPr dirty="0"/>
          </a:p>
        </p:txBody>
      </p:sp>
      <p:sp>
        <p:nvSpPr>
          <p:cNvPr id="207" name="Google Shape;207;p35"/>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marL="0" indent="0">
              <a:spcBef>
                <a:spcPts val="2159"/>
              </a:spcBef>
              <a:buClr>
                <a:schemeClr val="dk2"/>
              </a:buClr>
              <a:buSzPts val="1100"/>
              <a:buNone/>
            </a:pPr>
            <a:r>
              <a:rPr lang="en" sz="1560" i="1">
                <a:solidFill>
                  <a:srgbClr val="333333"/>
                </a:solidFill>
                <a:latin typeface="Roboto"/>
                <a:ea typeface="Roboto"/>
                <a:cs typeface="Roboto"/>
                <a:sym typeface="Roboto"/>
              </a:rPr>
              <a:t>&lt;base href&gt;</a:t>
            </a:r>
            <a:endParaRPr sz="1560" i="1">
              <a:solidFill>
                <a:srgbClr val="333333"/>
              </a:solidFill>
              <a:latin typeface="Roboto"/>
              <a:ea typeface="Roboto"/>
              <a:cs typeface="Roboto"/>
              <a:sym typeface="Roboto"/>
            </a:endParaRPr>
          </a:p>
          <a:p>
            <a:pPr marL="0" indent="0">
              <a:spcBef>
                <a:spcPts val="1080"/>
              </a:spcBef>
              <a:buNone/>
            </a:pPr>
            <a:r>
              <a:rPr lang="en" sz="1260">
                <a:solidFill>
                  <a:srgbClr val="444444"/>
                </a:solidFill>
                <a:highlight>
                  <a:srgbClr val="FFFFFF"/>
                </a:highlight>
                <a:latin typeface="Roboto"/>
                <a:ea typeface="Roboto"/>
                <a:cs typeface="Roboto"/>
                <a:sym typeface="Roboto"/>
              </a:rPr>
              <a:t>Most routing applications should add a </a:t>
            </a:r>
            <a:r>
              <a:rPr lang="en" sz="1140">
                <a:solidFill>
                  <a:srgbClr val="444444"/>
                </a:solidFill>
                <a:highlight>
                  <a:srgbClr val="FFFFFF"/>
                </a:highlight>
                <a:latin typeface="Courier New"/>
                <a:ea typeface="Courier New"/>
                <a:cs typeface="Courier New"/>
                <a:sym typeface="Courier New"/>
              </a:rPr>
              <a:t>&lt;base&gt;</a:t>
            </a:r>
            <a:r>
              <a:rPr lang="en" sz="1260">
                <a:solidFill>
                  <a:srgbClr val="444444"/>
                </a:solidFill>
                <a:highlight>
                  <a:srgbClr val="FFFFFF"/>
                </a:highlight>
                <a:latin typeface="Roboto"/>
                <a:ea typeface="Roboto"/>
                <a:cs typeface="Roboto"/>
                <a:sym typeface="Roboto"/>
              </a:rPr>
              <a:t> element to the </a:t>
            </a:r>
            <a:r>
              <a:rPr lang="en" sz="1140">
                <a:solidFill>
                  <a:srgbClr val="444444"/>
                </a:solidFill>
                <a:highlight>
                  <a:srgbClr val="FFFFFF"/>
                </a:highlight>
                <a:latin typeface="Courier New"/>
                <a:ea typeface="Courier New"/>
                <a:cs typeface="Courier New"/>
                <a:sym typeface="Courier New"/>
              </a:rPr>
              <a:t>index.html</a:t>
            </a:r>
            <a:r>
              <a:rPr lang="en" sz="1260">
                <a:solidFill>
                  <a:srgbClr val="444444"/>
                </a:solidFill>
                <a:highlight>
                  <a:srgbClr val="FFFFFF"/>
                </a:highlight>
                <a:latin typeface="Roboto"/>
                <a:ea typeface="Roboto"/>
                <a:cs typeface="Roboto"/>
                <a:sym typeface="Roboto"/>
              </a:rPr>
              <a:t> as the first child in the </a:t>
            </a:r>
            <a:r>
              <a:rPr lang="en" sz="1140">
                <a:solidFill>
                  <a:srgbClr val="444444"/>
                </a:solidFill>
                <a:highlight>
                  <a:srgbClr val="FFFFFF"/>
                </a:highlight>
                <a:latin typeface="Courier New"/>
                <a:ea typeface="Courier New"/>
                <a:cs typeface="Courier New"/>
                <a:sym typeface="Courier New"/>
              </a:rPr>
              <a:t>&lt;head&gt;</a:t>
            </a:r>
            <a:r>
              <a:rPr lang="en" sz="1260">
                <a:solidFill>
                  <a:srgbClr val="444444"/>
                </a:solidFill>
                <a:highlight>
                  <a:srgbClr val="FFFFFF"/>
                </a:highlight>
                <a:latin typeface="Roboto"/>
                <a:ea typeface="Roboto"/>
                <a:cs typeface="Roboto"/>
                <a:sym typeface="Roboto"/>
              </a:rPr>
              <a:t> tag to tell the router how to compose navigation URLs.</a:t>
            </a:r>
            <a:endParaRPr sz="1260">
              <a:solidFill>
                <a:srgbClr val="444444"/>
              </a:solidFill>
              <a:highlight>
                <a:srgbClr val="FFFFFF"/>
              </a:highlight>
              <a:latin typeface="Roboto"/>
              <a:ea typeface="Roboto"/>
              <a:cs typeface="Roboto"/>
              <a:sym typeface="Roboto"/>
            </a:endParaRPr>
          </a:p>
          <a:p>
            <a:pPr indent="0">
              <a:spcBef>
                <a:spcPts val="1920"/>
              </a:spcBef>
              <a:buNone/>
            </a:pPr>
            <a:r>
              <a:rPr lang="en" sz="1440">
                <a:solidFill>
                  <a:srgbClr val="FAFAFA"/>
                </a:solidFill>
                <a:highlight>
                  <a:srgbClr val="1E88E5"/>
                </a:highlight>
                <a:latin typeface="Roboto"/>
                <a:ea typeface="Roboto"/>
                <a:cs typeface="Roboto"/>
                <a:sym typeface="Roboto"/>
              </a:rPr>
              <a:t>src/index.html (base-href)</a:t>
            </a:r>
            <a:endParaRPr sz="1140">
              <a:solidFill>
                <a:srgbClr val="000088"/>
              </a:solidFill>
              <a:latin typeface="Courier New"/>
              <a:ea typeface="Courier New"/>
              <a:cs typeface="Courier New"/>
              <a:sym typeface="Courier New"/>
            </a:endParaRPr>
          </a:p>
          <a:p>
            <a:pPr indent="-346623">
              <a:spcBef>
                <a:spcPts val="1920"/>
              </a:spcBef>
              <a:buSzPts val="950"/>
              <a:buFont typeface="Courier New"/>
              <a:buAutoNum type="arabicPeriod"/>
            </a:pPr>
            <a:r>
              <a:rPr lang="en" sz="1140">
                <a:solidFill>
                  <a:srgbClr val="000088"/>
                </a:solidFill>
                <a:latin typeface="Courier New"/>
                <a:ea typeface="Courier New"/>
                <a:cs typeface="Courier New"/>
                <a:sym typeface="Courier New"/>
              </a:rPr>
              <a:t>&lt;base</a:t>
            </a:r>
            <a:r>
              <a:rPr lang="en" sz="1140">
                <a:latin typeface="Courier New"/>
                <a:ea typeface="Courier New"/>
                <a:cs typeface="Courier New"/>
                <a:sym typeface="Courier New"/>
              </a:rPr>
              <a:t> </a:t>
            </a:r>
            <a:r>
              <a:rPr lang="en" sz="1140">
                <a:solidFill>
                  <a:srgbClr val="660066"/>
                </a:solidFill>
                <a:latin typeface="Courier New"/>
                <a:ea typeface="Courier New"/>
                <a:cs typeface="Courier New"/>
                <a:sym typeface="Courier New"/>
              </a:rPr>
              <a:t>href</a:t>
            </a:r>
            <a:r>
              <a:rPr lang="en" sz="1140">
                <a:solidFill>
                  <a:srgbClr val="666600"/>
                </a:solidFill>
                <a:latin typeface="Courier New"/>
                <a:ea typeface="Courier New"/>
                <a:cs typeface="Courier New"/>
                <a:sym typeface="Courier New"/>
              </a:rPr>
              <a:t>=</a:t>
            </a:r>
            <a:r>
              <a:rPr lang="en" sz="1140">
                <a:solidFill>
                  <a:srgbClr val="880000"/>
                </a:solidFill>
                <a:latin typeface="Courier New"/>
                <a:ea typeface="Courier New"/>
                <a:cs typeface="Courier New"/>
                <a:sym typeface="Courier New"/>
              </a:rPr>
              <a:t>"/"</a:t>
            </a:r>
            <a:r>
              <a:rPr lang="en" sz="1140">
                <a:solidFill>
                  <a:srgbClr val="000088"/>
                </a:solidFill>
                <a:latin typeface="Courier New"/>
                <a:ea typeface="Courier New"/>
                <a:cs typeface="Courier New"/>
                <a:sym typeface="Courier New"/>
              </a:rPr>
              <a:t>&gt;</a:t>
            </a:r>
            <a:endParaRPr sz="1140">
              <a:solidFill>
                <a:srgbClr val="000088"/>
              </a:solidFill>
              <a:latin typeface="Courier New"/>
              <a:ea typeface="Courier New"/>
              <a:cs typeface="Courier New"/>
              <a:sym typeface="Courier New"/>
            </a:endParaRPr>
          </a:p>
          <a:p>
            <a:pPr marL="0" indent="0">
              <a:spcBef>
                <a:spcPts val="2159"/>
              </a:spcBef>
              <a:buNone/>
            </a:pPr>
            <a:r>
              <a:rPr lang="en" sz="1560">
                <a:solidFill>
                  <a:srgbClr val="333333"/>
                </a:solidFill>
                <a:latin typeface="Roboto"/>
                <a:ea typeface="Roboto"/>
                <a:cs typeface="Roboto"/>
                <a:sym typeface="Roboto"/>
              </a:rPr>
              <a:t>Router imports</a:t>
            </a:r>
            <a:endParaRPr sz="1560">
              <a:solidFill>
                <a:srgbClr val="333333"/>
              </a:solidFill>
              <a:latin typeface="Roboto"/>
              <a:ea typeface="Roboto"/>
              <a:cs typeface="Roboto"/>
              <a:sym typeface="Roboto"/>
            </a:endParaRPr>
          </a:p>
          <a:p>
            <a:pPr marL="0" indent="0">
              <a:spcBef>
                <a:spcPts val="1080"/>
              </a:spcBef>
              <a:buNone/>
            </a:pPr>
            <a:r>
              <a:rPr lang="en" sz="1440">
                <a:solidFill>
                  <a:srgbClr val="FAFAFA"/>
                </a:solidFill>
                <a:highlight>
                  <a:srgbClr val="1E88E5"/>
                </a:highlight>
                <a:latin typeface="Roboto"/>
                <a:ea typeface="Roboto"/>
                <a:cs typeface="Roboto"/>
                <a:sym typeface="Roboto"/>
              </a:rPr>
              <a:t>src/app/app.module.ts (import)</a:t>
            </a:r>
            <a:endParaRPr sz="1440">
              <a:solidFill>
                <a:srgbClr val="FAFAFA"/>
              </a:solidFill>
              <a:highlight>
                <a:srgbClr val="1E88E5"/>
              </a:highlight>
              <a:latin typeface="Roboto"/>
              <a:ea typeface="Roboto"/>
              <a:cs typeface="Roboto"/>
              <a:sym typeface="Roboto"/>
            </a:endParaRPr>
          </a:p>
          <a:p>
            <a:pPr indent="-346623">
              <a:spcBef>
                <a:spcPts val="1920"/>
              </a:spcBef>
              <a:buSzPts val="950"/>
              <a:buFont typeface="Courier New"/>
              <a:buAutoNum type="arabicPeriod"/>
            </a:pPr>
            <a:r>
              <a:rPr lang="en" sz="1140">
                <a:solidFill>
                  <a:srgbClr val="0000FF"/>
                </a:solidFill>
                <a:latin typeface="Courier New"/>
                <a:ea typeface="Courier New"/>
                <a:cs typeface="Courier New"/>
                <a:sym typeface="Courier New"/>
              </a:rPr>
              <a:t>import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3"/>
              </a:rPr>
              <a:t> </a:t>
            </a:r>
            <a:r>
              <a:rPr lang="en" sz="114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RouterModule</a:t>
            </a:r>
            <a:r>
              <a:rPr lang="en" sz="1140">
                <a:solidFill>
                  <a:srgbClr val="666600"/>
                </a:solidFill>
                <a:latin typeface="Courier New"/>
                <a:ea typeface="Courier New"/>
                <a:cs typeface="Courier New"/>
                <a:sym typeface="Courier New"/>
              </a:rPr>
              <a:t>,</a:t>
            </a:r>
            <a:r>
              <a:rPr lang="en" sz="1140">
                <a:uFill>
                  <a:noFill/>
                </a:uFill>
                <a:latin typeface="Courier New"/>
                <a:ea typeface="Courier New"/>
                <a:cs typeface="Courier New"/>
                <a:sym typeface="Courier New"/>
                <a:hlinkClick r:id="rId4"/>
              </a:rPr>
              <a:t> </a:t>
            </a:r>
            <a:r>
              <a:rPr lang="en" sz="114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Routes</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from</a:t>
            </a:r>
            <a:r>
              <a:rPr lang="en" sz="1140">
                <a:latin typeface="Courier New"/>
                <a:ea typeface="Courier New"/>
                <a:cs typeface="Courier New"/>
                <a:sym typeface="Courier New"/>
              </a:rPr>
              <a:t> </a:t>
            </a:r>
            <a:r>
              <a:rPr lang="en" sz="1140">
                <a:solidFill>
                  <a:srgbClr val="880000"/>
                </a:solidFill>
                <a:latin typeface="Courier New"/>
                <a:ea typeface="Courier New"/>
                <a:cs typeface="Courier New"/>
                <a:sym typeface="Courier New"/>
              </a:rPr>
              <a:t>'@angular/router'</a:t>
            </a:r>
            <a:r>
              <a:rPr lang="en" sz="1140">
                <a:solidFill>
                  <a:srgbClr val="666600"/>
                </a:solidFill>
                <a:latin typeface="Courier New"/>
                <a:ea typeface="Courier New"/>
                <a:cs typeface="Courier New"/>
                <a:sym typeface="Courier New"/>
              </a:rPr>
              <a:t>;</a:t>
            </a:r>
            <a:endParaRPr sz="1440">
              <a:solidFill>
                <a:srgbClr val="FAFAFA"/>
              </a:solidFill>
              <a:highlight>
                <a:srgbClr val="1E88E5"/>
              </a:highlight>
              <a:latin typeface="Roboto"/>
              <a:ea typeface="Roboto"/>
              <a:cs typeface="Roboto"/>
              <a:sym typeface="Roboto"/>
            </a:endParaRPr>
          </a:p>
        </p:txBody>
      </p:sp>
    </p:spTree>
    <p:extLst>
      <p:ext uri="{BB962C8B-B14F-4D97-AF65-F5344CB8AC3E}">
        <p14:creationId xmlns:p14="http://schemas.microsoft.com/office/powerpoint/2010/main" val="2376342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12" name="Google Shape;212;p36"/>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a:t>Angular Routing &amp; Navigation - Config</a:t>
            </a:r>
            <a:endParaRPr/>
          </a:p>
        </p:txBody>
      </p:sp>
      <p:sp>
        <p:nvSpPr>
          <p:cNvPr id="213" name="Google Shape;213;p36"/>
          <p:cNvSpPr txBox="1">
            <a:spLocks noGrp="1"/>
          </p:cNvSpPr>
          <p:nvPr>
            <p:ph sz="quarter" idx="1"/>
          </p:nvPr>
        </p:nvSpPr>
        <p:spPr>
          <a:xfrm>
            <a:off x="3030220" y="748145"/>
            <a:ext cx="7680960" cy="5274804"/>
          </a:xfrm>
          <a:prstGeom prst="rect">
            <a:avLst/>
          </a:prstGeom>
        </p:spPr>
        <p:txBody>
          <a:bodyPr spcFirstLastPara="1" vert="horz" wrap="square" lIns="109678" tIns="109678" rIns="109678" bIns="109678" rtlCol="0" anchor="t" anchorCtr="0">
            <a:normAutofit lnSpcReduction="10000"/>
          </a:bodyPr>
          <a:lstStyle/>
          <a:p>
            <a:pPr marR="45709" indent="-346623">
              <a:lnSpc>
                <a:spcPct val="100000"/>
              </a:lnSpc>
              <a:spcBef>
                <a:spcPts val="2159"/>
              </a:spcBef>
              <a:buSzPts val="950"/>
              <a:buFont typeface="Courier New"/>
              <a:buAutoNum type="arabicPeriod"/>
            </a:pPr>
            <a:r>
              <a:rPr lang="en" sz="1140" dirty="0">
                <a:solidFill>
                  <a:srgbClr val="0000FF"/>
                </a:solidFill>
                <a:latin typeface="Courier New"/>
                <a:ea typeface="Courier New"/>
                <a:cs typeface="Courier New"/>
                <a:sym typeface="Courier New"/>
              </a:rPr>
              <a:t>const</a:t>
            </a:r>
            <a:r>
              <a:rPr lang="en" sz="1140" dirty="0">
                <a:latin typeface="Courier New"/>
                <a:ea typeface="Courier New"/>
                <a:cs typeface="Courier New"/>
                <a:sym typeface="Courier New"/>
              </a:rPr>
              <a:t> appRoutes</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3"/>
              </a:rPr>
              <a:t> </a:t>
            </a:r>
            <a:r>
              <a:rPr lang="en" sz="11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Routes</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path</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'hero/:id'</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component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HeroDetailComponent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path</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'heroes'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component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HeroListComponent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path</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uFill>
                  <a:noFill/>
                </a:uFill>
                <a:latin typeface="Courier New"/>
                <a:ea typeface="Courier New"/>
                <a:cs typeface="Courier New"/>
                <a:sym typeface="Courier New"/>
                <a:hlinkClick r:id="rId4"/>
              </a:rPr>
              <a:t> redirectTo</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'/heroes'</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uFill>
                  <a:noFill/>
                </a:uFill>
                <a:latin typeface="Courier New"/>
                <a:ea typeface="Courier New"/>
                <a:cs typeface="Courier New"/>
                <a:sym typeface="Courier New"/>
                <a:hlinkClick r:id="rId5"/>
              </a:rPr>
              <a:t> pathMatch</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r>
              <a:rPr lang="en" sz="1140" dirty="0">
                <a:solidFill>
                  <a:srgbClr val="880000"/>
                </a:solidFill>
                <a:uFill>
                  <a:noFill/>
                </a:uFill>
                <a:latin typeface="Courier New"/>
                <a:ea typeface="Courier New"/>
                <a:cs typeface="Courier New"/>
                <a:sym typeface="Courier New"/>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full</a:t>
            </a:r>
            <a:r>
              <a:rPr lang="en" sz="1140" dirty="0">
                <a:solidFill>
                  <a:srgbClr val="8800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path</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component</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PageNotFoundComponent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NgModule</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imports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RouterModule</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forRoot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appRoutes</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uFill>
                  <a:noFill/>
                </a:uFill>
                <a:latin typeface="Courier New"/>
                <a:ea typeface="Courier New"/>
                <a:cs typeface="Courier New"/>
                <a:sym typeface="Courier New"/>
                <a:hlinkClick r:id="rId8"/>
              </a:rPr>
              <a:t> enableTracing</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true</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006600"/>
                </a:solidFill>
                <a:latin typeface="Courier New"/>
                <a:ea typeface="Courier New"/>
                <a:cs typeface="Courier New"/>
                <a:sym typeface="Courier New"/>
              </a:rPr>
              <a:t>// &lt;-- debugging purposes only</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marR="45709" indent="-346623">
              <a:lnSpc>
                <a:spcPct val="100000"/>
              </a:lnSpc>
              <a:buSzPts val="950"/>
              <a:buFont typeface="Courier New"/>
              <a:buAutoNum type="arabicPeriod"/>
            </a:pPr>
            <a:r>
              <a:rPr lang="en" sz="1140" dirty="0">
                <a:solidFill>
                  <a:srgbClr val="0000FF"/>
                </a:solidFill>
                <a:latin typeface="Courier New"/>
                <a:ea typeface="Courier New"/>
                <a:cs typeface="Courier New"/>
                <a:sym typeface="Courier New"/>
              </a:rPr>
              <a:t>export</a:t>
            </a:r>
            <a:r>
              <a:rPr lang="en" sz="1140" dirty="0">
                <a:latin typeface="Courier New"/>
                <a:ea typeface="Courier New"/>
                <a:cs typeface="Courier New"/>
                <a:sym typeface="Courier New"/>
              </a:rPr>
              <a:t> </a:t>
            </a:r>
            <a:r>
              <a:rPr lang="en" sz="1140" dirty="0">
                <a:solidFill>
                  <a:srgbClr val="0000FF"/>
                </a:solidFill>
                <a:latin typeface="Courier New"/>
                <a:ea typeface="Courier New"/>
                <a:cs typeface="Courier New"/>
                <a:sym typeface="Courier New"/>
              </a:rPr>
              <a:t>class</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AppModule</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dirty="0">
              <a:solidFill>
                <a:srgbClr val="333333"/>
              </a:solidFill>
              <a:latin typeface="Roboto"/>
              <a:ea typeface="Roboto"/>
              <a:cs typeface="Roboto"/>
              <a:sym typeface="Roboto"/>
            </a:endParaRPr>
          </a:p>
        </p:txBody>
      </p:sp>
    </p:spTree>
    <p:extLst>
      <p:ext uri="{BB962C8B-B14F-4D97-AF65-F5344CB8AC3E}">
        <p14:creationId xmlns:p14="http://schemas.microsoft.com/office/powerpoint/2010/main" val="1468752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31" name="Google Shape;231;p39"/>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a:t>Providing service</a:t>
            </a:r>
            <a:endParaRPr/>
          </a:p>
        </p:txBody>
      </p:sp>
      <p:sp>
        <p:nvSpPr>
          <p:cNvPr id="232" name="Google Shape;232;p39"/>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0">
              <a:buNone/>
            </a:pPr>
            <a:r>
              <a:rPr lang="en" sz="1140" dirty="0">
                <a:solidFill>
                  <a:srgbClr val="0088CC"/>
                </a:solidFill>
                <a:latin typeface="Courier New"/>
                <a:ea typeface="Courier New"/>
                <a:cs typeface="Courier New"/>
                <a:sym typeface="Courier New"/>
              </a:rPr>
              <a:t>Register service at component level</a:t>
            </a:r>
            <a:endParaRPr sz="1140" dirty="0">
              <a:solidFill>
                <a:srgbClr val="0088CC"/>
              </a:solidFill>
              <a:latin typeface="Courier New"/>
              <a:ea typeface="Courier New"/>
              <a:cs typeface="Courier New"/>
              <a:sym typeface="Courier New"/>
            </a:endParaRPr>
          </a:p>
          <a:p>
            <a:pPr indent="-346623">
              <a:spcBef>
                <a:spcPts val="1920"/>
              </a:spcBef>
              <a:buSzPts val="950"/>
              <a:buFont typeface="Courier New"/>
              <a:buAutoNum type="arabicPeriod"/>
            </a:pPr>
            <a:endParaRPr sz="1140" dirty="0">
              <a:solidFill>
                <a:srgbClr val="0088CC"/>
              </a:solidFill>
              <a:latin typeface="Courier New"/>
              <a:ea typeface="Courier New"/>
              <a:cs typeface="Courier New"/>
              <a:sym typeface="Courier New"/>
            </a:endParaRPr>
          </a:p>
          <a:p>
            <a:pPr indent="-346623">
              <a:buSzPts val="950"/>
              <a:buFont typeface="Courier New"/>
              <a:buAutoNum type="arabicPeriod"/>
            </a:pPr>
            <a:r>
              <a:rPr lang="en" sz="1140" dirty="0">
                <a:solidFill>
                  <a:srgbClr val="0088CC"/>
                </a:solidFill>
                <a:latin typeface="Courier New"/>
                <a:ea typeface="Courier New"/>
                <a:cs typeface="Courier New"/>
                <a:sym typeface="Courier New"/>
              </a:rPr>
              <a:t>@</a:t>
            </a:r>
            <a:r>
              <a:rPr lang="en" sz="1140" dirty="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selector</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'app-hero-list'</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a:t>
            </a:r>
            <a:r>
              <a:rPr lang="en" sz="1140" dirty="0">
                <a:uFill>
                  <a:noFill/>
                </a:uFill>
                <a:latin typeface="Courier New"/>
                <a:ea typeface="Courier New"/>
                <a:cs typeface="Courier New"/>
                <a:sym typeface="Courier New"/>
                <a:hlinkClick r:id="rId4"/>
              </a:rPr>
              <a:t> templateUrl</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880000"/>
                </a:solidFill>
                <a:latin typeface="Courier New"/>
                <a:ea typeface="Courier New"/>
                <a:cs typeface="Courier New"/>
                <a:sym typeface="Courier New"/>
              </a:rPr>
              <a:t>'./hero-list.component.html'</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SzPts val="950"/>
              <a:buFont typeface="Courier New"/>
              <a:buAutoNum type="arabicPeriod"/>
            </a:pPr>
            <a:r>
              <a:rPr lang="en" sz="1140" dirty="0">
                <a:latin typeface="Courier New"/>
                <a:ea typeface="Courier New"/>
                <a:cs typeface="Courier New"/>
                <a:sym typeface="Courier New"/>
              </a:rPr>
              <a:t>  providers</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r>
              <a:rPr lang="en" sz="1140" dirty="0">
                <a:latin typeface="Courier New"/>
                <a:ea typeface="Courier New"/>
                <a:cs typeface="Courier New"/>
                <a:sym typeface="Courier New"/>
              </a:rPr>
              <a:t> </a:t>
            </a:r>
            <a:r>
              <a:rPr lang="en" sz="1140" dirty="0">
                <a:solidFill>
                  <a:srgbClr val="FF0000"/>
                </a:solidFill>
                <a:latin typeface="Courier New"/>
                <a:ea typeface="Courier New"/>
                <a:cs typeface="Courier New"/>
                <a:sym typeface="Courier New"/>
              </a:rPr>
              <a:t>HeroService</a:t>
            </a:r>
            <a:r>
              <a:rPr lang="en" sz="1140" dirty="0">
                <a:latin typeface="Courier New"/>
                <a:ea typeface="Courier New"/>
                <a:cs typeface="Courier New"/>
                <a:sym typeface="Courier New"/>
              </a:rPr>
              <a:t> </a:t>
            </a:r>
            <a:r>
              <a:rPr lang="en" sz="1140" dirty="0">
                <a:solidFill>
                  <a:srgbClr val="666600"/>
                </a:solidFill>
                <a:latin typeface="Courier New"/>
                <a:ea typeface="Courier New"/>
                <a:cs typeface="Courier New"/>
                <a:sym typeface="Courier New"/>
              </a:rPr>
              <a:t>]</a:t>
            </a:r>
            <a:endParaRPr sz="1140" dirty="0">
              <a:latin typeface="Courier New"/>
              <a:ea typeface="Courier New"/>
              <a:cs typeface="Courier New"/>
              <a:sym typeface="Courier New"/>
            </a:endParaRPr>
          </a:p>
          <a:p>
            <a:pPr indent="-346623">
              <a:buClr>
                <a:srgbClr val="666600"/>
              </a:buClr>
              <a:buSzPts val="950"/>
              <a:buFont typeface="Courier New"/>
              <a:buAutoNum type="arabicPeriod"/>
            </a:pPr>
            <a:r>
              <a:rPr lang="en" sz="1140" dirty="0">
                <a:solidFill>
                  <a:srgbClr val="666600"/>
                </a:solidFill>
                <a:latin typeface="Courier New"/>
                <a:ea typeface="Courier New"/>
                <a:cs typeface="Courier New"/>
                <a:sym typeface="Courier New"/>
              </a:rPr>
              <a:t>})</a:t>
            </a:r>
            <a:endParaRPr dirty="0"/>
          </a:p>
        </p:txBody>
      </p:sp>
    </p:spTree>
    <p:extLst>
      <p:ext uri="{BB962C8B-B14F-4D97-AF65-F5344CB8AC3E}">
        <p14:creationId xmlns:p14="http://schemas.microsoft.com/office/powerpoint/2010/main" val="356304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a:t>Angular Modules - Feature Module</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39</a:t>
            </a:fld>
            <a:endParaRPr lang="en-US" noProof="1"/>
          </a:p>
        </p:txBody>
      </p:sp>
      <p:sp>
        <p:nvSpPr>
          <p:cNvPr id="5" name="Content Placeholder 4"/>
          <p:cNvSpPr>
            <a:spLocks noGrp="1"/>
          </p:cNvSpPr>
          <p:nvPr>
            <p:ph sz="quarter" idx="1"/>
          </p:nvPr>
        </p:nvSpPr>
        <p:spPr>
          <a:xfrm>
            <a:off x="259080" y="1248320"/>
            <a:ext cx="4916023" cy="4168800"/>
          </a:xfrm>
        </p:spPr>
        <p:txBody>
          <a:bodyPr/>
          <a:lstStyle/>
          <a:p>
            <a:r>
              <a:rPr lang="en-US" dirty="0"/>
              <a:t>A feature module is an organizational best practice, as opposed to a concept of the core Angular </a:t>
            </a:r>
            <a:r>
              <a:rPr lang="en-US" dirty="0" smtClean="0"/>
              <a:t>API.</a:t>
            </a:r>
          </a:p>
          <a:p>
            <a:r>
              <a:rPr lang="en-US" dirty="0"/>
              <a:t>A feature module collaborates with the root module and with other modules through the services it provides and the components, directives, and pipes that it </a:t>
            </a:r>
            <a:r>
              <a:rPr lang="en-US" dirty="0" smtClean="0"/>
              <a:t>shares.</a:t>
            </a:r>
            <a:endParaRPr lang="en-US" dirty="0"/>
          </a:p>
        </p:txBody>
      </p:sp>
      <p:sp>
        <p:nvSpPr>
          <p:cNvPr id="6" name="Rectangle 5"/>
          <p:cNvSpPr/>
          <p:nvPr/>
        </p:nvSpPr>
        <p:spPr>
          <a:xfrm>
            <a:off x="5485130" y="1278238"/>
            <a:ext cx="4796570" cy="294724"/>
          </a:xfrm>
          <a:prstGeom prst="rect">
            <a:avLst/>
          </a:prstGeom>
          <a:solidFill>
            <a:schemeClr val="tx1"/>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dirty="0">
                <a:solidFill>
                  <a:srgbClr val="00B050"/>
                </a:solidFill>
              </a:rPr>
              <a:t>ng generate module </a:t>
            </a:r>
            <a:r>
              <a:rPr lang="en-US" dirty="0" err="1">
                <a:solidFill>
                  <a:srgbClr val="00B050"/>
                </a:solidFill>
              </a:rPr>
              <a:t>CustomerDashboard</a:t>
            </a:r>
            <a:endParaRPr kumimoji="0" lang="en-US" sz="1800" b="0" i="0" u="none" strike="noStrike" kern="0" cap="none" spc="0" normalizeH="0" baseline="0" noProof="0" dirty="0" smtClean="0">
              <a:ln>
                <a:noFill/>
              </a:ln>
              <a:solidFill>
                <a:srgbClr val="00B050"/>
              </a:solidFill>
              <a:effectLst/>
              <a:uLnTx/>
              <a:uFillTx/>
              <a:latin typeface="Bosch Office Sans"/>
            </a:endParaRPr>
          </a:p>
        </p:txBody>
      </p:sp>
      <p:sp>
        <p:nvSpPr>
          <p:cNvPr id="8" name="Rectangle 1"/>
          <p:cNvSpPr>
            <a:spLocks noChangeArrowheads="1"/>
          </p:cNvSpPr>
          <p:nvPr/>
        </p:nvSpPr>
        <p:spPr bwMode="auto">
          <a:xfrm>
            <a:off x="5485130" y="1814400"/>
            <a:ext cx="4796570" cy="1477328"/>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NgModule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'@angular/core'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CommonModule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'@angular/common'</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BBB529"/>
                </a:solidFill>
                <a:effectLst/>
                <a:latin typeface="Courier New" panose="02070309020205020404" pitchFamily="49" charset="0"/>
                <a:cs typeface="Courier New" panose="02070309020205020404" pitchFamily="49" charset="0"/>
              </a:rPr>
              <a:t>NgModule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lang="en-US" altLang="en-US" sz="900" dirty="0">
              <a:solidFill>
                <a:srgbClr val="A9B7C6"/>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imports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CommonModule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declarations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export class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CustomerDashboardModule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485130" y="3533166"/>
            <a:ext cx="4796570" cy="64633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&lt;h1&gt;</a:t>
            </a:r>
            <a:endParaRPr lang="en-US" altLang="en-US" sz="900" dirty="0">
              <a:solidFill>
                <a:srgbClr val="E8BF6A"/>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title</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&lt;/h1&gt;</a:t>
            </a:r>
            <a:endParaRPr lang="en-US" altLang="en-US" sz="900" dirty="0">
              <a:solidFill>
                <a:srgbClr val="E8BF6A"/>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&lt;app-customer-dashboard&gt;&lt;/app-customer-dashboard&gt;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3714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smtClean="0"/>
              <a:t>Exercise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Content Placeholder 4"/>
          <p:cNvSpPr>
            <a:spLocks noGrp="1"/>
          </p:cNvSpPr>
          <p:nvPr>
            <p:ph sz="quarter" idx="1"/>
          </p:nvPr>
        </p:nvSpPr>
        <p:spPr/>
        <p:txBody>
          <a:bodyPr/>
          <a:lstStyle/>
          <a:p>
            <a:r>
              <a:rPr lang="en-US" dirty="0" smtClean="0"/>
              <a:t>Given a string, write a function to </a:t>
            </a:r>
            <a:r>
              <a:rPr lang="en-US" dirty="0"/>
              <a:t>get the maximum count of repeated letters in a </a:t>
            </a:r>
            <a:r>
              <a:rPr lang="en-US" dirty="0" smtClean="0"/>
              <a:t>string</a:t>
            </a:r>
          </a:p>
          <a:p>
            <a:pPr marL="255581" lvl="1" indent="0">
              <a:buNone/>
            </a:pPr>
            <a:r>
              <a:rPr lang="en-US" dirty="0" smtClean="0"/>
              <a:t>For example: </a:t>
            </a:r>
            <a:r>
              <a:rPr lang="en-US" dirty="0"/>
              <a:t>"</a:t>
            </a:r>
            <a:r>
              <a:rPr lang="en-US" dirty="0" err="1"/>
              <a:t>fdsfjngjkdsfhhhhhhhhhhhfsdfsd</a:t>
            </a:r>
            <a:r>
              <a:rPr lang="en-US" dirty="0"/>
              <a:t>". </a:t>
            </a:r>
            <a:r>
              <a:rPr lang="en-US" dirty="0" smtClean="0"/>
              <a:t>Output should be 11</a:t>
            </a:r>
          </a:p>
        </p:txBody>
      </p:sp>
      <p:sp>
        <p:nvSpPr>
          <p:cNvPr id="6" name="Rectangle 5"/>
          <p:cNvSpPr/>
          <p:nvPr/>
        </p:nvSpPr>
        <p:spPr>
          <a:xfrm>
            <a:off x="3125433" y="2386660"/>
            <a:ext cx="7844192" cy="2862322"/>
          </a:xfrm>
          <a:prstGeom prst="rect">
            <a:avLst/>
          </a:prstGeom>
        </p:spPr>
        <p:txBody>
          <a:bodyPr wrap="square">
            <a:spAutoFit/>
          </a:bodyPr>
          <a:lstStyle/>
          <a:p>
            <a:pPr marL="228600" indent="-228600">
              <a:buFont typeface="+mj-lt"/>
              <a:buAutoNum type="arabicPeriod"/>
            </a:pPr>
            <a:r>
              <a:rPr lang="en-US" sz="1200" dirty="0" err="1">
                <a:solidFill>
                  <a:srgbClr val="569CD6"/>
                </a:solidFill>
                <a:latin typeface="Courier New" panose="02070309020205020404" pitchFamily="49" charset="0"/>
                <a:cs typeface="Courier New" panose="02070309020205020404" pitchFamily="49" charset="0"/>
              </a:rPr>
              <a:t>const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4FC1FF"/>
                </a:solidFill>
                <a:latin typeface="Courier New" panose="02070309020205020404" pitchFamily="49" charset="0"/>
                <a:cs typeface="Courier New" panose="02070309020205020404" pitchFamily="49" charset="0"/>
              </a:rPr>
              <a:t>a</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CE9178"/>
                </a:solidFill>
                <a:latin typeface="Courier New" panose="02070309020205020404" pitchFamily="49" charset="0"/>
                <a:cs typeface="Courier New" panose="02070309020205020404" pitchFamily="49" charset="0"/>
              </a:rPr>
              <a:t>"</a:t>
            </a:r>
            <a:r>
              <a:rPr lang="en-US" sz="1200" dirty="0" err="1">
                <a:solidFill>
                  <a:srgbClr val="CE9178"/>
                </a:solidFill>
                <a:latin typeface="Courier New" panose="02070309020205020404" pitchFamily="49" charset="0"/>
                <a:cs typeface="Courier New" panose="02070309020205020404" pitchFamily="49" charset="0"/>
              </a:rPr>
              <a:t>fdsfjngjkdsfhhhhhhhhhhhfsdfsd</a:t>
            </a:r>
            <a:r>
              <a:rPr lang="en-US" sz="1200" dirty="0">
                <a:solidFill>
                  <a:srgbClr val="CE9178"/>
                </a:solidFill>
                <a:latin typeface="Courier New" panose="02070309020205020404" pitchFamily="49" charset="0"/>
                <a:cs typeface="Courier New" panose="02070309020205020404" pitchFamily="49" charset="0"/>
              </a:rPr>
              <a:t>"</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err="1">
                <a:solidFill>
                  <a:srgbClr val="569CD6"/>
                </a:solidFill>
                <a:latin typeface="Courier New" panose="02070309020205020404" pitchFamily="49" charset="0"/>
                <a:cs typeface="Courier New" panose="02070309020205020404" pitchFamily="49" charset="0"/>
              </a:rPr>
              <a:t>const</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DCDCAA"/>
                </a:solidFill>
                <a:latin typeface="Courier New" panose="02070309020205020404" pitchFamily="49" charset="0"/>
                <a:cs typeface="Courier New" panose="02070309020205020404" pitchFamily="49" charset="0"/>
              </a:rPr>
              <a:t>findMaximumRepeating</a:t>
            </a:r>
            <a:r>
              <a:rPr lang="en-US" sz="1200" dirty="0">
                <a:solidFill>
                  <a:srgbClr val="D4D4D4"/>
                </a:solidFill>
                <a:latin typeface="Courier New" panose="02070309020205020404" pitchFamily="49" charset="0"/>
                <a:cs typeface="Courier New" panose="02070309020205020404" pitchFamily="49" charset="0"/>
              </a:rPr>
              <a:t> = </a:t>
            </a:r>
            <a:r>
              <a:rPr lang="en-US" sz="1200" dirty="0" err="1">
                <a:solidFill>
                  <a:srgbClr val="9CDCFE"/>
                </a:solidFill>
                <a:latin typeface="Courier New" panose="02070309020205020404" pitchFamily="49" charset="0"/>
                <a:cs typeface="Courier New" panose="02070309020205020404" pitchFamily="49" charset="0"/>
              </a:rPr>
              <a:t>str</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=&gt;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let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max</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B5CEA8"/>
                </a:solidFill>
                <a:latin typeface="Courier New" panose="02070309020205020404" pitchFamily="49" charset="0"/>
                <a:cs typeface="Courier New" panose="02070309020205020404" pitchFamily="49" charset="0"/>
              </a:rPr>
              <a:t>0</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C586C0"/>
                </a:solidFill>
                <a:latin typeface="Courier New" panose="02070309020205020404" pitchFamily="49" charset="0"/>
                <a:cs typeface="Courier New" panose="02070309020205020404" pitchFamily="49" charset="0"/>
              </a:rPr>
              <a:t>for</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569CD6"/>
                </a:solidFill>
                <a:latin typeface="Courier New" panose="02070309020205020404" pitchFamily="49" charset="0"/>
                <a:cs typeface="Courier New" panose="02070309020205020404" pitchFamily="49" charset="0"/>
              </a:rPr>
              <a:t>let</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start</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B5CEA8"/>
                </a:solidFill>
                <a:latin typeface="Courier New" panose="02070309020205020404" pitchFamily="49" charset="0"/>
                <a:cs typeface="Courier New" panose="02070309020205020404" pitchFamily="49" charset="0"/>
              </a:rPr>
              <a:t>0</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B5CEA8"/>
                </a:solidFill>
                <a:latin typeface="Courier New" panose="02070309020205020404" pitchFamily="49" charset="0"/>
                <a:cs typeface="Courier New" panose="02070309020205020404" pitchFamily="49" charset="0"/>
              </a:rPr>
              <a:t>1</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 &lt; </a:t>
            </a:r>
            <a:r>
              <a:rPr lang="en-US" sz="1200" dirty="0" err="1">
                <a:solidFill>
                  <a:srgbClr val="9CDCFE"/>
                </a:solidFill>
                <a:latin typeface="Courier New" panose="02070309020205020404" pitchFamily="49" charset="0"/>
                <a:cs typeface="Courier New" panose="02070309020205020404" pitchFamily="49" charset="0"/>
              </a:rPr>
              <a:t>str</a:t>
            </a:r>
            <a:r>
              <a:rPr lang="en-US" sz="1200" dirty="0" err="1">
                <a:solidFill>
                  <a:srgbClr val="D4D4D4"/>
                </a:solidFill>
                <a:latin typeface="Courier New" panose="02070309020205020404" pitchFamily="49" charset="0"/>
                <a:cs typeface="Courier New" panose="02070309020205020404" pitchFamily="49" charset="0"/>
              </a:rPr>
              <a:t>.</a:t>
            </a:r>
            <a:r>
              <a:rPr lang="en-US" sz="1200" dirty="0" err="1">
                <a:solidFill>
                  <a:srgbClr val="9CDCFE"/>
                </a:solidFill>
                <a:latin typeface="Courier New" panose="02070309020205020404" pitchFamily="49" charset="0"/>
                <a:cs typeface="Courier New" panose="02070309020205020404" pitchFamily="49" charset="0"/>
              </a:rPr>
              <a:t>length</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C586C0"/>
                </a:solidFill>
                <a:latin typeface="Courier New" panose="02070309020205020404" pitchFamily="49" charset="0"/>
                <a:cs typeface="Courier New" panose="02070309020205020404" pitchFamily="49" charset="0"/>
              </a:rPr>
              <a:t>if</a:t>
            </a:r>
            <a:r>
              <a:rPr lang="en-US" sz="1200" dirty="0">
                <a:solidFill>
                  <a:srgbClr val="D4D4D4"/>
                </a:solidFill>
                <a:latin typeface="Courier New" panose="02070309020205020404" pitchFamily="49" charset="0"/>
                <a:cs typeface="Courier New" panose="02070309020205020404" pitchFamily="49" charset="0"/>
              </a:rPr>
              <a:t> (</a:t>
            </a:r>
            <a:r>
              <a:rPr lang="en-US" sz="1200" dirty="0" err="1">
                <a:solidFill>
                  <a:srgbClr val="9CDCFE"/>
                </a:solidFill>
                <a:latin typeface="Courier New" panose="02070309020205020404" pitchFamily="49" charset="0"/>
                <a:cs typeface="Courier New" panose="02070309020205020404" pitchFamily="49" charset="0"/>
              </a:rPr>
              <a:t>str</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 === </a:t>
            </a:r>
            <a:r>
              <a:rPr lang="en-US" sz="1200" dirty="0" err="1">
                <a:solidFill>
                  <a:srgbClr val="9CDCFE"/>
                </a:solidFill>
                <a:latin typeface="Courier New" panose="02070309020205020404" pitchFamily="49" charset="0"/>
                <a:cs typeface="Courier New" panose="02070309020205020404" pitchFamily="49" charset="0"/>
              </a:rPr>
              <a:t>str</a:t>
            </a:r>
            <a:r>
              <a:rPr lang="en-US" sz="1200" dirty="0">
                <a:solidFill>
                  <a:srgbClr val="D4D4D4"/>
                </a:solidFill>
                <a:latin typeface="Courier New" panose="02070309020205020404" pitchFamily="49" charset="0"/>
                <a:cs typeface="Courier New" panose="02070309020205020404" pitchFamily="49" charset="0"/>
              </a:rPr>
              <a:t>[</a:t>
            </a:r>
            <a:r>
              <a:rPr lang="en-US" sz="1200" dirty="0">
                <a:solidFill>
                  <a:srgbClr val="9CDCFE"/>
                </a:solidFill>
                <a:latin typeface="Courier New" panose="02070309020205020404" pitchFamily="49" charset="0"/>
                <a:cs typeface="Courier New" panose="02070309020205020404" pitchFamily="49" charset="0"/>
              </a:rPr>
              <a:t>start</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C586C0"/>
                </a:solidFill>
                <a:latin typeface="Courier New" panose="02070309020205020404" pitchFamily="49" charset="0"/>
                <a:cs typeface="Courier New" panose="02070309020205020404" pitchFamily="49" charset="0"/>
              </a:rPr>
              <a:t>if</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max</a:t>
            </a:r>
            <a:r>
              <a:rPr lang="en-US" sz="1200" dirty="0">
                <a:solidFill>
                  <a:srgbClr val="D4D4D4"/>
                </a:solidFill>
                <a:latin typeface="Courier New" panose="02070309020205020404" pitchFamily="49" charset="0"/>
                <a:cs typeface="Courier New" panose="02070309020205020404" pitchFamily="49" charset="0"/>
              </a:rPr>
              <a:t> &lt;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9CDCFE"/>
                </a:solidFill>
                <a:latin typeface="Courier New" panose="02070309020205020404" pitchFamily="49" charset="0"/>
                <a:cs typeface="Courier New" panose="02070309020205020404" pitchFamily="49" charset="0"/>
              </a:rPr>
              <a:t>start</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B5CEA8"/>
                </a:solidFill>
                <a:latin typeface="Courier New" panose="02070309020205020404" pitchFamily="49" charset="0"/>
                <a:cs typeface="Courier New" panose="02070309020205020404" pitchFamily="49" charset="0"/>
              </a:rPr>
              <a:t>1</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max</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9CDCFE"/>
                </a:solidFill>
                <a:latin typeface="Courier New" panose="02070309020205020404" pitchFamily="49" charset="0"/>
                <a:cs typeface="Courier New" panose="02070309020205020404" pitchFamily="49" charset="0"/>
              </a:rPr>
              <a:t>start</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B5CEA8"/>
                </a:solidFill>
                <a:latin typeface="Courier New" panose="02070309020205020404" pitchFamily="49" charset="0"/>
                <a:cs typeface="Courier New" panose="02070309020205020404" pitchFamily="49" charset="0"/>
              </a:rPr>
              <a:t>1</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C586C0"/>
                </a:solidFill>
                <a:latin typeface="Courier New" panose="02070309020205020404" pitchFamily="49" charset="0"/>
                <a:cs typeface="Courier New" panose="02070309020205020404" pitchFamily="49" charset="0"/>
              </a:rPr>
              <a:t>else</a:t>
            </a: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start</a:t>
            </a:r>
            <a:r>
              <a:rPr lang="en-US" sz="1200" dirty="0">
                <a:solidFill>
                  <a:srgbClr val="D4D4D4"/>
                </a:solidFill>
                <a:latin typeface="Courier New" panose="02070309020205020404" pitchFamily="49" charset="0"/>
                <a:cs typeface="Courier New" panose="02070309020205020404" pitchFamily="49" charset="0"/>
              </a:rPr>
              <a:t> = </a:t>
            </a:r>
            <a:r>
              <a:rPr lang="en-US" sz="1200" dirty="0">
                <a:solidFill>
                  <a:srgbClr val="9CDCFE"/>
                </a:solidFill>
                <a:latin typeface="Courier New" panose="02070309020205020404" pitchFamily="49" charset="0"/>
                <a:cs typeface="Courier New" panose="02070309020205020404" pitchFamily="49" charset="0"/>
              </a:rPr>
              <a:t>end</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C586C0"/>
                </a:solidFill>
                <a:latin typeface="Courier New" panose="02070309020205020404" pitchFamily="49" charset="0"/>
                <a:cs typeface="Courier New" panose="02070309020205020404" pitchFamily="49" charset="0"/>
              </a:rPr>
              <a:t>return</a:t>
            </a:r>
            <a:r>
              <a:rPr lang="en-US" sz="1200" dirty="0">
                <a:solidFill>
                  <a:srgbClr val="D4D4D4"/>
                </a:solidFill>
                <a:latin typeface="Courier New" panose="02070309020205020404" pitchFamily="49" charset="0"/>
                <a:cs typeface="Courier New" panose="02070309020205020404" pitchFamily="49" charset="0"/>
              </a:rPr>
              <a:t> </a:t>
            </a:r>
            <a:r>
              <a:rPr lang="en-US" sz="1200" dirty="0">
                <a:solidFill>
                  <a:srgbClr val="9CDCFE"/>
                </a:solidFill>
                <a:latin typeface="Courier New" panose="02070309020205020404" pitchFamily="49" charset="0"/>
                <a:cs typeface="Courier New" panose="02070309020205020404" pitchFamily="49" charset="0"/>
              </a:rPr>
              <a:t>max</a:t>
            </a:r>
            <a:r>
              <a:rPr lang="en-US" sz="1200" dirty="0">
                <a:solidFill>
                  <a:srgbClr val="D4D4D4"/>
                </a:solidFill>
                <a:latin typeface="Courier New" panose="02070309020205020404" pitchFamily="49" charset="0"/>
                <a:cs typeface="Courier New" panose="02070309020205020404" pitchFamily="49" charset="0"/>
              </a:rPr>
              <a:t>;</a:t>
            </a:r>
          </a:p>
          <a:p>
            <a:pPr marL="228600" indent="-228600">
              <a:buFont typeface="+mj-lt"/>
              <a:buAutoNum type="arabicPeriod"/>
            </a:pPr>
            <a:r>
              <a:rPr lang="en-US" sz="1200" dirty="0">
                <a:solidFill>
                  <a:srgbClr val="D4D4D4"/>
                </a:solidFill>
                <a:latin typeface="Courier New" panose="02070309020205020404" pitchFamily="49" charset="0"/>
                <a:cs typeface="Courier New" panose="02070309020205020404" pitchFamily="49" charset="0"/>
              </a:rPr>
              <a:t>}</a:t>
            </a:r>
            <a:endParaRPr lang="en-US" sz="1200" b="0" dirty="0">
              <a:solidFill>
                <a:srgbClr val="D4D4D4"/>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5719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a:t>Angular </a:t>
            </a:r>
            <a:r>
              <a:rPr lang="en-US" dirty="0" err="1"/>
              <a:t>Httpclient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40</a:t>
            </a:fld>
            <a:endParaRPr lang="en-US" noProof="1"/>
          </a:p>
        </p:txBody>
      </p:sp>
      <p:sp>
        <p:nvSpPr>
          <p:cNvPr id="5" name="Content Placeholder 4"/>
          <p:cNvSpPr>
            <a:spLocks noGrp="1"/>
          </p:cNvSpPr>
          <p:nvPr>
            <p:ph sz="quarter" idx="1"/>
          </p:nvPr>
        </p:nvSpPr>
        <p:spPr>
          <a:xfrm>
            <a:off x="259080" y="1303557"/>
            <a:ext cx="3072109" cy="4168800"/>
          </a:xfrm>
        </p:spPr>
        <p:txBody>
          <a:bodyPr/>
          <a:lstStyle/>
          <a:p>
            <a:r>
              <a:rPr lang="en-US" dirty="0"/>
              <a:t>get</a:t>
            </a:r>
            <a:r>
              <a:rPr lang="en-US" dirty="0" smtClean="0"/>
              <a:t>()</a:t>
            </a:r>
          </a:p>
          <a:p>
            <a:r>
              <a:rPr lang="en-US" dirty="0"/>
              <a:t>delete() </a:t>
            </a:r>
          </a:p>
          <a:p>
            <a:r>
              <a:rPr lang="en-US" dirty="0"/>
              <a:t>post() </a:t>
            </a:r>
          </a:p>
          <a:p>
            <a:r>
              <a:rPr lang="en-US" dirty="0"/>
              <a:t>put() </a:t>
            </a:r>
          </a:p>
          <a:p>
            <a:r>
              <a:rPr lang="en-US" dirty="0"/>
              <a:t>patch()  </a:t>
            </a:r>
            <a:endParaRPr lang="en-US" dirty="0" smtClean="0"/>
          </a:p>
          <a:p>
            <a:endParaRPr lang="en-US" dirty="0"/>
          </a:p>
          <a:p>
            <a:endParaRPr lang="en-US" dirty="0"/>
          </a:p>
        </p:txBody>
      </p:sp>
      <p:sp>
        <p:nvSpPr>
          <p:cNvPr id="9" name="Rectangle 2"/>
          <p:cNvSpPr>
            <a:spLocks noChangeArrowheads="1"/>
          </p:cNvSpPr>
          <p:nvPr/>
        </p:nvSpPr>
        <p:spPr bwMode="auto">
          <a:xfrm>
            <a:off x="4526658" y="1511305"/>
            <a:ext cx="5871810" cy="2446824"/>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BBB529"/>
                </a:solidFill>
                <a:effectLst/>
                <a:latin typeface="Courier New" panose="02070309020205020404" pitchFamily="49" charset="0"/>
                <a:cs typeface="Courier New" panose="02070309020205020404" pitchFamily="49" charset="0"/>
              </a:rPr>
              <a:t>@Injectable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providedIn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'root'</a:t>
            </a:r>
            <a:b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export class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DefaultDataService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lang="en-US" altLang="en-US" sz="900" dirty="0">
              <a:solidFill>
                <a:srgbClr val="A9B7C6"/>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readonly</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baseUrl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lang="en-US" altLang="en-US" sz="900" dirty="0" smtClean="0">
              <a:solidFill>
                <a:srgbClr val="CC7832"/>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constructor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readonly</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http</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HttpClient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lang="en-US" altLang="en-US" sz="900" dirty="0">
              <a:solidFill>
                <a:srgbClr val="A9B7C6"/>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getData</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number,</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param2?: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string</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Observable&lt;Members[]&gt; {</a:t>
            </a:r>
            <a:endParaRPr lang="en-US" altLang="en-US" sz="900" dirty="0">
              <a:solidFill>
                <a:srgbClr val="A9B7C6"/>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let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baseUrl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/projects/</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${id}</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/subProjects?param2=</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9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http</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&lt;Members[]&gt;(</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url</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pipe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map(</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=&gt;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(data =&gt; {</a:t>
            </a:r>
            <a:b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9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Members.</a:t>
            </a:r>
            <a:r>
              <a:rPr kumimoji="0" lang="en-US" altLang="en-US" sz="9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deserialize</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(data)</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lang="en-US" altLang="en-US" sz="900" dirty="0">
              <a:solidFill>
                <a:srgbClr val="CC7832"/>
              </a:solidFill>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9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710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smtClean="0"/>
              <a:t>Angular Fundamental</a:t>
            </a:r>
            <a:endParaRPr lang="en-US"/>
          </a:p>
        </p:txBody>
      </p:sp>
      <p:sp>
        <p:nvSpPr>
          <p:cNvPr id="3" name="Title 2"/>
          <p:cNvSpPr>
            <a:spLocks noGrp="1"/>
          </p:cNvSpPr>
          <p:nvPr>
            <p:ph type="title" sz="quarter"/>
          </p:nvPr>
        </p:nvSpPr>
        <p:spPr/>
        <p:txBody>
          <a:bodyPr/>
          <a:lstStyle/>
          <a:p>
            <a:r>
              <a:rPr lang="en-US" dirty="0"/>
              <a:t>Angular Material Design Components To Enhance UI/UX</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41</a:t>
            </a:fld>
            <a:endParaRPr lang="en-US" noProof="1"/>
          </a:p>
        </p:txBody>
      </p:sp>
      <p:pic>
        <p:nvPicPr>
          <p:cNvPr id="6" name="Content Placeholder 5"/>
          <p:cNvPicPr>
            <a:picLocks noGrp="1" noChangeAspect="1"/>
          </p:cNvPicPr>
          <p:nvPr>
            <p:ph sz="quarter" idx="1"/>
          </p:nvPr>
        </p:nvPicPr>
        <p:blipFill>
          <a:blip r:embed="rId2"/>
          <a:stretch>
            <a:fillRect/>
          </a:stretch>
        </p:blipFill>
        <p:spPr>
          <a:xfrm>
            <a:off x="403225" y="1591448"/>
            <a:ext cx="3038475" cy="2095500"/>
          </a:xfrm>
          <a:prstGeom prst="rect">
            <a:avLst/>
          </a:prstGeom>
        </p:spPr>
      </p:pic>
      <p:pic>
        <p:nvPicPr>
          <p:cNvPr id="7" name="Picture 6"/>
          <p:cNvPicPr>
            <a:picLocks noChangeAspect="1"/>
          </p:cNvPicPr>
          <p:nvPr/>
        </p:nvPicPr>
        <p:blipFill>
          <a:blip r:embed="rId3"/>
          <a:stretch>
            <a:fillRect/>
          </a:stretch>
        </p:blipFill>
        <p:spPr>
          <a:xfrm>
            <a:off x="3896852" y="1672410"/>
            <a:ext cx="2752725" cy="1933575"/>
          </a:xfrm>
          <a:prstGeom prst="rect">
            <a:avLst/>
          </a:prstGeom>
        </p:spPr>
      </p:pic>
      <p:pic>
        <p:nvPicPr>
          <p:cNvPr id="8" name="Picture 7"/>
          <p:cNvPicPr>
            <a:picLocks noChangeAspect="1"/>
          </p:cNvPicPr>
          <p:nvPr/>
        </p:nvPicPr>
        <p:blipFill>
          <a:blip r:embed="rId4"/>
          <a:stretch>
            <a:fillRect/>
          </a:stretch>
        </p:blipFill>
        <p:spPr>
          <a:xfrm>
            <a:off x="6937768" y="1672410"/>
            <a:ext cx="2943225" cy="2200275"/>
          </a:xfrm>
          <a:prstGeom prst="rect">
            <a:avLst/>
          </a:prstGeom>
        </p:spPr>
      </p:pic>
      <p:sp>
        <p:nvSpPr>
          <p:cNvPr id="9" name="TextBox 8"/>
          <p:cNvSpPr txBox="1"/>
          <p:nvPr/>
        </p:nvSpPr>
        <p:spPr>
          <a:xfrm>
            <a:off x="403225" y="1158533"/>
            <a:ext cx="6363015" cy="51387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https://material.angular.io/</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2130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endParaRPr lang="en-US" dirty="0"/>
          </a:p>
        </p:txBody>
      </p:sp>
      <p:sp>
        <p:nvSpPr>
          <p:cNvPr id="237" name="Google Shape;237;p40"/>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a:t>Reference</a:t>
            </a:r>
            <a:endParaRPr/>
          </a:p>
        </p:txBody>
      </p:sp>
      <p:sp>
        <p:nvSpPr>
          <p:cNvPr id="238" name="Google Shape;238;p40"/>
          <p:cNvSpPr txBox="1">
            <a:spLocks noGrp="1"/>
          </p:cNvSpPr>
          <p:nvPr>
            <p:ph sz="quarter" idx="1"/>
          </p:nvPr>
        </p:nvSpPr>
        <p:spPr>
          <a:xfrm>
            <a:off x="430751" y="1296000"/>
            <a:ext cx="10276620" cy="4250856"/>
          </a:xfrm>
          <a:prstGeom prst="rect">
            <a:avLst/>
          </a:prstGeom>
        </p:spPr>
        <p:txBody>
          <a:bodyPr spcFirstLastPara="1" vert="horz" wrap="square" lIns="109678" tIns="109678" rIns="109678" bIns="109678" rtlCol="0" anchor="t" anchorCtr="0">
            <a:noAutofit/>
          </a:bodyPr>
          <a:lstStyle/>
          <a:p>
            <a:pPr>
              <a:buSzPts val="1200"/>
            </a:pPr>
            <a:r>
              <a:rPr lang="en" sz="1440" dirty="0"/>
              <a:t>TypeScript Tutorial</a:t>
            </a:r>
            <a:endParaRPr sz="1440" dirty="0"/>
          </a:p>
          <a:p>
            <a:pPr indent="0">
              <a:spcBef>
                <a:spcPts val="1920"/>
              </a:spcBef>
              <a:buNone/>
            </a:pPr>
            <a:r>
              <a:rPr lang="en" sz="1440" u="sng" dirty="0">
                <a:solidFill>
                  <a:schemeClr val="hlink"/>
                </a:solidFill>
                <a:hlinkClick r:id="rId3"/>
              </a:rPr>
              <a:t>https://</a:t>
            </a:r>
            <a:r>
              <a:rPr lang="en" sz="1440" u="sng" dirty="0" smtClean="0">
                <a:solidFill>
                  <a:schemeClr val="hlink"/>
                </a:solidFill>
                <a:hlinkClick r:id="rId3"/>
              </a:rPr>
              <a:t>www.tutorialspoint.com/typescript/index.htm</a:t>
            </a:r>
            <a:endParaRPr lang="en" sz="1440" u="sng" dirty="0" smtClean="0">
              <a:solidFill>
                <a:schemeClr val="hlink"/>
              </a:solidFill>
            </a:endParaRPr>
          </a:p>
          <a:p>
            <a:pPr marL="537732" indent="-285750">
              <a:spcBef>
                <a:spcPts val="1920"/>
              </a:spcBef>
            </a:pPr>
            <a:r>
              <a:rPr lang="en" sz="1440" dirty="0"/>
              <a:t>TypeScript excersise</a:t>
            </a:r>
          </a:p>
          <a:p>
            <a:pPr indent="0">
              <a:spcBef>
                <a:spcPts val="1920"/>
              </a:spcBef>
              <a:buNone/>
            </a:pPr>
            <a:r>
              <a:rPr lang="en-US" sz="1440" dirty="0">
                <a:hlinkClick r:id="rId4"/>
              </a:rPr>
              <a:t>https://typescript-exercises.github.io/</a:t>
            </a:r>
            <a:endParaRPr sz="1440" dirty="0"/>
          </a:p>
          <a:p>
            <a:pPr>
              <a:spcBef>
                <a:spcPts val="1920"/>
              </a:spcBef>
              <a:buSzPts val="1200"/>
            </a:pPr>
            <a:r>
              <a:rPr lang="en" sz="1440" dirty="0"/>
              <a:t>TypeScript playground</a:t>
            </a:r>
            <a:endParaRPr sz="1440" dirty="0"/>
          </a:p>
          <a:p>
            <a:pPr indent="0">
              <a:spcBef>
                <a:spcPts val="1920"/>
              </a:spcBef>
              <a:buNone/>
            </a:pPr>
            <a:r>
              <a:rPr lang="en" sz="1440" u="sng" dirty="0">
                <a:solidFill>
                  <a:schemeClr val="hlink"/>
                </a:solidFill>
                <a:latin typeface="Arial"/>
                <a:ea typeface="Arial"/>
                <a:cs typeface="Arial"/>
                <a:sym typeface="Arial"/>
                <a:hlinkClick r:id="rId5"/>
              </a:rPr>
              <a:t>https://www.typescriptlang.org/play/</a:t>
            </a:r>
            <a:endParaRPr sz="1440" dirty="0"/>
          </a:p>
          <a:p>
            <a:pPr indent="0">
              <a:spcBef>
                <a:spcPts val="1920"/>
              </a:spcBef>
              <a:buNone/>
            </a:pPr>
            <a:r>
              <a:rPr lang="en" sz="1440" u="sng" dirty="0">
                <a:solidFill>
                  <a:schemeClr val="hlink"/>
                </a:solidFill>
                <a:latin typeface="Arial"/>
                <a:ea typeface="Arial"/>
                <a:cs typeface="Arial"/>
                <a:sym typeface="Arial"/>
                <a:hlinkClick r:id="rId6"/>
              </a:rPr>
              <a:t>https://www.javatpoint.com/angular-7-tutorial</a:t>
            </a:r>
            <a:endParaRPr sz="1440" dirty="0"/>
          </a:p>
          <a:p>
            <a:pPr>
              <a:spcBef>
                <a:spcPts val="1920"/>
              </a:spcBef>
              <a:buSzPts val="1200"/>
            </a:pPr>
            <a:r>
              <a:rPr lang="en" sz="1440" dirty="0"/>
              <a:t>Angular Tutorial: Learn Angular from scratch step by step</a:t>
            </a:r>
            <a:endParaRPr sz="1440" dirty="0"/>
          </a:p>
          <a:p>
            <a:pPr indent="0">
              <a:spcBef>
                <a:spcPts val="1920"/>
              </a:spcBef>
              <a:buNone/>
            </a:pPr>
            <a:r>
              <a:rPr lang="en" sz="1440" u="sng" dirty="0">
                <a:solidFill>
                  <a:schemeClr val="hlink"/>
                </a:solidFill>
                <a:hlinkClick r:id="rId7"/>
              </a:rPr>
              <a:t>https://</a:t>
            </a:r>
            <a:r>
              <a:rPr lang="en" sz="1440" u="sng" dirty="0" smtClean="0">
                <a:solidFill>
                  <a:schemeClr val="hlink"/>
                </a:solidFill>
                <a:hlinkClick r:id="rId7"/>
              </a:rPr>
              <a:t>angular-templates.io/tutorials/about/learn-angular-from-scratch-step-by-step</a:t>
            </a:r>
            <a:endParaRPr lang="en" sz="1440" u="sng" dirty="0" smtClean="0">
              <a:solidFill>
                <a:schemeClr val="hlink"/>
              </a:solidFill>
            </a:endParaRPr>
          </a:p>
          <a:p>
            <a:pPr marL="0" indent="0">
              <a:spcBef>
                <a:spcPts val="1920"/>
              </a:spcBef>
              <a:spcAft>
                <a:spcPts val="1920"/>
              </a:spcAft>
              <a:buNone/>
            </a:pPr>
            <a:endParaRPr sz="1440" dirty="0"/>
          </a:p>
        </p:txBody>
      </p:sp>
    </p:spTree>
    <p:extLst>
      <p:ext uri="{BB962C8B-B14F-4D97-AF65-F5344CB8AC3E}">
        <p14:creationId xmlns:p14="http://schemas.microsoft.com/office/powerpoint/2010/main" val="218543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a:t>Angular Fundamental</a:t>
            </a:r>
          </a:p>
        </p:txBody>
      </p:sp>
      <p:sp>
        <p:nvSpPr>
          <p:cNvPr id="84" name="Google Shape;84;p15"/>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 dirty="0"/>
              <a:t>Environment Setup</a:t>
            </a:r>
            <a:endParaRPr dirty="0"/>
          </a:p>
        </p:txBody>
      </p:sp>
      <p:sp>
        <p:nvSpPr>
          <p:cNvPr id="85" name="Google Shape;85;p15"/>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a:lnSpc>
                <a:spcPct val="130000"/>
              </a:lnSpc>
              <a:spcBef>
                <a:spcPts val="2159"/>
              </a:spcBef>
              <a:buClr>
                <a:schemeClr val="dk2"/>
              </a:buClr>
              <a:buSzPts val="1100"/>
            </a:pPr>
            <a:r>
              <a:rPr lang="en" sz="1100" dirty="0">
                <a:solidFill>
                  <a:srgbClr val="000000"/>
                </a:solidFill>
                <a:highlight>
                  <a:srgbClr val="FFFFFF"/>
                </a:highlight>
                <a:latin typeface="Arial"/>
                <a:ea typeface="Arial"/>
                <a:cs typeface="Arial"/>
                <a:sym typeface="Arial"/>
              </a:rPr>
              <a:t>Install </a:t>
            </a:r>
            <a:r>
              <a:rPr lang="en" sz="1100" dirty="0" smtClean="0">
                <a:solidFill>
                  <a:srgbClr val="000000"/>
                </a:solidFill>
                <a:highlight>
                  <a:srgbClr val="FFFFFF"/>
                </a:highlight>
                <a:latin typeface="Arial"/>
                <a:ea typeface="Arial"/>
                <a:cs typeface="Arial"/>
                <a:sym typeface="Arial"/>
              </a:rPr>
              <a:t>Node.js</a:t>
            </a:r>
          </a:p>
          <a:p>
            <a:pPr>
              <a:lnSpc>
                <a:spcPct val="130000"/>
              </a:lnSpc>
              <a:spcBef>
                <a:spcPts val="2159"/>
              </a:spcBef>
              <a:buClr>
                <a:schemeClr val="dk2"/>
              </a:buClr>
              <a:buSzPts val="1100"/>
            </a:pPr>
            <a:r>
              <a:rPr lang="en-US" sz="1100" dirty="0" smtClean="0">
                <a:solidFill>
                  <a:srgbClr val="000000"/>
                </a:solidFill>
                <a:highlight>
                  <a:srgbClr val="FFFFFF"/>
                </a:highlight>
                <a:latin typeface="Arial"/>
                <a:ea typeface="Arial"/>
                <a:cs typeface="Arial"/>
                <a:sym typeface="Arial"/>
              </a:rPr>
              <a:t>Set </a:t>
            </a:r>
            <a:r>
              <a:rPr lang="en-US" sz="1100" dirty="0" err="1" smtClean="0">
                <a:solidFill>
                  <a:srgbClr val="000000"/>
                </a:solidFill>
                <a:highlight>
                  <a:srgbClr val="FFFFFF"/>
                </a:highlight>
                <a:latin typeface="Arial"/>
                <a:ea typeface="Arial"/>
                <a:cs typeface="Arial"/>
                <a:sym typeface="Arial"/>
              </a:rPr>
              <a:t>npm</a:t>
            </a:r>
            <a:r>
              <a:rPr lang="en-US" sz="1100" dirty="0" smtClean="0">
                <a:solidFill>
                  <a:srgbClr val="000000"/>
                </a:solidFill>
                <a:highlight>
                  <a:srgbClr val="FFFFFF"/>
                </a:highlight>
                <a:latin typeface="Arial"/>
                <a:ea typeface="Arial"/>
                <a:cs typeface="Arial"/>
                <a:sym typeface="Arial"/>
              </a:rPr>
              <a:t> proxy</a:t>
            </a:r>
            <a:endParaRPr sz="1100" dirty="0">
              <a:solidFill>
                <a:srgbClr val="000000"/>
              </a:solidFill>
              <a:highlight>
                <a:srgbClr val="FFFFFF"/>
              </a:highlight>
              <a:latin typeface="Arial"/>
              <a:ea typeface="Arial"/>
              <a:cs typeface="Arial"/>
              <a:sym typeface="Arial"/>
            </a:endParaRPr>
          </a:p>
          <a:p>
            <a:pPr>
              <a:lnSpc>
                <a:spcPct val="130000"/>
              </a:lnSpc>
              <a:spcBef>
                <a:spcPts val="2159"/>
              </a:spcBef>
            </a:pPr>
            <a:r>
              <a:rPr lang="en" sz="1100" dirty="0" smtClean="0">
                <a:solidFill>
                  <a:srgbClr val="000000"/>
                </a:solidFill>
                <a:highlight>
                  <a:srgbClr val="FFFFFF"/>
                </a:highlight>
                <a:latin typeface="Arial"/>
                <a:ea typeface="Arial"/>
                <a:cs typeface="Arial"/>
                <a:sym typeface="Arial"/>
              </a:rPr>
              <a:t>Install Angular </a:t>
            </a:r>
            <a:r>
              <a:rPr lang="en" sz="1100" dirty="0">
                <a:solidFill>
                  <a:srgbClr val="000000"/>
                </a:solidFill>
                <a:highlight>
                  <a:srgbClr val="FFFFFF"/>
                </a:highlight>
                <a:latin typeface="Arial"/>
                <a:ea typeface="Arial"/>
                <a:cs typeface="Arial"/>
                <a:sym typeface="Arial"/>
              </a:rPr>
              <a:t>CLI </a:t>
            </a:r>
            <a:endParaRPr sz="1100" dirty="0">
              <a:solidFill>
                <a:srgbClr val="000000"/>
              </a:solidFill>
              <a:highlight>
                <a:srgbClr val="FFFFFF"/>
              </a:highlight>
              <a:latin typeface="Arial"/>
              <a:ea typeface="Arial"/>
              <a:cs typeface="Arial"/>
              <a:sym typeface="Arial"/>
            </a:endParaRPr>
          </a:p>
          <a:p>
            <a:pPr marL="255581" lvl="1" indent="0">
              <a:lnSpc>
                <a:spcPct val="130000"/>
              </a:lnSpc>
              <a:spcBef>
                <a:spcPts val="2159"/>
              </a:spcBef>
              <a:buNone/>
            </a:pPr>
            <a:r>
              <a:rPr lang="en" sz="1100" dirty="0">
                <a:solidFill>
                  <a:srgbClr val="17FF0B"/>
                </a:solidFill>
                <a:highlight>
                  <a:srgbClr val="444444"/>
                </a:highlight>
                <a:latin typeface="Courier New"/>
                <a:ea typeface="Courier New"/>
                <a:cs typeface="Courier New"/>
                <a:sym typeface="Courier New"/>
              </a:rPr>
              <a:t>npm install -g @angular/cli</a:t>
            </a:r>
            <a:endParaRPr sz="1100" dirty="0">
              <a:highlight>
                <a:srgbClr val="FFFFFF"/>
              </a:highlight>
              <a:latin typeface="Verdana"/>
              <a:ea typeface="Verdana"/>
              <a:cs typeface="Verdana"/>
              <a:sym typeface="Verdana"/>
            </a:endParaRPr>
          </a:p>
          <a:p>
            <a:pPr>
              <a:lnSpc>
                <a:spcPct val="130000"/>
              </a:lnSpc>
              <a:spcBef>
                <a:spcPts val="2159"/>
              </a:spcBef>
              <a:buClr>
                <a:schemeClr val="dk2"/>
              </a:buClr>
              <a:buSzPts val="1100"/>
            </a:pPr>
            <a:r>
              <a:rPr lang="en" sz="1100" dirty="0">
                <a:solidFill>
                  <a:srgbClr val="000000"/>
                </a:solidFill>
                <a:highlight>
                  <a:srgbClr val="FFFFFF"/>
                </a:highlight>
                <a:latin typeface="Arial"/>
                <a:ea typeface="Arial"/>
                <a:cs typeface="Arial"/>
                <a:sym typeface="Arial"/>
              </a:rPr>
              <a:t>Generate new project</a:t>
            </a:r>
            <a:endParaRPr sz="1100" dirty="0">
              <a:solidFill>
                <a:srgbClr val="000000"/>
              </a:solidFill>
              <a:highlight>
                <a:srgbClr val="FFFFFF"/>
              </a:highlight>
              <a:latin typeface="Arial"/>
              <a:ea typeface="Arial"/>
              <a:cs typeface="Arial"/>
              <a:sym typeface="Arial"/>
            </a:endParaRPr>
          </a:p>
          <a:p>
            <a:pPr indent="-350432">
              <a:lnSpc>
                <a:spcPct val="157500"/>
              </a:lnSpc>
              <a:spcBef>
                <a:spcPts val="480"/>
              </a:spcBef>
              <a:buSzPts val="1000"/>
              <a:buFont typeface="Verdana"/>
              <a:buAutoNum type="arabicPeriod"/>
            </a:pPr>
            <a:r>
              <a:rPr lang="en" sz="1100" dirty="0">
                <a:solidFill>
                  <a:srgbClr val="00B0F0"/>
                </a:solidFill>
                <a:highlight>
                  <a:srgbClr val="FFFFFF"/>
                </a:highlight>
                <a:latin typeface="Verdana"/>
                <a:ea typeface="Verdana"/>
                <a:cs typeface="Verdana"/>
                <a:sym typeface="Verdana"/>
              </a:rPr>
              <a:t>ng</a:t>
            </a:r>
            <a:r>
              <a:rPr lang="en" sz="1100" dirty="0">
                <a:highlight>
                  <a:srgbClr val="FFFFFF"/>
                </a:highlight>
                <a:latin typeface="Verdana"/>
                <a:ea typeface="Verdana"/>
                <a:cs typeface="Verdana"/>
                <a:sym typeface="Verdana"/>
              </a:rPr>
              <a:t> </a:t>
            </a:r>
            <a:r>
              <a:rPr lang="en" sz="1100" dirty="0">
                <a:solidFill>
                  <a:srgbClr val="00B0F0"/>
                </a:solidFill>
                <a:highlight>
                  <a:srgbClr val="FFFFFF"/>
                </a:highlight>
                <a:latin typeface="Verdana"/>
                <a:ea typeface="Verdana"/>
                <a:cs typeface="Verdana"/>
                <a:sym typeface="Verdana"/>
              </a:rPr>
              <a:t>new</a:t>
            </a:r>
            <a:r>
              <a:rPr lang="en" sz="1100" dirty="0">
                <a:highlight>
                  <a:srgbClr val="FFFFFF"/>
                </a:highlight>
                <a:latin typeface="Verdana"/>
                <a:ea typeface="Verdana"/>
                <a:cs typeface="Verdana"/>
                <a:sym typeface="Verdana"/>
              </a:rPr>
              <a:t> </a:t>
            </a:r>
            <a:r>
              <a:rPr lang="en" sz="1100" dirty="0" smtClean="0">
                <a:highlight>
                  <a:srgbClr val="FFFFFF"/>
                </a:highlight>
                <a:latin typeface="Verdana"/>
                <a:ea typeface="Verdana"/>
                <a:cs typeface="Verdana"/>
                <a:sym typeface="Verdana"/>
              </a:rPr>
              <a:t>&lt;project name</a:t>
            </a:r>
            <a:r>
              <a:rPr lang="en" sz="1100" dirty="0" smtClean="0">
                <a:highlight>
                  <a:srgbClr val="FFFFFF"/>
                </a:highlight>
                <a:latin typeface="Verdana"/>
                <a:ea typeface="Verdana"/>
                <a:cs typeface="Verdana"/>
                <a:sym typeface="Verdana"/>
              </a:rPr>
              <a:t>&gt;</a:t>
            </a:r>
          </a:p>
          <a:p>
            <a:r>
              <a:rPr lang="en-US" sz="1100" dirty="0"/>
              <a:t>? Would you like to add Angular routing? </a:t>
            </a:r>
            <a:r>
              <a:rPr lang="en-US" sz="1100" b="1" dirty="0"/>
              <a:t>No</a:t>
            </a:r>
            <a:endParaRPr lang="en-US" sz="1100" dirty="0"/>
          </a:p>
          <a:p>
            <a:r>
              <a:rPr lang="en-US" sz="1100" dirty="0"/>
              <a:t>? Which stylesheet format would you like to use? </a:t>
            </a:r>
            <a:r>
              <a:rPr lang="en-US" sz="1100" b="1" dirty="0" smtClean="0"/>
              <a:t>SCSS</a:t>
            </a:r>
            <a:endParaRPr sz="1100" dirty="0">
              <a:highlight>
                <a:srgbClr val="FFFFFF"/>
              </a:highlight>
              <a:latin typeface="Verdana"/>
              <a:ea typeface="Verdana"/>
              <a:cs typeface="Verdana"/>
              <a:sym typeface="Verdana"/>
            </a:endParaRPr>
          </a:p>
          <a:p>
            <a:pPr indent="-350432">
              <a:lnSpc>
                <a:spcPct val="157500"/>
              </a:lnSpc>
              <a:buSzPts val="1000"/>
              <a:buFont typeface="Verdana"/>
              <a:buAutoNum type="arabicPeriod"/>
            </a:pPr>
            <a:r>
              <a:rPr lang="en" sz="1100" dirty="0">
                <a:solidFill>
                  <a:srgbClr val="00B0F0"/>
                </a:solidFill>
                <a:highlight>
                  <a:srgbClr val="FFFFFF"/>
                </a:highlight>
                <a:latin typeface="Verdana"/>
                <a:ea typeface="Verdana"/>
                <a:cs typeface="Verdana"/>
                <a:sym typeface="Verdana"/>
              </a:rPr>
              <a:t>cd</a:t>
            </a:r>
            <a:r>
              <a:rPr lang="en" sz="1100" dirty="0">
                <a:highlight>
                  <a:srgbClr val="FFFFFF"/>
                </a:highlight>
                <a:latin typeface="Verdana"/>
                <a:ea typeface="Verdana"/>
                <a:cs typeface="Verdana"/>
                <a:sym typeface="Verdana"/>
              </a:rPr>
              <a:t> </a:t>
            </a:r>
            <a:r>
              <a:rPr lang="en" sz="1100" dirty="0" smtClean="0">
                <a:highlight>
                  <a:srgbClr val="FFFFFF"/>
                </a:highlight>
                <a:latin typeface="Verdana"/>
                <a:ea typeface="Verdana"/>
                <a:cs typeface="Verdana"/>
                <a:sym typeface="Verdana"/>
              </a:rPr>
              <a:t>&lt;</a:t>
            </a:r>
            <a:r>
              <a:rPr lang="en" sz="1100" dirty="0">
                <a:highlight>
                  <a:srgbClr val="FFFFFF"/>
                </a:highlight>
                <a:latin typeface="Verdana"/>
                <a:ea typeface="Verdana"/>
                <a:cs typeface="Verdana"/>
                <a:sym typeface="Verdana"/>
              </a:rPr>
              <a:t>project name</a:t>
            </a:r>
            <a:r>
              <a:rPr lang="en" sz="1100" dirty="0" smtClean="0">
                <a:highlight>
                  <a:srgbClr val="FFFFFF"/>
                </a:highlight>
                <a:latin typeface="Verdana"/>
                <a:ea typeface="Verdana"/>
                <a:cs typeface="Verdana"/>
                <a:sym typeface="Verdana"/>
              </a:rPr>
              <a:t>&gt;  </a:t>
            </a:r>
            <a:endParaRPr sz="1100" dirty="0">
              <a:highlight>
                <a:srgbClr val="FFFFFF"/>
              </a:highlight>
              <a:latin typeface="Verdana"/>
              <a:ea typeface="Verdana"/>
              <a:cs typeface="Verdana"/>
              <a:sym typeface="Verdana"/>
            </a:endParaRPr>
          </a:p>
          <a:p>
            <a:pPr indent="-350432">
              <a:lnSpc>
                <a:spcPct val="157500"/>
              </a:lnSpc>
              <a:buSzPts val="1000"/>
              <a:buFont typeface="Verdana"/>
              <a:buAutoNum type="arabicPeriod"/>
            </a:pPr>
            <a:r>
              <a:rPr lang="en" sz="1100" dirty="0">
                <a:solidFill>
                  <a:srgbClr val="00B0F0"/>
                </a:solidFill>
                <a:highlight>
                  <a:srgbClr val="FFFFFF"/>
                </a:highlight>
                <a:latin typeface="Verdana"/>
                <a:ea typeface="Verdana"/>
                <a:cs typeface="Verdana"/>
                <a:sym typeface="Verdana"/>
              </a:rPr>
              <a:t>ng</a:t>
            </a:r>
            <a:r>
              <a:rPr lang="en" sz="1100" dirty="0">
                <a:highlight>
                  <a:srgbClr val="FFFFFF"/>
                </a:highlight>
                <a:latin typeface="Verdana"/>
                <a:ea typeface="Verdana"/>
                <a:cs typeface="Verdana"/>
                <a:sym typeface="Verdana"/>
              </a:rPr>
              <a:t> </a:t>
            </a:r>
            <a:r>
              <a:rPr lang="en" sz="1100" dirty="0" smtClean="0">
                <a:solidFill>
                  <a:schemeClr val="accent1"/>
                </a:solidFill>
                <a:highlight>
                  <a:srgbClr val="FFFFFF"/>
                </a:highlight>
                <a:latin typeface="Verdana"/>
                <a:ea typeface="Verdana"/>
                <a:cs typeface="Verdana"/>
                <a:sym typeface="Verdana"/>
              </a:rPr>
              <a:t>serve</a:t>
            </a:r>
            <a:r>
              <a:rPr lang="en" sz="1100" dirty="0" smtClean="0">
                <a:highlight>
                  <a:srgbClr val="FFFFFF"/>
                </a:highlight>
                <a:latin typeface="Verdana"/>
                <a:ea typeface="Verdana"/>
                <a:cs typeface="Verdana"/>
                <a:sym typeface="Verdana"/>
              </a:rPr>
              <a:t>  </a:t>
            </a:r>
            <a:endParaRPr sz="1100" dirty="0">
              <a:highlight>
                <a:srgbClr val="FFFFFF"/>
              </a:highlight>
              <a:latin typeface="Verdana"/>
              <a:ea typeface="Verdana"/>
              <a:cs typeface="Verdana"/>
              <a:sym typeface="Verdana"/>
            </a:endParaRPr>
          </a:p>
          <a:p>
            <a:pPr marL="0" indent="0">
              <a:spcAft>
                <a:spcPts val="1920"/>
              </a:spcAft>
              <a:buNone/>
            </a:pPr>
            <a:endParaRPr sz="1100" dirty="0"/>
          </a:p>
        </p:txBody>
      </p:sp>
    </p:spTree>
    <p:extLst>
      <p:ext uri="{BB962C8B-B14F-4D97-AF65-F5344CB8AC3E}">
        <p14:creationId xmlns:p14="http://schemas.microsoft.com/office/powerpoint/2010/main" val="4126179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Text Placeholder 2"/>
          <p:cNvSpPr>
            <a:spLocks noGrp="1"/>
          </p:cNvSpPr>
          <p:nvPr>
            <p:ph type="body" idx="15"/>
          </p:nvPr>
        </p:nvSpPr>
        <p:spPr/>
        <p:txBody>
          <a:bodyPr/>
          <a:lstStyle/>
          <a:p>
            <a:r>
              <a:rPr lang="en-US" b="1" dirty="0"/>
              <a:t>Angular Fundamental</a:t>
            </a:r>
          </a:p>
        </p:txBody>
      </p:sp>
      <p:sp>
        <p:nvSpPr>
          <p:cNvPr id="90" name="Google Shape;90;p16"/>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a:t>
            </a:r>
            <a:r>
              <a:rPr lang="en" dirty="0" smtClean="0"/>
              <a:t>Architecture</a:t>
            </a:r>
            <a:endParaRPr dirty="0"/>
          </a:p>
        </p:txBody>
      </p:sp>
      <p:pic>
        <p:nvPicPr>
          <p:cNvPr id="92" name="Google Shape;92;p16"/>
          <p:cNvPicPr preferRelativeResize="0"/>
          <p:nvPr/>
        </p:nvPicPr>
        <p:blipFill>
          <a:blip r:embed="rId3">
            <a:alphaModFix/>
          </a:blip>
          <a:stretch>
            <a:fillRect/>
          </a:stretch>
        </p:blipFill>
        <p:spPr>
          <a:xfrm>
            <a:off x="2838383" y="1204115"/>
            <a:ext cx="4502305" cy="3601838"/>
          </a:xfrm>
          <a:prstGeom prst="rect">
            <a:avLst/>
          </a:prstGeom>
          <a:noFill/>
          <a:ln>
            <a:noFill/>
          </a:ln>
        </p:spPr>
      </p:pic>
    </p:spTree>
    <p:extLst>
      <p:ext uri="{BB962C8B-B14F-4D97-AF65-F5344CB8AC3E}">
        <p14:creationId xmlns:p14="http://schemas.microsoft.com/office/powerpoint/2010/main" val="1120411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97" name="Google Shape;97;p17"/>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a:t>
            </a:r>
            <a:r>
              <a:rPr lang="en" dirty="0" smtClean="0"/>
              <a:t>Module</a:t>
            </a:r>
            <a:endParaRPr dirty="0"/>
          </a:p>
        </p:txBody>
      </p:sp>
      <p:sp>
        <p:nvSpPr>
          <p:cNvPr id="98" name="Google Shape;98;p17"/>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65669">
              <a:lnSpc>
                <a:spcPct val="150000"/>
              </a:lnSpc>
              <a:buSzPts val="1200"/>
              <a:buFont typeface="Courier New"/>
              <a:buAutoNum type="arabicPeriod"/>
            </a:pPr>
            <a:r>
              <a:rPr lang="en" sz="1440" dirty="0">
                <a:solidFill>
                  <a:srgbClr val="0000FF"/>
                </a:solidFill>
                <a:latin typeface="Courier New"/>
                <a:ea typeface="Courier New"/>
                <a:cs typeface="Courier New"/>
                <a:sym typeface="Courier New"/>
              </a:rPr>
              <a:t>import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uFill>
                  <a:noFill/>
                </a:uFill>
                <a:latin typeface="Courier New"/>
                <a:ea typeface="Courier New"/>
                <a:cs typeface="Courier New"/>
                <a:sym typeface="Courier New"/>
                <a:hlinkClick r:id="rId3"/>
              </a:rPr>
              <a:t> </a:t>
            </a:r>
            <a:r>
              <a:rPr lang="en" sz="1440" dirty="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NgModule</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from</a:t>
            </a:r>
            <a:r>
              <a:rPr lang="en" sz="1440" dirty="0">
                <a:latin typeface="Courier New"/>
                <a:ea typeface="Courier New"/>
                <a:cs typeface="Courier New"/>
                <a:sym typeface="Courier New"/>
              </a:rPr>
              <a:t> </a:t>
            </a:r>
            <a:r>
              <a:rPr lang="en" sz="1440" dirty="0">
                <a:solidFill>
                  <a:srgbClr val="880000"/>
                </a:solidFill>
                <a:latin typeface="Courier New"/>
                <a:ea typeface="Courier New"/>
                <a:cs typeface="Courier New"/>
                <a:sym typeface="Courier New"/>
              </a:rPr>
              <a:t>'@angular/core'</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solidFill>
                  <a:srgbClr val="0000FF"/>
                </a:solidFill>
                <a:latin typeface="Courier New"/>
                <a:ea typeface="Courier New"/>
                <a:cs typeface="Courier New"/>
                <a:sym typeface="Courier New"/>
              </a:rPr>
              <a:t>import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uFill>
                  <a:noFill/>
                </a:uFill>
                <a:latin typeface="Courier New"/>
                <a:ea typeface="Courier New"/>
                <a:cs typeface="Courier New"/>
                <a:sym typeface="Courier New"/>
                <a:hlinkClick r:id="rId4"/>
              </a:rPr>
              <a:t> </a:t>
            </a:r>
            <a:r>
              <a:rPr lang="en" sz="1440" dirty="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BrowserModule</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from</a:t>
            </a:r>
            <a:r>
              <a:rPr lang="en" sz="1440" dirty="0">
                <a:latin typeface="Courier New"/>
                <a:ea typeface="Courier New"/>
                <a:cs typeface="Courier New"/>
                <a:sym typeface="Courier New"/>
              </a:rPr>
              <a:t> </a:t>
            </a:r>
            <a:r>
              <a:rPr lang="en" sz="1440" dirty="0">
                <a:solidFill>
                  <a:srgbClr val="880000"/>
                </a:solidFill>
                <a:latin typeface="Courier New"/>
                <a:ea typeface="Courier New"/>
                <a:cs typeface="Courier New"/>
                <a:sym typeface="Courier New"/>
              </a:rPr>
              <a:t>'@angular/platform-browser'</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solidFill>
                  <a:srgbClr val="0088CC"/>
                </a:solidFill>
                <a:latin typeface="Courier New"/>
                <a:ea typeface="Courier New"/>
                <a:cs typeface="Courier New"/>
                <a:sym typeface="Courier New"/>
              </a:rPr>
              <a:t>@</a:t>
            </a:r>
            <a:r>
              <a:rPr lang="en" sz="1440" dirty="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NgModule</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latin typeface="Courier New"/>
                <a:ea typeface="Courier New"/>
                <a:cs typeface="Courier New"/>
                <a:sym typeface="Courier New"/>
              </a:rPr>
              <a:t>  imports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uFill>
                  <a:noFill/>
                </a:uFill>
                <a:latin typeface="Courier New"/>
                <a:ea typeface="Courier New"/>
                <a:cs typeface="Courier New"/>
                <a:sym typeface="Courier New"/>
                <a:hlinkClick r:id="rId4"/>
              </a:rPr>
              <a:t> </a:t>
            </a:r>
            <a:r>
              <a:rPr lang="en" sz="1440" dirty="0">
                <a:solidFill>
                  <a:srgbClr val="FF0000"/>
                </a:solidFill>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BrowserModule</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latin typeface="Courier New"/>
                <a:ea typeface="Courier New"/>
                <a:cs typeface="Courier New"/>
                <a:sym typeface="Courier New"/>
              </a:rPr>
              <a:t>  providers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Logger</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latin typeface="Courier New"/>
                <a:ea typeface="Courier New"/>
                <a:cs typeface="Courier New"/>
                <a:sym typeface="Courier New"/>
              </a:rPr>
              <a:t>  declarations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AppComponent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latin typeface="Courier New"/>
                <a:ea typeface="Courier New"/>
                <a:cs typeface="Courier New"/>
                <a:sym typeface="Courier New"/>
              </a:rPr>
              <a:t>  exports</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AppComponent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latin typeface="Courier New"/>
                <a:ea typeface="Courier New"/>
                <a:cs typeface="Courier New"/>
                <a:sym typeface="Courier New"/>
              </a:rPr>
              <a:t>  bootstrap</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AppComponent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Clr>
                <a:srgbClr val="666600"/>
              </a:buClr>
              <a:buSzPts val="1200"/>
              <a:buFont typeface="Courier New"/>
              <a:buAutoNum type="arabicPeriod"/>
            </a:pPr>
            <a:r>
              <a:rPr lang="en" sz="1440" dirty="0">
                <a:solidFill>
                  <a:srgbClr val="666600"/>
                </a:solidFill>
                <a:latin typeface="Courier New"/>
                <a:ea typeface="Courier New"/>
                <a:cs typeface="Courier New"/>
                <a:sym typeface="Courier New"/>
              </a:rPr>
              <a:t>})</a:t>
            </a:r>
            <a:endParaRPr sz="1440" dirty="0">
              <a:latin typeface="Courier New"/>
              <a:ea typeface="Courier New"/>
              <a:cs typeface="Courier New"/>
              <a:sym typeface="Courier New"/>
            </a:endParaRPr>
          </a:p>
          <a:p>
            <a:pPr indent="-365669">
              <a:lnSpc>
                <a:spcPct val="150000"/>
              </a:lnSpc>
              <a:buSzPts val="1200"/>
              <a:buFont typeface="Courier New"/>
              <a:buAutoNum type="arabicPeriod"/>
            </a:pPr>
            <a:r>
              <a:rPr lang="en" sz="1440" dirty="0">
                <a:solidFill>
                  <a:srgbClr val="0000FF"/>
                </a:solidFill>
                <a:latin typeface="Courier New"/>
                <a:ea typeface="Courier New"/>
                <a:cs typeface="Courier New"/>
                <a:sym typeface="Courier New"/>
              </a:rPr>
              <a:t>export</a:t>
            </a:r>
            <a:r>
              <a:rPr lang="en" sz="1440" dirty="0">
                <a:latin typeface="Courier New"/>
                <a:ea typeface="Courier New"/>
                <a:cs typeface="Courier New"/>
                <a:sym typeface="Courier New"/>
              </a:rPr>
              <a:t> </a:t>
            </a:r>
            <a:r>
              <a:rPr lang="en" sz="1440" dirty="0">
                <a:solidFill>
                  <a:srgbClr val="0000FF"/>
                </a:solidFill>
                <a:latin typeface="Courier New"/>
                <a:ea typeface="Courier New"/>
                <a:cs typeface="Courier New"/>
                <a:sym typeface="Courier New"/>
              </a:rPr>
              <a:t>class</a:t>
            </a:r>
            <a:r>
              <a:rPr lang="en" sz="1440" dirty="0">
                <a:latin typeface="Courier New"/>
                <a:ea typeface="Courier New"/>
                <a:cs typeface="Courier New"/>
                <a:sym typeface="Courier New"/>
              </a:rPr>
              <a:t> </a:t>
            </a:r>
            <a:r>
              <a:rPr lang="en" sz="1440" dirty="0">
                <a:solidFill>
                  <a:srgbClr val="FF0000"/>
                </a:solidFill>
                <a:latin typeface="Courier New"/>
                <a:ea typeface="Courier New"/>
                <a:cs typeface="Courier New"/>
                <a:sym typeface="Courier New"/>
              </a:rPr>
              <a:t>AppModule</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r>
              <a:rPr lang="en" sz="1440" dirty="0">
                <a:latin typeface="Courier New"/>
                <a:ea typeface="Courier New"/>
                <a:cs typeface="Courier New"/>
                <a:sym typeface="Courier New"/>
              </a:rPr>
              <a:t> </a:t>
            </a:r>
            <a:r>
              <a:rPr lang="en" sz="1440" dirty="0">
                <a:solidFill>
                  <a:srgbClr val="666600"/>
                </a:solidFill>
                <a:latin typeface="Courier New"/>
                <a:ea typeface="Courier New"/>
                <a:cs typeface="Courier New"/>
                <a:sym typeface="Courier New"/>
              </a:rPr>
              <a:t>}</a:t>
            </a:r>
            <a:endParaRPr sz="1440" dirty="0"/>
          </a:p>
        </p:txBody>
      </p:sp>
    </p:spTree>
    <p:extLst>
      <p:ext uri="{BB962C8B-B14F-4D97-AF65-F5344CB8AC3E}">
        <p14:creationId xmlns:p14="http://schemas.microsoft.com/office/powerpoint/2010/main" val="4250927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03" name="Google Shape;103;p18"/>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a:t>
            </a:r>
            <a:endParaRPr dirty="0"/>
          </a:p>
        </p:txBody>
      </p:sp>
      <p:sp>
        <p:nvSpPr>
          <p:cNvPr id="104" name="Google Shape;104;p18"/>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80905">
              <a:lnSpc>
                <a:spcPct val="115000"/>
              </a:lnSpc>
              <a:buClr>
                <a:srgbClr val="666600"/>
              </a:buClr>
              <a:buSzPts val="1400"/>
              <a:buFont typeface="Courier New"/>
              <a:buAutoNum type="arabicPeriod"/>
            </a:pPr>
            <a:r>
              <a:rPr lang="en" sz="1140">
                <a:solidFill>
                  <a:srgbClr val="0000FF"/>
                </a:solidFill>
                <a:latin typeface="Courier New"/>
                <a:ea typeface="Courier New"/>
                <a:cs typeface="Courier New"/>
                <a:sym typeface="Courier New"/>
              </a:rPr>
              <a:t>export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class</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HeroListComponent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implements</a:t>
            </a:r>
            <a:r>
              <a:rPr lang="en" sz="1140">
                <a:uFill>
                  <a:noFill/>
                </a:uFill>
                <a:latin typeface="Courier New"/>
                <a:ea typeface="Courier New"/>
                <a:cs typeface="Courier New"/>
                <a:sym typeface="Courier New"/>
                <a:hlinkClick r:id="rId3"/>
              </a:rPr>
              <a:t> </a:t>
            </a:r>
            <a:r>
              <a:rPr lang="en" sz="1140">
                <a:solidFill>
                  <a:srgbClr val="FF0000"/>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OnInit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heroes</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selectedHero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constructor</a:t>
            </a:r>
            <a:r>
              <a:rPr lang="en" sz="1140">
                <a:solidFill>
                  <a:srgbClr val="666600"/>
                </a:solidFill>
                <a:latin typeface="Courier New"/>
                <a:ea typeface="Courier New"/>
                <a:cs typeface="Courier New"/>
                <a:sym typeface="Courier New"/>
              </a:rPr>
              <a:t>(</a:t>
            </a:r>
            <a:r>
              <a:rPr lang="en" sz="1140">
                <a:solidFill>
                  <a:srgbClr val="0000FF"/>
                </a:solidFill>
                <a:latin typeface="Courier New"/>
                <a:ea typeface="Courier New"/>
                <a:cs typeface="Courier New"/>
                <a:sym typeface="Courier New"/>
              </a:rPr>
              <a:t>private</a:t>
            </a:r>
            <a:r>
              <a:rPr lang="en" sz="1140">
                <a:latin typeface="Courier New"/>
                <a:ea typeface="Courier New"/>
                <a:cs typeface="Courier New"/>
                <a:sym typeface="Courier New"/>
              </a:rPr>
              <a:t> service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HeroService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ngOnInit</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this</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heroes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this</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service</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getHeroes</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latin typeface="Courier New"/>
                <a:ea typeface="Courier New"/>
                <a:cs typeface="Courier New"/>
                <a:sym typeface="Courier New"/>
              </a:rPr>
              <a:t>  selectHero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FF0000"/>
                </a:solidFill>
                <a:latin typeface="Courier New"/>
                <a:ea typeface="Courier New"/>
                <a:cs typeface="Courier New"/>
                <a:sym typeface="Courier New"/>
              </a:rPr>
              <a:t>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0000FF"/>
                </a:solidFill>
                <a:latin typeface="Courier New"/>
                <a:ea typeface="Courier New"/>
                <a:cs typeface="Courier New"/>
                <a:sym typeface="Courier New"/>
              </a:rPr>
              <a:t>this</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selectedHero </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hero</a:t>
            </a:r>
            <a:r>
              <a:rPr lang="en" sz="1140">
                <a:solidFill>
                  <a:srgbClr val="666600"/>
                </a:solidFill>
                <a:latin typeface="Courier New"/>
                <a:ea typeface="Courier New"/>
                <a:cs typeface="Courier New"/>
                <a:sym typeface="Courier New"/>
              </a:rPr>
              <a:t>;</a:t>
            </a:r>
            <a:r>
              <a:rPr lang="en" sz="1140">
                <a:latin typeface="Courier New"/>
                <a:ea typeface="Courier New"/>
                <a:cs typeface="Courier New"/>
                <a:sym typeface="Courier New"/>
              </a:rPr>
              <a:t> </a:t>
            </a:r>
            <a:r>
              <a:rPr lang="en" sz="1140">
                <a:solidFill>
                  <a:srgbClr val="666600"/>
                </a:solidFill>
                <a:latin typeface="Courier New"/>
                <a:ea typeface="Courier New"/>
                <a:cs typeface="Courier New"/>
                <a:sym typeface="Courier New"/>
              </a:rPr>
              <a:t>}</a:t>
            </a:r>
            <a:endParaRPr sz="1140">
              <a:latin typeface="Courier New"/>
              <a:ea typeface="Courier New"/>
              <a:cs typeface="Courier New"/>
              <a:sym typeface="Courier New"/>
            </a:endParaRPr>
          </a:p>
          <a:p>
            <a:pPr indent="-380905">
              <a:lnSpc>
                <a:spcPct val="115000"/>
              </a:lnSpc>
              <a:buClr>
                <a:srgbClr val="666600"/>
              </a:buClr>
              <a:buSzPts val="1400"/>
              <a:buFont typeface="Courier New"/>
              <a:buAutoNum type="arabicPeriod"/>
            </a:pPr>
            <a:r>
              <a:rPr lang="en" sz="1140">
                <a:solidFill>
                  <a:srgbClr val="666600"/>
                </a:solidFill>
                <a:latin typeface="Courier New"/>
                <a:ea typeface="Courier New"/>
                <a:cs typeface="Courier New"/>
                <a:sym typeface="Courier New"/>
              </a:rPr>
              <a:t>}</a:t>
            </a:r>
            <a:endParaRPr sz="168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455709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Text Placeholder 1"/>
          <p:cNvSpPr>
            <a:spLocks noGrp="1"/>
          </p:cNvSpPr>
          <p:nvPr>
            <p:ph type="body" idx="15"/>
          </p:nvPr>
        </p:nvSpPr>
        <p:spPr/>
        <p:txBody>
          <a:bodyPr/>
          <a:lstStyle/>
          <a:p>
            <a:r>
              <a:rPr lang="en-US" b="1" dirty="0" smtClean="0"/>
              <a:t>Angular Fundamental</a:t>
            </a:r>
            <a:endParaRPr lang="en-US" dirty="0"/>
          </a:p>
        </p:txBody>
      </p:sp>
      <p:sp>
        <p:nvSpPr>
          <p:cNvPr id="109" name="Google Shape;109;p19"/>
          <p:cNvSpPr txBox="1">
            <a:spLocks noGrp="1"/>
          </p:cNvSpPr>
          <p:nvPr>
            <p:ph type="title" sz="quarter"/>
          </p:nvPr>
        </p:nvSpPr>
        <p:spPr>
          <a:prstGeom prst="rect">
            <a:avLst/>
          </a:prstGeom>
        </p:spPr>
        <p:txBody>
          <a:bodyPr spcFirstLastPara="1" vert="horz" wrap="square" lIns="109678" tIns="109678" rIns="109678" bIns="109678" rtlCol="0" anchor="t" anchorCtr="0">
            <a:noAutofit/>
          </a:bodyPr>
          <a:lstStyle/>
          <a:p>
            <a:r>
              <a:rPr lang="en-US" dirty="0"/>
              <a:t>Angular Concepts </a:t>
            </a:r>
            <a:r>
              <a:rPr lang="en-US" dirty="0" smtClean="0"/>
              <a:t> - </a:t>
            </a:r>
            <a:r>
              <a:rPr lang="en" dirty="0" smtClean="0"/>
              <a:t>Component </a:t>
            </a:r>
            <a:r>
              <a:rPr lang="en" dirty="0"/>
              <a:t>metadata</a:t>
            </a:r>
            <a:endParaRPr dirty="0"/>
          </a:p>
        </p:txBody>
      </p:sp>
      <p:sp>
        <p:nvSpPr>
          <p:cNvPr id="110" name="Google Shape;110;p19"/>
          <p:cNvSpPr txBox="1">
            <a:spLocks noGrp="1"/>
          </p:cNvSpPr>
          <p:nvPr>
            <p:ph sz="quarter" idx="1"/>
          </p:nvPr>
        </p:nvSpPr>
        <p:spPr>
          <a:prstGeom prst="rect">
            <a:avLst/>
          </a:prstGeom>
        </p:spPr>
        <p:txBody>
          <a:bodyPr spcFirstLastPara="1" vert="horz" wrap="square" lIns="109678" tIns="109678" rIns="109678" bIns="109678" rtlCol="0" anchor="t" anchorCtr="0">
            <a:noAutofit/>
          </a:bodyPr>
          <a:lstStyle/>
          <a:p>
            <a:pPr indent="-380905">
              <a:lnSpc>
                <a:spcPct val="150000"/>
              </a:lnSpc>
              <a:buSzPts val="1400"/>
              <a:buFont typeface="Courier New"/>
              <a:buAutoNum type="arabicPeriod"/>
            </a:pPr>
            <a:r>
              <a:rPr lang="en" sz="1680" dirty="0">
                <a:solidFill>
                  <a:srgbClr val="0088CC"/>
                </a:solidFill>
                <a:latin typeface="Courier New"/>
                <a:ea typeface="Courier New"/>
                <a:cs typeface="Courier New"/>
                <a:sym typeface="Courier New"/>
              </a:rPr>
              <a:t>@</a:t>
            </a:r>
            <a:r>
              <a:rPr lang="en" sz="1680" dirty="0">
                <a:solidFill>
                  <a:srgbClr val="0088CC"/>
                </a:solidFill>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Component</a:t>
            </a:r>
            <a:r>
              <a:rPr lang="en" sz="1680" dirty="0">
                <a:solidFill>
                  <a:srgbClr val="666600"/>
                </a:solidFill>
                <a:latin typeface="Courier New"/>
                <a:ea typeface="Courier New"/>
                <a:cs typeface="Courier New"/>
                <a:sym typeface="Courier New"/>
              </a:rPr>
              <a:t>({</a:t>
            </a:r>
            <a:endParaRPr sz="1680" dirty="0">
              <a:latin typeface="Courier New"/>
              <a:ea typeface="Courier New"/>
              <a:cs typeface="Courier New"/>
              <a:sym typeface="Courier New"/>
            </a:endParaRPr>
          </a:p>
          <a:p>
            <a:pPr indent="-380905">
              <a:lnSpc>
                <a:spcPct val="150000"/>
              </a:lnSpc>
              <a:buSzPts val="1400"/>
              <a:buFont typeface="Courier New"/>
              <a:buAutoNum type="arabicPeriod"/>
            </a:pPr>
            <a:r>
              <a:rPr lang="en" sz="1680" dirty="0">
                <a:latin typeface="Courier New"/>
                <a:ea typeface="Courier New"/>
                <a:cs typeface="Courier New"/>
                <a:sym typeface="Courier New"/>
              </a:rPr>
              <a:t>  selector</a:t>
            </a:r>
            <a:r>
              <a:rPr lang="en" sz="1680" dirty="0">
                <a:solidFill>
                  <a:srgbClr val="666600"/>
                </a:solidFill>
                <a:latin typeface="Courier New"/>
                <a:ea typeface="Courier New"/>
                <a:cs typeface="Courier New"/>
                <a:sym typeface="Courier New"/>
              </a:rPr>
              <a:t>:</a:t>
            </a:r>
            <a:r>
              <a:rPr lang="en" sz="1680" dirty="0">
                <a:latin typeface="Courier New"/>
                <a:ea typeface="Courier New"/>
                <a:cs typeface="Courier New"/>
                <a:sym typeface="Courier New"/>
              </a:rPr>
              <a:t>    </a:t>
            </a:r>
            <a:r>
              <a:rPr lang="en" sz="1680" dirty="0">
                <a:solidFill>
                  <a:srgbClr val="880000"/>
                </a:solidFill>
                <a:latin typeface="Courier New"/>
                <a:ea typeface="Courier New"/>
                <a:cs typeface="Courier New"/>
                <a:sym typeface="Courier New"/>
              </a:rPr>
              <a:t>'app-hero-list'</a:t>
            </a:r>
            <a:r>
              <a:rPr lang="en" sz="1680" dirty="0">
                <a:solidFill>
                  <a:srgbClr val="666600"/>
                </a:solidFill>
                <a:latin typeface="Courier New"/>
                <a:ea typeface="Courier New"/>
                <a:cs typeface="Courier New"/>
                <a:sym typeface="Courier New"/>
              </a:rPr>
              <a:t>,</a:t>
            </a:r>
            <a:endParaRPr sz="1680" dirty="0">
              <a:latin typeface="Courier New"/>
              <a:ea typeface="Courier New"/>
              <a:cs typeface="Courier New"/>
              <a:sym typeface="Courier New"/>
            </a:endParaRPr>
          </a:p>
          <a:p>
            <a:pPr indent="-380905">
              <a:lnSpc>
                <a:spcPct val="150000"/>
              </a:lnSpc>
              <a:buSzPts val="1400"/>
              <a:buFont typeface="Courier New"/>
              <a:buAutoNum type="arabicPeriod"/>
            </a:pPr>
            <a:r>
              <a:rPr lang="en" sz="1680" dirty="0">
                <a:latin typeface="Courier New"/>
                <a:ea typeface="Courier New"/>
                <a:cs typeface="Courier New"/>
                <a:sym typeface="Courier New"/>
              </a:rPr>
              <a:t> </a:t>
            </a:r>
            <a:r>
              <a:rPr lang="en" sz="1680" dirty="0">
                <a:uFill>
                  <a:noFill/>
                </a:uFill>
                <a:latin typeface="Courier New"/>
                <a:ea typeface="Courier New"/>
                <a:cs typeface="Courier New"/>
                <a:sym typeface="Courier New"/>
                <a:hlinkClick r:id="rId4"/>
              </a:rPr>
              <a:t> templateUrl</a:t>
            </a:r>
            <a:r>
              <a:rPr lang="en" sz="1680" dirty="0">
                <a:solidFill>
                  <a:srgbClr val="666600"/>
                </a:solidFill>
                <a:latin typeface="Courier New"/>
                <a:ea typeface="Courier New"/>
                <a:cs typeface="Courier New"/>
                <a:sym typeface="Courier New"/>
              </a:rPr>
              <a:t>:</a:t>
            </a:r>
            <a:r>
              <a:rPr lang="en" sz="1680" dirty="0">
                <a:latin typeface="Courier New"/>
                <a:ea typeface="Courier New"/>
                <a:cs typeface="Courier New"/>
                <a:sym typeface="Courier New"/>
              </a:rPr>
              <a:t> </a:t>
            </a:r>
            <a:r>
              <a:rPr lang="en" sz="1680" dirty="0">
                <a:solidFill>
                  <a:srgbClr val="880000"/>
                </a:solidFill>
                <a:latin typeface="Courier New"/>
                <a:ea typeface="Courier New"/>
                <a:cs typeface="Courier New"/>
                <a:sym typeface="Courier New"/>
              </a:rPr>
              <a:t>'./hero-list.component.html'</a:t>
            </a:r>
            <a:r>
              <a:rPr lang="en" sz="1680" dirty="0">
                <a:solidFill>
                  <a:srgbClr val="666600"/>
                </a:solidFill>
                <a:latin typeface="Courier New"/>
                <a:ea typeface="Courier New"/>
                <a:cs typeface="Courier New"/>
                <a:sym typeface="Courier New"/>
              </a:rPr>
              <a:t>,</a:t>
            </a:r>
            <a:endParaRPr sz="1680" dirty="0">
              <a:latin typeface="Courier New"/>
              <a:ea typeface="Courier New"/>
              <a:cs typeface="Courier New"/>
              <a:sym typeface="Courier New"/>
            </a:endParaRPr>
          </a:p>
          <a:p>
            <a:pPr indent="-380905">
              <a:lnSpc>
                <a:spcPct val="150000"/>
              </a:lnSpc>
              <a:buSzPts val="1400"/>
              <a:buFont typeface="Courier New"/>
              <a:buAutoNum type="arabicPeriod"/>
            </a:pPr>
            <a:r>
              <a:rPr lang="en" sz="1680" dirty="0">
                <a:latin typeface="Courier New"/>
                <a:ea typeface="Courier New"/>
                <a:cs typeface="Courier New"/>
                <a:sym typeface="Courier New"/>
              </a:rPr>
              <a:t>  providers</a:t>
            </a:r>
            <a:r>
              <a:rPr lang="en" sz="1680" dirty="0">
                <a:solidFill>
                  <a:srgbClr val="666600"/>
                </a:solidFill>
                <a:latin typeface="Courier New"/>
                <a:ea typeface="Courier New"/>
                <a:cs typeface="Courier New"/>
                <a:sym typeface="Courier New"/>
              </a:rPr>
              <a:t>:</a:t>
            </a:r>
            <a:r>
              <a:rPr lang="en" sz="1680" dirty="0">
                <a:latin typeface="Courier New"/>
                <a:ea typeface="Courier New"/>
                <a:cs typeface="Courier New"/>
                <a:sym typeface="Courier New"/>
              </a:rPr>
              <a:t>  </a:t>
            </a:r>
            <a:r>
              <a:rPr lang="en" sz="1680" dirty="0">
                <a:solidFill>
                  <a:srgbClr val="666600"/>
                </a:solidFill>
                <a:latin typeface="Courier New"/>
                <a:ea typeface="Courier New"/>
                <a:cs typeface="Courier New"/>
                <a:sym typeface="Courier New"/>
              </a:rPr>
              <a:t>[</a:t>
            </a:r>
            <a:r>
              <a:rPr lang="en" sz="1680" dirty="0">
                <a:latin typeface="Courier New"/>
                <a:ea typeface="Courier New"/>
                <a:cs typeface="Courier New"/>
                <a:sym typeface="Courier New"/>
              </a:rPr>
              <a:t> </a:t>
            </a:r>
            <a:r>
              <a:rPr lang="en" sz="1680" dirty="0">
                <a:solidFill>
                  <a:srgbClr val="FF0000"/>
                </a:solidFill>
                <a:latin typeface="Courier New"/>
                <a:ea typeface="Courier New"/>
                <a:cs typeface="Courier New"/>
                <a:sym typeface="Courier New"/>
              </a:rPr>
              <a:t>HeroService</a:t>
            </a:r>
            <a:r>
              <a:rPr lang="en" sz="1680" dirty="0">
                <a:latin typeface="Courier New"/>
                <a:ea typeface="Courier New"/>
                <a:cs typeface="Courier New"/>
                <a:sym typeface="Courier New"/>
              </a:rPr>
              <a:t> </a:t>
            </a:r>
            <a:r>
              <a:rPr lang="en" sz="1680" dirty="0">
                <a:solidFill>
                  <a:srgbClr val="666600"/>
                </a:solidFill>
                <a:latin typeface="Courier New"/>
                <a:ea typeface="Courier New"/>
                <a:cs typeface="Courier New"/>
                <a:sym typeface="Courier New"/>
              </a:rPr>
              <a:t>]</a:t>
            </a:r>
            <a:endParaRPr sz="1680" dirty="0">
              <a:latin typeface="Courier New"/>
              <a:ea typeface="Courier New"/>
              <a:cs typeface="Courier New"/>
              <a:sym typeface="Courier New"/>
            </a:endParaRPr>
          </a:p>
          <a:p>
            <a:pPr indent="-380905">
              <a:lnSpc>
                <a:spcPct val="150000"/>
              </a:lnSpc>
              <a:buClr>
                <a:srgbClr val="666600"/>
              </a:buClr>
              <a:buSzPts val="1400"/>
              <a:buFont typeface="Courier New"/>
              <a:buAutoNum type="arabicPeriod"/>
            </a:pPr>
            <a:r>
              <a:rPr lang="en" sz="1680" dirty="0">
                <a:solidFill>
                  <a:srgbClr val="666600"/>
                </a:solidFill>
                <a:latin typeface="Courier New"/>
                <a:ea typeface="Courier New"/>
                <a:cs typeface="Courier New"/>
                <a:sym typeface="Courier New"/>
              </a:rPr>
              <a:t>})</a:t>
            </a:r>
            <a:endParaRPr sz="1680" dirty="0">
              <a:solidFill>
                <a:srgbClr val="666600"/>
              </a:solidFill>
              <a:latin typeface="Courier New"/>
              <a:ea typeface="Courier New"/>
              <a:cs typeface="Courier New"/>
              <a:sym typeface="Courier New"/>
            </a:endParaRPr>
          </a:p>
          <a:p>
            <a:pPr indent="-380905">
              <a:lnSpc>
                <a:spcPct val="150000"/>
              </a:lnSpc>
              <a:buSzPts val="1400"/>
              <a:buFont typeface="Courier New"/>
              <a:buAutoNum type="arabicPeriod"/>
            </a:pPr>
            <a:r>
              <a:rPr lang="en" sz="1680" dirty="0">
                <a:solidFill>
                  <a:srgbClr val="0000FF"/>
                </a:solidFill>
                <a:latin typeface="Courier New"/>
                <a:ea typeface="Courier New"/>
                <a:cs typeface="Courier New"/>
                <a:sym typeface="Courier New"/>
              </a:rPr>
              <a:t>export</a:t>
            </a:r>
            <a:r>
              <a:rPr lang="en" sz="1680" dirty="0">
                <a:latin typeface="Courier New"/>
                <a:ea typeface="Courier New"/>
                <a:cs typeface="Courier New"/>
                <a:sym typeface="Courier New"/>
              </a:rPr>
              <a:t> </a:t>
            </a:r>
            <a:r>
              <a:rPr lang="en" sz="1680" dirty="0">
                <a:solidFill>
                  <a:srgbClr val="0000FF"/>
                </a:solidFill>
                <a:latin typeface="Courier New"/>
                <a:ea typeface="Courier New"/>
                <a:cs typeface="Courier New"/>
                <a:sym typeface="Courier New"/>
              </a:rPr>
              <a:t>class</a:t>
            </a:r>
            <a:r>
              <a:rPr lang="en" sz="1680" dirty="0">
                <a:latin typeface="Courier New"/>
                <a:ea typeface="Courier New"/>
                <a:cs typeface="Courier New"/>
                <a:sym typeface="Courier New"/>
              </a:rPr>
              <a:t> </a:t>
            </a:r>
            <a:r>
              <a:rPr lang="en" sz="1680" dirty="0">
                <a:solidFill>
                  <a:srgbClr val="FF0000"/>
                </a:solidFill>
                <a:latin typeface="Courier New"/>
                <a:ea typeface="Courier New"/>
                <a:cs typeface="Courier New"/>
                <a:sym typeface="Courier New"/>
              </a:rPr>
              <a:t>HeroListComponent</a:t>
            </a:r>
            <a:r>
              <a:rPr lang="en" sz="1680" dirty="0">
                <a:latin typeface="Courier New"/>
                <a:ea typeface="Courier New"/>
                <a:cs typeface="Courier New"/>
                <a:sym typeface="Courier New"/>
              </a:rPr>
              <a:t> </a:t>
            </a:r>
            <a:r>
              <a:rPr lang="en" sz="1680" dirty="0">
                <a:solidFill>
                  <a:srgbClr val="0000FF"/>
                </a:solidFill>
                <a:latin typeface="Courier New"/>
                <a:ea typeface="Courier New"/>
                <a:cs typeface="Courier New"/>
                <a:sym typeface="Courier New"/>
              </a:rPr>
              <a:t>implements</a:t>
            </a:r>
            <a:r>
              <a:rPr lang="en" sz="1680" dirty="0">
                <a:uFill>
                  <a:noFill/>
                </a:uFill>
                <a:latin typeface="Courier New"/>
                <a:ea typeface="Courier New"/>
                <a:cs typeface="Courier New"/>
                <a:sym typeface="Courier New"/>
                <a:hlinkClick r:id="rId5"/>
              </a:rPr>
              <a:t> </a:t>
            </a:r>
            <a:r>
              <a:rPr lang="en" sz="1680" dirty="0">
                <a:solidFill>
                  <a:srgbClr val="FF0000"/>
                </a:solidFill>
                <a:uFill>
                  <a:noFill/>
                </a:uFill>
                <a:latin typeface="Courier New"/>
                <a:ea typeface="Courier New"/>
                <a:cs typeface="Courier New"/>
                <a:sym typeface="Courier New"/>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OnInit</a:t>
            </a:r>
            <a:r>
              <a:rPr lang="en" sz="1680" dirty="0">
                <a:latin typeface="Courier New"/>
                <a:ea typeface="Courier New"/>
                <a:cs typeface="Courier New"/>
                <a:sym typeface="Courier New"/>
              </a:rPr>
              <a:t> </a:t>
            </a:r>
            <a:r>
              <a:rPr lang="en" sz="1680" dirty="0">
                <a:solidFill>
                  <a:srgbClr val="666600"/>
                </a:solidFill>
                <a:latin typeface="Courier New"/>
                <a:ea typeface="Courier New"/>
                <a:cs typeface="Courier New"/>
                <a:sym typeface="Courier New"/>
              </a:rPr>
              <a:t>{</a:t>
            </a:r>
            <a:endParaRPr sz="1680" dirty="0">
              <a:latin typeface="Courier New"/>
              <a:ea typeface="Courier New"/>
              <a:cs typeface="Courier New"/>
              <a:sym typeface="Courier New"/>
            </a:endParaRPr>
          </a:p>
          <a:p>
            <a:pPr indent="-380905">
              <a:lnSpc>
                <a:spcPct val="150000"/>
              </a:lnSpc>
              <a:buClr>
                <a:srgbClr val="006600"/>
              </a:buClr>
              <a:buSzPts val="1400"/>
              <a:buFont typeface="Courier New"/>
              <a:buAutoNum type="arabicPeriod"/>
            </a:pPr>
            <a:r>
              <a:rPr lang="en" sz="1680" dirty="0">
                <a:solidFill>
                  <a:srgbClr val="006600"/>
                </a:solidFill>
                <a:latin typeface="Courier New"/>
                <a:ea typeface="Courier New"/>
                <a:cs typeface="Courier New"/>
                <a:sym typeface="Courier New"/>
              </a:rPr>
              <a:t>/* . . . */</a:t>
            </a:r>
            <a:endParaRPr sz="1680" dirty="0">
              <a:latin typeface="Courier New"/>
              <a:ea typeface="Courier New"/>
              <a:cs typeface="Courier New"/>
              <a:sym typeface="Courier New"/>
            </a:endParaRPr>
          </a:p>
          <a:p>
            <a:pPr indent="-380905">
              <a:lnSpc>
                <a:spcPct val="150000"/>
              </a:lnSpc>
              <a:buClr>
                <a:srgbClr val="666600"/>
              </a:buClr>
              <a:buSzPts val="1400"/>
              <a:buFont typeface="Courier New"/>
              <a:buAutoNum type="arabicPeriod"/>
            </a:pPr>
            <a:r>
              <a:rPr lang="en" sz="1680" dirty="0">
                <a:solidFill>
                  <a:srgbClr val="666600"/>
                </a:solidFill>
                <a:latin typeface="Courier New"/>
                <a:ea typeface="Courier New"/>
                <a:cs typeface="Courier New"/>
                <a:sym typeface="Courier New"/>
              </a:rPr>
              <a:t>}</a:t>
            </a:r>
            <a:endParaRPr sz="1680" dirty="0">
              <a:solidFill>
                <a:srgbClr val="666600"/>
              </a:solidFill>
              <a:latin typeface="Courier New"/>
              <a:ea typeface="Courier New"/>
              <a:cs typeface="Courier New"/>
              <a:sym typeface="Courier New"/>
            </a:endParaRPr>
          </a:p>
        </p:txBody>
      </p:sp>
    </p:spTree>
    <p:extLst>
      <p:ext uri="{BB962C8B-B14F-4D97-AF65-F5344CB8AC3E}">
        <p14:creationId xmlns:p14="http://schemas.microsoft.com/office/powerpoint/2010/main" val="37123657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RBVH/ETM2</OrgInhalt>
      <Wert>RBVH/ETM2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2021. All rights reserved, also regarding any disposal, exploitation, reproduction, editing, distribution, as well as in the event of applications for industrial property rights.</OrgInhalt>
      <Wert>© Robert Bosch Engineering and Business Solutions Vietnam Company Limited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2021-03-17</OrgInhalt>
      <Wert>2021-03-17</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F380EBFA-E2FD-45DD-8CA9-AEA47FCF9342}">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presentation_169n_2</Template>
  <TotalTime>0</TotalTime>
  <Words>3994</Words>
  <Application>Microsoft Office PowerPoint</Application>
  <PresentationFormat>Custom</PresentationFormat>
  <Paragraphs>645</Paragraphs>
  <Slides>42</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Bosch Office Sans</vt:lpstr>
      <vt:lpstr>Calibri</vt:lpstr>
      <vt:lpstr>Courier New</vt:lpstr>
      <vt:lpstr>Raleway</vt:lpstr>
      <vt:lpstr>Roboto</vt:lpstr>
      <vt:lpstr>Verdana</vt:lpstr>
      <vt:lpstr>Wingdings</vt:lpstr>
      <vt:lpstr>Wingdings 3</vt:lpstr>
      <vt:lpstr>Bosch NG</vt:lpstr>
      <vt:lpstr>Frontend development  Angular framework (Part1) </vt:lpstr>
      <vt:lpstr>PowerPoint Presentation</vt:lpstr>
      <vt:lpstr>Typescript programming language</vt:lpstr>
      <vt:lpstr>Exercise</vt:lpstr>
      <vt:lpstr>Environment Setup</vt:lpstr>
      <vt:lpstr>Angular Concepts - Architecture</vt:lpstr>
      <vt:lpstr>Angular Concepts - Module</vt:lpstr>
      <vt:lpstr>Angular Concepts  - Component</vt:lpstr>
      <vt:lpstr>Angular Concepts  - Component metadata</vt:lpstr>
      <vt:lpstr>Angular Concepts  - Templates &amp; Views</vt:lpstr>
      <vt:lpstr>Angular Concepts  - Templates syntax </vt:lpstr>
      <vt:lpstr>Angular Concepts  - Template syntax</vt:lpstr>
      <vt:lpstr>Exercise</vt:lpstr>
      <vt:lpstr>Angular Concepts  - Component Interaction - Passing data</vt:lpstr>
      <vt:lpstr>Angular Concepts  - Component interaction - Data Binding</vt:lpstr>
      <vt:lpstr>Angular Concepts  - Component interaction- Event</vt:lpstr>
      <vt:lpstr>Angular Concepts  - Component interaction - @ViewChild</vt:lpstr>
      <vt:lpstr>Angular Concepts  - Angluar Lifecycle</vt:lpstr>
      <vt:lpstr>Angular Concepts  - View encapsulation</vt:lpstr>
      <vt:lpstr>Angular directive - Built-in Directives </vt:lpstr>
      <vt:lpstr>Angular directive – custom directive</vt:lpstr>
      <vt:lpstr>Angular Pipe - Built-In Pipes</vt:lpstr>
      <vt:lpstr>Angular Pipe - Custom pipe</vt:lpstr>
      <vt:lpstr>Exercise</vt:lpstr>
      <vt:lpstr>Angular Form</vt:lpstr>
      <vt:lpstr>Angular Form - Form Group</vt:lpstr>
      <vt:lpstr>Angular Form - Validation</vt:lpstr>
      <vt:lpstr>Angular Form - Validation</vt:lpstr>
      <vt:lpstr>Angular Form - Validation</vt:lpstr>
      <vt:lpstr>Angular Form – Custom validation</vt:lpstr>
      <vt:lpstr>Angular Form – Custom validation – Cross field validation</vt:lpstr>
      <vt:lpstr>Angular Form – Saving&amp;Reseting Form Data</vt:lpstr>
      <vt:lpstr>Angular Service</vt:lpstr>
      <vt:lpstr>Dependency Injection(DI)</vt:lpstr>
      <vt:lpstr>Providing services</vt:lpstr>
      <vt:lpstr>Angular Routing &amp; Navigation</vt:lpstr>
      <vt:lpstr>Angular Routing &amp; Navigation - Config</vt:lpstr>
      <vt:lpstr>Providing service</vt:lpstr>
      <vt:lpstr>Angular Modules - Feature Module</vt:lpstr>
      <vt:lpstr>Angular Httpclient</vt:lpstr>
      <vt:lpstr>Angular Material Design Components To Enhance UI/UX</vt:lpstr>
      <vt:lpstr>Reference</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Nguyen Van Thai (RBVH/ETM2)</dc:creator>
  <cp:lastModifiedBy>Nguyen Van Thai (RBVH/ETM2)</cp:lastModifiedBy>
  <cp:revision>100</cp:revision>
  <dcterms:created xsi:type="dcterms:W3CDTF">2021-03-17T11:11:45Z</dcterms:created>
  <dcterms:modified xsi:type="dcterms:W3CDTF">2021-11-25T08:28:37Z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