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95" r:id="rId3"/>
    <p:sldId id="310" r:id="rId4"/>
    <p:sldId id="318" r:id="rId5"/>
    <p:sldId id="311" r:id="rId6"/>
    <p:sldId id="319" r:id="rId7"/>
    <p:sldId id="312" r:id="rId8"/>
    <p:sldId id="313" r:id="rId9"/>
    <p:sldId id="320" r:id="rId10"/>
    <p:sldId id="314" r:id="rId11"/>
    <p:sldId id="316" r:id="rId12"/>
    <p:sldId id="321" r:id="rId13"/>
    <p:sldId id="322" r:id="rId14"/>
    <p:sldId id="326" r:id="rId15"/>
    <p:sldId id="323" r:id="rId16"/>
    <p:sldId id="325" r:id="rId17"/>
    <p:sldId id="324" r:id="rId18"/>
    <p:sldId id="327" r:id="rId19"/>
    <p:sldId id="315" r:id="rId20"/>
    <p:sldId id="30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Yunzhi" initials="JY" lastIdx="3" clrIdx="0">
    <p:extLst>
      <p:ext uri="{19B8F6BF-5375-455C-9EA6-DF929625EA0E}">
        <p15:presenceInfo xmlns:p15="http://schemas.microsoft.com/office/powerpoint/2012/main" userId="f6e78db1bee6bb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86203" autoAdjust="0"/>
  </p:normalViewPr>
  <p:slideViewPr>
    <p:cSldViewPr>
      <p:cViewPr varScale="1">
        <p:scale>
          <a:sx n="121" d="100"/>
          <a:sy n="121" d="100"/>
        </p:scale>
        <p:origin x="9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6597-46F6-B343-97DB-E91C38C5F85C}" type="datetimeFigureOut">
              <a:rPr kumimoji="1" lang="zh-CN" altLang="en-US" smtClean="0"/>
              <a:t>17/7/26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79B6-38CE-E64F-82E7-5C607A888D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64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000" b="1"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2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91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7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46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0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12"/>
          <p:cNvGrpSpPr>
            <a:grpSpLocks/>
          </p:cNvGrpSpPr>
          <p:nvPr/>
        </p:nvGrpSpPr>
        <p:grpSpPr bwMode="auto">
          <a:xfrm>
            <a:off x="7239000" y="152400"/>
            <a:ext cx="1866900" cy="1011238"/>
            <a:chOff x="4560" y="96"/>
            <a:chExt cx="1176" cy="637"/>
          </a:xfrm>
        </p:grpSpPr>
        <p:pic>
          <p:nvPicPr>
            <p:cNvPr id="1032" name="Picture 1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000" b="1">
                  <a:latin typeface="Georgia" pitchFamily="18" charset="0"/>
                </a:rPr>
                <a:t>http://lamda.nju.edu.cn</a:t>
              </a: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15000" y="6429375"/>
            <a:ext cx="32861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zh-CN" sz="14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http://lamda.nju.edu.cn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38730"/>
            <a:ext cx="7467600" cy="990600"/>
          </a:xfrm>
        </p:spPr>
        <p:txBody>
          <a:bodyPr/>
          <a:lstStyle/>
          <a:p>
            <a:pPr algn="ctr">
              <a:defRPr/>
            </a:pPr>
            <a:r>
              <a:rPr lang="zh-CN" altLang="en-US" sz="54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组合游戏</a:t>
            </a:r>
            <a:endParaRPr lang="en-US" sz="5400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2696" y="342933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/>
              <a:t>2017.07.26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09489" y="5410200"/>
            <a:ext cx="2629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present by Yunzhi Jiang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5"/>
    </mc:Choice>
    <mc:Fallback xmlns="">
      <p:transition spd="slow" advTm="17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三种经典博弈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NIM</a:t>
            </a:r>
            <a:r>
              <a:rPr lang="zh-CN" altLang="en-US" dirty="0" smtClean="0"/>
              <a:t>博弈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堆物品，二人轮流从一堆中取任意多个，取完者胜。</a:t>
            </a:r>
            <a:endParaRPr lang="en-US" altLang="zh-CN" dirty="0" smtClean="0"/>
          </a:p>
          <a:p>
            <a:pPr lvl="1"/>
            <a:r>
              <a:rPr lang="zh-CN" altLang="en-US" dirty="0"/>
              <a:t>威佐</a:t>
            </a:r>
            <a:r>
              <a:rPr lang="zh-CN" altLang="en-US" dirty="0" smtClean="0"/>
              <a:t>夫博弈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有两堆物品，二人每次可从一堆中取任意多个或从两堆中同时取任意多个，取完者胜。</a:t>
            </a:r>
            <a:endParaRPr lang="en-US" altLang="zh-CN" dirty="0" smtClean="0"/>
          </a:p>
          <a:p>
            <a:pPr lvl="1"/>
            <a:r>
              <a:rPr lang="zh-CN" altLang="en-US" dirty="0"/>
              <a:t>巴什</a:t>
            </a:r>
            <a:r>
              <a:rPr lang="zh-CN" altLang="en-US" dirty="0" smtClean="0"/>
              <a:t>博弈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有一堆物品，二人每次可取至多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个物品，取完者胜。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6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阶梯</a:t>
            </a:r>
            <a:r>
              <a:rPr lang="zh-CN" altLang="en-US" dirty="0" smtClean="0"/>
              <a:t>博弈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层台阶，每层台阶上有一些物品，二人每次可从将某层台阶上的任意数量物品向下移动一层，最下面一层的物品不得移动，无法移动者输。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</a:t>
            </a:r>
            <a:r>
              <a:rPr lang="zh-CN" altLang="en-US" dirty="0" smtClean="0"/>
              <a:t>只考虑奇数层台阶，本质是一个</a:t>
            </a:r>
            <a:r>
              <a:rPr lang="en-US" altLang="zh-CN" dirty="0" smtClean="0"/>
              <a:t>NIM</a:t>
            </a:r>
            <a:r>
              <a:rPr lang="zh-CN" altLang="en-US" dirty="0" smtClean="0"/>
              <a:t>博弈。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翻硬币模型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个硬币排成一排，既有正面朝上也有背面朝上，二人按照某种规则翻硬币，每次翻硬币时最右边的硬币必须从正面翻至背面，不能操作者输。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</a:t>
            </a:r>
            <a:r>
              <a:rPr lang="zh-CN" altLang="en-US" dirty="0" smtClean="0"/>
              <a:t>考虑局面中只存在一枚正面朝上的硬币的情况，局面的整体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值与各正面朝上的硬币的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值的</a:t>
            </a:r>
            <a:r>
              <a:rPr lang="en-US" altLang="zh-CN" dirty="0" smtClean="0"/>
              <a:t>NIM</a:t>
            </a:r>
            <a:r>
              <a:rPr lang="zh-CN" altLang="en-US" dirty="0" smtClean="0"/>
              <a:t>和相同。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Multi-SG</a:t>
            </a:r>
          </a:p>
          <a:p>
            <a:pPr marL="457200" lvl="1" indent="0">
              <a:buNone/>
            </a:pPr>
            <a:r>
              <a:rPr lang="zh-CN" altLang="en-US" dirty="0" smtClean="0"/>
              <a:t>       在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游戏中，我们为游戏者添加一种操作，使双方每一步都可以选择将游戏中任意一个数量大于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的堆任意分为两个新的堆。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3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一些套路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树的删边游戏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给出一个有根树，玩家轮流在树上删除边，删边后脱离根的部分被从图上删除，无法删边的玩家输。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对每个叶子节点，记其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，对于中间节点，其</a:t>
            </a:r>
            <a:r>
              <a:rPr lang="en-US" altLang="zh-CN" dirty="0"/>
              <a:t>SG</a:t>
            </a:r>
            <a:r>
              <a:rPr lang="zh-CN" altLang="en-US" dirty="0"/>
              <a:t>值为其所有叶子节点的</a:t>
            </a:r>
            <a:r>
              <a:rPr lang="en-US" altLang="zh-CN" dirty="0"/>
              <a:t>SG</a:t>
            </a:r>
            <a:r>
              <a:rPr lang="zh-CN" altLang="en-US" dirty="0"/>
              <a:t>值加</a:t>
            </a:r>
            <a:r>
              <a:rPr lang="en-US" altLang="zh-CN" dirty="0"/>
              <a:t>1</a:t>
            </a:r>
            <a:r>
              <a:rPr lang="zh-CN" altLang="en-US" dirty="0"/>
              <a:t>后的</a:t>
            </a:r>
            <a:r>
              <a:rPr lang="en-US" altLang="zh-CN" dirty="0"/>
              <a:t>NIM</a:t>
            </a:r>
            <a:r>
              <a:rPr lang="zh-CN" altLang="en-US" dirty="0"/>
              <a:t>和。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无向图删边游戏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给</a:t>
            </a:r>
            <a:r>
              <a:rPr lang="zh-CN" altLang="en-US" dirty="0"/>
              <a:t>出一个有</a:t>
            </a:r>
            <a:r>
              <a:rPr lang="zh-CN" altLang="en-US" dirty="0" smtClean="0"/>
              <a:t>根无向图，</a:t>
            </a:r>
            <a:r>
              <a:rPr lang="zh-CN" altLang="en-US" dirty="0"/>
              <a:t>玩家轮流在树上删除边，删边后脱离根的部分被从图上删除，无法删边的玩家输。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Anti-SG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改变游戏规则，在</a:t>
            </a:r>
            <a:r>
              <a:rPr lang="zh-CN" altLang="en-US" dirty="0"/>
              <a:t>组合游戏</a:t>
            </a:r>
            <a:r>
              <a:rPr lang="zh-CN" altLang="en-US" dirty="0" smtClean="0"/>
              <a:t>中，无法进行操作的玩家输。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4" y="2895600"/>
            <a:ext cx="8529854" cy="13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0" y="2895600"/>
            <a:ext cx="3810000" cy="106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600" dirty="0" smtClean="0"/>
              <a:t>做几个题！</a:t>
            </a:r>
            <a:endParaRPr lang="en-US" altLang="zh-CN" sz="6600" dirty="0" smtClean="0"/>
          </a:p>
        </p:txBody>
      </p:sp>
    </p:spTree>
    <p:extLst>
      <p:ext uri="{BB962C8B-B14F-4D97-AF65-F5344CB8AC3E}">
        <p14:creationId xmlns:p14="http://schemas.microsoft.com/office/powerpoint/2010/main" val="37634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做几个题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个盒子，分别编号为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，每个盒子里放了一定数量的球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可能为</a:t>
                </a:r>
                <a:r>
                  <a:rPr lang="en-US" altLang="zh-CN" dirty="0" smtClean="0"/>
                  <a:t>0)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Alice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Bob</a:t>
                </a:r>
                <a:r>
                  <a:rPr lang="zh-CN" altLang="en-US" dirty="0" smtClean="0"/>
                  <a:t>轮流从一个非空的盒子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中取球移动到另一个盒子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中，移动要求满足以下条件：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&amp;&amp;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%2=1 &amp;&amp;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%3=0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现在给出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和初始状态各盒子中的球数，问谁会获胜？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6" t="-1695" r="-3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6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做几个题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一排硬币，每次可以翻转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枚硬币。要求最右边一个硬币在翻转前必须是正面朝上。求初态对先手是否是必胜态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做几个题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个人爬山，山顶坐标为</a:t>
            </a:r>
            <a:r>
              <a:rPr lang="en-US" altLang="zh-CN" dirty="0"/>
              <a:t>0</a:t>
            </a:r>
            <a:r>
              <a:rPr lang="zh-CN" altLang="en-US" dirty="0" smtClean="0"/>
              <a:t>，不同</a:t>
            </a:r>
            <a:r>
              <a:rPr lang="zh-CN" altLang="en-US" dirty="0"/>
              <a:t>的坐标只能容纳一个人（山顶不限），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轮流选择一个人让他移动任意步，但不能越过前面的人，且不能和前面</a:t>
            </a:r>
            <a:r>
              <a:rPr lang="zh-CN" altLang="en-US" dirty="0" smtClean="0"/>
              <a:t>一个人处于相同</a:t>
            </a:r>
            <a:r>
              <a:rPr lang="zh-CN" altLang="en-US" dirty="0"/>
              <a:t>的位置。现在有一个人是</a:t>
            </a:r>
            <a:r>
              <a:rPr lang="en-US" altLang="zh-CN" dirty="0"/>
              <a:t>king</a:t>
            </a:r>
            <a:r>
              <a:rPr lang="zh-CN" altLang="en-US" dirty="0"/>
              <a:t>，给出</a:t>
            </a:r>
            <a:r>
              <a:rPr lang="en-US" altLang="zh-CN" dirty="0" smtClean="0"/>
              <a:t>king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，谁将</a:t>
            </a:r>
            <a:r>
              <a:rPr lang="en-US" altLang="zh-CN" dirty="0" smtClean="0"/>
              <a:t>king</a:t>
            </a:r>
            <a:r>
              <a:rPr lang="zh-CN" altLang="en-US" dirty="0" smtClean="0"/>
              <a:t>移动到山顶谁赢。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dirty="0"/>
              <a:t>组合</a:t>
            </a:r>
            <a:r>
              <a:rPr lang="zh-CN" altLang="en-US" sz="2800" dirty="0" smtClean="0"/>
              <a:t>游戏</a:t>
            </a:r>
            <a:endParaRPr lang="en-US" altLang="zh-CN" dirty="0" smtClean="0"/>
          </a:p>
          <a:p>
            <a:r>
              <a:rPr lang="zh-CN" altLang="en-US" dirty="0" smtClean="0"/>
              <a:t>搜索的方法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r>
              <a:rPr lang="en-US" altLang="zh-CN" sz="2800" dirty="0" smtClean="0"/>
              <a:t>SG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marL="342900" lvl="1" indent="-342900">
              <a:buFontTx/>
              <a:buChar char="•"/>
            </a:pPr>
            <a:r>
              <a:rPr lang="en-US" altLang="zh-CN" sz="2800" dirty="0" smtClean="0"/>
              <a:t>NIM</a:t>
            </a:r>
            <a:r>
              <a:rPr lang="zh-CN" altLang="en-US" sz="2800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一些套路</a:t>
            </a:r>
            <a:endParaRPr lang="en-US" altLang="zh-CN" sz="2800" dirty="0" smtClean="0">
              <a:cs typeface="+mn-cs"/>
            </a:endParaRPr>
          </a:p>
          <a:p>
            <a:pPr marL="742950" lvl="2" indent="-342900"/>
            <a:r>
              <a:rPr lang="zh-CN" altLang="en-US" sz="2400" dirty="0"/>
              <a:t>三</a:t>
            </a:r>
            <a:r>
              <a:rPr lang="zh-CN" altLang="en-US" sz="2400" dirty="0" smtClean="0"/>
              <a:t>种经典博弈</a:t>
            </a:r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常见的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搞几个题做</a:t>
            </a:r>
            <a:endParaRPr lang="en-US" altLang="zh-CN" dirty="0"/>
          </a:p>
          <a:p>
            <a:r>
              <a:rPr lang="en-US" altLang="zh-CN" dirty="0" smtClean="0"/>
              <a:t>NIM</a:t>
            </a:r>
            <a:r>
              <a:rPr lang="zh-CN" altLang="en-US" dirty="0" smtClean="0"/>
              <a:t>积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2895600"/>
            <a:ext cx="3124200" cy="2133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181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2800" dirty="0"/>
              <a:t>组合</a:t>
            </a:r>
            <a:r>
              <a:rPr lang="zh-CN" altLang="en-US" sz="2800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什么是组合游戏</a:t>
            </a:r>
            <a:endParaRPr lang="en-US" altLang="zh-CN" dirty="0" smtClean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人游戏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双方轮流操作，且双方都是理性人（即决策最优）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玩家的操作集合有限，且只与当前的状态有关</a:t>
            </a:r>
            <a:endParaRPr lang="en-US" altLang="zh-CN" dirty="0" smtClean="0"/>
          </a:p>
          <a:p>
            <a:pPr lvl="1"/>
            <a:r>
              <a:rPr lang="zh-CN" altLang="en-US" dirty="0"/>
              <a:t>游戏不存在</a:t>
            </a:r>
            <a:r>
              <a:rPr lang="zh-CN" altLang="en-US" dirty="0" smtClean="0"/>
              <a:t>平局</a:t>
            </a:r>
            <a:r>
              <a:rPr lang="zh-CN" altLang="en-US" dirty="0" smtClean="0"/>
              <a:t>，无法进行操作者输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</a:t>
            </a:r>
            <a:r>
              <a:rPr lang="zh-CN" altLang="en-US" dirty="0" smtClean="0"/>
              <a:t>完全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一些额外的限制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一状态不可多次抵达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玩家可用的操作集合与游戏者</a:t>
            </a:r>
            <a:r>
              <a:rPr lang="zh-CN" altLang="en-US" dirty="0" smtClean="0"/>
              <a:t>无关</a:t>
            </a:r>
            <a:r>
              <a:rPr lang="zh-CN" altLang="en-US" dirty="0" smtClean="0"/>
              <a:t>（</a:t>
            </a:r>
            <a:r>
              <a:rPr lang="zh-CN" altLang="en-US" dirty="0"/>
              <a:t>公平</a:t>
            </a:r>
            <a:r>
              <a:rPr lang="zh-CN" altLang="en-US" dirty="0" smtClean="0"/>
              <a:t>组合博弈</a:t>
            </a:r>
            <a:r>
              <a:rPr lang="en-US" altLang="zh-CN" dirty="0" smtClean="0"/>
              <a:t>,ICP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5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2800" dirty="0"/>
              <a:t>组合</a:t>
            </a:r>
            <a:r>
              <a:rPr lang="zh-CN" altLang="en-US" sz="2800" dirty="0" smtClean="0"/>
              <a:t>游戏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游戏规则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玩家的操作集合有限，且只与当前的状态有关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同一状态不可多次抵达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玩家可用的操作集合与游戏者无关（即先后手的操作集合相同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以状态集合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 smtClean="0"/>
                  <a:t>为顶点，动作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为边建图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6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572000" y="510540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有向无环图！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481458"/>
            <a:ext cx="2618858" cy="18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0825" y="1295399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先手必败态</a:t>
            </a:r>
            <a:r>
              <a:rPr lang="en-US" altLang="zh-CN" kern="0" dirty="0" smtClean="0"/>
              <a:t>(P-position)</a:t>
            </a:r>
            <a:r>
              <a:rPr lang="zh-CN" altLang="en-US" kern="0" dirty="0" smtClean="0"/>
              <a:t>和先手必胜态</a:t>
            </a:r>
            <a:r>
              <a:rPr lang="en-US" altLang="zh-CN" kern="0" dirty="0" smtClean="0"/>
              <a:t>(N-position)</a:t>
            </a:r>
          </a:p>
          <a:p>
            <a:endParaRPr lang="en-US" altLang="zh-CN" kern="0" dirty="0" smtClean="0"/>
          </a:p>
          <a:p>
            <a:pPr marL="457200" lvl="1" indent="0">
              <a:buFontTx/>
              <a:buNone/>
            </a:pPr>
            <a:endParaRPr lang="en-US" altLang="zh-CN" kern="0" dirty="0" smtClean="0"/>
          </a:p>
          <a:p>
            <a:pPr lvl="1"/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76" y="2177798"/>
            <a:ext cx="4986071" cy="346100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55428" y="3612932"/>
            <a:ext cx="2177864" cy="1857702"/>
            <a:chOff x="3355428" y="3612932"/>
            <a:chExt cx="2177864" cy="185770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428" y="3612932"/>
              <a:ext cx="351692" cy="381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5089634"/>
              <a:ext cx="351692" cy="3810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52" y="3803432"/>
            <a:ext cx="351692" cy="381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766848" y="2346434"/>
            <a:ext cx="1268063" cy="3112224"/>
            <a:chOff x="2766848" y="2346434"/>
            <a:chExt cx="1268063" cy="31122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5002" y="5114141"/>
              <a:ext cx="319909" cy="34451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6848" y="2346434"/>
              <a:ext cx="319909" cy="344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4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95400"/>
            <a:ext cx="5006975" cy="5040313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 bwMode="auto">
              <a:xfrm>
                <a:off x="250825" y="1295399"/>
                <a:ext cx="8207375" cy="504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kern="0" dirty="0" smtClean="0"/>
                  <a:t>在给定的</a:t>
                </a:r>
                <a:r>
                  <a:rPr lang="en-US" altLang="zh-CN" kern="0" dirty="0" smtClean="0"/>
                  <a:t>DAG</a:t>
                </a:r>
                <a:r>
                  <a:rPr lang="zh-CN" altLang="en-US" kern="0" dirty="0" smtClean="0"/>
                  <a:t>上确定指定状态是</a:t>
                </a:r>
                <a:r>
                  <a:rPr lang="en-US" altLang="zh-CN" kern="0" dirty="0" smtClean="0"/>
                  <a:t>P</a:t>
                </a:r>
                <a:r>
                  <a:rPr lang="zh-CN" altLang="en-US" kern="0" dirty="0" smtClean="0"/>
                  <a:t>态还是</a:t>
                </a:r>
                <a:r>
                  <a:rPr lang="en-US" altLang="zh-CN" kern="0" dirty="0" smtClean="0"/>
                  <a:t>N</a:t>
                </a:r>
                <a:r>
                  <a:rPr lang="zh-CN" altLang="en-US" kern="0" dirty="0" smtClean="0"/>
                  <a:t>态</a:t>
                </a:r>
                <a:endParaRPr lang="en-US" altLang="zh-CN" kern="0" dirty="0" smtClean="0"/>
              </a:p>
              <a:p>
                <a:endParaRPr lang="en-US" altLang="zh-CN" kern="0" dirty="0"/>
              </a:p>
              <a:p>
                <a:r>
                  <a:rPr lang="zh-CN" altLang="en-US" kern="0" dirty="0" smtClean="0"/>
                  <a:t>搜索！</a:t>
                </a:r>
                <a:endParaRPr lang="en-US" altLang="zh-CN" kern="0" dirty="0" smtClean="0"/>
              </a:p>
              <a:p>
                <a:endParaRPr lang="en-US" altLang="zh-CN" kern="0" dirty="0"/>
              </a:p>
              <a:p>
                <a:r>
                  <a:rPr lang="zh-CN" altLang="en-US" kern="0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 smtClean="0"/>
              </a:p>
              <a:p>
                <a:pPr marL="457200" lvl="1" indent="0">
                  <a:buFontTx/>
                  <a:buNone/>
                </a:pPr>
                <a:endParaRPr lang="en-US" altLang="zh-CN" kern="0" dirty="0" smtClean="0"/>
              </a:p>
              <a:p>
                <a:pPr lvl="1"/>
                <a:endParaRPr lang="zh-CN" altLang="en-US" kern="0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295399"/>
                <a:ext cx="8207375" cy="5040313"/>
              </a:xfrm>
              <a:prstGeom prst="rect">
                <a:avLst/>
              </a:prstGeom>
              <a:blipFill rotWithShape="0">
                <a:blip r:embed="rId2"/>
                <a:stretch>
                  <a:fillRect l="-1336" t="-15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810000" y="1981200"/>
            <a:ext cx="4986071" cy="3461001"/>
            <a:chOff x="1637776" y="2177798"/>
            <a:chExt cx="4986071" cy="34610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7776" y="2177798"/>
              <a:ext cx="4986071" cy="346100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428" y="3612932"/>
              <a:ext cx="351692" cy="381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600" y="5089634"/>
              <a:ext cx="351692" cy="381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3752" y="3803432"/>
              <a:ext cx="351692" cy="381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5002" y="5114141"/>
              <a:ext cx="319909" cy="34451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6848" y="2346434"/>
              <a:ext cx="319909" cy="344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7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143000"/>
                <a:ext cx="8736013" cy="50403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𝑚𝑒𝑥</m:t>
                    </m:r>
                  </m:oMath>
                </a14:m>
                <a:r>
                  <a:rPr lang="zh-CN" altLang="en-US" dirty="0" smtClean="0"/>
                  <a:t>函数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𝑚𝑒𝑥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SG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函数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𝑚𝑒𝑥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对于任意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态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态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怎么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用？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</a:rPr>
                  <a:t>暴力算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SG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值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</a:rPr>
                  <a:t>打表找规律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143000"/>
                <a:ext cx="8736013" cy="5040313"/>
              </a:xfrm>
              <a:blipFill rotWithShape="0">
                <a:blip r:embed="rId2"/>
                <a:stretch>
                  <a:fillRect l="-1326" b="-3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NIM</a:t>
            </a:r>
            <a:r>
              <a:rPr lang="zh-CN" altLang="en-US" dirty="0" smtClean="0"/>
              <a:t>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多个公平组合游戏的和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操作者每次可以选择一个游戏进行一次操作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所有游戏都无法进行操作时，该玩家输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本质为状态空间和动作空间的扩大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 smtClean="0"/>
                  <a:t>也是一个组合游戏</a:t>
                </a:r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6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NIM</a:t>
            </a:r>
            <a:r>
              <a:rPr lang="zh-CN" altLang="en-US" dirty="0" smtClean="0"/>
              <a:t>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NIM</a:t>
                </a:r>
                <a:r>
                  <a:rPr lang="zh-CN" altLang="en-US" dirty="0" smtClean="0"/>
                  <a:t>和</a:t>
                </a:r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𝑆𝐺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...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𝑆𝐺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/>
              </a:p>
              <a:p>
                <a:pPr lvl="1"/>
                <a:r>
                  <a:rPr lang="zh-CN" altLang="en-US" b="0" dirty="0" smtClean="0">
                    <a:ea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zh-CN" altLang="en-US" dirty="0" smtClean="0"/>
                  <a:t>为按位异或</a:t>
                </a:r>
                <a:endParaRPr lang="en-US" altLang="zh-CN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即多个</a:t>
                </a:r>
                <a:r>
                  <a:rPr lang="en-US" altLang="zh-CN" b="1" dirty="0" smtClean="0"/>
                  <a:t>ICP</a:t>
                </a:r>
                <a:r>
                  <a:rPr lang="zh-CN" altLang="en-US" b="1" dirty="0" smtClean="0"/>
                  <a:t>的和仍是一个</a:t>
                </a:r>
                <a:r>
                  <a:rPr lang="en-US" altLang="zh-CN" b="1" dirty="0" smtClean="0"/>
                  <a:t>ICP</a:t>
                </a:r>
                <a:r>
                  <a:rPr lang="zh-CN" altLang="en-US" b="1" dirty="0" smtClean="0"/>
                  <a:t>，且其</a:t>
                </a:r>
                <a:r>
                  <a:rPr lang="en-US" altLang="zh-CN" b="1" dirty="0" smtClean="0"/>
                  <a:t>SG</a:t>
                </a:r>
                <a:r>
                  <a:rPr lang="zh-CN" altLang="en-US" b="1" dirty="0" smtClean="0"/>
                  <a:t>值与所有子游戏的</a:t>
                </a:r>
                <a:r>
                  <a:rPr lang="en-US" altLang="zh-CN" b="1" dirty="0" smtClean="0"/>
                  <a:t>SG</a:t>
                </a:r>
                <a:r>
                  <a:rPr lang="zh-CN" altLang="en-US" b="1" dirty="0" smtClean="0"/>
                  <a:t>值按位异或相同。</a:t>
                </a:r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6" t="-1695" r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Arial"/>
        <a:ea typeface="方正姚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10.16</Template>
  <TotalTime>8326</TotalTime>
  <Words>759</Words>
  <Application>Microsoft Office PowerPoint</Application>
  <PresentationFormat>全屏显示(4:3)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方正姚体</vt:lpstr>
      <vt:lpstr>宋体</vt:lpstr>
      <vt:lpstr>Arial</vt:lpstr>
      <vt:lpstr>Calibri</vt:lpstr>
      <vt:lpstr>Cambria Math</vt:lpstr>
      <vt:lpstr>Georgia</vt:lpstr>
      <vt:lpstr>Times New Roman</vt:lpstr>
      <vt:lpstr>LAMDA</vt:lpstr>
      <vt:lpstr>组合游戏</vt:lpstr>
      <vt:lpstr>Outline</vt:lpstr>
      <vt:lpstr>组合游戏</vt:lpstr>
      <vt:lpstr>组合游戏</vt:lpstr>
      <vt:lpstr>组合游戏</vt:lpstr>
      <vt:lpstr>搜索的方法</vt:lpstr>
      <vt:lpstr>SG函数</vt:lpstr>
      <vt:lpstr>NIM和</vt:lpstr>
      <vt:lpstr>NIM和</vt:lpstr>
      <vt:lpstr>一些套路</vt:lpstr>
      <vt:lpstr>一些套路</vt:lpstr>
      <vt:lpstr>一些套路</vt:lpstr>
      <vt:lpstr>一些套路</vt:lpstr>
      <vt:lpstr>一些套路</vt:lpstr>
      <vt:lpstr>一些套路</vt:lpstr>
      <vt:lpstr>PowerPoint 演示文稿</vt:lpstr>
      <vt:lpstr>做几个题</vt:lpstr>
      <vt:lpstr>做几个题</vt:lpstr>
      <vt:lpstr>做几个题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QingYuan</dc:creator>
  <cp:lastModifiedBy>Jiang Yunzhi</cp:lastModifiedBy>
  <cp:revision>455</cp:revision>
  <dcterms:created xsi:type="dcterms:W3CDTF">2015-10-15T05:38:38Z</dcterms:created>
  <dcterms:modified xsi:type="dcterms:W3CDTF">2017-07-26T09:48:37Z</dcterms:modified>
</cp:coreProperties>
</file>