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3" r:id="rId3"/>
    <p:sldId id="278" r:id="rId4"/>
    <p:sldId id="280" r:id="rId5"/>
    <p:sldId id="268" r:id="rId6"/>
    <p:sldId id="286" r:id="rId7"/>
    <p:sldId id="285" r:id="rId8"/>
    <p:sldId id="283" r:id="rId9"/>
    <p:sldId id="310" r:id="rId10"/>
    <p:sldId id="288" r:id="rId11"/>
    <p:sldId id="289" r:id="rId12"/>
    <p:sldId id="291" r:id="rId13"/>
    <p:sldId id="290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1" r:id="rId23"/>
    <p:sldId id="300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266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084F"/>
    <a:srgbClr val="191919"/>
    <a:srgbClr val="A6063F"/>
    <a:srgbClr val="B10744"/>
    <a:srgbClr val="FF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2" autoAdjust="0"/>
    <p:restoredTop sz="96707" autoAdjust="0"/>
  </p:normalViewPr>
  <p:slideViewPr>
    <p:cSldViewPr snapToGrid="0">
      <p:cViewPr varScale="1">
        <p:scale>
          <a:sx n="116" d="100"/>
          <a:sy n="116" d="100"/>
        </p:scale>
        <p:origin x="91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64E68-9E08-4465-A999-B6B61906C276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46866-BDCE-4BC8-9D82-5340392D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18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pattFill prst="wdUpDiag">
          <a:fgClr>
            <a:srgbClr val="191919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CE145-8782-4BFF-848E-AE1C660B6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B7DAD6-40F4-422D-9149-819FCD9FD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756322-EB14-41B5-BAFA-EB547047C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6FDC-0F31-4682-939B-2ACAC5FEB34C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FE23E-9156-4B02-8D4B-FD5BDDBE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1A47E7-E433-4776-B6F3-7D277363B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AE7A-1107-499B-A611-0CD2BF3CC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29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96CC0-D561-4ED9-8D0F-358C46B80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6BD52C-59D6-475F-9A26-3B5BE245C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13D58B-D4D8-432A-8784-828CDABA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6FDC-0F31-4682-939B-2ACAC5FEB34C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39917-E185-4891-BEE5-3F5E062B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3F381B-D5F2-49C8-90B6-1FD8D1F0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AE7A-1107-499B-A611-0CD2BF3CC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642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94B046-9F5F-446A-A61E-B6CEC16D0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6ECD80-780D-418D-AB62-DD70B2BAE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34623-3DB1-403F-8B5B-C4973F8DD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6FDC-0F31-4682-939B-2ACAC5FEB34C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60AFB1-B339-48F5-A73A-24A0B123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2513F-3958-4BBE-8460-22CF31DC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AE7A-1107-499B-A611-0CD2BF3CC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33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F4C3A-6037-4603-8E96-AD5EAF0FB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D727F-02FE-49EA-BC11-57EDE417F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CF311-B1CC-4729-B275-216F616F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6FDC-0F31-4682-939B-2ACAC5FEB34C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0EFD79-74DC-437F-9E23-BD929591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DFE464-0315-4FDA-9016-9630D2EC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AE7A-1107-499B-A611-0CD2BF3CC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47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747DC-20C0-4047-965C-32990066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3552B0-DBE7-49FE-82B9-C1F2BB96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CC1E7-B996-4234-B344-A3E9E900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6FDC-0F31-4682-939B-2ACAC5FEB34C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44AF63-F226-4942-B61B-77FAC21E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F8BECB-7FE5-4B0F-AF1A-DB89A0D9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AE7A-1107-499B-A611-0CD2BF3CC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91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63F6D-28E3-45EF-9DE3-FD3F6A9E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E22285-4BC8-4996-8A01-28E3B8DE8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13E8C2-AA35-4BAD-912A-CC7B05EFD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95CA20-9CF8-4D74-8B1E-5BD3E98E9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6FDC-0F31-4682-939B-2ACAC5FEB34C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A8CB90-FD22-46AA-AB4C-E3C07988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92BC83-F7EB-45B5-A589-E77E5001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AE7A-1107-499B-A611-0CD2BF3CC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68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0C2D5-60D8-470E-A1D9-7C667F32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D50E4D-9F38-4EDD-AA7F-05ACDA8E1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8F6EA3-427B-47EE-8669-91EC71D53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2074B4-8A6E-48B5-8CE1-4029CCC9D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79C237-20EC-4010-A720-EFF7C1DFC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FA3FA4-06D2-444D-8B1E-3F6A19BE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6FDC-0F31-4682-939B-2ACAC5FEB34C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6C46E3-BBE7-4A0B-87CF-5EE3BCDA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03CD02-3181-40BA-ABD7-80092012E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AE7A-1107-499B-A611-0CD2BF3CC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44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37FF9-6DD8-4D20-B6D6-B5E44B40C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BA6AC3-A750-47C1-95E3-F8CF2416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6FDC-0F31-4682-939B-2ACAC5FEB34C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20CEFB-E36E-4982-B929-35A219181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56ADC8-B664-4F27-9880-6CDEC04C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AE7A-1107-499B-A611-0CD2BF3CC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64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636342-28B8-46B5-B8B9-AB0FC4F1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6FDC-0F31-4682-939B-2ACAC5FEB34C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10F611-F581-4A1A-AC6E-E0F772F6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F7538A-E18E-4B5A-87B6-9D7E6D44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AE7A-1107-499B-A611-0CD2BF3CC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44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4712E-A1C1-41DC-8AB9-A611D630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21666-E286-4596-BF79-A6B3C824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2D078E-D24E-4A4C-820C-FBD5C5177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814F39-D3EC-433D-9E1E-C782442E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6FDC-0F31-4682-939B-2ACAC5FEB34C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F46DC3-5A66-47A0-8585-9684BCA9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4EB6C5-39B7-488C-8ABF-7C46EEA9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AE7A-1107-499B-A611-0CD2BF3CC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38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CBE93-B408-4E3D-B9E9-B22F582D0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5509A1-785A-4630-840D-54608D50C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11D4A4-5E96-462F-B1BD-AA6DD0658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E43C08-BFC2-42DB-AE66-AEF585C4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6FDC-0F31-4682-939B-2ACAC5FEB34C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5AF1CD-524C-43A2-B8AF-49891318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9F3B70-87B4-49BB-A10D-5F2C6FD3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AE7A-1107-499B-A611-0CD2BF3CC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40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C54BAA-6B77-402F-819D-7CE393E90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51E32A-FF65-470D-8174-45A76CFEE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732373-3047-4E4C-B6BC-CE8F134C7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6FDC-0F31-4682-939B-2ACAC5FEB34C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6C787-35E8-4AC4-8635-765E11E7F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1383F-9F3A-4537-8C02-E338E5B1D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2AE7A-1107-499B-A611-0CD2BF3CC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53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191919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180D13-97C4-4111-BC8B-625DB3E71665}"/>
              </a:ext>
            </a:extLst>
          </p:cNvPr>
          <p:cNvSpPr txBox="1"/>
          <p:nvPr/>
        </p:nvSpPr>
        <p:spPr>
          <a:xfrm>
            <a:off x="9990819" y="6381044"/>
            <a:ext cx="1873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spc="-4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2021 </a:t>
            </a:r>
            <a:r>
              <a:rPr lang="ko-KR" altLang="en-US" sz="1100" spc="-4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알고리즘 특강 </a:t>
            </a:r>
            <a:r>
              <a:rPr lang="en-US" altLang="ko-KR" sz="1100" spc="-4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with C++</a:t>
            </a:r>
            <a:endParaRPr lang="ko-KR" altLang="en-US" sz="1100" spc="-4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Sandoll 고딕Neo3 05 SemiBold" panose="020B0600000101010101" pitchFamily="34" charset="-127"/>
              <a:ea typeface="Sandoll 고딕Neo3 05 SemiBold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E810E3A-BABF-4DC3-AC1D-BE5BA148AA03}"/>
              </a:ext>
            </a:extLst>
          </p:cNvPr>
          <p:cNvCxnSpPr/>
          <p:nvPr/>
        </p:nvCxnSpPr>
        <p:spPr>
          <a:xfrm>
            <a:off x="529389" y="2781701"/>
            <a:ext cx="14534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9B598F-00CF-4C6E-A56C-6EC601152C5F}"/>
              </a:ext>
            </a:extLst>
          </p:cNvPr>
          <p:cNvSpPr txBox="1"/>
          <p:nvPr/>
        </p:nvSpPr>
        <p:spPr>
          <a:xfrm>
            <a:off x="427508" y="2839271"/>
            <a:ext cx="31406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코테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단골손님 중 하나인 그래프입니다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DFS/BFS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정말 능숙하게 사용할 줄 알아야 합니다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E93C13-4847-4AD3-B212-3C9DF7F7E019}"/>
              </a:ext>
            </a:extLst>
          </p:cNvPr>
          <p:cNvSpPr/>
          <p:nvPr/>
        </p:nvSpPr>
        <p:spPr>
          <a:xfrm>
            <a:off x="404260" y="1876528"/>
            <a:ext cx="910190" cy="371372"/>
          </a:xfrm>
          <a:prstGeom prst="rect">
            <a:avLst/>
          </a:prstGeom>
          <a:solidFill>
            <a:srgbClr val="CE0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E0E568-0D45-4DD2-B47C-2F163734A97E}"/>
              </a:ext>
            </a:extLst>
          </p:cNvPr>
          <p:cNvSpPr txBox="1"/>
          <p:nvPr/>
        </p:nvSpPr>
        <p:spPr>
          <a:xfrm>
            <a:off x="422693" y="474452"/>
            <a:ext cx="34150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  <a:endParaRPr lang="en-US" altLang="ko-KR" sz="4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특강</a:t>
            </a:r>
            <a:endParaRPr lang="en-US" altLang="ko-KR" sz="4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그래프 탐색</a:t>
            </a:r>
            <a:endParaRPr lang="en-US" altLang="ko-KR" sz="4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F1FD7AB-A219-42AB-9780-34E1C5A3D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459" y="176996"/>
            <a:ext cx="766023" cy="43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62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7BC18F00-9094-44A4-947C-657728430B5C}"/>
              </a:ext>
            </a:extLst>
          </p:cNvPr>
          <p:cNvSpPr/>
          <p:nvPr/>
        </p:nvSpPr>
        <p:spPr>
          <a:xfrm>
            <a:off x="900949" y="4375530"/>
            <a:ext cx="2033904" cy="400110"/>
          </a:xfrm>
          <a:prstGeom prst="rect">
            <a:avLst/>
          </a:prstGeom>
          <a:solidFill>
            <a:srgbClr val="B10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221ADE-F520-48E0-92F0-94BC9182484D}"/>
              </a:ext>
            </a:extLst>
          </p:cNvPr>
          <p:cNvSpPr txBox="1"/>
          <p:nvPr/>
        </p:nvSpPr>
        <p:spPr>
          <a:xfrm>
            <a:off x="900949" y="4375530"/>
            <a:ext cx="2033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spc="-1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Graph Traversal</a:t>
            </a:r>
            <a:endParaRPr lang="ko-KR" altLang="en-US" sz="2000" spc="-100" dirty="0">
              <a:ln>
                <a:solidFill>
                  <a:schemeClr val="bg1">
                    <a:alpha val="30000"/>
                  </a:schemeClr>
                </a:solidFill>
              </a:ln>
              <a:latin typeface="Sandoll 고딕Neo3 05 SemiBold" panose="020B0600000101010101" pitchFamily="34" charset="-127"/>
              <a:ea typeface="Sandoll 고딕Neo3 05 SemiBold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7340F8-D1FD-4264-906B-384B48846326}"/>
              </a:ext>
            </a:extLst>
          </p:cNvPr>
          <p:cNvSpPr/>
          <p:nvPr/>
        </p:nvSpPr>
        <p:spPr>
          <a:xfrm>
            <a:off x="393030" y="426723"/>
            <a:ext cx="478255" cy="195136"/>
          </a:xfrm>
          <a:prstGeom prst="rect">
            <a:avLst/>
          </a:prstGeom>
          <a:solidFill>
            <a:srgbClr val="CE0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CF47A-85D7-4F78-9A4C-08315FF0AB8E}"/>
              </a:ext>
            </a:extLst>
          </p:cNvPr>
          <p:cNvSpPr txBox="1"/>
          <p:nvPr/>
        </p:nvSpPr>
        <p:spPr>
          <a:xfrm>
            <a:off x="422694" y="408279"/>
            <a:ext cx="203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그래프 탐색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5196BA-878B-4791-B477-7E476446FFDE}"/>
              </a:ext>
            </a:extLst>
          </p:cNvPr>
          <p:cNvSpPr txBox="1"/>
          <p:nvPr/>
        </p:nvSpPr>
        <p:spPr>
          <a:xfrm>
            <a:off x="10312516" y="6517986"/>
            <a:ext cx="1447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2021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알고리즘 특강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with C++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18A1ADB-7F6E-401C-A37D-4B492DD1132E}"/>
              </a:ext>
            </a:extLst>
          </p:cNvPr>
          <p:cNvCxnSpPr/>
          <p:nvPr/>
        </p:nvCxnSpPr>
        <p:spPr>
          <a:xfrm flipH="1">
            <a:off x="511342" y="6451812"/>
            <a:ext cx="111599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4A4E58E-D19C-483B-B0B6-67F83B0C705F}"/>
              </a:ext>
            </a:extLst>
          </p:cNvPr>
          <p:cNvGrpSpPr/>
          <p:nvPr/>
        </p:nvGrpSpPr>
        <p:grpSpPr>
          <a:xfrm>
            <a:off x="1004747" y="4912101"/>
            <a:ext cx="9348324" cy="1077218"/>
            <a:chOff x="1474410" y="1346381"/>
            <a:chExt cx="9348324" cy="107721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02E4454-6A89-49A4-BEA2-81CAC7CDCEAB}"/>
                </a:ext>
              </a:extLst>
            </p:cNvPr>
            <p:cNvSpPr txBox="1"/>
            <p:nvPr/>
          </p:nvSpPr>
          <p:spPr>
            <a:xfrm>
              <a:off x="1600359" y="1346381"/>
              <a:ext cx="9222375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그래프의 모든 노드를 탐색하기 위해 </a:t>
              </a:r>
              <a:r>
                <a:rPr lang="ko-KR" altLang="en-US" sz="1600" spc="-1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rPr>
                <a:t>간선을 따라 순회하는 것</a:t>
              </a:r>
              <a:r>
                <a:rPr lang="en-US" altLang="ko-KR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.</a:t>
              </a:r>
            </a:p>
            <a:p>
              <a:endParaRPr lang="en-US" altLang="ko-KR" sz="800" spc="-1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3 Regular" panose="020B0600000101010101" pitchFamily="34" charset="-127"/>
                <a:ea typeface="Sandoll 고딕Neo3 03 Regular" panose="020B0600000101010101" pitchFamily="34" charset="-127"/>
              </a:endParaRPr>
            </a:p>
            <a:p>
              <a:r>
                <a:rPr lang="ko-KR" altLang="en-US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탐색 방법에 따라 </a:t>
              </a:r>
              <a:r>
                <a:rPr lang="en-US" altLang="ko-KR" sz="1600" spc="-1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rPr>
                <a:t>BFS (Breadth First Search)</a:t>
              </a:r>
              <a:r>
                <a:rPr lang="en-US" altLang="ko-KR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, </a:t>
              </a:r>
              <a:r>
                <a:rPr lang="en-US" altLang="ko-KR" sz="1600" spc="-1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rPr>
                <a:t>DFS (Depth First Search)</a:t>
              </a:r>
              <a:r>
                <a:rPr lang="ko-KR" altLang="en-US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로 나뉜다</a:t>
              </a:r>
              <a:r>
                <a:rPr lang="en-US" altLang="ko-KR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.</a:t>
              </a:r>
            </a:p>
            <a:p>
              <a:endParaRPr lang="en-US" altLang="ko-KR" sz="800" spc="-1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3 Regular" panose="020B0600000101010101" pitchFamily="34" charset="-127"/>
                <a:ea typeface="Sandoll 고딕Neo3 03 Regular" panose="020B0600000101010101" pitchFamily="34" charset="-127"/>
              </a:endParaRPr>
            </a:p>
            <a:p>
              <a:r>
                <a:rPr lang="ko-KR" altLang="en-US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그래프의 다양한 응용문제는 탐색을 기반으로 이뤄짐</a:t>
              </a:r>
              <a:r>
                <a:rPr lang="en-US" altLang="ko-KR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!</a:t>
              </a:r>
              <a:endParaRPr lang="en-US" altLang="ko-KR" sz="800" spc="-1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3 Regular" panose="020B0600000101010101" pitchFamily="34" charset="-127"/>
                <a:ea typeface="Sandoll 고딕Neo3 03 Regular" panose="020B0600000101010101" pitchFamily="34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0471C90-7611-4804-8AE9-2DD5F9E6E672}"/>
                </a:ext>
              </a:extLst>
            </p:cNvPr>
            <p:cNvSpPr/>
            <p:nvPr/>
          </p:nvSpPr>
          <p:spPr>
            <a:xfrm>
              <a:off x="1474410" y="1447342"/>
              <a:ext cx="130629" cy="130629"/>
            </a:xfrm>
            <a:prstGeom prst="ellipse">
              <a:avLst/>
            </a:prstGeom>
            <a:solidFill>
              <a:srgbClr val="B10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타원 37">
            <a:extLst>
              <a:ext uri="{FF2B5EF4-FFF2-40B4-BE49-F238E27FC236}">
                <a16:creationId xmlns:a16="http://schemas.microsoft.com/office/drawing/2014/main" id="{E641B4BB-DEB8-43B3-8E95-346B45FD4980}"/>
              </a:ext>
            </a:extLst>
          </p:cNvPr>
          <p:cNvSpPr/>
          <p:nvPr/>
        </p:nvSpPr>
        <p:spPr>
          <a:xfrm>
            <a:off x="1006163" y="5391491"/>
            <a:ext cx="130629" cy="130629"/>
          </a:xfrm>
          <a:prstGeom prst="ellipse">
            <a:avLst/>
          </a:prstGeom>
          <a:solidFill>
            <a:srgbClr val="B10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F1D0F31-772C-445F-9371-38CAA2F40D9C}"/>
              </a:ext>
            </a:extLst>
          </p:cNvPr>
          <p:cNvSpPr/>
          <p:nvPr/>
        </p:nvSpPr>
        <p:spPr>
          <a:xfrm>
            <a:off x="1004746" y="5748217"/>
            <a:ext cx="130629" cy="130629"/>
          </a:xfrm>
          <a:prstGeom prst="ellipse">
            <a:avLst/>
          </a:prstGeom>
          <a:solidFill>
            <a:srgbClr val="B10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04CA05E-BC41-4C27-8FA0-D917A1353C16}"/>
              </a:ext>
            </a:extLst>
          </p:cNvPr>
          <p:cNvGrpSpPr/>
          <p:nvPr/>
        </p:nvGrpSpPr>
        <p:grpSpPr>
          <a:xfrm>
            <a:off x="4565747" y="1202436"/>
            <a:ext cx="3060507" cy="2705736"/>
            <a:chOff x="4470106" y="1132739"/>
            <a:chExt cx="3060507" cy="2705736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8BE9D586-C98C-4EC8-A8EC-82426A7D37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0365" y="3298509"/>
              <a:ext cx="1117521" cy="360847"/>
            </a:xfrm>
            <a:prstGeom prst="line">
              <a:avLst/>
            </a:prstGeom>
            <a:ln w="57150">
              <a:solidFill>
                <a:srgbClr val="CE084F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518DF640-D878-412D-B71A-BCEEA5B0E06B}"/>
                </a:ext>
              </a:extLst>
            </p:cNvPr>
            <p:cNvGrpSpPr/>
            <p:nvPr/>
          </p:nvGrpSpPr>
          <p:grpSpPr>
            <a:xfrm>
              <a:off x="4470106" y="1132739"/>
              <a:ext cx="3060507" cy="2705736"/>
              <a:chOff x="1871631" y="1520860"/>
              <a:chExt cx="3060507" cy="2705736"/>
            </a:xfrm>
          </p:grpSpPr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151A859E-7239-47F2-8D42-0936B5665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4011" y="2049285"/>
                <a:ext cx="432971" cy="1027938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F04EA95A-0462-42C3-A25B-D19491B8CEB8}"/>
                  </a:ext>
                </a:extLst>
              </p:cNvPr>
              <p:cNvCxnSpPr>
                <a:cxnSpLocks/>
                <a:stCxn id="56" idx="4"/>
              </p:cNvCxnSpPr>
              <p:nvPr/>
            </p:nvCxnSpPr>
            <p:spPr>
              <a:xfrm flipH="1">
                <a:off x="4288038" y="2489681"/>
                <a:ext cx="366010" cy="1040555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5DCE9220-31D8-4B22-9F23-BAD4353385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5148" y="2358937"/>
                <a:ext cx="938970" cy="471619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2C30CD97-19E0-45F1-8061-82ED2C5769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0511" y="3437906"/>
                <a:ext cx="1204104" cy="405352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4D16D484-4A2B-4704-B18A-87330C7D0F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23953" y="3122445"/>
                <a:ext cx="472664" cy="643220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01B1522F-FC4D-47D8-8C77-D8D119C8A1E8}"/>
                  </a:ext>
                </a:extLst>
              </p:cNvPr>
              <p:cNvCxnSpPr>
                <a:cxnSpLocks/>
                <a:stCxn id="54" idx="0"/>
                <a:endCxn id="55" idx="3"/>
              </p:cNvCxnSpPr>
              <p:nvPr/>
            </p:nvCxnSpPr>
            <p:spPr>
              <a:xfrm flipV="1">
                <a:off x="2805843" y="3027195"/>
                <a:ext cx="472664" cy="643220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A4AECB9-08A0-4328-A0E8-AAEEDBFB20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9644" y="3099121"/>
                <a:ext cx="538578" cy="862231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EA84F5B8-AA26-47D4-B849-97B04A479502}"/>
                  </a:ext>
                </a:extLst>
              </p:cNvPr>
              <p:cNvSpPr/>
              <p:nvPr/>
            </p:nvSpPr>
            <p:spPr>
              <a:xfrm>
                <a:off x="4009947" y="3265063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6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A417014F-BF8F-4C6C-AFC8-564F4248C120}"/>
                  </a:ext>
                </a:extLst>
              </p:cNvPr>
              <p:cNvCxnSpPr>
                <a:stCxn id="58" idx="6"/>
                <a:endCxn id="55" idx="2"/>
              </p:cNvCxnSpPr>
              <p:nvPr/>
            </p:nvCxnSpPr>
            <p:spPr>
              <a:xfrm>
                <a:off x="2427812" y="2830556"/>
                <a:ext cx="769244" cy="0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371C57D5-CA3E-4465-BAFA-6C9F6BE1DBEB}"/>
                  </a:ext>
                </a:extLst>
              </p:cNvPr>
              <p:cNvSpPr/>
              <p:nvPr/>
            </p:nvSpPr>
            <p:spPr>
              <a:xfrm>
                <a:off x="2527752" y="3670415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3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9F8AC2E5-33F6-4818-AA4D-0D432FAC8350}"/>
                  </a:ext>
                </a:extLst>
              </p:cNvPr>
              <p:cNvSpPr/>
              <p:nvPr/>
            </p:nvSpPr>
            <p:spPr>
              <a:xfrm>
                <a:off x="3197056" y="2552465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2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121732D5-820B-4747-BC18-94B18762BE3D}"/>
                  </a:ext>
                </a:extLst>
              </p:cNvPr>
              <p:cNvSpPr/>
              <p:nvPr/>
            </p:nvSpPr>
            <p:spPr>
              <a:xfrm>
                <a:off x="4375957" y="1933500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5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A15261A1-ECB7-4538-B268-387B352C5205}"/>
                  </a:ext>
                </a:extLst>
              </p:cNvPr>
              <p:cNvSpPr/>
              <p:nvPr/>
            </p:nvSpPr>
            <p:spPr>
              <a:xfrm>
                <a:off x="2722326" y="1520860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7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EBA00A74-E654-4FAE-A228-9F6FFFBD5D61}"/>
                  </a:ext>
                </a:extLst>
              </p:cNvPr>
              <p:cNvSpPr/>
              <p:nvPr/>
            </p:nvSpPr>
            <p:spPr>
              <a:xfrm>
                <a:off x="1871631" y="2552465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1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9164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FE50A609-1A35-4627-89CD-B6E4058B88AA}"/>
              </a:ext>
            </a:extLst>
          </p:cNvPr>
          <p:cNvSpPr/>
          <p:nvPr/>
        </p:nvSpPr>
        <p:spPr>
          <a:xfrm>
            <a:off x="5576306" y="1940392"/>
            <a:ext cx="2469098" cy="400110"/>
          </a:xfrm>
          <a:prstGeom prst="rect">
            <a:avLst/>
          </a:prstGeom>
          <a:solidFill>
            <a:srgbClr val="B10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0FF52F-428B-41E4-8A70-39E3E0D52222}"/>
              </a:ext>
            </a:extLst>
          </p:cNvPr>
          <p:cNvSpPr txBox="1"/>
          <p:nvPr/>
        </p:nvSpPr>
        <p:spPr>
          <a:xfrm>
            <a:off x="5576305" y="1940392"/>
            <a:ext cx="24690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spc="-1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Breadth First Search</a:t>
            </a:r>
            <a:endParaRPr lang="ko-KR" altLang="en-US" sz="2000" spc="-100" dirty="0">
              <a:ln>
                <a:solidFill>
                  <a:schemeClr val="bg1">
                    <a:alpha val="30000"/>
                  </a:schemeClr>
                </a:solidFill>
              </a:ln>
              <a:latin typeface="Sandoll 고딕Neo3 05 SemiBold" panose="020B0600000101010101" pitchFamily="34" charset="-127"/>
              <a:ea typeface="Sandoll 고딕Neo3 05 SemiBold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7340F8-D1FD-4264-906B-384B48846326}"/>
              </a:ext>
            </a:extLst>
          </p:cNvPr>
          <p:cNvSpPr/>
          <p:nvPr/>
        </p:nvSpPr>
        <p:spPr>
          <a:xfrm>
            <a:off x="393030" y="426723"/>
            <a:ext cx="478255" cy="195136"/>
          </a:xfrm>
          <a:prstGeom prst="rect">
            <a:avLst/>
          </a:prstGeom>
          <a:solidFill>
            <a:srgbClr val="CE0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CF47A-85D7-4F78-9A4C-08315FF0AB8E}"/>
              </a:ext>
            </a:extLst>
          </p:cNvPr>
          <p:cNvSpPr txBox="1"/>
          <p:nvPr/>
        </p:nvSpPr>
        <p:spPr>
          <a:xfrm>
            <a:off x="422694" y="408279"/>
            <a:ext cx="203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그래프 탐색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5196BA-878B-4791-B477-7E476446FFDE}"/>
              </a:ext>
            </a:extLst>
          </p:cNvPr>
          <p:cNvSpPr txBox="1"/>
          <p:nvPr/>
        </p:nvSpPr>
        <p:spPr>
          <a:xfrm>
            <a:off x="10312516" y="6517986"/>
            <a:ext cx="1447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2021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알고리즘 특강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with C++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18A1ADB-7F6E-401C-A37D-4B492DD1132E}"/>
              </a:ext>
            </a:extLst>
          </p:cNvPr>
          <p:cNvCxnSpPr/>
          <p:nvPr/>
        </p:nvCxnSpPr>
        <p:spPr>
          <a:xfrm flipH="1">
            <a:off x="511342" y="6451812"/>
            <a:ext cx="111599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B517E9D-EB8A-49F3-8011-9DBBF94D4510}"/>
              </a:ext>
            </a:extLst>
          </p:cNvPr>
          <p:cNvGrpSpPr/>
          <p:nvPr/>
        </p:nvGrpSpPr>
        <p:grpSpPr>
          <a:xfrm>
            <a:off x="5680104" y="2476963"/>
            <a:ext cx="5411108" cy="707886"/>
            <a:chOff x="1474410" y="1346381"/>
            <a:chExt cx="5411108" cy="70788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C9A316-169A-4F6E-97E5-A30D963818F3}"/>
                </a:ext>
              </a:extLst>
            </p:cNvPr>
            <p:cNvSpPr txBox="1"/>
            <p:nvPr/>
          </p:nvSpPr>
          <p:spPr>
            <a:xfrm>
              <a:off x="1600360" y="1346381"/>
              <a:ext cx="5285158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spc="-1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rPr>
                <a:t>너비 우선 탐색</a:t>
              </a:r>
              <a:r>
                <a:rPr lang="ko-KR" altLang="en-US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이라고도 하며</a:t>
              </a:r>
              <a:r>
                <a:rPr lang="en-US" altLang="ko-KR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, </a:t>
              </a:r>
              <a:r>
                <a:rPr lang="ko-KR" altLang="en-US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자신의 자식들부터 순차적으로 탐색</a:t>
              </a:r>
              <a:r>
                <a:rPr lang="en-US" altLang="ko-KR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.</a:t>
              </a:r>
            </a:p>
            <a:p>
              <a:endParaRPr lang="en-US" altLang="ko-KR" sz="800" spc="-1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3 Regular" panose="020B0600000101010101" pitchFamily="34" charset="-127"/>
                <a:ea typeface="Sandoll 고딕Neo3 03 Regular" panose="020B0600000101010101" pitchFamily="34" charset="-127"/>
              </a:endParaRPr>
            </a:p>
            <a:p>
              <a:r>
                <a:rPr lang="ko-KR" altLang="en-US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순차 탐색 이후 다른 자식 노드의 자식을 확인하기 위해 </a:t>
              </a:r>
              <a:r>
                <a:rPr lang="ko-KR" altLang="en-US" sz="1600" spc="-1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rPr>
                <a:t>큐</a:t>
              </a:r>
              <a:r>
                <a:rPr lang="ko-KR" altLang="en-US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를 사용</a:t>
              </a:r>
              <a:r>
                <a:rPr lang="en-US" altLang="ko-KR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.</a:t>
              </a: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F847B0C6-220B-4D1F-942A-5D8CF7955778}"/>
                </a:ext>
              </a:extLst>
            </p:cNvPr>
            <p:cNvSpPr/>
            <p:nvPr/>
          </p:nvSpPr>
          <p:spPr>
            <a:xfrm>
              <a:off x="1474410" y="1447342"/>
              <a:ext cx="130629" cy="130629"/>
            </a:xfrm>
            <a:prstGeom prst="ellipse">
              <a:avLst/>
            </a:prstGeom>
            <a:solidFill>
              <a:srgbClr val="B10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1FA3F99-8B41-41D8-B427-391414B49AE2}"/>
              </a:ext>
            </a:extLst>
          </p:cNvPr>
          <p:cNvSpPr/>
          <p:nvPr/>
        </p:nvSpPr>
        <p:spPr>
          <a:xfrm>
            <a:off x="5565646" y="3670211"/>
            <a:ext cx="2469098" cy="400110"/>
          </a:xfrm>
          <a:prstGeom prst="rect">
            <a:avLst/>
          </a:prstGeom>
          <a:solidFill>
            <a:srgbClr val="B10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A6CE62-2819-40A8-946B-FDA8DD8A973D}"/>
              </a:ext>
            </a:extLst>
          </p:cNvPr>
          <p:cNvSpPr txBox="1"/>
          <p:nvPr/>
        </p:nvSpPr>
        <p:spPr>
          <a:xfrm>
            <a:off x="5565645" y="3670211"/>
            <a:ext cx="24690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spc="-1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Depth First Search</a:t>
            </a:r>
            <a:endParaRPr lang="ko-KR" altLang="en-US" sz="2000" spc="-100" dirty="0">
              <a:ln>
                <a:solidFill>
                  <a:schemeClr val="bg1">
                    <a:alpha val="30000"/>
                  </a:schemeClr>
                </a:solidFill>
              </a:ln>
              <a:latin typeface="Sandoll 고딕Neo3 05 SemiBold" panose="020B0600000101010101" pitchFamily="34" charset="-127"/>
              <a:ea typeface="Sandoll 고딕Neo3 05 SemiBold" panose="020B0600000101010101" pitchFamily="34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8EFBCCE-43C1-4416-92F2-CA048B37A225}"/>
              </a:ext>
            </a:extLst>
          </p:cNvPr>
          <p:cNvGrpSpPr/>
          <p:nvPr/>
        </p:nvGrpSpPr>
        <p:grpSpPr>
          <a:xfrm>
            <a:off x="5669444" y="4206782"/>
            <a:ext cx="5259806" cy="707886"/>
            <a:chOff x="1474410" y="1346381"/>
            <a:chExt cx="5259806" cy="70788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6636DA-3127-4BDA-80A8-F66CA8B3D6AD}"/>
                </a:ext>
              </a:extLst>
            </p:cNvPr>
            <p:cNvSpPr txBox="1"/>
            <p:nvPr/>
          </p:nvSpPr>
          <p:spPr>
            <a:xfrm>
              <a:off x="1600360" y="1346381"/>
              <a:ext cx="513385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spc="-1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rPr>
                <a:t>깊이 우선 탐색</a:t>
              </a:r>
              <a:r>
                <a:rPr lang="ko-KR" altLang="en-US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이라고도 하며</a:t>
              </a:r>
              <a:r>
                <a:rPr lang="en-US" altLang="ko-KR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, </a:t>
              </a:r>
              <a:r>
                <a:rPr lang="ko-KR" altLang="en-US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최대한 깊게 탐색 후 빠져 나옴</a:t>
              </a:r>
              <a:r>
                <a:rPr lang="en-US" altLang="ko-KR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.</a:t>
              </a:r>
            </a:p>
            <a:p>
              <a:endParaRPr lang="en-US" altLang="ko-KR" sz="800" spc="-1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3 Regular" panose="020B0600000101010101" pitchFamily="34" charset="-127"/>
                <a:ea typeface="Sandoll 고딕Neo3 03 Regular" panose="020B0600000101010101" pitchFamily="34" charset="-127"/>
              </a:endParaRPr>
            </a:p>
            <a:p>
              <a:r>
                <a:rPr lang="ko-KR" altLang="en-US" sz="1600" spc="-1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rPr>
                <a:t>백트래킹</a:t>
              </a:r>
              <a:r>
                <a:rPr lang="ko-KR" altLang="en-US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의 일종이며</a:t>
              </a:r>
              <a:r>
                <a:rPr lang="en-US" altLang="ko-KR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, </a:t>
              </a:r>
              <a:r>
                <a:rPr lang="ko-KR" altLang="en-US" sz="1600" spc="-1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rPr>
                <a:t>재귀</a:t>
              </a:r>
              <a:r>
                <a:rPr lang="ko-KR" altLang="en-US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를 활용함</a:t>
              </a:r>
              <a:r>
                <a:rPr lang="en-US" altLang="ko-KR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.</a:t>
              </a: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90214F6-F52F-44BA-B1CB-9C004E7196F0}"/>
                </a:ext>
              </a:extLst>
            </p:cNvPr>
            <p:cNvSpPr/>
            <p:nvPr/>
          </p:nvSpPr>
          <p:spPr>
            <a:xfrm>
              <a:off x="1474410" y="1447342"/>
              <a:ext cx="130629" cy="130629"/>
            </a:xfrm>
            <a:prstGeom prst="ellipse">
              <a:avLst/>
            </a:prstGeom>
            <a:solidFill>
              <a:srgbClr val="B10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타원 42">
            <a:extLst>
              <a:ext uri="{FF2B5EF4-FFF2-40B4-BE49-F238E27FC236}">
                <a16:creationId xmlns:a16="http://schemas.microsoft.com/office/drawing/2014/main" id="{0D21652F-F9E9-4B44-B307-49527051457E}"/>
              </a:ext>
            </a:extLst>
          </p:cNvPr>
          <p:cNvSpPr/>
          <p:nvPr/>
        </p:nvSpPr>
        <p:spPr>
          <a:xfrm>
            <a:off x="5680103" y="2954154"/>
            <a:ext cx="130629" cy="130629"/>
          </a:xfrm>
          <a:prstGeom prst="ellipse">
            <a:avLst/>
          </a:prstGeom>
          <a:solidFill>
            <a:srgbClr val="B10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F2476F8-57A9-4857-AC55-79E4BDCEF68A}"/>
              </a:ext>
            </a:extLst>
          </p:cNvPr>
          <p:cNvSpPr/>
          <p:nvPr/>
        </p:nvSpPr>
        <p:spPr>
          <a:xfrm>
            <a:off x="5664765" y="4681129"/>
            <a:ext cx="130629" cy="130629"/>
          </a:xfrm>
          <a:prstGeom prst="ellipse">
            <a:avLst/>
          </a:prstGeom>
          <a:solidFill>
            <a:srgbClr val="B10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88BE86A-3946-499A-BF07-AA5189C4C50F}"/>
              </a:ext>
            </a:extLst>
          </p:cNvPr>
          <p:cNvGrpSpPr/>
          <p:nvPr/>
        </p:nvGrpSpPr>
        <p:grpSpPr>
          <a:xfrm>
            <a:off x="1354842" y="2182620"/>
            <a:ext cx="3060507" cy="2705736"/>
            <a:chOff x="4470106" y="1132739"/>
            <a:chExt cx="3060507" cy="2705736"/>
          </a:xfrm>
        </p:grpSpPr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736E5C3C-2BE8-4C3F-ACA4-E2ABD39993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0365" y="3298509"/>
              <a:ext cx="1117521" cy="360847"/>
            </a:xfrm>
            <a:prstGeom prst="line">
              <a:avLst/>
            </a:prstGeom>
            <a:ln w="57150">
              <a:solidFill>
                <a:srgbClr val="CE084F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AF4CD45D-1770-4E52-9E11-E5DFF2E7415D}"/>
                </a:ext>
              </a:extLst>
            </p:cNvPr>
            <p:cNvGrpSpPr/>
            <p:nvPr/>
          </p:nvGrpSpPr>
          <p:grpSpPr>
            <a:xfrm>
              <a:off x="4470106" y="1132739"/>
              <a:ext cx="3060507" cy="2705736"/>
              <a:chOff x="1871631" y="1520860"/>
              <a:chExt cx="3060507" cy="2705736"/>
            </a:xfrm>
          </p:grpSpPr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A076C340-BB99-4237-961F-33D900C7F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4011" y="2049285"/>
                <a:ext cx="432971" cy="1027938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2890DBDE-51DB-4DC2-AC80-D1DC054E804B}"/>
                  </a:ext>
                </a:extLst>
              </p:cNvPr>
              <p:cNvCxnSpPr>
                <a:cxnSpLocks/>
                <a:stCxn id="93" idx="4"/>
              </p:cNvCxnSpPr>
              <p:nvPr/>
            </p:nvCxnSpPr>
            <p:spPr>
              <a:xfrm flipH="1">
                <a:off x="4288038" y="2489681"/>
                <a:ext cx="366010" cy="1040555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1DB2C3F8-4C0E-4904-B8D8-4BA6A145DC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5148" y="2358937"/>
                <a:ext cx="938970" cy="471619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3DC5211D-AF93-4402-9FD9-F31E22B135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0511" y="3437906"/>
                <a:ext cx="1204104" cy="405352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D201588B-2C29-4D99-A282-A5BC07E504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23953" y="3122445"/>
                <a:ext cx="472664" cy="643220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D07ED427-B478-41DE-A9F8-9D5CE62307CC}"/>
                  </a:ext>
                </a:extLst>
              </p:cNvPr>
              <p:cNvCxnSpPr>
                <a:cxnSpLocks/>
                <a:stCxn id="91" idx="0"/>
                <a:endCxn id="92" idx="3"/>
              </p:cNvCxnSpPr>
              <p:nvPr/>
            </p:nvCxnSpPr>
            <p:spPr>
              <a:xfrm flipV="1">
                <a:off x="2805843" y="3027195"/>
                <a:ext cx="472664" cy="643220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F4FCA382-6C13-4326-8D36-0E3AA10519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9644" y="3099121"/>
                <a:ext cx="538578" cy="862231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0957A92D-28A2-4445-8320-B090AF8DA783}"/>
                  </a:ext>
                </a:extLst>
              </p:cNvPr>
              <p:cNvSpPr/>
              <p:nvPr/>
            </p:nvSpPr>
            <p:spPr>
              <a:xfrm>
                <a:off x="4009947" y="3265063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6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752C899F-ABC2-4F8B-AEE8-9929950C9FBC}"/>
                  </a:ext>
                </a:extLst>
              </p:cNvPr>
              <p:cNvCxnSpPr>
                <a:stCxn id="95" idx="6"/>
                <a:endCxn id="92" idx="2"/>
              </p:cNvCxnSpPr>
              <p:nvPr/>
            </p:nvCxnSpPr>
            <p:spPr>
              <a:xfrm>
                <a:off x="2427812" y="2830556"/>
                <a:ext cx="769244" cy="0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61646C16-EE7B-45FD-ABA4-BC096D2F462E}"/>
                  </a:ext>
                </a:extLst>
              </p:cNvPr>
              <p:cNvSpPr/>
              <p:nvPr/>
            </p:nvSpPr>
            <p:spPr>
              <a:xfrm>
                <a:off x="2527752" y="3670415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3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97D62DBD-7168-49F5-91FD-C7C3ECCC622C}"/>
                  </a:ext>
                </a:extLst>
              </p:cNvPr>
              <p:cNvSpPr/>
              <p:nvPr/>
            </p:nvSpPr>
            <p:spPr>
              <a:xfrm>
                <a:off x="3197056" y="2552465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2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297A21AC-09A5-430F-B26E-4539B90D3A86}"/>
                  </a:ext>
                </a:extLst>
              </p:cNvPr>
              <p:cNvSpPr/>
              <p:nvPr/>
            </p:nvSpPr>
            <p:spPr>
              <a:xfrm>
                <a:off x="4375957" y="1933500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5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E329CA47-8EFA-407C-A376-BAB3B66E7E94}"/>
                  </a:ext>
                </a:extLst>
              </p:cNvPr>
              <p:cNvSpPr/>
              <p:nvPr/>
            </p:nvSpPr>
            <p:spPr>
              <a:xfrm>
                <a:off x="2722326" y="1520860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7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AAE805D6-BD04-48E7-A1DF-531D65D808D9}"/>
                  </a:ext>
                </a:extLst>
              </p:cNvPr>
              <p:cNvSpPr/>
              <p:nvPr/>
            </p:nvSpPr>
            <p:spPr>
              <a:xfrm>
                <a:off x="1871631" y="2552465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1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2301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7340F8-D1FD-4264-906B-384B48846326}"/>
              </a:ext>
            </a:extLst>
          </p:cNvPr>
          <p:cNvSpPr/>
          <p:nvPr/>
        </p:nvSpPr>
        <p:spPr>
          <a:xfrm>
            <a:off x="393030" y="426723"/>
            <a:ext cx="478255" cy="195136"/>
          </a:xfrm>
          <a:prstGeom prst="rect">
            <a:avLst/>
          </a:prstGeom>
          <a:solidFill>
            <a:srgbClr val="CE0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CF47A-85D7-4F78-9A4C-08315FF0AB8E}"/>
              </a:ext>
            </a:extLst>
          </p:cNvPr>
          <p:cNvSpPr txBox="1"/>
          <p:nvPr/>
        </p:nvSpPr>
        <p:spPr>
          <a:xfrm>
            <a:off x="422694" y="408279"/>
            <a:ext cx="203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그래프 탐색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5196BA-878B-4791-B477-7E476446FFDE}"/>
              </a:ext>
            </a:extLst>
          </p:cNvPr>
          <p:cNvSpPr txBox="1"/>
          <p:nvPr/>
        </p:nvSpPr>
        <p:spPr>
          <a:xfrm>
            <a:off x="10312516" y="6517986"/>
            <a:ext cx="1447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2021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알고리즘 특강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with C++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18A1ADB-7F6E-401C-A37D-4B492DD1132E}"/>
              </a:ext>
            </a:extLst>
          </p:cNvPr>
          <p:cNvCxnSpPr/>
          <p:nvPr/>
        </p:nvCxnSpPr>
        <p:spPr>
          <a:xfrm flipH="1">
            <a:off x="511342" y="6451812"/>
            <a:ext cx="111599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B590AA3-8B84-474D-A506-DF9C8DE2959E}"/>
              </a:ext>
            </a:extLst>
          </p:cNvPr>
          <p:cNvSpPr txBox="1"/>
          <p:nvPr/>
        </p:nvSpPr>
        <p:spPr>
          <a:xfrm>
            <a:off x="6682838" y="1813173"/>
            <a:ext cx="3514021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1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78DCE8"/>
                </a:solidFill>
                <a:effectLst/>
                <a:latin typeface=" Inconsolata Medium'"/>
              </a:rPr>
              <a:t>function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</a:t>
            </a:r>
            <a:r>
              <a:rPr lang="en-US" altLang="ko-KR" sz="1200" b="0" spc="-70" dirty="0" err="1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A9DC76"/>
                </a:solidFill>
                <a:effectLst/>
                <a:latin typeface=" Inconsolata Medium'"/>
              </a:rPr>
              <a:t>bfs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(</a:t>
            </a:r>
            <a:r>
              <a:rPr lang="en-US" altLang="ko-KR" sz="1200" b="0" i="1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9867"/>
                </a:solidFill>
                <a:effectLst/>
                <a:latin typeface=" Inconsolata Medium'"/>
              </a:rPr>
              <a:t>pos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) {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latin typeface=" Inconsolata Medium'"/>
              </a:rPr>
              <a:t>set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Q = Queue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pos -&gt; Q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latin typeface=" Inconsolata Medium'"/>
              </a:rPr>
              <a:t>while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Q is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latin typeface=" Inconsolata Medium'"/>
              </a:rPr>
              <a:t>not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empty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   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latin typeface=" Inconsolata Medium'"/>
              </a:rPr>
              <a:t>set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node = popped element of Q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   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latin typeface=" Inconsolata Medium'"/>
              </a:rPr>
              <a:t>for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children of pos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       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latin typeface=" Inconsolata Medium'"/>
              </a:rPr>
              <a:t>if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each child has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latin typeface=" Inconsolata Medium'"/>
              </a:rPr>
              <a:t>not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been visited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            visit child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            child -&gt; Q 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}</a:t>
            </a:r>
          </a:p>
          <a:p>
            <a:endParaRPr lang="en-US" altLang="ko-KR" sz="1200" b="0" spc="-70" dirty="0">
              <a:ln>
                <a:solidFill>
                  <a:srgbClr val="CE084F">
                    <a:alpha val="0"/>
                  </a:srgbClr>
                </a:solidFill>
              </a:ln>
              <a:solidFill>
                <a:srgbClr val="FCFCFA"/>
              </a:solidFill>
              <a:effectLst/>
              <a:latin typeface=" Inconsolata Medium'"/>
            </a:endParaRPr>
          </a:p>
          <a:p>
            <a:r>
              <a:rPr lang="en-US" altLang="ko-KR" sz="1200" b="0" i="1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78DCE8"/>
                </a:solidFill>
                <a:effectLst/>
                <a:latin typeface=" Inconsolata Medium'"/>
              </a:rPr>
              <a:t>function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A9DC76"/>
                </a:solidFill>
                <a:effectLst/>
                <a:latin typeface=" Inconsolata Medium'"/>
              </a:rPr>
              <a:t>dfs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(</a:t>
            </a:r>
            <a:r>
              <a:rPr lang="en-US" altLang="ko-KR" sz="1200" b="0" i="1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9867"/>
                </a:solidFill>
                <a:effectLst/>
                <a:latin typeface=" Inconsolata Medium'"/>
              </a:rPr>
              <a:t>pos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) {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visit pos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latin typeface=" Inconsolata Medium'"/>
              </a:rPr>
              <a:t>for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children of pos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   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latin typeface=" Inconsolata Medium'"/>
              </a:rPr>
              <a:t>if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each child has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latin typeface=" Inconsolata Medium'"/>
              </a:rPr>
              <a:t>not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been visited 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       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A9DC76"/>
                </a:solidFill>
                <a:effectLst/>
                <a:latin typeface=" Inconsolata Medium'"/>
              </a:rPr>
              <a:t>dfs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(pos)   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}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8AE313B-438E-45F0-AE96-F4EB1BA1C415}"/>
              </a:ext>
            </a:extLst>
          </p:cNvPr>
          <p:cNvGrpSpPr/>
          <p:nvPr/>
        </p:nvGrpSpPr>
        <p:grpSpPr>
          <a:xfrm>
            <a:off x="1354842" y="2182620"/>
            <a:ext cx="3060507" cy="2705736"/>
            <a:chOff x="4470106" y="1132739"/>
            <a:chExt cx="3060507" cy="2705736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9F67528D-159A-483B-83A6-E2E7EF98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0365" y="3298509"/>
              <a:ext cx="1117521" cy="360847"/>
            </a:xfrm>
            <a:prstGeom prst="line">
              <a:avLst/>
            </a:prstGeom>
            <a:ln w="57150">
              <a:solidFill>
                <a:srgbClr val="CE084F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66A69C69-7492-4B76-8BE9-0A64164CC625}"/>
                </a:ext>
              </a:extLst>
            </p:cNvPr>
            <p:cNvGrpSpPr/>
            <p:nvPr/>
          </p:nvGrpSpPr>
          <p:grpSpPr>
            <a:xfrm>
              <a:off x="4470106" y="1132739"/>
              <a:ext cx="3060507" cy="2705736"/>
              <a:chOff x="1871631" y="1520860"/>
              <a:chExt cx="3060507" cy="2705736"/>
            </a:xfrm>
          </p:grpSpPr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55FA76EE-68E2-4365-8BF4-C6F5EA8120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4011" y="2049285"/>
                <a:ext cx="432971" cy="1027938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CEF3CD16-0FA8-4D68-A052-343921B98CE6}"/>
                  </a:ext>
                </a:extLst>
              </p:cNvPr>
              <p:cNvCxnSpPr>
                <a:cxnSpLocks/>
                <a:stCxn id="79" idx="4"/>
              </p:cNvCxnSpPr>
              <p:nvPr/>
            </p:nvCxnSpPr>
            <p:spPr>
              <a:xfrm flipH="1">
                <a:off x="4288038" y="2489681"/>
                <a:ext cx="366010" cy="1040555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750B0226-8F7F-40F0-9ED4-99918F724D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5148" y="2358937"/>
                <a:ext cx="938970" cy="471619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35A4615A-0EFD-412F-9F76-D456535CF1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0511" y="3437906"/>
                <a:ext cx="1204104" cy="405352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793E0FAD-F4E7-4B8B-8A52-27A8F4DAAB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23953" y="3122445"/>
                <a:ext cx="472664" cy="643220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FE164B58-5592-469D-8966-4D29451FF37D}"/>
                  </a:ext>
                </a:extLst>
              </p:cNvPr>
              <p:cNvCxnSpPr>
                <a:cxnSpLocks/>
                <a:stCxn id="77" idx="0"/>
                <a:endCxn id="78" idx="3"/>
              </p:cNvCxnSpPr>
              <p:nvPr/>
            </p:nvCxnSpPr>
            <p:spPr>
              <a:xfrm flipV="1">
                <a:off x="2805843" y="3027195"/>
                <a:ext cx="472664" cy="643220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B9126924-357A-4365-8B0E-2A5B7A9136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9644" y="3099121"/>
                <a:ext cx="538578" cy="862231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F19C2197-040E-491D-B57F-3D282D4C111E}"/>
                  </a:ext>
                </a:extLst>
              </p:cNvPr>
              <p:cNvSpPr/>
              <p:nvPr/>
            </p:nvSpPr>
            <p:spPr>
              <a:xfrm>
                <a:off x="4009947" y="3265063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6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E03A6645-D7FD-4994-841E-A093FF896A9F}"/>
                  </a:ext>
                </a:extLst>
              </p:cNvPr>
              <p:cNvCxnSpPr>
                <a:stCxn id="81" idx="6"/>
                <a:endCxn id="78" idx="2"/>
              </p:cNvCxnSpPr>
              <p:nvPr/>
            </p:nvCxnSpPr>
            <p:spPr>
              <a:xfrm>
                <a:off x="2427812" y="2830556"/>
                <a:ext cx="769244" cy="0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69F147B7-A24E-4BBC-ADAF-11F38B435187}"/>
                  </a:ext>
                </a:extLst>
              </p:cNvPr>
              <p:cNvSpPr/>
              <p:nvPr/>
            </p:nvSpPr>
            <p:spPr>
              <a:xfrm>
                <a:off x="2527752" y="3670415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3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6CE72F95-E10B-4155-A3B6-F067B1433AB2}"/>
                  </a:ext>
                </a:extLst>
              </p:cNvPr>
              <p:cNvSpPr/>
              <p:nvPr/>
            </p:nvSpPr>
            <p:spPr>
              <a:xfrm>
                <a:off x="3197056" y="2552465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2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7BFE25C0-1CDF-4B0D-B810-F9049DE6D10B}"/>
                  </a:ext>
                </a:extLst>
              </p:cNvPr>
              <p:cNvSpPr/>
              <p:nvPr/>
            </p:nvSpPr>
            <p:spPr>
              <a:xfrm>
                <a:off x="4375957" y="1933500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5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18E4C2B2-3416-4414-91F6-B04D1DA7DBAF}"/>
                  </a:ext>
                </a:extLst>
              </p:cNvPr>
              <p:cNvSpPr/>
              <p:nvPr/>
            </p:nvSpPr>
            <p:spPr>
              <a:xfrm>
                <a:off x="2722326" y="1520860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7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82DE13B0-692B-48EA-891C-070FC0ECF3F7}"/>
                  </a:ext>
                </a:extLst>
              </p:cNvPr>
              <p:cNvSpPr/>
              <p:nvPr/>
            </p:nvSpPr>
            <p:spPr>
              <a:xfrm>
                <a:off x="1871631" y="2552465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1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1689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7340F8-D1FD-4264-906B-384B48846326}"/>
              </a:ext>
            </a:extLst>
          </p:cNvPr>
          <p:cNvSpPr/>
          <p:nvPr/>
        </p:nvSpPr>
        <p:spPr>
          <a:xfrm>
            <a:off x="393030" y="426723"/>
            <a:ext cx="478255" cy="195136"/>
          </a:xfrm>
          <a:prstGeom prst="rect">
            <a:avLst/>
          </a:prstGeom>
          <a:solidFill>
            <a:srgbClr val="CE0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CF47A-85D7-4F78-9A4C-08315FF0AB8E}"/>
              </a:ext>
            </a:extLst>
          </p:cNvPr>
          <p:cNvSpPr txBox="1"/>
          <p:nvPr/>
        </p:nvSpPr>
        <p:spPr>
          <a:xfrm>
            <a:off x="422694" y="408279"/>
            <a:ext cx="203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BFS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5196BA-878B-4791-B477-7E476446FFDE}"/>
              </a:ext>
            </a:extLst>
          </p:cNvPr>
          <p:cNvSpPr txBox="1"/>
          <p:nvPr/>
        </p:nvSpPr>
        <p:spPr>
          <a:xfrm>
            <a:off x="10312516" y="6517986"/>
            <a:ext cx="1447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2021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알고리즘 특강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with C++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18A1ADB-7F6E-401C-A37D-4B492DD1132E}"/>
              </a:ext>
            </a:extLst>
          </p:cNvPr>
          <p:cNvCxnSpPr/>
          <p:nvPr/>
        </p:nvCxnSpPr>
        <p:spPr>
          <a:xfrm flipH="1">
            <a:off x="511342" y="6451812"/>
            <a:ext cx="111599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CD5990D-16ED-4E8E-B0BF-30916CF7918C}"/>
              </a:ext>
            </a:extLst>
          </p:cNvPr>
          <p:cNvCxnSpPr/>
          <p:nvPr/>
        </p:nvCxnSpPr>
        <p:spPr>
          <a:xfrm>
            <a:off x="7045486" y="4159174"/>
            <a:ext cx="3407620" cy="0"/>
          </a:xfrm>
          <a:prstGeom prst="line">
            <a:avLst/>
          </a:prstGeom>
          <a:ln w="38100">
            <a:solidFill>
              <a:srgbClr val="CE0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788895D-C23C-4CCD-A554-6074CBF6BD5A}"/>
              </a:ext>
            </a:extLst>
          </p:cNvPr>
          <p:cNvCxnSpPr/>
          <p:nvPr/>
        </p:nvCxnSpPr>
        <p:spPr>
          <a:xfrm>
            <a:off x="7045486" y="4791258"/>
            <a:ext cx="3407620" cy="0"/>
          </a:xfrm>
          <a:prstGeom prst="line">
            <a:avLst/>
          </a:prstGeom>
          <a:ln w="38100">
            <a:solidFill>
              <a:srgbClr val="CE0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44FE1BA-B348-4DFA-9CB5-0822DF872AB0}"/>
              </a:ext>
            </a:extLst>
          </p:cNvPr>
          <p:cNvCxnSpPr>
            <a:cxnSpLocks/>
          </p:cNvCxnSpPr>
          <p:nvPr/>
        </p:nvCxnSpPr>
        <p:spPr>
          <a:xfrm flipH="1">
            <a:off x="6374486" y="4479897"/>
            <a:ext cx="537238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8AE2F9A-BC62-4BDE-ADEB-152450F6D3C1}"/>
              </a:ext>
            </a:extLst>
          </p:cNvPr>
          <p:cNvCxnSpPr>
            <a:cxnSpLocks/>
          </p:cNvCxnSpPr>
          <p:nvPr/>
        </p:nvCxnSpPr>
        <p:spPr>
          <a:xfrm flipH="1">
            <a:off x="10532045" y="4466740"/>
            <a:ext cx="537238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26FC8CF2-42AF-4557-AACA-4EE51092262F}"/>
              </a:ext>
            </a:extLst>
          </p:cNvPr>
          <p:cNvSpPr/>
          <p:nvPr/>
        </p:nvSpPr>
        <p:spPr>
          <a:xfrm>
            <a:off x="7094798" y="4241496"/>
            <a:ext cx="476802" cy="476802"/>
          </a:xfrm>
          <a:prstGeom prst="ellipse">
            <a:avLst/>
          </a:prstGeom>
          <a:solidFill>
            <a:schemeClr val="bg1"/>
          </a:solidFill>
          <a:ln w="50800">
            <a:solidFill>
              <a:srgbClr val="CE0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1</a:t>
            </a:r>
            <a:endParaRPr lang="ko-KR" altLang="en-US" sz="2000" dirty="0">
              <a:ln>
                <a:solidFill>
                  <a:srgbClr val="CE084F">
                    <a:alpha val="30000"/>
                  </a:srgbClr>
                </a:solidFill>
              </a:ln>
              <a:solidFill>
                <a:srgbClr val="CE084F"/>
              </a:solidFill>
              <a:latin typeface="Sandoll 고딕Neo3 05 SemiBold" panose="020B0600000101010101" pitchFamily="34" charset="-127"/>
              <a:ea typeface="Sandoll 고딕Neo3 05 SemiBold" panose="020B0600000101010101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6C315B3-3A65-4297-A179-0EC5F9B147B9}"/>
              </a:ext>
            </a:extLst>
          </p:cNvPr>
          <p:cNvSpPr txBox="1"/>
          <p:nvPr/>
        </p:nvSpPr>
        <p:spPr>
          <a:xfrm>
            <a:off x="6941917" y="1768596"/>
            <a:ext cx="34076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1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78DCE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function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en-US" altLang="ko-KR" sz="1200" b="0" i="0" u="none" strike="noStrike" kern="1200" cap="none" spc="-70" normalizeH="0" baseline="0" noProof="0" dirty="0" err="1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A9DC76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bfs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1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9867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pos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) 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set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Q = Queue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pos -&gt; Q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while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Q is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not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empty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   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set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node = popped element of Q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   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for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children of pos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       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if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each child has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not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been visited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            visit child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            child -&gt; Q 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}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FD35A58-06D1-4980-B654-2F7779925094}"/>
              </a:ext>
            </a:extLst>
          </p:cNvPr>
          <p:cNvGrpSpPr/>
          <p:nvPr/>
        </p:nvGrpSpPr>
        <p:grpSpPr>
          <a:xfrm>
            <a:off x="1354842" y="2182620"/>
            <a:ext cx="3060507" cy="2705736"/>
            <a:chOff x="4470106" y="1132739"/>
            <a:chExt cx="3060507" cy="2705736"/>
          </a:xfrm>
        </p:grpSpPr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F478FC76-7EBE-42FF-8A31-43A092310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0365" y="3298509"/>
              <a:ext cx="1117521" cy="360847"/>
            </a:xfrm>
            <a:prstGeom prst="line">
              <a:avLst/>
            </a:prstGeom>
            <a:ln w="57150">
              <a:solidFill>
                <a:srgbClr val="CE084F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4F28BC09-F5FB-41CC-806B-C60D7C89CBA9}"/>
                </a:ext>
              </a:extLst>
            </p:cNvPr>
            <p:cNvGrpSpPr/>
            <p:nvPr/>
          </p:nvGrpSpPr>
          <p:grpSpPr>
            <a:xfrm>
              <a:off x="4470106" y="1132739"/>
              <a:ext cx="3060507" cy="2705736"/>
              <a:chOff x="1871631" y="1520860"/>
              <a:chExt cx="3060507" cy="2705736"/>
            </a:xfrm>
          </p:grpSpPr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2D6540FF-1B18-403F-9E95-D51A7FA4C9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4011" y="2049285"/>
                <a:ext cx="432971" cy="1027938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DEB5DE3F-898E-4549-9CDF-9A3D4FA8C566}"/>
                  </a:ext>
                </a:extLst>
              </p:cNvPr>
              <p:cNvCxnSpPr>
                <a:cxnSpLocks/>
                <a:stCxn id="84" idx="4"/>
              </p:cNvCxnSpPr>
              <p:nvPr/>
            </p:nvCxnSpPr>
            <p:spPr>
              <a:xfrm flipH="1">
                <a:off x="4288038" y="2489681"/>
                <a:ext cx="366010" cy="1040555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DE7C7ABC-AA2A-429D-B156-3773035790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5148" y="2358937"/>
                <a:ext cx="938970" cy="471619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E17E1DC2-CEEB-45E7-94D4-480741FF18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0511" y="3437906"/>
                <a:ext cx="1204104" cy="405352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7FCBDE7B-2A3E-4D3F-90A4-0B829579C2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23953" y="3122445"/>
                <a:ext cx="472664" cy="643220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502FD6C2-382A-4A3F-8D89-607E6218965D}"/>
                  </a:ext>
                </a:extLst>
              </p:cNvPr>
              <p:cNvCxnSpPr>
                <a:cxnSpLocks/>
                <a:stCxn id="82" idx="0"/>
                <a:endCxn id="83" idx="3"/>
              </p:cNvCxnSpPr>
              <p:nvPr/>
            </p:nvCxnSpPr>
            <p:spPr>
              <a:xfrm flipV="1">
                <a:off x="2805843" y="3027195"/>
                <a:ext cx="472664" cy="643220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D8893603-12DD-48CE-A49A-1F64BC0B42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9644" y="3099121"/>
                <a:ext cx="538578" cy="862231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280E7ADA-8E01-4A2A-BF15-73D7610E5F31}"/>
                  </a:ext>
                </a:extLst>
              </p:cNvPr>
              <p:cNvSpPr/>
              <p:nvPr/>
            </p:nvSpPr>
            <p:spPr>
              <a:xfrm>
                <a:off x="4009947" y="3265063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6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77AE4491-0B3B-47F7-9B70-7BE836137601}"/>
                  </a:ext>
                </a:extLst>
              </p:cNvPr>
              <p:cNvCxnSpPr>
                <a:stCxn id="86" idx="6"/>
                <a:endCxn id="83" idx="2"/>
              </p:cNvCxnSpPr>
              <p:nvPr/>
            </p:nvCxnSpPr>
            <p:spPr>
              <a:xfrm>
                <a:off x="2427812" y="2830556"/>
                <a:ext cx="769244" cy="0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880247FC-E6B8-4849-8BAC-CA7A1FB5685B}"/>
                  </a:ext>
                </a:extLst>
              </p:cNvPr>
              <p:cNvSpPr/>
              <p:nvPr/>
            </p:nvSpPr>
            <p:spPr>
              <a:xfrm>
                <a:off x="2527752" y="3670415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3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F84DFDC7-076C-463A-BFDD-20F32CBB1E75}"/>
                  </a:ext>
                </a:extLst>
              </p:cNvPr>
              <p:cNvSpPr/>
              <p:nvPr/>
            </p:nvSpPr>
            <p:spPr>
              <a:xfrm>
                <a:off x="3197056" y="2552465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2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11157463-2D88-4D4F-AA36-AFE7B73B6E93}"/>
                  </a:ext>
                </a:extLst>
              </p:cNvPr>
              <p:cNvSpPr/>
              <p:nvPr/>
            </p:nvSpPr>
            <p:spPr>
              <a:xfrm>
                <a:off x="4375957" y="1933500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5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5D0EF569-261E-466B-BC77-DC9957D44EE7}"/>
                  </a:ext>
                </a:extLst>
              </p:cNvPr>
              <p:cNvSpPr/>
              <p:nvPr/>
            </p:nvSpPr>
            <p:spPr>
              <a:xfrm>
                <a:off x="2722326" y="1520860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7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BAD53D02-B305-4411-ABE6-B8C67B4DD1B2}"/>
                  </a:ext>
                </a:extLst>
              </p:cNvPr>
              <p:cNvSpPr/>
              <p:nvPr/>
            </p:nvSpPr>
            <p:spPr>
              <a:xfrm>
                <a:off x="1871631" y="2552465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1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6289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7340F8-D1FD-4264-906B-384B48846326}"/>
              </a:ext>
            </a:extLst>
          </p:cNvPr>
          <p:cNvSpPr/>
          <p:nvPr/>
        </p:nvSpPr>
        <p:spPr>
          <a:xfrm>
            <a:off x="393030" y="426723"/>
            <a:ext cx="478255" cy="195136"/>
          </a:xfrm>
          <a:prstGeom prst="rect">
            <a:avLst/>
          </a:prstGeom>
          <a:solidFill>
            <a:srgbClr val="CE0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CF47A-85D7-4F78-9A4C-08315FF0AB8E}"/>
              </a:ext>
            </a:extLst>
          </p:cNvPr>
          <p:cNvSpPr txBox="1"/>
          <p:nvPr/>
        </p:nvSpPr>
        <p:spPr>
          <a:xfrm>
            <a:off x="422694" y="408279"/>
            <a:ext cx="203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BFS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5196BA-878B-4791-B477-7E476446FFDE}"/>
              </a:ext>
            </a:extLst>
          </p:cNvPr>
          <p:cNvSpPr txBox="1"/>
          <p:nvPr/>
        </p:nvSpPr>
        <p:spPr>
          <a:xfrm>
            <a:off x="10312516" y="6517986"/>
            <a:ext cx="1447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2021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알고리즘 특강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with C++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18A1ADB-7F6E-401C-A37D-4B492DD1132E}"/>
              </a:ext>
            </a:extLst>
          </p:cNvPr>
          <p:cNvCxnSpPr/>
          <p:nvPr/>
        </p:nvCxnSpPr>
        <p:spPr>
          <a:xfrm flipH="1">
            <a:off x="511342" y="6451812"/>
            <a:ext cx="111599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B00B76E-E9E5-4BD0-ABD8-026C2B8439D3}"/>
              </a:ext>
            </a:extLst>
          </p:cNvPr>
          <p:cNvCxnSpPr/>
          <p:nvPr/>
        </p:nvCxnSpPr>
        <p:spPr>
          <a:xfrm>
            <a:off x="7045486" y="4159174"/>
            <a:ext cx="3407620" cy="0"/>
          </a:xfrm>
          <a:prstGeom prst="line">
            <a:avLst/>
          </a:prstGeom>
          <a:ln w="38100">
            <a:solidFill>
              <a:srgbClr val="CE0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A02C504-F65C-4337-A7A9-6D19200A62B2}"/>
              </a:ext>
            </a:extLst>
          </p:cNvPr>
          <p:cNvCxnSpPr/>
          <p:nvPr/>
        </p:nvCxnSpPr>
        <p:spPr>
          <a:xfrm>
            <a:off x="7045486" y="4791258"/>
            <a:ext cx="3407620" cy="0"/>
          </a:xfrm>
          <a:prstGeom prst="line">
            <a:avLst/>
          </a:prstGeom>
          <a:ln w="38100">
            <a:solidFill>
              <a:srgbClr val="CE0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AD0A979-E86E-47B4-9891-923686A51F2A}"/>
              </a:ext>
            </a:extLst>
          </p:cNvPr>
          <p:cNvCxnSpPr>
            <a:cxnSpLocks/>
          </p:cNvCxnSpPr>
          <p:nvPr/>
        </p:nvCxnSpPr>
        <p:spPr>
          <a:xfrm flipH="1">
            <a:off x="6374486" y="4479897"/>
            <a:ext cx="537238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3C3AE8F-1055-4980-8854-BAC6258C341C}"/>
              </a:ext>
            </a:extLst>
          </p:cNvPr>
          <p:cNvCxnSpPr>
            <a:cxnSpLocks/>
          </p:cNvCxnSpPr>
          <p:nvPr/>
        </p:nvCxnSpPr>
        <p:spPr>
          <a:xfrm flipH="1">
            <a:off x="10532045" y="4466740"/>
            <a:ext cx="537238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D15A7C7-B473-49B2-8458-2C564E0FB5DC}"/>
              </a:ext>
            </a:extLst>
          </p:cNvPr>
          <p:cNvSpPr txBox="1"/>
          <p:nvPr/>
        </p:nvSpPr>
        <p:spPr>
          <a:xfrm>
            <a:off x="6941917" y="1768596"/>
            <a:ext cx="34076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1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78DCE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function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en-US" altLang="ko-KR" sz="1200" b="0" i="0" u="none" strike="noStrike" kern="1200" cap="none" spc="-70" normalizeH="0" baseline="0" noProof="0" dirty="0" err="1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A9DC76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bfs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1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9867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pos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) 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set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Q = Queue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pos -&gt; Q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while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Q is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not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empty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   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set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node = popped element of Q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   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for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children of pos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       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if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each child has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not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been visited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            visit child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            child -&gt; Q 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}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1E80AA0-B528-407E-A72C-8B8757E99631}"/>
              </a:ext>
            </a:extLst>
          </p:cNvPr>
          <p:cNvGrpSpPr/>
          <p:nvPr/>
        </p:nvGrpSpPr>
        <p:grpSpPr>
          <a:xfrm>
            <a:off x="1354842" y="2182620"/>
            <a:ext cx="3060507" cy="2705736"/>
            <a:chOff x="4470106" y="1132739"/>
            <a:chExt cx="3060507" cy="2705736"/>
          </a:xfrm>
        </p:grpSpPr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7BD35F66-DC97-41C6-AE0E-C6B6B8E30F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0365" y="3298509"/>
              <a:ext cx="1117521" cy="360847"/>
            </a:xfrm>
            <a:prstGeom prst="line">
              <a:avLst/>
            </a:prstGeom>
            <a:ln w="57150">
              <a:solidFill>
                <a:srgbClr val="CE084F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7511F3BD-9BF9-45E5-B4D3-A07BBF2DB570}"/>
                </a:ext>
              </a:extLst>
            </p:cNvPr>
            <p:cNvGrpSpPr/>
            <p:nvPr/>
          </p:nvGrpSpPr>
          <p:grpSpPr>
            <a:xfrm>
              <a:off x="4470106" y="1132739"/>
              <a:ext cx="3060507" cy="2705736"/>
              <a:chOff x="1871631" y="1520860"/>
              <a:chExt cx="3060507" cy="2705736"/>
            </a:xfrm>
          </p:grpSpPr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C532AE74-AE04-41F6-8C6B-444731663C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4011" y="2049285"/>
                <a:ext cx="432971" cy="1027938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9CCC2DEC-345C-4663-A925-C14429609F6E}"/>
                  </a:ext>
                </a:extLst>
              </p:cNvPr>
              <p:cNvCxnSpPr>
                <a:cxnSpLocks/>
                <a:stCxn id="81" idx="4"/>
              </p:cNvCxnSpPr>
              <p:nvPr/>
            </p:nvCxnSpPr>
            <p:spPr>
              <a:xfrm flipH="1">
                <a:off x="4288038" y="2489681"/>
                <a:ext cx="366010" cy="1040555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BAF2294B-FB2B-4953-A2A0-2E9A9A52DA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5148" y="2358937"/>
                <a:ext cx="938970" cy="471619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02E8A880-ECB9-495B-B056-C4740EBDCD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0511" y="3437906"/>
                <a:ext cx="1204104" cy="405352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DB9CC6B0-BA3D-4B36-B20C-44448F82D2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23953" y="3122445"/>
                <a:ext cx="472664" cy="643220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D85FE69F-DF2E-42E0-85AD-853F0DA6221D}"/>
                  </a:ext>
                </a:extLst>
              </p:cNvPr>
              <p:cNvCxnSpPr>
                <a:cxnSpLocks/>
                <a:stCxn id="79" idx="0"/>
                <a:endCxn id="80" idx="3"/>
              </p:cNvCxnSpPr>
              <p:nvPr/>
            </p:nvCxnSpPr>
            <p:spPr>
              <a:xfrm flipV="1">
                <a:off x="2805843" y="3027195"/>
                <a:ext cx="472664" cy="643220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ABD894BC-AFE7-4267-B2B8-91A9A9DB87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9644" y="3099121"/>
                <a:ext cx="538578" cy="862231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751CFCBD-985D-4A33-9613-E7FC40A73E86}"/>
                  </a:ext>
                </a:extLst>
              </p:cNvPr>
              <p:cNvSpPr/>
              <p:nvPr/>
            </p:nvSpPr>
            <p:spPr>
              <a:xfrm>
                <a:off x="4009947" y="3265063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6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029B30CC-A411-4F06-93CC-0AC74A214502}"/>
                  </a:ext>
                </a:extLst>
              </p:cNvPr>
              <p:cNvCxnSpPr>
                <a:stCxn id="83" idx="6"/>
                <a:endCxn id="80" idx="2"/>
              </p:cNvCxnSpPr>
              <p:nvPr/>
            </p:nvCxnSpPr>
            <p:spPr>
              <a:xfrm>
                <a:off x="2427812" y="2830556"/>
                <a:ext cx="769244" cy="0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73381B57-8585-45B2-AD89-207EF84E101B}"/>
                  </a:ext>
                </a:extLst>
              </p:cNvPr>
              <p:cNvSpPr/>
              <p:nvPr/>
            </p:nvSpPr>
            <p:spPr>
              <a:xfrm>
                <a:off x="2527752" y="3670415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3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1E596077-8E67-4F4F-98E0-498DAE9E5DC1}"/>
                  </a:ext>
                </a:extLst>
              </p:cNvPr>
              <p:cNvSpPr/>
              <p:nvPr/>
            </p:nvSpPr>
            <p:spPr>
              <a:xfrm>
                <a:off x="3197056" y="2552465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2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1BEAEE14-01EF-4843-822A-39F14EFA732D}"/>
                  </a:ext>
                </a:extLst>
              </p:cNvPr>
              <p:cNvSpPr/>
              <p:nvPr/>
            </p:nvSpPr>
            <p:spPr>
              <a:xfrm>
                <a:off x="4375957" y="1933500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5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CD02F694-D2AA-47F5-8109-B28ABCFBD441}"/>
                  </a:ext>
                </a:extLst>
              </p:cNvPr>
              <p:cNvSpPr/>
              <p:nvPr/>
            </p:nvSpPr>
            <p:spPr>
              <a:xfrm>
                <a:off x="2722326" y="1520860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7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CDAE10B6-4345-4B1E-A072-EA45A4AEA3F2}"/>
                  </a:ext>
                </a:extLst>
              </p:cNvPr>
              <p:cNvSpPr/>
              <p:nvPr/>
            </p:nvSpPr>
            <p:spPr>
              <a:xfrm>
                <a:off x="1871631" y="2552465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1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5825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7340F8-D1FD-4264-906B-384B48846326}"/>
              </a:ext>
            </a:extLst>
          </p:cNvPr>
          <p:cNvSpPr/>
          <p:nvPr/>
        </p:nvSpPr>
        <p:spPr>
          <a:xfrm>
            <a:off x="393030" y="426723"/>
            <a:ext cx="478255" cy="195136"/>
          </a:xfrm>
          <a:prstGeom prst="rect">
            <a:avLst/>
          </a:prstGeom>
          <a:solidFill>
            <a:srgbClr val="CE0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CF47A-85D7-4F78-9A4C-08315FF0AB8E}"/>
              </a:ext>
            </a:extLst>
          </p:cNvPr>
          <p:cNvSpPr txBox="1"/>
          <p:nvPr/>
        </p:nvSpPr>
        <p:spPr>
          <a:xfrm>
            <a:off x="422694" y="408279"/>
            <a:ext cx="203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BFS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5196BA-878B-4791-B477-7E476446FFDE}"/>
              </a:ext>
            </a:extLst>
          </p:cNvPr>
          <p:cNvSpPr txBox="1"/>
          <p:nvPr/>
        </p:nvSpPr>
        <p:spPr>
          <a:xfrm>
            <a:off x="10312516" y="6517986"/>
            <a:ext cx="1447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2021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알고리즘 특강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with C++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18A1ADB-7F6E-401C-A37D-4B492DD1132E}"/>
              </a:ext>
            </a:extLst>
          </p:cNvPr>
          <p:cNvCxnSpPr/>
          <p:nvPr/>
        </p:nvCxnSpPr>
        <p:spPr>
          <a:xfrm flipH="1">
            <a:off x="511342" y="6451812"/>
            <a:ext cx="111599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CF5034D-951F-483B-80C6-D9F202643282}"/>
              </a:ext>
            </a:extLst>
          </p:cNvPr>
          <p:cNvCxnSpPr/>
          <p:nvPr/>
        </p:nvCxnSpPr>
        <p:spPr>
          <a:xfrm>
            <a:off x="7045486" y="4159174"/>
            <a:ext cx="3407620" cy="0"/>
          </a:xfrm>
          <a:prstGeom prst="line">
            <a:avLst/>
          </a:prstGeom>
          <a:ln w="38100">
            <a:solidFill>
              <a:srgbClr val="CE0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08555CC-D351-49C8-B640-CE2F4EF19150}"/>
              </a:ext>
            </a:extLst>
          </p:cNvPr>
          <p:cNvCxnSpPr/>
          <p:nvPr/>
        </p:nvCxnSpPr>
        <p:spPr>
          <a:xfrm>
            <a:off x="7045486" y="4791258"/>
            <a:ext cx="3407620" cy="0"/>
          </a:xfrm>
          <a:prstGeom prst="line">
            <a:avLst/>
          </a:prstGeom>
          <a:ln w="38100">
            <a:solidFill>
              <a:srgbClr val="CE0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24FD09C-60E3-4E1B-BDB0-07622FC57E8A}"/>
              </a:ext>
            </a:extLst>
          </p:cNvPr>
          <p:cNvCxnSpPr>
            <a:cxnSpLocks/>
          </p:cNvCxnSpPr>
          <p:nvPr/>
        </p:nvCxnSpPr>
        <p:spPr>
          <a:xfrm flipH="1">
            <a:off x="6374486" y="4479897"/>
            <a:ext cx="537238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077C329-9E7A-4B8E-A98E-B4DC5C3C3968}"/>
              </a:ext>
            </a:extLst>
          </p:cNvPr>
          <p:cNvCxnSpPr>
            <a:cxnSpLocks/>
          </p:cNvCxnSpPr>
          <p:nvPr/>
        </p:nvCxnSpPr>
        <p:spPr>
          <a:xfrm flipH="1">
            <a:off x="10532045" y="4466740"/>
            <a:ext cx="537238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7EA82F43-9C94-497F-9273-A469D439BEDA}"/>
              </a:ext>
            </a:extLst>
          </p:cNvPr>
          <p:cNvSpPr/>
          <p:nvPr/>
        </p:nvSpPr>
        <p:spPr>
          <a:xfrm>
            <a:off x="7094798" y="4241496"/>
            <a:ext cx="476802" cy="476802"/>
          </a:xfrm>
          <a:prstGeom prst="ellipse">
            <a:avLst/>
          </a:prstGeom>
          <a:solidFill>
            <a:schemeClr val="bg1"/>
          </a:solidFill>
          <a:ln w="50800">
            <a:solidFill>
              <a:srgbClr val="CE0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2</a:t>
            </a:r>
            <a:endParaRPr lang="ko-KR" altLang="en-US" sz="2000" dirty="0">
              <a:ln>
                <a:solidFill>
                  <a:srgbClr val="CE084F">
                    <a:alpha val="30000"/>
                  </a:srgbClr>
                </a:solidFill>
              </a:ln>
              <a:solidFill>
                <a:srgbClr val="CE084F"/>
              </a:solidFill>
              <a:latin typeface="Sandoll 고딕Neo3 05 SemiBold" panose="020B0600000101010101" pitchFamily="34" charset="-127"/>
              <a:ea typeface="Sandoll 고딕Neo3 05 Semi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77E801-D7C6-43B3-B447-E2803FEE2AF8}"/>
              </a:ext>
            </a:extLst>
          </p:cNvPr>
          <p:cNvSpPr txBox="1"/>
          <p:nvPr/>
        </p:nvSpPr>
        <p:spPr>
          <a:xfrm>
            <a:off x="6941917" y="1768596"/>
            <a:ext cx="34076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1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78DCE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function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en-US" altLang="ko-KR" sz="1200" b="0" i="0" u="none" strike="noStrike" kern="1200" cap="none" spc="-70" normalizeH="0" baseline="0" noProof="0" dirty="0" err="1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A9DC76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bfs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1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9867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pos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) 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set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Q = Queue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pos -&gt; Q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while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Q is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not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empty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   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set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node = popped element of Q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   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for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children of pos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       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if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each child has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not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been visited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            visit child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            child -&gt; Q 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}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D8982B8-5ACF-4938-9E9A-91EA8A52D0DB}"/>
              </a:ext>
            </a:extLst>
          </p:cNvPr>
          <p:cNvGrpSpPr/>
          <p:nvPr/>
        </p:nvGrpSpPr>
        <p:grpSpPr>
          <a:xfrm>
            <a:off x="1354842" y="2182620"/>
            <a:ext cx="3060507" cy="2705736"/>
            <a:chOff x="4470106" y="1132739"/>
            <a:chExt cx="3060507" cy="2705736"/>
          </a:xfrm>
        </p:grpSpPr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90CCC01A-E908-41D9-B68C-5CC2F5F759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0365" y="3298509"/>
              <a:ext cx="1117521" cy="360847"/>
            </a:xfrm>
            <a:prstGeom prst="line">
              <a:avLst/>
            </a:prstGeom>
            <a:ln w="57150">
              <a:solidFill>
                <a:srgbClr val="CE084F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B03968FB-57E3-4707-BDE1-CB27A04398D8}"/>
                </a:ext>
              </a:extLst>
            </p:cNvPr>
            <p:cNvGrpSpPr/>
            <p:nvPr/>
          </p:nvGrpSpPr>
          <p:grpSpPr>
            <a:xfrm>
              <a:off x="4470106" y="1132739"/>
              <a:ext cx="3060507" cy="2705736"/>
              <a:chOff x="1871631" y="1520860"/>
              <a:chExt cx="3060507" cy="2705736"/>
            </a:xfrm>
          </p:grpSpPr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F9B35AB2-0CD8-450B-A87A-710BFC5E69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4011" y="2049285"/>
                <a:ext cx="432971" cy="1027938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390AAD1F-BB11-450A-8F4E-2C0845716E8E}"/>
                  </a:ext>
                </a:extLst>
              </p:cNvPr>
              <p:cNvCxnSpPr>
                <a:cxnSpLocks/>
                <a:stCxn id="80" idx="4"/>
              </p:cNvCxnSpPr>
              <p:nvPr/>
            </p:nvCxnSpPr>
            <p:spPr>
              <a:xfrm flipH="1">
                <a:off x="4288038" y="2489681"/>
                <a:ext cx="366010" cy="1040555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74ADEA08-5F37-4241-AE32-C012017A43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5148" y="2358937"/>
                <a:ext cx="938970" cy="471619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9357385B-F398-4BCE-9488-288D584C84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0511" y="3437906"/>
                <a:ext cx="1204104" cy="405352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C20A9329-37C2-46F5-A7D5-B95C9514F4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23953" y="3122445"/>
                <a:ext cx="472664" cy="643220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0863DF3D-9A5C-4A75-882E-09EF76DA8520}"/>
                  </a:ext>
                </a:extLst>
              </p:cNvPr>
              <p:cNvCxnSpPr>
                <a:cxnSpLocks/>
                <a:stCxn id="78" idx="0"/>
                <a:endCxn id="79" idx="3"/>
              </p:cNvCxnSpPr>
              <p:nvPr/>
            </p:nvCxnSpPr>
            <p:spPr>
              <a:xfrm flipV="1">
                <a:off x="2805843" y="3027195"/>
                <a:ext cx="472664" cy="643220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3348C135-A1D3-430E-B78B-11FD8BB74C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9644" y="3099121"/>
                <a:ext cx="538578" cy="862231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94518FD9-6194-4A8B-93BD-585D8769916C}"/>
                  </a:ext>
                </a:extLst>
              </p:cNvPr>
              <p:cNvSpPr/>
              <p:nvPr/>
            </p:nvSpPr>
            <p:spPr>
              <a:xfrm>
                <a:off x="4009947" y="3265063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6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4EAFE83B-9561-48E1-8204-A62BC583D715}"/>
                  </a:ext>
                </a:extLst>
              </p:cNvPr>
              <p:cNvCxnSpPr>
                <a:stCxn id="82" idx="6"/>
                <a:endCxn id="79" idx="2"/>
              </p:cNvCxnSpPr>
              <p:nvPr/>
            </p:nvCxnSpPr>
            <p:spPr>
              <a:xfrm>
                <a:off x="2427812" y="2830556"/>
                <a:ext cx="769244" cy="0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EEC5F0CB-134D-4FEA-80CB-19182F845D37}"/>
                  </a:ext>
                </a:extLst>
              </p:cNvPr>
              <p:cNvSpPr/>
              <p:nvPr/>
            </p:nvSpPr>
            <p:spPr>
              <a:xfrm>
                <a:off x="2527752" y="3670415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3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C04AC3AB-105C-4AB9-91F2-74F44AA05DFC}"/>
                  </a:ext>
                </a:extLst>
              </p:cNvPr>
              <p:cNvSpPr/>
              <p:nvPr/>
            </p:nvSpPr>
            <p:spPr>
              <a:xfrm>
                <a:off x="3197056" y="2552465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2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4ABBDFF9-8036-4D1A-ACD7-9A8EC1C8A94F}"/>
                  </a:ext>
                </a:extLst>
              </p:cNvPr>
              <p:cNvSpPr/>
              <p:nvPr/>
            </p:nvSpPr>
            <p:spPr>
              <a:xfrm>
                <a:off x="4375957" y="1933500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5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F79F2FEC-277F-404A-9DEB-E9D62BBF35BE}"/>
                  </a:ext>
                </a:extLst>
              </p:cNvPr>
              <p:cNvSpPr/>
              <p:nvPr/>
            </p:nvSpPr>
            <p:spPr>
              <a:xfrm>
                <a:off x="2722326" y="1520860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7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6B5ED523-898F-49FF-AD53-1D88348A7798}"/>
                  </a:ext>
                </a:extLst>
              </p:cNvPr>
              <p:cNvSpPr/>
              <p:nvPr/>
            </p:nvSpPr>
            <p:spPr>
              <a:xfrm>
                <a:off x="1871631" y="2552465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1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5785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7340F8-D1FD-4264-906B-384B48846326}"/>
              </a:ext>
            </a:extLst>
          </p:cNvPr>
          <p:cNvSpPr/>
          <p:nvPr/>
        </p:nvSpPr>
        <p:spPr>
          <a:xfrm>
            <a:off x="393030" y="426723"/>
            <a:ext cx="478255" cy="195136"/>
          </a:xfrm>
          <a:prstGeom prst="rect">
            <a:avLst/>
          </a:prstGeom>
          <a:solidFill>
            <a:srgbClr val="CE0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CF47A-85D7-4F78-9A4C-08315FF0AB8E}"/>
              </a:ext>
            </a:extLst>
          </p:cNvPr>
          <p:cNvSpPr txBox="1"/>
          <p:nvPr/>
        </p:nvSpPr>
        <p:spPr>
          <a:xfrm>
            <a:off x="422694" y="408279"/>
            <a:ext cx="203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BFS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5196BA-878B-4791-B477-7E476446FFDE}"/>
              </a:ext>
            </a:extLst>
          </p:cNvPr>
          <p:cNvSpPr txBox="1"/>
          <p:nvPr/>
        </p:nvSpPr>
        <p:spPr>
          <a:xfrm>
            <a:off x="10312516" y="6517986"/>
            <a:ext cx="1447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2021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알고리즘 특강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with C++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18A1ADB-7F6E-401C-A37D-4B492DD1132E}"/>
              </a:ext>
            </a:extLst>
          </p:cNvPr>
          <p:cNvCxnSpPr/>
          <p:nvPr/>
        </p:nvCxnSpPr>
        <p:spPr>
          <a:xfrm flipH="1">
            <a:off x="511342" y="6451812"/>
            <a:ext cx="111599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298399B-FB87-46D8-A0E8-686F19F7EAA3}"/>
              </a:ext>
            </a:extLst>
          </p:cNvPr>
          <p:cNvCxnSpPr/>
          <p:nvPr/>
        </p:nvCxnSpPr>
        <p:spPr>
          <a:xfrm>
            <a:off x="7045486" y="4159174"/>
            <a:ext cx="3407620" cy="0"/>
          </a:xfrm>
          <a:prstGeom prst="line">
            <a:avLst/>
          </a:prstGeom>
          <a:ln w="38100">
            <a:solidFill>
              <a:srgbClr val="CE0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0DFA9B7-BEFD-4770-B46F-B5B4658526C0}"/>
              </a:ext>
            </a:extLst>
          </p:cNvPr>
          <p:cNvCxnSpPr/>
          <p:nvPr/>
        </p:nvCxnSpPr>
        <p:spPr>
          <a:xfrm>
            <a:off x="7045486" y="4791258"/>
            <a:ext cx="3407620" cy="0"/>
          </a:xfrm>
          <a:prstGeom prst="line">
            <a:avLst/>
          </a:prstGeom>
          <a:ln w="38100">
            <a:solidFill>
              <a:srgbClr val="CE0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E2192E7-A479-4B80-8547-09078DBE1DC7}"/>
              </a:ext>
            </a:extLst>
          </p:cNvPr>
          <p:cNvCxnSpPr>
            <a:cxnSpLocks/>
          </p:cNvCxnSpPr>
          <p:nvPr/>
        </p:nvCxnSpPr>
        <p:spPr>
          <a:xfrm flipH="1">
            <a:off x="6374486" y="4479897"/>
            <a:ext cx="537238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100CF5C-D26F-4CA1-968F-B30D022DD5CB}"/>
              </a:ext>
            </a:extLst>
          </p:cNvPr>
          <p:cNvCxnSpPr>
            <a:cxnSpLocks/>
          </p:cNvCxnSpPr>
          <p:nvPr/>
        </p:nvCxnSpPr>
        <p:spPr>
          <a:xfrm flipH="1">
            <a:off x="10532045" y="4466740"/>
            <a:ext cx="537238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521D9FAE-DC88-456B-A362-748FA0B31F01}"/>
              </a:ext>
            </a:extLst>
          </p:cNvPr>
          <p:cNvSpPr/>
          <p:nvPr/>
        </p:nvSpPr>
        <p:spPr>
          <a:xfrm>
            <a:off x="7094798" y="4234918"/>
            <a:ext cx="476802" cy="476802"/>
          </a:xfrm>
          <a:prstGeom prst="ellipse">
            <a:avLst/>
          </a:prstGeom>
          <a:solidFill>
            <a:schemeClr val="bg1"/>
          </a:solidFill>
          <a:ln w="50800">
            <a:solidFill>
              <a:srgbClr val="CE0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3</a:t>
            </a:r>
            <a:endParaRPr lang="ko-KR" altLang="en-US" sz="2000" dirty="0">
              <a:ln>
                <a:solidFill>
                  <a:srgbClr val="CE084F">
                    <a:alpha val="30000"/>
                  </a:srgbClr>
                </a:solidFill>
              </a:ln>
              <a:solidFill>
                <a:srgbClr val="CE084F"/>
              </a:solidFill>
              <a:latin typeface="Sandoll 고딕Neo3 05 SemiBold" panose="020B0600000101010101" pitchFamily="34" charset="-127"/>
              <a:ea typeface="Sandoll 고딕Neo3 05 Semi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E8E7A1-D640-4A77-862B-0E192C407D96}"/>
              </a:ext>
            </a:extLst>
          </p:cNvPr>
          <p:cNvSpPr txBox="1"/>
          <p:nvPr/>
        </p:nvSpPr>
        <p:spPr>
          <a:xfrm>
            <a:off x="6941917" y="1768596"/>
            <a:ext cx="34076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1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78DCE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function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en-US" altLang="ko-KR" sz="1200" b="0" i="0" u="none" strike="noStrike" kern="1200" cap="none" spc="-70" normalizeH="0" baseline="0" noProof="0" dirty="0" err="1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A9DC76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bfs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1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9867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pos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) 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set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Q = Queue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pos -&gt; Q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while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Q is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not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empty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   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set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node = popped element of Q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   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for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children of pos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       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if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each child has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not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been visited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            visit child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            child -&gt; Q 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}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002FE5D7-89CD-4A3C-94F4-25B9ED6D5B01}"/>
              </a:ext>
            </a:extLst>
          </p:cNvPr>
          <p:cNvSpPr/>
          <p:nvPr/>
        </p:nvSpPr>
        <p:spPr>
          <a:xfrm>
            <a:off x="7676743" y="4235127"/>
            <a:ext cx="476802" cy="476802"/>
          </a:xfrm>
          <a:prstGeom prst="ellipse">
            <a:avLst/>
          </a:prstGeom>
          <a:solidFill>
            <a:schemeClr val="bg1"/>
          </a:solidFill>
          <a:ln w="50800">
            <a:solidFill>
              <a:srgbClr val="CE0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5</a:t>
            </a:r>
            <a:endParaRPr lang="ko-KR" altLang="en-US" sz="2000" dirty="0">
              <a:ln>
                <a:solidFill>
                  <a:srgbClr val="CE084F">
                    <a:alpha val="30000"/>
                  </a:srgbClr>
                </a:solidFill>
              </a:ln>
              <a:solidFill>
                <a:srgbClr val="CE084F"/>
              </a:solidFill>
              <a:latin typeface="Sandoll 고딕Neo3 05 SemiBold" panose="020B0600000101010101" pitchFamily="34" charset="-127"/>
              <a:ea typeface="Sandoll 고딕Neo3 05 SemiBold" panose="020B0600000101010101" pitchFamily="34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16B9835-CFCC-48C1-A5CA-AF9A0494D19A}"/>
              </a:ext>
            </a:extLst>
          </p:cNvPr>
          <p:cNvGrpSpPr/>
          <p:nvPr/>
        </p:nvGrpSpPr>
        <p:grpSpPr>
          <a:xfrm>
            <a:off x="1354842" y="2182620"/>
            <a:ext cx="3060507" cy="2705736"/>
            <a:chOff x="4470106" y="1132739"/>
            <a:chExt cx="3060507" cy="2705736"/>
          </a:xfrm>
        </p:grpSpPr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CDB7B49C-36DF-4963-9741-95A926C13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0365" y="3298509"/>
              <a:ext cx="1117521" cy="360847"/>
            </a:xfrm>
            <a:prstGeom prst="line">
              <a:avLst/>
            </a:prstGeom>
            <a:ln w="57150">
              <a:solidFill>
                <a:srgbClr val="CE084F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59852C08-2241-44E7-83E4-DACF42EC8150}"/>
                </a:ext>
              </a:extLst>
            </p:cNvPr>
            <p:cNvGrpSpPr/>
            <p:nvPr/>
          </p:nvGrpSpPr>
          <p:grpSpPr>
            <a:xfrm>
              <a:off x="4470106" y="1132739"/>
              <a:ext cx="3060507" cy="2705736"/>
              <a:chOff x="1871631" y="1520860"/>
              <a:chExt cx="3060507" cy="2705736"/>
            </a:xfrm>
          </p:grpSpPr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C891A436-1996-4244-A843-495C598E28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4011" y="2049285"/>
                <a:ext cx="432971" cy="1027938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353B5304-A3A2-4491-B3C6-94296F42AB1E}"/>
                  </a:ext>
                </a:extLst>
              </p:cNvPr>
              <p:cNvCxnSpPr>
                <a:cxnSpLocks/>
                <a:stCxn id="81" idx="4"/>
              </p:cNvCxnSpPr>
              <p:nvPr/>
            </p:nvCxnSpPr>
            <p:spPr>
              <a:xfrm flipH="1">
                <a:off x="4288038" y="2489681"/>
                <a:ext cx="366010" cy="1040555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1EC8FD87-0316-4A45-9CBE-4DEC30111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5148" y="2358937"/>
                <a:ext cx="938970" cy="471619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6BAF286D-F4BB-4F86-8FED-9CDCCC0528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0511" y="3437906"/>
                <a:ext cx="1204104" cy="405352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E1989EBE-3BB5-4FE1-B4B0-446211A571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23953" y="3122445"/>
                <a:ext cx="472664" cy="643220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95019EDB-14CD-430D-A7AF-06C7EC05483B}"/>
                  </a:ext>
                </a:extLst>
              </p:cNvPr>
              <p:cNvCxnSpPr>
                <a:cxnSpLocks/>
                <a:stCxn id="79" idx="0"/>
                <a:endCxn id="80" idx="3"/>
              </p:cNvCxnSpPr>
              <p:nvPr/>
            </p:nvCxnSpPr>
            <p:spPr>
              <a:xfrm flipV="1">
                <a:off x="2805843" y="3027195"/>
                <a:ext cx="472664" cy="643220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82EC58E0-04DD-4B78-9505-85A6FADD66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9644" y="3099121"/>
                <a:ext cx="538578" cy="862231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7286A323-8507-4828-B495-0CA37911B1E2}"/>
                  </a:ext>
                </a:extLst>
              </p:cNvPr>
              <p:cNvSpPr/>
              <p:nvPr/>
            </p:nvSpPr>
            <p:spPr>
              <a:xfrm>
                <a:off x="4009947" y="3265063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6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9CC89344-4CF5-4D65-AC93-92D4392EA32F}"/>
                  </a:ext>
                </a:extLst>
              </p:cNvPr>
              <p:cNvCxnSpPr>
                <a:stCxn id="83" idx="6"/>
                <a:endCxn id="80" idx="2"/>
              </p:cNvCxnSpPr>
              <p:nvPr/>
            </p:nvCxnSpPr>
            <p:spPr>
              <a:xfrm>
                <a:off x="2427812" y="2830556"/>
                <a:ext cx="769244" cy="0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2EDA8C49-A431-46C2-A0B2-39C8826E76D1}"/>
                  </a:ext>
                </a:extLst>
              </p:cNvPr>
              <p:cNvSpPr/>
              <p:nvPr/>
            </p:nvSpPr>
            <p:spPr>
              <a:xfrm>
                <a:off x="2527752" y="3670415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3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90668660-30D5-4FDD-8B71-72C80D455719}"/>
                  </a:ext>
                </a:extLst>
              </p:cNvPr>
              <p:cNvSpPr/>
              <p:nvPr/>
            </p:nvSpPr>
            <p:spPr>
              <a:xfrm>
                <a:off x="3197056" y="2552465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2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9AACEFD1-BF5B-49F1-98FE-E0D156D59381}"/>
                  </a:ext>
                </a:extLst>
              </p:cNvPr>
              <p:cNvSpPr/>
              <p:nvPr/>
            </p:nvSpPr>
            <p:spPr>
              <a:xfrm>
                <a:off x="4375957" y="1933500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5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B0E2ACA0-BFD4-4249-A3DA-FC868EC1B2C2}"/>
                  </a:ext>
                </a:extLst>
              </p:cNvPr>
              <p:cNvSpPr/>
              <p:nvPr/>
            </p:nvSpPr>
            <p:spPr>
              <a:xfrm>
                <a:off x="2722326" y="1520860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7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1CAAB3D2-4102-4DEB-81B5-34F26ACFDB29}"/>
                  </a:ext>
                </a:extLst>
              </p:cNvPr>
              <p:cNvSpPr/>
              <p:nvPr/>
            </p:nvSpPr>
            <p:spPr>
              <a:xfrm>
                <a:off x="1871631" y="2552465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1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</p:grpSp>
      </p:grpSp>
      <p:sp>
        <p:nvSpPr>
          <p:cNvPr id="84" name="타원 83">
            <a:extLst>
              <a:ext uri="{FF2B5EF4-FFF2-40B4-BE49-F238E27FC236}">
                <a16:creationId xmlns:a16="http://schemas.microsoft.com/office/drawing/2014/main" id="{D56F2724-BE12-44FE-BAC3-B0F4496C7466}"/>
              </a:ext>
            </a:extLst>
          </p:cNvPr>
          <p:cNvSpPr/>
          <p:nvPr/>
        </p:nvSpPr>
        <p:spPr>
          <a:xfrm>
            <a:off x="8258688" y="4241496"/>
            <a:ext cx="476802" cy="476802"/>
          </a:xfrm>
          <a:prstGeom prst="ellipse">
            <a:avLst/>
          </a:prstGeom>
          <a:solidFill>
            <a:schemeClr val="bg1"/>
          </a:solidFill>
          <a:ln w="50800">
            <a:solidFill>
              <a:srgbClr val="CE0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7</a:t>
            </a:r>
            <a:endParaRPr lang="ko-KR" altLang="en-US" sz="2000" dirty="0">
              <a:ln>
                <a:solidFill>
                  <a:srgbClr val="CE084F">
                    <a:alpha val="30000"/>
                  </a:srgbClr>
                </a:solidFill>
              </a:ln>
              <a:solidFill>
                <a:srgbClr val="CE084F"/>
              </a:solidFill>
              <a:latin typeface="Sandoll 고딕Neo3 05 SemiBold" panose="020B0600000101010101" pitchFamily="34" charset="-127"/>
              <a:ea typeface="Sandoll 고딕Neo3 05 Semi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060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7340F8-D1FD-4264-906B-384B48846326}"/>
              </a:ext>
            </a:extLst>
          </p:cNvPr>
          <p:cNvSpPr/>
          <p:nvPr/>
        </p:nvSpPr>
        <p:spPr>
          <a:xfrm>
            <a:off x="393030" y="426723"/>
            <a:ext cx="478255" cy="195136"/>
          </a:xfrm>
          <a:prstGeom prst="rect">
            <a:avLst/>
          </a:prstGeom>
          <a:solidFill>
            <a:srgbClr val="CE0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CF47A-85D7-4F78-9A4C-08315FF0AB8E}"/>
              </a:ext>
            </a:extLst>
          </p:cNvPr>
          <p:cNvSpPr txBox="1"/>
          <p:nvPr/>
        </p:nvSpPr>
        <p:spPr>
          <a:xfrm>
            <a:off x="422694" y="408279"/>
            <a:ext cx="203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BFS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5196BA-878B-4791-B477-7E476446FFDE}"/>
              </a:ext>
            </a:extLst>
          </p:cNvPr>
          <p:cNvSpPr txBox="1"/>
          <p:nvPr/>
        </p:nvSpPr>
        <p:spPr>
          <a:xfrm>
            <a:off x="10312516" y="6517986"/>
            <a:ext cx="1447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2021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알고리즘 특강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with C++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18A1ADB-7F6E-401C-A37D-4B492DD1132E}"/>
              </a:ext>
            </a:extLst>
          </p:cNvPr>
          <p:cNvCxnSpPr/>
          <p:nvPr/>
        </p:nvCxnSpPr>
        <p:spPr>
          <a:xfrm flipH="1">
            <a:off x="511342" y="6451812"/>
            <a:ext cx="111599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CE8E7A1-D640-4A77-862B-0E192C407D96}"/>
              </a:ext>
            </a:extLst>
          </p:cNvPr>
          <p:cNvSpPr txBox="1"/>
          <p:nvPr/>
        </p:nvSpPr>
        <p:spPr>
          <a:xfrm>
            <a:off x="6941917" y="1768596"/>
            <a:ext cx="34076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1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78DCE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function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en-US" altLang="ko-KR" sz="1200" b="0" i="0" u="none" strike="noStrike" kern="1200" cap="none" spc="-70" normalizeH="0" baseline="0" noProof="0" dirty="0" err="1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A9DC76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bfs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1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9867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pos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) 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set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Q = Queue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pos -&gt; Q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while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Q is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not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empty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   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set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node = popped element of Q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   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for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children of pos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       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if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each child has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not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been visited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            visit child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            child -&gt; Q 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}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31B2409-0CCE-48C1-B27F-55CC2894907A}"/>
              </a:ext>
            </a:extLst>
          </p:cNvPr>
          <p:cNvCxnSpPr/>
          <p:nvPr/>
        </p:nvCxnSpPr>
        <p:spPr>
          <a:xfrm>
            <a:off x="7045486" y="4159174"/>
            <a:ext cx="3407620" cy="0"/>
          </a:xfrm>
          <a:prstGeom prst="line">
            <a:avLst/>
          </a:prstGeom>
          <a:ln w="38100">
            <a:solidFill>
              <a:srgbClr val="CE0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5C90F63-725F-4127-9B8B-AC1220BCE79D}"/>
              </a:ext>
            </a:extLst>
          </p:cNvPr>
          <p:cNvCxnSpPr/>
          <p:nvPr/>
        </p:nvCxnSpPr>
        <p:spPr>
          <a:xfrm>
            <a:off x="7045486" y="4791258"/>
            <a:ext cx="3407620" cy="0"/>
          </a:xfrm>
          <a:prstGeom prst="line">
            <a:avLst/>
          </a:prstGeom>
          <a:ln w="38100">
            <a:solidFill>
              <a:srgbClr val="CE0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D2A71EB-1BB2-472F-A87E-F6CCAC609EAD}"/>
              </a:ext>
            </a:extLst>
          </p:cNvPr>
          <p:cNvCxnSpPr>
            <a:cxnSpLocks/>
          </p:cNvCxnSpPr>
          <p:nvPr/>
        </p:nvCxnSpPr>
        <p:spPr>
          <a:xfrm flipH="1">
            <a:off x="6374486" y="4479897"/>
            <a:ext cx="537238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003B03A-D7A5-4279-8F43-007C7BE51E4B}"/>
              </a:ext>
            </a:extLst>
          </p:cNvPr>
          <p:cNvCxnSpPr>
            <a:cxnSpLocks/>
          </p:cNvCxnSpPr>
          <p:nvPr/>
        </p:nvCxnSpPr>
        <p:spPr>
          <a:xfrm flipH="1">
            <a:off x="10532045" y="4466740"/>
            <a:ext cx="537238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7338C02E-86B4-4E43-9199-5312C2B856C0}"/>
              </a:ext>
            </a:extLst>
          </p:cNvPr>
          <p:cNvSpPr/>
          <p:nvPr/>
        </p:nvSpPr>
        <p:spPr>
          <a:xfrm>
            <a:off x="7094798" y="4234918"/>
            <a:ext cx="476802" cy="476802"/>
          </a:xfrm>
          <a:prstGeom prst="ellipse">
            <a:avLst/>
          </a:prstGeom>
          <a:solidFill>
            <a:schemeClr val="bg1"/>
          </a:solidFill>
          <a:ln w="50800">
            <a:solidFill>
              <a:srgbClr val="CE0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5</a:t>
            </a:r>
            <a:endParaRPr lang="ko-KR" altLang="en-US" sz="2000" dirty="0">
              <a:ln>
                <a:solidFill>
                  <a:srgbClr val="CE084F">
                    <a:alpha val="30000"/>
                  </a:srgbClr>
                </a:solidFill>
              </a:ln>
              <a:solidFill>
                <a:srgbClr val="CE084F"/>
              </a:solidFill>
              <a:latin typeface="Sandoll 고딕Neo3 05 SemiBold" panose="020B0600000101010101" pitchFamily="34" charset="-127"/>
              <a:ea typeface="Sandoll 고딕Neo3 05 SemiBold" panose="020B0600000101010101" pitchFamily="34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34626BF-3846-4B7B-A8F8-B9A7D04278CF}"/>
              </a:ext>
            </a:extLst>
          </p:cNvPr>
          <p:cNvGrpSpPr/>
          <p:nvPr/>
        </p:nvGrpSpPr>
        <p:grpSpPr>
          <a:xfrm>
            <a:off x="1354842" y="2182620"/>
            <a:ext cx="3060507" cy="2705736"/>
            <a:chOff x="4470106" y="1132739"/>
            <a:chExt cx="3060507" cy="2705736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F7FFD78B-7B77-4B94-81E5-150E103387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0365" y="3298509"/>
              <a:ext cx="1117521" cy="360847"/>
            </a:xfrm>
            <a:prstGeom prst="line">
              <a:avLst/>
            </a:prstGeom>
            <a:ln w="57150">
              <a:solidFill>
                <a:schemeClr val="bg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210000AF-74FC-4B99-A065-AA80821AC42F}"/>
                </a:ext>
              </a:extLst>
            </p:cNvPr>
            <p:cNvGrpSpPr/>
            <p:nvPr/>
          </p:nvGrpSpPr>
          <p:grpSpPr>
            <a:xfrm>
              <a:off x="4470106" y="1132739"/>
              <a:ext cx="3060507" cy="2705736"/>
              <a:chOff x="1871631" y="1520860"/>
              <a:chExt cx="3060507" cy="2705736"/>
            </a:xfrm>
          </p:grpSpPr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1A625549-4F52-420E-B79B-2E14D0289E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4011" y="2049285"/>
                <a:ext cx="432971" cy="1027938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F500A60B-DC4A-4E3A-ACA1-F218A2E945D1}"/>
                  </a:ext>
                </a:extLst>
              </p:cNvPr>
              <p:cNvCxnSpPr>
                <a:cxnSpLocks/>
                <a:stCxn id="86" idx="4"/>
              </p:cNvCxnSpPr>
              <p:nvPr/>
            </p:nvCxnSpPr>
            <p:spPr>
              <a:xfrm flipH="1">
                <a:off x="4288038" y="2489681"/>
                <a:ext cx="366010" cy="1040555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2DE8E6AA-2C49-4384-BC3E-9D3CD7763C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5148" y="2358937"/>
                <a:ext cx="938970" cy="471619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F0849BFD-3D2F-46D3-96C0-F974D28BDA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0511" y="3437906"/>
                <a:ext cx="1204104" cy="405352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764AAC50-F310-407E-982D-BE395B53ED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23953" y="3122445"/>
                <a:ext cx="472664" cy="643220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55E3A461-A8DF-4C20-AA34-1D01F7017EF2}"/>
                  </a:ext>
                </a:extLst>
              </p:cNvPr>
              <p:cNvCxnSpPr>
                <a:cxnSpLocks/>
                <a:stCxn id="84" idx="0"/>
                <a:endCxn id="85" idx="3"/>
              </p:cNvCxnSpPr>
              <p:nvPr/>
            </p:nvCxnSpPr>
            <p:spPr>
              <a:xfrm flipV="1">
                <a:off x="2805843" y="3027195"/>
                <a:ext cx="472664" cy="643220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B057D8C3-775C-41A6-8361-2C862A015C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9644" y="3099121"/>
                <a:ext cx="538578" cy="862231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DC4451AC-E7F0-4173-B50E-90C6C63FAD11}"/>
                  </a:ext>
                </a:extLst>
              </p:cNvPr>
              <p:cNvSpPr/>
              <p:nvPr/>
            </p:nvSpPr>
            <p:spPr>
              <a:xfrm>
                <a:off x="4009947" y="3265063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6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715CD7F0-7D6F-4A0B-BBAD-296152E557E1}"/>
                  </a:ext>
                </a:extLst>
              </p:cNvPr>
              <p:cNvCxnSpPr>
                <a:stCxn id="88" idx="6"/>
                <a:endCxn id="85" idx="2"/>
              </p:cNvCxnSpPr>
              <p:nvPr/>
            </p:nvCxnSpPr>
            <p:spPr>
              <a:xfrm>
                <a:off x="2427812" y="2830556"/>
                <a:ext cx="769244" cy="0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8FC4012C-909D-4384-B295-BDA67B877F35}"/>
                  </a:ext>
                </a:extLst>
              </p:cNvPr>
              <p:cNvSpPr/>
              <p:nvPr/>
            </p:nvSpPr>
            <p:spPr>
              <a:xfrm>
                <a:off x="2527752" y="3670415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3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CC06F4EC-E282-4AC6-8A76-A0368F64723A}"/>
                  </a:ext>
                </a:extLst>
              </p:cNvPr>
              <p:cNvSpPr/>
              <p:nvPr/>
            </p:nvSpPr>
            <p:spPr>
              <a:xfrm>
                <a:off x="3197056" y="2552465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2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59E0ADF1-7AC2-432D-A5B1-E7ABBDA7119B}"/>
                  </a:ext>
                </a:extLst>
              </p:cNvPr>
              <p:cNvSpPr/>
              <p:nvPr/>
            </p:nvSpPr>
            <p:spPr>
              <a:xfrm>
                <a:off x="4375957" y="1933500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5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5C953E5C-7806-4C5F-8448-B62E27F01B91}"/>
                  </a:ext>
                </a:extLst>
              </p:cNvPr>
              <p:cNvSpPr/>
              <p:nvPr/>
            </p:nvSpPr>
            <p:spPr>
              <a:xfrm>
                <a:off x="2722326" y="1520860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7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4FCABA5F-0192-4B35-A46C-9320D18057FD}"/>
                  </a:ext>
                </a:extLst>
              </p:cNvPr>
              <p:cNvSpPr/>
              <p:nvPr/>
            </p:nvSpPr>
            <p:spPr>
              <a:xfrm>
                <a:off x="1871631" y="2552465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1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</p:grpSp>
      </p:grpSp>
      <p:sp>
        <p:nvSpPr>
          <p:cNvPr id="89" name="타원 88">
            <a:extLst>
              <a:ext uri="{FF2B5EF4-FFF2-40B4-BE49-F238E27FC236}">
                <a16:creationId xmlns:a16="http://schemas.microsoft.com/office/drawing/2014/main" id="{3337782A-392D-458F-96E4-D456A8D3E960}"/>
              </a:ext>
            </a:extLst>
          </p:cNvPr>
          <p:cNvSpPr/>
          <p:nvPr/>
        </p:nvSpPr>
        <p:spPr>
          <a:xfrm>
            <a:off x="7676743" y="4235127"/>
            <a:ext cx="476802" cy="476802"/>
          </a:xfrm>
          <a:prstGeom prst="ellipse">
            <a:avLst/>
          </a:prstGeom>
          <a:solidFill>
            <a:schemeClr val="bg1"/>
          </a:solidFill>
          <a:ln w="50800">
            <a:solidFill>
              <a:srgbClr val="CE0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7</a:t>
            </a:r>
            <a:endParaRPr lang="ko-KR" altLang="en-US" sz="2000" dirty="0">
              <a:ln>
                <a:solidFill>
                  <a:srgbClr val="CE084F">
                    <a:alpha val="30000"/>
                  </a:srgbClr>
                </a:solidFill>
              </a:ln>
              <a:solidFill>
                <a:srgbClr val="CE084F"/>
              </a:solidFill>
              <a:latin typeface="Sandoll 고딕Neo3 05 SemiBold" panose="020B0600000101010101" pitchFamily="34" charset="-127"/>
              <a:ea typeface="Sandoll 고딕Neo3 05 SemiBold" panose="020B0600000101010101" pitchFamily="34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A990723D-805D-42FC-94A2-A08275D4F7B9}"/>
              </a:ext>
            </a:extLst>
          </p:cNvPr>
          <p:cNvSpPr/>
          <p:nvPr/>
        </p:nvSpPr>
        <p:spPr>
          <a:xfrm>
            <a:off x="8258688" y="4241496"/>
            <a:ext cx="476802" cy="476802"/>
          </a:xfrm>
          <a:prstGeom prst="ellipse">
            <a:avLst/>
          </a:prstGeom>
          <a:solidFill>
            <a:schemeClr val="bg1"/>
          </a:solidFill>
          <a:ln w="50800">
            <a:solidFill>
              <a:srgbClr val="CE0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6</a:t>
            </a:r>
            <a:endParaRPr lang="ko-KR" altLang="en-US" sz="2000" dirty="0">
              <a:ln>
                <a:solidFill>
                  <a:srgbClr val="CE084F">
                    <a:alpha val="30000"/>
                  </a:srgbClr>
                </a:solidFill>
              </a:ln>
              <a:solidFill>
                <a:srgbClr val="CE084F"/>
              </a:solidFill>
              <a:latin typeface="Sandoll 고딕Neo3 05 SemiBold" panose="020B0600000101010101" pitchFamily="34" charset="-127"/>
              <a:ea typeface="Sandoll 고딕Neo3 05 Semi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3491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7340F8-D1FD-4264-906B-384B48846326}"/>
              </a:ext>
            </a:extLst>
          </p:cNvPr>
          <p:cNvSpPr/>
          <p:nvPr/>
        </p:nvSpPr>
        <p:spPr>
          <a:xfrm>
            <a:off x="393030" y="426723"/>
            <a:ext cx="478255" cy="195136"/>
          </a:xfrm>
          <a:prstGeom prst="rect">
            <a:avLst/>
          </a:prstGeom>
          <a:solidFill>
            <a:srgbClr val="CE0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CF47A-85D7-4F78-9A4C-08315FF0AB8E}"/>
              </a:ext>
            </a:extLst>
          </p:cNvPr>
          <p:cNvSpPr txBox="1"/>
          <p:nvPr/>
        </p:nvSpPr>
        <p:spPr>
          <a:xfrm>
            <a:off x="422694" y="408279"/>
            <a:ext cx="203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BFS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5196BA-878B-4791-B477-7E476446FFDE}"/>
              </a:ext>
            </a:extLst>
          </p:cNvPr>
          <p:cNvSpPr txBox="1"/>
          <p:nvPr/>
        </p:nvSpPr>
        <p:spPr>
          <a:xfrm>
            <a:off x="10312516" y="6517986"/>
            <a:ext cx="1447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2021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알고리즘 특강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with C++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18A1ADB-7F6E-401C-A37D-4B492DD1132E}"/>
              </a:ext>
            </a:extLst>
          </p:cNvPr>
          <p:cNvCxnSpPr/>
          <p:nvPr/>
        </p:nvCxnSpPr>
        <p:spPr>
          <a:xfrm flipH="1">
            <a:off x="511342" y="6451812"/>
            <a:ext cx="111599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CE8E7A1-D640-4A77-862B-0E192C407D96}"/>
              </a:ext>
            </a:extLst>
          </p:cNvPr>
          <p:cNvSpPr txBox="1"/>
          <p:nvPr/>
        </p:nvSpPr>
        <p:spPr>
          <a:xfrm>
            <a:off x="6941917" y="1768596"/>
            <a:ext cx="34076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1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78DCE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function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en-US" altLang="ko-KR" sz="1200" b="0" i="0" u="none" strike="noStrike" kern="1200" cap="none" spc="-70" normalizeH="0" baseline="0" noProof="0" dirty="0" err="1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A9DC76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bfs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1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9867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pos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) 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set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Q = Queue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pos -&gt; Q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while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Q is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not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empty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   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set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node = popped element of Q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   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for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children of pos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       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if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each child has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not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been visited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            visit child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            child -&gt; Q 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}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31B2409-0CCE-48C1-B27F-55CC2894907A}"/>
              </a:ext>
            </a:extLst>
          </p:cNvPr>
          <p:cNvCxnSpPr/>
          <p:nvPr/>
        </p:nvCxnSpPr>
        <p:spPr>
          <a:xfrm>
            <a:off x="7045486" y="4159174"/>
            <a:ext cx="3407620" cy="0"/>
          </a:xfrm>
          <a:prstGeom prst="line">
            <a:avLst/>
          </a:prstGeom>
          <a:ln w="38100">
            <a:solidFill>
              <a:srgbClr val="CE0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5C90F63-725F-4127-9B8B-AC1220BCE79D}"/>
              </a:ext>
            </a:extLst>
          </p:cNvPr>
          <p:cNvCxnSpPr/>
          <p:nvPr/>
        </p:nvCxnSpPr>
        <p:spPr>
          <a:xfrm>
            <a:off x="7045486" y="4791258"/>
            <a:ext cx="3407620" cy="0"/>
          </a:xfrm>
          <a:prstGeom prst="line">
            <a:avLst/>
          </a:prstGeom>
          <a:ln w="38100">
            <a:solidFill>
              <a:srgbClr val="CE0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D2A71EB-1BB2-472F-A87E-F6CCAC609EAD}"/>
              </a:ext>
            </a:extLst>
          </p:cNvPr>
          <p:cNvCxnSpPr>
            <a:cxnSpLocks/>
          </p:cNvCxnSpPr>
          <p:nvPr/>
        </p:nvCxnSpPr>
        <p:spPr>
          <a:xfrm flipH="1">
            <a:off x="6374486" y="4479897"/>
            <a:ext cx="537238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003B03A-D7A5-4279-8F43-007C7BE51E4B}"/>
              </a:ext>
            </a:extLst>
          </p:cNvPr>
          <p:cNvCxnSpPr>
            <a:cxnSpLocks/>
          </p:cNvCxnSpPr>
          <p:nvPr/>
        </p:nvCxnSpPr>
        <p:spPr>
          <a:xfrm flipH="1">
            <a:off x="10532045" y="4466740"/>
            <a:ext cx="537238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7338C02E-86B4-4E43-9199-5312C2B856C0}"/>
              </a:ext>
            </a:extLst>
          </p:cNvPr>
          <p:cNvSpPr/>
          <p:nvPr/>
        </p:nvSpPr>
        <p:spPr>
          <a:xfrm>
            <a:off x="7094798" y="4234918"/>
            <a:ext cx="476802" cy="476802"/>
          </a:xfrm>
          <a:prstGeom prst="ellipse">
            <a:avLst/>
          </a:prstGeom>
          <a:solidFill>
            <a:schemeClr val="bg1"/>
          </a:solidFill>
          <a:ln w="50800">
            <a:solidFill>
              <a:srgbClr val="CE0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6</a:t>
            </a:r>
            <a:endParaRPr lang="ko-KR" altLang="en-US" sz="2000" dirty="0">
              <a:ln>
                <a:solidFill>
                  <a:srgbClr val="CE084F">
                    <a:alpha val="30000"/>
                  </a:srgbClr>
                </a:solidFill>
              </a:ln>
              <a:solidFill>
                <a:srgbClr val="CE084F"/>
              </a:solidFill>
              <a:latin typeface="Sandoll 고딕Neo3 05 SemiBold" panose="020B0600000101010101" pitchFamily="34" charset="-127"/>
              <a:ea typeface="Sandoll 고딕Neo3 05 SemiBold" panose="020B0600000101010101" pitchFamily="34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E811EF29-B8F2-4619-8AA9-988D688A4BD5}"/>
              </a:ext>
            </a:extLst>
          </p:cNvPr>
          <p:cNvSpPr/>
          <p:nvPr/>
        </p:nvSpPr>
        <p:spPr>
          <a:xfrm>
            <a:off x="7676743" y="4235127"/>
            <a:ext cx="476802" cy="476802"/>
          </a:xfrm>
          <a:prstGeom prst="ellipse">
            <a:avLst/>
          </a:prstGeom>
          <a:solidFill>
            <a:schemeClr val="bg1"/>
          </a:solidFill>
          <a:ln w="50800">
            <a:solidFill>
              <a:srgbClr val="CE0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7</a:t>
            </a:r>
            <a:endParaRPr lang="ko-KR" altLang="en-US" sz="2000" dirty="0">
              <a:ln>
                <a:solidFill>
                  <a:srgbClr val="CE084F">
                    <a:alpha val="30000"/>
                  </a:srgbClr>
                </a:solidFill>
              </a:ln>
              <a:solidFill>
                <a:srgbClr val="CE084F"/>
              </a:solidFill>
              <a:latin typeface="Sandoll 고딕Neo3 05 SemiBold" panose="020B0600000101010101" pitchFamily="34" charset="-127"/>
              <a:ea typeface="Sandoll 고딕Neo3 05 SemiBold" panose="020B0600000101010101" pitchFamily="34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9DF2BDA-5B6E-43C9-B6E9-56425E12B801}"/>
              </a:ext>
            </a:extLst>
          </p:cNvPr>
          <p:cNvGrpSpPr/>
          <p:nvPr/>
        </p:nvGrpSpPr>
        <p:grpSpPr>
          <a:xfrm>
            <a:off x="1354842" y="2182620"/>
            <a:ext cx="3060507" cy="2705736"/>
            <a:chOff x="4470106" y="1132739"/>
            <a:chExt cx="3060507" cy="2705736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80E7CD-6D69-430E-9491-480F43C7D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0365" y="3298509"/>
              <a:ext cx="1117521" cy="360847"/>
            </a:xfrm>
            <a:prstGeom prst="line">
              <a:avLst/>
            </a:prstGeom>
            <a:ln w="57150">
              <a:solidFill>
                <a:schemeClr val="bg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ED4468D-FD7D-4CE7-BE79-8CB514E70C4D}"/>
                </a:ext>
              </a:extLst>
            </p:cNvPr>
            <p:cNvGrpSpPr/>
            <p:nvPr/>
          </p:nvGrpSpPr>
          <p:grpSpPr>
            <a:xfrm>
              <a:off x="4470106" y="1132739"/>
              <a:ext cx="3060507" cy="2705736"/>
              <a:chOff x="1871631" y="1520860"/>
              <a:chExt cx="3060507" cy="2705736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21818ACB-5A53-4882-BDF5-05C5D78ECA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4011" y="2049285"/>
                <a:ext cx="432971" cy="1027938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B49DBFDD-015C-4DD5-A175-22DB07D30714}"/>
                  </a:ext>
                </a:extLst>
              </p:cNvPr>
              <p:cNvCxnSpPr>
                <a:cxnSpLocks/>
                <a:stCxn id="45" idx="4"/>
              </p:cNvCxnSpPr>
              <p:nvPr/>
            </p:nvCxnSpPr>
            <p:spPr>
              <a:xfrm flipH="1">
                <a:off x="4288038" y="2489681"/>
                <a:ext cx="366010" cy="1040555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5893E05F-E716-4072-9E14-6E50123D65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5148" y="2358937"/>
                <a:ext cx="938970" cy="471619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638AC9A1-81BE-450F-842C-56CC8252ED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0511" y="3437906"/>
                <a:ext cx="1204104" cy="405352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4F7B508D-F430-4750-A9ED-E8CB6698F6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23953" y="3122445"/>
                <a:ext cx="472664" cy="643220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0DFCB7B9-0BD2-45B8-830C-307791B55432}"/>
                  </a:ext>
                </a:extLst>
              </p:cNvPr>
              <p:cNvCxnSpPr>
                <a:cxnSpLocks/>
                <a:stCxn id="43" idx="0"/>
                <a:endCxn id="44" idx="3"/>
              </p:cNvCxnSpPr>
              <p:nvPr/>
            </p:nvCxnSpPr>
            <p:spPr>
              <a:xfrm flipV="1">
                <a:off x="2805843" y="3027195"/>
                <a:ext cx="472664" cy="643220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68E247A7-30E0-4A7B-9F8C-128D566A6E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9644" y="3099121"/>
                <a:ext cx="538578" cy="862231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D1FDF4B6-02A7-412C-9978-467E12065C13}"/>
                  </a:ext>
                </a:extLst>
              </p:cNvPr>
              <p:cNvSpPr/>
              <p:nvPr/>
            </p:nvSpPr>
            <p:spPr>
              <a:xfrm>
                <a:off x="4009947" y="3265063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6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4DD56049-DE6A-449B-BE9C-C0E80202D088}"/>
                  </a:ext>
                </a:extLst>
              </p:cNvPr>
              <p:cNvCxnSpPr>
                <a:stCxn id="47" idx="6"/>
                <a:endCxn id="44" idx="2"/>
              </p:cNvCxnSpPr>
              <p:nvPr/>
            </p:nvCxnSpPr>
            <p:spPr>
              <a:xfrm>
                <a:off x="2427812" y="2830556"/>
                <a:ext cx="769244" cy="0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5ADAA2F-BAAF-441A-98BE-0D2C0E700E2A}"/>
                  </a:ext>
                </a:extLst>
              </p:cNvPr>
              <p:cNvSpPr/>
              <p:nvPr/>
            </p:nvSpPr>
            <p:spPr>
              <a:xfrm>
                <a:off x="2527752" y="3670415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3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3E8B041A-0AC6-4E5D-8191-72B4DF5E599B}"/>
                  </a:ext>
                </a:extLst>
              </p:cNvPr>
              <p:cNvSpPr/>
              <p:nvPr/>
            </p:nvSpPr>
            <p:spPr>
              <a:xfrm>
                <a:off x="3197056" y="2552465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2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5A5FEE19-32C6-45E8-8033-3DD1CEE89D0F}"/>
                  </a:ext>
                </a:extLst>
              </p:cNvPr>
              <p:cNvSpPr/>
              <p:nvPr/>
            </p:nvSpPr>
            <p:spPr>
              <a:xfrm>
                <a:off x="4375957" y="1933500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5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EDCC910-E716-4359-B061-237FB4D2385E}"/>
                  </a:ext>
                </a:extLst>
              </p:cNvPr>
              <p:cNvSpPr/>
              <p:nvPr/>
            </p:nvSpPr>
            <p:spPr>
              <a:xfrm>
                <a:off x="2722326" y="1520860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7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C3B407FA-69A8-4D3D-BAC2-5C67B2F83BD2}"/>
                  </a:ext>
                </a:extLst>
              </p:cNvPr>
              <p:cNvSpPr/>
              <p:nvPr/>
            </p:nvSpPr>
            <p:spPr>
              <a:xfrm>
                <a:off x="1871631" y="2552465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1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3809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7340F8-D1FD-4264-906B-384B48846326}"/>
              </a:ext>
            </a:extLst>
          </p:cNvPr>
          <p:cNvSpPr/>
          <p:nvPr/>
        </p:nvSpPr>
        <p:spPr>
          <a:xfrm>
            <a:off x="393030" y="426723"/>
            <a:ext cx="478255" cy="195136"/>
          </a:xfrm>
          <a:prstGeom prst="rect">
            <a:avLst/>
          </a:prstGeom>
          <a:solidFill>
            <a:srgbClr val="CE0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CF47A-85D7-4F78-9A4C-08315FF0AB8E}"/>
              </a:ext>
            </a:extLst>
          </p:cNvPr>
          <p:cNvSpPr txBox="1"/>
          <p:nvPr/>
        </p:nvSpPr>
        <p:spPr>
          <a:xfrm>
            <a:off x="422694" y="408279"/>
            <a:ext cx="203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BFS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5196BA-878B-4791-B477-7E476446FFDE}"/>
              </a:ext>
            </a:extLst>
          </p:cNvPr>
          <p:cNvSpPr txBox="1"/>
          <p:nvPr/>
        </p:nvSpPr>
        <p:spPr>
          <a:xfrm>
            <a:off x="10312516" y="6517986"/>
            <a:ext cx="1447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2021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알고리즘 특강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with C++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18A1ADB-7F6E-401C-A37D-4B492DD1132E}"/>
              </a:ext>
            </a:extLst>
          </p:cNvPr>
          <p:cNvCxnSpPr/>
          <p:nvPr/>
        </p:nvCxnSpPr>
        <p:spPr>
          <a:xfrm flipH="1">
            <a:off x="511342" y="6451812"/>
            <a:ext cx="111599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CE8E7A1-D640-4A77-862B-0E192C407D96}"/>
              </a:ext>
            </a:extLst>
          </p:cNvPr>
          <p:cNvSpPr txBox="1"/>
          <p:nvPr/>
        </p:nvSpPr>
        <p:spPr>
          <a:xfrm>
            <a:off x="6941917" y="1768596"/>
            <a:ext cx="34076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1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78DCE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function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en-US" altLang="ko-KR" sz="1200" b="0" i="0" u="none" strike="noStrike" kern="1200" cap="none" spc="-70" normalizeH="0" baseline="0" noProof="0" dirty="0" err="1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A9DC76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bfs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1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9867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pos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) 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set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Q = Queue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pos -&gt; Q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while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Q is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not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empty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   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set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node = popped element of Q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   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for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children of pos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       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if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each child has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not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been visited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            visit child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            child -&gt; Q 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}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31B2409-0CCE-48C1-B27F-55CC2894907A}"/>
              </a:ext>
            </a:extLst>
          </p:cNvPr>
          <p:cNvCxnSpPr/>
          <p:nvPr/>
        </p:nvCxnSpPr>
        <p:spPr>
          <a:xfrm>
            <a:off x="7045486" y="4159174"/>
            <a:ext cx="3407620" cy="0"/>
          </a:xfrm>
          <a:prstGeom prst="line">
            <a:avLst/>
          </a:prstGeom>
          <a:ln w="38100">
            <a:solidFill>
              <a:srgbClr val="CE0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5C90F63-725F-4127-9B8B-AC1220BCE79D}"/>
              </a:ext>
            </a:extLst>
          </p:cNvPr>
          <p:cNvCxnSpPr/>
          <p:nvPr/>
        </p:nvCxnSpPr>
        <p:spPr>
          <a:xfrm>
            <a:off x="7045486" y="4791258"/>
            <a:ext cx="3407620" cy="0"/>
          </a:xfrm>
          <a:prstGeom prst="line">
            <a:avLst/>
          </a:prstGeom>
          <a:ln w="38100">
            <a:solidFill>
              <a:srgbClr val="CE0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D2A71EB-1BB2-472F-A87E-F6CCAC609EAD}"/>
              </a:ext>
            </a:extLst>
          </p:cNvPr>
          <p:cNvCxnSpPr>
            <a:cxnSpLocks/>
          </p:cNvCxnSpPr>
          <p:nvPr/>
        </p:nvCxnSpPr>
        <p:spPr>
          <a:xfrm flipH="1">
            <a:off x="6374486" y="4479897"/>
            <a:ext cx="537238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003B03A-D7A5-4279-8F43-007C7BE51E4B}"/>
              </a:ext>
            </a:extLst>
          </p:cNvPr>
          <p:cNvCxnSpPr>
            <a:cxnSpLocks/>
          </p:cNvCxnSpPr>
          <p:nvPr/>
        </p:nvCxnSpPr>
        <p:spPr>
          <a:xfrm flipH="1">
            <a:off x="10532045" y="4466740"/>
            <a:ext cx="537238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7338C02E-86B4-4E43-9199-5312C2B856C0}"/>
              </a:ext>
            </a:extLst>
          </p:cNvPr>
          <p:cNvSpPr/>
          <p:nvPr/>
        </p:nvSpPr>
        <p:spPr>
          <a:xfrm>
            <a:off x="7094798" y="4234918"/>
            <a:ext cx="476802" cy="476802"/>
          </a:xfrm>
          <a:prstGeom prst="ellipse">
            <a:avLst/>
          </a:prstGeom>
          <a:solidFill>
            <a:schemeClr val="bg1"/>
          </a:solidFill>
          <a:ln w="50800">
            <a:solidFill>
              <a:srgbClr val="CE0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7</a:t>
            </a:r>
            <a:endParaRPr lang="ko-KR" altLang="en-US" sz="2000" dirty="0">
              <a:ln>
                <a:solidFill>
                  <a:srgbClr val="CE084F">
                    <a:alpha val="30000"/>
                  </a:srgbClr>
                </a:solidFill>
              </a:ln>
              <a:solidFill>
                <a:srgbClr val="CE084F"/>
              </a:solidFill>
              <a:latin typeface="Sandoll 고딕Neo3 05 SemiBold" panose="020B0600000101010101" pitchFamily="34" charset="-127"/>
              <a:ea typeface="Sandoll 고딕Neo3 05 SemiBold" panose="020B0600000101010101" pitchFamily="34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85977DB-FC1A-40AB-9A27-15C238890B24}"/>
              </a:ext>
            </a:extLst>
          </p:cNvPr>
          <p:cNvGrpSpPr/>
          <p:nvPr/>
        </p:nvGrpSpPr>
        <p:grpSpPr>
          <a:xfrm>
            <a:off x="1354842" y="2182620"/>
            <a:ext cx="3060507" cy="2705736"/>
            <a:chOff x="4470106" y="1132739"/>
            <a:chExt cx="3060507" cy="2705736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AD82DBC-8934-4651-9E74-E95D53C3A2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0365" y="3298509"/>
              <a:ext cx="1117521" cy="360847"/>
            </a:xfrm>
            <a:prstGeom prst="line">
              <a:avLst/>
            </a:prstGeom>
            <a:ln w="57150">
              <a:solidFill>
                <a:schemeClr val="bg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58FFA762-B0C6-417B-B01C-38B42F48C46F}"/>
                </a:ext>
              </a:extLst>
            </p:cNvPr>
            <p:cNvGrpSpPr/>
            <p:nvPr/>
          </p:nvGrpSpPr>
          <p:grpSpPr>
            <a:xfrm>
              <a:off x="4470106" y="1132739"/>
              <a:ext cx="3060507" cy="2705736"/>
              <a:chOff x="1871631" y="1520860"/>
              <a:chExt cx="3060507" cy="2705736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F50F29C6-468B-4586-ACE4-FF78A0E55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4011" y="2049285"/>
                <a:ext cx="432971" cy="1027938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C69C1F5F-9700-4F53-8DDF-EDFAD81F4F04}"/>
                  </a:ext>
                </a:extLst>
              </p:cNvPr>
              <p:cNvCxnSpPr>
                <a:cxnSpLocks/>
                <a:stCxn id="45" idx="4"/>
              </p:cNvCxnSpPr>
              <p:nvPr/>
            </p:nvCxnSpPr>
            <p:spPr>
              <a:xfrm flipH="1">
                <a:off x="4288038" y="2489681"/>
                <a:ext cx="366010" cy="1040555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B7B48846-A191-4610-BD14-A7EFE08D70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5148" y="2358937"/>
                <a:ext cx="938970" cy="471619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7E56C49B-0A02-44C9-B21C-505C427448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0511" y="3437906"/>
                <a:ext cx="1204104" cy="405352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02417302-BB19-4DFD-9B5E-A0EAD75620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23953" y="3122445"/>
                <a:ext cx="472664" cy="643220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81AD8532-B5E3-4EFA-9881-6B83397E82D0}"/>
                  </a:ext>
                </a:extLst>
              </p:cNvPr>
              <p:cNvCxnSpPr>
                <a:cxnSpLocks/>
                <a:stCxn id="43" idx="0"/>
                <a:endCxn id="44" idx="3"/>
              </p:cNvCxnSpPr>
              <p:nvPr/>
            </p:nvCxnSpPr>
            <p:spPr>
              <a:xfrm flipV="1">
                <a:off x="2805843" y="3027195"/>
                <a:ext cx="472664" cy="643220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A01A16AC-DE5B-4264-BD43-1FAF410A9F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9644" y="3099121"/>
                <a:ext cx="538578" cy="862231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8CC8B6AE-6C8A-4BEF-B75E-097ABA1F41F4}"/>
                  </a:ext>
                </a:extLst>
              </p:cNvPr>
              <p:cNvSpPr/>
              <p:nvPr/>
            </p:nvSpPr>
            <p:spPr>
              <a:xfrm>
                <a:off x="4009947" y="3265063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6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EFACD953-2072-479D-BE2E-FE24BD193354}"/>
                  </a:ext>
                </a:extLst>
              </p:cNvPr>
              <p:cNvCxnSpPr>
                <a:stCxn id="47" idx="6"/>
                <a:endCxn id="44" idx="2"/>
              </p:cNvCxnSpPr>
              <p:nvPr/>
            </p:nvCxnSpPr>
            <p:spPr>
              <a:xfrm>
                <a:off x="2427812" y="2830556"/>
                <a:ext cx="769244" cy="0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5D66D5F1-B032-4775-8D8D-9BEDFA2E080F}"/>
                  </a:ext>
                </a:extLst>
              </p:cNvPr>
              <p:cNvSpPr/>
              <p:nvPr/>
            </p:nvSpPr>
            <p:spPr>
              <a:xfrm>
                <a:off x="2527752" y="3670415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3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6DBB9545-0944-46C5-A5CA-65C1F325E77B}"/>
                  </a:ext>
                </a:extLst>
              </p:cNvPr>
              <p:cNvSpPr/>
              <p:nvPr/>
            </p:nvSpPr>
            <p:spPr>
              <a:xfrm>
                <a:off x="3197056" y="2552465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2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79B59C7D-E0D1-4F2D-AA77-5BD1149003F0}"/>
                  </a:ext>
                </a:extLst>
              </p:cNvPr>
              <p:cNvSpPr/>
              <p:nvPr/>
            </p:nvSpPr>
            <p:spPr>
              <a:xfrm>
                <a:off x="4375957" y="1933500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5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078095E9-305E-47CC-A174-500F831F8B9F}"/>
                  </a:ext>
                </a:extLst>
              </p:cNvPr>
              <p:cNvSpPr/>
              <p:nvPr/>
            </p:nvSpPr>
            <p:spPr>
              <a:xfrm>
                <a:off x="2722326" y="1520860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7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AE572160-A75B-494C-81AA-8F901576AB26}"/>
                  </a:ext>
                </a:extLst>
              </p:cNvPr>
              <p:cNvSpPr/>
              <p:nvPr/>
            </p:nvSpPr>
            <p:spPr>
              <a:xfrm>
                <a:off x="1871631" y="2552465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1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7489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7340F8-D1FD-4264-906B-384B48846326}"/>
              </a:ext>
            </a:extLst>
          </p:cNvPr>
          <p:cNvSpPr/>
          <p:nvPr/>
        </p:nvSpPr>
        <p:spPr>
          <a:xfrm>
            <a:off x="393030" y="426723"/>
            <a:ext cx="478255" cy="195136"/>
          </a:xfrm>
          <a:prstGeom prst="rect">
            <a:avLst/>
          </a:prstGeom>
          <a:solidFill>
            <a:srgbClr val="CE0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CF47A-85D7-4F78-9A4C-08315FF0AB8E}"/>
              </a:ext>
            </a:extLst>
          </p:cNvPr>
          <p:cNvSpPr txBox="1"/>
          <p:nvPr/>
        </p:nvSpPr>
        <p:spPr>
          <a:xfrm>
            <a:off x="422694" y="408279"/>
            <a:ext cx="203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그래프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5196BA-878B-4791-B477-7E476446FFDE}"/>
              </a:ext>
            </a:extLst>
          </p:cNvPr>
          <p:cNvSpPr txBox="1"/>
          <p:nvPr/>
        </p:nvSpPr>
        <p:spPr>
          <a:xfrm>
            <a:off x="10312516" y="6517986"/>
            <a:ext cx="1447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2021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알고리즘 특강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with C++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18A1ADB-7F6E-401C-A37D-4B492DD1132E}"/>
              </a:ext>
            </a:extLst>
          </p:cNvPr>
          <p:cNvCxnSpPr/>
          <p:nvPr/>
        </p:nvCxnSpPr>
        <p:spPr>
          <a:xfrm flipH="1">
            <a:off x="511342" y="6451812"/>
            <a:ext cx="111599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F236804-D82F-40FA-A402-EC4BD39C3AF4}"/>
              </a:ext>
            </a:extLst>
          </p:cNvPr>
          <p:cNvSpPr/>
          <p:nvPr/>
        </p:nvSpPr>
        <p:spPr>
          <a:xfrm>
            <a:off x="900949" y="4322841"/>
            <a:ext cx="936773" cy="400110"/>
          </a:xfrm>
          <a:prstGeom prst="rect">
            <a:avLst/>
          </a:prstGeom>
          <a:solidFill>
            <a:srgbClr val="B10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73FF059-A3CA-434E-9A61-99E2D0FC58BF}"/>
              </a:ext>
            </a:extLst>
          </p:cNvPr>
          <p:cNvSpPr txBox="1"/>
          <p:nvPr/>
        </p:nvSpPr>
        <p:spPr>
          <a:xfrm>
            <a:off x="900949" y="4322841"/>
            <a:ext cx="9367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spc="-1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Graph</a:t>
            </a:r>
            <a:endParaRPr lang="ko-KR" altLang="en-US" sz="2000" spc="-100" dirty="0">
              <a:ln>
                <a:solidFill>
                  <a:schemeClr val="bg1">
                    <a:alpha val="30000"/>
                  </a:schemeClr>
                </a:solidFill>
              </a:ln>
              <a:latin typeface="Sandoll 고딕Neo3 05 SemiBold" panose="020B0600000101010101" pitchFamily="34" charset="-127"/>
              <a:ea typeface="Sandoll 고딕Neo3 05 SemiBold" panose="020B0600000101010101" pitchFamily="34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3E873FD-D389-4065-9AB7-0BFFA5A8BC1C}"/>
              </a:ext>
            </a:extLst>
          </p:cNvPr>
          <p:cNvGrpSpPr/>
          <p:nvPr/>
        </p:nvGrpSpPr>
        <p:grpSpPr>
          <a:xfrm>
            <a:off x="1004747" y="4941962"/>
            <a:ext cx="9348324" cy="338554"/>
            <a:chOff x="1474410" y="1346381"/>
            <a:chExt cx="9348324" cy="338554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9FD34F2-227D-4FD6-B7D7-4872A3296166}"/>
                </a:ext>
              </a:extLst>
            </p:cNvPr>
            <p:cNvSpPr txBox="1"/>
            <p:nvPr/>
          </p:nvSpPr>
          <p:spPr>
            <a:xfrm>
              <a:off x="1600359" y="1346381"/>
              <a:ext cx="922237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노드와 그 노드를 잇는 간선을 하나로 모아 놓은 자료구조</a:t>
              </a:r>
              <a:r>
                <a:rPr lang="en-US" altLang="ko-KR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.</a:t>
              </a:r>
              <a:endParaRPr lang="en-US" altLang="ko-KR" sz="800" spc="-1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3 Regular" panose="020B0600000101010101" pitchFamily="34" charset="-127"/>
                <a:ea typeface="Sandoll 고딕Neo3 03 Regular" panose="020B0600000101010101" pitchFamily="34" charset="-127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96FC884-4B85-48D5-8764-75433794E554}"/>
                </a:ext>
              </a:extLst>
            </p:cNvPr>
            <p:cNvSpPr/>
            <p:nvPr/>
          </p:nvSpPr>
          <p:spPr>
            <a:xfrm>
              <a:off x="1474410" y="1447342"/>
              <a:ext cx="130629" cy="130629"/>
            </a:xfrm>
            <a:prstGeom prst="ellipse">
              <a:avLst/>
            </a:prstGeom>
            <a:solidFill>
              <a:srgbClr val="B10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5825A1-1EB3-4003-A8C3-9DD0F9DBD1C2}"/>
              </a:ext>
            </a:extLst>
          </p:cNvPr>
          <p:cNvGrpSpPr/>
          <p:nvPr/>
        </p:nvGrpSpPr>
        <p:grpSpPr>
          <a:xfrm>
            <a:off x="4748752" y="1944319"/>
            <a:ext cx="2694497" cy="1674131"/>
            <a:chOff x="4138367" y="1652088"/>
            <a:chExt cx="2694497" cy="1674131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53167069-518F-41E5-B34E-BCE975649C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5763" y="2642776"/>
              <a:ext cx="1469010" cy="424201"/>
            </a:xfrm>
            <a:prstGeom prst="line">
              <a:avLst/>
            </a:prstGeom>
            <a:ln w="57150">
              <a:solidFill>
                <a:srgbClr val="CE08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3A5A4639-3E1D-42C7-8CA1-4B693AE0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28700" y="1916106"/>
              <a:ext cx="826073" cy="726670"/>
            </a:xfrm>
            <a:prstGeom prst="line">
              <a:avLst/>
            </a:prstGeom>
            <a:ln w="57150">
              <a:solidFill>
                <a:srgbClr val="CE08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281E514D-7FAE-4BC9-BE3B-390356F0DA32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57" y="1944253"/>
              <a:ext cx="656121" cy="1126247"/>
            </a:xfrm>
            <a:prstGeom prst="line">
              <a:avLst/>
            </a:prstGeom>
            <a:ln w="57150">
              <a:solidFill>
                <a:srgbClr val="CE08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58973A5-4A27-4620-AE3D-982E853F8C69}"/>
                </a:ext>
              </a:extLst>
            </p:cNvPr>
            <p:cNvSpPr/>
            <p:nvPr/>
          </p:nvSpPr>
          <p:spPr>
            <a:xfrm>
              <a:off x="4138367" y="1652088"/>
              <a:ext cx="556181" cy="55618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CE08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80091697-9720-4B8A-A264-2DA468E1DF0F}"/>
                </a:ext>
              </a:extLst>
            </p:cNvPr>
            <p:cNvSpPr/>
            <p:nvPr/>
          </p:nvSpPr>
          <p:spPr>
            <a:xfrm>
              <a:off x="6276683" y="2364686"/>
              <a:ext cx="556181" cy="55618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CE08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C0FE8CB-D7E5-4A74-81B4-599F3B04E7FA}"/>
                </a:ext>
              </a:extLst>
            </p:cNvPr>
            <p:cNvCxnSpPr>
              <a:stCxn id="3" idx="6"/>
              <a:endCxn id="30" idx="2"/>
            </p:cNvCxnSpPr>
            <p:nvPr/>
          </p:nvCxnSpPr>
          <p:spPr>
            <a:xfrm>
              <a:off x="4694548" y="1930179"/>
              <a:ext cx="769244" cy="0"/>
            </a:xfrm>
            <a:prstGeom prst="line">
              <a:avLst/>
            </a:prstGeom>
            <a:ln w="57150">
              <a:solidFill>
                <a:srgbClr val="CE08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A8752CF-B85A-4670-8DAE-D317C1B863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5762" y="1944253"/>
              <a:ext cx="656120" cy="1126247"/>
            </a:xfrm>
            <a:prstGeom prst="line">
              <a:avLst/>
            </a:prstGeom>
            <a:ln w="57150">
              <a:solidFill>
                <a:srgbClr val="CE08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52BF1F5-B440-41F6-BBAF-DDEB1AFCC979}"/>
                </a:ext>
              </a:extLst>
            </p:cNvPr>
            <p:cNvSpPr/>
            <p:nvPr/>
          </p:nvSpPr>
          <p:spPr>
            <a:xfrm>
              <a:off x="4794488" y="2770038"/>
              <a:ext cx="556181" cy="55618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CE08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0070A2E-B801-4456-A33A-7E2F16770F7E}"/>
                </a:ext>
              </a:extLst>
            </p:cNvPr>
            <p:cNvSpPr/>
            <p:nvPr/>
          </p:nvSpPr>
          <p:spPr>
            <a:xfrm>
              <a:off x="5463792" y="1652088"/>
              <a:ext cx="556181" cy="55618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CE08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5" name="그림 54">
            <a:extLst>
              <a:ext uri="{FF2B5EF4-FFF2-40B4-BE49-F238E27FC236}">
                <a16:creationId xmlns:a16="http://schemas.microsoft.com/office/drawing/2014/main" id="{B592839B-BC91-4613-B164-F772DD4E9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459" y="176996"/>
            <a:ext cx="766023" cy="43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53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7340F8-D1FD-4264-906B-384B48846326}"/>
              </a:ext>
            </a:extLst>
          </p:cNvPr>
          <p:cNvSpPr/>
          <p:nvPr/>
        </p:nvSpPr>
        <p:spPr>
          <a:xfrm>
            <a:off x="393030" y="426723"/>
            <a:ext cx="478255" cy="195136"/>
          </a:xfrm>
          <a:prstGeom prst="rect">
            <a:avLst/>
          </a:prstGeom>
          <a:solidFill>
            <a:srgbClr val="CE0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CF47A-85D7-4F78-9A4C-08315FF0AB8E}"/>
              </a:ext>
            </a:extLst>
          </p:cNvPr>
          <p:cNvSpPr txBox="1"/>
          <p:nvPr/>
        </p:nvSpPr>
        <p:spPr>
          <a:xfrm>
            <a:off x="422694" y="408279"/>
            <a:ext cx="203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BFS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5196BA-878B-4791-B477-7E476446FFDE}"/>
              </a:ext>
            </a:extLst>
          </p:cNvPr>
          <p:cNvSpPr txBox="1"/>
          <p:nvPr/>
        </p:nvSpPr>
        <p:spPr>
          <a:xfrm>
            <a:off x="10312516" y="6517986"/>
            <a:ext cx="1447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2021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알고리즘 특강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with C++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18A1ADB-7F6E-401C-A37D-4B492DD1132E}"/>
              </a:ext>
            </a:extLst>
          </p:cNvPr>
          <p:cNvCxnSpPr/>
          <p:nvPr/>
        </p:nvCxnSpPr>
        <p:spPr>
          <a:xfrm flipH="1">
            <a:off x="511342" y="6451812"/>
            <a:ext cx="111599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CE8E7A1-D640-4A77-862B-0E192C407D96}"/>
              </a:ext>
            </a:extLst>
          </p:cNvPr>
          <p:cNvSpPr txBox="1"/>
          <p:nvPr/>
        </p:nvSpPr>
        <p:spPr>
          <a:xfrm>
            <a:off x="6941917" y="1768596"/>
            <a:ext cx="34076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1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78DCE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function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en-US" altLang="ko-KR" sz="1200" b="0" i="0" u="none" strike="noStrike" kern="1200" cap="none" spc="-70" normalizeH="0" baseline="0" noProof="0" dirty="0" err="1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A9DC76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bfs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1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9867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pos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) 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set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Q = Queue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pos -&gt; Q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while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Q is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not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empty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   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set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node = popped element of Q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   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for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children of pos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       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if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each child has 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not</a:t>
            </a: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been visited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            visit child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                child -&gt; Q 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70" normalizeH="0" baseline="0" noProof="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uLnTx/>
                <a:uFillTx/>
                <a:latin typeface=" Inconsolata Medium'"/>
                <a:ea typeface="맑은 고딕" panose="020B0503020000020004" pitchFamily="50" charset="-127"/>
                <a:cs typeface="+mn-cs"/>
              </a:rPr>
              <a:t>}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31B2409-0CCE-48C1-B27F-55CC2894907A}"/>
              </a:ext>
            </a:extLst>
          </p:cNvPr>
          <p:cNvCxnSpPr/>
          <p:nvPr/>
        </p:nvCxnSpPr>
        <p:spPr>
          <a:xfrm>
            <a:off x="7045486" y="4159174"/>
            <a:ext cx="3407620" cy="0"/>
          </a:xfrm>
          <a:prstGeom prst="line">
            <a:avLst/>
          </a:prstGeom>
          <a:ln w="38100">
            <a:solidFill>
              <a:srgbClr val="CE0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5C90F63-725F-4127-9B8B-AC1220BCE79D}"/>
              </a:ext>
            </a:extLst>
          </p:cNvPr>
          <p:cNvCxnSpPr/>
          <p:nvPr/>
        </p:nvCxnSpPr>
        <p:spPr>
          <a:xfrm>
            <a:off x="7045486" y="4791258"/>
            <a:ext cx="3407620" cy="0"/>
          </a:xfrm>
          <a:prstGeom prst="line">
            <a:avLst/>
          </a:prstGeom>
          <a:ln w="38100">
            <a:solidFill>
              <a:srgbClr val="CE0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D2A71EB-1BB2-472F-A87E-F6CCAC609EAD}"/>
              </a:ext>
            </a:extLst>
          </p:cNvPr>
          <p:cNvCxnSpPr>
            <a:cxnSpLocks/>
          </p:cNvCxnSpPr>
          <p:nvPr/>
        </p:nvCxnSpPr>
        <p:spPr>
          <a:xfrm flipH="1">
            <a:off x="6374486" y="4479897"/>
            <a:ext cx="537238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003B03A-D7A5-4279-8F43-007C7BE51E4B}"/>
              </a:ext>
            </a:extLst>
          </p:cNvPr>
          <p:cNvCxnSpPr>
            <a:cxnSpLocks/>
          </p:cNvCxnSpPr>
          <p:nvPr/>
        </p:nvCxnSpPr>
        <p:spPr>
          <a:xfrm flipH="1">
            <a:off x="10532045" y="4466740"/>
            <a:ext cx="537238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66C3DFD-DD48-442C-AEB2-28BFEF6FFB16}"/>
              </a:ext>
            </a:extLst>
          </p:cNvPr>
          <p:cNvGrpSpPr/>
          <p:nvPr/>
        </p:nvGrpSpPr>
        <p:grpSpPr>
          <a:xfrm>
            <a:off x="1354842" y="2182620"/>
            <a:ext cx="3060507" cy="2705736"/>
            <a:chOff x="4470106" y="1132739"/>
            <a:chExt cx="3060507" cy="270573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CE62C2F9-7E87-4228-968B-CC893D89AA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0365" y="3298509"/>
              <a:ext cx="1117521" cy="360847"/>
            </a:xfrm>
            <a:prstGeom prst="line">
              <a:avLst/>
            </a:prstGeom>
            <a:ln w="57150">
              <a:solidFill>
                <a:schemeClr val="bg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8F6E0E9-A653-4AA3-A641-B7BC00401A13}"/>
                </a:ext>
              </a:extLst>
            </p:cNvPr>
            <p:cNvGrpSpPr/>
            <p:nvPr/>
          </p:nvGrpSpPr>
          <p:grpSpPr>
            <a:xfrm>
              <a:off x="4470106" y="1132739"/>
              <a:ext cx="3060507" cy="2705736"/>
              <a:chOff x="1871631" y="1520860"/>
              <a:chExt cx="3060507" cy="2705736"/>
            </a:xfrm>
          </p:grpSpPr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227B6BF9-9C14-44E9-9E14-D2209B672B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4011" y="2049285"/>
                <a:ext cx="432971" cy="1027938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F35A21DB-68E4-4C6D-9053-BF5DB5BC3639}"/>
                  </a:ext>
                </a:extLst>
              </p:cNvPr>
              <p:cNvCxnSpPr>
                <a:cxnSpLocks/>
                <a:stCxn id="44" idx="4"/>
              </p:cNvCxnSpPr>
              <p:nvPr/>
            </p:nvCxnSpPr>
            <p:spPr>
              <a:xfrm flipH="1">
                <a:off x="4288038" y="2489681"/>
                <a:ext cx="366010" cy="1040555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68B036AD-39D2-453C-A1E5-D014348030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5148" y="2358937"/>
                <a:ext cx="938970" cy="471619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E918731E-12C3-4F10-A708-FBD88C6895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0511" y="3437906"/>
                <a:ext cx="1204104" cy="405352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C55CBD10-4F44-4C0A-82B5-AAA6B90709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23953" y="3122445"/>
                <a:ext cx="472664" cy="643220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1C2B7D15-5B80-4AD8-8DA0-F64133FD98B8}"/>
                  </a:ext>
                </a:extLst>
              </p:cNvPr>
              <p:cNvCxnSpPr>
                <a:cxnSpLocks/>
                <a:stCxn id="42" idx="0"/>
                <a:endCxn id="43" idx="3"/>
              </p:cNvCxnSpPr>
              <p:nvPr/>
            </p:nvCxnSpPr>
            <p:spPr>
              <a:xfrm flipV="1">
                <a:off x="2805843" y="3027195"/>
                <a:ext cx="472664" cy="643220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A585628B-5C48-4B91-8B26-D1EAB734D6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9644" y="3099121"/>
                <a:ext cx="538578" cy="862231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00F72BE5-6BF5-4161-8EF4-D5326D498F32}"/>
                  </a:ext>
                </a:extLst>
              </p:cNvPr>
              <p:cNvSpPr/>
              <p:nvPr/>
            </p:nvSpPr>
            <p:spPr>
              <a:xfrm>
                <a:off x="4009947" y="3265063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6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E26A8129-D28A-435E-9DBB-EEE3EE713C61}"/>
                  </a:ext>
                </a:extLst>
              </p:cNvPr>
              <p:cNvCxnSpPr>
                <a:stCxn id="46" idx="6"/>
                <a:endCxn id="43" idx="2"/>
              </p:cNvCxnSpPr>
              <p:nvPr/>
            </p:nvCxnSpPr>
            <p:spPr>
              <a:xfrm>
                <a:off x="2427812" y="2830556"/>
                <a:ext cx="769244" cy="0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D1C80ECF-9BF6-474F-8ECF-CA49FFECB2C8}"/>
                  </a:ext>
                </a:extLst>
              </p:cNvPr>
              <p:cNvSpPr/>
              <p:nvPr/>
            </p:nvSpPr>
            <p:spPr>
              <a:xfrm>
                <a:off x="2527752" y="3670415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3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59491B1D-085E-44F9-AEF7-72C8F618F3AD}"/>
                  </a:ext>
                </a:extLst>
              </p:cNvPr>
              <p:cNvSpPr/>
              <p:nvPr/>
            </p:nvSpPr>
            <p:spPr>
              <a:xfrm>
                <a:off x="3197056" y="2552465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2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F7F24998-A918-4830-ACD7-40A8D12123B6}"/>
                  </a:ext>
                </a:extLst>
              </p:cNvPr>
              <p:cNvSpPr/>
              <p:nvPr/>
            </p:nvSpPr>
            <p:spPr>
              <a:xfrm>
                <a:off x="4375957" y="1933500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5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EAE2ACD9-F02F-445A-8FDD-3ACC4F5C8D84}"/>
                  </a:ext>
                </a:extLst>
              </p:cNvPr>
              <p:cNvSpPr/>
              <p:nvPr/>
            </p:nvSpPr>
            <p:spPr>
              <a:xfrm>
                <a:off x="2722326" y="1520860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7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20B489A-F051-4C72-ADBC-C52D58F2E541}"/>
                  </a:ext>
                </a:extLst>
              </p:cNvPr>
              <p:cNvSpPr/>
              <p:nvPr/>
            </p:nvSpPr>
            <p:spPr>
              <a:xfrm>
                <a:off x="1871631" y="2552465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1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6509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7340F8-D1FD-4264-906B-384B48846326}"/>
              </a:ext>
            </a:extLst>
          </p:cNvPr>
          <p:cNvSpPr/>
          <p:nvPr/>
        </p:nvSpPr>
        <p:spPr>
          <a:xfrm>
            <a:off x="393030" y="426723"/>
            <a:ext cx="478255" cy="195136"/>
          </a:xfrm>
          <a:prstGeom prst="rect">
            <a:avLst/>
          </a:prstGeom>
          <a:solidFill>
            <a:srgbClr val="CE0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CF47A-85D7-4F78-9A4C-08315FF0AB8E}"/>
              </a:ext>
            </a:extLst>
          </p:cNvPr>
          <p:cNvSpPr txBox="1"/>
          <p:nvPr/>
        </p:nvSpPr>
        <p:spPr>
          <a:xfrm>
            <a:off x="422694" y="408279"/>
            <a:ext cx="203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DFS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5196BA-878B-4791-B477-7E476446FFDE}"/>
              </a:ext>
            </a:extLst>
          </p:cNvPr>
          <p:cNvSpPr txBox="1"/>
          <p:nvPr/>
        </p:nvSpPr>
        <p:spPr>
          <a:xfrm>
            <a:off x="10312516" y="6517986"/>
            <a:ext cx="1447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2021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알고리즘 특강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with C++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18A1ADB-7F6E-401C-A37D-4B492DD1132E}"/>
              </a:ext>
            </a:extLst>
          </p:cNvPr>
          <p:cNvCxnSpPr/>
          <p:nvPr/>
        </p:nvCxnSpPr>
        <p:spPr>
          <a:xfrm flipH="1">
            <a:off x="511342" y="6451812"/>
            <a:ext cx="111599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CE8E7A1-D640-4A77-862B-0E192C407D96}"/>
              </a:ext>
            </a:extLst>
          </p:cNvPr>
          <p:cNvSpPr txBox="1"/>
          <p:nvPr/>
        </p:nvSpPr>
        <p:spPr>
          <a:xfrm>
            <a:off x="6941917" y="1768596"/>
            <a:ext cx="34076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1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78DCE8"/>
                </a:solidFill>
                <a:effectLst/>
                <a:latin typeface=" Inconsolata Medium'"/>
              </a:rPr>
              <a:t>function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A9DC76"/>
                </a:solidFill>
                <a:effectLst/>
                <a:latin typeface=" Inconsolata Medium'"/>
              </a:rPr>
              <a:t>dfs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(</a:t>
            </a:r>
            <a:r>
              <a:rPr lang="en-US" altLang="ko-KR" sz="1200" b="0" i="1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9867"/>
                </a:solidFill>
                <a:effectLst/>
                <a:latin typeface=" Inconsolata Medium'"/>
              </a:rPr>
              <a:t>pos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) {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visit pos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latin typeface=" Inconsolata Medium'"/>
              </a:rPr>
              <a:t>for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children of pos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   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latin typeface=" Inconsolata Medium'"/>
              </a:rPr>
              <a:t>if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each child has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latin typeface=" Inconsolata Medium'"/>
              </a:rPr>
              <a:t>not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been visited 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       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A9DC76"/>
                </a:solidFill>
                <a:effectLst/>
                <a:latin typeface=" Inconsolata Medium'"/>
              </a:rPr>
              <a:t>dfs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(pos)   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}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16D4357-74B0-4459-B1A8-883CD03BF982}"/>
              </a:ext>
            </a:extLst>
          </p:cNvPr>
          <p:cNvCxnSpPr>
            <a:cxnSpLocks/>
          </p:cNvCxnSpPr>
          <p:nvPr/>
        </p:nvCxnSpPr>
        <p:spPr>
          <a:xfrm>
            <a:off x="7650699" y="4802245"/>
            <a:ext cx="1789329" cy="0"/>
          </a:xfrm>
          <a:prstGeom prst="line">
            <a:avLst/>
          </a:prstGeom>
          <a:ln w="47625">
            <a:solidFill>
              <a:srgbClr val="CE0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99FB7F-B8CF-4172-848A-AF0F67919E26}"/>
              </a:ext>
            </a:extLst>
          </p:cNvPr>
          <p:cNvSpPr/>
          <p:nvPr/>
        </p:nvSpPr>
        <p:spPr>
          <a:xfrm>
            <a:off x="7755954" y="4483004"/>
            <a:ext cx="1565663" cy="226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7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3 Regular" panose="020B0600000101010101" pitchFamily="34" charset="-127"/>
                <a:ea typeface="Sandoll 고딕Neo3 03 Regular" panose="020B0600000101010101" pitchFamily="34" charset="-127"/>
              </a:rPr>
              <a:t>dfs(1)</a:t>
            </a:r>
            <a:endParaRPr lang="ko-KR" altLang="en-US" sz="1400" spc="-70" dirty="0">
              <a:ln>
                <a:solidFill>
                  <a:srgbClr val="CE084F">
                    <a:alpha val="30000"/>
                  </a:srgbClr>
                </a:solidFill>
              </a:ln>
              <a:solidFill>
                <a:srgbClr val="CE084F"/>
              </a:solidFill>
              <a:latin typeface="Sandoll 고딕Neo3 03 Regular" panose="020B0600000101010101" pitchFamily="34" charset="-127"/>
              <a:ea typeface="Sandoll 고딕Neo3 03 Regular" panose="020B0600000101010101" pitchFamily="34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1C819A6-9631-4101-96BE-2C875B8AD631}"/>
              </a:ext>
            </a:extLst>
          </p:cNvPr>
          <p:cNvGrpSpPr/>
          <p:nvPr/>
        </p:nvGrpSpPr>
        <p:grpSpPr>
          <a:xfrm>
            <a:off x="1354842" y="2182620"/>
            <a:ext cx="3060507" cy="2705736"/>
            <a:chOff x="4470106" y="1132739"/>
            <a:chExt cx="3060507" cy="2705736"/>
          </a:xfrm>
        </p:grpSpPr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BFCBEFA9-AEDA-4184-B902-A687242E8C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0365" y="3298509"/>
              <a:ext cx="1117521" cy="360847"/>
            </a:xfrm>
            <a:prstGeom prst="line">
              <a:avLst/>
            </a:prstGeom>
            <a:ln w="57150">
              <a:solidFill>
                <a:srgbClr val="CE084F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63288733-1DFE-4F1A-87DB-02B03AB252F1}"/>
                </a:ext>
              </a:extLst>
            </p:cNvPr>
            <p:cNvGrpSpPr/>
            <p:nvPr/>
          </p:nvGrpSpPr>
          <p:grpSpPr>
            <a:xfrm>
              <a:off x="4470106" y="1132739"/>
              <a:ext cx="3060507" cy="2705736"/>
              <a:chOff x="1871631" y="1520860"/>
              <a:chExt cx="3060507" cy="2705736"/>
            </a:xfrm>
          </p:grpSpPr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16E23C30-1F75-4F5D-AA3A-D1DBCDAA2F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4011" y="2049285"/>
                <a:ext cx="432971" cy="1027938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092B79F9-4920-4D53-97F4-1E046D2D4817}"/>
                  </a:ext>
                </a:extLst>
              </p:cNvPr>
              <p:cNvCxnSpPr>
                <a:cxnSpLocks/>
                <a:stCxn id="101" idx="4"/>
              </p:cNvCxnSpPr>
              <p:nvPr/>
            </p:nvCxnSpPr>
            <p:spPr>
              <a:xfrm flipH="1">
                <a:off x="4288038" y="2489681"/>
                <a:ext cx="366010" cy="1040555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391E4924-7ECB-4E03-9406-7D04918649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5148" y="2358937"/>
                <a:ext cx="938970" cy="471619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9A5C28BD-0EF1-441F-AE88-5C5426A0BA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0511" y="3437906"/>
                <a:ext cx="1204104" cy="405352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8B5F99A2-8832-4179-992A-F8DC81785C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23953" y="3122445"/>
                <a:ext cx="472664" cy="643220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3CB0F56B-F116-43FE-93FF-39EFE6DA2A00}"/>
                  </a:ext>
                </a:extLst>
              </p:cNvPr>
              <p:cNvCxnSpPr>
                <a:cxnSpLocks/>
                <a:stCxn id="99" idx="0"/>
                <a:endCxn id="100" idx="3"/>
              </p:cNvCxnSpPr>
              <p:nvPr/>
            </p:nvCxnSpPr>
            <p:spPr>
              <a:xfrm flipV="1">
                <a:off x="2805843" y="3027195"/>
                <a:ext cx="472664" cy="643220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CC54B8FA-0EFF-4F62-BCEC-0401FBFCED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9644" y="3099121"/>
                <a:ext cx="538578" cy="862231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D6BDC446-3FB8-412F-908C-76D39C3933CE}"/>
                  </a:ext>
                </a:extLst>
              </p:cNvPr>
              <p:cNvSpPr/>
              <p:nvPr/>
            </p:nvSpPr>
            <p:spPr>
              <a:xfrm>
                <a:off x="4009947" y="3265063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6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371BEC9B-C1FE-4143-92C2-17F4F2C6475D}"/>
                  </a:ext>
                </a:extLst>
              </p:cNvPr>
              <p:cNvCxnSpPr>
                <a:stCxn id="103" idx="6"/>
                <a:endCxn id="100" idx="2"/>
              </p:cNvCxnSpPr>
              <p:nvPr/>
            </p:nvCxnSpPr>
            <p:spPr>
              <a:xfrm>
                <a:off x="2427812" y="2830556"/>
                <a:ext cx="769244" cy="0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EF3D0C21-0016-4664-BA53-FE323FE1A0E2}"/>
                  </a:ext>
                </a:extLst>
              </p:cNvPr>
              <p:cNvSpPr/>
              <p:nvPr/>
            </p:nvSpPr>
            <p:spPr>
              <a:xfrm>
                <a:off x="2527752" y="3670415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3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602328FD-86D8-4861-8557-AE567E96607E}"/>
                  </a:ext>
                </a:extLst>
              </p:cNvPr>
              <p:cNvSpPr/>
              <p:nvPr/>
            </p:nvSpPr>
            <p:spPr>
              <a:xfrm>
                <a:off x="3197056" y="2552465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2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682C0E00-67E2-49C7-AD02-1A60BC96FFE5}"/>
                  </a:ext>
                </a:extLst>
              </p:cNvPr>
              <p:cNvSpPr/>
              <p:nvPr/>
            </p:nvSpPr>
            <p:spPr>
              <a:xfrm>
                <a:off x="4375957" y="1933500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5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B5C99478-2F11-46F6-9E2D-F020B49A9E28}"/>
                  </a:ext>
                </a:extLst>
              </p:cNvPr>
              <p:cNvSpPr/>
              <p:nvPr/>
            </p:nvSpPr>
            <p:spPr>
              <a:xfrm>
                <a:off x="2722326" y="1520860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7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0922C437-AF59-4FDE-92B6-5C73E47D7BF5}"/>
                  </a:ext>
                </a:extLst>
              </p:cNvPr>
              <p:cNvSpPr/>
              <p:nvPr/>
            </p:nvSpPr>
            <p:spPr>
              <a:xfrm>
                <a:off x="1871631" y="2552465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1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</p:grpSp>
      </p:grp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98601A13-A06D-4EBF-89E1-76863C79723F}"/>
              </a:ext>
            </a:extLst>
          </p:cNvPr>
          <p:cNvCxnSpPr>
            <a:cxnSpLocks/>
          </p:cNvCxnSpPr>
          <p:nvPr/>
        </p:nvCxnSpPr>
        <p:spPr>
          <a:xfrm>
            <a:off x="7650699" y="3492315"/>
            <a:ext cx="0" cy="1336243"/>
          </a:xfrm>
          <a:prstGeom prst="line">
            <a:avLst/>
          </a:prstGeom>
          <a:ln w="47625">
            <a:solidFill>
              <a:srgbClr val="CE0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DD9606E9-893A-4FF9-B126-6A7428A74583}"/>
              </a:ext>
            </a:extLst>
          </p:cNvPr>
          <p:cNvCxnSpPr>
            <a:cxnSpLocks/>
          </p:cNvCxnSpPr>
          <p:nvPr/>
        </p:nvCxnSpPr>
        <p:spPr>
          <a:xfrm>
            <a:off x="9440028" y="3492315"/>
            <a:ext cx="0" cy="1336243"/>
          </a:xfrm>
          <a:prstGeom prst="line">
            <a:avLst/>
          </a:prstGeom>
          <a:ln w="47625">
            <a:solidFill>
              <a:srgbClr val="CE0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018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7340F8-D1FD-4264-906B-384B48846326}"/>
              </a:ext>
            </a:extLst>
          </p:cNvPr>
          <p:cNvSpPr/>
          <p:nvPr/>
        </p:nvSpPr>
        <p:spPr>
          <a:xfrm>
            <a:off x="393030" y="426723"/>
            <a:ext cx="478255" cy="195136"/>
          </a:xfrm>
          <a:prstGeom prst="rect">
            <a:avLst/>
          </a:prstGeom>
          <a:solidFill>
            <a:srgbClr val="CE0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CF47A-85D7-4F78-9A4C-08315FF0AB8E}"/>
              </a:ext>
            </a:extLst>
          </p:cNvPr>
          <p:cNvSpPr txBox="1"/>
          <p:nvPr/>
        </p:nvSpPr>
        <p:spPr>
          <a:xfrm>
            <a:off x="422694" y="408279"/>
            <a:ext cx="203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DFS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5196BA-878B-4791-B477-7E476446FFDE}"/>
              </a:ext>
            </a:extLst>
          </p:cNvPr>
          <p:cNvSpPr txBox="1"/>
          <p:nvPr/>
        </p:nvSpPr>
        <p:spPr>
          <a:xfrm>
            <a:off x="10312516" y="6517986"/>
            <a:ext cx="1447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2021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알고리즘 특강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with C++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18A1ADB-7F6E-401C-A37D-4B492DD1132E}"/>
              </a:ext>
            </a:extLst>
          </p:cNvPr>
          <p:cNvCxnSpPr/>
          <p:nvPr/>
        </p:nvCxnSpPr>
        <p:spPr>
          <a:xfrm flipH="1">
            <a:off x="511342" y="6451812"/>
            <a:ext cx="111599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CE8E7A1-D640-4A77-862B-0E192C407D96}"/>
              </a:ext>
            </a:extLst>
          </p:cNvPr>
          <p:cNvSpPr txBox="1"/>
          <p:nvPr/>
        </p:nvSpPr>
        <p:spPr>
          <a:xfrm>
            <a:off x="6941917" y="1768596"/>
            <a:ext cx="34076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1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78DCE8"/>
                </a:solidFill>
                <a:effectLst/>
                <a:latin typeface=" Inconsolata Medium'"/>
              </a:rPr>
              <a:t>function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A9DC76"/>
                </a:solidFill>
                <a:effectLst/>
                <a:latin typeface=" Inconsolata Medium'"/>
              </a:rPr>
              <a:t>dfs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(</a:t>
            </a:r>
            <a:r>
              <a:rPr lang="en-US" altLang="ko-KR" sz="1200" b="0" i="1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9867"/>
                </a:solidFill>
                <a:effectLst/>
                <a:latin typeface=" Inconsolata Medium'"/>
              </a:rPr>
              <a:t>pos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) {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visit pos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latin typeface=" Inconsolata Medium'"/>
              </a:rPr>
              <a:t>for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children of pos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   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latin typeface=" Inconsolata Medium'"/>
              </a:rPr>
              <a:t>if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each child has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latin typeface=" Inconsolata Medium'"/>
              </a:rPr>
              <a:t>not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been visited 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       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A9DC76"/>
                </a:solidFill>
                <a:effectLst/>
                <a:latin typeface=" Inconsolata Medium'"/>
              </a:rPr>
              <a:t>dfs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(pos)   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}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18BE365-2464-4D0E-A349-B01676FB7AE9}"/>
              </a:ext>
            </a:extLst>
          </p:cNvPr>
          <p:cNvGrpSpPr/>
          <p:nvPr/>
        </p:nvGrpSpPr>
        <p:grpSpPr>
          <a:xfrm>
            <a:off x="1354842" y="2182620"/>
            <a:ext cx="3060507" cy="2705736"/>
            <a:chOff x="4470106" y="1132739"/>
            <a:chExt cx="3060507" cy="2705736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AF217AA3-2D22-4E11-89F6-72D4A60551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0365" y="3298509"/>
              <a:ext cx="1117521" cy="360847"/>
            </a:xfrm>
            <a:prstGeom prst="line">
              <a:avLst/>
            </a:prstGeom>
            <a:ln w="57150">
              <a:solidFill>
                <a:srgbClr val="CE084F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BB2DC4D-2B09-4E6E-9BD0-4AC0228D54A7}"/>
                </a:ext>
              </a:extLst>
            </p:cNvPr>
            <p:cNvGrpSpPr/>
            <p:nvPr/>
          </p:nvGrpSpPr>
          <p:grpSpPr>
            <a:xfrm>
              <a:off x="4470106" y="1132739"/>
              <a:ext cx="3060507" cy="2705736"/>
              <a:chOff x="1871631" y="1520860"/>
              <a:chExt cx="3060507" cy="2705736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F7822831-F6AD-49E5-ACBC-27994D9CA8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4011" y="2049285"/>
                <a:ext cx="432971" cy="1027938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98D8A436-E0FC-4980-B5E4-56EB785188F9}"/>
                  </a:ext>
                </a:extLst>
              </p:cNvPr>
              <p:cNvCxnSpPr>
                <a:cxnSpLocks/>
                <a:stCxn id="44" idx="4"/>
              </p:cNvCxnSpPr>
              <p:nvPr/>
            </p:nvCxnSpPr>
            <p:spPr>
              <a:xfrm flipH="1">
                <a:off x="4288038" y="2489681"/>
                <a:ext cx="366010" cy="1040555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43E65432-361D-44DE-A55F-B6BBDC6C52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5148" y="2358937"/>
                <a:ext cx="938970" cy="471619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A287BA7F-9F11-4D99-806D-A7D3A21495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0511" y="3437906"/>
                <a:ext cx="1204104" cy="405352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02153F8F-DB74-4086-922E-F9745C2E9B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23953" y="3122445"/>
                <a:ext cx="472664" cy="643220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CF38A73C-AD3D-4657-9F9D-7C9F3E1EEE22}"/>
                  </a:ext>
                </a:extLst>
              </p:cNvPr>
              <p:cNvCxnSpPr>
                <a:cxnSpLocks/>
                <a:stCxn id="42" idx="0"/>
                <a:endCxn id="43" idx="3"/>
              </p:cNvCxnSpPr>
              <p:nvPr/>
            </p:nvCxnSpPr>
            <p:spPr>
              <a:xfrm flipV="1">
                <a:off x="2805843" y="3027195"/>
                <a:ext cx="472664" cy="643220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40C48932-ED99-492B-B740-AD1A1E56FB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9644" y="3099121"/>
                <a:ext cx="538578" cy="862231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9CCD94AF-46FF-42B3-90E6-CBC43F8A9C4B}"/>
                  </a:ext>
                </a:extLst>
              </p:cNvPr>
              <p:cNvSpPr/>
              <p:nvPr/>
            </p:nvSpPr>
            <p:spPr>
              <a:xfrm>
                <a:off x="4009947" y="3265063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6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AA65DAC7-BEC2-4347-992E-263A9CE23F0E}"/>
                  </a:ext>
                </a:extLst>
              </p:cNvPr>
              <p:cNvCxnSpPr>
                <a:stCxn id="39" idx="6"/>
                <a:endCxn id="43" idx="2"/>
              </p:cNvCxnSpPr>
              <p:nvPr/>
            </p:nvCxnSpPr>
            <p:spPr>
              <a:xfrm>
                <a:off x="2427812" y="2830556"/>
                <a:ext cx="769244" cy="0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BB598B00-094A-43B6-834B-043BB6D3DFEC}"/>
                  </a:ext>
                </a:extLst>
              </p:cNvPr>
              <p:cNvSpPr/>
              <p:nvPr/>
            </p:nvSpPr>
            <p:spPr>
              <a:xfrm>
                <a:off x="2527752" y="3670415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3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9E2ED876-D9C8-4D12-9942-790D146407E2}"/>
                  </a:ext>
                </a:extLst>
              </p:cNvPr>
              <p:cNvSpPr/>
              <p:nvPr/>
            </p:nvSpPr>
            <p:spPr>
              <a:xfrm>
                <a:off x="3197056" y="2552465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2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58F66BE1-83D2-410A-AECA-F81C1D60DA7E}"/>
                  </a:ext>
                </a:extLst>
              </p:cNvPr>
              <p:cNvSpPr/>
              <p:nvPr/>
            </p:nvSpPr>
            <p:spPr>
              <a:xfrm>
                <a:off x="4375957" y="1933500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5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1A448A5E-E443-49C5-916D-79A755533BDC}"/>
                  </a:ext>
                </a:extLst>
              </p:cNvPr>
              <p:cNvSpPr/>
              <p:nvPr/>
            </p:nvSpPr>
            <p:spPr>
              <a:xfrm>
                <a:off x="2722326" y="1520860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7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0E80C8F4-F16D-42F4-BCBF-6E585C395193}"/>
                  </a:ext>
                </a:extLst>
              </p:cNvPr>
              <p:cNvSpPr/>
              <p:nvPr/>
            </p:nvSpPr>
            <p:spPr>
              <a:xfrm>
                <a:off x="1871631" y="2552465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1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</p:grp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16D4357-74B0-4459-B1A8-883CD03BF982}"/>
              </a:ext>
            </a:extLst>
          </p:cNvPr>
          <p:cNvCxnSpPr>
            <a:cxnSpLocks/>
          </p:cNvCxnSpPr>
          <p:nvPr/>
        </p:nvCxnSpPr>
        <p:spPr>
          <a:xfrm>
            <a:off x="7650699" y="4802245"/>
            <a:ext cx="1789329" cy="0"/>
          </a:xfrm>
          <a:prstGeom prst="line">
            <a:avLst/>
          </a:prstGeom>
          <a:ln w="47625">
            <a:solidFill>
              <a:srgbClr val="CE0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A09D79F-E440-4159-9AB9-7DC8AC786156}"/>
              </a:ext>
            </a:extLst>
          </p:cNvPr>
          <p:cNvCxnSpPr>
            <a:cxnSpLocks/>
          </p:cNvCxnSpPr>
          <p:nvPr/>
        </p:nvCxnSpPr>
        <p:spPr>
          <a:xfrm>
            <a:off x="7650699" y="3492315"/>
            <a:ext cx="0" cy="1336243"/>
          </a:xfrm>
          <a:prstGeom prst="line">
            <a:avLst/>
          </a:prstGeom>
          <a:ln w="47625">
            <a:solidFill>
              <a:srgbClr val="CE0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38B0B68-D029-42EF-8E71-E3468E539A5E}"/>
              </a:ext>
            </a:extLst>
          </p:cNvPr>
          <p:cNvCxnSpPr>
            <a:cxnSpLocks/>
          </p:cNvCxnSpPr>
          <p:nvPr/>
        </p:nvCxnSpPr>
        <p:spPr>
          <a:xfrm>
            <a:off x="9440028" y="3492315"/>
            <a:ext cx="0" cy="1336243"/>
          </a:xfrm>
          <a:prstGeom prst="line">
            <a:avLst/>
          </a:prstGeom>
          <a:ln w="47625">
            <a:solidFill>
              <a:srgbClr val="CE0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696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7340F8-D1FD-4264-906B-384B48846326}"/>
              </a:ext>
            </a:extLst>
          </p:cNvPr>
          <p:cNvSpPr/>
          <p:nvPr/>
        </p:nvSpPr>
        <p:spPr>
          <a:xfrm>
            <a:off x="393030" y="426723"/>
            <a:ext cx="478255" cy="195136"/>
          </a:xfrm>
          <a:prstGeom prst="rect">
            <a:avLst/>
          </a:prstGeom>
          <a:solidFill>
            <a:srgbClr val="CE0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CF47A-85D7-4F78-9A4C-08315FF0AB8E}"/>
              </a:ext>
            </a:extLst>
          </p:cNvPr>
          <p:cNvSpPr txBox="1"/>
          <p:nvPr/>
        </p:nvSpPr>
        <p:spPr>
          <a:xfrm>
            <a:off x="422694" y="408279"/>
            <a:ext cx="203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DFS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5196BA-878B-4791-B477-7E476446FFDE}"/>
              </a:ext>
            </a:extLst>
          </p:cNvPr>
          <p:cNvSpPr txBox="1"/>
          <p:nvPr/>
        </p:nvSpPr>
        <p:spPr>
          <a:xfrm>
            <a:off x="10312516" y="6517986"/>
            <a:ext cx="1447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2021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알고리즘 특강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with C++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18A1ADB-7F6E-401C-A37D-4B492DD1132E}"/>
              </a:ext>
            </a:extLst>
          </p:cNvPr>
          <p:cNvCxnSpPr/>
          <p:nvPr/>
        </p:nvCxnSpPr>
        <p:spPr>
          <a:xfrm flipH="1">
            <a:off x="511342" y="6451812"/>
            <a:ext cx="111599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CE8E7A1-D640-4A77-862B-0E192C407D96}"/>
              </a:ext>
            </a:extLst>
          </p:cNvPr>
          <p:cNvSpPr txBox="1"/>
          <p:nvPr/>
        </p:nvSpPr>
        <p:spPr>
          <a:xfrm>
            <a:off x="6941917" y="1768596"/>
            <a:ext cx="34076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1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78DCE8"/>
                </a:solidFill>
                <a:effectLst/>
                <a:latin typeface=" Inconsolata Medium'"/>
              </a:rPr>
              <a:t>function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A9DC76"/>
                </a:solidFill>
                <a:effectLst/>
                <a:latin typeface=" Inconsolata Medium'"/>
              </a:rPr>
              <a:t>dfs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(</a:t>
            </a:r>
            <a:r>
              <a:rPr lang="en-US" altLang="ko-KR" sz="1200" b="0" i="1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9867"/>
                </a:solidFill>
                <a:effectLst/>
                <a:latin typeface=" Inconsolata Medium'"/>
              </a:rPr>
              <a:t>pos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) {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visit pos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latin typeface=" Inconsolata Medium'"/>
              </a:rPr>
              <a:t>for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children of pos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   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latin typeface=" Inconsolata Medium'"/>
              </a:rPr>
              <a:t>if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each child has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latin typeface=" Inconsolata Medium'"/>
              </a:rPr>
              <a:t>not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been visited 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       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A9DC76"/>
                </a:solidFill>
                <a:effectLst/>
                <a:latin typeface=" Inconsolata Medium'"/>
              </a:rPr>
              <a:t>dfs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(pos)   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}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16D4357-74B0-4459-B1A8-883CD03BF982}"/>
              </a:ext>
            </a:extLst>
          </p:cNvPr>
          <p:cNvCxnSpPr>
            <a:cxnSpLocks/>
          </p:cNvCxnSpPr>
          <p:nvPr/>
        </p:nvCxnSpPr>
        <p:spPr>
          <a:xfrm>
            <a:off x="7650699" y="4802245"/>
            <a:ext cx="1789329" cy="0"/>
          </a:xfrm>
          <a:prstGeom prst="line">
            <a:avLst/>
          </a:prstGeom>
          <a:ln w="47625">
            <a:solidFill>
              <a:srgbClr val="CE0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99FB7F-B8CF-4172-848A-AF0F67919E26}"/>
              </a:ext>
            </a:extLst>
          </p:cNvPr>
          <p:cNvSpPr/>
          <p:nvPr/>
        </p:nvSpPr>
        <p:spPr>
          <a:xfrm>
            <a:off x="7755954" y="4483004"/>
            <a:ext cx="1565663" cy="226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7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3 Regular" panose="020B0600000101010101" pitchFamily="34" charset="-127"/>
                <a:ea typeface="Sandoll 고딕Neo3 03 Regular" panose="020B0600000101010101" pitchFamily="34" charset="-127"/>
              </a:rPr>
              <a:t>dfs(2)</a:t>
            </a:r>
            <a:endParaRPr lang="ko-KR" altLang="en-US" sz="1400" spc="-70" dirty="0">
              <a:ln>
                <a:solidFill>
                  <a:srgbClr val="CE084F">
                    <a:alpha val="30000"/>
                  </a:srgbClr>
                </a:solidFill>
              </a:ln>
              <a:solidFill>
                <a:srgbClr val="CE084F"/>
              </a:solidFill>
              <a:latin typeface="Sandoll 고딕Neo3 03 Regular" panose="020B0600000101010101" pitchFamily="34" charset="-127"/>
              <a:ea typeface="Sandoll 고딕Neo3 03 Regular" panose="020B0600000101010101" pitchFamily="34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280D237-3F04-448C-98A6-24FAD7CBFC49}"/>
              </a:ext>
            </a:extLst>
          </p:cNvPr>
          <p:cNvGrpSpPr/>
          <p:nvPr/>
        </p:nvGrpSpPr>
        <p:grpSpPr>
          <a:xfrm>
            <a:off x="1354842" y="2182620"/>
            <a:ext cx="3060507" cy="2705736"/>
            <a:chOff x="4470106" y="1132739"/>
            <a:chExt cx="3060507" cy="2705736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4C296D2B-F689-430F-8E9F-7963874CF4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0365" y="3298509"/>
              <a:ext cx="1117521" cy="360847"/>
            </a:xfrm>
            <a:prstGeom prst="line">
              <a:avLst/>
            </a:prstGeom>
            <a:ln w="57150">
              <a:solidFill>
                <a:srgbClr val="CE084F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2DA7A9C1-BC24-4251-BB35-44F916F0B358}"/>
                </a:ext>
              </a:extLst>
            </p:cNvPr>
            <p:cNvGrpSpPr/>
            <p:nvPr/>
          </p:nvGrpSpPr>
          <p:grpSpPr>
            <a:xfrm>
              <a:off x="4470106" y="1132739"/>
              <a:ext cx="3060507" cy="2705736"/>
              <a:chOff x="1871631" y="1520860"/>
              <a:chExt cx="3060507" cy="2705736"/>
            </a:xfrm>
          </p:grpSpPr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0BF18627-1F29-4505-97CC-0327890EAD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4011" y="2049285"/>
                <a:ext cx="432971" cy="1027938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6F7FC2A7-E64F-44A8-81F7-640825320FD9}"/>
                  </a:ext>
                </a:extLst>
              </p:cNvPr>
              <p:cNvCxnSpPr>
                <a:cxnSpLocks/>
                <a:stCxn id="62" idx="4"/>
              </p:cNvCxnSpPr>
              <p:nvPr/>
            </p:nvCxnSpPr>
            <p:spPr>
              <a:xfrm flipH="1">
                <a:off x="4288038" y="2489681"/>
                <a:ext cx="366010" cy="1040555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7DF8868E-006F-40A2-8847-03E41A0BA1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5148" y="2358937"/>
                <a:ext cx="938970" cy="471619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24F00456-A731-4CFA-BC6B-A9CB4C4808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0511" y="3437906"/>
                <a:ext cx="1204104" cy="405352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4550ED9B-61F7-414F-B897-D93E5E258E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23953" y="3122445"/>
                <a:ext cx="472664" cy="643220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76DF6A07-84FE-4D57-8A92-2D6F9D09757F}"/>
                  </a:ext>
                </a:extLst>
              </p:cNvPr>
              <p:cNvCxnSpPr>
                <a:cxnSpLocks/>
                <a:stCxn id="60" idx="0"/>
                <a:endCxn id="61" idx="3"/>
              </p:cNvCxnSpPr>
              <p:nvPr/>
            </p:nvCxnSpPr>
            <p:spPr>
              <a:xfrm flipV="1">
                <a:off x="2805843" y="3027195"/>
                <a:ext cx="472664" cy="643220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82064F41-5982-4DE4-811B-F296251BF9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9644" y="3099121"/>
                <a:ext cx="538578" cy="862231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7121ECA7-2615-4F5E-B0EF-41832AAE4EB3}"/>
                  </a:ext>
                </a:extLst>
              </p:cNvPr>
              <p:cNvSpPr/>
              <p:nvPr/>
            </p:nvSpPr>
            <p:spPr>
              <a:xfrm>
                <a:off x="4009947" y="3265063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6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1B3656D5-0899-439F-81C1-521F066BAC4E}"/>
                  </a:ext>
                </a:extLst>
              </p:cNvPr>
              <p:cNvCxnSpPr>
                <a:stCxn id="64" idx="6"/>
                <a:endCxn id="61" idx="2"/>
              </p:cNvCxnSpPr>
              <p:nvPr/>
            </p:nvCxnSpPr>
            <p:spPr>
              <a:xfrm>
                <a:off x="2427812" y="2830556"/>
                <a:ext cx="769244" cy="0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F1217F2A-7E39-4293-A6BD-185EDF10F485}"/>
                  </a:ext>
                </a:extLst>
              </p:cNvPr>
              <p:cNvSpPr/>
              <p:nvPr/>
            </p:nvSpPr>
            <p:spPr>
              <a:xfrm>
                <a:off x="2527752" y="3670415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3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775BCAA-F790-43D1-87F0-02754BAA294D}"/>
                  </a:ext>
                </a:extLst>
              </p:cNvPr>
              <p:cNvSpPr/>
              <p:nvPr/>
            </p:nvSpPr>
            <p:spPr>
              <a:xfrm>
                <a:off x="3197056" y="2552465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2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1CF78857-6194-48F9-A475-4CAC07568237}"/>
                  </a:ext>
                </a:extLst>
              </p:cNvPr>
              <p:cNvSpPr/>
              <p:nvPr/>
            </p:nvSpPr>
            <p:spPr>
              <a:xfrm>
                <a:off x="4375957" y="1933500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5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B6A94C81-9ED3-4EA7-9B7B-D3917585CA75}"/>
                  </a:ext>
                </a:extLst>
              </p:cNvPr>
              <p:cNvSpPr/>
              <p:nvPr/>
            </p:nvSpPr>
            <p:spPr>
              <a:xfrm>
                <a:off x="2722326" y="1520860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7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37E2B6AE-95B8-491A-BE98-DBF4604030D9}"/>
                  </a:ext>
                </a:extLst>
              </p:cNvPr>
              <p:cNvSpPr/>
              <p:nvPr/>
            </p:nvSpPr>
            <p:spPr>
              <a:xfrm>
                <a:off x="1871631" y="2552465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1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</p:grpSp>
      </p:grp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C4D953AB-493C-4655-ACA2-5C0E6FB87D1B}"/>
              </a:ext>
            </a:extLst>
          </p:cNvPr>
          <p:cNvCxnSpPr>
            <a:cxnSpLocks/>
          </p:cNvCxnSpPr>
          <p:nvPr/>
        </p:nvCxnSpPr>
        <p:spPr>
          <a:xfrm>
            <a:off x="7650699" y="3492315"/>
            <a:ext cx="0" cy="1336243"/>
          </a:xfrm>
          <a:prstGeom prst="line">
            <a:avLst/>
          </a:prstGeom>
          <a:ln w="47625">
            <a:solidFill>
              <a:srgbClr val="CE0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A204C16-FE47-4BAD-833E-EFC8A7EC81B1}"/>
              </a:ext>
            </a:extLst>
          </p:cNvPr>
          <p:cNvCxnSpPr>
            <a:cxnSpLocks/>
          </p:cNvCxnSpPr>
          <p:nvPr/>
        </p:nvCxnSpPr>
        <p:spPr>
          <a:xfrm>
            <a:off x="9440028" y="3492315"/>
            <a:ext cx="0" cy="1336243"/>
          </a:xfrm>
          <a:prstGeom prst="line">
            <a:avLst/>
          </a:prstGeom>
          <a:ln w="47625">
            <a:solidFill>
              <a:srgbClr val="CE0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1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7340F8-D1FD-4264-906B-384B48846326}"/>
              </a:ext>
            </a:extLst>
          </p:cNvPr>
          <p:cNvSpPr/>
          <p:nvPr/>
        </p:nvSpPr>
        <p:spPr>
          <a:xfrm>
            <a:off x="393030" y="426723"/>
            <a:ext cx="478255" cy="195136"/>
          </a:xfrm>
          <a:prstGeom prst="rect">
            <a:avLst/>
          </a:prstGeom>
          <a:solidFill>
            <a:srgbClr val="CE0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CF47A-85D7-4F78-9A4C-08315FF0AB8E}"/>
              </a:ext>
            </a:extLst>
          </p:cNvPr>
          <p:cNvSpPr txBox="1"/>
          <p:nvPr/>
        </p:nvSpPr>
        <p:spPr>
          <a:xfrm>
            <a:off x="422694" y="408279"/>
            <a:ext cx="203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DFS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5196BA-878B-4791-B477-7E476446FFDE}"/>
              </a:ext>
            </a:extLst>
          </p:cNvPr>
          <p:cNvSpPr txBox="1"/>
          <p:nvPr/>
        </p:nvSpPr>
        <p:spPr>
          <a:xfrm>
            <a:off x="10312516" y="6517986"/>
            <a:ext cx="1447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2021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알고리즘 특강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with C++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18A1ADB-7F6E-401C-A37D-4B492DD1132E}"/>
              </a:ext>
            </a:extLst>
          </p:cNvPr>
          <p:cNvCxnSpPr/>
          <p:nvPr/>
        </p:nvCxnSpPr>
        <p:spPr>
          <a:xfrm flipH="1">
            <a:off x="511342" y="6451812"/>
            <a:ext cx="111599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CE8E7A1-D640-4A77-862B-0E192C407D96}"/>
              </a:ext>
            </a:extLst>
          </p:cNvPr>
          <p:cNvSpPr txBox="1"/>
          <p:nvPr/>
        </p:nvSpPr>
        <p:spPr>
          <a:xfrm>
            <a:off x="6941917" y="1768596"/>
            <a:ext cx="34076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1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78DCE8"/>
                </a:solidFill>
                <a:effectLst/>
                <a:latin typeface=" Inconsolata Medium'"/>
              </a:rPr>
              <a:t>function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A9DC76"/>
                </a:solidFill>
                <a:effectLst/>
                <a:latin typeface=" Inconsolata Medium'"/>
              </a:rPr>
              <a:t>dfs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(</a:t>
            </a:r>
            <a:r>
              <a:rPr lang="en-US" altLang="ko-KR" sz="1200" b="0" i="1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9867"/>
                </a:solidFill>
                <a:effectLst/>
                <a:latin typeface=" Inconsolata Medium'"/>
              </a:rPr>
              <a:t>pos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) {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visit pos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latin typeface=" Inconsolata Medium'"/>
              </a:rPr>
              <a:t>for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children of pos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   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latin typeface=" Inconsolata Medium'"/>
              </a:rPr>
              <a:t>if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each child has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latin typeface=" Inconsolata Medium'"/>
              </a:rPr>
              <a:t>not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been visited 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       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A9DC76"/>
                </a:solidFill>
                <a:effectLst/>
                <a:latin typeface=" Inconsolata Medium'"/>
              </a:rPr>
              <a:t>dfs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(pos)   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}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16D4357-74B0-4459-B1A8-883CD03BF982}"/>
              </a:ext>
            </a:extLst>
          </p:cNvPr>
          <p:cNvCxnSpPr>
            <a:cxnSpLocks/>
          </p:cNvCxnSpPr>
          <p:nvPr/>
        </p:nvCxnSpPr>
        <p:spPr>
          <a:xfrm>
            <a:off x="7650699" y="4802245"/>
            <a:ext cx="1789329" cy="0"/>
          </a:xfrm>
          <a:prstGeom prst="line">
            <a:avLst/>
          </a:prstGeom>
          <a:ln w="47625">
            <a:solidFill>
              <a:srgbClr val="CE0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99FB7F-B8CF-4172-848A-AF0F67919E26}"/>
              </a:ext>
            </a:extLst>
          </p:cNvPr>
          <p:cNvSpPr/>
          <p:nvPr/>
        </p:nvSpPr>
        <p:spPr>
          <a:xfrm>
            <a:off x="7755954" y="4483004"/>
            <a:ext cx="1565663" cy="226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7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3 Regular" panose="020B0600000101010101" pitchFamily="34" charset="-127"/>
                <a:ea typeface="Sandoll 고딕Neo3 03 Regular" panose="020B0600000101010101" pitchFamily="34" charset="-127"/>
              </a:rPr>
              <a:t>dfs(2)</a:t>
            </a:r>
            <a:endParaRPr lang="ko-KR" altLang="en-US" sz="1400" spc="-70" dirty="0">
              <a:ln>
                <a:solidFill>
                  <a:srgbClr val="CE084F">
                    <a:alpha val="30000"/>
                  </a:srgbClr>
                </a:solidFill>
              </a:ln>
              <a:solidFill>
                <a:srgbClr val="CE084F"/>
              </a:solidFill>
              <a:latin typeface="Sandoll 고딕Neo3 03 Regular" panose="020B0600000101010101" pitchFamily="34" charset="-127"/>
              <a:ea typeface="Sandoll 고딕Neo3 03 Regular" panose="020B0600000101010101" pitchFamily="34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280D237-3F04-448C-98A6-24FAD7CBFC49}"/>
              </a:ext>
            </a:extLst>
          </p:cNvPr>
          <p:cNvGrpSpPr/>
          <p:nvPr/>
        </p:nvGrpSpPr>
        <p:grpSpPr>
          <a:xfrm>
            <a:off x="1354842" y="2182620"/>
            <a:ext cx="3060507" cy="2705736"/>
            <a:chOff x="4470106" y="1132739"/>
            <a:chExt cx="3060507" cy="2705736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4C296D2B-F689-430F-8E9F-7963874CF4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0365" y="3298509"/>
              <a:ext cx="1117521" cy="360847"/>
            </a:xfrm>
            <a:prstGeom prst="line">
              <a:avLst/>
            </a:prstGeom>
            <a:ln w="57150">
              <a:solidFill>
                <a:srgbClr val="CE084F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2DA7A9C1-BC24-4251-BB35-44F916F0B358}"/>
                </a:ext>
              </a:extLst>
            </p:cNvPr>
            <p:cNvGrpSpPr/>
            <p:nvPr/>
          </p:nvGrpSpPr>
          <p:grpSpPr>
            <a:xfrm>
              <a:off x="4470106" y="1132739"/>
              <a:ext cx="3060507" cy="2705736"/>
              <a:chOff x="1871631" y="1520860"/>
              <a:chExt cx="3060507" cy="2705736"/>
            </a:xfrm>
          </p:grpSpPr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0BF18627-1F29-4505-97CC-0327890EAD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4011" y="2049285"/>
                <a:ext cx="432971" cy="1027938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6F7FC2A7-E64F-44A8-81F7-640825320FD9}"/>
                  </a:ext>
                </a:extLst>
              </p:cNvPr>
              <p:cNvCxnSpPr>
                <a:cxnSpLocks/>
                <a:stCxn id="62" idx="4"/>
              </p:cNvCxnSpPr>
              <p:nvPr/>
            </p:nvCxnSpPr>
            <p:spPr>
              <a:xfrm flipH="1">
                <a:off x="4288038" y="2489681"/>
                <a:ext cx="366010" cy="1040555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7DF8868E-006F-40A2-8847-03E41A0BA1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5148" y="2358937"/>
                <a:ext cx="938970" cy="471619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24F00456-A731-4CFA-BC6B-A9CB4C4808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0511" y="3437906"/>
                <a:ext cx="1204104" cy="405352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4550ED9B-61F7-414F-B897-D93E5E258E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23953" y="3122445"/>
                <a:ext cx="472664" cy="643220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76DF6A07-84FE-4D57-8A92-2D6F9D09757F}"/>
                  </a:ext>
                </a:extLst>
              </p:cNvPr>
              <p:cNvCxnSpPr>
                <a:cxnSpLocks/>
                <a:stCxn id="60" idx="0"/>
                <a:endCxn id="61" idx="3"/>
              </p:cNvCxnSpPr>
              <p:nvPr/>
            </p:nvCxnSpPr>
            <p:spPr>
              <a:xfrm flipV="1">
                <a:off x="2805843" y="3027195"/>
                <a:ext cx="472664" cy="643220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82064F41-5982-4DE4-811B-F296251BF9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9644" y="3099121"/>
                <a:ext cx="538578" cy="862231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7121ECA7-2615-4F5E-B0EF-41832AAE4EB3}"/>
                  </a:ext>
                </a:extLst>
              </p:cNvPr>
              <p:cNvSpPr/>
              <p:nvPr/>
            </p:nvSpPr>
            <p:spPr>
              <a:xfrm>
                <a:off x="4009947" y="3265063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6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1B3656D5-0899-439F-81C1-521F066BAC4E}"/>
                  </a:ext>
                </a:extLst>
              </p:cNvPr>
              <p:cNvCxnSpPr>
                <a:stCxn id="64" idx="6"/>
                <a:endCxn id="61" idx="2"/>
              </p:cNvCxnSpPr>
              <p:nvPr/>
            </p:nvCxnSpPr>
            <p:spPr>
              <a:xfrm>
                <a:off x="2427812" y="2830556"/>
                <a:ext cx="769244" cy="0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F1217F2A-7E39-4293-A6BD-185EDF10F485}"/>
                  </a:ext>
                </a:extLst>
              </p:cNvPr>
              <p:cNvSpPr/>
              <p:nvPr/>
            </p:nvSpPr>
            <p:spPr>
              <a:xfrm>
                <a:off x="2527752" y="3670415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3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775BCAA-F790-43D1-87F0-02754BAA294D}"/>
                  </a:ext>
                </a:extLst>
              </p:cNvPr>
              <p:cNvSpPr/>
              <p:nvPr/>
            </p:nvSpPr>
            <p:spPr>
              <a:xfrm>
                <a:off x="3197056" y="2552465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2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1CF78857-6194-48F9-A475-4CAC07568237}"/>
                  </a:ext>
                </a:extLst>
              </p:cNvPr>
              <p:cNvSpPr/>
              <p:nvPr/>
            </p:nvSpPr>
            <p:spPr>
              <a:xfrm>
                <a:off x="4375957" y="1933500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5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B6A94C81-9ED3-4EA7-9B7B-D3917585CA75}"/>
                  </a:ext>
                </a:extLst>
              </p:cNvPr>
              <p:cNvSpPr/>
              <p:nvPr/>
            </p:nvSpPr>
            <p:spPr>
              <a:xfrm>
                <a:off x="2722326" y="1520860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7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37E2B6AE-95B8-491A-BE98-DBF4604030D9}"/>
                  </a:ext>
                </a:extLst>
              </p:cNvPr>
              <p:cNvSpPr/>
              <p:nvPr/>
            </p:nvSpPr>
            <p:spPr>
              <a:xfrm>
                <a:off x="1871631" y="2552465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1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</p:grp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D8CEBD3-2B39-48C5-A96D-56A35100C3B5}"/>
              </a:ext>
            </a:extLst>
          </p:cNvPr>
          <p:cNvSpPr/>
          <p:nvPr/>
        </p:nvSpPr>
        <p:spPr>
          <a:xfrm>
            <a:off x="7755954" y="4172776"/>
            <a:ext cx="1565663" cy="226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7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3 Regular" panose="020B0600000101010101" pitchFamily="34" charset="-127"/>
                <a:ea typeface="Sandoll 고딕Neo3 03 Regular" panose="020B0600000101010101" pitchFamily="34" charset="-127"/>
              </a:rPr>
              <a:t>dfs(3)</a:t>
            </a:r>
            <a:endParaRPr lang="ko-KR" altLang="en-US" sz="1400" spc="-70" dirty="0">
              <a:ln>
                <a:solidFill>
                  <a:srgbClr val="CE084F">
                    <a:alpha val="30000"/>
                  </a:srgbClr>
                </a:solidFill>
              </a:ln>
              <a:solidFill>
                <a:srgbClr val="CE084F"/>
              </a:solidFill>
              <a:latin typeface="Sandoll 고딕Neo3 03 Regular" panose="020B0600000101010101" pitchFamily="34" charset="-127"/>
              <a:ea typeface="Sandoll 고딕Neo3 03 Regular" panose="020B0600000101010101" pitchFamily="34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1A90853-6BB1-4222-AB1D-76CE991CEBFF}"/>
              </a:ext>
            </a:extLst>
          </p:cNvPr>
          <p:cNvCxnSpPr>
            <a:cxnSpLocks/>
          </p:cNvCxnSpPr>
          <p:nvPr/>
        </p:nvCxnSpPr>
        <p:spPr>
          <a:xfrm>
            <a:off x="7650699" y="3492315"/>
            <a:ext cx="0" cy="1336243"/>
          </a:xfrm>
          <a:prstGeom prst="line">
            <a:avLst/>
          </a:prstGeom>
          <a:ln w="47625">
            <a:solidFill>
              <a:srgbClr val="CE0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90C70A1-654C-42DE-9E4A-506D1ABFB30B}"/>
              </a:ext>
            </a:extLst>
          </p:cNvPr>
          <p:cNvCxnSpPr>
            <a:cxnSpLocks/>
          </p:cNvCxnSpPr>
          <p:nvPr/>
        </p:nvCxnSpPr>
        <p:spPr>
          <a:xfrm>
            <a:off x="9440028" y="3492315"/>
            <a:ext cx="0" cy="1336243"/>
          </a:xfrm>
          <a:prstGeom prst="line">
            <a:avLst/>
          </a:prstGeom>
          <a:ln w="47625">
            <a:solidFill>
              <a:srgbClr val="CE0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220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7340F8-D1FD-4264-906B-384B48846326}"/>
              </a:ext>
            </a:extLst>
          </p:cNvPr>
          <p:cNvSpPr/>
          <p:nvPr/>
        </p:nvSpPr>
        <p:spPr>
          <a:xfrm>
            <a:off x="393030" y="426723"/>
            <a:ext cx="478255" cy="195136"/>
          </a:xfrm>
          <a:prstGeom prst="rect">
            <a:avLst/>
          </a:prstGeom>
          <a:solidFill>
            <a:srgbClr val="CE0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CF47A-85D7-4F78-9A4C-08315FF0AB8E}"/>
              </a:ext>
            </a:extLst>
          </p:cNvPr>
          <p:cNvSpPr txBox="1"/>
          <p:nvPr/>
        </p:nvSpPr>
        <p:spPr>
          <a:xfrm>
            <a:off x="422694" y="408279"/>
            <a:ext cx="203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DFS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5196BA-878B-4791-B477-7E476446FFDE}"/>
              </a:ext>
            </a:extLst>
          </p:cNvPr>
          <p:cNvSpPr txBox="1"/>
          <p:nvPr/>
        </p:nvSpPr>
        <p:spPr>
          <a:xfrm>
            <a:off x="10312516" y="6517986"/>
            <a:ext cx="1447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2021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알고리즘 특강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with C++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18A1ADB-7F6E-401C-A37D-4B492DD1132E}"/>
              </a:ext>
            </a:extLst>
          </p:cNvPr>
          <p:cNvCxnSpPr/>
          <p:nvPr/>
        </p:nvCxnSpPr>
        <p:spPr>
          <a:xfrm flipH="1">
            <a:off x="511342" y="6451812"/>
            <a:ext cx="111599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CE8E7A1-D640-4A77-862B-0E192C407D96}"/>
              </a:ext>
            </a:extLst>
          </p:cNvPr>
          <p:cNvSpPr txBox="1"/>
          <p:nvPr/>
        </p:nvSpPr>
        <p:spPr>
          <a:xfrm>
            <a:off x="6941917" y="1768596"/>
            <a:ext cx="34076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1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78DCE8"/>
                </a:solidFill>
                <a:effectLst/>
                <a:latin typeface=" Inconsolata Medium'"/>
              </a:rPr>
              <a:t>function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A9DC76"/>
                </a:solidFill>
                <a:effectLst/>
                <a:latin typeface=" Inconsolata Medium'"/>
              </a:rPr>
              <a:t>dfs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(</a:t>
            </a:r>
            <a:r>
              <a:rPr lang="en-US" altLang="ko-KR" sz="1200" b="0" i="1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9867"/>
                </a:solidFill>
                <a:effectLst/>
                <a:latin typeface=" Inconsolata Medium'"/>
              </a:rPr>
              <a:t>pos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) {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visit pos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latin typeface=" Inconsolata Medium'"/>
              </a:rPr>
              <a:t>for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children of pos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   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latin typeface=" Inconsolata Medium'"/>
              </a:rPr>
              <a:t>if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each child has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latin typeface=" Inconsolata Medium'"/>
              </a:rPr>
              <a:t>not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been visited 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       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A9DC76"/>
                </a:solidFill>
                <a:effectLst/>
                <a:latin typeface=" Inconsolata Medium'"/>
              </a:rPr>
              <a:t>dfs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(pos)   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}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16D4357-74B0-4459-B1A8-883CD03BF982}"/>
              </a:ext>
            </a:extLst>
          </p:cNvPr>
          <p:cNvCxnSpPr>
            <a:cxnSpLocks/>
          </p:cNvCxnSpPr>
          <p:nvPr/>
        </p:nvCxnSpPr>
        <p:spPr>
          <a:xfrm>
            <a:off x="7650699" y="4802245"/>
            <a:ext cx="1789329" cy="0"/>
          </a:xfrm>
          <a:prstGeom prst="line">
            <a:avLst/>
          </a:prstGeom>
          <a:ln w="47625">
            <a:solidFill>
              <a:srgbClr val="CE0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99FB7F-B8CF-4172-848A-AF0F67919E26}"/>
              </a:ext>
            </a:extLst>
          </p:cNvPr>
          <p:cNvSpPr/>
          <p:nvPr/>
        </p:nvSpPr>
        <p:spPr>
          <a:xfrm>
            <a:off x="7755954" y="4483004"/>
            <a:ext cx="1565663" cy="226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7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3 Regular" panose="020B0600000101010101" pitchFamily="34" charset="-127"/>
                <a:ea typeface="Sandoll 고딕Neo3 03 Regular" panose="020B0600000101010101" pitchFamily="34" charset="-127"/>
              </a:rPr>
              <a:t>dfs(2)</a:t>
            </a:r>
            <a:endParaRPr lang="ko-KR" altLang="en-US" sz="1400" spc="-70" dirty="0">
              <a:ln>
                <a:solidFill>
                  <a:srgbClr val="CE084F">
                    <a:alpha val="30000"/>
                  </a:srgbClr>
                </a:solidFill>
              </a:ln>
              <a:solidFill>
                <a:srgbClr val="CE084F"/>
              </a:solidFill>
              <a:latin typeface="Sandoll 고딕Neo3 03 Regular" panose="020B0600000101010101" pitchFamily="34" charset="-127"/>
              <a:ea typeface="Sandoll 고딕Neo3 03 Regular" panose="020B0600000101010101" pitchFamily="34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280D237-3F04-448C-98A6-24FAD7CBFC49}"/>
              </a:ext>
            </a:extLst>
          </p:cNvPr>
          <p:cNvGrpSpPr/>
          <p:nvPr/>
        </p:nvGrpSpPr>
        <p:grpSpPr>
          <a:xfrm>
            <a:off x="1354842" y="2182620"/>
            <a:ext cx="3060507" cy="2705736"/>
            <a:chOff x="4470106" y="1132739"/>
            <a:chExt cx="3060507" cy="2705736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4C296D2B-F689-430F-8E9F-7963874CF4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0365" y="3298509"/>
              <a:ext cx="1117521" cy="360847"/>
            </a:xfrm>
            <a:prstGeom prst="line">
              <a:avLst/>
            </a:prstGeom>
            <a:ln w="57150">
              <a:solidFill>
                <a:schemeClr val="bg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2DA7A9C1-BC24-4251-BB35-44F916F0B358}"/>
                </a:ext>
              </a:extLst>
            </p:cNvPr>
            <p:cNvGrpSpPr/>
            <p:nvPr/>
          </p:nvGrpSpPr>
          <p:grpSpPr>
            <a:xfrm>
              <a:off x="4470106" y="1132739"/>
              <a:ext cx="3060507" cy="2705736"/>
              <a:chOff x="1871631" y="1520860"/>
              <a:chExt cx="3060507" cy="2705736"/>
            </a:xfrm>
          </p:grpSpPr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0BF18627-1F29-4505-97CC-0327890EAD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4011" y="2049285"/>
                <a:ext cx="432971" cy="1027938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6F7FC2A7-E64F-44A8-81F7-640825320FD9}"/>
                  </a:ext>
                </a:extLst>
              </p:cNvPr>
              <p:cNvCxnSpPr>
                <a:cxnSpLocks/>
                <a:stCxn id="62" idx="4"/>
              </p:cNvCxnSpPr>
              <p:nvPr/>
            </p:nvCxnSpPr>
            <p:spPr>
              <a:xfrm flipH="1">
                <a:off x="4288038" y="2489681"/>
                <a:ext cx="366010" cy="1040555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7DF8868E-006F-40A2-8847-03E41A0BA1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5148" y="2358937"/>
                <a:ext cx="938970" cy="471619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24F00456-A731-4CFA-BC6B-A9CB4C4808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0511" y="3437906"/>
                <a:ext cx="1204104" cy="405352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4550ED9B-61F7-414F-B897-D93E5E258E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23953" y="3122445"/>
                <a:ext cx="472664" cy="643220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76DF6A07-84FE-4D57-8A92-2D6F9D09757F}"/>
                  </a:ext>
                </a:extLst>
              </p:cNvPr>
              <p:cNvCxnSpPr>
                <a:cxnSpLocks/>
                <a:stCxn id="60" idx="0"/>
                <a:endCxn id="61" idx="3"/>
              </p:cNvCxnSpPr>
              <p:nvPr/>
            </p:nvCxnSpPr>
            <p:spPr>
              <a:xfrm flipV="1">
                <a:off x="2805843" y="3027195"/>
                <a:ext cx="472664" cy="643220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82064F41-5982-4DE4-811B-F296251BF9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9644" y="3099121"/>
                <a:ext cx="538578" cy="862231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7121ECA7-2615-4F5E-B0EF-41832AAE4EB3}"/>
                  </a:ext>
                </a:extLst>
              </p:cNvPr>
              <p:cNvSpPr/>
              <p:nvPr/>
            </p:nvSpPr>
            <p:spPr>
              <a:xfrm>
                <a:off x="4009947" y="3265063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6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1B3656D5-0899-439F-81C1-521F066BAC4E}"/>
                  </a:ext>
                </a:extLst>
              </p:cNvPr>
              <p:cNvCxnSpPr>
                <a:stCxn id="64" idx="6"/>
                <a:endCxn id="61" idx="2"/>
              </p:cNvCxnSpPr>
              <p:nvPr/>
            </p:nvCxnSpPr>
            <p:spPr>
              <a:xfrm>
                <a:off x="2427812" y="2830556"/>
                <a:ext cx="769244" cy="0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F1217F2A-7E39-4293-A6BD-185EDF10F485}"/>
                  </a:ext>
                </a:extLst>
              </p:cNvPr>
              <p:cNvSpPr/>
              <p:nvPr/>
            </p:nvSpPr>
            <p:spPr>
              <a:xfrm>
                <a:off x="2527752" y="3670415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3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775BCAA-F790-43D1-87F0-02754BAA294D}"/>
                  </a:ext>
                </a:extLst>
              </p:cNvPr>
              <p:cNvSpPr/>
              <p:nvPr/>
            </p:nvSpPr>
            <p:spPr>
              <a:xfrm>
                <a:off x="3197056" y="2552465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2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1CF78857-6194-48F9-A475-4CAC07568237}"/>
                  </a:ext>
                </a:extLst>
              </p:cNvPr>
              <p:cNvSpPr/>
              <p:nvPr/>
            </p:nvSpPr>
            <p:spPr>
              <a:xfrm>
                <a:off x="4375957" y="1933500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5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B6A94C81-9ED3-4EA7-9B7B-D3917585CA75}"/>
                  </a:ext>
                </a:extLst>
              </p:cNvPr>
              <p:cNvSpPr/>
              <p:nvPr/>
            </p:nvSpPr>
            <p:spPr>
              <a:xfrm>
                <a:off x="2722326" y="1520860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7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37E2B6AE-95B8-491A-BE98-DBF4604030D9}"/>
                  </a:ext>
                </a:extLst>
              </p:cNvPr>
              <p:cNvSpPr/>
              <p:nvPr/>
            </p:nvSpPr>
            <p:spPr>
              <a:xfrm>
                <a:off x="1871631" y="2552465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1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</p:grp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D8CEBD3-2B39-48C5-A96D-56A35100C3B5}"/>
              </a:ext>
            </a:extLst>
          </p:cNvPr>
          <p:cNvSpPr/>
          <p:nvPr/>
        </p:nvSpPr>
        <p:spPr>
          <a:xfrm>
            <a:off x="7755954" y="4172776"/>
            <a:ext cx="1565663" cy="226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7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3 Regular" panose="020B0600000101010101" pitchFamily="34" charset="-127"/>
                <a:ea typeface="Sandoll 고딕Neo3 03 Regular" panose="020B0600000101010101" pitchFamily="34" charset="-127"/>
              </a:rPr>
              <a:t>dfs(3)</a:t>
            </a:r>
            <a:endParaRPr lang="ko-KR" altLang="en-US" sz="1400" spc="-70" dirty="0">
              <a:ln>
                <a:solidFill>
                  <a:srgbClr val="CE084F">
                    <a:alpha val="30000"/>
                  </a:srgbClr>
                </a:solidFill>
              </a:ln>
              <a:solidFill>
                <a:srgbClr val="CE084F"/>
              </a:solidFill>
              <a:latin typeface="Sandoll 고딕Neo3 03 Regular" panose="020B0600000101010101" pitchFamily="34" charset="-127"/>
              <a:ea typeface="Sandoll 고딕Neo3 03 Regular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0D038D-E450-478C-8F59-016BA9636ED3}"/>
              </a:ext>
            </a:extLst>
          </p:cNvPr>
          <p:cNvSpPr/>
          <p:nvPr/>
        </p:nvSpPr>
        <p:spPr>
          <a:xfrm>
            <a:off x="7755953" y="3870928"/>
            <a:ext cx="1565663" cy="226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7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3 Regular" panose="020B0600000101010101" pitchFamily="34" charset="-127"/>
                <a:ea typeface="Sandoll 고딕Neo3 03 Regular" panose="020B0600000101010101" pitchFamily="34" charset="-127"/>
              </a:rPr>
              <a:t>dfs(6)</a:t>
            </a:r>
            <a:endParaRPr lang="ko-KR" altLang="en-US" sz="1400" spc="-70" dirty="0">
              <a:ln>
                <a:solidFill>
                  <a:srgbClr val="CE084F">
                    <a:alpha val="30000"/>
                  </a:srgbClr>
                </a:solidFill>
              </a:ln>
              <a:solidFill>
                <a:srgbClr val="CE084F"/>
              </a:solidFill>
              <a:latin typeface="Sandoll 고딕Neo3 03 Regular" panose="020B0600000101010101" pitchFamily="34" charset="-127"/>
              <a:ea typeface="Sandoll 고딕Neo3 03 Regular" panose="020B0600000101010101" pitchFamily="34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75A4F8A-973A-4338-ACA8-5C859B0D54BB}"/>
              </a:ext>
            </a:extLst>
          </p:cNvPr>
          <p:cNvCxnSpPr>
            <a:cxnSpLocks/>
          </p:cNvCxnSpPr>
          <p:nvPr/>
        </p:nvCxnSpPr>
        <p:spPr>
          <a:xfrm>
            <a:off x="7650699" y="3492315"/>
            <a:ext cx="0" cy="1336243"/>
          </a:xfrm>
          <a:prstGeom prst="line">
            <a:avLst/>
          </a:prstGeom>
          <a:ln w="47625">
            <a:solidFill>
              <a:srgbClr val="CE0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843AFE6-CCFB-45FC-BC47-605BFAE266F9}"/>
              </a:ext>
            </a:extLst>
          </p:cNvPr>
          <p:cNvCxnSpPr>
            <a:cxnSpLocks/>
          </p:cNvCxnSpPr>
          <p:nvPr/>
        </p:nvCxnSpPr>
        <p:spPr>
          <a:xfrm>
            <a:off x="9440028" y="3492315"/>
            <a:ext cx="0" cy="1336243"/>
          </a:xfrm>
          <a:prstGeom prst="line">
            <a:avLst/>
          </a:prstGeom>
          <a:ln w="47625">
            <a:solidFill>
              <a:srgbClr val="CE0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14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7340F8-D1FD-4264-906B-384B48846326}"/>
              </a:ext>
            </a:extLst>
          </p:cNvPr>
          <p:cNvSpPr/>
          <p:nvPr/>
        </p:nvSpPr>
        <p:spPr>
          <a:xfrm>
            <a:off x="393030" y="426723"/>
            <a:ext cx="478255" cy="195136"/>
          </a:xfrm>
          <a:prstGeom prst="rect">
            <a:avLst/>
          </a:prstGeom>
          <a:solidFill>
            <a:srgbClr val="CE0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CF47A-85D7-4F78-9A4C-08315FF0AB8E}"/>
              </a:ext>
            </a:extLst>
          </p:cNvPr>
          <p:cNvSpPr txBox="1"/>
          <p:nvPr/>
        </p:nvSpPr>
        <p:spPr>
          <a:xfrm>
            <a:off x="422694" y="408279"/>
            <a:ext cx="203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DFS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5196BA-878B-4791-B477-7E476446FFDE}"/>
              </a:ext>
            </a:extLst>
          </p:cNvPr>
          <p:cNvSpPr txBox="1"/>
          <p:nvPr/>
        </p:nvSpPr>
        <p:spPr>
          <a:xfrm>
            <a:off x="10312516" y="6517986"/>
            <a:ext cx="1447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2021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알고리즘 특강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with C++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18A1ADB-7F6E-401C-A37D-4B492DD1132E}"/>
              </a:ext>
            </a:extLst>
          </p:cNvPr>
          <p:cNvCxnSpPr/>
          <p:nvPr/>
        </p:nvCxnSpPr>
        <p:spPr>
          <a:xfrm flipH="1">
            <a:off x="511342" y="6451812"/>
            <a:ext cx="111599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CE8E7A1-D640-4A77-862B-0E192C407D96}"/>
              </a:ext>
            </a:extLst>
          </p:cNvPr>
          <p:cNvSpPr txBox="1"/>
          <p:nvPr/>
        </p:nvSpPr>
        <p:spPr>
          <a:xfrm>
            <a:off x="6941917" y="1768596"/>
            <a:ext cx="34076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1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78DCE8"/>
                </a:solidFill>
                <a:effectLst/>
                <a:latin typeface=" Inconsolata Medium'"/>
              </a:rPr>
              <a:t>function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A9DC76"/>
                </a:solidFill>
                <a:effectLst/>
                <a:latin typeface=" Inconsolata Medium'"/>
              </a:rPr>
              <a:t>dfs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(</a:t>
            </a:r>
            <a:r>
              <a:rPr lang="en-US" altLang="ko-KR" sz="1200" b="0" i="1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9867"/>
                </a:solidFill>
                <a:effectLst/>
                <a:latin typeface=" Inconsolata Medium'"/>
              </a:rPr>
              <a:t>pos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) {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visit pos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latin typeface=" Inconsolata Medium'"/>
              </a:rPr>
              <a:t>for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children of pos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   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latin typeface=" Inconsolata Medium'"/>
              </a:rPr>
              <a:t>if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each child has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latin typeface=" Inconsolata Medium'"/>
              </a:rPr>
              <a:t>not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been visited 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       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A9DC76"/>
                </a:solidFill>
                <a:effectLst/>
                <a:latin typeface=" Inconsolata Medium'"/>
              </a:rPr>
              <a:t>dfs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(pos)   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}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E6B9A42-4D3C-4E66-B080-8CA33F3F0F3A}"/>
              </a:ext>
            </a:extLst>
          </p:cNvPr>
          <p:cNvCxnSpPr>
            <a:cxnSpLocks/>
          </p:cNvCxnSpPr>
          <p:nvPr/>
        </p:nvCxnSpPr>
        <p:spPr>
          <a:xfrm>
            <a:off x="7650699" y="3492315"/>
            <a:ext cx="0" cy="1336243"/>
          </a:xfrm>
          <a:prstGeom prst="line">
            <a:avLst/>
          </a:prstGeom>
          <a:ln w="47625">
            <a:solidFill>
              <a:srgbClr val="CE0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9DFC600-2BF0-42E3-8AD8-A45F1BDFCF2E}"/>
              </a:ext>
            </a:extLst>
          </p:cNvPr>
          <p:cNvCxnSpPr>
            <a:cxnSpLocks/>
          </p:cNvCxnSpPr>
          <p:nvPr/>
        </p:nvCxnSpPr>
        <p:spPr>
          <a:xfrm>
            <a:off x="9440028" y="3492315"/>
            <a:ext cx="0" cy="1336243"/>
          </a:xfrm>
          <a:prstGeom prst="line">
            <a:avLst/>
          </a:prstGeom>
          <a:ln w="47625">
            <a:solidFill>
              <a:srgbClr val="CE0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16D4357-74B0-4459-B1A8-883CD03BF982}"/>
              </a:ext>
            </a:extLst>
          </p:cNvPr>
          <p:cNvCxnSpPr>
            <a:cxnSpLocks/>
          </p:cNvCxnSpPr>
          <p:nvPr/>
        </p:nvCxnSpPr>
        <p:spPr>
          <a:xfrm>
            <a:off x="7650699" y="4802245"/>
            <a:ext cx="1789329" cy="0"/>
          </a:xfrm>
          <a:prstGeom prst="line">
            <a:avLst/>
          </a:prstGeom>
          <a:ln w="47625">
            <a:solidFill>
              <a:srgbClr val="CE0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99FB7F-B8CF-4172-848A-AF0F67919E26}"/>
              </a:ext>
            </a:extLst>
          </p:cNvPr>
          <p:cNvSpPr/>
          <p:nvPr/>
        </p:nvSpPr>
        <p:spPr>
          <a:xfrm>
            <a:off x="7755954" y="4483004"/>
            <a:ext cx="1565663" cy="226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7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3 Regular" panose="020B0600000101010101" pitchFamily="34" charset="-127"/>
                <a:ea typeface="Sandoll 고딕Neo3 03 Regular" panose="020B0600000101010101" pitchFamily="34" charset="-127"/>
              </a:rPr>
              <a:t>dfs(2)</a:t>
            </a:r>
            <a:endParaRPr lang="ko-KR" altLang="en-US" sz="1400" spc="-70" dirty="0">
              <a:ln>
                <a:solidFill>
                  <a:srgbClr val="CE084F">
                    <a:alpha val="30000"/>
                  </a:srgbClr>
                </a:solidFill>
              </a:ln>
              <a:solidFill>
                <a:srgbClr val="CE084F"/>
              </a:solidFill>
              <a:latin typeface="Sandoll 고딕Neo3 03 Regular" panose="020B0600000101010101" pitchFamily="34" charset="-127"/>
              <a:ea typeface="Sandoll 고딕Neo3 03 Regular" panose="020B0600000101010101" pitchFamily="34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280D237-3F04-448C-98A6-24FAD7CBFC49}"/>
              </a:ext>
            </a:extLst>
          </p:cNvPr>
          <p:cNvGrpSpPr/>
          <p:nvPr/>
        </p:nvGrpSpPr>
        <p:grpSpPr>
          <a:xfrm>
            <a:off x="1354842" y="2182620"/>
            <a:ext cx="3060507" cy="2705736"/>
            <a:chOff x="4470106" y="1132739"/>
            <a:chExt cx="3060507" cy="2705736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4C296D2B-F689-430F-8E9F-7963874CF4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0365" y="3298509"/>
              <a:ext cx="1117521" cy="360847"/>
            </a:xfrm>
            <a:prstGeom prst="line">
              <a:avLst/>
            </a:prstGeom>
            <a:ln w="57150">
              <a:solidFill>
                <a:schemeClr val="bg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2DA7A9C1-BC24-4251-BB35-44F916F0B358}"/>
                </a:ext>
              </a:extLst>
            </p:cNvPr>
            <p:cNvGrpSpPr/>
            <p:nvPr/>
          </p:nvGrpSpPr>
          <p:grpSpPr>
            <a:xfrm>
              <a:off x="4470106" y="1132739"/>
              <a:ext cx="3060507" cy="2705736"/>
              <a:chOff x="1871631" y="1520860"/>
              <a:chExt cx="3060507" cy="2705736"/>
            </a:xfrm>
          </p:grpSpPr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0BF18627-1F29-4505-97CC-0327890EAD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4011" y="2049285"/>
                <a:ext cx="432971" cy="1027938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6F7FC2A7-E64F-44A8-81F7-640825320FD9}"/>
                  </a:ext>
                </a:extLst>
              </p:cNvPr>
              <p:cNvCxnSpPr>
                <a:cxnSpLocks/>
                <a:stCxn id="62" idx="4"/>
              </p:cNvCxnSpPr>
              <p:nvPr/>
            </p:nvCxnSpPr>
            <p:spPr>
              <a:xfrm flipH="1">
                <a:off x="4288038" y="2489681"/>
                <a:ext cx="366010" cy="1040555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7DF8868E-006F-40A2-8847-03E41A0BA1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5148" y="2358937"/>
                <a:ext cx="938970" cy="471619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24F00456-A731-4CFA-BC6B-A9CB4C4808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0511" y="3437906"/>
                <a:ext cx="1204104" cy="405352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4550ED9B-61F7-414F-B897-D93E5E258E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23953" y="3122445"/>
                <a:ext cx="472664" cy="643220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76DF6A07-84FE-4D57-8A92-2D6F9D09757F}"/>
                  </a:ext>
                </a:extLst>
              </p:cNvPr>
              <p:cNvCxnSpPr>
                <a:cxnSpLocks/>
                <a:stCxn id="60" idx="0"/>
                <a:endCxn id="61" idx="3"/>
              </p:cNvCxnSpPr>
              <p:nvPr/>
            </p:nvCxnSpPr>
            <p:spPr>
              <a:xfrm flipV="1">
                <a:off x="2805843" y="3027195"/>
                <a:ext cx="472664" cy="643220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82064F41-5982-4DE4-811B-F296251BF9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9644" y="3099121"/>
                <a:ext cx="538578" cy="862231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7121ECA7-2615-4F5E-B0EF-41832AAE4EB3}"/>
                  </a:ext>
                </a:extLst>
              </p:cNvPr>
              <p:cNvSpPr/>
              <p:nvPr/>
            </p:nvSpPr>
            <p:spPr>
              <a:xfrm>
                <a:off x="4009947" y="3265063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6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1B3656D5-0899-439F-81C1-521F066BAC4E}"/>
                  </a:ext>
                </a:extLst>
              </p:cNvPr>
              <p:cNvCxnSpPr>
                <a:stCxn id="64" idx="6"/>
                <a:endCxn id="61" idx="2"/>
              </p:cNvCxnSpPr>
              <p:nvPr/>
            </p:nvCxnSpPr>
            <p:spPr>
              <a:xfrm>
                <a:off x="2427812" y="2830556"/>
                <a:ext cx="769244" cy="0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F1217F2A-7E39-4293-A6BD-185EDF10F485}"/>
                  </a:ext>
                </a:extLst>
              </p:cNvPr>
              <p:cNvSpPr/>
              <p:nvPr/>
            </p:nvSpPr>
            <p:spPr>
              <a:xfrm>
                <a:off x="2527752" y="3670415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3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775BCAA-F790-43D1-87F0-02754BAA294D}"/>
                  </a:ext>
                </a:extLst>
              </p:cNvPr>
              <p:cNvSpPr/>
              <p:nvPr/>
            </p:nvSpPr>
            <p:spPr>
              <a:xfrm>
                <a:off x="3197056" y="2552465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2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1CF78857-6194-48F9-A475-4CAC07568237}"/>
                  </a:ext>
                </a:extLst>
              </p:cNvPr>
              <p:cNvSpPr/>
              <p:nvPr/>
            </p:nvSpPr>
            <p:spPr>
              <a:xfrm>
                <a:off x="4375957" y="1933500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5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B6A94C81-9ED3-4EA7-9B7B-D3917585CA75}"/>
                  </a:ext>
                </a:extLst>
              </p:cNvPr>
              <p:cNvSpPr/>
              <p:nvPr/>
            </p:nvSpPr>
            <p:spPr>
              <a:xfrm>
                <a:off x="2722326" y="1520860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7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37E2B6AE-95B8-491A-BE98-DBF4604030D9}"/>
                  </a:ext>
                </a:extLst>
              </p:cNvPr>
              <p:cNvSpPr/>
              <p:nvPr/>
            </p:nvSpPr>
            <p:spPr>
              <a:xfrm>
                <a:off x="1871631" y="2552465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1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</p:grp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D8CEBD3-2B39-48C5-A96D-56A35100C3B5}"/>
              </a:ext>
            </a:extLst>
          </p:cNvPr>
          <p:cNvSpPr/>
          <p:nvPr/>
        </p:nvSpPr>
        <p:spPr>
          <a:xfrm>
            <a:off x="7755954" y="4172776"/>
            <a:ext cx="1565663" cy="226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7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3 Regular" panose="020B0600000101010101" pitchFamily="34" charset="-127"/>
                <a:ea typeface="Sandoll 고딕Neo3 03 Regular" panose="020B0600000101010101" pitchFamily="34" charset="-127"/>
              </a:rPr>
              <a:t>dfs(3)</a:t>
            </a:r>
            <a:endParaRPr lang="ko-KR" altLang="en-US" sz="1400" spc="-70" dirty="0">
              <a:ln>
                <a:solidFill>
                  <a:srgbClr val="CE084F">
                    <a:alpha val="30000"/>
                  </a:srgbClr>
                </a:solidFill>
              </a:ln>
              <a:solidFill>
                <a:srgbClr val="CE084F"/>
              </a:solidFill>
              <a:latin typeface="Sandoll 고딕Neo3 03 Regular" panose="020B0600000101010101" pitchFamily="34" charset="-127"/>
              <a:ea typeface="Sandoll 고딕Neo3 03 Regular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0D038D-E450-478C-8F59-016BA9636ED3}"/>
              </a:ext>
            </a:extLst>
          </p:cNvPr>
          <p:cNvSpPr/>
          <p:nvPr/>
        </p:nvSpPr>
        <p:spPr>
          <a:xfrm>
            <a:off x="7755953" y="3870928"/>
            <a:ext cx="1565663" cy="226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7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3 Regular" panose="020B0600000101010101" pitchFamily="34" charset="-127"/>
                <a:ea typeface="Sandoll 고딕Neo3 03 Regular" panose="020B0600000101010101" pitchFamily="34" charset="-127"/>
              </a:rPr>
              <a:t>dfs(6)</a:t>
            </a:r>
            <a:endParaRPr lang="ko-KR" altLang="en-US" sz="1400" spc="-70" dirty="0">
              <a:ln>
                <a:solidFill>
                  <a:srgbClr val="CE084F">
                    <a:alpha val="30000"/>
                  </a:srgbClr>
                </a:solidFill>
              </a:ln>
              <a:solidFill>
                <a:srgbClr val="CE084F"/>
              </a:solidFill>
              <a:latin typeface="Sandoll 고딕Neo3 03 Regular" panose="020B0600000101010101" pitchFamily="34" charset="-127"/>
              <a:ea typeface="Sandoll 고딕Neo3 03 Regular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3CE7D5-8E9B-4142-B7D9-EEBC8FB9630B}"/>
              </a:ext>
            </a:extLst>
          </p:cNvPr>
          <p:cNvSpPr/>
          <p:nvPr/>
        </p:nvSpPr>
        <p:spPr>
          <a:xfrm>
            <a:off x="7755952" y="3568430"/>
            <a:ext cx="1565663" cy="226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7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3 Regular" panose="020B0600000101010101" pitchFamily="34" charset="-127"/>
                <a:ea typeface="Sandoll 고딕Neo3 03 Regular" panose="020B0600000101010101" pitchFamily="34" charset="-127"/>
              </a:rPr>
              <a:t>dfs(5)</a:t>
            </a:r>
            <a:endParaRPr lang="ko-KR" altLang="en-US" sz="1400" spc="-70" dirty="0">
              <a:ln>
                <a:solidFill>
                  <a:srgbClr val="CE084F">
                    <a:alpha val="30000"/>
                  </a:srgbClr>
                </a:solidFill>
              </a:ln>
              <a:solidFill>
                <a:srgbClr val="CE084F"/>
              </a:solidFill>
              <a:latin typeface="Sandoll 고딕Neo3 03 Regular" panose="020B0600000101010101" pitchFamily="34" charset="-127"/>
              <a:ea typeface="Sandoll 고딕Neo3 03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6331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7340F8-D1FD-4264-906B-384B48846326}"/>
              </a:ext>
            </a:extLst>
          </p:cNvPr>
          <p:cNvSpPr/>
          <p:nvPr/>
        </p:nvSpPr>
        <p:spPr>
          <a:xfrm>
            <a:off x="393030" y="426723"/>
            <a:ext cx="478255" cy="195136"/>
          </a:xfrm>
          <a:prstGeom prst="rect">
            <a:avLst/>
          </a:prstGeom>
          <a:solidFill>
            <a:srgbClr val="CE0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CF47A-85D7-4F78-9A4C-08315FF0AB8E}"/>
              </a:ext>
            </a:extLst>
          </p:cNvPr>
          <p:cNvSpPr txBox="1"/>
          <p:nvPr/>
        </p:nvSpPr>
        <p:spPr>
          <a:xfrm>
            <a:off x="422694" y="408279"/>
            <a:ext cx="203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DFS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5196BA-878B-4791-B477-7E476446FFDE}"/>
              </a:ext>
            </a:extLst>
          </p:cNvPr>
          <p:cNvSpPr txBox="1"/>
          <p:nvPr/>
        </p:nvSpPr>
        <p:spPr>
          <a:xfrm>
            <a:off x="10312516" y="6517986"/>
            <a:ext cx="1447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2021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알고리즘 특강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with C++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18A1ADB-7F6E-401C-A37D-4B492DD1132E}"/>
              </a:ext>
            </a:extLst>
          </p:cNvPr>
          <p:cNvCxnSpPr/>
          <p:nvPr/>
        </p:nvCxnSpPr>
        <p:spPr>
          <a:xfrm flipH="1">
            <a:off x="511342" y="6451812"/>
            <a:ext cx="111599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CE8E7A1-D640-4A77-862B-0E192C407D96}"/>
              </a:ext>
            </a:extLst>
          </p:cNvPr>
          <p:cNvSpPr txBox="1"/>
          <p:nvPr/>
        </p:nvSpPr>
        <p:spPr>
          <a:xfrm>
            <a:off x="6941917" y="1768596"/>
            <a:ext cx="34076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1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78DCE8"/>
                </a:solidFill>
                <a:effectLst/>
                <a:latin typeface=" Inconsolata Medium'"/>
              </a:rPr>
              <a:t>function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A9DC76"/>
                </a:solidFill>
                <a:effectLst/>
                <a:latin typeface=" Inconsolata Medium'"/>
              </a:rPr>
              <a:t>dfs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(</a:t>
            </a:r>
            <a:r>
              <a:rPr lang="en-US" altLang="ko-KR" sz="1200" b="0" i="1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9867"/>
                </a:solidFill>
                <a:effectLst/>
                <a:latin typeface=" Inconsolata Medium'"/>
              </a:rPr>
              <a:t>pos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) {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visit pos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latin typeface=" Inconsolata Medium'"/>
              </a:rPr>
              <a:t>for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children of pos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   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latin typeface=" Inconsolata Medium'"/>
              </a:rPr>
              <a:t>if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each child has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latin typeface=" Inconsolata Medium'"/>
              </a:rPr>
              <a:t>not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been visited 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       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A9DC76"/>
                </a:solidFill>
                <a:effectLst/>
                <a:latin typeface=" Inconsolata Medium'"/>
              </a:rPr>
              <a:t>dfs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(pos)   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}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E6B9A42-4D3C-4E66-B080-8CA33F3F0F3A}"/>
              </a:ext>
            </a:extLst>
          </p:cNvPr>
          <p:cNvCxnSpPr>
            <a:cxnSpLocks/>
          </p:cNvCxnSpPr>
          <p:nvPr/>
        </p:nvCxnSpPr>
        <p:spPr>
          <a:xfrm>
            <a:off x="7650699" y="3492315"/>
            <a:ext cx="0" cy="1336243"/>
          </a:xfrm>
          <a:prstGeom prst="line">
            <a:avLst/>
          </a:prstGeom>
          <a:ln w="47625">
            <a:solidFill>
              <a:srgbClr val="CE0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9DFC600-2BF0-42E3-8AD8-A45F1BDFCF2E}"/>
              </a:ext>
            </a:extLst>
          </p:cNvPr>
          <p:cNvCxnSpPr>
            <a:cxnSpLocks/>
          </p:cNvCxnSpPr>
          <p:nvPr/>
        </p:nvCxnSpPr>
        <p:spPr>
          <a:xfrm>
            <a:off x="9440028" y="3492315"/>
            <a:ext cx="0" cy="1336243"/>
          </a:xfrm>
          <a:prstGeom prst="line">
            <a:avLst/>
          </a:prstGeom>
          <a:ln w="47625">
            <a:solidFill>
              <a:srgbClr val="CE0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16D4357-74B0-4459-B1A8-883CD03BF982}"/>
              </a:ext>
            </a:extLst>
          </p:cNvPr>
          <p:cNvCxnSpPr>
            <a:cxnSpLocks/>
          </p:cNvCxnSpPr>
          <p:nvPr/>
        </p:nvCxnSpPr>
        <p:spPr>
          <a:xfrm>
            <a:off x="7650699" y="4802245"/>
            <a:ext cx="1789329" cy="0"/>
          </a:xfrm>
          <a:prstGeom prst="line">
            <a:avLst/>
          </a:prstGeom>
          <a:ln w="47625">
            <a:solidFill>
              <a:srgbClr val="CE0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99FB7F-B8CF-4172-848A-AF0F67919E26}"/>
              </a:ext>
            </a:extLst>
          </p:cNvPr>
          <p:cNvSpPr/>
          <p:nvPr/>
        </p:nvSpPr>
        <p:spPr>
          <a:xfrm>
            <a:off x="7755954" y="4483004"/>
            <a:ext cx="1565663" cy="226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7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3 Regular" panose="020B0600000101010101" pitchFamily="34" charset="-127"/>
                <a:ea typeface="Sandoll 고딕Neo3 03 Regular" panose="020B0600000101010101" pitchFamily="34" charset="-127"/>
              </a:rPr>
              <a:t>dfs(2)</a:t>
            </a:r>
            <a:endParaRPr lang="ko-KR" altLang="en-US" sz="1400" spc="-70" dirty="0">
              <a:ln>
                <a:solidFill>
                  <a:srgbClr val="CE084F">
                    <a:alpha val="30000"/>
                  </a:srgbClr>
                </a:solidFill>
              </a:ln>
              <a:solidFill>
                <a:srgbClr val="CE084F"/>
              </a:solidFill>
              <a:latin typeface="Sandoll 고딕Neo3 03 Regular" panose="020B0600000101010101" pitchFamily="34" charset="-127"/>
              <a:ea typeface="Sandoll 고딕Neo3 03 Regular" panose="020B0600000101010101" pitchFamily="34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280D237-3F04-448C-98A6-24FAD7CBFC49}"/>
              </a:ext>
            </a:extLst>
          </p:cNvPr>
          <p:cNvGrpSpPr/>
          <p:nvPr/>
        </p:nvGrpSpPr>
        <p:grpSpPr>
          <a:xfrm>
            <a:off x="1354842" y="2182620"/>
            <a:ext cx="3060507" cy="2705736"/>
            <a:chOff x="4470106" y="1132739"/>
            <a:chExt cx="3060507" cy="2705736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4C296D2B-F689-430F-8E9F-7963874CF4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0365" y="3298509"/>
              <a:ext cx="1117521" cy="360847"/>
            </a:xfrm>
            <a:prstGeom prst="line">
              <a:avLst/>
            </a:prstGeom>
            <a:ln w="57150">
              <a:solidFill>
                <a:schemeClr val="bg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2DA7A9C1-BC24-4251-BB35-44F916F0B358}"/>
                </a:ext>
              </a:extLst>
            </p:cNvPr>
            <p:cNvGrpSpPr/>
            <p:nvPr/>
          </p:nvGrpSpPr>
          <p:grpSpPr>
            <a:xfrm>
              <a:off x="4470106" y="1132739"/>
              <a:ext cx="3060507" cy="2705736"/>
              <a:chOff x="1871631" y="1520860"/>
              <a:chExt cx="3060507" cy="2705736"/>
            </a:xfrm>
          </p:grpSpPr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0BF18627-1F29-4505-97CC-0327890EAD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4011" y="2049285"/>
                <a:ext cx="432971" cy="1027938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6F7FC2A7-E64F-44A8-81F7-640825320FD9}"/>
                  </a:ext>
                </a:extLst>
              </p:cNvPr>
              <p:cNvCxnSpPr>
                <a:cxnSpLocks/>
                <a:stCxn id="62" idx="4"/>
              </p:cNvCxnSpPr>
              <p:nvPr/>
            </p:nvCxnSpPr>
            <p:spPr>
              <a:xfrm flipH="1">
                <a:off x="4288038" y="2489681"/>
                <a:ext cx="366010" cy="1040555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7DF8868E-006F-40A2-8847-03E41A0BA1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5148" y="2358937"/>
                <a:ext cx="938970" cy="471619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24F00456-A731-4CFA-BC6B-A9CB4C4808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0511" y="3437906"/>
                <a:ext cx="1204104" cy="405352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4550ED9B-61F7-414F-B897-D93E5E258E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23953" y="3122445"/>
                <a:ext cx="472664" cy="643220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76DF6A07-84FE-4D57-8A92-2D6F9D09757F}"/>
                  </a:ext>
                </a:extLst>
              </p:cNvPr>
              <p:cNvCxnSpPr>
                <a:cxnSpLocks/>
                <a:stCxn id="60" idx="0"/>
                <a:endCxn id="61" idx="3"/>
              </p:cNvCxnSpPr>
              <p:nvPr/>
            </p:nvCxnSpPr>
            <p:spPr>
              <a:xfrm flipV="1">
                <a:off x="2805843" y="3027195"/>
                <a:ext cx="472664" cy="643220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82064F41-5982-4DE4-811B-F296251BF9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9644" y="3099121"/>
                <a:ext cx="538578" cy="862231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7121ECA7-2615-4F5E-B0EF-41832AAE4EB3}"/>
                  </a:ext>
                </a:extLst>
              </p:cNvPr>
              <p:cNvSpPr/>
              <p:nvPr/>
            </p:nvSpPr>
            <p:spPr>
              <a:xfrm>
                <a:off x="4009947" y="3265063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6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1B3656D5-0899-439F-81C1-521F066BAC4E}"/>
                  </a:ext>
                </a:extLst>
              </p:cNvPr>
              <p:cNvCxnSpPr>
                <a:stCxn id="64" idx="6"/>
                <a:endCxn id="61" idx="2"/>
              </p:cNvCxnSpPr>
              <p:nvPr/>
            </p:nvCxnSpPr>
            <p:spPr>
              <a:xfrm>
                <a:off x="2427812" y="2830556"/>
                <a:ext cx="769244" cy="0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F1217F2A-7E39-4293-A6BD-185EDF10F485}"/>
                  </a:ext>
                </a:extLst>
              </p:cNvPr>
              <p:cNvSpPr/>
              <p:nvPr/>
            </p:nvSpPr>
            <p:spPr>
              <a:xfrm>
                <a:off x="2527752" y="3670415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3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775BCAA-F790-43D1-87F0-02754BAA294D}"/>
                  </a:ext>
                </a:extLst>
              </p:cNvPr>
              <p:cNvSpPr/>
              <p:nvPr/>
            </p:nvSpPr>
            <p:spPr>
              <a:xfrm>
                <a:off x="3197056" y="2552465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2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1CF78857-6194-48F9-A475-4CAC07568237}"/>
                  </a:ext>
                </a:extLst>
              </p:cNvPr>
              <p:cNvSpPr/>
              <p:nvPr/>
            </p:nvSpPr>
            <p:spPr>
              <a:xfrm>
                <a:off x="4375957" y="1933500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5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B6A94C81-9ED3-4EA7-9B7B-D3917585CA75}"/>
                  </a:ext>
                </a:extLst>
              </p:cNvPr>
              <p:cNvSpPr/>
              <p:nvPr/>
            </p:nvSpPr>
            <p:spPr>
              <a:xfrm>
                <a:off x="2722326" y="1520860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7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37E2B6AE-95B8-491A-BE98-DBF4604030D9}"/>
                  </a:ext>
                </a:extLst>
              </p:cNvPr>
              <p:cNvSpPr/>
              <p:nvPr/>
            </p:nvSpPr>
            <p:spPr>
              <a:xfrm>
                <a:off x="1871631" y="2552465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1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</p:grp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D8CEBD3-2B39-48C5-A96D-56A35100C3B5}"/>
              </a:ext>
            </a:extLst>
          </p:cNvPr>
          <p:cNvSpPr/>
          <p:nvPr/>
        </p:nvSpPr>
        <p:spPr>
          <a:xfrm>
            <a:off x="7755954" y="4172776"/>
            <a:ext cx="1565663" cy="226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7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3 Regular" panose="020B0600000101010101" pitchFamily="34" charset="-127"/>
                <a:ea typeface="Sandoll 고딕Neo3 03 Regular" panose="020B0600000101010101" pitchFamily="34" charset="-127"/>
              </a:rPr>
              <a:t>dfs(3)</a:t>
            </a:r>
            <a:endParaRPr lang="ko-KR" altLang="en-US" sz="1400" spc="-70" dirty="0">
              <a:ln>
                <a:solidFill>
                  <a:srgbClr val="CE084F">
                    <a:alpha val="30000"/>
                  </a:srgbClr>
                </a:solidFill>
              </a:ln>
              <a:solidFill>
                <a:srgbClr val="CE084F"/>
              </a:solidFill>
              <a:latin typeface="Sandoll 고딕Neo3 03 Regular" panose="020B0600000101010101" pitchFamily="34" charset="-127"/>
              <a:ea typeface="Sandoll 고딕Neo3 03 Regular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0D038D-E450-478C-8F59-016BA9636ED3}"/>
              </a:ext>
            </a:extLst>
          </p:cNvPr>
          <p:cNvSpPr/>
          <p:nvPr/>
        </p:nvSpPr>
        <p:spPr>
          <a:xfrm>
            <a:off x="7755953" y="3870928"/>
            <a:ext cx="1565663" cy="226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7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3 Regular" panose="020B0600000101010101" pitchFamily="34" charset="-127"/>
                <a:ea typeface="Sandoll 고딕Neo3 03 Regular" panose="020B0600000101010101" pitchFamily="34" charset="-127"/>
              </a:rPr>
              <a:t>dfs(6)</a:t>
            </a:r>
            <a:endParaRPr lang="ko-KR" altLang="en-US" sz="1400" spc="-70" dirty="0">
              <a:ln>
                <a:solidFill>
                  <a:srgbClr val="CE084F">
                    <a:alpha val="30000"/>
                  </a:srgbClr>
                </a:solidFill>
              </a:ln>
              <a:solidFill>
                <a:srgbClr val="CE084F"/>
              </a:solidFill>
              <a:latin typeface="Sandoll 고딕Neo3 03 Regular" panose="020B0600000101010101" pitchFamily="34" charset="-127"/>
              <a:ea typeface="Sandoll 고딕Neo3 03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409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7340F8-D1FD-4264-906B-384B48846326}"/>
              </a:ext>
            </a:extLst>
          </p:cNvPr>
          <p:cNvSpPr/>
          <p:nvPr/>
        </p:nvSpPr>
        <p:spPr>
          <a:xfrm>
            <a:off x="393030" y="426723"/>
            <a:ext cx="478255" cy="195136"/>
          </a:xfrm>
          <a:prstGeom prst="rect">
            <a:avLst/>
          </a:prstGeom>
          <a:solidFill>
            <a:srgbClr val="CE0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CF47A-85D7-4F78-9A4C-08315FF0AB8E}"/>
              </a:ext>
            </a:extLst>
          </p:cNvPr>
          <p:cNvSpPr txBox="1"/>
          <p:nvPr/>
        </p:nvSpPr>
        <p:spPr>
          <a:xfrm>
            <a:off x="422694" y="408279"/>
            <a:ext cx="203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DFS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5196BA-878B-4791-B477-7E476446FFDE}"/>
              </a:ext>
            </a:extLst>
          </p:cNvPr>
          <p:cNvSpPr txBox="1"/>
          <p:nvPr/>
        </p:nvSpPr>
        <p:spPr>
          <a:xfrm>
            <a:off x="10312516" y="6517986"/>
            <a:ext cx="1447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2021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알고리즘 특강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with C++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18A1ADB-7F6E-401C-A37D-4B492DD1132E}"/>
              </a:ext>
            </a:extLst>
          </p:cNvPr>
          <p:cNvCxnSpPr/>
          <p:nvPr/>
        </p:nvCxnSpPr>
        <p:spPr>
          <a:xfrm flipH="1">
            <a:off x="511342" y="6451812"/>
            <a:ext cx="111599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CE8E7A1-D640-4A77-862B-0E192C407D96}"/>
              </a:ext>
            </a:extLst>
          </p:cNvPr>
          <p:cNvSpPr txBox="1"/>
          <p:nvPr/>
        </p:nvSpPr>
        <p:spPr>
          <a:xfrm>
            <a:off x="6941917" y="1768596"/>
            <a:ext cx="34076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1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78DCE8"/>
                </a:solidFill>
                <a:effectLst/>
                <a:latin typeface=" Inconsolata Medium'"/>
              </a:rPr>
              <a:t>function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A9DC76"/>
                </a:solidFill>
                <a:effectLst/>
                <a:latin typeface=" Inconsolata Medium'"/>
              </a:rPr>
              <a:t>dfs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(</a:t>
            </a:r>
            <a:r>
              <a:rPr lang="en-US" altLang="ko-KR" sz="1200" b="0" i="1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9867"/>
                </a:solidFill>
                <a:effectLst/>
                <a:latin typeface=" Inconsolata Medium'"/>
              </a:rPr>
              <a:t>pos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) {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visit pos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latin typeface=" Inconsolata Medium'"/>
              </a:rPr>
              <a:t>for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children of pos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   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latin typeface=" Inconsolata Medium'"/>
              </a:rPr>
              <a:t>if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each child has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latin typeface=" Inconsolata Medium'"/>
              </a:rPr>
              <a:t>not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been visited 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       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A9DC76"/>
                </a:solidFill>
                <a:effectLst/>
                <a:latin typeface=" Inconsolata Medium'"/>
              </a:rPr>
              <a:t>dfs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(pos)   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}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E6B9A42-4D3C-4E66-B080-8CA33F3F0F3A}"/>
              </a:ext>
            </a:extLst>
          </p:cNvPr>
          <p:cNvCxnSpPr>
            <a:cxnSpLocks/>
          </p:cNvCxnSpPr>
          <p:nvPr/>
        </p:nvCxnSpPr>
        <p:spPr>
          <a:xfrm>
            <a:off x="7650699" y="3492315"/>
            <a:ext cx="0" cy="1336243"/>
          </a:xfrm>
          <a:prstGeom prst="line">
            <a:avLst/>
          </a:prstGeom>
          <a:ln w="47625">
            <a:solidFill>
              <a:srgbClr val="CE0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9DFC600-2BF0-42E3-8AD8-A45F1BDFCF2E}"/>
              </a:ext>
            </a:extLst>
          </p:cNvPr>
          <p:cNvCxnSpPr>
            <a:cxnSpLocks/>
          </p:cNvCxnSpPr>
          <p:nvPr/>
        </p:nvCxnSpPr>
        <p:spPr>
          <a:xfrm>
            <a:off x="9440028" y="3492315"/>
            <a:ext cx="0" cy="1336243"/>
          </a:xfrm>
          <a:prstGeom prst="line">
            <a:avLst/>
          </a:prstGeom>
          <a:ln w="47625">
            <a:solidFill>
              <a:srgbClr val="CE0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16D4357-74B0-4459-B1A8-883CD03BF982}"/>
              </a:ext>
            </a:extLst>
          </p:cNvPr>
          <p:cNvCxnSpPr>
            <a:cxnSpLocks/>
          </p:cNvCxnSpPr>
          <p:nvPr/>
        </p:nvCxnSpPr>
        <p:spPr>
          <a:xfrm>
            <a:off x="7650699" y="4802245"/>
            <a:ext cx="1789329" cy="0"/>
          </a:xfrm>
          <a:prstGeom prst="line">
            <a:avLst/>
          </a:prstGeom>
          <a:ln w="47625">
            <a:solidFill>
              <a:srgbClr val="CE0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99FB7F-B8CF-4172-848A-AF0F67919E26}"/>
              </a:ext>
            </a:extLst>
          </p:cNvPr>
          <p:cNvSpPr/>
          <p:nvPr/>
        </p:nvSpPr>
        <p:spPr>
          <a:xfrm>
            <a:off x="7755954" y="4483004"/>
            <a:ext cx="1565663" cy="226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7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3 Regular" panose="020B0600000101010101" pitchFamily="34" charset="-127"/>
                <a:ea typeface="Sandoll 고딕Neo3 03 Regular" panose="020B0600000101010101" pitchFamily="34" charset="-127"/>
              </a:rPr>
              <a:t>dfs(2)</a:t>
            </a:r>
            <a:endParaRPr lang="ko-KR" altLang="en-US" sz="1400" spc="-70" dirty="0">
              <a:ln>
                <a:solidFill>
                  <a:srgbClr val="CE084F">
                    <a:alpha val="30000"/>
                  </a:srgbClr>
                </a:solidFill>
              </a:ln>
              <a:solidFill>
                <a:srgbClr val="CE084F"/>
              </a:solidFill>
              <a:latin typeface="Sandoll 고딕Neo3 03 Regular" panose="020B0600000101010101" pitchFamily="34" charset="-127"/>
              <a:ea typeface="Sandoll 고딕Neo3 03 Regular" panose="020B0600000101010101" pitchFamily="34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280D237-3F04-448C-98A6-24FAD7CBFC49}"/>
              </a:ext>
            </a:extLst>
          </p:cNvPr>
          <p:cNvGrpSpPr/>
          <p:nvPr/>
        </p:nvGrpSpPr>
        <p:grpSpPr>
          <a:xfrm>
            <a:off x="1354842" y="2182620"/>
            <a:ext cx="3060507" cy="2705736"/>
            <a:chOff x="4470106" y="1132739"/>
            <a:chExt cx="3060507" cy="2705736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4C296D2B-F689-430F-8E9F-7963874CF4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0365" y="3298509"/>
              <a:ext cx="1117521" cy="360847"/>
            </a:xfrm>
            <a:prstGeom prst="line">
              <a:avLst/>
            </a:prstGeom>
            <a:ln w="57150">
              <a:solidFill>
                <a:schemeClr val="bg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2DA7A9C1-BC24-4251-BB35-44F916F0B358}"/>
                </a:ext>
              </a:extLst>
            </p:cNvPr>
            <p:cNvGrpSpPr/>
            <p:nvPr/>
          </p:nvGrpSpPr>
          <p:grpSpPr>
            <a:xfrm>
              <a:off x="4470106" y="1132739"/>
              <a:ext cx="3060507" cy="2705736"/>
              <a:chOff x="1871631" y="1520860"/>
              <a:chExt cx="3060507" cy="2705736"/>
            </a:xfrm>
          </p:grpSpPr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0BF18627-1F29-4505-97CC-0327890EAD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4011" y="2049285"/>
                <a:ext cx="432971" cy="1027938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6F7FC2A7-E64F-44A8-81F7-640825320FD9}"/>
                  </a:ext>
                </a:extLst>
              </p:cNvPr>
              <p:cNvCxnSpPr>
                <a:cxnSpLocks/>
                <a:stCxn id="62" idx="4"/>
              </p:cNvCxnSpPr>
              <p:nvPr/>
            </p:nvCxnSpPr>
            <p:spPr>
              <a:xfrm flipH="1">
                <a:off x="4288038" y="2489681"/>
                <a:ext cx="366010" cy="1040555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7DF8868E-006F-40A2-8847-03E41A0BA1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5148" y="2358937"/>
                <a:ext cx="938970" cy="471619"/>
              </a:xfrm>
              <a:prstGeom prst="line">
                <a:avLst/>
              </a:prstGeom>
              <a:ln w="57150">
                <a:solidFill>
                  <a:srgbClr val="CE084F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24F00456-A731-4CFA-BC6B-A9CB4C4808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0511" y="3437906"/>
                <a:ext cx="1204104" cy="405352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4550ED9B-61F7-414F-B897-D93E5E258E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23953" y="3122445"/>
                <a:ext cx="472664" cy="643220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76DF6A07-84FE-4D57-8A92-2D6F9D09757F}"/>
                  </a:ext>
                </a:extLst>
              </p:cNvPr>
              <p:cNvCxnSpPr>
                <a:cxnSpLocks/>
                <a:stCxn id="60" idx="0"/>
                <a:endCxn id="61" idx="3"/>
              </p:cNvCxnSpPr>
              <p:nvPr/>
            </p:nvCxnSpPr>
            <p:spPr>
              <a:xfrm flipV="1">
                <a:off x="2805843" y="3027195"/>
                <a:ext cx="472664" cy="643220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82064F41-5982-4DE4-811B-F296251BF9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9644" y="3099121"/>
                <a:ext cx="538578" cy="862231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7121ECA7-2615-4F5E-B0EF-41832AAE4EB3}"/>
                  </a:ext>
                </a:extLst>
              </p:cNvPr>
              <p:cNvSpPr/>
              <p:nvPr/>
            </p:nvSpPr>
            <p:spPr>
              <a:xfrm>
                <a:off x="4009947" y="3265063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6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1B3656D5-0899-439F-81C1-521F066BAC4E}"/>
                  </a:ext>
                </a:extLst>
              </p:cNvPr>
              <p:cNvCxnSpPr>
                <a:stCxn id="64" idx="6"/>
                <a:endCxn id="61" idx="2"/>
              </p:cNvCxnSpPr>
              <p:nvPr/>
            </p:nvCxnSpPr>
            <p:spPr>
              <a:xfrm>
                <a:off x="2427812" y="2830556"/>
                <a:ext cx="769244" cy="0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F1217F2A-7E39-4293-A6BD-185EDF10F485}"/>
                  </a:ext>
                </a:extLst>
              </p:cNvPr>
              <p:cNvSpPr/>
              <p:nvPr/>
            </p:nvSpPr>
            <p:spPr>
              <a:xfrm>
                <a:off x="2527752" y="3670415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3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775BCAA-F790-43D1-87F0-02754BAA294D}"/>
                  </a:ext>
                </a:extLst>
              </p:cNvPr>
              <p:cNvSpPr/>
              <p:nvPr/>
            </p:nvSpPr>
            <p:spPr>
              <a:xfrm>
                <a:off x="3197056" y="2552465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2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1CF78857-6194-48F9-A475-4CAC07568237}"/>
                  </a:ext>
                </a:extLst>
              </p:cNvPr>
              <p:cNvSpPr/>
              <p:nvPr/>
            </p:nvSpPr>
            <p:spPr>
              <a:xfrm>
                <a:off x="4375957" y="1933500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5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B6A94C81-9ED3-4EA7-9B7B-D3917585CA75}"/>
                  </a:ext>
                </a:extLst>
              </p:cNvPr>
              <p:cNvSpPr/>
              <p:nvPr/>
            </p:nvSpPr>
            <p:spPr>
              <a:xfrm>
                <a:off x="2722326" y="1520860"/>
                <a:ext cx="556181" cy="556181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CE08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rgbClr val="CE084F">
                          <a:alpha val="30000"/>
                        </a:srgbClr>
                      </a:solidFill>
                    </a:ln>
                    <a:solidFill>
                      <a:srgbClr val="CE084F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7</a:t>
                </a:r>
                <a:endParaRPr lang="ko-KR" altLang="en-US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37E2B6AE-95B8-491A-BE98-DBF4604030D9}"/>
                  </a:ext>
                </a:extLst>
              </p:cNvPr>
              <p:cNvSpPr/>
              <p:nvPr/>
            </p:nvSpPr>
            <p:spPr>
              <a:xfrm>
                <a:off x="1871631" y="2552465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1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3246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7340F8-D1FD-4264-906B-384B48846326}"/>
              </a:ext>
            </a:extLst>
          </p:cNvPr>
          <p:cNvSpPr/>
          <p:nvPr/>
        </p:nvSpPr>
        <p:spPr>
          <a:xfrm>
            <a:off x="393030" y="426723"/>
            <a:ext cx="478255" cy="195136"/>
          </a:xfrm>
          <a:prstGeom prst="rect">
            <a:avLst/>
          </a:prstGeom>
          <a:solidFill>
            <a:srgbClr val="CE0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CF47A-85D7-4F78-9A4C-08315FF0AB8E}"/>
              </a:ext>
            </a:extLst>
          </p:cNvPr>
          <p:cNvSpPr txBox="1"/>
          <p:nvPr/>
        </p:nvSpPr>
        <p:spPr>
          <a:xfrm>
            <a:off x="422694" y="408279"/>
            <a:ext cx="203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DFS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5196BA-878B-4791-B477-7E476446FFDE}"/>
              </a:ext>
            </a:extLst>
          </p:cNvPr>
          <p:cNvSpPr txBox="1"/>
          <p:nvPr/>
        </p:nvSpPr>
        <p:spPr>
          <a:xfrm>
            <a:off x="10312516" y="6517986"/>
            <a:ext cx="1447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2021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알고리즘 특강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with C++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18A1ADB-7F6E-401C-A37D-4B492DD1132E}"/>
              </a:ext>
            </a:extLst>
          </p:cNvPr>
          <p:cNvCxnSpPr/>
          <p:nvPr/>
        </p:nvCxnSpPr>
        <p:spPr>
          <a:xfrm flipH="1">
            <a:off x="511342" y="6451812"/>
            <a:ext cx="111599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CE8E7A1-D640-4A77-862B-0E192C407D96}"/>
              </a:ext>
            </a:extLst>
          </p:cNvPr>
          <p:cNvSpPr txBox="1"/>
          <p:nvPr/>
        </p:nvSpPr>
        <p:spPr>
          <a:xfrm>
            <a:off x="6941917" y="1768596"/>
            <a:ext cx="34076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1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78DCE8"/>
                </a:solidFill>
                <a:effectLst/>
                <a:latin typeface=" Inconsolata Medium'"/>
              </a:rPr>
              <a:t>function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A9DC76"/>
                </a:solidFill>
                <a:effectLst/>
                <a:latin typeface=" Inconsolata Medium'"/>
              </a:rPr>
              <a:t>dfs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(</a:t>
            </a:r>
            <a:r>
              <a:rPr lang="en-US" altLang="ko-KR" sz="1200" b="0" i="1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9867"/>
                </a:solidFill>
                <a:effectLst/>
                <a:latin typeface=" Inconsolata Medium'"/>
              </a:rPr>
              <a:t>pos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) {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visit pos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latin typeface=" Inconsolata Medium'"/>
              </a:rPr>
              <a:t>for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children of pos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   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latin typeface=" Inconsolata Medium'"/>
              </a:rPr>
              <a:t>if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each child has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latin typeface=" Inconsolata Medium'"/>
              </a:rPr>
              <a:t>not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been visited 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       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A9DC76"/>
                </a:solidFill>
                <a:effectLst/>
                <a:latin typeface=" Inconsolata Medium'"/>
              </a:rPr>
              <a:t>dfs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(pos)   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}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E6B9A42-4D3C-4E66-B080-8CA33F3F0F3A}"/>
              </a:ext>
            </a:extLst>
          </p:cNvPr>
          <p:cNvCxnSpPr>
            <a:cxnSpLocks/>
          </p:cNvCxnSpPr>
          <p:nvPr/>
        </p:nvCxnSpPr>
        <p:spPr>
          <a:xfrm>
            <a:off x="7650699" y="3492315"/>
            <a:ext cx="0" cy="1336243"/>
          </a:xfrm>
          <a:prstGeom prst="line">
            <a:avLst/>
          </a:prstGeom>
          <a:ln w="47625">
            <a:solidFill>
              <a:srgbClr val="CE0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9DFC600-2BF0-42E3-8AD8-A45F1BDFCF2E}"/>
              </a:ext>
            </a:extLst>
          </p:cNvPr>
          <p:cNvCxnSpPr>
            <a:cxnSpLocks/>
          </p:cNvCxnSpPr>
          <p:nvPr/>
        </p:nvCxnSpPr>
        <p:spPr>
          <a:xfrm>
            <a:off x="9440028" y="3492315"/>
            <a:ext cx="0" cy="1336243"/>
          </a:xfrm>
          <a:prstGeom prst="line">
            <a:avLst/>
          </a:prstGeom>
          <a:ln w="47625">
            <a:solidFill>
              <a:srgbClr val="CE0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16D4357-74B0-4459-B1A8-883CD03BF982}"/>
              </a:ext>
            </a:extLst>
          </p:cNvPr>
          <p:cNvCxnSpPr>
            <a:cxnSpLocks/>
          </p:cNvCxnSpPr>
          <p:nvPr/>
        </p:nvCxnSpPr>
        <p:spPr>
          <a:xfrm>
            <a:off x="7650699" y="4802245"/>
            <a:ext cx="1789329" cy="0"/>
          </a:xfrm>
          <a:prstGeom prst="line">
            <a:avLst/>
          </a:prstGeom>
          <a:ln w="47625">
            <a:solidFill>
              <a:srgbClr val="CE0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99FB7F-B8CF-4172-848A-AF0F67919E26}"/>
              </a:ext>
            </a:extLst>
          </p:cNvPr>
          <p:cNvSpPr/>
          <p:nvPr/>
        </p:nvSpPr>
        <p:spPr>
          <a:xfrm>
            <a:off x="7755954" y="4483004"/>
            <a:ext cx="1565663" cy="226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7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3 Regular" panose="020B0600000101010101" pitchFamily="34" charset="-127"/>
                <a:ea typeface="Sandoll 고딕Neo3 03 Regular" panose="020B0600000101010101" pitchFamily="34" charset="-127"/>
              </a:rPr>
              <a:t>dfs(2)</a:t>
            </a:r>
            <a:endParaRPr lang="ko-KR" altLang="en-US" sz="1400" spc="-70" dirty="0">
              <a:ln>
                <a:solidFill>
                  <a:srgbClr val="CE084F">
                    <a:alpha val="30000"/>
                  </a:srgbClr>
                </a:solidFill>
              </a:ln>
              <a:solidFill>
                <a:srgbClr val="CE084F"/>
              </a:solidFill>
              <a:latin typeface="Sandoll 고딕Neo3 03 Regular" panose="020B0600000101010101" pitchFamily="34" charset="-127"/>
              <a:ea typeface="Sandoll 고딕Neo3 03 Regular" panose="020B0600000101010101" pitchFamily="34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280D237-3F04-448C-98A6-24FAD7CBFC49}"/>
              </a:ext>
            </a:extLst>
          </p:cNvPr>
          <p:cNvGrpSpPr/>
          <p:nvPr/>
        </p:nvGrpSpPr>
        <p:grpSpPr>
          <a:xfrm>
            <a:off x="1354842" y="2182620"/>
            <a:ext cx="3060507" cy="2705736"/>
            <a:chOff x="4470106" y="1132739"/>
            <a:chExt cx="3060507" cy="2705736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4C296D2B-F689-430F-8E9F-7963874CF4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0365" y="3298509"/>
              <a:ext cx="1117521" cy="360847"/>
            </a:xfrm>
            <a:prstGeom prst="line">
              <a:avLst/>
            </a:prstGeom>
            <a:ln w="57150">
              <a:solidFill>
                <a:schemeClr val="bg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2DA7A9C1-BC24-4251-BB35-44F916F0B358}"/>
                </a:ext>
              </a:extLst>
            </p:cNvPr>
            <p:cNvGrpSpPr/>
            <p:nvPr/>
          </p:nvGrpSpPr>
          <p:grpSpPr>
            <a:xfrm>
              <a:off x="4470106" y="1132739"/>
              <a:ext cx="3060507" cy="2705736"/>
              <a:chOff x="1871631" y="1520860"/>
              <a:chExt cx="3060507" cy="2705736"/>
            </a:xfrm>
          </p:grpSpPr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0BF18627-1F29-4505-97CC-0327890EAD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4011" y="2049285"/>
                <a:ext cx="432971" cy="1027938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6F7FC2A7-E64F-44A8-81F7-640825320FD9}"/>
                  </a:ext>
                </a:extLst>
              </p:cNvPr>
              <p:cNvCxnSpPr>
                <a:cxnSpLocks/>
                <a:stCxn id="62" idx="4"/>
              </p:cNvCxnSpPr>
              <p:nvPr/>
            </p:nvCxnSpPr>
            <p:spPr>
              <a:xfrm flipH="1">
                <a:off x="4288038" y="2489681"/>
                <a:ext cx="366010" cy="1040555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7DF8868E-006F-40A2-8847-03E41A0BA1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5148" y="2358937"/>
                <a:ext cx="938970" cy="471619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24F00456-A731-4CFA-BC6B-A9CB4C4808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0511" y="3437906"/>
                <a:ext cx="1204104" cy="405352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4550ED9B-61F7-414F-B897-D93E5E258E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23953" y="3122445"/>
                <a:ext cx="472664" cy="643220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76DF6A07-84FE-4D57-8A92-2D6F9D09757F}"/>
                  </a:ext>
                </a:extLst>
              </p:cNvPr>
              <p:cNvCxnSpPr>
                <a:cxnSpLocks/>
                <a:stCxn id="60" idx="0"/>
                <a:endCxn id="61" idx="3"/>
              </p:cNvCxnSpPr>
              <p:nvPr/>
            </p:nvCxnSpPr>
            <p:spPr>
              <a:xfrm flipV="1">
                <a:off x="2805843" y="3027195"/>
                <a:ext cx="472664" cy="643220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82064F41-5982-4DE4-811B-F296251BF9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9644" y="3099121"/>
                <a:ext cx="538578" cy="862231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7121ECA7-2615-4F5E-B0EF-41832AAE4EB3}"/>
                  </a:ext>
                </a:extLst>
              </p:cNvPr>
              <p:cNvSpPr/>
              <p:nvPr/>
            </p:nvSpPr>
            <p:spPr>
              <a:xfrm>
                <a:off x="4009947" y="3265063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6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1B3656D5-0899-439F-81C1-521F066BAC4E}"/>
                  </a:ext>
                </a:extLst>
              </p:cNvPr>
              <p:cNvCxnSpPr>
                <a:stCxn id="64" idx="6"/>
                <a:endCxn id="61" idx="2"/>
              </p:cNvCxnSpPr>
              <p:nvPr/>
            </p:nvCxnSpPr>
            <p:spPr>
              <a:xfrm>
                <a:off x="2427812" y="2830556"/>
                <a:ext cx="769244" cy="0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F1217F2A-7E39-4293-A6BD-185EDF10F485}"/>
                  </a:ext>
                </a:extLst>
              </p:cNvPr>
              <p:cNvSpPr/>
              <p:nvPr/>
            </p:nvSpPr>
            <p:spPr>
              <a:xfrm>
                <a:off x="2527752" y="3670415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3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775BCAA-F790-43D1-87F0-02754BAA294D}"/>
                  </a:ext>
                </a:extLst>
              </p:cNvPr>
              <p:cNvSpPr/>
              <p:nvPr/>
            </p:nvSpPr>
            <p:spPr>
              <a:xfrm>
                <a:off x="3197056" y="2552465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2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1CF78857-6194-48F9-A475-4CAC07568237}"/>
                  </a:ext>
                </a:extLst>
              </p:cNvPr>
              <p:cNvSpPr/>
              <p:nvPr/>
            </p:nvSpPr>
            <p:spPr>
              <a:xfrm>
                <a:off x="4375957" y="1933500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5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B6A94C81-9ED3-4EA7-9B7B-D3917585CA75}"/>
                  </a:ext>
                </a:extLst>
              </p:cNvPr>
              <p:cNvSpPr/>
              <p:nvPr/>
            </p:nvSpPr>
            <p:spPr>
              <a:xfrm>
                <a:off x="2722326" y="1520860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7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37E2B6AE-95B8-491A-BE98-DBF4604030D9}"/>
                  </a:ext>
                </a:extLst>
              </p:cNvPr>
              <p:cNvSpPr/>
              <p:nvPr/>
            </p:nvSpPr>
            <p:spPr>
              <a:xfrm>
                <a:off x="1871631" y="2552465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1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</p:grp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E98FDD-3A2D-4ACF-BCFE-239ED76F02DA}"/>
              </a:ext>
            </a:extLst>
          </p:cNvPr>
          <p:cNvSpPr/>
          <p:nvPr/>
        </p:nvSpPr>
        <p:spPr>
          <a:xfrm>
            <a:off x="7755953" y="4182651"/>
            <a:ext cx="1565663" cy="226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7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3 Regular" panose="020B0600000101010101" pitchFamily="34" charset="-127"/>
                <a:ea typeface="Sandoll 고딕Neo3 03 Regular" panose="020B0600000101010101" pitchFamily="34" charset="-127"/>
              </a:rPr>
              <a:t>dfs(7)</a:t>
            </a:r>
            <a:endParaRPr lang="ko-KR" altLang="en-US" sz="1400" spc="-70" dirty="0">
              <a:ln>
                <a:solidFill>
                  <a:srgbClr val="CE084F">
                    <a:alpha val="30000"/>
                  </a:srgbClr>
                </a:solidFill>
              </a:ln>
              <a:solidFill>
                <a:srgbClr val="CE084F"/>
              </a:solidFill>
              <a:latin typeface="Sandoll 고딕Neo3 03 Regular" panose="020B0600000101010101" pitchFamily="34" charset="-127"/>
              <a:ea typeface="Sandoll 고딕Neo3 03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405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7340F8-D1FD-4264-906B-384B48846326}"/>
              </a:ext>
            </a:extLst>
          </p:cNvPr>
          <p:cNvSpPr/>
          <p:nvPr/>
        </p:nvSpPr>
        <p:spPr>
          <a:xfrm>
            <a:off x="393030" y="426723"/>
            <a:ext cx="478255" cy="195136"/>
          </a:xfrm>
          <a:prstGeom prst="rect">
            <a:avLst/>
          </a:prstGeom>
          <a:solidFill>
            <a:srgbClr val="CE0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CF47A-85D7-4F78-9A4C-08315FF0AB8E}"/>
              </a:ext>
            </a:extLst>
          </p:cNvPr>
          <p:cNvSpPr txBox="1"/>
          <p:nvPr/>
        </p:nvSpPr>
        <p:spPr>
          <a:xfrm>
            <a:off x="422694" y="408279"/>
            <a:ext cx="203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용어 설명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5196BA-878B-4791-B477-7E476446FFDE}"/>
              </a:ext>
            </a:extLst>
          </p:cNvPr>
          <p:cNvSpPr txBox="1"/>
          <p:nvPr/>
        </p:nvSpPr>
        <p:spPr>
          <a:xfrm>
            <a:off x="10312516" y="6517986"/>
            <a:ext cx="1447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2021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알고리즘 특강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with C++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18A1ADB-7F6E-401C-A37D-4B492DD1132E}"/>
              </a:ext>
            </a:extLst>
          </p:cNvPr>
          <p:cNvCxnSpPr/>
          <p:nvPr/>
        </p:nvCxnSpPr>
        <p:spPr>
          <a:xfrm flipH="1">
            <a:off x="511342" y="6451812"/>
            <a:ext cx="111599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5825A1-1EB3-4003-A8C3-9DD0F9DBD1C2}"/>
              </a:ext>
            </a:extLst>
          </p:cNvPr>
          <p:cNvGrpSpPr/>
          <p:nvPr/>
        </p:nvGrpSpPr>
        <p:grpSpPr>
          <a:xfrm>
            <a:off x="1920711" y="2591934"/>
            <a:ext cx="2694497" cy="1674131"/>
            <a:chOff x="4138367" y="1652088"/>
            <a:chExt cx="2694497" cy="1674131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53167069-518F-41E5-B34E-BCE975649C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5763" y="2642776"/>
              <a:ext cx="1469010" cy="424201"/>
            </a:xfrm>
            <a:prstGeom prst="line">
              <a:avLst/>
            </a:prstGeom>
            <a:ln w="57150">
              <a:solidFill>
                <a:srgbClr val="CE08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3A5A4639-3E1D-42C7-8CA1-4B693AE0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28700" y="1916106"/>
              <a:ext cx="826073" cy="726670"/>
            </a:xfrm>
            <a:prstGeom prst="line">
              <a:avLst/>
            </a:prstGeom>
            <a:ln w="57150">
              <a:solidFill>
                <a:srgbClr val="CE08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281E514D-7FAE-4BC9-BE3B-390356F0DA32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57" y="1944253"/>
              <a:ext cx="656121" cy="1126247"/>
            </a:xfrm>
            <a:prstGeom prst="line">
              <a:avLst/>
            </a:prstGeom>
            <a:ln w="57150">
              <a:solidFill>
                <a:srgbClr val="CE08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58973A5-4A27-4620-AE3D-982E853F8C69}"/>
                </a:ext>
              </a:extLst>
            </p:cNvPr>
            <p:cNvSpPr/>
            <p:nvPr/>
          </p:nvSpPr>
          <p:spPr>
            <a:xfrm>
              <a:off x="4138367" y="1652088"/>
              <a:ext cx="556181" cy="55618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CE08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80091697-9720-4B8A-A264-2DA468E1DF0F}"/>
                </a:ext>
              </a:extLst>
            </p:cNvPr>
            <p:cNvSpPr/>
            <p:nvPr/>
          </p:nvSpPr>
          <p:spPr>
            <a:xfrm>
              <a:off x="6276683" y="2364686"/>
              <a:ext cx="556181" cy="55618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CE08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C0FE8CB-D7E5-4A74-81B4-599F3B04E7FA}"/>
                </a:ext>
              </a:extLst>
            </p:cNvPr>
            <p:cNvCxnSpPr>
              <a:stCxn id="3" idx="6"/>
              <a:endCxn id="30" idx="2"/>
            </p:cNvCxnSpPr>
            <p:nvPr/>
          </p:nvCxnSpPr>
          <p:spPr>
            <a:xfrm>
              <a:off x="4694548" y="1930179"/>
              <a:ext cx="769244" cy="0"/>
            </a:xfrm>
            <a:prstGeom prst="line">
              <a:avLst/>
            </a:prstGeom>
            <a:ln w="57150">
              <a:solidFill>
                <a:srgbClr val="CE08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A8752CF-B85A-4670-8DAE-D317C1B863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5762" y="1944253"/>
              <a:ext cx="656120" cy="1126247"/>
            </a:xfrm>
            <a:prstGeom prst="line">
              <a:avLst/>
            </a:prstGeom>
            <a:ln w="57150">
              <a:solidFill>
                <a:srgbClr val="CE08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52BF1F5-B440-41F6-BBAF-DDEB1AFCC979}"/>
                </a:ext>
              </a:extLst>
            </p:cNvPr>
            <p:cNvSpPr/>
            <p:nvPr/>
          </p:nvSpPr>
          <p:spPr>
            <a:xfrm>
              <a:off x="4794488" y="2770038"/>
              <a:ext cx="556181" cy="55618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CE08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0070A2E-B801-4456-A33A-7E2F16770F7E}"/>
                </a:ext>
              </a:extLst>
            </p:cNvPr>
            <p:cNvSpPr/>
            <p:nvPr/>
          </p:nvSpPr>
          <p:spPr>
            <a:xfrm>
              <a:off x="5463792" y="1652088"/>
              <a:ext cx="556181" cy="55618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CE08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F7025B8-956A-4932-9277-14300D01F652}"/>
              </a:ext>
            </a:extLst>
          </p:cNvPr>
          <p:cNvCxnSpPr>
            <a:cxnSpLocks/>
          </p:cNvCxnSpPr>
          <p:nvPr/>
        </p:nvCxnSpPr>
        <p:spPr>
          <a:xfrm flipH="1">
            <a:off x="4731819" y="3582622"/>
            <a:ext cx="2951026" cy="0"/>
          </a:xfrm>
          <a:prstGeom prst="straightConnector1">
            <a:avLst/>
          </a:prstGeom>
          <a:ln w="28575">
            <a:solidFill>
              <a:srgbClr val="CE08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E074B80-D215-4E98-8DE0-AF16FEB87ADE}"/>
              </a:ext>
            </a:extLst>
          </p:cNvPr>
          <p:cNvGrpSpPr/>
          <p:nvPr/>
        </p:nvGrpSpPr>
        <p:grpSpPr>
          <a:xfrm>
            <a:off x="7799456" y="3429000"/>
            <a:ext cx="3402265" cy="523220"/>
            <a:chOff x="7756087" y="1252390"/>
            <a:chExt cx="3402265" cy="52322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B86EFA9-AE09-4704-AB98-147296112C51}"/>
                </a:ext>
              </a:extLst>
            </p:cNvPr>
            <p:cNvSpPr txBox="1"/>
            <p:nvPr/>
          </p:nvSpPr>
          <p:spPr>
            <a:xfrm>
              <a:off x="7894336" y="1252390"/>
              <a:ext cx="326401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spc="-1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rPr>
                <a:t>정점 </a:t>
              </a:r>
              <a:r>
                <a:rPr lang="en-US" altLang="ko-KR" sz="1400" spc="-1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rPr>
                <a:t>(Vertex, Node)</a:t>
              </a:r>
            </a:p>
            <a:p>
              <a:r>
                <a:rPr lang="ko-KR" altLang="en-US" sz="14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데이터가 담기는 지점</a:t>
              </a:r>
              <a:r>
                <a:rPr lang="en-US" altLang="ko-KR" sz="14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.</a:t>
              </a:r>
              <a:endParaRPr lang="ko-KR" altLang="en-US" sz="1400" spc="-1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Sandoll 고딕Neo3 03 Regular" panose="020B0600000101010101" pitchFamily="34" charset="-127"/>
                <a:ea typeface="Sandoll 고딕Neo3 03 Regular" panose="020B0600000101010101" pitchFamily="34" charset="-127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5676B4E-46C7-42F7-BF41-447B8DC0E94F}"/>
                </a:ext>
              </a:extLst>
            </p:cNvPr>
            <p:cNvSpPr/>
            <p:nvPr/>
          </p:nvSpPr>
          <p:spPr>
            <a:xfrm>
              <a:off x="7756087" y="1363972"/>
              <a:ext cx="130629" cy="130629"/>
            </a:xfrm>
            <a:prstGeom prst="ellipse">
              <a:avLst/>
            </a:prstGeom>
            <a:solidFill>
              <a:srgbClr val="B10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66895921-5097-4AB8-AA52-F12E4CDDD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459" y="176996"/>
            <a:ext cx="766023" cy="430888"/>
          </a:xfrm>
          <a:prstGeom prst="rect">
            <a:avLst/>
          </a:prstGeom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82ABA57-1002-4121-9208-06B28C4417D4}"/>
              </a:ext>
            </a:extLst>
          </p:cNvPr>
          <p:cNvCxnSpPr>
            <a:cxnSpLocks/>
          </p:cNvCxnSpPr>
          <p:nvPr/>
        </p:nvCxnSpPr>
        <p:spPr>
          <a:xfrm flipH="1">
            <a:off x="4059027" y="3093562"/>
            <a:ext cx="3623818" cy="0"/>
          </a:xfrm>
          <a:prstGeom prst="straightConnector1">
            <a:avLst/>
          </a:prstGeom>
          <a:ln w="28575">
            <a:solidFill>
              <a:srgbClr val="CE08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0EA794C-0F75-4716-B4BE-8B85A915C338}"/>
              </a:ext>
            </a:extLst>
          </p:cNvPr>
          <p:cNvGrpSpPr/>
          <p:nvPr/>
        </p:nvGrpSpPr>
        <p:grpSpPr>
          <a:xfrm>
            <a:off x="7799456" y="2905780"/>
            <a:ext cx="3402265" cy="523220"/>
            <a:chOff x="7756087" y="1252390"/>
            <a:chExt cx="3402265" cy="52322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668060F-166D-425B-8964-9F88A07F80E6}"/>
                </a:ext>
              </a:extLst>
            </p:cNvPr>
            <p:cNvSpPr txBox="1"/>
            <p:nvPr/>
          </p:nvSpPr>
          <p:spPr>
            <a:xfrm>
              <a:off x="7894336" y="1252390"/>
              <a:ext cx="326401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spc="-1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rPr>
                <a:t>간선 </a:t>
              </a:r>
              <a:r>
                <a:rPr lang="en-US" altLang="ko-KR" sz="1400" spc="-1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rPr>
                <a:t>(Edge)</a:t>
              </a:r>
            </a:p>
            <a:p>
              <a:r>
                <a:rPr lang="ko-KR" altLang="en-US" sz="14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노드와의 관계를 표현</a:t>
              </a:r>
              <a:r>
                <a:rPr lang="en-US" altLang="ko-KR" sz="14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.</a:t>
              </a:r>
              <a:endParaRPr lang="ko-KR" altLang="en-US" sz="1400" spc="-1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Sandoll 고딕Neo3 03 Regular" panose="020B0600000101010101" pitchFamily="34" charset="-127"/>
                <a:ea typeface="Sandoll 고딕Neo3 03 Regular" panose="020B0600000101010101" pitchFamily="34" charset="-127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7D6FC892-FE2A-4FFF-B2BB-CC4A6879A8A4}"/>
                </a:ext>
              </a:extLst>
            </p:cNvPr>
            <p:cNvSpPr/>
            <p:nvPr/>
          </p:nvSpPr>
          <p:spPr>
            <a:xfrm>
              <a:off x="7756087" y="1363972"/>
              <a:ext cx="130629" cy="130629"/>
            </a:xfrm>
            <a:prstGeom prst="ellipse">
              <a:avLst/>
            </a:prstGeom>
            <a:solidFill>
              <a:srgbClr val="B10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83921EA-2EF2-4608-979E-F4C36A005BAB}"/>
              </a:ext>
            </a:extLst>
          </p:cNvPr>
          <p:cNvCxnSpPr>
            <a:cxnSpLocks/>
          </p:cNvCxnSpPr>
          <p:nvPr/>
        </p:nvCxnSpPr>
        <p:spPr>
          <a:xfrm flipV="1">
            <a:off x="3465945" y="3317418"/>
            <a:ext cx="392467" cy="392466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B7A22168-C6EB-4042-A42D-675DA45BA926}"/>
              </a:ext>
            </a:extLst>
          </p:cNvPr>
          <p:cNvCxnSpPr>
            <a:cxnSpLocks/>
          </p:cNvCxnSpPr>
          <p:nvPr/>
        </p:nvCxnSpPr>
        <p:spPr>
          <a:xfrm>
            <a:off x="3730851" y="3513651"/>
            <a:ext cx="3951994" cy="896686"/>
          </a:xfrm>
          <a:prstGeom prst="curvedConnector3">
            <a:avLst>
              <a:gd name="adj1" fmla="val -330"/>
            </a:avLst>
          </a:prstGeom>
          <a:ln w="28575" cap="flat">
            <a:solidFill>
              <a:srgbClr val="CE084F"/>
            </a:solidFill>
            <a:round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FBE24F5A-0363-4278-8788-D1B6A58EFE6D}"/>
              </a:ext>
            </a:extLst>
          </p:cNvPr>
          <p:cNvGrpSpPr/>
          <p:nvPr/>
        </p:nvGrpSpPr>
        <p:grpSpPr>
          <a:xfrm>
            <a:off x="7799456" y="4232388"/>
            <a:ext cx="3402265" cy="523220"/>
            <a:chOff x="7756087" y="1252390"/>
            <a:chExt cx="3402265" cy="523220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17C77FC-73E2-44C0-ACEB-1C038E226991}"/>
                </a:ext>
              </a:extLst>
            </p:cNvPr>
            <p:cNvSpPr txBox="1"/>
            <p:nvPr/>
          </p:nvSpPr>
          <p:spPr>
            <a:xfrm>
              <a:off x="7894336" y="1252390"/>
              <a:ext cx="326401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spc="-1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rPr>
                <a:t>차수 </a:t>
              </a:r>
              <a:r>
                <a:rPr lang="en-US" altLang="ko-KR" sz="1400" spc="-1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rPr>
                <a:t>(Degree)</a:t>
              </a:r>
            </a:p>
            <a:p>
              <a:r>
                <a:rPr lang="ko-KR" altLang="en-US" sz="14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하나의 정점에 인접한 정점의 수</a:t>
              </a:r>
              <a:endParaRPr lang="ko-KR" altLang="en-US" sz="1400" spc="-1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Sandoll 고딕Neo3 03 Regular" panose="020B0600000101010101" pitchFamily="34" charset="-127"/>
                <a:ea typeface="Sandoll 고딕Neo3 03 Regular" panose="020B0600000101010101" pitchFamily="34" charset="-127"/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3662DCE2-A803-49F2-BDBC-C7B2DBDCEF4B}"/>
                </a:ext>
              </a:extLst>
            </p:cNvPr>
            <p:cNvSpPr/>
            <p:nvPr/>
          </p:nvSpPr>
          <p:spPr>
            <a:xfrm>
              <a:off x="7756087" y="1363972"/>
              <a:ext cx="130629" cy="130629"/>
            </a:xfrm>
            <a:prstGeom prst="ellipse">
              <a:avLst/>
            </a:prstGeom>
            <a:solidFill>
              <a:srgbClr val="B10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5512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7340F8-D1FD-4264-906B-384B48846326}"/>
              </a:ext>
            </a:extLst>
          </p:cNvPr>
          <p:cNvSpPr/>
          <p:nvPr/>
        </p:nvSpPr>
        <p:spPr>
          <a:xfrm>
            <a:off x="393030" y="426723"/>
            <a:ext cx="478255" cy="195136"/>
          </a:xfrm>
          <a:prstGeom prst="rect">
            <a:avLst/>
          </a:prstGeom>
          <a:solidFill>
            <a:srgbClr val="CE0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CF47A-85D7-4F78-9A4C-08315FF0AB8E}"/>
              </a:ext>
            </a:extLst>
          </p:cNvPr>
          <p:cNvSpPr txBox="1"/>
          <p:nvPr/>
        </p:nvSpPr>
        <p:spPr>
          <a:xfrm>
            <a:off x="422694" y="408279"/>
            <a:ext cx="203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DFS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5196BA-878B-4791-B477-7E476446FFDE}"/>
              </a:ext>
            </a:extLst>
          </p:cNvPr>
          <p:cNvSpPr txBox="1"/>
          <p:nvPr/>
        </p:nvSpPr>
        <p:spPr>
          <a:xfrm>
            <a:off x="10312516" y="6517986"/>
            <a:ext cx="1447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2021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알고리즘 특강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with C++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18A1ADB-7F6E-401C-A37D-4B492DD1132E}"/>
              </a:ext>
            </a:extLst>
          </p:cNvPr>
          <p:cNvCxnSpPr/>
          <p:nvPr/>
        </p:nvCxnSpPr>
        <p:spPr>
          <a:xfrm flipH="1">
            <a:off x="511342" y="6451812"/>
            <a:ext cx="111599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CE8E7A1-D640-4A77-862B-0E192C407D96}"/>
              </a:ext>
            </a:extLst>
          </p:cNvPr>
          <p:cNvSpPr txBox="1"/>
          <p:nvPr/>
        </p:nvSpPr>
        <p:spPr>
          <a:xfrm>
            <a:off x="6941917" y="1768596"/>
            <a:ext cx="34076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1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78DCE8"/>
                </a:solidFill>
                <a:effectLst/>
                <a:latin typeface=" Inconsolata Medium'"/>
              </a:rPr>
              <a:t>function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A9DC76"/>
                </a:solidFill>
                <a:effectLst/>
                <a:latin typeface=" Inconsolata Medium'"/>
              </a:rPr>
              <a:t>dfs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(</a:t>
            </a:r>
            <a:r>
              <a:rPr lang="en-US" altLang="ko-KR" sz="1200" b="0" i="1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9867"/>
                </a:solidFill>
                <a:effectLst/>
                <a:latin typeface=" Inconsolata Medium'"/>
              </a:rPr>
              <a:t>pos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) {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visit pos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latin typeface=" Inconsolata Medium'"/>
              </a:rPr>
              <a:t>for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children of pos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   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latin typeface=" Inconsolata Medium'"/>
              </a:rPr>
              <a:t>if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each child has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F6188"/>
                </a:solidFill>
                <a:effectLst/>
                <a:latin typeface=" Inconsolata Medium'"/>
              </a:rPr>
              <a:t>not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been visited 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            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A9DC76"/>
                </a:solidFill>
                <a:effectLst/>
                <a:latin typeface=" Inconsolata Medium'"/>
              </a:rPr>
              <a:t>dfs</a:t>
            </a:r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(pos)   </a:t>
            </a:r>
          </a:p>
          <a:p>
            <a:r>
              <a:rPr lang="en-US" altLang="ko-KR" sz="1200" b="0" spc="-70" dirty="0">
                <a:ln>
                  <a:solidFill>
                    <a:srgbClr val="CE084F">
                      <a:alpha val="0"/>
                    </a:srgbClr>
                  </a:solidFill>
                </a:ln>
                <a:solidFill>
                  <a:srgbClr val="FCFCFA"/>
                </a:solidFill>
                <a:effectLst/>
                <a:latin typeface=" Inconsolata Medium'"/>
              </a:rPr>
              <a:t>}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E6B9A42-4D3C-4E66-B080-8CA33F3F0F3A}"/>
              </a:ext>
            </a:extLst>
          </p:cNvPr>
          <p:cNvCxnSpPr>
            <a:cxnSpLocks/>
          </p:cNvCxnSpPr>
          <p:nvPr/>
        </p:nvCxnSpPr>
        <p:spPr>
          <a:xfrm>
            <a:off x="7650699" y="3492315"/>
            <a:ext cx="0" cy="1336243"/>
          </a:xfrm>
          <a:prstGeom prst="line">
            <a:avLst/>
          </a:prstGeom>
          <a:ln w="47625">
            <a:solidFill>
              <a:srgbClr val="CE0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9DFC600-2BF0-42E3-8AD8-A45F1BDFCF2E}"/>
              </a:ext>
            </a:extLst>
          </p:cNvPr>
          <p:cNvCxnSpPr>
            <a:cxnSpLocks/>
          </p:cNvCxnSpPr>
          <p:nvPr/>
        </p:nvCxnSpPr>
        <p:spPr>
          <a:xfrm>
            <a:off x="9440028" y="3492315"/>
            <a:ext cx="0" cy="1336243"/>
          </a:xfrm>
          <a:prstGeom prst="line">
            <a:avLst/>
          </a:prstGeom>
          <a:ln w="47625">
            <a:solidFill>
              <a:srgbClr val="CE0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16D4357-74B0-4459-B1A8-883CD03BF982}"/>
              </a:ext>
            </a:extLst>
          </p:cNvPr>
          <p:cNvCxnSpPr>
            <a:cxnSpLocks/>
          </p:cNvCxnSpPr>
          <p:nvPr/>
        </p:nvCxnSpPr>
        <p:spPr>
          <a:xfrm>
            <a:off x="7650699" y="4802245"/>
            <a:ext cx="1789329" cy="0"/>
          </a:xfrm>
          <a:prstGeom prst="line">
            <a:avLst/>
          </a:prstGeom>
          <a:ln w="47625">
            <a:solidFill>
              <a:srgbClr val="CE0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280D237-3F04-448C-98A6-24FAD7CBFC49}"/>
              </a:ext>
            </a:extLst>
          </p:cNvPr>
          <p:cNvGrpSpPr/>
          <p:nvPr/>
        </p:nvGrpSpPr>
        <p:grpSpPr>
          <a:xfrm>
            <a:off x="1354842" y="2182620"/>
            <a:ext cx="3060507" cy="2705736"/>
            <a:chOff x="4470106" y="1132739"/>
            <a:chExt cx="3060507" cy="2705736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4C296D2B-F689-430F-8E9F-7963874CF4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0365" y="3298509"/>
              <a:ext cx="1117521" cy="360847"/>
            </a:xfrm>
            <a:prstGeom prst="line">
              <a:avLst/>
            </a:prstGeom>
            <a:ln w="57150">
              <a:solidFill>
                <a:schemeClr val="bg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2DA7A9C1-BC24-4251-BB35-44F916F0B358}"/>
                </a:ext>
              </a:extLst>
            </p:cNvPr>
            <p:cNvGrpSpPr/>
            <p:nvPr/>
          </p:nvGrpSpPr>
          <p:grpSpPr>
            <a:xfrm>
              <a:off x="4470106" y="1132739"/>
              <a:ext cx="3060507" cy="2705736"/>
              <a:chOff x="1871631" y="1520860"/>
              <a:chExt cx="3060507" cy="2705736"/>
            </a:xfrm>
          </p:grpSpPr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0BF18627-1F29-4505-97CC-0327890EAD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4011" y="2049285"/>
                <a:ext cx="432971" cy="1027938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6F7FC2A7-E64F-44A8-81F7-640825320FD9}"/>
                  </a:ext>
                </a:extLst>
              </p:cNvPr>
              <p:cNvCxnSpPr>
                <a:cxnSpLocks/>
                <a:stCxn id="62" idx="4"/>
              </p:cNvCxnSpPr>
              <p:nvPr/>
            </p:nvCxnSpPr>
            <p:spPr>
              <a:xfrm flipH="1">
                <a:off x="4288038" y="2489681"/>
                <a:ext cx="366010" cy="1040555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7DF8868E-006F-40A2-8847-03E41A0BA1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5148" y="2358937"/>
                <a:ext cx="938970" cy="471619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24F00456-A731-4CFA-BC6B-A9CB4C4808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0511" y="3437906"/>
                <a:ext cx="1204104" cy="405352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4550ED9B-61F7-414F-B897-D93E5E258E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23953" y="3122445"/>
                <a:ext cx="472664" cy="643220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76DF6A07-84FE-4D57-8A92-2D6F9D09757F}"/>
                  </a:ext>
                </a:extLst>
              </p:cNvPr>
              <p:cNvCxnSpPr>
                <a:cxnSpLocks/>
                <a:stCxn id="60" idx="0"/>
                <a:endCxn id="61" idx="3"/>
              </p:cNvCxnSpPr>
              <p:nvPr/>
            </p:nvCxnSpPr>
            <p:spPr>
              <a:xfrm flipV="1">
                <a:off x="2805843" y="3027195"/>
                <a:ext cx="472664" cy="643220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82064F41-5982-4DE4-811B-F296251BF9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9644" y="3099121"/>
                <a:ext cx="538578" cy="862231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7121ECA7-2615-4F5E-B0EF-41832AAE4EB3}"/>
                  </a:ext>
                </a:extLst>
              </p:cNvPr>
              <p:cNvSpPr/>
              <p:nvPr/>
            </p:nvSpPr>
            <p:spPr>
              <a:xfrm>
                <a:off x="4009947" y="3265063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6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1B3656D5-0899-439F-81C1-521F066BAC4E}"/>
                  </a:ext>
                </a:extLst>
              </p:cNvPr>
              <p:cNvCxnSpPr>
                <a:stCxn id="64" idx="6"/>
                <a:endCxn id="61" idx="2"/>
              </p:cNvCxnSpPr>
              <p:nvPr/>
            </p:nvCxnSpPr>
            <p:spPr>
              <a:xfrm>
                <a:off x="2427812" y="2830556"/>
                <a:ext cx="769244" cy="0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F1217F2A-7E39-4293-A6BD-185EDF10F485}"/>
                  </a:ext>
                </a:extLst>
              </p:cNvPr>
              <p:cNvSpPr/>
              <p:nvPr/>
            </p:nvSpPr>
            <p:spPr>
              <a:xfrm>
                <a:off x="2527752" y="3670415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3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775BCAA-F790-43D1-87F0-02754BAA294D}"/>
                  </a:ext>
                </a:extLst>
              </p:cNvPr>
              <p:cNvSpPr/>
              <p:nvPr/>
            </p:nvSpPr>
            <p:spPr>
              <a:xfrm>
                <a:off x="3197056" y="2552465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2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1CF78857-6194-48F9-A475-4CAC07568237}"/>
                  </a:ext>
                </a:extLst>
              </p:cNvPr>
              <p:cNvSpPr/>
              <p:nvPr/>
            </p:nvSpPr>
            <p:spPr>
              <a:xfrm>
                <a:off x="4375957" y="1933500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5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B6A94C81-9ED3-4EA7-9B7B-D3917585CA75}"/>
                  </a:ext>
                </a:extLst>
              </p:cNvPr>
              <p:cNvSpPr/>
              <p:nvPr/>
            </p:nvSpPr>
            <p:spPr>
              <a:xfrm>
                <a:off x="2722326" y="1520860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7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37E2B6AE-95B8-491A-BE98-DBF4604030D9}"/>
                  </a:ext>
                </a:extLst>
              </p:cNvPr>
              <p:cNvSpPr/>
              <p:nvPr/>
            </p:nvSpPr>
            <p:spPr>
              <a:xfrm>
                <a:off x="1871631" y="2552465"/>
                <a:ext cx="556181" cy="556181"/>
              </a:xfrm>
              <a:prstGeom prst="ellipse">
                <a:avLst/>
              </a:prstGeom>
              <a:solidFill>
                <a:srgbClr val="CE084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Sandoll 고딕Neo3 05 SemiBold" panose="020B0600000101010101" pitchFamily="34" charset="-127"/>
                    <a:ea typeface="Sandoll 고딕Neo3 05 SemiBold" panose="020B0600000101010101" pitchFamily="34" charset="-127"/>
                  </a:rPr>
                  <a:t>1</a:t>
                </a:r>
                <a:endPara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1808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7340F8-D1FD-4264-906B-384B48846326}"/>
              </a:ext>
            </a:extLst>
          </p:cNvPr>
          <p:cNvSpPr/>
          <p:nvPr/>
        </p:nvSpPr>
        <p:spPr>
          <a:xfrm>
            <a:off x="393030" y="426723"/>
            <a:ext cx="478255" cy="195136"/>
          </a:xfrm>
          <a:prstGeom prst="rect">
            <a:avLst/>
          </a:prstGeom>
          <a:solidFill>
            <a:srgbClr val="CE0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CF47A-85D7-4F78-9A4C-08315FF0AB8E}"/>
              </a:ext>
            </a:extLst>
          </p:cNvPr>
          <p:cNvSpPr txBox="1"/>
          <p:nvPr/>
        </p:nvSpPr>
        <p:spPr>
          <a:xfrm>
            <a:off x="422694" y="408279"/>
            <a:ext cx="203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연습해보자</a:t>
            </a: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5196BA-878B-4791-B477-7E476446FFDE}"/>
              </a:ext>
            </a:extLst>
          </p:cNvPr>
          <p:cNvSpPr txBox="1"/>
          <p:nvPr/>
        </p:nvSpPr>
        <p:spPr>
          <a:xfrm>
            <a:off x="10312516" y="6517986"/>
            <a:ext cx="1447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2021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알고리즘 특강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with C++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18A1ADB-7F6E-401C-A37D-4B492DD1132E}"/>
              </a:ext>
            </a:extLst>
          </p:cNvPr>
          <p:cNvCxnSpPr/>
          <p:nvPr/>
        </p:nvCxnSpPr>
        <p:spPr>
          <a:xfrm flipH="1">
            <a:off x="511342" y="6451812"/>
            <a:ext cx="111599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5F852F1-F9A9-4B9C-935E-E0B258242766}"/>
              </a:ext>
            </a:extLst>
          </p:cNvPr>
          <p:cNvSpPr txBox="1"/>
          <p:nvPr/>
        </p:nvSpPr>
        <p:spPr>
          <a:xfrm>
            <a:off x="1038076" y="1686480"/>
            <a:ext cx="3682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2 05 SemiBold" panose="020B0600000101010101" pitchFamily="34" charset="-127"/>
                <a:ea typeface="Sandoll 고딕Neo2 05 SemiBold" panose="020B0600000101010101" pitchFamily="34" charset="-127"/>
              </a:rPr>
              <a:t>Silver 2 – BFS</a:t>
            </a:r>
            <a:r>
              <a:rPr lang="ko-KR" altLang="en-US" sz="2000" spc="-1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2 05 SemiBold" panose="020B0600000101010101" pitchFamily="34" charset="-127"/>
                <a:ea typeface="Sandoll 고딕Neo2 05 SemiBold" panose="020B0600000101010101" pitchFamily="34" charset="-127"/>
              </a:rPr>
              <a:t>와 </a:t>
            </a:r>
            <a:r>
              <a:rPr lang="en-US" altLang="ko-KR" sz="2000" spc="-1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2 05 SemiBold" panose="020B0600000101010101" pitchFamily="34" charset="-127"/>
                <a:ea typeface="Sandoll 고딕Neo2 05 SemiBold" panose="020B0600000101010101" pitchFamily="34" charset="-127"/>
              </a:rPr>
              <a:t>DFS </a:t>
            </a:r>
            <a:r>
              <a:rPr lang="en-US" altLang="ko-KR" sz="1050" spc="-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1 UltraLight" panose="020B0600000101010101" pitchFamily="34" charset="-127"/>
                <a:ea typeface="Sandoll 고딕Neo3 01 UltraLight" panose="020B0600000101010101" pitchFamily="34" charset="-127"/>
              </a:rPr>
              <a:t>(#1260)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36E4BD-3BA0-4D4F-9967-CAFF11D0DB7D}"/>
              </a:ext>
            </a:extLst>
          </p:cNvPr>
          <p:cNvSpPr txBox="1"/>
          <p:nvPr/>
        </p:nvSpPr>
        <p:spPr>
          <a:xfrm>
            <a:off x="1066378" y="3179713"/>
            <a:ext cx="94910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spc="-8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3 Regular" panose="020B0600000101010101" pitchFamily="34" charset="-127"/>
                <a:ea typeface="Sandoll 고딕Neo3 03 Regular" panose="020B0600000101010101" pitchFamily="34" charset="-127"/>
              </a:rPr>
              <a:t>• 그래프를 </a:t>
            </a:r>
            <a:r>
              <a:rPr lang="en-US" altLang="ko-KR" sz="1600" spc="-8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3 Regular" panose="020B0600000101010101" pitchFamily="34" charset="-127"/>
                <a:ea typeface="Sandoll 고딕Neo3 03 Regular" panose="020B0600000101010101" pitchFamily="34" charset="-127"/>
              </a:rPr>
              <a:t>BFS</a:t>
            </a:r>
            <a:r>
              <a:rPr lang="ko-KR" altLang="en-US" sz="1600" spc="-8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3 Regular" panose="020B0600000101010101" pitchFamily="34" charset="-127"/>
                <a:ea typeface="Sandoll 고딕Neo3 03 Regular" panose="020B0600000101010101" pitchFamily="34" charset="-127"/>
              </a:rPr>
              <a:t>와 </a:t>
            </a:r>
            <a:r>
              <a:rPr lang="en-US" altLang="ko-KR" sz="1600" spc="-8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3 Regular" panose="020B0600000101010101" pitchFamily="34" charset="-127"/>
                <a:ea typeface="Sandoll 고딕Neo3 03 Regular" panose="020B0600000101010101" pitchFamily="34" charset="-127"/>
              </a:rPr>
              <a:t>DFS</a:t>
            </a:r>
            <a:r>
              <a:rPr lang="ko-KR" altLang="en-US" sz="1600" spc="-8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3 Regular" panose="020B0600000101010101" pitchFamily="34" charset="-127"/>
                <a:ea typeface="Sandoll 고딕Neo3 03 Regular" panose="020B0600000101010101" pitchFamily="34" charset="-127"/>
              </a:rPr>
              <a:t>로 탐색한 결과를 출력하는 프로그램을 작성하시오</a:t>
            </a:r>
            <a:r>
              <a:rPr lang="en-US" altLang="ko-KR" sz="1600" spc="-8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3 Regular" panose="020B0600000101010101" pitchFamily="34" charset="-127"/>
                <a:ea typeface="Sandoll 고딕Neo3 03 Regular" panose="020B0600000101010101" pitchFamily="34" charset="-127"/>
              </a:rPr>
              <a:t>.</a:t>
            </a:r>
          </a:p>
          <a:p>
            <a:endParaRPr lang="en-US" altLang="ko-KR" sz="800" spc="-8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Sandoll 고딕Neo3 03 Regular" panose="020B0600000101010101" pitchFamily="34" charset="-127"/>
              <a:ea typeface="Sandoll 고딕Neo3 03 Regular" panose="020B0600000101010101" pitchFamily="34" charset="-127"/>
            </a:endParaRPr>
          </a:p>
          <a:p>
            <a:r>
              <a:rPr lang="ko-KR" altLang="en-US" sz="1600" spc="-8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3 Regular" panose="020B0600000101010101" pitchFamily="34" charset="-127"/>
                <a:ea typeface="Sandoll 고딕Neo3 03 Regular" panose="020B0600000101010101" pitchFamily="34" charset="-127"/>
              </a:rPr>
              <a:t>• 단</a:t>
            </a:r>
            <a:r>
              <a:rPr lang="en-US" altLang="ko-KR" sz="1600" spc="-8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3 Regular" panose="020B0600000101010101" pitchFamily="34" charset="-127"/>
                <a:ea typeface="Sandoll 고딕Neo3 03 Regular" panose="020B0600000101010101" pitchFamily="34" charset="-127"/>
              </a:rPr>
              <a:t>, </a:t>
            </a:r>
            <a:r>
              <a:rPr lang="ko-KR" altLang="en-US" sz="1600" spc="-8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3 Regular" panose="020B0600000101010101" pitchFamily="34" charset="-127"/>
                <a:ea typeface="Sandoll 고딕Neo3 03 Regular" panose="020B0600000101010101" pitchFamily="34" charset="-127"/>
              </a:rPr>
              <a:t>방문할 수 있는 정점이 여러 개 인 경우 번호가 작은 정점을 먼저 방문한다</a:t>
            </a:r>
            <a:r>
              <a:rPr lang="en-US" altLang="ko-KR" sz="1600" spc="-8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3 Regular" panose="020B0600000101010101" pitchFamily="34" charset="-127"/>
                <a:ea typeface="Sandoll 고딕Neo3 03 Regular" panose="020B0600000101010101" pitchFamily="34" charset="-127"/>
              </a:rPr>
              <a:t>.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3FF8330-12A6-4ED4-9690-356FD9B0F1B7}"/>
              </a:ext>
            </a:extLst>
          </p:cNvPr>
          <p:cNvSpPr/>
          <p:nvPr/>
        </p:nvSpPr>
        <p:spPr>
          <a:xfrm>
            <a:off x="1173864" y="2346954"/>
            <a:ext cx="748905" cy="748906"/>
          </a:xfrm>
          <a:prstGeom prst="ellipse">
            <a:avLst/>
          </a:prstGeom>
          <a:solidFill>
            <a:srgbClr val="CE0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195C17-F346-4E3E-B629-4D143BAFF604}"/>
              </a:ext>
            </a:extLst>
          </p:cNvPr>
          <p:cNvSpPr txBox="1"/>
          <p:nvPr/>
        </p:nvSpPr>
        <p:spPr>
          <a:xfrm>
            <a:off x="1066378" y="2541044"/>
            <a:ext cx="963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요약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4405C68-A1F2-463D-A095-D9CBC1040BCF}"/>
              </a:ext>
            </a:extLst>
          </p:cNvPr>
          <p:cNvSpPr/>
          <p:nvPr/>
        </p:nvSpPr>
        <p:spPr>
          <a:xfrm>
            <a:off x="1173864" y="4085138"/>
            <a:ext cx="748905" cy="748906"/>
          </a:xfrm>
          <a:prstGeom prst="ellipse">
            <a:avLst/>
          </a:prstGeom>
          <a:solidFill>
            <a:srgbClr val="CE0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5220E3-8580-422F-9677-BC9E4A528D34}"/>
              </a:ext>
            </a:extLst>
          </p:cNvPr>
          <p:cNvSpPr txBox="1"/>
          <p:nvPr/>
        </p:nvSpPr>
        <p:spPr>
          <a:xfrm>
            <a:off x="1066378" y="4305613"/>
            <a:ext cx="9638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제약조건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A4A37A-B601-4ACC-84F9-96C4BA983DF8}"/>
              </a:ext>
            </a:extLst>
          </p:cNvPr>
          <p:cNvSpPr txBox="1"/>
          <p:nvPr/>
        </p:nvSpPr>
        <p:spPr>
          <a:xfrm>
            <a:off x="1066378" y="4913504"/>
            <a:ext cx="60971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spc="-8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3 Regular" panose="020B0600000101010101" pitchFamily="34" charset="-127"/>
                <a:ea typeface="Sandoll 고딕Neo3 03 Regular" panose="020B0600000101010101" pitchFamily="34" charset="-127"/>
              </a:rPr>
              <a:t>• 정점의 수의 범위는 </a:t>
            </a:r>
            <a:r>
              <a:rPr lang="en-US" altLang="ko-KR" sz="1600" spc="-8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1 &lt;=  N &lt;= 1,000 </a:t>
            </a:r>
            <a:r>
              <a:rPr lang="ko-KR" altLang="en-US" sz="1600" spc="-8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3 Regular" panose="020B0600000101010101" pitchFamily="34" charset="-127"/>
                <a:ea typeface="Sandoll 고딕Neo3 03 Regular" panose="020B0600000101010101" pitchFamily="34" charset="-127"/>
              </a:rPr>
              <a:t>이다</a:t>
            </a:r>
            <a:r>
              <a:rPr lang="en-US" altLang="ko-KR" sz="1600" spc="-8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3 Regular" panose="020B0600000101010101" pitchFamily="34" charset="-127"/>
                <a:ea typeface="Sandoll 고딕Neo3 03 Regular" panose="020B0600000101010101" pitchFamily="34" charset="-127"/>
              </a:rPr>
              <a:t>.</a:t>
            </a:r>
          </a:p>
          <a:p>
            <a:endParaRPr lang="en-US" altLang="ko-KR" sz="800" spc="-8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Sandoll 고딕Neo3 03 Regular" panose="020B0600000101010101" pitchFamily="34" charset="-127"/>
              <a:ea typeface="Sandoll 고딕Neo3 03 Regular" panose="020B0600000101010101" pitchFamily="34" charset="-127"/>
            </a:endParaRPr>
          </a:p>
          <a:p>
            <a:r>
              <a:rPr lang="ko-KR" altLang="en-US" sz="1600" spc="-8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3 Regular" panose="020B0600000101010101" pitchFamily="34" charset="-127"/>
                <a:ea typeface="Sandoll 고딕Neo3 03 Regular" panose="020B0600000101010101" pitchFamily="34" charset="-127"/>
              </a:rPr>
              <a:t>• 간선의 수의 범위는 </a:t>
            </a:r>
            <a:r>
              <a:rPr lang="en-US" altLang="ko-KR" sz="1600" spc="-8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1 &lt;=  M &lt;= 10,000 </a:t>
            </a:r>
            <a:r>
              <a:rPr lang="ko-KR" altLang="en-US" sz="1600" spc="-8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3 Regular" panose="020B0600000101010101" pitchFamily="34" charset="-127"/>
                <a:ea typeface="Sandoll 고딕Neo3 03 Regular" panose="020B0600000101010101" pitchFamily="34" charset="-127"/>
              </a:rPr>
              <a:t>이다</a:t>
            </a:r>
            <a:r>
              <a:rPr lang="en-US" altLang="ko-KR" sz="1600" spc="-8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3 Regular" panose="020B0600000101010101" pitchFamily="34" charset="-127"/>
                <a:ea typeface="Sandoll 고딕Neo3 03 Regular" panose="020B0600000101010101" pitchFamily="34" charset="-127"/>
              </a:rPr>
              <a:t>.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CA7307D-BD45-4883-A4FA-A74BF5AE96B6}"/>
              </a:ext>
            </a:extLst>
          </p:cNvPr>
          <p:cNvGrpSpPr/>
          <p:nvPr/>
        </p:nvGrpSpPr>
        <p:grpSpPr>
          <a:xfrm>
            <a:off x="768140" y="1699029"/>
            <a:ext cx="297816" cy="375044"/>
            <a:chOff x="768562" y="1692979"/>
            <a:chExt cx="297816" cy="375044"/>
          </a:xfrm>
        </p:grpSpPr>
        <p:pic>
          <p:nvPicPr>
            <p:cNvPr id="36" name="Picture 4" descr="logo">
              <a:extLst>
                <a:ext uri="{FF2B5EF4-FFF2-40B4-BE49-F238E27FC236}">
                  <a16:creationId xmlns:a16="http://schemas.microsoft.com/office/drawing/2014/main" id="{B78F58EC-7458-4AFC-908C-120215CE0B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165"/>
            <a:stretch/>
          </p:blipFill>
          <p:spPr bwMode="auto">
            <a:xfrm>
              <a:off x="768562" y="1692979"/>
              <a:ext cx="297816" cy="375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62037FC-17BC-483E-ACDE-A674EA71BC46}"/>
                </a:ext>
              </a:extLst>
            </p:cNvPr>
            <p:cNvSpPr/>
            <p:nvPr/>
          </p:nvSpPr>
          <p:spPr>
            <a:xfrm>
              <a:off x="768562" y="1778646"/>
              <a:ext cx="260138" cy="2120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1A185C86-6D4A-4F15-8236-A8291184B82A}"/>
                </a:ext>
              </a:extLst>
            </p:cNvPr>
            <p:cNvGrpSpPr/>
            <p:nvPr/>
          </p:nvGrpSpPr>
          <p:grpSpPr>
            <a:xfrm>
              <a:off x="778360" y="1765406"/>
              <a:ext cx="250340" cy="212083"/>
              <a:chOff x="2000250" y="2817590"/>
              <a:chExt cx="902970" cy="764977"/>
            </a:xfrm>
          </p:grpSpPr>
          <p:pic>
            <p:nvPicPr>
              <p:cNvPr id="39" name="Picture 8" descr="Logo">
                <a:extLst>
                  <a:ext uri="{FF2B5EF4-FFF2-40B4-BE49-F238E27FC236}">
                    <a16:creationId xmlns:a16="http://schemas.microsoft.com/office/drawing/2014/main" id="{C0807AC3-D8AA-4C47-B525-8E22EF44DC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970" r="53817" b="33334"/>
              <a:stretch/>
            </p:blipFill>
            <p:spPr bwMode="auto">
              <a:xfrm>
                <a:off x="2000250" y="2820573"/>
                <a:ext cx="609600" cy="7619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8" descr="Logo">
                <a:extLst>
                  <a:ext uri="{FF2B5EF4-FFF2-40B4-BE49-F238E27FC236}">
                    <a16:creationId xmlns:a16="http://schemas.microsoft.com/office/drawing/2014/main" id="{4B1CF1D5-69C7-40CD-B21D-DBFD074D54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069" r="2061" b="38667"/>
              <a:stretch/>
            </p:blipFill>
            <p:spPr bwMode="auto">
              <a:xfrm>
                <a:off x="2560319" y="2817590"/>
                <a:ext cx="342901" cy="7010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318830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B258A3-E7A0-490E-9EE3-927FABEE9FF1}"/>
              </a:ext>
            </a:extLst>
          </p:cNvPr>
          <p:cNvSpPr txBox="1"/>
          <p:nvPr/>
        </p:nvSpPr>
        <p:spPr>
          <a:xfrm>
            <a:off x="0" y="2901981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공병각타블렛 02 Medium" panose="020B0600000101010101" pitchFamily="34" charset="-127"/>
                <a:ea typeface="Sandoll 공병각타블렛 02 Medium" panose="020B0600000101010101" pitchFamily="34" charset="-127"/>
              </a:rPr>
              <a:t>To be continue...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5196BA-878B-4791-B477-7E476446FFDE}"/>
              </a:ext>
            </a:extLst>
          </p:cNvPr>
          <p:cNvSpPr txBox="1"/>
          <p:nvPr/>
        </p:nvSpPr>
        <p:spPr>
          <a:xfrm>
            <a:off x="10312516" y="6517986"/>
            <a:ext cx="1447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2021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알고리즘 특강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with C++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18A1ADB-7F6E-401C-A37D-4B492DD1132E}"/>
              </a:ext>
            </a:extLst>
          </p:cNvPr>
          <p:cNvCxnSpPr/>
          <p:nvPr/>
        </p:nvCxnSpPr>
        <p:spPr>
          <a:xfrm flipH="1">
            <a:off x="511342" y="6451812"/>
            <a:ext cx="111599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FC83F57-31F2-45C4-81AB-07CC0669588C}"/>
              </a:ext>
            </a:extLst>
          </p:cNvPr>
          <p:cNvSpPr txBox="1"/>
          <p:nvPr/>
        </p:nvSpPr>
        <p:spPr>
          <a:xfrm>
            <a:off x="-14039" y="2869656"/>
            <a:ext cx="12191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                 ”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0370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7340F8-D1FD-4264-906B-384B48846326}"/>
              </a:ext>
            </a:extLst>
          </p:cNvPr>
          <p:cNvSpPr/>
          <p:nvPr/>
        </p:nvSpPr>
        <p:spPr>
          <a:xfrm>
            <a:off x="393030" y="426723"/>
            <a:ext cx="478255" cy="195136"/>
          </a:xfrm>
          <a:prstGeom prst="rect">
            <a:avLst/>
          </a:prstGeom>
          <a:solidFill>
            <a:srgbClr val="CE0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CF47A-85D7-4F78-9A4C-08315FF0AB8E}"/>
              </a:ext>
            </a:extLst>
          </p:cNvPr>
          <p:cNvSpPr txBox="1"/>
          <p:nvPr/>
        </p:nvSpPr>
        <p:spPr>
          <a:xfrm>
            <a:off x="422694" y="408279"/>
            <a:ext cx="203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무방향</a:t>
            </a: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방향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5196BA-878B-4791-B477-7E476446FFDE}"/>
              </a:ext>
            </a:extLst>
          </p:cNvPr>
          <p:cNvSpPr txBox="1"/>
          <p:nvPr/>
        </p:nvSpPr>
        <p:spPr>
          <a:xfrm>
            <a:off x="10312516" y="6517986"/>
            <a:ext cx="1447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2021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알고리즘 특강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with C++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18A1ADB-7F6E-401C-A37D-4B492DD1132E}"/>
              </a:ext>
            </a:extLst>
          </p:cNvPr>
          <p:cNvCxnSpPr/>
          <p:nvPr/>
        </p:nvCxnSpPr>
        <p:spPr>
          <a:xfrm flipH="1">
            <a:off x="511342" y="6451812"/>
            <a:ext cx="111599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5825A1-1EB3-4003-A8C3-9DD0F9DBD1C2}"/>
              </a:ext>
            </a:extLst>
          </p:cNvPr>
          <p:cNvGrpSpPr/>
          <p:nvPr/>
        </p:nvGrpSpPr>
        <p:grpSpPr>
          <a:xfrm>
            <a:off x="1920711" y="2591934"/>
            <a:ext cx="2694497" cy="1674131"/>
            <a:chOff x="4138367" y="1652088"/>
            <a:chExt cx="2694497" cy="1674131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53167069-518F-41E5-B34E-BCE975649C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5763" y="2642776"/>
              <a:ext cx="1469010" cy="424201"/>
            </a:xfrm>
            <a:prstGeom prst="line">
              <a:avLst/>
            </a:prstGeom>
            <a:ln w="57150">
              <a:solidFill>
                <a:srgbClr val="CE08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3A5A4639-3E1D-42C7-8CA1-4B693AE0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28700" y="1916106"/>
              <a:ext cx="826073" cy="726670"/>
            </a:xfrm>
            <a:prstGeom prst="line">
              <a:avLst/>
            </a:prstGeom>
            <a:ln w="57150">
              <a:solidFill>
                <a:srgbClr val="CE08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281E514D-7FAE-4BC9-BE3B-390356F0DA32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57" y="1944253"/>
              <a:ext cx="656121" cy="1126247"/>
            </a:xfrm>
            <a:prstGeom prst="line">
              <a:avLst/>
            </a:prstGeom>
            <a:ln w="57150">
              <a:solidFill>
                <a:srgbClr val="CE08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58973A5-4A27-4620-AE3D-982E853F8C69}"/>
                </a:ext>
              </a:extLst>
            </p:cNvPr>
            <p:cNvSpPr/>
            <p:nvPr/>
          </p:nvSpPr>
          <p:spPr>
            <a:xfrm>
              <a:off x="4138367" y="1652088"/>
              <a:ext cx="556181" cy="55618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CE08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80091697-9720-4B8A-A264-2DA468E1DF0F}"/>
                </a:ext>
              </a:extLst>
            </p:cNvPr>
            <p:cNvSpPr/>
            <p:nvPr/>
          </p:nvSpPr>
          <p:spPr>
            <a:xfrm>
              <a:off x="6276683" y="2364686"/>
              <a:ext cx="556181" cy="55618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CE08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C0FE8CB-D7E5-4A74-81B4-599F3B04E7FA}"/>
                </a:ext>
              </a:extLst>
            </p:cNvPr>
            <p:cNvCxnSpPr>
              <a:cxnSpLocks/>
              <a:stCxn id="3" idx="6"/>
              <a:endCxn id="30" idx="2"/>
            </p:cNvCxnSpPr>
            <p:nvPr/>
          </p:nvCxnSpPr>
          <p:spPr>
            <a:xfrm>
              <a:off x="4694548" y="1930179"/>
              <a:ext cx="769244" cy="0"/>
            </a:xfrm>
            <a:prstGeom prst="line">
              <a:avLst/>
            </a:prstGeom>
            <a:ln w="57150">
              <a:solidFill>
                <a:srgbClr val="CE08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A8752CF-B85A-4670-8DAE-D317C1B863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5762" y="1944253"/>
              <a:ext cx="656120" cy="1126247"/>
            </a:xfrm>
            <a:prstGeom prst="line">
              <a:avLst/>
            </a:prstGeom>
            <a:ln w="57150">
              <a:solidFill>
                <a:srgbClr val="CE08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52BF1F5-B440-41F6-BBAF-DDEB1AFCC979}"/>
                </a:ext>
              </a:extLst>
            </p:cNvPr>
            <p:cNvSpPr/>
            <p:nvPr/>
          </p:nvSpPr>
          <p:spPr>
            <a:xfrm>
              <a:off x="4794488" y="2770038"/>
              <a:ext cx="556181" cy="55618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CE08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0070A2E-B801-4456-A33A-7E2F16770F7E}"/>
                </a:ext>
              </a:extLst>
            </p:cNvPr>
            <p:cNvSpPr/>
            <p:nvPr/>
          </p:nvSpPr>
          <p:spPr>
            <a:xfrm>
              <a:off x="5463792" y="1652088"/>
              <a:ext cx="556181" cy="55618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CE08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66895921-5097-4AB8-AA52-F12E4CDDD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459" y="176996"/>
            <a:ext cx="766023" cy="430888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AAEEFEB0-03F2-4B19-9CE1-3C8AEDC3B906}"/>
              </a:ext>
            </a:extLst>
          </p:cNvPr>
          <p:cNvGrpSpPr/>
          <p:nvPr/>
        </p:nvGrpSpPr>
        <p:grpSpPr>
          <a:xfrm>
            <a:off x="7576792" y="2591934"/>
            <a:ext cx="2694497" cy="1674131"/>
            <a:chOff x="7576792" y="2591934"/>
            <a:chExt cx="2694497" cy="1674131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A2095DC2-59A1-4A5E-AC09-95C06A1A87BA}"/>
                </a:ext>
              </a:extLst>
            </p:cNvPr>
            <p:cNvCxnSpPr>
              <a:cxnSpLocks/>
              <a:stCxn id="54" idx="6"/>
            </p:cNvCxnSpPr>
            <p:nvPr/>
          </p:nvCxnSpPr>
          <p:spPr>
            <a:xfrm flipV="1">
              <a:off x="8789094" y="3582623"/>
              <a:ext cx="1204104" cy="405352"/>
            </a:xfrm>
            <a:prstGeom prst="line">
              <a:avLst/>
            </a:prstGeom>
            <a:ln w="57150">
              <a:solidFill>
                <a:srgbClr val="CE084F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E2AB5CC0-7D26-4C49-BAC4-2E41E00E43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9114" y="3161914"/>
              <a:ext cx="472664" cy="643220"/>
            </a:xfrm>
            <a:prstGeom prst="line">
              <a:avLst/>
            </a:prstGeom>
            <a:ln w="57150">
              <a:solidFill>
                <a:srgbClr val="CE084F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C094F496-BB96-4380-9423-AC1368C377E0}"/>
                </a:ext>
              </a:extLst>
            </p:cNvPr>
            <p:cNvCxnSpPr>
              <a:cxnSpLocks/>
              <a:stCxn id="54" idx="0"/>
              <a:endCxn id="55" idx="3"/>
            </p:cNvCxnSpPr>
            <p:nvPr/>
          </p:nvCxnSpPr>
          <p:spPr>
            <a:xfrm flipV="1">
              <a:off x="8511004" y="3066664"/>
              <a:ext cx="472664" cy="643220"/>
            </a:xfrm>
            <a:prstGeom prst="line">
              <a:avLst/>
            </a:prstGeom>
            <a:ln w="57150">
              <a:solidFill>
                <a:srgbClr val="CE084F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A1B728EF-8C41-4024-A7BF-3F78164E04CA}"/>
                </a:ext>
              </a:extLst>
            </p:cNvPr>
            <p:cNvCxnSpPr>
              <a:cxnSpLocks/>
            </p:cNvCxnSpPr>
            <p:nvPr/>
          </p:nvCxnSpPr>
          <p:spPr>
            <a:xfrm>
              <a:off x="7964805" y="3138590"/>
              <a:ext cx="538578" cy="862231"/>
            </a:xfrm>
            <a:prstGeom prst="line">
              <a:avLst/>
            </a:prstGeom>
            <a:ln w="57150">
              <a:solidFill>
                <a:srgbClr val="CE084F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C1A585E-AD34-412F-BA7F-949B83961D5D}"/>
                </a:ext>
              </a:extLst>
            </p:cNvPr>
            <p:cNvSpPr/>
            <p:nvPr/>
          </p:nvSpPr>
          <p:spPr>
            <a:xfrm>
              <a:off x="7576792" y="2591934"/>
              <a:ext cx="556181" cy="55618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CE08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CEEBFA66-640B-42F7-B16F-7119E998151B}"/>
                </a:ext>
              </a:extLst>
            </p:cNvPr>
            <p:cNvSpPr/>
            <p:nvPr/>
          </p:nvSpPr>
          <p:spPr>
            <a:xfrm>
              <a:off x="9715108" y="3304532"/>
              <a:ext cx="556181" cy="55618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CE08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01AEBDCC-8803-4911-A40D-43711A06C24C}"/>
                </a:ext>
              </a:extLst>
            </p:cNvPr>
            <p:cNvCxnSpPr>
              <a:stCxn id="50" idx="6"/>
              <a:endCxn id="55" idx="2"/>
            </p:cNvCxnSpPr>
            <p:nvPr/>
          </p:nvCxnSpPr>
          <p:spPr>
            <a:xfrm>
              <a:off x="8132973" y="2870025"/>
              <a:ext cx="769244" cy="0"/>
            </a:xfrm>
            <a:prstGeom prst="line">
              <a:avLst/>
            </a:prstGeom>
            <a:ln w="57150">
              <a:solidFill>
                <a:srgbClr val="CE084F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DE0605B8-AB02-41FD-971D-E17B8841DEAA}"/>
                </a:ext>
              </a:extLst>
            </p:cNvPr>
            <p:cNvSpPr/>
            <p:nvPr/>
          </p:nvSpPr>
          <p:spPr>
            <a:xfrm>
              <a:off x="8232913" y="3709884"/>
              <a:ext cx="556181" cy="55618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CE08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E7F5619B-EB64-4C52-82D7-E468B7279CA0}"/>
                </a:ext>
              </a:extLst>
            </p:cNvPr>
            <p:cNvSpPr/>
            <p:nvPr/>
          </p:nvSpPr>
          <p:spPr>
            <a:xfrm>
              <a:off x="8902217" y="2591934"/>
              <a:ext cx="556181" cy="55618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CE08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633439C-9DD9-4B60-9543-3D9CC6948EAB}"/>
              </a:ext>
            </a:extLst>
          </p:cNvPr>
          <p:cNvGrpSpPr/>
          <p:nvPr/>
        </p:nvGrpSpPr>
        <p:grpSpPr>
          <a:xfrm>
            <a:off x="2154091" y="4582703"/>
            <a:ext cx="2102145" cy="584775"/>
            <a:chOff x="7756087" y="1252390"/>
            <a:chExt cx="2102145" cy="584775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F64810E-E1FE-4DE3-9D27-6E89E250C2E7}"/>
                </a:ext>
              </a:extLst>
            </p:cNvPr>
            <p:cNvSpPr txBox="1"/>
            <p:nvPr/>
          </p:nvSpPr>
          <p:spPr>
            <a:xfrm>
              <a:off x="7894336" y="1252390"/>
              <a:ext cx="196389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spc="-100" dirty="0" err="1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rPr>
                <a:t>무방향</a:t>
              </a:r>
              <a:r>
                <a:rPr lang="ko-KR" altLang="en-US" sz="1600" spc="-1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rPr>
                <a:t> 그래프</a:t>
              </a:r>
              <a:endParaRPr lang="en-US" altLang="ko-KR" sz="1600" spc="-10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endParaRPr>
            </a:p>
            <a:p>
              <a:r>
                <a:rPr lang="ko-KR" altLang="en-US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간선의 방향이 없음</a:t>
              </a:r>
              <a:r>
                <a:rPr lang="en-US" altLang="ko-KR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.</a:t>
              </a:r>
              <a:endParaRPr lang="ko-KR" altLang="en-US" sz="1600" spc="-1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Sandoll 고딕Neo3 03 Regular" panose="020B0600000101010101" pitchFamily="34" charset="-127"/>
                <a:ea typeface="Sandoll 고딕Neo3 03 Regular" panose="020B0600000101010101" pitchFamily="34" charset="-127"/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66093A2-DC5F-4635-A39D-DBFA64BAAEDE}"/>
                </a:ext>
              </a:extLst>
            </p:cNvPr>
            <p:cNvSpPr/>
            <p:nvPr/>
          </p:nvSpPr>
          <p:spPr>
            <a:xfrm>
              <a:off x="7756087" y="1363972"/>
              <a:ext cx="130629" cy="130629"/>
            </a:xfrm>
            <a:prstGeom prst="ellipse">
              <a:avLst/>
            </a:prstGeom>
            <a:solidFill>
              <a:srgbClr val="B10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A88A532-DBE9-4E98-BDDE-B40944B95986}"/>
              </a:ext>
            </a:extLst>
          </p:cNvPr>
          <p:cNvGrpSpPr/>
          <p:nvPr/>
        </p:nvGrpSpPr>
        <p:grpSpPr>
          <a:xfrm>
            <a:off x="7886524" y="4582703"/>
            <a:ext cx="2384765" cy="584775"/>
            <a:chOff x="7756087" y="1252390"/>
            <a:chExt cx="2384765" cy="58477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5B4E4ED-4DA8-406C-A131-7590A1CF29E2}"/>
                </a:ext>
              </a:extLst>
            </p:cNvPr>
            <p:cNvSpPr txBox="1"/>
            <p:nvPr/>
          </p:nvSpPr>
          <p:spPr>
            <a:xfrm>
              <a:off x="7894336" y="1252390"/>
              <a:ext cx="224651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spc="-1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rPr>
                <a:t>방향 그래프</a:t>
              </a:r>
              <a:endParaRPr lang="en-US" altLang="ko-KR" sz="1600" spc="-10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endParaRPr>
            </a:p>
            <a:p>
              <a:r>
                <a:rPr lang="ko-KR" altLang="en-US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간선에 특정한 방향이 있음</a:t>
              </a:r>
              <a:r>
                <a:rPr lang="en-US" altLang="ko-KR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.</a:t>
              </a:r>
              <a:endParaRPr lang="ko-KR" altLang="en-US" sz="1600" spc="-1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Sandoll 고딕Neo3 03 Regular" panose="020B0600000101010101" pitchFamily="34" charset="-127"/>
                <a:ea typeface="Sandoll 고딕Neo3 03 Regular" panose="020B0600000101010101" pitchFamily="34" charset="-127"/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D3E1C7B-E923-4CF2-A276-4B2EE5C6E026}"/>
                </a:ext>
              </a:extLst>
            </p:cNvPr>
            <p:cNvSpPr/>
            <p:nvPr/>
          </p:nvSpPr>
          <p:spPr>
            <a:xfrm>
              <a:off x="7756087" y="1363972"/>
              <a:ext cx="130629" cy="130629"/>
            </a:xfrm>
            <a:prstGeom prst="ellipse">
              <a:avLst/>
            </a:prstGeom>
            <a:solidFill>
              <a:srgbClr val="B10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852741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74AAB13E-A4D5-4FFB-BF3E-4F53D92CACE6}"/>
              </a:ext>
            </a:extLst>
          </p:cNvPr>
          <p:cNvSpPr/>
          <p:nvPr/>
        </p:nvSpPr>
        <p:spPr>
          <a:xfrm>
            <a:off x="900949" y="3912484"/>
            <a:ext cx="1555649" cy="400110"/>
          </a:xfrm>
          <a:prstGeom prst="rect">
            <a:avLst/>
          </a:prstGeom>
          <a:solidFill>
            <a:srgbClr val="B10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D87E9B-4DCA-43BD-9535-CE388FB6897C}"/>
              </a:ext>
            </a:extLst>
          </p:cNvPr>
          <p:cNvSpPr txBox="1"/>
          <p:nvPr/>
        </p:nvSpPr>
        <p:spPr>
          <a:xfrm>
            <a:off x="900949" y="3912484"/>
            <a:ext cx="1572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spc="-1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Adjust Array</a:t>
            </a:r>
            <a:endParaRPr lang="ko-KR" altLang="en-US" sz="2000" spc="-100" dirty="0">
              <a:ln>
                <a:solidFill>
                  <a:schemeClr val="bg1">
                    <a:alpha val="30000"/>
                  </a:schemeClr>
                </a:solidFill>
              </a:ln>
              <a:latin typeface="Sandoll 고딕Neo3 05 SemiBold" panose="020B0600000101010101" pitchFamily="34" charset="-127"/>
              <a:ea typeface="Sandoll 고딕Neo3 05 SemiBold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7340F8-D1FD-4264-906B-384B48846326}"/>
              </a:ext>
            </a:extLst>
          </p:cNvPr>
          <p:cNvSpPr/>
          <p:nvPr/>
        </p:nvSpPr>
        <p:spPr>
          <a:xfrm>
            <a:off x="393030" y="426723"/>
            <a:ext cx="478255" cy="195136"/>
          </a:xfrm>
          <a:prstGeom prst="rect">
            <a:avLst/>
          </a:prstGeom>
          <a:solidFill>
            <a:srgbClr val="CE0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CF47A-85D7-4F78-9A4C-08315FF0AB8E}"/>
              </a:ext>
            </a:extLst>
          </p:cNvPr>
          <p:cNvSpPr txBox="1"/>
          <p:nvPr/>
        </p:nvSpPr>
        <p:spPr>
          <a:xfrm>
            <a:off x="422694" y="408279"/>
            <a:ext cx="203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5196BA-878B-4791-B477-7E476446FFDE}"/>
              </a:ext>
            </a:extLst>
          </p:cNvPr>
          <p:cNvSpPr txBox="1"/>
          <p:nvPr/>
        </p:nvSpPr>
        <p:spPr>
          <a:xfrm>
            <a:off x="10312516" y="6517986"/>
            <a:ext cx="1447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2021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알고리즘 특강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with C++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18A1ADB-7F6E-401C-A37D-4B492DD1132E}"/>
              </a:ext>
            </a:extLst>
          </p:cNvPr>
          <p:cNvCxnSpPr/>
          <p:nvPr/>
        </p:nvCxnSpPr>
        <p:spPr>
          <a:xfrm flipH="1">
            <a:off x="511342" y="6451812"/>
            <a:ext cx="111599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43ACA4CD-8930-4689-AD9A-CEC095A598B3}"/>
              </a:ext>
            </a:extLst>
          </p:cNvPr>
          <p:cNvGrpSpPr/>
          <p:nvPr/>
        </p:nvGrpSpPr>
        <p:grpSpPr>
          <a:xfrm>
            <a:off x="1917672" y="1733398"/>
            <a:ext cx="2694497" cy="1674131"/>
            <a:chOff x="5239992" y="2591934"/>
            <a:chExt cx="2694497" cy="1674131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4E2FB1B-0575-4036-8BCA-CF183E38CFD0}"/>
                </a:ext>
              </a:extLst>
            </p:cNvPr>
            <p:cNvCxnSpPr>
              <a:cxnSpLocks/>
              <a:stCxn id="18" idx="6"/>
            </p:cNvCxnSpPr>
            <p:nvPr/>
          </p:nvCxnSpPr>
          <p:spPr>
            <a:xfrm flipV="1">
              <a:off x="6452294" y="3582623"/>
              <a:ext cx="1204104" cy="405352"/>
            </a:xfrm>
            <a:prstGeom prst="line">
              <a:avLst/>
            </a:prstGeom>
            <a:ln w="57150">
              <a:solidFill>
                <a:srgbClr val="CE084F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801B54-CCD4-48B6-A40A-0F68AE63D1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2314" y="3161914"/>
              <a:ext cx="472664" cy="643220"/>
            </a:xfrm>
            <a:prstGeom prst="line">
              <a:avLst/>
            </a:prstGeom>
            <a:ln w="57150">
              <a:solidFill>
                <a:srgbClr val="CE084F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A7D5617-8C27-4A2D-A575-92400488DC95}"/>
                </a:ext>
              </a:extLst>
            </p:cNvPr>
            <p:cNvCxnSpPr>
              <a:cxnSpLocks/>
              <a:stCxn id="18" idx="0"/>
              <a:endCxn id="19" idx="3"/>
            </p:cNvCxnSpPr>
            <p:nvPr/>
          </p:nvCxnSpPr>
          <p:spPr>
            <a:xfrm flipV="1">
              <a:off x="6174204" y="3066664"/>
              <a:ext cx="472664" cy="643220"/>
            </a:xfrm>
            <a:prstGeom prst="line">
              <a:avLst/>
            </a:prstGeom>
            <a:ln w="57150">
              <a:solidFill>
                <a:srgbClr val="CE084F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5C743A9-AA0C-4D45-9077-F6C748855CB5}"/>
                </a:ext>
              </a:extLst>
            </p:cNvPr>
            <p:cNvCxnSpPr>
              <a:cxnSpLocks/>
            </p:cNvCxnSpPr>
            <p:nvPr/>
          </p:nvCxnSpPr>
          <p:spPr>
            <a:xfrm>
              <a:off x="5628005" y="3138590"/>
              <a:ext cx="538578" cy="862231"/>
            </a:xfrm>
            <a:prstGeom prst="line">
              <a:avLst/>
            </a:prstGeom>
            <a:ln w="57150">
              <a:solidFill>
                <a:srgbClr val="CE084F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77AAE51-AB47-42F5-87F4-AC0B2ABE733E}"/>
                </a:ext>
              </a:extLst>
            </p:cNvPr>
            <p:cNvSpPr/>
            <p:nvPr/>
          </p:nvSpPr>
          <p:spPr>
            <a:xfrm>
              <a:off x="5239992" y="2591934"/>
              <a:ext cx="556181" cy="55618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CE08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rPr>
                <a:t>1</a:t>
              </a:r>
              <a:endParaRPr lang="ko-KR" altLang="en-US" sz="240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E8D24A6-5674-48FB-B0F9-854283F93947}"/>
                </a:ext>
              </a:extLst>
            </p:cNvPr>
            <p:cNvSpPr/>
            <p:nvPr/>
          </p:nvSpPr>
          <p:spPr>
            <a:xfrm>
              <a:off x="7378308" y="3304532"/>
              <a:ext cx="556181" cy="55618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CE08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rPr>
                <a:t>4</a:t>
              </a:r>
              <a:endParaRPr lang="ko-KR" altLang="en-US" sz="240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0892E54-BF8A-4CB2-8690-C3FF2C5F5C1F}"/>
                </a:ext>
              </a:extLst>
            </p:cNvPr>
            <p:cNvCxnSpPr>
              <a:stCxn id="11" idx="6"/>
              <a:endCxn id="19" idx="2"/>
            </p:cNvCxnSpPr>
            <p:nvPr/>
          </p:nvCxnSpPr>
          <p:spPr>
            <a:xfrm>
              <a:off x="5796173" y="2870025"/>
              <a:ext cx="769244" cy="0"/>
            </a:xfrm>
            <a:prstGeom prst="line">
              <a:avLst/>
            </a:prstGeom>
            <a:ln w="57150">
              <a:solidFill>
                <a:srgbClr val="CE084F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D0EA7E0-E530-44DA-9235-CB09C3790A37}"/>
                </a:ext>
              </a:extLst>
            </p:cNvPr>
            <p:cNvSpPr/>
            <p:nvPr/>
          </p:nvSpPr>
          <p:spPr>
            <a:xfrm>
              <a:off x="5896113" y="3709884"/>
              <a:ext cx="556181" cy="55618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CE08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rPr>
                <a:t>3</a:t>
              </a:r>
              <a:endParaRPr lang="ko-KR" altLang="en-US" sz="240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F3AAECE-4177-454C-9AD4-0B8A5D52BDB8}"/>
                </a:ext>
              </a:extLst>
            </p:cNvPr>
            <p:cNvSpPr/>
            <p:nvPr/>
          </p:nvSpPr>
          <p:spPr>
            <a:xfrm>
              <a:off x="6565417" y="2591934"/>
              <a:ext cx="556181" cy="55618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CE08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rPr>
                <a:t>2</a:t>
              </a:r>
              <a:endParaRPr lang="ko-KR" altLang="en-US" sz="240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BDBF629-336C-4C8A-BC43-7EB961143C70}"/>
              </a:ext>
            </a:extLst>
          </p:cNvPr>
          <p:cNvCxnSpPr>
            <a:cxnSpLocks/>
          </p:cNvCxnSpPr>
          <p:nvPr/>
        </p:nvCxnSpPr>
        <p:spPr>
          <a:xfrm>
            <a:off x="7244080" y="1772904"/>
            <a:ext cx="3728720" cy="0"/>
          </a:xfrm>
          <a:prstGeom prst="line">
            <a:avLst/>
          </a:prstGeom>
          <a:ln w="28575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F7BF050-FE54-4BCC-AACE-6A7779AF1B17}"/>
              </a:ext>
            </a:extLst>
          </p:cNvPr>
          <p:cNvCxnSpPr>
            <a:cxnSpLocks/>
          </p:cNvCxnSpPr>
          <p:nvPr/>
        </p:nvCxnSpPr>
        <p:spPr>
          <a:xfrm>
            <a:off x="7244080" y="2274554"/>
            <a:ext cx="3728720" cy="0"/>
          </a:xfrm>
          <a:prstGeom prst="line">
            <a:avLst/>
          </a:prstGeom>
          <a:ln w="28575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33F4735-3E8B-4065-89C8-3A135CE16642}"/>
              </a:ext>
            </a:extLst>
          </p:cNvPr>
          <p:cNvCxnSpPr/>
          <p:nvPr/>
        </p:nvCxnSpPr>
        <p:spPr>
          <a:xfrm>
            <a:off x="7244080" y="2776204"/>
            <a:ext cx="3728720" cy="0"/>
          </a:xfrm>
          <a:prstGeom prst="line">
            <a:avLst/>
          </a:prstGeom>
          <a:ln w="28575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09DB005-B1CB-4D93-A49B-09A0067895E8}"/>
              </a:ext>
            </a:extLst>
          </p:cNvPr>
          <p:cNvCxnSpPr/>
          <p:nvPr/>
        </p:nvCxnSpPr>
        <p:spPr>
          <a:xfrm>
            <a:off x="7244080" y="3277854"/>
            <a:ext cx="3728720" cy="0"/>
          </a:xfrm>
          <a:prstGeom prst="line">
            <a:avLst/>
          </a:prstGeom>
          <a:ln w="28575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4BA43B2-F461-4371-90C4-798F10A7A99A}"/>
              </a:ext>
            </a:extLst>
          </p:cNvPr>
          <p:cNvCxnSpPr/>
          <p:nvPr/>
        </p:nvCxnSpPr>
        <p:spPr>
          <a:xfrm>
            <a:off x="7244080" y="3779504"/>
            <a:ext cx="3728720" cy="0"/>
          </a:xfrm>
          <a:prstGeom prst="line">
            <a:avLst/>
          </a:prstGeom>
          <a:ln w="28575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076BB75-385C-4256-8906-738E346D38E0}"/>
              </a:ext>
            </a:extLst>
          </p:cNvPr>
          <p:cNvCxnSpPr>
            <a:cxnSpLocks/>
          </p:cNvCxnSpPr>
          <p:nvPr/>
        </p:nvCxnSpPr>
        <p:spPr>
          <a:xfrm>
            <a:off x="7975600" y="1233998"/>
            <a:ext cx="0" cy="2545506"/>
          </a:xfrm>
          <a:prstGeom prst="line">
            <a:avLst/>
          </a:prstGeom>
          <a:ln w="28575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1E58118-8F2C-4E28-92A1-14D2755E92D1}"/>
              </a:ext>
            </a:extLst>
          </p:cNvPr>
          <p:cNvCxnSpPr>
            <a:cxnSpLocks/>
          </p:cNvCxnSpPr>
          <p:nvPr/>
        </p:nvCxnSpPr>
        <p:spPr>
          <a:xfrm>
            <a:off x="10972800" y="1233998"/>
            <a:ext cx="0" cy="2545506"/>
          </a:xfrm>
          <a:prstGeom prst="line">
            <a:avLst/>
          </a:prstGeom>
          <a:ln w="28575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4D72F12-34A3-4D37-96D5-1B27118D6963}"/>
              </a:ext>
            </a:extLst>
          </p:cNvPr>
          <p:cNvCxnSpPr>
            <a:cxnSpLocks/>
          </p:cNvCxnSpPr>
          <p:nvPr/>
        </p:nvCxnSpPr>
        <p:spPr>
          <a:xfrm>
            <a:off x="10223500" y="1233998"/>
            <a:ext cx="0" cy="2545506"/>
          </a:xfrm>
          <a:prstGeom prst="line">
            <a:avLst/>
          </a:prstGeom>
          <a:ln w="28575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99D7975-427F-4C4F-812E-BDEF50FB5314}"/>
              </a:ext>
            </a:extLst>
          </p:cNvPr>
          <p:cNvCxnSpPr>
            <a:cxnSpLocks/>
          </p:cNvCxnSpPr>
          <p:nvPr/>
        </p:nvCxnSpPr>
        <p:spPr>
          <a:xfrm>
            <a:off x="9474200" y="1233998"/>
            <a:ext cx="0" cy="2545506"/>
          </a:xfrm>
          <a:prstGeom prst="line">
            <a:avLst/>
          </a:prstGeom>
          <a:ln w="28575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A4966EE-73B1-4A70-9D2F-D0CD751E05F0}"/>
              </a:ext>
            </a:extLst>
          </p:cNvPr>
          <p:cNvCxnSpPr>
            <a:cxnSpLocks/>
          </p:cNvCxnSpPr>
          <p:nvPr/>
        </p:nvCxnSpPr>
        <p:spPr>
          <a:xfrm>
            <a:off x="8724900" y="1233998"/>
            <a:ext cx="0" cy="2545506"/>
          </a:xfrm>
          <a:prstGeom prst="line">
            <a:avLst/>
          </a:prstGeom>
          <a:ln w="28575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210E2F-7D54-44D9-A9EA-7726F2769D54}"/>
              </a:ext>
            </a:extLst>
          </p:cNvPr>
          <p:cNvSpPr txBox="1"/>
          <p:nvPr/>
        </p:nvSpPr>
        <p:spPr>
          <a:xfrm>
            <a:off x="8113918" y="1267078"/>
            <a:ext cx="472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1</a:t>
            </a:r>
            <a:endParaRPr lang="ko-KR" altLang="en-US" sz="2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Sandoll 고딕Neo3 05 SemiBold" panose="020B0600000101010101" pitchFamily="34" charset="-127"/>
              <a:ea typeface="Sandoll 고딕Neo3 05 SemiBold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3DA260-2147-4DA1-91AC-79D9B018DCCC}"/>
              </a:ext>
            </a:extLst>
          </p:cNvPr>
          <p:cNvSpPr txBox="1"/>
          <p:nvPr/>
        </p:nvSpPr>
        <p:spPr>
          <a:xfrm>
            <a:off x="8872108" y="1267078"/>
            <a:ext cx="472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2</a:t>
            </a:r>
            <a:endParaRPr lang="ko-KR" altLang="en-US" sz="2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Sandoll 고딕Neo3 05 SemiBold" panose="020B0600000101010101" pitchFamily="34" charset="-127"/>
              <a:ea typeface="Sandoll 고딕Neo3 05 SemiBold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05BF67-0C61-4D0E-B7CB-7662A24F76A3}"/>
              </a:ext>
            </a:extLst>
          </p:cNvPr>
          <p:cNvSpPr txBox="1"/>
          <p:nvPr/>
        </p:nvSpPr>
        <p:spPr>
          <a:xfrm>
            <a:off x="9621407" y="1267077"/>
            <a:ext cx="472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3</a:t>
            </a:r>
            <a:endParaRPr lang="ko-KR" altLang="en-US" sz="2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Sandoll 고딕Neo3 05 SemiBold" panose="020B0600000101010101" pitchFamily="34" charset="-127"/>
              <a:ea typeface="Sandoll 고딕Neo3 05 SemiBold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4DBE855-F997-46B5-AF02-E86FCD2C3FA8}"/>
              </a:ext>
            </a:extLst>
          </p:cNvPr>
          <p:cNvSpPr txBox="1"/>
          <p:nvPr/>
        </p:nvSpPr>
        <p:spPr>
          <a:xfrm>
            <a:off x="10370706" y="1261851"/>
            <a:ext cx="472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4</a:t>
            </a:r>
            <a:endParaRPr lang="ko-KR" altLang="en-US" sz="2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Sandoll 고딕Neo3 05 SemiBold" panose="020B0600000101010101" pitchFamily="34" charset="-127"/>
              <a:ea typeface="Sandoll 고딕Neo3 05 SemiBold" panose="020B0600000101010101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5FC19C-A9A8-42F6-82E0-F82107E69720}"/>
              </a:ext>
            </a:extLst>
          </p:cNvPr>
          <p:cNvSpPr txBox="1"/>
          <p:nvPr/>
        </p:nvSpPr>
        <p:spPr>
          <a:xfrm>
            <a:off x="7374666" y="1792897"/>
            <a:ext cx="472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1</a:t>
            </a:r>
            <a:endParaRPr lang="ko-KR" altLang="en-US" sz="2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Sandoll 고딕Neo3 05 SemiBold" panose="020B0600000101010101" pitchFamily="34" charset="-127"/>
              <a:ea typeface="Sandoll 고딕Neo3 05 SemiBold" panose="020B0600000101010101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6994BB-02DB-49CF-87C6-B4C594B37AA5}"/>
              </a:ext>
            </a:extLst>
          </p:cNvPr>
          <p:cNvSpPr txBox="1"/>
          <p:nvPr/>
        </p:nvSpPr>
        <p:spPr>
          <a:xfrm>
            <a:off x="7374666" y="2297465"/>
            <a:ext cx="472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2</a:t>
            </a:r>
            <a:endParaRPr lang="ko-KR" altLang="en-US" sz="2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Sandoll 고딕Neo3 05 SemiBold" panose="020B0600000101010101" pitchFamily="34" charset="-127"/>
              <a:ea typeface="Sandoll 고딕Neo3 05 SemiBold" panose="020B0600000101010101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9A60E3-F734-495A-B444-1D41DB4DBA4B}"/>
              </a:ext>
            </a:extLst>
          </p:cNvPr>
          <p:cNvSpPr txBox="1"/>
          <p:nvPr/>
        </p:nvSpPr>
        <p:spPr>
          <a:xfrm>
            <a:off x="7374666" y="2802033"/>
            <a:ext cx="472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3</a:t>
            </a:r>
            <a:endParaRPr lang="ko-KR" altLang="en-US" sz="2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Sandoll 고딕Neo3 05 SemiBold" panose="020B0600000101010101" pitchFamily="34" charset="-127"/>
              <a:ea typeface="Sandoll 고딕Neo3 05 SemiBold" panose="020B0600000101010101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55C542-620A-4AB9-B8EE-1C9862672429}"/>
              </a:ext>
            </a:extLst>
          </p:cNvPr>
          <p:cNvSpPr txBox="1"/>
          <p:nvPr/>
        </p:nvSpPr>
        <p:spPr>
          <a:xfrm>
            <a:off x="7374666" y="3306601"/>
            <a:ext cx="472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4</a:t>
            </a:r>
            <a:endParaRPr lang="ko-KR" altLang="en-US" sz="2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Sandoll 고딕Neo3 05 SemiBold" panose="020B0600000101010101" pitchFamily="34" charset="-127"/>
              <a:ea typeface="Sandoll 고딕Neo3 05 SemiBold" panose="020B0600000101010101" pitchFamily="34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799C0F-8760-425B-8F64-A88844D86631}"/>
              </a:ext>
            </a:extLst>
          </p:cNvPr>
          <p:cNvSpPr txBox="1"/>
          <p:nvPr/>
        </p:nvSpPr>
        <p:spPr>
          <a:xfrm>
            <a:off x="8126216" y="1792897"/>
            <a:ext cx="472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0</a:t>
            </a:r>
            <a:endParaRPr lang="ko-KR" altLang="en-US" sz="2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Sandoll 고딕Neo3 05 SemiBold" panose="020B0600000101010101" pitchFamily="34" charset="-127"/>
              <a:ea typeface="Sandoll 고딕Neo3 05 SemiBold" panose="020B0600000101010101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1AE0DB-9EA8-49FE-88E0-68FFCA4378FD}"/>
              </a:ext>
            </a:extLst>
          </p:cNvPr>
          <p:cNvSpPr txBox="1"/>
          <p:nvPr/>
        </p:nvSpPr>
        <p:spPr>
          <a:xfrm>
            <a:off x="8877766" y="1792897"/>
            <a:ext cx="472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0</a:t>
            </a:r>
            <a:endParaRPr lang="ko-KR" altLang="en-US" sz="2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Sandoll 고딕Neo3 05 SemiBold" panose="020B0600000101010101" pitchFamily="34" charset="-127"/>
              <a:ea typeface="Sandoll 고딕Neo3 05 SemiBold" panose="020B0600000101010101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5E404D-3D87-4BB6-A9CE-0FD3884D409F}"/>
              </a:ext>
            </a:extLst>
          </p:cNvPr>
          <p:cNvSpPr txBox="1"/>
          <p:nvPr/>
        </p:nvSpPr>
        <p:spPr>
          <a:xfrm>
            <a:off x="9629316" y="1792897"/>
            <a:ext cx="472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0</a:t>
            </a:r>
            <a:endParaRPr lang="ko-KR" altLang="en-US" sz="2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Sandoll 고딕Neo3 05 SemiBold" panose="020B0600000101010101" pitchFamily="34" charset="-127"/>
              <a:ea typeface="Sandoll 고딕Neo3 05 SemiBold" panose="020B0600000101010101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99BF14-C69D-4652-AF97-DF2A6B41B58A}"/>
              </a:ext>
            </a:extLst>
          </p:cNvPr>
          <p:cNvSpPr txBox="1"/>
          <p:nvPr/>
        </p:nvSpPr>
        <p:spPr>
          <a:xfrm>
            <a:off x="10380866" y="1792897"/>
            <a:ext cx="472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0</a:t>
            </a:r>
            <a:endParaRPr lang="ko-KR" altLang="en-US" sz="2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Sandoll 고딕Neo3 05 SemiBold" panose="020B0600000101010101" pitchFamily="34" charset="-127"/>
              <a:ea typeface="Sandoll 고딕Neo3 05 SemiBold" panose="020B0600000101010101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AC67DA-A3FF-47AD-85A0-0B43A9CF3424}"/>
              </a:ext>
            </a:extLst>
          </p:cNvPr>
          <p:cNvSpPr txBox="1"/>
          <p:nvPr/>
        </p:nvSpPr>
        <p:spPr>
          <a:xfrm>
            <a:off x="8128506" y="2297465"/>
            <a:ext cx="472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1</a:t>
            </a:r>
            <a:endParaRPr lang="ko-KR" altLang="en-US" sz="2400" dirty="0">
              <a:ln>
                <a:solidFill>
                  <a:srgbClr val="CE084F">
                    <a:alpha val="30000"/>
                  </a:srgbClr>
                </a:solidFill>
              </a:ln>
              <a:solidFill>
                <a:srgbClr val="CE084F"/>
              </a:solidFill>
              <a:latin typeface="Sandoll 고딕Neo3 05 SemiBold" panose="020B0600000101010101" pitchFamily="34" charset="-127"/>
              <a:ea typeface="Sandoll 고딕Neo3 05 SemiBold" panose="020B0600000101010101" pitchFamily="34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892995-477D-4838-AE43-5C558AA20DAC}"/>
              </a:ext>
            </a:extLst>
          </p:cNvPr>
          <p:cNvSpPr txBox="1"/>
          <p:nvPr/>
        </p:nvSpPr>
        <p:spPr>
          <a:xfrm>
            <a:off x="8880056" y="2297465"/>
            <a:ext cx="472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0</a:t>
            </a:r>
            <a:endParaRPr lang="ko-KR" altLang="en-US" sz="2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Sandoll 고딕Neo3 05 SemiBold" panose="020B0600000101010101" pitchFamily="34" charset="-127"/>
              <a:ea typeface="Sandoll 고딕Neo3 05 SemiBold" panose="020B0600000101010101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11A6FA-01A1-4F4C-9667-337D3C34062D}"/>
              </a:ext>
            </a:extLst>
          </p:cNvPr>
          <p:cNvSpPr txBox="1"/>
          <p:nvPr/>
        </p:nvSpPr>
        <p:spPr>
          <a:xfrm>
            <a:off x="9631606" y="2297465"/>
            <a:ext cx="472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1</a:t>
            </a:r>
            <a:endParaRPr lang="ko-KR" altLang="en-US" sz="2400" dirty="0">
              <a:ln>
                <a:solidFill>
                  <a:srgbClr val="CE084F">
                    <a:alpha val="30000"/>
                  </a:srgbClr>
                </a:solidFill>
              </a:ln>
              <a:solidFill>
                <a:srgbClr val="CE084F"/>
              </a:solidFill>
              <a:latin typeface="Sandoll 고딕Neo3 05 SemiBold" panose="020B0600000101010101" pitchFamily="34" charset="-127"/>
              <a:ea typeface="Sandoll 고딕Neo3 05 SemiBold" panose="020B0600000101010101" pitchFamily="34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3C8011-651D-4F7F-804D-C30CDA784BC3}"/>
              </a:ext>
            </a:extLst>
          </p:cNvPr>
          <p:cNvSpPr txBox="1"/>
          <p:nvPr/>
        </p:nvSpPr>
        <p:spPr>
          <a:xfrm>
            <a:off x="10383156" y="2297465"/>
            <a:ext cx="472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0</a:t>
            </a:r>
            <a:endParaRPr lang="ko-KR" altLang="en-US" sz="2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Sandoll 고딕Neo3 05 SemiBold" panose="020B0600000101010101" pitchFamily="34" charset="-127"/>
              <a:ea typeface="Sandoll 고딕Neo3 05 SemiBold" panose="020B0600000101010101" pitchFamily="34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56089ED-FB43-4BCF-8C65-F56569FAB949}"/>
              </a:ext>
            </a:extLst>
          </p:cNvPr>
          <p:cNvSpPr txBox="1"/>
          <p:nvPr/>
        </p:nvSpPr>
        <p:spPr>
          <a:xfrm>
            <a:off x="8123926" y="2793163"/>
            <a:ext cx="472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1</a:t>
            </a:r>
            <a:endParaRPr lang="ko-KR" altLang="en-US" sz="2400" dirty="0">
              <a:ln>
                <a:solidFill>
                  <a:srgbClr val="CE084F">
                    <a:alpha val="30000"/>
                  </a:srgbClr>
                </a:solidFill>
              </a:ln>
              <a:solidFill>
                <a:srgbClr val="CE084F"/>
              </a:solidFill>
              <a:latin typeface="Sandoll 고딕Neo3 05 SemiBold" panose="020B0600000101010101" pitchFamily="34" charset="-127"/>
              <a:ea typeface="Sandoll 고딕Neo3 05 SemiBold" panose="020B0600000101010101" pitchFamily="34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3E82AA-D525-4822-A6C7-E125752A5A36}"/>
              </a:ext>
            </a:extLst>
          </p:cNvPr>
          <p:cNvSpPr txBox="1"/>
          <p:nvPr/>
        </p:nvSpPr>
        <p:spPr>
          <a:xfrm>
            <a:off x="8875476" y="2793163"/>
            <a:ext cx="472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1</a:t>
            </a:r>
            <a:endParaRPr lang="ko-KR" altLang="en-US" sz="2400" dirty="0">
              <a:ln>
                <a:solidFill>
                  <a:srgbClr val="CE084F">
                    <a:alpha val="30000"/>
                  </a:srgbClr>
                </a:solidFill>
              </a:ln>
              <a:solidFill>
                <a:srgbClr val="CE084F"/>
              </a:solidFill>
              <a:latin typeface="Sandoll 고딕Neo3 05 SemiBold" panose="020B0600000101010101" pitchFamily="34" charset="-127"/>
              <a:ea typeface="Sandoll 고딕Neo3 05 SemiBold" panose="020B0600000101010101" pitchFamily="34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23B83E1-20A1-4CED-B4A4-15BF4A7E7AB6}"/>
              </a:ext>
            </a:extLst>
          </p:cNvPr>
          <p:cNvSpPr txBox="1"/>
          <p:nvPr/>
        </p:nvSpPr>
        <p:spPr>
          <a:xfrm>
            <a:off x="9627026" y="2793163"/>
            <a:ext cx="472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0</a:t>
            </a:r>
            <a:endParaRPr lang="ko-KR" altLang="en-US" sz="2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Sandoll 고딕Neo3 05 SemiBold" panose="020B0600000101010101" pitchFamily="34" charset="-127"/>
              <a:ea typeface="Sandoll 고딕Neo3 05 SemiBold" panose="020B0600000101010101" pitchFamily="34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67728DF-D315-4903-845C-A69DB6D58552}"/>
              </a:ext>
            </a:extLst>
          </p:cNvPr>
          <p:cNvSpPr txBox="1"/>
          <p:nvPr/>
        </p:nvSpPr>
        <p:spPr>
          <a:xfrm>
            <a:off x="10378576" y="2793163"/>
            <a:ext cx="472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0</a:t>
            </a:r>
            <a:endParaRPr lang="ko-KR" altLang="en-US" sz="2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Sandoll 고딕Neo3 05 SemiBold" panose="020B0600000101010101" pitchFamily="34" charset="-127"/>
              <a:ea typeface="Sandoll 고딕Neo3 05 SemiBold" panose="020B0600000101010101" pitchFamily="34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0F7CB4E-704E-4D4F-A696-23BD83EB39B8}"/>
              </a:ext>
            </a:extLst>
          </p:cNvPr>
          <p:cNvSpPr txBox="1"/>
          <p:nvPr/>
        </p:nvSpPr>
        <p:spPr>
          <a:xfrm>
            <a:off x="8126216" y="3297731"/>
            <a:ext cx="472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0</a:t>
            </a:r>
            <a:endParaRPr lang="ko-KR" altLang="en-US" sz="2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Sandoll 고딕Neo3 05 SemiBold" panose="020B0600000101010101" pitchFamily="34" charset="-127"/>
              <a:ea typeface="Sandoll 고딕Neo3 05 SemiBold" panose="020B0600000101010101" pitchFamily="34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33AD6BF-CEAA-458E-8A13-50FE1B9E2B59}"/>
              </a:ext>
            </a:extLst>
          </p:cNvPr>
          <p:cNvSpPr txBox="1"/>
          <p:nvPr/>
        </p:nvSpPr>
        <p:spPr>
          <a:xfrm>
            <a:off x="8877766" y="3297731"/>
            <a:ext cx="472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0</a:t>
            </a:r>
            <a:endParaRPr lang="ko-KR" altLang="en-US" sz="2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Sandoll 고딕Neo3 05 SemiBold" panose="020B0600000101010101" pitchFamily="34" charset="-127"/>
              <a:ea typeface="Sandoll 고딕Neo3 05 SemiBold" panose="020B0600000101010101" pitchFamily="34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9EDEE2F-23A8-4471-8CE2-F9B5A8978D08}"/>
              </a:ext>
            </a:extLst>
          </p:cNvPr>
          <p:cNvSpPr txBox="1"/>
          <p:nvPr/>
        </p:nvSpPr>
        <p:spPr>
          <a:xfrm>
            <a:off x="9629316" y="3297731"/>
            <a:ext cx="472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1</a:t>
            </a:r>
            <a:endParaRPr lang="ko-KR" altLang="en-US" sz="2400" dirty="0">
              <a:ln>
                <a:solidFill>
                  <a:srgbClr val="CE084F">
                    <a:alpha val="30000"/>
                  </a:srgbClr>
                </a:solidFill>
              </a:ln>
              <a:solidFill>
                <a:srgbClr val="CE084F"/>
              </a:solidFill>
              <a:latin typeface="Sandoll 고딕Neo3 05 SemiBold" panose="020B0600000101010101" pitchFamily="34" charset="-127"/>
              <a:ea typeface="Sandoll 고딕Neo3 05 SemiBold" panose="020B0600000101010101" pitchFamily="34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685CDCC-773B-4769-8777-868051E25E87}"/>
              </a:ext>
            </a:extLst>
          </p:cNvPr>
          <p:cNvSpPr txBox="1"/>
          <p:nvPr/>
        </p:nvSpPr>
        <p:spPr>
          <a:xfrm>
            <a:off x="10380866" y="3297731"/>
            <a:ext cx="472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0</a:t>
            </a:r>
            <a:endParaRPr lang="ko-KR" altLang="en-US" sz="2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Sandoll 고딕Neo3 05 SemiBold" panose="020B0600000101010101" pitchFamily="34" charset="-127"/>
              <a:ea typeface="Sandoll 고딕Neo3 05 SemiBold" panose="020B0600000101010101" pitchFamily="34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F6D6420-4954-445D-9868-78A34A22613A}"/>
              </a:ext>
            </a:extLst>
          </p:cNvPr>
          <p:cNvGrpSpPr/>
          <p:nvPr/>
        </p:nvGrpSpPr>
        <p:grpSpPr>
          <a:xfrm>
            <a:off x="1004747" y="4449055"/>
            <a:ext cx="9348324" cy="1446550"/>
            <a:chOff x="1474410" y="1346381"/>
            <a:chExt cx="9348324" cy="144655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8CA85D8-7F61-4DF7-9EE7-6C9CB9EBDD9A}"/>
                </a:ext>
              </a:extLst>
            </p:cNvPr>
            <p:cNvSpPr txBox="1"/>
            <p:nvPr/>
          </p:nvSpPr>
          <p:spPr>
            <a:xfrm>
              <a:off x="1600359" y="1346381"/>
              <a:ext cx="9222375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N * N </a:t>
              </a:r>
              <a:r>
                <a:rPr lang="ko-KR" altLang="en-US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크기의 </a:t>
              </a:r>
              <a:r>
                <a:rPr lang="en-US" altLang="ko-KR" sz="1600" spc="-1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rPr>
                <a:t>2</a:t>
              </a:r>
              <a:r>
                <a:rPr lang="ko-KR" altLang="en-US" sz="1600" spc="-1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rPr>
                <a:t>차원 배열</a:t>
              </a:r>
              <a:r>
                <a:rPr lang="ko-KR" altLang="en-US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을 생성해서 연결 상태를 나타내는 방법</a:t>
              </a:r>
              <a:r>
                <a:rPr lang="en-US" altLang="ko-KR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.</a:t>
              </a:r>
            </a:p>
            <a:p>
              <a:endParaRPr lang="en-US" altLang="ko-KR" sz="800" spc="-1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3 Regular" panose="020B0600000101010101" pitchFamily="34" charset="-127"/>
                <a:ea typeface="Sandoll 고딕Neo3 03 Regular" panose="020B0600000101010101" pitchFamily="34" charset="-127"/>
              </a:endParaRPr>
            </a:p>
            <a:p>
              <a:r>
                <a:rPr lang="ko-KR" altLang="en-US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특정 노드 </a:t>
              </a:r>
              <a:r>
                <a:rPr lang="en-US" altLang="ko-KR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N</a:t>
              </a:r>
              <a:r>
                <a:rPr lang="en-US" altLang="ko-KR" sz="1600" spc="-100" baseline="-250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I</a:t>
              </a:r>
              <a:r>
                <a:rPr lang="ko-KR" altLang="en-US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와 </a:t>
              </a:r>
              <a:r>
                <a:rPr lang="en-US" altLang="ko-KR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N</a:t>
              </a:r>
              <a:r>
                <a:rPr lang="en-US" altLang="ko-KR" sz="1600" spc="-100" baseline="-250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J</a:t>
              </a:r>
              <a:r>
                <a:rPr lang="ko-KR" altLang="en-US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가 </a:t>
              </a:r>
              <a:r>
                <a:rPr lang="ko-KR" altLang="en-US" sz="1600" spc="-1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rPr>
                <a:t>연결되어 있는지</a:t>
              </a:r>
              <a:r>
                <a:rPr lang="ko-KR" altLang="en-US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 확인</a:t>
              </a:r>
              <a:r>
                <a:rPr lang="en-US" altLang="ko-KR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: O(1)</a:t>
              </a:r>
            </a:p>
            <a:p>
              <a:endParaRPr lang="en-US" altLang="ko-KR" sz="800" spc="-1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3 Regular" panose="020B0600000101010101" pitchFamily="34" charset="-127"/>
                <a:ea typeface="Sandoll 고딕Neo3 03 Regular" panose="020B0600000101010101" pitchFamily="34" charset="-127"/>
              </a:endParaRPr>
            </a:p>
            <a:p>
              <a:r>
                <a:rPr lang="ko-KR" altLang="en-US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특정 노드와 연결되어 있는 </a:t>
              </a:r>
              <a:r>
                <a:rPr lang="ko-KR" altLang="en-US" sz="1600" spc="-1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rPr>
                <a:t>모든 노드를 확인</a:t>
              </a:r>
              <a:r>
                <a:rPr lang="en-US" altLang="ko-KR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: O(N)</a:t>
              </a:r>
            </a:p>
            <a:p>
              <a:endParaRPr lang="en-US" altLang="ko-KR" sz="800" spc="-1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3 Regular" panose="020B0600000101010101" pitchFamily="34" charset="-127"/>
                <a:ea typeface="Sandoll 고딕Neo3 03 Regular" panose="020B0600000101010101" pitchFamily="34" charset="-127"/>
              </a:endParaRPr>
            </a:p>
            <a:p>
              <a:r>
                <a:rPr lang="ko-KR" altLang="en-US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공간 복잡도</a:t>
              </a:r>
              <a:r>
                <a:rPr lang="en-US" altLang="ko-KR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: O(N * N)</a:t>
              </a: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207F68FE-C71E-4B50-B9CD-38D171F7A4BC}"/>
                </a:ext>
              </a:extLst>
            </p:cNvPr>
            <p:cNvSpPr/>
            <p:nvPr/>
          </p:nvSpPr>
          <p:spPr>
            <a:xfrm>
              <a:off x="1474410" y="1447342"/>
              <a:ext cx="130629" cy="130629"/>
            </a:xfrm>
            <a:prstGeom prst="ellipse">
              <a:avLst/>
            </a:prstGeom>
            <a:solidFill>
              <a:srgbClr val="B10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타원 77">
            <a:extLst>
              <a:ext uri="{FF2B5EF4-FFF2-40B4-BE49-F238E27FC236}">
                <a16:creationId xmlns:a16="http://schemas.microsoft.com/office/drawing/2014/main" id="{B5814158-D290-48A3-981B-C8021E30AAEA}"/>
              </a:ext>
            </a:extLst>
          </p:cNvPr>
          <p:cNvSpPr/>
          <p:nvPr/>
        </p:nvSpPr>
        <p:spPr>
          <a:xfrm>
            <a:off x="1006163" y="4928445"/>
            <a:ext cx="130629" cy="130629"/>
          </a:xfrm>
          <a:prstGeom prst="ellipse">
            <a:avLst/>
          </a:prstGeom>
          <a:solidFill>
            <a:srgbClr val="B10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6243E212-BEB0-4103-862F-DA03B56986E7}"/>
              </a:ext>
            </a:extLst>
          </p:cNvPr>
          <p:cNvSpPr/>
          <p:nvPr/>
        </p:nvSpPr>
        <p:spPr>
          <a:xfrm>
            <a:off x="1004746" y="5285171"/>
            <a:ext cx="130629" cy="130629"/>
          </a:xfrm>
          <a:prstGeom prst="ellipse">
            <a:avLst/>
          </a:prstGeom>
          <a:solidFill>
            <a:srgbClr val="B10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0ACF4A5-FD04-453A-8195-2729F7265DF7}"/>
              </a:ext>
            </a:extLst>
          </p:cNvPr>
          <p:cNvSpPr/>
          <p:nvPr/>
        </p:nvSpPr>
        <p:spPr>
          <a:xfrm>
            <a:off x="1004745" y="5663600"/>
            <a:ext cx="130629" cy="130629"/>
          </a:xfrm>
          <a:prstGeom prst="ellipse">
            <a:avLst/>
          </a:prstGeom>
          <a:solidFill>
            <a:srgbClr val="B10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487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7340F8-D1FD-4264-906B-384B48846326}"/>
              </a:ext>
            </a:extLst>
          </p:cNvPr>
          <p:cNvSpPr/>
          <p:nvPr/>
        </p:nvSpPr>
        <p:spPr>
          <a:xfrm>
            <a:off x="393030" y="426723"/>
            <a:ext cx="478255" cy="195136"/>
          </a:xfrm>
          <a:prstGeom prst="rect">
            <a:avLst/>
          </a:prstGeom>
          <a:solidFill>
            <a:srgbClr val="CE0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CF47A-85D7-4F78-9A4C-08315FF0AB8E}"/>
              </a:ext>
            </a:extLst>
          </p:cNvPr>
          <p:cNvSpPr txBox="1"/>
          <p:nvPr/>
        </p:nvSpPr>
        <p:spPr>
          <a:xfrm>
            <a:off x="422694" y="408279"/>
            <a:ext cx="203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5196BA-878B-4791-B477-7E476446FFDE}"/>
              </a:ext>
            </a:extLst>
          </p:cNvPr>
          <p:cNvSpPr txBox="1"/>
          <p:nvPr/>
        </p:nvSpPr>
        <p:spPr>
          <a:xfrm>
            <a:off x="10312516" y="6517986"/>
            <a:ext cx="1447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2021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알고리즘 특강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with C++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18A1ADB-7F6E-401C-A37D-4B492DD1132E}"/>
              </a:ext>
            </a:extLst>
          </p:cNvPr>
          <p:cNvCxnSpPr/>
          <p:nvPr/>
        </p:nvCxnSpPr>
        <p:spPr>
          <a:xfrm flipH="1">
            <a:off x="511342" y="6451812"/>
            <a:ext cx="111599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8BB0F8-1B6F-42F9-BACA-752DEA869086}"/>
              </a:ext>
            </a:extLst>
          </p:cNvPr>
          <p:cNvSpPr txBox="1"/>
          <p:nvPr/>
        </p:nvSpPr>
        <p:spPr>
          <a:xfrm>
            <a:off x="7539783" y="1991026"/>
            <a:ext cx="304448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spc="-70" dirty="0">
                <a:solidFill>
                  <a:srgbClr val="939293"/>
                </a:solidFill>
                <a:effectLst/>
                <a:latin typeface=" Inconsolata Medium'"/>
              </a:rPr>
              <a:t>#</a:t>
            </a:r>
            <a:r>
              <a:rPr lang="en-US" altLang="ko-KR" sz="1400" b="0" spc="-70" dirty="0">
                <a:solidFill>
                  <a:srgbClr val="FF6188"/>
                </a:solidFill>
                <a:effectLst/>
                <a:latin typeface=" Inconsolata Medium'"/>
              </a:rPr>
              <a:t>include</a:t>
            </a:r>
            <a:r>
              <a:rPr lang="en-US" altLang="ko-KR" sz="1400" b="0" spc="-70" dirty="0">
                <a:solidFill>
                  <a:srgbClr val="AB9DF2"/>
                </a:solidFill>
                <a:effectLst/>
                <a:latin typeface=" Inconsolata Medium'"/>
              </a:rPr>
              <a:t> </a:t>
            </a:r>
            <a:r>
              <a:rPr lang="en-US" altLang="ko-KR" sz="1400" b="0" spc="-70" dirty="0">
                <a:solidFill>
                  <a:srgbClr val="939293"/>
                </a:solidFill>
                <a:effectLst/>
                <a:latin typeface=" Inconsolata Medium'"/>
              </a:rPr>
              <a:t>&lt;</a:t>
            </a:r>
            <a:r>
              <a:rPr lang="en-US" altLang="ko-KR" sz="1400" b="0" spc="-70" dirty="0">
                <a:solidFill>
                  <a:srgbClr val="FFD866"/>
                </a:solidFill>
                <a:effectLst/>
                <a:latin typeface=" Inconsolata Medium'"/>
              </a:rPr>
              <a:t>iostream</a:t>
            </a:r>
            <a:r>
              <a:rPr lang="en-US" altLang="ko-KR" sz="1400" b="0" spc="-70" dirty="0">
                <a:solidFill>
                  <a:srgbClr val="939293"/>
                </a:solidFill>
                <a:effectLst/>
                <a:latin typeface=" Inconsolata Medium'"/>
              </a:rPr>
              <a:t>&gt;</a:t>
            </a:r>
            <a:endParaRPr lang="en-US" altLang="ko-KR" sz="1400" b="0" spc="-70" dirty="0">
              <a:solidFill>
                <a:srgbClr val="FCFCFA"/>
              </a:solidFill>
              <a:effectLst/>
              <a:latin typeface=" Inconsolata Medium'"/>
            </a:endParaRPr>
          </a:p>
          <a:p>
            <a:r>
              <a:rPr lang="en-US" altLang="ko-KR" sz="1400" b="0" spc="-70" dirty="0">
                <a:solidFill>
                  <a:srgbClr val="FF6188"/>
                </a:solidFill>
                <a:effectLst/>
                <a:latin typeface=" Inconsolata Medium'"/>
              </a:rPr>
              <a:t>using</a:t>
            </a:r>
            <a:r>
              <a:rPr lang="en-US" altLang="ko-KR" sz="1400" b="0" spc="-70" dirty="0">
                <a:solidFill>
                  <a:srgbClr val="FCFCFA"/>
                </a:solidFill>
                <a:effectLst/>
                <a:latin typeface=" Inconsolata Medium'"/>
              </a:rPr>
              <a:t> </a:t>
            </a:r>
            <a:r>
              <a:rPr lang="en-US" altLang="ko-KR" sz="1400" b="0" i="1" spc="-70" dirty="0">
                <a:solidFill>
                  <a:srgbClr val="78DCE8"/>
                </a:solidFill>
                <a:effectLst/>
                <a:latin typeface=" Inconsolata Medium'"/>
              </a:rPr>
              <a:t>namespace</a:t>
            </a:r>
            <a:r>
              <a:rPr lang="en-US" altLang="ko-KR" sz="1400" b="0" spc="-70" dirty="0">
                <a:solidFill>
                  <a:srgbClr val="FCFCFA"/>
                </a:solidFill>
                <a:effectLst/>
                <a:latin typeface=" Inconsolata Medium'"/>
              </a:rPr>
              <a:t> std</a:t>
            </a:r>
            <a:r>
              <a:rPr lang="en-US" altLang="ko-KR" sz="1400" b="0" spc="-70" dirty="0">
                <a:solidFill>
                  <a:srgbClr val="939293"/>
                </a:solidFill>
                <a:effectLst/>
                <a:latin typeface=" Inconsolata Medium'"/>
              </a:rPr>
              <a:t>;</a:t>
            </a:r>
            <a:endParaRPr lang="en-US" altLang="ko-KR" sz="1400" b="0" spc="-70" dirty="0">
              <a:solidFill>
                <a:srgbClr val="FCFCFA"/>
              </a:solidFill>
              <a:effectLst/>
              <a:latin typeface=" Inconsolata Medium'"/>
            </a:endParaRPr>
          </a:p>
          <a:p>
            <a:br>
              <a:rPr lang="en-US" altLang="ko-KR" sz="1400" b="0" spc="-70" dirty="0">
                <a:solidFill>
                  <a:srgbClr val="FCFCFA"/>
                </a:solidFill>
                <a:effectLst/>
                <a:latin typeface=" Inconsolata Medium'"/>
              </a:rPr>
            </a:br>
            <a:r>
              <a:rPr lang="en-US" altLang="ko-KR" sz="1400" b="0" i="1" spc="-70" dirty="0">
                <a:solidFill>
                  <a:srgbClr val="78DCE8"/>
                </a:solidFill>
                <a:effectLst/>
                <a:latin typeface=" Inconsolata Medium'"/>
              </a:rPr>
              <a:t>int</a:t>
            </a:r>
            <a:r>
              <a:rPr lang="en-US" altLang="ko-KR" sz="1400" b="0" spc="-70" dirty="0">
                <a:solidFill>
                  <a:srgbClr val="FCFCFA"/>
                </a:solidFill>
                <a:effectLst/>
                <a:latin typeface=" Inconsolata Medium'"/>
              </a:rPr>
              <a:t> </a:t>
            </a:r>
            <a:r>
              <a:rPr lang="en-US" altLang="ko-KR" sz="1400" b="0" spc="-70" dirty="0">
                <a:solidFill>
                  <a:srgbClr val="A9DC76"/>
                </a:solidFill>
                <a:effectLst/>
                <a:latin typeface=" Inconsolata Medium'"/>
              </a:rPr>
              <a:t>main</a:t>
            </a:r>
            <a:r>
              <a:rPr lang="en-US" altLang="ko-KR" sz="1400" b="0" spc="-70" dirty="0">
                <a:solidFill>
                  <a:srgbClr val="939293"/>
                </a:solidFill>
                <a:effectLst/>
                <a:latin typeface=" Inconsolata Medium'"/>
              </a:rPr>
              <a:t>()</a:t>
            </a:r>
            <a:r>
              <a:rPr lang="en-US" altLang="ko-KR" sz="1400" b="0" spc="-70" dirty="0">
                <a:solidFill>
                  <a:srgbClr val="FCFCFA"/>
                </a:solidFill>
                <a:effectLst/>
                <a:latin typeface=" Inconsolata Medium'"/>
              </a:rPr>
              <a:t> </a:t>
            </a:r>
            <a:r>
              <a:rPr lang="en-US" altLang="ko-KR" sz="1400" b="0" spc="-70" dirty="0">
                <a:solidFill>
                  <a:srgbClr val="939293"/>
                </a:solidFill>
                <a:effectLst/>
                <a:latin typeface=" Inconsolata Medium'"/>
              </a:rPr>
              <a:t>{</a:t>
            </a:r>
            <a:endParaRPr lang="en-US" altLang="ko-KR" sz="1400" b="0" spc="-70" dirty="0">
              <a:solidFill>
                <a:srgbClr val="FCFCFA"/>
              </a:solidFill>
              <a:effectLst/>
              <a:latin typeface=" Inconsolata Medium'"/>
            </a:endParaRPr>
          </a:p>
          <a:p>
            <a:r>
              <a:rPr lang="en-US" altLang="ko-KR" sz="1400" b="0" spc="-70" dirty="0">
                <a:solidFill>
                  <a:srgbClr val="FCFCFA"/>
                </a:solidFill>
                <a:effectLst/>
                <a:latin typeface=" Inconsolata Medium'"/>
              </a:rPr>
              <a:t>    </a:t>
            </a:r>
            <a:r>
              <a:rPr lang="en-US" altLang="ko-KR" sz="1400" b="0" i="1" spc="-70" dirty="0">
                <a:solidFill>
                  <a:srgbClr val="78DCE8"/>
                </a:solidFill>
                <a:effectLst/>
                <a:latin typeface=" Inconsolata Medium'"/>
              </a:rPr>
              <a:t>int</a:t>
            </a:r>
            <a:r>
              <a:rPr lang="en-US" altLang="ko-KR" sz="1400" b="0" spc="-70" dirty="0">
                <a:solidFill>
                  <a:srgbClr val="FCFCFA"/>
                </a:solidFill>
                <a:effectLst/>
                <a:latin typeface=" Inconsolata Medium'"/>
              </a:rPr>
              <a:t> graph</a:t>
            </a:r>
            <a:r>
              <a:rPr lang="en-US" altLang="ko-KR" sz="1400" b="0" spc="-70" dirty="0">
                <a:solidFill>
                  <a:srgbClr val="939293"/>
                </a:solidFill>
                <a:effectLst/>
                <a:latin typeface=" Inconsolata Medium'"/>
              </a:rPr>
              <a:t>[</a:t>
            </a:r>
            <a:r>
              <a:rPr lang="en-US" altLang="ko-KR" sz="1400" b="0" spc="-70" dirty="0">
                <a:solidFill>
                  <a:srgbClr val="AB9DF2"/>
                </a:solidFill>
                <a:effectLst/>
                <a:latin typeface=" Inconsolata Medium'"/>
              </a:rPr>
              <a:t>5</a:t>
            </a:r>
            <a:r>
              <a:rPr lang="en-US" altLang="ko-KR" sz="1400" b="0" spc="-70" dirty="0">
                <a:solidFill>
                  <a:srgbClr val="939293"/>
                </a:solidFill>
                <a:effectLst/>
                <a:latin typeface=" Inconsolata Medium'"/>
              </a:rPr>
              <a:t>][</a:t>
            </a:r>
            <a:r>
              <a:rPr lang="en-US" altLang="ko-KR" sz="1400" b="0" spc="-70" dirty="0">
                <a:solidFill>
                  <a:srgbClr val="AB9DF2"/>
                </a:solidFill>
                <a:effectLst/>
                <a:latin typeface=" Inconsolata Medium'"/>
              </a:rPr>
              <a:t>5</a:t>
            </a:r>
            <a:r>
              <a:rPr lang="en-US" altLang="ko-KR" sz="1400" b="0" spc="-70" dirty="0">
                <a:solidFill>
                  <a:srgbClr val="939293"/>
                </a:solidFill>
                <a:effectLst/>
                <a:latin typeface=" Inconsolata Medium'"/>
              </a:rPr>
              <a:t>];</a:t>
            </a:r>
            <a:endParaRPr lang="en-US" altLang="ko-KR" sz="1400" b="0" spc="-70" dirty="0">
              <a:solidFill>
                <a:srgbClr val="FCFCFA"/>
              </a:solidFill>
              <a:effectLst/>
              <a:latin typeface=" Inconsolata Medium'"/>
            </a:endParaRPr>
          </a:p>
          <a:p>
            <a:br>
              <a:rPr lang="en-US" altLang="ko-KR" sz="1400" b="0" spc="-70" dirty="0">
                <a:solidFill>
                  <a:srgbClr val="FCFCFA"/>
                </a:solidFill>
                <a:effectLst/>
                <a:latin typeface=" Inconsolata Medium'"/>
              </a:rPr>
            </a:br>
            <a:r>
              <a:rPr lang="en-US" altLang="ko-KR" sz="1400" b="0" spc="-70" dirty="0">
                <a:solidFill>
                  <a:srgbClr val="FCFCFA"/>
                </a:solidFill>
                <a:effectLst/>
                <a:latin typeface=" Inconsolata Medium'"/>
              </a:rPr>
              <a:t>    graph</a:t>
            </a:r>
            <a:r>
              <a:rPr lang="en-US" altLang="ko-KR" sz="1400" b="0" spc="-70" dirty="0">
                <a:solidFill>
                  <a:srgbClr val="939293"/>
                </a:solidFill>
                <a:effectLst/>
                <a:latin typeface=" Inconsolata Medium'"/>
              </a:rPr>
              <a:t>[</a:t>
            </a:r>
            <a:r>
              <a:rPr lang="en-US" altLang="ko-KR" sz="1400" b="0" spc="-70" dirty="0">
                <a:solidFill>
                  <a:srgbClr val="AB9DF2"/>
                </a:solidFill>
                <a:effectLst/>
                <a:latin typeface=" Inconsolata Medium'"/>
              </a:rPr>
              <a:t>2</a:t>
            </a:r>
            <a:r>
              <a:rPr lang="en-US" altLang="ko-KR" sz="1400" b="0" spc="-70" dirty="0">
                <a:solidFill>
                  <a:srgbClr val="939293"/>
                </a:solidFill>
                <a:effectLst/>
                <a:latin typeface=" Inconsolata Medium'"/>
              </a:rPr>
              <a:t>][</a:t>
            </a:r>
            <a:r>
              <a:rPr lang="en-US" altLang="ko-KR" sz="1400" b="0" spc="-70" dirty="0">
                <a:solidFill>
                  <a:srgbClr val="AB9DF2"/>
                </a:solidFill>
                <a:effectLst/>
                <a:latin typeface=" Inconsolata Medium'"/>
              </a:rPr>
              <a:t>1</a:t>
            </a:r>
            <a:r>
              <a:rPr lang="en-US" altLang="ko-KR" sz="1400" b="0" spc="-70" dirty="0">
                <a:solidFill>
                  <a:srgbClr val="939293"/>
                </a:solidFill>
                <a:effectLst/>
                <a:latin typeface=" Inconsolata Medium'"/>
              </a:rPr>
              <a:t>]</a:t>
            </a:r>
            <a:r>
              <a:rPr lang="en-US" altLang="ko-KR" sz="1400" b="0" spc="-70" dirty="0">
                <a:solidFill>
                  <a:srgbClr val="FCFCFA"/>
                </a:solidFill>
                <a:effectLst/>
                <a:latin typeface=" Inconsolata Medium'"/>
              </a:rPr>
              <a:t> </a:t>
            </a:r>
            <a:r>
              <a:rPr lang="en-US" altLang="ko-KR" sz="1400" b="0" spc="-70" dirty="0">
                <a:solidFill>
                  <a:srgbClr val="FF6188"/>
                </a:solidFill>
                <a:effectLst/>
                <a:latin typeface=" Inconsolata Medium'"/>
              </a:rPr>
              <a:t>=</a:t>
            </a:r>
            <a:r>
              <a:rPr lang="en-US" altLang="ko-KR" sz="1400" b="0" spc="-70" dirty="0">
                <a:solidFill>
                  <a:srgbClr val="FCFCFA"/>
                </a:solidFill>
                <a:effectLst/>
                <a:latin typeface=" Inconsolata Medium'"/>
              </a:rPr>
              <a:t> </a:t>
            </a:r>
            <a:r>
              <a:rPr lang="en-US" altLang="ko-KR" sz="1400" b="0" spc="-70" dirty="0">
                <a:solidFill>
                  <a:srgbClr val="AB9DF2"/>
                </a:solidFill>
                <a:effectLst/>
                <a:latin typeface=" Inconsolata Medium'"/>
              </a:rPr>
              <a:t>1</a:t>
            </a:r>
            <a:r>
              <a:rPr lang="en-US" altLang="ko-KR" sz="1400" b="0" spc="-70" dirty="0">
                <a:solidFill>
                  <a:srgbClr val="939293"/>
                </a:solidFill>
                <a:effectLst/>
                <a:latin typeface=" Inconsolata Medium'"/>
              </a:rPr>
              <a:t>;</a:t>
            </a:r>
            <a:endParaRPr lang="en-US" altLang="ko-KR" sz="1400" b="0" spc="-70" dirty="0">
              <a:solidFill>
                <a:srgbClr val="FCFCFA"/>
              </a:solidFill>
              <a:effectLst/>
              <a:latin typeface=" Inconsolata Medium'"/>
            </a:endParaRPr>
          </a:p>
          <a:p>
            <a:r>
              <a:rPr lang="en-US" altLang="ko-KR" sz="1400" b="0" spc="-70" dirty="0">
                <a:solidFill>
                  <a:srgbClr val="FCFCFA"/>
                </a:solidFill>
                <a:effectLst/>
                <a:latin typeface=" Inconsolata Medium'"/>
              </a:rPr>
              <a:t>    graph</a:t>
            </a:r>
            <a:r>
              <a:rPr lang="en-US" altLang="ko-KR" sz="1400" b="0" spc="-70" dirty="0">
                <a:solidFill>
                  <a:srgbClr val="939293"/>
                </a:solidFill>
                <a:effectLst/>
                <a:latin typeface=" Inconsolata Medium'"/>
              </a:rPr>
              <a:t>[</a:t>
            </a:r>
            <a:r>
              <a:rPr lang="en-US" altLang="ko-KR" sz="1400" b="0" spc="-70" dirty="0">
                <a:solidFill>
                  <a:srgbClr val="AB9DF2"/>
                </a:solidFill>
                <a:effectLst/>
                <a:latin typeface=" Inconsolata Medium'"/>
              </a:rPr>
              <a:t>2</a:t>
            </a:r>
            <a:r>
              <a:rPr lang="en-US" altLang="ko-KR" sz="1400" b="0" spc="-70" dirty="0">
                <a:solidFill>
                  <a:srgbClr val="939293"/>
                </a:solidFill>
                <a:effectLst/>
                <a:latin typeface=" Inconsolata Medium'"/>
              </a:rPr>
              <a:t>][</a:t>
            </a:r>
            <a:r>
              <a:rPr lang="en-US" altLang="ko-KR" sz="1400" b="0" spc="-70" dirty="0">
                <a:solidFill>
                  <a:srgbClr val="AB9DF2"/>
                </a:solidFill>
                <a:effectLst/>
                <a:latin typeface=" Inconsolata Medium'"/>
              </a:rPr>
              <a:t>3</a:t>
            </a:r>
            <a:r>
              <a:rPr lang="en-US" altLang="ko-KR" sz="1400" b="0" spc="-70" dirty="0">
                <a:solidFill>
                  <a:srgbClr val="939293"/>
                </a:solidFill>
                <a:effectLst/>
                <a:latin typeface=" Inconsolata Medium'"/>
              </a:rPr>
              <a:t>]</a:t>
            </a:r>
            <a:r>
              <a:rPr lang="en-US" altLang="ko-KR" sz="1400" b="0" spc="-70" dirty="0">
                <a:solidFill>
                  <a:srgbClr val="FCFCFA"/>
                </a:solidFill>
                <a:effectLst/>
                <a:latin typeface=" Inconsolata Medium'"/>
              </a:rPr>
              <a:t> </a:t>
            </a:r>
            <a:r>
              <a:rPr lang="en-US" altLang="ko-KR" sz="1400" b="0" spc="-70" dirty="0">
                <a:solidFill>
                  <a:srgbClr val="FF6188"/>
                </a:solidFill>
                <a:effectLst/>
                <a:latin typeface=" Inconsolata Medium'"/>
              </a:rPr>
              <a:t>=</a:t>
            </a:r>
            <a:r>
              <a:rPr lang="en-US" altLang="ko-KR" sz="1400" b="0" spc="-70" dirty="0">
                <a:solidFill>
                  <a:srgbClr val="FCFCFA"/>
                </a:solidFill>
                <a:effectLst/>
                <a:latin typeface=" Inconsolata Medium'"/>
              </a:rPr>
              <a:t> </a:t>
            </a:r>
            <a:r>
              <a:rPr lang="en-US" altLang="ko-KR" sz="1400" b="0" spc="-70" dirty="0">
                <a:solidFill>
                  <a:srgbClr val="AB9DF2"/>
                </a:solidFill>
                <a:effectLst/>
                <a:latin typeface=" Inconsolata Medium'"/>
              </a:rPr>
              <a:t>1</a:t>
            </a:r>
            <a:r>
              <a:rPr lang="en-US" altLang="ko-KR" sz="1400" b="0" spc="-70" dirty="0">
                <a:solidFill>
                  <a:srgbClr val="939293"/>
                </a:solidFill>
                <a:effectLst/>
                <a:latin typeface=" Inconsolata Medium'"/>
              </a:rPr>
              <a:t>;</a:t>
            </a:r>
            <a:endParaRPr lang="en-US" altLang="ko-KR" sz="1400" b="0" spc="-70" dirty="0">
              <a:solidFill>
                <a:srgbClr val="FCFCFA"/>
              </a:solidFill>
              <a:effectLst/>
              <a:latin typeface=" Inconsolata Medium'"/>
            </a:endParaRPr>
          </a:p>
          <a:p>
            <a:r>
              <a:rPr lang="en-US" altLang="ko-KR" sz="1400" b="0" spc="-70" dirty="0">
                <a:solidFill>
                  <a:srgbClr val="FCFCFA"/>
                </a:solidFill>
                <a:effectLst/>
                <a:latin typeface=" Inconsolata Medium'"/>
              </a:rPr>
              <a:t>    graph</a:t>
            </a:r>
            <a:r>
              <a:rPr lang="en-US" altLang="ko-KR" sz="1400" b="0" spc="-70" dirty="0">
                <a:solidFill>
                  <a:srgbClr val="939293"/>
                </a:solidFill>
                <a:effectLst/>
                <a:latin typeface=" Inconsolata Medium'"/>
              </a:rPr>
              <a:t>[</a:t>
            </a:r>
            <a:r>
              <a:rPr lang="en-US" altLang="ko-KR" sz="1400" b="0" spc="-70" dirty="0">
                <a:solidFill>
                  <a:srgbClr val="AB9DF2"/>
                </a:solidFill>
                <a:effectLst/>
                <a:latin typeface=" Inconsolata Medium'"/>
              </a:rPr>
              <a:t>3</a:t>
            </a:r>
            <a:r>
              <a:rPr lang="en-US" altLang="ko-KR" sz="1400" b="0" spc="-70" dirty="0">
                <a:solidFill>
                  <a:srgbClr val="939293"/>
                </a:solidFill>
                <a:effectLst/>
                <a:latin typeface=" Inconsolata Medium'"/>
              </a:rPr>
              <a:t>][</a:t>
            </a:r>
            <a:r>
              <a:rPr lang="en-US" altLang="ko-KR" sz="1400" b="0" spc="-70" dirty="0">
                <a:solidFill>
                  <a:srgbClr val="AB9DF2"/>
                </a:solidFill>
                <a:effectLst/>
                <a:latin typeface=" Inconsolata Medium'"/>
              </a:rPr>
              <a:t>1</a:t>
            </a:r>
            <a:r>
              <a:rPr lang="en-US" altLang="ko-KR" sz="1400" b="0" spc="-70" dirty="0">
                <a:solidFill>
                  <a:srgbClr val="939293"/>
                </a:solidFill>
                <a:effectLst/>
                <a:latin typeface=" Inconsolata Medium'"/>
              </a:rPr>
              <a:t>]</a:t>
            </a:r>
            <a:r>
              <a:rPr lang="en-US" altLang="ko-KR" sz="1400" b="0" spc="-70" dirty="0">
                <a:solidFill>
                  <a:srgbClr val="FCFCFA"/>
                </a:solidFill>
                <a:effectLst/>
                <a:latin typeface=" Inconsolata Medium'"/>
              </a:rPr>
              <a:t> </a:t>
            </a:r>
            <a:r>
              <a:rPr lang="en-US" altLang="ko-KR" sz="1400" b="0" spc="-70" dirty="0">
                <a:solidFill>
                  <a:srgbClr val="FF6188"/>
                </a:solidFill>
                <a:effectLst/>
                <a:latin typeface=" Inconsolata Medium'"/>
              </a:rPr>
              <a:t>=</a:t>
            </a:r>
            <a:r>
              <a:rPr lang="en-US" altLang="ko-KR" sz="1400" b="0" spc="-70" dirty="0">
                <a:solidFill>
                  <a:srgbClr val="FCFCFA"/>
                </a:solidFill>
                <a:effectLst/>
                <a:latin typeface=" Inconsolata Medium'"/>
              </a:rPr>
              <a:t> </a:t>
            </a:r>
            <a:r>
              <a:rPr lang="en-US" altLang="ko-KR" sz="1400" b="0" spc="-70" dirty="0">
                <a:solidFill>
                  <a:srgbClr val="AB9DF2"/>
                </a:solidFill>
                <a:effectLst/>
                <a:latin typeface=" Inconsolata Medium'"/>
              </a:rPr>
              <a:t>1</a:t>
            </a:r>
            <a:r>
              <a:rPr lang="en-US" altLang="ko-KR" sz="1400" b="0" spc="-70" dirty="0">
                <a:solidFill>
                  <a:srgbClr val="939293"/>
                </a:solidFill>
                <a:effectLst/>
                <a:latin typeface=" Inconsolata Medium'"/>
              </a:rPr>
              <a:t>;</a:t>
            </a:r>
            <a:endParaRPr lang="en-US" altLang="ko-KR" sz="1400" b="0" spc="-70" dirty="0">
              <a:solidFill>
                <a:srgbClr val="FCFCFA"/>
              </a:solidFill>
              <a:effectLst/>
              <a:latin typeface=" Inconsolata Medium'"/>
            </a:endParaRPr>
          </a:p>
          <a:p>
            <a:r>
              <a:rPr lang="en-US" altLang="ko-KR" sz="1400" b="0" spc="-70" dirty="0">
                <a:solidFill>
                  <a:srgbClr val="FCFCFA"/>
                </a:solidFill>
                <a:effectLst/>
                <a:latin typeface=" Inconsolata Medium'"/>
              </a:rPr>
              <a:t>    graph</a:t>
            </a:r>
            <a:r>
              <a:rPr lang="en-US" altLang="ko-KR" sz="1400" b="0" spc="-70" dirty="0">
                <a:solidFill>
                  <a:srgbClr val="939293"/>
                </a:solidFill>
                <a:effectLst/>
                <a:latin typeface=" Inconsolata Medium'"/>
              </a:rPr>
              <a:t>[</a:t>
            </a:r>
            <a:r>
              <a:rPr lang="en-US" altLang="ko-KR" sz="1400" b="0" spc="-70" dirty="0">
                <a:solidFill>
                  <a:srgbClr val="AB9DF2"/>
                </a:solidFill>
                <a:effectLst/>
                <a:latin typeface=" Inconsolata Medium'"/>
              </a:rPr>
              <a:t>3</a:t>
            </a:r>
            <a:r>
              <a:rPr lang="en-US" altLang="ko-KR" sz="1400" b="0" spc="-70" dirty="0">
                <a:solidFill>
                  <a:srgbClr val="939293"/>
                </a:solidFill>
                <a:effectLst/>
                <a:latin typeface=" Inconsolata Medium'"/>
              </a:rPr>
              <a:t>][</a:t>
            </a:r>
            <a:r>
              <a:rPr lang="en-US" altLang="ko-KR" sz="1400" b="0" spc="-70" dirty="0">
                <a:solidFill>
                  <a:srgbClr val="AB9DF2"/>
                </a:solidFill>
                <a:effectLst/>
                <a:latin typeface=" Inconsolata Medium'"/>
              </a:rPr>
              <a:t>2</a:t>
            </a:r>
            <a:r>
              <a:rPr lang="en-US" altLang="ko-KR" sz="1400" b="0" spc="-70" dirty="0">
                <a:solidFill>
                  <a:srgbClr val="939293"/>
                </a:solidFill>
                <a:effectLst/>
                <a:latin typeface=" Inconsolata Medium'"/>
              </a:rPr>
              <a:t>]</a:t>
            </a:r>
            <a:r>
              <a:rPr lang="en-US" altLang="ko-KR" sz="1400" b="0" spc="-70" dirty="0">
                <a:solidFill>
                  <a:srgbClr val="FCFCFA"/>
                </a:solidFill>
                <a:effectLst/>
                <a:latin typeface=" Inconsolata Medium'"/>
              </a:rPr>
              <a:t> </a:t>
            </a:r>
            <a:r>
              <a:rPr lang="en-US" altLang="ko-KR" sz="1400" b="0" spc="-70" dirty="0">
                <a:solidFill>
                  <a:srgbClr val="FF6188"/>
                </a:solidFill>
                <a:effectLst/>
                <a:latin typeface=" Inconsolata Medium'"/>
              </a:rPr>
              <a:t>=</a:t>
            </a:r>
            <a:r>
              <a:rPr lang="en-US" altLang="ko-KR" sz="1400" b="0" spc="-70" dirty="0">
                <a:solidFill>
                  <a:srgbClr val="FCFCFA"/>
                </a:solidFill>
                <a:effectLst/>
                <a:latin typeface=" Inconsolata Medium'"/>
              </a:rPr>
              <a:t> </a:t>
            </a:r>
            <a:r>
              <a:rPr lang="en-US" altLang="ko-KR" sz="1400" b="0" spc="-70" dirty="0">
                <a:solidFill>
                  <a:srgbClr val="AB9DF2"/>
                </a:solidFill>
                <a:effectLst/>
                <a:latin typeface=" Inconsolata Medium'"/>
              </a:rPr>
              <a:t>1</a:t>
            </a:r>
            <a:r>
              <a:rPr lang="en-US" altLang="ko-KR" sz="1400" b="0" spc="-70" dirty="0">
                <a:solidFill>
                  <a:srgbClr val="939293"/>
                </a:solidFill>
                <a:effectLst/>
                <a:latin typeface=" Inconsolata Medium'"/>
              </a:rPr>
              <a:t>;</a:t>
            </a:r>
            <a:endParaRPr lang="en-US" altLang="ko-KR" sz="1400" b="0" spc="-70" dirty="0">
              <a:solidFill>
                <a:srgbClr val="FCFCFA"/>
              </a:solidFill>
              <a:effectLst/>
              <a:latin typeface=" Inconsolata Medium'"/>
            </a:endParaRPr>
          </a:p>
          <a:p>
            <a:r>
              <a:rPr lang="en-US" altLang="ko-KR" sz="1400" b="0" spc="-70" dirty="0">
                <a:solidFill>
                  <a:srgbClr val="FCFCFA"/>
                </a:solidFill>
                <a:effectLst/>
                <a:latin typeface=" Inconsolata Medium'"/>
              </a:rPr>
              <a:t>    graph</a:t>
            </a:r>
            <a:r>
              <a:rPr lang="en-US" altLang="ko-KR" sz="1400" b="0" spc="-70" dirty="0">
                <a:solidFill>
                  <a:srgbClr val="939293"/>
                </a:solidFill>
                <a:effectLst/>
                <a:latin typeface=" Inconsolata Medium'"/>
              </a:rPr>
              <a:t>[</a:t>
            </a:r>
            <a:r>
              <a:rPr lang="en-US" altLang="ko-KR" sz="1400" b="0" spc="-70" dirty="0">
                <a:solidFill>
                  <a:srgbClr val="AB9DF2"/>
                </a:solidFill>
                <a:effectLst/>
                <a:latin typeface=" Inconsolata Medium'"/>
              </a:rPr>
              <a:t>4</a:t>
            </a:r>
            <a:r>
              <a:rPr lang="en-US" altLang="ko-KR" sz="1400" b="0" spc="-70" dirty="0">
                <a:solidFill>
                  <a:srgbClr val="939293"/>
                </a:solidFill>
                <a:effectLst/>
                <a:latin typeface=" Inconsolata Medium'"/>
              </a:rPr>
              <a:t>][</a:t>
            </a:r>
            <a:r>
              <a:rPr lang="en-US" altLang="ko-KR" sz="1400" b="0" spc="-70" dirty="0">
                <a:solidFill>
                  <a:srgbClr val="AB9DF2"/>
                </a:solidFill>
                <a:effectLst/>
                <a:latin typeface=" Inconsolata Medium'"/>
              </a:rPr>
              <a:t>3</a:t>
            </a:r>
            <a:r>
              <a:rPr lang="en-US" altLang="ko-KR" sz="1400" b="0" spc="-70" dirty="0">
                <a:solidFill>
                  <a:srgbClr val="939293"/>
                </a:solidFill>
                <a:effectLst/>
                <a:latin typeface=" Inconsolata Medium'"/>
              </a:rPr>
              <a:t>]</a:t>
            </a:r>
            <a:r>
              <a:rPr lang="en-US" altLang="ko-KR" sz="1400" b="0" spc="-70" dirty="0">
                <a:solidFill>
                  <a:srgbClr val="FCFCFA"/>
                </a:solidFill>
                <a:effectLst/>
                <a:latin typeface=" Inconsolata Medium'"/>
              </a:rPr>
              <a:t> </a:t>
            </a:r>
            <a:r>
              <a:rPr lang="en-US" altLang="ko-KR" sz="1400" b="0" spc="-70" dirty="0">
                <a:solidFill>
                  <a:srgbClr val="FF6188"/>
                </a:solidFill>
                <a:effectLst/>
                <a:latin typeface=" Inconsolata Medium'"/>
              </a:rPr>
              <a:t>=</a:t>
            </a:r>
            <a:r>
              <a:rPr lang="en-US" altLang="ko-KR" sz="1400" b="0" spc="-70" dirty="0">
                <a:solidFill>
                  <a:srgbClr val="FCFCFA"/>
                </a:solidFill>
                <a:effectLst/>
                <a:latin typeface=" Inconsolata Medium'"/>
              </a:rPr>
              <a:t> </a:t>
            </a:r>
            <a:r>
              <a:rPr lang="en-US" altLang="ko-KR" sz="1400" b="0" spc="-70" dirty="0">
                <a:solidFill>
                  <a:srgbClr val="AB9DF2"/>
                </a:solidFill>
                <a:effectLst/>
                <a:latin typeface=" Inconsolata Medium'"/>
              </a:rPr>
              <a:t>1</a:t>
            </a:r>
            <a:r>
              <a:rPr lang="en-US" altLang="ko-KR" sz="1400" b="0" spc="-70" dirty="0">
                <a:solidFill>
                  <a:srgbClr val="939293"/>
                </a:solidFill>
                <a:effectLst/>
                <a:latin typeface=" Inconsolata Medium'"/>
              </a:rPr>
              <a:t>;</a:t>
            </a:r>
            <a:endParaRPr lang="en-US" altLang="ko-KR" sz="1400" b="0" spc="-70" dirty="0">
              <a:solidFill>
                <a:srgbClr val="FCFCFA"/>
              </a:solidFill>
              <a:effectLst/>
              <a:latin typeface=" Inconsolata Medium'"/>
            </a:endParaRPr>
          </a:p>
          <a:p>
            <a:r>
              <a:rPr lang="en-US" altLang="ko-KR" sz="1400" b="0" spc="-70" dirty="0">
                <a:solidFill>
                  <a:srgbClr val="939293"/>
                </a:solidFill>
                <a:effectLst/>
                <a:latin typeface=" Inconsolata Medium'"/>
              </a:rPr>
              <a:t>}</a:t>
            </a:r>
            <a:endParaRPr lang="en-US" altLang="ko-KR" sz="1400" b="0" spc="-70" dirty="0">
              <a:solidFill>
                <a:srgbClr val="FCFCFA"/>
              </a:solidFill>
              <a:effectLst/>
              <a:latin typeface=" Inconsolata Medium'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D6AABF1-258D-4D9D-8308-8165A66091AF}"/>
              </a:ext>
            </a:extLst>
          </p:cNvPr>
          <p:cNvGrpSpPr/>
          <p:nvPr/>
        </p:nvGrpSpPr>
        <p:grpSpPr>
          <a:xfrm>
            <a:off x="1917672" y="2261906"/>
            <a:ext cx="2694497" cy="1674131"/>
            <a:chOff x="5239992" y="2591934"/>
            <a:chExt cx="2694497" cy="1674131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C6F069B-2CAD-421E-80A3-24B2D953A63F}"/>
                </a:ext>
              </a:extLst>
            </p:cNvPr>
            <p:cNvCxnSpPr>
              <a:cxnSpLocks/>
              <a:stCxn id="29" idx="6"/>
            </p:cNvCxnSpPr>
            <p:nvPr/>
          </p:nvCxnSpPr>
          <p:spPr>
            <a:xfrm flipV="1">
              <a:off x="6452294" y="3582623"/>
              <a:ext cx="1204104" cy="405352"/>
            </a:xfrm>
            <a:prstGeom prst="line">
              <a:avLst/>
            </a:prstGeom>
            <a:ln w="57150">
              <a:solidFill>
                <a:srgbClr val="CE084F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6B6B512-FB3F-4B75-8AAF-D1BB3CD048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2314" y="3161914"/>
              <a:ext cx="472664" cy="643220"/>
            </a:xfrm>
            <a:prstGeom prst="line">
              <a:avLst/>
            </a:prstGeom>
            <a:ln w="57150">
              <a:solidFill>
                <a:srgbClr val="CE084F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F379B10-31FD-4954-925C-50E0C2DE2EF7}"/>
                </a:ext>
              </a:extLst>
            </p:cNvPr>
            <p:cNvCxnSpPr>
              <a:cxnSpLocks/>
              <a:stCxn id="29" idx="0"/>
              <a:endCxn id="30" idx="3"/>
            </p:cNvCxnSpPr>
            <p:nvPr/>
          </p:nvCxnSpPr>
          <p:spPr>
            <a:xfrm flipV="1">
              <a:off x="6174204" y="3066664"/>
              <a:ext cx="472664" cy="643220"/>
            </a:xfrm>
            <a:prstGeom prst="line">
              <a:avLst/>
            </a:prstGeom>
            <a:ln w="57150">
              <a:solidFill>
                <a:srgbClr val="CE084F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7BDA02F-48BD-4C5D-8BF0-EDCCE11C10EA}"/>
                </a:ext>
              </a:extLst>
            </p:cNvPr>
            <p:cNvCxnSpPr>
              <a:cxnSpLocks/>
            </p:cNvCxnSpPr>
            <p:nvPr/>
          </p:nvCxnSpPr>
          <p:spPr>
            <a:xfrm>
              <a:off x="5628005" y="3138590"/>
              <a:ext cx="538578" cy="862231"/>
            </a:xfrm>
            <a:prstGeom prst="line">
              <a:avLst/>
            </a:prstGeom>
            <a:ln w="57150">
              <a:solidFill>
                <a:srgbClr val="CE084F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BB8EB6-1615-4B12-A688-15E0A1234A5B}"/>
                </a:ext>
              </a:extLst>
            </p:cNvPr>
            <p:cNvSpPr/>
            <p:nvPr/>
          </p:nvSpPr>
          <p:spPr>
            <a:xfrm>
              <a:off x="5239992" y="2591934"/>
              <a:ext cx="556181" cy="55618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CE08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rPr>
                <a:t>1</a:t>
              </a:r>
              <a:endParaRPr lang="ko-KR" altLang="en-US" sz="240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00C23F2-EE65-48C3-8BAC-8E840BA04C4E}"/>
                </a:ext>
              </a:extLst>
            </p:cNvPr>
            <p:cNvSpPr/>
            <p:nvPr/>
          </p:nvSpPr>
          <p:spPr>
            <a:xfrm>
              <a:off x="7378308" y="3304532"/>
              <a:ext cx="556181" cy="55618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CE08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rPr>
                <a:t>4</a:t>
              </a:r>
              <a:endParaRPr lang="ko-KR" altLang="en-US" sz="240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2C152A9-7ED7-47F6-A265-32EA5FDB954C}"/>
                </a:ext>
              </a:extLst>
            </p:cNvPr>
            <p:cNvCxnSpPr>
              <a:stCxn id="26" idx="6"/>
              <a:endCxn id="30" idx="2"/>
            </p:cNvCxnSpPr>
            <p:nvPr/>
          </p:nvCxnSpPr>
          <p:spPr>
            <a:xfrm>
              <a:off x="5796173" y="2870025"/>
              <a:ext cx="769244" cy="0"/>
            </a:xfrm>
            <a:prstGeom prst="line">
              <a:avLst/>
            </a:prstGeom>
            <a:ln w="57150">
              <a:solidFill>
                <a:srgbClr val="CE084F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FDB256F-9E82-4D79-B2E9-8E28CA09455D}"/>
                </a:ext>
              </a:extLst>
            </p:cNvPr>
            <p:cNvSpPr/>
            <p:nvPr/>
          </p:nvSpPr>
          <p:spPr>
            <a:xfrm>
              <a:off x="5896113" y="3709884"/>
              <a:ext cx="556181" cy="55618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CE08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rPr>
                <a:t>3</a:t>
              </a:r>
              <a:endParaRPr lang="ko-KR" altLang="en-US" sz="240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0C6D872-284E-4A5E-8CC3-BCB214B5BAE2}"/>
                </a:ext>
              </a:extLst>
            </p:cNvPr>
            <p:cNvSpPr/>
            <p:nvPr/>
          </p:nvSpPr>
          <p:spPr>
            <a:xfrm>
              <a:off x="6565417" y="2591934"/>
              <a:ext cx="556181" cy="55618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CE08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rPr>
                <a:t>2</a:t>
              </a:r>
              <a:endParaRPr lang="ko-KR" altLang="en-US" sz="240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8540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7340F8-D1FD-4264-906B-384B48846326}"/>
              </a:ext>
            </a:extLst>
          </p:cNvPr>
          <p:cNvSpPr/>
          <p:nvPr/>
        </p:nvSpPr>
        <p:spPr>
          <a:xfrm>
            <a:off x="393030" y="426723"/>
            <a:ext cx="478255" cy="195136"/>
          </a:xfrm>
          <a:prstGeom prst="rect">
            <a:avLst/>
          </a:prstGeom>
          <a:solidFill>
            <a:srgbClr val="CE0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CF47A-85D7-4F78-9A4C-08315FF0AB8E}"/>
              </a:ext>
            </a:extLst>
          </p:cNvPr>
          <p:cNvSpPr txBox="1"/>
          <p:nvPr/>
        </p:nvSpPr>
        <p:spPr>
          <a:xfrm>
            <a:off x="422694" y="408279"/>
            <a:ext cx="203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5196BA-878B-4791-B477-7E476446FFDE}"/>
              </a:ext>
            </a:extLst>
          </p:cNvPr>
          <p:cNvSpPr txBox="1"/>
          <p:nvPr/>
        </p:nvSpPr>
        <p:spPr>
          <a:xfrm>
            <a:off x="10312516" y="6517986"/>
            <a:ext cx="1447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2021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알고리즘 특강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with C++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18A1ADB-7F6E-401C-A37D-4B492DD1132E}"/>
              </a:ext>
            </a:extLst>
          </p:cNvPr>
          <p:cNvCxnSpPr/>
          <p:nvPr/>
        </p:nvCxnSpPr>
        <p:spPr>
          <a:xfrm flipH="1">
            <a:off x="511342" y="6451812"/>
            <a:ext cx="111599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7E90F93-7839-4C85-8EEF-06C5319616A0}"/>
              </a:ext>
            </a:extLst>
          </p:cNvPr>
          <p:cNvGrpSpPr/>
          <p:nvPr/>
        </p:nvGrpSpPr>
        <p:grpSpPr>
          <a:xfrm>
            <a:off x="1917672" y="1735954"/>
            <a:ext cx="2694497" cy="1674131"/>
            <a:chOff x="5239992" y="2591934"/>
            <a:chExt cx="2694497" cy="1674131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7087A329-F2F1-4E0C-B074-0CBF3FBC3769}"/>
                </a:ext>
              </a:extLst>
            </p:cNvPr>
            <p:cNvCxnSpPr>
              <a:cxnSpLocks/>
              <a:stCxn id="80" idx="6"/>
            </p:cNvCxnSpPr>
            <p:nvPr/>
          </p:nvCxnSpPr>
          <p:spPr>
            <a:xfrm flipV="1">
              <a:off x="6452294" y="3582623"/>
              <a:ext cx="1204104" cy="405352"/>
            </a:xfrm>
            <a:prstGeom prst="line">
              <a:avLst/>
            </a:prstGeom>
            <a:ln w="57150">
              <a:solidFill>
                <a:srgbClr val="CE084F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14B8CA70-6586-4EAF-AB55-D9C3B2ACA2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2314" y="3161914"/>
              <a:ext cx="472664" cy="643220"/>
            </a:xfrm>
            <a:prstGeom prst="line">
              <a:avLst/>
            </a:prstGeom>
            <a:ln w="57150">
              <a:solidFill>
                <a:srgbClr val="CE084F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1352D8C6-1A06-4D6F-AB64-B604D047DE24}"/>
                </a:ext>
              </a:extLst>
            </p:cNvPr>
            <p:cNvCxnSpPr>
              <a:cxnSpLocks/>
              <a:stCxn id="80" idx="0"/>
              <a:endCxn id="81" idx="3"/>
            </p:cNvCxnSpPr>
            <p:nvPr/>
          </p:nvCxnSpPr>
          <p:spPr>
            <a:xfrm flipV="1">
              <a:off x="6174204" y="3066664"/>
              <a:ext cx="472664" cy="643220"/>
            </a:xfrm>
            <a:prstGeom prst="line">
              <a:avLst/>
            </a:prstGeom>
            <a:ln w="57150">
              <a:solidFill>
                <a:srgbClr val="CE084F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15A4EAD1-C06A-4EEE-8305-7F009E1E7595}"/>
                </a:ext>
              </a:extLst>
            </p:cNvPr>
            <p:cNvCxnSpPr>
              <a:cxnSpLocks/>
            </p:cNvCxnSpPr>
            <p:nvPr/>
          </p:nvCxnSpPr>
          <p:spPr>
            <a:xfrm>
              <a:off x="5628005" y="3138590"/>
              <a:ext cx="538578" cy="862231"/>
            </a:xfrm>
            <a:prstGeom prst="line">
              <a:avLst/>
            </a:prstGeom>
            <a:ln w="57150">
              <a:solidFill>
                <a:srgbClr val="CE084F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5B96D085-0670-4485-BFBA-D5E5632CBE82}"/>
                </a:ext>
              </a:extLst>
            </p:cNvPr>
            <p:cNvSpPr/>
            <p:nvPr/>
          </p:nvSpPr>
          <p:spPr>
            <a:xfrm>
              <a:off x="5239992" y="2591934"/>
              <a:ext cx="556181" cy="55618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CE08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rPr>
                <a:t>1</a:t>
              </a:r>
              <a:endParaRPr lang="ko-KR" altLang="en-US" sz="240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933F31B-1175-4A34-A451-5B808D4DC72A}"/>
                </a:ext>
              </a:extLst>
            </p:cNvPr>
            <p:cNvSpPr/>
            <p:nvPr/>
          </p:nvSpPr>
          <p:spPr>
            <a:xfrm>
              <a:off x="7378308" y="3304532"/>
              <a:ext cx="556181" cy="55618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CE08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rPr>
                <a:t>4</a:t>
              </a:r>
              <a:endParaRPr lang="ko-KR" altLang="en-US" sz="240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F1BB3F2-E009-4C36-AFF2-2E233032AD71}"/>
                </a:ext>
              </a:extLst>
            </p:cNvPr>
            <p:cNvCxnSpPr>
              <a:stCxn id="62" idx="6"/>
              <a:endCxn id="81" idx="2"/>
            </p:cNvCxnSpPr>
            <p:nvPr/>
          </p:nvCxnSpPr>
          <p:spPr>
            <a:xfrm>
              <a:off x="5796173" y="2870025"/>
              <a:ext cx="769244" cy="0"/>
            </a:xfrm>
            <a:prstGeom prst="line">
              <a:avLst/>
            </a:prstGeom>
            <a:ln w="57150">
              <a:solidFill>
                <a:srgbClr val="CE084F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61FB47A3-6E29-4399-B150-777B916BB94C}"/>
                </a:ext>
              </a:extLst>
            </p:cNvPr>
            <p:cNvSpPr/>
            <p:nvPr/>
          </p:nvSpPr>
          <p:spPr>
            <a:xfrm>
              <a:off x="5896113" y="3709884"/>
              <a:ext cx="556181" cy="55618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CE08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rPr>
                <a:t>3</a:t>
              </a:r>
              <a:endParaRPr lang="ko-KR" altLang="en-US" sz="240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C9CCCA6E-2A6A-4B9C-AEB3-13D45205C2E5}"/>
                </a:ext>
              </a:extLst>
            </p:cNvPr>
            <p:cNvSpPr/>
            <p:nvPr/>
          </p:nvSpPr>
          <p:spPr>
            <a:xfrm>
              <a:off x="6565417" y="2591934"/>
              <a:ext cx="556181" cy="55618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CE08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rPr>
                <a:t>2</a:t>
              </a:r>
              <a:endParaRPr lang="ko-KR" altLang="en-US" sz="240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endParaRPr>
            </a:p>
          </p:txBody>
        </p: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A795D88-8F0D-4303-9730-4A5F9F9BD153}"/>
              </a:ext>
            </a:extLst>
          </p:cNvPr>
          <p:cNvSpPr/>
          <p:nvPr/>
        </p:nvSpPr>
        <p:spPr>
          <a:xfrm>
            <a:off x="900949" y="3915040"/>
            <a:ext cx="1555649" cy="400110"/>
          </a:xfrm>
          <a:prstGeom prst="rect">
            <a:avLst/>
          </a:prstGeom>
          <a:solidFill>
            <a:srgbClr val="B10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5C4061E-536B-416E-9CC8-9A280B66D724}"/>
              </a:ext>
            </a:extLst>
          </p:cNvPr>
          <p:cNvSpPr txBox="1"/>
          <p:nvPr/>
        </p:nvSpPr>
        <p:spPr>
          <a:xfrm>
            <a:off x="900949" y="3915040"/>
            <a:ext cx="1572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spc="-1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Adjust List</a:t>
            </a:r>
            <a:endParaRPr lang="ko-KR" altLang="en-US" sz="2000" spc="-100" dirty="0">
              <a:ln>
                <a:solidFill>
                  <a:schemeClr val="bg1">
                    <a:alpha val="30000"/>
                  </a:schemeClr>
                </a:solidFill>
              </a:ln>
              <a:latin typeface="Sandoll 고딕Neo3 05 SemiBold" panose="020B0600000101010101" pitchFamily="34" charset="-127"/>
              <a:ea typeface="Sandoll 고딕Neo3 05 SemiBold" panose="020B0600000101010101" pitchFamily="34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45A9E90-E0E4-49B7-B7B7-A3517C173237}"/>
              </a:ext>
            </a:extLst>
          </p:cNvPr>
          <p:cNvGrpSpPr/>
          <p:nvPr/>
        </p:nvGrpSpPr>
        <p:grpSpPr>
          <a:xfrm>
            <a:off x="1004747" y="4451611"/>
            <a:ext cx="9348324" cy="1446550"/>
            <a:chOff x="1474410" y="1346381"/>
            <a:chExt cx="9348324" cy="144655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A5B9C2A-3911-41F8-99F2-16941E7C520D}"/>
                </a:ext>
              </a:extLst>
            </p:cNvPr>
            <p:cNvSpPr txBox="1"/>
            <p:nvPr/>
          </p:nvSpPr>
          <p:spPr>
            <a:xfrm>
              <a:off x="1600359" y="1346381"/>
              <a:ext cx="9222375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N</a:t>
              </a:r>
              <a:r>
                <a:rPr lang="ko-KR" altLang="en-US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개의 </a:t>
              </a:r>
              <a:r>
                <a:rPr lang="ko-KR" altLang="en-US" sz="1600" spc="-1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rPr>
                <a:t>리스트</a:t>
              </a:r>
              <a:r>
                <a:rPr lang="ko-KR" altLang="en-US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를 생성해서 연결 상태를 나타내는 방법</a:t>
              </a:r>
              <a:r>
                <a:rPr lang="en-US" altLang="ko-KR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.</a:t>
              </a:r>
            </a:p>
            <a:p>
              <a:endParaRPr lang="en-US" altLang="ko-KR" sz="800" spc="-1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3 Regular" panose="020B0600000101010101" pitchFamily="34" charset="-127"/>
                <a:ea typeface="Sandoll 고딕Neo3 03 Regular" panose="020B0600000101010101" pitchFamily="34" charset="-127"/>
              </a:endParaRPr>
            </a:p>
            <a:p>
              <a:r>
                <a:rPr lang="ko-KR" altLang="en-US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특정 노드 </a:t>
              </a:r>
              <a:r>
                <a:rPr lang="en-US" altLang="ko-KR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N</a:t>
              </a:r>
              <a:r>
                <a:rPr lang="en-US" altLang="ko-KR" sz="1600" spc="-100" baseline="-250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I</a:t>
              </a:r>
              <a:r>
                <a:rPr lang="ko-KR" altLang="en-US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와 </a:t>
              </a:r>
              <a:r>
                <a:rPr lang="en-US" altLang="ko-KR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N</a:t>
              </a:r>
              <a:r>
                <a:rPr lang="en-US" altLang="ko-KR" sz="1600" spc="-100" baseline="-250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J</a:t>
              </a:r>
              <a:r>
                <a:rPr lang="ko-KR" altLang="en-US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가 </a:t>
              </a:r>
              <a:r>
                <a:rPr lang="ko-KR" altLang="en-US" sz="1600" spc="-1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rPr>
                <a:t>연결되어 있는지</a:t>
              </a:r>
              <a:r>
                <a:rPr lang="ko-KR" altLang="en-US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 확인</a:t>
              </a:r>
              <a:r>
                <a:rPr lang="en-US" altLang="ko-KR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: O(min(Degree(N</a:t>
              </a:r>
              <a:r>
                <a:rPr lang="en-US" altLang="ko-KR" sz="1600" spc="-100" baseline="-250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I</a:t>
              </a:r>
              <a:r>
                <a:rPr lang="en-US" altLang="ko-KR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), Degree(N</a:t>
              </a:r>
              <a:r>
                <a:rPr lang="en-US" altLang="ko-KR" sz="1600" spc="-100" baseline="-250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J</a:t>
              </a:r>
              <a:r>
                <a:rPr lang="en-US" altLang="ko-KR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))</a:t>
              </a:r>
            </a:p>
            <a:p>
              <a:endParaRPr lang="en-US" altLang="ko-KR" sz="800" spc="-1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3 Regular" panose="020B0600000101010101" pitchFamily="34" charset="-127"/>
                <a:ea typeface="Sandoll 고딕Neo3 03 Regular" panose="020B0600000101010101" pitchFamily="34" charset="-127"/>
              </a:endParaRPr>
            </a:p>
            <a:p>
              <a:r>
                <a:rPr lang="ko-KR" altLang="en-US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특정 노드와 연결되어 있는 </a:t>
              </a:r>
              <a:r>
                <a:rPr lang="ko-KR" altLang="en-US" sz="1600" spc="-1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rPr>
                <a:t>모든 노드를 확인</a:t>
              </a:r>
              <a:r>
                <a:rPr lang="en-US" altLang="ko-KR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: O(Degree(N</a:t>
              </a:r>
              <a:r>
                <a:rPr lang="en-US" altLang="ko-KR" sz="1600" spc="-100" baseline="-250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I</a:t>
              </a:r>
              <a:r>
                <a:rPr lang="en-US" altLang="ko-KR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))</a:t>
              </a:r>
            </a:p>
            <a:p>
              <a:endParaRPr lang="en-US" altLang="ko-KR" sz="800" spc="-1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Sandoll 고딕Neo3 03 Regular" panose="020B0600000101010101" pitchFamily="34" charset="-127"/>
                <a:ea typeface="Sandoll 고딕Neo3 03 Regular" panose="020B0600000101010101" pitchFamily="34" charset="-127"/>
              </a:endParaRPr>
            </a:p>
            <a:p>
              <a:r>
                <a:rPr lang="ko-KR" altLang="en-US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공간 복잡도</a:t>
              </a:r>
              <a:r>
                <a:rPr lang="en-US" altLang="ko-KR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: O(M)</a:t>
              </a: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E66B0247-307A-4CEB-9CA9-70A0A06ECE48}"/>
                </a:ext>
              </a:extLst>
            </p:cNvPr>
            <p:cNvSpPr/>
            <p:nvPr/>
          </p:nvSpPr>
          <p:spPr>
            <a:xfrm>
              <a:off x="1474410" y="1447342"/>
              <a:ext cx="130629" cy="130629"/>
            </a:xfrm>
            <a:prstGeom prst="ellipse">
              <a:avLst/>
            </a:prstGeom>
            <a:solidFill>
              <a:srgbClr val="B10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타원 86">
            <a:extLst>
              <a:ext uri="{FF2B5EF4-FFF2-40B4-BE49-F238E27FC236}">
                <a16:creationId xmlns:a16="http://schemas.microsoft.com/office/drawing/2014/main" id="{E70A080D-7988-46B8-9F5B-E3162ACB4B8C}"/>
              </a:ext>
            </a:extLst>
          </p:cNvPr>
          <p:cNvSpPr/>
          <p:nvPr/>
        </p:nvSpPr>
        <p:spPr>
          <a:xfrm>
            <a:off x="1006163" y="4931001"/>
            <a:ext cx="130629" cy="130629"/>
          </a:xfrm>
          <a:prstGeom prst="ellipse">
            <a:avLst/>
          </a:prstGeom>
          <a:solidFill>
            <a:srgbClr val="B10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EA525CDA-4848-45B7-85D0-7644A2AA0B2C}"/>
              </a:ext>
            </a:extLst>
          </p:cNvPr>
          <p:cNvSpPr/>
          <p:nvPr/>
        </p:nvSpPr>
        <p:spPr>
          <a:xfrm>
            <a:off x="1004746" y="5287727"/>
            <a:ext cx="130629" cy="130629"/>
          </a:xfrm>
          <a:prstGeom prst="ellipse">
            <a:avLst/>
          </a:prstGeom>
          <a:solidFill>
            <a:srgbClr val="B10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257DE245-C998-4D82-9DD6-848B336691C4}"/>
              </a:ext>
            </a:extLst>
          </p:cNvPr>
          <p:cNvSpPr/>
          <p:nvPr/>
        </p:nvSpPr>
        <p:spPr>
          <a:xfrm>
            <a:off x="1004745" y="5666156"/>
            <a:ext cx="130629" cy="130629"/>
          </a:xfrm>
          <a:prstGeom prst="ellipse">
            <a:avLst/>
          </a:prstGeom>
          <a:solidFill>
            <a:srgbClr val="B10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204276-188E-4ECB-A97B-32001A77FB22}"/>
              </a:ext>
            </a:extLst>
          </p:cNvPr>
          <p:cNvSpPr/>
          <p:nvPr/>
        </p:nvSpPr>
        <p:spPr>
          <a:xfrm>
            <a:off x="7785888" y="1746773"/>
            <a:ext cx="481729" cy="481729"/>
          </a:xfrm>
          <a:prstGeom prst="rect">
            <a:avLst/>
          </a:prstGeom>
          <a:solidFill>
            <a:schemeClr val="bg1"/>
          </a:solidFill>
          <a:ln w="63500">
            <a:solidFill>
              <a:srgbClr val="CE0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1</a:t>
            </a:r>
            <a:endParaRPr lang="ko-KR" altLang="en-US" sz="1800" dirty="0">
              <a:ln>
                <a:solidFill>
                  <a:srgbClr val="CE084F">
                    <a:alpha val="30000"/>
                  </a:srgbClr>
                </a:solidFill>
              </a:ln>
              <a:solidFill>
                <a:srgbClr val="CE084F"/>
              </a:solidFill>
              <a:latin typeface="Sandoll 고딕Neo3 05 SemiBold" panose="020B0600000101010101" pitchFamily="34" charset="-127"/>
              <a:ea typeface="Sandoll 고딕Neo3 05 SemiBold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6AB0E90-F219-4F41-BC8A-151DE98AA004}"/>
              </a:ext>
            </a:extLst>
          </p:cNvPr>
          <p:cNvSpPr/>
          <p:nvPr/>
        </p:nvSpPr>
        <p:spPr>
          <a:xfrm>
            <a:off x="7785887" y="2221503"/>
            <a:ext cx="481729" cy="481729"/>
          </a:xfrm>
          <a:prstGeom prst="rect">
            <a:avLst/>
          </a:prstGeom>
          <a:solidFill>
            <a:schemeClr val="bg1"/>
          </a:solidFill>
          <a:ln w="63500">
            <a:solidFill>
              <a:srgbClr val="CE0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2</a:t>
            </a:r>
            <a:endParaRPr lang="ko-KR" altLang="en-US" sz="1800" dirty="0">
              <a:ln>
                <a:solidFill>
                  <a:srgbClr val="CE084F">
                    <a:alpha val="30000"/>
                  </a:srgbClr>
                </a:solidFill>
              </a:ln>
              <a:solidFill>
                <a:srgbClr val="CE084F"/>
              </a:solidFill>
              <a:latin typeface="Sandoll 고딕Neo3 05 SemiBold" panose="020B0600000101010101" pitchFamily="34" charset="-127"/>
              <a:ea typeface="Sandoll 고딕Neo3 05 SemiBold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2526B2D-FD54-46B9-B4A9-B4E1A952E665}"/>
              </a:ext>
            </a:extLst>
          </p:cNvPr>
          <p:cNvSpPr/>
          <p:nvPr/>
        </p:nvSpPr>
        <p:spPr>
          <a:xfrm>
            <a:off x="7785888" y="2712343"/>
            <a:ext cx="481729" cy="481729"/>
          </a:xfrm>
          <a:prstGeom prst="rect">
            <a:avLst/>
          </a:prstGeom>
          <a:solidFill>
            <a:schemeClr val="bg1"/>
          </a:solidFill>
          <a:ln w="63500">
            <a:solidFill>
              <a:srgbClr val="CE0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3</a:t>
            </a:r>
            <a:endParaRPr lang="ko-KR" altLang="en-US" sz="1800" dirty="0">
              <a:ln>
                <a:solidFill>
                  <a:srgbClr val="CE084F">
                    <a:alpha val="30000"/>
                  </a:srgbClr>
                </a:solidFill>
              </a:ln>
              <a:solidFill>
                <a:srgbClr val="CE084F"/>
              </a:solidFill>
              <a:latin typeface="Sandoll 고딕Neo3 05 SemiBold" panose="020B0600000101010101" pitchFamily="34" charset="-127"/>
              <a:ea typeface="Sandoll 고딕Neo3 05 SemiBold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53EFD76-1F2A-40EC-9DC2-3DE843377756}"/>
              </a:ext>
            </a:extLst>
          </p:cNvPr>
          <p:cNvSpPr/>
          <p:nvPr/>
        </p:nvSpPr>
        <p:spPr>
          <a:xfrm>
            <a:off x="7785887" y="3187073"/>
            <a:ext cx="481729" cy="481729"/>
          </a:xfrm>
          <a:prstGeom prst="rect">
            <a:avLst/>
          </a:prstGeom>
          <a:solidFill>
            <a:schemeClr val="bg1"/>
          </a:solidFill>
          <a:ln w="63500">
            <a:solidFill>
              <a:srgbClr val="CE0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4</a:t>
            </a:r>
            <a:endParaRPr lang="ko-KR" altLang="en-US" sz="1800" dirty="0">
              <a:ln>
                <a:solidFill>
                  <a:srgbClr val="CE084F">
                    <a:alpha val="30000"/>
                  </a:srgbClr>
                </a:solidFill>
              </a:ln>
              <a:solidFill>
                <a:srgbClr val="CE084F"/>
              </a:solidFill>
              <a:latin typeface="Sandoll 고딕Neo3 05 SemiBold" panose="020B0600000101010101" pitchFamily="34" charset="-127"/>
              <a:ea typeface="Sandoll 고딕Neo3 05 SemiBold" panose="020B0600000101010101" pitchFamily="34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B1E203F-B6C7-4A08-BEB5-28ADFA88C76D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8267617" y="1987638"/>
            <a:ext cx="481729" cy="0"/>
          </a:xfrm>
          <a:prstGeom prst="straightConnector1">
            <a:avLst/>
          </a:prstGeom>
          <a:ln w="31750">
            <a:solidFill>
              <a:srgbClr val="CE08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0D0FD73-63AD-4843-A897-42DE2D08D9FC}"/>
              </a:ext>
            </a:extLst>
          </p:cNvPr>
          <p:cNvCxnSpPr>
            <a:cxnSpLocks/>
          </p:cNvCxnSpPr>
          <p:nvPr/>
        </p:nvCxnSpPr>
        <p:spPr>
          <a:xfrm>
            <a:off x="8267617" y="2482400"/>
            <a:ext cx="481729" cy="0"/>
          </a:xfrm>
          <a:prstGeom prst="straightConnector1">
            <a:avLst/>
          </a:prstGeom>
          <a:ln w="31750">
            <a:solidFill>
              <a:srgbClr val="CE08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C37E4FA-C216-4433-9B4B-0247832028CC}"/>
              </a:ext>
            </a:extLst>
          </p:cNvPr>
          <p:cNvCxnSpPr>
            <a:cxnSpLocks/>
          </p:cNvCxnSpPr>
          <p:nvPr/>
        </p:nvCxnSpPr>
        <p:spPr>
          <a:xfrm>
            <a:off x="8267616" y="2943973"/>
            <a:ext cx="481729" cy="0"/>
          </a:xfrm>
          <a:prstGeom prst="straightConnector1">
            <a:avLst/>
          </a:prstGeom>
          <a:ln w="31750">
            <a:solidFill>
              <a:srgbClr val="CE08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C2CE1D1-39D5-4B67-BCE0-0A396C5DC679}"/>
              </a:ext>
            </a:extLst>
          </p:cNvPr>
          <p:cNvCxnSpPr>
            <a:cxnSpLocks/>
          </p:cNvCxnSpPr>
          <p:nvPr/>
        </p:nvCxnSpPr>
        <p:spPr>
          <a:xfrm>
            <a:off x="8267616" y="3438735"/>
            <a:ext cx="481729" cy="0"/>
          </a:xfrm>
          <a:prstGeom prst="straightConnector1">
            <a:avLst/>
          </a:prstGeom>
          <a:ln w="31750">
            <a:solidFill>
              <a:srgbClr val="CE08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3DF105-EE8B-4224-BD7F-7E7F1E1237EB}"/>
              </a:ext>
            </a:extLst>
          </p:cNvPr>
          <p:cNvSpPr/>
          <p:nvPr/>
        </p:nvSpPr>
        <p:spPr>
          <a:xfrm>
            <a:off x="8749345" y="2221502"/>
            <a:ext cx="481729" cy="481729"/>
          </a:xfrm>
          <a:prstGeom prst="rect">
            <a:avLst/>
          </a:prstGeom>
          <a:solidFill>
            <a:schemeClr val="bg1"/>
          </a:solidFill>
          <a:ln w="50800">
            <a:solidFill>
              <a:srgbClr val="CE0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1</a:t>
            </a:r>
            <a:endParaRPr lang="ko-KR" altLang="en-US" sz="1800" dirty="0">
              <a:ln>
                <a:solidFill>
                  <a:srgbClr val="CE084F">
                    <a:alpha val="30000"/>
                  </a:srgbClr>
                </a:solidFill>
              </a:ln>
              <a:solidFill>
                <a:srgbClr val="CE084F"/>
              </a:solidFill>
              <a:latin typeface="Sandoll 고딕Neo3 05 SemiBold" panose="020B0600000101010101" pitchFamily="34" charset="-127"/>
              <a:ea typeface="Sandoll 고딕Neo3 05 SemiBold" panose="020B0600000101010101" pitchFamily="34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D9C5FC6-9952-48A4-B063-67DE3FF53377}"/>
              </a:ext>
            </a:extLst>
          </p:cNvPr>
          <p:cNvCxnSpPr>
            <a:cxnSpLocks/>
          </p:cNvCxnSpPr>
          <p:nvPr/>
        </p:nvCxnSpPr>
        <p:spPr>
          <a:xfrm>
            <a:off x="9231074" y="2482400"/>
            <a:ext cx="481729" cy="0"/>
          </a:xfrm>
          <a:prstGeom prst="straightConnector1">
            <a:avLst/>
          </a:prstGeom>
          <a:ln w="31750">
            <a:solidFill>
              <a:srgbClr val="CE08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DCF948E-6CB5-4D05-9E40-D895D1C1D463}"/>
              </a:ext>
            </a:extLst>
          </p:cNvPr>
          <p:cNvSpPr/>
          <p:nvPr/>
        </p:nvSpPr>
        <p:spPr>
          <a:xfrm>
            <a:off x="9712802" y="2221502"/>
            <a:ext cx="481729" cy="481729"/>
          </a:xfrm>
          <a:prstGeom prst="rect">
            <a:avLst/>
          </a:prstGeom>
          <a:solidFill>
            <a:schemeClr val="bg1"/>
          </a:solidFill>
          <a:ln w="50800">
            <a:solidFill>
              <a:srgbClr val="CE0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3</a:t>
            </a:r>
            <a:endParaRPr lang="ko-KR" altLang="en-US" sz="1800" dirty="0">
              <a:ln>
                <a:solidFill>
                  <a:srgbClr val="CE084F">
                    <a:alpha val="30000"/>
                  </a:srgbClr>
                </a:solidFill>
              </a:ln>
              <a:solidFill>
                <a:srgbClr val="CE084F"/>
              </a:solidFill>
              <a:latin typeface="Sandoll 고딕Neo3 05 SemiBold" panose="020B0600000101010101" pitchFamily="34" charset="-127"/>
              <a:ea typeface="Sandoll 고딕Neo3 05 SemiBold" panose="020B0600000101010101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24B0994-D4F3-469F-B4C4-DA0F5DBB2334}"/>
              </a:ext>
            </a:extLst>
          </p:cNvPr>
          <p:cNvSpPr/>
          <p:nvPr/>
        </p:nvSpPr>
        <p:spPr>
          <a:xfrm>
            <a:off x="8749345" y="2709625"/>
            <a:ext cx="481729" cy="481729"/>
          </a:xfrm>
          <a:prstGeom prst="rect">
            <a:avLst/>
          </a:prstGeom>
          <a:solidFill>
            <a:schemeClr val="bg1"/>
          </a:solidFill>
          <a:ln w="50800">
            <a:solidFill>
              <a:srgbClr val="CE0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1</a:t>
            </a:r>
            <a:endParaRPr lang="ko-KR" altLang="en-US" sz="1800" dirty="0">
              <a:ln>
                <a:solidFill>
                  <a:srgbClr val="CE084F">
                    <a:alpha val="30000"/>
                  </a:srgbClr>
                </a:solidFill>
              </a:ln>
              <a:solidFill>
                <a:srgbClr val="CE084F"/>
              </a:solidFill>
              <a:latin typeface="Sandoll 고딕Neo3 05 SemiBold" panose="020B0600000101010101" pitchFamily="34" charset="-127"/>
              <a:ea typeface="Sandoll 고딕Neo3 05 SemiBold" panose="020B0600000101010101" pitchFamily="34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27C0145-03D1-4CFA-82B0-7039121E930B}"/>
              </a:ext>
            </a:extLst>
          </p:cNvPr>
          <p:cNvCxnSpPr>
            <a:cxnSpLocks/>
          </p:cNvCxnSpPr>
          <p:nvPr/>
        </p:nvCxnSpPr>
        <p:spPr>
          <a:xfrm>
            <a:off x="9231074" y="2970523"/>
            <a:ext cx="481729" cy="0"/>
          </a:xfrm>
          <a:prstGeom prst="straightConnector1">
            <a:avLst/>
          </a:prstGeom>
          <a:ln w="31750">
            <a:solidFill>
              <a:srgbClr val="CE08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A25F878-1544-42DD-B458-96BCD2CA9A62}"/>
              </a:ext>
            </a:extLst>
          </p:cNvPr>
          <p:cNvSpPr/>
          <p:nvPr/>
        </p:nvSpPr>
        <p:spPr>
          <a:xfrm>
            <a:off x="9712802" y="2709625"/>
            <a:ext cx="481729" cy="481729"/>
          </a:xfrm>
          <a:prstGeom prst="rect">
            <a:avLst/>
          </a:prstGeom>
          <a:solidFill>
            <a:schemeClr val="bg1"/>
          </a:solidFill>
          <a:ln w="50800">
            <a:solidFill>
              <a:srgbClr val="CE0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2</a:t>
            </a:r>
            <a:endParaRPr lang="ko-KR" altLang="en-US" sz="1800" dirty="0">
              <a:ln>
                <a:solidFill>
                  <a:srgbClr val="CE084F">
                    <a:alpha val="30000"/>
                  </a:srgbClr>
                </a:solidFill>
              </a:ln>
              <a:solidFill>
                <a:srgbClr val="CE084F"/>
              </a:solidFill>
              <a:latin typeface="Sandoll 고딕Neo3 05 SemiBold" panose="020B0600000101010101" pitchFamily="34" charset="-127"/>
              <a:ea typeface="Sandoll 고딕Neo3 05 SemiBold" panose="020B0600000101010101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8EB32EB-79E8-4687-8761-87B70A434C70}"/>
              </a:ext>
            </a:extLst>
          </p:cNvPr>
          <p:cNvSpPr/>
          <p:nvPr/>
        </p:nvSpPr>
        <p:spPr>
          <a:xfrm>
            <a:off x="8749344" y="3204872"/>
            <a:ext cx="481729" cy="481729"/>
          </a:xfrm>
          <a:prstGeom prst="rect">
            <a:avLst/>
          </a:prstGeom>
          <a:solidFill>
            <a:schemeClr val="bg1"/>
          </a:solidFill>
          <a:ln w="50800">
            <a:solidFill>
              <a:srgbClr val="CE0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rPr>
              <a:t>3</a:t>
            </a:r>
            <a:endParaRPr lang="ko-KR" altLang="en-US" sz="1800" dirty="0">
              <a:ln>
                <a:solidFill>
                  <a:srgbClr val="CE084F">
                    <a:alpha val="30000"/>
                  </a:srgbClr>
                </a:solidFill>
              </a:ln>
              <a:solidFill>
                <a:srgbClr val="CE084F"/>
              </a:solidFill>
              <a:latin typeface="Sandoll 고딕Neo3 05 SemiBold" panose="020B0600000101010101" pitchFamily="34" charset="-127"/>
              <a:ea typeface="Sandoll 고딕Neo3 05 Semi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1609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7340F8-D1FD-4264-906B-384B48846326}"/>
              </a:ext>
            </a:extLst>
          </p:cNvPr>
          <p:cNvSpPr/>
          <p:nvPr/>
        </p:nvSpPr>
        <p:spPr>
          <a:xfrm>
            <a:off x="393030" y="426723"/>
            <a:ext cx="478255" cy="195136"/>
          </a:xfrm>
          <a:prstGeom prst="rect">
            <a:avLst/>
          </a:prstGeom>
          <a:solidFill>
            <a:srgbClr val="CE0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CF47A-85D7-4F78-9A4C-08315FF0AB8E}"/>
              </a:ext>
            </a:extLst>
          </p:cNvPr>
          <p:cNvSpPr txBox="1"/>
          <p:nvPr/>
        </p:nvSpPr>
        <p:spPr>
          <a:xfrm>
            <a:off x="422694" y="408279"/>
            <a:ext cx="203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5196BA-878B-4791-B477-7E476446FFDE}"/>
              </a:ext>
            </a:extLst>
          </p:cNvPr>
          <p:cNvSpPr txBox="1"/>
          <p:nvPr/>
        </p:nvSpPr>
        <p:spPr>
          <a:xfrm>
            <a:off x="10312516" y="6517986"/>
            <a:ext cx="1447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2021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알고리즘 특강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with C++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18A1ADB-7F6E-401C-A37D-4B492DD1132E}"/>
              </a:ext>
            </a:extLst>
          </p:cNvPr>
          <p:cNvCxnSpPr/>
          <p:nvPr/>
        </p:nvCxnSpPr>
        <p:spPr>
          <a:xfrm flipH="1">
            <a:off x="511342" y="6451812"/>
            <a:ext cx="111599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8BB0F8-1B6F-42F9-BACA-752DEA869086}"/>
              </a:ext>
            </a:extLst>
          </p:cNvPr>
          <p:cNvSpPr txBox="1"/>
          <p:nvPr/>
        </p:nvSpPr>
        <p:spPr>
          <a:xfrm>
            <a:off x="7539783" y="2187876"/>
            <a:ext cx="304448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B9798"/>
                </a:solidFill>
                <a:effectLst/>
                <a:latin typeface=" Inconsolata Medium'"/>
              </a:rPr>
              <a:t>#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6D7E"/>
                </a:solidFill>
                <a:effectLst/>
                <a:latin typeface=" Inconsolata Medium'"/>
              </a:rPr>
              <a:t>include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AA0F8"/>
                </a:solidFill>
                <a:effectLst/>
                <a:latin typeface=" Inconsolata Medium'"/>
              </a:rPr>
              <a:t> 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B9798"/>
                </a:solidFill>
                <a:effectLst/>
                <a:latin typeface=" Inconsolata Medium'"/>
              </a:rPr>
              <a:t>&lt;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ED72"/>
                </a:solidFill>
                <a:effectLst/>
                <a:latin typeface=" Inconsolata Medium'"/>
              </a:rPr>
              <a:t>iostream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B9798"/>
                </a:solidFill>
                <a:effectLst/>
                <a:latin typeface=" Inconsolata Medium'"/>
              </a:rPr>
              <a:t>&gt;</a:t>
            </a:r>
            <a:endParaRPr lang="en-US" altLang="ko-KR" sz="1400" b="0" spc="-7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2FFFC"/>
              </a:solidFill>
              <a:effectLst/>
              <a:latin typeface=" Inconsolata Medium'"/>
            </a:endParaRPr>
          </a:p>
          <a:p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B9798"/>
                </a:solidFill>
                <a:effectLst/>
                <a:latin typeface=" Inconsolata Medium'"/>
              </a:rPr>
              <a:t>#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6D7E"/>
                </a:solidFill>
                <a:effectLst/>
                <a:latin typeface=" Inconsolata Medium'"/>
              </a:rPr>
              <a:t>include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AA0F8"/>
                </a:solidFill>
                <a:effectLst/>
                <a:latin typeface=" Inconsolata Medium'"/>
              </a:rPr>
              <a:t> 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B9798"/>
                </a:solidFill>
                <a:effectLst/>
                <a:latin typeface=" Inconsolata Medium'"/>
              </a:rPr>
              <a:t>&lt;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ED72"/>
                </a:solidFill>
                <a:effectLst/>
                <a:latin typeface=" Inconsolata Medium'"/>
              </a:rPr>
              <a:t>vector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B9798"/>
                </a:solidFill>
                <a:effectLst/>
                <a:latin typeface=" Inconsolata Medium'"/>
              </a:rPr>
              <a:t>&gt;</a:t>
            </a:r>
            <a:endParaRPr lang="en-US" altLang="ko-KR" sz="1400" b="0" spc="-7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2FFFC"/>
              </a:solidFill>
              <a:effectLst/>
              <a:latin typeface=" Inconsolata Medium'"/>
            </a:endParaRPr>
          </a:p>
          <a:p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6D7E"/>
                </a:solidFill>
                <a:effectLst/>
                <a:latin typeface=" Inconsolata Medium'"/>
              </a:rPr>
              <a:t>using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2FFFC"/>
                </a:solidFill>
                <a:effectLst/>
                <a:latin typeface=" Inconsolata Medium'"/>
              </a:rPr>
              <a:t> </a:t>
            </a:r>
            <a:r>
              <a:rPr lang="en-US" altLang="ko-KR" sz="1400" b="0" i="1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CD5F1"/>
                </a:solidFill>
                <a:effectLst/>
                <a:latin typeface=" Inconsolata Medium'"/>
              </a:rPr>
              <a:t>namespace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2FFFC"/>
                </a:solidFill>
                <a:effectLst/>
                <a:latin typeface=" Inconsolata Medium'"/>
              </a:rPr>
              <a:t> std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B9798"/>
                </a:solidFill>
                <a:effectLst/>
                <a:latin typeface=" Inconsolata Medium'"/>
              </a:rPr>
              <a:t>;</a:t>
            </a:r>
            <a:endParaRPr lang="en-US" altLang="ko-KR" sz="1400" b="0" spc="-7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2FFFC"/>
              </a:solidFill>
              <a:effectLst/>
              <a:latin typeface=" Inconsolata Medium'"/>
            </a:endParaRPr>
          </a:p>
          <a:p>
            <a:b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2FFFC"/>
                </a:solidFill>
                <a:effectLst/>
                <a:latin typeface=" Inconsolata Medium'"/>
              </a:rPr>
            </a:br>
            <a:r>
              <a:rPr lang="en-US" altLang="ko-KR" sz="1400" b="0" i="1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CD5F1"/>
                </a:solidFill>
                <a:effectLst/>
                <a:latin typeface=" Inconsolata Medium'"/>
              </a:rPr>
              <a:t>int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2FFFC"/>
                </a:solidFill>
                <a:effectLst/>
                <a:latin typeface=" Inconsolata Medium'"/>
              </a:rPr>
              <a:t> 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2E57B"/>
                </a:solidFill>
                <a:effectLst/>
                <a:latin typeface=" Inconsolata Medium'"/>
              </a:rPr>
              <a:t>main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B9798"/>
                </a:solidFill>
                <a:effectLst/>
                <a:latin typeface=" Inconsolata Medium'"/>
              </a:rPr>
              <a:t>()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2FFFC"/>
                </a:solidFill>
                <a:effectLst/>
                <a:latin typeface=" Inconsolata Medium'"/>
              </a:rPr>
              <a:t> 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B9798"/>
                </a:solidFill>
                <a:effectLst/>
                <a:latin typeface=" Inconsolata Medium'"/>
              </a:rPr>
              <a:t>{</a:t>
            </a:r>
            <a:endParaRPr lang="en-US" altLang="ko-KR" sz="1400" b="0" spc="-7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2FFFC"/>
              </a:solidFill>
              <a:effectLst/>
              <a:latin typeface=" Inconsolata Medium'"/>
            </a:endParaRPr>
          </a:p>
          <a:p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2FFFC"/>
                </a:solidFill>
                <a:effectLst/>
                <a:latin typeface=" Inconsolata Medium'"/>
              </a:rPr>
              <a:t>    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CD5F1"/>
                </a:solidFill>
                <a:effectLst/>
                <a:latin typeface=" Inconsolata Medium'"/>
              </a:rPr>
              <a:t>vector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6D7E"/>
                </a:solidFill>
                <a:effectLst/>
                <a:latin typeface=" Inconsolata Medium'"/>
              </a:rPr>
              <a:t>&lt;</a:t>
            </a:r>
            <a:r>
              <a:rPr lang="en-US" altLang="ko-KR" sz="1400" b="0" i="1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CD5F1"/>
                </a:solidFill>
                <a:effectLst/>
                <a:latin typeface=" Inconsolata Medium'"/>
              </a:rPr>
              <a:t>int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6D7E"/>
                </a:solidFill>
                <a:effectLst/>
                <a:latin typeface=" Inconsolata Medium'"/>
              </a:rPr>
              <a:t>&gt;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2FFFC"/>
                </a:solidFill>
                <a:effectLst/>
                <a:latin typeface=" Inconsolata Medium'"/>
              </a:rPr>
              <a:t> graph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B9798"/>
                </a:solidFill>
                <a:effectLst/>
                <a:latin typeface=" Inconsolata Medium'"/>
              </a:rPr>
              <a:t>[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AA0F8"/>
                </a:solidFill>
                <a:effectLst/>
                <a:latin typeface=" Inconsolata Medium'"/>
              </a:rPr>
              <a:t>5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B9798"/>
                </a:solidFill>
                <a:effectLst/>
                <a:latin typeface=" Inconsolata Medium'"/>
              </a:rPr>
              <a:t>];</a:t>
            </a:r>
            <a:endParaRPr lang="en-US" altLang="ko-KR" sz="1400" b="0" spc="-7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2FFFC"/>
              </a:solidFill>
              <a:effectLst/>
              <a:latin typeface=" Inconsolata Medium'"/>
            </a:endParaRPr>
          </a:p>
          <a:p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2FFFC"/>
                </a:solidFill>
                <a:effectLst/>
                <a:latin typeface=" Inconsolata Medium'"/>
              </a:rPr>
              <a:t>    graph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B9798"/>
                </a:solidFill>
                <a:effectLst/>
                <a:latin typeface=" Inconsolata Medium'"/>
              </a:rPr>
              <a:t>[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AA0F8"/>
                </a:solidFill>
                <a:effectLst/>
                <a:latin typeface=" Inconsolata Medium'"/>
              </a:rPr>
              <a:t>2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B9798"/>
                </a:solidFill>
                <a:effectLst/>
                <a:latin typeface=" Inconsolata Medium'"/>
              </a:rPr>
              <a:t>].</a:t>
            </a:r>
            <a:r>
              <a:rPr lang="en-US" altLang="ko-KR" sz="1400" b="0" spc="-7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2E57B"/>
                </a:solidFill>
                <a:effectLst/>
                <a:latin typeface=" Inconsolata Medium'"/>
              </a:rPr>
              <a:t>push_back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B9798"/>
                </a:solidFill>
                <a:effectLst/>
                <a:latin typeface=" Inconsolata Medium'"/>
              </a:rPr>
              <a:t>(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AA0F8"/>
                </a:solidFill>
                <a:effectLst/>
                <a:latin typeface=" Inconsolata Medium'"/>
              </a:rPr>
              <a:t>1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B9798"/>
                </a:solidFill>
                <a:effectLst/>
                <a:latin typeface=" Inconsolata Medium'"/>
              </a:rPr>
              <a:t>);</a:t>
            </a:r>
            <a:endParaRPr lang="en-US" altLang="ko-KR" sz="1400" b="0" spc="-7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2FFFC"/>
              </a:solidFill>
              <a:effectLst/>
              <a:latin typeface=" Inconsolata Medium'"/>
            </a:endParaRPr>
          </a:p>
          <a:p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2FFFC"/>
                </a:solidFill>
                <a:effectLst/>
                <a:latin typeface=" Inconsolata Medium'"/>
              </a:rPr>
              <a:t>    graph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B9798"/>
                </a:solidFill>
                <a:effectLst/>
                <a:latin typeface=" Inconsolata Medium'"/>
              </a:rPr>
              <a:t>[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AA0F8"/>
                </a:solidFill>
                <a:effectLst/>
                <a:latin typeface=" Inconsolata Medium'"/>
              </a:rPr>
              <a:t>2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B9798"/>
                </a:solidFill>
                <a:effectLst/>
                <a:latin typeface=" Inconsolata Medium'"/>
              </a:rPr>
              <a:t>].</a:t>
            </a:r>
            <a:r>
              <a:rPr lang="en-US" altLang="ko-KR" sz="1400" b="0" spc="-7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2E57B"/>
                </a:solidFill>
                <a:effectLst/>
                <a:latin typeface=" Inconsolata Medium'"/>
              </a:rPr>
              <a:t>push_back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B9798"/>
                </a:solidFill>
                <a:effectLst/>
                <a:latin typeface=" Inconsolata Medium'"/>
              </a:rPr>
              <a:t>(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AA0F8"/>
                </a:solidFill>
                <a:effectLst/>
                <a:latin typeface=" Inconsolata Medium'"/>
              </a:rPr>
              <a:t>3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B9798"/>
                </a:solidFill>
                <a:effectLst/>
                <a:latin typeface=" Inconsolata Medium'"/>
              </a:rPr>
              <a:t>);</a:t>
            </a:r>
            <a:endParaRPr lang="en-US" altLang="ko-KR" sz="1400" b="0" spc="-7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2FFFC"/>
              </a:solidFill>
              <a:effectLst/>
              <a:latin typeface=" Inconsolata Medium'"/>
            </a:endParaRPr>
          </a:p>
          <a:p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2FFFC"/>
                </a:solidFill>
                <a:effectLst/>
                <a:latin typeface=" Inconsolata Medium'"/>
              </a:rPr>
              <a:t>    graph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B9798"/>
                </a:solidFill>
                <a:effectLst/>
                <a:latin typeface=" Inconsolata Medium'"/>
              </a:rPr>
              <a:t>[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AA0F8"/>
                </a:solidFill>
                <a:effectLst/>
                <a:latin typeface=" Inconsolata Medium'"/>
              </a:rPr>
              <a:t>3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B9798"/>
                </a:solidFill>
                <a:effectLst/>
                <a:latin typeface=" Inconsolata Medium'"/>
              </a:rPr>
              <a:t>].</a:t>
            </a:r>
            <a:r>
              <a:rPr lang="en-US" altLang="ko-KR" sz="1400" b="0" spc="-7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2E57B"/>
                </a:solidFill>
                <a:effectLst/>
                <a:latin typeface=" Inconsolata Medium'"/>
              </a:rPr>
              <a:t>push_back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B9798"/>
                </a:solidFill>
                <a:effectLst/>
                <a:latin typeface=" Inconsolata Medium'"/>
              </a:rPr>
              <a:t>(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AA0F8"/>
                </a:solidFill>
                <a:effectLst/>
                <a:latin typeface=" Inconsolata Medium'"/>
              </a:rPr>
              <a:t>1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B9798"/>
                </a:solidFill>
                <a:effectLst/>
                <a:latin typeface=" Inconsolata Medium'"/>
              </a:rPr>
              <a:t>);</a:t>
            </a:r>
            <a:endParaRPr lang="en-US" altLang="ko-KR" sz="1400" b="0" spc="-7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2FFFC"/>
              </a:solidFill>
              <a:effectLst/>
              <a:latin typeface=" Inconsolata Medium'"/>
            </a:endParaRPr>
          </a:p>
          <a:p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2FFFC"/>
                </a:solidFill>
                <a:effectLst/>
                <a:latin typeface=" Inconsolata Medium'"/>
              </a:rPr>
              <a:t>    graph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B9798"/>
                </a:solidFill>
                <a:effectLst/>
                <a:latin typeface=" Inconsolata Medium'"/>
              </a:rPr>
              <a:t>[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AA0F8"/>
                </a:solidFill>
                <a:effectLst/>
                <a:latin typeface=" Inconsolata Medium'"/>
              </a:rPr>
              <a:t>3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B9798"/>
                </a:solidFill>
                <a:effectLst/>
                <a:latin typeface=" Inconsolata Medium'"/>
              </a:rPr>
              <a:t>].</a:t>
            </a:r>
            <a:r>
              <a:rPr lang="en-US" altLang="ko-KR" sz="1400" b="0" spc="-7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2E57B"/>
                </a:solidFill>
                <a:effectLst/>
                <a:latin typeface=" Inconsolata Medium'"/>
              </a:rPr>
              <a:t>push_back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B9798"/>
                </a:solidFill>
                <a:effectLst/>
                <a:latin typeface=" Inconsolata Medium'"/>
              </a:rPr>
              <a:t>(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AA0F8"/>
                </a:solidFill>
                <a:effectLst/>
                <a:latin typeface=" Inconsolata Medium'"/>
              </a:rPr>
              <a:t>2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B9798"/>
                </a:solidFill>
                <a:effectLst/>
                <a:latin typeface=" Inconsolata Medium'"/>
              </a:rPr>
              <a:t>);</a:t>
            </a:r>
            <a:endParaRPr lang="en-US" altLang="ko-KR" sz="1400" b="0" spc="-7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2FFFC"/>
              </a:solidFill>
              <a:effectLst/>
              <a:latin typeface=" Inconsolata Medium'"/>
            </a:endParaRPr>
          </a:p>
          <a:p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2FFFC"/>
                </a:solidFill>
                <a:effectLst/>
                <a:latin typeface=" Inconsolata Medium'"/>
              </a:rPr>
              <a:t>    graph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B9798"/>
                </a:solidFill>
                <a:effectLst/>
                <a:latin typeface=" Inconsolata Medium'"/>
              </a:rPr>
              <a:t>[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AA0F8"/>
                </a:solidFill>
                <a:effectLst/>
                <a:latin typeface=" Inconsolata Medium'"/>
              </a:rPr>
              <a:t>4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B9798"/>
                </a:solidFill>
                <a:effectLst/>
                <a:latin typeface=" Inconsolata Medium'"/>
              </a:rPr>
              <a:t>].</a:t>
            </a:r>
            <a:r>
              <a:rPr lang="en-US" altLang="ko-KR" sz="1400" b="0" spc="-7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2E57B"/>
                </a:solidFill>
                <a:effectLst/>
                <a:latin typeface=" Inconsolata Medium'"/>
              </a:rPr>
              <a:t>push_back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B9798"/>
                </a:solidFill>
                <a:effectLst/>
                <a:latin typeface=" Inconsolata Medium'"/>
              </a:rPr>
              <a:t>(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AA0F8"/>
                </a:solidFill>
                <a:effectLst/>
                <a:latin typeface=" Inconsolata Medium'"/>
              </a:rPr>
              <a:t>3</a:t>
            </a:r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B9798"/>
                </a:solidFill>
                <a:effectLst/>
                <a:latin typeface=" Inconsolata Medium'"/>
              </a:rPr>
              <a:t>);</a:t>
            </a:r>
            <a:endParaRPr lang="en-US" altLang="ko-KR" sz="1400" b="0" spc="-7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2FFFC"/>
              </a:solidFill>
              <a:effectLst/>
              <a:latin typeface=" Inconsolata Medium'"/>
            </a:endParaRPr>
          </a:p>
          <a:p>
            <a:r>
              <a:rPr lang="en-US" altLang="ko-KR" sz="1400" b="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B9798"/>
                </a:solidFill>
                <a:effectLst/>
                <a:latin typeface=" Inconsolata Medium'"/>
              </a:rPr>
              <a:t>}</a:t>
            </a:r>
            <a:endParaRPr lang="en-US" altLang="ko-KR" sz="1400" b="0" spc="-7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2FFFC"/>
              </a:solidFill>
              <a:effectLst/>
              <a:latin typeface=" Inconsolata Medium'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D6AABF1-258D-4D9D-8308-8165A66091AF}"/>
              </a:ext>
            </a:extLst>
          </p:cNvPr>
          <p:cNvGrpSpPr/>
          <p:nvPr/>
        </p:nvGrpSpPr>
        <p:grpSpPr>
          <a:xfrm>
            <a:off x="1917672" y="2458756"/>
            <a:ext cx="2694497" cy="1674131"/>
            <a:chOff x="5239992" y="2591934"/>
            <a:chExt cx="2694497" cy="1674131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C6F069B-2CAD-421E-80A3-24B2D953A63F}"/>
                </a:ext>
              </a:extLst>
            </p:cNvPr>
            <p:cNvCxnSpPr>
              <a:cxnSpLocks/>
              <a:stCxn id="29" idx="6"/>
            </p:cNvCxnSpPr>
            <p:nvPr/>
          </p:nvCxnSpPr>
          <p:spPr>
            <a:xfrm flipV="1">
              <a:off x="6452294" y="3582623"/>
              <a:ext cx="1204104" cy="405352"/>
            </a:xfrm>
            <a:prstGeom prst="line">
              <a:avLst/>
            </a:prstGeom>
            <a:ln w="57150">
              <a:solidFill>
                <a:srgbClr val="CE084F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6B6B512-FB3F-4B75-8AAF-D1BB3CD048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2314" y="3161914"/>
              <a:ext cx="472664" cy="643220"/>
            </a:xfrm>
            <a:prstGeom prst="line">
              <a:avLst/>
            </a:prstGeom>
            <a:ln w="57150">
              <a:solidFill>
                <a:srgbClr val="CE084F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F379B10-31FD-4954-925C-50E0C2DE2EF7}"/>
                </a:ext>
              </a:extLst>
            </p:cNvPr>
            <p:cNvCxnSpPr>
              <a:cxnSpLocks/>
              <a:stCxn id="29" idx="0"/>
              <a:endCxn id="30" idx="3"/>
            </p:cNvCxnSpPr>
            <p:nvPr/>
          </p:nvCxnSpPr>
          <p:spPr>
            <a:xfrm flipV="1">
              <a:off x="6174204" y="3066664"/>
              <a:ext cx="472664" cy="643220"/>
            </a:xfrm>
            <a:prstGeom prst="line">
              <a:avLst/>
            </a:prstGeom>
            <a:ln w="57150">
              <a:solidFill>
                <a:srgbClr val="CE084F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7BDA02F-48BD-4C5D-8BF0-EDCCE11C10EA}"/>
                </a:ext>
              </a:extLst>
            </p:cNvPr>
            <p:cNvCxnSpPr>
              <a:cxnSpLocks/>
            </p:cNvCxnSpPr>
            <p:nvPr/>
          </p:nvCxnSpPr>
          <p:spPr>
            <a:xfrm>
              <a:off x="5628005" y="3138590"/>
              <a:ext cx="538578" cy="862231"/>
            </a:xfrm>
            <a:prstGeom prst="line">
              <a:avLst/>
            </a:prstGeom>
            <a:ln w="57150">
              <a:solidFill>
                <a:srgbClr val="CE084F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BB8EB6-1615-4B12-A688-15E0A1234A5B}"/>
                </a:ext>
              </a:extLst>
            </p:cNvPr>
            <p:cNvSpPr/>
            <p:nvPr/>
          </p:nvSpPr>
          <p:spPr>
            <a:xfrm>
              <a:off x="5239992" y="2591934"/>
              <a:ext cx="556181" cy="55618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CE08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rPr>
                <a:t>1</a:t>
              </a:r>
              <a:endParaRPr lang="ko-KR" altLang="en-US" sz="240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00C23F2-EE65-48C3-8BAC-8E840BA04C4E}"/>
                </a:ext>
              </a:extLst>
            </p:cNvPr>
            <p:cNvSpPr/>
            <p:nvPr/>
          </p:nvSpPr>
          <p:spPr>
            <a:xfrm>
              <a:off x="7378308" y="3304532"/>
              <a:ext cx="556181" cy="55618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CE08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rPr>
                <a:t>4</a:t>
              </a:r>
              <a:endParaRPr lang="ko-KR" altLang="en-US" sz="240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2C152A9-7ED7-47F6-A265-32EA5FDB954C}"/>
                </a:ext>
              </a:extLst>
            </p:cNvPr>
            <p:cNvCxnSpPr>
              <a:stCxn id="26" idx="6"/>
              <a:endCxn id="30" idx="2"/>
            </p:cNvCxnSpPr>
            <p:nvPr/>
          </p:nvCxnSpPr>
          <p:spPr>
            <a:xfrm>
              <a:off x="5796173" y="2870025"/>
              <a:ext cx="769244" cy="0"/>
            </a:xfrm>
            <a:prstGeom prst="line">
              <a:avLst/>
            </a:prstGeom>
            <a:ln w="57150">
              <a:solidFill>
                <a:srgbClr val="CE084F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FDB256F-9E82-4D79-B2E9-8E28CA09455D}"/>
                </a:ext>
              </a:extLst>
            </p:cNvPr>
            <p:cNvSpPr/>
            <p:nvPr/>
          </p:nvSpPr>
          <p:spPr>
            <a:xfrm>
              <a:off x="5896113" y="3709884"/>
              <a:ext cx="556181" cy="55618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CE08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rPr>
                <a:t>3</a:t>
              </a:r>
              <a:endParaRPr lang="ko-KR" altLang="en-US" sz="240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0C6D872-284E-4A5E-8CC3-BCB214B5BAE2}"/>
                </a:ext>
              </a:extLst>
            </p:cNvPr>
            <p:cNvSpPr/>
            <p:nvPr/>
          </p:nvSpPr>
          <p:spPr>
            <a:xfrm>
              <a:off x="6565417" y="2591934"/>
              <a:ext cx="556181" cy="55618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CE08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rPr>
                <a:t>2</a:t>
              </a:r>
              <a:endParaRPr lang="ko-KR" altLang="en-US" sz="240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0631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AD7B4A3-BA19-4C29-AF8E-CB6D919859B2}"/>
              </a:ext>
            </a:extLst>
          </p:cNvPr>
          <p:cNvCxnSpPr>
            <a:cxnSpLocks/>
          </p:cNvCxnSpPr>
          <p:nvPr/>
        </p:nvCxnSpPr>
        <p:spPr>
          <a:xfrm flipH="1">
            <a:off x="8434622" y="3669239"/>
            <a:ext cx="1146697" cy="418092"/>
          </a:xfrm>
          <a:prstGeom prst="line">
            <a:avLst/>
          </a:prstGeom>
          <a:ln w="63500">
            <a:solidFill>
              <a:srgbClr val="CE084F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F0B535B-8136-4B70-8091-8582050223B2}"/>
              </a:ext>
            </a:extLst>
          </p:cNvPr>
          <p:cNvCxnSpPr>
            <a:cxnSpLocks/>
          </p:cNvCxnSpPr>
          <p:nvPr/>
        </p:nvCxnSpPr>
        <p:spPr>
          <a:xfrm flipH="1" flipV="1">
            <a:off x="8987241" y="3142205"/>
            <a:ext cx="515143" cy="453154"/>
          </a:xfrm>
          <a:prstGeom prst="line">
            <a:avLst/>
          </a:prstGeom>
          <a:ln w="63500">
            <a:solidFill>
              <a:srgbClr val="CE084F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65E6AEF-B0AA-48AD-8765-9342243BB99E}"/>
              </a:ext>
            </a:extLst>
          </p:cNvPr>
          <p:cNvCxnSpPr>
            <a:cxnSpLocks/>
          </p:cNvCxnSpPr>
          <p:nvPr/>
        </p:nvCxnSpPr>
        <p:spPr>
          <a:xfrm flipH="1">
            <a:off x="8257280" y="3075339"/>
            <a:ext cx="472665" cy="643220"/>
          </a:xfrm>
          <a:prstGeom prst="line">
            <a:avLst/>
          </a:prstGeom>
          <a:ln w="63500">
            <a:solidFill>
              <a:srgbClr val="CE084F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7340F8-D1FD-4264-906B-384B48846326}"/>
              </a:ext>
            </a:extLst>
          </p:cNvPr>
          <p:cNvSpPr/>
          <p:nvPr/>
        </p:nvSpPr>
        <p:spPr>
          <a:xfrm>
            <a:off x="393030" y="426723"/>
            <a:ext cx="478255" cy="195136"/>
          </a:xfrm>
          <a:prstGeom prst="rect">
            <a:avLst/>
          </a:prstGeom>
          <a:solidFill>
            <a:srgbClr val="CE0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CF47A-85D7-4F78-9A4C-08315FF0AB8E}"/>
              </a:ext>
            </a:extLst>
          </p:cNvPr>
          <p:cNvSpPr txBox="1"/>
          <p:nvPr/>
        </p:nvSpPr>
        <p:spPr>
          <a:xfrm>
            <a:off x="422694" y="408279"/>
            <a:ext cx="2033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구현에서의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무방향과 방향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5196BA-878B-4791-B477-7E476446FFDE}"/>
              </a:ext>
            </a:extLst>
          </p:cNvPr>
          <p:cNvSpPr txBox="1"/>
          <p:nvPr/>
        </p:nvSpPr>
        <p:spPr>
          <a:xfrm>
            <a:off x="10312516" y="6517986"/>
            <a:ext cx="1447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2021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알고리즘 특강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with C++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18A1ADB-7F6E-401C-A37D-4B492DD1132E}"/>
              </a:ext>
            </a:extLst>
          </p:cNvPr>
          <p:cNvCxnSpPr/>
          <p:nvPr/>
        </p:nvCxnSpPr>
        <p:spPr>
          <a:xfrm flipH="1">
            <a:off x="511342" y="6451812"/>
            <a:ext cx="111599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C049C0F-ACCD-4517-B173-336E12D4C966}"/>
              </a:ext>
            </a:extLst>
          </p:cNvPr>
          <p:cNvGrpSpPr/>
          <p:nvPr/>
        </p:nvGrpSpPr>
        <p:grpSpPr>
          <a:xfrm>
            <a:off x="1920711" y="2591934"/>
            <a:ext cx="2694497" cy="1674131"/>
            <a:chOff x="4138367" y="1652088"/>
            <a:chExt cx="2694497" cy="1674131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6F01DA43-9045-44C5-909C-2FD30684E2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5763" y="2642776"/>
              <a:ext cx="1469010" cy="424201"/>
            </a:xfrm>
            <a:prstGeom prst="line">
              <a:avLst/>
            </a:prstGeom>
            <a:ln w="63500">
              <a:solidFill>
                <a:srgbClr val="CE08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F22C269-5957-4BAE-A2B1-6B2183A3C8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28700" y="1916106"/>
              <a:ext cx="826073" cy="726670"/>
            </a:xfrm>
            <a:prstGeom prst="line">
              <a:avLst/>
            </a:prstGeom>
            <a:ln w="63500">
              <a:solidFill>
                <a:srgbClr val="CE08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87ADCAC-22B8-4B44-9782-988D066C5C82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57" y="1944253"/>
              <a:ext cx="656121" cy="1126247"/>
            </a:xfrm>
            <a:prstGeom prst="line">
              <a:avLst/>
            </a:prstGeom>
            <a:ln w="63500">
              <a:solidFill>
                <a:srgbClr val="CE08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D2A4728-24D3-4BBD-9807-539FEEC628C1}"/>
                </a:ext>
              </a:extLst>
            </p:cNvPr>
            <p:cNvSpPr/>
            <p:nvPr/>
          </p:nvSpPr>
          <p:spPr>
            <a:xfrm>
              <a:off x="4138367" y="1652088"/>
              <a:ext cx="556181" cy="55618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CE08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7C8DD2E-2519-4F54-857B-EA1D0DADE5B3}"/>
                </a:ext>
              </a:extLst>
            </p:cNvPr>
            <p:cNvSpPr/>
            <p:nvPr/>
          </p:nvSpPr>
          <p:spPr>
            <a:xfrm>
              <a:off x="6276683" y="2364686"/>
              <a:ext cx="556181" cy="55618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CE08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3427C10A-F3A5-43EE-9CA8-CD016A9E7695}"/>
                </a:ext>
              </a:extLst>
            </p:cNvPr>
            <p:cNvCxnSpPr>
              <a:cxnSpLocks/>
              <a:stCxn id="32" idx="6"/>
              <a:endCxn id="37" idx="2"/>
            </p:cNvCxnSpPr>
            <p:nvPr/>
          </p:nvCxnSpPr>
          <p:spPr>
            <a:xfrm>
              <a:off x="4694548" y="1930179"/>
              <a:ext cx="769244" cy="0"/>
            </a:xfrm>
            <a:prstGeom prst="line">
              <a:avLst/>
            </a:prstGeom>
            <a:ln w="63500">
              <a:solidFill>
                <a:srgbClr val="CE08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0C5DCD85-4C60-485B-B235-A872107C8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5762" y="1944253"/>
              <a:ext cx="656120" cy="1126247"/>
            </a:xfrm>
            <a:prstGeom prst="line">
              <a:avLst/>
            </a:prstGeom>
            <a:ln w="63500">
              <a:solidFill>
                <a:srgbClr val="CE08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17AD2BD0-622F-4FC2-A817-B2D3533AF629}"/>
                </a:ext>
              </a:extLst>
            </p:cNvPr>
            <p:cNvSpPr/>
            <p:nvPr/>
          </p:nvSpPr>
          <p:spPr>
            <a:xfrm>
              <a:off x="4794488" y="2770038"/>
              <a:ext cx="556181" cy="55618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CE08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293E2FA4-1C05-4081-BECB-2CCDF56CD99B}"/>
                </a:ext>
              </a:extLst>
            </p:cNvPr>
            <p:cNvSpPr/>
            <p:nvPr/>
          </p:nvSpPr>
          <p:spPr>
            <a:xfrm>
              <a:off x="5463792" y="1652088"/>
              <a:ext cx="556181" cy="55618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CE08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0C21C3A-ABA0-4546-9475-987E84F9DD56}"/>
              </a:ext>
            </a:extLst>
          </p:cNvPr>
          <p:cNvGrpSpPr/>
          <p:nvPr/>
        </p:nvGrpSpPr>
        <p:grpSpPr>
          <a:xfrm>
            <a:off x="7229603" y="2610156"/>
            <a:ext cx="2694497" cy="1674131"/>
            <a:chOff x="4138367" y="1652088"/>
            <a:chExt cx="2694497" cy="1674131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7971E2F7-A5AF-439C-9AAB-204A8AD919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5468" y="2657444"/>
              <a:ext cx="1146697" cy="418092"/>
            </a:xfrm>
            <a:prstGeom prst="line">
              <a:avLst/>
            </a:prstGeom>
            <a:ln w="63500">
              <a:solidFill>
                <a:srgbClr val="CE084F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95D8BBA-B1B1-4D45-A272-CE3CBA40AB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55435" y="1952800"/>
              <a:ext cx="515143" cy="453154"/>
            </a:xfrm>
            <a:prstGeom prst="line">
              <a:avLst/>
            </a:prstGeom>
            <a:ln w="63500">
              <a:solidFill>
                <a:srgbClr val="CE084F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854B74C9-AE5F-4F4D-AFBE-A35CC5865A43}"/>
                </a:ext>
              </a:extLst>
            </p:cNvPr>
            <p:cNvCxnSpPr>
              <a:cxnSpLocks/>
            </p:cNvCxnSpPr>
            <p:nvPr/>
          </p:nvCxnSpPr>
          <p:spPr>
            <a:xfrm>
              <a:off x="4586785" y="2153130"/>
              <a:ext cx="459482" cy="643220"/>
            </a:xfrm>
            <a:prstGeom prst="line">
              <a:avLst/>
            </a:prstGeom>
            <a:ln w="63500">
              <a:solidFill>
                <a:srgbClr val="CE084F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123E547D-C2B8-4F16-AAFC-E3753C873009}"/>
                </a:ext>
              </a:extLst>
            </p:cNvPr>
            <p:cNvSpPr/>
            <p:nvPr/>
          </p:nvSpPr>
          <p:spPr>
            <a:xfrm>
              <a:off x="4138367" y="1652088"/>
              <a:ext cx="556181" cy="55618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CE08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90152EA-EBE4-4479-B644-B93CA511957C}"/>
                </a:ext>
              </a:extLst>
            </p:cNvPr>
            <p:cNvSpPr/>
            <p:nvPr/>
          </p:nvSpPr>
          <p:spPr>
            <a:xfrm>
              <a:off x="6276683" y="2364686"/>
              <a:ext cx="556181" cy="55618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CE08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72BC8192-ADEC-4B25-9357-A5AAAA8FC24E}"/>
                </a:ext>
              </a:extLst>
            </p:cNvPr>
            <p:cNvCxnSpPr>
              <a:cxnSpLocks/>
            </p:cNvCxnSpPr>
            <p:nvPr/>
          </p:nvCxnSpPr>
          <p:spPr>
            <a:xfrm>
              <a:off x="4694548" y="1857818"/>
              <a:ext cx="769244" cy="0"/>
            </a:xfrm>
            <a:prstGeom prst="line">
              <a:avLst/>
            </a:prstGeom>
            <a:ln w="63500">
              <a:solidFill>
                <a:srgbClr val="CE084F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A912E7FF-456C-400C-8B4B-E4203B598AFA}"/>
                </a:ext>
              </a:extLst>
            </p:cNvPr>
            <p:cNvCxnSpPr>
              <a:cxnSpLocks/>
              <a:stCxn id="47" idx="4"/>
              <a:endCxn id="46" idx="7"/>
            </p:cNvCxnSpPr>
            <p:nvPr/>
          </p:nvCxnSpPr>
          <p:spPr>
            <a:xfrm flipH="1">
              <a:off x="5269218" y="2208269"/>
              <a:ext cx="472665" cy="643220"/>
            </a:xfrm>
            <a:prstGeom prst="line">
              <a:avLst/>
            </a:prstGeom>
            <a:ln w="63500">
              <a:solidFill>
                <a:srgbClr val="CE084F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E3EF7FB9-E0C7-4176-AEF0-939A4C45DDAD}"/>
                </a:ext>
              </a:extLst>
            </p:cNvPr>
            <p:cNvSpPr/>
            <p:nvPr/>
          </p:nvSpPr>
          <p:spPr>
            <a:xfrm>
              <a:off x="4794488" y="2770038"/>
              <a:ext cx="556181" cy="55618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CE08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EEC1D58F-1D46-4DD9-80E3-6759A6C51346}"/>
                </a:ext>
              </a:extLst>
            </p:cNvPr>
            <p:cNvSpPr/>
            <p:nvPr/>
          </p:nvSpPr>
          <p:spPr>
            <a:xfrm>
              <a:off x="5463792" y="1652088"/>
              <a:ext cx="556181" cy="55618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CE08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F162D8D-8D5B-4028-BF91-A0BA4D8039AF}"/>
              </a:ext>
            </a:extLst>
          </p:cNvPr>
          <p:cNvGrpSpPr/>
          <p:nvPr/>
        </p:nvGrpSpPr>
        <p:grpSpPr>
          <a:xfrm>
            <a:off x="2933943" y="5198772"/>
            <a:ext cx="6324114" cy="338554"/>
            <a:chOff x="1474410" y="1346381"/>
            <a:chExt cx="6324114" cy="33855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AF871A3-E1BC-471C-A10C-551131A82CA7}"/>
                </a:ext>
              </a:extLst>
            </p:cNvPr>
            <p:cNvSpPr txBox="1"/>
            <p:nvPr/>
          </p:nvSpPr>
          <p:spPr>
            <a:xfrm>
              <a:off x="1600359" y="1346381"/>
              <a:ext cx="619816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결국</a:t>
              </a:r>
              <a:r>
                <a:rPr lang="en-US" altLang="ko-KR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, </a:t>
              </a:r>
              <a:r>
                <a:rPr lang="ko-KR" altLang="en-US" sz="1600" spc="-100" dirty="0" err="1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무방향</a:t>
              </a:r>
              <a:r>
                <a:rPr lang="ko-KR" altLang="en-US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 그래프는 모든 간선이 </a:t>
              </a:r>
              <a:r>
                <a:rPr lang="ko-KR" altLang="en-US" sz="1600" spc="-1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</a:rPr>
                <a:t>왕복간선</a:t>
              </a:r>
              <a:r>
                <a:rPr lang="ko-KR" altLang="en-US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</a:rPr>
                <a:t> </a:t>
              </a:r>
              <a:r>
                <a:rPr lang="en-US" altLang="ko-KR" sz="1600" spc="-1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Sandoll 고딕Neo3 03 Regular" panose="020B0600000101010101" pitchFamily="34" charset="-127"/>
                  <a:ea typeface="Sandoll 고딕Neo3 03 Regular" panose="020B0600000101010101" pitchFamily="34" charset="-127"/>
                  <a:sym typeface="Wingdings" panose="05000000000000000000" pitchFamily="2" charset="2"/>
                </a:rPr>
                <a:t> </a:t>
              </a:r>
              <a:r>
                <a:rPr lang="ko-KR" altLang="en-US" sz="1600" spc="-1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  <a:sym typeface="Wingdings" panose="05000000000000000000" pitchFamily="2" charset="2"/>
                </a:rPr>
                <a:t>양방향을 다 만들어주면 된다</a:t>
              </a:r>
              <a:r>
                <a:rPr lang="en-US" altLang="ko-KR" sz="1600" spc="-100" dirty="0">
                  <a:ln>
                    <a:solidFill>
                      <a:srgbClr val="CE084F">
                        <a:alpha val="30000"/>
                      </a:srgbClr>
                    </a:solidFill>
                  </a:ln>
                  <a:solidFill>
                    <a:srgbClr val="CE084F"/>
                  </a:solidFill>
                  <a:latin typeface="Sandoll 고딕Neo3 05 SemiBold" panose="020B0600000101010101" pitchFamily="34" charset="-127"/>
                  <a:ea typeface="Sandoll 고딕Neo3 05 SemiBold" panose="020B0600000101010101" pitchFamily="34" charset="-127"/>
                  <a:sym typeface="Wingdings" panose="05000000000000000000" pitchFamily="2" charset="2"/>
                </a:rPr>
                <a:t>!</a:t>
              </a:r>
              <a:endParaRPr lang="en-US" altLang="ko-KR" sz="1600" spc="-100" dirty="0">
                <a:ln>
                  <a:solidFill>
                    <a:srgbClr val="CE084F">
                      <a:alpha val="30000"/>
                    </a:srgbClr>
                  </a:solidFill>
                </a:ln>
                <a:solidFill>
                  <a:srgbClr val="CE084F"/>
                </a:solidFill>
                <a:latin typeface="Sandoll 고딕Neo3 05 SemiBold" panose="020B0600000101010101" pitchFamily="34" charset="-127"/>
                <a:ea typeface="Sandoll 고딕Neo3 05 SemiBold" panose="020B0600000101010101" pitchFamily="34" charset="-127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03764D53-6FC2-4C86-B7BD-B26581D5E69F}"/>
                </a:ext>
              </a:extLst>
            </p:cNvPr>
            <p:cNvSpPr/>
            <p:nvPr/>
          </p:nvSpPr>
          <p:spPr>
            <a:xfrm>
              <a:off x="1474410" y="1447342"/>
              <a:ext cx="130629" cy="130629"/>
            </a:xfrm>
            <a:prstGeom prst="ellipse">
              <a:avLst/>
            </a:prstGeom>
            <a:solidFill>
              <a:srgbClr val="B10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DC3E68C-9445-446A-8729-33C897614B26}"/>
              </a:ext>
            </a:extLst>
          </p:cNvPr>
          <p:cNvCxnSpPr>
            <a:cxnSpLocks/>
          </p:cNvCxnSpPr>
          <p:nvPr/>
        </p:nvCxnSpPr>
        <p:spPr>
          <a:xfrm>
            <a:off x="7501120" y="3154898"/>
            <a:ext cx="459482" cy="643220"/>
          </a:xfrm>
          <a:prstGeom prst="line">
            <a:avLst/>
          </a:prstGeom>
          <a:ln w="63500">
            <a:solidFill>
              <a:srgbClr val="CE084F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ACA6BC2-6A3D-461F-BB87-F0692F63DCF2}"/>
              </a:ext>
            </a:extLst>
          </p:cNvPr>
          <p:cNvCxnSpPr>
            <a:cxnSpLocks/>
          </p:cNvCxnSpPr>
          <p:nvPr/>
        </p:nvCxnSpPr>
        <p:spPr>
          <a:xfrm>
            <a:off x="7807608" y="2968286"/>
            <a:ext cx="769244" cy="0"/>
          </a:xfrm>
          <a:prstGeom prst="line">
            <a:avLst/>
          </a:prstGeom>
          <a:ln w="63500">
            <a:solidFill>
              <a:srgbClr val="CE084F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397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2101</TotalTime>
  <Words>2617</Words>
  <Application>Microsoft Office PowerPoint</Application>
  <PresentationFormat>와이드스크린</PresentationFormat>
  <Paragraphs>503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4" baseType="lpstr">
      <vt:lpstr> Inconsolata Medium'</vt:lpstr>
      <vt:lpstr>Sandoll 고딕Neo2 05 SemiBold</vt:lpstr>
      <vt:lpstr>Sandoll 고딕Neo3 01 UltraLight</vt:lpstr>
      <vt:lpstr>Sandoll 고딕Neo3 03 Regular</vt:lpstr>
      <vt:lpstr>Sandoll 고딕Neo3 05 SemiBold</vt:lpstr>
      <vt:lpstr>Sandoll 공병각타블렛 02 Medium</vt:lpstr>
      <vt:lpstr>나눔고딕 ExtraBold</vt:lpstr>
      <vt:lpstr>나눔바른고딕 Light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김병철</dc:creator>
  <cp:lastModifiedBy>김병철</cp:lastModifiedBy>
  <cp:revision>65</cp:revision>
  <dcterms:created xsi:type="dcterms:W3CDTF">2020-12-07T10:26:21Z</dcterms:created>
  <dcterms:modified xsi:type="dcterms:W3CDTF">2021-01-07T04:52:37Z</dcterms:modified>
</cp:coreProperties>
</file>