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20104100" cy="113093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411200" y="1114560"/>
            <a:ext cx="1733868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2022 Winter Algorithm Camp</a:t>
            </a:r>
            <a:endParaRPr b="0" lang="en-US" sz="2800" spc="-1" strike="noStrike">
              <a:latin typeface="Noto Sans CJK JP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 hidden="1"/>
          <p:cNvSpPr/>
          <p:nvPr/>
        </p:nvSpPr>
        <p:spPr>
          <a:xfrm>
            <a:off x="1411200" y="1114560"/>
            <a:ext cx="1733868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2022 Winter Algorithm Camp</a:t>
            </a:r>
            <a:endParaRPr b="0" lang="en-US" sz="2800" spc="-1" strike="noStrike">
              <a:latin typeface="Noto Sans CJK JP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381880" y="0"/>
            <a:ext cx="11720880" cy="11308320"/>
          </a:xfrm>
          <a:prstGeom prst="rect">
            <a:avLst/>
          </a:prstGeom>
          <a:solidFill>
            <a:srgbClr val="009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23;p3" descr=""/>
          <p:cNvPicPr/>
          <p:nvPr/>
        </p:nvPicPr>
        <p:blipFill>
          <a:blip r:embed="rId2"/>
          <a:stretch/>
        </p:blipFill>
        <p:spPr>
          <a:xfrm>
            <a:off x="18597600" y="8560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11200" y="1114560"/>
            <a:ext cx="1733868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2022 Winter Algorithm Camp</a:t>
            </a:r>
            <a:endParaRPr b="0" lang="en-US" sz="2800" spc="-1" strike="noStrike">
              <a:latin typeface="Noto Sans CJK JP"/>
            </a:endParaRPr>
          </a:p>
        </p:txBody>
      </p:sp>
      <p:pic>
        <p:nvPicPr>
          <p:cNvPr id="81" name="Google Shape;25;p4" descr=""/>
          <p:cNvPicPr/>
          <p:nvPr/>
        </p:nvPicPr>
        <p:blipFill>
          <a:blip r:embed="rId2"/>
          <a:stretch/>
        </p:blipFill>
        <p:spPr>
          <a:xfrm>
            <a:off x="18597600" y="85644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382040" y="1690920"/>
            <a:ext cx="17338680" cy="18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76520" y="2819520"/>
            <a:ext cx="17034120" cy="42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5000"/>
              </a:lnSpc>
            </a:pPr>
            <a:r>
              <a:rPr b="0" lang="en-US" sz="7200" spc="-1" strike="noStrike">
                <a:solidFill>
                  <a:srgbClr val="009d3e"/>
                </a:solidFill>
                <a:latin typeface="Arial"/>
                <a:ea typeface="Arial"/>
              </a:rPr>
              <a:t>2022 Winter</a:t>
            </a:r>
            <a:br/>
            <a:r>
              <a:rPr b="0" lang="en-US" sz="7200" spc="-1" strike="noStrike">
                <a:solidFill>
                  <a:srgbClr val="009d3e"/>
                </a:solidFill>
                <a:latin typeface="Arial"/>
                <a:ea typeface="Arial"/>
              </a:rPr>
              <a:t>Algorithm Camp</a:t>
            </a:r>
            <a:endParaRPr b="0" lang="en-US" sz="7200" spc="-1" strike="noStrike">
              <a:latin typeface="Noto Sans CJK JP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676520" y="7333200"/>
            <a:ext cx="17034120" cy="22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1</a:t>
            </a: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주차</a:t>
            </a: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. </a:t>
            </a: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시간복잡도와 정렬 </a:t>
            </a: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- </a:t>
            </a:r>
            <a:r>
              <a:rPr b="0" lang="en-US" sz="2800" spc="-1" strike="noStrike">
                <a:solidFill>
                  <a:srgbClr val="009d3e"/>
                </a:solidFill>
                <a:latin typeface="Arial"/>
                <a:ea typeface="Arial"/>
              </a:rPr>
              <a:t>서강대학교 김성현</a:t>
            </a:r>
            <a:endParaRPr b="0" lang="en-US" sz="2800" spc="-1" strike="noStrike">
              <a:latin typeface="Noto Sans CJK JP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659640" y="10482120"/>
            <a:ext cx="6784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7C555D6-B81B-4C9F-A5BD-1A877F6DF33E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670760" y="3253680"/>
            <a:ext cx="3085920" cy="701280"/>
          </a:xfrm>
          <a:prstGeom prst="roundRect">
            <a:avLst>
              <a:gd name="adj" fmla="val 50000"/>
            </a:avLst>
          </a:prstGeom>
          <a:solidFill>
            <a:srgbClr val="009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ICPC Sinchon</a:t>
            </a:r>
            <a:endParaRPr b="0" lang="en-US" sz="2800" spc="-1" strike="noStrike">
              <a:latin typeface="Noto Sans CJK JP"/>
            </a:endParaRPr>
          </a:p>
        </p:txBody>
      </p:sp>
      <p:grpSp>
        <p:nvGrpSpPr>
          <p:cNvPr id="126" name="Group 6"/>
          <p:cNvGrpSpPr/>
          <p:nvPr/>
        </p:nvGrpSpPr>
        <p:grpSpPr>
          <a:xfrm>
            <a:off x="9551880" y="3253680"/>
            <a:ext cx="3804120" cy="594000"/>
            <a:chOff x="9551880" y="3253680"/>
            <a:chExt cx="3804120" cy="594000"/>
          </a:xfrm>
        </p:grpSpPr>
        <p:pic>
          <p:nvPicPr>
            <p:cNvPr id="127" name="Google Shape;105;p14" descr=""/>
            <p:cNvPicPr/>
            <p:nvPr/>
          </p:nvPicPr>
          <p:blipFill>
            <a:blip r:embed="rId1"/>
            <a:stretch/>
          </p:blipFill>
          <p:spPr>
            <a:xfrm>
              <a:off x="11966040" y="3273480"/>
              <a:ext cx="583200" cy="565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Google Shape;106;p14" descr=""/>
            <p:cNvPicPr/>
            <p:nvPr/>
          </p:nvPicPr>
          <p:blipFill>
            <a:blip r:embed="rId2"/>
            <a:stretch/>
          </p:blipFill>
          <p:spPr>
            <a:xfrm>
              <a:off x="12790800" y="3274200"/>
              <a:ext cx="565200" cy="56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Google Shape;107;p14" descr=""/>
            <p:cNvPicPr/>
            <p:nvPr/>
          </p:nvPicPr>
          <p:blipFill>
            <a:blip r:embed="rId3"/>
            <a:stretch/>
          </p:blipFill>
          <p:spPr>
            <a:xfrm>
              <a:off x="10346040" y="3270240"/>
              <a:ext cx="562680" cy="562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Google Shape;108;p14" descr=""/>
            <p:cNvPicPr/>
            <p:nvPr/>
          </p:nvPicPr>
          <p:blipFill>
            <a:blip r:embed="rId4"/>
            <a:stretch/>
          </p:blipFill>
          <p:spPr>
            <a:xfrm>
              <a:off x="11156040" y="3267360"/>
              <a:ext cx="568080" cy="56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1" name="Google Shape;109;p14" descr=""/>
            <p:cNvPicPr/>
            <p:nvPr/>
          </p:nvPicPr>
          <p:blipFill>
            <a:blip r:embed="rId5"/>
            <a:stretch/>
          </p:blipFill>
          <p:spPr>
            <a:xfrm>
              <a:off x="9551880" y="3253680"/>
              <a:ext cx="598320" cy="59400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알고리즘의 성능 따지기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알고리즘의 성능을 어떻게 측정할까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2068560" y="4141080"/>
            <a:ext cx="1117188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알고리즘을 구현한 코드가 특정 입력에 대해 수행되는 시간을 측정해볼 수 있음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만약 한 코드가 다른 코드보다 느리다면 더 안 좋은 알고리즘이라고 추측 가능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단순한 시간 측정은 실험 환경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최적화의 차이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코드 구현의 차이 등 여러 변수 존재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17E158-FFF4-48E6-9BAB-B6E70117FA9C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알고리즘의 성능 따지기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알고리즘의 성능을 어떻게 측정할까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068560" y="4141080"/>
            <a:ext cx="1117188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알고리즘을 구현한 코드가 특정 입력에 대해 수행되는 시간을 측정해볼 수 있음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만약 한 코드가 다른 코드보다 느리다면 더 안 좋은 알고리즘이라고 추측 가능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단순한 시간 측정은 실험 환경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최적화의 차이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코드 구현의 차이 등 여러 변수 존재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BE8CB6-36D4-45F6-BE99-88AF78998D68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523880" y="613908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알고리즘 성능에 대한 객관적인 척도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계산량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2068560" y="6736320"/>
            <a:ext cx="1137492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알고리즘을 수행할 때 몇 번의 계산이 발생하는지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같은 데이터에 대해 알고리즘을 수행할 때 더 적은 계산이 필요하면 더 좋은 알고리즘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알고리즘의 성능 따지기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계산량을 어떻게 따질 것인가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068560" y="4141080"/>
            <a:ext cx="15815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앞에서 다룬 이름 찾기 문제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가나다순으로 정렬되어 있는 초급반 수강생 데이터에서 ‘김성현’을 찾을 땐 상대적으로 적은 데이터만 검토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임지환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'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이나 ‘한다현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을 찾을 때는 더 많은 데이터의 검토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더 많은 계산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필요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2C2EA8-B1AF-4F34-AC19-17668C046047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523880" y="6139080"/>
            <a:ext cx="109314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알고리즘의 계산량 나타내기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최악의 경우에 대하여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068560" y="6772320"/>
            <a:ext cx="1616688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임의의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개의 데이터에 대해서 알고리즘 수행시 발생할 수 있는 최대의 계산량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개의 데이터를 검토하고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각 데이터의 검토가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번의 계산이라 하면 최악의 경우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번 계산 필요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만약 다른 누군가가 짠 알고리즘은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log(n)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번의 계산만 필요하다면 그 알고리즘이 더 좋다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시간복잡도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계산량을 좀더 일반적으로 표현할 수는 없을까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068560" y="4141080"/>
            <a:ext cx="1025352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개의 데이터에 대해 작동하는 알고리즘에서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n+3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n/2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번 등의 계산을 구분하는 건 의미있는 일이지만 번거로움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비슷한 계산량들을 묶어서 표현할 수 있는 방법 필요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빅 오 표기법의 등장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456E97C-2839-4758-8862-9B83CC8B7A24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1523880" y="651996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Big-O Notation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2068560" y="7121520"/>
            <a:ext cx="11675880" cy="27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f(n)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O(g(n))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이라면 어떤 양수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n0, 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가 있어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이상의 모든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에 대해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f(n) &lt;=c * g(n)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ex ) 2n^2 + 3n + 3 = O(n^2)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계수를 무시하고 계산량에 가장 큰 영향을 미치는 가장 높은 차수의 항만 따지는 것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계산량이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10000n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이라도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O(n)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최고차항 미만의 항과 상수 계수는 무시되지만 실제로는 영향을 미치기도 함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소위 ‘상수 커팅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')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시간복잡도의 활용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각각의 시간복잡도는 어느 정도의 성능인가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068560" y="4141080"/>
            <a:ext cx="11374920" cy="33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알고리즘 문제를 풀 땐 보통 컴퓨터가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초에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억번 정도의 연산이 가능하다고 생각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예를 들어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O(n^2)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는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초에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만 개 정도의 입력을 처리 가능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단순한 연산은 약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억 번 정도까지도 가능하지만 일반적인 경우 문제도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초에 약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억 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US" sz="2200" spc="-1" strike="noStrike">
              <a:latin typeface="Noto Sans CJK JP"/>
            </a:endParaRPr>
          </a:p>
          <a:p>
            <a:pPr marL="457200">
              <a:lnSpc>
                <a:spcPct val="16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넉넉하게는 약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천만 번의 연산으로 문제를 해결 가능하도록 문제가 출제됨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컴퓨팅 비용이 비싼 연산을 사용하거나 입력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/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출력에 필요한 시간 등이 있기 때문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 범위 내에 있는 계산 횟수를 이용하여 문제를 풀어내는 것이 우리의 목적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BD5188C-3E21-45AB-A06C-08A0443F58B5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1523880" y="7745760"/>
            <a:ext cx="1436112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문제 입력의 범위와 알고리즘의 시간복잡도를 고려하여 문제를 풀어야 함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2068560" y="841500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문제의 입력이 최대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만개까지 들어오면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O(n^2)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로 푸는 것이 정해가 아닐 것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문제에서 요구되는 시간복잡도보다 더 느린 풀이법을 먼저 떠올리는 것도 좋지만 최적화를 해야 한다는 사실을 알고는 있어야 함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기초 알고리즘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-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정렬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주어진 데이터를 손으로 정렬해야 한다면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068560" y="4141080"/>
            <a:ext cx="121579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가장 작은 것부터 하나씩 꼽아 가면서 순서대로 나열하는 것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선택 정렬의 아이디어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정렬된 부분을 점진적으로 늘려 나가는 삽입 정렬도 직관적이다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모든 원소를 다 보아야 하고 각 원소를 다른 모든 원소들과 비교해야 하기 때문에 둘 다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O(n^2)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C33919-1D97-4D54-B79F-33983AE58C3E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1523880" y="613908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다른 방법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퀵 소트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머지 소트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2068560" y="691632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O(nlogn)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으로 정렬할 수 있다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같은 문제를 푸는 다양한 방법이 존재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중요한 것은 그 중에 현재 상황에 맞고 효율적인 것을 택하는 것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17" name="CustomShape 8"/>
          <p:cNvSpPr/>
          <p:nvPr/>
        </p:nvSpPr>
        <p:spPr>
          <a:xfrm flipH="1" rot="10800000">
            <a:off x="14099760" y="4256640"/>
            <a:ext cx="217224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"/>
          <p:cNvSpPr/>
          <p:nvPr/>
        </p:nvSpPr>
        <p:spPr>
          <a:xfrm>
            <a:off x="14204520" y="3166200"/>
            <a:ext cx="4082040" cy="23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3 7 2 9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1 5 3 7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9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1 2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3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7 5 9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1 2 3 7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9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1 2 3 5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9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1 2 3 5 7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9</a:t>
            </a:r>
            <a:endParaRPr b="0" lang="en-US" sz="2400" spc="-1" strike="noStrike">
              <a:latin typeface="Noto Sans CJK JP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기초 알고리즘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-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정렬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주어진 데이터를 손으로 정렬해야 한다면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068560" y="4141080"/>
            <a:ext cx="121579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가장 작은 것부터 하나씩 꼽아 가면서 순서대로 나열하는 것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선택 정렬의 아이디어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정렬된 부분을 점진적으로 늘려 나가는 삽입 정렬도 직관적이다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모든 원소를 다 보아야 하고 각 원소를 다른 모든 원소들과 비교해야 하기 때문에 둘 다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O(n^2)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A58C45B-231F-4393-9090-9442FA28E73A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1523880" y="613908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다른 방법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퀵 소트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머지 소트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2068560" y="6916320"/>
            <a:ext cx="85039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O(nlogn)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으로 정렬할 수 있다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같은 문제를 푸는 다양한 방법이 존재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중요한 것은 그 중에 현재 상황에 맞고 효율적인 것을 택하는 것</a:t>
            </a:r>
            <a:endParaRPr b="0" lang="en-US" sz="2200" spc="-1" strike="noStrike">
              <a:latin typeface="Noto Sans CJK JP"/>
            </a:endParaRPr>
          </a:p>
        </p:txBody>
      </p:sp>
      <p:pic>
        <p:nvPicPr>
          <p:cNvPr id="226" name="Google Shape;264;p29" descr=""/>
          <p:cNvPicPr/>
          <p:nvPr/>
        </p:nvPicPr>
        <p:blipFill>
          <a:blip r:embed="rId1"/>
          <a:stretch/>
        </p:blipFill>
        <p:spPr>
          <a:xfrm>
            <a:off x="2453760" y="8777160"/>
            <a:ext cx="4625280" cy="90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정렬의 의미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523880" y="3363840"/>
            <a:ext cx="99954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데이터들을 정렬한다는 것은 어떤 의미를 가지는가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068560" y="4141080"/>
            <a:ext cx="1025352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규칙이 없었던 데이터들에 순서와 방향을 부여하는 것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 해결에 필요한 과정에서 ‘순서대로 무엇인가를 해야 할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'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때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꼭 크기 순서는 아니어도 된다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순서에 대해 다루는 방법이 정렬만 있는 것은 아니지만…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75F0FB-DBD5-42F6-A57D-12B9D8FA5F1B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5368320" y="3888360"/>
            <a:ext cx="127242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정렬의 의미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523880" y="3363840"/>
            <a:ext cx="98514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데이터들을 정렬한다는 것은 어떤 의미를 가지는가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068560" y="4141080"/>
            <a:ext cx="1025352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규칙이 없었던 데이터들에 순서와 방향을 부여하는 것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 해결에 필요한 과정에서 ‘순서대로 무엇인가를 해야 할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'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때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꼭 크기 순서는 아니어도 된다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순서에 대해 다루는 방법이 정렬만 있는 것은 아니지만…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68D3C7-097B-43C2-91C2-80D805EB92CE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1523880" y="6672240"/>
            <a:ext cx="125920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순서에 아무 상관없이 모든 경우를 탐색하는 문제는 상대적으로 적음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2068560" y="7449840"/>
            <a:ext cx="137707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문제의 상황에서 가장 작은 것부터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가장 큰 것부터 등등 특정한 순서대로 처리하는 것이 효율적인지를 따지기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문제를 효율적으로 해결할 수 있는 방향으로 데이터들을 정렬한 후 그 순서로 처리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정렬만이 주가 되는 문제는 적지만 쓰이는 문제는 아주 많다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 해결 절차를 생각하는 연습 필요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5368320" y="3888360"/>
            <a:ext cx="127242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BOJ 18870 :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좌표 압축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B2A1E64-33E5-4C6C-A9EE-17168FEB706D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pic>
        <p:nvPicPr>
          <p:cNvPr id="244" name="Google Shape;294;p32" descr=""/>
          <p:cNvPicPr/>
          <p:nvPr/>
        </p:nvPicPr>
        <p:blipFill>
          <a:blip r:embed="rId1"/>
          <a:stretch/>
        </p:blipFill>
        <p:spPr>
          <a:xfrm>
            <a:off x="1382040" y="3276000"/>
            <a:ext cx="11032560" cy="344808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295;p32" descr=""/>
          <p:cNvPicPr/>
          <p:nvPr/>
        </p:nvPicPr>
        <p:blipFill>
          <a:blip r:embed="rId2"/>
          <a:stretch/>
        </p:blipFill>
        <p:spPr>
          <a:xfrm>
            <a:off x="1382040" y="6725160"/>
            <a:ext cx="13978800" cy="37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659640" y="10482120"/>
            <a:ext cx="6784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56CFDD1-ADC6-47EC-9125-EAE5B914F779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82040" y="3669120"/>
            <a:ext cx="441828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9d3e"/>
                </a:solidFill>
                <a:latin typeface="Arial"/>
                <a:ea typeface="Arial"/>
              </a:rPr>
              <a:t>목차</a:t>
            </a:r>
            <a:endParaRPr b="0" lang="en-US" sz="4800" spc="-1" strike="noStrike">
              <a:latin typeface="Noto Sans CJK JP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116440" y="4889520"/>
            <a:ext cx="4700880" cy="40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강사 소개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강의 소개</a:t>
            </a:r>
            <a:endParaRPr b="0" lang="en-US" sz="2400" spc="-1" strike="noStrike">
              <a:latin typeface="Noto Sans CJK JP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강의의 방향</a:t>
            </a:r>
            <a:endParaRPr b="0" lang="en-US" sz="2400" spc="-1" strike="noStrike">
              <a:latin typeface="Noto Sans CJK JP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알고리즘의 개념과 발상</a:t>
            </a:r>
            <a:endParaRPr b="0" lang="en-US" sz="2400" spc="-1" strike="noStrike">
              <a:latin typeface="Noto Sans CJK JP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알고리즘의 효율과 시간복잡도</a:t>
            </a:r>
            <a:endParaRPr b="0" lang="en-US" sz="2400" spc="-1" strike="noStrike">
              <a:latin typeface="Noto Sans CJK JP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정렬과 시간복잡도</a:t>
            </a:r>
            <a:endParaRPr b="0" lang="en-US" sz="2400" spc="-1" strike="noStrike">
              <a:latin typeface="Noto Sans CJK JP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정렬의 의미</a:t>
            </a:r>
            <a:endParaRPr b="0" lang="en-US" sz="2400" spc="-1" strike="noStrike">
              <a:latin typeface="Noto Sans CJK JP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382040" y="2817000"/>
            <a:ext cx="513684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e3e"/>
                </a:solidFill>
                <a:latin typeface="Arial"/>
                <a:ea typeface="Arial"/>
              </a:rPr>
              <a:t>2022 Winter Algorithm Camp</a:t>
            </a:r>
            <a:endParaRPr b="0" lang="en-US" sz="2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e3e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9e3e"/>
                </a:solidFill>
                <a:latin typeface="Arial"/>
                <a:ea typeface="Arial"/>
              </a:rPr>
              <a:t>주차</a:t>
            </a:r>
            <a:r>
              <a:rPr b="0" lang="en-US" sz="2400" spc="-1" strike="noStrike">
                <a:solidFill>
                  <a:srgbClr val="009e3e"/>
                </a:solidFill>
                <a:latin typeface="Arial"/>
                <a:ea typeface="Arial"/>
              </a:rPr>
              <a:t>. </a:t>
            </a:r>
            <a:r>
              <a:rPr b="0" lang="en-US" sz="2400" spc="-1" strike="noStrike">
                <a:solidFill>
                  <a:srgbClr val="009e3e"/>
                </a:solidFill>
                <a:latin typeface="Arial"/>
                <a:ea typeface="Arial"/>
              </a:rPr>
              <a:t>시간복잡도와 정렬</a:t>
            </a:r>
            <a:endParaRPr b="0" lang="en-US" sz="2400" spc="-1" strike="noStrike">
              <a:latin typeface="Noto Sans CJK JP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BOJ 18870 :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좌표 압축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DF1B9F-1A02-44BF-B781-FE6A234EF410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pic>
        <p:nvPicPr>
          <p:cNvPr id="249" name="Google Shape;303;p33" descr=""/>
          <p:cNvPicPr/>
          <p:nvPr/>
        </p:nvPicPr>
        <p:blipFill>
          <a:blip r:embed="rId1"/>
          <a:stretch/>
        </p:blipFill>
        <p:spPr>
          <a:xfrm>
            <a:off x="1382040" y="3276000"/>
            <a:ext cx="11032560" cy="3448080"/>
          </a:xfrm>
          <a:prstGeom prst="rect">
            <a:avLst/>
          </a:prstGeom>
          <a:ln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1382040" y="6921720"/>
            <a:ext cx="13595400" cy="27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모든 좌표에 대하여 그보다 작은 좌표의 개수를 세어 가면서 출력하는 접근 가능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개의 좌표 각각에 대해서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n-1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개의 다른 좌표들을 검토해야 하므로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O(n^2)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이 최대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100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만까지이므로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O(n^2)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으로는 시간 초과 발생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접근 자체는 맞음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어떻게 특정 좌표보다 작은 좌표의 개수를 빠르게 셀 수 있을까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  <a:p>
            <a:pPr marL="457200">
              <a:lnSpc>
                <a:spcPct val="160000"/>
              </a:lnSpc>
            </a:pP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BOJ 18870 :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좌표 압축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721584-F96F-4FFE-AE33-F074453B5307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pic>
        <p:nvPicPr>
          <p:cNvPr id="254" name="Google Shape;312;p34" descr=""/>
          <p:cNvPicPr/>
          <p:nvPr/>
        </p:nvPicPr>
        <p:blipFill>
          <a:blip r:embed="rId1"/>
          <a:stretch/>
        </p:blipFill>
        <p:spPr>
          <a:xfrm>
            <a:off x="1382040" y="3276000"/>
            <a:ext cx="11032560" cy="3448080"/>
          </a:xfrm>
          <a:prstGeom prst="rect">
            <a:avLst/>
          </a:prstGeom>
          <a:ln>
            <a:noFill/>
          </a:ln>
        </p:spPr>
      </p:pic>
      <p:sp>
        <p:nvSpPr>
          <p:cNvPr id="255" name="CustomShape 4"/>
          <p:cNvSpPr/>
          <p:nvPr/>
        </p:nvSpPr>
        <p:spPr>
          <a:xfrm>
            <a:off x="1382040" y="6921720"/>
            <a:ext cx="1235844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만약 좌표가 크기 순으로 정렬되어 있다면 가장 작은 것부터 번호를 매겨주면서 순서대로 볼 수 있음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그렇게 매긴 순서를 원소 별로 저장해 주면 된다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map stl, pair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배열 등을 사용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단순한 풀이로부터 시작해서 효율적인 방식을 찾아 나가기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sort STL :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다양한 순서로 정렬하기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비교 함수를 정의하기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2068560" y="543672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sort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함수의 세번째 인자로 비교 함수를 전달할 수 있다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그러면 그 비교 함수대로 오름차순 정렬이 됨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greater&lt;&gt;()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등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template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으로 제공되는 함수도 있다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481981-5192-48F8-AFDA-4DB7D9A997A1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1523880" y="743436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연산자 오버로딩을 사용하기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2068560" y="821160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C++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에서는 구조체에 대해서도 연산자 오버로딩을 지원한다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따라서 부등호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&lt;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에 대해서 비교의 조건을 다시 정의해 놓으면 정렬에도 적용된다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다른 방향의 부등호나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같은 원소에 대한 처리 등은 알아서 이루어짐</a:t>
            </a:r>
            <a:endParaRPr b="0" lang="en-US" sz="2200" spc="-1" strike="noStrike">
              <a:latin typeface="Noto Sans CJK JP"/>
            </a:endParaRPr>
          </a:p>
        </p:txBody>
      </p:sp>
      <p:pic>
        <p:nvPicPr>
          <p:cNvPr id="263" name="Google Shape;325;p35" descr=""/>
          <p:cNvPicPr/>
          <p:nvPr/>
        </p:nvPicPr>
        <p:blipFill>
          <a:blip r:embed="rId1"/>
          <a:stretch/>
        </p:blipFill>
        <p:spPr>
          <a:xfrm>
            <a:off x="2068560" y="4085640"/>
            <a:ext cx="5955120" cy="972000"/>
          </a:xfrm>
          <a:prstGeom prst="rect">
            <a:avLst/>
          </a:prstGeom>
          <a:ln>
            <a:noFill/>
          </a:ln>
        </p:spPr>
      </p:pic>
      <p:pic>
        <p:nvPicPr>
          <p:cNvPr id="264" name="Google Shape;326;p35" descr=""/>
          <p:cNvPicPr/>
          <p:nvPr/>
        </p:nvPicPr>
        <p:blipFill>
          <a:blip r:embed="rId2"/>
          <a:stretch/>
        </p:blipFill>
        <p:spPr>
          <a:xfrm>
            <a:off x="9503280" y="3981240"/>
            <a:ext cx="7804080" cy="25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sort STL :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다양한 순서로 정렬하기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E7ABBC-697D-46FB-AA44-6C69E6A5A866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382040" y="321480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연산자 오버로딩을 사용하기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1926720" y="399204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C++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에서는 구조체에 대해서도 연산자 오버로딩을 지원한다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따라서 부등호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&lt;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에 대해서 비교의 조건을 다시 정의해 놓으면 정렬에도 적용된다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다른 방향의 부등호나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같은 원소에 대한 처리 등은 알아서 이루어짐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9234720" y="5936400"/>
            <a:ext cx="7201080" cy="16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720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x,y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두 개의 좌표로 이루어진 구조체를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좌표 기준으로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US" sz="2200" spc="-1" strike="noStrike">
              <a:latin typeface="Noto Sans CJK JP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좌표가 같으면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좌표를 기준으로 정렬하도록 연산자를</a:t>
            </a:r>
            <a:endParaRPr b="0" lang="en-US" sz="2200" spc="-1" strike="noStrike">
              <a:latin typeface="Noto Sans CJK JP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오버로딩한 코드</a:t>
            </a:r>
            <a:endParaRPr b="0" lang="en-US" sz="2200" spc="-1" strike="noStrike">
              <a:latin typeface="Noto Sans CJK JP"/>
            </a:endParaRPr>
          </a:p>
        </p:txBody>
      </p:sp>
      <p:pic>
        <p:nvPicPr>
          <p:cNvPr id="271" name="Google Shape;337;p36" descr=""/>
          <p:cNvPicPr/>
          <p:nvPr/>
        </p:nvPicPr>
        <p:blipFill>
          <a:blip r:embed="rId1"/>
          <a:stretch/>
        </p:blipFill>
        <p:spPr>
          <a:xfrm>
            <a:off x="1926720" y="5762880"/>
            <a:ext cx="7201080" cy="45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382040" y="1595520"/>
            <a:ext cx="1733868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강사 소개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523880" y="3363840"/>
            <a:ext cx="904860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김성현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(dart)</a:t>
            </a:r>
            <a:endParaRPr b="0" lang="en-US" sz="3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Noto Sans CJK JP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171160" y="4353480"/>
            <a:ext cx="1118916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서강대학교 기계공학과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/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컴퓨터공학과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2021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겨울 신촌지역 대학교 프로그래밍 동아리 연합 알고리즘 캠프 초급반 멘토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2021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여름 신촌지역 대학교 프로그래밍 동아리 연합 알고리즘 캠프 콘테스트 초급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등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034DB0B-2DD8-48A2-8062-1F79C2AA33E4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강의 커리큘럼 소개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492D1BE-4D20-42A9-9A47-16D10FB59A71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pic>
        <p:nvPicPr>
          <p:cNvPr id="145" name="Google Shape;135;p17" descr=""/>
          <p:cNvPicPr/>
          <p:nvPr/>
        </p:nvPicPr>
        <p:blipFill>
          <a:blip r:embed="rId1"/>
          <a:stretch/>
        </p:blipFill>
        <p:spPr>
          <a:xfrm>
            <a:off x="1382040" y="3196800"/>
            <a:ext cx="16751520" cy="54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강의의 방향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23880" y="572616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강의의 목적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088000" y="640800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초급 알고리즘에 대한 지식 전달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단순한 지식을 넘어 그 지식을 적절한 상황에 응용할 수 있는 감각을 전달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 해결’로서 알고리즘 다루기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D19160F-0801-4749-B9CB-6FC49D00F7CC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1523880" y="32792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강의의 대상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2016000" y="4021200"/>
            <a:ext cx="1025352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프로그래밍 언어를 하나 이상 알고 있지만 알고리즘에 대해 모르는 사람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초급 알고리즘에 대한 기본적인 지식이 있으나 응용이 잘 되지 않는 사람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알고리즘과 문제 해결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알고리즘이란 무엇인가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068560" y="4141080"/>
            <a:ext cx="1025352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문제를 해결하는 방법이다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그것이 우리에게 구체적으로 어떤 의미를 가지는가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4FC812-D840-4385-93B4-EF4D2E900F78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알고리즘과 문제 해결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알고리즘이란 무엇인가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068560" y="4141080"/>
            <a:ext cx="1025352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문제를 해결하는 방법이다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그것이 우리에게 구체적으로 어떤 의미를 가지는가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4E9E6D-2EFA-4F28-B4AC-2028F70FC056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523880" y="5530680"/>
            <a:ext cx="173386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프로그래밍을 하는 자의 알고리즘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단순한 절차들의 결합으로 문제 해결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2068560" y="6252120"/>
            <a:ext cx="10253520" cy="38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작은 것이라도 우리는 언제나 문제 해결 속에서 살고 있음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지도를 보고 길을 찾는 것과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그것을 특정 방향으로 일정 거리만큼씩 이동하는 것의 연속으로 서술하는 것은 아주 다른 일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우리가 너무 자연스럽게 하나의 덩어리로 생각하는 문제 해결을 해체하여 더 명확하고 단순하게 서술하고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그것을 컴퓨터가 이해할 수 있을 만큼 작은 단위의 연산들과 구체적인 절차들의 연속으로 나타내는 것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 절차들을 수행할 때의 효율과 예외 상황들에 대한 고려도 필요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문제 해결의 예시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-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이름 찾기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캠프 초급반 슬랙에서 ‘김성현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'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을 찾으려면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068560" y="414108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내가 직접 한다면 어떻게 할까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단순하고 당연한 접근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약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200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개의 이름을 다 검토하면 찾을 수 있을 것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컴퓨터에게 이를 어떻게 지시할 것인가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784514-07D5-460C-9F2F-ACFF70B32718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82040" y="1595520"/>
            <a:ext cx="1733868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문제 해결의 예시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- </a:t>
            </a:r>
            <a:r>
              <a:rPr b="1" lang="en-US" sz="5400" spc="-1" strike="noStrike">
                <a:solidFill>
                  <a:srgbClr val="009d3e"/>
                </a:solidFill>
                <a:latin typeface="Arial"/>
                <a:ea typeface="Arial"/>
              </a:rPr>
              <a:t>이름 찾기</a:t>
            </a:r>
            <a:endParaRPr b="0" lang="en-US" sz="5400" spc="-1" strike="noStrike">
              <a:latin typeface="Noto Sans CJK JP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523880" y="3363840"/>
            <a:ext cx="9048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캠프 초급반 슬랙에서 ‘김성현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'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을 찾으려면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068560" y="4141080"/>
            <a:ext cx="1025352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내가 직접 한다면 어떻게 할까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단순하고 당연한 접근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약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200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개의 이름을 다 검토하면 찾을 수 있을 것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컴퓨터에게 이를 어떻게 지시할 것인가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659640" y="10537920"/>
            <a:ext cx="678420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ⓒ </a:t>
            </a:r>
            <a:r>
              <a:rPr b="0" lang="en-US" sz="1200" spc="-1" strike="noStrike">
                <a:solidFill>
                  <a:srgbClr val="7f7f7f"/>
                </a:solidFill>
                <a:latin typeface="Arial"/>
                <a:ea typeface="Arial"/>
              </a:rPr>
              <a:t>2021 ICPC Sinchon. All Rights Reserved.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4227560" y="10033200"/>
            <a:ext cx="4522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5290379-C02B-4DEF-96C9-02A92C34A91D}" type="slidenum">
              <a:rPr b="0" lang="en-US" sz="2140" spc="-1" strike="noStrike">
                <a:solidFill>
                  <a:srgbClr val="888888"/>
                </a:solidFill>
                <a:latin typeface="Quattrocento Sans"/>
                <a:ea typeface="Quattrocento Sans"/>
              </a:rPr>
              <a:t>&lt;숫자&gt;</a:t>
            </a:fld>
            <a:endParaRPr b="0" lang="en-US" sz="2140" spc="-1" strike="noStrike">
              <a:latin typeface="Noto Sans CJK JP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1523880" y="6139080"/>
            <a:ext cx="13049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d3e"/>
                </a:solidFill>
                <a:latin typeface="Arial"/>
                <a:ea typeface="Arial"/>
              </a:rPr>
              <a:t>*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문제 상황을 추상적으로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해결 방식은 순차적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/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구체적으로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2068560" y="6700320"/>
            <a:ext cx="11374920" cy="38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문제의 상황을 더 추상적이고 일반적인 상황으로 모델링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주어진 데이터 중 특정 데이터와 같은 것이 있는지 찾는 문제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모든 데이터를 하나씩 순차적으로 검토하면서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찾는 데이터와 같은지 대조하여 풀기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이름들 사이에서 김성현 찾기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-&gt;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모든 데이터를 순차적으로 보면서 찾는 데이터와 대조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예외의 고려도 필요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동명이인에 대한 처리 등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다루지는 않겠지만 이런 부분의 사고가 필요하다는 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200" spc="-1" strike="noStrike">
              <a:latin typeface="Noto Sans CJK JP"/>
            </a:endParaRPr>
          </a:p>
          <a:p>
            <a:pPr marL="457200" indent="-367200">
              <a:lnSpc>
                <a:spcPct val="16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그럼 이 방법은 얼마나 효율적일까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200" spc="-1" strike="noStrike">
              <a:latin typeface="Noto Sans CJK JP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2022-01-07T21:54:35Z</dcterms:modified>
  <cp:revision>3</cp:revision>
  <dc:subject/>
  <dc:title/>
</cp:coreProperties>
</file>