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11309350" cx="20104100"/>
  <p:notesSz cx="20104100" cy="11309350"/>
  <p:embeddedFontLst>
    <p:embeddedFont>
      <p:font typeface="Quattrocento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iE83ZIS3UX8yxVOAgpw/wZHTo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QuattrocentoSans-bold.fntdata"/><Relationship Id="rId72" Type="http://schemas.openxmlformats.org/officeDocument/2006/relationships/font" Target="fonts/QuattrocentoSans-regular.fntdata"/><Relationship Id="rId31" Type="http://schemas.openxmlformats.org/officeDocument/2006/relationships/slide" Target="slides/slide26.xml"/><Relationship Id="rId75" Type="http://schemas.openxmlformats.org/officeDocument/2006/relationships/font" Target="fonts/Quattrocento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Quattrocento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dd1f9edb4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0dd1f9edb4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d4f827f1_0_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0fd4f827f1_0_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d4f827f1_0_3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0fd4f827f1_0_3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101e9098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11101e9098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fd4f827f1_0_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0fd4f827f1_0_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d4f827f1_0_1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10fd4f827f1_0_12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fd4f827f1_0_15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0fd4f827f1_0_15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fd4f827f1_0_9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10fd4f827f1_0_9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fd4f827f1_0_18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10fd4f827f1_0_18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fd4f827f1_0_2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10fd4f827f1_0_21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fd4f827f1_0_24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10fd4f827f1_0_24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fd4f827f1_0_26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g10fd4f827f1_0_26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fd4f827f1_0_29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g10fd4f827f1_0_29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fd4f827f1_0_3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g10fd4f827f1_0_32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fd4f827f1_0_33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g10fd4f827f1_0_33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5128b3b2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g1125128b3b2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fd2037945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7" name="Google Shape;547;g10fd2037945_0_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25128b3b2_0_1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9" name="Google Shape;559;g1125128b3b2_0_1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fd2037945_0_2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g10fd2037945_0_2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fd2037945_0_4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g10fd2037945_0_4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fd2037945_0_9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g10fd2037945_0_9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fd2037945_0_12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g10fd2037945_0_12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fd2037945_0_15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2" name="Google Shape;672;g10fd2037945_0_15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fd2037945_0_19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g10fd2037945_0_19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fd2037945_0_22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6" name="Google Shape;736;g10fd2037945_0_22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0fd2037945_0_25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8" name="Google Shape;768;g10fd2037945_0_25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fd2037945_0_28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0" name="Google Shape;800;g10fd2037945_0_28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fd2037945_0_31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1" name="Google Shape;831;g10fd2037945_0_31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fd2037945_0_34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1" name="Google Shape;861;g10fd2037945_0_34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110a58e47c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1" name="Google Shape;891;g1110a58e47c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869ac9f5_0_1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0c869ac9f5_0_11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25128b3b2_0_2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2" name="Google Shape;902;g1125128b3b2_0_2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1048c5668_0_4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3" name="Google Shape;913;g111048c5668_0_4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1048c5668_0_5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2" name="Google Shape;922;g111048c5668_0_5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fd2037945_0_40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1" name="Google Shape;931;g10fd2037945_0_40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10f9ed5bfc_0_3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0" name="Google Shape;940;g110f9ed5bfc_0_3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10f9ed5bfc_0_4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9" name="Google Shape;949;g110f9ed5bfc_0_4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10f9ed5bfc_0_5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8" name="Google Shape;958;g110f9ed5bfc_0_5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1101e9098_0_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7" name="Google Shape;967;g111101e9098_0_26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1101e9098_0_3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6" name="Google Shape;976;g111101e9098_0_34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1132ca751a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8" name="Google Shape;998;g11132ca751a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adf52192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10adf52192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110a58e47c_0_4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2" name="Google Shape;1012;g1110a58e47c_0_4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10f9ed5bfc_0_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4" name="Google Shape;1024;g110f9ed5bfc_0_3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0f9ed5bfc_0_1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5" name="Google Shape;1035;g110f9ed5bfc_0_1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110a58e47c_0_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6" name="Google Shape;1046;g1110a58e47c_0_2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10a58e47c_0_3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5" name="Google Shape;1055;g1110a58e47c_0_3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10a58e47c_0_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4" name="Google Shape;1064;g1110a58e47c_0_3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110a58e47c_0_5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3" name="Google Shape;1073;g1110a58e47c_0_5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110a58e47c_0_6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2" name="Google Shape;1082;g1110a58e47c_0_6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1048c5668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3" name="Google Shape;1093;g111048c5668_0_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1132ca751a_0_3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2" name="Google Shape;1102;g11132ca751a_0_3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101e9098_0_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11101e9098_0_1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1048c5668_0_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1" name="Google Shape;1111;g111048c5668_0_12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1048c5668_0_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0" name="Google Shape;1120;g111048c5668_0_21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132ca751a_0_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9" name="Google Shape;1129;g11132ca751a_0_3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11048c5668_0_2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8" name="Google Shape;1138;g111048c5668_0_29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11048c5668_0_3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7" name="Google Shape;1147;g111048c5668_0_3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131f9d7e5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6" name="Google Shape;1156;g11131f9d7e5_0_0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1131f9d7e5_0_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5" name="Google Shape;1165;g11131f9d7e5_0_8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0adf52192_0_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10adf52192_0_27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adf52192_0_4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10adf52192_0_4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adf52192_0_5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10adf52192_0_55:notes"/>
          <p:cNvSpPr/>
          <p:nvPr>
            <p:ph idx="2" type="sldImg"/>
          </p:nvPr>
        </p:nvSpPr>
        <p:spPr>
          <a:xfrm>
            <a:off x="6283325" y="847725"/>
            <a:ext cx="7539000" cy="42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type="title"/>
          </p:nvPr>
        </p:nvSpPr>
        <p:spPr>
          <a:xfrm>
            <a:off x="1676398" y="2819485"/>
            <a:ext cx="17035073" cy="42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" type="body"/>
          </p:nvPr>
        </p:nvSpPr>
        <p:spPr>
          <a:xfrm>
            <a:off x="1676400" y="7333200"/>
            <a:ext cx="17035071" cy="220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D3E"/>
              </a:buClr>
              <a:buSzPts val="2800"/>
              <a:buChar char="•"/>
              <a:defRPr b="0" i="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1384776" y="753957"/>
            <a:ext cx="6484095" cy="2638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689"/>
              <a:buFont typeface="Arial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/>
          <p:nvPr>
            <p:ph idx="2" type="pic"/>
          </p:nvPr>
        </p:nvSpPr>
        <p:spPr>
          <a:xfrm>
            <a:off x="8546861" y="1628338"/>
            <a:ext cx="10177701" cy="803696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1384776" y="3392805"/>
            <a:ext cx="6484095" cy="628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6464211" y="-1775640"/>
            <a:ext cx="7175679" cy="1733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 rot="5400000">
            <a:off x="11762395" y="3226720"/>
            <a:ext cx="9584151" cy="4334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 rot="5400000">
            <a:off x="2966851" y="-982575"/>
            <a:ext cx="9584151" cy="1275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8382000" y="0"/>
            <a:ext cx="11722100" cy="11309350"/>
          </a:xfrm>
          <a:prstGeom prst="rect">
            <a:avLst/>
          </a:prstGeom>
          <a:solidFill>
            <a:srgbClr val="009E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106"/>
            <a:ext cx="6480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530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1382157" y="3175893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/>
        </p:nvSpPr>
        <p:spPr>
          <a:xfrm>
            <a:off x="1382157" y="1690756"/>
            <a:ext cx="17339786" cy="185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1382157" y="1319674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382157" y="2952537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/>
        </p:nvSpPr>
        <p:spPr>
          <a:xfrm>
            <a:off x="1382157" y="1325819"/>
            <a:ext cx="17339786" cy="185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1382157" y="146857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2021 Summer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ctrTitle"/>
          </p:nvPr>
        </p:nvSpPr>
        <p:spPr>
          <a:xfrm>
            <a:off x="2513013" y="1850860"/>
            <a:ext cx="15078074" cy="3937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0666"/>
              <a:buFont typeface="Arial"/>
              <a:buNone/>
              <a:defRPr sz="106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subTitle"/>
          </p:nvPr>
        </p:nvSpPr>
        <p:spPr>
          <a:xfrm>
            <a:off x="2513013" y="5940028"/>
            <a:ext cx="15078074" cy="273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97578" y="856530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1382157" y="3010591"/>
            <a:ext cx="8544243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10177700" y="3010591"/>
            <a:ext cx="8544243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2021 Summer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/>
          <p:nvPr>
            <p:ph type="title"/>
          </p:nvPr>
        </p:nvSpPr>
        <p:spPr>
          <a:xfrm>
            <a:off x="1382157" y="146857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6000"/>
              <a:buFont typeface="Arial"/>
              <a:buNone/>
              <a:defRPr sz="6000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1384776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1384776" y="2772362"/>
            <a:ext cx="8504976" cy="135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1384776" y="4131054"/>
            <a:ext cx="8504976" cy="607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10177701" y="2772362"/>
            <a:ext cx="8546861" cy="135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10177701" y="4131054"/>
            <a:ext cx="8546861" cy="607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type="title"/>
          </p:nvPr>
        </p:nvSpPr>
        <p:spPr>
          <a:xfrm>
            <a:off x="1384776" y="753957"/>
            <a:ext cx="6484095" cy="2638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689"/>
              <a:buFont typeface="Arial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8546861" y="1628338"/>
            <a:ext cx="10177701" cy="803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72" name="Google Shape;72;p33"/>
          <p:cNvSpPr txBox="1"/>
          <p:nvPr>
            <p:ph idx="2" type="body"/>
          </p:nvPr>
        </p:nvSpPr>
        <p:spPr>
          <a:xfrm>
            <a:off x="1384776" y="3392805"/>
            <a:ext cx="6484095" cy="628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idx="1" type="body"/>
          </p:nvPr>
        </p:nvSpPr>
        <p:spPr>
          <a:xfrm>
            <a:off x="1382157" y="3306414"/>
            <a:ext cx="17339786" cy="717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0" type="dt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4"/>
          <p:cNvSpPr txBox="1"/>
          <p:nvPr/>
        </p:nvSpPr>
        <p:spPr>
          <a:xfrm>
            <a:off x="1411185" y="1114700"/>
            <a:ext cx="17339786" cy="770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2022 Winter Algorithm Camp</a:t>
            </a:r>
            <a:endParaRPr b="0" i="0" sz="3600" u="none" cap="none" strike="noStrike">
              <a:solidFill>
                <a:srgbClr val="009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1382712" y="1467524"/>
            <a:ext cx="17338675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1676398" y="2819485"/>
            <a:ext cx="17035073" cy="42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7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2022 Winter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Algorithm Camp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676400" y="7333200"/>
            <a:ext cx="17035071" cy="220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8</a:t>
            </a:r>
            <a:r>
              <a:rPr b="1" lang="en-US" sz="3600"/>
              <a:t>회차. 그래</a:t>
            </a:r>
            <a:r>
              <a:rPr b="1" lang="en-US" sz="3600"/>
              <a:t>프/</a:t>
            </a:r>
            <a:r>
              <a:rPr b="1" lang="en-US" sz="3600"/>
              <a:t>그래프 탐색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서강대학교 김성현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670884" y="3253575"/>
            <a:ext cx="3087033" cy="702464"/>
          </a:xfrm>
          <a:prstGeom prst="roundRect">
            <a:avLst>
              <a:gd fmla="val 50000" name="adj"/>
            </a:avLst>
          </a:prstGeom>
          <a:solidFill>
            <a:srgbClr val="009E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ICPC Sinchon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9551756" y="3253575"/>
            <a:ext cx="3805576" cy="595178"/>
            <a:chOff x="14178170" y="783838"/>
            <a:chExt cx="5313904" cy="831075"/>
          </a:xfrm>
        </p:grpSpPr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49184" y="811451"/>
              <a:ext cx="815792" cy="791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01206" y="812530"/>
              <a:ext cx="790868" cy="789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87027" y="807249"/>
              <a:ext cx="787249" cy="787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18105" y="802838"/>
              <a:ext cx="794847" cy="789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178170" y="783838"/>
              <a:ext cx="836757" cy="83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dd1f9edb4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표현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0dd1f9edb4_0_0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인접 행렬로 그래프를 표현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0dd1f9edb4_0_0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 정점의 연결 관계를 저장해 놓자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 개수가 n일 때 nxn 배열을 이용한</a:t>
            </a:r>
            <a:r>
              <a:rPr lang="en-US" sz="2800"/>
              <a:t>다. a 정점과 b 정점이 연결되어 있을 때 adj[a][b]가 1이다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8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adj[</a:t>
            </a:r>
            <a:r>
              <a:rPr lang="en-US" sz="28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1005</a:t>
            </a:r>
            <a:r>
              <a:rPr lang="en-US" sz="28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28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1005</a:t>
            </a:r>
            <a:r>
              <a:rPr lang="en-US" sz="28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8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adj[a][b] = 1;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두 정점을 알면 바로 그 두 정점이 연결되어 있는지를 알 수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간선에 가중치 부여도 쉽게 가</a:t>
            </a:r>
            <a:r>
              <a:rPr lang="en-US" sz="2800"/>
              <a:t>능. adj[a][b]=c; (c가 간선의 가중치) 를 하면 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하지만 공간복잡도가 n^2이기 때문에 정점 개수가 많아지면 쓰기 힘들다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sparse table로 나타낼 수도 있지만 인접 리스트를 쓰는 경우가 더 많다</a:t>
            </a:r>
            <a:endParaRPr sz="2800"/>
          </a:p>
        </p:txBody>
      </p:sp>
      <p:sp>
        <p:nvSpPr>
          <p:cNvPr id="216" name="Google Shape;216;g10dd1f9edb4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17" name="Google Shape;217;g10dd1f9edb4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d4f827f1_0_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표현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fd4f827f1_0_1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보통의 경우 인접 리스트를 많이 사용한다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fd4f827f1_0_1"/>
          <p:cNvSpPr txBox="1"/>
          <p:nvPr/>
        </p:nvSpPr>
        <p:spPr>
          <a:xfrm>
            <a:off x="2060000" y="41280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대부분의 문제들의 정점 개수가 꽤 많기 때문에 인접 리스트가 더 유리하다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구현도 더 편한 면이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따라서 이 강의에서는 인접 리스트로 그래프를 표현한다고 생각하고 설명한다</a:t>
            </a:r>
            <a:endParaRPr sz="2800"/>
          </a:p>
        </p:txBody>
      </p:sp>
      <p:sp>
        <p:nvSpPr>
          <p:cNvPr id="225" name="Google Shape;225;g10fd4f827f1_0_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26" name="Google Shape;226;g10fd4f827f1_0_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d4f827f1_0_3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0fd4f827f1_0_34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순회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0fd4f827f1_0_3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34" name="Google Shape;234;g10fd4f827f1_0_3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10fd4f827f1_0_34"/>
          <p:cNvSpPr txBox="1"/>
          <p:nvPr/>
        </p:nvSpPr>
        <p:spPr>
          <a:xfrm>
            <a:off x="2060000" y="41280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그래프는 어떤 상태들 간의 연결 관계를 나타낸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그래프를 순회하면서 어떤 조건을 만족하는 상태의 수를 세거나, 최단거리를 찾거나 그래프의 특정 요소를 업데이트하는 등 여러 가지 작업을 할 수 있기 때문에 그래프 순회는 중요하다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6" name="Google Shape;236;g10fd4f827f1_0_34"/>
          <p:cNvSpPr txBox="1"/>
          <p:nvPr/>
        </p:nvSpPr>
        <p:spPr>
          <a:xfrm>
            <a:off x="1524000" y="6367225"/>
            <a:ext cx="693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두 가지 탐색 방식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fd4f827f1_0_34"/>
          <p:cNvSpPr txBox="1"/>
          <p:nvPr/>
        </p:nvSpPr>
        <p:spPr>
          <a:xfrm>
            <a:off x="2060000" y="7283725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깊이 우선 탐색과 너비 우선 탐색이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먼저 배울 깊이 우선 탐색은 시작 정점에서 말 그대로 최대한 깊이 탐색해 나가는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이전 강의에서 다룬 스택 자료구조를 사용하므로 스택에 대한 이해가 필요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101e9098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11101e9098_0_0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11101e9098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45" name="Google Shape;245;g111101e9098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111101e9098_0_0"/>
          <p:cNvSpPr txBox="1"/>
          <p:nvPr/>
        </p:nvSpPr>
        <p:spPr>
          <a:xfrm>
            <a:off x="2060000" y="41280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Depth First Search의 약자로 DFS라는 말을 흔히 사용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시작 정점에서 시작해서 인접한 정점 중 하나를 택해서 방문한다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 정점에 인접한 정점 중 아직 방문하지 않은 정점을 또 택하여 방문한다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만약 인접한 정점들을 다 방문했다면 이전 정점으로 계속 후퇴하면서, 아직 방문하지 않은 인접 정점이 있을 때 그 정점을 방문한다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스택의 끝에 있는 정점을 빼서 방문한다. 그리고 그 자식 정점들을 스택에 넣는 것을 반복한다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d4f827f1_0_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0fd4f827f1_0_9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fd4f827f1_0_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54" name="Google Shape;254;g10fd4f827f1_0_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10fd4f827f1_0_9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256" name="Google Shape;256;g10fd4f827f1_0_9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257" name="Google Shape;257;g10fd4f827f1_0_9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258" name="Google Shape;258;g10fd4f827f1_0_9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259" name="Google Shape;259;g10fd4f827f1_0_9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260" name="Google Shape;260;g10fd4f827f1_0_9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261" name="Google Shape;261;g10fd4f827f1_0_9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262" name="Google Shape;262;g10fd4f827f1_0_9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263" name="Google Shape;263;g10fd4f827f1_0_9"/>
          <p:cNvCxnSpPr>
            <a:stCxn id="255" idx="3"/>
            <a:endCxn id="256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g10fd4f827f1_0_9"/>
          <p:cNvCxnSpPr>
            <a:stCxn id="256" idx="3"/>
            <a:endCxn id="258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g10fd4f827f1_0_9"/>
          <p:cNvCxnSpPr>
            <a:stCxn id="256" idx="5"/>
            <a:endCxn id="259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10fd4f827f1_0_9"/>
          <p:cNvCxnSpPr>
            <a:stCxn id="258" idx="4"/>
            <a:endCxn id="262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10fd4f827f1_0_9"/>
          <p:cNvCxnSpPr>
            <a:stCxn id="262" idx="7"/>
            <a:endCxn id="259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10fd4f827f1_0_9"/>
          <p:cNvCxnSpPr>
            <a:stCxn id="255" idx="5"/>
            <a:endCxn id="257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g10fd4f827f1_0_9"/>
          <p:cNvCxnSpPr>
            <a:stCxn id="256" idx="6"/>
            <a:endCxn id="257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10fd4f827f1_0_9"/>
          <p:cNvCxnSpPr>
            <a:stCxn id="257" idx="3"/>
            <a:endCxn id="260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g10fd4f827f1_0_9"/>
          <p:cNvCxnSpPr>
            <a:stCxn id="260" idx="6"/>
            <a:endCxn id="261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g10fd4f827f1_0_9"/>
          <p:cNvSpPr txBox="1"/>
          <p:nvPr/>
        </p:nvSpPr>
        <p:spPr>
          <a:xfrm>
            <a:off x="12935025" y="3652325"/>
            <a:ext cx="66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1번 정점에서 시작한다</a:t>
            </a:r>
            <a:endParaRPr sz="2800"/>
          </a:p>
        </p:txBody>
      </p:sp>
      <p:sp>
        <p:nvSpPr>
          <p:cNvPr id="273" name="Google Shape;273;g10fd4f827f1_0_9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fd4f827f1_0_9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275" name="Google Shape;275;g10fd4f827f1_0_9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1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d4f827f1_0_12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fd4f827f1_0_121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fd4f827f1_0_12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83" name="Google Shape;283;g10fd4f827f1_0_12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10fd4f827f1_0_121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285" name="Google Shape;285;g10fd4f827f1_0_121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286" name="Google Shape;286;g10fd4f827f1_0_121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287" name="Google Shape;287;g10fd4f827f1_0_121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288" name="Google Shape;288;g10fd4f827f1_0_121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289" name="Google Shape;289;g10fd4f827f1_0_121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290" name="Google Shape;290;g10fd4f827f1_0_121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291" name="Google Shape;291;g10fd4f827f1_0_121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292" name="Google Shape;292;g10fd4f827f1_0_121"/>
          <p:cNvCxnSpPr>
            <a:stCxn id="284" idx="3"/>
            <a:endCxn id="285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g10fd4f827f1_0_121"/>
          <p:cNvCxnSpPr>
            <a:stCxn id="285" idx="3"/>
            <a:endCxn id="287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g10fd4f827f1_0_121"/>
          <p:cNvCxnSpPr>
            <a:stCxn id="285" idx="5"/>
            <a:endCxn id="288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g10fd4f827f1_0_121"/>
          <p:cNvCxnSpPr>
            <a:stCxn id="287" idx="4"/>
            <a:endCxn id="291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10fd4f827f1_0_121"/>
          <p:cNvCxnSpPr>
            <a:stCxn id="291" idx="7"/>
            <a:endCxn id="288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g10fd4f827f1_0_121"/>
          <p:cNvCxnSpPr>
            <a:stCxn id="284" idx="5"/>
            <a:endCxn id="286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g10fd4f827f1_0_121"/>
          <p:cNvCxnSpPr>
            <a:stCxn id="285" idx="6"/>
            <a:endCxn id="286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10fd4f827f1_0_121"/>
          <p:cNvCxnSpPr>
            <a:stCxn id="286" idx="3"/>
            <a:endCxn id="289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g10fd4f827f1_0_121"/>
          <p:cNvCxnSpPr>
            <a:stCxn id="289" idx="6"/>
            <a:endCxn id="290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g10fd4f827f1_0_121"/>
          <p:cNvSpPr txBox="1"/>
          <p:nvPr/>
        </p:nvSpPr>
        <p:spPr>
          <a:xfrm>
            <a:off x="12935025" y="3079550"/>
            <a:ext cx="66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1번 정점을 스택에서 빼서 방문하고 자식들을 스택에 넣는다</a:t>
            </a:r>
            <a:endParaRPr sz="2800"/>
          </a:p>
        </p:txBody>
      </p:sp>
      <p:sp>
        <p:nvSpPr>
          <p:cNvPr id="302" name="Google Shape;302;g10fd4f827f1_0_121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fd4f827f1_0_121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304" name="Google Shape;304;g10fd4f827f1_0_121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2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5" name="Google Shape;305;g10fd4f827f1_0_121"/>
          <p:cNvSpPr/>
          <p:nvPr/>
        </p:nvSpPr>
        <p:spPr>
          <a:xfrm>
            <a:off x="14657300" y="8602150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3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fd4f827f1_0_15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0fd4f827f1_0_150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fd4f827f1_0_15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13" name="Google Shape;313;g10fd4f827f1_0_15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10fd4f827f1_0_150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315" name="Google Shape;315;g10fd4f827f1_0_150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316" name="Google Shape;316;g10fd4f827f1_0_150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317" name="Google Shape;317;g10fd4f827f1_0_150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318" name="Google Shape;318;g10fd4f827f1_0_150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319" name="Google Shape;319;g10fd4f827f1_0_150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320" name="Google Shape;320;g10fd4f827f1_0_150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321" name="Google Shape;321;g10fd4f827f1_0_150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322" name="Google Shape;322;g10fd4f827f1_0_150"/>
          <p:cNvCxnSpPr>
            <a:stCxn id="314" idx="3"/>
            <a:endCxn id="315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g10fd4f827f1_0_150"/>
          <p:cNvCxnSpPr>
            <a:stCxn id="315" idx="3"/>
            <a:endCxn id="317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g10fd4f827f1_0_150"/>
          <p:cNvCxnSpPr>
            <a:stCxn id="315" idx="5"/>
            <a:endCxn id="318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g10fd4f827f1_0_150"/>
          <p:cNvCxnSpPr>
            <a:stCxn id="317" idx="4"/>
            <a:endCxn id="321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g10fd4f827f1_0_150"/>
          <p:cNvCxnSpPr>
            <a:stCxn id="321" idx="7"/>
            <a:endCxn id="318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g10fd4f827f1_0_150"/>
          <p:cNvCxnSpPr>
            <a:stCxn id="314" idx="5"/>
            <a:endCxn id="316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g10fd4f827f1_0_150"/>
          <p:cNvCxnSpPr>
            <a:stCxn id="315" idx="6"/>
            <a:endCxn id="316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g10fd4f827f1_0_150"/>
          <p:cNvCxnSpPr>
            <a:stCxn id="316" idx="3"/>
            <a:endCxn id="319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g10fd4f827f1_0_150"/>
          <p:cNvCxnSpPr>
            <a:stCxn id="319" idx="6"/>
            <a:endCxn id="320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g10fd4f827f1_0_150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3</a:t>
            </a:r>
            <a:r>
              <a:rPr lang="en-US" sz="2800"/>
              <a:t>번 정점을 스택에서 빼서 방문하고 아직 스택에 넣지 않은 3번의 자식들을 스택에 넣는다 </a:t>
            </a:r>
            <a:endParaRPr sz="2800"/>
          </a:p>
        </p:txBody>
      </p:sp>
      <p:sp>
        <p:nvSpPr>
          <p:cNvPr id="332" name="Google Shape;332;g10fd4f827f1_0_150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fd4f827f1_0_150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334" name="Google Shape;334;g10fd4f827f1_0_150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2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35" name="Google Shape;335;g10fd4f827f1_0_150"/>
          <p:cNvSpPr/>
          <p:nvPr/>
        </p:nvSpPr>
        <p:spPr>
          <a:xfrm>
            <a:off x="14657300" y="8602150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6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d4f827f1_0_9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fd4f827f1_0_93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0fd4f827f1_0_9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43" name="Google Shape;343;g10fd4f827f1_0_9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g10fd4f827f1_0_93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345" name="Google Shape;345;g10fd4f827f1_0_93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346" name="Google Shape;346;g10fd4f827f1_0_93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347" name="Google Shape;347;g10fd4f827f1_0_93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348" name="Google Shape;348;g10fd4f827f1_0_93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349" name="Google Shape;349;g10fd4f827f1_0_93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350" name="Google Shape;350;g10fd4f827f1_0_93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351" name="Google Shape;351;g10fd4f827f1_0_93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352" name="Google Shape;352;g10fd4f827f1_0_93"/>
          <p:cNvCxnSpPr>
            <a:stCxn id="344" idx="3"/>
            <a:endCxn id="345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g10fd4f827f1_0_93"/>
          <p:cNvCxnSpPr>
            <a:stCxn id="345" idx="3"/>
            <a:endCxn id="347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g10fd4f827f1_0_93"/>
          <p:cNvCxnSpPr>
            <a:stCxn id="345" idx="5"/>
            <a:endCxn id="348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g10fd4f827f1_0_93"/>
          <p:cNvCxnSpPr>
            <a:stCxn id="347" idx="4"/>
            <a:endCxn id="351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10fd4f827f1_0_93"/>
          <p:cNvCxnSpPr>
            <a:stCxn id="351" idx="7"/>
            <a:endCxn id="348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10fd4f827f1_0_93"/>
          <p:cNvCxnSpPr>
            <a:stCxn id="344" idx="5"/>
            <a:endCxn id="346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10fd4f827f1_0_93"/>
          <p:cNvCxnSpPr>
            <a:stCxn id="345" idx="6"/>
            <a:endCxn id="346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10fd4f827f1_0_93"/>
          <p:cNvCxnSpPr>
            <a:stCxn id="346" idx="3"/>
            <a:endCxn id="349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10fd4f827f1_0_93"/>
          <p:cNvCxnSpPr>
            <a:stCxn id="349" idx="6"/>
            <a:endCxn id="350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g10fd4f827f1_0_93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0fd4f827f1_0_93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363" name="Google Shape;363;g10fd4f827f1_0_93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2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64" name="Google Shape;364;g10fd4f827f1_0_93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6</a:t>
            </a:r>
            <a:r>
              <a:rPr lang="en-US" sz="2800"/>
              <a:t>번 정점을 스택에서 빼서 방문하고 아직 스택에 넣지 않은 6번의 자식들을 스택에 넣는다 </a:t>
            </a:r>
            <a:endParaRPr sz="2800"/>
          </a:p>
        </p:txBody>
      </p:sp>
      <p:sp>
        <p:nvSpPr>
          <p:cNvPr id="365" name="Google Shape;365;g10fd4f827f1_0_93"/>
          <p:cNvSpPr/>
          <p:nvPr/>
        </p:nvSpPr>
        <p:spPr>
          <a:xfrm>
            <a:off x="14657300" y="8602150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7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fd4f827f1_0_18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0fd4f827f1_0_182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0fd4f827f1_0_18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373" name="Google Shape;373;g10fd4f827f1_0_18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g10fd4f827f1_0_182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375" name="Google Shape;375;g10fd4f827f1_0_182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376" name="Google Shape;376;g10fd4f827f1_0_182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377" name="Google Shape;377;g10fd4f827f1_0_182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378" name="Google Shape;378;g10fd4f827f1_0_182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379" name="Google Shape;379;g10fd4f827f1_0_182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380" name="Google Shape;380;g10fd4f827f1_0_182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381" name="Google Shape;381;g10fd4f827f1_0_182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382" name="Google Shape;382;g10fd4f827f1_0_182"/>
          <p:cNvCxnSpPr>
            <a:stCxn id="374" idx="3"/>
            <a:endCxn id="375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10fd4f827f1_0_182"/>
          <p:cNvCxnSpPr>
            <a:stCxn id="375" idx="3"/>
            <a:endCxn id="377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10fd4f827f1_0_182"/>
          <p:cNvCxnSpPr>
            <a:stCxn id="375" idx="5"/>
            <a:endCxn id="378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g10fd4f827f1_0_182"/>
          <p:cNvCxnSpPr>
            <a:stCxn id="377" idx="4"/>
            <a:endCxn id="381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g10fd4f827f1_0_182"/>
          <p:cNvCxnSpPr>
            <a:stCxn id="381" idx="7"/>
            <a:endCxn id="378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10fd4f827f1_0_182"/>
          <p:cNvCxnSpPr>
            <a:stCxn id="374" idx="5"/>
            <a:endCxn id="376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g10fd4f827f1_0_182"/>
          <p:cNvCxnSpPr>
            <a:stCxn id="375" idx="6"/>
            <a:endCxn id="376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10fd4f827f1_0_182"/>
          <p:cNvCxnSpPr>
            <a:stCxn id="376" idx="3"/>
            <a:endCxn id="379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g10fd4f827f1_0_182"/>
          <p:cNvCxnSpPr>
            <a:stCxn id="379" idx="6"/>
            <a:endCxn id="380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g10fd4f827f1_0_182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0fd4f827f1_0_182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393" name="Google Shape;393;g10fd4f827f1_0_182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2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94" name="Google Shape;394;g10fd4f827f1_0_182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7</a:t>
            </a:r>
            <a:r>
              <a:rPr lang="en-US" sz="2800"/>
              <a:t>번 정점을 스택에서 빼서 방문한</a:t>
            </a:r>
            <a:r>
              <a:rPr lang="en-US" sz="2800"/>
              <a:t>다. 아직 스택에 들어간 적 없는 7번의 자식이 없으므로 그냥 넘어간다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fd4f827f1_0_21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0fd4f827f1_0_211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fd4f827f1_0_21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02" name="Google Shape;402;g10fd4f827f1_0_21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g10fd4f827f1_0_211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404" name="Google Shape;404;g10fd4f827f1_0_211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405" name="Google Shape;405;g10fd4f827f1_0_211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406" name="Google Shape;406;g10fd4f827f1_0_211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407" name="Google Shape;407;g10fd4f827f1_0_211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408" name="Google Shape;408;g10fd4f827f1_0_211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409" name="Google Shape;409;g10fd4f827f1_0_211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410" name="Google Shape;410;g10fd4f827f1_0_211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411" name="Google Shape;411;g10fd4f827f1_0_211"/>
          <p:cNvCxnSpPr>
            <a:stCxn id="403" idx="3"/>
            <a:endCxn id="404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g10fd4f827f1_0_211"/>
          <p:cNvCxnSpPr>
            <a:stCxn id="404" idx="3"/>
            <a:endCxn id="406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10fd4f827f1_0_211"/>
          <p:cNvCxnSpPr>
            <a:stCxn id="404" idx="5"/>
            <a:endCxn id="407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g10fd4f827f1_0_211"/>
          <p:cNvCxnSpPr>
            <a:stCxn id="406" idx="4"/>
            <a:endCxn id="410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g10fd4f827f1_0_211"/>
          <p:cNvCxnSpPr>
            <a:stCxn id="410" idx="7"/>
            <a:endCxn id="407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g10fd4f827f1_0_211"/>
          <p:cNvCxnSpPr>
            <a:stCxn id="403" idx="5"/>
            <a:endCxn id="405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g10fd4f827f1_0_211"/>
          <p:cNvCxnSpPr>
            <a:stCxn id="404" idx="6"/>
            <a:endCxn id="405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g10fd4f827f1_0_211"/>
          <p:cNvCxnSpPr>
            <a:stCxn id="405" idx="3"/>
            <a:endCxn id="408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g10fd4f827f1_0_211"/>
          <p:cNvCxnSpPr>
            <a:stCxn id="408" idx="6"/>
            <a:endCxn id="409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g10fd4f827f1_0_211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0fd4f827f1_0_211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422" name="Google Shape;422;g10fd4f827f1_0_211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4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23" name="Google Shape;423;g10fd4f827f1_0_211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2번 정점을 스택에서 빼서 방문하고 아직 스택에 들어간 적 없는 자식들을 스택에 넣는다</a:t>
            </a:r>
            <a:endParaRPr sz="2800"/>
          </a:p>
        </p:txBody>
      </p:sp>
      <p:sp>
        <p:nvSpPr>
          <p:cNvPr id="424" name="Google Shape;424;g10fd4f827f1_0_211"/>
          <p:cNvSpPr/>
          <p:nvPr/>
        </p:nvSpPr>
        <p:spPr>
          <a:xfrm>
            <a:off x="14657300" y="8602150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5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401132" y="3083950"/>
            <a:ext cx="441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135577" y="4151873"/>
            <a:ext cx="47019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강의에서 전하고 싶은 것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그래프란 무엇인가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그래프의 표현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그래프의 깊이 우선 탐색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/>
              <a:t>그래프의 너비 우선 탐색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너비 우선 탐색 - 최단거리</a:t>
            </a:r>
            <a:endParaRPr sz="2400"/>
          </a:p>
          <a:p>
            <a:pPr indent="-3810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부록 - 그래프 모델링</a:t>
            </a:r>
            <a:endParaRPr sz="2400"/>
          </a:p>
        </p:txBody>
      </p:sp>
      <p:sp>
        <p:nvSpPr>
          <p:cNvPr id="118" name="Google Shape;118;p2"/>
          <p:cNvSpPr txBox="1"/>
          <p:nvPr/>
        </p:nvSpPr>
        <p:spPr>
          <a:xfrm>
            <a:off x="1401132" y="2231655"/>
            <a:ext cx="513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9E3E"/>
                </a:solidFill>
                <a:latin typeface="Arial"/>
                <a:ea typeface="Arial"/>
                <a:cs typeface="Arial"/>
                <a:sym typeface="Arial"/>
              </a:rPr>
              <a:t>2022 Winter Algorithm Camp</a:t>
            </a:r>
            <a:endParaRPr b="0" i="0" sz="2400" u="none" cap="none" strike="noStrike">
              <a:solidFill>
                <a:srgbClr val="009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E3E"/>
                </a:solidFill>
              </a:rPr>
              <a:t>8</a:t>
            </a:r>
            <a:r>
              <a:rPr b="0" i="0" lang="en-US" sz="2400" u="none" cap="none" strike="noStrike">
                <a:solidFill>
                  <a:srgbClr val="009E3E"/>
                </a:solidFill>
                <a:latin typeface="Arial"/>
                <a:ea typeface="Arial"/>
                <a:cs typeface="Arial"/>
                <a:sym typeface="Arial"/>
              </a:rPr>
              <a:t>회차. </a:t>
            </a:r>
            <a:r>
              <a:rPr lang="en-US" sz="2400">
                <a:solidFill>
                  <a:srgbClr val="009E3E"/>
                </a:solidFill>
              </a:rPr>
              <a:t>그래프/그래프 탐색</a:t>
            </a:r>
            <a:endParaRPr b="0" i="0" sz="2400" u="none" cap="none" strike="noStrike">
              <a:solidFill>
                <a:srgbClr val="009E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fd4f827f1_0_24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fd4f827f1_0_240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0fd4f827f1_0_24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32" name="Google Shape;432;g10fd4f827f1_0_24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g10fd4f827f1_0_240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434" name="Google Shape;434;g10fd4f827f1_0_240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435" name="Google Shape;435;g10fd4f827f1_0_240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436" name="Google Shape;436;g10fd4f827f1_0_240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437" name="Google Shape;437;g10fd4f827f1_0_240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438" name="Google Shape;438;g10fd4f827f1_0_240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439" name="Google Shape;439;g10fd4f827f1_0_240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440" name="Google Shape;440;g10fd4f827f1_0_240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441" name="Google Shape;441;g10fd4f827f1_0_240"/>
          <p:cNvCxnSpPr>
            <a:stCxn id="433" idx="3"/>
            <a:endCxn id="434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g10fd4f827f1_0_240"/>
          <p:cNvCxnSpPr>
            <a:stCxn id="434" idx="3"/>
            <a:endCxn id="436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g10fd4f827f1_0_240"/>
          <p:cNvCxnSpPr>
            <a:stCxn id="434" idx="5"/>
            <a:endCxn id="437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g10fd4f827f1_0_240"/>
          <p:cNvCxnSpPr>
            <a:stCxn id="436" idx="4"/>
            <a:endCxn id="440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g10fd4f827f1_0_240"/>
          <p:cNvCxnSpPr>
            <a:stCxn id="440" idx="7"/>
            <a:endCxn id="437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g10fd4f827f1_0_240"/>
          <p:cNvCxnSpPr>
            <a:stCxn id="433" idx="5"/>
            <a:endCxn id="435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g10fd4f827f1_0_240"/>
          <p:cNvCxnSpPr>
            <a:stCxn id="434" idx="6"/>
            <a:endCxn id="435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g10fd4f827f1_0_240"/>
          <p:cNvCxnSpPr>
            <a:stCxn id="435" idx="3"/>
            <a:endCxn id="438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g10fd4f827f1_0_240"/>
          <p:cNvCxnSpPr>
            <a:stCxn id="438" idx="6"/>
            <a:endCxn id="439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g10fd4f827f1_0_240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0fd4f827f1_0_240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452" name="Google Shape;452;g10fd4f827f1_0_240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4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53" name="Google Shape;453;g10fd4f827f1_0_240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5</a:t>
            </a:r>
            <a:r>
              <a:rPr lang="en-US" sz="2800"/>
              <a:t>번 정점을 스택에서 빼서 방문하고 아직 스택에 들어간 적 없는 자식들을 스택에 넣는다</a:t>
            </a:r>
            <a:endParaRPr sz="2800"/>
          </a:p>
        </p:txBody>
      </p:sp>
      <p:sp>
        <p:nvSpPr>
          <p:cNvPr id="454" name="Google Shape;454;g10fd4f827f1_0_240"/>
          <p:cNvSpPr/>
          <p:nvPr/>
        </p:nvSpPr>
        <p:spPr>
          <a:xfrm>
            <a:off x="14657300" y="8602150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8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fd4f827f1_0_26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0fd4f827f1_0_269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fd4f827f1_0_26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62" name="Google Shape;462;g10fd4f827f1_0_26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g10fd4f827f1_0_269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464" name="Google Shape;464;g10fd4f827f1_0_269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465" name="Google Shape;465;g10fd4f827f1_0_269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466" name="Google Shape;466;g10fd4f827f1_0_269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467" name="Google Shape;467;g10fd4f827f1_0_269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468" name="Google Shape;468;g10fd4f827f1_0_269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469" name="Google Shape;469;g10fd4f827f1_0_269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470" name="Google Shape;470;g10fd4f827f1_0_269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471" name="Google Shape;471;g10fd4f827f1_0_269"/>
          <p:cNvCxnSpPr>
            <a:stCxn id="463" idx="3"/>
            <a:endCxn id="464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g10fd4f827f1_0_269"/>
          <p:cNvCxnSpPr>
            <a:stCxn id="464" idx="3"/>
            <a:endCxn id="466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g10fd4f827f1_0_269"/>
          <p:cNvCxnSpPr>
            <a:stCxn id="464" idx="5"/>
            <a:endCxn id="467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g10fd4f827f1_0_269"/>
          <p:cNvCxnSpPr>
            <a:stCxn id="466" idx="4"/>
            <a:endCxn id="470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10fd4f827f1_0_269"/>
          <p:cNvCxnSpPr>
            <a:stCxn id="470" idx="7"/>
            <a:endCxn id="467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10fd4f827f1_0_269"/>
          <p:cNvCxnSpPr>
            <a:stCxn id="463" idx="5"/>
            <a:endCxn id="465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10fd4f827f1_0_269"/>
          <p:cNvCxnSpPr>
            <a:stCxn id="464" idx="6"/>
            <a:endCxn id="465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g10fd4f827f1_0_269"/>
          <p:cNvCxnSpPr>
            <a:stCxn id="465" idx="3"/>
            <a:endCxn id="468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10fd4f827f1_0_269"/>
          <p:cNvCxnSpPr>
            <a:stCxn id="468" idx="6"/>
            <a:endCxn id="469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g10fd4f827f1_0_269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0fd4f827f1_0_269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482" name="Google Shape;482;g10fd4f827f1_0_269"/>
          <p:cNvSpPr/>
          <p:nvPr/>
        </p:nvSpPr>
        <p:spPr>
          <a:xfrm>
            <a:off x="14657300" y="946717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4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83" name="Google Shape;483;g10fd4f827f1_0_269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8</a:t>
            </a:r>
            <a:r>
              <a:rPr lang="en-US" sz="2800"/>
              <a:t>번 정점을 스택에서 빼서 방문하고 아직 스택에 들어간 적 없는 8번의 자식이 없으므로 넘어간다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fd4f827f1_0_29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fd4f827f1_0_298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0fd4f827f1_0_29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491" name="Google Shape;491;g10fd4f827f1_0_29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g10fd4f827f1_0_298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493" name="Google Shape;493;g10fd4f827f1_0_298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494" name="Google Shape;494;g10fd4f827f1_0_298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495" name="Google Shape;495;g10fd4f827f1_0_298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496" name="Google Shape;496;g10fd4f827f1_0_298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497" name="Google Shape;497;g10fd4f827f1_0_298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498" name="Google Shape;498;g10fd4f827f1_0_298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499" name="Google Shape;499;g10fd4f827f1_0_298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500" name="Google Shape;500;g10fd4f827f1_0_298"/>
          <p:cNvCxnSpPr>
            <a:stCxn id="492" idx="3"/>
            <a:endCxn id="493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g10fd4f827f1_0_298"/>
          <p:cNvCxnSpPr>
            <a:stCxn id="493" idx="3"/>
            <a:endCxn id="495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g10fd4f827f1_0_298"/>
          <p:cNvCxnSpPr>
            <a:stCxn id="493" idx="5"/>
            <a:endCxn id="496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g10fd4f827f1_0_298"/>
          <p:cNvCxnSpPr>
            <a:stCxn id="495" idx="4"/>
            <a:endCxn id="499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g10fd4f827f1_0_298"/>
          <p:cNvCxnSpPr>
            <a:stCxn id="499" idx="7"/>
            <a:endCxn id="496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g10fd4f827f1_0_298"/>
          <p:cNvCxnSpPr>
            <a:stCxn id="492" idx="5"/>
            <a:endCxn id="494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g10fd4f827f1_0_298"/>
          <p:cNvCxnSpPr>
            <a:stCxn id="493" idx="6"/>
            <a:endCxn id="494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g10fd4f827f1_0_298"/>
          <p:cNvCxnSpPr>
            <a:stCxn id="494" idx="3"/>
            <a:endCxn id="497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g10fd4f827f1_0_298"/>
          <p:cNvCxnSpPr>
            <a:stCxn id="497" idx="6"/>
            <a:endCxn id="498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g10fd4f827f1_0_298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0fd4f827f1_0_298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스택</a:t>
            </a:r>
            <a:endParaRPr sz="2800"/>
          </a:p>
        </p:txBody>
      </p:sp>
      <p:sp>
        <p:nvSpPr>
          <p:cNvPr id="511" name="Google Shape;511;g10fd4f827f1_0_298"/>
          <p:cNvSpPr txBox="1"/>
          <p:nvPr/>
        </p:nvSpPr>
        <p:spPr>
          <a:xfrm>
            <a:off x="12694700" y="24388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마지막으로 스택에 남아 있는 4번 정점을 빼서 방문하고 스택이 비었으므로 탐색을 종료한다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fd4f827f1_0_32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0fd4f827f1_0_326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 구현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0fd4f827f1_0_32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19" name="Google Shape;519;g10fd4f827f1_0_32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g10fd4f827f1_0_326"/>
          <p:cNvSpPr txBox="1"/>
          <p:nvPr/>
        </p:nvSpPr>
        <p:spPr>
          <a:xfrm>
            <a:off x="2060000" y="41280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설명과 그림에서 보았듯이 기본적으로 스택을 활용한다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재귀를 통해서 스택을 쌓을 수도 있고 스택 자료구조를 활용해서 구현할 수도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각각 나름의 장점이 있다.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지금 중요한 것은 구현 방식보다는 순회의 구조를 이해하는 것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21" name="Google Shape;521;g10fd4f827f1_0_326"/>
          <p:cNvSpPr txBox="1"/>
          <p:nvPr/>
        </p:nvSpPr>
        <p:spPr>
          <a:xfrm>
            <a:off x="1524000" y="6991975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0fd4f827f1_0_326"/>
          <p:cNvSpPr txBox="1"/>
          <p:nvPr/>
        </p:nvSpPr>
        <p:spPr>
          <a:xfrm>
            <a:off x="2060000" y="7908475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방문한 노드의 자식을 방문하고, 또 그 자식을 방문하는 것을 반복하면서 깊게 탐색해 나감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 경로에서 더 방문할 노드가 없을 경우 아까 방문하지 못했던 정점들로 되돌아옴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 순서를 구현하기 위한 방식이 바로 스택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fd4f827f1_0_33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0fd4f827f1_0_336"/>
          <p:cNvSpPr txBox="1"/>
          <p:nvPr/>
        </p:nvSpPr>
        <p:spPr>
          <a:xfrm>
            <a:off x="1524000" y="3211500"/>
            <a:ext cx="550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 구현 - 재귀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0fd4f827f1_0_33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30" name="Google Shape;530;g10fd4f827f1_0_33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g10fd4f827f1_0_336"/>
          <p:cNvSpPr txBox="1"/>
          <p:nvPr/>
        </p:nvSpPr>
        <p:spPr>
          <a:xfrm>
            <a:off x="2060000" y="41280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설명과 그림에서 보았듯이 기본적으로 스택을 활용한다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재귀를 통해서 스택을 쌓을 수도 있고 스택 자료구조를 활용해서 구현할 수도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각각 나름의 장점이 있다.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지금 중요한 것은 구현 방식보다는 순회의 구조를 이해하는 것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32" name="Google Shape;532;g10fd4f827f1_0_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6808325"/>
            <a:ext cx="4686773" cy="42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0fd4f827f1_0_336"/>
          <p:cNvSpPr txBox="1"/>
          <p:nvPr/>
        </p:nvSpPr>
        <p:spPr>
          <a:xfrm>
            <a:off x="7032300" y="6960725"/>
            <a:ext cx="9755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이미 방문한 정점이 아니라면 현재 정점을 방문한 후 그 자식 정점들을 타고 재귀적으로 내려간다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25128b3b2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125128b3b2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40" name="Google Shape;540;g1125128b3b2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g1125128b3b2_0_0"/>
          <p:cNvSpPr txBox="1"/>
          <p:nvPr/>
        </p:nvSpPr>
        <p:spPr>
          <a:xfrm>
            <a:off x="2060000" y="41280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설명과 그림에서 보았듯이 기본적으로 스택을 활용한다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재귀를 통해서 스택을 쌓을 수도 있고 스택 자료구조를 활용해서 구현할 수도 있다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2" name="Google Shape;542;g1125128b3b2_0_0"/>
          <p:cNvSpPr txBox="1"/>
          <p:nvPr/>
        </p:nvSpPr>
        <p:spPr>
          <a:xfrm>
            <a:off x="7849275" y="5493300"/>
            <a:ext cx="9755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방문하는 정점의 자식 정점들 중 방문 상태가 아닌 걸 스택에 넣는다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스택의 역할을 할 수 있는 다른 stl들도 있다. list, deque, 심지어 vector도 가능하며, 배열을 이용해 구현한 야매 스택으로도 가능하다. 물론 링크드 리스트를 이용해 정석적으로 구현할 수도 있다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43" name="Google Shape;543;g1125128b3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5493300"/>
            <a:ext cx="5437103" cy="56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125128b3b2_0_0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 구현 - 스택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fd2037945_0_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fd2037945_0_2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번외 - 스택의 배열 구현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fd2037945_0_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52" name="Google Shape;552;g10fd2037945_0_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g10fd2037945_0_2"/>
          <p:cNvSpPr txBox="1"/>
          <p:nvPr/>
        </p:nvSpPr>
        <p:spPr>
          <a:xfrm>
            <a:off x="2060000" y="41280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 슬라이드에서, 배열을 이용한 야매(?) 스택으로도 DFS 구현이 가능하다는 언급을 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배열의 크기를 문제의 최대 입력 제한을 넘을 만큼 넉넉하게 잡아 두고, 스택의 상단을 표현하는 인덱스를 두면 스택의 모든 연산을 구현 가능하다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물론 그다지 좋은 방식은 아니다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어떤 스택을 쓰고, 재귀를 사용하고 안 사용하고가 아니라 스택의 삽입/삭제 구조와 그것이 DFS의 그래프 탐색 순서에 어떻게 작용하는지를 이해하는 게 구체적인 구현보다 훨씬 중요하다는 사실을 강조하는 것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54" name="Google Shape;554;g10fd203794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75" y="8191350"/>
            <a:ext cx="3724000" cy="24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10fd203794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300" y="8589550"/>
            <a:ext cx="4523401" cy="204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10fd203794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0300" y="9068425"/>
            <a:ext cx="5351852" cy="156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25128b3b2_0_1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깊이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125128b3b2_0_14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번외 - 스택의 배열 구현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125128b3b2_0_1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64" name="Google Shape;564;g1125128b3b2_0_1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g1125128b3b2_0_14"/>
          <p:cNvSpPr txBox="1"/>
          <p:nvPr/>
        </p:nvSpPr>
        <p:spPr>
          <a:xfrm>
            <a:off x="2060000" y="4128000"/>
            <a:ext cx="160182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 슬라이드에서, 배열을 이용한 야매(?) 스택으로도 DFS 구현이 가능하다는 언급을 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배열의 크기를 문제의 최대 입력 제한을 넘을 만큼 넉넉하게 잡아 두고, 스택의 상단을 표현하는 인덱스를 두면 스택의 모든 연산을 구현 가능하다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물론 그다지 좋은 방식은 아니다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어떤 스택을 쓰고, 재귀를 사용하고 안 사용하고가 아니라 스택의 삽입/삭제 구조와 그것이 DFS의 그래프 탐색 순서에 어떻게 작용하는지를 이해하는 게 구체적인 구현보다 훨씬 중요하다는 사실을 강조하는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각자의 구현은 스스로가 많은 문제를 풀면서 본인이 가장 편하고 직관적인 스타일로 정립시켜 나가는 것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많은 알고리즘 대회가 팀 대회임을 고려하면 int a,b,c,e,d,f,g,...z; 만으로 모든 구현을 하는 수준은 피해야 하겠지</a:t>
            </a:r>
            <a:r>
              <a:rPr lang="en-US" sz="2800">
                <a:solidFill>
                  <a:srgbClr val="0000FF"/>
                </a:solidFill>
              </a:rPr>
              <a:t>만 남의 구현을 완벽한 이해 없이 따라만 하는 것도 좋지 않다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fd2037945_0_2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fd2037945_0_23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fd2037945_0_2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73" name="Google Shape;573;g10fd2037945_0_2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g10fd2037945_0_23"/>
          <p:cNvSpPr txBox="1"/>
          <p:nvPr/>
        </p:nvSpPr>
        <p:spPr>
          <a:xfrm>
            <a:off x="2060000" y="41280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Breadth First Search, BFS라고 더 많이 불린다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너비 우선 탐색은 시작 정점에서 시작해서 인접한 정점을 모두 탐색한 후 다음 단계로 나아간다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시작 정점에서 더 깊어지는 방향으로 일단 내려가 보는 깊이 우선 탐색과 달리 너비 우선 탐색은 한 단계 깊이를 모두 탐색한 후 다음 깊이로 내려감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75" name="Google Shape;575;g10fd2037945_0_23"/>
          <p:cNvSpPr txBox="1"/>
          <p:nvPr/>
        </p:nvSpPr>
        <p:spPr>
          <a:xfrm>
            <a:off x="1524000" y="7069025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 우선 탐색의 구현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0fd2037945_0_23"/>
          <p:cNvSpPr txBox="1"/>
          <p:nvPr/>
        </p:nvSpPr>
        <p:spPr>
          <a:xfrm>
            <a:off x="2060000" y="7985525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너비 우선 탐색의 구현에는 먼저 들어간 게 먼저 빠져나오는 자료구조인 큐를 사용한다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보통 queue stl이나 같은 기능을 할 수 있는 컨테이너를 사용해서 구현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fd2037945_0_4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0fd2037945_0_43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0fd2037945_0_4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584" name="Google Shape;584;g10fd2037945_0_4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5" name="Google Shape;585;g10fd2037945_0_43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586" name="Google Shape;586;g10fd2037945_0_43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587" name="Google Shape;587;g10fd2037945_0_43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588" name="Google Shape;588;g10fd2037945_0_43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589" name="Google Shape;589;g10fd2037945_0_43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590" name="Google Shape;590;g10fd2037945_0_43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591" name="Google Shape;591;g10fd2037945_0_43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592" name="Google Shape;592;g10fd2037945_0_43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593" name="Google Shape;593;g10fd2037945_0_43"/>
          <p:cNvCxnSpPr>
            <a:stCxn id="585" idx="3"/>
            <a:endCxn id="586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g10fd2037945_0_43"/>
          <p:cNvCxnSpPr>
            <a:stCxn id="586" idx="3"/>
            <a:endCxn id="588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g10fd2037945_0_43"/>
          <p:cNvCxnSpPr>
            <a:stCxn id="586" idx="5"/>
            <a:endCxn id="589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g10fd2037945_0_43"/>
          <p:cNvCxnSpPr>
            <a:stCxn id="588" idx="4"/>
            <a:endCxn id="592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g10fd2037945_0_43"/>
          <p:cNvCxnSpPr>
            <a:stCxn id="592" idx="7"/>
            <a:endCxn id="589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g10fd2037945_0_43"/>
          <p:cNvCxnSpPr>
            <a:stCxn id="585" idx="5"/>
            <a:endCxn id="587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g10fd2037945_0_43"/>
          <p:cNvCxnSpPr>
            <a:stCxn id="586" idx="6"/>
            <a:endCxn id="587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g10fd2037945_0_43"/>
          <p:cNvCxnSpPr>
            <a:stCxn id="587" idx="3"/>
            <a:endCxn id="590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g10fd2037945_0_43"/>
          <p:cNvCxnSpPr>
            <a:stCxn id="590" idx="6"/>
            <a:endCxn id="591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g10fd2037945_0_43"/>
          <p:cNvSpPr txBox="1"/>
          <p:nvPr/>
        </p:nvSpPr>
        <p:spPr>
          <a:xfrm>
            <a:off x="12935025" y="3652325"/>
            <a:ext cx="66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1번 정점에서 시작한다</a:t>
            </a:r>
            <a:endParaRPr sz="2800"/>
          </a:p>
        </p:txBody>
      </p:sp>
      <p:sp>
        <p:nvSpPr>
          <p:cNvPr id="603" name="Google Shape;603;g10fd2037945_0_43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0fd2037945_0_43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605" name="Google Shape;605;g10fd2037945_0_43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1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606" name="Google Shape;606;g10fd2037945_0_43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382157" y="1595457"/>
            <a:ext cx="17339786" cy="148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강의에서 전하고 싶은 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그래프에 대한 직관적인 이해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그래프의 기본을 익</a:t>
            </a:r>
            <a:r>
              <a:rPr lang="en-US" sz="2800"/>
              <a:t>히는 것만으로도 solved.ac 기준 실버 상위~골드 하위 문제를 꽤 풀 수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그러나 그래프는 그 정도 티어를 훨씬 뛰어넘는</a:t>
            </a:r>
            <a:r>
              <a:rPr lang="en-US" sz="2800"/>
              <a:t> 가치를 가짐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다음 강의의 주제인 트리 또한 그래프 응용의 일종이며, 그 외에도 수많은 응용이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응용 중 유명한 알고리즘이나 자료구조만 해도 상당하다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이 강의에서 전해주고 싶은 것은 그래프의 기초와 한두 가지 응용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그래프를 다루는 법은 더 고급의 알고리즘을 사용할 때도 중요하다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많은 문제를 풀면서 감을 익히는 것도 중요(어쩌면 제일 중요)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문제의 상황을 그래프로 생각할 수 있어야 한다</a:t>
            </a:r>
            <a:endParaRPr sz="2800">
              <a:solidFill>
                <a:srgbClr val="0000FF"/>
              </a:solidFill>
            </a:endParaRPr>
          </a:p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6659483" y="10537798"/>
            <a:ext cx="6785134" cy="490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4227548" y="10033123"/>
            <a:ext cx="4523423" cy="60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fd2037945_0_9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fd2037945_0_99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fd2037945_0_9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14" name="Google Shape;614;g10fd2037945_0_9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g10fd2037945_0_99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616" name="Google Shape;616;g10fd2037945_0_99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617" name="Google Shape;617;g10fd2037945_0_99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618" name="Google Shape;618;g10fd2037945_0_99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619" name="Google Shape;619;g10fd2037945_0_99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620" name="Google Shape;620;g10fd2037945_0_99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621" name="Google Shape;621;g10fd2037945_0_99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622" name="Google Shape;622;g10fd2037945_0_99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623" name="Google Shape;623;g10fd2037945_0_99"/>
          <p:cNvCxnSpPr>
            <a:stCxn id="615" idx="3"/>
            <a:endCxn id="616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g10fd2037945_0_99"/>
          <p:cNvCxnSpPr>
            <a:stCxn id="616" idx="3"/>
            <a:endCxn id="618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g10fd2037945_0_99"/>
          <p:cNvCxnSpPr>
            <a:stCxn id="616" idx="5"/>
            <a:endCxn id="619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g10fd2037945_0_99"/>
          <p:cNvCxnSpPr>
            <a:stCxn id="618" idx="4"/>
            <a:endCxn id="622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g10fd2037945_0_99"/>
          <p:cNvCxnSpPr>
            <a:stCxn id="622" idx="7"/>
            <a:endCxn id="619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g10fd2037945_0_99"/>
          <p:cNvCxnSpPr>
            <a:stCxn id="615" idx="5"/>
            <a:endCxn id="617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g10fd2037945_0_99"/>
          <p:cNvCxnSpPr>
            <a:stCxn id="616" idx="6"/>
            <a:endCxn id="617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g10fd2037945_0_99"/>
          <p:cNvCxnSpPr>
            <a:stCxn id="617" idx="3"/>
            <a:endCxn id="620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g10fd2037945_0_99"/>
          <p:cNvCxnSpPr>
            <a:stCxn id="620" idx="6"/>
            <a:endCxn id="621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g10fd2037945_0_99"/>
          <p:cNvSpPr txBox="1"/>
          <p:nvPr/>
        </p:nvSpPr>
        <p:spPr>
          <a:xfrm>
            <a:off x="12782625" y="26349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1번 정점을 큐에서 빼서 방문하고 아직 큐에 넣은 적이 없는 1번의 자식 정점들을 큐에 삽입한다</a:t>
            </a:r>
            <a:endParaRPr sz="2800"/>
          </a:p>
        </p:txBody>
      </p:sp>
      <p:sp>
        <p:nvSpPr>
          <p:cNvPr id="633" name="Google Shape;633;g10fd2037945_0_99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0fd2037945_0_99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635" name="Google Shape;635;g10fd2037945_0_99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3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36" name="Google Shape;636;g10fd2037945_0_99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2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637" name="Google Shape;637;g10fd2037945_0_99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fd2037945_0_12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0fd2037945_0_128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0fd2037945_0_12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45" name="Google Shape;645;g10fd2037945_0_12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g10fd2037945_0_128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647" name="Google Shape;647;g10fd2037945_0_128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648" name="Google Shape;648;g10fd2037945_0_128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649" name="Google Shape;649;g10fd2037945_0_128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650" name="Google Shape;650;g10fd2037945_0_128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651" name="Google Shape;651;g10fd2037945_0_128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652" name="Google Shape;652;g10fd2037945_0_128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653" name="Google Shape;653;g10fd2037945_0_128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654" name="Google Shape;654;g10fd2037945_0_128"/>
          <p:cNvCxnSpPr>
            <a:stCxn id="646" idx="3"/>
            <a:endCxn id="647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g10fd2037945_0_128"/>
          <p:cNvCxnSpPr>
            <a:stCxn id="647" idx="3"/>
            <a:endCxn id="649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g10fd2037945_0_128"/>
          <p:cNvCxnSpPr>
            <a:stCxn id="647" idx="5"/>
            <a:endCxn id="650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g10fd2037945_0_128"/>
          <p:cNvCxnSpPr>
            <a:stCxn id="649" idx="4"/>
            <a:endCxn id="653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g10fd2037945_0_128"/>
          <p:cNvCxnSpPr>
            <a:stCxn id="653" idx="7"/>
            <a:endCxn id="650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g10fd2037945_0_128"/>
          <p:cNvCxnSpPr>
            <a:stCxn id="646" idx="5"/>
            <a:endCxn id="648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g10fd2037945_0_128"/>
          <p:cNvCxnSpPr>
            <a:stCxn id="647" idx="6"/>
            <a:endCxn id="648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g10fd2037945_0_128"/>
          <p:cNvCxnSpPr>
            <a:stCxn id="648" idx="3"/>
            <a:endCxn id="651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g10fd2037945_0_128"/>
          <p:cNvCxnSpPr>
            <a:stCxn id="651" idx="6"/>
            <a:endCxn id="652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g10fd2037945_0_128"/>
          <p:cNvSpPr txBox="1"/>
          <p:nvPr/>
        </p:nvSpPr>
        <p:spPr>
          <a:xfrm>
            <a:off x="12782625" y="26349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2</a:t>
            </a:r>
            <a:r>
              <a:rPr lang="en-US" sz="2800"/>
              <a:t>번 정점을 큐에서 빼서 방문하고 아직 큐에 넣은 적이 없는 2번의 자식 정점들을 큐에 삽입한다</a:t>
            </a:r>
            <a:endParaRPr sz="2800"/>
          </a:p>
        </p:txBody>
      </p:sp>
      <p:sp>
        <p:nvSpPr>
          <p:cNvPr id="664" name="Google Shape;664;g10fd2037945_0_128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0fd2037945_0_128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666" name="Google Shape;666;g10fd2037945_0_128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5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67" name="Google Shape;667;g10fd2037945_0_128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4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68" name="Google Shape;668;g10fd2037945_0_128"/>
          <p:cNvSpPr/>
          <p:nvPr/>
        </p:nvSpPr>
        <p:spPr>
          <a:xfrm>
            <a:off x="14657300" y="62395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3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669" name="Google Shape;669;g10fd2037945_0_128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0fd2037945_0_15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0fd2037945_0_158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0fd2037945_0_15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677" name="Google Shape;677;g10fd2037945_0_15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8" name="Google Shape;678;g10fd2037945_0_158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679" name="Google Shape;679;g10fd2037945_0_158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680" name="Google Shape;680;g10fd2037945_0_158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681" name="Google Shape;681;g10fd2037945_0_158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682" name="Google Shape;682;g10fd2037945_0_158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683" name="Google Shape;683;g10fd2037945_0_158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684" name="Google Shape;684;g10fd2037945_0_158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685" name="Google Shape;685;g10fd2037945_0_158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686" name="Google Shape;686;g10fd2037945_0_158"/>
          <p:cNvCxnSpPr>
            <a:stCxn id="678" idx="3"/>
            <a:endCxn id="679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g10fd2037945_0_158"/>
          <p:cNvCxnSpPr>
            <a:stCxn id="679" idx="3"/>
            <a:endCxn id="681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g10fd2037945_0_158"/>
          <p:cNvCxnSpPr>
            <a:stCxn id="679" idx="5"/>
            <a:endCxn id="682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g10fd2037945_0_158"/>
          <p:cNvCxnSpPr>
            <a:stCxn id="681" idx="4"/>
            <a:endCxn id="685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g10fd2037945_0_158"/>
          <p:cNvCxnSpPr>
            <a:stCxn id="685" idx="7"/>
            <a:endCxn id="682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g10fd2037945_0_158"/>
          <p:cNvCxnSpPr>
            <a:stCxn id="678" idx="5"/>
            <a:endCxn id="680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g10fd2037945_0_158"/>
          <p:cNvCxnSpPr>
            <a:stCxn id="679" idx="6"/>
            <a:endCxn id="680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g10fd2037945_0_158"/>
          <p:cNvCxnSpPr>
            <a:stCxn id="680" idx="3"/>
            <a:endCxn id="683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g10fd2037945_0_158"/>
          <p:cNvCxnSpPr>
            <a:stCxn id="683" idx="6"/>
            <a:endCxn id="684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g10fd2037945_0_158"/>
          <p:cNvSpPr txBox="1"/>
          <p:nvPr/>
        </p:nvSpPr>
        <p:spPr>
          <a:xfrm>
            <a:off x="12782625" y="26349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3</a:t>
            </a:r>
            <a:r>
              <a:rPr lang="en-US" sz="2800"/>
              <a:t>번 정점을 큐에서 빼서 방문하고 아직 큐에 넣은 적이 없는 3번의 자식 정점들을 큐에 삽입한다</a:t>
            </a:r>
            <a:endParaRPr sz="2800"/>
          </a:p>
        </p:txBody>
      </p:sp>
      <p:sp>
        <p:nvSpPr>
          <p:cNvPr id="696" name="Google Shape;696;g10fd2037945_0_158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10fd2037945_0_158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698" name="Google Shape;698;g10fd2037945_0_158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6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99" name="Google Shape;699;g10fd2037945_0_158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5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00" name="Google Shape;700;g10fd2037945_0_158"/>
          <p:cNvSpPr/>
          <p:nvPr/>
        </p:nvSpPr>
        <p:spPr>
          <a:xfrm>
            <a:off x="14657300" y="62395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4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701" name="Google Shape;701;g10fd2037945_0_158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fd2037945_0_19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0fd2037945_0_192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0fd2037945_0_19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709" name="Google Shape;709;g10fd2037945_0_19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g10fd2037945_0_192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711" name="Google Shape;711;g10fd2037945_0_192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712" name="Google Shape;712;g10fd2037945_0_192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713" name="Google Shape;713;g10fd2037945_0_192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714" name="Google Shape;714;g10fd2037945_0_192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715" name="Google Shape;715;g10fd2037945_0_192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716" name="Google Shape;716;g10fd2037945_0_192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717" name="Google Shape;717;g10fd2037945_0_192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718" name="Google Shape;718;g10fd2037945_0_192"/>
          <p:cNvCxnSpPr>
            <a:stCxn id="710" idx="3"/>
            <a:endCxn id="711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g10fd2037945_0_192"/>
          <p:cNvCxnSpPr>
            <a:stCxn id="711" idx="3"/>
            <a:endCxn id="713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g10fd2037945_0_192"/>
          <p:cNvCxnSpPr>
            <a:stCxn id="711" idx="5"/>
            <a:endCxn id="714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g10fd2037945_0_192"/>
          <p:cNvCxnSpPr>
            <a:stCxn id="713" idx="4"/>
            <a:endCxn id="717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g10fd2037945_0_192"/>
          <p:cNvCxnSpPr>
            <a:stCxn id="717" idx="7"/>
            <a:endCxn id="714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g10fd2037945_0_192"/>
          <p:cNvCxnSpPr>
            <a:stCxn id="710" idx="5"/>
            <a:endCxn id="712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g10fd2037945_0_192"/>
          <p:cNvCxnSpPr>
            <a:stCxn id="711" idx="6"/>
            <a:endCxn id="712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g10fd2037945_0_192"/>
          <p:cNvCxnSpPr>
            <a:stCxn id="712" idx="3"/>
            <a:endCxn id="715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g10fd2037945_0_192"/>
          <p:cNvCxnSpPr>
            <a:stCxn id="715" idx="6"/>
            <a:endCxn id="716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g10fd2037945_0_192"/>
          <p:cNvSpPr txBox="1"/>
          <p:nvPr/>
        </p:nvSpPr>
        <p:spPr>
          <a:xfrm>
            <a:off x="12782625" y="26349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4</a:t>
            </a:r>
            <a:r>
              <a:rPr lang="en-US" sz="2800"/>
              <a:t>번 정점을 큐에서 빼서 방문하고 아직 큐에 넣은 적이 없는 4번의 자식 정점들을 큐에 삽입한다</a:t>
            </a:r>
            <a:endParaRPr sz="2800"/>
          </a:p>
        </p:txBody>
      </p:sp>
      <p:sp>
        <p:nvSpPr>
          <p:cNvPr id="728" name="Google Shape;728;g10fd2037945_0_192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10fd2037945_0_192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730" name="Google Shape;730;g10fd2037945_0_192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8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31" name="Google Shape;731;g10fd2037945_0_192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6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32" name="Google Shape;732;g10fd2037945_0_192"/>
          <p:cNvSpPr/>
          <p:nvPr/>
        </p:nvSpPr>
        <p:spPr>
          <a:xfrm>
            <a:off x="14657300" y="62395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5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733" name="Google Shape;733;g10fd2037945_0_192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0fd2037945_0_22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0fd2037945_0_223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0fd2037945_0_22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741" name="Google Shape;741;g10fd2037945_0_22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2" name="Google Shape;742;g10fd2037945_0_223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743" name="Google Shape;743;g10fd2037945_0_223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744" name="Google Shape;744;g10fd2037945_0_223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745" name="Google Shape;745;g10fd2037945_0_223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746" name="Google Shape;746;g10fd2037945_0_223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747" name="Google Shape;747;g10fd2037945_0_223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748" name="Google Shape;748;g10fd2037945_0_223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749" name="Google Shape;749;g10fd2037945_0_223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750" name="Google Shape;750;g10fd2037945_0_223"/>
          <p:cNvCxnSpPr>
            <a:stCxn id="742" idx="3"/>
            <a:endCxn id="743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g10fd2037945_0_223"/>
          <p:cNvCxnSpPr>
            <a:stCxn id="743" idx="3"/>
            <a:endCxn id="745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g10fd2037945_0_223"/>
          <p:cNvCxnSpPr>
            <a:stCxn id="743" idx="5"/>
            <a:endCxn id="746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g10fd2037945_0_223"/>
          <p:cNvCxnSpPr>
            <a:stCxn id="745" idx="4"/>
            <a:endCxn id="749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g10fd2037945_0_223"/>
          <p:cNvCxnSpPr>
            <a:stCxn id="749" idx="7"/>
            <a:endCxn id="746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g10fd2037945_0_223"/>
          <p:cNvCxnSpPr>
            <a:stCxn id="742" idx="5"/>
            <a:endCxn id="744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g10fd2037945_0_223"/>
          <p:cNvCxnSpPr>
            <a:stCxn id="743" idx="6"/>
            <a:endCxn id="744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g10fd2037945_0_223"/>
          <p:cNvCxnSpPr>
            <a:stCxn id="744" idx="3"/>
            <a:endCxn id="747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g10fd2037945_0_223"/>
          <p:cNvCxnSpPr>
            <a:stCxn id="747" idx="6"/>
            <a:endCxn id="748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g10fd2037945_0_223"/>
          <p:cNvSpPr txBox="1"/>
          <p:nvPr/>
        </p:nvSpPr>
        <p:spPr>
          <a:xfrm>
            <a:off x="12758825" y="2186375"/>
            <a:ext cx="668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5</a:t>
            </a:r>
            <a:r>
              <a:rPr lang="en-US" sz="2800"/>
              <a:t>번 정점을 큐에서 빼서 방문하고 아직 큐에 넣은 적이 없는 5번의 자식 정점들을 큐에 삽입한다. 그러나 그런 정점이 없으므로 그냥 넘어갈 것</a:t>
            </a:r>
            <a:endParaRPr sz="2800"/>
          </a:p>
        </p:txBody>
      </p:sp>
      <p:sp>
        <p:nvSpPr>
          <p:cNvPr id="760" name="Google Shape;760;g10fd2037945_0_223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0fd2037945_0_223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762" name="Google Shape;762;g10fd2037945_0_223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8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63" name="Google Shape;763;g10fd2037945_0_223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6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764" name="Google Shape;764;g10fd2037945_0_223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g10fd2037945_0_223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0fd2037945_0_25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0fd2037945_0_255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0fd2037945_0_25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773" name="Google Shape;773;g10fd2037945_0_25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g10fd2037945_0_255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775" name="Google Shape;775;g10fd2037945_0_255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776" name="Google Shape;776;g10fd2037945_0_255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777" name="Google Shape;777;g10fd2037945_0_255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778" name="Google Shape;778;g10fd2037945_0_255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779" name="Google Shape;779;g10fd2037945_0_255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780" name="Google Shape;780;g10fd2037945_0_255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781" name="Google Shape;781;g10fd2037945_0_255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782" name="Google Shape;782;g10fd2037945_0_255"/>
          <p:cNvCxnSpPr>
            <a:stCxn id="774" idx="3"/>
            <a:endCxn id="775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g10fd2037945_0_255"/>
          <p:cNvCxnSpPr>
            <a:stCxn id="775" idx="3"/>
            <a:endCxn id="777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g10fd2037945_0_255"/>
          <p:cNvCxnSpPr>
            <a:stCxn id="775" idx="5"/>
            <a:endCxn id="778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g10fd2037945_0_255"/>
          <p:cNvCxnSpPr>
            <a:stCxn id="777" idx="4"/>
            <a:endCxn id="781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g10fd2037945_0_255"/>
          <p:cNvCxnSpPr>
            <a:stCxn id="781" idx="7"/>
            <a:endCxn id="778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g10fd2037945_0_255"/>
          <p:cNvCxnSpPr>
            <a:stCxn id="774" idx="5"/>
            <a:endCxn id="776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g10fd2037945_0_255"/>
          <p:cNvCxnSpPr>
            <a:stCxn id="775" idx="6"/>
            <a:endCxn id="776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g10fd2037945_0_255"/>
          <p:cNvCxnSpPr>
            <a:stCxn id="776" idx="3"/>
            <a:endCxn id="779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g10fd2037945_0_255"/>
          <p:cNvCxnSpPr>
            <a:stCxn id="779" idx="6"/>
            <a:endCxn id="780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g10fd2037945_0_255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10fd2037945_0_255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793" name="Google Shape;793;g10fd2037945_0_255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7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94" name="Google Shape;794;g10fd2037945_0_255"/>
          <p:cNvSpPr/>
          <p:nvPr/>
        </p:nvSpPr>
        <p:spPr>
          <a:xfrm>
            <a:off x="14657300" y="53464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8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795" name="Google Shape;795;g10fd2037945_0_255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g10fd2037945_0_255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g10fd2037945_0_255"/>
          <p:cNvSpPr txBox="1"/>
          <p:nvPr/>
        </p:nvSpPr>
        <p:spPr>
          <a:xfrm>
            <a:off x="12782625" y="2634900"/>
            <a:ext cx="668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6</a:t>
            </a:r>
            <a:r>
              <a:rPr lang="en-US" sz="2800"/>
              <a:t>번 정점을 큐에서 빼서 방문하고 아직 큐에 넣은 적이 없는 6번의 자식 정점들을 큐에 삽입한다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0fd2037945_0_28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10fd2037945_0_287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10fd2037945_0_28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805" name="Google Shape;805;g10fd2037945_0_28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6" name="Google Shape;806;g10fd2037945_0_287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807" name="Google Shape;807;g10fd2037945_0_287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808" name="Google Shape;808;g10fd2037945_0_287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809" name="Google Shape;809;g10fd2037945_0_287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810" name="Google Shape;810;g10fd2037945_0_287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811" name="Google Shape;811;g10fd2037945_0_287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812" name="Google Shape;812;g10fd2037945_0_287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813" name="Google Shape;813;g10fd2037945_0_287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814" name="Google Shape;814;g10fd2037945_0_287"/>
          <p:cNvCxnSpPr>
            <a:stCxn id="806" idx="3"/>
            <a:endCxn id="807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g10fd2037945_0_287"/>
          <p:cNvCxnSpPr>
            <a:stCxn id="807" idx="3"/>
            <a:endCxn id="809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g10fd2037945_0_287"/>
          <p:cNvCxnSpPr>
            <a:stCxn id="807" idx="5"/>
            <a:endCxn id="810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g10fd2037945_0_287"/>
          <p:cNvCxnSpPr>
            <a:stCxn id="809" idx="4"/>
            <a:endCxn id="813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g10fd2037945_0_287"/>
          <p:cNvCxnSpPr>
            <a:stCxn id="813" idx="7"/>
            <a:endCxn id="810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g10fd2037945_0_287"/>
          <p:cNvCxnSpPr>
            <a:stCxn id="806" idx="5"/>
            <a:endCxn id="808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g10fd2037945_0_287"/>
          <p:cNvCxnSpPr>
            <a:stCxn id="807" idx="6"/>
            <a:endCxn id="808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g10fd2037945_0_287"/>
          <p:cNvCxnSpPr>
            <a:stCxn id="808" idx="3"/>
            <a:endCxn id="811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g10fd2037945_0_287"/>
          <p:cNvCxnSpPr>
            <a:stCxn id="811" idx="6"/>
            <a:endCxn id="812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g10fd2037945_0_287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10fd2037945_0_287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sp>
        <p:nvSpPr>
          <p:cNvPr id="825" name="Google Shape;825;g10fd2037945_0_287"/>
          <p:cNvSpPr/>
          <p:nvPr/>
        </p:nvSpPr>
        <p:spPr>
          <a:xfrm>
            <a:off x="14657300" y="4453325"/>
            <a:ext cx="1521900" cy="7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7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826" name="Google Shape;826;g10fd2037945_0_287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g10fd2037945_0_287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g10fd2037945_0_287"/>
          <p:cNvSpPr txBox="1"/>
          <p:nvPr/>
        </p:nvSpPr>
        <p:spPr>
          <a:xfrm>
            <a:off x="12758825" y="2186375"/>
            <a:ext cx="668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8</a:t>
            </a:r>
            <a:r>
              <a:rPr lang="en-US" sz="2800"/>
              <a:t>번 정점을 큐에서 빼서 방문하고 아직 큐에 넣은 적이 없는 8번의 자식 정점들을 큐에 삽입한다. 그러나 그런 정점이 없으므로 그냥 넘어갈 것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0fd2037945_0_31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0fd2037945_0_319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0fd2037945_0_31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836" name="Google Shape;836;g10fd2037945_0_31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" name="Google Shape;837;g10fd2037945_0_319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838" name="Google Shape;838;g10fd2037945_0_319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839" name="Google Shape;839;g10fd2037945_0_319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840" name="Google Shape;840;g10fd2037945_0_319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841" name="Google Shape;841;g10fd2037945_0_319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842" name="Google Shape;842;g10fd2037945_0_319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843" name="Google Shape;843;g10fd2037945_0_319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844" name="Google Shape;844;g10fd2037945_0_319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845" name="Google Shape;845;g10fd2037945_0_319"/>
          <p:cNvCxnSpPr>
            <a:stCxn id="837" idx="3"/>
            <a:endCxn id="838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g10fd2037945_0_319"/>
          <p:cNvCxnSpPr>
            <a:stCxn id="838" idx="3"/>
            <a:endCxn id="840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g10fd2037945_0_319"/>
          <p:cNvCxnSpPr>
            <a:stCxn id="838" idx="5"/>
            <a:endCxn id="841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g10fd2037945_0_319"/>
          <p:cNvCxnSpPr>
            <a:stCxn id="840" idx="4"/>
            <a:endCxn id="844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g10fd2037945_0_319"/>
          <p:cNvCxnSpPr>
            <a:stCxn id="844" idx="7"/>
            <a:endCxn id="841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g10fd2037945_0_319"/>
          <p:cNvCxnSpPr>
            <a:stCxn id="837" idx="5"/>
            <a:endCxn id="839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g10fd2037945_0_319"/>
          <p:cNvCxnSpPr>
            <a:stCxn id="838" idx="6"/>
            <a:endCxn id="839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g10fd2037945_0_319"/>
          <p:cNvCxnSpPr>
            <a:stCxn id="839" idx="3"/>
            <a:endCxn id="842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g10fd2037945_0_319"/>
          <p:cNvCxnSpPr>
            <a:stCxn id="842" idx="6"/>
            <a:endCxn id="843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g10fd2037945_0_319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10fd2037945_0_319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cxnSp>
        <p:nvCxnSpPr>
          <p:cNvPr id="856" name="Google Shape;856;g10fd2037945_0_319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g10fd2037945_0_319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g10fd2037945_0_319"/>
          <p:cNvSpPr txBox="1"/>
          <p:nvPr/>
        </p:nvSpPr>
        <p:spPr>
          <a:xfrm>
            <a:off x="12758825" y="2186375"/>
            <a:ext cx="668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7</a:t>
            </a:r>
            <a:r>
              <a:rPr lang="en-US" sz="2800"/>
              <a:t>번 정점을 큐에서 빼서 방문하고 아직 큐에 넣은 적이 없는 7번의 자식 정점들을 큐에 삽입한다. 그러나 그런 정점이 없으므로 그냥 넘어갈 것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fd2037945_0_34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10fd2037945_0_349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0fd2037945_0_34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866" name="Google Shape;866;g10fd2037945_0_34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7" name="Google Shape;867;g10fd2037945_0_349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868" name="Google Shape;868;g10fd2037945_0_349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869" name="Google Shape;869;g10fd2037945_0_349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870" name="Google Shape;870;g10fd2037945_0_349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871" name="Google Shape;871;g10fd2037945_0_349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872" name="Google Shape;872;g10fd2037945_0_349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873" name="Google Shape;873;g10fd2037945_0_349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874" name="Google Shape;874;g10fd2037945_0_349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875" name="Google Shape;875;g10fd2037945_0_349"/>
          <p:cNvCxnSpPr>
            <a:stCxn id="867" idx="3"/>
            <a:endCxn id="868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g10fd2037945_0_349"/>
          <p:cNvCxnSpPr>
            <a:stCxn id="868" idx="3"/>
            <a:endCxn id="870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g10fd2037945_0_349"/>
          <p:cNvCxnSpPr>
            <a:stCxn id="868" idx="5"/>
            <a:endCxn id="871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g10fd2037945_0_349"/>
          <p:cNvCxnSpPr>
            <a:stCxn id="870" idx="4"/>
            <a:endCxn id="874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g10fd2037945_0_349"/>
          <p:cNvCxnSpPr>
            <a:stCxn id="874" idx="7"/>
            <a:endCxn id="871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g10fd2037945_0_349"/>
          <p:cNvCxnSpPr>
            <a:stCxn id="867" idx="5"/>
            <a:endCxn id="869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g10fd2037945_0_349"/>
          <p:cNvCxnSpPr>
            <a:stCxn id="868" idx="6"/>
            <a:endCxn id="869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g10fd2037945_0_349"/>
          <p:cNvCxnSpPr>
            <a:stCxn id="869" idx="3"/>
            <a:endCxn id="872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g10fd2037945_0_349"/>
          <p:cNvCxnSpPr>
            <a:stCxn id="872" idx="6"/>
            <a:endCxn id="873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g10fd2037945_0_349"/>
          <p:cNvSpPr/>
          <p:nvPr/>
        </p:nvSpPr>
        <p:spPr>
          <a:xfrm>
            <a:off x="14577200" y="4341125"/>
            <a:ext cx="1682100" cy="5989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10fd2037945_0_349"/>
          <p:cNvSpPr txBox="1"/>
          <p:nvPr/>
        </p:nvSpPr>
        <p:spPr>
          <a:xfrm>
            <a:off x="16451525" y="4341125"/>
            <a:ext cx="29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큐</a:t>
            </a:r>
            <a:endParaRPr sz="2800"/>
          </a:p>
        </p:txBody>
      </p:sp>
      <p:cxnSp>
        <p:nvCxnSpPr>
          <p:cNvPr id="886" name="Google Shape;886;g10fd2037945_0_349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g10fd2037945_0_349"/>
          <p:cNvCxnSpPr/>
          <p:nvPr/>
        </p:nvCxnSpPr>
        <p:spPr>
          <a:xfrm>
            <a:off x="16739750" y="5574575"/>
            <a:ext cx="0" cy="38445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" name="Google Shape;888;g10fd2037945_0_349"/>
          <p:cNvSpPr txBox="1"/>
          <p:nvPr/>
        </p:nvSpPr>
        <p:spPr>
          <a:xfrm>
            <a:off x="12758825" y="3186988"/>
            <a:ext cx="66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그래프의 모든 정점을 방문하였고 큐는 비었다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110a58e47c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110a58e47c_0_0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</a:t>
            </a:r>
            <a:r>
              <a:rPr b="1" lang="en-US" sz="3200"/>
              <a:t> 우선 탐색 구현 - 큐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1110a58e47c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896" name="Google Shape;896;g1110a58e47c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7" name="Google Shape;897;g1110a58e47c_0_0"/>
          <p:cNvSpPr txBox="1"/>
          <p:nvPr/>
        </p:nvSpPr>
        <p:spPr>
          <a:xfrm>
            <a:off x="2060000" y="41280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설명과 그림에서 보았듯이 기본적으로 큐를 활용한다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정점들이 큐에 들어가고 빠지는 과정을 추적해 보면 점차 너비를 넓혀 나가는 걸 알 수 있다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98" name="Google Shape;898;g1110a58e47c_0_0"/>
          <p:cNvSpPr txBox="1"/>
          <p:nvPr/>
        </p:nvSpPr>
        <p:spPr>
          <a:xfrm>
            <a:off x="7849275" y="5493300"/>
            <a:ext cx="97554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방문하는 정점의 자식 정점 중 아직 방문하지 않은 정점을 큐에 넣는다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큐의 역할을 할 수 있는 다른 stl들도 있다. list, deque, 심지어 배열을 이용해 구현한 야매 스택으로도 가능하다.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99" name="Google Shape;899;g1110a58e4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675" y="5493300"/>
            <a:ext cx="4836856" cy="55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69ac9f5_0_11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개념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c869ac9f5_0_116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그래프란 무엇인가?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c869ac9f5_0_116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그래프의 엄밀한 정의는 정점(vertice)의 집합 V(not empty)와 간선(Edge)의 집합 E로 이루어진다.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보통 (V,E) 로 표기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간선은 두 정점의 쌍으로 나타난다. (&lt;a,b&gt;)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/>
              <a:t>간선에 방향이 있거나 가중치가 있거나, 자기 자신으로 가는 간선이 있는 등 다양한 속성이 부여되기도 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그러나 기본적으로는 어떤 정점들의 집합과 정점들 간의 연결 관계를 나타내는 간선 집합으로 이루어진 것이 바로 그래프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정점이 될 수 있는 것에 특별한 제한은 없다</a:t>
            </a:r>
            <a:endParaRPr sz="2800"/>
          </a:p>
        </p:txBody>
      </p:sp>
      <p:sp>
        <p:nvSpPr>
          <p:cNvPr id="135" name="Google Shape;135;g10c869ac9f5_0_11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36" name="Google Shape;136;g10c869ac9f5_0_11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125128b3b2_0_2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너비 우선 탐색 :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1125128b3b2_0_25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 우선 탐색 구현 - 큐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125128b3b2_0_2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07" name="Google Shape;907;g1125128b3b2_0_2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g1125128b3b2_0_25"/>
          <p:cNvSpPr txBox="1"/>
          <p:nvPr/>
        </p:nvSpPr>
        <p:spPr>
          <a:xfrm>
            <a:off x="2060000" y="41280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설명과 그림에서 보았듯이 기본적으로 큐를 활용한다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정점들이 큐에 들어가고 빠지는 과정을 추적해 보면 점차 너비를 넓혀 나가는 걸 알 수 있다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09" name="Google Shape;909;g1125128b3b2_0_25"/>
          <p:cNvSpPr txBox="1"/>
          <p:nvPr/>
        </p:nvSpPr>
        <p:spPr>
          <a:xfrm>
            <a:off x="7849275" y="5493300"/>
            <a:ext cx="97554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방문하는 정점의 자식 정점 중 아직 방문하지 않은 정점을 큐에 넣는다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큐의 역할을 할 수 있는 다른 stl들도 있다. list, deque, 심지어 배열을 이용해 구현한 야매 스택으로도 가능하다.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앞에서 본 배열을 이용한 스택과 같이 큐도 양끝을 관리하는 인덱스만 적절하게 만들어 주면 배열로 대충 구현할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하지만 중요한 것은 그 구조의 이</a:t>
            </a:r>
            <a:r>
              <a:rPr lang="en-US" sz="2800">
                <a:solidFill>
                  <a:srgbClr val="0000FF"/>
                </a:solidFill>
              </a:rPr>
              <a:t>해!</a:t>
            </a:r>
            <a:endParaRPr sz="2800">
              <a:solidFill>
                <a:srgbClr val="0000FF"/>
              </a:solidFill>
            </a:endParaRPr>
          </a:p>
        </p:txBody>
      </p:sp>
      <p:pic>
        <p:nvPicPr>
          <p:cNvPr id="910" name="Google Shape;910;g1125128b3b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675" y="5493300"/>
            <a:ext cx="4836856" cy="55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1048c5668_0_4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탐색 방법 두 가지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11048c5668_0_46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 vs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111048c5668_0_4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18" name="Google Shape;918;g111048c5668_0_4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9" name="Google Shape;919;g111048c5668_0_46"/>
          <p:cNvSpPr txBox="1"/>
          <p:nvPr/>
        </p:nvSpPr>
        <p:spPr>
          <a:xfrm>
            <a:off x="2060000" y="41280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깊이 우선 탐색은 스택을, 너비 우선 탐색은 큐를 사용한다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깊이 우선 탐색은 사이클 검출이나, 재귀적 구조를 띠는 것을 이용하여 dp에 사용할 수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일단 최대한 깊이 파고들어가므로 어떤 경로 하나를 찾고 나서 프로세스를 종료시키기도 쉬움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너비 우선 탐색은 최단거리를 찾을 수 있는 특성 때문에 그래프 모델링에 많이 쓰임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특정 상태 A에서 목표로 하는 상태 B까지 가기 위한 최소 연산 횟수 등을 구하는 데에 응용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1048c5668_0_5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탐색 방법 두 가지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111048c5668_0_56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깊이 우선 탐색 vs 너비 우선 탐색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11048c5668_0_5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27" name="Google Shape;927;g111048c5668_0_5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g111048c5668_0_56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깊이 우선 탐색은 스택을, 너비 우선 탐색은 큐를 사용한다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깊이 우선 탐색은 사이클 검출이나, 재귀적 구조를 띠는 것을 이용하여 dp에 사용할 수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일단 최대한 깊이 파고들어가므로 어떤 경로 하나를 찾고 나서 프로세스를 종료시키기도 쉬움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너비 우선 탐색은 최단거리를 찾을 수 있는 특성 때문에 그래프 모델링에 많이 쓰임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특정 상태 A에서 목표로 하는 상태 B까지 가기 위한 최소 연산 횟수 등을 구하는 데에 응용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-"/>
            </a:pPr>
            <a:r>
              <a:rPr lang="en-US" sz="2800">
                <a:solidFill>
                  <a:schemeClr val="accent2"/>
                </a:solidFill>
              </a:rPr>
              <a:t>실제로 문제를 풀 때, 정점 하나하나가 어떻게 탐색되는지를 쫓아갈 수 있어야 하는 건 아님</a:t>
            </a:r>
            <a:endParaRPr sz="2800">
              <a:solidFill>
                <a:schemeClr val="accent2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-"/>
            </a:pPr>
            <a:r>
              <a:rPr lang="en-US" sz="2800">
                <a:solidFill>
                  <a:schemeClr val="accent2"/>
                </a:solidFill>
              </a:rPr>
              <a:t>중요한 건 스스로가 사용하는 그래프 탐색 방법이 어떤 흐름으로 이루어지는지를 이해하고, 그 흐름으로 생각할 수 있는 능력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d2037945_0_40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2606. 바이러스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0fd2037945_0_40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35" name="Google Shape;935;g10fd2037945_0_40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6" name="Google Shape;936;g10fd2037945_0_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079548"/>
            <a:ext cx="13563501" cy="73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10fd2037945_0_407"/>
          <p:cNvSpPr txBox="1"/>
          <p:nvPr/>
        </p:nvSpPr>
        <p:spPr>
          <a:xfrm>
            <a:off x="2162550" y="3203775"/>
            <a:ext cx="922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선정 의도 : 간단한 그래프 탐색을 통해 풀 수 있는 문제를 풀어 보자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0f9ed5bfc_0_3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2606. 바이러스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110f9ed5bfc_0_35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10f9ed5bfc_0_3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45" name="Google Shape;945;g110f9ed5bfc_0_3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6" name="Google Shape;946;g110f9ed5bfc_0_35"/>
          <p:cNvSpPr txBox="1"/>
          <p:nvPr/>
        </p:nvSpPr>
        <p:spPr>
          <a:xfrm>
            <a:off x="2060000" y="41280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1번 컴퓨터에서 간선을 통해 도달할 수 있는 컴퓨터의 수를 구하면 되는 문제이다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이렇게 서로가 간선을 통해 도달할 수 있는 경로가 존재하는 정점들을 묶어서 ‘연결 요소(connected component)’ 라고 부르기도 한다(이 문제에서 크게 중요한 개념은 아님)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10f9ed5bfc_0_4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2606. 바이러스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10f9ed5bfc_0_46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110f9ed5bfc_0_4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54" name="Google Shape;954;g110f9ed5bfc_0_4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5" name="Google Shape;955;g110f9ed5bfc_0_46"/>
          <p:cNvSpPr txBox="1"/>
          <p:nvPr/>
        </p:nvSpPr>
        <p:spPr>
          <a:xfrm>
            <a:off x="2060000" y="41280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1번 컴퓨터에서 간선을 통해 도달할 수 있는 컴퓨터의 수를 구하면 되는 문제이다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이렇게 서로가 간선을 통해 도달할 수 있는 경로가 존재하는 정점들을 묶어서 ‘연결 요소(connected component)’ 라고 부르기도 한다(이 문제에서 크게 중요한 개념은 아님)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즉 1번 컴퓨터에서 시작해서 도달하는 정점의 개수를 세 주기만 하면 되는 문제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앞의 구현 코드에서 </a:t>
            </a:r>
            <a:r>
              <a:rPr lang="en-US" sz="2800">
                <a:solidFill>
                  <a:srgbClr val="0000FF"/>
                </a:solidFill>
              </a:rPr>
              <a:t>//do something</a:t>
            </a:r>
            <a:r>
              <a:rPr lang="en-US" sz="2800">
                <a:solidFill>
                  <a:schemeClr val="dk1"/>
                </a:solidFill>
              </a:rPr>
              <a:t> 이 써 있는 부분에 답을 증가시켜 주는 코드를 추가하기만 하면 됨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0f9ed5bfc_0_5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10026. 적록색약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10f9ed5bfc_0_5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62" name="Google Shape;962;g110f9ed5bfc_0_5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3" name="Google Shape;963;g110f9ed5bf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3193876"/>
            <a:ext cx="14234351" cy="70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g110f9ed5bfc_0_54"/>
          <p:cNvSpPr txBox="1"/>
          <p:nvPr/>
        </p:nvSpPr>
        <p:spPr>
          <a:xfrm>
            <a:off x="2162550" y="2995525"/>
            <a:ext cx="1128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선정 의도 : 1. 연결 요소의 개수를 세어 보자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			   2. 2차원 상에서 그래프 탐색을 어떻게 진행하는지 익히자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1101e9098_0_26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10026. 적록색약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111101e9098_0_26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11101e9098_0_26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72" name="Google Shape;972;g111101e9098_0_26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3" name="Google Shape;973;g111101e9098_0_26"/>
          <p:cNvSpPr txBox="1"/>
          <p:nvPr/>
        </p:nvSpPr>
        <p:spPr>
          <a:xfrm>
            <a:off x="2060000" y="41280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처음 문제가 주어진 상태에서의 영역의 개수를 한 번 세고, 빨간색과 초록색을 같게 봤을 때의 영역 개수를 한 번 센다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어떻게 영역 개수를 셀 것인가?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같은 영역에 속한 색상은 상, 하, 좌, 우 중 한 방향으로 인접해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각 격자를 하나의 정점으로 보고 각 정점은 상, 하, 좌, 우에 있는 격자(정점)와 인접해 있는 걸로 생각하면 주어진 그리드를 그래프로 생각할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그런 그래프에서 연결 요소를 세면 된다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1101e9098_0_34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10026. 적록색약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11101e9098_0_34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2차원 평면에서의 그래프 탐색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111101e9098_0_34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981" name="Google Shape;981;g111101e9098_0_34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2" name="Google Shape;982;g111101e9098_0_34"/>
          <p:cNvSpPr txBox="1"/>
          <p:nvPr/>
        </p:nvSpPr>
        <p:spPr>
          <a:xfrm>
            <a:off x="2060000" y="41280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처음 보면 낯설 수 있지만 매우 유명한 아이디어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인접 리스트로 그래프를 나타내는 대신 다른 방식을 사용한다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모든 정점에 대해, 그 정점과 인접한 정점은 상, 하, 좌, 우 방향에만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각 정점의 좌표 (x,y) 에 대해 (x+1, y), (x-1, y), (x, y+1), (x, y-1) 중 특정 조건을 만족하는 것과만 인접해 있는 것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83" name="Google Shape;983;g111101e9098_0_34"/>
          <p:cNvSpPr/>
          <p:nvPr/>
        </p:nvSpPr>
        <p:spPr>
          <a:xfrm>
            <a:off x="11347825" y="7212600"/>
            <a:ext cx="14619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X-1, Y+1</a:t>
            </a:r>
            <a:endParaRPr sz="2400"/>
          </a:p>
        </p:txBody>
      </p:sp>
      <p:sp>
        <p:nvSpPr>
          <p:cNvPr id="984" name="Google Shape;984;g111101e9098_0_34"/>
          <p:cNvSpPr/>
          <p:nvPr/>
        </p:nvSpPr>
        <p:spPr>
          <a:xfrm>
            <a:off x="12982675" y="7212600"/>
            <a:ext cx="13272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X, Y+1</a:t>
            </a:r>
            <a:endParaRPr sz="2400"/>
          </a:p>
        </p:txBody>
      </p:sp>
      <p:sp>
        <p:nvSpPr>
          <p:cNvPr id="985" name="Google Shape;985;g111101e9098_0_34"/>
          <p:cNvSpPr/>
          <p:nvPr/>
        </p:nvSpPr>
        <p:spPr>
          <a:xfrm>
            <a:off x="14482900" y="7212600"/>
            <a:ext cx="15771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X+1, Y+1</a:t>
            </a:r>
            <a:endParaRPr sz="2400"/>
          </a:p>
        </p:txBody>
      </p:sp>
      <p:sp>
        <p:nvSpPr>
          <p:cNvPr id="986" name="Google Shape;986;g111101e9098_0_34"/>
          <p:cNvSpPr/>
          <p:nvPr/>
        </p:nvSpPr>
        <p:spPr>
          <a:xfrm>
            <a:off x="11347825" y="8135825"/>
            <a:ext cx="14619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X-1, Y</a:t>
            </a:r>
            <a:endParaRPr sz="2400"/>
          </a:p>
        </p:txBody>
      </p:sp>
      <p:sp>
        <p:nvSpPr>
          <p:cNvPr id="987" name="Google Shape;987;g111101e9098_0_34"/>
          <p:cNvSpPr/>
          <p:nvPr/>
        </p:nvSpPr>
        <p:spPr>
          <a:xfrm>
            <a:off x="12982675" y="8135825"/>
            <a:ext cx="13272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X, Y</a:t>
            </a:r>
            <a:endParaRPr sz="2400"/>
          </a:p>
        </p:txBody>
      </p:sp>
      <p:sp>
        <p:nvSpPr>
          <p:cNvPr id="988" name="Google Shape;988;g111101e9098_0_34"/>
          <p:cNvSpPr/>
          <p:nvPr/>
        </p:nvSpPr>
        <p:spPr>
          <a:xfrm>
            <a:off x="14482900" y="8135825"/>
            <a:ext cx="15771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X+1, Y</a:t>
            </a:r>
            <a:endParaRPr sz="2400"/>
          </a:p>
        </p:txBody>
      </p:sp>
      <p:sp>
        <p:nvSpPr>
          <p:cNvPr id="989" name="Google Shape;989;g111101e9098_0_34"/>
          <p:cNvSpPr/>
          <p:nvPr/>
        </p:nvSpPr>
        <p:spPr>
          <a:xfrm>
            <a:off x="11347825" y="9084475"/>
            <a:ext cx="14619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X-1, Y-1</a:t>
            </a:r>
            <a:endParaRPr sz="2400"/>
          </a:p>
        </p:txBody>
      </p:sp>
      <p:sp>
        <p:nvSpPr>
          <p:cNvPr id="990" name="Google Shape;990;g111101e9098_0_34"/>
          <p:cNvSpPr/>
          <p:nvPr/>
        </p:nvSpPr>
        <p:spPr>
          <a:xfrm>
            <a:off x="12982675" y="9084475"/>
            <a:ext cx="13272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X, Y-1</a:t>
            </a:r>
            <a:endParaRPr sz="2400"/>
          </a:p>
        </p:txBody>
      </p:sp>
      <p:sp>
        <p:nvSpPr>
          <p:cNvPr id="991" name="Google Shape;991;g111101e9098_0_34"/>
          <p:cNvSpPr/>
          <p:nvPr/>
        </p:nvSpPr>
        <p:spPr>
          <a:xfrm>
            <a:off x="14482900" y="9084475"/>
            <a:ext cx="1577100" cy="807900"/>
          </a:xfrm>
          <a:prstGeom prst="rect">
            <a:avLst/>
          </a:prstGeom>
          <a:noFill/>
          <a:ln cap="flat" cmpd="sng" w="38100">
            <a:solidFill>
              <a:srgbClr val="2728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X+1, Y-1</a:t>
            </a:r>
            <a:endParaRPr sz="2400"/>
          </a:p>
        </p:txBody>
      </p:sp>
      <p:cxnSp>
        <p:nvCxnSpPr>
          <p:cNvPr id="992" name="Google Shape;992;g111101e9098_0_34"/>
          <p:cNvCxnSpPr/>
          <p:nvPr/>
        </p:nvCxnSpPr>
        <p:spPr>
          <a:xfrm flipH="1" rot="10800000">
            <a:off x="13636713" y="7847300"/>
            <a:ext cx="19200" cy="51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g111101e9098_0_34"/>
          <p:cNvCxnSpPr/>
          <p:nvPr/>
        </p:nvCxnSpPr>
        <p:spPr>
          <a:xfrm>
            <a:off x="13636700" y="8804200"/>
            <a:ext cx="19200" cy="51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g111101e9098_0_34"/>
          <p:cNvCxnSpPr/>
          <p:nvPr/>
        </p:nvCxnSpPr>
        <p:spPr>
          <a:xfrm rot="-5400000">
            <a:off x="14325500" y="8292838"/>
            <a:ext cx="19200" cy="51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g111101e9098_0_34"/>
          <p:cNvCxnSpPr/>
          <p:nvPr/>
        </p:nvCxnSpPr>
        <p:spPr>
          <a:xfrm flipH="1" rot="5400000">
            <a:off x="12809575" y="8292825"/>
            <a:ext cx="19200" cy="519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1132ca751a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10026. 적록색약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11132ca751a_0_0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2차원 평면에서의 그래프 탐색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11132ca751a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03" name="Google Shape;1003;g11132ca751a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4" name="Google Shape;1004;g11132ca751a_0_0"/>
          <p:cNvSpPr txBox="1"/>
          <p:nvPr/>
        </p:nvSpPr>
        <p:spPr>
          <a:xfrm>
            <a:off x="2060000" y="41280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 정점의 좌표 (x,y) 에 대해 (x+1, y), (x-1, y), (x, y+1), (x, y-1) 중 특정 조건을 만족하는 것과만 인접해 있는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 정점의 인접 리스트에서 정점을 빼서 확인 후 큐에 넣는 것이 아니라, 즉각적으로 그 정점의 상, 하, 좌, 우 정점을 생성해 주는 방식이다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경계에 대해서는 적절히 처리해 준다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05" name="Google Shape;1005;g11132ca75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000" y="8430590"/>
            <a:ext cx="3975000" cy="210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g11132ca751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6750" y="6893875"/>
            <a:ext cx="6982200" cy="3643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Google Shape;1007;g11132ca751a_0_0"/>
          <p:cNvCxnSpPr/>
          <p:nvPr/>
        </p:nvCxnSpPr>
        <p:spPr>
          <a:xfrm>
            <a:off x="15675375" y="8174275"/>
            <a:ext cx="2346300" cy="19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g11132ca751a_0_0"/>
          <p:cNvSpPr txBox="1"/>
          <p:nvPr/>
        </p:nvSpPr>
        <p:spPr>
          <a:xfrm>
            <a:off x="17925800" y="7764800"/>
            <a:ext cx="202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상,하,좌,우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정점의 생성</a:t>
            </a:r>
            <a:endParaRPr b="1" sz="2400"/>
          </a:p>
        </p:txBody>
      </p:sp>
      <p:cxnSp>
        <p:nvCxnSpPr>
          <p:cNvPr id="1009" name="Google Shape;1009;g11132ca751a_0_0"/>
          <p:cNvCxnSpPr/>
          <p:nvPr/>
        </p:nvCxnSpPr>
        <p:spPr>
          <a:xfrm flipH="1" rot="10800000">
            <a:off x="9482150" y="8174175"/>
            <a:ext cx="1981200" cy="634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adf52192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개념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10adf52192_0_0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그래프란 무엇인가?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10adf52192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44" name="Google Shape;144;g110adf52192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110adf52192_0_0"/>
          <p:cNvSpPr/>
          <p:nvPr/>
        </p:nvSpPr>
        <p:spPr>
          <a:xfrm>
            <a:off x="7801200" y="434112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endParaRPr sz="3200"/>
          </a:p>
        </p:txBody>
      </p:sp>
      <p:sp>
        <p:nvSpPr>
          <p:cNvPr id="146" name="Google Shape;146;g110adf52192_0_0"/>
          <p:cNvSpPr/>
          <p:nvPr/>
        </p:nvSpPr>
        <p:spPr>
          <a:xfrm>
            <a:off x="559057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2</a:t>
            </a:r>
            <a:endParaRPr sz="3200"/>
          </a:p>
        </p:txBody>
      </p:sp>
      <p:sp>
        <p:nvSpPr>
          <p:cNvPr id="147" name="Google Shape;147;g110adf52192_0_0"/>
          <p:cNvSpPr/>
          <p:nvPr/>
        </p:nvSpPr>
        <p:spPr>
          <a:xfrm>
            <a:off x="9947725" y="56386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3</a:t>
            </a:r>
            <a:endParaRPr sz="3200"/>
          </a:p>
        </p:txBody>
      </p:sp>
      <p:sp>
        <p:nvSpPr>
          <p:cNvPr id="148" name="Google Shape;148;g110adf52192_0_0"/>
          <p:cNvSpPr/>
          <p:nvPr/>
        </p:nvSpPr>
        <p:spPr>
          <a:xfrm>
            <a:off x="410080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</a:t>
            </a:r>
            <a:endParaRPr sz="3200"/>
          </a:p>
        </p:txBody>
      </p:sp>
      <p:sp>
        <p:nvSpPr>
          <p:cNvPr id="149" name="Google Shape;149;g110adf52192_0_0"/>
          <p:cNvSpPr/>
          <p:nvPr/>
        </p:nvSpPr>
        <p:spPr>
          <a:xfrm>
            <a:off x="6279375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</a:t>
            </a:r>
            <a:endParaRPr sz="3200"/>
          </a:p>
        </p:txBody>
      </p:sp>
      <p:sp>
        <p:nvSpPr>
          <p:cNvPr id="150" name="Google Shape;150;g110adf52192_0_0"/>
          <p:cNvSpPr/>
          <p:nvPr/>
        </p:nvSpPr>
        <p:spPr>
          <a:xfrm>
            <a:off x="90346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6</a:t>
            </a:r>
            <a:endParaRPr sz="3200"/>
          </a:p>
        </p:txBody>
      </p:sp>
      <p:sp>
        <p:nvSpPr>
          <p:cNvPr id="151" name="Google Shape;151;g110adf52192_0_0"/>
          <p:cNvSpPr/>
          <p:nvPr/>
        </p:nvSpPr>
        <p:spPr>
          <a:xfrm>
            <a:off x="11245250" y="7432800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7</a:t>
            </a:r>
            <a:endParaRPr sz="3200"/>
          </a:p>
        </p:txBody>
      </p:sp>
      <p:sp>
        <p:nvSpPr>
          <p:cNvPr id="152" name="Google Shape;152;g110adf52192_0_0"/>
          <p:cNvSpPr/>
          <p:nvPr/>
        </p:nvSpPr>
        <p:spPr>
          <a:xfrm>
            <a:off x="5297775" y="9114775"/>
            <a:ext cx="1361700" cy="9933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8</a:t>
            </a:r>
            <a:endParaRPr sz="3200"/>
          </a:p>
        </p:txBody>
      </p:sp>
      <p:cxnSp>
        <p:nvCxnSpPr>
          <p:cNvPr id="153" name="Google Shape;153;g110adf52192_0_0"/>
          <p:cNvCxnSpPr>
            <a:stCxn id="145" idx="3"/>
            <a:endCxn id="146" idx="7"/>
          </p:cNvCxnSpPr>
          <p:nvPr/>
        </p:nvCxnSpPr>
        <p:spPr>
          <a:xfrm flipH="1">
            <a:off x="6752916" y="5188960"/>
            <a:ext cx="1247700" cy="595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110adf52192_0_0"/>
          <p:cNvCxnSpPr>
            <a:stCxn id="146" idx="3"/>
            <a:endCxn id="148" idx="0"/>
          </p:cNvCxnSpPr>
          <p:nvPr/>
        </p:nvCxnSpPr>
        <p:spPr>
          <a:xfrm flipH="1">
            <a:off x="4781691" y="6486510"/>
            <a:ext cx="1008300" cy="946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110adf52192_0_0"/>
          <p:cNvCxnSpPr>
            <a:stCxn id="146" idx="5"/>
            <a:endCxn id="149" idx="0"/>
          </p:cNvCxnSpPr>
          <p:nvPr/>
        </p:nvCxnSpPr>
        <p:spPr>
          <a:xfrm>
            <a:off x="6752859" y="6486510"/>
            <a:ext cx="207300" cy="946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110adf52192_0_0"/>
          <p:cNvCxnSpPr>
            <a:stCxn id="148" idx="4"/>
            <a:endCxn id="152" idx="1"/>
          </p:cNvCxnSpPr>
          <p:nvPr/>
        </p:nvCxnSpPr>
        <p:spPr>
          <a:xfrm>
            <a:off x="4781650" y="8426100"/>
            <a:ext cx="715500" cy="83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110adf52192_0_0"/>
          <p:cNvCxnSpPr>
            <a:stCxn id="152" idx="7"/>
            <a:endCxn id="149" idx="4"/>
          </p:cNvCxnSpPr>
          <p:nvPr/>
        </p:nvCxnSpPr>
        <p:spPr>
          <a:xfrm flipH="1" rot="10800000">
            <a:off x="6460059" y="8426240"/>
            <a:ext cx="500100" cy="83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110adf52192_0_0"/>
          <p:cNvCxnSpPr>
            <a:stCxn id="145" idx="5"/>
            <a:endCxn id="147" idx="1"/>
          </p:cNvCxnSpPr>
          <p:nvPr/>
        </p:nvCxnSpPr>
        <p:spPr>
          <a:xfrm>
            <a:off x="8963484" y="5188960"/>
            <a:ext cx="1183800" cy="595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110adf52192_0_0"/>
          <p:cNvCxnSpPr>
            <a:stCxn id="146" idx="6"/>
            <a:endCxn id="147" idx="2"/>
          </p:cNvCxnSpPr>
          <p:nvPr/>
        </p:nvCxnSpPr>
        <p:spPr>
          <a:xfrm>
            <a:off x="6952275" y="6135325"/>
            <a:ext cx="29955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g110adf52192_0_0"/>
          <p:cNvCxnSpPr>
            <a:stCxn id="147" idx="3"/>
            <a:endCxn id="150" idx="0"/>
          </p:cNvCxnSpPr>
          <p:nvPr/>
        </p:nvCxnSpPr>
        <p:spPr>
          <a:xfrm flipH="1">
            <a:off x="9715441" y="6486510"/>
            <a:ext cx="431700" cy="946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110adf52192_0_0"/>
          <p:cNvCxnSpPr>
            <a:stCxn id="150" idx="6"/>
            <a:endCxn id="151" idx="2"/>
          </p:cNvCxnSpPr>
          <p:nvPr/>
        </p:nvCxnSpPr>
        <p:spPr>
          <a:xfrm>
            <a:off x="10396350" y="7929450"/>
            <a:ext cx="8490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g110adf52192_0_0"/>
          <p:cNvSpPr txBox="1"/>
          <p:nvPr/>
        </p:nvSpPr>
        <p:spPr>
          <a:xfrm>
            <a:off x="12967075" y="4341125"/>
            <a:ext cx="6688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정점이 될 수 있는 것에 딱히 제한은 없으나 편의상 정점 하나를 정수 하나에 대응시켜 표현하였다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정점은 {1,2,3,4,5,6,7,8}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간선은 {&lt;1,2&gt;, &lt;1,3&gt;, &lt;2,3&gt;, &lt;2,4&gt;, &lt;2,5&gt;, &lt;3,6&gt;, &lt;4,8&gt;, &lt;5,8&gt;, &lt;6,7&gt;}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간선에 방향, 가중치가 없는 경우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10a58e47c_0_4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연결 요소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1110a58e47c_0_47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필수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110a58e47c_0_4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17" name="Google Shape;1017;g1110a58e47c_0_4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8" name="Google Shape;1018;g1110a58e47c_0_47"/>
          <p:cNvSpPr txBox="1"/>
          <p:nvPr/>
        </p:nvSpPr>
        <p:spPr>
          <a:xfrm>
            <a:off x="2060000" y="4128000"/>
            <a:ext cx="402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2583. 영역 구하기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19" name="Google Shape;1019;g1110a58e47c_0_47"/>
          <p:cNvSpPr txBox="1"/>
          <p:nvPr/>
        </p:nvSpPr>
        <p:spPr>
          <a:xfrm>
            <a:off x="7317425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연습</a:t>
            </a:r>
            <a:r>
              <a:rPr b="1" lang="en-US" sz="3200"/>
              <a:t>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110a58e47c_0_47"/>
          <p:cNvSpPr txBox="1"/>
          <p:nvPr/>
        </p:nvSpPr>
        <p:spPr>
          <a:xfrm>
            <a:off x="7853425" y="4128000"/>
            <a:ext cx="6982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2667</a:t>
            </a:r>
            <a:r>
              <a:rPr lang="en-US" sz="2800">
                <a:solidFill>
                  <a:schemeClr val="dk1"/>
                </a:solidFill>
              </a:rPr>
              <a:t>. 단지번호붙이기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11724. 연결 요소의 개수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1325. 효율적인 해킹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1926. 그림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21" name="Google Shape;1021;g1110a58e47c_0_47"/>
          <p:cNvSpPr txBox="1"/>
          <p:nvPr/>
        </p:nvSpPr>
        <p:spPr>
          <a:xfrm>
            <a:off x="2060000" y="4897350"/>
            <a:ext cx="4902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갈 수 없는 영역에 대한 관리가 필요한 문제다. 갈 수 없는 영역을 미리 다 색칠해 놓는다는 아이디어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10f9ed5bfc_0_3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너비 우선 탐색 - 최단거리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110f9ed5bfc_0_3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 우선 탐색의 특징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10f9ed5bfc_0_3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29" name="Google Shape;1029;g110f9ed5bfc_0_3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0" name="Google Shape;1030;g110f9ed5bfc_0_3"/>
          <p:cNvSpPr txBox="1"/>
          <p:nvPr/>
        </p:nvSpPr>
        <p:spPr>
          <a:xfrm>
            <a:off x="2060000" y="41280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앞에서 보았듯이, 시작 정점에서 점점 한 단계씩 퍼져나감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만약 어떤 정점이 시작 정점으로부터 깊이 2에 있다면, 그 정점은 무조건 깊이 1인 정점을 다 방문하고 나서 방문될 것이다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이러한 특성을 이용해서 최단거리를 구하는 데에 이용될 수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거리 배열을 두고 dist[next]=dist[cur]+1 과 같은 방식으로 구현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next 정점은 cur 정점에 비해서 시작 정점으로부터의 거리가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 긴 것이 당연하다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31" name="Google Shape;1031;g110f9ed5bf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25" y="5479650"/>
            <a:ext cx="4836856" cy="55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g110f9ed5bfc_0_3"/>
          <p:cNvSpPr/>
          <p:nvPr/>
        </p:nvSpPr>
        <p:spPr>
          <a:xfrm>
            <a:off x="14324575" y="9353700"/>
            <a:ext cx="2739300" cy="400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10f9ed5bfc_0_1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너비 우선 탐색 - 최단거리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110f9ed5bfc_0_15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너비 우선 탐색의 특징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110f9ed5bfc_0_1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40" name="Google Shape;1040;g110f9ed5bfc_0_1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1" name="Google Shape;1041;g110f9ed5bfc_0_15"/>
          <p:cNvSpPr txBox="1"/>
          <p:nvPr/>
        </p:nvSpPr>
        <p:spPr>
          <a:xfrm>
            <a:off x="2060000" y="4128000"/>
            <a:ext cx="160182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앞에서 보았듯이, 시작 정점에서 점점 한 단계씩 퍼져나감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만약 어떤 정점이 시작 정점으로부터 깊이 2에 있다면, 그 정점은 무조건 깊이 1인 정점을 다 방문하고 나서 방문될 것이다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이러한 특성을 이용해서 최단거리를 구하는 데에 이용될 수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거리 배열을 두고 dist[next]=dist[cur]+1 과 같은 방식으로 구현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next 정점은 cur 정점에 비해서 시작 정점으로부터의 거리가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 긴 것이 당연하다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-"/>
            </a:pPr>
            <a:r>
              <a:rPr lang="en-US" sz="2800">
                <a:solidFill>
                  <a:srgbClr val="FF9900"/>
                </a:solidFill>
              </a:rPr>
              <a:t>특정 상태에서 어떤 상태가 되는 데에 몇 번의 연산이 필요한</a:t>
            </a:r>
            <a:r>
              <a:rPr lang="en-US" sz="2800">
                <a:solidFill>
                  <a:srgbClr val="FF9900"/>
                </a:solidFill>
              </a:rPr>
              <a:t>가?</a:t>
            </a:r>
            <a:endParaRPr sz="2800"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9900"/>
                </a:solidFill>
              </a:rPr>
              <a:t>를 구하는 문제에서 자주 응용됨(예시 문제 나올 것)</a:t>
            </a:r>
            <a:endParaRPr sz="2800">
              <a:solidFill>
                <a:srgbClr val="FF9900"/>
              </a:solidFill>
            </a:endParaRPr>
          </a:p>
        </p:txBody>
      </p:sp>
      <p:pic>
        <p:nvPicPr>
          <p:cNvPr id="1042" name="Google Shape;1042;g110f9ed5bf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25" y="5479650"/>
            <a:ext cx="4836856" cy="55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g110f9ed5bfc_0_15"/>
          <p:cNvSpPr/>
          <p:nvPr/>
        </p:nvSpPr>
        <p:spPr>
          <a:xfrm>
            <a:off x="14341925" y="9353725"/>
            <a:ext cx="2739300" cy="400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g1110a58e47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00" y="2995525"/>
            <a:ext cx="16479577" cy="64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g1110a58e47c_0_2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14940. 쉬운 최단거리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110a58e47c_0_2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51" name="Google Shape;1051;g1110a58e47c_0_2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2" name="Google Shape;1052;g1110a58e47c_0_22"/>
          <p:cNvSpPr txBox="1"/>
          <p:nvPr/>
        </p:nvSpPr>
        <p:spPr>
          <a:xfrm>
            <a:off x="2162550" y="2995525"/>
            <a:ext cx="1128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선정 의도 : 1. 2차원 상의 그래프 탐색을 또 한번 해보자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			  2. BFS로 최단거리를 구해보자 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110a58e47c_0_3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14940. 쉬운 최단거리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1110a58e47c_0_31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110a58e47c_0_3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60" name="Google Shape;1060;g1110a58e47c_0_3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1" name="Google Shape;1061;g1110a58e47c_0_31"/>
          <p:cNvSpPr txBox="1"/>
          <p:nvPr/>
        </p:nvSpPr>
        <p:spPr>
          <a:xfrm>
            <a:off x="2060000" y="41280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위에서 본 대로 2차원에서의 너비 우선 탐색을 하면 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시작점은 당연히 목표 지점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거리 배열을 사용하여 시작점에서 각 정점까지의 최단거리를 구하는 코드를 삽입할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이때 정점이 (x,y) 좌표로 표시되므로 정점은 구조체나 pair로 관리한다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거리 배열이나 방문 관리 배열도 2차원으로 선언한다(1차원으로 관리하는 방법도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 문제에서는 갈 수 없는 지점이 있다는 것에 주의하라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10a58e47c_0_3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예시문제 : 14940. 쉬운 최단거리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1110a58e47c_0_39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110a58e47c_0_3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69" name="Google Shape;1069;g1110a58e47c_0_3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0" name="Google Shape;1070;g1110a58e47c_0_39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위에서 본 대로 2차원에서의 너비 우선 탐색을 하면 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시작점은 당연히 목표 지점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거리 배열을 사용하여 시작점에서 각 정점까지의 최단거리를 구하는 코드를 삽입할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이때 정점이 (x,y) 좌표로 표시되므로 정점은 구조체나 pair로 관리한다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따라서 거리 배열이나 방문 관리 배열도 2차원으로 선언한다(1차원으로 관리하는 방법도 있다)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이 문제에서는 갈 수 없는 지점이 있다는 것에 주의하라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갈 수 없는 지점을 관리하는 방법은 몇 가지 있다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대표적으로는 큐에 넣기 전에 갈 수 없는 지점인지 확인하는 방식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110a58e47c_0_5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 - 최단거리 문제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1110a58e47c_0_57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연습</a:t>
            </a:r>
            <a:r>
              <a:rPr b="1" lang="en-US" sz="3200"/>
              <a:t> 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1110a58e47c_0_5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78" name="Google Shape;1078;g1110a58e47c_0_5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9" name="Google Shape;1079;g1110a58e47c_0_57"/>
          <p:cNvSpPr txBox="1"/>
          <p:nvPr/>
        </p:nvSpPr>
        <p:spPr>
          <a:xfrm>
            <a:off x="2060000" y="4128000"/>
            <a:ext cx="105189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좀 생각을 해서 최단거리를 찾아야 하는 문제들로 꼽아 보았다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17836</a:t>
            </a:r>
            <a:r>
              <a:rPr lang="en-US" sz="2800">
                <a:solidFill>
                  <a:schemeClr val="dk1"/>
                </a:solidFill>
              </a:rPr>
              <a:t>. 공주님을 구해라!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7576. 토마토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1697. 숨바꼭질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110a58e47c_0_6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1110a58e47c_0_67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정리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1110a58e47c_0_6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87" name="Google Shape;1087;g1110a58e47c_0_6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8" name="Google Shape;1088;g1110a58e47c_0_67"/>
          <p:cNvSpPr txBox="1"/>
          <p:nvPr/>
        </p:nvSpPr>
        <p:spPr>
          <a:xfrm>
            <a:off x="2060000" y="4128000"/>
            <a:ext cx="16018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그래프의 개념과 그래프 탐색 방법 2가지에 관해 알아보았다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정점과 정점들을 연결하는 간선으로 이루어진 그래프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그리고 스택을 사용해서 그래프의 모든 정점을 탐색하는 깊이 우선 탐색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큐를 사용해서 그래프의 모든 정점을 탐색하는 너비 우선 탐색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89" name="Google Shape;1089;g1110a58e47c_0_67"/>
          <p:cNvSpPr txBox="1"/>
          <p:nvPr/>
        </p:nvSpPr>
        <p:spPr>
          <a:xfrm>
            <a:off x="1524000" y="70293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그래프의 응용 한 스푼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1110a58e47c_0_67"/>
          <p:cNvSpPr txBox="1"/>
          <p:nvPr/>
        </p:nvSpPr>
        <p:spPr>
          <a:xfrm>
            <a:off x="2060000" y="77934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그래프의 기초를 설명하기 위해서 이미 많은 슬라이드를 써 버렸다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하지만 </a:t>
            </a:r>
            <a:r>
              <a:rPr lang="en-US" sz="2800">
                <a:solidFill>
                  <a:schemeClr val="dk1"/>
                </a:solidFill>
              </a:rPr>
              <a:t>강의로 다 다룰 수 없을 정도로 많은 그래프의 응용과 발상들이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 중 다른 곳에도 많이 쓰이는 아이디어 하나만 배워보도록 하자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11048c5668_0_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11048c5668_0_2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상황에 대한 모델링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11048c5668_0_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098" name="Google Shape;1098;g111048c5668_0_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9" name="Google Shape;1099;g111048c5668_0_2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‘이 문제를 풀기 위해서 어떤 자료구조를 어떠어떠한 방법으로 쓰라’고 대놓고 지시해 주는 문제는 거의 없다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결국 우리가 알고리즘 문제를 푼다는 것은 문제에 주어진 상황을 우리가 아는 자료구조와 알고리즘을 사용해서 풀 수 있도록 모델링하는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예를 들어 아까의 ‘바이러스’문제는 네트워크를 그래프로 치환하고 바이러스의 전파를 그래프 탐색으로 모델링한 문제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우리가 지금까지 푼 예제들도 문제의 상황을 BFS, DFS로 모델링한 것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중요한 것은 문제의 상황을 풀어내는 것이므로 누군가는 또다른 방법으로 풀 수도 있다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132ca751a_0_3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1132ca751a_0_31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상황에 대한 모델링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11132ca751a_0_3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07" name="Google Shape;1107;g11132ca751a_0_3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8" name="Google Shape;1108;g11132ca751a_0_31"/>
          <p:cNvSpPr txBox="1"/>
          <p:nvPr/>
        </p:nvSpPr>
        <p:spPr>
          <a:xfrm>
            <a:off x="2060000" y="41280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 중 그래프로 모델링해서 푸는 거라고 의심할 수 있는 문제 상황들이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대표적으로는 A상태에서 B상태로 가는 데에 거쳐야 하는 상태나 연산들이 있고, B상태까지 가기 위해 필요한 최소 연산 횟수를 구하는 문제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 상태가, 그 상태에 연산을 가해서 나올 수 있는 새로운 상태들과 연결되어 있다고 하고 A점을 시작점으로 BFS를 시행하여 B 상태까지의 최단거리를 구한다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문제 하나로 이해해 보자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101e9098_0_1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개념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1101e9098_0_10"/>
          <p:cNvSpPr txBox="1"/>
          <p:nvPr/>
        </p:nvSpPr>
        <p:spPr>
          <a:xfrm>
            <a:off x="1524000" y="29067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그래프에서 쓰이는 용어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1101e9098_0_10"/>
          <p:cNvSpPr txBox="1"/>
          <p:nvPr/>
        </p:nvSpPr>
        <p:spPr>
          <a:xfrm>
            <a:off x="2060000" y="38232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무방향 그래프</a:t>
            </a:r>
            <a:r>
              <a:rPr lang="en-US" sz="2800"/>
              <a:t> : 간선의 방향이 없음</a:t>
            </a:r>
            <a:endParaRPr sz="2800"/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즉 a와 b 사이에 간선이 있으면 a-&gt;b, b-&gt;a 둘 다 가능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방향 그래프 </a:t>
            </a:r>
            <a:r>
              <a:rPr lang="en-US" sz="2800"/>
              <a:t>: 간선의 방향이 있음</a:t>
            </a:r>
            <a:endParaRPr sz="2800"/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화살표 방향에 따라 갈 수도 있고 안 갈 수도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인접</a:t>
            </a:r>
            <a:r>
              <a:rPr lang="en-US" sz="2800"/>
              <a:t> : 정점 A와 정점 B가 간선 하나로 연결되어 있다. 두 정점이 양끝인 간선이 있는 것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사이클 </a:t>
            </a:r>
            <a:r>
              <a:rPr lang="en-US" sz="2800"/>
              <a:t>: 한 정점에서 시작해서 다시 그 정점으로 돌아오는 경로. A-&gt;B-&gt;C-&gt;A 같은 것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가중치 그래프</a:t>
            </a:r>
            <a:r>
              <a:rPr lang="en-US" sz="2800"/>
              <a:t> : 간선들에 가중치가 부여된 그래프(이후 강의에서 재등장 예정)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연결 그래프 </a:t>
            </a:r>
            <a:r>
              <a:rPr lang="en-US" sz="2800"/>
              <a:t>: 정점들이 모두 이어져 있는 그래프</a:t>
            </a:r>
            <a:endParaRPr sz="2800"/>
          </a:p>
        </p:txBody>
      </p:sp>
      <p:sp>
        <p:nvSpPr>
          <p:cNvPr id="170" name="Google Shape;170;g111101e9098_0_1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71" name="Google Shape;171;g111101e9098_0_1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111101e9098_0_10"/>
          <p:cNvSpPr/>
          <p:nvPr/>
        </p:nvSpPr>
        <p:spPr>
          <a:xfrm>
            <a:off x="10474825" y="8719425"/>
            <a:ext cx="604200" cy="585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1101e9098_0_10"/>
          <p:cNvSpPr/>
          <p:nvPr/>
        </p:nvSpPr>
        <p:spPr>
          <a:xfrm>
            <a:off x="9767000" y="9628613"/>
            <a:ext cx="604200" cy="585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1101e9098_0_10"/>
          <p:cNvSpPr/>
          <p:nvPr/>
        </p:nvSpPr>
        <p:spPr>
          <a:xfrm>
            <a:off x="11237425" y="9628613"/>
            <a:ext cx="604200" cy="585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g111101e9098_0_10"/>
          <p:cNvCxnSpPr>
            <a:stCxn id="172" idx="3"/>
            <a:endCxn id="173" idx="7"/>
          </p:cNvCxnSpPr>
          <p:nvPr/>
        </p:nvCxnSpPr>
        <p:spPr>
          <a:xfrm flipH="1">
            <a:off x="10282808" y="9218754"/>
            <a:ext cx="280500" cy="495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g111101e9098_0_10"/>
          <p:cNvCxnSpPr>
            <a:stCxn id="173" idx="6"/>
            <a:endCxn id="174" idx="2"/>
          </p:cNvCxnSpPr>
          <p:nvPr/>
        </p:nvCxnSpPr>
        <p:spPr>
          <a:xfrm>
            <a:off x="10371200" y="9921113"/>
            <a:ext cx="8661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g111101e9098_0_10"/>
          <p:cNvCxnSpPr>
            <a:stCxn id="172" idx="5"/>
            <a:endCxn id="174" idx="1"/>
          </p:cNvCxnSpPr>
          <p:nvPr/>
        </p:nvCxnSpPr>
        <p:spPr>
          <a:xfrm>
            <a:off x="10990542" y="9218754"/>
            <a:ext cx="335400" cy="495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g111048c566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50" y="2995525"/>
            <a:ext cx="11436275" cy="71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111048c5668_0_12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</a:t>
            </a:r>
            <a:r>
              <a:rPr b="1" lang="en-US" sz="5400"/>
              <a:t>모델링 예시문제 : 16953. A → 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111048c5668_0_12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16" name="Google Shape;1116;g111048c5668_0_12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7" name="Google Shape;1117;g111048c5668_0_12"/>
          <p:cNvSpPr txBox="1"/>
          <p:nvPr/>
        </p:nvSpPr>
        <p:spPr>
          <a:xfrm>
            <a:off x="2467350" y="2995525"/>
            <a:ext cx="1128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선정 의도 : 1. 간단한 그래프 모델링을 해보자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1048c5668_0_21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11048c5668_0_21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24" name="Google Shape;1124;g111048c5668_0_21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5" name="Google Shape;1125;g111048c5668_0_21"/>
          <p:cNvSpPr txBox="1"/>
          <p:nvPr/>
        </p:nvSpPr>
        <p:spPr>
          <a:xfrm>
            <a:off x="2060000" y="41280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정수 A에서 시작해서 B로 가는 최단거리를 구해야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아까 배운 BFS로 최단거리 구하기를 응용할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 정수가 정점이라 한다면, 간선은 어떻게 연결되어 있는가?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임의의 정수 X는 2*X와 10*X+1, 두 정점과 연결되어 있다고 간주할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방문하고 있는 정점 X에 대해 2*X와 10*X+1 을 큐에 넣는 방식으로 진행한다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26" name="Google Shape;1126;g111048c5668_0_21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</a:t>
            </a:r>
            <a:r>
              <a:rPr b="1" lang="en-US" sz="5400"/>
              <a:t>모델링 예시문제 : 16953. A → 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1132ca751a_0_39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문제의 아이디어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11132ca751a_0_3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33" name="Google Shape;1133;g11132ca751a_0_3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g11132ca751a_0_39"/>
          <p:cNvSpPr txBox="1"/>
          <p:nvPr/>
        </p:nvSpPr>
        <p:spPr>
          <a:xfrm>
            <a:off x="2060000" y="4128000"/>
            <a:ext cx="16018200" cy="5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정수 A에서 시작해서 B로 가는 최단거리를 구해야 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아까 배운 BFS로 최단거리 구하기를 응용할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각 정수가 정점이라 한다면, 간선은 어떻게 연결되어 있는가?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임의의 정수 X는 2*X와 10*X+1, 두 정점과 연결되어 있다고 간주할 수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현재 방문하고 있는 정점 X에 대해 2*X와 10*X+1 을 큐에 넣는 방식으로 진행한다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주의 1: 정점을 나타내는 X값이 커질 수 있으므로 거리 배열 대신 map 등으로 거리를 관리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-"/>
            </a:pPr>
            <a:r>
              <a:rPr lang="en-US" sz="2800">
                <a:solidFill>
                  <a:srgbClr val="0000FF"/>
                </a:solidFill>
              </a:rPr>
              <a:t>주의 2: 정점에 연산을 무한히 가할 수 있으므로 B 정점에 도달하면 BFS를 종료시켜 줘야 함</a:t>
            </a:r>
            <a:endParaRPr sz="28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if(cur==b){ ans=dist[cur]; break;}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35" name="Google Shape;1135;g11132ca751a_0_3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모델링 예시문제 : 16953. A → 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1048c5668_0_29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모델링 - 연습문제</a:t>
            </a:r>
            <a:endParaRPr b="1" sz="5400"/>
          </a:p>
        </p:txBody>
      </p:sp>
      <p:sp>
        <p:nvSpPr>
          <p:cNvPr id="1141" name="Google Shape;1141;g111048c5668_0_29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연습문제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111048c5668_0_29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43" name="Google Shape;1143;g111048c5668_0_29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4" name="Google Shape;1144;g111048c5668_0_29"/>
          <p:cNvSpPr txBox="1"/>
          <p:nvPr/>
        </p:nvSpPr>
        <p:spPr>
          <a:xfrm>
            <a:off x="2060000" y="4128000"/>
            <a:ext cx="160182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23085. 판치기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뒷면이 나와 있는 동전의 개수가 같은 상태는 모두 같은 상태라는 점을 이용해 문제 상황을 그래프로 모델링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(Challenging) </a:t>
            </a:r>
            <a:r>
              <a:rPr lang="en-US" sz="2800">
                <a:solidFill>
                  <a:schemeClr val="dk1"/>
                </a:solidFill>
              </a:rPr>
              <a:t>1963. 소수 경로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한 번에 한 자리를 바꿨을 때 얻을 수 있는 모든 네 자리 소수들과 연결되어 있다고 생각할 수 있다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11048c5668_0_3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탐색의 응용</a:t>
            </a:r>
            <a:endParaRPr b="1" sz="5400"/>
          </a:p>
        </p:txBody>
      </p:sp>
      <p:sp>
        <p:nvSpPr>
          <p:cNvPr id="1150" name="Google Shape;1150;g111048c5668_0_38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많은 응용들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111048c5668_0_3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52" name="Google Shape;1152;g111048c5668_0_3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3" name="Google Shape;1153;g111048c5668_0_38"/>
          <p:cNvSpPr txBox="1"/>
          <p:nvPr/>
        </p:nvSpPr>
        <p:spPr>
          <a:xfrm>
            <a:off x="2060000" y="4128000"/>
            <a:ext cx="16018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사이클 검출, 트리 dp,  탑다운 dp, 백트래킹, 이분 그래프 등 DFS, BFS의 수많은 응용이 있다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그 외에도 다음 시간에 다룰 트리부터 최단경로 알고리즘, 위상 정렬, SCC, 네트워크 플로우 등 수도 없는 알고리즘들이 그래프 위에서 전개됨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그래프가 무엇인지 잘 알아 놓고, 문제를 풀면서 그래프를 이용하는 방법을 익혀 놓자</a:t>
            </a:r>
            <a:endParaRPr sz="2800">
              <a:solidFill>
                <a:srgbClr val="FF0000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특히 DFS를 이용한 사이클 검출 같은 경우 난이도도 그렇게 높지 않고 배울 만 하다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강의에서도 다루려고 하다가 시간 관계상 삭제당함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1131f9d7e5_0_0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탐색의 응용</a:t>
            </a:r>
            <a:endParaRPr b="1" sz="5400"/>
          </a:p>
        </p:txBody>
      </p:sp>
      <p:sp>
        <p:nvSpPr>
          <p:cNvPr id="1159" name="Google Shape;1159;g11131f9d7e5_0_0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다른 알고리즘과의 결합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11131f9d7e5_0_0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61" name="Google Shape;1161;g11131f9d7e5_0_0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2" name="Google Shape;1162;g11131f9d7e5_0_0"/>
          <p:cNvSpPr txBox="1"/>
          <p:nvPr/>
        </p:nvSpPr>
        <p:spPr>
          <a:xfrm>
            <a:off x="2060000" y="41280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대회에서 문제를 풀어내는 것은 여러 알고리즘들을 복합하여 써야 할 때가 많음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어떤 제한을 가지고 A지점에서 B지점으로 가는 게 가능한지를 이분탐색으로 판단해야 하는 경우(13905. 세부, 1939. 중량제한)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BFS하면서 어떤 처리를 해 주거나 안 해 주는 것을 DP로 처리해야 하는 경우(2206. 벽 부수고 이동하기)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보통 알고리즘 하나를 떠올리는 것은 상대적으로 쉽다. 그러나 특정 알고리즘을 이용한 최적화가 필요한 때에 이런 경우가 많이 보인다.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1131f9d7e5_0_8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탐색의 응용</a:t>
            </a:r>
            <a:endParaRPr b="1" sz="5400"/>
          </a:p>
        </p:txBody>
      </p:sp>
      <p:sp>
        <p:nvSpPr>
          <p:cNvPr id="1168" name="Google Shape;1168;g11131f9d7e5_0_8"/>
          <p:cNvSpPr txBox="1"/>
          <p:nvPr/>
        </p:nvSpPr>
        <p:spPr>
          <a:xfrm>
            <a:off x="1524000" y="3211500"/>
            <a:ext cx="6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다른 알고리즘과의 결합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g11131f9d7e5_0_8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170" name="Google Shape;1170;g11131f9d7e5_0_8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1" name="Google Shape;1171;g11131f9d7e5_0_8"/>
          <p:cNvSpPr txBox="1"/>
          <p:nvPr/>
        </p:nvSpPr>
        <p:spPr>
          <a:xfrm>
            <a:off x="2060000" y="4128000"/>
            <a:ext cx="160182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대회에서 문제를 풀어내는 것은 여러 알고리즘들을 복합하여 써야 할 때가 많음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어떤 제한을 가지고 A지점에서 B지점으로 가는 게 가능한지를 이분탐색으로 판단해야 하는 경우(13905. 세부, 1939. 중량제한)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BFS하면서 어떤 처리를 해 주거나 안 해 주는 것을 DP로 처리해야 하는 경우(2206. 벽 부수고 이동하기)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보통 알고리즘 하나를 떠올리는 것은 상대적으로 쉽다. 그러나 특정 알고리즘을 이용한 최적화가 필요한 때에 이런 경우가 많이 보인다.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-"/>
            </a:pPr>
            <a:r>
              <a:rPr lang="en-US" sz="2800">
                <a:solidFill>
                  <a:srgbClr val="FF0000"/>
                </a:solidFill>
              </a:rPr>
              <a:t>그래프는 문제의 상황을 나타내기 위해서 쓰이는 도구일 뿐이다. 그 상황 위에서 무엇을 해야 하는지를 고민할 것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0adf52192_0_27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개념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10adf52192_0_27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여러 가지를 그래프로 생각할 수 있다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0adf52192_0_27"/>
          <p:cNvSpPr txBox="1"/>
          <p:nvPr/>
        </p:nvSpPr>
        <p:spPr>
          <a:xfrm>
            <a:off x="2060000" y="4128000"/>
            <a:ext cx="16018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가령 지도에서 길을 찾는 것도 지도의 특정 위치들을 정점으로 잡고 정점들 간의 최단경로를 찾는 것으로 생각할 수 있다</a:t>
            </a:r>
            <a:endParaRPr sz="2800"/>
          </a:p>
        </p:txBody>
      </p:sp>
      <p:sp>
        <p:nvSpPr>
          <p:cNvPr id="185" name="Google Shape;185;g110adf52192_0_27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86" name="Google Shape;186;g110adf52192_0_27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g110adf5219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5721900"/>
            <a:ext cx="7453424" cy="466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0adf52192_0_27"/>
          <p:cNvSpPr txBox="1"/>
          <p:nvPr/>
        </p:nvSpPr>
        <p:spPr>
          <a:xfrm>
            <a:off x="9803575" y="5520000"/>
            <a:ext cx="82746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어떤 것들의 연결 관계를 나타내는 것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정점이 있고 그걸 연결하는 간선들로 이루어져 있는 게 그래프라는 것만 어렴풋이 이해해도 된다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adf52192_0_4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표현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0adf52192_0_45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그래프를 코드로 어떻게 표현할 것인가?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10adf52192_0_45"/>
          <p:cNvSpPr txBox="1"/>
          <p:nvPr/>
        </p:nvSpPr>
        <p:spPr>
          <a:xfrm>
            <a:off x="2060000" y="412800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정점들은 보통 정수 하나로 표현되거나 구조체로 나타낼 수 있다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따라서 정점은 표현하기 어렵지 않다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그러면 정점들 간에 연결 관계를 나타내는 간선은 어떻게 표현할 것인가?</a:t>
            </a:r>
            <a:endParaRPr sz="2800"/>
          </a:p>
        </p:txBody>
      </p:sp>
      <p:sp>
        <p:nvSpPr>
          <p:cNvPr id="196" name="Google Shape;196;g110adf52192_0_4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197" name="Google Shape;197;g110adf52192_0_4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110adf52192_0_45"/>
          <p:cNvSpPr txBox="1"/>
          <p:nvPr/>
        </p:nvSpPr>
        <p:spPr>
          <a:xfrm>
            <a:off x="1524000" y="638325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간선이 표현해야 할 것은 무엇인가?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10adf52192_0_45"/>
          <p:cNvSpPr txBox="1"/>
          <p:nvPr/>
        </p:nvSpPr>
        <p:spPr>
          <a:xfrm>
            <a:off x="2060000" y="7299750"/>
            <a:ext cx="160182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각각의 정점이 어떤 다른 정점과 연결되어 있는지를 표현해야 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즉 임의의 두 정점 간에 대응 관계만 표현할 수 있으면 된다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인접 리스트, 인접 행렬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0adf52192_0_55"/>
          <p:cNvSpPr txBox="1"/>
          <p:nvPr>
            <p:ph type="title"/>
          </p:nvPr>
        </p:nvSpPr>
        <p:spPr>
          <a:xfrm>
            <a:off x="1382157" y="1595457"/>
            <a:ext cx="173397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3E"/>
              </a:buClr>
              <a:buSzPts val="5400"/>
              <a:buFont typeface="Arial"/>
              <a:buNone/>
            </a:pPr>
            <a:r>
              <a:rPr b="1" lang="en-US" sz="5400"/>
              <a:t>그래프 - 표현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10adf52192_0_55"/>
          <p:cNvSpPr txBox="1"/>
          <p:nvPr/>
        </p:nvSpPr>
        <p:spPr>
          <a:xfrm>
            <a:off x="1524000" y="3211500"/>
            <a:ext cx="90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rgbClr val="009D3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인접 리스트로 그래프를 표현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10adf52192_0_55"/>
          <p:cNvSpPr txBox="1"/>
          <p:nvPr/>
        </p:nvSpPr>
        <p:spPr>
          <a:xfrm>
            <a:off x="2060000" y="4128000"/>
            <a:ext cx="160182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각 정점들마다 연결되어 있는 정점을 저장해 놓자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벡터 배열을 이용한다. 만약 a 정점이 b 정점과 연결되어 있다면 배열의 a 인덱스 벡터에 b가 들어 있음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B5B6E3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28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&lt;int&gt; </a:t>
            </a:r>
            <a:r>
              <a:rPr lang="en-US" sz="28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adj[</a:t>
            </a:r>
            <a:r>
              <a:rPr lang="en-US" sz="28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100005</a:t>
            </a:r>
            <a:r>
              <a:rPr lang="en-US" sz="28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8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adj[a].push_back(b);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python의 경우 dict나 list 사용 가능</a:t>
            </a:r>
            <a:endParaRPr sz="2800"/>
          </a:p>
          <a:p>
            <a:pPr indent="-4064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중요한 것은 각 정점마다 그 정점과 연결된 정점들을 담고 있는 컨테이너(vector, set etc.)를 대응시켜 주는 것</a:t>
            </a:r>
            <a:endParaRPr sz="2800"/>
          </a:p>
        </p:txBody>
      </p:sp>
      <p:sp>
        <p:nvSpPr>
          <p:cNvPr id="207" name="Google Shape;207;g110adf52192_0_55"/>
          <p:cNvSpPr txBox="1"/>
          <p:nvPr>
            <p:ph idx="11" type="ftr"/>
          </p:nvPr>
        </p:nvSpPr>
        <p:spPr>
          <a:xfrm>
            <a:off x="6659483" y="10537798"/>
            <a:ext cx="6785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ⓒ 2021 ICPC Sinchon. All Rights Reserved.</a:t>
            </a:r>
            <a:endParaRPr sz="1200"/>
          </a:p>
        </p:txBody>
      </p:sp>
      <p:sp>
        <p:nvSpPr>
          <p:cNvPr id="208" name="Google Shape;208;g110adf52192_0_55"/>
          <p:cNvSpPr txBox="1"/>
          <p:nvPr>
            <p:ph idx="12" type="sldNum"/>
          </p:nvPr>
        </p:nvSpPr>
        <p:spPr>
          <a:xfrm>
            <a:off x="14227548" y="10033123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