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1" r:id="rId3"/>
    <p:sldId id="270" r:id="rId4"/>
    <p:sldId id="265" r:id="rId5"/>
    <p:sldId id="256" r:id="rId6"/>
    <p:sldId id="263" r:id="rId7"/>
    <p:sldId id="262" r:id="rId8"/>
    <p:sldId id="261" r:id="rId9"/>
    <p:sldId id="269" r:id="rId10"/>
    <p:sldId id="258" r:id="rId11"/>
    <p:sldId id="268" r:id="rId12"/>
    <p:sldId id="267" r:id="rId13"/>
    <p:sldId id="266" r:id="rId14"/>
    <p:sldId id="273"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B0833CEA-54E7-4358-ABAB-20941E944D94}" type="datetimeFigureOut">
              <a:rPr lang="fr-FR" smtClean="0"/>
              <a:t>10/05/2022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BD960F0-CE1C-454A-AC27-6449CB42C683}" type="slidenum">
              <a:rPr lang="fr-FR" smtClean="0"/>
              <a:t>‹N°›</a:t>
            </a:fld>
            <a:endParaRPr lang="fr-FR"/>
          </a:p>
        </p:txBody>
      </p:sp>
    </p:spTree>
    <p:extLst>
      <p:ext uri="{BB962C8B-B14F-4D97-AF65-F5344CB8AC3E}">
        <p14:creationId xmlns:p14="http://schemas.microsoft.com/office/powerpoint/2010/main" val="3201977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0833CEA-54E7-4358-ABAB-20941E944D94}" type="datetimeFigureOut">
              <a:rPr lang="fr-FR" smtClean="0"/>
              <a:t>10/05/2022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BD960F0-CE1C-454A-AC27-6449CB42C683}" type="slidenum">
              <a:rPr lang="fr-FR" smtClean="0"/>
              <a:t>‹N°›</a:t>
            </a:fld>
            <a:endParaRPr lang="fr-FR"/>
          </a:p>
        </p:txBody>
      </p:sp>
    </p:spTree>
    <p:extLst>
      <p:ext uri="{BB962C8B-B14F-4D97-AF65-F5344CB8AC3E}">
        <p14:creationId xmlns:p14="http://schemas.microsoft.com/office/powerpoint/2010/main" val="3887227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0833CEA-54E7-4358-ABAB-20941E944D94}" type="datetimeFigureOut">
              <a:rPr lang="fr-FR" smtClean="0"/>
              <a:t>10/05/2022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BD960F0-CE1C-454A-AC27-6449CB42C683}" type="slidenum">
              <a:rPr lang="fr-FR" smtClean="0"/>
              <a:t>‹N°›</a:t>
            </a:fld>
            <a:endParaRPr lang="fr-FR"/>
          </a:p>
        </p:txBody>
      </p:sp>
    </p:spTree>
    <p:extLst>
      <p:ext uri="{BB962C8B-B14F-4D97-AF65-F5344CB8AC3E}">
        <p14:creationId xmlns:p14="http://schemas.microsoft.com/office/powerpoint/2010/main" val="2883203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0833CEA-54E7-4358-ABAB-20941E944D94}" type="datetimeFigureOut">
              <a:rPr lang="fr-FR" smtClean="0"/>
              <a:t>10/05/2022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BD960F0-CE1C-454A-AC27-6449CB42C683}" type="slidenum">
              <a:rPr lang="fr-FR" smtClean="0"/>
              <a:t>‹N°›</a:t>
            </a:fld>
            <a:endParaRPr lang="fr-FR"/>
          </a:p>
        </p:txBody>
      </p:sp>
    </p:spTree>
    <p:extLst>
      <p:ext uri="{BB962C8B-B14F-4D97-AF65-F5344CB8AC3E}">
        <p14:creationId xmlns:p14="http://schemas.microsoft.com/office/powerpoint/2010/main" val="241150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0833CEA-54E7-4358-ABAB-20941E944D94}" type="datetimeFigureOut">
              <a:rPr lang="fr-FR" smtClean="0"/>
              <a:t>10/05/2022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BD960F0-CE1C-454A-AC27-6449CB42C683}" type="slidenum">
              <a:rPr lang="fr-FR" smtClean="0"/>
              <a:t>‹N°›</a:t>
            </a:fld>
            <a:endParaRPr lang="fr-FR"/>
          </a:p>
        </p:txBody>
      </p:sp>
    </p:spTree>
    <p:extLst>
      <p:ext uri="{BB962C8B-B14F-4D97-AF65-F5344CB8AC3E}">
        <p14:creationId xmlns:p14="http://schemas.microsoft.com/office/powerpoint/2010/main" val="1069924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0833CEA-54E7-4358-ABAB-20941E944D94}" type="datetimeFigureOut">
              <a:rPr lang="fr-FR" smtClean="0"/>
              <a:t>10/05/2022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BD960F0-CE1C-454A-AC27-6449CB42C683}" type="slidenum">
              <a:rPr lang="fr-FR" smtClean="0"/>
              <a:t>‹N°›</a:t>
            </a:fld>
            <a:endParaRPr lang="fr-FR"/>
          </a:p>
        </p:txBody>
      </p:sp>
    </p:spTree>
    <p:extLst>
      <p:ext uri="{BB962C8B-B14F-4D97-AF65-F5344CB8AC3E}">
        <p14:creationId xmlns:p14="http://schemas.microsoft.com/office/powerpoint/2010/main" val="250355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0833CEA-54E7-4358-ABAB-20941E944D94}" type="datetimeFigureOut">
              <a:rPr lang="fr-FR" smtClean="0"/>
              <a:t>10/05/2022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BD960F0-CE1C-454A-AC27-6449CB42C683}" type="slidenum">
              <a:rPr lang="fr-FR" smtClean="0"/>
              <a:t>‹N°›</a:t>
            </a:fld>
            <a:endParaRPr lang="fr-FR"/>
          </a:p>
        </p:txBody>
      </p:sp>
    </p:spTree>
    <p:extLst>
      <p:ext uri="{BB962C8B-B14F-4D97-AF65-F5344CB8AC3E}">
        <p14:creationId xmlns:p14="http://schemas.microsoft.com/office/powerpoint/2010/main" val="6456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0833CEA-54E7-4358-ABAB-20941E944D94}" type="datetimeFigureOut">
              <a:rPr lang="fr-FR" smtClean="0"/>
              <a:t>10/05/2022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BD960F0-CE1C-454A-AC27-6449CB42C683}" type="slidenum">
              <a:rPr lang="fr-FR" smtClean="0"/>
              <a:t>‹N°›</a:t>
            </a:fld>
            <a:endParaRPr lang="fr-FR"/>
          </a:p>
        </p:txBody>
      </p:sp>
    </p:spTree>
    <p:extLst>
      <p:ext uri="{BB962C8B-B14F-4D97-AF65-F5344CB8AC3E}">
        <p14:creationId xmlns:p14="http://schemas.microsoft.com/office/powerpoint/2010/main" val="19387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0833CEA-54E7-4358-ABAB-20941E944D94}" type="datetimeFigureOut">
              <a:rPr lang="fr-FR" smtClean="0"/>
              <a:t>10/05/2022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BD960F0-CE1C-454A-AC27-6449CB42C683}" type="slidenum">
              <a:rPr lang="fr-FR" smtClean="0"/>
              <a:t>‹N°›</a:t>
            </a:fld>
            <a:endParaRPr lang="fr-FR"/>
          </a:p>
        </p:txBody>
      </p:sp>
    </p:spTree>
    <p:extLst>
      <p:ext uri="{BB962C8B-B14F-4D97-AF65-F5344CB8AC3E}">
        <p14:creationId xmlns:p14="http://schemas.microsoft.com/office/powerpoint/2010/main" val="1579049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0833CEA-54E7-4358-ABAB-20941E944D94}" type="datetimeFigureOut">
              <a:rPr lang="fr-FR" smtClean="0"/>
              <a:t>10/05/2022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BD960F0-CE1C-454A-AC27-6449CB42C683}" type="slidenum">
              <a:rPr lang="fr-FR" smtClean="0"/>
              <a:t>‹N°›</a:t>
            </a:fld>
            <a:endParaRPr lang="fr-FR"/>
          </a:p>
        </p:txBody>
      </p:sp>
    </p:spTree>
    <p:extLst>
      <p:ext uri="{BB962C8B-B14F-4D97-AF65-F5344CB8AC3E}">
        <p14:creationId xmlns:p14="http://schemas.microsoft.com/office/powerpoint/2010/main" val="1768843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0833CEA-54E7-4358-ABAB-20941E944D94}" type="datetimeFigureOut">
              <a:rPr lang="fr-FR" smtClean="0"/>
              <a:t>10/05/2022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BD960F0-CE1C-454A-AC27-6449CB42C683}" type="slidenum">
              <a:rPr lang="fr-FR" smtClean="0"/>
              <a:t>‹N°›</a:t>
            </a:fld>
            <a:endParaRPr lang="fr-FR"/>
          </a:p>
        </p:txBody>
      </p:sp>
    </p:spTree>
    <p:extLst>
      <p:ext uri="{BB962C8B-B14F-4D97-AF65-F5344CB8AC3E}">
        <p14:creationId xmlns:p14="http://schemas.microsoft.com/office/powerpoint/2010/main" val="3809770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833CEA-54E7-4358-ABAB-20941E944D94}" type="datetimeFigureOut">
              <a:rPr lang="fr-FR" smtClean="0"/>
              <a:t>10/05/2022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D960F0-CE1C-454A-AC27-6449CB42C683}" type="slidenum">
              <a:rPr lang="fr-FR" smtClean="0"/>
              <a:t>‹N°›</a:t>
            </a:fld>
            <a:endParaRPr lang="fr-FR"/>
          </a:p>
        </p:txBody>
      </p:sp>
    </p:spTree>
    <p:extLst>
      <p:ext uri="{BB962C8B-B14F-4D97-AF65-F5344CB8AC3E}">
        <p14:creationId xmlns:p14="http://schemas.microsoft.com/office/powerpoint/2010/main" val="1096703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L'approche CI/CD</a:t>
            </a:r>
            <a:endParaRPr lang="fr-FR" dirty="0"/>
          </a:p>
        </p:txBody>
      </p:sp>
      <p:sp>
        <p:nvSpPr>
          <p:cNvPr id="3" name="Sous-titre 2"/>
          <p:cNvSpPr>
            <a:spLocks noGrp="1"/>
          </p:cNvSpPr>
          <p:nvPr>
            <p:ph type="subTitle" idx="1"/>
          </p:nvPr>
        </p:nvSpPr>
        <p:spPr/>
        <p:txBody>
          <a:bodyPr>
            <a:normAutofit/>
          </a:bodyPr>
          <a:lstStyle/>
          <a:p>
            <a:r>
              <a:rPr lang="fr-FR" dirty="0" smtClean="0"/>
              <a:t>CI/CD ( </a:t>
            </a:r>
            <a:r>
              <a:rPr lang="fr-FR" b="1" dirty="0" err="1" smtClean="0"/>
              <a:t>C</a:t>
            </a:r>
            <a:r>
              <a:rPr lang="fr-FR" dirty="0" err="1" smtClean="0"/>
              <a:t>ontinuous</a:t>
            </a:r>
            <a:r>
              <a:rPr lang="fr-FR" dirty="0" smtClean="0"/>
              <a:t> </a:t>
            </a:r>
            <a:r>
              <a:rPr lang="fr-FR" b="1" dirty="0" err="1" smtClean="0"/>
              <a:t>I</a:t>
            </a:r>
            <a:r>
              <a:rPr lang="fr-FR" dirty="0" err="1" smtClean="0"/>
              <a:t>ntegration</a:t>
            </a:r>
            <a:r>
              <a:rPr lang="fr-FR" dirty="0" smtClean="0"/>
              <a:t> / </a:t>
            </a:r>
            <a:r>
              <a:rPr lang="fr-FR" b="1" dirty="0" err="1" smtClean="0"/>
              <a:t>C</a:t>
            </a:r>
            <a:r>
              <a:rPr lang="fr-FR" dirty="0" err="1" smtClean="0"/>
              <a:t>ontinuous</a:t>
            </a:r>
            <a:r>
              <a:rPr lang="fr-FR" dirty="0" smtClean="0"/>
              <a:t> </a:t>
            </a:r>
            <a:r>
              <a:rPr lang="fr-FR" b="1" dirty="0" err="1" smtClean="0"/>
              <a:t>D</a:t>
            </a:r>
            <a:r>
              <a:rPr lang="fr-FR" dirty="0" err="1" smtClean="0"/>
              <a:t>eployment</a:t>
            </a:r>
            <a:r>
              <a:rPr lang="fr-FR" dirty="0" smtClean="0"/>
              <a:t>)</a:t>
            </a:r>
            <a:endParaRPr lang="fr-FR" dirty="0"/>
          </a:p>
        </p:txBody>
      </p:sp>
    </p:spTree>
    <p:extLst>
      <p:ext uri="{BB962C8B-B14F-4D97-AF65-F5344CB8AC3E}">
        <p14:creationId xmlns:p14="http://schemas.microsoft.com/office/powerpoint/2010/main" val="1215229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299410" y="0"/>
            <a:ext cx="9144000" cy="2387600"/>
          </a:xfrm>
        </p:spPr>
        <p:txBody>
          <a:bodyPr/>
          <a:lstStyle/>
          <a:p>
            <a:r>
              <a:rPr lang="fr-FR" dirty="0" smtClean="0"/>
              <a:t>-    Qu'est-ce qu'un </a:t>
            </a:r>
            <a:r>
              <a:rPr lang="fr-FR" dirty="0" err="1" smtClean="0"/>
              <a:t>manifest</a:t>
            </a:r>
            <a:r>
              <a:rPr lang="fr-FR" dirty="0" smtClean="0"/>
              <a:t> </a:t>
            </a:r>
            <a:r>
              <a:rPr lang="fr-FR" dirty="0" err="1" smtClean="0"/>
              <a:t>gitlab</a:t>
            </a:r>
            <a:r>
              <a:rPr lang="fr-FR" dirty="0" smtClean="0"/>
              <a:t>-ci?</a:t>
            </a:r>
            <a:endParaRPr lang="fr-FR" dirty="0"/>
          </a:p>
        </p:txBody>
      </p:sp>
      <p:sp>
        <p:nvSpPr>
          <p:cNvPr id="3" name="Sous-titre 2"/>
          <p:cNvSpPr>
            <a:spLocks noGrp="1"/>
          </p:cNvSpPr>
          <p:nvPr>
            <p:ph type="subTitle" idx="1"/>
          </p:nvPr>
        </p:nvSpPr>
        <p:spPr/>
        <p:txBody>
          <a:bodyPr/>
          <a:lstStyle/>
          <a:p>
            <a:endParaRPr lang="fr-FR" dirty="0"/>
          </a:p>
        </p:txBody>
      </p:sp>
      <p:pic>
        <p:nvPicPr>
          <p:cNvPr id="5" name="Image 4"/>
          <p:cNvPicPr>
            <a:picLocks noChangeAspect="1"/>
          </p:cNvPicPr>
          <p:nvPr/>
        </p:nvPicPr>
        <p:blipFill>
          <a:blip r:embed="rId2"/>
          <a:stretch>
            <a:fillRect/>
          </a:stretch>
        </p:blipFill>
        <p:spPr>
          <a:xfrm>
            <a:off x="2342397" y="2482056"/>
            <a:ext cx="7058025" cy="3895725"/>
          </a:xfrm>
          <a:prstGeom prst="rect">
            <a:avLst/>
          </a:prstGeom>
        </p:spPr>
      </p:pic>
    </p:spTree>
    <p:extLst>
      <p:ext uri="{BB962C8B-B14F-4D97-AF65-F5344CB8AC3E}">
        <p14:creationId xmlns:p14="http://schemas.microsoft.com/office/powerpoint/2010/main" val="35800372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8199" y="85809"/>
            <a:ext cx="10515600" cy="1325563"/>
          </a:xfrm>
        </p:spPr>
        <p:txBody>
          <a:bodyPr/>
          <a:lstStyle/>
          <a:p>
            <a:r>
              <a:rPr lang="fr-FR" dirty="0" smtClean="0"/>
              <a:t>-    Qu'est-ce que le </a:t>
            </a:r>
            <a:r>
              <a:rPr lang="fr-FR" dirty="0" err="1" smtClean="0"/>
              <a:t>yaml</a:t>
            </a:r>
            <a:r>
              <a:rPr lang="fr-FR" dirty="0" smtClean="0"/>
              <a:t>?</a:t>
            </a:r>
            <a:endParaRPr lang="fr-FR" dirty="0"/>
          </a:p>
        </p:txBody>
      </p:sp>
      <p:sp>
        <p:nvSpPr>
          <p:cNvPr id="3" name="Espace réservé du contenu 2"/>
          <p:cNvSpPr>
            <a:spLocks noGrp="1"/>
          </p:cNvSpPr>
          <p:nvPr>
            <p:ph idx="1"/>
          </p:nvPr>
        </p:nvSpPr>
        <p:spPr>
          <a:xfrm>
            <a:off x="838199" y="1296236"/>
            <a:ext cx="10515600" cy="4351338"/>
          </a:xfrm>
        </p:spPr>
        <p:txBody>
          <a:bodyPr/>
          <a:lstStyle/>
          <a:p>
            <a:r>
              <a:rPr lang="fr-FR" dirty="0" smtClean="0"/>
              <a:t>YAML est un format de sérialisation de données qui signifie YAML </a:t>
            </a:r>
            <a:r>
              <a:rPr lang="fr-FR" dirty="0" err="1" smtClean="0"/>
              <a:t>Ain't</a:t>
            </a:r>
            <a:r>
              <a:rPr lang="fr-FR" dirty="0" smtClean="0"/>
              <a:t> </a:t>
            </a:r>
            <a:r>
              <a:rPr lang="fr-FR" dirty="0" err="1" smtClean="0"/>
              <a:t>Markup</a:t>
            </a:r>
            <a:r>
              <a:rPr lang="fr-FR" dirty="0" smtClean="0"/>
              <a:t> </a:t>
            </a:r>
            <a:r>
              <a:rPr lang="fr-FR" dirty="0" err="1" smtClean="0"/>
              <a:t>Language</a:t>
            </a:r>
            <a:r>
              <a:rPr lang="fr-FR" dirty="0" smtClean="0"/>
              <a:t> (YAML n'est pas un langage de balisage).</a:t>
            </a:r>
          </a:p>
          <a:p>
            <a:r>
              <a:rPr lang="fr-FR" sz="2400" dirty="0" smtClean="0"/>
              <a:t>Le principal avantage de l'utilisation de YAML est la lisibilité et l'écriture. Si vous avez un fichier de configuration qui doit être plus facile à lire pour les humains, il est préférable d'utiliser YAML. </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946" y="3471905"/>
            <a:ext cx="6898105" cy="3267788"/>
          </a:xfrm>
          <a:prstGeom prst="rect">
            <a:avLst/>
          </a:prstGeom>
        </p:spPr>
      </p:pic>
    </p:spTree>
    <p:extLst>
      <p:ext uri="{BB962C8B-B14F-4D97-AF65-F5344CB8AC3E}">
        <p14:creationId xmlns:p14="http://schemas.microsoft.com/office/powerpoint/2010/main" val="3588134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
            </a:r>
            <a:br>
              <a:rPr lang="fr-FR" dirty="0" smtClean="0"/>
            </a:br>
            <a:r>
              <a:rPr lang="fr-FR" dirty="0" smtClean="0"/>
              <a:t>-    Qu'est-ce qu'un artefact?</a:t>
            </a:r>
            <a:br>
              <a:rPr lang="fr-FR" dirty="0" smtClean="0"/>
            </a:br>
            <a:endParaRPr lang="fr-FR" dirty="0"/>
          </a:p>
        </p:txBody>
      </p:sp>
      <p:sp>
        <p:nvSpPr>
          <p:cNvPr id="3" name="Espace réservé du contenu 2"/>
          <p:cNvSpPr>
            <a:spLocks noGrp="1"/>
          </p:cNvSpPr>
          <p:nvPr>
            <p:ph idx="1"/>
          </p:nvPr>
        </p:nvSpPr>
        <p:spPr/>
        <p:txBody>
          <a:bodyPr/>
          <a:lstStyle/>
          <a:p>
            <a:r>
              <a:rPr lang="fr-FR" dirty="0" smtClean="0"/>
              <a:t>Un artefact est un composant </a:t>
            </a:r>
            <a:r>
              <a:rPr lang="fr-FR" dirty="0" err="1" smtClean="0"/>
              <a:t>déployable</a:t>
            </a:r>
            <a:r>
              <a:rPr lang="fr-FR" dirty="0" smtClean="0"/>
              <a:t> de votre application qui peut contenir des fichiers et/ou dossiers qui vont être stockés au sein des pipelines pour être utilisé par d’autres taches.</a:t>
            </a:r>
            <a:endParaRPr lang="fr-FR" dirty="0"/>
          </a:p>
        </p:txBody>
      </p:sp>
      <p:pic>
        <p:nvPicPr>
          <p:cNvPr id="4" name="Image 3"/>
          <p:cNvPicPr>
            <a:picLocks noChangeAspect="1"/>
          </p:cNvPicPr>
          <p:nvPr/>
        </p:nvPicPr>
        <p:blipFill>
          <a:blip r:embed="rId2"/>
          <a:stretch>
            <a:fillRect/>
          </a:stretch>
        </p:blipFill>
        <p:spPr>
          <a:xfrm>
            <a:off x="1898054" y="3561849"/>
            <a:ext cx="8395892" cy="2615114"/>
          </a:xfrm>
          <a:prstGeom prst="rect">
            <a:avLst/>
          </a:prstGeom>
        </p:spPr>
      </p:pic>
    </p:spTree>
    <p:extLst>
      <p:ext uri="{BB962C8B-B14F-4D97-AF65-F5344CB8AC3E}">
        <p14:creationId xmlns:p14="http://schemas.microsoft.com/office/powerpoint/2010/main" val="1674257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Qu'est-ce qu'un job?</a:t>
            </a:r>
            <a:endParaRPr lang="fr-FR" dirty="0"/>
          </a:p>
        </p:txBody>
      </p:sp>
      <p:sp>
        <p:nvSpPr>
          <p:cNvPr id="3" name="Espace réservé du contenu 2"/>
          <p:cNvSpPr>
            <a:spLocks noGrp="1"/>
          </p:cNvSpPr>
          <p:nvPr>
            <p:ph idx="1"/>
          </p:nvPr>
        </p:nvSpPr>
        <p:spPr/>
        <p:txBody>
          <a:bodyPr/>
          <a:lstStyle/>
          <a:p>
            <a:r>
              <a:rPr lang="fr-FR" dirty="0" smtClean="0"/>
              <a:t>un jobs permet de définir des contraintes indiquant quand ils doivent être exécutés ou non.</a:t>
            </a:r>
            <a:endParaRPr lang="fr-FR" dirty="0"/>
          </a:p>
        </p:txBody>
      </p:sp>
      <p:pic>
        <p:nvPicPr>
          <p:cNvPr id="4" name="Image 3"/>
          <p:cNvPicPr>
            <a:picLocks noChangeAspect="1"/>
          </p:cNvPicPr>
          <p:nvPr/>
        </p:nvPicPr>
        <p:blipFill>
          <a:blip r:embed="rId2"/>
          <a:stretch>
            <a:fillRect/>
          </a:stretch>
        </p:blipFill>
        <p:spPr>
          <a:xfrm>
            <a:off x="1234240" y="3282462"/>
            <a:ext cx="9723519" cy="2894501"/>
          </a:xfrm>
          <a:prstGeom prst="rect">
            <a:avLst/>
          </a:prstGeom>
        </p:spPr>
      </p:pic>
    </p:spTree>
    <p:extLst>
      <p:ext uri="{BB962C8B-B14F-4D97-AF65-F5344CB8AC3E}">
        <p14:creationId xmlns:p14="http://schemas.microsoft.com/office/powerpoint/2010/main" val="4164519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0178908" y="5546768"/>
            <a:ext cx="10515600" cy="1325563"/>
          </a:xfrm>
        </p:spPr>
        <p:txBody>
          <a:bodyPr>
            <a:normAutofit/>
          </a:bodyPr>
          <a:lstStyle/>
          <a:p>
            <a:r>
              <a:rPr lang="fr-FR" sz="800" dirty="0" smtClean="0"/>
              <a:t>PowerPoint fait par ESTEBAN David</a:t>
            </a:r>
            <a:endParaRPr lang="fr-FR" sz="800"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3092" y="1690688"/>
            <a:ext cx="8165816" cy="3856080"/>
          </a:xfrm>
        </p:spPr>
      </p:pic>
    </p:spTree>
    <p:extLst>
      <p:ext uri="{BB962C8B-B14F-4D97-AF65-F5344CB8AC3E}">
        <p14:creationId xmlns:p14="http://schemas.microsoft.com/office/powerpoint/2010/main" val="4129782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Que veut dire intégration continue?</a:t>
            </a:r>
            <a:endParaRPr lang="fr-FR" dirty="0"/>
          </a:p>
        </p:txBody>
      </p:sp>
      <p:sp>
        <p:nvSpPr>
          <p:cNvPr id="3" name="Espace réservé du contenu 2"/>
          <p:cNvSpPr>
            <a:spLocks noGrp="1"/>
          </p:cNvSpPr>
          <p:nvPr>
            <p:ph idx="1"/>
          </p:nvPr>
        </p:nvSpPr>
        <p:spPr>
          <a:xfrm>
            <a:off x="858253" y="1690688"/>
            <a:ext cx="10515600" cy="4351338"/>
          </a:xfrm>
        </p:spPr>
        <p:txBody>
          <a:bodyPr/>
          <a:lstStyle/>
          <a:p>
            <a:r>
              <a:rPr lang="fr-FR" sz="2500" dirty="0" smtClean="0"/>
              <a:t>Une plateforme d'intégration continue est un ensemble d'outils liés au développement pour tester les nouvelles versions en continue. Ce type de plateforme généralement basées sur </a:t>
            </a:r>
            <a:r>
              <a:rPr lang="fr-FR" sz="2500" dirty="0" err="1" smtClean="0"/>
              <a:t>jenkins</a:t>
            </a:r>
            <a:r>
              <a:rPr lang="fr-FR" sz="2500" dirty="0" smtClean="0"/>
              <a:t> permettent de livrer une nouvelle version de l'application à chaque fois qu'un développeur fait un commit</a:t>
            </a:r>
            <a:r>
              <a:rPr lang="fr-FR" dirty="0" smtClean="0"/>
              <a:t>.</a:t>
            </a:r>
          </a:p>
          <a:p>
            <a:endParaRPr lang="fr-FR" dirty="0"/>
          </a:p>
        </p:txBody>
      </p:sp>
      <p:pic>
        <p:nvPicPr>
          <p:cNvPr id="6" name="Image 5"/>
          <p:cNvPicPr>
            <a:picLocks noChangeAspect="1"/>
          </p:cNvPicPr>
          <p:nvPr/>
        </p:nvPicPr>
        <p:blipFill>
          <a:blip r:embed="rId2"/>
          <a:stretch>
            <a:fillRect/>
          </a:stretch>
        </p:blipFill>
        <p:spPr>
          <a:xfrm>
            <a:off x="2881563" y="3162755"/>
            <a:ext cx="6468979" cy="3385432"/>
          </a:xfrm>
          <a:prstGeom prst="rect">
            <a:avLst/>
          </a:prstGeom>
        </p:spPr>
      </p:pic>
    </p:spTree>
    <p:extLst>
      <p:ext uri="{BB962C8B-B14F-4D97-AF65-F5344CB8AC3E}">
        <p14:creationId xmlns:p14="http://schemas.microsoft.com/office/powerpoint/2010/main" val="1443822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Que veut dire livraison continue?</a:t>
            </a:r>
            <a:endParaRPr lang="fr-FR" dirty="0"/>
          </a:p>
        </p:txBody>
      </p:sp>
      <p:sp>
        <p:nvSpPr>
          <p:cNvPr id="3" name="Espace réservé du contenu 2"/>
          <p:cNvSpPr>
            <a:spLocks noGrp="1"/>
          </p:cNvSpPr>
          <p:nvPr>
            <p:ph idx="1"/>
          </p:nvPr>
        </p:nvSpPr>
        <p:spPr/>
        <p:txBody>
          <a:bodyPr/>
          <a:lstStyle/>
          <a:p>
            <a:r>
              <a:rPr lang="fr-FR" dirty="0" smtClean="0"/>
              <a:t>La livraison continue (CD, </a:t>
            </a:r>
            <a:r>
              <a:rPr lang="fr-FR" dirty="0" err="1" smtClean="0"/>
              <a:t>Continuous</a:t>
            </a:r>
            <a:r>
              <a:rPr lang="fr-FR" dirty="0" smtClean="0"/>
              <a:t> </a:t>
            </a:r>
            <a:r>
              <a:rPr lang="fr-FR" dirty="0" err="1" smtClean="0"/>
              <a:t>Delivery</a:t>
            </a:r>
            <a:r>
              <a:rPr lang="fr-FR" dirty="0" smtClean="0"/>
              <a:t>) est une approche de la publication de logiciels dans laquelle les équipes de développement produisent et testent le code dans des cycles courts, en s'appuyant généralement sur une plus grande automatisation.</a:t>
            </a:r>
          </a:p>
          <a:p>
            <a:endParaRPr lang="fr-FR" dirty="0"/>
          </a:p>
        </p:txBody>
      </p:sp>
      <p:pic>
        <p:nvPicPr>
          <p:cNvPr id="5" name="Image 4"/>
          <p:cNvPicPr>
            <a:picLocks noChangeAspect="1"/>
          </p:cNvPicPr>
          <p:nvPr/>
        </p:nvPicPr>
        <p:blipFill>
          <a:blip r:embed="rId2"/>
          <a:stretch>
            <a:fillRect/>
          </a:stretch>
        </p:blipFill>
        <p:spPr>
          <a:xfrm>
            <a:off x="3047736" y="3425655"/>
            <a:ext cx="6096528" cy="3432345"/>
          </a:xfrm>
          <a:prstGeom prst="rect">
            <a:avLst/>
          </a:prstGeom>
        </p:spPr>
      </p:pic>
    </p:spTree>
    <p:extLst>
      <p:ext uri="{BB962C8B-B14F-4D97-AF65-F5344CB8AC3E}">
        <p14:creationId xmlns:p14="http://schemas.microsoft.com/office/powerpoint/2010/main" val="4262441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Que veut dire déploiement continue?</a:t>
            </a:r>
            <a:endParaRPr lang="fr-FR" dirty="0"/>
          </a:p>
        </p:txBody>
      </p:sp>
      <p:sp>
        <p:nvSpPr>
          <p:cNvPr id="3" name="Espace réservé du contenu 2"/>
          <p:cNvSpPr>
            <a:spLocks noGrp="1"/>
          </p:cNvSpPr>
          <p:nvPr>
            <p:ph idx="1"/>
          </p:nvPr>
        </p:nvSpPr>
        <p:spPr/>
        <p:txBody>
          <a:bodyPr/>
          <a:lstStyle/>
          <a:p>
            <a:r>
              <a:rPr lang="fr-FR" dirty="0" smtClean="0"/>
              <a:t>Le déploiement continu (l'autre signification possible de « CD ») peut désigner le transfert automatique des modifications du développeur depuis le référentiel vers l'environnement de production, où elles peuvent être utilisées par les clients.</a:t>
            </a:r>
            <a:endParaRPr lang="fr-FR" dirty="0"/>
          </a:p>
        </p:txBody>
      </p:sp>
      <p:pic>
        <p:nvPicPr>
          <p:cNvPr id="5" name="Image 4"/>
          <p:cNvPicPr>
            <a:picLocks noChangeAspect="1"/>
          </p:cNvPicPr>
          <p:nvPr/>
        </p:nvPicPr>
        <p:blipFill>
          <a:blip r:embed="rId2"/>
          <a:stretch>
            <a:fillRect/>
          </a:stretch>
        </p:blipFill>
        <p:spPr>
          <a:xfrm>
            <a:off x="2676525" y="3405188"/>
            <a:ext cx="6838950" cy="2771775"/>
          </a:xfrm>
          <a:prstGeom prst="rect">
            <a:avLst/>
          </a:prstGeom>
        </p:spPr>
      </p:pic>
    </p:spTree>
    <p:extLst>
      <p:ext uri="{BB962C8B-B14F-4D97-AF65-F5344CB8AC3E}">
        <p14:creationId xmlns:p14="http://schemas.microsoft.com/office/powerpoint/2010/main" val="78070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    En quoi les conteneurs favorisent l'approche CI/CD?</a:t>
            </a:r>
            <a:endParaRPr lang="fr-FR" dirty="0"/>
          </a:p>
        </p:txBody>
      </p:sp>
      <p:sp>
        <p:nvSpPr>
          <p:cNvPr id="3" name="Sous-titre 2"/>
          <p:cNvSpPr>
            <a:spLocks noGrp="1"/>
          </p:cNvSpPr>
          <p:nvPr>
            <p:ph type="subTitle" idx="1"/>
          </p:nvPr>
        </p:nvSpPr>
        <p:spPr/>
        <p:txBody>
          <a:bodyPr>
            <a:normAutofit lnSpcReduction="10000"/>
          </a:bodyPr>
          <a:lstStyle/>
          <a:p>
            <a:r>
              <a:rPr lang="fr-FR" dirty="0" smtClean="0"/>
              <a:t>L'approche CI/CD permet d'augmenter la fréquence de distribution des applications grâce à l'introduction de l'automatisation au niveau des étapes de développement des applications. Les principaux concepts liés à l'approche CI/CD sont l'intégration continue, la distribution continue et le déploiement continu.</a:t>
            </a:r>
            <a:endParaRPr lang="fr-FR" dirty="0"/>
          </a:p>
        </p:txBody>
      </p:sp>
    </p:spTree>
    <p:extLst>
      <p:ext uri="{BB962C8B-B14F-4D97-AF65-F5344CB8AC3E}">
        <p14:creationId xmlns:p14="http://schemas.microsoft.com/office/powerpoint/2010/main" val="3936496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Qu'est-ce qu'un pipeline CI/CD?</a:t>
            </a:r>
            <a:endParaRPr lang="fr-FR" dirty="0"/>
          </a:p>
        </p:txBody>
      </p:sp>
      <p:sp>
        <p:nvSpPr>
          <p:cNvPr id="3" name="Espace réservé du contenu 2"/>
          <p:cNvSpPr>
            <a:spLocks noGrp="1"/>
          </p:cNvSpPr>
          <p:nvPr>
            <p:ph idx="1"/>
          </p:nvPr>
        </p:nvSpPr>
        <p:spPr/>
        <p:txBody>
          <a:bodyPr/>
          <a:lstStyle/>
          <a:p>
            <a:r>
              <a:rPr lang="fr-FR" dirty="0" smtClean="0"/>
              <a:t>Le pipeline CI/CD est une expression employée pour désigner l'ensemble des pratiques et étapes mises en place pour réaliser une intégration et une distribution continues d'un code ou d'une application.</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175" y="4001294"/>
            <a:ext cx="7867650" cy="1485900"/>
          </a:xfrm>
          <a:prstGeom prst="rect">
            <a:avLst/>
          </a:prstGeom>
        </p:spPr>
      </p:pic>
    </p:spTree>
    <p:extLst>
      <p:ext uri="{BB962C8B-B14F-4D97-AF65-F5344CB8AC3E}">
        <p14:creationId xmlns:p14="http://schemas.microsoft.com/office/powerpoint/2010/main" val="2598025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Qu'est-ce qu'un environnement de pré-production?</a:t>
            </a:r>
            <a:endParaRPr lang="fr-FR" dirty="0"/>
          </a:p>
        </p:txBody>
      </p:sp>
      <p:sp>
        <p:nvSpPr>
          <p:cNvPr id="3" name="Espace réservé du contenu 2"/>
          <p:cNvSpPr>
            <a:spLocks noGrp="1"/>
          </p:cNvSpPr>
          <p:nvPr>
            <p:ph idx="1"/>
          </p:nvPr>
        </p:nvSpPr>
        <p:spPr/>
        <p:txBody>
          <a:bodyPr/>
          <a:lstStyle/>
          <a:p>
            <a:r>
              <a:rPr lang="fr-FR" dirty="0" smtClean="0"/>
              <a:t>La </a:t>
            </a:r>
            <a:r>
              <a:rPr lang="fr-FR" dirty="0" err="1" smtClean="0"/>
              <a:t>préprod</a:t>
            </a:r>
            <a:r>
              <a:rPr lang="fr-FR" dirty="0" smtClean="0"/>
              <a:t> est un environnement intermédiaire entre l'espace de développement local et la </a:t>
            </a:r>
            <a:r>
              <a:rPr lang="fr-FR" dirty="0" err="1" smtClean="0"/>
              <a:t>prod</a:t>
            </a:r>
            <a:r>
              <a:rPr lang="fr-FR" dirty="0" smtClean="0"/>
              <a:t>. Elle est utile lorsque le développeur souhaite tester la plateforme en création en conditions réelles, c'est-à-dire sur un serveur qui possède les mêmes caractéristiques que celui qu'aura le site une fois en production.</a:t>
            </a:r>
            <a:endParaRPr lang="fr-FR" dirty="0"/>
          </a:p>
        </p:txBody>
      </p:sp>
      <p:pic>
        <p:nvPicPr>
          <p:cNvPr id="5" name="Image 4"/>
          <p:cNvPicPr>
            <a:picLocks noChangeAspect="1"/>
          </p:cNvPicPr>
          <p:nvPr/>
        </p:nvPicPr>
        <p:blipFill>
          <a:blip r:embed="rId2"/>
          <a:stretch>
            <a:fillRect/>
          </a:stretch>
        </p:blipFill>
        <p:spPr>
          <a:xfrm>
            <a:off x="3160796" y="3963658"/>
            <a:ext cx="5870909" cy="2894342"/>
          </a:xfrm>
          <a:prstGeom prst="rect">
            <a:avLst/>
          </a:prstGeom>
        </p:spPr>
      </p:pic>
    </p:spTree>
    <p:extLst>
      <p:ext uri="{BB962C8B-B14F-4D97-AF65-F5344CB8AC3E}">
        <p14:creationId xmlns:p14="http://schemas.microsoft.com/office/powerpoint/2010/main" val="225928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Quels sont les outils de CI/CD?</a:t>
            </a:r>
            <a:br>
              <a:rPr lang="fr-FR" dirty="0" smtClean="0"/>
            </a:br>
            <a:endParaRPr lang="fr-FR" dirty="0"/>
          </a:p>
        </p:txBody>
      </p:sp>
      <p:sp>
        <p:nvSpPr>
          <p:cNvPr id="3" name="Espace réservé du contenu 2"/>
          <p:cNvSpPr>
            <a:spLocks noGrp="1"/>
          </p:cNvSpPr>
          <p:nvPr>
            <p:ph idx="1"/>
          </p:nvPr>
        </p:nvSpPr>
        <p:spPr/>
        <p:txBody>
          <a:bodyPr/>
          <a:lstStyle/>
          <a:p>
            <a:r>
              <a:rPr lang="fr-FR" dirty="0" err="1" smtClean="0"/>
              <a:t>Gitlab</a:t>
            </a:r>
            <a:r>
              <a:rPr lang="fr-FR" dirty="0" smtClean="0"/>
              <a:t>, Docker ou encore </a:t>
            </a:r>
            <a:r>
              <a:rPr lang="fr-FR" dirty="0" err="1" smtClean="0"/>
              <a:t>Kubernetes</a:t>
            </a:r>
            <a:r>
              <a:rPr lang="fr-FR" dirty="0" smtClean="0"/>
              <a:t> font partie des outils les plus plébiscités pour appliquer l'approche CI/CD. Grâce à l'intégration, le déploiement et la distribution continus, on peut créer des applications de grande qualité et les déployer rapidement.</a:t>
            </a:r>
            <a:endParaRPr lang="fr-FR" dirty="0"/>
          </a:p>
        </p:txBody>
      </p:sp>
      <p:pic>
        <p:nvPicPr>
          <p:cNvPr id="4" name="Image 3"/>
          <p:cNvPicPr>
            <a:picLocks noChangeAspect="1"/>
          </p:cNvPicPr>
          <p:nvPr/>
        </p:nvPicPr>
        <p:blipFill>
          <a:blip r:embed="rId2"/>
          <a:stretch>
            <a:fillRect/>
          </a:stretch>
        </p:blipFill>
        <p:spPr>
          <a:xfrm>
            <a:off x="838200" y="4001294"/>
            <a:ext cx="3219450" cy="1419225"/>
          </a:xfrm>
          <a:prstGeom prst="rect">
            <a:avLst/>
          </a:prstGeom>
        </p:spPr>
      </p:pic>
      <p:pic>
        <p:nvPicPr>
          <p:cNvPr id="6" name="Image 5"/>
          <p:cNvPicPr>
            <a:picLocks noChangeAspect="1"/>
          </p:cNvPicPr>
          <p:nvPr/>
        </p:nvPicPr>
        <p:blipFill>
          <a:blip r:embed="rId3"/>
          <a:stretch>
            <a:fillRect/>
          </a:stretch>
        </p:blipFill>
        <p:spPr>
          <a:xfrm>
            <a:off x="4767262" y="4001294"/>
            <a:ext cx="2657475" cy="1247775"/>
          </a:xfrm>
          <a:prstGeom prst="rect">
            <a:avLst/>
          </a:prstGeom>
        </p:spPr>
      </p:pic>
      <p:pic>
        <p:nvPicPr>
          <p:cNvPr id="7" name="Image 6"/>
          <p:cNvPicPr>
            <a:picLocks noChangeAspect="1"/>
          </p:cNvPicPr>
          <p:nvPr/>
        </p:nvPicPr>
        <p:blipFill>
          <a:blip r:embed="rId4"/>
          <a:stretch>
            <a:fillRect/>
          </a:stretch>
        </p:blipFill>
        <p:spPr>
          <a:xfrm>
            <a:off x="9086850" y="3620293"/>
            <a:ext cx="2266950" cy="2009775"/>
          </a:xfrm>
          <a:prstGeom prst="rect">
            <a:avLst/>
          </a:prstGeom>
        </p:spPr>
      </p:pic>
    </p:spTree>
    <p:extLst>
      <p:ext uri="{BB962C8B-B14F-4D97-AF65-F5344CB8AC3E}">
        <p14:creationId xmlns:p14="http://schemas.microsoft.com/office/powerpoint/2010/main" val="1561966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Qu'est-ce qu'un </a:t>
            </a:r>
            <a:r>
              <a:rPr lang="fr-FR" dirty="0" err="1" smtClean="0"/>
              <a:t>runner</a:t>
            </a:r>
            <a:r>
              <a:rPr lang="fr-FR" dirty="0" smtClean="0"/>
              <a:t>?</a:t>
            </a:r>
            <a:endParaRPr lang="fr-FR" dirty="0"/>
          </a:p>
        </p:txBody>
      </p:sp>
      <p:sp>
        <p:nvSpPr>
          <p:cNvPr id="3" name="Espace réservé du contenu 2"/>
          <p:cNvSpPr>
            <a:spLocks noGrp="1"/>
          </p:cNvSpPr>
          <p:nvPr>
            <p:ph idx="1"/>
          </p:nvPr>
        </p:nvSpPr>
        <p:spPr/>
        <p:txBody>
          <a:bodyPr/>
          <a:lstStyle/>
          <a:p>
            <a:r>
              <a:rPr lang="fr-FR" dirty="0" smtClean="0"/>
              <a:t>Un </a:t>
            </a:r>
            <a:r>
              <a:rPr lang="fr-FR" dirty="0" err="1" smtClean="0"/>
              <a:t>runner</a:t>
            </a:r>
            <a:r>
              <a:rPr lang="fr-FR" dirty="0" smtClean="0"/>
              <a:t> est en fait un serveur qui exécute les instructions figurant dans le fichier . </a:t>
            </a:r>
            <a:r>
              <a:rPr lang="fr-FR" dirty="0" err="1" smtClean="0"/>
              <a:t>gitlab</a:t>
            </a:r>
            <a:r>
              <a:rPr lang="fr-FR" dirty="0" smtClean="0"/>
              <a:t>-ci. </a:t>
            </a:r>
            <a:r>
              <a:rPr lang="fr-FR" dirty="0" err="1" smtClean="0"/>
              <a:t>yml</a:t>
            </a:r>
            <a:r>
              <a:rPr lang="fr-FR" dirty="0" smtClean="0"/>
              <a:t>, et rapporte le résultat directement à </a:t>
            </a:r>
            <a:r>
              <a:rPr lang="fr-FR" dirty="0" err="1" smtClean="0"/>
              <a:t>GitLab</a:t>
            </a:r>
            <a:r>
              <a:rPr lang="fr-FR" dirty="0" smtClean="0"/>
              <a:t>, qui l'affichera dans son interface graphique</a:t>
            </a:r>
          </a:p>
          <a:p>
            <a:endParaRPr lang="fr-FR" dirty="0"/>
          </a:p>
        </p:txBody>
      </p:sp>
      <p:pic>
        <p:nvPicPr>
          <p:cNvPr id="6" name="Image 5"/>
          <p:cNvPicPr>
            <a:picLocks noChangeAspect="1"/>
          </p:cNvPicPr>
          <p:nvPr/>
        </p:nvPicPr>
        <p:blipFill>
          <a:blip r:embed="rId2"/>
          <a:stretch>
            <a:fillRect/>
          </a:stretch>
        </p:blipFill>
        <p:spPr>
          <a:xfrm>
            <a:off x="2460230" y="3542088"/>
            <a:ext cx="7271540" cy="2072648"/>
          </a:xfrm>
          <a:prstGeom prst="rect">
            <a:avLst/>
          </a:prstGeom>
        </p:spPr>
      </p:pic>
    </p:spTree>
    <p:extLst>
      <p:ext uri="{BB962C8B-B14F-4D97-AF65-F5344CB8AC3E}">
        <p14:creationId xmlns:p14="http://schemas.microsoft.com/office/powerpoint/2010/main" val="4217986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518</Words>
  <Application>Microsoft Office PowerPoint</Application>
  <PresentationFormat>Grand écran</PresentationFormat>
  <Paragraphs>27</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Calibri Light</vt:lpstr>
      <vt:lpstr>Thème Office</vt:lpstr>
      <vt:lpstr>L'approche CI/CD</vt:lpstr>
      <vt:lpstr>-    Que veut dire intégration continue?</vt:lpstr>
      <vt:lpstr>-    Que veut dire livraison continue?</vt:lpstr>
      <vt:lpstr>-    Que veut dire déploiement continue?</vt:lpstr>
      <vt:lpstr>-    En quoi les conteneurs favorisent l'approche CI/CD?</vt:lpstr>
      <vt:lpstr>-    Qu'est-ce qu'un pipeline CI/CD?</vt:lpstr>
      <vt:lpstr>-    Qu'est-ce qu'un environnement de pré-production?</vt:lpstr>
      <vt:lpstr>-    Quels sont les outils de CI/CD? </vt:lpstr>
      <vt:lpstr>-    Qu'est-ce qu'un runner?</vt:lpstr>
      <vt:lpstr>-    Qu'est-ce qu'un manifest gitlab-ci?</vt:lpstr>
      <vt:lpstr>-    Qu'est-ce que le yaml?</vt:lpstr>
      <vt:lpstr> -    Qu'est-ce qu'un artefact? </vt:lpstr>
      <vt:lpstr>-    Qu'est-ce qu'un job?</vt:lpstr>
      <vt:lpstr>PowerPoint fait par ESTEBAN David</vt:lpstr>
    </vt:vector>
  </TitlesOfParts>
  <Company>ADRAR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Que veut dire intégration continue?</dc:title>
  <dc:creator>dev</dc:creator>
  <cp:lastModifiedBy>dev</cp:lastModifiedBy>
  <cp:revision>11</cp:revision>
  <dcterms:created xsi:type="dcterms:W3CDTF">2022-05-10T09:59:30Z</dcterms:created>
  <dcterms:modified xsi:type="dcterms:W3CDTF">2022-05-10T13:20:47Z</dcterms:modified>
</cp:coreProperties>
</file>