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3"/>
  </p:notesMasterIdLst>
  <p:sldIdLst>
    <p:sldId id="256" r:id="rId3"/>
    <p:sldId id="257" r:id="rId4"/>
    <p:sldId id="258" r:id="rId5"/>
    <p:sldId id="259" r:id="rId6"/>
    <p:sldId id="284" r:id="rId7"/>
    <p:sldId id="285" r:id="rId8"/>
    <p:sldId id="286" r:id="rId9"/>
    <p:sldId id="287" r:id="rId10"/>
    <p:sldId id="290" r:id="rId11"/>
    <p:sldId id="293" r:id="rId12"/>
    <p:sldId id="288" r:id="rId13"/>
    <p:sldId id="292" r:id="rId14"/>
    <p:sldId id="295" r:id="rId15"/>
    <p:sldId id="296" r:id="rId16"/>
    <p:sldId id="291" r:id="rId17"/>
    <p:sldId id="297" r:id="rId18"/>
    <p:sldId id="294" r:id="rId19"/>
    <p:sldId id="289" r:id="rId20"/>
    <p:sldId id="261" r:id="rId21"/>
    <p:sldId id="262" r:id="rId22"/>
    <p:sldId id="263" r:id="rId23"/>
    <p:sldId id="264" r:id="rId24"/>
    <p:sldId id="266" r:id="rId25"/>
    <p:sldId id="265" r:id="rId26"/>
    <p:sldId id="267" r:id="rId27"/>
    <p:sldId id="298" r:id="rId28"/>
    <p:sldId id="268" r:id="rId29"/>
    <p:sldId id="270" r:id="rId30"/>
    <p:sldId id="272" r:id="rId31"/>
    <p:sldId id="275" r:id="rId32"/>
    <p:sldId id="281" r:id="rId33"/>
    <p:sldId id="299" r:id="rId34"/>
    <p:sldId id="300" r:id="rId35"/>
    <p:sldId id="301" r:id="rId36"/>
    <p:sldId id="302" r:id="rId37"/>
    <p:sldId id="303" r:id="rId38"/>
    <p:sldId id="304" r:id="rId39"/>
    <p:sldId id="305" r:id="rId40"/>
    <p:sldId id="306" r:id="rId41"/>
    <p:sldId id="307"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37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fr-FR" sz="4400" b="0" strike="noStrike" spc="-1">
                <a:latin typeface="Arial"/>
              </a:rPr>
              <a:t>Click to move the slide</a:t>
            </a:r>
          </a:p>
        </p:txBody>
      </p:sp>
      <p:sp>
        <p:nvSpPr>
          <p:cNvPr id="98" name="PlaceHolder 2"/>
          <p:cNvSpPr>
            <a:spLocks noGrp="1"/>
          </p:cNvSpPr>
          <p:nvPr>
            <p:ph type="body"/>
          </p:nvPr>
        </p:nvSpPr>
        <p:spPr>
          <a:xfrm>
            <a:off x="756000" y="5078520"/>
            <a:ext cx="6047640" cy="4811040"/>
          </a:xfrm>
          <a:prstGeom prst="rect">
            <a:avLst/>
          </a:prstGeom>
        </p:spPr>
        <p:txBody>
          <a:bodyPr lIns="0" tIns="0" rIns="0" bIns="0">
            <a:noAutofit/>
          </a:bodyPr>
          <a:lstStyle/>
          <a:p>
            <a:r>
              <a:rPr lang="fr-FR" sz="2000" b="0" strike="noStrike" spc="-1">
                <a:latin typeface="Arial"/>
              </a:rPr>
              <a:t>Click to edit the notes format</a:t>
            </a:r>
          </a:p>
        </p:txBody>
      </p:sp>
      <p:sp>
        <p:nvSpPr>
          <p:cNvPr id="99" name="PlaceHolder 3"/>
          <p:cNvSpPr>
            <a:spLocks noGrp="1"/>
          </p:cNvSpPr>
          <p:nvPr>
            <p:ph type="hdr"/>
          </p:nvPr>
        </p:nvSpPr>
        <p:spPr>
          <a:xfrm>
            <a:off x="0" y="0"/>
            <a:ext cx="3280680" cy="534240"/>
          </a:xfrm>
          <a:prstGeom prst="rect">
            <a:avLst/>
          </a:prstGeom>
        </p:spPr>
        <p:txBody>
          <a:bodyPr lIns="0" tIns="0" rIns="0" bIns="0">
            <a:noAutofit/>
          </a:bodyPr>
          <a:lstStyle/>
          <a:p>
            <a:r>
              <a:rPr lang="fr-FR" sz="1400" b="0" strike="noStrike" spc="-1">
                <a:latin typeface="Times New Roman"/>
              </a:rPr>
              <a:t> </a:t>
            </a:r>
          </a:p>
        </p:txBody>
      </p:sp>
      <p:sp>
        <p:nvSpPr>
          <p:cNvPr id="100"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fr-FR" sz="1400" b="0" strike="noStrike" spc="-1">
                <a:latin typeface="Times New Roman"/>
              </a:rPr>
              <a:t> </a:t>
            </a:r>
          </a:p>
        </p:txBody>
      </p:sp>
      <p:sp>
        <p:nvSpPr>
          <p:cNvPr id="101" name="PlaceHolder 5"/>
          <p:cNvSpPr>
            <a:spLocks noGrp="1"/>
          </p:cNvSpPr>
          <p:nvPr>
            <p:ph type="ftr"/>
          </p:nvPr>
        </p:nvSpPr>
        <p:spPr>
          <a:xfrm>
            <a:off x="0" y="10157400"/>
            <a:ext cx="3280680" cy="534240"/>
          </a:xfrm>
          <a:prstGeom prst="rect">
            <a:avLst/>
          </a:prstGeom>
        </p:spPr>
        <p:txBody>
          <a:bodyPr lIns="0" tIns="0" rIns="0" bIns="0" anchor="b">
            <a:noAutofit/>
          </a:bodyPr>
          <a:lstStyle/>
          <a:p>
            <a:r>
              <a:rPr lang="fr-FR" sz="1400" b="0" strike="noStrike" spc="-1">
                <a:latin typeface="Times New Roman"/>
              </a:rPr>
              <a:t> </a:t>
            </a:r>
          </a:p>
        </p:txBody>
      </p:sp>
      <p:sp>
        <p:nvSpPr>
          <p:cNvPr id="102"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C8961B9-9BF0-44A4-A706-205F40A8B952}" type="slidenum">
              <a:rPr lang="fr-FR" sz="1400" b="0" strike="noStrike" spc="-1">
                <a:latin typeface="Times New Roman"/>
              </a:rPr>
              <a:t>‹N°›</a:t>
            </a:fld>
            <a:endParaRPr lang="fr-FR" sz="1400" b="0" strike="noStrike" spc="-1">
              <a:latin typeface="Times New Roman"/>
            </a:endParaRPr>
          </a:p>
        </p:txBody>
      </p:sp>
    </p:spTree>
    <p:extLst>
      <p:ext uri="{BB962C8B-B14F-4D97-AF65-F5344CB8AC3E}">
        <p14:creationId xmlns:p14="http://schemas.microsoft.com/office/powerpoint/2010/main" val="171695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noRot="1" noChangeAspect="1"/>
          </p:cNvSpPr>
          <p:nvPr>
            <p:ph type="sldImg"/>
          </p:nvPr>
        </p:nvSpPr>
        <p:spPr>
          <a:xfrm>
            <a:off x="685800" y="1143000"/>
            <a:ext cx="5485680" cy="3085560"/>
          </a:xfrm>
          <a:prstGeom prst="rect">
            <a:avLst/>
          </a:prstGeom>
        </p:spPr>
      </p:sp>
      <p:sp>
        <p:nvSpPr>
          <p:cNvPr id="147"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Je me présent …</a:t>
            </a:r>
            <a:endParaRPr lang="fr-FR" sz="2000" b="0" strike="noStrike" spc="-1" dirty="0">
              <a:latin typeface="Arial"/>
            </a:endParaRPr>
          </a:p>
        </p:txBody>
      </p:sp>
      <p:sp>
        <p:nvSpPr>
          <p:cNvPr id="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B172C7D-8325-4086-AD97-115A714F78BC}" type="slidenum">
              <a:rPr lang="fr-FR" sz="1200" b="0" strike="noStrike" spc="-1">
                <a:solidFill>
                  <a:srgbClr val="000000"/>
                </a:solidFill>
                <a:latin typeface="+mn-lt"/>
                <a:ea typeface="+mn-ea"/>
              </a:rPr>
              <a:t>1</a:t>
            </a:fld>
            <a:endParaRPr lang="fr-FR" sz="1200" b="0" strike="noStrike" spc="-1">
              <a:latin typeface="Arial"/>
            </a:endParaRPr>
          </a:p>
        </p:txBody>
      </p:sp>
    </p:spTree>
    <p:extLst>
      <p:ext uri="{BB962C8B-B14F-4D97-AF65-F5344CB8AC3E}">
        <p14:creationId xmlns:p14="http://schemas.microsoft.com/office/powerpoint/2010/main" val="226701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sur le </a:t>
            </a:r>
            <a:r>
              <a:rPr lang="fr-FR" sz="2000" dirty="0" err="1" smtClean="0"/>
              <a:t>mockups</a:t>
            </a:r>
            <a:r>
              <a:rPr lang="fr-FR" sz="2000" dirty="0" smtClean="0"/>
              <a:t> on se rend mieux compte du rendu attendu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chaque lignes de texte permet lorsque</a:t>
            </a:r>
            <a:r>
              <a:rPr lang="fr-FR" sz="2000" baseline="0" dirty="0" smtClean="0"/>
              <a:t> l’utilisateur click dessus de le rediriger vers la page en question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10</a:t>
            </a:fld>
            <a:endParaRPr lang="fr-FR" sz="1200" b="0" strike="noStrike" spc="-1">
              <a:latin typeface="Arial"/>
            </a:endParaRPr>
          </a:p>
        </p:txBody>
      </p:sp>
    </p:spTree>
    <p:extLst>
      <p:ext uri="{BB962C8B-B14F-4D97-AF65-F5344CB8AC3E}">
        <p14:creationId xmlns:p14="http://schemas.microsoft.com/office/powerpoint/2010/main" val="3651137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ici un formulaire somme toute des plus classique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11</a:t>
            </a:fld>
            <a:endParaRPr lang="fr-FR" sz="1200" b="0" strike="noStrike" spc="-1">
              <a:latin typeface="Arial"/>
            </a:endParaRPr>
          </a:p>
        </p:txBody>
      </p:sp>
    </p:spTree>
    <p:extLst>
      <p:ext uri="{BB962C8B-B14F-4D97-AF65-F5344CB8AC3E}">
        <p14:creationId xmlns:p14="http://schemas.microsoft.com/office/powerpoint/2010/main" val="3560143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certes classique mais tout de même</a:t>
            </a:r>
            <a:r>
              <a:rPr lang="fr-FR" sz="2000" baseline="0" dirty="0" smtClean="0"/>
              <a:t> assez </a:t>
            </a:r>
            <a:r>
              <a:rPr lang="fr-FR" sz="2000" b="0" dirty="0" smtClean="0"/>
              <a:t>plaisant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12</a:t>
            </a:fld>
            <a:endParaRPr lang="fr-FR" sz="1200" b="0" strike="noStrike" spc="-1">
              <a:latin typeface="Arial"/>
            </a:endParaRPr>
          </a:p>
        </p:txBody>
      </p:sp>
    </p:spTree>
    <p:extLst>
      <p:ext uri="{BB962C8B-B14F-4D97-AF65-F5344CB8AC3E}">
        <p14:creationId xmlns:p14="http://schemas.microsoft.com/office/powerpoint/2010/main" val="1743048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la liste des développeurs se présentera un peu comme les articles d’un célèbre site d’achat en ligne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13</a:t>
            </a:fld>
            <a:endParaRPr lang="fr-FR" sz="1200" b="0" strike="noStrike" spc="-1">
              <a:latin typeface="Arial"/>
            </a:endParaRPr>
          </a:p>
        </p:txBody>
      </p:sp>
    </p:spTree>
    <p:extLst>
      <p:ext uri="{BB962C8B-B14F-4D97-AF65-F5344CB8AC3E}">
        <p14:creationId xmlns:p14="http://schemas.microsoft.com/office/powerpoint/2010/main" val="86965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Afin d'aguicher le chaland sur un profil une belle miniature avec un bon commentaire pour faire la différence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14</a:t>
            </a:fld>
            <a:endParaRPr lang="fr-FR" sz="1200" b="0" strike="noStrike" spc="-1">
              <a:latin typeface="Arial"/>
            </a:endParaRPr>
          </a:p>
        </p:txBody>
      </p:sp>
    </p:spTree>
    <p:extLst>
      <p:ext uri="{BB962C8B-B14F-4D97-AF65-F5344CB8AC3E}">
        <p14:creationId xmlns:p14="http://schemas.microsoft.com/office/powerpoint/2010/main" val="2437202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cette page est consacrer au profil du</a:t>
            </a:r>
            <a:r>
              <a:rPr lang="fr-FR" sz="2000" baseline="0" dirty="0" smtClean="0"/>
              <a:t> développeur ou ses précédentes création serons présente afin qu’un visiteur soit tenter par son travail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15</a:t>
            </a:fld>
            <a:endParaRPr lang="fr-FR" sz="1200" b="0" strike="noStrike" spc="-1">
              <a:latin typeface="Arial"/>
            </a:endParaRPr>
          </a:p>
        </p:txBody>
      </p:sp>
    </p:spTree>
    <p:extLst>
      <p:ext uri="{BB962C8B-B14F-4D97-AF65-F5344CB8AC3E}">
        <p14:creationId xmlns:p14="http://schemas.microsoft.com/office/powerpoint/2010/main" val="3427854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avec des lien qui redirigera vers les site lorsque l’</a:t>
            </a:r>
            <a:r>
              <a:rPr lang="fr-FR" sz="2000" baseline="0" dirty="0" smtClean="0"/>
              <a:t>on cliquera sur les miniature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16</a:t>
            </a:fld>
            <a:endParaRPr lang="fr-FR" sz="1200" b="0" strike="noStrike" spc="-1">
              <a:latin typeface="Arial"/>
            </a:endParaRPr>
          </a:p>
        </p:txBody>
      </p:sp>
    </p:spTree>
    <p:extLst>
      <p:ext uri="{BB962C8B-B14F-4D97-AF65-F5344CB8AC3E}">
        <p14:creationId xmlns:p14="http://schemas.microsoft.com/office/powerpoint/2010/main" val="901302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la page des annonces</a:t>
            </a:r>
            <a:r>
              <a:rPr lang="fr-FR" sz="2000" baseline="0" dirty="0" smtClean="0"/>
              <a:t> ou les particulier déposeront leurs offre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17</a:t>
            </a:fld>
            <a:endParaRPr lang="fr-FR" sz="1200" b="0" strike="noStrike" spc="-1">
              <a:latin typeface="Arial"/>
            </a:endParaRPr>
          </a:p>
        </p:txBody>
      </p:sp>
    </p:spTree>
    <p:extLst>
      <p:ext uri="{BB962C8B-B14F-4D97-AF65-F5344CB8AC3E}">
        <p14:creationId xmlns:p14="http://schemas.microsoft.com/office/powerpoint/2010/main" val="275638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qui se présentera de manière</a:t>
            </a:r>
            <a:r>
              <a:rPr lang="fr-FR" sz="2000" baseline="0" dirty="0" smtClean="0"/>
              <a:t> concise pour que le dev puisse choisir le bon travail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18</a:t>
            </a:fld>
            <a:endParaRPr lang="fr-FR" sz="1200" b="0" strike="noStrike" spc="-1">
              <a:latin typeface="Arial"/>
            </a:endParaRPr>
          </a:p>
        </p:txBody>
      </p:sp>
    </p:spTree>
    <p:extLst>
      <p:ext uri="{BB962C8B-B14F-4D97-AF65-F5344CB8AC3E}">
        <p14:creationId xmlns:p14="http://schemas.microsoft.com/office/powerpoint/2010/main" val="2893877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685800" y="1143000"/>
            <a:ext cx="5486400" cy="3086100"/>
          </a:xfrm>
          <a:prstGeom prst="rect">
            <a:avLst/>
          </a:prstGeom>
        </p:spPr>
      </p:sp>
      <p:sp>
        <p:nvSpPr>
          <p:cNvPr id="159"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La création du compte, la </a:t>
            </a:r>
            <a:r>
              <a:rPr lang="fr-FR" sz="2000" b="0" strike="noStrike" spc="-1" dirty="0" err="1" smtClean="0">
                <a:latin typeface="+mn-lt"/>
              </a:rPr>
              <a:t>CVthèque</a:t>
            </a:r>
            <a:r>
              <a:rPr lang="fr-FR" sz="2000" b="0" strike="noStrike" spc="-1" dirty="0" smtClean="0">
                <a:latin typeface="+mn-lt"/>
              </a:rPr>
              <a:t>, l’agenda des disponibilités des développeurs</a:t>
            </a:r>
            <a:r>
              <a:rPr lang="fr-FR" sz="2000" b="0" strike="noStrike" spc="-1" baseline="0" dirty="0" smtClean="0">
                <a:latin typeface="+mn-lt"/>
              </a:rPr>
              <a:t> </a:t>
            </a:r>
            <a:r>
              <a:rPr lang="fr-FR" sz="2000" b="0" strike="noStrike" spc="-1" dirty="0" smtClean="0">
                <a:latin typeface="+mn-lt"/>
              </a:rPr>
              <a:t>, etc… ont étais les première Contraintes techniques que j’ai pu remarquer</a:t>
            </a:r>
            <a:endParaRPr lang="fr-FR" sz="2000" b="0" strike="noStrike" spc="-1" dirty="0">
              <a:latin typeface="Arial"/>
            </a:endParaRPr>
          </a:p>
        </p:txBody>
      </p:sp>
      <p:sp>
        <p:nvSpPr>
          <p:cNvPr id="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E51E17F-584C-4DD9-A04C-489F58008013}" type="slidenum">
              <a:rPr lang="fr-FR" sz="1200" b="0" strike="noStrike" spc="-1">
                <a:solidFill>
                  <a:srgbClr val="000000"/>
                </a:solidFill>
                <a:latin typeface="+mn-lt"/>
                <a:ea typeface="+mn-ea"/>
              </a:rPr>
              <a:t>19</a:t>
            </a:fld>
            <a:endParaRPr lang="fr-FR" sz="1200" b="0" strike="noStrike" spc="-1">
              <a:latin typeface="Arial"/>
            </a:endParaRPr>
          </a:p>
        </p:txBody>
      </p:sp>
    </p:spTree>
    <p:extLst>
      <p:ext uri="{BB962C8B-B14F-4D97-AF65-F5344CB8AC3E}">
        <p14:creationId xmlns:p14="http://schemas.microsoft.com/office/powerpoint/2010/main" val="3103767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noRot="1" noChangeAspect="1"/>
          </p:cNvSpPr>
          <p:nvPr>
            <p:ph type="sldImg"/>
          </p:nvPr>
        </p:nvSpPr>
        <p:spPr>
          <a:xfrm>
            <a:off x="685800" y="1143000"/>
            <a:ext cx="5485680" cy="3085560"/>
          </a:xfrm>
          <a:prstGeom prst="rect">
            <a:avLst/>
          </a:prstGeom>
        </p:spPr>
      </p:sp>
      <p:sp>
        <p:nvSpPr>
          <p:cNvPr id="150"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Je vais à présent vous détailler le programme de cette présentation qui se déroulera en plusieurs points a savoir :</a:t>
            </a:r>
          </a:p>
          <a:p>
            <a:r>
              <a:rPr lang="fr-FR" sz="2000" b="0" strike="noStrike" spc="-1" dirty="0" smtClean="0">
                <a:latin typeface="+mn-lt"/>
              </a:rPr>
              <a:t>la présentation de mon site</a:t>
            </a:r>
          </a:p>
          <a:p>
            <a:r>
              <a:rPr lang="fr-FR" sz="2000" b="0" strike="noStrike" spc="-1" baseline="0" dirty="0" err="1" smtClean="0">
                <a:latin typeface="Arial"/>
              </a:rPr>
              <a:t>Ect</a:t>
            </a:r>
            <a:r>
              <a:rPr lang="fr-FR" sz="2000" b="0" strike="noStrike" spc="-1" baseline="0" dirty="0" smtClean="0">
                <a:latin typeface="Arial"/>
              </a:rPr>
              <a:t>…</a:t>
            </a:r>
          </a:p>
          <a:p>
            <a:endParaRPr lang="fr-FR" sz="2000" b="0" strike="noStrike" spc="-1" dirty="0">
              <a:latin typeface="Arial"/>
            </a:endParaRPr>
          </a:p>
        </p:txBody>
      </p:sp>
      <p:sp>
        <p:nvSpPr>
          <p:cNvPr id="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0D1593-7111-44F1-912C-BC48113F3C34}" type="slidenum">
              <a:rPr lang="fr-FR" sz="1200" b="0" strike="noStrike" spc="-1">
                <a:solidFill>
                  <a:srgbClr val="000000"/>
                </a:solidFill>
                <a:latin typeface="+mn-lt"/>
                <a:ea typeface="+mn-ea"/>
              </a:rPr>
              <a:t>2</a:t>
            </a:fld>
            <a:endParaRPr lang="fr-FR" sz="1200" b="0" strike="noStrike" spc="-1">
              <a:latin typeface="Arial"/>
            </a:endParaRPr>
          </a:p>
        </p:txBody>
      </p:sp>
    </p:spTree>
    <p:extLst>
      <p:ext uri="{BB962C8B-B14F-4D97-AF65-F5344CB8AC3E}">
        <p14:creationId xmlns:p14="http://schemas.microsoft.com/office/powerpoint/2010/main" val="642311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noRot="1" noChangeAspect="1"/>
          </p:cNvSpPr>
          <p:nvPr>
            <p:ph type="sldImg"/>
          </p:nvPr>
        </p:nvSpPr>
        <p:spPr>
          <a:xfrm>
            <a:off x="685800" y="1143000"/>
            <a:ext cx="5485680" cy="3085560"/>
          </a:xfrm>
          <a:prstGeom prst="rect">
            <a:avLst/>
          </a:prstGeom>
        </p:spPr>
      </p:sp>
      <p:sp>
        <p:nvSpPr>
          <p:cNvPr id="162"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Mise a par cela j’ai quand</a:t>
            </a:r>
            <a:r>
              <a:rPr lang="fr-FR" sz="2000" b="0" strike="noStrike" spc="-1" baseline="0" dirty="0" smtClean="0">
                <a:latin typeface="Arial"/>
              </a:rPr>
              <a:t> même fait une maquette non abouti fait en html/</a:t>
            </a:r>
            <a:r>
              <a:rPr lang="fr-FR" sz="2000" b="0" strike="noStrike" spc="-1" baseline="0" dirty="0" err="1" smtClean="0">
                <a:latin typeface="Arial"/>
              </a:rPr>
              <a:t>css</a:t>
            </a:r>
            <a:r>
              <a:rPr lang="fr-FR" sz="2000" b="0" strike="noStrike" spc="-1" baseline="0" dirty="0" smtClean="0">
                <a:latin typeface="Arial"/>
              </a:rPr>
              <a:t> dont je vais vous en montrez un aperçu en image </a:t>
            </a:r>
            <a:endParaRPr lang="fr-FR" sz="2000" b="0" strike="noStrike" spc="-1" dirty="0">
              <a:latin typeface="Arial"/>
            </a:endParaRPr>
          </a:p>
        </p:txBody>
      </p:sp>
      <p:sp>
        <p:nvSpPr>
          <p:cNvPr id="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C1A544F-FC68-496B-9A7D-852131AB1A1D}" type="slidenum">
              <a:rPr lang="fr-FR" sz="1200" b="0" strike="noStrike" spc="-1">
                <a:solidFill>
                  <a:srgbClr val="000000"/>
                </a:solidFill>
                <a:latin typeface="+mn-lt"/>
                <a:ea typeface="+mn-ea"/>
              </a:rPr>
              <a:t>20</a:t>
            </a:fld>
            <a:endParaRPr lang="fr-FR" sz="1200" b="0" strike="noStrike" spc="-1">
              <a:latin typeface="Arial"/>
            </a:endParaRPr>
          </a:p>
        </p:txBody>
      </p:sp>
    </p:spTree>
    <p:extLst>
      <p:ext uri="{BB962C8B-B14F-4D97-AF65-F5344CB8AC3E}">
        <p14:creationId xmlns:p14="http://schemas.microsoft.com/office/powerpoint/2010/main" val="2016363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Voici a quoi ressemble pour le moment la page d'accueil coder en html/</a:t>
            </a:r>
            <a:r>
              <a:rPr lang="fr-FR" dirty="0" err="1" smtClean="0"/>
              <a:t>css</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21</a:t>
            </a:fld>
            <a:endParaRPr lang="fr-FR" sz="1400" b="0" strike="noStrike" spc="-1">
              <a:latin typeface="Times New Roman"/>
            </a:endParaRPr>
          </a:p>
        </p:txBody>
      </p:sp>
    </p:spTree>
    <p:extLst>
      <p:ext uri="{BB962C8B-B14F-4D97-AF65-F5344CB8AC3E}">
        <p14:creationId xmlns:p14="http://schemas.microsoft.com/office/powerpoint/2010/main" val="1667369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N’ayant pas</a:t>
            </a:r>
            <a:r>
              <a:rPr lang="fr-FR" baseline="0" dirty="0" smtClean="0"/>
              <a:t> le planning des jours ou nous sommes en projet fils rouge je me concentre exclusivement sur les priorités les détails c’est pour plus tard </a:t>
            </a:r>
            <a:r>
              <a:rPr lang="fr-FR" baseline="0" dirty="0" smtClean="0"/>
              <a:t>…</a:t>
            </a:r>
          </a:p>
          <a:p>
            <a:r>
              <a:rPr lang="fr-FR" dirty="0" smtClean="0"/>
              <a:t>stage 23 mai - 29 Juillet</a:t>
            </a:r>
          </a:p>
          <a:p>
            <a:r>
              <a:rPr lang="fr-FR" dirty="0" smtClean="0"/>
              <a:t>fin formation 13 septembre</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22</a:t>
            </a:fld>
            <a:endParaRPr lang="fr-FR" sz="1400" b="0" strike="noStrike" spc="-1">
              <a:latin typeface="Times New Roman"/>
            </a:endParaRPr>
          </a:p>
        </p:txBody>
      </p:sp>
    </p:spTree>
    <p:extLst>
      <p:ext uri="{BB962C8B-B14F-4D97-AF65-F5344CB8AC3E}">
        <p14:creationId xmlns:p14="http://schemas.microsoft.com/office/powerpoint/2010/main" val="1144076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685800" y="1143000"/>
            <a:ext cx="5486400" cy="3086100"/>
          </a:xfrm>
          <a:prstGeom prst="rect">
            <a:avLst/>
          </a:prstGeom>
        </p:spPr>
      </p:sp>
      <p:sp>
        <p:nvSpPr>
          <p:cNvPr id="168"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1200" kern="1200" dirty="0" smtClean="0">
                <a:solidFill>
                  <a:schemeClr val="tx1"/>
                </a:solidFill>
                <a:effectLst/>
                <a:latin typeface="+mn-lt"/>
                <a:ea typeface="+mn-ea"/>
                <a:cs typeface="+mn-cs"/>
              </a:rPr>
              <a:t>les technologies retenues sont html/</a:t>
            </a:r>
            <a:r>
              <a:rPr lang="fr-FR" sz="1200" kern="1200" dirty="0" err="1" smtClean="0">
                <a:solidFill>
                  <a:schemeClr val="tx1"/>
                </a:solidFill>
                <a:effectLst/>
                <a:latin typeface="+mn-lt"/>
                <a:ea typeface="+mn-ea"/>
                <a:cs typeface="+mn-cs"/>
              </a:rPr>
              <a:t>css</a:t>
            </a:r>
            <a:r>
              <a:rPr lang="fr-FR" sz="1200" kern="1200" dirty="0" smtClean="0">
                <a:solidFill>
                  <a:schemeClr val="tx1"/>
                </a:solidFill>
                <a:effectLst/>
                <a:latin typeface="+mn-lt"/>
                <a:ea typeface="+mn-ea"/>
                <a:cs typeface="+mn-cs"/>
              </a:rPr>
              <a:t> pour</a:t>
            </a:r>
            <a:r>
              <a:rPr lang="fr-FR" sz="1200" kern="1200" baseline="0" dirty="0" smtClean="0">
                <a:solidFill>
                  <a:schemeClr val="tx1"/>
                </a:solidFill>
                <a:effectLst/>
                <a:latin typeface="+mn-lt"/>
                <a:ea typeface="+mn-ea"/>
                <a:cs typeface="+mn-cs"/>
              </a:rPr>
              <a:t> le </a:t>
            </a:r>
            <a:r>
              <a:rPr lang="fr-FR" sz="1200" kern="1200" baseline="0" dirty="0" smtClean="0">
                <a:solidFill>
                  <a:schemeClr val="tx1"/>
                </a:solidFill>
                <a:effectLst/>
                <a:latin typeface="+mn-lt"/>
                <a:ea typeface="+mn-ea"/>
                <a:cs typeface="+mn-cs"/>
              </a:rPr>
              <a:t>front end &amp; </a:t>
            </a:r>
            <a:r>
              <a:rPr lang="fr-FR" sz="1200" kern="1200" baseline="0" dirty="0" smtClean="0">
                <a:solidFill>
                  <a:schemeClr val="tx1"/>
                </a:solidFill>
                <a:effectLst/>
                <a:latin typeface="+mn-lt"/>
                <a:ea typeface="+mn-ea"/>
                <a:cs typeface="+mn-cs"/>
              </a:rPr>
              <a:t>python/</a:t>
            </a:r>
            <a:r>
              <a:rPr lang="fr-FR" sz="1200" kern="1200" baseline="0" dirty="0" err="1" smtClean="0">
                <a:solidFill>
                  <a:schemeClr val="tx1"/>
                </a:solidFill>
                <a:effectLst/>
                <a:latin typeface="+mn-lt"/>
                <a:ea typeface="+mn-ea"/>
                <a:cs typeface="+mn-cs"/>
              </a:rPr>
              <a:t>mysql</a:t>
            </a:r>
            <a:r>
              <a:rPr lang="fr-FR" sz="1200" kern="1200" baseline="0" dirty="0" smtClean="0">
                <a:solidFill>
                  <a:schemeClr val="tx1"/>
                </a:solidFill>
                <a:effectLst/>
                <a:latin typeface="+mn-lt"/>
                <a:ea typeface="+mn-ea"/>
                <a:cs typeface="+mn-cs"/>
              </a:rPr>
              <a:t> pour le </a:t>
            </a:r>
            <a:r>
              <a:rPr lang="fr-FR" sz="1200" kern="1200" baseline="0" dirty="0" smtClean="0">
                <a:solidFill>
                  <a:schemeClr val="tx1"/>
                </a:solidFill>
                <a:effectLst/>
                <a:latin typeface="+mn-lt"/>
                <a:ea typeface="+mn-ea"/>
                <a:cs typeface="+mn-cs"/>
              </a:rPr>
              <a:t>back end</a:t>
            </a:r>
            <a:endParaRPr lang="fr-FR" sz="2000" b="0" strike="noStrike" spc="-1" dirty="0">
              <a:latin typeface="Arial"/>
            </a:endParaRPr>
          </a:p>
        </p:txBody>
      </p:sp>
      <p:sp>
        <p:nvSpPr>
          <p:cNvPr id="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BBE7E63-90BF-4073-9A1B-D448FC823097}" type="slidenum">
              <a:rPr lang="fr-FR" sz="1200" b="0" strike="noStrike" spc="-1">
                <a:solidFill>
                  <a:srgbClr val="000000"/>
                </a:solidFill>
                <a:latin typeface="+mn-lt"/>
                <a:ea typeface="+mn-ea"/>
              </a:rPr>
              <a:t>23</a:t>
            </a:fld>
            <a:endParaRPr lang="fr-FR" sz="1200" b="0" strike="noStrike" spc="-1">
              <a:latin typeface="Arial"/>
            </a:endParaRPr>
          </a:p>
        </p:txBody>
      </p:sp>
    </p:spTree>
    <p:extLst>
      <p:ext uri="{BB962C8B-B14F-4D97-AF65-F5344CB8AC3E}">
        <p14:creationId xmlns:p14="http://schemas.microsoft.com/office/powerpoint/2010/main" val="1400367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685800" y="1143000"/>
            <a:ext cx="5486400" cy="3086100"/>
          </a:xfrm>
          <a:prstGeom prst="rect">
            <a:avLst/>
          </a:prstGeom>
        </p:spPr>
      </p:sp>
      <p:sp>
        <p:nvSpPr>
          <p:cNvPr id="165"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Dans ce cas d’utilisation le visiteur peut créer</a:t>
            </a:r>
            <a:r>
              <a:rPr lang="fr-FR" sz="2000" b="0" strike="noStrike" spc="-1" baseline="0" dirty="0" smtClean="0">
                <a:latin typeface="Arial"/>
              </a:rPr>
              <a:t> un compte et/ou ce connecter ainsi que regarder les annonce proposer sur le site</a:t>
            </a:r>
          </a:p>
          <a:p>
            <a:r>
              <a:rPr lang="fr-FR" sz="2000" b="0" strike="noStrike" spc="-1" baseline="0" dirty="0" smtClean="0">
                <a:latin typeface="Arial"/>
              </a:rPr>
              <a:t>L’utilisateur lui </a:t>
            </a:r>
            <a:r>
              <a:rPr lang="fr-FR" sz="2000" b="0" strike="noStrike" spc="-1" baseline="0" dirty="0" smtClean="0">
                <a:latin typeface="Arial"/>
              </a:rPr>
              <a:t>hérite de cela </a:t>
            </a:r>
            <a:r>
              <a:rPr lang="fr-FR" sz="2000" b="0" strike="noStrike" spc="-1" baseline="0" dirty="0" smtClean="0">
                <a:latin typeface="Arial"/>
              </a:rPr>
              <a:t>en plus du faite qu’il puisse interagir avec sont compte utilisateur, avec ses annonces </a:t>
            </a:r>
            <a:r>
              <a:rPr lang="fr-FR" sz="2000" b="0" strike="noStrike" spc="-1" baseline="0" dirty="0" err="1" smtClean="0">
                <a:latin typeface="Arial"/>
              </a:rPr>
              <a:t>ect</a:t>
            </a:r>
            <a:r>
              <a:rPr lang="fr-FR" sz="2000" b="0" strike="noStrike" spc="-1" baseline="0" dirty="0" smtClean="0">
                <a:latin typeface="Arial"/>
              </a:rPr>
              <a:t>...</a:t>
            </a:r>
          </a:p>
          <a:p>
            <a:r>
              <a:rPr lang="fr-FR" sz="2000" b="0" strike="noStrike" spc="-1" baseline="0" dirty="0" smtClean="0">
                <a:latin typeface="Arial"/>
              </a:rPr>
              <a:t>L’administrateur lui a les plein pouvoir il est apte pour tous faire comme la suppression de données (compte utilisateur, annonce </a:t>
            </a:r>
            <a:r>
              <a:rPr lang="fr-FR" sz="2000" b="0" strike="noStrike" spc="-1" baseline="0" dirty="0" err="1" smtClean="0">
                <a:latin typeface="Arial"/>
              </a:rPr>
              <a:t>ect</a:t>
            </a:r>
            <a:r>
              <a:rPr lang="fr-FR" sz="2000" b="0" strike="noStrike" spc="-1" baseline="0" dirty="0" smtClean="0">
                <a:latin typeface="Arial"/>
              </a:rPr>
              <a:t>)</a:t>
            </a:r>
            <a:endParaRPr lang="fr-FR" sz="2000" b="0" strike="noStrike" spc="-1" dirty="0">
              <a:latin typeface="Arial"/>
            </a:endParaRPr>
          </a:p>
        </p:txBody>
      </p:sp>
      <p:sp>
        <p:nvSpPr>
          <p:cNvPr id="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2A13504-8F39-48E2-9D35-1CD15F6B7178}" type="slidenum">
              <a:rPr lang="fr-FR" sz="1200" b="0" strike="noStrike" spc="-1">
                <a:solidFill>
                  <a:srgbClr val="000000"/>
                </a:solidFill>
                <a:latin typeface="+mn-lt"/>
                <a:ea typeface="+mn-ea"/>
              </a:rPr>
              <a:t>24</a:t>
            </a:fld>
            <a:endParaRPr lang="fr-FR" sz="1200" b="0" strike="noStrike" spc="-1">
              <a:latin typeface="Arial"/>
            </a:endParaRPr>
          </a:p>
        </p:txBody>
      </p:sp>
    </p:spTree>
    <p:extLst>
      <p:ext uri="{BB962C8B-B14F-4D97-AF65-F5344CB8AC3E}">
        <p14:creationId xmlns:p14="http://schemas.microsoft.com/office/powerpoint/2010/main" val="2527778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Modèle Conceptuel des </a:t>
            </a:r>
            <a:r>
              <a:rPr lang="fr-FR" dirty="0" smtClean="0"/>
              <a:t>Données modéliser des objet a stocker aussi appeler attribut </a:t>
            </a:r>
            <a:endParaRPr lang="fr-FR" dirty="0" smtClean="0"/>
          </a:p>
          <a:p>
            <a:r>
              <a:rPr lang="fr-FR" dirty="0" smtClean="0"/>
              <a:t>Les données stocké dans la </a:t>
            </a:r>
            <a:r>
              <a:rPr lang="fr-FR" dirty="0" err="1" smtClean="0"/>
              <a:t>bbd</a:t>
            </a:r>
            <a:r>
              <a:rPr lang="fr-FR" dirty="0" smtClean="0"/>
              <a:t> sont les </a:t>
            </a:r>
            <a:r>
              <a:rPr lang="fr-FR" dirty="0" smtClean="0"/>
              <a:t>informations </a:t>
            </a:r>
            <a:r>
              <a:rPr lang="fr-FR" dirty="0" smtClean="0"/>
              <a:t>de l’utilisateur a savoir son nom, prénom </a:t>
            </a:r>
            <a:r>
              <a:rPr lang="fr-FR" dirty="0" err="1" smtClean="0"/>
              <a:t>mdp</a:t>
            </a:r>
            <a:r>
              <a:rPr lang="fr-FR" dirty="0" smtClean="0"/>
              <a:t> </a:t>
            </a:r>
            <a:r>
              <a:rPr lang="fr-FR" dirty="0" err="1" smtClean="0"/>
              <a:t>ect</a:t>
            </a:r>
            <a:r>
              <a:rPr lang="fr-FR" dirty="0" smtClean="0"/>
              <a:t>..</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Pour établir le Modèle Logique des Données j’ai utilisé le mcd préalablement créé pour mettre en valeur les relation entre les entité.</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Modélisation des table </a:t>
            </a: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25</a:t>
            </a:fld>
            <a:endParaRPr lang="fr-FR" sz="1400" b="0" strike="noStrike" spc="-1">
              <a:latin typeface="Times New Roman"/>
            </a:endParaRPr>
          </a:p>
        </p:txBody>
      </p:sp>
    </p:spTree>
    <p:extLst>
      <p:ext uri="{BB962C8B-B14F-4D97-AF65-F5344CB8AC3E}">
        <p14:creationId xmlns:p14="http://schemas.microsoft.com/office/powerpoint/2010/main" val="3498002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Les diagrammes</a:t>
            </a:r>
            <a:r>
              <a:rPr lang="fr-FR" baseline="0" dirty="0" smtClean="0"/>
              <a:t> suivant sont des </a:t>
            </a:r>
            <a:r>
              <a:rPr lang="fr-FR" dirty="0" smtClean="0"/>
              <a:t>Schéma</a:t>
            </a:r>
            <a:r>
              <a:rPr lang="fr-FR" baseline="0" dirty="0" smtClean="0"/>
              <a:t> algorithmique représentant les différente étapes lors d’une connexion</a:t>
            </a:r>
          </a:p>
          <a:p>
            <a:r>
              <a:rPr lang="fr-FR" baseline="0" dirty="0" smtClean="0"/>
              <a:t>(a droite le diagramme d’activité &amp; a gauche le diagramme séquentiel)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26</a:t>
            </a:fld>
            <a:endParaRPr lang="fr-FR" sz="1400" b="0" strike="noStrike" spc="-1">
              <a:latin typeface="Times New Roman"/>
            </a:endParaRPr>
          </a:p>
        </p:txBody>
      </p:sp>
    </p:spTree>
    <p:extLst>
      <p:ext uri="{BB962C8B-B14F-4D97-AF65-F5344CB8AC3E}">
        <p14:creationId xmlns:p14="http://schemas.microsoft.com/office/powerpoint/2010/main" val="2656744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Palatino Linotype"/>
              </a:rPr>
              <a:t>Dans un premier temps, j’aimerai une application rapide, pratique, et portable, utilisable sur tous support numérique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Palatino Linotype"/>
              </a:rPr>
              <a:t>Dans un second temps m’adapter au besoin auquel je n’ai pas encore pensais</a:t>
            </a:r>
            <a:r>
              <a:rPr lang="fr-FR" sz="1200" b="0" strike="noStrike" spc="-1" baseline="0" dirty="0" smtClean="0">
                <a:solidFill>
                  <a:srgbClr val="000000"/>
                </a:solidFill>
                <a:latin typeface="Palatino Linotype"/>
              </a:rPr>
              <a:t> .</a:t>
            </a:r>
            <a:endParaRPr lang="fr-FR" sz="1200" b="0" strike="noStrike" spc="-1" dirty="0" smtClean="0">
              <a:latin typeface="+mn-lt"/>
            </a:endParaRP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27</a:t>
            </a:fld>
            <a:endParaRPr lang="fr-FR" sz="1400" b="0" strike="noStrike" spc="-1">
              <a:latin typeface="Times New Roman"/>
            </a:endParaRPr>
          </a:p>
        </p:txBody>
      </p:sp>
    </p:spTree>
    <p:extLst>
      <p:ext uri="{BB962C8B-B14F-4D97-AF65-F5344CB8AC3E}">
        <p14:creationId xmlns:p14="http://schemas.microsoft.com/office/powerpoint/2010/main" val="2348629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Je me permet de joindre</a:t>
            </a:r>
            <a:r>
              <a:rPr lang="fr-FR" baseline="0" dirty="0" smtClean="0"/>
              <a:t> a cette </a:t>
            </a:r>
            <a:r>
              <a:rPr lang="fr-FR" baseline="0" dirty="0" smtClean="0"/>
              <a:t>présentation </a:t>
            </a:r>
            <a:r>
              <a:rPr lang="fr-FR" baseline="0" dirty="0" smtClean="0"/>
              <a:t>un bout de code HTML d’un formulaire actuellement présent dans mon projet ace développeur </a:t>
            </a:r>
            <a:endParaRPr lang="fr-FR" baseline="0" dirty="0" smtClean="0"/>
          </a:p>
          <a:p>
            <a:endParaRPr lang="fr-FR" baseline="0" dirty="0" smtClean="0"/>
          </a:p>
          <a:p>
            <a:r>
              <a:rPr lang="fr-FR" dirty="0" smtClean="0"/>
              <a:t>Le voici :</a:t>
            </a:r>
          </a:p>
          <a:p>
            <a:r>
              <a:rPr lang="fr-FR" dirty="0" smtClean="0"/>
              <a:t>L’input de type</a:t>
            </a:r>
            <a:r>
              <a:rPr lang="fr-FR" baseline="0" dirty="0" smtClean="0"/>
              <a:t> radio permet de créer des </a:t>
            </a:r>
            <a:r>
              <a:rPr lang="fr-FR" dirty="0" smtClean="0"/>
              <a:t>boutons représentés par des cercles remplis lorsqu'ils sont sélectionnés &amp; vide quand cela n’est pas le cas</a:t>
            </a:r>
            <a:r>
              <a:rPr lang="fr-FR" baseline="0" dirty="0" smtClean="0"/>
              <a:t> </a:t>
            </a:r>
          </a:p>
          <a:p>
            <a:r>
              <a:rPr lang="fr-FR" baseline="0" dirty="0" smtClean="0"/>
              <a:t>Il est généralement </a:t>
            </a:r>
            <a:r>
              <a:rPr lang="fr-FR" dirty="0" smtClean="0"/>
              <a:t>utilisés pour construire des groupes d'options parmi lesquelles on ne peut choisir qu'une valeur. </a:t>
            </a:r>
          </a:p>
          <a:p>
            <a:r>
              <a:rPr lang="fr-FR" dirty="0" smtClean="0"/>
              <a:t>En l'occurrence pour choisir</a:t>
            </a:r>
            <a:r>
              <a:rPr lang="fr-FR" baseline="0" dirty="0" smtClean="0"/>
              <a:t> madame ou monsieur .</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Concernent l’input de type texte des restriction on été définit afin</a:t>
            </a:r>
            <a:r>
              <a:rPr lang="fr-FR" baseline="0" dirty="0" smtClean="0"/>
              <a:t> que l’utilisateur ne puis pas faire n’importe quoi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Dans le cas du prénom le nombre de lettre maximum que l’utilisateur est autorisé a mettre est de 20  définit par « </a:t>
            </a:r>
            <a:r>
              <a:rPr lang="fr-FR" baseline="0" dirty="0" err="1" smtClean="0"/>
              <a:t>maxlength</a:t>
            </a:r>
            <a:r>
              <a:rPr lang="fr-FR" baseline="0" dirty="0" smtClean="0"/>
              <a:t> » de </a:t>
            </a:r>
            <a:r>
              <a:rPr lang="fr-FR" baseline="0" dirty="0" err="1" smtClean="0"/>
              <a:t>meme</a:t>
            </a:r>
            <a:r>
              <a:rPr lang="fr-FR" baseline="0" dirty="0" smtClean="0"/>
              <a:t> que le nombre minimum </a:t>
            </a:r>
            <a:r>
              <a:rPr lang="fr-FR" baseline="0" dirty="0" err="1" smtClean="0"/>
              <a:t>definit</a:t>
            </a:r>
            <a:r>
              <a:rPr lang="fr-FR" baseline="0" dirty="0" smtClean="0"/>
              <a:t> par « </a:t>
            </a:r>
            <a:r>
              <a:rPr lang="fr-FR" baseline="0" dirty="0" err="1" smtClean="0"/>
              <a:t>minlength</a:t>
            </a:r>
            <a:r>
              <a:rPr lang="fr-FR" baseline="0" dirty="0" smtClean="0"/>
              <a:t> » et de 2 .</a:t>
            </a: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28</a:t>
            </a:fld>
            <a:endParaRPr lang="fr-FR" sz="1400" b="0" strike="noStrike" spc="-1">
              <a:latin typeface="Times New Roman"/>
            </a:endParaRPr>
          </a:p>
        </p:txBody>
      </p:sp>
    </p:spTree>
    <p:extLst>
      <p:ext uri="{BB962C8B-B14F-4D97-AF65-F5344CB8AC3E}">
        <p14:creationId xmlns:p14="http://schemas.microsoft.com/office/powerpoint/2010/main" val="703020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L’input de type « file » permettent à un utilisateur de sélectionner un ou plusieurs fichiers depuis leur appareil et de les uploader les fichier autorisé sont définit grâce a « </a:t>
            </a:r>
            <a:r>
              <a:rPr lang="fr-FR" dirty="0" err="1" smtClean="0"/>
              <a:t>accept</a:t>
            </a:r>
            <a:r>
              <a:rPr lang="fr-FR" dirty="0" smtClean="0"/>
              <a:t>= le nom des extension » en l’occurrence</a:t>
            </a:r>
            <a:r>
              <a:rPr lang="fr-FR" baseline="0" dirty="0" smtClean="0"/>
              <a:t> .</a:t>
            </a:r>
            <a:r>
              <a:rPr lang="fr-FR" baseline="0" dirty="0" err="1" smtClean="0"/>
              <a:t>jpg</a:t>
            </a:r>
            <a:r>
              <a:rPr lang="fr-FR" baseline="0" dirty="0" smtClean="0"/>
              <a:t> .</a:t>
            </a:r>
            <a:r>
              <a:rPr lang="fr-FR" baseline="0" dirty="0" err="1" smtClean="0"/>
              <a:t>png</a:t>
            </a:r>
            <a:r>
              <a:rPr lang="fr-FR" baseline="0" dirty="0" smtClean="0"/>
              <a:t> pour les images et .</a:t>
            </a:r>
            <a:r>
              <a:rPr lang="fr-FR" baseline="0" dirty="0" err="1" smtClean="0"/>
              <a:t>gif</a:t>
            </a:r>
            <a:r>
              <a:rPr lang="fr-FR" baseline="0" dirty="0" smtClean="0"/>
              <a:t> pour les image animés </a:t>
            </a: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29</a:t>
            </a:fld>
            <a:endParaRPr lang="fr-FR" sz="1400" b="0" strike="noStrike" spc="-1">
              <a:latin typeface="Times New Roman"/>
            </a:endParaRPr>
          </a:p>
        </p:txBody>
      </p:sp>
    </p:spTree>
    <p:extLst>
      <p:ext uri="{BB962C8B-B14F-4D97-AF65-F5344CB8AC3E}">
        <p14:creationId xmlns:p14="http://schemas.microsoft.com/office/powerpoint/2010/main" val="342959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685800" y="1143000"/>
            <a:ext cx="5485680" cy="3085560"/>
          </a:xfrm>
          <a:prstGeom prst="rect">
            <a:avLst/>
          </a:prstGeom>
        </p:spPr>
      </p:sp>
      <p:sp>
        <p:nvSpPr>
          <p:cNvPr id="153" name="PlaceHolder 2"/>
          <p:cNvSpPr>
            <a:spLocks noGrp="1"/>
          </p:cNvSpPr>
          <p:nvPr>
            <p:ph type="body"/>
          </p:nvPr>
        </p:nvSpPr>
        <p:spPr>
          <a:xfrm>
            <a:off x="685800" y="4400640"/>
            <a:ext cx="5485680" cy="3599640"/>
          </a:xfrm>
          <a:prstGeom prst="rect">
            <a:avLst/>
          </a:prstGeom>
        </p:spPr>
        <p:txBody>
          <a:bodyPr lIns="0" tIns="0" rIns="0" bIns="0">
            <a:noAutofit/>
          </a:bodyPr>
          <a:lstStyle/>
          <a:p>
            <a:pPr marL="720" indent="0">
              <a:lnSpc>
                <a:spcPct val="100000"/>
              </a:lnSpc>
              <a:spcBef>
                <a:spcPts val="519"/>
              </a:spcBef>
              <a:buClr>
                <a:srgbClr val="626B1A"/>
              </a:buClr>
              <a:buSzPct val="95000"/>
              <a:buFont typeface="Wingdings 2" charset="2"/>
              <a:buNone/>
            </a:pPr>
            <a:r>
              <a:rPr lang="fr-FR" sz="2600" b="0" strike="noStrike" spc="-1" dirty="0" smtClean="0">
                <a:solidFill>
                  <a:srgbClr val="000000"/>
                </a:solidFill>
                <a:latin typeface="Palatino Linotype"/>
              </a:rPr>
              <a:t>Ace Développeur &amp;</a:t>
            </a:r>
            <a:r>
              <a:rPr lang="fr-FR" sz="2600" b="0" strike="noStrike" spc="-1" baseline="0" dirty="0" smtClean="0">
                <a:solidFill>
                  <a:schemeClr val="tx1"/>
                </a:solidFill>
                <a:latin typeface="+mn-lt"/>
              </a:rPr>
              <a:t> </a:t>
            </a:r>
            <a:r>
              <a:rPr lang="fr-FR" sz="2400" b="0" strike="noStrike" spc="-1" dirty="0" smtClean="0">
                <a:solidFill>
                  <a:srgbClr val="000000"/>
                </a:solidFill>
                <a:latin typeface="Palatino Linotype"/>
              </a:rPr>
              <a:t>Site de mise en relation entre particulier et professionnel du développement . Fondé cette année j’en suis le seul gérant </a:t>
            </a:r>
            <a:r>
              <a:rPr lang="fr-FR" sz="2400" b="0" strike="noStrike" spc="-1" dirty="0" smtClean="0">
                <a:solidFill>
                  <a:schemeClr val="tx1"/>
                </a:solidFill>
                <a:latin typeface="+mn-lt"/>
              </a:rPr>
              <a:t>&amp;</a:t>
            </a:r>
            <a:r>
              <a:rPr lang="fr-FR" sz="2400" b="0" strike="noStrike" spc="-1" dirty="0" smtClean="0">
                <a:solidFill>
                  <a:srgbClr val="000000"/>
                </a:solidFill>
                <a:latin typeface="Palatino Linotype"/>
              </a:rPr>
              <a:t> il n’est malheureusement pas encore fonctionnel</a:t>
            </a:r>
          </a:p>
          <a:p>
            <a:pPr marL="720" indent="0">
              <a:lnSpc>
                <a:spcPct val="100000"/>
              </a:lnSpc>
              <a:spcBef>
                <a:spcPts val="519"/>
              </a:spcBef>
              <a:buClr>
                <a:srgbClr val="626B1A"/>
              </a:buClr>
              <a:buSzPct val="95000"/>
              <a:buFont typeface="Wingdings 2" charset="2"/>
              <a:buNone/>
            </a:pPr>
            <a:r>
              <a:rPr lang="fr-FR" sz="2400" b="0" strike="noStrike" spc="-1" dirty="0" smtClean="0">
                <a:solidFill>
                  <a:srgbClr val="000000"/>
                </a:solidFill>
                <a:latin typeface="Palatino Linotype"/>
              </a:rPr>
              <a:t>Ace développeur et un projet d’Adrar Formation qui je l’espère a terme devrait être autonome.</a:t>
            </a:r>
            <a:endParaRPr lang="fr-FR" sz="2000" b="0" strike="noStrike" spc="-1" dirty="0">
              <a:latin typeface="Arial"/>
            </a:endParaRPr>
          </a:p>
        </p:txBody>
      </p:sp>
      <p:sp>
        <p:nvSpPr>
          <p:cNvPr id="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ED8F99B-1814-4392-BD79-C2CDF620E563}" type="slidenum">
              <a:rPr lang="fr-FR" sz="1200" b="0" strike="noStrike" spc="-1">
                <a:solidFill>
                  <a:srgbClr val="000000"/>
                </a:solidFill>
                <a:latin typeface="+mn-lt"/>
                <a:ea typeface="+mn-ea"/>
              </a:rPr>
              <a:t>3</a:t>
            </a:fld>
            <a:endParaRPr lang="fr-FR" sz="1200" b="0" strike="noStrike" spc="-1">
              <a:latin typeface="Arial"/>
            </a:endParaRPr>
          </a:p>
        </p:txBody>
      </p:sp>
    </p:spTree>
    <p:extLst>
      <p:ext uri="{BB962C8B-B14F-4D97-AF65-F5344CB8AC3E}">
        <p14:creationId xmlns:p14="http://schemas.microsoft.com/office/powerpoint/2010/main" val="2826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Voici le résultat avec du </a:t>
            </a:r>
            <a:r>
              <a:rPr lang="fr-FR" dirty="0" err="1" smtClean="0"/>
              <a:t>Css</a:t>
            </a:r>
            <a:r>
              <a:rPr lang="fr-FR" dirty="0" smtClean="0"/>
              <a:t> pour mettre un peu de la couleur aux tous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30</a:t>
            </a:fld>
            <a:endParaRPr lang="fr-FR" sz="1400" b="0" strike="noStrike" spc="-1">
              <a:latin typeface="Times New Roman"/>
            </a:endParaRPr>
          </a:p>
        </p:txBody>
      </p:sp>
    </p:spTree>
    <p:extLst>
      <p:ext uri="{BB962C8B-B14F-4D97-AF65-F5344CB8AC3E}">
        <p14:creationId xmlns:p14="http://schemas.microsoft.com/office/powerpoint/2010/main" val="26251647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En conclusion cette aventure qu’est ce projet est un challenge des plus passionnant qui m’apportera une monté en compétence ainsi qu’en expérience .</a:t>
            </a: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31</a:t>
            </a:fld>
            <a:endParaRPr lang="fr-FR" sz="1400" b="0" strike="noStrike" spc="-1">
              <a:latin typeface="Times New Roman"/>
            </a:endParaRPr>
          </a:p>
        </p:txBody>
      </p:sp>
    </p:spTree>
    <p:extLst>
      <p:ext uri="{BB962C8B-B14F-4D97-AF65-F5344CB8AC3E}">
        <p14:creationId xmlns:p14="http://schemas.microsoft.com/office/powerpoint/2010/main" val="3183842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smtClean="0"/>
              <a:t> </a:t>
            </a:r>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32</a:t>
            </a:fld>
            <a:endParaRPr lang="fr-FR" sz="1400" b="0" strike="noStrike" spc="-1">
              <a:latin typeface="Times New Roman"/>
            </a:endParaRPr>
          </a:p>
        </p:txBody>
      </p:sp>
    </p:spTree>
    <p:extLst>
      <p:ext uri="{BB962C8B-B14F-4D97-AF65-F5344CB8AC3E}">
        <p14:creationId xmlns:p14="http://schemas.microsoft.com/office/powerpoint/2010/main" val="39075280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smtClean="0"/>
              <a:t> </a:t>
            </a:r>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33</a:t>
            </a:fld>
            <a:endParaRPr lang="fr-FR" sz="1400" b="0" strike="noStrike" spc="-1">
              <a:latin typeface="Times New Roman"/>
            </a:endParaRPr>
          </a:p>
        </p:txBody>
      </p:sp>
    </p:spTree>
    <p:extLst>
      <p:ext uri="{BB962C8B-B14F-4D97-AF65-F5344CB8AC3E}">
        <p14:creationId xmlns:p14="http://schemas.microsoft.com/office/powerpoint/2010/main" val="1775862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smtClean="0"/>
              <a:t> </a:t>
            </a:r>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34</a:t>
            </a:fld>
            <a:endParaRPr lang="fr-FR" sz="1400" b="0" strike="noStrike" spc="-1">
              <a:latin typeface="Times New Roman"/>
            </a:endParaRPr>
          </a:p>
        </p:txBody>
      </p:sp>
    </p:spTree>
    <p:extLst>
      <p:ext uri="{BB962C8B-B14F-4D97-AF65-F5344CB8AC3E}">
        <p14:creationId xmlns:p14="http://schemas.microsoft.com/office/powerpoint/2010/main" val="36329313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smtClean="0"/>
              <a:t> </a:t>
            </a:r>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35</a:t>
            </a:fld>
            <a:endParaRPr lang="fr-FR" sz="1400" b="0" strike="noStrike" spc="-1">
              <a:latin typeface="Times New Roman"/>
            </a:endParaRPr>
          </a:p>
        </p:txBody>
      </p:sp>
    </p:spTree>
    <p:extLst>
      <p:ext uri="{BB962C8B-B14F-4D97-AF65-F5344CB8AC3E}">
        <p14:creationId xmlns:p14="http://schemas.microsoft.com/office/powerpoint/2010/main" val="455324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smtClean="0"/>
              <a:t> </a:t>
            </a:r>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36</a:t>
            </a:fld>
            <a:endParaRPr lang="fr-FR" sz="1400" b="0" strike="noStrike" spc="-1">
              <a:latin typeface="Times New Roman"/>
            </a:endParaRPr>
          </a:p>
        </p:txBody>
      </p:sp>
    </p:spTree>
    <p:extLst>
      <p:ext uri="{BB962C8B-B14F-4D97-AF65-F5344CB8AC3E}">
        <p14:creationId xmlns:p14="http://schemas.microsoft.com/office/powerpoint/2010/main" val="22652726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smtClean="0"/>
              <a:t> </a:t>
            </a:r>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37</a:t>
            </a:fld>
            <a:endParaRPr lang="fr-FR" sz="1400" b="0" strike="noStrike" spc="-1">
              <a:latin typeface="Times New Roman"/>
            </a:endParaRPr>
          </a:p>
        </p:txBody>
      </p:sp>
    </p:spTree>
    <p:extLst>
      <p:ext uri="{BB962C8B-B14F-4D97-AF65-F5344CB8AC3E}">
        <p14:creationId xmlns:p14="http://schemas.microsoft.com/office/powerpoint/2010/main" val="2705653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smtClean="0"/>
              <a:t> </a:t>
            </a:r>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38</a:t>
            </a:fld>
            <a:endParaRPr lang="fr-FR" sz="1400" b="0" strike="noStrike" spc="-1">
              <a:latin typeface="Times New Roman"/>
            </a:endParaRPr>
          </a:p>
        </p:txBody>
      </p:sp>
    </p:spTree>
    <p:extLst>
      <p:ext uri="{BB962C8B-B14F-4D97-AF65-F5344CB8AC3E}">
        <p14:creationId xmlns:p14="http://schemas.microsoft.com/office/powerpoint/2010/main" val="3794957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smtClean="0"/>
              <a:t> </a:t>
            </a:r>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39</a:t>
            </a:fld>
            <a:endParaRPr lang="fr-FR" sz="1400" b="0" strike="noStrike" spc="-1">
              <a:latin typeface="Times New Roman"/>
            </a:endParaRPr>
          </a:p>
        </p:txBody>
      </p:sp>
    </p:spTree>
    <p:extLst>
      <p:ext uri="{BB962C8B-B14F-4D97-AF65-F5344CB8AC3E}">
        <p14:creationId xmlns:p14="http://schemas.microsoft.com/office/powerpoint/2010/main" val="2501492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L’objectif de cette plateforme est de mettre en relation des clients de tout secteur d’activité avec des professionnels de l'informatique afin de leur fournir un service de création du site web entièrement personnalisé .</a:t>
            </a:r>
            <a:endParaRPr lang="fr-FR" sz="2000" b="0" strike="noStrike" spc="-1" dirty="0">
              <a:latin typeface="Arial"/>
            </a:endParaRPr>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4</a:t>
            </a:fld>
            <a:endParaRPr lang="fr-FR" sz="1200" b="0" strike="noStrike" spc="-1">
              <a:latin typeface="Arial"/>
            </a:endParaRPr>
          </a:p>
        </p:txBody>
      </p:sp>
    </p:spTree>
    <p:extLst>
      <p:ext uri="{BB962C8B-B14F-4D97-AF65-F5344CB8AC3E}">
        <p14:creationId xmlns:p14="http://schemas.microsoft.com/office/powerpoint/2010/main" val="4452382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smtClean="0"/>
              <a:t> </a:t>
            </a:r>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40</a:t>
            </a:fld>
            <a:endParaRPr lang="fr-FR" sz="1400" b="0" strike="noStrike" spc="-1">
              <a:latin typeface="Times New Roman"/>
            </a:endParaRPr>
          </a:p>
        </p:txBody>
      </p:sp>
    </p:spTree>
    <p:extLst>
      <p:ext uri="{BB962C8B-B14F-4D97-AF65-F5344CB8AC3E}">
        <p14:creationId xmlns:p14="http://schemas.microsoft.com/office/powerpoint/2010/main" val="3217792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dirty="0" smtClean="0"/>
              <a:t>cela peut potentiellement s'adresser à un artisan comme par exemple un coutelier indépendant qui souhaite</a:t>
            </a:r>
            <a:r>
              <a:rPr lang="fr-FR" sz="2000" baseline="0" dirty="0" smtClean="0"/>
              <a:t> simplement faire connaitre ses produits</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5</a:t>
            </a:fld>
            <a:endParaRPr lang="fr-FR" sz="1200" b="0" strike="noStrike" spc="-1">
              <a:latin typeface="Arial"/>
            </a:endParaRPr>
          </a:p>
        </p:txBody>
      </p:sp>
    </p:spTree>
    <p:extLst>
      <p:ext uri="{BB962C8B-B14F-4D97-AF65-F5344CB8AC3E}">
        <p14:creationId xmlns:p14="http://schemas.microsoft.com/office/powerpoint/2010/main" val="295031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une commerçante</a:t>
            </a:r>
            <a:r>
              <a:rPr lang="fr-FR" sz="2000" baseline="0" dirty="0" smtClean="0"/>
              <a:t> </a:t>
            </a:r>
            <a:endParaRPr lang="fr-FR" sz="2000" dirty="0" smtClean="0"/>
          </a:p>
          <a:p>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6</a:t>
            </a:fld>
            <a:endParaRPr lang="fr-FR" sz="1200" b="0" strike="noStrike" spc="-1">
              <a:latin typeface="Arial"/>
            </a:endParaRPr>
          </a:p>
        </p:txBody>
      </p:sp>
    </p:spTree>
    <p:extLst>
      <p:ext uri="{BB962C8B-B14F-4D97-AF65-F5344CB8AC3E}">
        <p14:creationId xmlns:p14="http://schemas.microsoft.com/office/powerpoint/2010/main" val="208412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Voir même un</a:t>
            </a:r>
            <a:r>
              <a:rPr lang="fr-FR" sz="2000" baseline="0" dirty="0" smtClean="0"/>
              <a:t> particulier qui désire juste un site vitrine afin de promouvoir un événement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bref toute personne souhaitent avoir un site web et ne sachant pas comment procéder .</a:t>
            </a:r>
            <a:endParaRPr lang="fr-FR" sz="2000" dirty="0" smtClean="0"/>
          </a:p>
          <a:p>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7</a:t>
            </a:fld>
            <a:endParaRPr lang="fr-FR" sz="1200" b="0" strike="noStrike" spc="-1">
              <a:latin typeface="Arial"/>
            </a:endParaRPr>
          </a:p>
        </p:txBody>
      </p:sp>
    </p:spTree>
    <p:extLst>
      <p:ext uri="{BB962C8B-B14F-4D97-AF65-F5344CB8AC3E}">
        <p14:creationId xmlns:p14="http://schemas.microsoft.com/office/powerpoint/2010/main" val="3617550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J’ai voulu que</a:t>
            </a:r>
            <a:r>
              <a:rPr lang="fr-FR" sz="2000" baseline="0" dirty="0" smtClean="0"/>
              <a:t> mon site soit le plus ludique possible afin qu’il soit le plus accessible ainsi ai-je opter pour la simplicité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Lorsque l’utilisateur est sur la page d’accueil je souhaite qu’il accède à une page dédier à sa demande de service si toutefois il y est déjà connecter &amp; dans le cas où il n’a pas d’idée précise lui donner la possibilité de consulter les profils des différents développeurs présents qui auront sur leur propre page des exemples de leur travail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Une partie pour les développeur est aussi présent afin qu’ils puisse consulté la liste des offres disponible est choisir l’annonce qu’ils leurs conviennent le plus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8</a:t>
            </a:fld>
            <a:endParaRPr lang="fr-FR" sz="1200" b="0" strike="noStrike" spc="-1">
              <a:latin typeface="Arial"/>
            </a:endParaRPr>
          </a:p>
        </p:txBody>
      </p:sp>
    </p:spTree>
    <p:extLst>
      <p:ext uri="{BB962C8B-B14F-4D97-AF65-F5344CB8AC3E}">
        <p14:creationId xmlns:p14="http://schemas.microsoft.com/office/powerpoint/2010/main" val="104488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voici le </a:t>
            </a:r>
            <a:r>
              <a:rPr lang="fr-FR" sz="1200" kern="1200" dirty="0" smtClean="0">
                <a:solidFill>
                  <a:schemeClr val="tx1"/>
                </a:solidFill>
                <a:effectLst/>
                <a:latin typeface="+mn-lt"/>
                <a:ea typeface="+mn-ea"/>
                <a:cs typeface="+mn-cs"/>
              </a:rPr>
              <a:t>Zoning</a:t>
            </a:r>
            <a:r>
              <a:rPr lang="fr-FR" sz="1200" kern="1200" baseline="0" dirty="0" smtClean="0">
                <a:solidFill>
                  <a:schemeClr val="tx1"/>
                </a:solidFill>
                <a:effectLst/>
                <a:latin typeface="+mn-lt"/>
                <a:ea typeface="+mn-ea"/>
                <a:cs typeface="+mn-cs"/>
              </a:rPr>
              <a:t> &amp; le</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wireframe</a:t>
            </a:r>
            <a:r>
              <a:rPr lang="fr-FR" sz="1200" kern="1200" dirty="0" smtClean="0">
                <a:solidFill>
                  <a:schemeClr val="tx1"/>
                </a:solidFill>
                <a:effectLst/>
                <a:latin typeface="+mn-lt"/>
                <a:ea typeface="+mn-ea"/>
                <a:cs typeface="+mn-cs"/>
              </a:rPr>
              <a:t>  de la page d’accueil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Qqchose</a:t>
            </a:r>
            <a:r>
              <a:rPr lang="fr-FR" sz="1200" kern="1200" dirty="0" smtClean="0">
                <a:solidFill>
                  <a:schemeClr val="tx1"/>
                </a:solidFill>
                <a:effectLst/>
                <a:latin typeface="+mn-lt"/>
                <a:ea typeface="+mn-ea"/>
                <a:cs typeface="+mn-cs"/>
              </a:rPr>
              <a:t> d’extrêmement épuré avec un</a:t>
            </a:r>
            <a:r>
              <a:rPr lang="fr-FR" sz="1200" kern="1200" baseline="0" dirty="0" smtClean="0">
                <a:solidFill>
                  <a:schemeClr val="tx1"/>
                </a:solidFill>
                <a:effectLst/>
                <a:latin typeface="+mn-lt"/>
                <a:ea typeface="+mn-ea"/>
                <a:cs typeface="+mn-cs"/>
              </a:rPr>
              <a:t> logo un partie connexion qui ne redirigera pas vers une autre page mais ferra apparaitre un pop-up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Et quelque ligne de texte qui résume clairement le but du site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9</a:t>
            </a:fld>
            <a:endParaRPr lang="fr-FR" sz="1200" b="0" strike="noStrike" spc="-1">
              <a:latin typeface="Arial"/>
            </a:endParaRPr>
          </a:p>
        </p:txBody>
      </p:sp>
    </p:spTree>
    <p:extLst>
      <p:ext uri="{BB962C8B-B14F-4D97-AF65-F5344CB8AC3E}">
        <p14:creationId xmlns:p14="http://schemas.microsoft.com/office/powerpoint/2010/main" val="280778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 name="Group 1"/>
          <p:cNvGrpSpPr/>
          <p:nvPr/>
        </p:nvGrpSpPr>
        <p:grpSpPr>
          <a:xfrm>
            <a:off x="-42480" y="-14400"/>
            <a:ext cx="12249000" cy="6886080"/>
            <a:chOff x="-42480" y="-14400"/>
            <a:chExt cx="12249000" cy="6886080"/>
          </a:xfrm>
        </p:grpSpPr>
        <p:sp>
          <p:nvSpPr>
            <p:cNvPr id="16" name="CustomShape 2"/>
            <p:cNvSpPr/>
            <p:nvPr/>
          </p:nvSpPr>
          <p:spPr>
            <a:xfrm>
              <a:off x="2520" y="1440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 name="Group 3"/>
            <p:cNvGrpSpPr/>
            <p:nvPr/>
          </p:nvGrpSpPr>
          <p:grpSpPr>
            <a:xfrm>
              <a:off x="-42480" y="-14400"/>
              <a:ext cx="12249000" cy="1082880"/>
              <a:chOff x="-42480" y="-14400"/>
              <a:chExt cx="12249000" cy="1082880"/>
            </a:xfrm>
          </p:grpSpPr>
          <p:sp>
            <p:nvSpPr>
              <p:cNvPr id="3" name="CustomShape 4"/>
              <p:cNvSpPr/>
              <p:nvPr/>
            </p:nvSpPr>
            <p:spPr>
              <a:xfrm>
                <a:off x="-16200" y="-7200"/>
                <a:ext cx="12216600" cy="104076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4" name="CustomShape 5"/>
              <p:cNvSpPr/>
              <p:nvPr/>
            </p:nvSpPr>
            <p:spPr>
              <a:xfrm>
                <a:off x="5838480" y="-7200"/>
                <a:ext cx="6349320" cy="63756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p:style>
          </p:sp>
          <p:grpSp>
            <p:nvGrpSpPr>
              <p:cNvPr id="5" name="Group 6"/>
              <p:cNvGrpSpPr/>
              <p:nvPr/>
            </p:nvGrpSpPr>
            <p:grpSpPr>
              <a:xfrm>
                <a:off x="-42480" y="-14400"/>
                <a:ext cx="12249000" cy="1082880"/>
                <a:chOff x="-42480" y="-14400"/>
                <a:chExt cx="12249000" cy="1082880"/>
              </a:xfrm>
            </p:grpSpPr>
            <p:sp>
              <p:nvSpPr>
                <p:cNvPr id="6" name="CustomShape 7"/>
                <p:cNvSpPr/>
                <p:nvPr/>
              </p:nvSpPr>
              <p:spPr>
                <a:xfrm rot="21477600">
                  <a:off x="-34560" y="202320"/>
                  <a:ext cx="1221048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A9B633"/>
                  </a:solidFill>
                  <a:round/>
                </a:ln>
              </p:spPr>
              <p:style>
                <a:lnRef idx="0">
                  <a:scrgbClr r="0" g="0" b="0"/>
                </a:lnRef>
                <a:fillRef idx="0">
                  <a:scrgbClr r="0" g="0" b="0"/>
                </a:fillRef>
                <a:effectRef idx="0">
                  <a:scrgbClr r="0" g="0" b="0"/>
                </a:effectRef>
                <a:fontRef idx="minor"/>
              </p:style>
            </p:sp>
            <p:sp>
              <p:nvSpPr>
                <p:cNvPr id="7" name="CustomShape 8"/>
                <p:cNvSpPr/>
                <p:nvPr/>
              </p:nvSpPr>
              <p:spPr>
                <a:xfrm rot="21477600">
                  <a:off x="-26640" y="276120"/>
                  <a:ext cx="1222776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549E39"/>
                  </a:solidFill>
                  <a:round/>
                </a:ln>
              </p:spPr>
              <p:style>
                <a:lnRef idx="0">
                  <a:scrgbClr r="0" g="0" b="0"/>
                </a:lnRef>
                <a:fillRef idx="0">
                  <a:scrgbClr r="0" g="0" b="0"/>
                </a:fillRef>
                <a:effectRef idx="0">
                  <a:scrgbClr r="0" g="0" b="0"/>
                </a:effectRef>
                <a:fontRef idx="minor"/>
              </p:style>
            </p:sp>
          </p:grpSp>
        </p:grpSp>
      </p:grpSp>
      <p:grpSp>
        <p:nvGrpSpPr>
          <p:cNvPr id="8" name="Group 9"/>
          <p:cNvGrpSpPr/>
          <p:nvPr/>
        </p:nvGrpSpPr>
        <p:grpSpPr>
          <a:xfrm>
            <a:off x="0" y="6208560"/>
            <a:ext cx="12191760" cy="648720"/>
            <a:chOff x="0" y="6208560"/>
            <a:chExt cx="12191760" cy="648720"/>
          </a:xfrm>
        </p:grpSpPr>
        <p:sp>
          <p:nvSpPr>
            <p:cNvPr id="9" name="CustomShape 10"/>
            <p:cNvSpPr/>
            <p:nvPr/>
          </p:nvSpPr>
          <p:spPr>
            <a:xfrm>
              <a:off x="2880" y="6220080"/>
              <a:ext cx="12188160" cy="637200"/>
            </a:xfrm>
            <a:prstGeom prst="rect">
              <a:avLst/>
            </a:prstGeom>
            <a:ln>
              <a:noFill/>
            </a:ln>
            <a:effectLst>
              <a:outerShdw blurRad="40000" dist="20160" dir="5400000" rotWithShape="0">
                <a:srgbClr val="000000">
                  <a:alpha val="38000"/>
                </a:srgbClr>
              </a:outerShdw>
            </a:effectLst>
          </p:spPr>
          <p:style>
            <a:lnRef idx="1">
              <a:schemeClr val="accent3"/>
            </a:lnRef>
            <a:fillRef idx="2">
              <a:schemeClr val="accent3"/>
            </a:fillRef>
            <a:effectRef idx="1">
              <a:schemeClr val="accent3"/>
            </a:effectRef>
            <a:fontRef idx="minor"/>
          </p:style>
        </p:sp>
        <p:sp>
          <p:nvSpPr>
            <p:cNvPr id="10" name="Line 11"/>
            <p:cNvSpPr/>
            <p:nvPr/>
          </p:nvSpPr>
          <p:spPr>
            <a:xfrm>
              <a:off x="0" y="6208560"/>
              <a:ext cx="12191760" cy="0"/>
            </a:xfrm>
            <a:prstGeom prst="line">
              <a:avLst/>
            </a:prstGeom>
            <a:ln w="12600">
              <a:solidFill>
                <a:schemeClr val="tx2"/>
              </a:solidFill>
              <a:round/>
            </a:ln>
          </p:spPr>
          <p:style>
            <a:lnRef idx="1">
              <a:schemeClr val="accent1"/>
            </a:lnRef>
            <a:fillRef idx="0">
              <a:schemeClr val="accent1"/>
            </a:fillRef>
            <a:effectRef idx="0">
              <a:schemeClr val="accent1"/>
            </a:effectRef>
            <a:fontRef idx="minor"/>
          </p:style>
        </p:sp>
      </p:grpSp>
      <p:sp>
        <p:nvSpPr>
          <p:cNvPr id="11" name="Line 12"/>
          <p:cNvSpPr/>
          <p:nvPr/>
        </p:nvSpPr>
        <p:spPr>
          <a:xfrm flipV="1">
            <a:off x="2880" y="5937840"/>
            <a:ext cx="8280" cy="5760"/>
          </a:xfrm>
          <a:prstGeom prst="line">
            <a:avLst/>
          </a:prstGeom>
          <a:ln>
            <a:solidFill>
              <a:srgbClr val="519C35"/>
            </a:solidFill>
            <a:round/>
          </a:ln>
        </p:spPr>
        <p:style>
          <a:lnRef idx="1">
            <a:schemeClr val="accent1"/>
          </a:lnRef>
          <a:fillRef idx="0">
            <a:schemeClr val="accent1"/>
          </a:fillRef>
          <a:effectRef idx="0">
            <a:schemeClr val="accent1"/>
          </a:effectRef>
          <a:fontRef idx="minor"/>
        </p:style>
      </p:sp>
      <p:sp>
        <p:nvSpPr>
          <p:cNvPr id="12" name="Line 13"/>
          <p:cNvSpPr/>
          <p:nvPr/>
        </p:nvSpPr>
        <p:spPr>
          <a:xfrm flipV="1">
            <a:off x="2880" y="5937840"/>
            <a:ext cx="8280" cy="5760"/>
          </a:xfrm>
          <a:prstGeom prst="line">
            <a:avLst/>
          </a:prstGeom>
          <a:ln>
            <a:solidFill>
              <a:srgbClr val="519C35"/>
            </a:solidFill>
            <a:round/>
          </a:ln>
        </p:spPr>
        <p:style>
          <a:lnRef idx="1">
            <a:schemeClr val="accent1"/>
          </a:lnRef>
          <a:fillRef idx="0">
            <a:schemeClr val="accent1"/>
          </a:fillRef>
          <a:effectRef idx="0">
            <a:schemeClr val="accent1"/>
          </a:effectRef>
          <a:fontRef idx="minor"/>
        </p:style>
      </p:sp>
      <p:sp>
        <p:nvSpPr>
          <p:cNvPr id="13" name="PlaceHolder 14"/>
          <p:cNvSpPr>
            <a:spLocks noGrp="1"/>
          </p:cNvSpPr>
          <p:nvPr>
            <p:ph type="title"/>
          </p:nvPr>
        </p:nvSpPr>
        <p:spPr>
          <a:xfrm>
            <a:off x="609480" y="702720"/>
            <a:ext cx="10972080" cy="1145160"/>
          </a:xfrm>
          <a:prstGeom prst="rect">
            <a:avLst/>
          </a:prstGeom>
        </p:spPr>
        <p:txBody>
          <a:bodyPr lIns="0" tIns="0" rIns="0" bIns="0" anchor="ctr">
            <a:spAutoFit/>
          </a:bodyPr>
          <a:lstStyle/>
          <a:p>
            <a:r>
              <a:rPr lang="fr-FR" sz="1800" b="0" strike="noStrike" spc="-1">
                <a:latin typeface="Arial"/>
              </a:rPr>
              <a:t>Click to edit the title text format</a:t>
            </a:r>
          </a:p>
        </p:txBody>
      </p:sp>
      <p:sp>
        <p:nvSpPr>
          <p:cNvPr id="14"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grpSp>
        <p:nvGrpSpPr>
          <p:cNvPr id="51" name="Group 1"/>
          <p:cNvGrpSpPr/>
          <p:nvPr/>
        </p:nvGrpSpPr>
        <p:grpSpPr>
          <a:xfrm>
            <a:off x="-42480" y="-14400"/>
            <a:ext cx="12249000" cy="6886080"/>
            <a:chOff x="-42480" y="-14400"/>
            <a:chExt cx="12249000" cy="6886080"/>
          </a:xfrm>
        </p:grpSpPr>
        <p:sp>
          <p:nvSpPr>
            <p:cNvPr id="52" name="CustomShape 2"/>
            <p:cNvSpPr/>
            <p:nvPr/>
          </p:nvSpPr>
          <p:spPr>
            <a:xfrm>
              <a:off x="2520" y="1440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53" name="Group 3"/>
            <p:cNvGrpSpPr/>
            <p:nvPr/>
          </p:nvGrpSpPr>
          <p:grpSpPr>
            <a:xfrm>
              <a:off x="-42480" y="-14400"/>
              <a:ext cx="12249000" cy="1082880"/>
              <a:chOff x="-42480" y="-14400"/>
              <a:chExt cx="12249000" cy="1082880"/>
            </a:xfrm>
          </p:grpSpPr>
          <p:sp>
            <p:nvSpPr>
              <p:cNvPr id="54" name="CustomShape 4"/>
              <p:cNvSpPr/>
              <p:nvPr/>
            </p:nvSpPr>
            <p:spPr>
              <a:xfrm>
                <a:off x="-16200" y="-7200"/>
                <a:ext cx="12216600" cy="104076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55" name="CustomShape 5"/>
              <p:cNvSpPr/>
              <p:nvPr/>
            </p:nvSpPr>
            <p:spPr>
              <a:xfrm>
                <a:off x="5838480" y="-7200"/>
                <a:ext cx="6349320" cy="63756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p:style>
          </p:sp>
          <p:grpSp>
            <p:nvGrpSpPr>
              <p:cNvPr id="56" name="Group 6"/>
              <p:cNvGrpSpPr/>
              <p:nvPr/>
            </p:nvGrpSpPr>
            <p:grpSpPr>
              <a:xfrm>
                <a:off x="-42480" y="-14400"/>
                <a:ext cx="12249000" cy="1082880"/>
                <a:chOff x="-42480" y="-14400"/>
                <a:chExt cx="12249000" cy="1082880"/>
              </a:xfrm>
            </p:grpSpPr>
            <p:sp>
              <p:nvSpPr>
                <p:cNvPr id="57" name="CustomShape 7"/>
                <p:cNvSpPr/>
                <p:nvPr/>
              </p:nvSpPr>
              <p:spPr>
                <a:xfrm rot="21477600">
                  <a:off x="-34560" y="202320"/>
                  <a:ext cx="1221048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A9B633"/>
                  </a:solidFill>
                  <a:round/>
                </a:ln>
              </p:spPr>
              <p:style>
                <a:lnRef idx="0">
                  <a:scrgbClr r="0" g="0" b="0"/>
                </a:lnRef>
                <a:fillRef idx="0">
                  <a:scrgbClr r="0" g="0" b="0"/>
                </a:fillRef>
                <a:effectRef idx="0">
                  <a:scrgbClr r="0" g="0" b="0"/>
                </a:effectRef>
                <a:fontRef idx="minor"/>
              </p:style>
            </p:sp>
            <p:sp>
              <p:nvSpPr>
                <p:cNvPr id="58" name="CustomShape 8"/>
                <p:cNvSpPr/>
                <p:nvPr/>
              </p:nvSpPr>
              <p:spPr>
                <a:xfrm rot="21477600">
                  <a:off x="-26640" y="276120"/>
                  <a:ext cx="1222776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549E39"/>
                  </a:solidFill>
                  <a:round/>
                </a:ln>
              </p:spPr>
              <p:style>
                <a:lnRef idx="0">
                  <a:scrgbClr r="0" g="0" b="0"/>
                </a:lnRef>
                <a:fillRef idx="0">
                  <a:scrgbClr r="0" g="0" b="0"/>
                </a:fillRef>
                <a:effectRef idx="0">
                  <a:scrgbClr r="0" g="0" b="0"/>
                </a:effectRef>
                <a:fontRef idx="minor"/>
              </p:style>
            </p:sp>
          </p:grpSp>
        </p:grpSp>
      </p:grpSp>
      <p:sp>
        <p:nvSpPr>
          <p:cNvPr id="59" name="PlaceHolder 9"/>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fr-FR" sz="4400" b="0" strike="noStrike" spc="-1">
                <a:latin typeface="Arial"/>
              </a:rPr>
              <a:t>Click to edit the title text format</a:t>
            </a:r>
          </a:p>
        </p:txBody>
      </p:sp>
      <p:sp>
        <p:nvSpPr>
          <p:cNvPr id="60" name="PlaceHolder 1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711360" y="1371600"/>
            <a:ext cx="10468080" cy="1828080"/>
          </a:xfrm>
          <a:prstGeom prst="rect">
            <a:avLst/>
          </a:prstGeom>
          <a:noFill/>
          <a:ln>
            <a:noFill/>
          </a:ln>
        </p:spPr>
        <p:style>
          <a:lnRef idx="0">
            <a:scrgbClr r="0" g="0" b="0"/>
          </a:lnRef>
          <a:fillRef idx="0">
            <a:scrgbClr r="0" g="0" b="0"/>
          </a:fillRef>
          <a:effectRef idx="0">
            <a:scrgbClr r="0" g="0" b="0"/>
          </a:effectRef>
          <a:fontRef idx="minor"/>
        </p:style>
        <p:txBody>
          <a:bodyPr lIns="0" tIns="0" rIns="18360" bIns="0" anchor="b">
            <a:noAutofit/>
          </a:bodyPr>
          <a:lstStyle/>
          <a:p>
            <a:pPr algn="r">
              <a:lnSpc>
                <a:spcPct val="100000"/>
              </a:lnSpc>
            </a:pPr>
            <a:r>
              <a:rPr lang="fr-FR" sz="5600" b="1" strike="noStrike" spc="-1">
                <a:solidFill>
                  <a:srgbClr val="455F51"/>
                </a:solidFill>
                <a:latin typeface="Century Gothic"/>
              </a:rPr>
              <a:t>Dossier Professionnel</a:t>
            </a:r>
            <a:endParaRPr lang="fr-FR" sz="5600" b="0" strike="noStrike" spc="-1">
              <a:latin typeface="Arial"/>
            </a:endParaRPr>
          </a:p>
        </p:txBody>
      </p:sp>
      <p:sp>
        <p:nvSpPr>
          <p:cNvPr id="104" name="CustomShape 2"/>
          <p:cNvSpPr/>
          <p:nvPr/>
        </p:nvSpPr>
        <p:spPr>
          <a:xfrm>
            <a:off x="711360" y="3228480"/>
            <a:ext cx="10472040" cy="1751760"/>
          </a:xfrm>
          <a:prstGeom prst="rect">
            <a:avLst/>
          </a:prstGeom>
          <a:noFill/>
          <a:ln>
            <a:noFill/>
          </a:ln>
        </p:spPr>
        <p:style>
          <a:lnRef idx="0">
            <a:scrgbClr r="0" g="0" b="0"/>
          </a:lnRef>
          <a:fillRef idx="0">
            <a:scrgbClr r="0" g="0" b="0"/>
          </a:fillRef>
          <a:effectRef idx="0">
            <a:scrgbClr r="0" g="0" b="0"/>
          </a:effectRef>
          <a:fontRef idx="minor"/>
        </p:style>
        <p:txBody>
          <a:bodyPr lIns="0" tIns="45000" rIns="18360" bIns="45000">
            <a:noAutofit/>
          </a:bodyPr>
          <a:lstStyle/>
          <a:p>
            <a:pPr algn="r">
              <a:lnSpc>
                <a:spcPct val="100000"/>
              </a:lnSpc>
              <a:spcBef>
                <a:spcPts val="519"/>
              </a:spcBef>
            </a:pPr>
            <a:r>
              <a:rPr lang="fr-FR" sz="2600" b="0" strike="noStrike" spc="-1">
                <a:solidFill>
                  <a:srgbClr val="000000"/>
                </a:solidFill>
                <a:latin typeface="Palatino Linotype"/>
              </a:rPr>
              <a:t>David ESTEBAN</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416" y="1935360"/>
            <a:ext cx="8136208" cy="4624125"/>
          </a:xfrm>
          <a:prstGeom prst="rect">
            <a:avLst/>
          </a:prstGeom>
        </p:spPr>
      </p:pic>
    </p:spTree>
    <p:extLst>
      <p:ext uri="{BB962C8B-B14F-4D97-AF65-F5344CB8AC3E}">
        <p14:creationId xmlns:p14="http://schemas.microsoft.com/office/powerpoint/2010/main" val="59218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59"/>
            <a:ext cx="5344052" cy="3037234"/>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532" y="1935361"/>
            <a:ext cx="5517289" cy="3135691"/>
          </a:xfrm>
          <a:prstGeom prst="rect">
            <a:avLst/>
          </a:prstGeom>
        </p:spPr>
      </p:pic>
    </p:spTree>
    <p:extLst>
      <p:ext uri="{BB962C8B-B14F-4D97-AF65-F5344CB8AC3E}">
        <p14:creationId xmlns:p14="http://schemas.microsoft.com/office/powerpoint/2010/main" val="302211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370" y="1935360"/>
            <a:ext cx="8158299" cy="5098937"/>
          </a:xfrm>
          <a:prstGeom prst="rect">
            <a:avLst/>
          </a:prstGeom>
        </p:spPr>
      </p:pic>
    </p:spTree>
    <p:extLst>
      <p:ext uri="{BB962C8B-B14F-4D97-AF65-F5344CB8AC3E}">
        <p14:creationId xmlns:p14="http://schemas.microsoft.com/office/powerpoint/2010/main" val="20849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4953000" cy="66675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520" y="1935360"/>
            <a:ext cx="4953000" cy="6667500"/>
          </a:xfrm>
          <a:prstGeom prst="rect">
            <a:avLst/>
          </a:prstGeom>
        </p:spPr>
      </p:pic>
    </p:spTree>
    <p:extLst>
      <p:ext uri="{BB962C8B-B14F-4D97-AF65-F5344CB8AC3E}">
        <p14:creationId xmlns:p14="http://schemas.microsoft.com/office/powerpoint/2010/main" val="308205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218" y="2254110"/>
            <a:ext cx="8100604" cy="4603890"/>
          </a:xfrm>
          <a:prstGeom prst="rect">
            <a:avLst/>
          </a:prstGeom>
        </p:spPr>
      </p:pic>
    </p:spTree>
    <p:extLst>
      <p:ext uri="{BB962C8B-B14F-4D97-AF65-F5344CB8AC3E}">
        <p14:creationId xmlns:p14="http://schemas.microsoft.com/office/powerpoint/2010/main" val="428486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4953000" cy="66675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770" y="1935360"/>
            <a:ext cx="4762500" cy="6667500"/>
          </a:xfrm>
          <a:prstGeom prst="rect">
            <a:avLst/>
          </a:prstGeom>
        </p:spPr>
      </p:pic>
    </p:spTree>
    <p:extLst>
      <p:ext uri="{BB962C8B-B14F-4D97-AF65-F5344CB8AC3E}">
        <p14:creationId xmlns:p14="http://schemas.microsoft.com/office/powerpoint/2010/main" val="66512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423" y="1935360"/>
            <a:ext cx="8292193" cy="4712778"/>
          </a:xfrm>
          <a:prstGeom prst="rect">
            <a:avLst/>
          </a:prstGeom>
        </p:spPr>
      </p:pic>
    </p:spTree>
    <p:extLst>
      <p:ext uri="{BB962C8B-B14F-4D97-AF65-F5344CB8AC3E}">
        <p14:creationId xmlns:p14="http://schemas.microsoft.com/office/powerpoint/2010/main" val="84226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57" y="1846440"/>
            <a:ext cx="4953000" cy="66675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0008" y="1935360"/>
            <a:ext cx="4762500" cy="6667500"/>
          </a:xfrm>
          <a:prstGeom prst="rect">
            <a:avLst/>
          </a:prstGeom>
        </p:spPr>
      </p:pic>
    </p:spTree>
    <p:extLst>
      <p:ext uri="{BB962C8B-B14F-4D97-AF65-F5344CB8AC3E}">
        <p14:creationId xmlns:p14="http://schemas.microsoft.com/office/powerpoint/2010/main" val="291767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966" y="1935360"/>
            <a:ext cx="8205107" cy="4663283"/>
          </a:xfrm>
          <a:prstGeom prst="rect">
            <a:avLst/>
          </a:prstGeom>
        </p:spPr>
      </p:pic>
    </p:spTree>
    <p:extLst>
      <p:ext uri="{BB962C8B-B14F-4D97-AF65-F5344CB8AC3E}">
        <p14:creationId xmlns:p14="http://schemas.microsoft.com/office/powerpoint/2010/main" val="190012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16" name="CustomShape 2"/>
          <p:cNvSpPr/>
          <p:nvPr/>
        </p:nvSpPr>
        <p:spPr>
          <a:xfrm>
            <a:off x="609480" y="1935360"/>
            <a:ext cx="67132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Une maquette </a:t>
            </a:r>
            <a:endParaRPr lang="fr-FR" sz="2600" b="0" strike="noStrike" spc="-1" dirty="0">
              <a:latin typeface="Arial"/>
            </a:endParaRPr>
          </a:p>
          <a:p>
            <a:pPr marL="640080" lvl="1" indent="-246240">
              <a:spcBef>
                <a:spcPts val="479"/>
              </a:spcBef>
              <a:buClr>
                <a:srgbClr val="2A4F1C"/>
              </a:buClr>
              <a:buSzPct val="85000"/>
              <a:buFont typeface="Wingdings 2" charset="2"/>
              <a:buChar char=""/>
            </a:pPr>
            <a:r>
              <a:rPr lang="fr-FR" sz="2400" spc="-1" dirty="0">
                <a:solidFill>
                  <a:srgbClr val="000000"/>
                </a:solidFill>
                <a:latin typeface="Palatino Linotype"/>
              </a:rPr>
              <a:t>Mise en place des liens page par page.</a:t>
            </a:r>
            <a:endParaRPr lang="fr-FR" sz="2400" spc="-1" dirty="0"/>
          </a:p>
          <a:p>
            <a:pPr marL="640080" lvl="1" indent="-246240">
              <a:lnSpc>
                <a:spcPct val="100000"/>
              </a:lnSpc>
              <a:spcBef>
                <a:spcPts val="479"/>
              </a:spcBef>
              <a:buClr>
                <a:srgbClr val="2A4F1C"/>
              </a:buClr>
              <a:buSzPct val="85000"/>
              <a:buFont typeface="Wingdings 2" charset="2"/>
              <a:buChar char=""/>
            </a:pPr>
            <a:r>
              <a:rPr lang="fr-FR" sz="2400" b="0" strike="noStrike" spc="-1" dirty="0" smtClean="0">
                <a:solidFill>
                  <a:srgbClr val="000000"/>
                </a:solidFill>
                <a:latin typeface="Palatino Linotype"/>
              </a:rPr>
              <a:t>Première </a:t>
            </a:r>
            <a:r>
              <a:rPr lang="fr-FR" sz="2400" b="0" strike="noStrike" spc="-1" dirty="0">
                <a:solidFill>
                  <a:srgbClr val="000000"/>
                </a:solidFill>
                <a:latin typeface="Palatino Linotype"/>
              </a:rPr>
              <a:t>réflexion sur les contraintes</a:t>
            </a:r>
            <a:r>
              <a:rPr lang="fr-FR" sz="2400" b="0" strike="noStrike" spc="-1" dirty="0" smtClean="0">
                <a:solidFill>
                  <a:srgbClr val="000000"/>
                </a:solidFill>
                <a:latin typeface="Palatino Linotype"/>
              </a:rPr>
              <a:t>.</a:t>
            </a: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Programme de la présentation</a:t>
            </a:r>
            <a:endParaRPr lang="fr-FR" sz="5000" b="0" strike="noStrike" spc="-1">
              <a:latin typeface="Arial"/>
            </a:endParaRPr>
          </a:p>
        </p:txBody>
      </p:sp>
      <p:sp>
        <p:nvSpPr>
          <p:cNvPr id="106"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Présentation du site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Contexte du projet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Gestion de projet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Analyse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Conception et codage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Présentation des éléments les plus significatifs</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Synthèse et conclusion</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1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La maquette non fonctionnel en HTML, CSS </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Image 118"/>
          <p:cNvPicPr/>
          <p:nvPr/>
        </p:nvPicPr>
        <p:blipFill>
          <a:blip r:embed="rId3"/>
          <a:stretch/>
        </p:blipFill>
        <p:spPr>
          <a:xfrm>
            <a:off x="893520" y="864000"/>
            <a:ext cx="10266480" cy="5790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2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r>
              <a:rPr lang="fr-FR" sz="2600" b="0" strike="noStrike" spc="-1" dirty="0">
                <a:solidFill>
                  <a:srgbClr val="000000"/>
                </a:solidFill>
                <a:latin typeface="Palatino Linotype"/>
              </a:rPr>
              <a:t>Un planning précis   </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Priorité aux priorités.</a:t>
            </a:r>
            <a:endParaRPr lang="fr-FR" sz="2400" b="0" strike="noStrike" spc="-1" dirty="0">
              <a:latin typeface="Arial"/>
            </a:endParaRPr>
          </a:p>
          <a:p>
            <a:pPr marL="393840" lvl="1">
              <a:lnSpc>
                <a:spcPct val="100000"/>
              </a:lnSpc>
              <a:spcBef>
                <a:spcPts val="479"/>
              </a:spcBef>
              <a:buClr>
                <a:srgbClr val="2A4F1C"/>
              </a:buClr>
              <a:buSzPct val="85000"/>
            </a:pPr>
            <a:r>
              <a:rPr lang="fr-FR" sz="2400" b="0" strike="noStrike" spc="-1" dirty="0" smtClean="0">
                <a:solidFill>
                  <a:srgbClr val="000000"/>
                </a:solidFill>
                <a:latin typeface="Palatino Linotype"/>
              </a:rPr>
              <a:t> </a:t>
            </a: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Analyse du projet</a:t>
            </a:r>
            <a:endParaRPr lang="fr-FR" sz="5000" b="0" strike="noStrike" spc="-1">
              <a:latin typeface="Arial"/>
            </a:endParaRPr>
          </a:p>
        </p:txBody>
      </p:sp>
      <p:sp>
        <p:nvSpPr>
          <p:cNvPr id="126"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Les technologies :</a:t>
            </a:r>
            <a:endParaRPr lang="fr-FR" sz="2600" b="0" strike="noStrike" spc="-1" dirty="0">
              <a:latin typeface="Arial"/>
            </a:endParaRPr>
          </a:p>
          <a:p>
            <a:pPr marL="640080" lvl="1" indent="-246240">
              <a:spcBef>
                <a:spcPts val="479"/>
              </a:spcBef>
              <a:buClr>
                <a:srgbClr val="2A4F1C"/>
              </a:buClr>
              <a:buSzPct val="85000"/>
              <a:buFont typeface="Wingdings 2" charset="2"/>
              <a:buChar char=""/>
            </a:pPr>
            <a:r>
              <a:rPr lang="fr-FR" sz="2400" spc="-1" dirty="0">
                <a:solidFill>
                  <a:srgbClr val="000000"/>
                </a:solidFill>
                <a:latin typeface="Palatino Linotype"/>
              </a:rPr>
              <a:t>HTML, CSS pour la Vue.</a:t>
            </a:r>
            <a:endParaRPr lang="fr-FR" sz="2400" spc="-1" dirty="0"/>
          </a:p>
          <a:p>
            <a:pPr marL="640080" lvl="1" indent="-246240">
              <a:lnSpc>
                <a:spcPct val="100000"/>
              </a:lnSpc>
              <a:spcBef>
                <a:spcPts val="479"/>
              </a:spcBef>
              <a:buClr>
                <a:srgbClr val="2A4F1C"/>
              </a:buClr>
              <a:buSzPct val="85000"/>
              <a:buFont typeface="Wingdings 2" charset="2"/>
              <a:buChar char=""/>
            </a:pPr>
            <a:r>
              <a:rPr lang="fr-FR" sz="2400" spc="-1" dirty="0" smtClean="0">
                <a:solidFill>
                  <a:srgbClr val="000000"/>
                </a:solidFill>
                <a:latin typeface="Palatino Linotype"/>
              </a:rPr>
              <a:t>Langage </a:t>
            </a:r>
            <a:r>
              <a:rPr lang="fr-FR" sz="2400" spc="-1" dirty="0">
                <a:solidFill>
                  <a:srgbClr val="000000"/>
                </a:solidFill>
                <a:latin typeface="Palatino Linotype"/>
              </a:rPr>
              <a:t>de programmation python | BDD </a:t>
            </a:r>
            <a:r>
              <a:rPr lang="fr-FR" sz="2400" spc="-1" dirty="0" err="1">
                <a:solidFill>
                  <a:srgbClr val="000000"/>
                </a:solidFill>
                <a:latin typeface="Palatino Linotype"/>
              </a:rPr>
              <a:t>mysql</a:t>
            </a:r>
            <a:r>
              <a:rPr lang="fr-FR" sz="2400" spc="-1" dirty="0">
                <a:solidFill>
                  <a:srgbClr val="000000"/>
                </a:solidFill>
                <a:latin typeface="Palatino Linotype"/>
              </a:rPr>
              <a:t>..</a:t>
            </a:r>
            <a:endParaRPr lang="fr-FR" sz="2400" b="0" strike="noStrike" spc="-1" dirty="0" smtClean="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Analyse du projet</a:t>
            </a:r>
            <a:endParaRPr lang="fr-FR" sz="5000" b="0" strike="noStrike" spc="-1">
              <a:latin typeface="Arial"/>
            </a:endParaRPr>
          </a:p>
        </p:txBody>
      </p:sp>
      <p:sp>
        <p:nvSpPr>
          <p:cNvPr id="123"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Use case de façon simple</a:t>
            </a:r>
            <a:endParaRPr lang="fr-FR" sz="2600" b="0" strike="noStrike" spc="-1">
              <a:latin typeface="Arial"/>
            </a:endParaRPr>
          </a:p>
        </p:txBody>
      </p:sp>
      <p:pic>
        <p:nvPicPr>
          <p:cNvPr id="124" name="Image 123"/>
          <p:cNvPicPr/>
          <p:nvPr/>
        </p:nvPicPr>
        <p:blipFill>
          <a:blip r:embed="rId3"/>
          <a:stretch/>
        </p:blipFill>
        <p:spPr>
          <a:xfrm>
            <a:off x="5328000" y="1800000"/>
            <a:ext cx="6643440" cy="4940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r>
              <a:rPr lang="fr-FR" sz="5000" spc="-1" dirty="0">
                <a:solidFill>
                  <a:srgbClr val="455F51"/>
                </a:solidFill>
                <a:latin typeface="Century Gothic"/>
              </a:rPr>
              <a:t>MCD/ </a:t>
            </a:r>
            <a:r>
              <a:rPr lang="fr-FR" sz="5000" spc="-1" dirty="0" smtClean="0">
                <a:solidFill>
                  <a:srgbClr val="455F51"/>
                </a:solidFill>
                <a:latin typeface="Century Gothic"/>
              </a:rPr>
              <a:t>MLD</a:t>
            </a:r>
            <a:endParaRPr lang="fr-FR" sz="5000" spc="-1" dirty="0"/>
          </a:p>
        </p:txBody>
      </p:sp>
      <p:sp>
        <p:nvSpPr>
          <p:cNvPr id="12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129" name="Image 128"/>
          <p:cNvPicPr/>
          <p:nvPr/>
        </p:nvPicPr>
        <p:blipFill>
          <a:blip r:embed="rId3"/>
          <a:stretch/>
        </p:blipFill>
        <p:spPr>
          <a:xfrm>
            <a:off x="344709" y="2361308"/>
            <a:ext cx="5176526" cy="3536503"/>
          </a:xfrm>
          <a:prstGeom prst="rect">
            <a:avLst/>
          </a:prstGeom>
          <a:ln>
            <a:noFill/>
          </a:ln>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1235" y="2604634"/>
            <a:ext cx="6132122" cy="32931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Diagramme d’activité/</a:t>
            </a:r>
            <a:r>
              <a:rPr lang="fr-FR" sz="5000" spc="-1" dirty="0" smtClean="0">
                <a:solidFill>
                  <a:srgbClr val="455F51"/>
                </a:solidFill>
                <a:latin typeface="Century Gothic"/>
              </a:rPr>
              <a:t>séquence</a:t>
            </a:r>
            <a:endParaRPr lang="fr-FR" sz="5000" b="0" strike="noStrike" spc="-1" dirty="0">
              <a:latin typeface="Arial"/>
            </a:endParaRPr>
          </a:p>
        </p:txBody>
      </p:sp>
      <p:sp>
        <p:nvSpPr>
          <p:cNvPr id="13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5212469" cy="501156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111" y="1935360"/>
            <a:ext cx="5273449" cy="4922640"/>
          </a:xfrm>
          <a:prstGeom prst="rect">
            <a:avLst/>
          </a:prstGeom>
        </p:spPr>
      </p:pic>
    </p:spTree>
    <p:extLst>
      <p:ext uri="{BB962C8B-B14F-4D97-AF65-F5344CB8AC3E}">
        <p14:creationId xmlns:p14="http://schemas.microsoft.com/office/powerpoint/2010/main" val="4111999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nSpc>
                <a:spcPct val="100000"/>
              </a:lnSpc>
            </a:pPr>
            <a:r>
              <a:rPr lang="fr-FR" sz="5000" b="0" strike="noStrike" spc="-1">
                <a:solidFill>
                  <a:srgbClr val="455F51"/>
                </a:solidFill>
                <a:latin typeface="Century Gothic"/>
              </a:rPr>
              <a:t>Analyse des besoins</a:t>
            </a:r>
            <a:endParaRPr lang="fr-FR" sz="5000" b="0" strike="noStrike" spc="-1">
              <a:latin typeface="Arial"/>
            </a:endParaRPr>
          </a:p>
        </p:txBody>
      </p:sp>
      <p:sp>
        <p:nvSpPr>
          <p:cNvPr id="13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Dans un premier temps, une application rapide, pratique, et portable, utilisable depuis partout (pc, téléphone, tv).</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Le choix des technologies est donc fait en conformité avec ceci.</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Codage d'un formulaire</a:t>
            </a:r>
            <a:endParaRPr lang="fr-FR" sz="5000" b="0" strike="noStrike" spc="-1">
              <a:latin typeface="Arial"/>
            </a:endParaRPr>
          </a:p>
        </p:txBody>
      </p:sp>
      <p:sp>
        <p:nvSpPr>
          <p:cNvPr id="13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4" name="Image 3"/>
          <p:cNvPicPr/>
          <p:nvPr/>
        </p:nvPicPr>
        <p:blipFill>
          <a:blip r:embed="rId3"/>
          <a:stretch/>
        </p:blipFill>
        <p:spPr>
          <a:xfrm>
            <a:off x="956160" y="1846440"/>
            <a:ext cx="10138560" cy="5497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 136"/>
          <p:cNvPicPr/>
          <p:nvPr/>
        </p:nvPicPr>
        <p:blipFill>
          <a:blip r:embed="rId3"/>
          <a:stretch/>
        </p:blipFill>
        <p:spPr>
          <a:xfrm>
            <a:off x="1008000" y="720000"/>
            <a:ext cx="10755720" cy="6328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Présentation du site</a:t>
            </a:r>
            <a:endParaRPr lang="fr-FR" sz="5000" b="0" strike="noStrike" spc="-1">
              <a:latin typeface="Arial"/>
            </a:endParaRPr>
          </a:p>
        </p:txBody>
      </p:sp>
      <p:sp>
        <p:nvSpPr>
          <p:cNvPr id="10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Ace Développeur</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Site de mise en relation entre particulier et professionnel du développement .</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Fondé en 2021 ne fonctionne pas à ce jour.</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J'en suis le seul gérant.</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Ace Développeur est un projet d'Adrar Numérique, qui à terme devrait être autonome.</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109" name="Image 108"/>
          <p:cNvPicPr/>
          <p:nvPr/>
        </p:nvPicPr>
        <p:blipFill>
          <a:blip r:embed="rId3"/>
          <a:stretch/>
        </p:blipFill>
        <p:spPr>
          <a:xfrm>
            <a:off x="4752000" y="4824000"/>
            <a:ext cx="3207960" cy="1996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Résultat :</a:t>
            </a:r>
            <a:endParaRPr lang="fr-FR" sz="5000" b="0" strike="noStrike" spc="-1">
              <a:latin typeface="Arial"/>
            </a:endParaRPr>
          </a:p>
        </p:txBody>
      </p:sp>
      <p:pic>
        <p:nvPicPr>
          <p:cNvPr id="139" name="Image 138"/>
          <p:cNvPicPr/>
          <p:nvPr/>
        </p:nvPicPr>
        <p:blipFill>
          <a:blip r:embed="rId3"/>
          <a:stretch/>
        </p:blipFill>
        <p:spPr>
          <a:xfrm>
            <a:off x="3672000" y="781560"/>
            <a:ext cx="8280000" cy="5914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Synthèse et conclusion</a:t>
            </a:r>
            <a:endParaRPr lang="fr-FR" sz="5000" b="0" strike="noStrike" spc="-1">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 projet passionnant.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De grand challenge.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bonne aventure.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bonne expérience.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grande monté en compétence.</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spTree>
    <p:extLst>
      <p:ext uri="{BB962C8B-B14F-4D97-AF65-F5344CB8AC3E}">
        <p14:creationId xmlns:p14="http://schemas.microsoft.com/office/powerpoint/2010/main" val="44115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spTree>
    <p:extLst>
      <p:ext uri="{BB962C8B-B14F-4D97-AF65-F5344CB8AC3E}">
        <p14:creationId xmlns:p14="http://schemas.microsoft.com/office/powerpoint/2010/main" val="33447907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spTree>
    <p:extLst>
      <p:ext uri="{BB962C8B-B14F-4D97-AF65-F5344CB8AC3E}">
        <p14:creationId xmlns:p14="http://schemas.microsoft.com/office/powerpoint/2010/main" val="3261194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spTree>
    <p:extLst>
      <p:ext uri="{BB962C8B-B14F-4D97-AF65-F5344CB8AC3E}">
        <p14:creationId xmlns:p14="http://schemas.microsoft.com/office/powerpoint/2010/main" val="4293558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spTree>
    <p:extLst>
      <p:ext uri="{BB962C8B-B14F-4D97-AF65-F5344CB8AC3E}">
        <p14:creationId xmlns:p14="http://schemas.microsoft.com/office/powerpoint/2010/main" val="3342264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spTree>
    <p:extLst>
      <p:ext uri="{BB962C8B-B14F-4D97-AF65-F5344CB8AC3E}">
        <p14:creationId xmlns:p14="http://schemas.microsoft.com/office/powerpoint/2010/main" val="4074319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spTree>
    <p:extLst>
      <p:ext uri="{BB962C8B-B14F-4D97-AF65-F5344CB8AC3E}">
        <p14:creationId xmlns:p14="http://schemas.microsoft.com/office/powerpoint/2010/main" val="29598139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spTree>
    <p:extLst>
      <p:ext uri="{BB962C8B-B14F-4D97-AF65-F5344CB8AC3E}">
        <p14:creationId xmlns:p14="http://schemas.microsoft.com/office/powerpoint/2010/main" val="2798129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Contexte du </a:t>
            </a:r>
            <a:r>
              <a:rPr lang="fr-FR" sz="5000" b="0" strike="noStrike" spc="-1" dirty="0">
                <a:solidFill>
                  <a:srgbClr val="455F51"/>
                </a:solidFill>
                <a:latin typeface="Century Gothic"/>
              </a:rPr>
              <a:t>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Idée et innovation.</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Brainstorming pour de nouvelles idées.</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Naissance du projet.</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112" name="Image 111"/>
          <p:cNvPicPr/>
          <p:nvPr/>
        </p:nvPicPr>
        <p:blipFill>
          <a:blip r:embed="rId3"/>
          <a:stretch/>
        </p:blipFill>
        <p:spPr>
          <a:xfrm>
            <a:off x="3016440" y="3987360"/>
            <a:ext cx="6055560" cy="1844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 </a:t>
            </a:r>
            <a:endParaRPr lang="fr-FR" sz="5000" b="0" strike="noStrike" spc="-1" dirty="0">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endParaRPr lang="fr-FR" sz="2600" b="0" strike="noStrike" spc="-1" dirty="0">
              <a:latin typeface="Arial"/>
            </a:endParaRPr>
          </a:p>
        </p:txBody>
      </p:sp>
    </p:spTree>
    <p:extLst>
      <p:ext uri="{BB962C8B-B14F-4D97-AF65-F5344CB8AC3E}">
        <p14:creationId xmlns:p14="http://schemas.microsoft.com/office/powerpoint/2010/main" val="3437694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692" y="1935360"/>
            <a:ext cx="5099199" cy="4995080"/>
          </a:xfrm>
          <a:prstGeom prst="rect">
            <a:avLst/>
          </a:prstGeom>
        </p:spPr>
      </p:pic>
    </p:spTree>
    <p:extLst>
      <p:ext uri="{BB962C8B-B14F-4D97-AF65-F5344CB8AC3E}">
        <p14:creationId xmlns:p14="http://schemas.microsoft.com/office/powerpoint/2010/main" val="42279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485" y="1846440"/>
            <a:ext cx="6148252" cy="4990211"/>
          </a:xfrm>
          <a:prstGeom prst="rect">
            <a:avLst/>
          </a:prstGeom>
        </p:spPr>
      </p:pic>
    </p:spTree>
    <p:extLst>
      <p:ext uri="{BB962C8B-B14F-4D97-AF65-F5344CB8AC3E}">
        <p14:creationId xmlns:p14="http://schemas.microsoft.com/office/powerpoint/2010/main" val="206928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027" y="1935360"/>
            <a:ext cx="7730807" cy="4492513"/>
          </a:xfrm>
          <a:prstGeom prst="rect">
            <a:avLst/>
          </a:prstGeom>
        </p:spPr>
      </p:pic>
    </p:spTree>
    <p:extLst>
      <p:ext uri="{BB962C8B-B14F-4D97-AF65-F5344CB8AC3E}">
        <p14:creationId xmlns:p14="http://schemas.microsoft.com/office/powerpoint/2010/main" val="344143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651" y="1846440"/>
            <a:ext cx="8225738" cy="4462463"/>
          </a:xfrm>
          <a:prstGeom prst="rect">
            <a:avLst/>
          </a:prstGeom>
        </p:spPr>
      </p:pic>
    </p:spTree>
    <p:extLst>
      <p:ext uri="{BB962C8B-B14F-4D97-AF65-F5344CB8AC3E}">
        <p14:creationId xmlns:p14="http://schemas.microsoft.com/office/powerpoint/2010/main" val="322020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80" y="1991605"/>
            <a:ext cx="5399434" cy="3068710"/>
          </a:xfrm>
          <a:prstGeom prst="rect">
            <a:avLst/>
          </a:prstGeom>
        </p:spPr>
      </p:pic>
      <p:pic>
        <p:nvPicPr>
          <p:cNvPr id="3" name="Imag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3488" y="1991605"/>
            <a:ext cx="5791643" cy="3291617"/>
          </a:xfrm>
          <a:prstGeom prst="rect">
            <a:avLst/>
          </a:prstGeom>
        </p:spPr>
      </p:pic>
    </p:spTree>
    <p:extLst>
      <p:ext uri="{BB962C8B-B14F-4D97-AF65-F5344CB8AC3E}">
        <p14:creationId xmlns:p14="http://schemas.microsoft.com/office/powerpoint/2010/main" val="150220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de séance de réflexion d’entreprise</Template>
  <TotalTime>1575</TotalTime>
  <Words>1226</Words>
  <Application>Microsoft Office PowerPoint</Application>
  <PresentationFormat>Grand écran</PresentationFormat>
  <Paragraphs>215</Paragraphs>
  <Slides>40</Slides>
  <Notes>40</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40</vt:i4>
      </vt:variant>
    </vt:vector>
  </HeadingPairs>
  <TitlesOfParts>
    <vt:vector size="50" baseType="lpstr">
      <vt:lpstr>Arial</vt:lpstr>
      <vt:lpstr>Century Gothic</vt:lpstr>
      <vt:lpstr>DejaVu Sans</vt:lpstr>
      <vt:lpstr>Palatino Linotype</vt:lpstr>
      <vt:lpstr>Symbol</vt:lpstr>
      <vt:lpstr>Times New Roman</vt:lpstr>
      <vt:lpstr>Wingdings</vt:lpstr>
      <vt:lpstr>Wingdings 2</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Professionnel C.D.I.</dc:title>
  <dc:subject/>
  <dc:creator>Major Kurk</dc:creator>
  <dc:description/>
  <cp:lastModifiedBy>dev</cp:lastModifiedBy>
  <cp:revision>118</cp:revision>
  <dcterms:created xsi:type="dcterms:W3CDTF">2018-04-17T12:27:50Z</dcterms:created>
  <dcterms:modified xsi:type="dcterms:W3CDTF">2021-12-14T15:51:41Z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false</vt:bool>
  </property>
  <property fmtid="{D5CDD505-2E9C-101B-9397-08002B2CF9AE}" pid="11" name="InternalTags">
    <vt:lpwstr/>
  </property>
  <property fmtid="{D5CDD505-2E9C-101B-9397-08002B2CF9AE}" pid="12" name="LinksUpToDate">
    <vt:bool>false</vt:bool>
  </property>
  <property fmtid="{D5CDD505-2E9C-101B-9397-08002B2CF9AE}" pid="13" name="LocalizationTags">
    <vt:lpwstr/>
  </property>
  <property fmtid="{D5CDD505-2E9C-101B-9397-08002B2CF9AE}" pid="14" name="MMClips">
    <vt:i4>0</vt:i4>
  </property>
  <property fmtid="{D5CDD505-2E9C-101B-9397-08002B2CF9AE}" pid="15" name="Notes">
    <vt:i4>8</vt:i4>
  </property>
  <property fmtid="{D5CDD505-2E9C-101B-9397-08002B2CF9AE}" pid="16" name="Order">
    <vt:i4>74069100</vt:i4>
  </property>
  <property fmtid="{D5CDD505-2E9C-101B-9397-08002B2CF9AE}" pid="17" name="PresentationFormat">
    <vt:lpwstr>Grand écran</vt:lpwstr>
  </property>
  <property fmtid="{D5CDD505-2E9C-101B-9397-08002B2CF9AE}" pid="18" name="ScaleCrop">
    <vt:bool>false</vt:bool>
  </property>
  <property fmtid="{D5CDD505-2E9C-101B-9397-08002B2CF9AE}" pid="19" name="ScenarioTags">
    <vt:lpwstr/>
  </property>
  <property fmtid="{D5CDD505-2E9C-101B-9397-08002B2CF9AE}" pid="20" name="ShareDoc">
    <vt:bool>false</vt:bool>
  </property>
  <property fmtid="{D5CDD505-2E9C-101B-9397-08002B2CF9AE}" pid="21" name="Slides">
    <vt:i4>26</vt:i4>
  </property>
</Properties>
</file>