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4.png" ContentType="image/png"/>
  <Override PartName="/ppt/media/image3.jpeg" ContentType="image/jpeg"/>
  <Override PartName="/ppt/media/image5.png" ContentType="image/png"/>
  <Override PartName="/ppt/media/image2.jpeg" ContentType="image/jpeg"/>
  <Override PartName="/ppt/media/image1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Click to move the slide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Click to edit the notes format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0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C8961B9-9BF0-44A4-A706-205F40A8B952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B172C7D-8325-4086-AD97-115A714F78BC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2A13504-8F39-48E2-9D35-1CD15F6B7178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BBE7E63-90BF-4073-9A1B-D448FC823097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B0D1593-7111-44F1-912C-BC48113F3C34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ED8F99B-1814-4392-BD79-C2CDF620E563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DFA6E54-7A15-4764-ACBB-0422FDEFF671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E51E17F-584C-4DD9-A04C-489F58008013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C1A544F-FC68-496B-9A7D-852131AB1A1D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-42480" y="-14400"/>
            <a:ext cx="12249000" cy="6886080"/>
            <a:chOff x="-42480" y="-14400"/>
            <a:chExt cx="12249000" cy="6886080"/>
          </a:xfrm>
        </p:grpSpPr>
        <p:sp>
          <p:nvSpPr>
            <p:cNvPr id="1" name="CustomShape 2"/>
            <p:cNvSpPr/>
            <p:nvPr/>
          </p:nvSpPr>
          <p:spPr>
            <a:xfrm>
              <a:off x="2520" y="14400"/>
              <a:ext cx="12188160" cy="685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" name="Group 3"/>
            <p:cNvGrpSpPr/>
            <p:nvPr/>
          </p:nvGrpSpPr>
          <p:grpSpPr>
            <a:xfrm>
              <a:off x="-42480" y="-14400"/>
              <a:ext cx="12249000" cy="1082880"/>
              <a:chOff x="-42480" y="-14400"/>
              <a:chExt cx="12249000" cy="1082880"/>
            </a:xfrm>
          </p:grpSpPr>
          <p:sp>
            <p:nvSpPr>
              <p:cNvPr id="3" name="CustomShape 4"/>
              <p:cNvSpPr/>
              <p:nvPr/>
            </p:nvSpPr>
            <p:spPr>
              <a:xfrm>
                <a:off x="-16200" y="-7200"/>
                <a:ext cx="12216600" cy="1040760"/>
              </a:xfrm>
              <a:custGeom>
                <a:avLst/>
                <a:gdLst/>
                <a:ahLst/>
                <a:rect l="l" t="t" r="r" b="b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" name="CustomShape 5"/>
              <p:cNvSpPr/>
              <p:nvPr/>
            </p:nvSpPr>
            <p:spPr>
              <a:xfrm>
                <a:off x="5838480" y="-7200"/>
                <a:ext cx="6349320" cy="637560"/>
              </a:xfrm>
              <a:custGeom>
                <a:avLst/>
                <a:gdLst/>
                <a:ahLst/>
                <a:rect l="l" t="t" r="r" b="b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" name="Group 6"/>
              <p:cNvGrpSpPr/>
              <p:nvPr/>
            </p:nvGrpSpPr>
            <p:grpSpPr>
              <a:xfrm>
                <a:off x="-42480" y="-14400"/>
                <a:ext cx="12249000" cy="1082880"/>
                <a:chOff x="-42480" y="-14400"/>
                <a:chExt cx="12249000" cy="1082880"/>
              </a:xfrm>
            </p:grpSpPr>
            <p:sp>
              <p:nvSpPr>
                <p:cNvPr id="6" name="CustomShape 7"/>
                <p:cNvSpPr/>
                <p:nvPr/>
              </p:nvSpPr>
              <p:spPr>
                <a:xfrm rot="21477600">
                  <a:off x="-34560" y="202320"/>
                  <a:ext cx="12210480" cy="648720"/>
                </a:xfrm>
                <a:custGeom>
                  <a:avLst/>
                  <a:gdLst/>
                  <a:ahLst/>
                  <a:rect l="l" t="t" r="r" b="b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800">
                  <a:solidFill>
                    <a:srgbClr val="a9b63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" name="CustomShape 8"/>
                <p:cNvSpPr/>
                <p:nvPr/>
              </p:nvSpPr>
              <p:spPr>
                <a:xfrm rot="21477600">
                  <a:off x="-26640" y="276120"/>
                  <a:ext cx="12227760" cy="529920"/>
                </a:xfrm>
                <a:custGeom>
                  <a:avLst/>
                  <a:gdLst/>
                  <a:ahLst/>
                  <a:rect l="l" t="t" r="r" b="b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360">
                  <a:solidFill>
                    <a:srgbClr val="549e3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grpSp>
        <p:nvGrpSpPr>
          <p:cNvPr id="8" name="Group 9"/>
          <p:cNvGrpSpPr/>
          <p:nvPr/>
        </p:nvGrpSpPr>
        <p:grpSpPr>
          <a:xfrm>
            <a:off x="0" y="6208560"/>
            <a:ext cx="12191760" cy="648720"/>
            <a:chOff x="0" y="6208560"/>
            <a:chExt cx="12191760" cy="648720"/>
          </a:xfrm>
        </p:grpSpPr>
        <p:sp>
          <p:nvSpPr>
            <p:cNvPr id="9" name="CustomShape 10"/>
            <p:cNvSpPr/>
            <p:nvPr/>
          </p:nvSpPr>
          <p:spPr>
            <a:xfrm>
              <a:off x="2880" y="6220080"/>
              <a:ext cx="12188160" cy="637200"/>
            </a:xfrm>
            <a:prstGeom prst="rect">
              <a:avLst/>
            </a:prstGeom>
            <a:ln>
              <a:noFill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10" name="Line 11"/>
            <p:cNvSpPr/>
            <p:nvPr/>
          </p:nvSpPr>
          <p:spPr>
            <a:xfrm>
              <a:off x="0" y="6208560"/>
              <a:ext cx="12191760" cy="0"/>
            </a:xfrm>
            <a:prstGeom prst="line">
              <a:avLst/>
            </a:prstGeom>
            <a:ln w="1260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" name="Line 12"/>
          <p:cNvSpPr/>
          <p:nvPr/>
        </p:nvSpPr>
        <p:spPr>
          <a:xfrm flipV="1">
            <a:off x="2880" y="5937840"/>
            <a:ext cx="8280" cy="5760"/>
          </a:xfrm>
          <a:prstGeom prst="line">
            <a:avLst/>
          </a:prstGeom>
          <a:ln>
            <a:solidFill>
              <a:srgbClr val="519c3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Line 13"/>
          <p:cNvSpPr/>
          <p:nvPr/>
        </p:nvSpPr>
        <p:spPr>
          <a:xfrm flipV="1">
            <a:off x="2880" y="5937840"/>
            <a:ext cx="8280" cy="5760"/>
          </a:xfrm>
          <a:prstGeom prst="line">
            <a:avLst/>
          </a:prstGeom>
          <a:ln>
            <a:solidFill>
              <a:srgbClr val="519c3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PlaceHolder 14"/>
          <p:cNvSpPr>
            <a:spLocks noGrp="1"/>
          </p:cNvSpPr>
          <p:nvPr>
            <p:ph type="title"/>
          </p:nvPr>
        </p:nvSpPr>
        <p:spPr>
          <a:xfrm>
            <a:off x="609480" y="702720"/>
            <a:ext cx="109720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fr-FR" sz="1800" spc="-1" strike="noStrike">
                <a:latin typeface="Arial"/>
              </a:rPr>
              <a:t>Click to edit the title text format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1"/>
          <p:cNvGrpSpPr/>
          <p:nvPr/>
        </p:nvGrpSpPr>
        <p:grpSpPr>
          <a:xfrm>
            <a:off x="-42480" y="-14400"/>
            <a:ext cx="12249000" cy="6886080"/>
            <a:chOff x="-42480" y="-14400"/>
            <a:chExt cx="12249000" cy="6886080"/>
          </a:xfrm>
        </p:grpSpPr>
        <p:sp>
          <p:nvSpPr>
            <p:cNvPr id="52" name="CustomShape 2"/>
            <p:cNvSpPr/>
            <p:nvPr/>
          </p:nvSpPr>
          <p:spPr>
            <a:xfrm>
              <a:off x="2520" y="14400"/>
              <a:ext cx="12188160" cy="685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53" name="Group 3"/>
            <p:cNvGrpSpPr/>
            <p:nvPr/>
          </p:nvGrpSpPr>
          <p:grpSpPr>
            <a:xfrm>
              <a:off x="-42480" y="-14400"/>
              <a:ext cx="12249000" cy="1082880"/>
              <a:chOff x="-42480" y="-14400"/>
              <a:chExt cx="12249000" cy="1082880"/>
            </a:xfrm>
          </p:grpSpPr>
          <p:sp>
            <p:nvSpPr>
              <p:cNvPr id="54" name="CustomShape 4"/>
              <p:cNvSpPr/>
              <p:nvPr/>
            </p:nvSpPr>
            <p:spPr>
              <a:xfrm>
                <a:off x="-16200" y="-7200"/>
                <a:ext cx="12216600" cy="1040760"/>
              </a:xfrm>
              <a:custGeom>
                <a:avLst/>
                <a:gdLst/>
                <a:ahLst/>
                <a:rect l="l" t="t" r="r" b="b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" name="CustomShape 5"/>
              <p:cNvSpPr/>
              <p:nvPr/>
            </p:nvSpPr>
            <p:spPr>
              <a:xfrm>
                <a:off x="5838480" y="-7200"/>
                <a:ext cx="6349320" cy="637560"/>
              </a:xfrm>
              <a:custGeom>
                <a:avLst/>
                <a:gdLst/>
                <a:ahLst/>
                <a:rect l="l" t="t" r="r" b="b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/>
              </a:gra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6" name="Group 6"/>
              <p:cNvGrpSpPr/>
              <p:nvPr/>
            </p:nvGrpSpPr>
            <p:grpSpPr>
              <a:xfrm>
                <a:off x="-42480" y="-14400"/>
                <a:ext cx="12249000" cy="1082880"/>
                <a:chOff x="-42480" y="-14400"/>
                <a:chExt cx="12249000" cy="1082880"/>
              </a:xfrm>
            </p:grpSpPr>
            <p:sp>
              <p:nvSpPr>
                <p:cNvPr id="57" name="CustomShape 7"/>
                <p:cNvSpPr/>
                <p:nvPr/>
              </p:nvSpPr>
              <p:spPr>
                <a:xfrm rot="21477600">
                  <a:off x="-34560" y="202320"/>
                  <a:ext cx="12210480" cy="648720"/>
                </a:xfrm>
                <a:custGeom>
                  <a:avLst/>
                  <a:gdLst/>
                  <a:ahLst/>
                  <a:rect l="l" t="t" r="r" b="b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800">
                  <a:solidFill>
                    <a:srgbClr val="a9b63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8" name="CustomShape 8"/>
                <p:cNvSpPr/>
                <p:nvPr/>
              </p:nvSpPr>
              <p:spPr>
                <a:xfrm rot="21477600">
                  <a:off x="-26640" y="276120"/>
                  <a:ext cx="12227760" cy="529920"/>
                </a:xfrm>
                <a:custGeom>
                  <a:avLst/>
                  <a:gdLst/>
                  <a:ahLst/>
                  <a:rect l="l" t="t" r="r" b="b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360">
                  <a:solidFill>
                    <a:srgbClr val="549e3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59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Click to edit the 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711360" y="1371600"/>
            <a:ext cx="10468080" cy="182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8360" tIns="0" bIns="0" anchor="b">
            <a:noAutofit/>
          </a:bodyPr>
          <a:p>
            <a:pPr algn="r">
              <a:lnSpc>
                <a:spcPct val="100000"/>
              </a:lnSpc>
            </a:pPr>
            <a:r>
              <a:rPr b="1" lang="fr-FR" sz="5600" spc="-1" strike="noStrike">
                <a:solidFill>
                  <a:srgbClr val="455f51"/>
                </a:solidFill>
                <a:latin typeface="Century Gothic"/>
              </a:rPr>
              <a:t>Dossier Professionnel</a:t>
            </a:r>
            <a:endParaRPr b="0" lang="fr-FR" sz="56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711360" y="3228480"/>
            <a:ext cx="1047204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8360" tIns="45000" bIns="45000">
            <a:noAutofit/>
          </a:bodyPr>
          <a:p>
            <a:pPr algn="r">
              <a:lnSpc>
                <a:spcPct val="100000"/>
              </a:lnSpc>
              <a:spcBef>
                <a:spcPts val="519"/>
              </a:spcBef>
            </a:pPr>
            <a:r>
              <a:rPr b="0" lang="fr-FR" sz="2600" spc="-1" strike="noStrike">
                <a:solidFill>
                  <a:srgbClr val="000000"/>
                </a:solidFill>
                <a:latin typeface="Palatino Linotype"/>
              </a:rPr>
              <a:t>David ESTEBAN</a:t>
            </a:r>
            <a:endParaRPr b="0" lang="fr-FR" sz="2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609480" y="70416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fr-FR" sz="5000" spc="-1" strike="noStrike">
                <a:solidFill>
                  <a:srgbClr val="455f51"/>
                </a:solidFill>
                <a:latin typeface="Century Gothic"/>
              </a:rPr>
              <a:t>Analyse du projet</a:t>
            </a:r>
            <a:endParaRPr b="0" lang="fr-FR" sz="5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09480" y="1935360"/>
            <a:ext cx="109720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626b1a"/>
              </a:buClr>
              <a:buSzPct val="95000"/>
              <a:buFont typeface="Wingdings 2" charset="2"/>
              <a:buChar char=""/>
            </a:pPr>
            <a:r>
              <a:rPr b="0" lang="fr-FR" sz="2600" spc="-1" strike="noStrike">
                <a:solidFill>
                  <a:srgbClr val="000000"/>
                </a:solidFill>
                <a:latin typeface="Palatino Linotype"/>
              </a:rPr>
              <a:t>Use case de façon simple</a:t>
            </a:r>
            <a:endParaRPr b="0" lang="fr-FR" sz="26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5328000" y="1800000"/>
            <a:ext cx="6643440" cy="4940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9480" y="70416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fr-FR" sz="5000" spc="-1" strike="noStrike">
                <a:solidFill>
                  <a:srgbClr val="455f51"/>
                </a:solidFill>
                <a:latin typeface="Century Gothic"/>
              </a:rPr>
              <a:t>Analyse du projet</a:t>
            </a:r>
            <a:endParaRPr b="0" lang="fr-FR" sz="50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609480" y="1935360"/>
            <a:ext cx="109720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626b1a"/>
              </a:buClr>
              <a:buSzPct val="95000"/>
              <a:buFont typeface="Wingdings 2" charset="2"/>
              <a:buChar char=""/>
            </a:pPr>
            <a:r>
              <a:rPr b="0" lang="fr-FR" sz="2600" spc="-1" strike="noStrike">
                <a:solidFill>
                  <a:srgbClr val="000000"/>
                </a:solidFill>
                <a:latin typeface="Palatino Linotype"/>
              </a:rPr>
              <a:t>Les technologies :</a:t>
            </a:r>
            <a:endParaRPr b="0" lang="fr-FR" sz="26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479"/>
              </a:spcBef>
              <a:buClr>
                <a:srgbClr val="2a4f1c"/>
              </a:buClr>
              <a:buSzPct val="85000"/>
              <a:buFont typeface="Wingdings 2" charset="2"/>
              <a:buChar char=""/>
            </a:pPr>
            <a:r>
              <a:rPr b="0" lang="fr-FR" sz="2400" spc="-1" strike="noStrike">
                <a:solidFill>
                  <a:srgbClr val="000000"/>
                </a:solidFill>
                <a:latin typeface="Palatino Linotype"/>
              </a:rPr>
              <a:t>PHP pour le serveur.</a:t>
            </a:r>
            <a:endParaRPr b="0" lang="fr-FR" sz="24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479"/>
              </a:spcBef>
              <a:buClr>
                <a:srgbClr val="2a4f1c"/>
              </a:buClr>
              <a:buSzPct val="85000"/>
              <a:buFont typeface="Wingdings 2" charset="2"/>
              <a:buChar char=""/>
            </a:pPr>
            <a:r>
              <a:rPr b="0" lang="fr-FR" sz="2400" spc="-1" strike="noStrike">
                <a:solidFill>
                  <a:srgbClr val="000000"/>
                </a:solidFill>
                <a:latin typeface="Palatino Linotype"/>
              </a:rPr>
              <a:t>HTML, CSS pour la Vue.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09480" y="70416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fr-FR" sz="5000" spc="-1" strike="noStrike">
                <a:solidFill>
                  <a:srgbClr val="455f51"/>
                </a:solidFill>
                <a:latin typeface="Century Gothic"/>
              </a:rPr>
              <a:t>MCD</a:t>
            </a:r>
            <a:endParaRPr b="0" lang="fr-FR" sz="50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609480" y="1935360"/>
            <a:ext cx="109720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3384000" y="1008000"/>
            <a:ext cx="8640000" cy="547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609480" y="70416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rmAutofit/>
          </a:bodyPr>
          <a:p>
            <a:pPr>
              <a:lnSpc>
                <a:spcPct val="100000"/>
              </a:lnSpc>
            </a:pPr>
            <a:r>
              <a:rPr b="0" lang="fr-FR" sz="5000" spc="-1" strike="noStrike">
                <a:solidFill>
                  <a:srgbClr val="455f51"/>
                </a:solidFill>
                <a:latin typeface="Century Gothic"/>
              </a:rPr>
              <a:t>Analyse des besoins</a:t>
            </a:r>
            <a:endParaRPr b="0" lang="fr-FR" sz="5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609480" y="1935360"/>
            <a:ext cx="109720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626b1a"/>
              </a:buClr>
              <a:buSzPct val="95000"/>
              <a:buFont typeface="Wingdings 2" charset="2"/>
              <a:buChar char=""/>
            </a:pPr>
            <a:r>
              <a:rPr b="0" lang="fr-FR" sz="2600" spc="-1" strike="noStrike">
                <a:solidFill>
                  <a:srgbClr val="000000"/>
                </a:solidFill>
                <a:latin typeface="Palatino Linotype"/>
              </a:rPr>
              <a:t>Dans un premier temps, une application rapide, pratique, et portable, utilisable depuis partout (pc, téléphone, tv).</a:t>
            </a:r>
            <a:endParaRPr b="0" lang="fr-FR" sz="26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479"/>
              </a:spcBef>
              <a:buClr>
                <a:srgbClr val="2a4f1c"/>
              </a:buClr>
              <a:buSzPct val="85000"/>
              <a:buFont typeface="Wingdings 2" charset="2"/>
              <a:buChar char=""/>
            </a:pPr>
            <a:r>
              <a:rPr b="0" lang="fr-FR" sz="2400" spc="-1" strike="noStrike">
                <a:solidFill>
                  <a:srgbClr val="000000"/>
                </a:solidFill>
                <a:latin typeface="Palatino Linotype"/>
              </a:rPr>
              <a:t>Le choix des technologies est donc fait en conformité avec ceci.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09480" y="70416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"/>
          <p:cNvSpPr/>
          <p:nvPr/>
        </p:nvSpPr>
        <p:spPr>
          <a:xfrm>
            <a:off x="609480" y="1935360"/>
            <a:ext cx="618084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626b1a"/>
              </a:buClr>
              <a:buSzPct val="95000"/>
              <a:buFont typeface="Wingdings 2" charset="2"/>
              <a:buChar char=""/>
            </a:pPr>
            <a:r>
              <a:rPr b="0" lang="fr-FR" sz="2600" spc="-1" strike="noStrike">
                <a:solidFill>
                  <a:srgbClr val="000000"/>
                </a:solidFill>
                <a:latin typeface="Palatino Linotype"/>
              </a:rPr>
              <a:t> </a:t>
            </a:r>
            <a:endParaRPr b="0" lang="fr-FR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626b1a"/>
              </a:buClr>
              <a:buSzPct val="95000"/>
              <a:buFont typeface="Wingdings 2" charset="2"/>
              <a:buChar char=""/>
            </a:pPr>
            <a:r>
              <a:rPr b="0" lang="fr-FR" sz="2600" spc="-1" strike="noStrike">
                <a:solidFill>
                  <a:srgbClr val="000000"/>
                </a:solidFill>
                <a:latin typeface="Palatino Linotype"/>
              </a:rPr>
              <a:t> </a:t>
            </a:r>
            <a:endParaRPr b="0" lang="fr-FR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626b1a"/>
              </a:buClr>
              <a:buSzPct val="95000"/>
              <a:buFont typeface="Wingdings 2" charset="2"/>
              <a:buChar char=""/>
            </a:pPr>
            <a:r>
              <a:rPr b="0" lang="fr-FR" sz="2600" spc="-1" strike="noStrike">
                <a:solidFill>
                  <a:srgbClr val="000000"/>
                </a:solidFill>
                <a:latin typeface="Palatino Linotype"/>
              </a:rPr>
              <a:t> </a:t>
            </a:r>
            <a:endParaRPr b="0" lang="fr-FR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626b1a"/>
              </a:buClr>
              <a:buSzPct val="95000"/>
              <a:buFont typeface="Wingdings 2" charset="2"/>
              <a:buChar char=""/>
            </a:pPr>
            <a:r>
              <a:rPr b="0" lang="fr-FR" sz="2600" spc="-1" strike="noStrike">
                <a:solidFill>
                  <a:srgbClr val="000000"/>
                </a:solidFill>
                <a:latin typeface="Palatino Linotype"/>
              </a:rPr>
              <a:t> </a:t>
            </a:r>
            <a:endParaRPr b="0" lang="fr-FR" sz="2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09480" y="70416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fr-FR" sz="5000" spc="-1" strike="noStrike">
                <a:solidFill>
                  <a:srgbClr val="455f51"/>
                </a:solidFill>
                <a:latin typeface="Century Gothic"/>
              </a:rPr>
              <a:t>Codage d'un formulaire</a:t>
            </a:r>
            <a:endParaRPr b="0" lang="fr-FR" sz="50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609480" y="1935360"/>
            <a:ext cx="109720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956160" y="686880"/>
            <a:ext cx="10779840" cy="6657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1008000" y="720000"/>
            <a:ext cx="10755720" cy="6328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609480" y="70416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fr-FR" sz="5000" spc="-1" strike="noStrike">
                <a:solidFill>
                  <a:srgbClr val="455f51"/>
                </a:solidFill>
                <a:latin typeface="Century Gothic"/>
              </a:rPr>
              <a:t>Programme de la présentation</a:t>
            </a:r>
            <a:endParaRPr b="0" lang="fr-FR" sz="50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09480" y="1935360"/>
            <a:ext cx="109720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626b1a"/>
              </a:buClr>
              <a:buSzPct val="95000"/>
              <a:buFont typeface="Wingdings 2" charset="2"/>
              <a:buChar char=""/>
            </a:pPr>
            <a:r>
              <a:rPr b="0" lang="fr-FR" sz="2600" spc="-1" strike="noStrike">
                <a:solidFill>
                  <a:srgbClr val="000000"/>
                </a:solidFill>
                <a:latin typeface="Palatino Linotype"/>
              </a:rPr>
              <a:t>Présentation du site</a:t>
            </a:r>
            <a:endParaRPr b="0" lang="fr-FR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626b1a"/>
              </a:buClr>
              <a:buSzPct val="95000"/>
              <a:buFont typeface="Wingdings 2" charset="2"/>
              <a:buChar char=""/>
            </a:pPr>
            <a:r>
              <a:rPr b="0" lang="fr-FR" sz="2600" spc="-1" strike="noStrike">
                <a:solidFill>
                  <a:srgbClr val="000000"/>
                </a:solidFill>
                <a:latin typeface="Palatino Linotype"/>
              </a:rPr>
              <a:t>Contexte du projet</a:t>
            </a:r>
            <a:endParaRPr b="0" lang="fr-FR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626b1a"/>
              </a:buClr>
              <a:buSzPct val="95000"/>
              <a:buFont typeface="Wingdings 2" charset="2"/>
              <a:buChar char=""/>
            </a:pPr>
            <a:r>
              <a:rPr b="0" lang="fr-FR" sz="2600" spc="-1" strike="noStrike">
                <a:solidFill>
                  <a:srgbClr val="000000"/>
                </a:solidFill>
                <a:latin typeface="Palatino Linotype"/>
              </a:rPr>
              <a:t>Gestion de projet</a:t>
            </a:r>
            <a:endParaRPr b="0" lang="fr-FR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626b1a"/>
              </a:buClr>
              <a:buSzPct val="95000"/>
              <a:buFont typeface="Wingdings 2" charset="2"/>
              <a:buChar char=""/>
            </a:pPr>
            <a:r>
              <a:rPr b="0" lang="fr-FR" sz="2600" spc="-1" strike="noStrike">
                <a:solidFill>
                  <a:srgbClr val="000000"/>
                </a:solidFill>
                <a:latin typeface="Palatino Linotype"/>
              </a:rPr>
              <a:t>Analyse</a:t>
            </a:r>
            <a:endParaRPr b="0" lang="fr-FR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626b1a"/>
              </a:buClr>
              <a:buSzPct val="95000"/>
              <a:buFont typeface="Wingdings 2" charset="2"/>
              <a:buChar char=""/>
            </a:pPr>
            <a:r>
              <a:rPr b="0" lang="fr-FR" sz="2600" spc="-1" strike="noStrike">
                <a:solidFill>
                  <a:srgbClr val="000000"/>
                </a:solidFill>
                <a:latin typeface="Palatino Linotype"/>
              </a:rPr>
              <a:t>Conception et codage</a:t>
            </a:r>
            <a:endParaRPr b="0" lang="fr-FR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626b1a"/>
              </a:buClr>
              <a:buSzPct val="95000"/>
              <a:buFont typeface="Wingdings 2" charset="2"/>
              <a:buChar char=""/>
            </a:pPr>
            <a:r>
              <a:rPr b="0" lang="fr-FR" sz="2600" spc="-1" strike="noStrike">
                <a:solidFill>
                  <a:srgbClr val="000000"/>
                </a:solidFill>
                <a:latin typeface="Palatino Linotype"/>
              </a:rPr>
              <a:t>Présentation des éléments les plus significatifs</a:t>
            </a:r>
            <a:endParaRPr b="0" lang="fr-FR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626b1a"/>
              </a:buClr>
              <a:buSzPct val="95000"/>
              <a:buFont typeface="Wingdings 2" charset="2"/>
              <a:buChar char=""/>
            </a:pPr>
            <a:r>
              <a:rPr b="0" lang="fr-FR" sz="2600" spc="-1" strike="noStrike">
                <a:solidFill>
                  <a:srgbClr val="000000"/>
                </a:solidFill>
                <a:latin typeface="Palatino Linotype"/>
              </a:rPr>
              <a:t>Synthèse et conclusion</a:t>
            </a:r>
            <a:endParaRPr b="0" lang="fr-FR" sz="2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09480" y="70416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fr-FR" sz="5000" spc="-1" strike="noStrike">
                <a:solidFill>
                  <a:srgbClr val="455f51"/>
                </a:solidFill>
                <a:latin typeface="Century Gothic"/>
              </a:rPr>
              <a:t>Résultat :</a:t>
            </a:r>
            <a:endParaRPr b="0" lang="fr-FR" sz="50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3672000" y="781560"/>
            <a:ext cx="8280000" cy="591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09480" y="70416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09480" y="70416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609480" y="70416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609480" y="70416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09480" y="70416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fr-FR" sz="5000" spc="-1" strike="noStrike">
                <a:solidFill>
                  <a:srgbClr val="455f51"/>
                </a:solidFill>
                <a:latin typeface="Century Gothic"/>
              </a:rPr>
              <a:t>Synthèse et conclusion</a:t>
            </a:r>
            <a:endParaRPr b="0" lang="fr-FR" sz="50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609480" y="1935360"/>
            <a:ext cx="109720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626b1a"/>
              </a:buClr>
              <a:buSzPct val="95000"/>
              <a:buFont typeface="Wingdings 2" charset="2"/>
              <a:buChar char=""/>
            </a:pPr>
            <a:r>
              <a:rPr b="0" lang="fr-FR" sz="2600" spc="-1" strike="noStrike">
                <a:solidFill>
                  <a:srgbClr val="000000"/>
                </a:solidFill>
                <a:latin typeface="Palatino Linotype"/>
              </a:rPr>
              <a:t>Un projet passionnant.</a:t>
            </a:r>
            <a:endParaRPr b="0" lang="fr-FR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626b1a"/>
              </a:buClr>
              <a:buSzPct val="95000"/>
              <a:buFont typeface="Wingdings 2" charset="2"/>
              <a:buChar char=""/>
            </a:pPr>
            <a:r>
              <a:rPr b="0" lang="fr-FR" sz="2600" spc="-1" strike="noStrike">
                <a:solidFill>
                  <a:srgbClr val="000000"/>
                </a:solidFill>
                <a:latin typeface="Palatino Linotype"/>
              </a:rPr>
              <a:t>De grand challenge.</a:t>
            </a:r>
            <a:endParaRPr b="0" lang="fr-FR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626b1a"/>
              </a:buClr>
              <a:buSzPct val="95000"/>
              <a:buFont typeface="Wingdings 2" charset="2"/>
              <a:buChar char=""/>
            </a:pPr>
            <a:r>
              <a:rPr b="0" lang="fr-FR" sz="2600" spc="-1" strike="noStrike">
                <a:solidFill>
                  <a:srgbClr val="000000"/>
                </a:solidFill>
                <a:latin typeface="Palatino Linotype"/>
              </a:rPr>
              <a:t>Une bonne aventure.</a:t>
            </a:r>
            <a:endParaRPr b="0" lang="fr-FR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626b1a"/>
              </a:buClr>
              <a:buSzPct val="95000"/>
              <a:buFont typeface="Wingdings 2" charset="2"/>
              <a:buChar char=""/>
            </a:pPr>
            <a:r>
              <a:rPr b="0" lang="fr-FR" sz="2600" spc="-1" strike="noStrike">
                <a:solidFill>
                  <a:srgbClr val="000000"/>
                </a:solidFill>
                <a:latin typeface="Palatino Linotype"/>
              </a:rPr>
              <a:t>Une bonne expérience.</a:t>
            </a:r>
            <a:endParaRPr b="0" lang="fr-FR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626b1a"/>
              </a:buClr>
              <a:buSzPct val="95000"/>
              <a:buFont typeface="Wingdings 2" charset="2"/>
              <a:buChar char=""/>
            </a:pPr>
            <a:r>
              <a:rPr b="0" lang="fr-FR" sz="2600" spc="-1" strike="noStrike">
                <a:solidFill>
                  <a:srgbClr val="000000"/>
                </a:solidFill>
                <a:latin typeface="Palatino Linotype"/>
              </a:rPr>
              <a:t>Une grande monté en compétence.</a:t>
            </a:r>
            <a:endParaRPr b="0" lang="fr-FR" sz="2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609480" y="70416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fr-FR" sz="5000" spc="-1" strike="noStrike">
                <a:solidFill>
                  <a:srgbClr val="455f51"/>
                </a:solidFill>
                <a:latin typeface="Century Gothic"/>
              </a:rPr>
              <a:t>Présentation du site</a:t>
            </a:r>
            <a:endParaRPr b="0" lang="fr-FR" sz="50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609480" y="1935360"/>
            <a:ext cx="109720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626b1a"/>
              </a:buClr>
              <a:buSzPct val="95000"/>
              <a:buFont typeface="Wingdings 2" charset="2"/>
              <a:buChar char=""/>
            </a:pPr>
            <a:r>
              <a:rPr b="0" lang="fr-FR" sz="2600" spc="-1" strike="noStrike">
                <a:solidFill>
                  <a:srgbClr val="000000"/>
                </a:solidFill>
                <a:latin typeface="Palatino Linotype"/>
              </a:rPr>
              <a:t>Ace Développeur</a:t>
            </a:r>
            <a:endParaRPr b="0" lang="fr-FR" sz="26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479"/>
              </a:spcBef>
              <a:buClr>
                <a:srgbClr val="2a4f1c"/>
              </a:buClr>
              <a:buSzPct val="85000"/>
              <a:buFont typeface="Wingdings 2" charset="2"/>
              <a:buChar char=""/>
            </a:pPr>
            <a:r>
              <a:rPr b="0" lang="fr-FR" sz="2400" spc="-1" strike="noStrike">
                <a:solidFill>
                  <a:srgbClr val="000000"/>
                </a:solidFill>
                <a:latin typeface="Palatino Linotype"/>
              </a:rPr>
              <a:t>Site de mise en relation entre particulier et professionnel du développement .</a:t>
            </a:r>
            <a:endParaRPr b="0" lang="fr-FR" sz="24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479"/>
              </a:spcBef>
              <a:buClr>
                <a:srgbClr val="2a4f1c"/>
              </a:buClr>
              <a:buSzPct val="85000"/>
              <a:buFont typeface="Wingdings 2" charset="2"/>
              <a:buChar char=""/>
            </a:pPr>
            <a:r>
              <a:rPr b="0" lang="fr-FR" sz="2400" spc="-1" strike="noStrike">
                <a:solidFill>
                  <a:srgbClr val="000000"/>
                </a:solidFill>
                <a:latin typeface="Palatino Linotype"/>
              </a:rPr>
              <a:t>Fondé en 2021 ne fonctionne pas à ce jour.</a:t>
            </a:r>
            <a:endParaRPr b="0" lang="fr-FR" sz="24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479"/>
              </a:spcBef>
              <a:buClr>
                <a:srgbClr val="2a4f1c"/>
              </a:buClr>
              <a:buSzPct val="85000"/>
              <a:buFont typeface="Wingdings 2" charset="2"/>
              <a:buChar char=""/>
            </a:pPr>
            <a:r>
              <a:rPr b="0" lang="fr-FR" sz="2400" spc="-1" strike="noStrike">
                <a:solidFill>
                  <a:srgbClr val="000000"/>
                </a:solidFill>
                <a:latin typeface="Palatino Linotype"/>
              </a:rPr>
              <a:t>J'en suis le seul gérant.</a:t>
            </a:r>
            <a:endParaRPr b="0" lang="fr-FR" sz="24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479"/>
              </a:spcBef>
              <a:buClr>
                <a:srgbClr val="2a4f1c"/>
              </a:buClr>
              <a:buSzPct val="85000"/>
              <a:buFont typeface="Wingdings 2" charset="2"/>
              <a:buChar char=""/>
            </a:pPr>
            <a:r>
              <a:rPr b="0" lang="fr-FR" sz="2400" spc="-1" strike="noStrike">
                <a:solidFill>
                  <a:srgbClr val="000000"/>
                </a:solidFill>
                <a:latin typeface="Palatino Linotype"/>
              </a:rPr>
              <a:t>Ace Développeur est un projet d'Adrar Numérique, qui à terme devrait être autonome.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fr-FR" sz="24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4752000" y="4824000"/>
            <a:ext cx="3207960" cy="199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09480" y="70416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fr-FR" sz="5000" spc="-1" strike="noStrike">
                <a:solidFill>
                  <a:srgbClr val="455f51"/>
                </a:solidFill>
                <a:latin typeface="Century Gothic"/>
              </a:rPr>
              <a:t>Contexte du projet</a:t>
            </a:r>
            <a:endParaRPr b="0" lang="fr-FR" sz="50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609480" y="1935360"/>
            <a:ext cx="109720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626b1a"/>
              </a:buClr>
              <a:buSzPct val="95000"/>
              <a:buFont typeface="Wingdings 2" charset="2"/>
              <a:buChar char=""/>
            </a:pPr>
            <a:r>
              <a:rPr b="0" lang="fr-FR" sz="2600" spc="-1" strike="noStrike">
                <a:solidFill>
                  <a:srgbClr val="000000"/>
                </a:solidFill>
                <a:latin typeface="Palatino Linotype"/>
              </a:rPr>
              <a:t>Idée et innovation.</a:t>
            </a:r>
            <a:endParaRPr b="0" lang="fr-FR" sz="26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479"/>
              </a:spcBef>
              <a:buClr>
                <a:srgbClr val="2a4f1c"/>
              </a:buClr>
              <a:buSzPct val="85000"/>
              <a:buFont typeface="Wingdings 2" charset="2"/>
              <a:buChar char=""/>
            </a:pPr>
            <a:r>
              <a:rPr b="0" lang="fr-FR" sz="2400" spc="-1" strike="noStrike">
                <a:solidFill>
                  <a:srgbClr val="000000"/>
                </a:solidFill>
                <a:latin typeface="Palatino Linotype"/>
              </a:rPr>
              <a:t>Brainstorming pour de nouvelles idées.</a:t>
            </a:r>
            <a:endParaRPr b="0" lang="fr-FR" sz="24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479"/>
              </a:spcBef>
              <a:buClr>
                <a:srgbClr val="2a4f1c"/>
              </a:buClr>
              <a:buSzPct val="85000"/>
              <a:buFont typeface="Wingdings 2" charset="2"/>
              <a:buChar char=""/>
            </a:pPr>
            <a:r>
              <a:rPr b="0" lang="fr-FR" sz="2400" spc="-1" strike="noStrike">
                <a:solidFill>
                  <a:srgbClr val="000000"/>
                </a:solidFill>
                <a:latin typeface="Palatino Linotype"/>
              </a:rPr>
              <a:t>Naissance du projet.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fr-FR" sz="24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3016440" y="3987360"/>
            <a:ext cx="6055560" cy="184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09480" y="70416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fr-FR" sz="5000" spc="-1" strike="noStrike">
                <a:solidFill>
                  <a:srgbClr val="455f51"/>
                </a:solidFill>
                <a:latin typeface="Century Gothic"/>
              </a:rPr>
              <a:t> </a:t>
            </a:r>
            <a:endParaRPr b="0" lang="fr-FR" sz="50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609480" y="1935360"/>
            <a:ext cx="109720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626b1a"/>
              </a:buClr>
              <a:buSzPct val="95000"/>
              <a:buFont typeface="Wingdings 2" charset="2"/>
              <a:buChar char=""/>
            </a:pPr>
            <a:r>
              <a:rPr b="0" lang="fr-FR" sz="2600" spc="-1" strike="noStrike">
                <a:solidFill>
                  <a:srgbClr val="000000"/>
                </a:solidFill>
                <a:latin typeface="Palatino Linotype"/>
              </a:rPr>
              <a:t> </a:t>
            </a:r>
            <a:endParaRPr b="0" lang="fr-FR" sz="26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479"/>
              </a:spcBef>
              <a:buClr>
                <a:srgbClr val="2a4f1c"/>
              </a:buClr>
              <a:buSzPct val="85000"/>
              <a:buFont typeface="Wingdings 2" charset="2"/>
              <a:buChar char=""/>
            </a:pPr>
            <a:r>
              <a:rPr b="0" lang="fr-FR" sz="2400" spc="-1" strike="noStrike">
                <a:solidFill>
                  <a:srgbClr val="000000"/>
                </a:solidFill>
                <a:latin typeface="Palatino Linotype"/>
              </a:rPr>
              <a:t> 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09480" y="70416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fr-FR" sz="5000" spc="-1" strike="noStrike">
                <a:solidFill>
                  <a:srgbClr val="455f51"/>
                </a:solidFill>
                <a:latin typeface="Century Gothic"/>
              </a:rPr>
              <a:t>Le Planning du projet</a:t>
            </a:r>
            <a:endParaRPr b="0" lang="fr-FR" sz="50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609480" y="1935360"/>
            <a:ext cx="67132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626b1a"/>
              </a:buClr>
              <a:buSzPct val="95000"/>
              <a:buFont typeface="Wingdings 2" charset="2"/>
              <a:buChar char=""/>
            </a:pPr>
            <a:r>
              <a:rPr b="0" lang="fr-FR" sz="2600" spc="-1" strike="noStrike">
                <a:solidFill>
                  <a:srgbClr val="000000"/>
                </a:solidFill>
                <a:latin typeface="Palatino Linotype"/>
              </a:rPr>
              <a:t>Une maquette </a:t>
            </a:r>
            <a:endParaRPr b="0" lang="fr-FR" sz="26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479"/>
              </a:spcBef>
              <a:buClr>
                <a:srgbClr val="2a4f1c"/>
              </a:buClr>
              <a:buSzPct val="85000"/>
              <a:buFont typeface="Wingdings 2" charset="2"/>
              <a:buChar char=""/>
            </a:pPr>
            <a:r>
              <a:rPr b="0" lang="fr-FR" sz="2400" spc="-1" strike="noStrike">
                <a:solidFill>
                  <a:srgbClr val="000000"/>
                </a:solidFill>
                <a:latin typeface="Palatino Linotype"/>
              </a:rPr>
              <a:t>Première réflexion sur les contraintes.</a:t>
            </a:r>
            <a:endParaRPr b="0" lang="fr-FR" sz="24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479"/>
              </a:spcBef>
              <a:buClr>
                <a:srgbClr val="2a4f1c"/>
              </a:buClr>
              <a:buSzPct val="85000"/>
              <a:buFont typeface="Wingdings 2" charset="2"/>
              <a:buChar char=""/>
            </a:pPr>
            <a:r>
              <a:rPr b="0" lang="fr-FR" sz="2400" spc="-1" strike="noStrike">
                <a:solidFill>
                  <a:srgbClr val="000000"/>
                </a:solidFill>
                <a:latin typeface="Palatino Linotype"/>
              </a:rPr>
              <a:t>Mise en place des liens page par page.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609480" y="70416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fr-FR" sz="5000" spc="-1" strike="noStrike">
                <a:solidFill>
                  <a:srgbClr val="455f51"/>
                </a:solidFill>
                <a:latin typeface="Century Gothic"/>
              </a:rPr>
              <a:t>Le Planning du projet</a:t>
            </a:r>
            <a:endParaRPr b="0" lang="fr-FR" sz="50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609480" y="1935360"/>
            <a:ext cx="109720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626b1a"/>
              </a:buClr>
              <a:buSzPct val="95000"/>
              <a:buFont typeface="Wingdings 2" charset="2"/>
              <a:buChar char=""/>
            </a:pPr>
            <a:r>
              <a:rPr b="0" lang="fr-FR" sz="2600" spc="-1" strike="noStrike">
                <a:solidFill>
                  <a:srgbClr val="000000"/>
                </a:solidFill>
                <a:latin typeface="Palatino Linotype"/>
              </a:rPr>
              <a:t>La maquette non fonctionnel en HTML, CSS </a:t>
            </a:r>
            <a:endParaRPr b="0" lang="fr-FR" sz="2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893520" y="864000"/>
            <a:ext cx="10266480" cy="579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09480" y="70416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rmAutofit/>
          </a:bodyPr>
          <a:p>
            <a:pPr>
              <a:lnSpc>
                <a:spcPct val="100000"/>
              </a:lnSpc>
            </a:pPr>
            <a:r>
              <a:rPr b="0" lang="fr-FR" sz="5000" spc="-1" strike="noStrike">
                <a:solidFill>
                  <a:srgbClr val="455f51"/>
                </a:solidFill>
                <a:latin typeface="Century Gothic"/>
              </a:rPr>
              <a:t>Le Planning du projet</a:t>
            </a:r>
            <a:endParaRPr b="0" lang="fr-FR" sz="5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609480" y="1935360"/>
            <a:ext cx="109720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19"/>
              </a:spcBef>
            </a:pPr>
            <a:r>
              <a:rPr b="0" lang="fr-FR" sz="2600" spc="-1" strike="noStrike">
                <a:solidFill>
                  <a:srgbClr val="000000"/>
                </a:solidFill>
                <a:latin typeface="Palatino Linotype"/>
              </a:rPr>
              <a:t>Un planning précis   </a:t>
            </a:r>
            <a:endParaRPr b="0" lang="fr-FR" sz="26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479"/>
              </a:spcBef>
              <a:buClr>
                <a:srgbClr val="2a4f1c"/>
              </a:buClr>
              <a:buSzPct val="85000"/>
              <a:buFont typeface="Wingdings 2" charset="2"/>
              <a:buChar char=""/>
            </a:pPr>
            <a:r>
              <a:rPr b="0" lang="fr-FR" sz="2400" spc="-1" strike="noStrike">
                <a:solidFill>
                  <a:srgbClr val="000000"/>
                </a:solidFill>
                <a:latin typeface="Palatino Linotype"/>
              </a:rPr>
              <a:t>Priorité aux priorités.</a:t>
            </a:r>
            <a:endParaRPr b="0" lang="fr-FR" sz="24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479"/>
              </a:spcBef>
              <a:buClr>
                <a:srgbClr val="2a4f1c"/>
              </a:buClr>
              <a:buSzPct val="85000"/>
              <a:buFont typeface="Wingdings 2" charset="2"/>
              <a:buChar char=""/>
            </a:pPr>
            <a:r>
              <a:rPr b="0" lang="fr-FR" sz="2400" spc="-1" strike="noStrike">
                <a:solidFill>
                  <a:srgbClr val="000000"/>
                </a:solidFill>
                <a:latin typeface="Palatino Linotype"/>
              </a:rPr>
              <a:t> </a:t>
            </a:r>
            <a:endParaRPr b="0" lang="fr-FR" sz="24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479"/>
              </a:spcBef>
              <a:buClr>
                <a:srgbClr val="2a4f1c"/>
              </a:buClr>
              <a:buSzPct val="85000"/>
              <a:buFont typeface="Wingdings 2" charset="2"/>
              <a:buChar char=""/>
            </a:pPr>
            <a:r>
              <a:rPr b="0" lang="fr-FR" sz="2400" spc="-1" strike="noStrike">
                <a:solidFill>
                  <a:srgbClr val="000000"/>
                </a:solidFill>
                <a:latin typeface="Palatino Linotype"/>
              </a:rPr>
              <a:t> 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séance de réflexion d’entreprise</Template>
  <TotalTime>706</TotalTime>
  <Application>LibreOffice/6.2.4.2$MacOSX_X86_64 LibreOffice_project/2412653d852ce75f65fbfa83fb7e7b669a126d64</Application>
  <Words>380</Words>
  <Paragraphs>82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2018-04-17T12:27:50Z</dcterms:created>
  <dc:creator>Major Kurk</dc:creator>
  <dc:description/>
  <dc:language>fr-FR</dc:language>
  <cp:lastModifiedBy/>
  <dcterms:modified xsi:type="dcterms:W3CDTF">2021-12-06T15:59:08Z</dcterms:modified>
  <cp:revision>50</cp:revision>
  <dc:subject/>
  <dc:title>Dossier Professionnel C.D.I.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Applications">
    <vt:lpwstr/>
  </property>
  <property fmtid="{D5CDD505-2E9C-101B-9397-08002B2CF9AE}" pid="4" name="CampaignTags">
    <vt:lpwstr/>
  </property>
  <property fmtid="{D5CDD505-2E9C-101B-9397-08002B2CF9AE}" pid="5" name="CategoryTags">
    <vt:lpwstr/>
  </property>
  <property fmtid="{D5CDD505-2E9C-101B-9397-08002B2CF9AE}" pid="6" name="ContentTypeId">
    <vt:lpwstr>0x010100AA3F7D94069FF64A86F7DFF56D60E3BE</vt:lpwstr>
  </property>
  <property fmtid="{D5CDD505-2E9C-101B-9397-08002B2CF9AE}" pid="7" name="FeatureTags">
    <vt:lpwstr/>
  </property>
  <property fmtid="{D5CDD505-2E9C-101B-9397-08002B2CF9AE}" pid="8" name="HiddenCategoryTags">
    <vt:lpwstr/>
  </property>
  <property fmtid="{D5CDD505-2E9C-101B-9397-08002B2CF9AE}" pid="9" name="HiddenSlides">
    <vt:i4>0</vt:i4>
  </property>
  <property fmtid="{D5CDD505-2E9C-101B-9397-08002B2CF9AE}" pid="10" name="HyperlinksChanged">
    <vt:bool>0</vt:bool>
  </property>
  <property fmtid="{D5CDD505-2E9C-101B-9397-08002B2CF9AE}" pid="11" name="InternalTags">
    <vt:lpwstr/>
  </property>
  <property fmtid="{D5CDD505-2E9C-101B-9397-08002B2CF9AE}" pid="12" name="LinksUpToDate">
    <vt:bool>0</vt:bool>
  </property>
  <property fmtid="{D5CDD505-2E9C-101B-9397-08002B2CF9AE}" pid="13" name="LocalizationTags">
    <vt:lpwstr/>
  </property>
  <property fmtid="{D5CDD505-2E9C-101B-9397-08002B2CF9AE}" pid="14" name="MMClips">
    <vt:i4>0</vt:i4>
  </property>
  <property fmtid="{D5CDD505-2E9C-101B-9397-08002B2CF9AE}" pid="15" name="Notes">
    <vt:i4>8</vt:i4>
  </property>
  <property fmtid="{D5CDD505-2E9C-101B-9397-08002B2CF9AE}" pid="16" name="Order">
    <vt:i4>74069100</vt:i4>
  </property>
  <property fmtid="{D5CDD505-2E9C-101B-9397-08002B2CF9AE}" pid="17" name="PresentationFormat">
    <vt:lpwstr>Grand écran</vt:lpwstr>
  </property>
  <property fmtid="{D5CDD505-2E9C-101B-9397-08002B2CF9AE}" pid="18" name="ScaleCrop">
    <vt:bool>0</vt:bool>
  </property>
  <property fmtid="{D5CDD505-2E9C-101B-9397-08002B2CF9AE}" pid="19" name="ScenarioTags">
    <vt:lpwstr/>
  </property>
  <property fmtid="{D5CDD505-2E9C-101B-9397-08002B2CF9AE}" pid="20" name="ShareDoc">
    <vt:bool>0</vt:bool>
  </property>
  <property fmtid="{D5CDD505-2E9C-101B-9397-08002B2CF9AE}" pid="21" name="Slides">
    <vt:i4>26</vt:i4>
  </property>
</Properties>
</file>