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1" r:id="rId2"/>
    <p:sldId id="307" r:id="rId3"/>
    <p:sldId id="306" r:id="rId4"/>
    <p:sldId id="284" r:id="rId5"/>
    <p:sldId id="308" r:id="rId6"/>
    <p:sldId id="309" r:id="rId7"/>
    <p:sldId id="285" r:id="rId8"/>
    <p:sldId id="305" r:id="rId9"/>
    <p:sldId id="292" r:id="rId10"/>
    <p:sldId id="293" r:id="rId11"/>
    <p:sldId id="294" r:id="rId12"/>
    <p:sldId id="295" r:id="rId13"/>
    <p:sldId id="303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6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029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503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80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49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50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2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3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15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87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5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96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21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2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23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24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4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5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7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8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9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20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636596"/>
            <a:ext cx="1219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Choisissez le nom de votre </a:t>
            </a:r>
            <a:r>
              <a:rPr lang="fr-FR" sz="2400" b="1" dirty="0" smtClean="0"/>
              <a:t>utilisateur</a:t>
            </a:r>
            <a:r>
              <a:rPr lang="fr-FR" sz="2200" dirty="0" smtClean="0"/>
              <a:t>, et son </a:t>
            </a:r>
            <a:r>
              <a:rPr lang="fr-FR" sz="2200" dirty="0" err="1" smtClean="0"/>
              <a:t>mdp</a:t>
            </a:r>
            <a:r>
              <a:rPr lang="fr-FR" sz="2200" dirty="0"/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321" y="1942975"/>
            <a:ext cx="5817933" cy="49150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934010" y="2521130"/>
            <a:ext cx="50245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Cet utilisateur est donc </a:t>
            </a:r>
            <a:r>
              <a:rPr lang="fr-FR" sz="2200" dirty="0" smtClean="0"/>
              <a:t>crée </a:t>
            </a:r>
            <a:r>
              <a:rPr lang="fr-FR" sz="2200" dirty="0" smtClean="0"/>
              <a:t>à l’installation de la machine.</a:t>
            </a:r>
          </a:p>
          <a:p>
            <a:endParaRPr lang="fr-FR" sz="2200" dirty="0"/>
          </a:p>
          <a:p>
            <a:r>
              <a:rPr lang="fr-FR" sz="2200" dirty="0" smtClean="0"/>
              <a:t>Vous pouvez lui donner </a:t>
            </a:r>
            <a:r>
              <a:rPr lang="fr-FR" sz="2200" dirty="0" smtClean="0"/>
              <a:t>votre nom. </a:t>
            </a:r>
            <a:endParaRPr lang="fr-FR" sz="2200" dirty="0" smtClean="0"/>
          </a:p>
          <a:p>
            <a:endParaRPr lang="fr-FR" sz="2200" dirty="0"/>
          </a:p>
          <a:p>
            <a:r>
              <a:rPr lang="fr-FR" sz="2200" dirty="0" smtClean="0"/>
              <a:t>Saisissez ensuite son mot de passe, et confirmez le.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920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Méthode de partitionnement : </a:t>
            </a:r>
            <a:endParaRPr lang="fr-FR" sz="2400" b="1" dirty="0" smtClean="0"/>
          </a:p>
          <a:p>
            <a:pPr marL="342900" indent="-342900">
              <a:buFontTx/>
              <a:buChar char="-"/>
            </a:pPr>
            <a:r>
              <a:rPr lang="fr-FR" sz="2200" dirty="0" smtClean="0"/>
              <a:t>Sélectionnez </a:t>
            </a:r>
            <a:r>
              <a:rPr lang="fr-FR" sz="2400" b="1" dirty="0"/>
              <a:t>'Assisté - utiliser un disque entier</a:t>
            </a:r>
            <a:r>
              <a:rPr lang="fr-FR" sz="2200" dirty="0"/>
              <a:t>' </a:t>
            </a:r>
          </a:p>
          <a:p>
            <a:pPr marL="342900" indent="-342900">
              <a:buFontTx/>
              <a:buChar char="-"/>
            </a:pPr>
            <a:r>
              <a:rPr lang="fr-FR" sz="2200" dirty="0" smtClean="0"/>
              <a:t>Partition </a:t>
            </a:r>
            <a:r>
              <a:rPr lang="fr-FR" sz="2200" dirty="0"/>
              <a:t>des disques, </a:t>
            </a:r>
            <a:r>
              <a:rPr lang="fr-FR" sz="2200" dirty="0" smtClean="0"/>
              <a:t>en fonction du nombre de disque que vous avez configuré à l’installation, autant s’afficherons ici. </a:t>
            </a:r>
          </a:p>
          <a:p>
            <a:pPr marL="342900" indent="-342900">
              <a:buFontTx/>
              <a:buChar char="-"/>
            </a:pPr>
            <a:r>
              <a:rPr lang="fr-FR" sz="2200" dirty="0" smtClean="0"/>
              <a:t>Sélectionnez </a:t>
            </a:r>
            <a:r>
              <a:rPr lang="fr-FR" sz="2200" dirty="0"/>
              <a:t>le disque </a:t>
            </a:r>
            <a:r>
              <a:rPr lang="fr-FR" sz="2200" dirty="0" smtClean="0"/>
              <a:t>sur lequel vous souhaitez installer l’OS Debian. Choisissez de préférence celui </a:t>
            </a:r>
            <a:r>
              <a:rPr lang="fr-FR" sz="2200" dirty="0"/>
              <a:t>appelé </a:t>
            </a:r>
            <a:r>
              <a:rPr lang="fr-FR" sz="2400" b="1" dirty="0"/>
              <a:t>'</a:t>
            </a:r>
            <a:r>
              <a:rPr lang="fr-FR" sz="2400" b="1" dirty="0" err="1"/>
              <a:t>sda</a:t>
            </a:r>
            <a:r>
              <a:rPr lang="fr-FR" sz="2200" dirty="0"/>
              <a:t>', il est considéré comme le </a:t>
            </a:r>
            <a:r>
              <a:rPr lang="fr-FR" sz="2200" dirty="0" smtClean="0"/>
              <a:t>principal disque, le 1</a:t>
            </a:r>
            <a:r>
              <a:rPr lang="fr-FR" sz="2200" baseline="30000" dirty="0" smtClean="0"/>
              <a:t>er</a:t>
            </a:r>
            <a:r>
              <a:rPr lang="fr-FR" sz="2200" dirty="0" smtClean="0"/>
              <a:t>. </a:t>
            </a:r>
            <a:r>
              <a:rPr lang="fr-FR" sz="2200" dirty="0" smtClean="0"/>
              <a:t>Les disques suivent se </a:t>
            </a:r>
            <a:r>
              <a:rPr lang="fr-FR" sz="2200" dirty="0" smtClean="0"/>
              <a:t>nomment </a:t>
            </a:r>
            <a:r>
              <a:rPr lang="fr-FR" sz="2200" dirty="0" err="1" smtClean="0"/>
              <a:t>sdb</a:t>
            </a:r>
            <a:r>
              <a:rPr lang="fr-FR" sz="2200" dirty="0" smtClean="0"/>
              <a:t>, </a:t>
            </a:r>
            <a:r>
              <a:rPr lang="fr-FR" sz="2200" dirty="0" err="1" smtClean="0"/>
              <a:t>sdc</a:t>
            </a:r>
            <a:r>
              <a:rPr lang="fr-FR" sz="2200" dirty="0" smtClean="0"/>
              <a:t> … </a:t>
            </a:r>
            <a:r>
              <a:rPr lang="fr-FR" sz="2200" dirty="0"/>
              <a:t>Attention, si des données sont </a:t>
            </a:r>
            <a:r>
              <a:rPr lang="fr-FR" sz="2200" dirty="0" smtClean="0"/>
              <a:t>enregistrés </a:t>
            </a:r>
            <a:r>
              <a:rPr lang="fr-FR" sz="2200" dirty="0" smtClean="0"/>
              <a:t>sur le disque, elles </a:t>
            </a:r>
            <a:r>
              <a:rPr lang="fr-FR" sz="2200" dirty="0"/>
              <a:t>seront </a:t>
            </a:r>
            <a:r>
              <a:rPr lang="fr-FR" sz="2200" dirty="0" smtClean="0"/>
              <a:t>supprimées à l’installation. </a:t>
            </a:r>
            <a:endParaRPr lang="fr-FR" sz="2200" dirty="0"/>
          </a:p>
          <a:p>
            <a:pPr marL="342900" indent="-342900">
              <a:buFontTx/>
              <a:buChar char="-"/>
            </a:pPr>
            <a:r>
              <a:rPr lang="fr-FR" sz="2200" dirty="0" smtClean="0"/>
              <a:t>Schéma </a:t>
            </a:r>
            <a:r>
              <a:rPr lang="fr-FR" sz="2200" dirty="0"/>
              <a:t>de partitionnement : Sélectionnez </a:t>
            </a:r>
            <a:r>
              <a:rPr lang="fr-FR" sz="2400" b="1" dirty="0"/>
              <a:t>'Tout dans une seule partition</a:t>
            </a:r>
            <a:r>
              <a:rPr lang="fr-FR" sz="2200" dirty="0"/>
              <a:t>' </a:t>
            </a:r>
          </a:p>
          <a:p>
            <a:pPr marL="342900" indent="-342900">
              <a:buFontTx/>
              <a:buChar char="-"/>
            </a:pPr>
            <a:r>
              <a:rPr lang="fr-FR" sz="2200" dirty="0" smtClean="0"/>
              <a:t>Sélectionnez </a:t>
            </a:r>
            <a:r>
              <a:rPr lang="fr-FR" sz="2400" b="1" dirty="0"/>
              <a:t>'Terminer le partitionnement et appliquer les changements</a:t>
            </a:r>
            <a:r>
              <a:rPr lang="fr-FR" sz="2200" dirty="0"/>
              <a:t>' </a:t>
            </a:r>
          </a:p>
          <a:p>
            <a:pPr marL="342900" indent="-342900">
              <a:buFontTx/>
              <a:buChar char="-"/>
            </a:pPr>
            <a:r>
              <a:rPr lang="fr-FR" sz="2200" dirty="0" smtClean="0"/>
              <a:t>Faut-il </a:t>
            </a:r>
            <a:r>
              <a:rPr lang="fr-FR" sz="2200" dirty="0"/>
              <a:t>appliquer les changements sur les disques ? Sélectionnez </a:t>
            </a:r>
            <a:r>
              <a:rPr lang="fr-FR" sz="2400" b="1" dirty="0"/>
              <a:t>'Oui</a:t>
            </a:r>
            <a:r>
              <a:rPr lang="fr-FR" sz="2200" dirty="0"/>
              <a:t>' </a:t>
            </a:r>
          </a:p>
          <a:p>
            <a:r>
              <a:rPr lang="fr-FR" sz="2200" dirty="0" smtClean="0">
                <a:sym typeface="Wingdings" panose="05000000000000000000" pitchFamily="2" charset="2"/>
              </a:rPr>
              <a:t> </a:t>
            </a:r>
            <a:r>
              <a:rPr lang="fr-FR" sz="2200" dirty="0" smtClean="0"/>
              <a:t>L'installation </a:t>
            </a:r>
            <a:r>
              <a:rPr lang="fr-FR" sz="2200" dirty="0"/>
              <a:t>du système de base s</a:t>
            </a:r>
            <a:r>
              <a:rPr lang="fr-FR" sz="2200" dirty="0" smtClean="0"/>
              <a:t>e </a:t>
            </a:r>
            <a:r>
              <a:rPr lang="fr-FR" sz="2200" dirty="0"/>
              <a:t>lance. </a:t>
            </a:r>
          </a:p>
        </p:txBody>
      </p:sp>
    </p:spTree>
    <p:extLst>
      <p:ext uri="{BB962C8B-B14F-4D97-AF65-F5344CB8AC3E}">
        <p14:creationId xmlns:p14="http://schemas.microsoft.com/office/powerpoint/2010/main" val="39350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Configurer l’outil de gestion des paquets, le </a:t>
            </a:r>
            <a:r>
              <a:rPr lang="fr-FR" sz="2400" b="1" dirty="0" smtClean="0"/>
              <a:t>miroir</a:t>
            </a:r>
            <a:endParaRPr lang="fr-FR" sz="2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806310" y="2786909"/>
            <a:ext cx="5220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Faut-il utiliser un miroir sur le réseau ? ‘</a:t>
            </a:r>
            <a:r>
              <a:rPr lang="fr-FR" sz="2400" b="1" dirty="0" smtClean="0"/>
              <a:t>NON</a:t>
            </a:r>
            <a:r>
              <a:rPr lang="fr-FR" sz="2200" dirty="0" smtClean="0"/>
              <a:t>’</a:t>
            </a:r>
          </a:p>
          <a:p>
            <a:r>
              <a:rPr lang="fr-FR" sz="2200" dirty="0" smtClean="0"/>
              <a:t>Pourquoi ? </a:t>
            </a:r>
          </a:p>
          <a:p>
            <a:endParaRPr lang="fr-FR" sz="2200" dirty="0" smtClean="0"/>
          </a:p>
          <a:p>
            <a:r>
              <a:rPr lang="fr-FR" sz="2200" dirty="0" smtClean="0"/>
              <a:t>Nous allons le configurer ultérieurement après l’installation de la machine. </a:t>
            </a:r>
            <a:endParaRPr lang="fr-FR" sz="2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321" y="1990018"/>
            <a:ext cx="5711691" cy="48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Installer le programme de démarrage </a:t>
            </a:r>
            <a:r>
              <a:rPr lang="fr-FR" sz="2400" b="1" dirty="0" smtClean="0"/>
              <a:t>GRUB</a:t>
            </a:r>
            <a:r>
              <a:rPr lang="fr-FR" sz="2200" dirty="0" smtClean="0"/>
              <a:t> sur un disque dur </a:t>
            </a:r>
            <a:endParaRPr lang="fr-FR" sz="2200" dirty="0"/>
          </a:p>
        </p:txBody>
      </p:sp>
      <p:sp>
        <p:nvSpPr>
          <p:cNvPr id="6" name="ZoneTexte 5"/>
          <p:cNvSpPr txBox="1"/>
          <p:nvPr/>
        </p:nvSpPr>
        <p:spPr>
          <a:xfrm>
            <a:off x="6934010" y="2207623"/>
            <a:ext cx="50245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Installer le programme de démarrage GRUB sur le secteur d’amorçage ? ‘</a:t>
            </a:r>
            <a:r>
              <a:rPr lang="fr-FR" sz="2400" b="1" dirty="0" smtClean="0"/>
              <a:t>Oui</a:t>
            </a:r>
            <a:r>
              <a:rPr lang="fr-FR" sz="2200" dirty="0" smtClean="0"/>
              <a:t>’ bien sûr, sinon on ne boot pas. </a:t>
            </a:r>
          </a:p>
          <a:p>
            <a:endParaRPr lang="fr-FR" sz="2200" dirty="0" smtClean="0"/>
          </a:p>
          <a:p>
            <a:r>
              <a:rPr lang="fr-FR" sz="2200" dirty="0" smtClean="0"/>
              <a:t>Le GRUB </a:t>
            </a:r>
            <a:r>
              <a:rPr lang="fr-FR" sz="2400" b="1" i="1" dirty="0" err="1"/>
              <a:t>GR</a:t>
            </a:r>
            <a:r>
              <a:rPr lang="fr-FR" sz="2400" i="1" dirty="0" err="1"/>
              <a:t>and</a:t>
            </a:r>
            <a:r>
              <a:rPr lang="fr-FR" sz="2400" i="1" dirty="0"/>
              <a:t> </a:t>
            </a:r>
            <a:r>
              <a:rPr lang="fr-FR" sz="2400" b="1" i="1" err="1"/>
              <a:t>U</a:t>
            </a:r>
            <a:r>
              <a:rPr lang="fr-FR" sz="2400" i="1" err="1"/>
              <a:t>nified</a:t>
            </a:r>
            <a:r>
              <a:rPr lang="fr-FR" sz="2400" i="1"/>
              <a:t> </a:t>
            </a:r>
            <a:r>
              <a:rPr lang="fr-FR" sz="2400" b="1" i="1" smtClean="0"/>
              <a:t>B</a:t>
            </a:r>
            <a:r>
              <a:rPr lang="fr-FR" sz="2400" i="1" smtClean="0"/>
              <a:t>ootloader</a:t>
            </a:r>
            <a:r>
              <a:rPr lang="fr-FR" sz="2200" smtClean="0"/>
              <a:t>correspond </a:t>
            </a:r>
            <a:r>
              <a:rPr lang="fr-FR" sz="2200" dirty="0" smtClean="0"/>
              <a:t>au Boot de Windows.</a:t>
            </a:r>
            <a:endParaRPr lang="fr-FR" sz="2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321" y="1990018"/>
            <a:ext cx="5764563" cy="483502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824447" y="4762168"/>
            <a:ext cx="505680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Périphérique où sera installé le programme de démarrage : </a:t>
            </a:r>
          </a:p>
          <a:p>
            <a:r>
              <a:rPr lang="fr-FR" sz="2200" dirty="0" smtClean="0"/>
              <a:t>Vous sélectionnerez votre 1</a:t>
            </a:r>
            <a:r>
              <a:rPr lang="fr-FR" sz="2200" baseline="30000" dirty="0" smtClean="0"/>
              <a:t>er</a:t>
            </a:r>
            <a:r>
              <a:rPr lang="fr-FR" sz="2200" dirty="0" smtClean="0"/>
              <a:t> disque, celui sur lequel vous avez </a:t>
            </a:r>
            <a:r>
              <a:rPr lang="fr-FR" sz="2200" dirty="0" smtClean="0"/>
              <a:t>demandé </a:t>
            </a:r>
            <a:r>
              <a:rPr lang="fr-FR" sz="2200" dirty="0" smtClean="0"/>
              <a:t>d’installer l’OS. </a:t>
            </a:r>
            <a:endParaRPr lang="fr-FR" sz="2200" dirty="0"/>
          </a:p>
          <a:p>
            <a:r>
              <a:rPr lang="fr-FR" sz="2200" dirty="0" smtClean="0"/>
              <a:t>Il s’agit donc du </a:t>
            </a:r>
            <a:r>
              <a:rPr lang="fr-FR" sz="2400" b="1" dirty="0" smtClean="0"/>
              <a:t>/</a:t>
            </a:r>
            <a:r>
              <a:rPr lang="fr-FR" sz="2400" b="1" dirty="0" err="1" smtClean="0"/>
              <a:t>dev</a:t>
            </a:r>
            <a:r>
              <a:rPr lang="fr-FR" sz="2400" b="1" dirty="0" smtClean="0"/>
              <a:t>/</a:t>
            </a:r>
            <a:r>
              <a:rPr lang="fr-FR" sz="2400" b="1" dirty="0" err="1" smtClean="0"/>
              <a:t>sda</a:t>
            </a:r>
            <a:r>
              <a:rPr lang="fr-FR" sz="2400" b="1" dirty="0" smtClean="0"/>
              <a:t> 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1731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Fin de l’installation, et 1</a:t>
            </a:r>
            <a:r>
              <a:rPr lang="fr-FR" sz="2200" baseline="30000" dirty="0" smtClean="0"/>
              <a:t>er</a:t>
            </a:r>
            <a:r>
              <a:rPr lang="fr-FR" sz="2200" dirty="0" smtClean="0"/>
              <a:t> démarrage de votre machine. </a:t>
            </a:r>
            <a:endParaRPr lang="fr-FR" sz="2200" dirty="0"/>
          </a:p>
        </p:txBody>
      </p:sp>
      <p:sp>
        <p:nvSpPr>
          <p:cNvPr id="6" name="ZoneTexte 5"/>
          <p:cNvSpPr txBox="1"/>
          <p:nvPr/>
        </p:nvSpPr>
        <p:spPr>
          <a:xfrm>
            <a:off x="7808321" y="2207623"/>
            <a:ext cx="41502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Une fois </a:t>
            </a:r>
            <a:r>
              <a:rPr lang="fr-FR" sz="2200" dirty="0" smtClean="0"/>
              <a:t>allumée, </a:t>
            </a:r>
            <a:r>
              <a:rPr lang="fr-FR" sz="2200" dirty="0" smtClean="0"/>
              <a:t>votre machine ressemble à ceci. </a:t>
            </a:r>
          </a:p>
          <a:p>
            <a:r>
              <a:rPr lang="fr-FR" sz="2200" dirty="0" smtClean="0"/>
              <a:t>Un fond noir et du texte blanc. </a:t>
            </a:r>
          </a:p>
          <a:p>
            <a:r>
              <a:rPr lang="fr-FR" sz="2200" dirty="0" smtClean="0"/>
              <a:t>Voici votre 1</a:t>
            </a:r>
            <a:r>
              <a:rPr lang="fr-FR" sz="2200" baseline="30000" dirty="0" smtClean="0"/>
              <a:t>ère</a:t>
            </a:r>
            <a:r>
              <a:rPr lang="fr-FR" sz="2200" dirty="0" smtClean="0"/>
              <a:t> </a:t>
            </a:r>
            <a:r>
              <a:rPr lang="fr-FR" sz="2400" b="1" dirty="0" smtClean="0"/>
              <a:t>Debian</a:t>
            </a:r>
            <a:r>
              <a:rPr lang="fr-FR" sz="2200" dirty="0" smtClean="0"/>
              <a:t> en ligne de commande ! </a:t>
            </a:r>
          </a:p>
          <a:p>
            <a:endParaRPr lang="fr-FR" sz="2200" dirty="0"/>
          </a:p>
          <a:p>
            <a:r>
              <a:rPr lang="fr-FR" sz="2200" dirty="0" smtClean="0"/>
              <a:t>Connectez vous avec votre utilisateur et votre mot de passe. </a:t>
            </a:r>
            <a:endParaRPr lang="fr-FR" sz="2200" dirty="0" smtClean="0"/>
          </a:p>
          <a:p>
            <a:endParaRPr lang="fr-FR" sz="2200" dirty="0"/>
          </a:p>
          <a:p>
            <a:r>
              <a:rPr lang="fr-FR" sz="2200" dirty="0" smtClean="0"/>
              <a:t>Et pensez à faire un </a:t>
            </a:r>
            <a:r>
              <a:rPr lang="fr-FR" sz="2200" b="1" dirty="0" smtClean="0"/>
              <a:t>instantané</a:t>
            </a:r>
            <a:r>
              <a:rPr lang="fr-FR" sz="2200" dirty="0" smtClean="0"/>
              <a:t> de votre machine.</a:t>
            </a:r>
            <a:endParaRPr lang="fr-FR" sz="22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3" y="2037496"/>
            <a:ext cx="6597627" cy="43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Créez </a:t>
            </a:r>
            <a:r>
              <a:rPr lang="fr-FR" sz="2200" dirty="0" smtClean="0"/>
              <a:t>votre machine sur </a:t>
            </a:r>
            <a:r>
              <a:rPr lang="fr-FR" sz="2200" dirty="0" err="1"/>
              <a:t>V</a:t>
            </a:r>
            <a:r>
              <a:rPr lang="fr-FR" sz="2200" dirty="0" err="1" smtClean="0"/>
              <a:t>irtualBox</a:t>
            </a:r>
            <a:r>
              <a:rPr lang="fr-FR" sz="2200" dirty="0" smtClean="0"/>
              <a:t>.  Vous pouvez utiliser les paramètres par défaut.</a:t>
            </a:r>
            <a:endParaRPr lang="fr-FR" sz="2200" dirty="0"/>
          </a:p>
        </p:txBody>
      </p:sp>
      <p:sp>
        <p:nvSpPr>
          <p:cNvPr id="5" name="ZoneTexte 4"/>
          <p:cNvSpPr txBox="1"/>
          <p:nvPr/>
        </p:nvSpPr>
        <p:spPr>
          <a:xfrm>
            <a:off x="7293132" y="2390127"/>
            <a:ext cx="46820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Intégrer l’Iso à notre machine : </a:t>
            </a:r>
          </a:p>
          <a:p>
            <a:endParaRPr lang="fr-FR" sz="2200" dirty="0"/>
          </a:p>
          <a:p>
            <a:r>
              <a:rPr lang="fr-FR" sz="2200" dirty="0" smtClean="0"/>
              <a:t>Allez ensuite sur la configuration de votre machine, onglet ‘</a:t>
            </a:r>
            <a:r>
              <a:rPr lang="fr-FR" sz="2400" b="1" dirty="0" smtClean="0"/>
              <a:t>Stockage</a:t>
            </a:r>
            <a:r>
              <a:rPr lang="fr-FR" sz="2200" dirty="0" smtClean="0"/>
              <a:t>’ </a:t>
            </a:r>
            <a:r>
              <a:rPr lang="fr-FR" sz="2400" b="1" dirty="0" smtClean="0"/>
              <a:t>(1).</a:t>
            </a:r>
          </a:p>
          <a:p>
            <a:r>
              <a:rPr lang="fr-FR" sz="2200" dirty="0" smtClean="0"/>
              <a:t>Cliquez sur le ‘</a:t>
            </a:r>
            <a:r>
              <a:rPr lang="fr-FR" sz="2400" b="1" dirty="0" smtClean="0"/>
              <a:t>cd vide‘ (2).</a:t>
            </a:r>
          </a:p>
          <a:p>
            <a:r>
              <a:rPr lang="fr-FR" sz="2200" dirty="0" smtClean="0"/>
              <a:t>Cliquez ensuite sur le </a:t>
            </a:r>
            <a:r>
              <a:rPr lang="fr-FR" sz="2400" b="1" dirty="0" smtClean="0"/>
              <a:t>petit CD à droite (3)</a:t>
            </a:r>
            <a:r>
              <a:rPr lang="fr-FR" sz="2200" dirty="0" smtClean="0"/>
              <a:t>, il va nous permettre de sélectionner l’Iso.</a:t>
            </a:r>
          </a:p>
          <a:p>
            <a:r>
              <a:rPr lang="fr-FR" sz="2200" dirty="0" smtClean="0"/>
              <a:t>Naviguez sur votre machine et </a:t>
            </a:r>
            <a:r>
              <a:rPr lang="fr-FR" sz="2400" b="1" dirty="0" smtClean="0"/>
              <a:t>choisissez votre Iso (4).</a:t>
            </a:r>
          </a:p>
          <a:p>
            <a:r>
              <a:rPr lang="fr-FR" sz="2400" b="1" dirty="0" smtClean="0"/>
              <a:t>Validez </a:t>
            </a:r>
            <a:r>
              <a:rPr lang="fr-FR" sz="2400" b="1" dirty="0" smtClean="0"/>
              <a:t>(5).</a:t>
            </a:r>
            <a:endParaRPr lang="fr-FR" sz="24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2152652"/>
            <a:ext cx="7218317" cy="46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Configuration du réseau de votre VM</a:t>
            </a:r>
            <a:endParaRPr lang="fr-FR" sz="2200" dirty="0"/>
          </a:p>
        </p:txBody>
      </p:sp>
      <p:sp>
        <p:nvSpPr>
          <p:cNvPr id="5" name="ZoneTexte 4"/>
          <p:cNvSpPr txBox="1"/>
          <p:nvPr/>
        </p:nvSpPr>
        <p:spPr>
          <a:xfrm>
            <a:off x="7006938" y="1534429"/>
            <a:ext cx="518506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Allez ensuite sur l’onglet ‘</a:t>
            </a:r>
            <a:r>
              <a:rPr lang="fr-FR" sz="2400" b="1" dirty="0" smtClean="0"/>
              <a:t>Réseau</a:t>
            </a:r>
            <a:r>
              <a:rPr lang="fr-FR" sz="2200" dirty="0" smtClean="0"/>
              <a:t>’.</a:t>
            </a:r>
          </a:p>
          <a:p>
            <a:r>
              <a:rPr lang="fr-FR" sz="2200" dirty="0" smtClean="0"/>
              <a:t>Vérifiez que votre </a:t>
            </a:r>
            <a:r>
              <a:rPr lang="fr-FR" sz="2400" b="1" dirty="0" smtClean="0"/>
              <a:t>carte1</a:t>
            </a:r>
            <a:r>
              <a:rPr lang="fr-FR" sz="2200" dirty="0" smtClean="0"/>
              <a:t> soit </a:t>
            </a:r>
            <a:r>
              <a:rPr lang="fr-FR" sz="2400" b="1" dirty="0" smtClean="0"/>
              <a:t>activée</a:t>
            </a:r>
            <a:r>
              <a:rPr lang="fr-FR" sz="2200" dirty="0" smtClean="0"/>
              <a:t>.</a:t>
            </a:r>
          </a:p>
          <a:p>
            <a:r>
              <a:rPr lang="fr-FR" sz="2200" dirty="0" smtClean="0"/>
              <a:t>Modifiez son mode d’accès, et mettez là en </a:t>
            </a:r>
            <a:r>
              <a:rPr lang="fr-FR" sz="2400" b="1" dirty="0" smtClean="0"/>
              <a:t>‘Accès par pont’. </a:t>
            </a:r>
          </a:p>
          <a:p>
            <a:r>
              <a:rPr lang="fr-FR" sz="2400" b="1" dirty="0" smtClean="0"/>
              <a:t>Décochez</a:t>
            </a:r>
            <a:r>
              <a:rPr lang="fr-FR" sz="2200" dirty="0" smtClean="0"/>
              <a:t> ensuite la case </a:t>
            </a:r>
            <a:r>
              <a:rPr lang="fr-FR" sz="2400" b="1" dirty="0" smtClean="0"/>
              <a:t>‘câble branché’.</a:t>
            </a:r>
            <a:endParaRPr lang="fr-FR" sz="2200" b="1" dirty="0" smtClean="0"/>
          </a:p>
          <a:p>
            <a:r>
              <a:rPr lang="fr-FR" sz="2200" dirty="0" smtClean="0"/>
              <a:t>Validez le paramétrage.</a:t>
            </a:r>
          </a:p>
          <a:p>
            <a:endParaRPr lang="fr-FR" sz="2200" dirty="0" smtClean="0"/>
          </a:p>
          <a:p>
            <a:endParaRPr lang="fr-FR" sz="2200" dirty="0"/>
          </a:p>
          <a:p>
            <a:r>
              <a:rPr lang="fr-FR" sz="2200" dirty="0" smtClean="0"/>
              <a:t>Cela va nous permettre une configuration manuelle de nos paramètres réseau, ce qui va générer automatiquement les fichiers de configuration. </a:t>
            </a:r>
          </a:p>
          <a:p>
            <a:endParaRPr lang="fr-FR" sz="2200" dirty="0"/>
          </a:p>
          <a:p>
            <a:r>
              <a:rPr lang="fr-FR" sz="2200" b="1" dirty="0" smtClean="0"/>
              <a:t>Démarrez</a:t>
            </a:r>
            <a:r>
              <a:rPr lang="fr-FR" sz="2200" dirty="0" smtClean="0"/>
              <a:t> </a:t>
            </a:r>
            <a:r>
              <a:rPr lang="fr-FR" sz="2200" dirty="0" smtClean="0"/>
              <a:t>la machine.</a:t>
            </a:r>
            <a:endParaRPr lang="fr-FR" sz="2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3" y="1959240"/>
            <a:ext cx="644932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Votre machine démarre et vous propose plusieurs mode d’installation.  </a:t>
            </a:r>
            <a:endParaRPr lang="fr-FR" sz="2200" dirty="0"/>
          </a:p>
        </p:txBody>
      </p:sp>
      <p:sp>
        <p:nvSpPr>
          <p:cNvPr id="5" name="ZoneTexte 4"/>
          <p:cNvSpPr txBox="1"/>
          <p:nvPr/>
        </p:nvSpPr>
        <p:spPr>
          <a:xfrm>
            <a:off x="6805749" y="2926079"/>
            <a:ext cx="51850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Sélectionnez le mode ‘</a:t>
            </a:r>
            <a:r>
              <a:rPr lang="fr-FR" sz="2400" b="1" dirty="0" smtClean="0"/>
              <a:t>Install</a:t>
            </a:r>
            <a:r>
              <a:rPr lang="fr-FR" sz="2200" dirty="0" smtClean="0"/>
              <a:t>’.</a:t>
            </a:r>
          </a:p>
          <a:p>
            <a:endParaRPr lang="fr-FR" sz="2200" dirty="0"/>
          </a:p>
          <a:p>
            <a:r>
              <a:rPr lang="fr-FR" sz="2200" dirty="0" smtClean="0"/>
              <a:t>Attention, sur toute l’installation la souris ne fonctionne pas. </a:t>
            </a:r>
          </a:p>
          <a:p>
            <a:endParaRPr lang="fr-FR" sz="2200" dirty="0"/>
          </a:p>
          <a:p>
            <a:r>
              <a:rPr lang="fr-FR" sz="2200" dirty="0" smtClean="0"/>
              <a:t>Utilisez </a:t>
            </a:r>
            <a:r>
              <a:rPr lang="fr-FR" sz="2200" dirty="0"/>
              <a:t>les </a:t>
            </a:r>
            <a:r>
              <a:rPr lang="fr-FR" sz="2200" dirty="0" smtClean="0"/>
              <a:t>flèches ‘haut</a:t>
            </a:r>
            <a:r>
              <a:rPr lang="fr-FR" sz="2200" dirty="0"/>
              <a:t>' et 'bas' pour vous déplacer dans les </a:t>
            </a:r>
            <a:r>
              <a:rPr lang="fr-FR" sz="2200" dirty="0" smtClean="0"/>
              <a:t>listes,</a:t>
            </a:r>
          </a:p>
          <a:p>
            <a:r>
              <a:rPr lang="fr-FR" sz="2200" dirty="0" smtClean="0"/>
              <a:t>'Entrée</a:t>
            </a:r>
            <a:r>
              <a:rPr lang="fr-FR" sz="2200" dirty="0"/>
              <a:t>' pour valider, </a:t>
            </a:r>
            <a:endParaRPr lang="fr-FR" sz="2200" dirty="0" smtClean="0"/>
          </a:p>
          <a:p>
            <a:r>
              <a:rPr lang="fr-FR" sz="2200" dirty="0" smtClean="0"/>
              <a:t>'Espace</a:t>
            </a:r>
            <a:r>
              <a:rPr lang="fr-FR" sz="2200" dirty="0"/>
              <a:t>' pour cocher, </a:t>
            </a:r>
            <a:endParaRPr lang="fr-FR" sz="2200" dirty="0" smtClean="0"/>
          </a:p>
          <a:p>
            <a:r>
              <a:rPr lang="fr-FR" sz="2200" dirty="0" smtClean="0"/>
              <a:t>'Tabulation</a:t>
            </a:r>
            <a:r>
              <a:rPr lang="fr-FR" sz="2200" dirty="0"/>
              <a:t>' pour vous déplacer.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339" y="1959240"/>
            <a:ext cx="5659504" cy="49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Sélectionnez votre pays, votre langue, et la langue de votre clavier.</a:t>
            </a:r>
          </a:p>
          <a:p>
            <a:r>
              <a:rPr lang="fr-FR" sz="2200" dirty="0" smtClean="0"/>
              <a:t>La machine va ensuite chercher une connexion réseau de manière automatique. Comme nous avons débranché le câble réseau, elle échoue. Message d’erreur suivant : </a:t>
            </a:r>
            <a:endParaRPr lang="fr-FR" sz="2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637" y="2636349"/>
            <a:ext cx="6867044" cy="15544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9636" y="4617719"/>
            <a:ext cx="474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Cliquez sur ‘Continuer’ et sur ‘Configurer vous-même le réseau’.  </a:t>
            </a:r>
            <a:endParaRPr lang="fr-FR" sz="20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0700" y="4255599"/>
            <a:ext cx="6598086" cy="25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Le processus d’installation vous demande de configurer manuellement le paramétrage réseau de votre machine. Cela impose que vous le connaissiez. </a:t>
            </a:r>
          </a:p>
          <a:p>
            <a:r>
              <a:rPr lang="fr-FR" sz="2400" b="1" dirty="0" smtClean="0"/>
              <a:t>Adresse </a:t>
            </a:r>
            <a:r>
              <a:rPr lang="fr-FR" sz="2400" b="1" dirty="0" err="1" smtClean="0"/>
              <a:t>ip</a:t>
            </a:r>
            <a:r>
              <a:rPr lang="fr-FR" sz="2400" b="1" dirty="0" smtClean="0"/>
              <a:t> : </a:t>
            </a:r>
            <a:r>
              <a:rPr lang="fr-FR" sz="2400" b="1" dirty="0" smtClean="0"/>
              <a:t>192.168.60.x</a:t>
            </a:r>
            <a:endParaRPr lang="fr-FR" sz="2400" b="1" dirty="0" smtClean="0"/>
          </a:p>
          <a:p>
            <a:endParaRPr lang="fr-FR" sz="2200" dirty="0" smtClean="0"/>
          </a:p>
          <a:p>
            <a:r>
              <a:rPr lang="fr-FR" sz="2200" dirty="0" smtClean="0"/>
              <a:t>En fonction de cette première information </a:t>
            </a:r>
            <a:r>
              <a:rPr lang="fr-FR" sz="2200" dirty="0" smtClean="0"/>
              <a:t>fournie, </a:t>
            </a:r>
            <a:r>
              <a:rPr lang="fr-FR" sz="2200" dirty="0" smtClean="0"/>
              <a:t>il va calculer les informations suivantes. Vérifiez qu’elles sont exactes, et modifiez les le cas </a:t>
            </a:r>
            <a:r>
              <a:rPr lang="fr-FR" sz="2200" dirty="0" smtClean="0"/>
              <a:t>échéant. </a:t>
            </a:r>
            <a:endParaRPr lang="fr-FR" sz="2200" dirty="0" smtClean="0"/>
          </a:p>
          <a:p>
            <a:endParaRPr lang="fr-FR" sz="2200" dirty="0" smtClean="0"/>
          </a:p>
          <a:p>
            <a:r>
              <a:rPr lang="fr-FR" sz="2400" b="1" dirty="0" smtClean="0"/>
              <a:t>Masque réseau : 255.255.255.0</a:t>
            </a:r>
          </a:p>
          <a:p>
            <a:r>
              <a:rPr lang="fr-FR" sz="2400" b="1" dirty="0" smtClean="0"/>
              <a:t>Passerelle : </a:t>
            </a:r>
            <a:r>
              <a:rPr lang="fr-FR" sz="2400" b="1" dirty="0" smtClean="0"/>
              <a:t>192.168.60.254</a:t>
            </a:r>
            <a:endParaRPr lang="fr-FR" sz="2400" b="1" dirty="0" smtClean="0"/>
          </a:p>
          <a:p>
            <a:r>
              <a:rPr lang="fr-FR" sz="2400" b="1" dirty="0" smtClean="0"/>
              <a:t>Serveurs de noms : </a:t>
            </a:r>
            <a:r>
              <a:rPr lang="fr-FR" sz="2400" b="1" dirty="0" smtClean="0"/>
              <a:t>192.168.60.254</a:t>
            </a:r>
            <a:endParaRPr lang="fr-FR" sz="2400" b="1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218" y="5383654"/>
            <a:ext cx="3802472" cy="99428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29200" y="5383654"/>
            <a:ext cx="6629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Lorsque vous avez fini la configuration manuelle du réseau, il faut </a:t>
            </a:r>
            <a:r>
              <a:rPr lang="fr-FR" sz="2400" b="1" dirty="0"/>
              <a:t>c</a:t>
            </a:r>
            <a:r>
              <a:rPr lang="fr-FR" sz="2400" b="1" dirty="0" smtClean="0"/>
              <a:t>onnecter</a:t>
            </a:r>
            <a:r>
              <a:rPr lang="fr-FR" sz="2000" dirty="0" smtClean="0"/>
              <a:t> </a:t>
            </a:r>
            <a:r>
              <a:rPr lang="fr-FR" sz="2000" dirty="0" smtClean="0"/>
              <a:t>la </a:t>
            </a:r>
            <a:r>
              <a:rPr lang="fr-FR" sz="2000" dirty="0" smtClean="0"/>
              <a:t>carte (brancher le câble). </a:t>
            </a:r>
            <a:r>
              <a:rPr lang="fr-FR" sz="2000" dirty="0" smtClean="0"/>
              <a:t>Pour cela, faite un clic droit sur l’</a:t>
            </a:r>
            <a:r>
              <a:rPr lang="fr-FR" sz="2000" dirty="0" err="1" smtClean="0"/>
              <a:t>îcone</a:t>
            </a:r>
            <a:r>
              <a:rPr lang="fr-FR" sz="2000" dirty="0" smtClean="0"/>
              <a:t> réseau en bas de votre </a:t>
            </a:r>
            <a:r>
              <a:rPr lang="fr-FR" sz="2000" dirty="0" smtClean="0"/>
              <a:t>fenêtre Machine </a:t>
            </a:r>
            <a:r>
              <a:rPr lang="fr-FR" sz="2000" dirty="0"/>
              <a:t>Virtual Box, </a:t>
            </a:r>
            <a:r>
              <a:rPr lang="fr-FR" sz="2000" dirty="0" smtClean="0"/>
              <a:t>puis cliquez sur ‘</a:t>
            </a:r>
            <a:r>
              <a:rPr lang="fr-FR" sz="2400" b="1" dirty="0" smtClean="0"/>
              <a:t>Connecter la carte réseau’.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5223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Saisissez le </a:t>
            </a:r>
            <a:r>
              <a:rPr lang="fr-FR" sz="2400" b="1" dirty="0" smtClean="0"/>
              <a:t>nom</a:t>
            </a:r>
            <a:r>
              <a:rPr lang="fr-FR" sz="2200" dirty="0" smtClean="0"/>
              <a:t> de votre </a:t>
            </a:r>
            <a:r>
              <a:rPr lang="fr-FR" sz="2400" b="1" dirty="0" smtClean="0"/>
              <a:t>machine</a:t>
            </a:r>
            <a:r>
              <a:rPr lang="fr-FR" sz="2200" dirty="0" smtClean="0"/>
              <a:t>, par défaut c’est Debian. </a:t>
            </a:r>
            <a:endParaRPr lang="fr-FR" sz="2200" dirty="0"/>
          </a:p>
        </p:txBody>
      </p:sp>
      <p:sp>
        <p:nvSpPr>
          <p:cNvPr id="9" name="ZoneTexte 8"/>
          <p:cNvSpPr txBox="1"/>
          <p:nvPr/>
        </p:nvSpPr>
        <p:spPr>
          <a:xfrm>
            <a:off x="7223760" y="2364376"/>
            <a:ext cx="4968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Personnalisez le avec son rôle et votre prénom par exemple : </a:t>
            </a:r>
          </a:p>
          <a:p>
            <a:r>
              <a:rPr lang="fr-FR" sz="3200" b="1" dirty="0" err="1" smtClean="0"/>
              <a:t>srv</a:t>
            </a:r>
            <a:r>
              <a:rPr lang="fr-FR" sz="3200" b="1" dirty="0" smtClean="0"/>
              <a:t>-web-morgane </a:t>
            </a:r>
          </a:p>
          <a:p>
            <a:r>
              <a:rPr lang="fr-FR" sz="2400" dirty="0" smtClean="0"/>
              <a:t>pour que votre machine soit reconnaissable sur le réseau.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1" y="1990018"/>
            <a:ext cx="5735959" cy="48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Saisissez le </a:t>
            </a:r>
            <a:r>
              <a:rPr lang="fr-FR" sz="2400" b="1" dirty="0" smtClean="0"/>
              <a:t>nom</a:t>
            </a:r>
            <a:r>
              <a:rPr lang="fr-FR" sz="2200" dirty="0" smtClean="0"/>
              <a:t> de votre </a:t>
            </a:r>
            <a:r>
              <a:rPr lang="fr-FR" sz="2400" b="1" dirty="0" smtClean="0"/>
              <a:t>domaine.</a:t>
            </a:r>
            <a:endParaRPr lang="fr-FR" sz="2200" dirty="0"/>
          </a:p>
        </p:txBody>
      </p:sp>
      <p:sp>
        <p:nvSpPr>
          <p:cNvPr id="9" name="ZoneTexte 8"/>
          <p:cNvSpPr txBox="1"/>
          <p:nvPr/>
        </p:nvSpPr>
        <p:spPr>
          <a:xfrm>
            <a:off x="7223760" y="2364376"/>
            <a:ext cx="4968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Ce nom sera celui que vous </a:t>
            </a:r>
            <a:r>
              <a:rPr lang="fr-FR" sz="2200" dirty="0" smtClean="0"/>
              <a:t>devrez </a:t>
            </a:r>
            <a:r>
              <a:rPr lang="fr-FR" sz="2200" dirty="0" smtClean="0"/>
              <a:t>saisir pour accéder à votre site internet</a:t>
            </a:r>
            <a:r>
              <a:rPr lang="fr-FR" sz="2200" dirty="0" smtClean="0"/>
              <a:t>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1" y="1990018"/>
            <a:ext cx="5763988" cy="48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d’une machine Debian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0321" y="1528353"/>
            <a:ext cx="1104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Saisissez le </a:t>
            </a:r>
            <a:r>
              <a:rPr lang="fr-FR" sz="2200" dirty="0" smtClean="0"/>
              <a:t>mot </a:t>
            </a:r>
            <a:r>
              <a:rPr lang="fr-FR" sz="2200" dirty="0" smtClean="0"/>
              <a:t>de passe du </a:t>
            </a:r>
            <a:r>
              <a:rPr lang="fr-FR" sz="2400" b="1" dirty="0" err="1" smtClean="0"/>
              <a:t>superutilisateur</a:t>
            </a:r>
            <a:r>
              <a:rPr lang="fr-FR" sz="2400" b="1" dirty="0" smtClean="0"/>
              <a:t> ‘</a:t>
            </a:r>
            <a:r>
              <a:rPr lang="fr-FR" sz="2400" b="1" dirty="0" err="1" smtClean="0"/>
              <a:t>root</a:t>
            </a:r>
            <a:r>
              <a:rPr lang="fr-FR" sz="2400" b="1" dirty="0" smtClean="0"/>
              <a:t>’</a:t>
            </a:r>
            <a:endParaRPr lang="fr-FR" sz="2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7732" y="1959239"/>
            <a:ext cx="5746278" cy="485448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71421" y="2333508"/>
            <a:ext cx="46621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 smtClean="0"/>
              <a:t>Superutilisateur</a:t>
            </a:r>
            <a:r>
              <a:rPr lang="fr-FR" sz="2200" dirty="0" smtClean="0"/>
              <a:t> sous Linux est synonyme d’Administrateur sous Windows. </a:t>
            </a:r>
          </a:p>
          <a:p>
            <a:r>
              <a:rPr lang="fr-FR" sz="2200" dirty="0" smtClean="0"/>
              <a:t>Il s’appelle ‘</a:t>
            </a:r>
            <a:r>
              <a:rPr lang="fr-FR" sz="2200" dirty="0" err="1" smtClean="0"/>
              <a:t>Root</a:t>
            </a:r>
            <a:r>
              <a:rPr lang="fr-FR" sz="2200" dirty="0" smtClean="0"/>
              <a:t>’. </a:t>
            </a:r>
          </a:p>
          <a:p>
            <a:r>
              <a:rPr lang="fr-FR" sz="2200" dirty="0" smtClean="0"/>
              <a:t>Vous devez lui </a:t>
            </a:r>
            <a:r>
              <a:rPr lang="fr-FR" sz="2200" dirty="0" smtClean="0"/>
              <a:t>attribuer </a:t>
            </a:r>
            <a:r>
              <a:rPr lang="fr-FR" sz="2200" dirty="0" smtClean="0"/>
              <a:t>un mot de passe.</a:t>
            </a:r>
          </a:p>
          <a:p>
            <a:r>
              <a:rPr lang="fr-FR" sz="2200" dirty="0" smtClean="0"/>
              <a:t>Par mesure de sécurité on vous demande de le confirmer.</a:t>
            </a:r>
          </a:p>
        </p:txBody>
      </p:sp>
    </p:spTree>
    <p:extLst>
      <p:ext uri="{BB962C8B-B14F-4D97-AF65-F5344CB8AC3E}">
        <p14:creationId xmlns:p14="http://schemas.microsoft.com/office/powerpoint/2010/main" val="3325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1058</TotalTime>
  <Words>965</Words>
  <Application>Microsoft Office PowerPoint</Application>
  <PresentationFormat>Grand écran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Morgane BONIN</cp:lastModifiedBy>
  <cp:revision>84</cp:revision>
  <dcterms:created xsi:type="dcterms:W3CDTF">2017-03-22T10:02:42Z</dcterms:created>
  <dcterms:modified xsi:type="dcterms:W3CDTF">2019-01-03T08:57:38Z</dcterms:modified>
</cp:coreProperties>
</file>