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4"/>
  </p:notesMasterIdLst>
  <p:sldIdLst>
    <p:sldId id="256" r:id="rId2"/>
    <p:sldId id="257" r:id="rId3"/>
    <p:sldId id="278" r:id="rId4"/>
    <p:sldId id="258" r:id="rId5"/>
    <p:sldId id="260" r:id="rId6"/>
    <p:sldId id="263" r:id="rId7"/>
    <p:sldId id="281" r:id="rId8"/>
    <p:sldId id="259" r:id="rId9"/>
    <p:sldId id="271" r:id="rId10"/>
    <p:sldId id="283" r:id="rId11"/>
    <p:sldId id="280" r:id="rId12"/>
    <p:sldId id="279" r:id="rId13"/>
    <p:sldId id="282" r:id="rId14"/>
    <p:sldId id="264" r:id="rId15"/>
    <p:sldId id="284" r:id="rId16"/>
    <p:sldId id="285" r:id="rId17"/>
    <p:sldId id="293" r:id="rId18"/>
    <p:sldId id="286" r:id="rId19"/>
    <p:sldId id="287" r:id="rId20"/>
    <p:sldId id="298" r:id="rId21"/>
    <p:sldId id="297" r:id="rId22"/>
    <p:sldId id="288" r:id="rId23"/>
    <p:sldId id="289" r:id="rId24"/>
    <p:sldId id="290" r:id="rId25"/>
    <p:sldId id="291" r:id="rId26"/>
    <p:sldId id="292" r:id="rId27"/>
    <p:sldId id="295" r:id="rId28"/>
    <p:sldId id="300" r:id="rId29"/>
    <p:sldId id="296" r:id="rId30"/>
    <p:sldId id="301" r:id="rId31"/>
    <p:sldId id="276" r:id="rId32"/>
    <p:sldId id="299" r:id="rId33"/>
  </p:sldIdLst>
  <p:sldSz cx="9144000" cy="5143500" type="screen16x9"/>
  <p:notesSz cx="6858000" cy="9144000"/>
  <p:embeddedFontLst>
    <p:embeddedFont>
      <p:font typeface="Montserrat" panose="020B0604020202020204" charset="0"/>
      <p:regular r:id="rId35"/>
      <p:bold r:id="rId36"/>
      <p:italic r:id="rId37"/>
      <p:boldItalic r:id="rId38"/>
    </p:embeddedFont>
    <p:embeddedFont>
      <p:font typeface="PT Serif"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4722"/>
    <a:srgbClr val="FA7A35"/>
    <a:srgbClr val="4A5335"/>
    <a:srgbClr val="FFA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886CB8-F5BA-4162-98F6-46B39C3DE328}">
  <a:tblStyle styleId="{22886CB8-F5BA-4162-98F6-46B39C3DE32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5094" autoAdjust="0"/>
  </p:normalViewPr>
  <p:slideViewPr>
    <p:cSldViewPr snapToGrid="0">
      <p:cViewPr>
        <p:scale>
          <a:sx n="80" d="100"/>
          <a:sy n="80" d="100"/>
        </p:scale>
        <p:origin x="1406" y="44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Spaceball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470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87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8484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3356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40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1" i="0" u="none" strike="noStrike" cap="none" dirty="0">
                <a:solidFill>
                  <a:srgbClr val="000000"/>
                </a:solidFill>
                <a:effectLst/>
                <a:latin typeface="Arial"/>
                <a:ea typeface="Arial"/>
                <a:cs typeface="Arial"/>
                <a:sym typeface="Arial"/>
              </a:rPr>
              <a:t>1. Optimism.</a:t>
            </a:r>
            <a:r>
              <a:rPr lang="en-US" sz="1100" b="0" i="0" u="none" strike="noStrike" cap="none" dirty="0">
                <a:solidFill>
                  <a:srgbClr val="000000"/>
                </a:solidFill>
                <a:effectLst/>
                <a:latin typeface="Arial"/>
                <a:ea typeface="Arial"/>
                <a:cs typeface="Arial"/>
                <a:sym typeface="Arial"/>
              </a:rPr>
              <a:t> “This can’t be too difficult,” you tell yourself with a smile—in the same way you tell yourself, “It’s not damaging to drink eight cups of coffee a day” or “There are plenty of tenure-track jobs.” After all, you’ve been reading </a:t>
            </a:r>
            <a:r>
              <a:rPr lang="en-US" sz="1100" b="0" i="1" u="none" strike="noStrike" cap="none" dirty="0">
                <a:solidFill>
                  <a:srgbClr val="000000"/>
                </a:solidFill>
                <a:effectLst/>
                <a:latin typeface="Arial"/>
                <a:ea typeface="Arial"/>
                <a:cs typeface="Arial"/>
                <a:sym typeface="Arial"/>
              </a:rPr>
              <a:t>words</a:t>
            </a:r>
            <a:r>
              <a:rPr lang="en-US" sz="1100" b="0" i="0" u="none" strike="noStrike" cap="none" dirty="0">
                <a:solidFill>
                  <a:srgbClr val="000000"/>
                </a:solidFill>
                <a:effectLst/>
                <a:latin typeface="Arial"/>
                <a:ea typeface="Arial"/>
                <a:cs typeface="Arial"/>
                <a:sym typeface="Arial"/>
              </a:rPr>
              <a:t> for decades. And that’s all a scientific paper is, right? Words?</a:t>
            </a:r>
          </a:p>
          <a:p>
            <a:pPr marL="139700" indent="0">
              <a:buNone/>
            </a:pPr>
            <a:r>
              <a:rPr lang="en-US" sz="1100" b="1" i="0" u="none" strike="noStrike" cap="none" dirty="0">
                <a:solidFill>
                  <a:srgbClr val="000000"/>
                </a:solidFill>
                <a:effectLst/>
                <a:latin typeface="Arial"/>
                <a:ea typeface="Arial"/>
                <a:cs typeface="Arial"/>
                <a:sym typeface="Arial"/>
              </a:rPr>
              <a:t>2. Fear.</a:t>
            </a:r>
            <a:r>
              <a:rPr lang="en-US" sz="1100" b="0" i="0" u="none" strike="noStrike" cap="none" dirty="0">
                <a:solidFill>
                  <a:srgbClr val="000000"/>
                </a:solidFill>
                <a:effectLst/>
                <a:latin typeface="Arial"/>
                <a:ea typeface="Arial"/>
                <a:cs typeface="Arial"/>
                <a:sym typeface="Arial"/>
              </a:rPr>
              <a:t> This is the stage when you realize, “Uh … I don’t think all of these are words.” So you slow down a little. Sound out the syllables, parse the jargon, look up the acronyms, and review your work several times. Congratulations: You have now read the title.</a:t>
            </a:r>
          </a:p>
          <a:p>
            <a:pPr marL="139700" indent="0">
              <a:buNone/>
            </a:pPr>
            <a:r>
              <a:rPr lang="en-US" sz="1100" b="1" i="0" u="none" strike="noStrike" cap="none" dirty="0">
                <a:solidFill>
                  <a:srgbClr val="000000"/>
                </a:solidFill>
                <a:effectLst/>
                <a:latin typeface="Arial"/>
                <a:ea typeface="Arial"/>
                <a:cs typeface="Arial"/>
                <a:sym typeface="Arial"/>
              </a:rPr>
              <a:t>3. Regret.</a:t>
            </a:r>
            <a:r>
              <a:rPr lang="en-US" sz="1100" b="0" i="0" u="none" strike="noStrike" cap="none" dirty="0">
                <a:solidFill>
                  <a:srgbClr val="000000"/>
                </a:solidFill>
                <a:effectLst/>
                <a:latin typeface="Arial"/>
                <a:ea typeface="Arial"/>
                <a:cs typeface="Arial"/>
                <a:sym typeface="Arial"/>
              </a:rPr>
              <a:t> You begin to realize that you should have budgeted much more time for this whole undertaking. Why, oh why, did you think you could read the article in a single bus ride? If only you had more time. If only you had one of those buzzer buttons from workplaces in the 1960s, and you could just press it and say, “Phoebe, cancel my January.” If only there was a compact version of the same article, something on the order of 250 or fewer words, printed in bold at the beginning of the paper…</a:t>
            </a:r>
          </a:p>
          <a:p>
            <a:pPr marL="139700" indent="0">
              <a:buNone/>
            </a:pPr>
            <a:r>
              <a:rPr lang="en-US" sz="1100" b="1" i="0" u="none" strike="noStrike" cap="none" dirty="0">
                <a:solidFill>
                  <a:srgbClr val="000000"/>
                </a:solidFill>
                <a:effectLst/>
                <a:latin typeface="Arial"/>
                <a:ea typeface="Arial"/>
                <a:cs typeface="Arial"/>
                <a:sym typeface="Arial"/>
              </a:rPr>
              <a:t>4. Corner-cutting.</a:t>
            </a:r>
            <a:r>
              <a:rPr lang="en-US" sz="1100" b="0" i="0" u="none" strike="noStrike" cap="none" dirty="0">
                <a:solidFill>
                  <a:srgbClr val="000000"/>
                </a:solidFill>
                <a:effectLst/>
                <a:latin typeface="Arial"/>
                <a:ea typeface="Arial"/>
                <a:cs typeface="Arial"/>
                <a:sym typeface="Arial"/>
              </a:rPr>
              <a:t> Why, what’s this? An abstract, all for me? Blessed be the editors of scientific journals who knew that no article is comprehensible, so they asked their writers to provide, à la </a:t>
            </a:r>
            <a:r>
              <a:rPr lang="en-US" sz="1100" b="1" i="1" u="none" strike="noStrike" cap="none" dirty="0">
                <a:solidFill>
                  <a:srgbClr val="000000"/>
                </a:solidFill>
                <a:effectLst/>
                <a:latin typeface="Arial"/>
                <a:ea typeface="Arial"/>
                <a:cs typeface="Arial"/>
                <a:sym typeface="Arial"/>
                <a:hlinkClick r:id="rId3"/>
              </a:rPr>
              <a:t>Spaceballs</a:t>
            </a:r>
            <a:r>
              <a:rPr lang="en-US" sz="1100" b="0" i="0" u="none" strike="noStrike" cap="none" dirty="0">
                <a:solidFill>
                  <a:srgbClr val="000000"/>
                </a:solidFill>
                <a:effectLst/>
                <a:latin typeface="Arial"/>
                <a:ea typeface="Arial"/>
                <a:cs typeface="Arial"/>
                <a:sym typeface="Arial"/>
              </a:rPr>
              <a:t>, “the short, short version.” Okay. Let’s do this.</a:t>
            </a:r>
          </a:p>
          <a:p>
            <a:pPr marL="139700" indent="0">
              <a:buNone/>
            </a:pPr>
            <a:r>
              <a:rPr lang="en-US" sz="1100" b="1" i="0" u="none" strike="noStrike" cap="none" dirty="0">
                <a:solidFill>
                  <a:srgbClr val="000000"/>
                </a:solidFill>
                <a:effectLst/>
                <a:latin typeface="Arial"/>
                <a:ea typeface="Arial"/>
                <a:cs typeface="Arial"/>
                <a:sym typeface="Arial"/>
              </a:rPr>
              <a:t>5. Bafflement.</a:t>
            </a:r>
            <a:r>
              <a:rPr lang="en-US" sz="1100" b="0" i="0" u="none" strike="noStrike" cap="none" dirty="0">
                <a:solidFill>
                  <a:srgbClr val="000000"/>
                </a:solidFill>
                <a:effectLst/>
                <a:latin typeface="Arial"/>
                <a:ea typeface="Arial"/>
                <a:cs typeface="Arial"/>
                <a:sym typeface="Arial"/>
              </a:rPr>
              <a:t> What the hell? Was that abstract supposed to explain something? Why was the average sentence 40 words long? Why were there so many acronyms? Why did the authors use the word “characterize” five times?</a:t>
            </a:r>
          </a:p>
          <a:p>
            <a:pPr marL="139700" indent="0">
              <a:buNone/>
            </a:pPr>
            <a:r>
              <a:rPr lang="en-US" sz="1100" b="1" i="0" u="none" strike="noStrike" cap="none" dirty="0">
                <a:solidFill>
                  <a:srgbClr val="000000"/>
                </a:solidFill>
                <a:effectLst/>
                <a:latin typeface="Arial"/>
                <a:ea typeface="Arial"/>
                <a:cs typeface="Arial"/>
                <a:sym typeface="Arial"/>
              </a:rPr>
              <a:t>6. Distraction.</a:t>
            </a:r>
            <a:r>
              <a:rPr lang="en-US" sz="1100" b="0" i="0" u="none" strike="noStrike" cap="none" dirty="0">
                <a:solidFill>
                  <a:srgbClr val="000000"/>
                </a:solidFill>
                <a:effectLst/>
                <a:latin typeface="Arial"/>
                <a:ea typeface="Arial"/>
                <a:cs typeface="Arial"/>
                <a:sym typeface="Arial"/>
              </a:rPr>
              <a:t> What if there was, like, a smartphone for ducks? How would that work? What would they use it for? And what was that Paul Simon lyric, the one from “You Can Call Me Al,” that’s been in your head all day? How would your life change if you owned a bread maker? You’d have to buy yeast. Is yeast expensive? You could make your own bread every few days, but then it might go stale. It’s not the same as store-bought bread; it’s just not. Oh, right! “Don’t want to end up a cartoon in a cartoon graveyard.” Is Paul Simon still alive? You should check Wikipedia. Sometimes you confuse him with Paul McCartney or Paul Shaffer. Shame about David Bowie. Can you put coffee in a humidifier?</a:t>
            </a:r>
          </a:p>
          <a:p>
            <a:pPr marL="139700" indent="0">
              <a:buNone/>
            </a:pPr>
            <a:r>
              <a:rPr lang="en-US" sz="1100" b="1" i="0" u="none" strike="noStrike" cap="none" dirty="0">
                <a:solidFill>
                  <a:srgbClr val="000000"/>
                </a:solidFill>
                <a:effectLst/>
                <a:latin typeface="Arial"/>
                <a:ea typeface="Arial"/>
                <a:cs typeface="Arial"/>
                <a:sym typeface="Arial"/>
              </a:rPr>
              <a:t>7. Realization that 15 minutes have gone by and you haven’t progressed to the next sentence.</a:t>
            </a:r>
            <a:endParaRPr lang="en-US" sz="1100" b="0" i="0" u="none" strike="noStrike" cap="none" dirty="0">
              <a:solidFill>
                <a:srgbClr val="000000"/>
              </a:solidFill>
              <a:effectLst/>
              <a:latin typeface="Arial"/>
              <a:ea typeface="Arial"/>
              <a:cs typeface="Arial"/>
              <a:sym typeface="Arial"/>
            </a:endParaRPr>
          </a:p>
          <a:p>
            <a:pPr marL="139700" indent="0">
              <a:buNone/>
            </a:pPr>
            <a:r>
              <a:rPr lang="en-US" sz="1100" b="1" i="0" u="none" strike="noStrike" cap="none" dirty="0">
                <a:solidFill>
                  <a:srgbClr val="000000"/>
                </a:solidFill>
                <a:effectLst/>
                <a:latin typeface="Arial"/>
                <a:ea typeface="Arial"/>
                <a:cs typeface="Arial"/>
                <a:sym typeface="Arial"/>
              </a:rPr>
              <a:t>8. Determination.</a:t>
            </a:r>
            <a:r>
              <a:rPr lang="en-US" sz="1100" b="0" i="0" u="none" strike="noStrike" cap="none" dirty="0">
                <a:solidFill>
                  <a:srgbClr val="000000"/>
                </a:solidFill>
                <a:effectLst/>
                <a:latin typeface="Arial"/>
                <a:ea typeface="Arial"/>
                <a:cs typeface="Arial"/>
                <a:sym typeface="Arial"/>
              </a:rPr>
              <a:t> All righty. Really </a:t>
            </a:r>
            <a:r>
              <a:rPr lang="en-US" sz="1100" b="0" i="0" u="none" strike="noStrike" cap="none" dirty="0" err="1">
                <a:solidFill>
                  <a:srgbClr val="000000"/>
                </a:solidFill>
                <a:effectLst/>
                <a:latin typeface="Arial"/>
                <a:ea typeface="Arial"/>
                <a:cs typeface="Arial"/>
                <a:sym typeface="Arial"/>
              </a:rPr>
              <a:t>gonna</a:t>
            </a:r>
            <a:r>
              <a:rPr lang="en-US" sz="1100" b="0" i="0" u="none" strike="noStrike" cap="none" dirty="0">
                <a:solidFill>
                  <a:srgbClr val="000000"/>
                </a:solidFill>
                <a:effectLst/>
                <a:latin typeface="Arial"/>
                <a:ea typeface="Arial"/>
                <a:cs typeface="Arial"/>
                <a:sym typeface="Arial"/>
              </a:rPr>
              <a:t> read this time. Really </a:t>
            </a:r>
            <a:r>
              <a:rPr lang="en-US" sz="1100" b="0" i="0" u="none" strike="noStrike" cap="none" dirty="0" err="1">
                <a:solidFill>
                  <a:srgbClr val="000000"/>
                </a:solidFill>
                <a:effectLst/>
                <a:latin typeface="Arial"/>
                <a:ea typeface="Arial"/>
                <a:cs typeface="Arial"/>
                <a:sym typeface="Arial"/>
              </a:rPr>
              <a:t>gonna</a:t>
            </a:r>
            <a:r>
              <a:rPr lang="en-US" sz="1100" b="0" i="0" u="none" strike="noStrike" cap="none" dirty="0">
                <a:solidFill>
                  <a:srgbClr val="000000"/>
                </a:solidFill>
                <a:effectLst/>
                <a:latin typeface="Arial"/>
                <a:ea typeface="Arial"/>
                <a:cs typeface="Arial"/>
                <a:sym typeface="Arial"/>
              </a:rPr>
              <a:t> do it. Yup, </a:t>
            </a:r>
            <a:r>
              <a:rPr lang="en-US" sz="1100" b="0" i="0" u="none" strike="noStrike" cap="none" dirty="0" err="1">
                <a:solidFill>
                  <a:srgbClr val="000000"/>
                </a:solidFill>
                <a:effectLst/>
                <a:latin typeface="Arial"/>
                <a:ea typeface="Arial"/>
                <a:cs typeface="Arial"/>
                <a:sym typeface="Arial"/>
              </a:rPr>
              <a:t>yuppers</a:t>
            </a:r>
            <a:r>
              <a:rPr lang="en-US" sz="1100" b="0" i="0" u="none" strike="noStrike" cap="none" dirty="0">
                <a:solidFill>
                  <a:srgbClr val="000000"/>
                </a:solidFill>
                <a:effectLst/>
                <a:latin typeface="Arial"/>
                <a:ea typeface="Arial"/>
                <a:cs typeface="Arial"/>
                <a:sym typeface="Arial"/>
              </a:rPr>
              <a:t>, yup-a-</a:t>
            </a:r>
            <a:r>
              <a:rPr lang="en-US" sz="1100" b="0" i="0" u="none" strike="noStrike" cap="none" dirty="0" err="1">
                <a:solidFill>
                  <a:srgbClr val="000000"/>
                </a:solidFill>
                <a:effectLst/>
                <a:latin typeface="Arial"/>
                <a:ea typeface="Arial"/>
                <a:cs typeface="Arial"/>
                <a:sym typeface="Arial"/>
              </a:rPr>
              <a:t>roo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readin</a:t>
            </a:r>
            <a:r>
              <a:rPr lang="en-US" sz="1100" b="0" i="0" u="none" strike="noStrike" cap="none" dirty="0">
                <a:solidFill>
                  <a:srgbClr val="000000"/>
                </a:solidFill>
                <a:effectLst/>
                <a:latin typeface="Arial"/>
                <a:ea typeface="Arial"/>
                <a:cs typeface="Arial"/>
                <a:sym typeface="Arial"/>
              </a:rPr>
              <a:t>’ words is what you do. Let’s just point those pupils at the dried ink on the page, and …</a:t>
            </a:r>
          </a:p>
          <a:p>
            <a:pPr marL="139700" indent="0">
              <a:buNone/>
            </a:pPr>
            <a:r>
              <a:rPr lang="en-US" sz="1100" b="1" i="0" u="none" strike="noStrike" cap="none" dirty="0">
                <a:solidFill>
                  <a:srgbClr val="000000"/>
                </a:solidFill>
                <a:effectLst/>
                <a:latin typeface="Arial"/>
                <a:ea typeface="Arial"/>
                <a:cs typeface="Arial"/>
                <a:sym typeface="Arial"/>
              </a:rPr>
              <a:t>9. Rage.</a:t>
            </a:r>
            <a:r>
              <a:rPr lang="en-US" sz="1100" b="0" i="0" u="none" strike="noStrike" cap="none" dirty="0">
                <a:solidFill>
                  <a:srgbClr val="000000"/>
                </a:solidFill>
                <a:effectLst/>
                <a:latin typeface="Arial"/>
                <a:ea typeface="Arial"/>
                <a:cs typeface="Arial"/>
                <a:sym typeface="Arial"/>
              </a:rPr>
              <a:t> HOW COULD ANY HUMAN BRAIN PRODUCE SUCH SENTENCES?</a:t>
            </a:r>
          </a:p>
          <a:p>
            <a:pPr marL="139700" indent="0">
              <a:buNone/>
            </a:pPr>
            <a:r>
              <a:rPr lang="en-US" sz="1100" b="1" i="0" u="none" strike="noStrike" cap="none" dirty="0">
                <a:solidFill>
                  <a:srgbClr val="000000"/>
                </a:solidFill>
                <a:effectLst/>
                <a:latin typeface="Arial"/>
                <a:ea typeface="Arial"/>
                <a:cs typeface="Arial"/>
                <a:sym typeface="Arial"/>
              </a:rPr>
              <a:t>10. Genuine contemplation of a career in the humanities.</a:t>
            </a:r>
            <a:r>
              <a:rPr lang="en-US" sz="1100" b="0" i="0" u="none" strike="noStrike" cap="none" dirty="0">
                <a:solidFill>
                  <a:srgbClr val="000000"/>
                </a:solidFill>
                <a:effectLst/>
                <a:latin typeface="Arial"/>
                <a:ea typeface="Arial"/>
                <a:cs typeface="Arial"/>
                <a:sym typeface="Arial"/>
              </a:rPr>
              <a:t> Academic papers written on nonscientific subjects are easy to understand, right? Right?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72608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1300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7649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1711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316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5104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9425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5151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026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023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4113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297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42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39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21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Kira F19 Templat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34275" y="1839413"/>
            <a:ext cx="78888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cxnSp>
        <p:nvCxnSpPr>
          <p:cNvPr id="11" name="Google Shape;11;p2"/>
          <p:cNvCxnSpPr/>
          <p:nvPr/>
        </p:nvCxnSpPr>
        <p:spPr>
          <a:xfrm rot="10800000">
            <a:off x="2588100" y="3488719"/>
            <a:ext cx="3967800" cy="0"/>
          </a:xfrm>
          <a:prstGeom prst="straightConnector1">
            <a:avLst/>
          </a:prstGeom>
          <a:noFill/>
          <a:ln w="9525" cap="flat" cmpd="sng">
            <a:solidFill>
              <a:schemeClr val="lt1"/>
            </a:solidFill>
            <a:prstDash val="solid"/>
            <a:round/>
            <a:headEnd type="oval"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2600500" y="2040544"/>
            <a:ext cx="5857800" cy="1159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36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00400" y="3182963"/>
            <a:ext cx="5857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i="1">
                <a:solidFill>
                  <a:schemeClr val="accent1"/>
                </a:solidFill>
              </a:defRPr>
            </a:lvl1pPr>
            <a:lvl2pPr lvl="1" rtl="0">
              <a:spcBef>
                <a:spcPts val="0"/>
              </a:spcBef>
              <a:spcAft>
                <a:spcPts val="0"/>
              </a:spcAft>
              <a:buClr>
                <a:schemeClr val="accent1"/>
              </a:buClr>
              <a:buSzPts val="2400"/>
              <a:buNone/>
              <a:defRPr i="1">
                <a:solidFill>
                  <a:schemeClr val="accent1"/>
                </a:solidFill>
              </a:defRPr>
            </a:lvl2pPr>
            <a:lvl3pPr lvl="2" rtl="0">
              <a:spcBef>
                <a:spcPts val="0"/>
              </a:spcBef>
              <a:spcAft>
                <a:spcPts val="0"/>
              </a:spcAft>
              <a:buClr>
                <a:schemeClr val="accent1"/>
              </a:buClr>
              <a:buSzPts val="2400"/>
              <a:buNone/>
              <a:defRPr i="1">
                <a:solidFill>
                  <a:schemeClr val="accent1"/>
                </a:solidFill>
              </a:defRPr>
            </a:lvl3pPr>
            <a:lvl4pPr lvl="3" rtl="0">
              <a:spcBef>
                <a:spcPts val="0"/>
              </a:spcBef>
              <a:spcAft>
                <a:spcPts val="0"/>
              </a:spcAft>
              <a:buClr>
                <a:schemeClr val="accent1"/>
              </a:buClr>
              <a:buSzPts val="2400"/>
              <a:buNone/>
              <a:defRPr sz="2400" i="1">
                <a:solidFill>
                  <a:schemeClr val="accent1"/>
                </a:solidFill>
              </a:defRPr>
            </a:lvl4pPr>
            <a:lvl5pPr lvl="4" rtl="0">
              <a:spcBef>
                <a:spcPts val="0"/>
              </a:spcBef>
              <a:spcAft>
                <a:spcPts val="0"/>
              </a:spcAft>
              <a:buClr>
                <a:schemeClr val="accent1"/>
              </a:buClr>
              <a:buSzPts val="2400"/>
              <a:buNone/>
              <a:defRPr sz="2400" i="1">
                <a:solidFill>
                  <a:schemeClr val="accent1"/>
                </a:solidFill>
              </a:defRPr>
            </a:lvl5pPr>
            <a:lvl6pPr lvl="5" rtl="0">
              <a:spcBef>
                <a:spcPts val="0"/>
              </a:spcBef>
              <a:spcAft>
                <a:spcPts val="0"/>
              </a:spcAft>
              <a:buClr>
                <a:schemeClr val="accent1"/>
              </a:buClr>
              <a:buSzPts val="2400"/>
              <a:buNone/>
              <a:defRPr sz="2400" i="1">
                <a:solidFill>
                  <a:schemeClr val="accent1"/>
                </a:solidFill>
              </a:defRPr>
            </a:lvl6pPr>
            <a:lvl7pPr lvl="6" rtl="0">
              <a:spcBef>
                <a:spcPts val="0"/>
              </a:spcBef>
              <a:spcAft>
                <a:spcPts val="0"/>
              </a:spcAft>
              <a:buClr>
                <a:schemeClr val="accent1"/>
              </a:buClr>
              <a:buSzPts val="2400"/>
              <a:buNone/>
              <a:defRPr sz="2400" i="1">
                <a:solidFill>
                  <a:schemeClr val="accent1"/>
                </a:solidFill>
              </a:defRPr>
            </a:lvl7pPr>
            <a:lvl8pPr lvl="7" rtl="0">
              <a:spcBef>
                <a:spcPts val="0"/>
              </a:spcBef>
              <a:spcAft>
                <a:spcPts val="0"/>
              </a:spcAft>
              <a:buClr>
                <a:schemeClr val="accent1"/>
              </a:buClr>
              <a:buSzPts val="2400"/>
              <a:buNone/>
              <a:defRPr sz="2400" i="1">
                <a:solidFill>
                  <a:schemeClr val="accent1"/>
                </a:solidFill>
              </a:defRPr>
            </a:lvl8pPr>
            <a:lvl9pPr lvl="8" rtl="0">
              <a:spcBef>
                <a:spcPts val="0"/>
              </a:spcBef>
              <a:spcAft>
                <a:spcPts val="0"/>
              </a:spcAft>
              <a:buClr>
                <a:schemeClr val="accent1"/>
              </a:buClr>
              <a:buSzPts val="2400"/>
              <a:buNone/>
              <a:defRPr sz="2400" i="1">
                <a:solidFill>
                  <a:schemeClr val="accent1"/>
                </a:solidFill>
              </a:defRPr>
            </a:lvl9pPr>
          </a:lstStyle>
          <a:p>
            <a:endParaRPr/>
          </a:p>
        </p:txBody>
      </p:sp>
      <p:cxnSp>
        <p:nvCxnSpPr>
          <p:cNvPr id="15" name="Google Shape;15;p3"/>
          <p:cNvCxnSpPr/>
          <p:nvPr/>
        </p:nvCxnSpPr>
        <p:spPr>
          <a:xfrm rot="10800000">
            <a:off x="-15990" y="2933511"/>
            <a:ext cx="2476800" cy="0"/>
          </a:xfrm>
          <a:prstGeom prst="straightConnector1">
            <a:avLst/>
          </a:prstGeom>
          <a:noFill/>
          <a:ln w="9525" cap="flat" cmpd="sng">
            <a:solidFill>
              <a:schemeClr val="dk2"/>
            </a:solidFill>
            <a:prstDash val="solid"/>
            <a:round/>
            <a:headEnd type="oval"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lt2"/>
        </a:solidFill>
        <a:effectLst/>
      </p:bgPr>
    </p:bg>
    <p:spTree>
      <p:nvGrpSpPr>
        <p:cNvPr id="1" name="Shape 16"/>
        <p:cNvGrpSpPr/>
        <p:nvPr/>
      </p:nvGrpSpPr>
      <p:grpSpPr>
        <a:xfrm>
          <a:off x="0" y="0"/>
          <a:ext cx="0" cy="0"/>
          <a:chOff x="0" y="0"/>
          <a:chExt cx="0" cy="0"/>
        </a:xfrm>
      </p:grpSpPr>
      <p:sp>
        <p:nvSpPr>
          <p:cNvPr id="17" name="Google Shape;17;p4"/>
          <p:cNvSpPr/>
          <p:nvPr/>
        </p:nvSpPr>
        <p:spPr>
          <a:xfrm>
            <a:off x="4229046" y="1045786"/>
            <a:ext cx="685800" cy="65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555350" y="1818900"/>
            <a:ext cx="6033300" cy="819900"/>
          </a:xfrm>
          <a:prstGeom prst="rect">
            <a:avLst/>
          </a:prstGeom>
        </p:spPr>
        <p:txBody>
          <a:bodyPr spcFirstLastPara="1" wrap="square" lIns="91425" tIns="91425" rIns="91425" bIns="91425" anchor="t" anchorCtr="0">
            <a:noAutofit/>
          </a:bodyPr>
          <a:lstStyle>
            <a:lvl1pPr marL="457200" lvl="0" indent="-419100" algn="ctr" rtl="0">
              <a:lnSpc>
                <a:spcPct val="100000"/>
              </a:lnSpc>
              <a:spcBef>
                <a:spcPts val="600"/>
              </a:spcBef>
              <a:spcAft>
                <a:spcPts val="0"/>
              </a:spcAft>
              <a:buClr>
                <a:schemeClr val="accent1"/>
              </a:buClr>
              <a:buSzPts val="3000"/>
              <a:buChar char="○"/>
              <a:defRPr sz="3000" i="1">
                <a:solidFill>
                  <a:schemeClr val="accent1"/>
                </a:solidFill>
              </a:defRPr>
            </a:lvl1pPr>
            <a:lvl2pPr marL="914400" lvl="1" indent="-419100" algn="ctr" rtl="0">
              <a:lnSpc>
                <a:spcPct val="100000"/>
              </a:lnSpc>
              <a:spcBef>
                <a:spcPts val="0"/>
              </a:spcBef>
              <a:spcAft>
                <a:spcPts val="0"/>
              </a:spcAft>
              <a:buClr>
                <a:schemeClr val="accent1"/>
              </a:buClr>
              <a:buSzPts val="3000"/>
              <a:buChar char="□"/>
              <a:defRPr sz="3000" i="1">
                <a:solidFill>
                  <a:schemeClr val="accent1"/>
                </a:solidFill>
              </a:defRPr>
            </a:lvl2pPr>
            <a:lvl3pPr marL="1371600" lvl="2" indent="-419100" algn="ctr" rtl="0">
              <a:lnSpc>
                <a:spcPct val="100000"/>
              </a:lnSpc>
              <a:spcBef>
                <a:spcPts val="0"/>
              </a:spcBef>
              <a:spcAft>
                <a:spcPts val="0"/>
              </a:spcAft>
              <a:buClr>
                <a:schemeClr val="accent1"/>
              </a:buClr>
              <a:buSzPts val="3000"/>
              <a:buChar char="○"/>
              <a:defRPr sz="3000" i="1">
                <a:solidFill>
                  <a:schemeClr val="accent1"/>
                </a:solidFill>
              </a:defRPr>
            </a:lvl3pPr>
            <a:lvl4pPr marL="1828800" lvl="3" indent="-419100" algn="ctr" rtl="0">
              <a:lnSpc>
                <a:spcPct val="100000"/>
              </a:lnSpc>
              <a:spcBef>
                <a:spcPts val="0"/>
              </a:spcBef>
              <a:spcAft>
                <a:spcPts val="0"/>
              </a:spcAft>
              <a:buClr>
                <a:schemeClr val="accent1"/>
              </a:buClr>
              <a:buSzPts val="3000"/>
              <a:buChar char="□"/>
              <a:defRPr sz="3000" i="1">
                <a:solidFill>
                  <a:schemeClr val="accent1"/>
                </a:solidFill>
              </a:defRPr>
            </a:lvl4pPr>
            <a:lvl5pPr marL="2286000" lvl="4" indent="-419100" algn="ctr" rtl="0">
              <a:lnSpc>
                <a:spcPct val="100000"/>
              </a:lnSpc>
              <a:spcBef>
                <a:spcPts val="0"/>
              </a:spcBef>
              <a:spcAft>
                <a:spcPts val="0"/>
              </a:spcAft>
              <a:buClr>
                <a:schemeClr val="accent1"/>
              </a:buClr>
              <a:buSzPts val="3000"/>
              <a:buChar char="○"/>
              <a:defRPr sz="3000" i="1">
                <a:solidFill>
                  <a:schemeClr val="accent1"/>
                </a:solidFill>
              </a:defRPr>
            </a:lvl5pPr>
            <a:lvl6pPr marL="2743200" lvl="5" indent="-419100" algn="ctr" rtl="0">
              <a:lnSpc>
                <a:spcPct val="100000"/>
              </a:lnSpc>
              <a:spcBef>
                <a:spcPts val="0"/>
              </a:spcBef>
              <a:spcAft>
                <a:spcPts val="0"/>
              </a:spcAft>
              <a:buClr>
                <a:schemeClr val="accent1"/>
              </a:buClr>
              <a:buSzPts val="3000"/>
              <a:buChar char="■"/>
              <a:defRPr sz="3000" i="1">
                <a:solidFill>
                  <a:schemeClr val="accent1"/>
                </a:solidFill>
              </a:defRPr>
            </a:lvl6pPr>
            <a:lvl7pPr marL="3200400" lvl="6" indent="-419100" algn="ctr" rtl="0">
              <a:lnSpc>
                <a:spcPct val="100000"/>
              </a:lnSpc>
              <a:spcBef>
                <a:spcPts val="0"/>
              </a:spcBef>
              <a:spcAft>
                <a:spcPts val="0"/>
              </a:spcAft>
              <a:buClr>
                <a:schemeClr val="accent1"/>
              </a:buClr>
              <a:buSzPts val="3000"/>
              <a:buChar char="●"/>
              <a:defRPr sz="3000" i="1">
                <a:solidFill>
                  <a:schemeClr val="accent1"/>
                </a:solidFill>
              </a:defRPr>
            </a:lvl7pPr>
            <a:lvl8pPr marL="3657600" lvl="7" indent="-419100" algn="ctr" rtl="0">
              <a:lnSpc>
                <a:spcPct val="100000"/>
              </a:lnSpc>
              <a:spcBef>
                <a:spcPts val="0"/>
              </a:spcBef>
              <a:spcAft>
                <a:spcPts val="0"/>
              </a:spcAft>
              <a:buClr>
                <a:schemeClr val="accent1"/>
              </a:buClr>
              <a:buSzPts val="3000"/>
              <a:buChar char="○"/>
              <a:defRPr sz="3000" i="1">
                <a:solidFill>
                  <a:schemeClr val="accent1"/>
                </a:solidFill>
              </a:defRPr>
            </a:lvl8pPr>
            <a:lvl9pPr marL="4114800" lvl="8" indent="-419100" algn="ctr">
              <a:lnSpc>
                <a:spcPct val="100000"/>
              </a:lnSpc>
              <a:spcBef>
                <a:spcPts val="0"/>
              </a:spcBef>
              <a:spcAft>
                <a:spcPts val="0"/>
              </a:spcAft>
              <a:buClr>
                <a:schemeClr val="accent1"/>
              </a:buClr>
              <a:buSzPts val="3000"/>
              <a:buChar char="■"/>
              <a:defRPr sz="3000" i="1">
                <a:solidFill>
                  <a:schemeClr val="accent1"/>
                </a:solidFill>
              </a:defRPr>
            </a:lvl9pPr>
          </a:lstStyle>
          <a:p>
            <a:endParaRPr/>
          </a:p>
        </p:txBody>
      </p:sp>
      <p:sp>
        <p:nvSpPr>
          <p:cNvPr id="19" name="Google Shape;19;p4"/>
          <p:cNvSpPr txBox="1"/>
          <p:nvPr/>
        </p:nvSpPr>
        <p:spPr>
          <a:xfrm>
            <a:off x="3801800" y="854771"/>
            <a:ext cx="1540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lt2"/>
                </a:solidFill>
                <a:latin typeface="Montserrat"/>
                <a:ea typeface="Montserrat"/>
                <a:cs typeface="Montserrat"/>
                <a:sym typeface="Montserrat"/>
              </a:rPr>
              <a:t>“</a:t>
            </a:r>
            <a:endParaRPr sz="9600">
              <a:solidFill>
                <a:schemeClr val="lt2"/>
              </a:solidFill>
              <a:latin typeface="Montserrat"/>
              <a:ea typeface="Montserrat"/>
              <a:cs typeface="Montserrat"/>
              <a:sym typeface="Montserrat"/>
            </a:endParaRPr>
          </a:p>
        </p:txBody>
      </p:sp>
      <p:sp>
        <p:nvSpPr>
          <p:cNvPr id="20" name="Google Shape;20;p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rgbClr val="8F7B87"/>
                </a:solidFill>
              </a:defRPr>
            </a:lvl1pPr>
            <a:lvl2pPr lvl="1">
              <a:buNone/>
              <a:defRPr>
                <a:solidFill>
                  <a:srgbClr val="8F7B87"/>
                </a:solidFill>
              </a:defRPr>
            </a:lvl2pPr>
            <a:lvl3pPr lvl="2">
              <a:buNone/>
              <a:defRPr>
                <a:solidFill>
                  <a:srgbClr val="8F7B87"/>
                </a:solidFill>
              </a:defRPr>
            </a:lvl3pPr>
            <a:lvl4pPr lvl="3">
              <a:buNone/>
              <a:defRPr>
                <a:solidFill>
                  <a:srgbClr val="8F7B87"/>
                </a:solidFill>
              </a:defRPr>
            </a:lvl4pPr>
            <a:lvl5pPr lvl="4">
              <a:buNone/>
              <a:defRPr>
                <a:solidFill>
                  <a:srgbClr val="8F7B87"/>
                </a:solidFill>
              </a:defRPr>
            </a:lvl5pPr>
            <a:lvl6pPr lvl="5">
              <a:buNone/>
              <a:defRPr>
                <a:solidFill>
                  <a:srgbClr val="8F7B87"/>
                </a:solidFill>
              </a:defRPr>
            </a:lvl6pPr>
            <a:lvl7pPr lvl="6">
              <a:buNone/>
              <a:defRPr>
                <a:solidFill>
                  <a:srgbClr val="8F7B87"/>
                </a:solidFill>
              </a:defRPr>
            </a:lvl7pPr>
            <a:lvl8pPr lvl="7">
              <a:buNone/>
              <a:defRPr>
                <a:solidFill>
                  <a:srgbClr val="8F7B87"/>
                </a:solidFill>
              </a:defRPr>
            </a:lvl8pPr>
            <a:lvl9pPr lvl="8">
              <a:buNone/>
              <a:defRPr>
                <a:solidFill>
                  <a:srgbClr val="8F7B87"/>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lt1"/>
        </a:solid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3" name="Google Shape;23;p5"/>
          <p:cNvSpPr txBox="1">
            <a:spLocks noGrp="1"/>
          </p:cNvSpPr>
          <p:nvPr>
            <p:ph type="body" idx="1"/>
          </p:nvPr>
        </p:nvSpPr>
        <p:spPr>
          <a:xfrm>
            <a:off x="617100" y="1017513"/>
            <a:ext cx="7909800" cy="3215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cxnSp>
        <p:nvCxnSpPr>
          <p:cNvPr id="24" name="Google Shape;24;p5"/>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25" name="Google Shape;25;p5"/>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26" name="Google Shape;26;p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lt1"/>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body" idx="1"/>
          </p:nvPr>
        </p:nvSpPr>
        <p:spPr>
          <a:xfrm>
            <a:off x="626350"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 name="Google Shape;36;p7"/>
          <p:cNvSpPr txBox="1">
            <a:spLocks noGrp="1"/>
          </p:cNvSpPr>
          <p:nvPr>
            <p:ph type="body" idx="2"/>
          </p:nvPr>
        </p:nvSpPr>
        <p:spPr>
          <a:xfrm>
            <a:off x="3304738"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7" name="Google Shape;37;p7"/>
          <p:cNvSpPr txBox="1">
            <a:spLocks noGrp="1"/>
          </p:cNvSpPr>
          <p:nvPr>
            <p:ph type="body" idx="3"/>
          </p:nvPr>
        </p:nvSpPr>
        <p:spPr>
          <a:xfrm>
            <a:off x="5983125"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cxnSp>
        <p:nvCxnSpPr>
          <p:cNvPr id="39" name="Google Shape;39;p7"/>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40" name="Google Shape;40;p7"/>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41" name="Google Shape;41;p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cxnSp>
        <p:nvCxnSpPr>
          <p:cNvPr id="44" name="Google Shape;44;p8"/>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45" name="Google Shape;45;p8"/>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46" name="Google Shape;46;p8"/>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2600500" y="4396706"/>
            <a:ext cx="3957600" cy="5196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SzPts val="1800"/>
              <a:buNone/>
              <a:defRPr sz="1800" i="1"/>
            </a:lvl1pPr>
          </a:lstStyle>
          <a:p>
            <a:endParaRPr/>
          </a:p>
        </p:txBody>
      </p:sp>
      <p:cxnSp>
        <p:nvCxnSpPr>
          <p:cNvPr id="49" name="Google Shape;49;p9"/>
          <p:cNvCxnSpPr/>
          <p:nvPr/>
        </p:nvCxnSpPr>
        <p:spPr>
          <a:xfrm rot="10800000">
            <a:off x="-15900" y="4689847"/>
            <a:ext cx="2334000" cy="0"/>
          </a:xfrm>
          <a:prstGeom prst="straightConnector1">
            <a:avLst/>
          </a:prstGeom>
          <a:noFill/>
          <a:ln w="9525" cap="flat" cmpd="sng">
            <a:solidFill>
              <a:schemeClr val="dk2"/>
            </a:solidFill>
            <a:prstDash val="solid"/>
            <a:round/>
            <a:headEnd type="oval" w="med" len="med"/>
            <a:tailEnd type="none" w="med" len="med"/>
          </a:ln>
        </p:spPr>
      </p:cxnSp>
      <p:cxnSp>
        <p:nvCxnSpPr>
          <p:cNvPr id="50" name="Google Shape;50;p9"/>
          <p:cNvCxnSpPr/>
          <p:nvPr/>
        </p:nvCxnSpPr>
        <p:spPr>
          <a:xfrm>
            <a:off x="6825900" y="4689847"/>
            <a:ext cx="2339400" cy="0"/>
          </a:xfrm>
          <a:prstGeom prst="straightConnector1">
            <a:avLst/>
          </a:prstGeom>
          <a:noFill/>
          <a:ln w="9525" cap="flat" cmpd="sng">
            <a:solidFill>
              <a:schemeClr val="dk2"/>
            </a:solidFill>
            <a:prstDash val="solid"/>
            <a:round/>
            <a:headEnd type="oval" w="med" len="med"/>
            <a:tailEnd type="none" w="med" len="med"/>
          </a:ln>
        </p:spPr>
      </p:cxnSp>
      <p:sp>
        <p:nvSpPr>
          <p:cNvPr id="51" name="Google Shape;51;p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imple Research Template" type="blank">
  <p:cSld name="BLANK">
    <p:bg>
      <p:bgPr>
        <a:solidFill>
          <a:schemeClr val="lt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30350" y="206000"/>
            <a:ext cx="42834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17100" y="1017513"/>
            <a:ext cx="7909800" cy="3215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600"/>
              </a:spcBef>
              <a:spcAft>
                <a:spcPts val="0"/>
              </a:spcAft>
              <a:buClr>
                <a:schemeClr val="accent1"/>
              </a:buClr>
              <a:buSzPts val="2400"/>
              <a:buFont typeface="PT Serif"/>
              <a:buChar char="○"/>
              <a:defRPr sz="2400">
                <a:solidFill>
                  <a:schemeClr val="dk1"/>
                </a:solidFill>
                <a:latin typeface="PT Serif"/>
                <a:ea typeface="PT Serif"/>
                <a:cs typeface="PT Serif"/>
                <a:sym typeface="PT Serif"/>
              </a:defRPr>
            </a:lvl1pPr>
            <a:lvl2pPr marL="914400" lvl="1" indent="-381000">
              <a:lnSpc>
                <a:spcPct val="115000"/>
              </a:lnSpc>
              <a:spcBef>
                <a:spcPts val="0"/>
              </a:spcBef>
              <a:spcAft>
                <a:spcPts val="0"/>
              </a:spcAft>
              <a:buClr>
                <a:schemeClr val="accent1"/>
              </a:buClr>
              <a:buSzPts val="2400"/>
              <a:buFont typeface="PT Serif"/>
              <a:buChar char="□"/>
              <a:defRPr sz="2400">
                <a:solidFill>
                  <a:schemeClr val="dk1"/>
                </a:solidFill>
                <a:latin typeface="PT Serif"/>
                <a:ea typeface="PT Serif"/>
                <a:cs typeface="PT Serif"/>
                <a:sym typeface="PT Serif"/>
              </a:defRPr>
            </a:lvl2pPr>
            <a:lvl3pPr marL="1371600" lvl="2" indent="-381000">
              <a:lnSpc>
                <a:spcPct val="115000"/>
              </a:lnSpc>
              <a:spcBef>
                <a:spcPts val="0"/>
              </a:spcBef>
              <a:spcAft>
                <a:spcPts val="0"/>
              </a:spcAft>
              <a:buClr>
                <a:schemeClr val="accent1"/>
              </a:buClr>
              <a:buSzPts val="2400"/>
              <a:buFont typeface="PT Serif"/>
              <a:buChar char="○"/>
              <a:defRPr sz="2400">
                <a:solidFill>
                  <a:schemeClr val="dk1"/>
                </a:solidFill>
                <a:latin typeface="PT Serif"/>
                <a:ea typeface="PT Serif"/>
                <a:cs typeface="PT Serif"/>
                <a:sym typeface="PT Serif"/>
              </a:defRPr>
            </a:lvl3pPr>
            <a:lvl4pPr marL="1828800" lvl="3" indent="-381000">
              <a:lnSpc>
                <a:spcPct val="115000"/>
              </a:lnSpc>
              <a:spcBef>
                <a:spcPts val="0"/>
              </a:spcBef>
              <a:spcAft>
                <a:spcPts val="0"/>
              </a:spcAft>
              <a:buClr>
                <a:schemeClr val="accent1"/>
              </a:buClr>
              <a:buSzPts val="2400"/>
              <a:buFont typeface="PT Serif"/>
              <a:buChar char="□"/>
              <a:defRPr sz="2400">
                <a:solidFill>
                  <a:schemeClr val="dk1"/>
                </a:solidFill>
                <a:latin typeface="PT Serif"/>
                <a:ea typeface="PT Serif"/>
                <a:cs typeface="PT Serif"/>
                <a:sym typeface="PT Serif"/>
              </a:defRPr>
            </a:lvl4pPr>
            <a:lvl5pPr marL="2286000" lvl="4" indent="-381000">
              <a:lnSpc>
                <a:spcPct val="115000"/>
              </a:lnSpc>
              <a:spcBef>
                <a:spcPts val="0"/>
              </a:spcBef>
              <a:spcAft>
                <a:spcPts val="0"/>
              </a:spcAft>
              <a:buClr>
                <a:schemeClr val="accent1"/>
              </a:buClr>
              <a:buSzPts val="2400"/>
              <a:buFont typeface="PT Serif"/>
              <a:buChar char="○"/>
              <a:defRPr sz="2400">
                <a:solidFill>
                  <a:schemeClr val="dk1"/>
                </a:solidFill>
                <a:latin typeface="PT Serif"/>
                <a:ea typeface="PT Serif"/>
                <a:cs typeface="PT Serif"/>
                <a:sym typeface="PT Serif"/>
              </a:defRPr>
            </a:lvl5pPr>
            <a:lvl6pPr marL="2743200" lvl="5"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marL="3200400" lvl="6"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marL="3657600" lvl="7"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marL="4114800" lvl="8"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a:endParaRPr/>
          </a:p>
        </p:txBody>
      </p:sp>
      <p:sp>
        <p:nvSpPr>
          <p:cNvPr id="8" name="Google Shape;8;p1"/>
          <p:cNvSpPr txBox="1">
            <a:spLocks noGrp="1"/>
          </p:cNvSpPr>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lgn="ctr">
              <a:buNone/>
              <a:defRPr sz="1300">
                <a:solidFill>
                  <a:schemeClr val="accent1"/>
                </a:solidFill>
                <a:latin typeface="PT Serif"/>
                <a:ea typeface="PT Serif"/>
                <a:cs typeface="PT Serif"/>
                <a:sym typeface="PT Serif"/>
              </a:defRPr>
            </a:lvl1pPr>
            <a:lvl2pPr lvl="1" algn="ctr">
              <a:buNone/>
              <a:defRPr sz="1300">
                <a:solidFill>
                  <a:schemeClr val="accent1"/>
                </a:solidFill>
                <a:latin typeface="PT Serif"/>
                <a:ea typeface="PT Serif"/>
                <a:cs typeface="PT Serif"/>
                <a:sym typeface="PT Serif"/>
              </a:defRPr>
            </a:lvl2pPr>
            <a:lvl3pPr lvl="2" algn="ctr">
              <a:buNone/>
              <a:defRPr sz="1300">
                <a:solidFill>
                  <a:schemeClr val="accent1"/>
                </a:solidFill>
                <a:latin typeface="PT Serif"/>
                <a:ea typeface="PT Serif"/>
                <a:cs typeface="PT Serif"/>
                <a:sym typeface="PT Serif"/>
              </a:defRPr>
            </a:lvl3pPr>
            <a:lvl4pPr lvl="3" algn="ctr">
              <a:buNone/>
              <a:defRPr sz="1300">
                <a:solidFill>
                  <a:schemeClr val="accent1"/>
                </a:solidFill>
                <a:latin typeface="PT Serif"/>
                <a:ea typeface="PT Serif"/>
                <a:cs typeface="PT Serif"/>
                <a:sym typeface="PT Serif"/>
              </a:defRPr>
            </a:lvl4pPr>
            <a:lvl5pPr lvl="4" algn="ctr">
              <a:buNone/>
              <a:defRPr sz="1300">
                <a:solidFill>
                  <a:schemeClr val="accent1"/>
                </a:solidFill>
                <a:latin typeface="PT Serif"/>
                <a:ea typeface="PT Serif"/>
                <a:cs typeface="PT Serif"/>
                <a:sym typeface="PT Serif"/>
              </a:defRPr>
            </a:lvl5pPr>
            <a:lvl6pPr lvl="5" algn="ctr">
              <a:buNone/>
              <a:defRPr sz="1300">
                <a:solidFill>
                  <a:schemeClr val="accent1"/>
                </a:solidFill>
                <a:latin typeface="PT Serif"/>
                <a:ea typeface="PT Serif"/>
                <a:cs typeface="PT Serif"/>
                <a:sym typeface="PT Serif"/>
              </a:defRPr>
            </a:lvl6pPr>
            <a:lvl7pPr lvl="6" algn="ctr">
              <a:buNone/>
              <a:defRPr sz="1300">
                <a:solidFill>
                  <a:schemeClr val="accent1"/>
                </a:solidFill>
                <a:latin typeface="PT Serif"/>
                <a:ea typeface="PT Serif"/>
                <a:cs typeface="PT Serif"/>
                <a:sym typeface="PT Serif"/>
              </a:defRPr>
            </a:lvl7pPr>
            <a:lvl8pPr lvl="7" algn="ctr">
              <a:buNone/>
              <a:defRPr sz="1300">
                <a:solidFill>
                  <a:schemeClr val="accent1"/>
                </a:solidFill>
                <a:latin typeface="PT Serif"/>
                <a:ea typeface="PT Serif"/>
                <a:cs typeface="PT Serif"/>
                <a:sym typeface="PT Serif"/>
              </a:defRPr>
            </a:lvl8pPr>
            <a:lvl9pPr lvl="8" algn="ctr">
              <a:buNone/>
              <a:defRPr sz="1300">
                <a:solidFill>
                  <a:schemeClr val="accent1"/>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jneurosci.org/" TargetMode="External"/><Relationship Id="rId3" Type="http://schemas.openxmlformats.org/officeDocument/2006/relationships/hyperlink" Target="https://www.utdallas.edu/library/" TargetMode="External"/><Relationship Id="rId7" Type="http://schemas.openxmlformats.org/officeDocument/2006/relationships/hyperlink" Target="https://www.scimagojr.com/journalrank.php"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www.ncbi.nlm.nih.gov/pubmed/" TargetMode="External"/><Relationship Id="rId5" Type="http://schemas.openxmlformats.org/officeDocument/2006/relationships/hyperlink" Target="https://www.sciencedirect.com/" TargetMode="External"/><Relationship Id="rId4" Type="http://schemas.openxmlformats.org/officeDocument/2006/relationships/hyperlink" Target="https://www.scopus.com/search/form.uri?display=basic" TargetMode="External"/><Relationship Id="rId9" Type="http://schemas.openxmlformats.org/officeDocument/2006/relationships/hyperlink" Target="https://www.nature.com/neuro/"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mailto:kira.mills@utdallas.edu"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hyperlink" Target="https://www.utdnsa.org/" TargetMode="External"/><Relationship Id="rId4" Type="http://schemas.openxmlformats.org/officeDocument/2006/relationships/hyperlink" Target="https://www.kiramills.com/"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634275" y="1839413"/>
            <a:ext cx="7888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READING A SCIENTIFIC ARTICLE</a:t>
            </a:r>
            <a:endParaRPr dirty="0"/>
          </a:p>
        </p:txBody>
      </p:sp>
      <p:sp>
        <p:nvSpPr>
          <p:cNvPr id="2" name="TextBox 1">
            <a:extLst>
              <a:ext uri="{FF2B5EF4-FFF2-40B4-BE49-F238E27FC236}">
                <a16:creationId xmlns:a16="http://schemas.microsoft.com/office/drawing/2014/main" id="{EF7BE032-AD42-4CD0-8C12-FA4D725296B6}"/>
              </a:ext>
            </a:extLst>
          </p:cNvPr>
          <p:cNvSpPr txBox="1"/>
          <p:nvPr/>
        </p:nvSpPr>
        <p:spPr>
          <a:xfrm>
            <a:off x="2575932" y="3590693"/>
            <a:ext cx="3992136" cy="738664"/>
          </a:xfrm>
          <a:prstGeom prst="rect">
            <a:avLst/>
          </a:prstGeom>
          <a:noFill/>
        </p:spPr>
        <p:txBody>
          <a:bodyPr wrap="square" rtlCol="0">
            <a:spAutoFit/>
          </a:bodyPr>
          <a:lstStyle/>
          <a:p>
            <a:pPr algn="ctr"/>
            <a:r>
              <a:rPr lang="en-US" dirty="0">
                <a:solidFill>
                  <a:schemeClr val="bg1"/>
                </a:solidFill>
                <a:latin typeface="Montserrat" panose="020B0604020202020204" charset="0"/>
              </a:rPr>
              <a:t>Kira Mills</a:t>
            </a:r>
          </a:p>
          <a:p>
            <a:pPr algn="ctr"/>
            <a:r>
              <a:rPr lang="en-US" dirty="0">
                <a:solidFill>
                  <a:schemeClr val="bg1"/>
                </a:solidFill>
                <a:latin typeface="Montserrat" panose="020B0604020202020204" charset="0"/>
              </a:rPr>
              <a:t>UTD Neuroscience Student Association</a:t>
            </a:r>
          </a:p>
          <a:p>
            <a:pPr algn="ctr"/>
            <a:r>
              <a:rPr lang="en-US" dirty="0">
                <a:solidFill>
                  <a:schemeClr val="bg1"/>
                </a:solidFill>
                <a:latin typeface="Montserrat" panose="020B0604020202020204" charset="0"/>
              </a:rPr>
              <a:t>March 3,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1" name="Google Shape;85;p15">
            <a:extLst>
              <a:ext uri="{FF2B5EF4-FFF2-40B4-BE49-F238E27FC236}">
                <a16:creationId xmlns:a16="http://schemas.microsoft.com/office/drawing/2014/main" id="{BBE826D9-CFB8-41BA-96EA-95B1775A2A55}"/>
              </a:ext>
            </a:extLst>
          </p:cNvPr>
          <p:cNvSpPr txBox="1">
            <a:spLocks/>
          </p:cNvSpPr>
          <p:nvPr/>
        </p:nvSpPr>
        <p:spPr>
          <a:xfrm>
            <a:off x="625055" y="682232"/>
            <a:ext cx="4846320" cy="3710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15000"/>
              </a:lnSpc>
              <a:spcBef>
                <a:spcPts val="0"/>
              </a:spcBef>
              <a:spcAft>
                <a:spcPts val="0"/>
              </a:spcAft>
              <a:buClr>
                <a:schemeClr val="accent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15000"/>
              </a:lnSpc>
              <a:spcBef>
                <a:spcPts val="0"/>
              </a:spcBef>
              <a:spcAft>
                <a:spcPts val="0"/>
              </a:spcAft>
              <a:buClr>
                <a:schemeClr val="accent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15000"/>
              </a:lnSpc>
              <a:spcBef>
                <a:spcPts val="0"/>
              </a:spcBef>
              <a:spcAft>
                <a:spcPts val="0"/>
              </a:spcAft>
              <a:buClr>
                <a:schemeClr val="accent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15000"/>
              </a:lnSpc>
              <a:spcBef>
                <a:spcPts val="0"/>
              </a:spcBef>
              <a:spcAft>
                <a:spcPts val="0"/>
              </a:spcAft>
              <a:buClr>
                <a:schemeClr val="accent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15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Font typeface="PT Serif"/>
              <a:buNone/>
            </a:pPr>
            <a:r>
              <a:rPr lang="en-US" sz="1800" b="1" dirty="0">
                <a:solidFill>
                  <a:schemeClr val="bg2">
                    <a:lumMod val="50000"/>
                  </a:schemeClr>
                </a:solidFill>
                <a:latin typeface="Montserrat" panose="020B0604020202020204" charset="0"/>
              </a:rPr>
              <a:t>ABSTRACT:</a:t>
            </a:r>
            <a:r>
              <a:rPr lang="en-US" sz="1800" dirty="0">
                <a:solidFill>
                  <a:schemeClr val="bg2">
                    <a:lumMod val="50000"/>
                  </a:schemeClr>
                </a:solidFill>
                <a:latin typeface="Montserrat" panose="020B0604020202020204" charset="0"/>
              </a:rPr>
              <a:t> Brief overview of the article</a:t>
            </a:r>
          </a:p>
          <a:p>
            <a:pPr marL="76200" indent="0">
              <a:buFont typeface="PT Serif"/>
              <a:buNone/>
            </a:pPr>
            <a:r>
              <a:rPr lang="en-US" sz="1800" b="1" dirty="0">
                <a:solidFill>
                  <a:schemeClr val="bg2">
                    <a:lumMod val="50000"/>
                  </a:schemeClr>
                </a:solidFill>
                <a:latin typeface="Montserrat" panose="020B0604020202020204" charset="0"/>
              </a:rPr>
              <a:t>INTRODUCTION:</a:t>
            </a:r>
            <a:r>
              <a:rPr lang="en-US" sz="1800" dirty="0">
                <a:solidFill>
                  <a:schemeClr val="bg2">
                    <a:lumMod val="50000"/>
                  </a:schemeClr>
                </a:solidFill>
                <a:latin typeface="Montserrat" panose="020B0604020202020204" charset="0"/>
              </a:rPr>
              <a:t> Background information and statement of research hypothesis</a:t>
            </a:r>
          </a:p>
          <a:p>
            <a:pPr marL="76200" indent="0">
              <a:buFont typeface="PT Serif"/>
              <a:buNone/>
            </a:pPr>
            <a:r>
              <a:rPr lang="en-US" sz="1800" b="1" dirty="0">
                <a:solidFill>
                  <a:schemeClr val="bg2">
                    <a:lumMod val="50000"/>
                  </a:schemeClr>
                </a:solidFill>
                <a:latin typeface="Montserrat" panose="020B0604020202020204" charset="0"/>
              </a:rPr>
              <a:t>METHODS:</a:t>
            </a:r>
            <a:r>
              <a:rPr lang="en-US" sz="1800" dirty="0">
                <a:solidFill>
                  <a:schemeClr val="bg2">
                    <a:lumMod val="50000"/>
                  </a:schemeClr>
                </a:solidFill>
                <a:latin typeface="Montserrat" panose="020B0604020202020204" charset="0"/>
              </a:rPr>
              <a:t> Details of how the study was conducted, procedures followed, instruments used, and variables measured</a:t>
            </a:r>
          </a:p>
          <a:p>
            <a:pPr marL="76200" indent="0">
              <a:buFont typeface="PT Serif"/>
              <a:buNone/>
            </a:pPr>
            <a:r>
              <a:rPr lang="en-US" sz="1800" b="1" dirty="0">
                <a:solidFill>
                  <a:schemeClr val="bg2">
                    <a:lumMod val="50000"/>
                  </a:schemeClr>
                </a:solidFill>
                <a:latin typeface="Montserrat" panose="020B0604020202020204" charset="0"/>
              </a:rPr>
              <a:t>RESULTS:</a:t>
            </a:r>
            <a:r>
              <a:rPr lang="en-US" sz="1800" dirty="0">
                <a:solidFill>
                  <a:schemeClr val="bg2">
                    <a:lumMod val="50000"/>
                  </a:schemeClr>
                </a:solidFill>
                <a:latin typeface="Montserrat" panose="020B0604020202020204" charset="0"/>
              </a:rPr>
              <a:t> All the data of the study along with figures, tables and/or graphs</a:t>
            </a:r>
          </a:p>
          <a:p>
            <a:pPr marL="76200" indent="0">
              <a:buFont typeface="PT Serif"/>
              <a:buNone/>
            </a:pPr>
            <a:r>
              <a:rPr lang="en-US" sz="1800" b="1" dirty="0">
                <a:solidFill>
                  <a:schemeClr val="bg2">
                    <a:lumMod val="50000"/>
                  </a:schemeClr>
                </a:solidFill>
                <a:latin typeface="Montserrat" panose="020B0604020202020204" charset="0"/>
              </a:rPr>
              <a:t>DISCUSSION:</a:t>
            </a:r>
            <a:r>
              <a:rPr lang="en-US" sz="1800" dirty="0">
                <a:solidFill>
                  <a:schemeClr val="bg2">
                    <a:lumMod val="50000"/>
                  </a:schemeClr>
                </a:solidFill>
                <a:latin typeface="Montserrat" panose="020B0604020202020204" charset="0"/>
              </a:rPr>
              <a:t> The interpretation of the results and implications of the study </a:t>
            </a:r>
            <a:endParaRPr lang="en-US" sz="1800" b="1" dirty="0">
              <a:solidFill>
                <a:schemeClr val="bg2">
                  <a:lumMod val="50000"/>
                </a:schemeClr>
              </a:solidFill>
              <a:latin typeface="Montserrat" panose="020B0604020202020204" charset="0"/>
            </a:endParaRPr>
          </a:p>
        </p:txBody>
      </p:sp>
      <p:sp>
        <p:nvSpPr>
          <p:cNvPr id="84" name="Google Shape;84;p1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SECTIONS OF A RESEARCH ARTICLE</a:t>
            </a:r>
            <a:endParaRPr dirty="0"/>
          </a:p>
        </p:txBody>
      </p:sp>
      <p:sp>
        <p:nvSpPr>
          <p:cNvPr id="85" name="Google Shape;85;p15"/>
          <p:cNvSpPr txBox="1">
            <a:spLocks noGrp="1"/>
          </p:cNvSpPr>
          <p:nvPr>
            <p:ph type="body" idx="1"/>
          </p:nvPr>
        </p:nvSpPr>
        <p:spPr>
          <a:xfrm>
            <a:off x="621876" y="683755"/>
            <a:ext cx="4846320" cy="3710791"/>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SzPts val="2400"/>
              <a:buNone/>
            </a:pPr>
            <a:r>
              <a:rPr lang="en-US" sz="1800" b="1" dirty="0">
                <a:solidFill>
                  <a:schemeClr val="bg1">
                    <a:lumMod val="75000"/>
                  </a:schemeClr>
                </a:solidFill>
                <a:latin typeface="Montserrat" panose="020B0604020202020204" charset="0"/>
              </a:rPr>
              <a:t>ABSTRACT:</a:t>
            </a:r>
            <a:r>
              <a:rPr lang="en-US" sz="1800" dirty="0">
                <a:solidFill>
                  <a:schemeClr val="bg1">
                    <a:lumMod val="75000"/>
                  </a:schemeClr>
                </a:solidFill>
                <a:latin typeface="Montserrat" panose="020B0604020202020204" charset="0"/>
              </a:rPr>
              <a:t> Brief overview of the article</a:t>
            </a:r>
          </a:p>
          <a:p>
            <a:pPr marL="76200" lvl="0" indent="0" rtl="0">
              <a:spcBef>
                <a:spcPts val="600"/>
              </a:spcBef>
              <a:spcAft>
                <a:spcPts val="0"/>
              </a:spcAft>
              <a:buSzPts val="2400"/>
              <a:buNone/>
            </a:pPr>
            <a:r>
              <a:rPr lang="en-US" sz="1800" b="1" dirty="0">
                <a:solidFill>
                  <a:schemeClr val="bg1">
                    <a:lumMod val="75000"/>
                  </a:schemeClr>
                </a:solidFill>
                <a:latin typeface="Montserrat" panose="020B0604020202020204" charset="0"/>
              </a:rPr>
              <a:t>INTRODUCTION:</a:t>
            </a:r>
            <a:r>
              <a:rPr lang="en-US" sz="1800" dirty="0">
                <a:solidFill>
                  <a:schemeClr val="bg1">
                    <a:lumMod val="75000"/>
                  </a:schemeClr>
                </a:solidFill>
                <a:latin typeface="Montserrat" panose="020B0604020202020204" charset="0"/>
              </a:rPr>
              <a:t> Background information and statement of research hypothesis</a:t>
            </a:r>
          </a:p>
          <a:p>
            <a:pPr marL="76200" lvl="0" indent="0" rtl="0">
              <a:spcBef>
                <a:spcPts val="600"/>
              </a:spcBef>
              <a:spcAft>
                <a:spcPts val="0"/>
              </a:spcAft>
              <a:buSzPts val="2400"/>
              <a:buNone/>
            </a:pPr>
            <a:r>
              <a:rPr lang="en-US" sz="1800" b="1" dirty="0">
                <a:solidFill>
                  <a:schemeClr val="bg1">
                    <a:lumMod val="75000"/>
                  </a:schemeClr>
                </a:solidFill>
                <a:latin typeface="Montserrat" panose="020B0604020202020204" charset="0"/>
              </a:rPr>
              <a:t>METHODS:</a:t>
            </a:r>
            <a:r>
              <a:rPr lang="en-US" sz="1800" dirty="0">
                <a:solidFill>
                  <a:schemeClr val="bg1">
                    <a:lumMod val="75000"/>
                  </a:schemeClr>
                </a:solidFill>
                <a:latin typeface="Montserrat" panose="020B0604020202020204" charset="0"/>
              </a:rPr>
              <a:t> Details of how the study was conducted, procedures followed, instruments used, and variables measured</a:t>
            </a:r>
          </a:p>
          <a:p>
            <a:pPr marL="76200" lvl="0" indent="0" rtl="0">
              <a:spcBef>
                <a:spcPts val="600"/>
              </a:spcBef>
              <a:spcAft>
                <a:spcPts val="0"/>
              </a:spcAft>
              <a:buSzPts val="2400"/>
              <a:buNone/>
            </a:pPr>
            <a:r>
              <a:rPr lang="en-US" sz="1800" b="1" dirty="0">
                <a:solidFill>
                  <a:schemeClr val="bg1">
                    <a:lumMod val="75000"/>
                  </a:schemeClr>
                </a:solidFill>
                <a:latin typeface="Montserrat" panose="020B0604020202020204" charset="0"/>
              </a:rPr>
              <a:t>RESULTS:</a:t>
            </a:r>
            <a:r>
              <a:rPr lang="en-US" sz="1800" dirty="0">
                <a:solidFill>
                  <a:schemeClr val="bg1">
                    <a:lumMod val="75000"/>
                  </a:schemeClr>
                </a:solidFill>
                <a:latin typeface="Montserrat" panose="020B0604020202020204" charset="0"/>
              </a:rPr>
              <a:t> All the data of the study along with figures, tables and/or graphs</a:t>
            </a:r>
          </a:p>
          <a:p>
            <a:pPr marL="76200" lvl="0" indent="0" rtl="0">
              <a:spcBef>
                <a:spcPts val="600"/>
              </a:spcBef>
              <a:spcAft>
                <a:spcPts val="0"/>
              </a:spcAft>
              <a:buSzPts val="2400"/>
              <a:buNone/>
            </a:pPr>
            <a:r>
              <a:rPr lang="en-US" sz="1800" b="1" dirty="0">
                <a:solidFill>
                  <a:schemeClr val="bg1">
                    <a:lumMod val="75000"/>
                  </a:schemeClr>
                </a:solidFill>
                <a:latin typeface="Montserrat" panose="020B0604020202020204" charset="0"/>
              </a:rPr>
              <a:t>DISCUSSION:</a:t>
            </a:r>
            <a:r>
              <a:rPr lang="en-US" sz="1800" dirty="0">
                <a:solidFill>
                  <a:schemeClr val="bg1">
                    <a:lumMod val="75000"/>
                  </a:schemeClr>
                </a:solidFill>
                <a:latin typeface="Montserrat" panose="020B0604020202020204" charset="0"/>
              </a:rPr>
              <a:t> The interpretation of the results and implications of the study </a:t>
            </a:r>
            <a:endParaRPr sz="1800" b="1" dirty="0">
              <a:solidFill>
                <a:schemeClr val="bg1">
                  <a:lumMod val="75000"/>
                </a:schemeClr>
              </a:solidFill>
              <a:latin typeface="Montserrat" panose="020B0604020202020204" charset="0"/>
            </a:endParaRPr>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id="{0384C22E-6914-412F-A2A7-9207EE74E123}"/>
              </a:ext>
            </a:extLst>
          </p:cNvPr>
          <p:cNvPicPr>
            <a:picLocks noChangeAspect="1"/>
          </p:cNvPicPr>
          <p:nvPr/>
        </p:nvPicPr>
        <p:blipFill>
          <a:blip r:embed="rId3"/>
          <a:stretch>
            <a:fillRect/>
          </a:stretch>
        </p:blipFill>
        <p:spPr>
          <a:xfrm>
            <a:off x="3555047" y="1464007"/>
            <a:ext cx="5364697" cy="3397825"/>
          </a:xfrm>
          <a:prstGeom prst="rect">
            <a:avLst/>
          </a:prstGeom>
          <a:ln w="38100">
            <a:solidFill>
              <a:schemeClr val="accent1"/>
            </a:solidFill>
          </a:ln>
        </p:spPr>
      </p:pic>
      <p:pic>
        <p:nvPicPr>
          <p:cNvPr id="7" name="Picture 6">
            <a:extLst>
              <a:ext uri="{FF2B5EF4-FFF2-40B4-BE49-F238E27FC236}">
                <a16:creationId xmlns:a16="http://schemas.microsoft.com/office/drawing/2014/main" id="{C9EE4488-3267-43C1-85A9-CBA4B09E91AF}"/>
              </a:ext>
            </a:extLst>
          </p:cNvPr>
          <p:cNvPicPr>
            <a:picLocks noChangeAspect="1"/>
          </p:cNvPicPr>
          <p:nvPr/>
        </p:nvPicPr>
        <p:blipFill>
          <a:blip r:embed="rId4"/>
          <a:stretch>
            <a:fillRect/>
          </a:stretch>
        </p:blipFill>
        <p:spPr>
          <a:xfrm>
            <a:off x="6307235" y="712989"/>
            <a:ext cx="2465253" cy="4376868"/>
          </a:xfrm>
          <a:prstGeom prst="rect">
            <a:avLst/>
          </a:prstGeom>
          <a:ln w="38100">
            <a:solidFill>
              <a:schemeClr val="accent1"/>
            </a:solidFill>
          </a:ln>
        </p:spPr>
      </p:pic>
      <p:pic>
        <p:nvPicPr>
          <p:cNvPr id="4" name="Picture 3">
            <a:extLst>
              <a:ext uri="{FF2B5EF4-FFF2-40B4-BE49-F238E27FC236}">
                <a16:creationId xmlns:a16="http://schemas.microsoft.com/office/drawing/2014/main" id="{158DAE73-F9F7-42B8-85C5-6CF8E25968E3}"/>
              </a:ext>
            </a:extLst>
          </p:cNvPr>
          <p:cNvPicPr>
            <a:picLocks noChangeAspect="1"/>
          </p:cNvPicPr>
          <p:nvPr/>
        </p:nvPicPr>
        <p:blipFill>
          <a:blip r:embed="rId5"/>
          <a:stretch>
            <a:fillRect/>
          </a:stretch>
        </p:blipFill>
        <p:spPr>
          <a:xfrm>
            <a:off x="6253521" y="712989"/>
            <a:ext cx="2574899" cy="4286100"/>
          </a:xfrm>
          <a:prstGeom prst="rect">
            <a:avLst/>
          </a:prstGeom>
          <a:ln w="38100">
            <a:solidFill>
              <a:schemeClr val="accent1"/>
            </a:solidFill>
          </a:ln>
        </p:spPr>
      </p:pic>
      <p:pic>
        <p:nvPicPr>
          <p:cNvPr id="5" name="Picture 4">
            <a:extLst>
              <a:ext uri="{FF2B5EF4-FFF2-40B4-BE49-F238E27FC236}">
                <a16:creationId xmlns:a16="http://schemas.microsoft.com/office/drawing/2014/main" id="{B94FEF34-1D17-42CB-AA24-B4CC70C0E808}"/>
              </a:ext>
            </a:extLst>
          </p:cNvPr>
          <p:cNvPicPr>
            <a:picLocks noChangeAspect="1"/>
          </p:cNvPicPr>
          <p:nvPr/>
        </p:nvPicPr>
        <p:blipFill>
          <a:blip r:embed="rId6"/>
          <a:stretch>
            <a:fillRect/>
          </a:stretch>
        </p:blipFill>
        <p:spPr>
          <a:xfrm>
            <a:off x="5461850" y="1296633"/>
            <a:ext cx="3457894" cy="2615972"/>
          </a:xfrm>
          <a:prstGeom prst="rect">
            <a:avLst/>
          </a:prstGeom>
          <a:ln w="38100">
            <a:solidFill>
              <a:schemeClr val="accent1"/>
            </a:solidFill>
          </a:ln>
        </p:spPr>
      </p:pic>
      <p:pic>
        <p:nvPicPr>
          <p:cNvPr id="6" name="Picture 5">
            <a:extLst>
              <a:ext uri="{FF2B5EF4-FFF2-40B4-BE49-F238E27FC236}">
                <a16:creationId xmlns:a16="http://schemas.microsoft.com/office/drawing/2014/main" id="{09B8F764-60FB-457C-B47D-3EED353582B7}"/>
              </a:ext>
            </a:extLst>
          </p:cNvPr>
          <p:cNvPicPr>
            <a:picLocks noChangeAspect="1"/>
          </p:cNvPicPr>
          <p:nvPr/>
        </p:nvPicPr>
        <p:blipFill>
          <a:blip r:embed="rId7"/>
          <a:stretch>
            <a:fillRect/>
          </a:stretch>
        </p:blipFill>
        <p:spPr>
          <a:xfrm>
            <a:off x="6327544" y="731336"/>
            <a:ext cx="2603611" cy="4308868"/>
          </a:xfrm>
          <a:prstGeom prst="rect">
            <a:avLst/>
          </a:prstGeom>
          <a:ln w="38100">
            <a:solidFill>
              <a:schemeClr val="accent1"/>
            </a:solidFill>
          </a:ln>
        </p:spPr>
      </p:pic>
    </p:spTree>
    <p:extLst>
      <p:ext uri="{BB962C8B-B14F-4D97-AF65-F5344CB8AC3E}">
        <p14:creationId xmlns:p14="http://schemas.microsoft.com/office/powerpoint/2010/main" val="185360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85">
                                            <p:txEl>
                                              <p:pRg st="0" end="0"/>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85">
                                            <p:txEl>
                                              <p:pRg st="1" end="1"/>
                                            </p:txEl>
                                          </p:spTgt>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85">
                                            <p:txEl>
                                              <p:pRg st="1" end="1"/>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85">
                                            <p:txEl>
                                              <p:pRg st="2" end="2"/>
                                            </p:txEl>
                                          </p:spTgt>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85">
                                            <p:txEl>
                                              <p:pRg st="2" end="2"/>
                                            </p:txEl>
                                          </p:spTgt>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4"/>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85">
                                            <p:txEl>
                                              <p:pRg st="3" end="3"/>
                                            </p:txEl>
                                          </p:spTgt>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1">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1">
                                            <p:txEl>
                                              <p:pRg st="3" end="3"/>
                                            </p:txEl>
                                          </p:spTgt>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85">
                                            <p:txEl>
                                              <p:pRg st="3" end="3"/>
                                            </p:txEl>
                                          </p:spTgt>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85">
                                            <p:txEl>
                                              <p:pRg st="4" end="4"/>
                                            </p:txEl>
                                          </p:spTgt>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1">
                                            <p:txEl>
                                              <p:pRg st="4" end="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1">
                                            <p:txEl>
                                              <p:pRg st="4" end="4"/>
                                            </p:txEl>
                                          </p:spTgt>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85">
                                            <p:txEl>
                                              <p:pRg st="4" end="4"/>
                                            </p:txEl>
                                          </p:spTgt>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429516" y="2077714"/>
            <a:ext cx="689290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How do you pick one?</a:t>
            </a:r>
            <a:endParaRPr dirty="0"/>
          </a:p>
        </p:txBody>
      </p:sp>
      <p:sp>
        <p:nvSpPr>
          <p:cNvPr id="73" name="Google Shape;73;p13"/>
          <p:cNvSpPr txBox="1">
            <a:spLocks noGrp="1"/>
          </p:cNvSpPr>
          <p:nvPr>
            <p:ph type="subTitle" idx="1"/>
          </p:nvPr>
        </p:nvSpPr>
        <p:spPr>
          <a:xfrm>
            <a:off x="2600400" y="3182963"/>
            <a:ext cx="58578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Where do you even find it?</a:t>
            </a:r>
            <a:endParaRPr dirty="0"/>
          </a:p>
        </p:txBody>
      </p:sp>
    </p:spTree>
    <p:extLst>
      <p:ext uri="{BB962C8B-B14F-4D97-AF65-F5344CB8AC3E}">
        <p14:creationId xmlns:p14="http://schemas.microsoft.com/office/powerpoint/2010/main" val="290139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WHERE TO LOOK FOR ARTICLES</a:t>
            </a:r>
            <a:endParaRPr dirty="0"/>
          </a:p>
        </p:txBody>
      </p:sp>
      <p:sp>
        <p:nvSpPr>
          <p:cNvPr id="85" name="Google Shape;85;p15"/>
          <p:cNvSpPr txBox="1">
            <a:spLocks noGrp="1"/>
          </p:cNvSpPr>
          <p:nvPr>
            <p:ph type="body" idx="1"/>
          </p:nvPr>
        </p:nvSpPr>
        <p:spPr>
          <a:xfrm>
            <a:off x="891450" y="882040"/>
            <a:ext cx="7909800" cy="3215400"/>
          </a:xfrm>
          <a:prstGeom prst="rect">
            <a:avLst/>
          </a:prstGeom>
        </p:spPr>
        <p:txBody>
          <a:bodyPr spcFirstLastPara="1" wrap="square" lIns="91425" tIns="91425" rIns="91425" bIns="91425" anchor="t" anchorCtr="0">
            <a:noAutofit/>
          </a:bodyPr>
          <a:lstStyle/>
          <a:p>
            <a:pPr lvl="0" algn="just"/>
            <a:r>
              <a:rPr lang="en-US" sz="2000" dirty="0">
                <a:latin typeface="Montserrat" panose="020B0604020202020204" charset="0"/>
              </a:rPr>
              <a:t>The </a:t>
            </a:r>
            <a:r>
              <a:rPr lang="en-US" sz="2000" dirty="0">
                <a:latin typeface="Montserrat" panose="020B0604020202020204" charset="0"/>
                <a:hlinkClick r:id="rId3"/>
              </a:rPr>
              <a:t>library’s website </a:t>
            </a:r>
            <a:endParaRPr lang="en-US" sz="1800" dirty="0">
              <a:latin typeface="Montserrat" panose="020B0604020202020204" charset="0"/>
            </a:endParaRPr>
          </a:p>
          <a:p>
            <a:pPr lvl="0" algn="just"/>
            <a:r>
              <a:rPr lang="en-US" sz="2000" dirty="0">
                <a:latin typeface="Montserrat" panose="020B0604020202020204" charset="0"/>
              </a:rPr>
              <a:t>A different database </a:t>
            </a:r>
            <a:r>
              <a:rPr lang="en-US" sz="1800" dirty="0">
                <a:latin typeface="Montserrat" panose="020B0604020202020204" charset="0"/>
              </a:rPr>
              <a:t>(</a:t>
            </a:r>
            <a:r>
              <a:rPr lang="en-US" sz="1800" dirty="0">
                <a:latin typeface="Montserrat" panose="020B0604020202020204" charset="0"/>
                <a:hlinkClick r:id="rId4"/>
              </a:rPr>
              <a:t>SCOPUS</a:t>
            </a:r>
            <a:r>
              <a:rPr lang="en-US" sz="1800" dirty="0">
                <a:latin typeface="Montserrat" panose="020B0604020202020204" charset="0"/>
              </a:rPr>
              <a:t>, </a:t>
            </a:r>
            <a:r>
              <a:rPr lang="en-US" sz="1800" dirty="0">
                <a:latin typeface="Montserrat" panose="020B0604020202020204" charset="0"/>
                <a:hlinkClick r:id="rId5"/>
              </a:rPr>
              <a:t>ScienceDirect</a:t>
            </a:r>
            <a:r>
              <a:rPr lang="en-US" sz="1800" dirty="0">
                <a:latin typeface="Montserrat" panose="020B0604020202020204" charset="0"/>
              </a:rPr>
              <a:t>, </a:t>
            </a:r>
            <a:r>
              <a:rPr lang="en-US" sz="1800" dirty="0">
                <a:latin typeface="Montserrat" panose="020B0604020202020204" charset="0"/>
                <a:hlinkClick r:id="rId6"/>
              </a:rPr>
              <a:t>PubMed</a:t>
            </a:r>
            <a:r>
              <a:rPr lang="en-US" sz="1800" dirty="0">
                <a:latin typeface="Montserrat" panose="020B0604020202020204" charset="0"/>
              </a:rPr>
              <a:t>)</a:t>
            </a:r>
          </a:p>
          <a:p>
            <a:pPr lvl="1" algn="just"/>
            <a:r>
              <a:rPr lang="en-US" sz="1800" dirty="0">
                <a:latin typeface="Montserrat" panose="020B0604020202020204" charset="0"/>
              </a:rPr>
              <a:t>Can be found through the library</a:t>
            </a:r>
          </a:p>
          <a:p>
            <a:pPr marL="533400" lvl="1" indent="0" algn="just">
              <a:buNone/>
            </a:pPr>
            <a:endParaRPr lang="en-US" sz="1800" dirty="0">
              <a:latin typeface="Montserrat" panose="020B0604020202020204" charset="0"/>
            </a:endParaRPr>
          </a:p>
          <a:p>
            <a:pPr marL="457200" lvl="0" indent="-381000" algn="just" rtl="0">
              <a:spcBef>
                <a:spcPts val="600"/>
              </a:spcBef>
              <a:spcAft>
                <a:spcPts val="0"/>
              </a:spcAft>
              <a:buSzPts val="2400"/>
              <a:buChar char="○"/>
            </a:pPr>
            <a:r>
              <a:rPr lang="en-US" sz="2000" dirty="0">
                <a:latin typeface="Montserrat" panose="020B0604020202020204" charset="0"/>
                <a:hlinkClick r:id="rId7"/>
              </a:rPr>
              <a:t>A journal’s website</a:t>
            </a:r>
            <a:endParaRPr lang="en-US" sz="2000" dirty="0">
              <a:latin typeface="Montserrat" panose="020B0604020202020204" charset="0"/>
            </a:endParaRPr>
          </a:p>
          <a:p>
            <a:pPr lvl="1" algn="just">
              <a:spcBef>
                <a:spcPts val="600"/>
              </a:spcBef>
              <a:buChar char="○"/>
            </a:pPr>
            <a:r>
              <a:rPr lang="en-US" sz="1800" dirty="0">
                <a:latin typeface="Montserrat" panose="020B0604020202020204" charset="0"/>
                <a:hlinkClick r:id="rId8"/>
              </a:rPr>
              <a:t>The Journal of Neuroscience</a:t>
            </a:r>
            <a:endParaRPr lang="en-US" sz="1800" dirty="0">
              <a:latin typeface="Montserrat" panose="020B0604020202020204" charset="0"/>
            </a:endParaRPr>
          </a:p>
          <a:p>
            <a:pPr lvl="1" algn="just">
              <a:spcBef>
                <a:spcPts val="600"/>
              </a:spcBef>
              <a:buChar char="○"/>
            </a:pPr>
            <a:r>
              <a:rPr lang="en-US" sz="1800" dirty="0">
                <a:latin typeface="Montserrat" panose="020B0604020202020204" charset="0"/>
                <a:hlinkClick r:id="rId9"/>
              </a:rPr>
              <a:t>Nature Neuroscience</a:t>
            </a:r>
            <a:endParaRPr lang="en-US" sz="1800" dirty="0">
              <a:latin typeface="Montserrat" panose="020B0604020202020204" charset="0"/>
            </a:endParaRPr>
          </a:p>
          <a:p>
            <a:pPr marL="533400" lvl="1" indent="0" algn="just">
              <a:spcBef>
                <a:spcPts val="600"/>
              </a:spcBef>
              <a:buNone/>
            </a:pPr>
            <a:endParaRPr lang="en-US" sz="2000" dirty="0">
              <a:latin typeface="Montserrat" panose="020B0604020202020204" charset="0"/>
            </a:endParaRPr>
          </a:p>
          <a:p>
            <a:pPr marL="457200" lvl="0" indent="-381000" algn="just" rtl="0">
              <a:spcBef>
                <a:spcPts val="600"/>
              </a:spcBef>
              <a:spcAft>
                <a:spcPts val="0"/>
              </a:spcAft>
              <a:buSzPts val="2400"/>
              <a:buChar char="○"/>
            </a:pPr>
            <a:r>
              <a:rPr lang="en-US" sz="2000" dirty="0">
                <a:latin typeface="Montserrat" panose="020B0604020202020204" charset="0"/>
              </a:rPr>
              <a:t>The reference list of a different article</a:t>
            </a:r>
          </a:p>
          <a:p>
            <a:pPr marL="457200" lvl="0" indent="-381000" algn="just" rtl="0">
              <a:spcBef>
                <a:spcPts val="600"/>
              </a:spcBef>
              <a:spcAft>
                <a:spcPts val="0"/>
              </a:spcAft>
              <a:buSzPts val="2400"/>
              <a:buChar char="○"/>
            </a:pPr>
            <a:endParaRPr sz="2000" dirty="0">
              <a:latin typeface="Montserrat" panose="020B0604020202020204" charset="0"/>
            </a:endParaRPr>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391702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19" name="Google Shape;128;p17">
            <a:extLst>
              <a:ext uri="{FF2B5EF4-FFF2-40B4-BE49-F238E27FC236}">
                <a16:creationId xmlns:a16="http://schemas.microsoft.com/office/drawing/2014/main" id="{4C3383FD-5E08-40DA-B57B-1B7E3F38F8C7}"/>
              </a:ext>
            </a:extLst>
          </p:cNvPr>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SHOULD YOU READ AN ARTICLE?</a:t>
            </a:r>
            <a:endParaRPr dirty="0"/>
          </a:p>
        </p:txBody>
      </p:sp>
      <p:sp>
        <p:nvSpPr>
          <p:cNvPr id="12" name="TextBox 11">
            <a:extLst>
              <a:ext uri="{FF2B5EF4-FFF2-40B4-BE49-F238E27FC236}">
                <a16:creationId xmlns:a16="http://schemas.microsoft.com/office/drawing/2014/main" id="{CA0966AC-AA41-4A50-BD7B-A6CB952A2F60}"/>
              </a:ext>
            </a:extLst>
          </p:cNvPr>
          <p:cNvSpPr txBox="1"/>
          <p:nvPr/>
        </p:nvSpPr>
        <p:spPr>
          <a:xfrm>
            <a:off x="384647" y="818290"/>
            <a:ext cx="4166918" cy="523220"/>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Is the </a:t>
            </a:r>
            <a:r>
              <a:rPr lang="en-US" b="1" dirty="0"/>
              <a:t>Title</a:t>
            </a:r>
            <a:r>
              <a:rPr lang="en-US" dirty="0"/>
              <a:t> related to the topic that I am looking for? Does it have the </a:t>
            </a:r>
            <a:r>
              <a:rPr lang="en-US" b="1" dirty="0"/>
              <a:t>Keywords </a:t>
            </a:r>
            <a:r>
              <a:rPr lang="en-US" dirty="0"/>
              <a:t>I have in mind? </a:t>
            </a:r>
          </a:p>
        </p:txBody>
      </p:sp>
      <p:sp>
        <p:nvSpPr>
          <p:cNvPr id="16" name="Diamond 15">
            <a:extLst>
              <a:ext uri="{FF2B5EF4-FFF2-40B4-BE49-F238E27FC236}">
                <a16:creationId xmlns:a16="http://schemas.microsoft.com/office/drawing/2014/main" id="{3A1C9103-5711-41BB-B62F-484F38DD3BFB}"/>
              </a:ext>
            </a:extLst>
          </p:cNvPr>
          <p:cNvSpPr/>
          <p:nvPr/>
        </p:nvSpPr>
        <p:spPr>
          <a:xfrm>
            <a:off x="1920771" y="1567013"/>
            <a:ext cx="1092451" cy="613650"/>
          </a:xfrm>
          <a:prstGeom prst="diamond">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YES</a:t>
            </a:r>
          </a:p>
        </p:txBody>
      </p:sp>
      <p:sp>
        <p:nvSpPr>
          <p:cNvPr id="32" name="Diamond 31">
            <a:extLst>
              <a:ext uri="{FF2B5EF4-FFF2-40B4-BE49-F238E27FC236}">
                <a16:creationId xmlns:a16="http://schemas.microsoft.com/office/drawing/2014/main" id="{5FC28409-E534-44BA-867A-E80CC147C9F6}"/>
              </a:ext>
            </a:extLst>
          </p:cNvPr>
          <p:cNvSpPr/>
          <p:nvPr/>
        </p:nvSpPr>
        <p:spPr>
          <a:xfrm>
            <a:off x="6992329" y="736750"/>
            <a:ext cx="961716" cy="691064"/>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NO</a:t>
            </a:r>
          </a:p>
        </p:txBody>
      </p:sp>
      <p:cxnSp>
        <p:nvCxnSpPr>
          <p:cNvPr id="33" name="Straight Arrow Connector 32">
            <a:extLst>
              <a:ext uri="{FF2B5EF4-FFF2-40B4-BE49-F238E27FC236}">
                <a16:creationId xmlns:a16="http://schemas.microsoft.com/office/drawing/2014/main" id="{DD6ECE59-CC17-4C11-AF87-5D8C8ABD0E91}"/>
              </a:ext>
            </a:extLst>
          </p:cNvPr>
          <p:cNvCxnSpPr>
            <a:cxnSpLocks/>
            <a:stCxn id="12" idx="3"/>
            <a:endCxn id="32" idx="1"/>
          </p:cNvCxnSpPr>
          <p:nvPr/>
        </p:nvCxnSpPr>
        <p:spPr>
          <a:xfrm>
            <a:off x="4551565" y="1079900"/>
            <a:ext cx="2440764" cy="23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E1080AB-2D48-4770-87C8-51B2A8EA34FD}"/>
              </a:ext>
            </a:extLst>
          </p:cNvPr>
          <p:cNvSpPr txBox="1"/>
          <p:nvPr/>
        </p:nvSpPr>
        <p:spPr>
          <a:xfrm>
            <a:off x="384643" y="2380917"/>
            <a:ext cx="4166917" cy="307777"/>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Read the </a:t>
            </a:r>
            <a:r>
              <a:rPr lang="en-US" b="1" dirty="0"/>
              <a:t>Abstract </a:t>
            </a:r>
            <a:r>
              <a:rPr lang="en-US" dirty="0"/>
              <a:t>/ </a:t>
            </a:r>
            <a:r>
              <a:rPr lang="en-US" b="1" dirty="0"/>
              <a:t>Summary </a:t>
            </a:r>
            <a:r>
              <a:rPr lang="en-US" dirty="0"/>
              <a:t>/ </a:t>
            </a:r>
            <a:r>
              <a:rPr lang="en-US" b="1" dirty="0"/>
              <a:t>Conclusion</a:t>
            </a:r>
            <a:endParaRPr lang="en-US" dirty="0"/>
          </a:p>
        </p:txBody>
      </p:sp>
      <p:cxnSp>
        <p:nvCxnSpPr>
          <p:cNvPr id="41" name="Straight Arrow Connector 40">
            <a:extLst>
              <a:ext uri="{FF2B5EF4-FFF2-40B4-BE49-F238E27FC236}">
                <a16:creationId xmlns:a16="http://schemas.microsoft.com/office/drawing/2014/main" id="{CCBF8AC1-7887-48B5-B192-2CD2551B23FE}"/>
              </a:ext>
            </a:extLst>
          </p:cNvPr>
          <p:cNvCxnSpPr>
            <a:cxnSpLocks/>
            <a:stCxn id="16" idx="2"/>
            <a:endCxn id="40" idx="0"/>
          </p:cNvCxnSpPr>
          <p:nvPr/>
        </p:nvCxnSpPr>
        <p:spPr>
          <a:xfrm>
            <a:off x="2466997" y="2180663"/>
            <a:ext cx="1105" cy="2002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F1173E5-0605-44E8-8A8A-AA11AC8B08CD}"/>
              </a:ext>
            </a:extLst>
          </p:cNvPr>
          <p:cNvSpPr txBox="1"/>
          <p:nvPr/>
        </p:nvSpPr>
        <p:spPr>
          <a:xfrm>
            <a:off x="5959762" y="1719949"/>
            <a:ext cx="3026850" cy="307777"/>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a:t>Skip the article and go to the next</a:t>
            </a:r>
          </a:p>
        </p:txBody>
      </p:sp>
      <p:cxnSp>
        <p:nvCxnSpPr>
          <p:cNvPr id="52" name="Straight Arrow Connector 51">
            <a:extLst>
              <a:ext uri="{FF2B5EF4-FFF2-40B4-BE49-F238E27FC236}">
                <a16:creationId xmlns:a16="http://schemas.microsoft.com/office/drawing/2014/main" id="{95136658-ECDF-44FF-990F-BC0C2DE7810B}"/>
              </a:ext>
            </a:extLst>
          </p:cNvPr>
          <p:cNvCxnSpPr>
            <a:cxnSpLocks/>
            <a:stCxn id="40" idx="2"/>
            <a:endCxn id="55" idx="0"/>
          </p:cNvCxnSpPr>
          <p:nvPr/>
        </p:nvCxnSpPr>
        <p:spPr>
          <a:xfrm flipH="1">
            <a:off x="2466995" y="2688694"/>
            <a:ext cx="1107" cy="11451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058FA0C-0170-4F20-B617-DD84066632B6}"/>
              </a:ext>
            </a:extLst>
          </p:cNvPr>
          <p:cNvSpPr txBox="1"/>
          <p:nvPr/>
        </p:nvSpPr>
        <p:spPr>
          <a:xfrm>
            <a:off x="1003955" y="2792399"/>
            <a:ext cx="2926080" cy="201168"/>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lang="en-US" sz="1200" i="1" dirty="0"/>
              <a:t>Clear-cut Aims and Objectives?</a:t>
            </a:r>
          </a:p>
        </p:txBody>
      </p:sp>
      <p:sp>
        <p:nvSpPr>
          <p:cNvPr id="48" name="TextBox 47">
            <a:extLst>
              <a:ext uri="{FF2B5EF4-FFF2-40B4-BE49-F238E27FC236}">
                <a16:creationId xmlns:a16="http://schemas.microsoft.com/office/drawing/2014/main" id="{CEB750D7-E33C-4ACE-88E1-559021702754}"/>
              </a:ext>
            </a:extLst>
          </p:cNvPr>
          <p:cNvSpPr txBox="1"/>
          <p:nvPr/>
        </p:nvSpPr>
        <p:spPr>
          <a:xfrm>
            <a:off x="1003955" y="3044017"/>
            <a:ext cx="2926080" cy="201168"/>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lang="en-US" sz="1200" i="1" dirty="0"/>
              <a:t>Well-defined Research Hypothesis? </a:t>
            </a:r>
          </a:p>
        </p:txBody>
      </p:sp>
      <p:sp>
        <p:nvSpPr>
          <p:cNvPr id="49" name="TextBox 48">
            <a:extLst>
              <a:ext uri="{FF2B5EF4-FFF2-40B4-BE49-F238E27FC236}">
                <a16:creationId xmlns:a16="http://schemas.microsoft.com/office/drawing/2014/main" id="{938F6C94-E44C-4CA3-8373-392AF12A3907}"/>
              </a:ext>
            </a:extLst>
          </p:cNvPr>
          <p:cNvSpPr txBox="1"/>
          <p:nvPr/>
        </p:nvSpPr>
        <p:spPr>
          <a:xfrm>
            <a:off x="1003955" y="3310440"/>
            <a:ext cx="2926080" cy="201168"/>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lang="en-US" sz="1200" i="1" dirty="0"/>
              <a:t>Are the Conclusions precise? </a:t>
            </a:r>
          </a:p>
        </p:txBody>
      </p:sp>
      <p:sp>
        <p:nvSpPr>
          <p:cNvPr id="55" name="TextBox 54">
            <a:extLst>
              <a:ext uri="{FF2B5EF4-FFF2-40B4-BE49-F238E27FC236}">
                <a16:creationId xmlns:a16="http://schemas.microsoft.com/office/drawing/2014/main" id="{2FE2B009-FF54-4F9B-A826-5932CBB10BD9}"/>
              </a:ext>
            </a:extLst>
          </p:cNvPr>
          <p:cNvSpPr txBox="1"/>
          <p:nvPr/>
        </p:nvSpPr>
        <p:spPr>
          <a:xfrm>
            <a:off x="240442" y="3833861"/>
            <a:ext cx="4453106" cy="307777"/>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Is the above useful or relevant to what I’m looking for? </a:t>
            </a:r>
          </a:p>
        </p:txBody>
      </p:sp>
      <p:sp>
        <p:nvSpPr>
          <p:cNvPr id="63" name="Diamond 62">
            <a:extLst>
              <a:ext uri="{FF2B5EF4-FFF2-40B4-BE49-F238E27FC236}">
                <a16:creationId xmlns:a16="http://schemas.microsoft.com/office/drawing/2014/main" id="{5C748493-CA19-4A90-A8D2-8C2717BD8614}"/>
              </a:ext>
            </a:extLst>
          </p:cNvPr>
          <p:cNvSpPr/>
          <p:nvPr/>
        </p:nvSpPr>
        <p:spPr>
          <a:xfrm>
            <a:off x="1920771" y="4344833"/>
            <a:ext cx="1092451" cy="613650"/>
          </a:xfrm>
          <a:prstGeom prst="diamond">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YES</a:t>
            </a:r>
          </a:p>
        </p:txBody>
      </p:sp>
      <p:sp>
        <p:nvSpPr>
          <p:cNvPr id="64" name="Diamond 63">
            <a:extLst>
              <a:ext uri="{FF2B5EF4-FFF2-40B4-BE49-F238E27FC236}">
                <a16:creationId xmlns:a16="http://schemas.microsoft.com/office/drawing/2014/main" id="{B12687AA-D2F2-4A4D-A1CE-B74DF2F908DB}"/>
              </a:ext>
            </a:extLst>
          </p:cNvPr>
          <p:cNvSpPr/>
          <p:nvPr/>
        </p:nvSpPr>
        <p:spPr>
          <a:xfrm>
            <a:off x="6992329" y="3643011"/>
            <a:ext cx="961716" cy="691064"/>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NO</a:t>
            </a:r>
          </a:p>
        </p:txBody>
      </p:sp>
      <p:cxnSp>
        <p:nvCxnSpPr>
          <p:cNvPr id="65" name="Straight Arrow Connector 64">
            <a:extLst>
              <a:ext uri="{FF2B5EF4-FFF2-40B4-BE49-F238E27FC236}">
                <a16:creationId xmlns:a16="http://schemas.microsoft.com/office/drawing/2014/main" id="{9AEA75D5-DBE3-4E1A-952A-439407F34D10}"/>
              </a:ext>
            </a:extLst>
          </p:cNvPr>
          <p:cNvCxnSpPr>
            <a:cxnSpLocks/>
            <a:stCxn id="64" idx="0"/>
            <a:endCxn id="44" idx="2"/>
          </p:cNvCxnSpPr>
          <p:nvPr/>
        </p:nvCxnSpPr>
        <p:spPr>
          <a:xfrm flipV="1">
            <a:off x="7473187" y="2027726"/>
            <a:ext cx="0" cy="16152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E49682E-25FB-4C19-933A-EE404C760319}"/>
              </a:ext>
            </a:extLst>
          </p:cNvPr>
          <p:cNvCxnSpPr>
            <a:cxnSpLocks/>
            <a:stCxn id="32" idx="2"/>
            <a:endCxn id="44" idx="0"/>
          </p:cNvCxnSpPr>
          <p:nvPr/>
        </p:nvCxnSpPr>
        <p:spPr>
          <a:xfrm>
            <a:off x="7473187" y="1427814"/>
            <a:ext cx="0" cy="2921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2492B01-C683-4E07-A6C0-61300B1092CC}"/>
              </a:ext>
            </a:extLst>
          </p:cNvPr>
          <p:cNvCxnSpPr>
            <a:cxnSpLocks/>
            <a:stCxn id="55" idx="2"/>
            <a:endCxn id="63" idx="0"/>
          </p:cNvCxnSpPr>
          <p:nvPr/>
        </p:nvCxnSpPr>
        <p:spPr>
          <a:xfrm>
            <a:off x="2466995" y="4141638"/>
            <a:ext cx="2" cy="20319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1EA432D-D247-4032-B261-7DF0057E041C}"/>
              </a:ext>
            </a:extLst>
          </p:cNvPr>
          <p:cNvCxnSpPr>
            <a:cxnSpLocks/>
            <a:stCxn id="55" idx="3"/>
            <a:endCxn id="64" idx="1"/>
          </p:cNvCxnSpPr>
          <p:nvPr/>
        </p:nvCxnSpPr>
        <p:spPr>
          <a:xfrm>
            <a:off x="4693548" y="3987750"/>
            <a:ext cx="2298781" cy="79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EA33E80-FE29-4D9B-9660-6C273E462519}"/>
              </a:ext>
            </a:extLst>
          </p:cNvPr>
          <p:cNvSpPr txBox="1"/>
          <p:nvPr/>
        </p:nvSpPr>
        <p:spPr>
          <a:xfrm>
            <a:off x="3491153" y="4497769"/>
            <a:ext cx="2120813" cy="307777"/>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a:t>Read the entire article</a:t>
            </a:r>
          </a:p>
        </p:txBody>
      </p:sp>
      <p:cxnSp>
        <p:nvCxnSpPr>
          <p:cNvPr id="91" name="Straight Arrow Connector 90">
            <a:extLst>
              <a:ext uri="{FF2B5EF4-FFF2-40B4-BE49-F238E27FC236}">
                <a16:creationId xmlns:a16="http://schemas.microsoft.com/office/drawing/2014/main" id="{E92C222C-5863-4D97-A4E2-8AA95EA807F4}"/>
              </a:ext>
            </a:extLst>
          </p:cNvPr>
          <p:cNvCxnSpPr>
            <a:cxnSpLocks/>
            <a:stCxn id="63" idx="3"/>
            <a:endCxn id="90" idx="1"/>
          </p:cNvCxnSpPr>
          <p:nvPr/>
        </p:nvCxnSpPr>
        <p:spPr>
          <a:xfrm>
            <a:off x="3013222" y="4651658"/>
            <a:ext cx="47793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8BED2AD-F15A-46EF-889F-1A8DFF88944B}"/>
              </a:ext>
            </a:extLst>
          </p:cNvPr>
          <p:cNvCxnSpPr>
            <a:cxnSpLocks/>
            <a:stCxn id="12" idx="2"/>
            <a:endCxn id="16" idx="0"/>
          </p:cNvCxnSpPr>
          <p:nvPr/>
        </p:nvCxnSpPr>
        <p:spPr>
          <a:xfrm flipH="1">
            <a:off x="2466997" y="1341510"/>
            <a:ext cx="1109" cy="2255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DE171289-4229-42EF-8EFA-D8654BF68D21}"/>
              </a:ext>
            </a:extLst>
          </p:cNvPr>
          <p:cNvSpPr/>
          <p:nvPr/>
        </p:nvSpPr>
        <p:spPr>
          <a:xfrm>
            <a:off x="4572000" y="4843301"/>
            <a:ext cx="4572000" cy="307777"/>
          </a:xfrm>
          <a:prstGeom prst="rect">
            <a:avLst/>
          </a:prstGeom>
        </p:spPr>
        <p:txBody>
          <a:bodyPr>
            <a:spAutoFit/>
          </a:bodyPr>
          <a:lstStyle/>
          <a:p>
            <a:pPr algn="r"/>
            <a:r>
              <a:rPr lang="en-US" sz="700" i="1" dirty="0">
                <a:solidFill>
                  <a:srgbClr val="303030"/>
                </a:solidFill>
                <a:latin typeface="arial" panose="020B0604020202020204" pitchFamily="34" charset="0"/>
              </a:rPr>
              <a:t>Adapted from: </a:t>
            </a:r>
            <a:r>
              <a:rPr lang="en-US" sz="700" dirty="0">
                <a:solidFill>
                  <a:srgbClr val="303030"/>
                </a:solidFill>
                <a:latin typeface="arial" panose="020B0604020202020204" pitchFamily="34" charset="0"/>
              </a:rPr>
              <a:t>Subramanyam R. Art of reading a journal article: Methodically and effectively. </a:t>
            </a:r>
            <a:r>
              <a:rPr lang="en-US" sz="700" i="1" dirty="0">
                <a:solidFill>
                  <a:srgbClr val="303030"/>
                </a:solidFill>
                <a:latin typeface="arial" panose="020B0604020202020204" pitchFamily="34" charset="0"/>
              </a:rPr>
              <a:t>J Oral </a:t>
            </a:r>
            <a:r>
              <a:rPr lang="en-US" sz="700" i="1" dirty="0" err="1">
                <a:solidFill>
                  <a:srgbClr val="303030"/>
                </a:solidFill>
                <a:latin typeface="arial" panose="020B0604020202020204" pitchFamily="34" charset="0"/>
              </a:rPr>
              <a:t>Maxillofac</a:t>
            </a:r>
            <a:r>
              <a:rPr lang="en-US" sz="700" i="1" dirty="0">
                <a:solidFill>
                  <a:srgbClr val="303030"/>
                </a:solidFill>
                <a:latin typeface="arial" panose="020B0604020202020204" pitchFamily="34" charset="0"/>
              </a:rPr>
              <a:t> </a:t>
            </a:r>
            <a:r>
              <a:rPr lang="en-US" sz="700" i="1" dirty="0" err="1">
                <a:solidFill>
                  <a:srgbClr val="303030"/>
                </a:solidFill>
                <a:latin typeface="arial" panose="020B0604020202020204" pitchFamily="34" charset="0"/>
              </a:rPr>
              <a:t>Pathol</a:t>
            </a:r>
            <a:r>
              <a:rPr lang="en-US" sz="700" dirty="0">
                <a:solidFill>
                  <a:srgbClr val="303030"/>
                </a:solidFill>
                <a:latin typeface="arial" panose="020B0604020202020204" pitchFamily="34" charset="0"/>
              </a:rPr>
              <a:t>. 2013;17(1):65–70. doi:10.4103/0973-029X.110733</a:t>
            </a:r>
            <a:endParaRPr lang="en-US" sz="700" dirty="0"/>
          </a:p>
        </p:txBody>
      </p:sp>
    </p:spTree>
    <p:extLst>
      <p:ext uri="{BB962C8B-B14F-4D97-AF65-F5344CB8AC3E}">
        <p14:creationId xmlns:p14="http://schemas.microsoft.com/office/powerpoint/2010/main" val="414220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wipe(up)">
                                      <p:cBhvr>
                                        <p:cTn id="19" dur="500"/>
                                        <p:tgtEl>
                                          <p:spTgt spid="7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500"/>
                                        <p:tgtEl>
                                          <p:spTgt spid="41"/>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up)">
                                      <p:cBhvr>
                                        <p:cTn id="43" dur="3250"/>
                                        <p:tgtEl>
                                          <p:spTgt spid="52"/>
                                        </p:tgtEl>
                                      </p:cBhvr>
                                    </p:animEffect>
                                  </p:childTnLst>
                                </p:cTn>
                              </p:par>
                              <p:par>
                                <p:cTn id="44" presetID="1" presetClass="entr" presetSubtype="0" fill="hold" grpId="0" nodeType="withEffect">
                                  <p:stCondLst>
                                    <p:cond delay="20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grpId="0" nodeType="withEffect">
                                  <p:stCondLst>
                                    <p:cond delay="1200"/>
                                  </p:stCondLst>
                                  <p:childTnLst>
                                    <p:set>
                                      <p:cBhvr>
                                        <p:cTn id="47" dur="1" fill="hold">
                                          <p:stCondLst>
                                            <p:cond delay="0"/>
                                          </p:stCondLst>
                                        </p:cTn>
                                        <p:tgtEl>
                                          <p:spTgt spid="48"/>
                                        </p:tgtEl>
                                        <p:attrNameLst>
                                          <p:attrName>style.visibility</p:attrName>
                                        </p:attrNameLst>
                                      </p:cBhvr>
                                      <p:to>
                                        <p:strVal val="visible"/>
                                      </p:to>
                                    </p:set>
                                  </p:childTnLst>
                                </p:cTn>
                              </p:par>
                              <p:par>
                                <p:cTn id="48" presetID="1" presetClass="entr" presetSubtype="0" fill="hold" grpId="0" nodeType="withEffect">
                                  <p:stCondLst>
                                    <p:cond delay="2200"/>
                                  </p:stCondLst>
                                  <p:childTnLst>
                                    <p:set>
                                      <p:cBhvr>
                                        <p:cTn id="49" dur="1" fill="hold">
                                          <p:stCondLst>
                                            <p:cond delay="0"/>
                                          </p:stCondLst>
                                        </p:cTn>
                                        <p:tgtEl>
                                          <p:spTgt spid="49"/>
                                        </p:tgtEl>
                                        <p:attrNameLst>
                                          <p:attrName>style.visibility</p:attrName>
                                        </p:attrNameLst>
                                      </p:cBhvr>
                                      <p:to>
                                        <p:strVal val="visible"/>
                                      </p:to>
                                    </p:set>
                                  </p:childTnLst>
                                </p:cTn>
                              </p:par>
                            </p:childTnLst>
                          </p:cTn>
                        </p:par>
                        <p:par>
                          <p:cTn id="50" fill="hold">
                            <p:stCondLst>
                              <p:cond delay="3250"/>
                            </p:stCondLst>
                            <p:childTnLst>
                              <p:par>
                                <p:cTn id="51" presetID="1" presetClass="entr" presetSubtype="0" fill="hold" grpId="0" nodeType="after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500"/>
                                        <p:tgtEl>
                                          <p:spTgt spid="81"/>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wipe(down)">
                                      <p:cBhvr>
                                        <p:cTn id="65" dur="500"/>
                                        <p:tgtEl>
                                          <p:spTgt spid="6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up)">
                                      <p:cBhvr>
                                        <p:cTn id="70" dur="500"/>
                                        <p:tgtEl>
                                          <p:spTgt spid="76"/>
                                        </p:tgtEl>
                                      </p:cBhvr>
                                    </p:animEffec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6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91"/>
                                        </p:tgtEl>
                                        <p:attrNameLst>
                                          <p:attrName>style.visibility</p:attrName>
                                        </p:attrNameLst>
                                      </p:cBhvr>
                                      <p:to>
                                        <p:strVal val="visible"/>
                                      </p:to>
                                    </p:set>
                                    <p:animEffect transition="in" filter="wipe(left)">
                                      <p:cBhvr>
                                        <p:cTn id="78" dur="500"/>
                                        <p:tgtEl>
                                          <p:spTgt spid="91"/>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32" grpId="0" animBg="1"/>
      <p:bldP spid="40" grpId="0" animBg="1"/>
      <p:bldP spid="44" grpId="0" animBg="1"/>
      <p:bldP spid="47" grpId="0" animBg="1"/>
      <p:bldP spid="48" grpId="0" animBg="1"/>
      <p:bldP spid="49" grpId="0" animBg="1"/>
      <p:bldP spid="55" grpId="0" animBg="1"/>
      <p:bldP spid="63" grpId="0" animBg="1"/>
      <p:bldP spid="64" grpId="0" animBg="1"/>
      <p:bldP spid="9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IT’S OKAY TO NOT KNOW</a:t>
            </a:r>
            <a:endParaRPr dirty="0"/>
          </a:p>
        </p:txBody>
      </p:sp>
      <p:sp>
        <p:nvSpPr>
          <p:cNvPr id="145" name="Google Shape;145;p19"/>
          <p:cNvSpPr txBox="1">
            <a:spLocks noGrp="1"/>
          </p:cNvSpPr>
          <p:nvPr>
            <p:ph type="body" idx="1"/>
          </p:nvPr>
        </p:nvSpPr>
        <p:spPr>
          <a:xfrm>
            <a:off x="437577" y="3419595"/>
            <a:ext cx="8268845" cy="1173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000" dirty="0">
                <a:latin typeface="Montserrat" panose="020B0604020202020204" charset="0"/>
              </a:rPr>
              <a:t>You don’t need to understand every part of a paper, you just need to be able to </a:t>
            </a:r>
            <a:r>
              <a:rPr lang="en-US" sz="2000" b="1" dirty="0">
                <a:latin typeface="Montserrat" panose="020B0604020202020204" charset="0"/>
              </a:rPr>
              <a:t>follow along with the story </a:t>
            </a:r>
            <a:r>
              <a:rPr lang="en-US" sz="2000" dirty="0">
                <a:latin typeface="Montserrat" panose="020B0604020202020204" charset="0"/>
              </a:rPr>
              <a:t>they’re telling. </a:t>
            </a:r>
          </a:p>
          <a:p>
            <a:pPr marL="0" lvl="0" indent="0" algn="ctr" rtl="0">
              <a:spcBef>
                <a:spcPts val="600"/>
              </a:spcBef>
              <a:spcAft>
                <a:spcPts val="0"/>
              </a:spcAft>
              <a:buNone/>
            </a:pPr>
            <a:r>
              <a:rPr lang="en-US" sz="2000" i="1" dirty="0">
                <a:latin typeface="Montserrat" panose="020B0604020202020204" charset="0"/>
              </a:rPr>
              <a:t>Everything else you can learn later</a:t>
            </a:r>
            <a:r>
              <a:rPr lang="en-US" sz="2000" dirty="0">
                <a:latin typeface="Montserrat" panose="020B0604020202020204" charset="0"/>
              </a:rPr>
              <a:t>.</a:t>
            </a:r>
            <a:endParaRPr sz="2000" dirty="0">
              <a:latin typeface="Montserrat" panose="020B0604020202020204" charset="0"/>
            </a:endParaRPr>
          </a:p>
        </p:txBody>
      </p:sp>
      <p:sp>
        <p:nvSpPr>
          <p:cNvPr id="147" name="Google Shape;147;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pic>
        <p:nvPicPr>
          <p:cNvPr id="1028" name="Picture 4">
            <a:extLst>
              <a:ext uri="{FF2B5EF4-FFF2-40B4-BE49-F238E27FC236}">
                <a16:creationId xmlns:a16="http://schemas.microsoft.com/office/drawing/2014/main" id="{B95AEDEF-4288-4006-9AB9-5DCB5CF7F4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456" y="749517"/>
            <a:ext cx="3217088" cy="2726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429516" y="2077714"/>
            <a:ext cx="689290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So how do you read it?</a:t>
            </a:r>
            <a:endParaRPr dirty="0"/>
          </a:p>
        </p:txBody>
      </p:sp>
      <p:sp>
        <p:nvSpPr>
          <p:cNvPr id="73" name="Google Shape;73;p13"/>
          <p:cNvSpPr txBox="1">
            <a:spLocks noGrp="1"/>
          </p:cNvSpPr>
          <p:nvPr>
            <p:ph type="subTitle" idx="1"/>
          </p:nvPr>
        </p:nvSpPr>
        <p:spPr>
          <a:xfrm>
            <a:off x="2600400" y="3182963"/>
            <a:ext cx="58578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Hint: You’re not reading a book - don’t just go beginning to end</a:t>
            </a:r>
            <a:endParaRPr dirty="0"/>
          </a:p>
        </p:txBody>
      </p:sp>
    </p:spTree>
    <p:extLst>
      <p:ext uri="{BB962C8B-B14F-4D97-AF65-F5344CB8AC3E}">
        <p14:creationId xmlns:p14="http://schemas.microsoft.com/office/powerpoint/2010/main" val="2773725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10 STAGES OF READING A </a:t>
            </a:r>
            <a:br>
              <a:rPr lang="en-US" dirty="0"/>
            </a:br>
            <a:r>
              <a:rPr lang="en-US" dirty="0"/>
              <a:t>SCIENTIFIC ARTICLE</a:t>
            </a:r>
            <a:endParaRPr dirty="0"/>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dirty="0"/>
          </a:p>
        </p:txBody>
      </p:sp>
      <p:sp>
        <p:nvSpPr>
          <p:cNvPr id="2" name="Oval 1">
            <a:extLst>
              <a:ext uri="{FF2B5EF4-FFF2-40B4-BE49-F238E27FC236}">
                <a16:creationId xmlns:a16="http://schemas.microsoft.com/office/drawing/2014/main" id="{FCDB3035-15B0-41BE-95E0-B321E59B2D72}"/>
              </a:ext>
            </a:extLst>
          </p:cNvPr>
          <p:cNvSpPr/>
          <p:nvPr/>
        </p:nvSpPr>
        <p:spPr>
          <a:xfrm>
            <a:off x="248550" y="1473495"/>
            <a:ext cx="1371600" cy="1371600"/>
          </a:xfrm>
          <a:prstGeom prst="ellipse">
            <a:avLst/>
          </a:prstGeom>
          <a:solidFill>
            <a:srgbClr val="4A5335"/>
          </a:solidFill>
          <a:ln/>
        </p:spPr>
        <p:style>
          <a:lnRef idx="3">
            <a:schemeClr val="lt1"/>
          </a:lnRef>
          <a:fillRef idx="1">
            <a:schemeClr val="accent2"/>
          </a:fillRef>
          <a:effectRef idx="1">
            <a:schemeClr val="accent2"/>
          </a:effectRef>
          <a:fontRef idx="minor">
            <a:schemeClr val="lt1"/>
          </a:fontRef>
        </p:style>
        <p:txBody>
          <a:bodyPr lIns="0" rIns="0" rtlCol="0" anchor="ctr"/>
          <a:lstStyle/>
          <a:p>
            <a:pPr algn="ctr"/>
            <a:r>
              <a:rPr lang="en-US" sz="1800" dirty="0">
                <a:latin typeface="Montserrat" panose="020B0604020202020204" charset="0"/>
              </a:rPr>
              <a:t>1.</a:t>
            </a:r>
          </a:p>
          <a:p>
            <a:pPr algn="ctr"/>
            <a:r>
              <a:rPr lang="en-US" dirty="0">
                <a:latin typeface="Montserrat" panose="020B0604020202020204" charset="0"/>
              </a:rPr>
              <a:t>Optimism</a:t>
            </a:r>
          </a:p>
        </p:txBody>
      </p:sp>
      <p:sp>
        <p:nvSpPr>
          <p:cNvPr id="7" name="Oval 6">
            <a:extLst>
              <a:ext uri="{FF2B5EF4-FFF2-40B4-BE49-F238E27FC236}">
                <a16:creationId xmlns:a16="http://schemas.microsoft.com/office/drawing/2014/main" id="{2CA692B8-483F-438E-AEF4-A8C3B1B9AAE0}"/>
              </a:ext>
            </a:extLst>
          </p:cNvPr>
          <p:cNvSpPr/>
          <p:nvPr/>
        </p:nvSpPr>
        <p:spPr>
          <a:xfrm>
            <a:off x="2067375" y="1473495"/>
            <a:ext cx="1371600" cy="1371600"/>
          </a:xfrm>
          <a:prstGeom prst="ellipse">
            <a:avLst/>
          </a:prstGeom>
          <a:solidFill>
            <a:srgbClr val="FA7A35"/>
          </a:solidFill>
          <a:ln/>
        </p:spPr>
        <p:style>
          <a:lnRef idx="3">
            <a:schemeClr val="lt1"/>
          </a:lnRef>
          <a:fillRef idx="1">
            <a:schemeClr val="accent2"/>
          </a:fillRef>
          <a:effectRef idx="1">
            <a:schemeClr val="accent2"/>
          </a:effectRef>
          <a:fontRef idx="minor">
            <a:schemeClr val="lt1"/>
          </a:fontRef>
        </p:style>
        <p:txBody>
          <a:bodyPr lIns="0" rIns="0" rtlCol="0" anchor="ctr"/>
          <a:lstStyle/>
          <a:p>
            <a:pPr algn="ctr"/>
            <a:r>
              <a:rPr lang="en-US" sz="1800" dirty="0">
                <a:latin typeface="Montserrat" panose="020B0604020202020204" charset="0"/>
              </a:rPr>
              <a:t>2.</a:t>
            </a:r>
          </a:p>
          <a:p>
            <a:pPr algn="ctr"/>
            <a:r>
              <a:rPr lang="en-US" sz="1800" dirty="0">
                <a:latin typeface="Montserrat" panose="020B0604020202020204" charset="0"/>
              </a:rPr>
              <a:t>Fear</a:t>
            </a:r>
          </a:p>
        </p:txBody>
      </p:sp>
      <p:sp>
        <p:nvSpPr>
          <p:cNvPr id="8" name="Oval 7">
            <a:extLst>
              <a:ext uri="{FF2B5EF4-FFF2-40B4-BE49-F238E27FC236}">
                <a16:creationId xmlns:a16="http://schemas.microsoft.com/office/drawing/2014/main" id="{C5448435-CACE-4196-AA56-2104F48D0876}"/>
              </a:ext>
            </a:extLst>
          </p:cNvPr>
          <p:cNvSpPr/>
          <p:nvPr/>
        </p:nvSpPr>
        <p:spPr>
          <a:xfrm>
            <a:off x="3886200" y="1473495"/>
            <a:ext cx="1371600" cy="1371600"/>
          </a:xfrm>
          <a:prstGeom prst="ellipse">
            <a:avLst/>
          </a:prstGeom>
          <a:solidFill>
            <a:srgbClr val="4A5335"/>
          </a:solidFill>
          <a:ln/>
        </p:spPr>
        <p:style>
          <a:lnRef idx="3">
            <a:schemeClr val="lt1"/>
          </a:lnRef>
          <a:fillRef idx="1">
            <a:schemeClr val="accent2"/>
          </a:fillRef>
          <a:effectRef idx="1">
            <a:schemeClr val="accent2"/>
          </a:effectRef>
          <a:fontRef idx="minor">
            <a:schemeClr val="lt1"/>
          </a:fontRef>
        </p:style>
        <p:txBody>
          <a:bodyPr lIns="0" rIns="0" rtlCol="0" anchor="ctr"/>
          <a:lstStyle/>
          <a:p>
            <a:pPr algn="ctr"/>
            <a:r>
              <a:rPr lang="en-US" sz="1800" dirty="0">
                <a:latin typeface="Montserrat" panose="020B0604020202020204" charset="0"/>
              </a:rPr>
              <a:t>3. Regret</a:t>
            </a:r>
          </a:p>
        </p:txBody>
      </p:sp>
      <p:sp>
        <p:nvSpPr>
          <p:cNvPr id="9" name="Oval 8">
            <a:extLst>
              <a:ext uri="{FF2B5EF4-FFF2-40B4-BE49-F238E27FC236}">
                <a16:creationId xmlns:a16="http://schemas.microsoft.com/office/drawing/2014/main" id="{6395CDCC-0B6D-43C6-B802-010B8506CF28}"/>
              </a:ext>
            </a:extLst>
          </p:cNvPr>
          <p:cNvSpPr/>
          <p:nvPr/>
        </p:nvSpPr>
        <p:spPr>
          <a:xfrm>
            <a:off x="5705025" y="1473495"/>
            <a:ext cx="1371600" cy="1371600"/>
          </a:xfrm>
          <a:prstGeom prst="ellipse">
            <a:avLst/>
          </a:prstGeom>
          <a:solidFill>
            <a:srgbClr val="FA7A35"/>
          </a:solidFill>
          <a:ln/>
        </p:spPr>
        <p:style>
          <a:lnRef idx="3">
            <a:schemeClr val="lt1"/>
          </a:lnRef>
          <a:fillRef idx="1">
            <a:schemeClr val="accent2"/>
          </a:fillRef>
          <a:effectRef idx="1">
            <a:schemeClr val="accent2"/>
          </a:effectRef>
          <a:fontRef idx="minor">
            <a:schemeClr val="lt1"/>
          </a:fontRef>
        </p:style>
        <p:txBody>
          <a:bodyPr lIns="0" rIns="0" rtlCol="0" anchor="ctr"/>
          <a:lstStyle/>
          <a:p>
            <a:pPr algn="ctr"/>
            <a:r>
              <a:rPr lang="en-US" sz="1800" dirty="0">
                <a:latin typeface="Montserrat" panose="020B0604020202020204" charset="0"/>
              </a:rPr>
              <a:t>4.</a:t>
            </a:r>
          </a:p>
          <a:p>
            <a:pPr algn="ctr"/>
            <a:r>
              <a:rPr lang="en-US" sz="1800" dirty="0">
                <a:latin typeface="Montserrat" panose="020B0604020202020204" charset="0"/>
              </a:rPr>
              <a:t>Corner-cutting</a:t>
            </a:r>
          </a:p>
        </p:txBody>
      </p:sp>
      <p:sp>
        <p:nvSpPr>
          <p:cNvPr id="10" name="Oval 9">
            <a:extLst>
              <a:ext uri="{FF2B5EF4-FFF2-40B4-BE49-F238E27FC236}">
                <a16:creationId xmlns:a16="http://schemas.microsoft.com/office/drawing/2014/main" id="{80803E26-4EEC-4685-8245-D9272794679C}"/>
              </a:ext>
            </a:extLst>
          </p:cNvPr>
          <p:cNvSpPr/>
          <p:nvPr/>
        </p:nvSpPr>
        <p:spPr>
          <a:xfrm>
            <a:off x="7523850" y="1473495"/>
            <a:ext cx="1371600" cy="1371600"/>
          </a:xfrm>
          <a:prstGeom prst="ellipse">
            <a:avLst/>
          </a:prstGeom>
          <a:solidFill>
            <a:srgbClr val="4A5335"/>
          </a:solidFill>
          <a:ln/>
        </p:spPr>
        <p:style>
          <a:lnRef idx="3">
            <a:schemeClr val="lt1"/>
          </a:lnRef>
          <a:fillRef idx="1">
            <a:schemeClr val="accent2"/>
          </a:fillRef>
          <a:effectRef idx="1">
            <a:schemeClr val="accent2"/>
          </a:effectRef>
          <a:fontRef idx="minor">
            <a:schemeClr val="lt1"/>
          </a:fontRef>
        </p:style>
        <p:txBody>
          <a:bodyPr lIns="0" rIns="0" rtlCol="0" anchor="ctr"/>
          <a:lstStyle/>
          <a:p>
            <a:pPr algn="ctr"/>
            <a:r>
              <a:rPr lang="en-US" sz="1800" dirty="0">
                <a:latin typeface="Montserrat" panose="020B0604020202020204" charset="0"/>
              </a:rPr>
              <a:t>5</a:t>
            </a:r>
            <a:r>
              <a:rPr lang="en-US" sz="1200" dirty="0">
                <a:latin typeface="Montserrat" panose="020B0604020202020204" charset="0"/>
              </a:rPr>
              <a:t>.</a:t>
            </a:r>
          </a:p>
          <a:p>
            <a:pPr algn="ctr"/>
            <a:r>
              <a:rPr lang="en-US" sz="1200" dirty="0">
                <a:latin typeface="Montserrat" panose="020B0604020202020204" charset="0"/>
              </a:rPr>
              <a:t>Bafflement</a:t>
            </a:r>
          </a:p>
        </p:txBody>
      </p:sp>
      <p:sp>
        <p:nvSpPr>
          <p:cNvPr id="11" name="Oval 10">
            <a:extLst>
              <a:ext uri="{FF2B5EF4-FFF2-40B4-BE49-F238E27FC236}">
                <a16:creationId xmlns:a16="http://schemas.microsoft.com/office/drawing/2014/main" id="{8A008D06-CAFF-4616-91C6-1EB600DEE51A}"/>
              </a:ext>
            </a:extLst>
          </p:cNvPr>
          <p:cNvSpPr/>
          <p:nvPr/>
        </p:nvSpPr>
        <p:spPr>
          <a:xfrm>
            <a:off x="7523850" y="3304246"/>
            <a:ext cx="1371600" cy="1371600"/>
          </a:xfrm>
          <a:prstGeom prst="ellipse">
            <a:avLst/>
          </a:prstGeom>
          <a:solidFill>
            <a:srgbClr val="FA7A35"/>
          </a:solidFill>
          <a:ln/>
        </p:spPr>
        <p:style>
          <a:lnRef idx="3">
            <a:schemeClr val="lt1"/>
          </a:lnRef>
          <a:fillRef idx="1">
            <a:schemeClr val="accent2"/>
          </a:fillRef>
          <a:effectRef idx="1">
            <a:schemeClr val="accent2"/>
          </a:effectRef>
          <a:fontRef idx="minor">
            <a:schemeClr val="lt1"/>
          </a:fontRef>
        </p:style>
        <p:txBody>
          <a:bodyPr lIns="0" rIns="0" rtlCol="0" anchor="ctr"/>
          <a:lstStyle/>
          <a:p>
            <a:pPr algn="ctr"/>
            <a:r>
              <a:rPr lang="en-US" sz="1800" dirty="0">
                <a:latin typeface="Montserrat" panose="020B0604020202020204" charset="0"/>
              </a:rPr>
              <a:t>6</a:t>
            </a:r>
            <a:r>
              <a:rPr lang="en-US" sz="1200" dirty="0">
                <a:latin typeface="Montserrat" panose="020B0604020202020204" charset="0"/>
              </a:rPr>
              <a:t>. </a:t>
            </a:r>
          </a:p>
          <a:p>
            <a:pPr algn="ctr"/>
            <a:r>
              <a:rPr lang="en-US" sz="1200" dirty="0">
                <a:latin typeface="Montserrat" panose="020B0604020202020204" charset="0"/>
              </a:rPr>
              <a:t>Distraction</a:t>
            </a:r>
            <a:endParaRPr lang="en-US" dirty="0">
              <a:latin typeface="Montserrat" panose="020B0604020202020204" charset="0"/>
            </a:endParaRPr>
          </a:p>
        </p:txBody>
      </p:sp>
      <p:sp>
        <p:nvSpPr>
          <p:cNvPr id="12" name="Oval 11">
            <a:extLst>
              <a:ext uri="{FF2B5EF4-FFF2-40B4-BE49-F238E27FC236}">
                <a16:creationId xmlns:a16="http://schemas.microsoft.com/office/drawing/2014/main" id="{149A54D6-AC32-4E87-90FC-E1560F680B54}"/>
              </a:ext>
            </a:extLst>
          </p:cNvPr>
          <p:cNvSpPr/>
          <p:nvPr/>
        </p:nvSpPr>
        <p:spPr>
          <a:xfrm>
            <a:off x="2067375" y="3304245"/>
            <a:ext cx="1371600" cy="1371600"/>
          </a:xfrm>
          <a:prstGeom prst="ellipse">
            <a:avLst/>
          </a:prstGeom>
          <a:solidFill>
            <a:srgbClr val="4A5335"/>
          </a:solidFill>
          <a:ln/>
        </p:spPr>
        <p:style>
          <a:lnRef idx="3">
            <a:schemeClr val="lt1"/>
          </a:lnRef>
          <a:fillRef idx="1">
            <a:schemeClr val="accent2"/>
          </a:fillRef>
          <a:effectRef idx="1">
            <a:schemeClr val="accent2"/>
          </a:effectRef>
          <a:fontRef idx="minor">
            <a:schemeClr val="lt1"/>
          </a:fontRef>
        </p:style>
        <p:txBody>
          <a:bodyPr lIns="0" rIns="0" rtlCol="0" anchor="ctr"/>
          <a:lstStyle/>
          <a:p>
            <a:pPr algn="ctr"/>
            <a:r>
              <a:rPr lang="en-US" sz="1800" dirty="0">
                <a:latin typeface="Montserrat" panose="020B0604020202020204" charset="0"/>
              </a:rPr>
              <a:t>9.</a:t>
            </a:r>
          </a:p>
          <a:p>
            <a:pPr algn="ctr"/>
            <a:r>
              <a:rPr lang="en-US" sz="1800" dirty="0">
                <a:latin typeface="Montserrat" panose="020B0604020202020204" charset="0"/>
              </a:rPr>
              <a:t>Rage</a:t>
            </a:r>
          </a:p>
        </p:txBody>
      </p:sp>
      <p:sp>
        <p:nvSpPr>
          <p:cNvPr id="13" name="Oval 12">
            <a:extLst>
              <a:ext uri="{FF2B5EF4-FFF2-40B4-BE49-F238E27FC236}">
                <a16:creationId xmlns:a16="http://schemas.microsoft.com/office/drawing/2014/main" id="{FEFC3DDE-0856-4D23-84B3-2374747657EF}"/>
              </a:ext>
            </a:extLst>
          </p:cNvPr>
          <p:cNvSpPr/>
          <p:nvPr/>
        </p:nvSpPr>
        <p:spPr>
          <a:xfrm>
            <a:off x="3886200" y="3304246"/>
            <a:ext cx="1371600" cy="1371600"/>
          </a:xfrm>
          <a:prstGeom prst="ellipse">
            <a:avLst/>
          </a:prstGeom>
          <a:solidFill>
            <a:srgbClr val="FA7A35"/>
          </a:solidFill>
          <a:ln/>
        </p:spPr>
        <p:style>
          <a:lnRef idx="3">
            <a:schemeClr val="lt1"/>
          </a:lnRef>
          <a:fillRef idx="1">
            <a:schemeClr val="accent2"/>
          </a:fillRef>
          <a:effectRef idx="1">
            <a:schemeClr val="accent2"/>
          </a:effectRef>
          <a:fontRef idx="minor">
            <a:schemeClr val="lt1"/>
          </a:fontRef>
        </p:style>
        <p:txBody>
          <a:bodyPr lIns="0" rIns="0" rtlCol="0" anchor="ctr"/>
          <a:lstStyle/>
          <a:p>
            <a:pPr algn="ctr"/>
            <a:r>
              <a:rPr lang="en-US" sz="1800" dirty="0">
                <a:latin typeface="Montserrat" panose="020B0604020202020204" charset="0"/>
              </a:rPr>
              <a:t>8.</a:t>
            </a:r>
          </a:p>
          <a:p>
            <a:pPr algn="ctr"/>
            <a:r>
              <a:rPr lang="en-US" sz="1000" dirty="0">
                <a:latin typeface="Montserrat" panose="020B0604020202020204" charset="0"/>
              </a:rPr>
              <a:t>Determination</a:t>
            </a:r>
            <a:endParaRPr lang="en-US" sz="1200" dirty="0">
              <a:latin typeface="Montserrat" panose="020B0604020202020204" charset="0"/>
            </a:endParaRPr>
          </a:p>
        </p:txBody>
      </p:sp>
      <p:sp>
        <p:nvSpPr>
          <p:cNvPr id="14" name="Oval 13">
            <a:extLst>
              <a:ext uri="{FF2B5EF4-FFF2-40B4-BE49-F238E27FC236}">
                <a16:creationId xmlns:a16="http://schemas.microsoft.com/office/drawing/2014/main" id="{C8759053-AAF3-43AF-96C3-67FEC9256CDD}"/>
              </a:ext>
            </a:extLst>
          </p:cNvPr>
          <p:cNvSpPr/>
          <p:nvPr/>
        </p:nvSpPr>
        <p:spPr>
          <a:xfrm>
            <a:off x="5705025" y="3304246"/>
            <a:ext cx="1371600" cy="1371600"/>
          </a:xfrm>
          <a:prstGeom prst="ellipse">
            <a:avLst/>
          </a:prstGeom>
          <a:solidFill>
            <a:srgbClr val="4A5335"/>
          </a:solidFill>
          <a:ln/>
        </p:spPr>
        <p:style>
          <a:lnRef idx="3">
            <a:schemeClr val="lt1"/>
          </a:lnRef>
          <a:fillRef idx="1">
            <a:schemeClr val="accent2"/>
          </a:fillRef>
          <a:effectRef idx="1">
            <a:schemeClr val="accent2"/>
          </a:effectRef>
          <a:fontRef idx="minor">
            <a:schemeClr val="lt1"/>
          </a:fontRef>
        </p:style>
        <p:txBody>
          <a:bodyPr lIns="0" rIns="0" rtlCol="0" anchor="ctr"/>
          <a:lstStyle/>
          <a:p>
            <a:pPr algn="ctr"/>
            <a:r>
              <a:rPr lang="en-US" sz="1800" dirty="0">
                <a:latin typeface="Montserrat" panose="020B0604020202020204" charset="0"/>
              </a:rPr>
              <a:t>7</a:t>
            </a:r>
            <a:r>
              <a:rPr lang="en-US" sz="800" dirty="0">
                <a:latin typeface="Montserrat" panose="020B0604020202020204" charset="0"/>
              </a:rPr>
              <a:t>.</a:t>
            </a:r>
          </a:p>
          <a:p>
            <a:pPr algn="ctr"/>
            <a:r>
              <a:rPr lang="en-US" sz="900" dirty="0">
                <a:latin typeface="Montserrat" panose="020B0604020202020204" charset="0"/>
              </a:rPr>
              <a:t>Realization that 15 minutes have gone by and you haven’t progressed to the next sentence</a:t>
            </a:r>
          </a:p>
        </p:txBody>
      </p:sp>
      <p:sp>
        <p:nvSpPr>
          <p:cNvPr id="15" name="Oval 14">
            <a:extLst>
              <a:ext uri="{FF2B5EF4-FFF2-40B4-BE49-F238E27FC236}">
                <a16:creationId xmlns:a16="http://schemas.microsoft.com/office/drawing/2014/main" id="{4C0196BF-F73E-40FC-A3C6-1B5014AA5E80}"/>
              </a:ext>
            </a:extLst>
          </p:cNvPr>
          <p:cNvSpPr/>
          <p:nvPr/>
        </p:nvSpPr>
        <p:spPr>
          <a:xfrm>
            <a:off x="248550" y="3304245"/>
            <a:ext cx="1371600" cy="1371600"/>
          </a:xfrm>
          <a:prstGeom prst="ellipse">
            <a:avLst/>
          </a:prstGeom>
          <a:solidFill>
            <a:srgbClr val="FA7A35"/>
          </a:solidFill>
          <a:ln/>
        </p:spPr>
        <p:style>
          <a:lnRef idx="3">
            <a:schemeClr val="lt1"/>
          </a:lnRef>
          <a:fillRef idx="1">
            <a:schemeClr val="accent2"/>
          </a:fillRef>
          <a:effectRef idx="1">
            <a:schemeClr val="accent2"/>
          </a:effectRef>
          <a:fontRef idx="minor">
            <a:schemeClr val="lt1"/>
          </a:fontRef>
        </p:style>
        <p:txBody>
          <a:bodyPr lIns="0" rIns="0" rtlCol="0" anchor="ctr"/>
          <a:lstStyle/>
          <a:p>
            <a:pPr algn="ctr"/>
            <a:r>
              <a:rPr lang="en-US" sz="1800" dirty="0">
                <a:latin typeface="Montserrat" panose="020B0604020202020204" charset="0"/>
              </a:rPr>
              <a:t>10.</a:t>
            </a:r>
          </a:p>
          <a:p>
            <a:pPr algn="ctr"/>
            <a:r>
              <a:rPr lang="en-US" sz="1000" dirty="0">
                <a:latin typeface="Montserrat" panose="020B0604020202020204" charset="0"/>
              </a:rPr>
              <a:t>Genuine contemplation of a career change</a:t>
            </a:r>
          </a:p>
        </p:txBody>
      </p:sp>
      <p:cxnSp>
        <p:nvCxnSpPr>
          <p:cNvPr id="16" name="Straight Arrow Connector 15">
            <a:extLst>
              <a:ext uri="{FF2B5EF4-FFF2-40B4-BE49-F238E27FC236}">
                <a16:creationId xmlns:a16="http://schemas.microsoft.com/office/drawing/2014/main" id="{02B4F801-3017-445B-BCB4-714478AFD7E8}"/>
              </a:ext>
            </a:extLst>
          </p:cNvPr>
          <p:cNvCxnSpPr>
            <a:stCxn id="2" idx="6"/>
            <a:endCxn id="7" idx="2"/>
          </p:cNvCxnSpPr>
          <p:nvPr/>
        </p:nvCxnSpPr>
        <p:spPr>
          <a:xfrm>
            <a:off x="1620150" y="2159295"/>
            <a:ext cx="4472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4F0BE42-678D-4C27-B7F7-F2C265AA4042}"/>
              </a:ext>
            </a:extLst>
          </p:cNvPr>
          <p:cNvCxnSpPr>
            <a:cxnSpLocks/>
            <a:stCxn id="7" idx="6"/>
            <a:endCxn id="8" idx="2"/>
          </p:cNvCxnSpPr>
          <p:nvPr/>
        </p:nvCxnSpPr>
        <p:spPr>
          <a:xfrm>
            <a:off x="3438975" y="2159295"/>
            <a:ext cx="4472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B639901-11F7-401E-B962-87AAF53022F0}"/>
              </a:ext>
            </a:extLst>
          </p:cNvPr>
          <p:cNvCxnSpPr>
            <a:cxnSpLocks/>
            <a:stCxn id="8" idx="6"/>
            <a:endCxn id="9" idx="2"/>
          </p:cNvCxnSpPr>
          <p:nvPr/>
        </p:nvCxnSpPr>
        <p:spPr>
          <a:xfrm>
            <a:off x="5257800" y="2159295"/>
            <a:ext cx="4472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F62B5B8-4AEE-4E15-B065-852D277FB373}"/>
              </a:ext>
            </a:extLst>
          </p:cNvPr>
          <p:cNvCxnSpPr>
            <a:cxnSpLocks/>
            <a:stCxn id="9" idx="6"/>
            <a:endCxn id="10" idx="2"/>
          </p:cNvCxnSpPr>
          <p:nvPr/>
        </p:nvCxnSpPr>
        <p:spPr>
          <a:xfrm>
            <a:off x="7076625" y="2159295"/>
            <a:ext cx="4472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03069EB-3EEC-4822-B7AA-8837A137B17C}"/>
              </a:ext>
            </a:extLst>
          </p:cNvPr>
          <p:cNvCxnSpPr>
            <a:cxnSpLocks/>
            <a:stCxn id="10" idx="4"/>
            <a:endCxn id="11" idx="0"/>
          </p:cNvCxnSpPr>
          <p:nvPr/>
        </p:nvCxnSpPr>
        <p:spPr>
          <a:xfrm>
            <a:off x="8209650" y="2845095"/>
            <a:ext cx="0" cy="4591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487399D-8682-4B91-A692-77FD65136A5A}"/>
              </a:ext>
            </a:extLst>
          </p:cNvPr>
          <p:cNvCxnSpPr>
            <a:cxnSpLocks/>
            <a:stCxn id="11" idx="2"/>
            <a:endCxn id="14" idx="6"/>
          </p:cNvCxnSpPr>
          <p:nvPr/>
        </p:nvCxnSpPr>
        <p:spPr>
          <a:xfrm flipH="1">
            <a:off x="7076625" y="3990046"/>
            <a:ext cx="4472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560AFBE-6098-4C25-BEC5-60383CD8AEDE}"/>
              </a:ext>
            </a:extLst>
          </p:cNvPr>
          <p:cNvCxnSpPr>
            <a:cxnSpLocks/>
            <a:stCxn id="14" idx="2"/>
            <a:endCxn id="13" idx="6"/>
          </p:cNvCxnSpPr>
          <p:nvPr/>
        </p:nvCxnSpPr>
        <p:spPr>
          <a:xfrm flipH="1">
            <a:off x="5257800" y="3990046"/>
            <a:ext cx="4472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8F8157D-080D-4446-BD0A-DA09F233FD96}"/>
              </a:ext>
            </a:extLst>
          </p:cNvPr>
          <p:cNvCxnSpPr>
            <a:cxnSpLocks/>
            <a:stCxn id="13" idx="2"/>
            <a:endCxn id="12" idx="6"/>
          </p:cNvCxnSpPr>
          <p:nvPr/>
        </p:nvCxnSpPr>
        <p:spPr>
          <a:xfrm flipH="1" flipV="1">
            <a:off x="3438975" y="3990045"/>
            <a:ext cx="447225"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13A9FAF-DF43-456B-8522-34CC26D98516}"/>
              </a:ext>
            </a:extLst>
          </p:cNvPr>
          <p:cNvCxnSpPr>
            <a:cxnSpLocks/>
            <a:stCxn id="12" idx="2"/>
            <a:endCxn id="15" idx="6"/>
          </p:cNvCxnSpPr>
          <p:nvPr/>
        </p:nvCxnSpPr>
        <p:spPr>
          <a:xfrm flipH="1">
            <a:off x="1620150" y="3990045"/>
            <a:ext cx="4472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Google Shape;145;p19">
            <a:extLst>
              <a:ext uri="{FF2B5EF4-FFF2-40B4-BE49-F238E27FC236}">
                <a16:creationId xmlns:a16="http://schemas.microsoft.com/office/drawing/2014/main" id="{0C93F863-31D8-42F3-9A6B-AB01D439BF5E}"/>
              </a:ext>
            </a:extLst>
          </p:cNvPr>
          <p:cNvSpPr txBox="1">
            <a:spLocks noGrp="1"/>
          </p:cNvSpPr>
          <p:nvPr>
            <p:ph type="body" idx="1"/>
          </p:nvPr>
        </p:nvSpPr>
        <p:spPr>
          <a:xfrm>
            <a:off x="624150" y="815006"/>
            <a:ext cx="7895700" cy="459148"/>
          </a:xfrm>
          <a:prstGeom prst="rect">
            <a:avLst/>
          </a:prstGeom>
        </p:spPr>
        <p:txBody>
          <a:bodyPr spcFirstLastPara="1" wrap="square" lIns="91425" tIns="91425" rIns="91425" bIns="91425" anchor="t" anchorCtr="0">
            <a:noAutofit/>
          </a:bodyPr>
          <a:lstStyle/>
          <a:p>
            <a:pPr marL="0" lvl="0" indent="0" algn="ctr">
              <a:buNone/>
            </a:pPr>
            <a:r>
              <a:rPr lang="en-US" sz="2000" dirty="0"/>
              <a:t>As given by Adam Ruben, </a:t>
            </a:r>
            <a:r>
              <a:rPr lang="en-US" sz="2000" dirty="0" err="1"/>
              <a:t>Ph.D</a:t>
            </a:r>
            <a:endParaRPr sz="2000" dirty="0"/>
          </a:p>
        </p:txBody>
      </p:sp>
      <p:sp>
        <p:nvSpPr>
          <p:cNvPr id="41" name="Rectangle 40">
            <a:extLst>
              <a:ext uri="{FF2B5EF4-FFF2-40B4-BE49-F238E27FC236}">
                <a16:creationId xmlns:a16="http://schemas.microsoft.com/office/drawing/2014/main" id="{BBB75745-AF71-4B7B-8367-4DB707210AA2}"/>
              </a:ext>
            </a:extLst>
          </p:cNvPr>
          <p:cNvSpPr/>
          <p:nvPr/>
        </p:nvSpPr>
        <p:spPr>
          <a:xfrm>
            <a:off x="0" y="4853842"/>
            <a:ext cx="2975495" cy="307777"/>
          </a:xfrm>
          <a:prstGeom prst="rect">
            <a:avLst/>
          </a:prstGeom>
        </p:spPr>
        <p:txBody>
          <a:bodyPr wrap="none">
            <a:spAutoFit/>
          </a:bodyPr>
          <a:lstStyle/>
          <a:p>
            <a:r>
              <a:rPr lang="en-US" sz="700" dirty="0">
                <a:solidFill>
                  <a:schemeClr val="bg2">
                    <a:lumMod val="50000"/>
                  </a:schemeClr>
                </a:solidFill>
                <a:latin typeface="+mn-lt"/>
              </a:rPr>
              <a:t>Adam Ruben. (2016) How to read a scientific article. </a:t>
            </a:r>
            <a:r>
              <a:rPr lang="en-US" sz="700" i="1" dirty="0">
                <a:solidFill>
                  <a:schemeClr val="bg2">
                    <a:lumMod val="50000"/>
                  </a:schemeClr>
                </a:solidFill>
                <a:latin typeface="+mn-lt"/>
              </a:rPr>
              <a:t>Science Careers.</a:t>
            </a:r>
            <a:endParaRPr lang="en-US" sz="700" dirty="0">
              <a:solidFill>
                <a:schemeClr val="bg2">
                  <a:lumMod val="50000"/>
                </a:schemeClr>
              </a:solidFill>
              <a:latin typeface="+mn-lt"/>
            </a:endParaRPr>
          </a:p>
          <a:p>
            <a:r>
              <a:rPr lang="en-US" sz="700" dirty="0">
                <a:solidFill>
                  <a:schemeClr val="bg2">
                    <a:lumMod val="50000"/>
                  </a:schemeClr>
                </a:solidFill>
                <a:latin typeface="+mn-lt"/>
              </a:rPr>
              <a:t>doi:10.1126/science.caredit.a1600012</a:t>
            </a:r>
          </a:p>
        </p:txBody>
      </p:sp>
    </p:spTree>
    <p:extLst>
      <p:ext uri="{BB962C8B-B14F-4D97-AF65-F5344CB8AC3E}">
        <p14:creationId xmlns:p14="http://schemas.microsoft.com/office/powerpoint/2010/main" val="213140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627E19-01E1-4A62-B157-81F114F0840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6" name="Picture 5" descr="A close up of a map&#10;&#10;Description automatically generated">
            <a:extLst>
              <a:ext uri="{FF2B5EF4-FFF2-40B4-BE49-F238E27FC236}">
                <a16:creationId xmlns:a16="http://schemas.microsoft.com/office/drawing/2014/main" id="{8E3D0E40-B62F-40C7-A9C8-366253578C7F}"/>
              </a:ext>
            </a:extLst>
          </p:cNvPr>
          <p:cNvPicPr>
            <a:picLocks noChangeAspect="1"/>
          </p:cNvPicPr>
          <p:nvPr/>
        </p:nvPicPr>
        <p:blipFill>
          <a:blip r:embed="rId3"/>
          <a:stretch>
            <a:fillRect/>
          </a:stretch>
        </p:blipFill>
        <p:spPr>
          <a:xfrm>
            <a:off x="136202" y="1384595"/>
            <a:ext cx="8871589" cy="3322320"/>
          </a:xfrm>
          <a:prstGeom prst="rect">
            <a:avLst/>
          </a:prstGeom>
        </p:spPr>
      </p:pic>
      <p:sp>
        <p:nvSpPr>
          <p:cNvPr id="7" name="Google Shape;145;p19">
            <a:extLst>
              <a:ext uri="{FF2B5EF4-FFF2-40B4-BE49-F238E27FC236}">
                <a16:creationId xmlns:a16="http://schemas.microsoft.com/office/drawing/2014/main" id="{C66F337B-CE87-4C81-AFA9-AF1F7977001B}"/>
              </a:ext>
            </a:extLst>
          </p:cNvPr>
          <p:cNvSpPr txBox="1">
            <a:spLocks/>
          </p:cNvSpPr>
          <p:nvPr/>
        </p:nvSpPr>
        <p:spPr>
          <a:xfrm>
            <a:off x="437573" y="5995"/>
            <a:ext cx="8268845" cy="9047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2200" i="1" dirty="0">
                <a:latin typeface="Montserrat" panose="020B0604020202020204" charset="0"/>
              </a:rPr>
              <a:t>Survey results showing what students and PIs think is the most important section of an article and how easy each is to read</a:t>
            </a:r>
          </a:p>
        </p:txBody>
      </p:sp>
      <p:sp>
        <p:nvSpPr>
          <p:cNvPr id="8" name="Rectangle 7">
            <a:extLst>
              <a:ext uri="{FF2B5EF4-FFF2-40B4-BE49-F238E27FC236}">
                <a16:creationId xmlns:a16="http://schemas.microsoft.com/office/drawing/2014/main" id="{0A950E91-87C7-49D3-A398-46B23C3860AF}"/>
              </a:ext>
            </a:extLst>
          </p:cNvPr>
          <p:cNvSpPr/>
          <p:nvPr/>
        </p:nvSpPr>
        <p:spPr>
          <a:xfrm>
            <a:off x="-3" y="4835723"/>
            <a:ext cx="4572000" cy="307777"/>
          </a:xfrm>
          <a:prstGeom prst="rect">
            <a:avLst/>
          </a:prstGeom>
        </p:spPr>
        <p:txBody>
          <a:bodyPr>
            <a:spAutoFit/>
          </a:bodyPr>
          <a:lstStyle/>
          <a:p>
            <a:r>
              <a:rPr lang="en-US" sz="700" dirty="0">
                <a:latin typeface="+mn-lt"/>
              </a:rPr>
              <a:t>Hubbard, K. E., &amp; Dunbar, S. D. (2017). Perceptions of scientific research literature and strategies for reading papers depend on academic career stage. </a:t>
            </a:r>
            <a:r>
              <a:rPr lang="en-US" sz="700" i="1" dirty="0" err="1">
                <a:latin typeface="+mn-lt"/>
              </a:rPr>
              <a:t>PloS</a:t>
            </a:r>
            <a:r>
              <a:rPr lang="en-US" sz="700" i="1" dirty="0">
                <a:latin typeface="+mn-lt"/>
              </a:rPr>
              <a:t> one</a:t>
            </a:r>
            <a:r>
              <a:rPr lang="en-US" sz="700" dirty="0">
                <a:latin typeface="+mn-lt"/>
              </a:rPr>
              <a:t>, </a:t>
            </a:r>
            <a:r>
              <a:rPr lang="en-US" sz="700" i="1" dirty="0">
                <a:latin typeface="+mn-lt"/>
              </a:rPr>
              <a:t>12</a:t>
            </a:r>
            <a:r>
              <a:rPr lang="en-US" sz="700" dirty="0">
                <a:latin typeface="+mn-lt"/>
              </a:rPr>
              <a:t>(12), e0189753</a:t>
            </a:r>
          </a:p>
        </p:txBody>
      </p:sp>
    </p:spTree>
    <p:extLst>
      <p:ext uri="{BB962C8B-B14F-4D97-AF65-F5344CB8AC3E}">
        <p14:creationId xmlns:p14="http://schemas.microsoft.com/office/powerpoint/2010/main" val="419140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WHERE TO ACTUALLY BEGIN</a:t>
            </a:r>
            <a:endParaRPr dirty="0"/>
          </a:p>
        </p:txBody>
      </p:sp>
      <p:sp>
        <p:nvSpPr>
          <p:cNvPr id="85" name="Google Shape;85;p15"/>
          <p:cNvSpPr txBox="1">
            <a:spLocks noGrp="1"/>
          </p:cNvSpPr>
          <p:nvPr>
            <p:ph type="body" idx="1"/>
          </p:nvPr>
        </p:nvSpPr>
        <p:spPr>
          <a:xfrm>
            <a:off x="617100" y="964050"/>
            <a:ext cx="7909800" cy="3215400"/>
          </a:xfrm>
          <a:prstGeom prst="rect">
            <a:avLst/>
          </a:prstGeom>
        </p:spPr>
        <p:txBody>
          <a:bodyPr spcFirstLastPara="1" wrap="square" lIns="91425" tIns="91425" rIns="91425" bIns="91425" anchor="t" anchorCtr="0">
            <a:noAutofit/>
          </a:bodyPr>
          <a:lstStyle/>
          <a:p>
            <a:pPr marL="76200" lvl="0" indent="0" algn="just" rtl="0">
              <a:spcBef>
                <a:spcPts val="600"/>
              </a:spcBef>
              <a:spcAft>
                <a:spcPts val="0"/>
              </a:spcAft>
              <a:buSzPts val="2400"/>
              <a:buNone/>
            </a:pPr>
            <a:r>
              <a:rPr lang="en-US" sz="2000" dirty="0">
                <a:latin typeface="Montserrat" panose="020B0604020202020204" charset="0"/>
              </a:rPr>
              <a:t>Read the </a:t>
            </a:r>
            <a:r>
              <a:rPr lang="en-US" sz="2000" b="1" dirty="0">
                <a:latin typeface="Montserrat" panose="020B0604020202020204" charset="0"/>
              </a:rPr>
              <a:t>title </a:t>
            </a:r>
            <a:r>
              <a:rPr lang="en-US" sz="2000" dirty="0">
                <a:latin typeface="Montserrat" panose="020B0604020202020204" charset="0"/>
              </a:rPr>
              <a:t>and </a:t>
            </a:r>
            <a:r>
              <a:rPr lang="en-US" sz="2000" b="1" dirty="0">
                <a:latin typeface="Montserrat" panose="020B0604020202020204" charset="0"/>
              </a:rPr>
              <a:t>abstract</a:t>
            </a:r>
          </a:p>
          <a:p>
            <a:pPr marL="990600" lvl="1" indent="-457200" algn="just">
              <a:spcBef>
                <a:spcPts val="600"/>
              </a:spcBef>
              <a:buSzPct val="100000"/>
              <a:buFont typeface="+mj-lt"/>
              <a:buAutoNum type="arabicPeriod"/>
            </a:pPr>
            <a:r>
              <a:rPr lang="en-US" sz="2000" dirty="0">
                <a:latin typeface="Montserrat" panose="020B0604020202020204" charset="0"/>
              </a:rPr>
              <a:t>What are the main goals of the paper?</a:t>
            </a:r>
          </a:p>
          <a:p>
            <a:pPr marL="990600" lvl="1" indent="-457200" algn="just">
              <a:spcBef>
                <a:spcPts val="600"/>
              </a:spcBef>
              <a:buSzPct val="100000"/>
              <a:buFont typeface="+mj-lt"/>
              <a:buAutoNum type="arabicPeriod"/>
            </a:pPr>
            <a:r>
              <a:rPr lang="en-US" sz="2000" dirty="0">
                <a:latin typeface="Montserrat" panose="020B0604020202020204" charset="0"/>
              </a:rPr>
              <a:t>What were the high-level results? </a:t>
            </a:r>
          </a:p>
          <a:p>
            <a:pPr lvl="1" algn="just">
              <a:spcBef>
                <a:spcPts val="600"/>
              </a:spcBef>
              <a:buChar char="○"/>
            </a:pPr>
            <a:endParaRPr lang="en-US" sz="2000" dirty="0">
              <a:latin typeface="Montserrat" panose="020B0604020202020204" charset="0"/>
            </a:endParaRPr>
          </a:p>
          <a:p>
            <a:pPr marL="76200" indent="0" algn="just">
              <a:buNone/>
            </a:pPr>
            <a:r>
              <a:rPr lang="en-US" sz="2000" dirty="0">
                <a:latin typeface="Montserrat" panose="020B0604020202020204" charset="0"/>
              </a:rPr>
              <a:t>Take a few minutes to </a:t>
            </a:r>
            <a:r>
              <a:rPr lang="en-US" sz="2000" b="1" dirty="0">
                <a:latin typeface="Montserrat" panose="020B0604020202020204" charset="0"/>
              </a:rPr>
              <a:t>flip through the article</a:t>
            </a:r>
          </a:p>
          <a:p>
            <a:pPr marL="533400" lvl="1" indent="0" algn="just">
              <a:buNone/>
            </a:pPr>
            <a:r>
              <a:rPr lang="en-US" sz="2000" dirty="0">
                <a:latin typeface="Montserrat" panose="020B0604020202020204" charset="0"/>
              </a:rPr>
              <a:t>Get a feel for how it’s laid out, where figures are and what they look like, how much detail was given in each area, </a:t>
            </a:r>
            <a:r>
              <a:rPr lang="en-US" sz="2000" dirty="0" err="1">
                <a:latin typeface="Montserrat" panose="020B0604020202020204" charset="0"/>
              </a:rPr>
              <a:t>etc</a:t>
            </a:r>
            <a:endParaRPr lang="en-US" sz="2000" dirty="0">
              <a:latin typeface="Montserrat" panose="020B0604020202020204" charset="0"/>
            </a:endParaRPr>
          </a:p>
          <a:p>
            <a:pPr marL="457200" lvl="0" indent="-381000" algn="just" rtl="0">
              <a:spcBef>
                <a:spcPts val="600"/>
              </a:spcBef>
              <a:spcAft>
                <a:spcPts val="0"/>
              </a:spcAft>
              <a:buSzPts val="2400"/>
              <a:buChar char="○"/>
            </a:pPr>
            <a:endParaRPr lang="en-US" sz="2000" b="1" dirty="0">
              <a:latin typeface="Montserrat" panose="020B0604020202020204" charset="0"/>
            </a:endParaRPr>
          </a:p>
          <a:p>
            <a:pPr marL="76200" lvl="0" indent="0" algn="just" rtl="0">
              <a:spcBef>
                <a:spcPts val="600"/>
              </a:spcBef>
              <a:spcAft>
                <a:spcPts val="0"/>
              </a:spcAft>
              <a:buSzPts val="2400"/>
              <a:buNone/>
            </a:pPr>
            <a:endParaRPr sz="2000" b="1" dirty="0">
              <a:latin typeface="Montserrat" panose="020B0604020202020204" charset="0"/>
            </a:endParaRPr>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dirty="0"/>
          </a:p>
        </p:txBody>
      </p:sp>
      <p:sp>
        <p:nvSpPr>
          <p:cNvPr id="2" name="TextBox 1">
            <a:extLst>
              <a:ext uri="{FF2B5EF4-FFF2-40B4-BE49-F238E27FC236}">
                <a16:creationId xmlns:a16="http://schemas.microsoft.com/office/drawing/2014/main" id="{252690D0-B5FF-4699-A005-B4AC5A814162}"/>
              </a:ext>
            </a:extLst>
          </p:cNvPr>
          <p:cNvSpPr txBox="1"/>
          <p:nvPr/>
        </p:nvSpPr>
        <p:spPr>
          <a:xfrm>
            <a:off x="320040" y="647700"/>
            <a:ext cx="8503920" cy="307777"/>
          </a:xfrm>
          <a:prstGeom prst="rect">
            <a:avLst/>
          </a:prstGeom>
          <a:noFill/>
        </p:spPr>
        <p:txBody>
          <a:bodyPr wrap="square" rtlCol="0">
            <a:spAutoFit/>
          </a:bodyPr>
          <a:lstStyle/>
          <a:p>
            <a:pPr algn="ctr"/>
            <a:r>
              <a:rPr lang="en-US" i="1" dirty="0">
                <a:solidFill>
                  <a:schemeClr val="accent4">
                    <a:lumMod val="75000"/>
                  </a:schemeClr>
                </a:solidFill>
                <a:latin typeface="Montserrat" panose="020B0604020202020204" charset="0"/>
              </a:rPr>
              <a:t>During these stages, underline or highlight the text and take notes in the margins as you go</a:t>
            </a:r>
          </a:p>
        </p:txBody>
      </p:sp>
    </p:spTree>
    <p:extLst>
      <p:ext uri="{BB962C8B-B14F-4D97-AF65-F5344CB8AC3E}">
        <p14:creationId xmlns:p14="http://schemas.microsoft.com/office/powerpoint/2010/main" val="4279341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WHERE TO ACTUALLY BEGIN</a:t>
            </a:r>
            <a:endParaRPr dirty="0"/>
          </a:p>
        </p:txBody>
      </p:sp>
      <p:sp>
        <p:nvSpPr>
          <p:cNvPr id="85" name="Google Shape;85;p15"/>
          <p:cNvSpPr txBox="1">
            <a:spLocks noGrp="1"/>
          </p:cNvSpPr>
          <p:nvPr>
            <p:ph type="body" idx="1"/>
          </p:nvPr>
        </p:nvSpPr>
        <p:spPr>
          <a:xfrm>
            <a:off x="320039" y="889659"/>
            <a:ext cx="8503919" cy="3845093"/>
          </a:xfrm>
          <a:prstGeom prst="rect">
            <a:avLst/>
          </a:prstGeom>
        </p:spPr>
        <p:txBody>
          <a:bodyPr spcFirstLastPara="1" wrap="square" lIns="91425" tIns="91425" rIns="91425" bIns="91425" anchor="t" anchorCtr="0">
            <a:noAutofit/>
          </a:bodyPr>
          <a:lstStyle/>
          <a:p>
            <a:pPr marL="76200" indent="0" algn="just">
              <a:buNone/>
            </a:pPr>
            <a:r>
              <a:rPr lang="en-US" sz="2000" dirty="0">
                <a:latin typeface="Montserrat" panose="020B0604020202020204" charset="0"/>
              </a:rPr>
              <a:t>Read the </a:t>
            </a:r>
            <a:r>
              <a:rPr lang="en-US" sz="2000" b="1" dirty="0">
                <a:latin typeface="Montserrat" panose="020B0604020202020204" charset="0"/>
              </a:rPr>
              <a:t>introduction</a:t>
            </a:r>
          </a:p>
          <a:p>
            <a:pPr marL="533400" indent="-457200" algn="just">
              <a:buSzPct val="100000"/>
              <a:buFont typeface="+mj-lt"/>
              <a:buAutoNum type="arabicPeriod"/>
            </a:pPr>
            <a:endParaRPr lang="en-US" sz="2000" dirty="0">
              <a:latin typeface="Montserrat" panose="020B0604020202020204" charset="0"/>
            </a:endParaRPr>
          </a:p>
          <a:p>
            <a:pPr marL="533400" indent="-457200" algn="just">
              <a:buSzPct val="100000"/>
              <a:buFont typeface="+mj-lt"/>
              <a:buAutoNum type="arabicPeriod"/>
            </a:pPr>
            <a:r>
              <a:rPr lang="en-US" sz="2000" dirty="0">
                <a:latin typeface="Montserrat" panose="020B0604020202020204" charset="0"/>
              </a:rPr>
              <a:t>What is this paper about? What problem is this trying to solve? </a:t>
            </a:r>
          </a:p>
          <a:p>
            <a:pPr marL="533400" indent="-457200" algn="just">
              <a:buSzPct val="100000"/>
              <a:buFont typeface="+mj-lt"/>
              <a:buAutoNum type="arabicPeriod"/>
            </a:pPr>
            <a:r>
              <a:rPr lang="en-US" sz="2000" dirty="0">
                <a:latin typeface="Montserrat" panose="020B0604020202020204" charset="0"/>
              </a:rPr>
              <a:t>What are the authors trying to answer with their research?</a:t>
            </a:r>
          </a:p>
          <a:p>
            <a:pPr marL="533400" indent="-457200" algn="just">
              <a:buSzPct val="100000"/>
              <a:buFont typeface="+mj-lt"/>
              <a:buAutoNum type="arabicPeriod"/>
            </a:pPr>
            <a:r>
              <a:rPr lang="en-US" sz="2000" i="1" dirty="0">
                <a:latin typeface="Montserrat" panose="020B0604020202020204" charset="0"/>
              </a:rPr>
              <a:t>What is the hypothesis (and null hypothesis)?</a:t>
            </a:r>
          </a:p>
          <a:p>
            <a:pPr marL="533400" indent="-457200" algn="just">
              <a:buSzPct val="100000"/>
              <a:buFont typeface="+mj-lt"/>
              <a:buAutoNum type="arabicPeriod"/>
            </a:pPr>
            <a:r>
              <a:rPr lang="en-US" sz="2000" dirty="0">
                <a:latin typeface="Montserrat" panose="020B0604020202020204" charset="0"/>
              </a:rPr>
              <a:t>How does the author plan to answer this question? </a:t>
            </a:r>
          </a:p>
          <a:p>
            <a:pPr marL="533400" indent="-457200" algn="just">
              <a:buSzPct val="100000"/>
              <a:buFont typeface="+mj-lt"/>
              <a:buAutoNum type="arabicPeriod"/>
            </a:pPr>
            <a:r>
              <a:rPr lang="en-US" sz="2000" dirty="0">
                <a:latin typeface="Montserrat" panose="020B0604020202020204" charset="0"/>
              </a:rPr>
              <a:t>What scientific terms were used that you need to look up?</a:t>
            </a:r>
            <a:endParaRPr sz="2000" dirty="0">
              <a:latin typeface="Montserrat" panose="020B0604020202020204" charset="0"/>
            </a:endParaRPr>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dirty="0"/>
          </a:p>
        </p:txBody>
      </p:sp>
      <p:sp>
        <p:nvSpPr>
          <p:cNvPr id="5" name="TextBox 4">
            <a:extLst>
              <a:ext uri="{FF2B5EF4-FFF2-40B4-BE49-F238E27FC236}">
                <a16:creationId xmlns:a16="http://schemas.microsoft.com/office/drawing/2014/main" id="{F9E0EE57-D351-4C7C-AFD9-9D0108B96B46}"/>
              </a:ext>
            </a:extLst>
          </p:cNvPr>
          <p:cNvSpPr txBox="1"/>
          <p:nvPr/>
        </p:nvSpPr>
        <p:spPr>
          <a:xfrm>
            <a:off x="320040" y="647700"/>
            <a:ext cx="8503920" cy="307777"/>
          </a:xfrm>
          <a:prstGeom prst="rect">
            <a:avLst/>
          </a:prstGeom>
          <a:noFill/>
        </p:spPr>
        <p:txBody>
          <a:bodyPr wrap="square" rtlCol="0">
            <a:spAutoFit/>
          </a:bodyPr>
          <a:lstStyle/>
          <a:p>
            <a:pPr algn="ctr"/>
            <a:r>
              <a:rPr lang="en-US" i="1" dirty="0">
                <a:solidFill>
                  <a:schemeClr val="accent4">
                    <a:lumMod val="75000"/>
                  </a:schemeClr>
                </a:solidFill>
                <a:latin typeface="Montserrat" panose="020B0604020202020204" charset="0"/>
              </a:rPr>
              <a:t>During these stages, underline or highlight the text and take notes in the margins as you go</a:t>
            </a:r>
          </a:p>
        </p:txBody>
      </p:sp>
    </p:spTree>
    <p:extLst>
      <p:ext uri="{BB962C8B-B14F-4D97-AF65-F5344CB8AC3E}">
        <p14:creationId xmlns:p14="http://schemas.microsoft.com/office/powerpoint/2010/main" val="63981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ctrTitle" idx="4294967295"/>
          </p:nvPr>
        </p:nvSpPr>
        <p:spPr>
          <a:xfrm>
            <a:off x="685800" y="613925"/>
            <a:ext cx="7772400" cy="55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HELLO!</a:t>
            </a:r>
            <a:endParaRPr sz="2400" dirty="0"/>
          </a:p>
        </p:txBody>
      </p:sp>
      <p:sp>
        <p:nvSpPr>
          <p:cNvPr id="64" name="Google Shape;64;p12"/>
          <p:cNvSpPr txBox="1">
            <a:spLocks noGrp="1"/>
          </p:cNvSpPr>
          <p:nvPr>
            <p:ph type="subTitle" idx="4294967295"/>
          </p:nvPr>
        </p:nvSpPr>
        <p:spPr>
          <a:xfrm>
            <a:off x="632400" y="1181657"/>
            <a:ext cx="7895700" cy="7848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4800" i="1" dirty="0">
                <a:solidFill>
                  <a:schemeClr val="accent1"/>
                </a:solidFill>
              </a:rPr>
              <a:t>I am Kira Mills</a:t>
            </a:r>
            <a:endParaRPr sz="4800" i="1" dirty="0">
              <a:solidFill>
                <a:schemeClr val="accent1"/>
              </a:solidFill>
            </a:endParaRPr>
          </a:p>
        </p:txBody>
      </p:sp>
      <p:sp>
        <p:nvSpPr>
          <p:cNvPr id="65" name="Google Shape;65;p12"/>
          <p:cNvSpPr txBox="1">
            <a:spLocks noGrp="1"/>
          </p:cNvSpPr>
          <p:nvPr>
            <p:ph type="body" idx="4294967295"/>
          </p:nvPr>
        </p:nvSpPr>
        <p:spPr>
          <a:xfrm>
            <a:off x="632300" y="1890460"/>
            <a:ext cx="7895700" cy="271964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dirty="0"/>
              <a:t>I am </a:t>
            </a:r>
            <a:r>
              <a:rPr lang="en" dirty="0"/>
              <a:t>a Ph.D. student in the Department of Chemistry &amp; Biochemistry here at UTD</a:t>
            </a:r>
          </a:p>
          <a:p>
            <a:pPr marL="0" lvl="0" indent="0" algn="ctr" rtl="0">
              <a:spcBef>
                <a:spcPts val="600"/>
              </a:spcBef>
              <a:spcAft>
                <a:spcPts val="0"/>
              </a:spcAft>
              <a:buNone/>
            </a:pPr>
            <a:endParaRPr lang="en-US" sz="2400" dirty="0"/>
          </a:p>
          <a:p>
            <a:pPr marL="0" lvl="0" indent="0" algn="ctr" rtl="0">
              <a:spcBef>
                <a:spcPts val="600"/>
              </a:spcBef>
              <a:spcAft>
                <a:spcPts val="0"/>
              </a:spcAft>
              <a:buNone/>
            </a:pPr>
            <a:r>
              <a:rPr lang="en-US" sz="2000" i="1" dirty="0"/>
              <a:t>Read also: I read A LOT of journal articles</a:t>
            </a:r>
            <a:endParaRPr sz="2000" i="1" dirty="0"/>
          </a:p>
        </p:txBody>
      </p:sp>
      <p:sp>
        <p:nvSpPr>
          <p:cNvPr id="67" name="Google Shape;67;p1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WHERE TO ACTUALLY BEGIN</a:t>
            </a:r>
            <a:endParaRPr dirty="0"/>
          </a:p>
        </p:txBody>
      </p:sp>
      <p:sp>
        <p:nvSpPr>
          <p:cNvPr id="85" name="Google Shape;85;p15"/>
          <p:cNvSpPr txBox="1">
            <a:spLocks noGrp="1"/>
          </p:cNvSpPr>
          <p:nvPr>
            <p:ph type="body" idx="1"/>
          </p:nvPr>
        </p:nvSpPr>
        <p:spPr>
          <a:xfrm>
            <a:off x="320032" y="804948"/>
            <a:ext cx="8503919" cy="3845093"/>
          </a:xfrm>
          <a:prstGeom prst="rect">
            <a:avLst/>
          </a:prstGeom>
        </p:spPr>
        <p:txBody>
          <a:bodyPr spcFirstLastPara="1" wrap="square" lIns="91425" tIns="91425" rIns="91425" bIns="91425" anchor="t" anchorCtr="0">
            <a:noAutofit/>
          </a:bodyPr>
          <a:lstStyle/>
          <a:p>
            <a:pPr marL="76200" indent="0" algn="just">
              <a:buNone/>
            </a:pPr>
            <a:r>
              <a:rPr lang="en-US" sz="2000" dirty="0">
                <a:latin typeface="Montserrat" panose="020B0604020202020204" charset="0"/>
              </a:rPr>
              <a:t>Read the </a:t>
            </a:r>
            <a:r>
              <a:rPr lang="en-US" sz="2000" b="1" dirty="0">
                <a:latin typeface="Montserrat" panose="020B0604020202020204" charset="0"/>
              </a:rPr>
              <a:t>introduction</a:t>
            </a:r>
          </a:p>
          <a:p>
            <a:pPr marL="76200" indent="0" algn="just">
              <a:buSzPct val="100000"/>
              <a:buNone/>
            </a:pPr>
            <a:endParaRPr lang="en-US" sz="2000" dirty="0">
              <a:latin typeface="Montserrat" panose="020B0604020202020204" charset="0"/>
            </a:endParaRPr>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dirty="0"/>
          </a:p>
        </p:txBody>
      </p:sp>
      <p:sp>
        <p:nvSpPr>
          <p:cNvPr id="5" name="TextBox 4">
            <a:extLst>
              <a:ext uri="{FF2B5EF4-FFF2-40B4-BE49-F238E27FC236}">
                <a16:creationId xmlns:a16="http://schemas.microsoft.com/office/drawing/2014/main" id="{F9E0EE57-D351-4C7C-AFD9-9D0108B96B46}"/>
              </a:ext>
            </a:extLst>
          </p:cNvPr>
          <p:cNvSpPr txBox="1"/>
          <p:nvPr/>
        </p:nvSpPr>
        <p:spPr>
          <a:xfrm>
            <a:off x="320040" y="647700"/>
            <a:ext cx="8503920" cy="307777"/>
          </a:xfrm>
          <a:prstGeom prst="rect">
            <a:avLst/>
          </a:prstGeom>
          <a:noFill/>
        </p:spPr>
        <p:txBody>
          <a:bodyPr wrap="square" rtlCol="0">
            <a:spAutoFit/>
          </a:bodyPr>
          <a:lstStyle/>
          <a:p>
            <a:pPr algn="ctr"/>
            <a:r>
              <a:rPr lang="en-US" i="1" dirty="0">
                <a:solidFill>
                  <a:schemeClr val="accent4">
                    <a:lumMod val="75000"/>
                  </a:schemeClr>
                </a:solidFill>
                <a:latin typeface="Montserrat" panose="020B0604020202020204" charset="0"/>
              </a:rPr>
              <a:t>During these stages, underline or highlight the text and take notes in the margins as you go</a:t>
            </a:r>
          </a:p>
        </p:txBody>
      </p:sp>
      <p:sp>
        <p:nvSpPr>
          <p:cNvPr id="2" name="Isosceles Triangle 1">
            <a:extLst>
              <a:ext uri="{FF2B5EF4-FFF2-40B4-BE49-F238E27FC236}">
                <a16:creationId xmlns:a16="http://schemas.microsoft.com/office/drawing/2014/main" id="{9E84483D-BBD3-48F9-B62B-A6C3AE4140ED}"/>
              </a:ext>
            </a:extLst>
          </p:cNvPr>
          <p:cNvSpPr/>
          <p:nvPr/>
        </p:nvSpPr>
        <p:spPr>
          <a:xfrm flipV="1">
            <a:off x="2462203" y="1463286"/>
            <a:ext cx="4219575" cy="3005798"/>
          </a:xfrm>
          <a:prstGeom prst="triangl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FE70C0E-D98C-4D6E-A3C9-A1D412FB038C}"/>
              </a:ext>
            </a:extLst>
          </p:cNvPr>
          <p:cNvSpPr txBox="1"/>
          <p:nvPr/>
        </p:nvSpPr>
        <p:spPr>
          <a:xfrm>
            <a:off x="2843206" y="1748743"/>
            <a:ext cx="3457575" cy="307777"/>
          </a:xfrm>
          <a:prstGeom prst="rect">
            <a:avLst/>
          </a:prstGeom>
          <a:noFill/>
        </p:spPr>
        <p:txBody>
          <a:bodyPr wrap="square" rtlCol="0">
            <a:spAutoFit/>
          </a:bodyPr>
          <a:lstStyle/>
          <a:p>
            <a:pPr algn="ctr"/>
            <a:r>
              <a:rPr lang="en-US" dirty="0"/>
              <a:t>Big Picture </a:t>
            </a:r>
            <a:r>
              <a:rPr lang="en-US" dirty="0">
                <a:sym typeface="Wingdings" panose="05000000000000000000" pitchFamily="2" charset="2"/>
              </a:rPr>
              <a:t> Importance of Problem </a:t>
            </a:r>
            <a:endParaRPr lang="en-US" dirty="0"/>
          </a:p>
        </p:txBody>
      </p:sp>
      <p:sp>
        <p:nvSpPr>
          <p:cNvPr id="8" name="TextBox 7">
            <a:extLst>
              <a:ext uri="{FF2B5EF4-FFF2-40B4-BE49-F238E27FC236}">
                <a16:creationId xmlns:a16="http://schemas.microsoft.com/office/drawing/2014/main" id="{62208389-4B05-4D7C-A19A-9506677D8B7A}"/>
              </a:ext>
            </a:extLst>
          </p:cNvPr>
          <p:cNvSpPr txBox="1"/>
          <p:nvPr/>
        </p:nvSpPr>
        <p:spPr>
          <a:xfrm>
            <a:off x="3183253" y="2442965"/>
            <a:ext cx="2777479" cy="523220"/>
          </a:xfrm>
          <a:prstGeom prst="rect">
            <a:avLst/>
          </a:prstGeom>
          <a:noFill/>
        </p:spPr>
        <p:txBody>
          <a:bodyPr wrap="square" rtlCol="0">
            <a:spAutoFit/>
          </a:bodyPr>
          <a:lstStyle/>
          <a:p>
            <a:pPr algn="ctr"/>
            <a:r>
              <a:rPr lang="en-US" dirty="0"/>
              <a:t>Narrow </a:t>
            </a:r>
            <a:r>
              <a:rPr lang="en-US" dirty="0">
                <a:sym typeface="Wingdings" panose="05000000000000000000" pitchFamily="2" charset="2"/>
              </a:rPr>
              <a:t> Previous research has shown or not shown</a:t>
            </a:r>
            <a:endParaRPr lang="en-US" dirty="0"/>
          </a:p>
        </p:txBody>
      </p:sp>
      <p:sp>
        <p:nvSpPr>
          <p:cNvPr id="9" name="TextBox 8">
            <a:extLst>
              <a:ext uri="{FF2B5EF4-FFF2-40B4-BE49-F238E27FC236}">
                <a16:creationId xmlns:a16="http://schemas.microsoft.com/office/drawing/2014/main" id="{241D6C6F-1906-4062-AB29-80FF82EED5E7}"/>
              </a:ext>
            </a:extLst>
          </p:cNvPr>
          <p:cNvSpPr txBox="1"/>
          <p:nvPr/>
        </p:nvSpPr>
        <p:spPr>
          <a:xfrm>
            <a:off x="3828345" y="3352630"/>
            <a:ext cx="1487294" cy="523220"/>
          </a:xfrm>
          <a:prstGeom prst="rect">
            <a:avLst/>
          </a:prstGeom>
          <a:noFill/>
        </p:spPr>
        <p:txBody>
          <a:bodyPr wrap="square" rtlCol="0">
            <a:spAutoFit/>
          </a:bodyPr>
          <a:lstStyle/>
          <a:p>
            <a:pPr algn="ctr"/>
            <a:r>
              <a:rPr lang="en-US" dirty="0"/>
              <a:t>Very specific point</a:t>
            </a:r>
          </a:p>
        </p:txBody>
      </p:sp>
      <p:sp>
        <p:nvSpPr>
          <p:cNvPr id="10" name="TextBox 9">
            <a:extLst>
              <a:ext uri="{FF2B5EF4-FFF2-40B4-BE49-F238E27FC236}">
                <a16:creationId xmlns:a16="http://schemas.microsoft.com/office/drawing/2014/main" id="{49A79D00-5630-4787-959F-3AD278C9F689}"/>
              </a:ext>
            </a:extLst>
          </p:cNvPr>
          <p:cNvSpPr txBox="1"/>
          <p:nvPr/>
        </p:nvSpPr>
        <p:spPr>
          <a:xfrm>
            <a:off x="2909881" y="4457923"/>
            <a:ext cx="3457575" cy="307777"/>
          </a:xfrm>
          <a:prstGeom prst="rect">
            <a:avLst/>
          </a:prstGeom>
          <a:noFill/>
        </p:spPr>
        <p:txBody>
          <a:bodyPr wrap="square" rtlCol="0">
            <a:spAutoFit/>
          </a:bodyPr>
          <a:lstStyle/>
          <a:p>
            <a:pPr algn="ctr"/>
            <a:r>
              <a:rPr lang="en-US" dirty="0"/>
              <a:t>The purpose of this study was...</a:t>
            </a:r>
          </a:p>
        </p:txBody>
      </p:sp>
    </p:spTree>
    <p:extLst>
      <p:ext uri="{BB962C8B-B14F-4D97-AF65-F5344CB8AC3E}">
        <p14:creationId xmlns:p14="http://schemas.microsoft.com/office/powerpoint/2010/main" val="2403974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WHERE TO ACTUALLY BEGIN</a:t>
            </a:r>
            <a:endParaRPr dirty="0"/>
          </a:p>
        </p:txBody>
      </p:sp>
      <p:sp>
        <p:nvSpPr>
          <p:cNvPr id="85" name="Google Shape;85;p15"/>
          <p:cNvSpPr txBox="1">
            <a:spLocks noGrp="1"/>
          </p:cNvSpPr>
          <p:nvPr>
            <p:ph type="body" idx="1"/>
          </p:nvPr>
        </p:nvSpPr>
        <p:spPr>
          <a:xfrm>
            <a:off x="617100" y="889660"/>
            <a:ext cx="7909800" cy="3215400"/>
          </a:xfrm>
          <a:prstGeom prst="rect">
            <a:avLst/>
          </a:prstGeom>
        </p:spPr>
        <p:txBody>
          <a:bodyPr spcFirstLastPara="1" wrap="square" lIns="91425" tIns="91425" rIns="91425" bIns="91425" anchor="t" anchorCtr="0">
            <a:noAutofit/>
          </a:bodyPr>
          <a:lstStyle/>
          <a:p>
            <a:pPr marL="76200" indent="0" algn="just">
              <a:buNone/>
            </a:pPr>
            <a:r>
              <a:rPr lang="en-US" sz="2000" dirty="0">
                <a:latin typeface="Montserrat" panose="020B0604020202020204" charset="0"/>
              </a:rPr>
              <a:t>Read the </a:t>
            </a:r>
            <a:r>
              <a:rPr lang="en-US" sz="2000" b="1" dirty="0">
                <a:latin typeface="Montserrat" panose="020B0604020202020204" charset="0"/>
              </a:rPr>
              <a:t>conclusion</a:t>
            </a:r>
            <a:r>
              <a:rPr lang="en-US" sz="2000" dirty="0">
                <a:latin typeface="Montserrat" panose="020B0604020202020204" charset="0"/>
              </a:rPr>
              <a:t> or </a:t>
            </a:r>
            <a:r>
              <a:rPr lang="en-US" sz="2000" b="1" dirty="0">
                <a:latin typeface="Montserrat" panose="020B0604020202020204" charset="0"/>
              </a:rPr>
              <a:t>discussion</a:t>
            </a:r>
          </a:p>
          <a:p>
            <a:pPr marL="76200" indent="0" algn="just">
              <a:buNone/>
            </a:pPr>
            <a:endParaRPr lang="en-US" sz="2000" dirty="0">
              <a:latin typeface="Montserrat" panose="020B0604020202020204" charset="0"/>
            </a:endParaRPr>
          </a:p>
          <a:p>
            <a:pPr marL="533400" indent="-457200" algn="just">
              <a:buSzPct val="100000"/>
              <a:buFont typeface="+mj-lt"/>
              <a:buAutoNum type="arabicPeriod"/>
            </a:pPr>
            <a:r>
              <a:rPr lang="en-US" sz="2000" i="1" dirty="0">
                <a:latin typeface="Montserrat" panose="020B0604020202020204" charset="0"/>
              </a:rPr>
              <a:t>What problems do the authors identify in the research?</a:t>
            </a:r>
          </a:p>
          <a:p>
            <a:pPr marL="533400" indent="-457200" algn="just">
              <a:buSzPct val="100000"/>
              <a:buFont typeface="+mj-lt"/>
              <a:buAutoNum type="arabicPeriod"/>
            </a:pPr>
            <a:r>
              <a:rPr lang="en-US" sz="2000" dirty="0">
                <a:latin typeface="Montserrat" panose="020B0604020202020204" charset="0"/>
              </a:rPr>
              <a:t>Do the authors identify a direction for future research? </a:t>
            </a:r>
          </a:p>
          <a:p>
            <a:pPr marL="533400" indent="-457200" algn="just">
              <a:buSzPct val="100000"/>
              <a:buFont typeface="+mj-lt"/>
              <a:buAutoNum type="arabicPeriod"/>
            </a:pPr>
            <a:r>
              <a:rPr lang="en-US" sz="2000" dirty="0">
                <a:latin typeface="Montserrat" panose="020B0604020202020204" charset="0"/>
              </a:rPr>
              <a:t>How did their experimental design answer their original questions or hypothesis? </a:t>
            </a:r>
          </a:p>
          <a:p>
            <a:pPr marL="533400" indent="-457200" algn="just">
              <a:buSzPct val="100000"/>
              <a:buFont typeface="+mj-lt"/>
              <a:buAutoNum type="arabicPeriod"/>
            </a:pPr>
            <a:r>
              <a:rPr lang="en-US" sz="2000" dirty="0">
                <a:latin typeface="Montserrat" panose="020B0604020202020204" charset="0"/>
              </a:rPr>
              <a:t>Which results do they identify as key?  </a:t>
            </a:r>
          </a:p>
          <a:p>
            <a:pPr marL="533400" indent="-457200" algn="just">
              <a:buClr>
                <a:schemeClr val="accent1">
                  <a:lumMod val="25000"/>
                  <a:lumOff val="75000"/>
                </a:schemeClr>
              </a:buClr>
              <a:buSzPct val="100000"/>
              <a:buFont typeface="+mj-lt"/>
              <a:buAutoNum type="arabicPeriod"/>
            </a:pPr>
            <a:endParaRPr sz="2000" dirty="0">
              <a:latin typeface="Montserrat" panose="020B0604020202020204" charset="0"/>
            </a:endParaRPr>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dirty="0"/>
          </a:p>
        </p:txBody>
      </p:sp>
      <p:sp>
        <p:nvSpPr>
          <p:cNvPr id="5" name="TextBox 4">
            <a:extLst>
              <a:ext uri="{FF2B5EF4-FFF2-40B4-BE49-F238E27FC236}">
                <a16:creationId xmlns:a16="http://schemas.microsoft.com/office/drawing/2014/main" id="{F9E0EE57-D351-4C7C-AFD9-9D0108B96B46}"/>
              </a:ext>
            </a:extLst>
          </p:cNvPr>
          <p:cNvSpPr txBox="1"/>
          <p:nvPr/>
        </p:nvSpPr>
        <p:spPr>
          <a:xfrm>
            <a:off x="320040" y="647700"/>
            <a:ext cx="8503920" cy="307777"/>
          </a:xfrm>
          <a:prstGeom prst="rect">
            <a:avLst/>
          </a:prstGeom>
          <a:noFill/>
        </p:spPr>
        <p:txBody>
          <a:bodyPr wrap="square" rtlCol="0">
            <a:spAutoFit/>
          </a:bodyPr>
          <a:lstStyle/>
          <a:p>
            <a:pPr algn="ctr"/>
            <a:r>
              <a:rPr lang="en-US" i="1" dirty="0">
                <a:solidFill>
                  <a:schemeClr val="accent4">
                    <a:lumMod val="75000"/>
                  </a:schemeClr>
                </a:solidFill>
                <a:latin typeface="Montserrat" panose="020B0604020202020204" charset="0"/>
              </a:rPr>
              <a:t>During these stages, underline or highlight the text and take notes in the margins as you go</a:t>
            </a:r>
          </a:p>
        </p:txBody>
      </p:sp>
    </p:spTree>
    <p:extLst>
      <p:ext uri="{BB962C8B-B14F-4D97-AF65-F5344CB8AC3E}">
        <p14:creationId xmlns:p14="http://schemas.microsoft.com/office/powerpoint/2010/main" val="3097293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WHERE TO ACTUALLY BEGIN</a:t>
            </a:r>
            <a:endParaRPr dirty="0"/>
          </a:p>
        </p:txBody>
      </p:sp>
      <p:sp>
        <p:nvSpPr>
          <p:cNvPr id="85" name="Google Shape;85;p15"/>
          <p:cNvSpPr txBox="1">
            <a:spLocks noGrp="1"/>
          </p:cNvSpPr>
          <p:nvPr>
            <p:ph type="body" idx="1"/>
          </p:nvPr>
        </p:nvSpPr>
        <p:spPr>
          <a:xfrm>
            <a:off x="617100" y="1252513"/>
            <a:ext cx="7909800" cy="3215400"/>
          </a:xfrm>
          <a:prstGeom prst="rect">
            <a:avLst/>
          </a:prstGeom>
        </p:spPr>
        <p:txBody>
          <a:bodyPr spcFirstLastPara="1" wrap="square" lIns="91425" tIns="91425" rIns="91425" bIns="91425" anchor="t" anchorCtr="0">
            <a:noAutofit/>
          </a:bodyPr>
          <a:lstStyle/>
          <a:p>
            <a:pPr marL="76200" indent="0" algn="just">
              <a:buNone/>
            </a:pPr>
            <a:r>
              <a:rPr lang="en-US" sz="2000" dirty="0">
                <a:latin typeface="Montserrat" panose="020B0604020202020204" charset="0"/>
              </a:rPr>
              <a:t>Carefully look at each </a:t>
            </a:r>
            <a:r>
              <a:rPr lang="en-US" sz="2000" b="1" dirty="0">
                <a:latin typeface="Montserrat" panose="020B0604020202020204" charset="0"/>
              </a:rPr>
              <a:t>figure</a:t>
            </a:r>
          </a:p>
          <a:p>
            <a:pPr marL="76200" indent="0" algn="just">
              <a:buNone/>
            </a:pPr>
            <a:endParaRPr lang="en-US" sz="2000" dirty="0">
              <a:latin typeface="Montserrat" panose="020B0604020202020204" charset="0"/>
            </a:endParaRPr>
          </a:p>
          <a:p>
            <a:pPr marL="533400" lvl="1" indent="0" algn="just">
              <a:buNone/>
            </a:pPr>
            <a:r>
              <a:rPr lang="en-US" sz="2000" dirty="0">
                <a:latin typeface="Montserrat" panose="020B0604020202020204" charset="0"/>
              </a:rPr>
              <a:t>“</a:t>
            </a:r>
            <a:r>
              <a:rPr lang="en-US" sz="2000" i="1" dirty="0">
                <a:latin typeface="Montserrat" panose="020B0604020202020204" charset="0"/>
              </a:rPr>
              <a:t>Figures contain some of the most important information in a paper. Authors spent a lot of time creating them and deemed the information they contain to be important enough to communicate to the reader using a visual. Pay particular attention to them.”</a:t>
            </a:r>
            <a:endParaRPr sz="2000" dirty="0">
              <a:latin typeface="Montserrat" panose="020B0604020202020204" charset="0"/>
            </a:endParaRPr>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dirty="0"/>
          </a:p>
        </p:txBody>
      </p:sp>
      <p:sp>
        <p:nvSpPr>
          <p:cNvPr id="5" name="TextBox 4">
            <a:extLst>
              <a:ext uri="{FF2B5EF4-FFF2-40B4-BE49-F238E27FC236}">
                <a16:creationId xmlns:a16="http://schemas.microsoft.com/office/drawing/2014/main" id="{FC8E210C-DD99-4637-9F58-2AE3873245CB}"/>
              </a:ext>
            </a:extLst>
          </p:cNvPr>
          <p:cNvSpPr txBox="1"/>
          <p:nvPr/>
        </p:nvSpPr>
        <p:spPr>
          <a:xfrm>
            <a:off x="320040" y="647700"/>
            <a:ext cx="8503920" cy="307777"/>
          </a:xfrm>
          <a:prstGeom prst="rect">
            <a:avLst/>
          </a:prstGeom>
          <a:noFill/>
        </p:spPr>
        <p:txBody>
          <a:bodyPr wrap="square" rtlCol="0">
            <a:spAutoFit/>
          </a:bodyPr>
          <a:lstStyle/>
          <a:p>
            <a:pPr algn="ctr"/>
            <a:r>
              <a:rPr lang="en-US" i="1" dirty="0">
                <a:solidFill>
                  <a:schemeClr val="accent4">
                    <a:lumMod val="75000"/>
                  </a:schemeClr>
                </a:solidFill>
                <a:latin typeface="Montserrat" panose="020B0604020202020204" charset="0"/>
              </a:rPr>
              <a:t>During these stages, underline or highlight the text and take notes in the margins as you go</a:t>
            </a:r>
          </a:p>
        </p:txBody>
      </p:sp>
    </p:spTree>
    <p:extLst>
      <p:ext uri="{BB962C8B-B14F-4D97-AF65-F5344CB8AC3E}">
        <p14:creationId xmlns:p14="http://schemas.microsoft.com/office/powerpoint/2010/main" val="1750008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WHERE TO ACTUALLY BEGIN</a:t>
            </a:r>
            <a:endParaRPr dirty="0"/>
          </a:p>
        </p:txBody>
      </p:sp>
      <p:sp>
        <p:nvSpPr>
          <p:cNvPr id="85" name="Google Shape;85;p15"/>
          <p:cNvSpPr txBox="1">
            <a:spLocks noGrp="1"/>
          </p:cNvSpPr>
          <p:nvPr>
            <p:ph type="body" idx="1"/>
          </p:nvPr>
        </p:nvSpPr>
        <p:spPr>
          <a:xfrm>
            <a:off x="617100" y="1081063"/>
            <a:ext cx="7909800" cy="3215400"/>
          </a:xfrm>
          <a:prstGeom prst="rect">
            <a:avLst/>
          </a:prstGeom>
        </p:spPr>
        <p:txBody>
          <a:bodyPr spcFirstLastPara="1" wrap="square" lIns="91425" tIns="91425" rIns="91425" bIns="91425" anchor="t" anchorCtr="0">
            <a:noAutofit/>
          </a:bodyPr>
          <a:lstStyle/>
          <a:p>
            <a:pPr marL="76200" indent="0" algn="just">
              <a:buNone/>
            </a:pPr>
            <a:r>
              <a:rPr lang="en-US" sz="2000" dirty="0">
                <a:latin typeface="Montserrat" panose="020B0604020202020204" charset="0"/>
              </a:rPr>
              <a:t>Go through and read the </a:t>
            </a:r>
            <a:r>
              <a:rPr lang="en-US" sz="2000" b="1" dirty="0">
                <a:latin typeface="Montserrat" panose="020B0604020202020204" charset="0"/>
              </a:rPr>
              <a:t>methods</a:t>
            </a:r>
            <a:r>
              <a:rPr lang="en-US" sz="2000" dirty="0">
                <a:latin typeface="Montserrat" panose="020B0604020202020204" charset="0"/>
              </a:rPr>
              <a:t> and </a:t>
            </a:r>
            <a:r>
              <a:rPr lang="en-US" sz="2000" b="1" dirty="0">
                <a:latin typeface="Montserrat" panose="020B0604020202020204" charset="0"/>
              </a:rPr>
              <a:t>results</a:t>
            </a:r>
          </a:p>
          <a:p>
            <a:pPr marL="76200" indent="0" algn="just">
              <a:buNone/>
            </a:pPr>
            <a:endParaRPr lang="en-US" sz="2000" b="1" dirty="0">
              <a:latin typeface="Montserrat" panose="020B0604020202020204" charset="0"/>
            </a:endParaRPr>
          </a:p>
          <a:p>
            <a:pPr marL="533400" indent="-457200" algn="just">
              <a:buFont typeface="+mj-lt"/>
              <a:buAutoNum type="arabicPeriod"/>
            </a:pPr>
            <a:r>
              <a:rPr lang="en-US" sz="2000" dirty="0">
                <a:latin typeface="Montserrat" panose="020B0604020202020204" charset="0"/>
              </a:rPr>
              <a:t>What were the main “types” of experiments they performed and why? </a:t>
            </a:r>
          </a:p>
          <a:p>
            <a:pPr marL="533400" indent="-457200" algn="just">
              <a:buFont typeface="+mj-lt"/>
              <a:buAutoNum type="arabicPeriod"/>
            </a:pPr>
            <a:r>
              <a:rPr lang="en-US" sz="2000" dirty="0">
                <a:latin typeface="Montserrat" panose="020B0604020202020204" charset="0"/>
              </a:rPr>
              <a:t>Summarize the results of the key tables or graphs. </a:t>
            </a:r>
          </a:p>
          <a:p>
            <a:pPr marL="533400" indent="-457200" algn="just">
              <a:buFont typeface="+mj-lt"/>
              <a:buAutoNum type="arabicPeriod"/>
            </a:pPr>
            <a:r>
              <a:rPr lang="en-US" sz="2000" dirty="0">
                <a:latin typeface="Montserrat" panose="020B0604020202020204" charset="0"/>
              </a:rPr>
              <a:t>How does each figure relate to the question begin asked? </a:t>
            </a:r>
          </a:p>
          <a:p>
            <a:pPr marL="76200" indent="0" algn="just">
              <a:buNone/>
            </a:pPr>
            <a:endParaRPr sz="2000" dirty="0">
              <a:latin typeface="Montserrat" panose="020B0604020202020204" charset="0"/>
            </a:endParaRPr>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dirty="0"/>
          </a:p>
        </p:txBody>
      </p:sp>
      <p:sp>
        <p:nvSpPr>
          <p:cNvPr id="5" name="TextBox 4">
            <a:extLst>
              <a:ext uri="{FF2B5EF4-FFF2-40B4-BE49-F238E27FC236}">
                <a16:creationId xmlns:a16="http://schemas.microsoft.com/office/drawing/2014/main" id="{5B7879DC-AB08-4CD4-A46D-FEE2652AD80C}"/>
              </a:ext>
            </a:extLst>
          </p:cNvPr>
          <p:cNvSpPr txBox="1"/>
          <p:nvPr/>
        </p:nvSpPr>
        <p:spPr>
          <a:xfrm>
            <a:off x="320040" y="647700"/>
            <a:ext cx="8503920" cy="307777"/>
          </a:xfrm>
          <a:prstGeom prst="rect">
            <a:avLst/>
          </a:prstGeom>
          <a:noFill/>
        </p:spPr>
        <p:txBody>
          <a:bodyPr wrap="square" rtlCol="0">
            <a:spAutoFit/>
          </a:bodyPr>
          <a:lstStyle/>
          <a:p>
            <a:pPr algn="ctr"/>
            <a:r>
              <a:rPr lang="en-US" i="1" dirty="0">
                <a:solidFill>
                  <a:schemeClr val="accent4">
                    <a:lumMod val="75000"/>
                  </a:schemeClr>
                </a:solidFill>
                <a:latin typeface="Montserrat" panose="020B0604020202020204" charset="0"/>
              </a:rPr>
              <a:t>During these stages, underline or highlight the text and take notes in the margins as you go</a:t>
            </a:r>
          </a:p>
        </p:txBody>
      </p:sp>
    </p:spTree>
    <p:extLst>
      <p:ext uri="{BB962C8B-B14F-4D97-AF65-F5344CB8AC3E}">
        <p14:creationId xmlns:p14="http://schemas.microsoft.com/office/powerpoint/2010/main" val="2313606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429516" y="2077714"/>
            <a:ext cx="689290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Figure out what you read</a:t>
            </a:r>
            <a:endParaRPr dirty="0"/>
          </a:p>
        </p:txBody>
      </p:sp>
      <p:sp>
        <p:nvSpPr>
          <p:cNvPr id="73" name="Google Shape;73;p13"/>
          <p:cNvSpPr txBox="1">
            <a:spLocks noGrp="1"/>
          </p:cNvSpPr>
          <p:nvPr>
            <p:ph type="subTitle" idx="1"/>
          </p:nvPr>
        </p:nvSpPr>
        <p:spPr>
          <a:xfrm>
            <a:off x="2600400" y="3182963"/>
            <a:ext cx="58578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will focus on if you need to have a firm grasp (for a presentation or class assignment)</a:t>
            </a:r>
            <a:endParaRPr dirty="0"/>
          </a:p>
        </p:txBody>
      </p:sp>
    </p:spTree>
    <p:extLst>
      <p:ext uri="{BB962C8B-B14F-4D97-AF65-F5344CB8AC3E}">
        <p14:creationId xmlns:p14="http://schemas.microsoft.com/office/powerpoint/2010/main" val="952066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READ IT AGAIN</a:t>
            </a:r>
            <a:endParaRPr dirty="0"/>
          </a:p>
        </p:txBody>
      </p:sp>
      <p:sp>
        <p:nvSpPr>
          <p:cNvPr id="85" name="Google Shape;85;p15"/>
          <p:cNvSpPr txBox="1">
            <a:spLocks noGrp="1"/>
          </p:cNvSpPr>
          <p:nvPr>
            <p:ph type="body" idx="1"/>
          </p:nvPr>
        </p:nvSpPr>
        <p:spPr>
          <a:xfrm>
            <a:off x="617100" y="1252513"/>
            <a:ext cx="7909800" cy="3215400"/>
          </a:xfrm>
          <a:prstGeom prst="rect">
            <a:avLst/>
          </a:prstGeom>
        </p:spPr>
        <p:txBody>
          <a:bodyPr spcFirstLastPara="1" wrap="square" lIns="91425" tIns="91425" rIns="91425" bIns="91425" anchor="t" anchorCtr="0">
            <a:noAutofit/>
          </a:bodyPr>
          <a:lstStyle/>
          <a:p>
            <a:pPr marL="76200" indent="0" algn="just">
              <a:buNone/>
            </a:pPr>
            <a:r>
              <a:rPr lang="en-US" sz="2000" dirty="0">
                <a:latin typeface="Montserrat" panose="020B0604020202020204" charset="0"/>
              </a:rPr>
              <a:t>After initially reading each section, and annotating, go back through and read the paper again to see if you can understand how it all fits back together </a:t>
            </a:r>
          </a:p>
          <a:p>
            <a:pPr marL="76200" indent="0" algn="just">
              <a:buNone/>
            </a:pPr>
            <a:endParaRPr lang="en-US" sz="2000" dirty="0">
              <a:latin typeface="Montserrat" panose="020B0604020202020204" charset="0"/>
            </a:endParaRPr>
          </a:p>
          <a:p>
            <a:pPr marL="76200" indent="0" algn="just">
              <a:buNone/>
            </a:pPr>
            <a:r>
              <a:rPr lang="en-US" sz="2000" dirty="0">
                <a:latin typeface="Montserrat" panose="020B0604020202020204" charset="0"/>
              </a:rPr>
              <a:t>You might not need to read every sentence, but make sure you can now follow their main points</a:t>
            </a:r>
            <a:endParaRPr sz="2000" dirty="0">
              <a:latin typeface="Montserrat" panose="020B0604020202020204" charset="0"/>
            </a:endParaRPr>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dirty="0"/>
          </a:p>
        </p:txBody>
      </p:sp>
    </p:spTree>
    <p:extLst>
      <p:ext uri="{BB962C8B-B14F-4D97-AF65-F5344CB8AC3E}">
        <p14:creationId xmlns:p14="http://schemas.microsoft.com/office/powerpoint/2010/main" val="3289772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TAKE NOTES</a:t>
            </a:r>
            <a:endParaRPr dirty="0"/>
          </a:p>
        </p:txBody>
      </p:sp>
      <p:sp>
        <p:nvSpPr>
          <p:cNvPr id="85" name="Google Shape;85;p15"/>
          <p:cNvSpPr txBox="1">
            <a:spLocks noGrp="1"/>
          </p:cNvSpPr>
          <p:nvPr>
            <p:ph type="body" idx="1"/>
          </p:nvPr>
        </p:nvSpPr>
        <p:spPr>
          <a:xfrm>
            <a:off x="617100" y="970575"/>
            <a:ext cx="7909800" cy="3215400"/>
          </a:xfrm>
          <a:prstGeom prst="rect">
            <a:avLst/>
          </a:prstGeom>
        </p:spPr>
        <p:txBody>
          <a:bodyPr spcFirstLastPara="1" wrap="square" lIns="91425" tIns="91425" rIns="91425" bIns="91425" anchor="t" anchorCtr="0">
            <a:noAutofit/>
          </a:bodyPr>
          <a:lstStyle/>
          <a:p>
            <a:pPr marL="76200" indent="0" algn="just">
              <a:buNone/>
            </a:pPr>
            <a:r>
              <a:rPr lang="en-US" sz="2000" dirty="0">
                <a:latin typeface="Montserrat" panose="020B0604020202020204" charset="0"/>
              </a:rPr>
              <a:t>There are a lot of methods for taking notes that help, play around with a few to see what works best for you</a:t>
            </a:r>
          </a:p>
          <a:p>
            <a:pPr marL="76200" indent="0" algn="just">
              <a:buNone/>
            </a:pPr>
            <a:endParaRPr lang="en-US" sz="2000" dirty="0">
              <a:latin typeface="Montserrat" panose="020B0604020202020204" charset="0"/>
            </a:endParaRPr>
          </a:p>
          <a:p>
            <a:pPr algn="just"/>
            <a:r>
              <a:rPr lang="en-US" sz="2000" dirty="0">
                <a:latin typeface="Montserrat" panose="020B0604020202020204" charset="0"/>
              </a:rPr>
              <a:t>Bullet-point or outline style</a:t>
            </a:r>
          </a:p>
          <a:p>
            <a:pPr algn="just"/>
            <a:r>
              <a:rPr lang="en-US" sz="2000" dirty="0">
                <a:latin typeface="Montserrat" panose="020B0604020202020204" charset="0"/>
              </a:rPr>
              <a:t>Answering the questions for each section</a:t>
            </a:r>
          </a:p>
          <a:p>
            <a:pPr algn="just"/>
            <a:r>
              <a:rPr lang="en-US" sz="2000" dirty="0">
                <a:latin typeface="Montserrat" panose="020B0604020202020204" charset="0"/>
              </a:rPr>
              <a:t>Create a flowchart or storyboard</a:t>
            </a:r>
          </a:p>
          <a:p>
            <a:pPr algn="just"/>
            <a:endParaRPr sz="2000" dirty="0">
              <a:latin typeface="Montserrat" panose="020B0604020202020204" charset="0"/>
            </a:endParaRPr>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dirty="0"/>
          </a:p>
        </p:txBody>
      </p:sp>
    </p:spTree>
    <p:extLst>
      <p:ext uri="{BB962C8B-B14F-4D97-AF65-F5344CB8AC3E}">
        <p14:creationId xmlns:p14="http://schemas.microsoft.com/office/powerpoint/2010/main" val="2879932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EA99-4299-4285-A3D6-F4C8EA57FEFA}"/>
              </a:ext>
            </a:extLst>
          </p:cNvPr>
          <p:cNvSpPr>
            <a:spLocks noGrp="1"/>
          </p:cNvSpPr>
          <p:nvPr>
            <p:ph type="title"/>
          </p:nvPr>
        </p:nvSpPr>
        <p:spPr/>
        <p:txBody>
          <a:bodyPr/>
          <a:lstStyle/>
          <a:p>
            <a:r>
              <a:rPr lang="en-US" dirty="0"/>
              <a:t>OUTLINE STYLE OF NOTES</a:t>
            </a:r>
          </a:p>
        </p:txBody>
      </p:sp>
      <p:sp>
        <p:nvSpPr>
          <p:cNvPr id="4" name="Slide Number Placeholder 3">
            <a:extLst>
              <a:ext uri="{FF2B5EF4-FFF2-40B4-BE49-F238E27FC236}">
                <a16:creationId xmlns:a16="http://schemas.microsoft.com/office/drawing/2014/main" id="{F4ED5D51-CA37-446B-8092-B1DA8D2F429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sp>
        <p:nvSpPr>
          <p:cNvPr id="6" name="Google Shape;85;p15">
            <a:extLst>
              <a:ext uri="{FF2B5EF4-FFF2-40B4-BE49-F238E27FC236}">
                <a16:creationId xmlns:a16="http://schemas.microsoft.com/office/drawing/2014/main" id="{7B06F859-AD4A-4C06-B49F-76DF48862067}"/>
              </a:ext>
            </a:extLst>
          </p:cNvPr>
          <p:cNvSpPr txBox="1">
            <a:spLocks noGrp="1"/>
          </p:cNvSpPr>
          <p:nvPr>
            <p:ph type="body" idx="1"/>
          </p:nvPr>
        </p:nvSpPr>
        <p:spPr>
          <a:xfrm>
            <a:off x="617100" y="827699"/>
            <a:ext cx="7909800" cy="3922151"/>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76200" indent="0" algn="just">
              <a:buNone/>
            </a:pPr>
            <a:r>
              <a:rPr lang="en-US" sz="1200" u="sng" dirty="0">
                <a:latin typeface="Montserrat" panose="020B0604020202020204" charset="0"/>
              </a:rPr>
              <a:t>Introduction</a:t>
            </a:r>
          </a:p>
          <a:p>
            <a:pPr algn="just"/>
            <a:r>
              <a:rPr lang="en-US" sz="1200" dirty="0">
                <a:latin typeface="Montserrat" panose="020B0604020202020204" charset="0"/>
              </a:rPr>
              <a:t>Immobilization  = std treatment for acute damage</a:t>
            </a:r>
          </a:p>
          <a:p>
            <a:pPr lvl="1" algn="just"/>
            <a:r>
              <a:rPr lang="en-US" sz="1200" dirty="0">
                <a:latin typeface="Montserrat" panose="020B0604020202020204" charset="0"/>
              </a:rPr>
              <a:t>Evidence that it’s doing more harm (chronic pain)</a:t>
            </a:r>
          </a:p>
          <a:p>
            <a:pPr algn="just"/>
            <a:r>
              <a:rPr lang="en-US" sz="1200" dirty="0">
                <a:latin typeface="Montserrat" panose="020B0604020202020204" charset="0"/>
              </a:rPr>
              <a:t>TENS and exercise previously shown to be better for recovery</a:t>
            </a:r>
          </a:p>
          <a:p>
            <a:pPr lvl="1" algn="just"/>
            <a:r>
              <a:rPr lang="en-US" sz="1200" dirty="0">
                <a:latin typeface="Montserrat" panose="020B0604020202020204" charset="0"/>
              </a:rPr>
              <a:t>But how much better? How do they compare? </a:t>
            </a:r>
          </a:p>
          <a:p>
            <a:pPr lvl="1" algn="just"/>
            <a:r>
              <a:rPr lang="en-US" sz="1200" b="1" dirty="0">
                <a:latin typeface="Montserrat" panose="020B0604020202020204" charset="0"/>
              </a:rPr>
              <a:t>HYPOTHESIS</a:t>
            </a:r>
            <a:r>
              <a:rPr lang="en-US" sz="1200" dirty="0">
                <a:latin typeface="Montserrat" panose="020B0604020202020204" charset="0"/>
              </a:rPr>
              <a:t>: Low-intensity muscle contraction exercise may be more beneficial acute pain management strategy compared to immobilization and TENS\</a:t>
            </a:r>
          </a:p>
          <a:p>
            <a:pPr marL="76200" indent="0" algn="just">
              <a:buNone/>
            </a:pPr>
            <a:r>
              <a:rPr lang="en-US" sz="1200" u="sng" dirty="0">
                <a:latin typeface="Montserrat" panose="020B0604020202020204" charset="0"/>
              </a:rPr>
              <a:t>Methods</a:t>
            </a:r>
            <a:endParaRPr lang="en-US" sz="1200" dirty="0">
              <a:latin typeface="Montserrat" panose="020B0604020202020204" charset="0"/>
            </a:endParaRPr>
          </a:p>
          <a:p>
            <a:pPr algn="just"/>
            <a:r>
              <a:rPr lang="en-US" sz="1200" dirty="0">
                <a:latin typeface="Montserrat" panose="020B0604020202020204" charset="0"/>
              </a:rPr>
              <a:t>5 groups of 12 rats: </a:t>
            </a:r>
          </a:p>
          <a:p>
            <a:pPr lvl="1" algn="just">
              <a:buSzPct val="90000"/>
              <a:buFont typeface="+mj-lt"/>
              <a:buAutoNum type="arabicPeriod"/>
            </a:pPr>
            <a:r>
              <a:rPr lang="en-US" sz="1200" dirty="0">
                <a:latin typeface="Montserrat" panose="020B0604020202020204" charset="0"/>
              </a:rPr>
              <a:t>Arthritis</a:t>
            </a:r>
          </a:p>
          <a:p>
            <a:pPr lvl="1" algn="just">
              <a:buSzPct val="90000"/>
              <a:buFont typeface="+mj-lt"/>
              <a:buAutoNum type="arabicPeriod"/>
            </a:pPr>
            <a:r>
              <a:rPr lang="en-US" sz="1200" dirty="0">
                <a:latin typeface="Montserrat" panose="020B0604020202020204" charset="0"/>
              </a:rPr>
              <a:t>Exercise</a:t>
            </a:r>
          </a:p>
          <a:p>
            <a:pPr lvl="1" algn="just">
              <a:buSzPct val="90000"/>
              <a:buFont typeface="+mj-lt"/>
              <a:buAutoNum type="arabicPeriod"/>
            </a:pPr>
            <a:r>
              <a:rPr lang="en-US" sz="1200" dirty="0">
                <a:latin typeface="Montserrat" panose="020B0604020202020204" charset="0"/>
              </a:rPr>
              <a:t>TENS</a:t>
            </a:r>
          </a:p>
          <a:p>
            <a:pPr lvl="1" algn="just">
              <a:buSzPct val="90000"/>
              <a:buFont typeface="+mj-lt"/>
              <a:buAutoNum type="arabicPeriod"/>
            </a:pPr>
            <a:r>
              <a:rPr lang="en-US" sz="1200" dirty="0">
                <a:latin typeface="Montserrat" panose="020B0604020202020204" charset="0"/>
              </a:rPr>
              <a:t>Immobilization</a:t>
            </a:r>
          </a:p>
          <a:p>
            <a:pPr lvl="1" algn="just">
              <a:buSzPct val="90000"/>
              <a:buFont typeface="+mj-lt"/>
              <a:buAutoNum type="arabicPeriod"/>
            </a:pPr>
            <a:r>
              <a:rPr lang="en-US" sz="1200" dirty="0">
                <a:latin typeface="Montserrat" panose="020B0604020202020204" charset="0"/>
              </a:rPr>
              <a:t>Control (sham)</a:t>
            </a:r>
          </a:p>
          <a:p>
            <a:pPr algn="just">
              <a:buSzPct val="200000"/>
            </a:pPr>
            <a:r>
              <a:rPr lang="en-US" sz="1200" dirty="0">
                <a:latin typeface="Montserrat" panose="020B0604020202020204" charset="0"/>
              </a:rPr>
              <a:t>Induce arthritis by injecting 3% kaolin and 3% carrageenan</a:t>
            </a:r>
          </a:p>
          <a:p>
            <a:pPr algn="just">
              <a:buSzPct val="90000"/>
            </a:pPr>
            <a:endParaRPr lang="en-US" sz="1200" dirty="0">
              <a:latin typeface="Montserrat" panose="020B0604020202020204" charset="0"/>
            </a:endParaRPr>
          </a:p>
        </p:txBody>
      </p:sp>
    </p:spTree>
    <p:extLst>
      <p:ext uri="{BB962C8B-B14F-4D97-AF65-F5344CB8AC3E}">
        <p14:creationId xmlns:p14="http://schemas.microsoft.com/office/powerpoint/2010/main" val="3968693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EA99-4299-4285-A3D6-F4C8EA57FEFA}"/>
              </a:ext>
            </a:extLst>
          </p:cNvPr>
          <p:cNvSpPr>
            <a:spLocks noGrp="1"/>
          </p:cNvSpPr>
          <p:nvPr>
            <p:ph type="title"/>
          </p:nvPr>
        </p:nvSpPr>
        <p:spPr/>
        <p:txBody>
          <a:bodyPr/>
          <a:lstStyle/>
          <a:p>
            <a:r>
              <a:rPr lang="en-US" dirty="0"/>
              <a:t>ANSWER QUESTIONS</a:t>
            </a:r>
          </a:p>
        </p:txBody>
      </p:sp>
      <p:sp>
        <p:nvSpPr>
          <p:cNvPr id="4" name="Slide Number Placeholder 3">
            <a:extLst>
              <a:ext uri="{FF2B5EF4-FFF2-40B4-BE49-F238E27FC236}">
                <a16:creationId xmlns:a16="http://schemas.microsoft.com/office/drawing/2014/main" id="{F4ED5D51-CA37-446B-8092-B1DA8D2F429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
        <p:nvSpPr>
          <p:cNvPr id="6" name="Google Shape;85;p15">
            <a:extLst>
              <a:ext uri="{FF2B5EF4-FFF2-40B4-BE49-F238E27FC236}">
                <a16:creationId xmlns:a16="http://schemas.microsoft.com/office/drawing/2014/main" id="{7B06F859-AD4A-4C06-B49F-76DF48862067}"/>
              </a:ext>
            </a:extLst>
          </p:cNvPr>
          <p:cNvSpPr txBox="1">
            <a:spLocks noGrp="1"/>
          </p:cNvSpPr>
          <p:nvPr>
            <p:ph type="body" idx="1"/>
          </p:nvPr>
        </p:nvSpPr>
        <p:spPr>
          <a:xfrm>
            <a:off x="617100" y="827699"/>
            <a:ext cx="7909800" cy="3922151"/>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76200" indent="0" algn="just">
              <a:buNone/>
            </a:pPr>
            <a:r>
              <a:rPr lang="en-US" sz="1200" u="sng" dirty="0">
                <a:latin typeface="Montserrat" panose="020B0604020202020204" charset="0"/>
              </a:rPr>
              <a:t>Introduction</a:t>
            </a:r>
          </a:p>
          <a:p>
            <a:pPr marL="76200" indent="0" algn="just">
              <a:buNone/>
            </a:pPr>
            <a:r>
              <a:rPr lang="en-US" sz="1200" dirty="0">
                <a:latin typeface="Montserrat" panose="020B0604020202020204" charset="0"/>
              </a:rPr>
              <a:t>What problem is this trying to solve?</a:t>
            </a:r>
          </a:p>
          <a:p>
            <a:pPr marL="533400" lvl="1" indent="0" algn="just">
              <a:buNone/>
            </a:pPr>
            <a:r>
              <a:rPr lang="en-US" sz="1200" i="1" dirty="0">
                <a:latin typeface="Montserrat" panose="020B0604020202020204" charset="0"/>
              </a:rPr>
              <a:t>Immobilization is current standard of treatment, but it’s shown to lead to chronic pain</a:t>
            </a:r>
          </a:p>
          <a:p>
            <a:pPr marL="76200" indent="0" algn="just">
              <a:buNone/>
            </a:pPr>
            <a:r>
              <a:rPr lang="en-US" sz="1200" dirty="0">
                <a:latin typeface="Montserrat" panose="020B0604020202020204" charset="0"/>
              </a:rPr>
              <a:t>What is the hypothesis (and null hypothesis)?</a:t>
            </a:r>
          </a:p>
          <a:p>
            <a:pPr marL="533400" lvl="1" indent="0" algn="just">
              <a:buNone/>
            </a:pPr>
            <a:r>
              <a:rPr lang="en-US" sz="1200" i="1" dirty="0">
                <a:latin typeface="Montserrat" panose="020B0604020202020204" charset="0"/>
              </a:rPr>
              <a:t>Low-intensity muscle contraction exercise may be a better acute pain treatment through reduction of tissue inflammation compared to immobilization and TENS</a:t>
            </a:r>
          </a:p>
          <a:p>
            <a:pPr marL="76200" indent="0" algn="just">
              <a:buNone/>
            </a:pPr>
            <a:endParaRPr lang="en-US" sz="1200" dirty="0">
              <a:latin typeface="Montserrat" panose="020B0604020202020204" charset="0"/>
            </a:endParaRPr>
          </a:p>
          <a:p>
            <a:pPr marL="76200" indent="0" algn="just">
              <a:buNone/>
            </a:pPr>
            <a:r>
              <a:rPr lang="en-US" sz="1200" u="sng" dirty="0">
                <a:latin typeface="Montserrat" panose="020B0604020202020204" charset="0"/>
              </a:rPr>
              <a:t>Methods</a:t>
            </a:r>
            <a:endParaRPr lang="en-US" sz="1200" dirty="0">
              <a:latin typeface="Montserrat" panose="020B0604020202020204" charset="0"/>
            </a:endParaRPr>
          </a:p>
          <a:p>
            <a:pPr marL="76200" indent="0" algn="just">
              <a:buSzPct val="90000"/>
              <a:buNone/>
            </a:pPr>
            <a:r>
              <a:rPr lang="en-US" sz="1200" dirty="0">
                <a:latin typeface="Montserrat" panose="020B0604020202020204" charset="0"/>
              </a:rPr>
              <a:t>What were the main “types” of experiments they performed and why? </a:t>
            </a:r>
          </a:p>
          <a:p>
            <a:pPr marL="533400" lvl="1" indent="0" algn="just">
              <a:buSzPct val="90000"/>
              <a:buNone/>
            </a:pPr>
            <a:r>
              <a:rPr lang="en-US" sz="1200" i="1" dirty="0">
                <a:latin typeface="Montserrat" panose="020B0604020202020204" charset="0"/>
              </a:rPr>
              <a:t>Created arthritis rat models, did behavior tests (PPT and PWR) to get idea of pain threshold of each, tissue cultures to test for CD68(+) cells and CGRP which are indicators of inflammation</a:t>
            </a:r>
          </a:p>
          <a:p>
            <a:pPr marL="533400" lvl="1" indent="0" algn="just">
              <a:buSzPct val="90000"/>
              <a:buNone/>
            </a:pPr>
            <a:endParaRPr lang="en-US" sz="1200" i="1" dirty="0">
              <a:latin typeface="Montserrat" panose="020B0604020202020204" charset="0"/>
            </a:endParaRPr>
          </a:p>
        </p:txBody>
      </p:sp>
    </p:spTree>
    <p:extLst>
      <p:ext uri="{BB962C8B-B14F-4D97-AF65-F5344CB8AC3E}">
        <p14:creationId xmlns:p14="http://schemas.microsoft.com/office/powerpoint/2010/main" val="1297133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EA99-4299-4285-A3D6-F4C8EA57FEFA}"/>
              </a:ext>
            </a:extLst>
          </p:cNvPr>
          <p:cNvSpPr>
            <a:spLocks noGrp="1"/>
          </p:cNvSpPr>
          <p:nvPr>
            <p:ph type="title"/>
          </p:nvPr>
        </p:nvSpPr>
        <p:spPr/>
        <p:txBody>
          <a:bodyPr/>
          <a:lstStyle/>
          <a:p>
            <a:r>
              <a:rPr lang="en-US" dirty="0"/>
              <a:t>FLOW-CHART OR STORYBOARD</a:t>
            </a:r>
          </a:p>
        </p:txBody>
      </p:sp>
      <p:sp>
        <p:nvSpPr>
          <p:cNvPr id="4" name="Slide Number Placeholder 3">
            <a:extLst>
              <a:ext uri="{FF2B5EF4-FFF2-40B4-BE49-F238E27FC236}">
                <a16:creationId xmlns:a16="http://schemas.microsoft.com/office/drawing/2014/main" id="{F4ED5D51-CA37-446B-8092-B1DA8D2F429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sp>
        <p:nvSpPr>
          <p:cNvPr id="6" name="Hexagon 5">
            <a:extLst>
              <a:ext uri="{FF2B5EF4-FFF2-40B4-BE49-F238E27FC236}">
                <a16:creationId xmlns:a16="http://schemas.microsoft.com/office/drawing/2014/main" id="{8A663497-8045-43CD-8CA9-96600557963E}"/>
              </a:ext>
            </a:extLst>
          </p:cNvPr>
          <p:cNvSpPr/>
          <p:nvPr/>
        </p:nvSpPr>
        <p:spPr>
          <a:xfrm>
            <a:off x="6825900" y="597123"/>
            <a:ext cx="2151002" cy="108585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a:t>This study: compare TENS, exercise, and immobilization in rat arthritis model</a:t>
            </a:r>
          </a:p>
        </p:txBody>
      </p:sp>
      <p:sp>
        <p:nvSpPr>
          <p:cNvPr id="7" name="Rectangle 6">
            <a:extLst>
              <a:ext uri="{FF2B5EF4-FFF2-40B4-BE49-F238E27FC236}">
                <a16:creationId xmlns:a16="http://schemas.microsoft.com/office/drawing/2014/main" id="{97555A0A-F787-4EE7-A539-7EEADFB459BA}"/>
              </a:ext>
            </a:extLst>
          </p:cNvPr>
          <p:cNvSpPr/>
          <p:nvPr/>
        </p:nvSpPr>
        <p:spPr>
          <a:xfrm>
            <a:off x="167098" y="1524656"/>
            <a:ext cx="2151002" cy="1085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5 groups of 12 rats: </a:t>
            </a:r>
          </a:p>
          <a:p>
            <a:pPr marL="342900" indent="-342900" algn="ctr">
              <a:buAutoNum type="arabicPeriod"/>
            </a:pPr>
            <a:r>
              <a:rPr lang="en-US" sz="1100" dirty="0"/>
              <a:t>control</a:t>
            </a:r>
          </a:p>
          <a:p>
            <a:pPr marL="342900" indent="-342900" algn="ctr">
              <a:buAutoNum type="arabicPeriod"/>
            </a:pPr>
            <a:r>
              <a:rPr lang="en-US" sz="1100" dirty="0"/>
              <a:t>arthritis</a:t>
            </a:r>
          </a:p>
          <a:p>
            <a:pPr marL="342900" indent="-342900" algn="ctr">
              <a:buAutoNum type="arabicPeriod"/>
            </a:pPr>
            <a:r>
              <a:rPr lang="en-US" sz="1100" dirty="0"/>
              <a:t>immobilization</a:t>
            </a:r>
          </a:p>
          <a:p>
            <a:pPr marL="342900" indent="-342900" algn="ctr">
              <a:buAutoNum type="arabicPeriod"/>
            </a:pPr>
            <a:r>
              <a:rPr lang="en-US" sz="1100" dirty="0"/>
              <a:t>exercise</a:t>
            </a:r>
          </a:p>
          <a:p>
            <a:pPr marL="342900" indent="-342900" algn="ctr">
              <a:buAutoNum type="arabicPeriod"/>
            </a:pPr>
            <a:r>
              <a:rPr lang="en-US" sz="1100" dirty="0"/>
              <a:t>TENS</a:t>
            </a:r>
          </a:p>
        </p:txBody>
      </p:sp>
      <p:sp>
        <p:nvSpPr>
          <p:cNvPr id="8" name="Rectangle 7">
            <a:extLst>
              <a:ext uri="{FF2B5EF4-FFF2-40B4-BE49-F238E27FC236}">
                <a16:creationId xmlns:a16="http://schemas.microsoft.com/office/drawing/2014/main" id="{5649A317-C48E-4CCA-B432-4BF008F006F1}"/>
              </a:ext>
            </a:extLst>
          </p:cNvPr>
          <p:cNvSpPr/>
          <p:nvPr/>
        </p:nvSpPr>
        <p:spPr>
          <a:xfrm>
            <a:off x="6067425" y="1796681"/>
            <a:ext cx="2151002" cy="5416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PPT &amp; PWR </a:t>
            </a:r>
            <a:r>
              <a:rPr lang="en-US" sz="1100" dirty="0">
                <a:sym typeface="Wingdings" panose="05000000000000000000" pitchFamily="2" charset="2"/>
              </a:rPr>
              <a:t> measure to see how rats respond to pain</a:t>
            </a:r>
            <a:endParaRPr lang="en-US" sz="1100" dirty="0"/>
          </a:p>
        </p:txBody>
      </p:sp>
      <p:sp>
        <p:nvSpPr>
          <p:cNvPr id="9" name="Rectangle 8">
            <a:extLst>
              <a:ext uri="{FF2B5EF4-FFF2-40B4-BE49-F238E27FC236}">
                <a16:creationId xmlns:a16="http://schemas.microsoft.com/office/drawing/2014/main" id="{4B5F43C8-290C-4602-B81D-3B40DCC09136}"/>
              </a:ext>
            </a:extLst>
          </p:cNvPr>
          <p:cNvSpPr/>
          <p:nvPr/>
        </p:nvSpPr>
        <p:spPr>
          <a:xfrm>
            <a:off x="3282597" y="1181841"/>
            <a:ext cx="1711801" cy="5416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Immobilization = put plaster cast on rat leg</a:t>
            </a:r>
          </a:p>
        </p:txBody>
      </p:sp>
      <p:sp>
        <p:nvSpPr>
          <p:cNvPr id="10" name="Rectangle 9">
            <a:extLst>
              <a:ext uri="{FF2B5EF4-FFF2-40B4-BE49-F238E27FC236}">
                <a16:creationId xmlns:a16="http://schemas.microsoft.com/office/drawing/2014/main" id="{B536A407-DBC5-440B-BE51-2F30E7E9D621}"/>
              </a:ext>
            </a:extLst>
          </p:cNvPr>
          <p:cNvSpPr/>
          <p:nvPr/>
        </p:nvSpPr>
        <p:spPr>
          <a:xfrm>
            <a:off x="3282597" y="2411521"/>
            <a:ext cx="1711801" cy="6720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Exercise = use same device as TENS at higher intensity to cause muscle contraction</a:t>
            </a:r>
          </a:p>
        </p:txBody>
      </p:sp>
      <p:sp>
        <p:nvSpPr>
          <p:cNvPr id="11" name="Rectangle 10">
            <a:extLst>
              <a:ext uri="{FF2B5EF4-FFF2-40B4-BE49-F238E27FC236}">
                <a16:creationId xmlns:a16="http://schemas.microsoft.com/office/drawing/2014/main" id="{511A2B3E-7630-4718-B891-BD1F68DB2A86}"/>
              </a:ext>
            </a:extLst>
          </p:cNvPr>
          <p:cNvSpPr/>
          <p:nvPr/>
        </p:nvSpPr>
        <p:spPr>
          <a:xfrm>
            <a:off x="3282597" y="1796681"/>
            <a:ext cx="1711801" cy="5416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TENS = apply low-level electric stim. not enough for muscle contraction</a:t>
            </a:r>
          </a:p>
        </p:txBody>
      </p:sp>
      <p:cxnSp>
        <p:nvCxnSpPr>
          <p:cNvPr id="13" name="Straight Arrow Connector 12">
            <a:extLst>
              <a:ext uri="{FF2B5EF4-FFF2-40B4-BE49-F238E27FC236}">
                <a16:creationId xmlns:a16="http://schemas.microsoft.com/office/drawing/2014/main" id="{5BEE3C44-A111-4959-A5E4-B7F2669C07E0}"/>
              </a:ext>
            </a:extLst>
          </p:cNvPr>
          <p:cNvCxnSpPr>
            <a:stCxn id="7" idx="3"/>
            <a:endCxn id="11" idx="1"/>
          </p:cNvCxnSpPr>
          <p:nvPr/>
        </p:nvCxnSpPr>
        <p:spPr>
          <a:xfrm>
            <a:off x="2318100" y="2067506"/>
            <a:ext cx="964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1A09FE8-1F2C-41F2-BFFF-166046A999FD}"/>
              </a:ext>
            </a:extLst>
          </p:cNvPr>
          <p:cNvCxnSpPr>
            <a:cxnSpLocks/>
            <a:stCxn id="7" idx="3"/>
            <a:endCxn id="9" idx="1"/>
          </p:cNvCxnSpPr>
          <p:nvPr/>
        </p:nvCxnSpPr>
        <p:spPr>
          <a:xfrm flipV="1">
            <a:off x="2318100" y="1452666"/>
            <a:ext cx="964497" cy="6148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A661D1A-A0EF-469A-86E6-4CC298447B59}"/>
              </a:ext>
            </a:extLst>
          </p:cNvPr>
          <p:cNvCxnSpPr>
            <a:cxnSpLocks/>
            <a:stCxn id="7" idx="3"/>
            <a:endCxn id="10" idx="1"/>
          </p:cNvCxnSpPr>
          <p:nvPr/>
        </p:nvCxnSpPr>
        <p:spPr>
          <a:xfrm>
            <a:off x="2318100" y="2067506"/>
            <a:ext cx="964497" cy="6800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5B8A271-F4BF-49D7-8F91-7D50FA19AFF1}"/>
              </a:ext>
            </a:extLst>
          </p:cNvPr>
          <p:cNvSpPr/>
          <p:nvPr/>
        </p:nvSpPr>
        <p:spPr>
          <a:xfrm>
            <a:off x="2389948" y="1731469"/>
            <a:ext cx="743954" cy="707886"/>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1000" dirty="0"/>
              <a:t>Induce arthritis in right knee joint</a:t>
            </a:r>
          </a:p>
        </p:txBody>
      </p:sp>
      <p:cxnSp>
        <p:nvCxnSpPr>
          <p:cNvPr id="27" name="Connector: Elbow 26">
            <a:extLst>
              <a:ext uri="{FF2B5EF4-FFF2-40B4-BE49-F238E27FC236}">
                <a16:creationId xmlns:a16="http://schemas.microsoft.com/office/drawing/2014/main" id="{F4819916-E272-423B-89B2-88BBDCBB51CB}"/>
              </a:ext>
            </a:extLst>
          </p:cNvPr>
          <p:cNvCxnSpPr>
            <a:cxnSpLocks/>
            <a:stCxn id="9" idx="3"/>
          </p:cNvCxnSpPr>
          <p:nvPr/>
        </p:nvCxnSpPr>
        <p:spPr>
          <a:xfrm>
            <a:off x="4994398" y="1452666"/>
            <a:ext cx="1073027" cy="614839"/>
          </a:xfrm>
          <a:prstGeom prst="bentConnector3">
            <a:avLst>
              <a:gd name="adj1" fmla="val 535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2E9B91C2-C9FA-4064-A01D-8A365ED1381E}"/>
              </a:ext>
            </a:extLst>
          </p:cNvPr>
          <p:cNvCxnSpPr>
            <a:cxnSpLocks/>
          </p:cNvCxnSpPr>
          <p:nvPr/>
        </p:nvCxnSpPr>
        <p:spPr>
          <a:xfrm flipV="1">
            <a:off x="5076825" y="2067505"/>
            <a:ext cx="990600" cy="6800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815A9AA-00E1-4CAF-8501-0BF464CF2492}"/>
              </a:ext>
            </a:extLst>
          </p:cNvPr>
          <p:cNvCxnSpPr>
            <a:stCxn id="11" idx="3"/>
          </p:cNvCxnSpPr>
          <p:nvPr/>
        </p:nvCxnSpPr>
        <p:spPr>
          <a:xfrm flipV="1">
            <a:off x="4994398" y="2067505"/>
            <a:ext cx="107302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79D9395-1888-452F-82D3-DFACF9165D4C}"/>
              </a:ext>
            </a:extLst>
          </p:cNvPr>
          <p:cNvSpPr/>
          <p:nvPr/>
        </p:nvSpPr>
        <p:spPr>
          <a:xfrm>
            <a:off x="5187803" y="1865195"/>
            <a:ext cx="684563" cy="400110"/>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1000" dirty="0"/>
              <a:t>Test behavior</a:t>
            </a:r>
          </a:p>
        </p:txBody>
      </p:sp>
      <p:cxnSp>
        <p:nvCxnSpPr>
          <p:cNvPr id="39" name="Straight Arrow Connector 38">
            <a:extLst>
              <a:ext uri="{FF2B5EF4-FFF2-40B4-BE49-F238E27FC236}">
                <a16:creationId xmlns:a16="http://schemas.microsoft.com/office/drawing/2014/main" id="{0B4CBA1D-CB4E-4DE1-B340-A99860C14C1F}"/>
              </a:ext>
            </a:extLst>
          </p:cNvPr>
          <p:cNvCxnSpPr>
            <a:cxnSpLocks/>
            <a:stCxn id="8" idx="2"/>
            <a:endCxn id="41" idx="0"/>
          </p:cNvCxnSpPr>
          <p:nvPr/>
        </p:nvCxnSpPr>
        <p:spPr>
          <a:xfrm>
            <a:off x="7142926" y="2338330"/>
            <a:ext cx="0" cy="118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A50E163-11CF-488F-90F8-B02AA0A2FA73}"/>
              </a:ext>
            </a:extLst>
          </p:cNvPr>
          <p:cNvSpPr/>
          <p:nvPr/>
        </p:nvSpPr>
        <p:spPr>
          <a:xfrm>
            <a:off x="6412502" y="2610438"/>
            <a:ext cx="1460847" cy="553998"/>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sz="1000" dirty="0"/>
              <a:t>PPT: Exercise #1 and TENS #2</a:t>
            </a:r>
          </a:p>
          <a:p>
            <a:pPr algn="ctr"/>
            <a:r>
              <a:rPr lang="en-US" sz="1000" dirty="0"/>
              <a:t>PWR: Exercise #1</a:t>
            </a:r>
          </a:p>
        </p:txBody>
      </p:sp>
      <p:sp>
        <p:nvSpPr>
          <p:cNvPr id="41" name="Rectangle 40">
            <a:extLst>
              <a:ext uri="{FF2B5EF4-FFF2-40B4-BE49-F238E27FC236}">
                <a16:creationId xmlns:a16="http://schemas.microsoft.com/office/drawing/2014/main" id="{CABE2F79-85F3-4455-A2E7-0D6E17F45EFA}"/>
              </a:ext>
            </a:extLst>
          </p:cNvPr>
          <p:cNvSpPr/>
          <p:nvPr/>
        </p:nvSpPr>
        <p:spPr>
          <a:xfrm>
            <a:off x="6067425" y="3525533"/>
            <a:ext cx="2151002" cy="5416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Culture tissue from knee and spine</a:t>
            </a:r>
          </a:p>
        </p:txBody>
      </p:sp>
      <p:cxnSp>
        <p:nvCxnSpPr>
          <p:cNvPr id="44" name="Straight Arrow Connector 43">
            <a:extLst>
              <a:ext uri="{FF2B5EF4-FFF2-40B4-BE49-F238E27FC236}">
                <a16:creationId xmlns:a16="http://schemas.microsoft.com/office/drawing/2014/main" id="{1DF7E1A3-2CB0-4942-9109-455859AD66E0}"/>
              </a:ext>
            </a:extLst>
          </p:cNvPr>
          <p:cNvCxnSpPr>
            <a:cxnSpLocks/>
            <a:stCxn id="41" idx="1"/>
            <a:endCxn id="47" idx="3"/>
          </p:cNvCxnSpPr>
          <p:nvPr/>
        </p:nvCxnSpPr>
        <p:spPr>
          <a:xfrm flipH="1" flipV="1">
            <a:off x="4686707" y="3796346"/>
            <a:ext cx="1380718" cy="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AD7DC58-5459-4242-BB40-C7F8AED904EA}"/>
              </a:ext>
            </a:extLst>
          </p:cNvPr>
          <p:cNvSpPr/>
          <p:nvPr/>
        </p:nvSpPr>
        <p:spPr>
          <a:xfrm>
            <a:off x="3492769" y="3525533"/>
            <a:ext cx="1193938" cy="5416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a:solidFill>
                  <a:schemeClr val="tx1"/>
                </a:solidFill>
              </a:rPr>
              <a:t>Exercise sig. better, TENS #2</a:t>
            </a:r>
          </a:p>
        </p:txBody>
      </p:sp>
      <p:sp>
        <p:nvSpPr>
          <p:cNvPr id="48" name="Rectangle 47">
            <a:extLst>
              <a:ext uri="{FF2B5EF4-FFF2-40B4-BE49-F238E27FC236}">
                <a16:creationId xmlns:a16="http://schemas.microsoft.com/office/drawing/2014/main" id="{82129067-DB2F-4F89-AA3E-2E39C93B0082}"/>
              </a:ext>
            </a:extLst>
          </p:cNvPr>
          <p:cNvSpPr/>
          <p:nvPr/>
        </p:nvSpPr>
        <p:spPr>
          <a:xfrm>
            <a:off x="3492769" y="4208226"/>
            <a:ext cx="1193938" cy="5416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a:solidFill>
                  <a:schemeClr val="tx1"/>
                </a:solidFill>
              </a:rPr>
              <a:t>Exercise better in 3/4 , TENS #2</a:t>
            </a:r>
          </a:p>
        </p:txBody>
      </p:sp>
      <p:sp>
        <p:nvSpPr>
          <p:cNvPr id="49" name="Rectangle 48">
            <a:extLst>
              <a:ext uri="{FF2B5EF4-FFF2-40B4-BE49-F238E27FC236}">
                <a16:creationId xmlns:a16="http://schemas.microsoft.com/office/drawing/2014/main" id="{0B7A452B-C1CE-4249-AC47-DF768F7AFEC7}"/>
              </a:ext>
            </a:extLst>
          </p:cNvPr>
          <p:cNvSpPr/>
          <p:nvPr/>
        </p:nvSpPr>
        <p:spPr>
          <a:xfrm>
            <a:off x="4881766" y="3442402"/>
            <a:ext cx="990600" cy="707886"/>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1000" dirty="0"/>
              <a:t>Knee= look for CD68 + cells (lower = better)</a:t>
            </a:r>
          </a:p>
        </p:txBody>
      </p:sp>
      <p:cxnSp>
        <p:nvCxnSpPr>
          <p:cNvPr id="56" name="Connector: Elbow 55">
            <a:extLst>
              <a:ext uri="{FF2B5EF4-FFF2-40B4-BE49-F238E27FC236}">
                <a16:creationId xmlns:a16="http://schemas.microsoft.com/office/drawing/2014/main" id="{55D40D3C-257A-4FC4-8179-2CC8B73365FB}"/>
              </a:ext>
            </a:extLst>
          </p:cNvPr>
          <p:cNvCxnSpPr>
            <a:stCxn id="41" idx="2"/>
            <a:endCxn id="48" idx="3"/>
          </p:cNvCxnSpPr>
          <p:nvPr/>
        </p:nvCxnSpPr>
        <p:spPr>
          <a:xfrm rot="5400000">
            <a:off x="5708889" y="3045001"/>
            <a:ext cx="411857" cy="24562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450B759F-C1CA-4BA5-846B-98FC58793B0F}"/>
              </a:ext>
            </a:extLst>
          </p:cNvPr>
          <p:cNvSpPr/>
          <p:nvPr/>
        </p:nvSpPr>
        <p:spPr>
          <a:xfrm>
            <a:off x="5233215" y="4281239"/>
            <a:ext cx="1592685" cy="400110"/>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1000" dirty="0"/>
              <a:t>Spine = look for CGRP (peptide) (lower = better)</a:t>
            </a:r>
          </a:p>
        </p:txBody>
      </p:sp>
      <p:sp>
        <p:nvSpPr>
          <p:cNvPr id="57" name="Oval 56">
            <a:extLst>
              <a:ext uri="{FF2B5EF4-FFF2-40B4-BE49-F238E27FC236}">
                <a16:creationId xmlns:a16="http://schemas.microsoft.com/office/drawing/2014/main" id="{19813520-209E-46CF-8DD1-39C4446D4D3C}"/>
              </a:ext>
            </a:extLst>
          </p:cNvPr>
          <p:cNvSpPr/>
          <p:nvPr/>
        </p:nvSpPr>
        <p:spPr>
          <a:xfrm>
            <a:off x="319360" y="3315581"/>
            <a:ext cx="2070588" cy="1503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Low-intensity muscle contraction reduced 1</a:t>
            </a:r>
            <a:r>
              <a:rPr lang="en-US" sz="1200" baseline="30000" dirty="0"/>
              <a:t>o</a:t>
            </a:r>
            <a:r>
              <a:rPr lang="en-US" sz="1200" dirty="0"/>
              <a:t> and 2</a:t>
            </a:r>
            <a:r>
              <a:rPr lang="en-US" sz="1200" baseline="30000" dirty="0"/>
              <a:t>0</a:t>
            </a:r>
            <a:r>
              <a:rPr lang="en-US" sz="1200" dirty="0"/>
              <a:t> hyperalgesia by lowering amount macrophages</a:t>
            </a:r>
          </a:p>
        </p:txBody>
      </p:sp>
      <p:cxnSp>
        <p:nvCxnSpPr>
          <p:cNvPr id="59" name="Connector: Elbow 58">
            <a:extLst>
              <a:ext uri="{FF2B5EF4-FFF2-40B4-BE49-F238E27FC236}">
                <a16:creationId xmlns:a16="http://schemas.microsoft.com/office/drawing/2014/main" id="{EF42799F-28A0-479F-B9B0-0CE31957E36E}"/>
              </a:ext>
            </a:extLst>
          </p:cNvPr>
          <p:cNvCxnSpPr>
            <a:stCxn id="47" idx="1"/>
            <a:endCxn id="57" idx="6"/>
          </p:cNvCxnSpPr>
          <p:nvPr/>
        </p:nvCxnSpPr>
        <p:spPr>
          <a:xfrm rot="10800000" flipV="1">
            <a:off x="2389949" y="3796346"/>
            <a:ext cx="1102821" cy="2708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7D2ABBCF-482F-4403-99DA-55ECD1D11D1D}"/>
              </a:ext>
            </a:extLst>
          </p:cNvPr>
          <p:cNvCxnSpPr>
            <a:stCxn id="48" idx="1"/>
            <a:endCxn id="57" idx="6"/>
          </p:cNvCxnSpPr>
          <p:nvPr/>
        </p:nvCxnSpPr>
        <p:spPr>
          <a:xfrm rot="10800000">
            <a:off x="2389949" y="4067159"/>
            <a:ext cx="1102821" cy="4118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44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MY GOAL TODAY IS TO ANSWER:</a:t>
            </a:r>
            <a:endParaRPr dirty="0"/>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pic>
        <p:nvPicPr>
          <p:cNvPr id="5" name="Graphic 4" descr="Bullseye">
            <a:extLst>
              <a:ext uri="{FF2B5EF4-FFF2-40B4-BE49-F238E27FC236}">
                <a16:creationId xmlns:a16="http://schemas.microsoft.com/office/drawing/2014/main" id="{88DA5F0E-C4FA-452F-8A26-FA1823D43D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38639" y="1109073"/>
            <a:ext cx="3032280" cy="3032280"/>
          </a:xfrm>
          <a:prstGeom prst="rect">
            <a:avLst/>
          </a:prstGeom>
        </p:spPr>
      </p:pic>
      <p:grpSp>
        <p:nvGrpSpPr>
          <p:cNvPr id="17" name="Group 16">
            <a:extLst>
              <a:ext uri="{FF2B5EF4-FFF2-40B4-BE49-F238E27FC236}">
                <a16:creationId xmlns:a16="http://schemas.microsoft.com/office/drawing/2014/main" id="{7250B27A-6EB0-4B5A-AD11-6DC9163775D3}"/>
              </a:ext>
            </a:extLst>
          </p:cNvPr>
          <p:cNvGrpSpPr/>
          <p:nvPr/>
        </p:nvGrpSpPr>
        <p:grpSpPr>
          <a:xfrm>
            <a:off x="2130700" y="1270186"/>
            <a:ext cx="7074259" cy="3046776"/>
            <a:chOff x="2130700" y="1270186"/>
            <a:chExt cx="7074259" cy="3046776"/>
          </a:xfrm>
        </p:grpSpPr>
        <p:sp>
          <p:nvSpPr>
            <p:cNvPr id="11" name="Rectangle 10">
              <a:extLst>
                <a:ext uri="{FF2B5EF4-FFF2-40B4-BE49-F238E27FC236}">
                  <a16:creationId xmlns:a16="http://schemas.microsoft.com/office/drawing/2014/main" id="{AC619031-B4E9-4EC3-952D-6A410D2750B1}"/>
                </a:ext>
              </a:extLst>
            </p:cNvPr>
            <p:cNvSpPr/>
            <p:nvPr/>
          </p:nvSpPr>
          <p:spPr>
            <a:xfrm>
              <a:off x="2130700" y="1270186"/>
              <a:ext cx="3526928" cy="369332"/>
            </a:xfrm>
            <a:prstGeom prst="rect">
              <a:avLst/>
            </a:prstGeom>
          </p:spPr>
          <p:txBody>
            <a:bodyPr wrap="none">
              <a:spAutoFit/>
            </a:bodyPr>
            <a:lstStyle/>
            <a:p>
              <a:pPr marL="76200" lvl="0">
                <a:spcBef>
                  <a:spcPts val="600"/>
                </a:spcBef>
                <a:buSzPts val="2400"/>
              </a:pPr>
              <a:r>
                <a:rPr lang="en-US" sz="1800" b="1" dirty="0">
                  <a:solidFill>
                    <a:schemeClr val="tx2">
                      <a:lumMod val="85000"/>
                    </a:schemeClr>
                  </a:solidFill>
                  <a:latin typeface="Montserrat" panose="020B0604020202020204" charset="0"/>
                </a:rPr>
                <a:t>What is a scientific article?</a:t>
              </a:r>
            </a:p>
          </p:txBody>
        </p:sp>
        <p:sp>
          <p:nvSpPr>
            <p:cNvPr id="12" name="Rectangle 11">
              <a:extLst>
                <a:ext uri="{FF2B5EF4-FFF2-40B4-BE49-F238E27FC236}">
                  <a16:creationId xmlns:a16="http://schemas.microsoft.com/office/drawing/2014/main" id="{48F959AE-7244-44FE-B0A6-74F8290074B1}"/>
                </a:ext>
              </a:extLst>
            </p:cNvPr>
            <p:cNvSpPr/>
            <p:nvPr/>
          </p:nvSpPr>
          <p:spPr>
            <a:xfrm>
              <a:off x="2757973" y="2162667"/>
              <a:ext cx="3619902" cy="369332"/>
            </a:xfrm>
            <a:prstGeom prst="rect">
              <a:avLst/>
            </a:prstGeom>
          </p:spPr>
          <p:txBody>
            <a:bodyPr wrap="none">
              <a:spAutoFit/>
            </a:bodyPr>
            <a:lstStyle/>
            <a:p>
              <a:pPr marL="76200" lvl="0">
                <a:spcBef>
                  <a:spcPts val="600"/>
                </a:spcBef>
                <a:buSzPts val="2400"/>
              </a:pPr>
              <a:r>
                <a:rPr lang="en-US" sz="1800" b="1" dirty="0">
                  <a:solidFill>
                    <a:schemeClr val="tx2">
                      <a:lumMod val="85000"/>
                    </a:schemeClr>
                  </a:solidFill>
                  <a:latin typeface="Montserrat" panose="020B0604020202020204" charset="0"/>
                </a:rPr>
                <a:t>How do you pick an article?</a:t>
              </a:r>
            </a:p>
          </p:txBody>
        </p:sp>
        <p:sp>
          <p:nvSpPr>
            <p:cNvPr id="13" name="Rectangle 12">
              <a:extLst>
                <a:ext uri="{FF2B5EF4-FFF2-40B4-BE49-F238E27FC236}">
                  <a16:creationId xmlns:a16="http://schemas.microsoft.com/office/drawing/2014/main" id="{FF5873EA-0CB8-486D-A17C-251DC8EAED62}"/>
                </a:ext>
              </a:extLst>
            </p:cNvPr>
            <p:cNvSpPr/>
            <p:nvPr/>
          </p:nvSpPr>
          <p:spPr>
            <a:xfrm>
              <a:off x="2757973" y="3055148"/>
              <a:ext cx="5187639" cy="369332"/>
            </a:xfrm>
            <a:prstGeom prst="rect">
              <a:avLst/>
            </a:prstGeom>
          </p:spPr>
          <p:txBody>
            <a:bodyPr wrap="none">
              <a:spAutoFit/>
            </a:bodyPr>
            <a:lstStyle/>
            <a:p>
              <a:pPr marL="76200" lvl="0">
                <a:spcBef>
                  <a:spcPts val="600"/>
                </a:spcBef>
                <a:buSzPts val="2400"/>
              </a:pPr>
              <a:r>
                <a:rPr lang="en-US" sz="1800" b="1" dirty="0">
                  <a:solidFill>
                    <a:schemeClr val="tx2">
                      <a:lumMod val="85000"/>
                    </a:schemeClr>
                  </a:solidFill>
                  <a:latin typeface="Montserrat" panose="020B0604020202020204" charset="0"/>
                </a:rPr>
                <a:t>What is the best way to read the article?</a:t>
              </a:r>
            </a:p>
          </p:txBody>
        </p:sp>
        <p:sp>
          <p:nvSpPr>
            <p:cNvPr id="14" name="Rectangle 13">
              <a:extLst>
                <a:ext uri="{FF2B5EF4-FFF2-40B4-BE49-F238E27FC236}">
                  <a16:creationId xmlns:a16="http://schemas.microsoft.com/office/drawing/2014/main" id="{C339306A-62FF-4BB5-8BA3-A0C11173A818}"/>
                </a:ext>
              </a:extLst>
            </p:cNvPr>
            <p:cNvSpPr/>
            <p:nvPr/>
          </p:nvSpPr>
          <p:spPr>
            <a:xfrm>
              <a:off x="2130700" y="3947630"/>
              <a:ext cx="7074259" cy="369332"/>
            </a:xfrm>
            <a:prstGeom prst="rect">
              <a:avLst/>
            </a:prstGeom>
          </p:spPr>
          <p:txBody>
            <a:bodyPr wrap="square">
              <a:spAutoFit/>
            </a:bodyPr>
            <a:lstStyle/>
            <a:p>
              <a:pPr marL="76200" lvl="0">
                <a:spcBef>
                  <a:spcPts val="600"/>
                </a:spcBef>
                <a:buSzPts val="2400"/>
              </a:pPr>
              <a:r>
                <a:rPr lang="en-US" sz="1800" b="1" dirty="0">
                  <a:solidFill>
                    <a:schemeClr val="tx2">
                      <a:lumMod val="85000"/>
                    </a:schemeClr>
                  </a:solidFill>
                  <a:latin typeface="Montserrat" panose="020B0604020202020204" charset="0"/>
                </a:rPr>
                <a:t>How should you analyze and digest the information?</a:t>
              </a:r>
            </a:p>
          </p:txBody>
        </p:sp>
      </p:grpSp>
      <p:sp>
        <p:nvSpPr>
          <p:cNvPr id="25" name="Rectangle 24">
            <a:extLst>
              <a:ext uri="{FF2B5EF4-FFF2-40B4-BE49-F238E27FC236}">
                <a16:creationId xmlns:a16="http://schemas.microsoft.com/office/drawing/2014/main" id="{E3F5181C-CC53-4E35-9087-29A6F97E8D69}"/>
              </a:ext>
            </a:extLst>
          </p:cNvPr>
          <p:cNvSpPr/>
          <p:nvPr/>
        </p:nvSpPr>
        <p:spPr>
          <a:xfrm>
            <a:off x="2130701" y="3947630"/>
            <a:ext cx="7074259" cy="369332"/>
          </a:xfrm>
          <a:prstGeom prst="rect">
            <a:avLst/>
          </a:prstGeom>
        </p:spPr>
        <p:txBody>
          <a:bodyPr wrap="square">
            <a:spAutoFit/>
          </a:bodyPr>
          <a:lstStyle/>
          <a:p>
            <a:pPr marL="76200" lvl="0">
              <a:spcBef>
                <a:spcPts val="600"/>
              </a:spcBef>
              <a:buSzPts val="2400"/>
            </a:pPr>
            <a:r>
              <a:rPr lang="en-US" sz="1800" b="1" dirty="0">
                <a:solidFill>
                  <a:schemeClr val="accent1"/>
                </a:solidFill>
                <a:latin typeface="Montserrat" panose="020B0604020202020204" charset="0"/>
              </a:rPr>
              <a:t>How should you analyze and digest the information?</a:t>
            </a:r>
          </a:p>
        </p:txBody>
      </p:sp>
      <p:sp>
        <p:nvSpPr>
          <p:cNvPr id="22" name="Rectangle 21">
            <a:extLst>
              <a:ext uri="{FF2B5EF4-FFF2-40B4-BE49-F238E27FC236}">
                <a16:creationId xmlns:a16="http://schemas.microsoft.com/office/drawing/2014/main" id="{A304F801-62F0-4E22-BC2E-0D45F32388D3}"/>
              </a:ext>
            </a:extLst>
          </p:cNvPr>
          <p:cNvSpPr/>
          <p:nvPr/>
        </p:nvSpPr>
        <p:spPr>
          <a:xfrm>
            <a:off x="2130701" y="1270186"/>
            <a:ext cx="3526928" cy="369332"/>
          </a:xfrm>
          <a:prstGeom prst="rect">
            <a:avLst/>
          </a:prstGeom>
        </p:spPr>
        <p:txBody>
          <a:bodyPr wrap="none">
            <a:spAutoFit/>
          </a:bodyPr>
          <a:lstStyle/>
          <a:p>
            <a:pPr marL="76200" lvl="0">
              <a:spcBef>
                <a:spcPts val="600"/>
              </a:spcBef>
              <a:buSzPts val="2400"/>
            </a:pPr>
            <a:r>
              <a:rPr lang="en-US" sz="1800" b="1" dirty="0">
                <a:solidFill>
                  <a:schemeClr val="accent1"/>
                </a:solidFill>
                <a:latin typeface="Montserrat" panose="020B0604020202020204" charset="0"/>
              </a:rPr>
              <a:t>What is a scientific article?</a:t>
            </a:r>
          </a:p>
        </p:txBody>
      </p:sp>
      <p:sp>
        <p:nvSpPr>
          <p:cNvPr id="23" name="Rectangle 22">
            <a:extLst>
              <a:ext uri="{FF2B5EF4-FFF2-40B4-BE49-F238E27FC236}">
                <a16:creationId xmlns:a16="http://schemas.microsoft.com/office/drawing/2014/main" id="{72FB69AD-9F53-4620-A1C6-1D4849619493}"/>
              </a:ext>
            </a:extLst>
          </p:cNvPr>
          <p:cNvSpPr/>
          <p:nvPr/>
        </p:nvSpPr>
        <p:spPr>
          <a:xfrm>
            <a:off x="2757974" y="2162667"/>
            <a:ext cx="3619902" cy="369332"/>
          </a:xfrm>
          <a:prstGeom prst="rect">
            <a:avLst/>
          </a:prstGeom>
        </p:spPr>
        <p:txBody>
          <a:bodyPr wrap="none">
            <a:spAutoFit/>
          </a:bodyPr>
          <a:lstStyle/>
          <a:p>
            <a:pPr marL="76200" lvl="0">
              <a:spcBef>
                <a:spcPts val="600"/>
              </a:spcBef>
              <a:buSzPts val="2400"/>
            </a:pPr>
            <a:r>
              <a:rPr lang="en-US" sz="1800" b="1" dirty="0">
                <a:solidFill>
                  <a:schemeClr val="accent1"/>
                </a:solidFill>
                <a:latin typeface="Montserrat" panose="020B0604020202020204" charset="0"/>
              </a:rPr>
              <a:t>How do you pick an article?</a:t>
            </a:r>
          </a:p>
        </p:txBody>
      </p:sp>
      <p:sp>
        <p:nvSpPr>
          <p:cNvPr id="24" name="Rectangle 23">
            <a:extLst>
              <a:ext uri="{FF2B5EF4-FFF2-40B4-BE49-F238E27FC236}">
                <a16:creationId xmlns:a16="http://schemas.microsoft.com/office/drawing/2014/main" id="{6C4088BD-AAEF-446C-833D-51833330440F}"/>
              </a:ext>
            </a:extLst>
          </p:cNvPr>
          <p:cNvSpPr/>
          <p:nvPr/>
        </p:nvSpPr>
        <p:spPr>
          <a:xfrm>
            <a:off x="2757974" y="3055148"/>
            <a:ext cx="5187639" cy="369332"/>
          </a:xfrm>
          <a:prstGeom prst="rect">
            <a:avLst/>
          </a:prstGeom>
        </p:spPr>
        <p:txBody>
          <a:bodyPr wrap="none">
            <a:spAutoFit/>
          </a:bodyPr>
          <a:lstStyle/>
          <a:p>
            <a:pPr marL="76200" lvl="0">
              <a:spcBef>
                <a:spcPts val="600"/>
              </a:spcBef>
              <a:buSzPts val="2400"/>
            </a:pPr>
            <a:r>
              <a:rPr lang="en-US" sz="1800" b="1" dirty="0">
                <a:solidFill>
                  <a:schemeClr val="accent1"/>
                </a:solidFill>
                <a:latin typeface="Montserrat" panose="020B0604020202020204" charset="0"/>
              </a:rPr>
              <a:t>What is the best way to read the article?</a:t>
            </a:r>
          </a:p>
        </p:txBody>
      </p:sp>
    </p:spTree>
    <p:extLst>
      <p:ext uri="{BB962C8B-B14F-4D97-AF65-F5344CB8AC3E}">
        <p14:creationId xmlns:p14="http://schemas.microsoft.com/office/powerpoint/2010/main" val="176958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2" grpId="0"/>
      <p:bldP spid="22" grpId="1"/>
      <p:bldP spid="23" grpId="0"/>
      <p:bldP spid="23" grpId="1"/>
      <p:bldP spid="24" grpId="0"/>
      <p:bldP spid="2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body" idx="1"/>
          </p:nvPr>
        </p:nvSpPr>
        <p:spPr>
          <a:xfrm>
            <a:off x="1555350" y="1533150"/>
            <a:ext cx="60333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latin typeface="Montserrat" panose="020B0604020202020204" charset="0"/>
              </a:rPr>
              <a:t>Remember, these are just the methods and tips that I find useful. As you read more, you may come up with a completely different method and that’s good!</a:t>
            </a:r>
            <a:endParaRPr dirty="0">
              <a:latin typeface="Montserrat" panose="020B0604020202020204" charset="0"/>
            </a:endParaRPr>
          </a:p>
        </p:txBody>
      </p:sp>
      <p:sp>
        <p:nvSpPr>
          <p:cNvPr id="79" name="Google Shape;79;p1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2107321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a:spLocks noGrp="1"/>
          </p:cNvSpPr>
          <p:nvPr>
            <p:ph type="ctrTitle" idx="4294967295"/>
          </p:nvPr>
        </p:nvSpPr>
        <p:spPr>
          <a:xfrm>
            <a:off x="685800" y="982388"/>
            <a:ext cx="7772400" cy="55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THANKS!</a:t>
            </a:r>
            <a:endParaRPr sz="2400" dirty="0"/>
          </a:p>
        </p:txBody>
      </p:sp>
      <p:sp>
        <p:nvSpPr>
          <p:cNvPr id="319" name="Google Shape;319;p31"/>
          <p:cNvSpPr txBox="1">
            <a:spLocks noGrp="1"/>
          </p:cNvSpPr>
          <p:nvPr>
            <p:ph type="subTitle" idx="4294967295"/>
          </p:nvPr>
        </p:nvSpPr>
        <p:spPr>
          <a:xfrm>
            <a:off x="632400" y="1539188"/>
            <a:ext cx="7895700" cy="7848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4800" i="1" dirty="0">
                <a:solidFill>
                  <a:schemeClr val="accent1"/>
                </a:solidFill>
              </a:rPr>
              <a:t>Any questions?</a:t>
            </a:r>
            <a:endParaRPr sz="4800" i="1" dirty="0">
              <a:solidFill>
                <a:schemeClr val="accent1"/>
              </a:solidFill>
            </a:endParaRPr>
          </a:p>
        </p:txBody>
      </p:sp>
      <p:sp>
        <p:nvSpPr>
          <p:cNvPr id="320" name="Google Shape;320;p31"/>
          <p:cNvSpPr txBox="1">
            <a:spLocks noGrp="1"/>
          </p:cNvSpPr>
          <p:nvPr>
            <p:ph type="body" idx="4294967295"/>
          </p:nvPr>
        </p:nvSpPr>
        <p:spPr>
          <a:xfrm>
            <a:off x="632400" y="2390663"/>
            <a:ext cx="7895700" cy="18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You can find me at:</a:t>
            </a:r>
            <a:endParaRPr sz="2400" dirty="0"/>
          </a:p>
          <a:p>
            <a:pPr marL="0" lvl="0" indent="0" algn="ctr" rtl="0">
              <a:spcBef>
                <a:spcPts val="0"/>
              </a:spcBef>
              <a:spcAft>
                <a:spcPts val="0"/>
              </a:spcAft>
              <a:buNone/>
            </a:pPr>
            <a:r>
              <a:rPr lang="en" dirty="0">
                <a:hlinkClick r:id="rId3"/>
              </a:rPr>
              <a:t>kir</a:t>
            </a:r>
            <a:r>
              <a:rPr lang="en-US" dirty="0">
                <a:hlinkClick r:id="rId3"/>
              </a:rPr>
              <a:t>a.mills@utdallas.edu</a:t>
            </a:r>
            <a:endParaRPr lang="en-US" dirty="0"/>
          </a:p>
          <a:p>
            <a:pPr marL="0" lvl="0" indent="0" algn="ctr" rtl="0">
              <a:spcBef>
                <a:spcPts val="0"/>
              </a:spcBef>
              <a:spcAft>
                <a:spcPts val="0"/>
              </a:spcAft>
              <a:buNone/>
            </a:pPr>
            <a:r>
              <a:rPr lang="en-US" sz="2400" dirty="0">
                <a:hlinkClick r:id="rId4"/>
              </a:rPr>
              <a:t>kiramills.com</a:t>
            </a:r>
            <a:endParaRPr lang="en-US" sz="2400" dirty="0"/>
          </a:p>
          <a:p>
            <a:pPr marL="0" lvl="0" indent="0" algn="ctr" rtl="0">
              <a:spcBef>
                <a:spcPts val="0"/>
              </a:spcBef>
              <a:spcAft>
                <a:spcPts val="0"/>
              </a:spcAft>
              <a:buNone/>
            </a:pPr>
            <a:endParaRPr lang="en-US" dirty="0"/>
          </a:p>
          <a:p>
            <a:pPr marL="0" lvl="0" indent="0" algn="ctr" rtl="0">
              <a:spcBef>
                <a:spcPts val="0"/>
              </a:spcBef>
              <a:spcAft>
                <a:spcPts val="0"/>
              </a:spcAft>
              <a:buNone/>
            </a:pPr>
            <a:r>
              <a:rPr lang="en-US" sz="2400" dirty="0"/>
              <a:t>Slides will be posted at </a:t>
            </a:r>
            <a:r>
              <a:rPr lang="en-US" sz="2400" dirty="0">
                <a:hlinkClick r:id="rId5"/>
              </a:rPr>
              <a:t>utdnsa.org</a:t>
            </a:r>
            <a:endParaRPr sz="2400" dirty="0"/>
          </a:p>
        </p:txBody>
      </p:sp>
      <p:sp>
        <p:nvSpPr>
          <p:cNvPr id="321" name="Google Shape;321;p3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pic>
        <p:nvPicPr>
          <p:cNvPr id="5" name="Picture 4" descr="A close up of a sign&#10;&#10;Description automatically generated">
            <a:extLst>
              <a:ext uri="{FF2B5EF4-FFF2-40B4-BE49-F238E27FC236}">
                <a16:creationId xmlns:a16="http://schemas.microsoft.com/office/drawing/2014/main" id="{3188CF0C-9492-4AE0-9157-C6C4852A2BBF}"/>
              </a:ext>
            </a:extLst>
          </p:cNvPr>
          <p:cNvPicPr>
            <a:picLocks noChangeAspect="1"/>
          </p:cNvPicPr>
          <p:nvPr/>
        </p:nvPicPr>
        <p:blipFill>
          <a:blip r:embed="rId6"/>
          <a:stretch>
            <a:fillRect/>
          </a:stretch>
        </p:blipFill>
        <p:spPr>
          <a:xfrm>
            <a:off x="7267574" y="3462600"/>
            <a:ext cx="1590675" cy="15906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31"/>
          <p:cNvSpPr txBox="1">
            <a:spLocks noGrp="1"/>
          </p:cNvSpPr>
          <p:nvPr>
            <p:ph type="subTitle" idx="4294967295"/>
          </p:nvPr>
        </p:nvSpPr>
        <p:spPr>
          <a:xfrm>
            <a:off x="624150" y="367613"/>
            <a:ext cx="7895700" cy="7848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4800" i="1" dirty="0">
                <a:solidFill>
                  <a:schemeClr val="accent1"/>
                </a:solidFill>
              </a:rPr>
              <a:t>Come to Parts 2 &amp; 3</a:t>
            </a:r>
            <a:endParaRPr sz="4800" i="1" dirty="0">
              <a:solidFill>
                <a:schemeClr val="accent1"/>
              </a:solidFill>
            </a:endParaRPr>
          </a:p>
        </p:txBody>
      </p:sp>
      <p:sp>
        <p:nvSpPr>
          <p:cNvPr id="320" name="Google Shape;320;p31"/>
          <p:cNvSpPr txBox="1">
            <a:spLocks noGrp="1"/>
          </p:cNvSpPr>
          <p:nvPr>
            <p:ph type="body" idx="4294967295"/>
          </p:nvPr>
        </p:nvSpPr>
        <p:spPr>
          <a:xfrm>
            <a:off x="624150" y="1407206"/>
            <a:ext cx="7895700" cy="18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Presenting science: Tues 3/10</a:t>
            </a:r>
          </a:p>
          <a:p>
            <a:pPr marL="0" lvl="0" indent="0" algn="ctr" rtl="0">
              <a:spcBef>
                <a:spcPts val="0"/>
              </a:spcBef>
              <a:spcAft>
                <a:spcPts val="0"/>
              </a:spcAft>
              <a:buNone/>
            </a:pPr>
            <a:r>
              <a:rPr lang="en-US" dirty="0"/>
              <a:t>Writing science: Tues 3/24</a:t>
            </a:r>
          </a:p>
          <a:p>
            <a:pPr marL="0" lvl="0" indent="0" algn="ctr" rtl="0">
              <a:spcBef>
                <a:spcPts val="0"/>
              </a:spcBef>
              <a:spcAft>
                <a:spcPts val="0"/>
              </a:spcAft>
              <a:buNone/>
            </a:pPr>
            <a:r>
              <a:rPr lang="en-US" dirty="0"/>
              <a:t>7:30p in GR 4.204</a:t>
            </a:r>
          </a:p>
        </p:txBody>
      </p:sp>
      <p:sp>
        <p:nvSpPr>
          <p:cNvPr id="321" name="Google Shape;321;p3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32</a:t>
            </a:fld>
            <a:endParaRPr/>
          </a:p>
        </p:txBody>
      </p:sp>
      <p:pic>
        <p:nvPicPr>
          <p:cNvPr id="5" name="Picture 4" descr="A close up of a sign&#10;&#10;Description automatically generated">
            <a:extLst>
              <a:ext uri="{FF2B5EF4-FFF2-40B4-BE49-F238E27FC236}">
                <a16:creationId xmlns:a16="http://schemas.microsoft.com/office/drawing/2014/main" id="{3188CF0C-9492-4AE0-9157-C6C4852A2BBF}"/>
              </a:ext>
            </a:extLst>
          </p:cNvPr>
          <p:cNvPicPr>
            <a:picLocks noChangeAspect="1"/>
          </p:cNvPicPr>
          <p:nvPr/>
        </p:nvPicPr>
        <p:blipFill>
          <a:blip r:embed="rId3"/>
          <a:stretch>
            <a:fillRect/>
          </a:stretch>
        </p:blipFill>
        <p:spPr>
          <a:xfrm>
            <a:off x="7267574" y="3217593"/>
            <a:ext cx="1590675" cy="1590675"/>
          </a:xfrm>
          <a:prstGeom prst="rect">
            <a:avLst/>
          </a:prstGeom>
        </p:spPr>
      </p:pic>
      <p:sp>
        <p:nvSpPr>
          <p:cNvPr id="7" name="Google Shape;318;p31">
            <a:extLst>
              <a:ext uri="{FF2B5EF4-FFF2-40B4-BE49-F238E27FC236}">
                <a16:creationId xmlns:a16="http://schemas.microsoft.com/office/drawing/2014/main" id="{3331EE6F-E8D3-4FD7-84CB-34BADB77B588}"/>
              </a:ext>
            </a:extLst>
          </p:cNvPr>
          <p:cNvSpPr txBox="1">
            <a:spLocks/>
          </p:cNvSpPr>
          <p:nvPr/>
        </p:nvSpPr>
        <p:spPr>
          <a:xfrm>
            <a:off x="285751" y="3258472"/>
            <a:ext cx="5106337" cy="14407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9pPr>
          </a:lstStyle>
          <a:p>
            <a:r>
              <a:rPr lang="en-US" sz="2400" dirty="0"/>
              <a:t>For NSA Members: </a:t>
            </a:r>
          </a:p>
          <a:p>
            <a:r>
              <a:rPr lang="en-US" sz="2400" dirty="0"/>
              <a:t>Sign-in to receive hours for attending tonight!</a:t>
            </a:r>
          </a:p>
          <a:p>
            <a:r>
              <a:rPr lang="en-US" sz="2400" b="0" dirty="0"/>
              <a:t>utdnsa.org/dw1</a:t>
            </a:r>
          </a:p>
        </p:txBody>
      </p:sp>
      <p:pic>
        <p:nvPicPr>
          <p:cNvPr id="3" name="Picture 2" descr="A picture containing drawing&#10;&#10;Description automatically generated">
            <a:extLst>
              <a:ext uri="{FF2B5EF4-FFF2-40B4-BE49-F238E27FC236}">
                <a16:creationId xmlns:a16="http://schemas.microsoft.com/office/drawing/2014/main" id="{3FB27AF3-DAA4-45A5-8D16-729B8161C4AF}"/>
              </a:ext>
            </a:extLst>
          </p:cNvPr>
          <p:cNvPicPr>
            <a:picLocks noChangeAspect="1"/>
          </p:cNvPicPr>
          <p:nvPr/>
        </p:nvPicPr>
        <p:blipFill>
          <a:blip r:embed="rId4"/>
          <a:stretch>
            <a:fillRect/>
          </a:stretch>
        </p:blipFill>
        <p:spPr>
          <a:xfrm>
            <a:off x="5392088" y="3217593"/>
            <a:ext cx="1590675" cy="1590675"/>
          </a:xfrm>
          <a:prstGeom prst="rect">
            <a:avLst/>
          </a:prstGeom>
        </p:spPr>
      </p:pic>
    </p:spTree>
    <p:extLst>
      <p:ext uri="{BB962C8B-B14F-4D97-AF65-F5344CB8AC3E}">
        <p14:creationId xmlns:p14="http://schemas.microsoft.com/office/powerpoint/2010/main" val="160461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496424" y="2077714"/>
            <a:ext cx="682599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is a scientific article? </a:t>
            </a:r>
            <a:endParaRPr dirty="0"/>
          </a:p>
        </p:txBody>
      </p:sp>
      <p:sp>
        <p:nvSpPr>
          <p:cNvPr id="73" name="Google Shape;73;p13"/>
          <p:cNvSpPr txBox="1">
            <a:spLocks noGrp="1"/>
          </p:cNvSpPr>
          <p:nvPr>
            <p:ph type="subTitle" idx="1"/>
          </p:nvPr>
        </p:nvSpPr>
        <p:spPr>
          <a:xfrm>
            <a:off x="2600400" y="3182963"/>
            <a:ext cx="58578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why are you reading one?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243759" y="113175"/>
            <a:ext cx="4632827"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t>TH</a:t>
            </a:r>
            <a:r>
              <a:rPr lang="en-US" sz="1500" dirty="0"/>
              <a:t>ERE ARE SEVERAL TYPES OF ARTICLES</a:t>
            </a:r>
            <a:endParaRPr sz="1500" dirty="0"/>
          </a:p>
        </p:txBody>
      </p:sp>
      <p:sp>
        <p:nvSpPr>
          <p:cNvPr id="85" name="Google Shape;85;p15"/>
          <p:cNvSpPr txBox="1">
            <a:spLocks noGrp="1"/>
          </p:cNvSpPr>
          <p:nvPr>
            <p:ph type="body" idx="1"/>
          </p:nvPr>
        </p:nvSpPr>
        <p:spPr>
          <a:xfrm>
            <a:off x="605272" y="813670"/>
            <a:ext cx="7909800" cy="536224"/>
          </a:xfrm>
          <a:prstGeom prst="rect">
            <a:avLst/>
          </a:prstGeom>
        </p:spPr>
        <p:txBody>
          <a:bodyPr spcFirstLastPara="1" wrap="square" lIns="91425" tIns="91425" rIns="91425" bIns="91425" anchor="t" anchorCtr="0">
            <a:noAutofit/>
          </a:bodyPr>
          <a:lstStyle/>
          <a:p>
            <a:pPr marL="76200" lvl="0" indent="0" algn="ctr" rtl="0">
              <a:spcBef>
                <a:spcPts val="600"/>
              </a:spcBef>
              <a:spcAft>
                <a:spcPts val="0"/>
              </a:spcAft>
              <a:buSzPts val="2400"/>
              <a:buNone/>
            </a:pPr>
            <a:r>
              <a:rPr lang="en" sz="2200" dirty="0"/>
              <a:t>And most people only read a few</a:t>
            </a:r>
            <a:endParaRPr sz="2200" dirty="0"/>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graphicFrame>
        <p:nvGraphicFramePr>
          <p:cNvPr id="4" name="Table 4">
            <a:extLst>
              <a:ext uri="{FF2B5EF4-FFF2-40B4-BE49-F238E27FC236}">
                <a16:creationId xmlns:a16="http://schemas.microsoft.com/office/drawing/2014/main" id="{991F1F72-E216-4FF9-B223-A560C822856D}"/>
              </a:ext>
            </a:extLst>
          </p:cNvPr>
          <p:cNvGraphicFramePr>
            <a:graphicFrameLocks noGrp="1"/>
          </p:cNvGraphicFramePr>
          <p:nvPr>
            <p:extLst>
              <p:ext uri="{D42A27DB-BD31-4B8C-83A1-F6EECF244321}">
                <p14:modId xmlns:p14="http://schemas.microsoft.com/office/powerpoint/2010/main" val="2895877400"/>
              </p:ext>
            </p:extLst>
          </p:nvPr>
        </p:nvGraphicFramePr>
        <p:xfrm>
          <a:off x="1435504" y="1729214"/>
          <a:ext cx="6096000" cy="2595880"/>
        </p:xfrm>
        <a:graphic>
          <a:graphicData uri="http://schemas.openxmlformats.org/drawingml/2006/table">
            <a:tbl>
              <a:tblPr firstRow="1" bandRow="1">
                <a:tableStyleId>{72833802-FEF1-4C79-8D5D-14CF1EAF98D9}</a:tableStyleId>
              </a:tblPr>
              <a:tblGrid>
                <a:gridCol w="3619716">
                  <a:extLst>
                    <a:ext uri="{9D8B030D-6E8A-4147-A177-3AD203B41FA5}">
                      <a16:colId xmlns:a16="http://schemas.microsoft.com/office/drawing/2014/main" val="4129626538"/>
                    </a:ext>
                  </a:extLst>
                </a:gridCol>
                <a:gridCol w="2476284">
                  <a:extLst>
                    <a:ext uri="{9D8B030D-6E8A-4147-A177-3AD203B41FA5}">
                      <a16:colId xmlns:a16="http://schemas.microsoft.com/office/drawing/2014/main" val="1780678724"/>
                    </a:ext>
                  </a:extLst>
                </a:gridCol>
              </a:tblGrid>
              <a:tr h="370840">
                <a:tc>
                  <a:txBody>
                    <a:bodyPr/>
                    <a:lstStyle/>
                    <a:p>
                      <a:r>
                        <a:rPr lang="en-US" dirty="0"/>
                        <a:t>Primary Literature</a:t>
                      </a:r>
                    </a:p>
                  </a:txBody>
                  <a:tcPr anchor="ctr"/>
                </a:tc>
                <a:tc>
                  <a:txBody>
                    <a:bodyPr/>
                    <a:lstStyle/>
                    <a:p>
                      <a:r>
                        <a:rPr lang="en-US" dirty="0"/>
                        <a:t>Secondary Literature</a:t>
                      </a:r>
                    </a:p>
                  </a:txBody>
                  <a:tcPr anchor="ctr"/>
                </a:tc>
                <a:extLst>
                  <a:ext uri="{0D108BD9-81ED-4DB2-BD59-A6C34878D82A}">
                    <a16:rowId xmlns:a16="http://schemas.microsoft.com/office/drawing/2014/main" val="2739675936"/>
                  </a:ext>
                </a:extLst>
              </a:tr>
              <a:tr h="370840">
                <a:tc>
                  <a:txBody>
                    <a:bodyPr/>
                    <a:lstStyle/>
                    <a:p>
                      <a:r>
                        <a:rPr lang="en-US" dirty="0"/>
                        <a:t>Original research articles</a:t>
                      </a:r>
                    </a:p>
                  </a:txBody>
                  <a:tcPr anchor="ctr"/>
                </a:tc>
                <a:tc>
                  <a:txBody>
                    <a:bodyPr/>
                    <a:lstStyle/>
                    <a:p>
                      <a:r>
                        <a:rPr lang="en-US" dirty="0"/>
                        <a:t>Narrative reviews</a:t>
                      </a:r>
                    </a:p>
                  </a:txBody>
                  <a:tcPr anchor="ctr"/>
                </a:tc>
                <a:extLst>
                  <a:ext uri="{0D108BD9-81ED-4DB2-BD59-A6C34878D82A}">
                    <a16:rowId xmlns:a16="http://schemas.microsoft.com/office/drawing/2014/main" val="1145001067"/>
                  </a:ext>
                </a:extLst>
              </a:tr>
              <a:tr h="370840">
                <a:tc>
                  <a:txBody>
                    <a:bodyPr/>
                    <a:lstStyle/>
                    <a:p>
                      <a:r>
                        <a:rPr lang="en-US" dirty="0"/>
                        <a:t>Surveys</a:t>
                      </a:r>
                    </a:p>
                  </a:txBody>
                  <a:tcPr anchor="ctr"/>
                </a:tc>
                <a:tc>
                  <a:txBody>
                    <a:bodyPr/>
                    <a:lstStyle/>
                    <a:p>
                      <a:r>
                        <a:rPr lang="en-US" dirty="0"/>
                        <a:t>Systematic reviews</a:t>
                      </a:r>
                    </a:p>
                  </a:txBody>
                  <a:tcPr anchor="ctr"/>
                </a:tc>
                <a:extLst>
                  <a:ext uri="{0D108BD9-81ED-4DB2-BD59-A6C34878D82A}">
                    <a16:rowId xmlns:a16="http://schemas.microsoft.com/office/drawing/2014/main" val="3213329403"/>
                  </a:ext>
                </a:extLst>
              </a:tr>
              <a:tr h="370840">
                <a:tc>
                  <a:txBody>
                    <a:bodyPr/>
                    <a:lstStyle/>
                    <a:p>
                      <a:r>
                        <a:rPr lang="en-US" dirty="0"/>
                        <a:t>Case reports/case series</a:t>
                      </a:r>
                    </a:p>
                  </a:txBody>
                  <a:tcPr anchor="ctr"/>
                </a:tc>
                <a:tc>
                  <a:txBody>
                    <a:bodyPr/>
                    <a:lstStyle/>
                    <a:p>
                      <a:r>
                        <a:rPr lang="en-US" dirty="0"/>
                        <a:t>Meta-analysis</a:t>
                      </a:r>
                    </a:p>
                  </a:txBody>
                  <a:tcPr anchor="ctr"/>
                </a:tc>
                <a:extLst>
                  <a:ext uri="{0D108BD9-81ED-4DB2-BD59-A6C34878D82A}">
                    <a16:rowId xmlns:a16="http://schemas.microsoft.com/office/drawing/2014/main" val="72385256"/>
                  </a:ext>
                </a:extLst>
              </a:tr>
              <a:tr h="370840">
                <a:tc>
                  <a:txBody>
                    <a:bodyPr/>
                    <a:lstStyle/>
                    <a:p>
                      <a:r>
                        <a:rPr lang="en-US" dirty="0"/>
                        <a:t>Conference proceedings and abstracts</a:t>
                      </a:r>
                    </a:p>
                  </a:txBody>
                  <a:tcPr anchor="ctr"/>
                </a:tc>
                <a:tc>
                  <a:txBody>
                    <a:bodyPr/>
                    <a:lstStyle/>
                    <a:p>
                      <a:r>
                        <a:rPr lang="en-US" dirty="0"/>
                        <a:t>Book reviews</a:t>
                      </a:r>
                    </a:p>
                  </a:txBody>
                  <a:tcPr anchor="ctr"/>
                </a:tc>
                <a:extLst>
                  <a:ext uri="{0D108BD9-81ED-4DB2-BD59-A6C34878D82A}">
                    <a16:rowId xmlns:a16="http://schemas.microsoft.com/office/drawing/2014/main" val="1070601508"/>
                  </a:ext>
                </a:extLst>
              </a:tr>
              <a:tr h="370840">
                <a:tc>
                  <a:txBody>
                    <a:bodyPr/>
                    <a:lstStyle/>
                    <a:p>
                      <a:r>
                        <a:rPr lang="en-US" dirty="0"/>
                        <a:t>Editorial</a:t>
                      </a:r>
                    </a:p>
                  </a:txBody>
                  <a:tcPr anchor="ctr"/>
                </a:tc>
                <a:tc>
                  <a:txBody>
                    <a:bodyPr/>
                    <a:lstStyle/>
                    <a:p>
                      <a:r>
                        <a:rPr lang="en-US" dirty="0"/>
                        <a:t>Guidelines</a:t>
                      </a:r>
                    </a:p>
                  </a:txBody>
                  <a:tcPr anchor="ctr"/>
                </a:tc>
                <a:extLst>
                  <a:ext uri="{0D108BD9-81ED-4DB2-BD59-A6C34878D82A}">
                    <a16:rowId xmlns:a16="http://schemas.microsoft.com/office/drawing/2014/main" val="4194063083"/>
                  </a:ext>
                </a:extLst>
              </a:tr>
              <a:tr h="370840">
                <a:tc>
                  <a:txBody>
                    <a:bodyPr/>
                    <a:lstStyle/>
                    <a:p>
                      <a:r>
                        <a:rPr lang="en-US" dirty="0"/>
                        <a:t>Correspondence/letters to the editor</a:t>
                      </a:r>
                    </a:p>
                  </a:txBody>
                  <a:tcPr anchor="ctr"/>
                </a:tc>
                <a:tc>
                  <a:txBody>
                    <a:bodyPr/>
                    <a:lstStyle/>
                    <a:p>
                      <a:r>
                        <a:rPr lang="en-US" dirty="0"/>
                        <a:t>Commentary</a:t>
                      </a:r>
                    </a:p>
                  </a:txBody>
                  <a:tcPr anchor="ctr"/>
                </a:tc>
                <a:extLst>
                  <a:ext uri="{0D108BD9-81ED-4DB2-BD59-A6C34878D82A}">
                    <a16:rowId xmlns:a16="http://schemas.microsoft.com/office/drawing/2014/main" val="3931877237"/>
                  </a:ext>
                </a:extLst>
              </a:tr>
            </a:tbl>
          </a:graphicData>
        </a:graphic>
      </p:graphicFrame>
      <p:graphicFrame>
        <p:nvGraphicFramePr>
          <p:cNvPr id="13" name="Table 4">
            <a:extLst>
              <a:ext uri="{FF2B5EF4-FFF2-40B4-BE49-F238E27FC236}">
                <a16:creationId xmlns:a16="http://schemas.microsoft.com/office/drawing/2014/main" id="{8CC63ECF-69E4-4167-A869-8937C6FD3104}"/>
              </a:ext>
            </a:extLst>
          </p:cNvPr>
          <p:cNvGraphicFramePr>
            <a:graphicFrameLocks noGrp="1"/>
          </p:cNvGraphicFramePr>
          <p:nvPr>
            <p:extLst>
              <p:ext uri="{D42A27DB-BD31-4B8C-83A1-F6EECF244321}">
                <p14:modId xmlns:p14="http://schemas.microsoft.com/office/powerpoint/2010/main" val="1792757667"/>
              </p:ext>
            </p:extLst>
          </p:nvPr>
        </p:nvGraphicFramePr>
        <p:xfrm>
          <a:off x="1435504" y="1729214"/>
          <a:ext cx="6096000" cy="2595880"/>
        </p:xfrm>
        <a:graphic>
          <a:graphicData uri="http://schemas.openxmlformats.org/drawingml/2006/table">
            <a:tbl>
              <a:tblPr firstRow="1" bandRow="1">
                <a:tableStyleId>{72833802-FEF1-4C79-8D5D-14CF1EAF98D9}</a:tableStyleId>
              </a:tblPr>
              <a:tblGrid>
                <a:gridCol w="3619716">
                  <a:extLst>
                    <a:ext uri="{9D8B030D-6E8A-4147-A177-3AD203B41FA5}">
                      <a16:colId xmlns:a16="http://schemas.microsoft.com/office/drawing/2014/main" val="4129626538"/>
                    </a:ext>
                  </a:extLst>
                </a:gridCol>
                <a:gridCol w="2476284">
                  <a:extLst>
                    <a:ext uri="{9D8B030D-6E8A-4147-A177-3AD203B41FA5}">
                      <a16:colId xmlns:a16="http://schemas.microsoft.com/office/drawing/2014/main" val="1780678724"/>
                    </a:ext>
                  </a:extLst>
                </a:gridCol>
              </a:tblGrid>
              <a:tr h="370840">
                <a:tc>
                  <a:txBody>
                    <a:bodyPr/>
                    <a:lstStyle/>
                    <a:p>
                      <a:r>
                        <a:rPr lang="en-US" dirty="0"/>
                        <a:t>Primary Literature</a:t>
                      </a:r>
                    </a:p>
                  </a:txBody>
                  <a:tcPr anchor="ctr"/>
                </a:tc>
                <a:tc>
                  <a:txBody>
                    <a:bodyPr/>
                    <a:lstStyle/>
                    <a:p>
                      <a:r>
                        <a:rPr lang="en-US" dirty="0"/>
                        <a:t>Secondary Literature</a:t>
                      </a:r>
                    </a:p>
                  </a:txBody>
                  <a:tcPr anchor="ctr"/>
                </a:tc>
                <a:extLst>
                  <a:ext uri="{0D108BD9-81ED-4DB2-BD59-A6C34878D82A}">
                    <a16:rowId xmlns:a16="http://schemas.microsoft.com/office/drawing/2014/main" val="2739675936"/>
                  </a:ext>
                </a:extLst>
              </a:tr>
              <a:tr h="370840">
                <a:tc>
                  <a:txBody>
                    <a:bodyPr/>
                    <a:lstStyle/>
                    <a:p>
                      <a:r>
                        <a:rPr lang="en-US" b="0" dirty="0"/>
                        <a:t>Original research articles</a:t>
                      </a:r>
                    </a:p>
                  </a:txBody>
                  <a:tcPr anchor="ctr">
                    <a:solidFill>
                      <a:schemeClr val="bg1"/>
                    </a:solidFill>
                  </a:tcPr>
                </a:tc>
                <a:tc>
                  <a:txBody>
                    <a:bodyPr/>
                    <a:lstStyle/>
                    <a:p>
                      <a:r>
                        <a:rPr lang="en-US" b="0" dirty="0"/>
                        <a:t>Narrative reviews</a:t>
                      </a:r>
                    </a:p>
                  </a:txBody>
                  <a:tcPr anchor="ctr"/>
                </a:tc>
                <a:extLst>
                  <a:ext uri="{0D108BD9-81ED-4DB2-BD59-A6C34878D82A}">
                    <a16:rowId xmlns:a16="http://schemas.microsoft.com/office/drawing/2014/main" val="1145001067"/>
                  </a:ext>
                </a:extLst>
              </a:tr>
              <a:tr h="370840">
                <a:tc>
                  <a:txBody>
                    <a:bodyPr/>
                    <a:lstStyle/>
                    <a:p>
                      <a:r>
                        <a:rPr lang="en-US" dirty="0">
                          <a:solidFill>
                            <a:schemeClr val="tx2">
                              <a:lumMod val="95000"/>
                            </a:schemeClr>
                          </a:solidFill>
                        </a:rPr>
                        <a:t>Surveys</a:t>
                      </a:r>
                    </a:p>
                  </a:txBody>
                  <a:tcPr anchor="ctr">
                    <a:solidFill>
                      <a:schemeClr val="bg1"/>
                    </a:solidFill>
                  </a:tcPr>
                </a:tc>
                <a:tc>
                  <a:txBody>
                    <a:bodyPr/>
                    <a:lstStyle/>
                    <a:p>
                      <a:r>
                        <a:rPr lang="en-US" b="0" dirty="0"/>
                        <a:t>Systematic reviews</a:t>
                      </a:r>
                    </a:p>
                  </a:txBody>
                  <a:tcPr anchor="ctr"/>
                </a:tc>
                <a:extLst>
                  <a:ext uri="{0D108BD9-81ED-4DB2-BD59-A6C34878D82A}">
                    <a16:rowId xmlns:a16="http://schemas.microsoft.com/office/drawing/2014/main" val="3213329403"/>
                  </a:ext>
                </a:extLst>
              </a:tr>
              <a:tr h="370840">
                <a:tc>
                  <a:txBody>
                    <a:bodyPr/>
                    <a:lstStyle/>
                    <a:p>
                      <a:r>
                        <a:rPr lang="en-US" dirty="0">
                          <a:solidFill>
                            <a:schemeClr val="tx2">
                              <a:lumMod val="95000"/>
                            </a:schemeClr>
                          </a:solidFill>
                        </a:rPr>
                        <a:t>Case reports/case series</a:t>
                      </a:r>
                    </a:p>
                  </a:txBody>
                  <a:tcPr anchor="ctr">
                    <a:solidFill>
                      <a:schemeClr val="bg1"/>
                    </a:solidFill>
                  </a:tcPr>
                </a:tc>
                <a:tc>
                  <a:txBody>
                    <a:bodyPr/>
                    <a:lstStyle/>
                    <a:p>
                      <a:r>
                        <a:rPr lang="en-US" dirty="0">
                          <a:solidFill>
                            <a:schemeClr val="tx2">
                              <a:lumMod val="95000"/>
                            </a:schemeClr>
                          </a:solidFill>
                        </a:rPr>
                        <a:t>Meta-analysis</a:t>
                      </a:r>
                    </a:p>
                  </a:txBody>
                  <a:tcPr anchor="ctr">
                    <a:solidFill>
                      <a:schemeClr val="bg1"/>
                    </a:solidFill>
                  </a:tcPr>
                </a:tc>
                <a:extLst>
                  <a:ext uri="{0D108BD9-81ED-4DB2-BD59-A6C34878D82A}">
                    <a16:rowId xmlns:a16="http://schemas.microsoft.com/office/drawing/2014/main" val="72385256"/>
                  </a:ext>
                </a:extLst>
              </a:tr>
              <a:tr h="370840">
                <a:tc>
                  <a:txBody>
                    <a:bodyPr/>
                    <a:lstStyle/>
                    <a:p>
                      <a:r>
                        <a:rPr lang="en-US" dirty="0">
                          <a:solidFill>
                            <a:schemeClr val="tx2">
                              <a:lumMod val="95000"/>
                            </a:schemeClr>
                          </a:solidFill>
                        </a:rPr>
                        <a:t>Conference proceedings and abstracts</a:t>
                      </a:r>
                    </a:p>
                  </a:txBody>
                  <a:tcPr anchor="ctr">
                    <a:solidFill>
                      <a:schemeClr val="bg1"/>
                    </a:solidFill>
                  </a:tcPr>
                </a:tc>
                <a:tc>
                  <a:txBody>
                    <a:bodyPr/>
                    <a:lstStyle/>
                    <a:p>
                      <a:r>
                        <a:rPr lang="en-US" dirty="0">
                          <a:solidFill>
                            <a:schemeClr val="tx2">
                              <a:lumMod val="95000"/>
                            </a:schemeClr>
                          </a:solidFill>
                        </a:rPr>
                        <a:t>Book reviews</a:t>
                      </a:r>
                    </a:p>
                  </a:txBody>
                  <a:tcPr anchor="ctr">
                    <a:solidFill>
                      <a:schemeClr val="bg1"/>
                    </a:solidFill>
                  </a:tcPr>
                </a:tc>
                <a:extLst>
                  <a:ext uri="{0D108BD9-81ED-4DB2-BD59-A6C34878D82A}">
                    <a16:rowId xmlns:a16="http://schemas.microsoft.com/office/drawing/2014/main" val="1070601508"/>
                  </a:ext>
                </a:extLst>
              </a:tr>
              <a:tr h="370840">
                <a:tc>
                  <a:txBody>
                    <a:bodyPr/>
                    <a:lstStyle/>
                    <a:p>
                      <a:r>
                        <a:rPr lang="en-US" dirty="0">
                          <a:solidFill>
                            <a:schemeClr val="tx2">
                              <a:lumMod val="95000"/>
                            </a:schemeClr>
                          </a:solidFill>
                        </a:rPr>
                        <a:t>Editorial</a:t>
                      </a:r>
                    </a:p>
                  </a:txBody>
                  <a:tcPr anchor="ctr">
                    <a:solidFill>
                      <a:schemeClr val="bg1"/>
                    </a:solidFill>
                  </a:tcPr>
                </a:tc>
                <a:tc>
                  <a:txBody>
                    <a:bodyPr/>
                    <a:lstStyle/>
                    <a:p>
                      <a:r>
                        <a:rPr lang="en-US" dirty="0">
                          <a:solidFill>
                            <a:schemeClr val="tx2">
                              <a:lumMod val="95000"/>
                            </a:schemeClr>
                          </a:solidFill>
                        </a:rPr>
                        <a:t>Guidelines</a:t>
                      </a:r>
                    </a:p>
                  </a:txBody>
                  <a:tcPr anchor="ctr">
                    <a:solidFill>
                      <a:schemeClr val="bg1"/>
                    </a:solidFill>
                  </a:tcPr>
                </a:tc>
                <a:extLst>
                  <a:ext uri="{0D108BD9-81ED-4DB2-BD59-A6C34878D82A}">
                    <a16:rowId xmlns:a16="http://schemas.microsoft.com/office/drawing/2014/main" val="4194063083"/>
                  </a:ext>
                </a:extLst>
              </a:tr>
              <a:tr h="370840">
                <a:tc>
                  <a:txBody>
                    <a:bodyPr/>
                    <a:lstStyle/>
                    <a:p>
                      <a:r>
                        <a:rPr lang="en-US" dirty="0">
                          <a:solidFill>
                            <a:schemeClr val="tx2">
                              <a:lumMod val="95000"/>
                            </a:schemeClr>
                          </a:solidFill>
                        </a:rPr>
                        <a:t>Correspondence/letters to the editor</a:t>
                      </a:r>
                    </a:p>
                  </a:txBody>
                  <a:tcPr anchor="ctr">
                    <a:solidFill>
                      <a:schemeClr val="bg1"/>
                    </a:solidFill>
                  </a:tcPr>
                </a:tc>
                <a:tc>
                  <a:txBody>
                    <a:bodyPr/>
                    <a:lstStyle/>
                    <a:p>
                      <a:r>
                        <a:rPr lang="en-US" dirty="0">
                          <a:solidFill>
                            <a:schemeClr val="tx2">
                              <a:lumMod val="95000"/>
                            </a:schemeClr>
                          </a:solidFill>
                        </a:rPr>
                        <a:t>Commentary</a:t>
                      </a:r>
                    </a:p>
                  </a:txBody>
                  <a:tcPr anchor="ctr">
                    <a:solidFill>
                      <a:schemeClr val="bg1"/>
                    </a:solidFill>
                  </a:tcPr>
                </a:tc>
                <a:extLst>
                  <a:ext uri="{0D108BD9-81ED-4DB2-BD59-A6C34878D82A}">
                    <a16:rowId xmlns:a16="http://schemas.microsoft.com/office/drawing/2014/main" val="393187723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MAIN TYPES OF ARTICLES</a:t>
            </a:r>
            <a:endParaRPr dirty="0"/>
          </a:p>
        </p:txBody>
      </p:sp>
      <p:sp>
        <p:nvSpPr>
          <p:cNvPr id="136" name="Google Shape;136;p18"/>
          <p:cNvSpPr txBox="1">
            <a:spLocks noGrp="1"/>
          </p:cNvSpPr>
          <p:nvPr>
            <p:ph type="body" idx="1"/>
          </p:nvPr>
        </p:nvSpPr>
        <p:spPr>
          <a:xfrm>
            <a:off x="619662" y="1074505"/>
            <a:ext cx="2547900" cy="3566160"/>
          </a:xfrm>
          <a:prstGeom prst="rect">
            <a:avLst/>
          </a:prstGeom>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t" anchorCtr="0">
            <a:noAutofit/>
          </a:bodyPr>
          <a:lstStyle/>
          <a:p>
            <a:pPr marL="0" lvl="0" indent="0" algn="ctr" rtl="0">
              <a:spcBef>
                <a:spcPts val="600"/>
              </a:spcBef>
              <a:spcAft>
                <a:spcPts val="0"/>
              </a:spcAft>
              <a:buNone/>
            </a:pPr>
            <a:r>
              <a:rPr lang="en-US" b="1" dirty="0">
                <a:latin typeface="Montserrat" panose="020B0604020202020204" charset="0"/>
                <a:ea typeface="Montserrat"/>
                <a:cs typeface="Montserrat"/>
                <a:sym typeface="Montserrat"/>
              </a:rPr>
              <a:t>Original Research</a:t>
            </a:r>
          </a:p>
          <a:p>
            <a:pPr marL="0" lvl="0" indent="0" algn="ctr" rtl="0">
              <a:spcBef>
                <a:spcPts val="600"/>
              </a:spcBef>
              <a:spcAft>
                <a:spcPts val="0"/>
              </a:spcAft>
              <a:buNone/>
            </a:pPr>
            <a:r>
              <a:rPr lang="en-US" dirty="0">
                <a:latin typeface="Montserrat" panose="020B0604020202020204" charset="0"/>
                <a:ea typeface="Montserrat"/>
                <a:cs typeface="Montserrat"/>
                <a:sym typeface="Montserrat"/>
              </a:rPr>
              <a:t>Written to present findings on </a:t>
            </a:r>
            <a:r>
              <a:rPr lang="en-US" i="1" dirty="0">
                <a:latin typeface="Montserrat" panose="020B0604020202020204" charset="0"/>
                <a:ea typeface="Montserrat"/>
                <a:cs typeface="Montserrat"/>
                <a:sym typeface="Montserrat"/>
              </a:rPr>
              <a:t>new scientific discoveries</a:t>
            </a:r>
          </a:p>
          <a:p>
            <a:pPr marL="0" lvl="0" indent="0" algn="ctr" rtl="0">
              <a:spcBef>
                <a:spcPts val="600"/>
              </a:spcBef>
              <a:spcAft>
                <a:spcPts val="0"/>
              </a:spcAft>
              <a:buNone/>
            </a:pPr>
            <a:endParaRPr lang="en-US" dirty="0">
              <a:latin typeface="Montserrat" panose="020B0604020202020204" charset="0"/>
              <a:ea typeface="Montserrat"/>
              <a:cs typeface="Montserrat"/>
              <a:sym typeface="Montserrat"/>
            </a:endParaRPr>
          </a:p>
          <a:p>
            <a:pPr marL="0" lvl="0" indent="0" algn="ctr" rtl="0">
              <a:spcBef>
                <a:spcPts val="600"/>
              </a:spcBef>
              <a:spcAft>
                <a:spcPts val="0"/>
              </a:spcAft>
              <a:buNone/>
            </a:pPr>
            <a:r>
              <a:rPr lang="en-US" dirty="0">
                <a:latin typeface="Montserrat" panose="020B0604020202020204" charset="0"/>
                <a:ea typeface="Montserrat"/>
                <a:cs typeface="Montserrat"/>
                <a:sym typeface="Montserrat"/>
              </a:rPr>
              <a:t>Follows IMRAD structure</a:t>
            </a:r>
            <a:endParaRPr dirty="0">
              <a:latin typeface="Montserrat" panose="020B0604020202020204" charset="0"/>
              <a:ea typeface="Montserrat"/>
              <a:cs typeface="Montserrat"/>
              <a:sym typeface="Montserrat"/>
            </a:endParaRPr>
          </a:p>
        </p:txBody>
      </p:sp>
      <p:sp>
        <p:nvSpPr>
          <p:cNvPr id="137" name="Google Shape;137;p18"/>
          <p:cNvSpPr txBox="1">
            <a:spLocks noGrp="1"/>
          </p:cNvSpPr>
          <p:nvPr>
            <p:ph type="body" idx="2"/>
          </p:nvPr>
        </p:nvSpPr>
        <p:spPr>
          <a:xfrm>
            <a:off x="3298050" y="1074505"/>
            <a:ext cx="2547900" cy="356616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lgn="ctr" rtl="0">
              <a:spcBef>
                <a:spcPts val="600"/>
              </a:spcBef>
              <a:spcAft>
                <a:spcPts val="0"/>
              </a:spcAft>
              <a:buNone/>
            </a:pPr>
            <a:r>
              <a:rPr lang="en-US" b="1" dirty="0">
                <a:latin typeface="Montserrat" panose="020B0604020202020204" charset="0"/>
                <a:ea typeface="Montserrat"/>
                <a:cs typeface="Montserrat"/>
                <a:sym typeface="Montserrat"/>
              </a:rPr>
              <a:t>Narrative Review</a:t>
            </a:r>
          </a:p>
          <a:p>
            <a:pPr marL="0" lvl="0" indent="0" algn="ctr" rtl="0">
              <a:spcBef>
                <a:spcPts val="600"/>
              </a:spcBef>
              <a:spcAft>
                <a:spcPts val="0"/>
              </a:spcAft>
              <a:buNone/>
            </a:pPr>
            <a:r>
              <a:rPr lang="en-US" i="1" dirty="0">
                <a:latin typeface="Montserrat" panose="020B0604020202020204" charset="0"/>
                <a:ea typeface="Montserrat"/>
                <a:cs typeface="Montserrat"/>
                <a:sym typeface="Montserrat"/>
              </a:rPr>
              <a:t>A broad overview </a:t>
            </a:r>
            <a:r>
              <a:rPr lang="en-US" dirty="0">
                <a:latin typeface="Montserrat" panose="020B0604020202020204" charset="0"/>
                <a:ea typeface="Montserrat"/>
                <a:cs typeface="Montserrat"/>
                <a:sym typeface="Montserrat"/>
              </a:rPr>
              <a:t>of a topic without any specific question</a:t>
            </a:r>
          </a:p>
          <a:p>
            <a:pPr marL="0" lvl="0" indent="0" algn="ctr" rtl="0">
              <a:spcBef>
                <a:spcPts val="600"/>
              </a:spcBef>
              <a:spcAft>
                <a:spcPts val="0"/>
              </a:spcAft>
              <a:buNone/>
            </a:pPr>
            <a:endParaRPr lang="en-US" dirty="0">
              <a:latin typeface="Montserrat" panose="020B0604020202020204" charset="0"/>
              <a:ea typeface="Montserrat"/>
              <a:cs typeface="Montserrat"/>
              <a:sym typeface="Montserrat"/>
            </a:endParaRPr>
          </a:p>
          <a:p>
            <a:pPr marL="0" lvl="0" indent="0" algn="ctr" rtl="0">
              <a:spcBef>
                <a:spcPts val="600"/>
              </a:spcBef>
              <a:spcAft>
                <a:spcPts val="0"/>
              </a:spcAft>
              <a:buNone/>
            </a:pPr>
            <a:r>
              <a:rPr lang="en-US" dirty="0">
                <a:latin typeface="Montserrat" panose="020B0604020202020204" charset="0"/>
                <a:ea typeface="Montserrat"/>
                <a:cs typeface="Montserrat"/>
                <a:sym typeface="Montserrat"/>
              </a:rPr>
              <a:t>Essentially an update or qualitative summary</a:t>
            </a:r>
            <a:endParaRPr dirty="0">
              <a:latin typeface="Montserrat" panose="020B0604020202020204" charset="0"/>
              <a:ea typeface="Montserrat"/>
              <a:cs typeface="Montserrat"/>
              <a:sym typeface="Montserrat"/>
            </a:endParaRPr>
          </a:p>
        </p:txBody>
      </p:sp>
      <p:sp>
        <p:nvSpPr>
          <p:cNvPr id="138" name="Google Shape;138;p18"/>
          <p:cNvSpPr txBox="1">
            <a:spLocks noGrp="1"/>
          </p:cNvSpPr>
          <p:nvPr>
            <p:ph type="body" idx="3"/>
          </p:nvPr>
        </p:nvSpPr>
        <p:spPr>
          <a:xfrm>
            <a:off x="5976438" y="1074505"/>
            <a:ext cx="2547900" cy="3566160"/>
          </a:xfrm>
          <a:prstGeom prst="rect">
            <a:avLst/>
          </a:prstGeom>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t" anchorCtr="0">
            <a:noAutofit/>
          </a:bodyPr>
          <a:lstStyle/>
          <a:p>
            <a:pPr marL="0" lvl="0" indent="0" algn="ctr" rtl="0">
              <a:spcBef>
                <a:spcPts val="600"/>
              </a:spcBef>
              <a:spcAft>
                <a:spcPts val="0"/>
              </a:spcAft>
              <a:buNone/>
            </a:pPr>
            <a:r>
              <a:rPr lang="en-US" b="1" dirty="0">
                <a:latin typeface="Montserrat" panose="020B0604020202020204" charset="0"/>
                <a:ea typeface="Montserrat"/>
                <a:cs typeface="Montserrat"/>
                <a:sym typeface="Montserrat"/>
              </a:rPr>
              <a:t>Systematic Review</a:t>
            </a:r>
            <a:endParaRPr b="1" dirty="0">
              <a:latin typeface="Montserrat" panose="020B0604020202020204" charset="0"/>
              <a:ea typeface="Montserrat"/>
              <a:cs typeface="Montserrat"/>
              <a:sym typeface="Montserrat"/>
            </a:endParaRPr>
          </a:p>
          <a:p>
            <a:pPr marL="0" lvl="0" indent="0" algn="ctr" rtl="0">
              <a:spcBef>
                <a:spcPts val="600"/>
              </a:spcBef>
              <a:spcAft>
                <a:spcPts val="0"/>
              </a:spcAft>
              <a:buNone/>
            </a:pPr>
            <a:r>
              <a:rPr lang="en-US" dirty="0">
                <a:latin typeface="Montserrat" panose="020B0604020202020204" charset="0"/>
              </a:rPr>
              <a:t>Addresses a specific question and </a:t>
            </a:r>
            <a:r>
              <a:rPr lang="en-US" i="1" dirty="0">
                <a:latin typeface="Montserrat" panose="020B0604020202020204" charset="0"/>
              </a:rPr>
              <a:t>evaluates papers</a:t>
            </a:r>
          </a:p>
          <a:p>
            <a:pPr marL="0" lvl="0" indent="0" algn="ctr" rtl="0">
              <a:spcBef>
                <a:spcPts val="600"/>
              </a:spcBef>
              <a:spcAft>
                <a:spcPts val="0"/>
              </a:spcAft>
              <a:buNone/>
            </a:pPr>
            <a:endParaRPr lang="en-US" dirty="0">
              <a:latin typeface="Montserrat" panose="020B0604020202020204" charset="0"/>
            </a:endParaRPr>
          </a:p>
          <a:p>
            <a:pPr marL="0" lvl="0" indent="0" algn="ctr" rtl="0">
              <a:spcBef>
                <a:spcPts val="600"/>
              </a:spcBef>
              <a:spcAft>
                <a:spcPts val="0"/>
              </a:spcAft>
              <a:buNone/>
            </a:pPr>
            <a:r>
              <a:rPr lang="en-US" dirty="0">
                <a:latin typeface="Montserrat" panose="020B0604020202020204" charset="0"/>
              </a:rPr>
              <a:t>Ex: a meta-analysis, reviewing numeric results of several studies</a:t>
            </a:r>
          </a:p>
        </p:txBody>
      </p:sp>
      <p:sp>
        <p:nvSpPr>
          <p:cNvPr id="139" name="Google Shape;139;p18"/>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C1D9F6AC-31D1-44CD-BC1B-4D7FEAA8E96C}"/>
              </a:ext>
            </a:extLst>
          </p:cNvPr>
          <p:cNvSpPr txBox="1"/>
          <p:nvPr/>
        </p:nvSpPr>
        <p:spPr>
          <a:xfrm>
            <a:off x="2844800" y="443952"/>
            <a:ext cx="3454400"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1800" b="1" dirty="0">
                <a:solidFill>
                  <a:schemeClr val="accent5"/>
                </a:solidFill>
              </a:rPr>
              <a:t>What Are You Looking For?</a:t>
            </a:r>
          </a:p>
        </p:txBody>
      </p:sp>
      <p:sp>
        <p:nvSpPr>
          <p:cNvPr id="6" name="TextBox 5">
            <a:extLst>
              <a:ext uri="{FF2B5EF4-FFF2-40B4-BE49-F238E27FC236}">
                <a16:creationId xmlns:a16="http://schemas.microsoft.com/office/drawing/2014/main" id="{6AD3CA43-8115-42C0-9F43-2A4BE6701290}"/>
              </a:ext>
            </a:extLst>
          </p:cNvPr>
          <p:cNvSpPr txBox="1"/>
          <p:nvPr/>
        </p:nvSpPr>
        <p:spPr>
          <a:xfrm>
            <a:off x="495300" y="1393923"/>
            <a:ext cx="24003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1800" b="1" dirty="0">
                <a:solidFill>
                  <a:schemeClr val="tx1"/>
                </a:solidFill>
              </a:rPr>
              <a:t>Idea for Research (or for class/club)</a:t>
            </a:r>
          </a:p>
        </p:txBody>
      </p:sp>
      <p:sp>
        <p:nvSpPr>
          <p:cNvPr id="7" name="TextBox 6">
            <a:extLst>
              <a:ext uri="{FF2B5EF4-FFF2-40B4-BE49-F238E27FC236}">
                <a16:creationId xmlns:a16="http://schemas.microsoft.com/office/drawing/2014/main" id="{04B6BE98-F6DC-4854-87BE-645E0C5625A6}"/>
              </a:ext>
            </a:extLst>
          </p:cNvPr>
          <p:cNvSpPr txBox="1"/>
          <p:nvPr/>
        </p:nvSpPr>
        <p:spPr>
          <a:xfrm>
            <a:off x="3371850" y="1393922"/>
            <a:ext cx="24003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1800" b="1" dirty="0">
                <a:solidFill>
                  <a:schemeClr val="tx1"/>
                </a:solidFill>
              </a:rPr>
              <a:t>Diagnosis/Therapy/ Prognosis</a:t>
            </a:r>
          </a:p>
        </p:txBody>
      </p:sp>
      <p:sp>
        <p:nvSpPr>
          <p:cNvPr id="8" name="TextBox 7">
            <a:extLst>
              <a:ext uri="{FF2B5EF4-FFF2-40B4-BE49-F238E27FC236}">
                <a16:creationId xmlns:a16="http://schemas.microsoft.com/office/drawing/2014/main" id="{8C08A0F9-9BDF-444E-88C7-F7928378E3B8}"/>
              </a:ext>
            </a:extLst>
          </p:cNvPr>
          <p:cNvSpPr txBox="1"/>
          <p:nvPr/>
        </p:nvSpPr>
        <p:spPr>
          <a:xfrm>
            <a:off x="6248400" y="1393921"/>
            <a:ext cx="24003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1800" b="1" dirty="0">
                <a:solidFill>
                  <a:schemeClr val="tx1"/>
                </a:solidFill>
              </a:rPr>
              <a:t>Topic Overview/ Updates</a:t>
            </a:r>
          </a:p>
        </p:txBody>
      </p:sp>
      <p:cxnSp>
        <p:nvCxnSpPr>
          <p:cNvPr id="4" name="Straight Arrow Connector 3">
            <a:extLst>
              <a:ext uri="{FF2B5EF4-FFF2-40B4-BE49-F238E27FC236}">
                <a16:creationId xmlns:a16="http://schemas.microsoft.com/office/drawing/2014/main" id="{927E4421-36F7-427A-9806-2341E7283A7E}"/>
              </a:ext>
            </a:extLst>
          </p:cNvPr>
          <p:cNvCxnSpPr>
            <a:cxnSpLocks/>
            <a:stCxn id="2" idx="1"/>
            <a:endCxn id="6" idx="0"/>
          </p:cNvCxnSpPr>
          <p:nvPr/>
        </p:nvCxnSpPr>
        <p:spPr>
          <a:xfrm flipH="1">
            <a:off x="1695450" y="628618"/>
            <a:ext cx="1149350" cy="7653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7692580-3B36-47F7-872A-B11C7D13F584}"/>
              </a:ext>
            </a:extLst>
          </p:cNvPr>
          <p:cNvCxnSpPr>
            <a:stCxn id="2" idx="2"/>
            <a:endCxn id="7" idx="0"/>
          </p:cNvCxnSpPr>
          <p:nvPr/>
        </p:nvCxnSpPr>
        <p:spPr>
          <a:xfrm>
            <a:off x="4572000" y="813284"/>
            <a:ext cx="0" cy="5806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2C2C0-ECCB-47BC-ABCB-65B94C735570}"/>
              </a:ext>
            </a:extLst>
          </p:cNvPr>
          <p:cNvCxnSpPr>
            <a:cxnSpLocks/>
            <a:stCxn id="2" idx="3"/>
            <a:endCxn id="8" idx="0"/>
          </p:cNvCxnSpPr>
          <p:nvPr/>
        </p:nvCxnSpPr>
        <p:spPr>
          <a:xfrm>
            <a:off x="6299200" y="628618"/>
            <a:ext cx="1149350" cy="7653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11F83AB-9D56-4B02-BD33-E020D08889A0}"/>
              </a:ext>
            </a:extLst>
          </p:cNvPr>
          <p:cNvCxnSpPr>
            <a:cxnSpLocks/>
            <a:stCxn id="6" idx="2"/>
            <a:endCxn id="23" idx="0"/>
          </p:cNvCxnSpPr>
          <p:nvPr/>
        </p:nvCxnSpPr>
        <p:spPr>
          <a:xfrm>
            <a:off x="1695450" y="2040254"/>
            <a:ext cx="0" cy="9230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2E00B6B-6E27-41B6-ADC8-45C58205A040}"/>
              </a:ext>
            </a:extLst>
          </p:cNvPr>
          <p:cNvCxnSpPr>
            <a:cxnSpLocks/>
            <a:stCxn id="7" idx="2"/>
            <a:endCxn id="29" idx="0"/>
          </p:cNvCxnSpPr>
          <p:nvPr/>
        </p:nvCxnSpPr>
        <p:spPr>
          <a:xfrm>
            <a:off x="4572000" y="2040253"/>
            <a:ext cx="0" cy="92304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C6971A8-E80F-41B5-AECF-6A7F86612CCE}"/>
              </a:ext>
            </a:extLst>
          </p:cNvPr>
          <p:cNvCxnSpPr>
            <a:cxnSpLocks/>
            <a:stCxn id="8" idx="2"/>
            <a:endCxn id="30" idx="0"/>
          </p:cNvCxnSpPr>
          <p:nvPr/>
        </p:nvCxnSpPr>
        <p:spPr>
          <a:xfrm flipH="1">
            <a:off x="7448549" y="2040252"/>
            <a:ext cx="1" cy="9230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D448FC4-F00B-4252-BC75-D3CB998B3A99}"/>
              </a:ext>
            </a:extLst>
          </p:cNvPr>
          <p:cNvSpPr txBox="1"/>
          <p:nvPr/>
        </p:nvSpPr>
        <p:spPr>
          <a:xfrm>
            <a:off x="86600" y="2963297"/>
            <a:ext cx="3217700" cy="1569660"/>
          </a:xfrm>
          <a:prstGeom prst="rect">
            <a:avLst/>
          </a:prstGeom>
          <a:noFill/>
        </p:spPr>
        <p:txBody>
          <a:bodyPr wrap="square" rtlCol="0">
            <a:spAutoFit/>
          </a:bodyPr>
          <a:lstStyle/>
          <a:p>
            <a:r>
              <a:rPr lang="en-US" sz="1600" b="1" dirty="0">
                <a:latin typeface="Montserrat" panose="020B0604020202020204" charset="0"/>
              </a:rPr>
              <a:t>Original Research Articles</a:t>
            </a:r>
          </a:p>
          <a:p>
            <a:r>
              <a:rPr lang="en-US" sz="1600" dirty="0">
                <a:latin typeface="Montserrat" panose="020B0604020202020204" charset="0"/>
              </a:rPr>
              <a:t>Randomized Control Trials</a:t>
            </a:r>
          </a:p>
          <a:p>
            <a:r>
              <a:rPr lang="en-US" sz="1600" dirty="0">
                <a:latin typeface="Montserrat" panose="020B0604020202020204" charset="0"/>
              </a:rPr>
              <a:t>Controlled Clinical Trials</a:t>
            </a:r>
          </a:p>
          <a:p>
            <a:r>
              <a:rPr lang="en-US" sz="1600" dirty="0">
                <a:latin typeface="Montserrat" panose="020B0604020202020204" charset="0"/>
              </a:rPr>
              <a:t>Experimental Studies</a:t>
            </a:r>
          </a:p>
          <a:p>
            <a:r>
              <a:rPr lang="en-US" sz="1600" dirty="0">
                <a:latin typeface="Montserrat" panose="020B0604020202020204" charset="0"/>
              </a:rPr>
              <a:t>Cohort studies</a:t>
            </a:r>
          </a:p>
          <a:p>
            <a:r>
              <a:rPr lang="en-US" sz="1600" dirty="0">
                <a:latin typeface="Montserrat" panose="020B0604020202020204" charset="0"/>
              </a:rPr>
              <a:t>Case-control studies</a:t>
            </a:r>
          </a:p>
        </p:txBody>
      </p:sp>
      <p:sp>
        <p:nvSpPr>
          <p:cNvPr id="29" name="TextBox 28">
            <a:extLst>
              <a:ext uri="{FF2B5EF4-FFF2-40B4-BE49-F238E27FC236}">
                <a16:creationId xmlns:a16="http://schemas.microsoft.com/office/drawing/2014/main" id="{B5D695BD-4C9E-4673-A289-14043379C5D3}"/>
              </a:ext>
            </a:extLst>
          </p:cNvPr>
          <p:cNvSpPr txBox="1"/>
          <p:nvPr/>
        </p:nvSpPr>
        <p:spPr>
          <a:xfrm>
            <a:off x="2996691" y="2963297"/>
            <a:ext cx="3150617" cy="1323439"/>
          </a:xfrm>
          <a:prstGeom prst="rect">
            <a:avLst/>
          </a:prstGeom>
          <a:noFill/>
        </p:spPr>
        <p:txBody>
          <a:bodyPr wrap="square" rtlCol="0">
            <a:spAutoFit/>
          </a:bodyPr>
          <a:lstStyle/>
          <a:p>
            <a:pPr algn="ctr"/>
            <a:r>
              <a:rPr lang="en-US" sz="1600" b="1" dirty="0">
                <a:latin typeface="Montserrat" panose="020B0604020202020204" charset="0"/>
              </a:rPr>
              <a:t>Reviews</a:t>
            </a:r>
          </a:p>
          <a:p>
            <a:pPr algn="ctr"/>
            <a:r>
              <a:rPr lang="en-US" sz="1600" dirty="0">
                <a:latin typeface="Montserrat" panose="020B0604020202020204" charset="0"/>
              </a:rPr>
              <a:t>Proceedings</a:t>
            </a:r>
          </a:p>
          <a:p>
            <a:pPr algn="ctr"/>
            <a:r>
              <a:rPr lang="en-US" sz="1600" b="1" dirty="0">
                <a:latin typeface="Montserrat" panose="020B0604020202020204" charset="0"/>
              </a:rPr>
              <a:t>Textbooks</a:t>
            </a:r>
          </a:p>
          <a:p>
            <a:pPr algn="ctr"/>
            <a:r>
              <a:rPr lang="en-US" sz="1600" dirty="0">
                <a:latin typeface="Montserrat" panose="020B0604020202020204" charset="0"/>
              </a:rPr>
              <a:t>Case series</a:t>
            </a:r>
          </a:p>
          <a:p>
            <a:pPr algn="ctr"/>
            <a:r>
              <a:rPr lang="en-US" sz="1600" b="1" dirty="0">
                <a:latin typeface="Montserrat" panose="020B0604020202020204" charset="0"/>
              </a:rPr>
              <a:t>Case reports</a:t>
            </a:r>
          </a:p>
        </p:txBody>
      </p:sp>
      <p:sp>
        <p:nvSpPr>
          <p:cNvPr id="30" name="TextBox 29">
            <a:extLst>
              <a:ext uri="{FF2B5EF4-FFF2-40B4-BE49-F238E27FC236}">
                <a16:creationId xmlns:a16="http://schemas.microsoft.com/office/drawing/2014/main" id="{D6329C0E-08A5-4A68-B0C7-E1450E15825D}"/>
              </a:ext>
            </a:extLst>
          </p:cNvPr>
          <p:cNvSpPr txBox="1"/>
          <p:nvPr/>
        </p:nvSpPr>
        <p:spPr>
          <a:xfrm>
            <a:off x="6278269" y="2963299"/>
            <a:ext cx="2340559" cy="830997"/>
          </a:xfrm>
          <a:prstGeom prst="rect">
            <a:avLst/>
          </a:prstGeom>
          <a:noFill/>
        </p:spPr>
        <p:txBody>
          <a:bodyPr wrap="square" rtlCol="0">
            <a:spAutoFit/>
          </a:bodyPr>
          <a:lstStyle/>
          <a:p>
            <a:pPr algn="r"/>
            <a:r>
              <a:rPr lang="en-US" sz="1600" b="1" dirty="0">
                <a:latin typeface="Montserrat" panose="020B0604020202020204" charset="0"/>
              </a:rPr>
              <a:t>Narrative Reviews</a:t>
            </a:r>
          </a:p>
          <a:p>
            <a:pPr algn="r"/>
            <a:r>
              <a:rPr lang="en-US" sz="1600" b="1" dirty="0">
                <a:latin typeface="Montserrat" panose="020B0604020202020204" charset="0"/>
              </a:rPr>
              <a:t>Systematic Reviews</a:t>
            </a:r>
          </a:p>
          <a:p>
            <a:pPr algn="r"/>
            <a:r>
              <a:rPr lang="en-US" sz="1600" dirty="0">
                <a:latin typeface="Montserrat" panose="020B0604020202020204" charset="0"/>
              </a:rPr>
              <a:t>Meta-analysis</a:t>
            </a:r>
          </a:p>
        </p:txBody>
      </p:sp>
      <p:sp>
        <p:nvSpPr>
          <p:cNvPr id="17" name="Rectangle 16">
            <a:extLst>
              <a:ext uri="{FF2B5EF4-FFF2-40B4-BE49-F238E27FC236}">
                <a16:creationId xmlns:a16="http://schemas.microsoft.com/office/drawing/2014/main" id="{63ECF622-BEDB-4DC1-8A19-922AC59AA6FE}"/>
              </a:ext>
            </a:extLst>
          </p:cNvPr>
          <p:cNvSpPr/>
          <p:nvPr/>
        </p:nvSpPr>
        <p:spPr>
          <a:xfrm>
            <a:off x="0" y="4835674"/>
            <a:ext cx="4572000" cy="307777"/>
          </a:xfrm>
          <a:prstGeom prst="rect">
            <a:avLst/>
          </a:prstGeom>
        </p:spPr>
        <p:txBody>
          <a:bodyPr>
            <a:spAutoFit/>
          </a:bodyPr>
          <a:lstStyle/>
          <a:p>
            <a:r>
              <a:rPr lang="en-US" sz="700" i="1" dirty="0">
                <a:solidFill>
                  <a:srgbClr val="303030"/>
                </a:solidFill>
                <a:latin typeface="arial" panose="020B0604020202020204" pitchFamily="34" charset="0"/>
              </a:rPr>
              <a:t>Adapted from: </a:t>
            </a:r>
            <a:r>
              <a:rPr lang="en-US" sz="700" dirty="0">
                <a:solidFill>
                  <a:srgbClr val="303030"/>
                </a:solidFill>
                <a:latin typeface="arial" panose="020B0604020202020204" pitchFamily="34" charset="0"/>
              </a:rPr>
              <a:t>Subramanyam R. Art of reading a journal article: Methodically and effectively. </a:t>
            </a:r>
            <a:r>
              <a:rPr lang="en-US" sz="700" i="1" dirty="0">
                <a:solidFill>
                  <a:srgbClr val="303030"/>
                </a:solidFill>
                <a:latin typeface="arial" panose="020B0604020202020204" pitchFamily="34" charset="0"/>
              </a:rPr>
              <a:t>J Oral </a:t>
            </a:r>
            <a:r>
              <a:rPr lang="en-US" sz="700" i="1" dirty="0" err="1">
                <a:solidFill>
                  <a:srgbClr val="303030"/>
                </a:solidFill>
                <a:latin typeface="arial" panose="020B0604020202020204" pitchFamily="34" charset="0"/>
              </a:rPr>
              <a:t>Maxillofac</a:t>
            </a:r>
            <a:r>
              <a:rPr lang="en-US" sz="700" i="1" dirty="0">
                <a:solidFill>
                  <a:srgbClr val="303030"/>
                </a:solidFill>
                <a:latin typeface="arial" panose="020B0604020202020204" pitchFamily="34" charset="0"/>
              </a:rPr>
              <a:t> </a:t>
            </a:r>
            <a:r>
              <a:rPr lang="en-US" sz="700" i="1" dirty="0" err="1">
                <a:solidFill>
                  <a:srgbClr val="303030"/>
                </a:solidFill>
                <a:latin typeface="arial" panose="020B0604020202020204" pitchFamily="34" charset="0"/>
              </a:rPr>
              <a:t>Pathol</a:t>
            </a:r>
            <a:r>
              <a:rPr lang="en-US" sz="700" dirty="0">
                <a:solidFill>
                  <a:srgbClr val="303030"/>
                </a:solidFill>
                <a:latin typeface="arial" panose="020B0604020202020204" pitchFamily="34" charset="0"/>
              </a:rPr>
              <a:t>. 2013;17(1):65–70. doi:10.4103/0973-029X.110733</a:t>
            </a:r>
            <a:endParaRPr lang="en-US" sz="700" dirty="0"/>
          </a:p>
        </p:txBody>
      </p:sp>
    </p:spTree>
    <p:extLst>
      <p:ext uri="{BB962C8B-B14F-4D97-AF65-F5344CB8AC3E}">
        <p14:creationId xmlns:p14="http://schemas.microsoft.com/office/powerpoint/2010/main" val="228326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body" idx="1"/>
          </p:nvPr>
        </p:nvSpPr>
        <p:spPr>
          <a:xfrm>
            <a:off x="1555350" y="1818900"/>
            <a:ext cx="60333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latin typeface="Montserrat" panose="020B0604020202020204" charset="0"/>
              </a:rPr>
              <a:t>While every field, journal, and article is unique, there is still a general flow and purpose of every article that we can follow</a:t>
            </a:r>
            <a:endParaRPr dirty="0">
              <a:latin typeface="Montserrat" panose="020B0604020202020204" charset="0"/>
            </a:endParaRPr>
          </a:p>
        </p:txBody>
      </p:sp>
      <p:sp>
        <p:nvSpPr>
          <p:cNvPr id="79" name="Google Shape;79;p1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ORIGINAL RESEARCH IS USUALLY ORGANIZED THIS WAY:</a:t>
            </a:r>
            <a:endParaRPr dirty="0"/>
          </a:p>
        </p:txBody>
      </p:sp>
      <p:sp>
        <p:nvSpPr>
          <p:cNvPr id="210" name="Google Shape;210;p26"/>
          <p:cNvSpPr/>
          <p:nvPr/>
        </p:nvSpPr>
        <p:spPr>
          <a:xfrm>
            <a:off x="383975" y="1604875"/>
            <a:ext cx="2004900" cy="1933800"/>
          </a:xfrm>
          <a:prstGeom prst="ellipse">
            <a:avLst/>
          </a:prstGeom>
          <a:solidFill>
            <a:srgbClr val="4A533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i="1" dirty="0">
                <a:solidFill>
                  <a:schemeClr val="bg1"/>
                </a:solidFill>
                <a:latin typeface="Montserrat" panose="020B0604020202020204" charset="0"/>
                <a:ea typeface="PT Serif"/>
                <a:cs typeface="PT Serif"/>
                <a:sym typeface="PT Serif"/>
              </a:rPr>
              <a:t>What did we study and why?</a:t>
            </a:r>
            <a:endParaRPr sz="2000" i="1" dirty="0">
              <a:solidFill>
                <a:schemeClr val="bg1"/>
              </a:solidFill>
              <a:latin typeface="Montserrat" panose="020B0604020202020204" charset="0"/>
              <a:ea typeface="PT Serif"/>
              <a:cs typeface="PT Serif"/>
              <a:sym typeface="PT Serif"/>
            </a:endParaRPr>
          </a:p>
        </p:txBody>
      </p:sp>
      <p:sp>
        <p:nvSpPr>
          <p:cNvPr id="211" name="Google Shape;211;p26"/>
          <p:cNvSpPr/>
          <p:nvPr/>
        </p:nvSpPr>
        <p:spPr>
          <a:xfrm>
            <a:off x="6729624" y="1604875"/>
            <a:ext cx="2004900" cy="1933800"/>
          </a:xfrm>
          <a:prstGeom prst="ellipse">
            <a:avLst/>
          </a:prstGeom>
          <a:solidFill>
            <a:srgbClr val="9B47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i="1" dirty="0">
                <a:solidFill>
                  <a:schemeClr val="lt2"/>
                </a:solidFill>
                <a:latin typeface="Montserrat" panose="020B0604020202020204" charset="0"/>
                <a:ea typeface="PT Serif"/>
                <a:cs typeface="PT Serif"/>
                <a:sym typeface="PT Serif"/>
              </a:rPr>
              <a:t>What did we learn about it?</a:t>
            </a:r>
            <a:endParaRPr sz="2000" i="1" dirty="0">
              <a:solidFill>
                <a:schemeClr val="lt2"/>
              </a:solidFill>
              <a:latin typeface="Montserrat" panose="020B0604020202020204" charset="0"/>
              <a:ea typeface="PT Serif"/>
              <a:cs typeface="PT Serif"/>
              <a:sym typeface="PT Serif"/>
            </a:endParaRPr>
          </a:p>
        </p:txBody>
      </p:sp>
      <p:sp>
        <p:nvSpPr>
          <p:cNvPr id="212" name="Google Shape;212;p26"/>
          <p:cNvSpPr/>
          <p:nvPr/>
        </p:nvSpPr>
        <p:spPr>
          <a:xfrm>
            <a:off x="3556800" y="1604875"/>
            <a:ext cx="2004900" cy="1933800"/>
          </a:xfrm>
          <a:prstGeom prst="ellipse">
            <a:avLst/>
          </a:prstGeom>
          <a:solidFill>
            <a:srgbClr val="FA7A3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i="1" dirty="0">
                <a:solidFill>
                  <a:schemeClr val="lt2"/>
                </a:solidFill>
                <a:latin typeface="Montserrat" panose="020B0604020202020204" charset="0"/>
                <a:ea typeface="PT Serif"/>
                <a:cs typeface="PT Serif"/>
                <a:sym typeface="PT Serif"/>
              </a:rPr>
              <a:t>How did we study it?</a:t>
            </a:r>
            <a:endParaRPr sz="2000" i="1" dirty="0">
              <a:solidFill>
                <a:schemeClr val="lt2"/>
              </a:solidFill>
              <a:latin typeface="Montserrat" panose="020B0604020202020204" charset="0"/>
              <a:ea typeface="PT Serif"/>
              <a:cs typeface="PT Serif"/>
              <a:sym typeface="PT Serif"/>
            </a:endParaRPr>
          </a:p>
        </p:txBody>
      </p:sp>
      <p:cxnSp>
        <p:nvCxnSpPr>
          <p:cNvPr id="213" name="Google Shape;213;p26"/>
          <p:cNvCxnSpPr>
            <a:cxnSpLocks/>
            <a:stCxn id="210" idx="6"/>
            <a:endCxn id="212" idx="2"/>
          </p:cNvCxnSpPr>
          <p:nvPr/>
        </p:nvCxnSpPr>
        <p:spPr>
          <a:xfrm>
            <a:off x="2388875" y="2571775"/>
            <a:ext cx="1167900" cy="0"/>
          </a:xfrm>
          <a:prstGeom prst="straightConnector1">
            <a:avLst/>
          </a:prstGeom>
          <a:noFill/>
          <a:ln w="9525" cap="flat" cmpd="sng">
            <a:solidFill>
              <a:schemeClr val="accent1"/>
            </a:solidFill>
            <a:prstDash val="solid"/>
            <a:round/>
            <a:headEnd type="oval" w="med" len="med"/>
            <a:tailEnd type="triangle" w="med" len="med"/>
          </a:ln>
        </p:spPr>
      </p:cxnSp>
      <p:cxnSp>
        <p:nvCxnSpPr>
          <p:cNvPr id="214" name="Google Shape;214;p26"/>
          <p:cNvCxnSpPr>
            <a:stCxn id="212" idx="6"/>
            <a:endCxn id="211" idx="2"/>
          </p:cNvCxnSpPr>
          <p:nvPr/>
        </p:nvCxnSpPr>
        <p:spPr>
          <a:xfrm>
            <a:off x="5561700" y="2571775"/>
            <a:ext cx="1167900" cy="0"/>
          </a:xfrm>
          <a:prstGeom prst="straightConnector1">
            <a:avLst/>
          </a:prstGeom>
          <a:noFill/>
          <a:ln w="9525" cap="flat" cmpd="sng">
            <a:solidFill>
              <a:schemeClr val="dk2"/>
            </a:solidFill>
            <a:prstDash val="solid"/>
            <a:round/>
            <a:headEnd type="oval" w="med" len="med"/>
            <a:tailEnd type="triangle" w="med" len="med"/>
          </a:ln>
        </p:spPr>
      </p:cxnSp>
      <p:sp>
        <p:nvSpPr>
          <p:cNvPr id="215" name="Google Shape;215;p2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cxnSp>
        <p:nvCxnSpPr>
          <p:cNvPr id="3" name="Connector: Elbow 2">
            <a:extLst>
              <a:ext uri="{FF2B5EF4-FFF2-40B4-BE49-F238E27FC236}">
                <a16:creationId xmlns:a16="http://schemas.microsoft.com/office/drawing/2014/main" id="{E5776B08-7C10-4641-AB14-5056B7FD7464}"/>
              </a:ext>
            </a:extLst>
          </p:cNvPr>
          <p:cNvCxnSpPr>
            <a:cxnSpLocks/>
            <a:stCxn id="210" idx="4"/>
          </p:cNvCxnSpPr>
          <p:nvPr/>
        </p:nvCxnSpPr>
        <p:spPr>
          <a:xfrm rot="16200000" flipH="1">
            <a:off x="1347428" y="3577672"/>
            <a:ext cx="460896" cy="3829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385F2F23-2E27-4A2A-AC9A-49F4B1FC81A5}"/>
              </a:ext>
            </a:extLst>
          </p:cNvPr>
          <p:cNvCxnSpPr>
            <a:cxnSpLocks/>
            <a:stCxn id="210" idx="4"/>
          </p:cNvCxnSpPr>
          <p:nvPr/>
        </p:nvCxnSpPr>
        <p:spPr>
          <a:xfrm rot="5400000">
            <a:off x="957135" y="3570281"/>
            <a:ext cx="460896" cy="3976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299AC37-D749-40D4-BCCF-B1F170DD8002}"/>
              </a:ext>
            </a:extLst>
          </p:cNvPr>
          <p:cNvCxnSpPr>
            <a:cxnSpLocks/>
            <a:stCxn id="212" idx="4"/>
          </p:cNvCxnSpPr>
          <p:nvPr/>
        </p:nvCxnSpPr>
        <p:spPr>
          <a:xfrm rot="16200000" flipH="1">
            <a:off x="4526628" y="3571297"/>
            <a:ext cx="460896" cy="3956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B4BE2D6-FFA5-4A17-B7C0-7ECE1FC71ED7}"/>
              </a:ext>
            </a:extLst>
          </p:cNvPr>
          <p:cNvCxnSpPr>
            <a:cxnSpLocks/>
            <a:stCxn id="212" idx="4"/>
          </p:cNvCxnSpPr>
          <p:nvPr/>
        </p:nvCxnSpPr>
        <p:spPr>
          <a:xfrm rot="5400000">
            <a:off x="4136335" y="3576656"/>
            <a:ext cx="460896" cy="3849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FA87A55-BFAB-48EC-B90F-810A84EADDBD}"/>
              </a:ext>
            </a:extLst>
          </p:cNvPr>
          <p:cNvCxnSpPr>
            <a:cxnSpLocks/>
            <a:stCxn id="211" idx="4"/>
          </p:cNvCxnSpPr>
          <p:nvPr/>
        </p:nvCxnSpPr>
        <p:spPr>
          <a:xfrm rot="16200000" flipH="1">
            <a:off x="7699453" y="3571295"/>
            <a:ext cx="460894" cy="3956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FBF255D-A551-41B3-8D9E-965B104BD950}"/>
              </a:ext>
            </a:extLst>
          </p:cNvPr>
          <p:cNvCxnSpPr>
            <a:cxnSpLocks/>
            <a:stCxn id="211" idx="4"/>
          </p:cNvCxnSpPr>
          <p:nvPr/>
        </p:nvCxnSpPr>
        <p:spPr>
          <a:xfrm rot="5400000">
            <a:off x="7309162" y="3576657"/>
            <a:ext cx="460895" cy="3849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2C66E16-055C-445B-8742-A19087162349}"/>
              </a:ext>
            </a:extLst>
          </p:cNvPr>
          <p:cNvSpPr txBox="1"/>
          <p:nvPr/>
        </p:nvSpPr>
        <p:spPr>
          <a:xfrm>
            <a:off x="328939" y="4019086"/>
            <a:ext cx="1248937" cy="307777"/>
          </a:xfrm>
          <a:prstGeom prst="rect">
            <a:avLst/>
          </a:prstGeom>
          <a:noFill/>
        </p:spPr>
        <p:txBody>
          <a:bodyPr wrap="square" rtlCol="0">
            <a:spAutoFit/>
          </a:bodyPr>
          <a:lstStyle/>
          <a:p>
            <a:r>
              <a:rPr lang="en-US" dirty="0"/>
              <a:t>Introduction</a:t>
            </a:r>
          </a:p>
        </p:txBody>
      </p:sp>
      <p:sp>
        <p:nvSpPr>
          <p:cNvPr id="14" name="Rectangle 13">
            <a:extLst>
              <a:ext uri="{FF2B5EF4-FFF2-40B4-BE49-F238E27FC236}">
                <a16:creationId xmlns:a16="http://schemas.microsoft.com/office/drawing/2014/main" id="{45367DE5-19E0-4574-9C51-F6C3007D28BB}"/>
              </a:ext>
            </a:extLst>
          </p:cNvPr>
          <p:cNvSpPr/>
          <p:nvPr/>
        </p:nvSpPr>
        <p:spPr>
          <a:xfrm>
            <a:off x="1441662" y="4019086"/>
            <a:ext cx="1314336" cy="523220"/>
          </a:xfrm>
          <a:prstGeom prst="rect">
            <a:avLst/>
          </a:prstGeom>
        </p:spPr>
        <p:txBody>
          <a:bodyPr wrap="square">
            <a:spAutoFit/>
          </a:bodyPr>
          <a:lstStyle/>
          <a:p>
            <a:r>
              <a:rPr lang="en-US" dirty="0"/>
              <a:t>Background &amp; Significance</a:t>
            </a:r>
          </a:p>
        </p:txBody>
      </p:sp>
      <p:sp>
        <p:nvSpPr>
          <p:cNvPr id="26" name="TextBox 25">
            <a:extLst>
              <a:ext uri="{FF2B5EF4-FFF2-40B4-BE49-F238E27FC236}">
                <a16:creationId xmlns:a16="http://schemas.microsoft.com/office/drawing/2014/main" id="{7AD1A433-E6F7-4754-8BE2-3A0DB684102F}"/>
              </a:ext>
            </a:extLst>
          </p:cNvPr>
          <p:cNvSpPr txBox="1"/>
          <p:nvPr/>
        </p:nvSpPr>
        <p:spPr>
          <a:xfrm>
            <a:off x="3400409" y="4019129"/>
            <a:ext cx="1248937" cy="523220"/>
          </a:xfrm>
          <a:prstGeom prst="rect">
            <a:avLst/>
          </a:prstGeom>
          <a:noFill/>
        </p:spPr>
        <p:txBody>
          <a:bodyPr wrap="square" rtlCol="0">
            <a:spAutoFit/>
          </a:bodyPr>
          <a:lstStyle/>
          <a:p>
            <a:r>
              <a:rPr lang="en-US" dirty="0"/>
              <a:t>Materials &amp; Methods</a:t>
            </a:r>
          </a:p>
        </p:txBody>
      </p:sp>
      <p:sp>
        <p:nvSpPr>
          <p:cNvPr id="27" name="TextBox 26">
            <a:extLst>
              <a:ext uri="{FF2B5EF4-FFF2-40B4-BE49-F238E27FC236}">
                <a16:creationId xmlns:a16="http://schemas.microsoft.com/office/drawing/2014/main" id="{4100FEE6-3200-434A-9062-E6BC2988770E}"/>
              </a:ext>
            </a:extLst>
          </p:cNvPr>
          <p:cNvSpPr txBox="1"/>
          <p:nvPr/>
        </p:nvSpPr>
        <p:spPr>
          <a:xfrm>
            <a:off x="4757076" y="4019086"/>
            <a:ext cx="791968" cy="523220"/>
          </a:xfrm>
          <a:prstGeom prst="rect">
            <a:avLst/>
          </a:prstGeom>
          <a:noFill/>
        </p:spPr>
        <p:txBody>
          <a:bodyPr wrap="square" rtlCol="0">
            <a:spAutoFit/>
          </a:bodyPr>
          <a:lstStyle/>
          <a:p>
            <a:r>
              <a:rPr lang="en-US" dirty="0"/>
              <a:t>Part of Results</a:t>
            </a:r>
          </a:p>
        </p:txBody>
      </p:sp>
      <p:sp>
        <p:nvSpPr>
          <p:cNvPr id="28" name="TextBox 27">
            <a:extLst>
              <a:ext uri="{FF2B5EF4-FFF2-40B4-BE49-F238E27FC236}">
                <a16:creationId xmlns:a16="http://schemas.microsoft.com/office/drawing/2014/main" id="{D146E645-3CD3-49DE-9B44-A25FC3285511}"/>
              </a:ext>
            </a:extLst>
          </p:cNvPr>
          <p:cNvSpPr txBox="1"/>
          <p:nvPr/>
        </p:nvSpPr>
        <p:spPr>
          <a:xfrm>
            <a:off x="6722675" y="4019086"/>
            <a:ext cx="1248937" cy="307777"/>
          </a:xfrm>
          <a:prstGeom prst="rect">
            <a:avLst/>
          </a:prstGeom>
          <a:noFill/>
        </p:spPr>
        <p:txBody>
          <a:bodyPr wrap="square" rtlCol="0">
            <a:spAutoFit/>
          </a:bodyPr>
          <a:lstStyle/>
          <a:p>
            <a:r>
              <a:rPr lang="en-US" dirty="0"/>
              <a:t>Results</a:t>
            </a:r>
          </a:p>
        </p:txBody>
      </p:sp>
      <p:sp>
        <p:nvSpPr>
          <p:cNvPr id="29" name="TextBox 28">
            <a:extLst>
              <a:ext uri="{FF2B5EF4-FFF2-40B4-BE49-F238E27FC236}">
                <a16:creationId xmlns:a16="http://schemas.microsoft.com/office/drawing/2014/main" id="{D76C7F11-32E6-4F66-8454-8E20A515130B}"/>
              </a:ext>
            </a:extLst>
          </p:cNvPr>
          <p:cNvSpPr txBox="1"/>
          <p:nvPr/>
        </p:nvSpPr>
        <p:spPr>
          <a:xfrm>
            <a:off x="7803520" y="4019085"/>
            <a:ext cx="1248937" cy="523220"/>
          </a:xfrm>
          <a:prstGeom prst="rect">
            <a:avLst/>
          </a:prstGeom>
          <a:noFill/>
        </p:spPr>
        <p:txBody>
          <a:bodyPr wrap="square" rtlCol="0">
            <a:spAutoFit/>
          </a:bodyPr>
          <a:lstStyle/>
          <a:p>
            <a:r>
              <a:rPr lang="en-US" dirty="0"/>
              <a:t>Discussion &amp; Conclusions</a:t>
            </a:r>
          </a:p>
        </p:txBody>
      </p:sp>
    </p:spTree>
  </p:cSld>
  <p:clrMapOvr>
    <a:masterClrMapping/>
  </p:clrMapOvr>
</p:sld>
</file>

<file path=ppt/theme/theme1.xml><?xml version="1.0" encoding="utf-8"?>
<a:theme xmlns:a="http://schemas.openxmlformats.org/drawingml/2006/main" name="Beatrice template">
  <a:themeElements>
    <a:clrScheme name="Custom 347">
      <a:dk1>
        <a:srgbClr val="1D1714"/>
      </a:dk1>
      <a:lt1>
        <a:srgbClr val="FFFFFF"/>
      </a:lt1>
      <a:dk2>
        <a:srgbClr val="434343"/>
      </a:dk2>
      <a:lt2>
        <a:srgbClr val="FFFFFF"/>
      </a:lt2>
      <a:accent1>
        <a:srgbClr val="1E3628"/>
      </a:accent1>
      <a:accent2>
        <a:srgbClr val="EF8354"/>
      </a:accent2>
      <a:accent3>
        <a:srgbClr val="D4DF9E"/>
      </a:accent3>
      <a:accent4>
        <a:srgbClr val="DE6B48"/>
      </a:accent4>
      <a:accent5>
        <a:srgbClr val="FFFFFF"/>
      </a:accent5>
      <a:accent6>
        <a:srgbClr val="FFFFFF"/>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25460</TotalTime>
  <Words>2538</Words>
  <Application>Microsoft Office PowerPoint</Application>
  <PresentationFormat>On-screen Show (16:9)</PresentationFormat>
  <Paragraphs>315</Paragraphs>
  <Slides>32</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vt:lpstr>
      <vt:lpstr>Montserrat</vt:lpstr>
      <vt:lpstr>PT Serif</vt:lpstr>
      <vt:lpstr>Beatrice template</vt:lpstr>
      <vt:lpstr>READING A SCIENTIFIC ARTICLE</vt:lpstr>
      <vt:lpstr>HELLO!</vt:lpstr>
      <vt:lpstr>MY GOAL TODAY IS TO ANSWER:</vt:lpstr>
      <vt:lpstr>What is a scientific article? </vt:lpstr>
      <vt:lpstr>THERE ARE SEVERAL TYPES OF ARTICLES</vt:lpstr>
      <vt:lpstr>THE MAIN TYPES OF ARTICLES</vt:lpstr>
      <vt:lpstr>PowerPoint Presentation</vt:lpstr>
      <vt:lpstr>PowerPoint Presentation</vt:lpstr>
      <vt:lpstr>ORIGINAL RESEARCH IS USUALLY ORGANIZED THIS WAY:</vt:lpstr>
      <vt:lpstr>SECTIONS OF A RESEARCH ARTICLE</vt:lpstr>
      <vt:lpstr>How do you pick one?</vt:lpstr>
      <vt:lpstr>WHERE TO LOOK FOR ARTICLES</vt:lpstr>
      <vt:lpstr>SHOULD YOU READ AN ARTICLE?</vt:lpstr>
      <vt:lpstr>IT’S OKAY TO NOT KNOW</vt:lpstr>
      <vt:lpstr>So how do you read it?</vt:lpstr>
      <vt:lpstr>THE 10 STAGES OF READING A  SCIENTIFIC ARTICLE</vt:lpstr>
      <vt:lpstr>PowerPoint Presentation</vt:lpstr>
      <vt:lpstr>WHERE TO ACTUALLY BEGIN</vt:lpstr>
      <vt:lpstr>WHERE TO ACTUALLY BEGIN</vt:lpstr>
      <vt:lpstr>WHERE TO ACTUALLY BEGIN</vt:lpstr>
      <vt:lpstr>WHERE TO ACTUALLY BEGIN</vt:lpstr>
      <vt:lpstr>WHERE TO ACTUALLY BEGIN</vt:lpstr>
      <vt:lpstr>WHERE TO ACTUALLY BEGIN</vt:lpstr>
      <vt:lpstr>Figure out what you read</vt:lpstr>
      <vt:lpstr>READ IT AGAIN</vt:lpstr>
      <vt:lpstr>TAKE NOTES</vt:lpstr>
      <vt:lpstr>OUTLINE STYLE OF NOTES</vt:lpstr>
      <vt:lpstr>ANSWER QUESTIONS</vt:lpstr>
      <vt:lpstr>FLOW-CHART OR STORYBOARD</vt:lpstr>
      <vt:lpstr>PowerPoint Presentation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A SCIENTIFIC ARTICLE</dc:title>
  <dc:creator>Kira Mills</dc:creator>
  <cp:lastModifiedBy>Mills, Kira Riley</cp:lastModifiedBy>
  <cp:revision>55</cp:revision>
  <dcterms:modified xsi:type="dcterms:W3CDTF">2020-03-04T01:11:11Z</dcterms:modified>
</cp:coreProperties>
</file>