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F1F5E4"/>
    <a:srgbClr val="EDF2DE"/>
    <a:srgbClr val="EEF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3BE3-A1F2-407D-9C72-48085EB0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080621"/>
            <a:ext cx="8915399" cy="2262781"/>
          </a:xfrm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 of brain acetylcholine release predict individual differences in preferred learning strategies in rats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FF320-6693-4E11-8F59-328C439CC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Neurobiology of Learning and Memory</a:t>
            </a:r>
            <a:r>
              <a:rPr lang="en-US" dirty="0"/>
              <a:t>, (2003)</a:t>
            </a:r>
          </a:p>
          <a:p>
            <a:r>
              <a:rPr lang="en-US" b="1" dirty="0"/>
              <a:t>McIntyre, C.K.</a:t>
            </a:r>
            <a:r>
              <a:rPr lang="en-US" dirty="0"/>
              <a:t>, Marriott L.K., and Gold, P.E.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A507953-B76E-4393-8630-DC55B6C71058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2589213" y="5340520"/>
            <a:ext cx="551552" cy="437427"/>
          </a:xfrm>
          <a:prstGeom prst="curvedConnector3">
            <a:avLst>
              <a:gd name="adj1" fmla="val -41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76D75B-3290-4063-9189-7DF93827A24A}"/>
              </a:ext>
            </a:extLst>
          </p:cNvPr>
          <p:cNvSpPr txBox="1"/>
          <p:nvPr/>
        </p:nvSpPr>
        <p:spPr>
          <a:xfrm>
            <a:off x="3140765" y="5580531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Associate Professor, Behavioral and Brain Sciences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1CBE3D-5CEB-4F8B-8791-50A7A5E1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63" y="4777379"/>
            <a:ext cx="1524000" cy="203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9EE2B-2C42-4C85-92F5-2AB03995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91" y="5949863"/>
            <a:ext cx="2578545" cy="8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8641C-1CB3-4ED0-8544-AEC7BA88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520189"/>
            <a:ext cx="3505199" cy="976312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ln w="0"/>
                <a:solidFill>
                  <a:srgbClr val="A530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 the experiment?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03FAC2-3B6B-44D4-8A53-A5FEF0EF9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811" y="404402"/>
            <a:ext cx="7827055" cy="60491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94031-7E20-47B0-8112-9BCA88D72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598613"/>
            <a:ext cx="3505199" cy="4262436"/>
          </a:xfrm>
          <a:solidFill>
            <a:srgbClr val="EEF2DF"/>
          </a:solidFill>
        </p:spPr>
        <p:txBody>
          <a:bodyPr>
            <a:normAutofit/>
          </a:bodyPr>
          <a:lstStyle/>
          <a:p>
            <a:pPr algn="ctr"/>
            <a:r>
              <a:rPr lang="en-US" sz="2000" dirty="0"/>
              <a:t>“</a:t>
            </a:r>
            <a:r>
              <a:rPr lang="en-US" sz="2000" b="1" dirty="0"/>
              <a:t>Acetylcholine</a:t>
            </a:r>
            <a:r>
              <a:rPr lang="en-US" sz="2000" dirty="0"/>
              <a:t> release was measured simultaneously in the </a:t>
            </a:r>
            <a:r>
              <a:rPr lang="en-US" sz="2000" b="1" dirty="0"/>
              <a:t>hippocampus</a:t>
            </a:r>
            <a:r>
              <a:rPr lang="en-US" sz="2000" dirty="0"/>
              <a:t> and </a:t>
            </a:r>
            <a:r>
              <a:rPr lang="en-US" sz="2000" b="1" dirty="0"/>
              <a:t>dorsal striatum</a:t>
            </a:r>
            <a:r>
              <a:rPr lang="en-US" sz="2000" dirty="0"/>
              <a:t> of rats before and during training on a maze that could be learned using either a hippocampus-dependent </a:t>
            </a:r>
            <a:r>
              <a:rPr lang="en-US" sz="2000" b="1" dirty="0"/>
              <a:t>spatial</a:t>
            </a:r>
            <a:r>
              <a:rPr lang="en-US" sz="2000" dirty="0"/>
              <a:t> strategy or a dorsal striatum-dependent </a:t>
            </a:r>
            <a:r>
              <a:rPr lang="en-US" sz="2000" b="1" dirty="0"/>
              <a:t>turning</a:t>
            </a:r>
            <a:r>
              <a:rPr lang="en-US" sz="2000" dirty="0"/>
              <a:t> strategy.”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079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AB3DBD-2320-4099-8594-2A4327A2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3010"/>
                </a:solidFill>
              </a:rPr>
              <a:t>Why these parts of the brain?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83B0C1-539C-4DB9-BB57-7E4CD0DC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3085" y="1528562"/>
            <a:ext cx="3992732" cy="576262"/>
          </a:xfrm>
        </p:spPr>
        <p:txBody>
          <a:bodyPr/>
          <a:lstStyle/>
          <a:p>
            <a:r>
              <a:rPr lang="en-US" u="sng" dirty="0"/>
              <a:t>Hippocampus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744C10-ED6D-47EC-BB93-770F840F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924" y="2257314"/>
            <a:ext cx="4342893" cy="1005840"/>
          </a:xfrm>
        </p:spPr>
        <p:txBody>
          <a:bodyPr>
            <a:normAutofit/>
          </a:bodyPr>
          <a:lstStyle/>
          <a:p>
            <a:r>
              <a:rPr lang="en-US" dirty="0"/>
              <a:t>Damage to this area affects </a:t>
            </a:r>
            <a:r>
              <a:rPr lang="en-US" b="1" dirty="0"/>
              <a:t>spatial</a:t>
            </a:r>
            <a:r>
              <a:rPr lang="en-US" dirty="0"/>
              <a:t> memory while motor learning remains unaffected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61B0B5-23AE-4DB7-884E-E19F0FB87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528562"/>
            <a:ext cx="3999001" cy="576262"/>
          </a:xfrm>
        </p:spPr>
        <p:txBody>
          <a:bodyPr/>
          <a:lstStyle/>
          <a:p>
            <a:r>
              <a:rPr lang="en-US" u="sng" dirty="0"/>
              <a:t>Dorsal Striatum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85746-B86D-4FE7-ACBC-2E52E7131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48767" y="2193131"/>
            <a:ext cx="4338674" cy="1280890"/>
          </a:xfrm>
        </p:spPr>
        <p:txBody>
          <a:bodyPr>
            <a:normAutofit/>
          </a:bodyPr>
          <a:lstStyle/>
          <a:p>
            <a:r>
              <a:rPr lang="en-US" dirty="0"/>
              <a:t>Damage to this area affects </a:t>
            </a:r>
            <a:r>
              <a:rPr lang="en-US" b="1" dirty="0"/>
              <a:t>motor response learning</a:t>
            </a:r>
            <a:r>
              <a:rPr lang="en-US" dirty="0"/>
              <a:t> while spatial memory remains unaffected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68C5AE-C032-4AA9-B00C-162033E9E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35" t="33573" r="20059" b="37234"/>
          <a:stretch/>
        </p:blipFill>
        <p:spPr>
          <a:xfrm>
            <a:off x="2939373" y="3429000"/>
            <a:ext cx="3156627" cy="3429000"/>
          </a:xfrm>
          <a:prstGeom prst="rect">
            <a:avLst/>
          </a:prstGeom>
          <a:ln>
            <a:solidFill>
              <a:srgbClr val="A5301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F4DCA-B28F-4C4D-B7E3-3A95787E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9" r="14022"/>
          <a:stretch/>
        </p:blipFill>
        <p:spPr>
          <a:xfrm>
            <a:off x="7506629" y="3428999"/>
            <a:ext cx="3156628" cy="3429001"/>
          </a:xfrm>
          <a:prstGeom prst="rect">
            <a:avLst/>
          </a:prstGeom>
          <a:ln>
            <a:solidFill>
              <a:srgbClr val="A53010"/>
            </a:solidFill>
          </a:ln>
        </p:spPr>
      </p:pic>
    </p:spTree>
    <p:extLst>
      <p:ext uri="{BB962C8B-B14F-4D97-AF65-F5344CB8AC3E}">
        <p14:creationId xmlns:p14="http://schemas.microsoft.com/office/powerpoint/2010/main" val="28393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DE1C-56E2-4B4C-8939-63E2DF6D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158714" cy="1280890"/>
          </a:xfrm>
        </p:spPr>
        <p:txBody>
          <a:bodyPr/>
          <a:lstStyle/>
          <a:p>
            <a:r>
              <a:rPr lang="en-US" dirty="0">
                <a:solidFill>
                  <a:srgbClr val="A53010"/>
                </a:solidFill>
              </a:rPr>
              <a:t>The Surgery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06619CA-6E92-4CC8-AD90-DCE6FF90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38" y="1307097"/>
            <a:ext cx="4084662" cy="172638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Two plastic microdialysis guide </a:t>
            </a:r>
            <a:r>
              <a:rPr lang="en-US" sz="1600" dirty="0" err="1"/>
              <a:t>cannulae</a:t>
            </a:r>
            <a:r>
              <a:rPr lang="en-US" sz="1600" dirty="0"/>
              <a:t> were inserted and aimed at the hippocampus and dorsal striatum.</a:t>
            </a:r>
          </a:p>
          <a:p>
            <a:r>
              <a:rPr lang="en-US" sz="1600" dirty="0"/>
              <a:t>Samples were taken to measure </a:t>
            </a:r>
            <a:r>
              <a:rPr lang="en-US" sz="1600" dirty="0" err="1"/>
              <a:t>ACh</a:t>
            </a:r>
            <a:r>
              <a:rPr lang="en-US" sz="1600" dirty="0"/>
              <a:t> in 2 parts of the brain before exposure to the maze and during the training phase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5D87B0-164D-4C2F-911B-CD1793F3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9" y="3195567"/>
            <a:ext cx="6561428" cy="3341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9A396F-EF12-47FA-A9F7-68E1A9DD2783}"/>
              </a:ext>
            </a:extLst>
          </p:cNvPr>
          <p:cNvSpPr txBox="1"/>
          <p:nvPr/>
        </p:nvSpPr>
        <p:spPr>
          <a:xfrm>
            <a:off x="487338" y="6536717"/>
            <a:ext cx="656142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/>
              <a:t>D. OÃ¢Â€Â™Shea, Sean &amp; M Smith, Imelda &amp; Mccabe, Olive &amp; M. Cronin, Michelle &amp; Walsh, Dominic &amp; T. OÃ¢Â€Â™Connor, William. (2008). Intracerebroventricular Administration of Amyloid ÃŽÂ²-protein Oligomers Selectively Increases Dorsal Hippocampal Dialysate Glutamate Levels in the Awake Rat. Sensors. 8. 10.3390/s8117428. </a:t>
            </a:r>
            <a:endParaRPr lang="en-US" sz="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28341A-93D7-4E57-BD9B-6B819B1E5DA7}"/>
              </a:ext>
            </a:extLst>
          </p:cNvPr>
          <p:cNvSpPr txBox="1"/>
          <p:nvPr/>
        </p:nvSpPr>
        <p:spPr>
          <a:xfrm>
            <a:off x="4830230" y="2226283"/>
            <a:ext cx="2218535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For further info: </a:t>
            </a:r>
            <a:r>
              <a:rPr lang="en-US" sz="800" dirty="0" err="1"/>
              <a:t>Syslová</a:t>
            </a:r>
            <a:r>
              <a:rPr lang="en-US" sz="800" dirty="0"/>
              <a:t>, Kamila &amp; </a:t>
            </a:r>
            <a:r>
              <a:rPr lang="en-US" sz="800" dirty="0" err="1"/>
              <a:t>Rambousek</a:t>
            </a:r>
            <a:r>
              <a:rPr lang="en-US" sz="800" dirty="0"/>
              <a:t>, Lukas &amp; </a:t>
            </a:r>
            <a:r>
              <a:rPr lang="en-US" sz="800" dirty="0" err="1"/>
              <a:t>Bubeníková-Valešová</a:t>
            </a:r>
            <a:r>
              <a:rPr lang="en-US" sz="800" dirty="0"/>
              <a:t>, V &amp; </a:t>
            </a:r>
            <a:r>
              <a:rPr lang="en-US" sz="800" dirty="0" err="1"/>
              <a:t>Šlamberová</a:t>
            </a:r>
            <a:r>
              <a:rPr lang="en-US" sz="800" dirty="0"/>
              <a:t>, Romana &amp; </a:t>
            </a:r>
            <a:r>
              <a:rPr lang="en-US" sz="800" dirty="0" err="1"/>
              <a:t>Novotný</a:t>
            </a:r>
            <a:r>
              <a:rPr lang="en-US" sz="800" dirty="0"/>
              <a:t>, P &amp; </a:t>
            </a:r>
            <a:r>
              <a:rPr lang="en-US" sz="800" dirty="0" err="1"/>
              <a:t>Kacer</a:t>
            </a:r>
            <a:r>
              <a:rPr lang="en-US" sz="800" dirty="0"/>
              <a:t>, Petr. (2012). Dopamine analysis in neuroscience research. Dopamine: Functions, Regulation and Health Effects. 81-112. </a:t>
            </a:r>
          </a:p>
        </p:txBody>
      </p:sp>
      <p:sp>
        <p:nvSpPr>
          <p:cNvPr id="22" name="Content Placeholder 16">
            <a:extLst>
              <a:ext uri="{FF2B5EF4-FFF2-40B4-BE49-F238E27FC236}">
                <a16:creationId xmlns:a16="http://schemas.microsoft.com/office/drawing/2014/main" id="{28D2BBC2-1EBF-4696-BE3A-FF09C3EFF518}"/>
              </a:ext>
            </a:extLst>
          </p:cNvPr>
          <p:cNvSpPr txBox="1">
            <a:spLocks/>
          </p:cNvSpPr>
          <p:nvPr/>
        </p:nvSpPr>
        <p:spPr>
          <a:xfrm>
            <a:off x="7751638" y="624109"/>
            <a:ext cx="3953023" cy="128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the experiment was terminated, the position of the microdialysis probe was verified histologically.</a:t>
            </a:r>
            <a:endParaRPr lang="en-US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466C0D9-F808-4513-B06D-1AEFC669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510" y="2077259"/>
            <a:ext cx="3563151" cy="44594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18014D-7393-496F-8013-E6B178F6236B}"/>
              </a:ext>
            </a:extLst>
          </p:cNvPr>
          <p:cNvSpPr txBox="1"/>
          <p:nvPr/>
        </p:nvSpPr>
        <p:spPr>
          <a:xfrm>
            <a:off x="3171702" y="5289293"/>
            <a:ext cx="596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ACSP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856957-5D10-4423-9E9B-858350707658}"/>
              </a:ext>
            </a:extLst>
          </p:cNvPr>
          <p:cNvSpPr txBox="1"/>
          <p:nvPr/>
        </p:nvSpPr>
        <p:spPr>
          <a:xfrm>
            <a:off x="3718073" y="5289293"/>
            <a:ext cx="596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CSP</a:t>
            </a:r>
          </a:p>
        </p:txBody>
      </p:sp>
    </p:spTree>
    <p:extLst>
      <p:ext uri="{BB962C8B-B14F-4D97-AF65-F5344CB8AC3E}">
        <p14:creationId xmlns:p14="http://schemas.microsoft.com/office/powerpoint/2010/main" val="112456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10C0F9-5514-4A0E-8D58-EFE056AB2B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7363" y="2233732"/>
            <a:ext cx="3467100" cy="303847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B5EB4B-A097-4B03-9E11-3FB05D5D5C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66957" y="2233732"/>
            <a:ext cx="3467100" cy="3038475"/>
          </a:xfr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F7CE26A-8395-46B5-BC98-02AACB42563C}"/>
              </a:ext>
            </a:extLst>
          </p:cNvPr>
          <p:cNvSpPr/>
          <p:nvPr/>
        </p:nvSpPr>
        <p:spPr>
          <a:xfrm>
            <a:off x="6494463" y="3584558"/>
            <a:ext cx="672494" cy="516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BEB9E1-E5EB-45EA-8996-FE2AC90F3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70644" y="5272310"/>
            <a:ext cx="1298199" cy="1280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E5CF2E-06E9-4BD1-B86C-CAB40F37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343" y="945348"/>
            <a:ext cx="1298199" cy="12808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092B75-6090-4B4A-B11D-F0282E5DF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030" y="3729489"/>
            <a:ext cx="221742" cy="2270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685C55-3531-4BCA-AE51-36EA2636C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587" y="3706629"/>
            <a:ext cx="221742" cy="2270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31C746-81BF-45FE-819A-CBE4BCB8EC48}"/>
              </a:ext>
            </a:extLst>
          </p:cNvPr>
          <p:cNvSpPr txBox="1"/>
          <p:nvPr/>
        </p:nvSpPr>
        <p:spPr>
          <a:xfrm>
            <a:off x="3510030" y="304800"/>
            <a:ext cx="4362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 male Sprague–Dawley rats (+28 control rats) completed the T-maze until criterion of 9/10 successful completions were met. The rats were then put on the opposite side of the maze.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574470-9511-46C8-B55F-B5121D4D6E01}"/>
              </a:ext>
            </a:extLst>
          </p:cNvPr>
          <p:cNvSpPr/>
          <p:nvPr/>
        </p:nvSpPr>
        <p:spPr>
          <a:xfrm>
            <a:off x="4651512" y="3545059"/>
            <a:ext cx="46823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AC7870-D5D2-458F-8803-445400AC5E8C}"/>
              </a:ext>
            </a:extLst>
          </p:cNvPr>
          <p:cNvSpPr/>
          <p:nvPr/>
        </p:nvSpPr>
        <p:spPr>
          <a:xfrm>
            <a:off x="8812694" y="4075604"/>
            <a:ext cx="46823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A61A9-C5D7-43AD-A441-1BEC94409C2C}"/>
              </a:ext>
            </a:extLst>
          </p:cNvPr>
          <p:cNvSpPr txBox="1"/>
          <p:nvPr/>
        </p:nvSpPr>
        <p:spPr>
          <a:xfrm>
            <a:off x="742122" y="1458961"/>
            <a:ext cx="2001336" cy="1200329"/>
          </a:xfrm>
          <a:prstGeom prst="rect">
            <a:avLst/>
          </a:prstGeom>
          <a:solidFill>
            <a:srgbClr val="EDF2D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u="sng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Maze</a:t>
            </a:r>
            <a:r>
              <a:rPr lang="en-US" sz="24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</a:t>
            </a:r>
            <a:r>
              <a:rPr lang="en-US" sz="2400" u="sng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  <a:r>
              <a:rPr lang="en-US" sz="24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&amp; The </a:t>
            </a:r>
            <a:r>
              <a:rPr lang="en-US" sz="2400" u="sng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93109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FDC8-4C47-458E-BEA3-E719B737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53010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777AEA-CFCD-4308-BD67-F8D305EC9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024" y="446088"/>
            <a:ext cx="4449313" cy="541496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F5ECE5-2773-41CB-A64D-2AECAB56E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80000"/>
              </a:lnSpc>
              <a:buFont typeface="Wingdings 3" charset="2"/>
              <a:buChar char=""/>
            </a:pPr>
            <a:r>
              <a:rPr lang="en-US" sz="1700" dirty="0"/>
              <a:t>Of the 28 control rats that did not have the implant, 14 used the turn response and 14 used the place response.</a:t>
            </a:r>
          </a:p>
          <a:p>
            <a:pPr marL="342900" indent="-342900">
              <a:lnSpc>
                <a:spcPct val="80000"/>
              </a:lnSpc>
              <a:buFont typeface="Wingdings 3" charset="2"/>
              <a:buChar char=""/>
            </a:pPr>
            <a:r>
              <a:rPr lang="en-US" sz="1700" dirty="0"/>
              <a:t>Of the 13 implanted rats, 7 used the turn, and 6 used the place response.</a:t>
            </a:r>
          </a:p>
          <a:p>
            <a:pPr marL="342900" indent="-342900">
              <a:lnSpc>
                <a:spcPct val="80000"/>
              </a:lnSpc>
              <a:buFont typeface="Wingdings 3" charset="2"/>
              <a:buChar char=""/>
            </a:pPr>
            <a:r>
              <a:rPr lang="en-US" sz="1700" dirty="0" err="1"/>
              <a:t>ACh</a:t>
            </a:r>
            <a:r>
              <a:rPr lang="en-US" sz="1700" dirty="0"/>
              <a:t> increased in both brain areas of all rats during training compared to baseline</a:t>
            </a:r>
          </a:p>
          <a:p>
            <a:pPr marL="342900" indent="-342900">
              <a:lnSpc>
                <a:spcPct val="80000"/>
              </a:lnSpc>
              <a:buFont typeface="Wingdings 3" charset="2"/>
              <a:buChar char=""/>
            </a:pPr>
            <a:r>
              <a:rPr lang="en-US" sz="1700" dirty="0"/>
              <a:t>The ratio of </a:t>
            </a:r>
            <a:r>
              <a:rPr lang="en-US" sz="1700" dirty="0" err="1"/>
              <a:t>ACh</a:t>
            </a:r>
            <a:r>
              <a:rPr lang="en-US" sz="1700" dirty="0"/>
              <a:t> in Hippocampus compared to Dorsal Striatum was in fact higher in the rats that turned in accordance to space than the rats that turned in accordance with habit.</a:t>
            </a:r>
          </a:p>
          <a:p>
            <a:pPr marL="342900" indent="-342900">
              <a:lnSpc>
                <a:spcPct val="80000"/>
              </a:lnSpc>
              <a:buFont typeface="Wingdings 3" charset="2"/>
              <a:buChar char=""/>
            </a:pPr>
            <a:r>
              <a:rPr lang="en-US" sz="1700" dirty="0"/>
              <a:t>From samples taken during training </a:t>
            </a:r>
            <a:r>
              <a:rPr lang="en-US" sz="1700" u="sng"/>
              <a:t>and</a:t>
            </a:r>
            <a:r>
              <a:rPr lang="en-US" sz="1700"/>
              <a:t> baseline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684063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445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Patterns of brain acetylcholine release predict individual differences in preferred learning strategies in rats </vt:lpstr>
      <vt:lpstr>What’s the experiment?</vt:lpstr>
      <vt:lpstr>Why these parts of the brain?</vt:lpstr>
      <vt:lpstr>The Surgery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brain acetylcholine release predict individual differences in preferred learning strategies in rats </dc:title>
  <dc:creator>Christopher Short</dc:creator>
  <cp:lastModifiedBy>Kira Mills</cp:lastModifiedBy>
  <cp:revision>20</cp:revision>
  <dcterms:created xsi:type="dcterms:W3CDTF">2018-04-10T23:52:12Z</dcterms:created>
  <dcterms:modified xsi:type="dcterms:W3CDTF">2018-04-11T19:56:51Z</dcterms:modified>
</cp:coreProperties>
</file>