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7" r:id="rId7"/>
    <p:sldId id="269" r:id="rId8"/>
    <p:sldId id="270" r:id="rId9"/>
    <p:sldId id="261" r:id="rId10"/>
    <p:sldId id="271" r:id="rId11"/>
    <p:sldId id="272" r:id="rId12"/>
    <p:sldId id="273" r:id="rId13"/>
    <p:sldId id="274" r:id="rId14"/>
    <p:sldId id="275" r:id="rId15"/>
    <p:sldId id="276"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F48"/>
    <a:srgbClr val="646973"/>
    <a:srgbClr val="1F2C47"/>
    <a:srgbClr val="394404"/>
    <a:srgbClr val="5F6F0F"/>
    <a:srgbClr val="718412"/>
    <a:srgbClr val="65741A"/>
    <a:srgbClr val="70811D"/>
    <a:srgbClr val="7B8D1F"/>
    <a:srgbClr val="839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autoAdjust="0"/>
  </p:normalViewPr>
  <p:slideViewPr>
    <p:cSldViewPr>
      <p:cViewPr varScale="1">
        <p:scale>
          <a:sx n="68" d="100"/>
          <a:sy n="68" d="100"/>
        </p:scale>
        <p:origin x="96" y="168"/>
      </p:cViewPr>
      <p:guideLst>
        <p:guide orient="horz" pos="2160"/>
        <p:guide pos="3839"/>
      </p:guideLst>
    </p:cSldViewPr>
  </p:slideViewPr>
  <p:outlineViewPr>
    <p:cViewPr>
      <p:scale>
        <a:sx n="33" d="100"/>
        <a:sy n="33" d="100"/>
      </p:scale>
      <p:origin x="0" y="1902"/>
    </p:cViewPr>
  </p:outlin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10/3/2018</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10/3/2018</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10/3/2018</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10/3/2018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10/3/2018</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10/3/2018</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10/3/2018</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10/3/2018</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10/3/2018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10/3/2018</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10/3/2018</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Challenges and Opportunities in Mining Neuroscience Data</a:t>
            </a:r>
          </a:p>
        </p:txBody>
      </p:sp>
      <p:sp>
        <p:nvSpPr>
          <p:cNvPr id="5" name="Subtitle 4"/>
          <p:cNvSpPr>
            <a:spLocks noGrp="1"/>
          </p:cNvSpPr>
          <p:nvPr>
            <p:ph type="subTitle" idx="1"/>
          </p:nvPr>
        </p:nvSpPr>
        <p:spPr/>
        <p:txBody>
          <a:bodyPr>
            <a:normAutofit/>
          </a:bodyPr>
          <a:lstStyle/>
          <a:p>
            <a:r>
              <a:rPr lang="en-US" sz="2000" b="1" dirty="0"/>
              <a:t>Journal of science: Perspective - Huda </a:t>
            </a:r>
            <a:r>
              <a:rPr lang="en-US" sz="2000" b="1" dirty="0" err="1"/>
              <a:t>Akil</a:t>
            </a:r>
            <a:r>
              <a:rPr lang="en-US" sz="2000" b="1" dirty="0"/>
              <a:t>, Maryann E. Martone, David C. Van Essen</a:t>
            </a:r>
          </a:p>
          <a:p>
            <a:pPr algn="r"/>
            <a:endParaRPr lang="en-US" sz="2000" b="1" dirty="0"/>
          </a:p>
          <a:p>
            <a:pPr algn="r"/>
            <a:endParaRPr lang="en-US" sz="2000" b="1" dirty="0"/>
          </a:p>
          <a:p>
            <a:pPr algn="r"/>
            <a:r>
              <a:rPr lang="en-US" sz="2000" b="1" dirty="0"/>
              <a:t>Presented by: Tyler Short</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The Next Steps in Neuroscience</a:t>
            </a:r>
          </a:p>
        </p:txBody>
      </p:sp>
      <p:sp>
        <p:nvSpPr>
          <p:cNvPr id="4" name="Content Placeholder 3"/>
          <p:cNvSpPr>
            <a:spLocks noGrp="1"/>
          </p:cNvSpPr>
          <p:nvPr>
            <p:ph sz="half" idx="2"/>
          </p:nvPr>
        </p:nvSpPr>
        <p:spPr>
          <a:xfrm>
            <a:off x="912812" y="1676400"/>
            <a:ext cx="11201400" cy="4724400"/>
          </a:xfrm>
        </p:spPr>
        <p:txBody>
          <a:bodyPr/>
          <a:lstStyle/>
          <a:p>
            <a:pPr marL="0" indent="0">
              <a:buNone/>
            </a:pPr>
            <a:r>
              <a:rPr lang="en-US" dirty="0"/>
              <a:t>“Imagine that we are investigating the neurobiology of bipolar disorder…Can we create genetic mouse models of the various mutated genes and show a convergence at any of these levels? Can we capture the critical changes in neuronal and/or glial function (at any of the levels) and find ways to prevent the illness? Discovering the common thread for such a disease will surely benefit from tools that facilitate navigation across the multiple tiers of data—genetics, gene expression/epigenetics, changes in neuronal activity, and differences in dynamics at the micro and macro levels, depending on the mood state. No single focused level of analysis will suffice to achieve a satisfactory understanding of the disease. </a:t>
            </a:r>
            <a:r>
              <a:rPr lang="en-US" u="sng" dirty="0"/>
              <a:t>In neural choreography terms, we need to identify the dancers, define the nature of the dance, and uncover how the disease disrupts it.</a:t>
            </a:r>
            <a:r>
              <a:rPr lang="en-US" dirty="0"/>
              <a:t>”</a:t>
            </a:r>
            <a:endParaRPr lang="en-US" u="sng" dirty="0"/>
          </a:p>
        </p:txBody>
      </p:sp>
    </p:spTree>
    <p:extLst>
      <p:ext uri="{BB962C8B-B14F-4D97-AF65-F5344CB8AC3E}">
        <p14:creationId xmlns:p14="http://schemas.microsoft.com/office/powerpoint/2010/main" val="239203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r"/>
            <a:r>
              <a:rPr lang="en-US" dirty="0"/>
              <a:t>“You must be the change you want to see in the world.” - Mahatma Gandhi</a:t>
            </a:r>
          </a:p>
        </p:txBody>
      </p:sp>
      <p:sp>
        <p:nvSpPr>
          <p:cNvPr id="9" name="Content Placeholder 3"/>
          <p:cNvSpPr>
            <a:spLocks noGrp="1"/>
          </p:cNvSpPr>
          <p:nvPr>
            <p:ph sz="half" idx="2"/>
          </p:nvPr>
        </p:nvSpPr>
        <p:spPr>
          <a:xfrm>
            <a:off x="1219200" y="1676400"/>
            <a:ext cx="5180013" cy="4495800"/>
          </a:xfrm>
        </p:spPr>
        <p:txBody>
          <a:bodyPr/>
          <a:lstStyle/>
          <a:p>
            <a:pPr marL="514350" indent="-514350">
              <a:buFont typeface="+mj-lt"/>
              <a:buAutoNum type="arabicPeriod"/>
            </a:pPr>
            <a:r>
              <a:rPr lang="en-US" dirty="0"/>
              <a:t>Work for Free 		(Open Data)</a:t>
            </a:r>
          </a:p>
          <a:p>
            <a:pPr marL="514350" indent="-514350">
              <a:buFont typeface="+mj-lt"/>
              <a:buAutoNum type="arabicPeriod"/>
            </a:pPr>
            <a:r>
              <a:rPr lang="en-US" dirty="0"/>
              <a:t>Let Big Brother Help 	</a:t>
            </a:r>
            <a:r>
              <a:rPr lang="en-US" sz="2000" dirty="0"/>
              <a:t>(Government supported databases)</a:t>
            </a:r>
          </a:p>
          <a:p>
            <a:pPr marL="514350" indent="-514350">
              <a:buFont typeface="+mj-lt"/>
              <a:buAutoNum type="arabicPeriod"/>
            </a:pPr>
            <a:r>
              <a:rPr lang="en-US" dirty="0"/>
              <a:t>Don’t Start Over 		</a:t>
            </a:r>
            <a:r>
              <a:rPr lang="en-US" sz="2400" dirty="0"/>
              <a:t>(Add to Current Databases)</a:t>
            </a:r>
          </a:p>
          <a:p>
            <a:pPr marL="514350" indent="-514350">
              <a:buFont typeface="+mj-lt"/>
              <a:buAutoNum type="arabicPeriod"/>
            </a:pPr>
            <a:r>
              <a:rPr lang="en-US" dirty="0"/>
              <a:t>Help Robots 		(Language)</a:t>
            </a:r>
          </a:p>
        </p:txBody>
      </p:sp>
      <p:sp>
        <p:nvSpPr>
          <p:cNvPr id="11" name="Content Placeholder 3"/>
          <p:cNvSpPr>
            <a:spLocks noGrp="1"/>
          </p:cNvSpPr>
          <p:nvPr>
            <p:ph sz="half" idx="2"/>
          </p:nvPr>
        </p:nvSpPr>
        <p:spPr>
          <a:xfrm>
            <a:off x="6399212" y="1676400"/>
            <a:ext cx="5180013" cy="4495800"/>
          </a:xfrm>
        </p:spPr>
        <p:txBody>
          <a:bodyPr/>
          <a:lstStyle/>
          <a:p>
            <a:pPr marL="514350" indent="-514350">
              <a:buFont typeface="+mj-lt"/>
              <a:buAutoNum type="arabicPeriod" startAt="5"/>
            </a:pPr>
            <a:r>
              <a:rPr lang="en-US" sz="2700" dirty="0"/>
              <a:t>Help Robots 			(Data)</a:t>
            </a:r>
          </a:p>
          <a:p>
            <a:pPr marL="514350" indent="-514350">
              <a:buFont typeface="+mj-lt"/>
              <a:buAutoNum type="arabicPeriod" startAt="5"/>
            </a:pPr>
            <a:r>
              <a:rPr lang="en-US" sz="2700" dirty="0"/>
              <a:t>Make Robots 		</a:t>
            </a:r>
            <a:r>
              <a:rPr lang="en-US" sz="2000" dirty="0"/>
              <a:t>	(Computational Modeling &amp; 		Machine Learning)</a:t>
            </a:r>
          </a:p>
          <a:p>
            <a:pPr marL="514350" indent="-514350">
              <a:buFont typeface="+mj-lt"/>
              <a:buAutoNum type="arabicPeriod" startAt="5"/>
            </a:pPr>
            <a:r>
              <a:rPr lang="en-US" sz="2700" dirty="0"/>
              <a:t>The Children! 	</a:t>
            </a:r>
            <a:r>
              <a:rPr lang="en-US" sz="1800" dirty="0"/>
              <a:t>(Undergraduate and current education)</a:t>
            </a:r>
          </a:p>
          <a:p>
            <a:pPr marL="514350" indent="-514350">
              <a:buFont typeface="+mj-lt"/>
              <a:buAutoNum type="arabicPeriod" startAt="5"/>
            </a:pPr>
            <a:r>
              <a:rPr lang="en-US" sz="2700" dirty="0"/>
              <a:t>Check self ‘fore wreck self 		(Cultural changes)</a:t>
            </a:r>
          </a:p>
        </p:txBody>
      </p:sp>
    </p:spTree>
    <p:extLst>
      <p:ext uri="{BB962C8B-B14F-4D97-AF65-F5344CB8AC3E}">
        <p14:creationId xmlns:p14="http://schemas.microsoft.com/office/powerpoint/2010/main" val="136808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down)">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down)">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down)">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animEffect transition="in" filter="wipe(down)">
                                      <p:cBhvr>
                                        <p:cTn id="27" dur="500"/>
                                        <p:tgtEl>
                                          <p:spTgt spid="1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
                                            <p:txEl>
                                              <p:pRg st="1" end="1"/>
                                            </p:txEl>
                                          </p:spTgt>
                                        </p:tgtEl>
                                        <p:attrNameLst>
                                          <p:attrName>style.visibility</p:attrName>
                                        </p:attrNameLst>
                                      </p:cBhvr>
                                      <p:to>
                                        <p:strVal val="visible"/>
                                      </p:to>
                                    </p:set>
                                    <p:animEffect transition="in" filter="wipe(down)">
                                      <p:cBhvr>
                                        <p:cTn id="32" dur="500"/>
                                        <p:tgtEl>
                                          <p:spTgt spid="11">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wipe(down)">
                                      <p:cBhvr>
                                        <p:cTn id="37" dur="5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xEl>
                                              <p:pRg st="3" end="3"/>
                                            </p:txEl>
                                          </p:spTgt>
                                        </p:tgtEl>
                                        <p:attrNameLst>
                                          <p:attrName>style.visibility</p:attrName>
                                        </p:attrNameLst>
                                      </p:cBhvr>
                                      <p:to>
                                        <p:strVal val="visible"/>
                                      </p:to>
                                    </p:set>
                                    <p:animEffect transition="in" filter="wipe(down)">
                                      <p:cBhvr>
                                        <p:cTn id="4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3000" r="-1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7D988-B3E0-44C5-86BE-6C849BD27F6F}"/>
              </a:ext>
            </a:extLst>
          </p:cNvPr>
          <p:cNvSpPr>
            <a:spLocks noGrp="1"/>
          </p:cNvSpPr>
          <p:nvPr>
            <p:ph type="title"/>
          </p:nvPr>
        </p:nvSpPr>
        <p:spPr/>
        <p:txBody>
          <a:bodyPr>
            <a:normAutofit/>
          </a:bodyPr>
          <a:lstStyle/>
          <a:p>
            <a:pPr algn="ctr"/>
            <a:r>
              <a:rPr lang="en-US" sz="6600" b="1" u="sng" dirty="0">
                <a:solidFill>
                  <a:schemeClr val="accent1">
                    <a:lumMod val="20000"/>
                    <a:lumOff val="80000"/>
                  </a:schemeClr>
                </a:solidFill>
              </a:rPr>
              <a:t>Thank You!</a:t>
            </a:r>
          </a:p>
        </p:txBody>
      </p:sp>
      <p:sp>
        <p:nvSpPr>
          <p:cNvPr id="3" name="Text Placeholder 2">
            <a:extLst>
              <a:ext uri="{FF2B5EF4-FFF2-40B4-BE49-F238E27FC236}">
                <a16:creationId xmlns:a16="http://schemas.microsoft.com/office/drawing/2014/main" id="{6549E960-B80D-492F-B846-1DCBD618D5E1}"/>
              </a:ext>
            </a:extLst>
          </p:cNvPr>
          <p:cNvSpPr>
            <a:spLocks noGrp="1"/>
          </p:cNvSpPr>
          <p:nvPr>
            <p:ph type="body" idx="1"/>
          </p:nvPr>
        </p:nvSpPr>
        <p:spPr>
          <a:xfrm>
            <a:off x="1218883" y="1701800"/>
            <a:ext cx="10360500" cy="914400"/>
          </a:xfrm>
          <a:solidFill>
            <a:srgbClr val="1F2C47">
              <a:alpha val="69804"/>
            </a:srgbClr>
          </a:solidFill>
        </p:spPr>
        <p:txBody>
          <a:bodyPr/>
          <a:lstStyle/>
          <a:p>
            <a:pPr algn="just"/>
            <a:r>
              <a:rPr lang="en-US" dirty="0"/>
              <a:t>Questions? Comments? Concerns? Discussion?            </a:t>
            </a:r>
            <a:r>
              <a:rPr lang="en-US" dirty="0">
                <a:solidFill>
                  <a:srgbClr val="242F48"/>
                </a:solidFill>
              </a:rPr>
              <a:t>.</a:t>
            </a:r>
          </a:p>
        </p:txBody>
      </p:sp>
    </p:spTree>
    <p:extLst>
      <p:ext uri="{BB962C8B-B14F-4D97-AF65-F5344CB8AC3E}">
        <p14:creationId xmlns:p14="http://schemas.microsoft.com/office/powerpoint/2010/main" val="3446295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chor="ctr"/>
          <a:lstStyle/>
          <a:p>
            <a:pPr algn="r"/>
            <a:r>
              <a:rPr lang="en-US" dirty="0"/>
              <a:t>Who wants to understand the brain?</a:t>
            </a:r>
          </a:p>
        </p:txBody>
      </p:sp>
      <p:sp>
        <p:nvSpPr>
          <p:cNvPr id="14" name="Content Placeholder 13"/>
          <p:cNvSpPr>
            <a:spLocks noGrp="1"/>
          </p:cNvSpPr>
          <p:nvPr>
            <p:ph idx="1"/>
          </p:nvPr>
        </p:nvSpPr>
        <p:spPr/>
        <p:txBody>
          <a:bodyPr/>
          <a:lstStyle/>
          <a:p>
            <a:pPr marL="0" indent="0">
              <a:buNone/>
            </a:pPr>
            <a:r>
              <a:rPr lang="en-US" dirty="0"/>
              <a:t>Well you can’t get there without data from various domains:</a:t>
            </a:r>
          </a:p>
          <a:p>
            <a:r>
              <a:rPr lang="en-US" dirty="0">
                <a:solidFill>
                  <a:srgbClr val="00B050"/>
                </a:solidFill>
              </a:rPr>
              <a:t>Biology</a:t>
            </a:r>
            <a:r>
              <a:rPr lang="en-US" dirty="0"/>
              <a:t>		</a:t>
            </a:r>
          </a:p>
          <a:p>
            <a:r>
              <a:rPr lang="en-US" dirty="0">
                <a:solidFill>
                  <a:srgbClr val="C00000"/>
                </a:solidFill>
              </a:rPr>
              <a:t>Psychology		</a:t>
            </a:r>
          </a:p>
          <a:p>
            <a:r>
              <a:rPr lang="en-US" dirty="0">
                <a:solidFill>
                  <a:schemeClr val="accent1"/>
                </a:solidFill>
              </a:rPr>
              <a:t>Chemistry</a:t>
            </a:r>
            <a:r>
              <a:rPr lang="en-US" dirty="0"/>
              <a:t>		</a:t>
            </a:r>
          </a:p>
          <a:p>
            <a:r>
              <a:rPr lang="en-US" dirty="0">
                <a:solidFill>
                  <a:srgbClr val="7030A0"/>
                </a:solidFill>
              </a:rPr>
              <a:t>Physics</a:t>
            </a:r>
            <a:r>
              <a:rPr lang="en-US" dirty="0"/>
              <a:t>		</a:t>
            </a:r>
          </a:p>
          <a:p>
            <a:r>
              <a:rPr lang="en-US" dirty="0">
                <a:solidFill>
                  <a:schemeClr val="accent6">
                    <a:lumMod val="40000"/>
                    <a:lumOff val="60000"/>
                  </a:schemeClr>
                </a:solidFill>
              </a:rPr>
              <a:t>Mathematics</a:t>
            </a:r>
            <a:r>
              <a:rPr lang="en-US" dirty="0"/>
              <a:t>		</a:t>
            </a:r>
          </a:p>
        </p:txBody>
      </p:sp>
      <p:pic>
        <p:nvPicPr>
          <p:cNvPr id="3" name="Picture 2">
            <a:extLst>
              <a:ext uri="{FF2B5EF4-FFF2-40B4-BE49-F238E27FC236}">
                <a16:creationId xmlns:a16="http://schemas.microsoft.com/office/drawing/2014/main" id="{451EFC72-8BEF-48D5-B053-BEC7AFA55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3132" y="2209800"/>
            <a:ext cx="3266252" cy="2438400"/>
          </a:xfrm>
          <a:prstGeom prst="rect">
            <a:avLst/>
          </a:prstGeom>
        </p:spPr>
      </p:pic>
      <p:sp>
        <p:nvSpPr>
          <p:cNvPr id="4" name="Rectangle 3">
            <a:extLst>
              <a:ext uri="{FF2B5EF4-FFF2-40B4-BE49-F238E27FC236}">
                <a16:creationId xmlns:a16="http://schemas.microsoft.com/office/drawing/2014/main" id="{D7C55645-6E53-467B-A665-FB6ADAAB68E4}"/>
              </a:ext>
            </a:extLst>
          </p:cNvPr>
          <p:cNvSpPr/>
          <p:nvPr/>
        </p:nvSpPr>
        <p:spPr>
          <a:xfrm>
            <a:off x="8313132" y="2209800"/>
            <a:ext cx="3266252" cy="2438400"/>
          </a:xfrm>
          <a:prstGeom prst="rect">
            <a:avLst/>
          </a:prstGeom>
          <a:noFill/>
          <a:ln w="57150">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800"/>
          </a:p>
        </p:txBody>
      </p:sp>
      <p:cxnSp>
        <p:nvCxnSpPr>
          <p:cNvPr id="6" name="Straight Arrow Connector 5">
            <a:extLst>
              <a:ext uri="{FF2B5EF4-FFF2-40B4-BE49-F238E27FC236}">
                <a16:creationId xmlns:a16="http://schemas.microsoft.com/office/drawing/2014/main" id="{E2A5CC05-5B61-4C75-A863-189048BCF7FE}"/>
              </a:ext>
            </a:extLst>
          </p:cNvPr>
          <p:cNvCxnSpPr/>
          <p:nvPr/>
        </p:nvCxnSpPr>
        <p:spPr>
          <a:xfrm>
            <a:off x="3275012" y="3733800"/>
            <a:ext cx="6019800" cy="1524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Arrow: U-Turn 22">
            <a:extLst>
              <a:ext uri="{FF2B5EF4-FFF2-40B4-BE49-F238E27FC236}">
                <a16:creationId xmlns:a16="http://schemas.microsoft.com/office/drawing/2014/main" id="{F6FFCD8A-740F-4C7E-9584-4BD31A0A2186}"/>
              </a:ext>
            </a:extLst>
          </p:cNvPr>
          <p:cNvSpPr/>
          <p:nvPr/>
        </p:nvSpPr>
        <p:spPr>
          <a:xfrm rot="5400000">
            <a:off x="3587125" y="3955087"/>
            <a:ext cx="842624" cy="1466850"/>
          </a:xfrm>
          <a:prstGeom prst="uturnArrow">
            <a:avLst/>
          </a:prstGeom>
          <a:solidFill>
            <a:schemeClr val="accent6">
              <a:lumMod val="60000"/>
              <a:lumOff val="4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cxnSp>
        <p:nvCxnSpPr>
          <p:cNvPr id="8" name="Connector: Curved 7">
            <a:extLst>
              <a:ext uri="{FF2B5EF4-FFF2-40B4-BE49-F238E27FC236}">
                <a16:creationId xmlns:a16="http://schemas.microsoft.com/office/drawing/2014/main" id="{6EE0619C-699B-4B8D-90C1-0167CE4E31B3}"/>
              </a:ext>
            </a:extLst>
          </p:cNvPr>
          <p:cNvCxnSpPr/>
          <p:nvPr/>
        </p:nvCxnSpPr>
        <p:spPr>
          <a:xfrm rot="10800000" flipV="1">
            <a:off x="2817812" y="3810000"/>
            <a:ext cx="3124200" cy="533400"/>
          </a:xfrm>
          <a:prstGeom prst="curvedConnector3">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0FAB1CA-DE4D-4623-9043-B57F5D117E64}"/>
              </a:ext>
            </a:extLst>
          </p:cNvPr>
          <p:cNvCxnSpPr/>
          <p:nvPr/>
        </p:nvCxnSpPr>
        <p:spPr>
          <a:xfrm>
            <a:off x="2817811" y="2590800"/>
            <a:ext cx="5495321"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Arrow: Bent-Up 32">
            <a:extLst>
              <a:ext uri="{FF2B5EF4-FFF2-40B4-BE49-F238E27FC236}">
                <a16:creationId xmlns:a16="http://schemas.microsoft.com/office/drawing/2014/main" id="{BC0A7699-C5D8-4BA0-959E-CFD6342598F3}"/>
              </a:ext>
            </a:extLst>
          </p:cNvPr>
          <p:cNvSpPr/>
          <p:nvPr/>
        </p:nvSpPr>
        <p:spPr>
          <a:xfrm flipH="1">
            <a:off x="7104062" y="3733801"/>
            <a:ext cx="1200150" cy="280094"/>
          </a:xfrm>
          <a:prstGeom prst="ben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35" name="Straight Arrow Connector 34">
            <a:extLst>
              <a:ext uri="{FF2B5EF4-FFF2-40B4-BE49-F238E27FC236}">
                <a16:creationId xmlns:a16="http://schemas.microsoft.com/office/drawing/2014/main" id="{D02E68D8-6A40-498E-96C2-290AB80397CE}"/>
              </a:ext>
            </a:extLst>
          </p:cNvPr>
          <p:cNvCxnSpPr/>
          <p:nvPr/>
        </p:nvCxnSpPr>
        <p:spPr>
          <a:xfrm flipH="1">
            <a:off x="5247292" y="2925760"/>
            <a:ext cx="389920"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35934A8-FC33-4346-982D-E54DC3CEFB6F}"/>
              </a:ext>
            </a:extLst>
          </p:cNvPr>
          <p:cNvCxnSpPr/>
          <p:nvPr/>
        </p:nvCxnSpPr>
        <p:spPr>
          <a:xfrm flipH="1">
            <a:off x="3275012" y="2819400"/>
            <a:ext cx="677819" cy="304800"/>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242064E5-9E5C-41AC-85D1-8962C0C50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2831" y="2208850"/>
            <a:ext cx="1294461" cy="1397256"/>
          </a:xfrm>
          <a:prstGeom prst="rect">
            <a:avLst/>
          </a:prstGeom>
        </p:spPr>
      </p:pic>
      <p:pic>
        <p:nvPicPr>
          <p:cNvPr id="25" name="Picture 24">
            <a:extLst>
              <a:ext uri="{FF2B5EF4-FFF2-40B4-BE49-F238E27FC236}">
                <a16:creationId xmlns:a16="http://schemas.microsoft.com/office/drawing/2014/main" id="{1E49786F-FA19-475A-BA75-DF560CDB5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7212" y="2209800"/>
            <a:ext cx="2286000" cy="1524000"/>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chor="ctr"/>
          <a:lstStyle/>
          <a:p>
            <a:r>
              <a:rPr lang="en-US" dirty="0"/>
              <a:t>Neural Choreography</a:t>
            </a:r>
          </a:p>
        </p:txBody>
      </p:sp>
      <p:sp>
        <p:nvSpPr>
          <p:cNvPr id="2" name="Content Placeholder 1">
            <a:extLst>
              <a:ext uri="{FF2B5EF4-FFF2-40B4-BE49-F238E27FC236}">
                <a16:creationId xmlns:a16="http://schemas.microsoft.com/office/drawing/2014/main" id="{1F23AB0B-5113-4D1E-926E-1DEF127ADEBF}"/>
              </a:ext>
            </a:extLst>
          </p:cNvPr>
          <p:cNvSpPr>
            <a:spLocks noGrp="1"/>
          </p:cNvSpPr>
          <p:nvPr>
            <p:ph idx="1"/>
          </p:nvPr>
        </p:nvSpPr>
        <p:spPr/>
        <p:txBody>
          <a:bodyPr>
            <a:normAutofit/>
          </a:bodyPr>
          <a:lstStyle/>
          <a:p>
            <a:r>
              <a:rPr lang="en-US" dirty="0"/>
              <a:t>Understanding complex behaviors and functions</a:t>
            </a:r>
          </a:p>
          <a:p>
            <a:pPr lvl="1"/>
            <a:r>
              <a:rPr lang="en-US" dirty="0"/>
              <a:t>Look at the brain!</a:t>
            </a:r>
          </a:p>
          <a:p>
            <a:pPr lvl="2"/>
            <a:r>
              <a:rPr lang="en-US" dirty="0"/>
              <a:t>Look at brain areas!</a:t>
            </a:r>
          </a:p>
          <a:p>
            <a:pPr lvl="3"/>
            <a:r>
              <a:rPr lang="en-US" dirty="0"/>
              <a:t>Look at neurons!</a:t>
            </a:r>
          </a:p>
          <a:p>
            <a:pPr lvl="4"/>
            <a:r>
              <a:rPr lang="en-US" dirty="0"/>
              <a:t>Look at neurotransmitters…</a:t>
            </a:r>
          </a:p>
          <a:p>
            <a:pPr lvl="5"/>
            <a:r>
              <a:rPr lang="en-US" dirty="0"/>
              <a:t>How do those work?</a:t>
            </a:r>
          </a:p>
          <a:p>
            <a:pPr lvl="4"/>
            <a:r>
              <a:rPr lang="en-US" dirty="0"/>
              <a:t>Wait… How do the neurons work?</a:t>
            </a:r>
          </a:p>
          <a:p>
            <a:pPr lvl="5"/>
            <a:r>
              <a:rPr lang="en-US" dirty="0"/>
              <a:t>DNA makes proteins and stuff… right?</a:t>
            </a:r>
          </a:p>
          <a:p>
            <a:pPr lvl="6"/>
            <a:r>
              <a:rPr lang="en-US" dirty="0"/>
              <a:t>How does transcription work?</a:t>
            </a:r>
          </a:p>
          <a:p>
            <a:pPr lvl="7"/>
            <a:r>
              <a:rPr lang="en-US" dirty="0"/>
              <a:t>Let’s look at molecular structures!</a:t>
            </a:r>
          </a:p>
          <a:p>
            <a:pPr lvl="8"/>
            <a:r>
              <a:rPr lang="en-US" sz="1800" dirty="0"/>
              <a:t>HOW DOES CHEMISTRY/PHYSICS MAKE SENSE OF THOSE STRUCTURES?!</a:t>
            </a:r>
            <a:endParaRPr lang="en-US" dirty="0"/>
          </a:p>
          <a:p>
            <a:pPr lvl="5"/>
            <a:endParaRPr lang="en-US"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r"/>
            <a:r>
              <a:rPr lang="en-US" dirty="0"/>
              <a:t>Reductionist approach of problem solving</a:t>
            </a:r>
          </a:p>
        </p:txBody>
      </p:sp>
      <p:sp>
        <p:nvSpPr>
          <p:cNvPr id="3" name="Content Placeholder 2"/>
          <p:cNvSpPr>
            <a:spLocks noGrp="1"/>
          </p:cNvSpPr>
          <p:nvPr>
            <p:ph sz="half" idx="1"/>
          </p:nvPr>
        </p:nvSpPr>
        <p:spPr>
          <a:xfrm>
            <a:off x="1218883" y="1706881"/>
            <a:ext cx="6475729" cy="1722120"/>
          </a:xfrm>
        </p:spPr>
        <p:txBody>
          <a:bodyPr>
            <a:normAutofit fontScale="92500"/>
          </a:bodyPr>
          <a:lstStyle/>
          <a:p>
            <a:r>
              <a:rPr lang="en-US" dirty="0"/>
              <a:t>You can’t understand a watch unless you reduce it to and understand its components</a:t>
            </a:r>
          </a:p>
          <a:p>
            <a:pPr lvl="1"/>
            <a:r>
              <a:rPr lang="en-US" dirty="0"/>
              <a:t>However, understanding a cog isn’t going to teach you how to make a watch</a:t>
            </a:r>
          </a:p>
        </p:txBody>
      </p:sp>
      <p:pic>
        <p:nvPicPr>
          <p:cNvPr id="8" name="Content Placeholder 7">
            <a:extLst>
              <a:ext uri="{FF2B5EF4-FFF2-40B4-BE49-F238E27FC236}">
                <a16:creationId xmlns:a16="http://schemas.microsoft.com/office/drawing/2014/main" id="{09F3FB55-01E7-4A6F-86E7-EC326B9EAE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0412" y="1498600"/>
            <a:ext cx="3198972" cy="2399229"/>
          </a:xfrm>
        </p:spPr>
      </p:pic>
      <p:sp>
        <p:nvSpPr>
          <p:cNvPr id="9" name="TextBox 8">
            <a:extLst>
              <a:ext uri="{FF2B5EF4-FFF2-40B4-BE49-F238E27FC236}">
                <a16:creationId xmlns:a16="http://schemas.microsoft.com/office/drawing/2014/main" id="{A0399913-8A97-49CF-8EA9-0F663C9203C0}"/>
              </a:ext>
            </a:extLst>
          </p:cNvPr>
          <p:cNvSpPr txBox="1"/>
          <p:nvPr/>
        </p:nvSpPr>
        <p:spPr>
          <a:xfrm>
            <a:off x="1218883" y="4114800"/>
            <a:ext cx="10360501" cy="2246769"/>
          </a:xfrm>
          <a:prstGeom prst="rect">
            <a:avLst/>
          </a:prstGeom>
          <a:noFill/>
        </p:spPr>
        <p:txBody>
          <a:bodyPr wrap="square" rtlCol="0">
            <a:spAutoFit/>
          </a:bodyPr>
          <a:lstStyle/>
          <a:p>
            <a:r>
              <a:rPr lang="en-US" sz="2800" dirty="0"/>
              <a:t>“[Neural choreography] entails the convergent use of analytical and synthetic tools to gather, analyze, and mine information from each level of analysis and capture the emergence of new layers of function (or dysfunction) as we move from studying genes and proteins, to cells, circuits, thought, and behavior.”</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500" dirty="0"/>
              <a:t>Hypothesis Driven Research &amp; Data Intensive Discovery</a:t>
            </a:r>
          </a:p>
        </p:txBody>
      </p:sp>
      <p:sp>
        <p:nvSpPr>
          <p:cNvPr id="3" name="Content Placeholder 2"/>
          <p:cNvSpPr>
            <a:spLocks noGrp="1"/>
          </p:cNvSpPr>
          <p:nvPr>
            <p:ph sz="half" idx="1"/>
          </p:nvPr>
        </p:nvSpPr>
        <p:spPr>
          <a:xfrm>
            <a:off x="1218883" y="1706880"/>
            <a:ext cx="5078677" cy="3169920"/>
          </a:xfrm>
        </p:spPr>
        <p:txBody>
          <a:bodyPr>
            <a:normAutofit/>
          </a:bodyPr>
          <a:lstStyle/>
          <a:p>
            <a:pPr marL="0" indent="0">
              <a:buNone/>
            </a:pPr>
            <a:r>
              <a:rPr lang="en-US" dirty="0"/>
              <a:t>Cellular and Synaptic Physiology Lab — Sven </a:t>
            </a:r>
            <a:r>
              <a:rPr lang="en-US" dirty="0" err="1"/>
              <a:t>Kroener</a:t>
            </a:r>
            <a:endParaRPr lang="en-US" dirty="0"/>
          </a:p>
          <a:p>
            <a:pPr marL="0" indent="0">
              <a:buNone/>
            </a:pPr>
            <a:r>
              <a:rPr lang="en-US" dirty="0"/>
              <a:t>Cortical Plasticity Laboratory — Michael P. </a:t>
            </a:r>
            <a:r>
              <a:rPr lang="en-US" dirty="0" err="1"/>
              <a:t>Kilgard</a:t>
            </a:r>
            <a:endParaRPr lang="en-US" dirty="0"/>
          </a:p>
          <a:p>
            <a:pPr marL="0" indent="0">
              <a:buNone/>
            </a:pPr>
            <a:r>
              <a:rPr lang="en-US" dirty="0"/>
              <a:t>Face Perception Research Laboratory — Alice J. O’Toole</a:t>
            </a:r>
          </a:p>
        </p:txBody>
      </p:sp>
      <p:sp>
        <p:nvSpPr>
          <p:cNvPr id="4" name="Content Placeholder 3">
            <a:extLst>
              <a:ext uri="{FF2B5EF4-FFF2-40B4-BE49-F238E27FC236}">
                <a16:creationId xmlns:a16="http://schemas.microsoft.com/office/drawing/2014/main" id="{D0D771DE-18F0-461D-ACDF-D52BA72292BB}"/>
              </a:ext>
            </a:extLst>
          </p:cNvPr>
          <p:cNvSpPr>
            <a:spLocks noGrp="1"/>
          </p:cNvSpPr>
          <p:nvPr>
            <p:ph sz="half" idx="2"/>
          </p:nvPr>
        </p:nvSpPr>
        <p:spPr>
          <a:xfrm>
            <a:off x="6500707" y="1706880"/>
            <a:ext cx="5078677" cy="3169920"/>
          </a:xfrm>
        </p:spPr>
        <p:txBody>
          <a:bodyPr>
            <a:normAutofit/>
          </a:bodyPr>
          <a:lstStyle/>
          <a:p>
            <a:pPr marL="0" indent="0" algn="r">
              <a:buNone/>
            </a:pPr>
            <a:r>
              <a:rPr lang="en-US" dirty="0"/>
              <a:t>Gene expression atlases from the Allen Institute for Brain Sciences</a:t>
            </a:r>
          </a:p>
          <a:p>
            <a:pPr marL="0" indent="0" algn="r">
              <a:buNone/>
            </a:pPr>
            <a:r>
              <a:rPr lang="en-US" dirty="0"/>
              <a:t>Gene Expression Nervous System Atlas (GENSAT) Project</a:t>
            </a:r>
          </a:p>
          <a:p>
            <a:pPr marL="0" indent="0" algn="r">
              <a:buNone/>
            </a:pPr>
            <a:r>
              <a:rPr lang="en-US" dirty="0"/>
              <a:t>Disease-specific human neuroimaging repositories</a:t>
            </a:r>
          </a:p>
        </p:txBody>
      </p:sp>
      <p:sp>
        <p:nvSpPr>
          <p:cNvPr id="6" name="TextBox 5">
            <a:extLst>
              <a:ext uri="{FF2B5EF4-FFF2-40B4-BE49-F238E27FC236}">
                <a16:creationId xmlns:a16="http://schemas.microsoft.com/office/drawing/2014/main" id="{031071E0-8FA1-4E7A-AD24-341D7B54DE08}"/>
              </a:ext>
            </a:extLst>
          </p:cNvPr>
          <p:cNvSpPr txBox="1"/>
          <p:nvPr/>
        </p:nvSpPr>
        <p:spPr>
          <a:xfrm>
            <a:off x="1218882" y="5085080"/>
            <a:ext cx="10360501" cy="954107"/>
          </a:xfrm>
          <a:prstGeom prst="rect">
            <a:avLst/>
          </a:prstGeom>
          <a:noFill/>
        </p:spPr>
        <p:txBody>
          <a:bodyPr wrap="square" rtlCol="0">
            <a:spAutoFit/>
          </a:bodyPr>
          <a:lstStyle/>
          <a:p>
            <a:r>
              <a:rPr lang="en-US" sz="2800" dirty="0"/>
              <a:t>Academic neuroscience has yet* to foster the potential to capitalize on the forthcoming data explosion.</a:t>
            </a:r>
          </a:p>
        </p:txBody>
      </p:sp>
      <p:cxnSp>
        <p:nvCxnSpPr>
          <p:cNvPr id="14" name="Straight Connector 13">
            <a:extLst>
              <a:ext uri="{FF2B5EF4-FFF2-40B4-BE49-F238E27FC236}">
                <a16:creationId xmlns:a16="http://schemas.microsoft.com/office/drawing/2014/main" id="{C64B17B7-2BCB-4660-AD5C-879C3DF8966B}"/>
              </a:ext>
            </a:extLst>
          </p:cNvPr>
          <p:cNvCxnSpPr>
            <a:cxnSpLocks/>
          </p:cNvCxnSpPr>
          <p:nvPr/>
        </p:nvCxnSpPr>
        <p:spPr>
          <a:xfrm>
            <a:off x="3641172" y="4572000"/>
            <a:ext cx="0" cy="228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CF48533-9723-4C6C-9A94-EDDDCCAB9515}"/>
              </a:ext>
            </a:extLst>
          </p:cNvPr>
          <p:cNvCxnSpPr/>
          <p:nvPr/>
        </p:nvCxnSpPr>
        <p:spPr>
          <a:xfrm>
            <a:off x="3641172" y="4784035"/>
            <a:ext cx="5105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CDDFE36-EEEB-4435-9455-22FAC9131121}"/>
              </a:ext>
            </a:extLst>
          </p:cNvPr>
          <p:cNvCxnSpPr/>
          <p:nvPr/>
        </p:nvCxnSpPr>
        <p:spPr>
          <a:xfrm flipV="1">
            <a:off x="8761412" y="4572000"/>
            <a:ext cx="0" cy="22860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E075BD-7BFD-4DDB-85F2-6BAE7EAC4C46}"/>
              </a:ext>
            </a:extLst>
          </p:cNvPr>
          <p:cNvCxnSpPr/>
          <p:nvPr/>
        </p:nvCxnSpPr>
        <p:spPr>
          <a:xfrm>
            <a:off x="6297560" y="4784035"/>
            <a:ext cx="0" cy="30104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87F7C9D-EB4A-4D42-B979-B8CAF1C8A10D}"/>
              </a:ext>
            </a:extLst>
          </p:cNvPr>
          <p:cNvCxnSpPr/>
          <p:nvPr/>
        </p:nvCxnSpPr>
        <p:spPr>
          <a:xfrm>
            <a:off x="6297560" y="1498600"/>
            <a:ext cx="0" cy="3285435"/>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ctr"/>
            <a:r>
              <a:rPr lang="en-US" sz="4000" dirty="0"/>
              <a:t>Connectomes: Macroscopic and Microscopic</a:t>
            </a:r>
            <a:br>
              <a:rPr lang="en-US" dirty="0"/>
            </a:br>
            <a:r>
              <a:rPr lang="en-US" sz="2200" dirty="0"/>
              <a:t>-Comprehensive description of neural connectivity for a specified brain region at a specified spatial scale</a:t>
            </a:r>
            <a:endParaRPr lang="en-US" dirty="0"/>
          </a:p>
        </p:txBody>
      </p:sp>
      <p:sp>
        <p:nvSpPr>
          <p:cNvPr id="8" name="Text Placeholder 7"/>
          <p:cNvSpPr>
            <a:spLocks noGrp="1"/>
          </p:cNvSpPr>
          <p:nvPr>
            <p:ph type="body" idx="1"/>
          </p:nvPr>
        </p:nvSpPr>
        <p:spPr/>
        <p:txBody>
          <a:bodyPr/>
          <a:lstStyle/>
          <a:p>
            <a:pPr algn="ctr"/>
            <a:r>
              <a:rPr lang="en-US" dirty="0"/>
              <a:t>Anatomy</a:t>
            </a:r>
          </a:p>
        </p:txBody>
      </p:sp>
      <p:sp>
        <p:nvSpPr>
          <p:cNvPr id="10" name="Content Placeholder 9"/>
          <p:cNvSpPr>
            <a:spLocks noGrp="1"/>
          </p:cNvSpPr>
          <p:nvPr>
            <p:ph sz="half" idx="2"/>
          </p:nvPr>
        </p:nvSpPr>
        <p:spPr/>
        <p:txBody>
          <a:bodyPr/>
          <a:lstStyle/>
          <a:p>
            <a:endParaRPr lang="en-US" dirty="0"/>
          </a:p>
          <a:p>
            <a:r>
              <a:rPr lang="en-US" dirty="0"/>
              <a:t>Decades of effort have revealed immense amounts of information about local and long-distance connections in animal brains</a:t>
            </a:r>
          </a:p>
          <a:p>
            <a:r>
              <a:rPr lang="en-US" dirty="0"/>
              <a:t>Fundamental 3D framework</a:t>
            </a:r>
          </a:p>
        </p:txBody>
      </p:sp>
      <p:sp>
        <p:nvSpPr>
          <p:cNvPr id="9" name="Text Placeholder 8"/>
          <p:cNvSpPr>
            <a:spLocks noGrp="1"/>
          </p:cNvSpPr>
          <p:nvPr>
            <p:ph type="body" sz="quarter" idx="3"/>
          </p:nvPr>
        </p:nvSpPr>
        <p:spPr/>
        <p:txBody>
          <a:bodyPr/>
          <a:lstStyle/>
          <a:p>
            <a:pPr algn="ctr"/>
            <a:r>
              <a:rPr lang="en-US" dirty="0"/>
              <a:t>Biochemistry</a:t>
            </a:r>
          </a:p>
        </p:txBody>
      </p:sp>
      <p:sp>
        <p:nvSpPr>
          <p:cNvPr id="11" name="Content Placeholder 10"/>
          <p:cNvSpPr>
            <a:spLocks noGrp="1"/>
          </p:cNvSpPr>
          <p:nvPr>
            <p:ph sz="quarter" idx="4"/>
          </p:nvPr>
        </p:nvSpPr>
        <p:spPr/>
        <p:txBody>
          <a:bodyPr/>
          <a:lstStyle/>
          <a:p>
            <a:endParaRPr lang="en-US" dirty="0"/>
          </a:p>
          <a:p>
            <a:r>
              <a:rPr lang="en-US" dirty="0"/>
              <a:t>A wide range of tools (such as immunohistochemistry and in situ hybridization)</a:t>
            </a:r>
          </a:p>
          <a:p>
            <a:r>
              <a:rPr lang="en-US" dirty="0"/>
              <a:t>Electrophysiological, pharmacological, and behavioral characteristics of circuits</a:t>
            </a:r>
          </a:p>
        </p:txBody>
      </p:sp>
      <p:pic>
        <p:nvPicPr>
          <p:cNvPr id="3" name="Picture 2">
            <a:extLst>
              <a:ext uri="{FF2B5EF4-FFF2-40B4-BE49-F238E27FC236}">
                <a16:creationId xmlns:a16="http://schemas.microsoft.com/office/drawing/2014/main" id="{8460EE29-656C-49BE-A288-F4EA089640B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320" t="2777" r="9320" b="36111"/>
          <a:stretch/>
        </p:blipFill>
        <p:spPr>
          <a:xfrm>
            <a:off x="5306960" y="1168400"/>
            <a:ext cx="1981200" cy="1981200"/>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D77C-3AB0-44B0-A4B9-3D0E4D866F48}"/>
              </a:ext>
            </a:extLst>
          </p:cNvPr>
          <p:cNvSpPr>
            <a:spLocks noGrp="1"/>
          </p:cNvSpPr>
          <p:nvPr>
            <p:ph type="title"/>
          </p:nvPr>
        </p:nvSpPr>
        <p:spPr>
          <a:xfrm>
            <a:off x="1218883" y="274637"/>
            <a:ext cx="10360501" cy="639763"/>
          </a:xfrm>
        </p:spPr>
        <p:txBody>
          <a:bodyPr anchor="t"/>
          <a:lstStyle/>
          <a:p>
            <a:r>
              <a:rPr lang="en-US" dirty="0"/>
              <a:t>Human Connectome Project</a:t>
            </a:r>
          </a:p>
        </p:txBody>
      </p:sp>
      <p:sp>
        <p:nvSpPr>
          <p:cNvPr id="4" name="Content Placeholder 3">
            <a:extLst>
              <a:ext uri="{FF2B5EF4-FFF2-40B4-BE49-F238E27FC236}">
                <a16:creationId xmlns:a16="http://schemas.microsoft.com/office/drawing/2014/main" id="{D15262EF-3C65-4E87-B33B-B8DB1C46C20B}"/>
              </a:ext>
            </a:extLst>
          </p:cNvPr>
          <p:cNvSpPr>
            <a:spLocks noGrp="1"/>
          </p:cNvSpPr>
          <p:nvPr>
            <p:ph sz="half" idx="2"/>
          </p:nvPr>
        </p:nvSpPr>
        <p:spPr>
          <a:xfrm>
            <a:off x="1217612" y="914400"/>
            <a:ext cx="10360501" cy="1879600"/>
          </a:xfrm>
        </p:spPr>
        <p:txBody>
          <a:bodyPr/>
          <a:lstStyle/>
          <a:p>
            <a:pPr>
              <a:buFont typeface="Wingdings" panose="05000000000000000000" pitchFamily="2" charset="2"/>
              <a:buChar char="Ø"/>
            </a:pPr>
            <a:r>
              <a:rPr lang="en-US" dirty="0"/>
              <a:t>5-year project sponsored by NIH that began in 2009 (still not officially declared complete)</a:t>
            </a:r>
          </a:p>
          <a:p>
            <a:pPr>
              <a:buFont typeface="Wingdings" panose="05000000000000000000" pitchFamily="2" charset="2"/>
              <a:buChar char="Ø"/>
            </a:pPr>
            <a:r>
              <a:rPr lang="en-US" dirty="0"/>
              <a:t>Aims to characterize whole-brain circuitry and its variability across individuals</a:t>
            </a:r>
          </a:p>
        </p:txBody>
      </p:sp>
      <p:sp>
        <p:nvSpPr>
          <p:cNvPr id="3" name="TextBox 2"/>
          <p:cNvSpPr txBox="1"/>
          <p:nvPr/>
        </p:nvSpPr>
        <p:spPr>
          <a:xfrm>
            <a:off x="1674812" y="2667000"/>
            <a:ext cx="4191000" cy="1200329"/>
          </a:xfrm>
          <a:prstGeom prst="rect">
            <a:avLst/>
          </a:prstGeom>
          <a:noFill/>
        </p:spPr>
        <p:txBody>
          <a:bodyPr wrap="square" rtlCol="0">
            <a:spAutoFit/>
          </a:bodyPr>
          <a:lstStyle/>
          <a:p>
            <a:pPr>
              <a:buFont typeface="Wingdings" panose="05000000000000000000" pitchFamily="2" charset="2"/>
              <a:buChar char="Ø"/>
            </a:pPr>
            <a:r>
              <a:rPr lang="en-US" dirty="0"/>
              <a:t>Diffusion Imaging &amp; R-fMRI</a:t>
            </a:r>
          </a:p>
          <a:p>
            <a:pPr>
              <a:buFont typeface="Wingdings" panose="05000000000000000000" pitchFamily="2" charset="2"/>
              <a:buChar char="Ø"/>
            </a:pPr>
            <a:r>
              <a:rPr lang="en-US" dirty="0"/>
              <a:t>Task-based fMRI</a:t>
            </a:r>
          </a:p>
          <a:p>
            <a:pPr>
              <a:buFont typeface="Wingdings" panose="05000000000000000000" pitchFamily="2" charset="2"/>
              <a:buChar char="Ø"/>
            </a:pPr>
            <a:r>
              <a:rPr lang="en-US" dirty="0"/>
              <a:t>Extensive behavioral testing</a:t>
            </a:r>
          </a:p>
        </p:txBody>
      </p:sp>
      <p:sp>
        <p:nvSpPr>
          <p:cNvPr id="7" name="TextBox 6"/>
          <p:cNvSpPr txBox="1"/>
          <p:nvPr/>
        </p:nvSpPr>
        <p:spPr>
          <a:xfrm>
            <a:off x="5889106" y="2674289"/>
            <a:ext cx="5943600" cy="1200329"/>
          </a:xfrm>
          <a:prstGeom prst="rect">
            <a:avLst/>
          </a:prstGeom>
          <a:noFill/>
        </p:spPr>
        <p:txBody>
          <a:bodyPr wrap="square" rtlCol="0">
            <a:spAutoFit/>
          </a:bodyPr>
          <a:lstStyle/>
          <a:p>
            <a:pPr>
              <a:buFont typeface="Wingdings" panose="05000000000000000000" pitchFamily="2" charset="2"/>
              <a:buChar char="Ø"/>
            </a:pPr>
            <a:r>
              <a:rPr lang="en-US" dirty="0" err="1"/>
              <a:t>Magnetoencephalography</a:t>
            </a:r>
            <a:r>
              <a:rPr lang="en-US" dirty="0"/>
              <a:t> (MEG)</a:t>
            </a:r>
          </a:p>
          <a:p>
            <a:pPr>
              <a:buFont typeface="Wingdings" panose="05000000000000000000" pitchFamily="2" charset="2"/>
              <a:buChar char="Ø"/>
            </a:pPr>
            <a:r>
              <a:rPr lang="en-US" dirty="0"/>
              <a:t>Electroencephalography (EEG)</a:t>
            </a:r>
          </a:p>
          <a:p>
            <a:pPr>
              <a:buFont typeface="Wingdings" panose="05000000000000000000" pitchFamily="2" charset="2"/>
              <a:buChar char="Ø"/>
            </a:pPr>
            <a:r>
              <a:rPr lang="en-US" dirty="0"/>
              <a:t>Genotyping and/or full-genome sequencing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900" y="3874618"/>
            <a:ext cx="8318712" cy="2859557"/>
          </a:xfrm>
          <a:prstGeom prst="rect">
            <a:avLst/>
          </a:prstGeom>
        </p:spPr>
      </p:pic>
    </p:spTree>
    <p:extLst>
      <p:ext uri="{BB962C8B-B14F-4D97-AF65-F5344CB8AC3E}">
        <p14:creationId xmlns:p14="http://schemas.microsoft.com/office/powerpoint/2010/main" val="1764840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7B4B-88F3-47CC-BD85-21361FB61F48}"/>
              </a:ext>
            </a:extLst>
          </p:cNvPr>
          <p:cNvSpPr>
            <a:spLocks noGrp="1"/>
          </p:cNvSpPr>
          <p:nvPr>
            <p:ph type="title"/>
          </p:nvPr>
        </p:nvSpPr>
        <p:spPr/>
        <p:txBody>
          <a:bodyPr anchor="ctr"/>
          <a:lstStyle/>
          <a:p>
            <a:pPr algn="r"/>
            <a:r>
              <a:rPr lang="en-US" dirty="0"/>
              <a:t>Neuroscience Information Framework</a:t>
            </a:r>
          </a:p>
        </p:txBody>
      </p:sp>
      <p:sp>
        <p:nvSpPr>
          <p:cNvPr id="4" name="Content Placeholder 3">
            <a:extLst>
              <a:ext uri="{FF2B5EF4-FFF2-40B4-BE49-F238E27FC236}">
                <a16:creationId xmlns:a16="http://schemas.microsoft.com/office/drawing/2014/main" id="{CBDA52D8-16A4-4CC8-ABF4-5DF4B09E1968}"/>
              </a:ext>
            </a:extLst>
          </p:cNvPr>
          <p:cNvSpPr>
            <a:spLocks noGrp="1"/>
          </p:cNvSpPr>
          <p:nvPr>
            <p:ph sz="half" idx="2"/>
          </p:nvPr>
        </p:nvSpPr>
        <p:spPr>
          <a:xfrm>
            <a:off x="1217612" y="1447800"/>
            <a:ext cx="9677400" cy="4343400"/>
          </a:xfrm>
        </p:spPr>
        <p:txBody>
          <a:bodyPr/>
          <a:lstStyle/>
          <a:p>
            <a:pPr marL="0" indent="0">
              <a:buNone/>
            </a:pPr>
            <a:r>
              <a:rPr lang="en-US" dirty="0"/>
              <a:t>The </a:t>
            </a:r>
            <a:r>
              <a:rPr lang="en-US" dirty="0" err="1"/>
              <a:t>Neurolex</a:t>
            </a:r>
            <a:r>
              <a:rPr lang="en-US" dirty="0"/>
              <a:t> and accompanying NIFSTD (NIF-standardized):</a:t>
            </a:r>
          </a:p>
          <a:p>
            <a:r>
              <a:rPr lang="en-US" dirty="0"/>
              <a:t>Provides definitions for over 50,000 concepts, using formal language to represent brain regions, cells, subcellular structures, molecules, diseases, functions, and relations between them</a:t>
            </a:r>
          </a:p>
          <a:p>
            <a:pPr marL="0" indent="0">
              <a:buNone/>
            </a:pPr>
            <a:r>
              <a:rPr lang="en-US" dirty="0"/>
              <a:t>NIF Data Retrieval Optimization: </a:t>
            </a:r>
          </a:p>
          <a:p>
            <a:r>
              <a:rPr lang="en-US" dirty="0"/>
              <a:t>Automatically expands search query to include all synonymous or closely related terms. Ex: query for “striatum” will include “</a:t>
            </a:r>
            <a:r>
              <a:rPr lang="en-US" dirty="0" err="1"/>
              <a:t>neostriatum</a:t>
            </a:r>
            <a:r>
              <a:rPr lang="en-US" dirty="0"/>
              <a:t>, dorsal striatum, </a:t>
            </a:r>
            <a:r>
              <a:rPr lang="en-US" dirty="0" err="1"/>
              <a:t>caudoputamen</a:t>
            </a:r>
            <a:r>
              <a:rPr lang="en-US" dirty="0"/>
              <a:t>, caudate putamen” and other variants.</a:t>
            </a:r>
          </a:p>
        </p:txBody>
      </p:sp>
    </p:spTree>
    <p:extLst>
      <p:ext uri="{BB962C8B-B14F-4D97-AF65-F5344CB8AC3E}">
        <p14:creationId xmlns:p14="http://schemas.microsoft.com/office/powerpoint/2010/main" val="322280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What Else Dat Thing Do?</a:t>
            </a:r>
          </a:p>
        </p:txBody>
      </p:sp>
      <p:sp>
        <p:nvSpPr>
          <p:cNvPr id="4" name="Content Placeholder 3"/>
          <p:cNvSpPr>
            <a:spLocks noGrp="1"/>
          </p:cNvSpPr>
          <p:nvPr>
            <p:ph sz="half" idx="2"/>
          </p:nvPr>
        </p:nvSpPr>
        <p:spPr>
          <a:xfrm>
            <a:off x="1217612" y="1752600"/>
            <a:ext cx="7543800" cy="4419600"/>
          </a:xfrm>
        </p:spPr>
        <p:txBody>
          <a:bodyPr/>
          <a:lstStyle/>
          <a:p>
            <a:pPr marL="0" indent="0">
              <a:buNone/>
            </a:pPr>
            <a:r>
              <a:rPr lang="en-US" dirty="0"/>
              <a:t>Goal: Provide definitions that can be used by both humans </a:t>
            </a:r>
            <a:r>
              <a:rPr lang="en-US" u="sng" dirty="0"/>
              <a:t>AND</a:t>
            </a:r>
            <a:r>
              <a:rPr lang="en-US" dirty="0"/>
              <a:t> automated agents to navigate and process information from various datasets</a:t>
            </a:r>
          </a:p>
          <a:p>
            <a:r>
              <a:rPr lang="en-US" dirty="0"/>
              <a:t>Assignment of a unique resource identifier</a:t>
            </a:r>
          </a:p>
          <a:p>
            <a:pPr lvl="1"/>
            <a:r>
              <a:rPr lang="en-US" dirty="0"/>
              <a:t>Search algorithms can distinguish among concepts that share labels</a:t>
            </a:r>
          </a:p>
          <a:p>
            <a:pPr lvl="2"/>
            <a:r>
              <a:rPr lang="en-US" dirty="0"/>
              <a:t>Ex: nucleus (part of cell) and nucleus (part of brain) are distinguished by unique IDs.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298" y="1828800"/>
            <a:ext cx="2807739" cy="4343400"/>
          </a:xfrm>
          <a:prstGeom prst="rect">
            <a:avLst/>
          </a:prstGeom>
        </p:spPr>
      </p:pic>
    </p:spTree>
    <p:extLst>
      <p:ext uri="{BB962C8B-B14F-4D97-AF65-F5344CB8AC3E}">
        <p14:creationId xmlns:p14="http://schemas.microsoft.com/office/powerpoint/2010/main" val="1807570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4873beb7-5857-4685-be1f-d57550cc96cc"/>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275</TotalTime>
  <Words>713</Words>
  <Application>Microsoft Office PowerPoint</Application>
  <PresentationFormat>Custom</PresentationFormat>
  <Paragraphs>78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Tech 16x9</vt:lpstr>
      <vt:lpstr>Challenges and Opportunities in Mining Neuroscience Data</vt:lpstr>
      <vt:lpstr>Who wants to understand the brain?</vt:lpstr>
      <vt:lpstr>Neural Choreography</vt:lpstr>
      <vt:lpstr>Reductionist approach of problem solving</vt:lpstr>
      <vt:lpstr>Hypothesis Driven Research &amp; Data Intensive Discovery</vt:lpstr>
      <vt:lpstr>Connectomes: Macroscopic and Microscopic -Comprehensive description of neural connectivity for a specified brain region at a specified spatial scale</vt:lpstr>
      <vt:lpstr>Human Connectome Project</vt:lpstr>
      <vt:lpstr>Neuroscience Information Framework</vt:lpstr>
      <vt:lpstr>What Else Dat Thing Do?</vt:lpstr>
      <vt:lpstr>The Next Steps in Neuroscience</vt:lpstr>
      <vt:lpstr>“You must be the change you want to see in the world.” - Mahatma Gandhi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and Opportunities in Mining Neuroscience Data</dc:title>
  <dc:creator>Short, Christopher Tyler</dc:creator>
  <cp:lastModifiedBy>Short, Christopher Tyler</cp:lastModifiedBy>
  <cp:revision>24</cp:revision>
  <dcterms:created xsi:type="dcterms:W3CDTF">2018-10-03T17:33:15Z</dcterms:created>
  <dcterms:modified xsi:type="dcterms:W3CDTF">2018-10-03T23:25:59Z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