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handoutMasterIdLst>
    <p:handoutMasterId r:id="rId55"/>
  </p:handoutMasterIdLst>
  <p:sldIdLst>
    <p:sldId id="256" r:id="rId2"/>
    <p:sldId id="262" r:id="rId3"/>
    <p:sldId id="257" r:id="rId4"/>
    <p:sldId id="258" r:id="rId5"/>
    <p:sldId id="259" r:id="rId6"/>
    <p:sldId id="263" r:id="rId7"/>
    <p:sldId id="261" r:id="rId8"/>
    <p:sldId id="264" r:id="rId9"/>
    <p:sldId id="265" r:id="rId10"/>
    <p:sldId id="266" r:id="rId11"/>
    <p:sldId id="267" r:id="rId12"/>
    <p:sldId id="268" r:id="rId13"/>
    <p:sldId id="270" r:id="rId14"/>
    <p:sldId id="271"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5" r:id="rId35"/>
    <p:sldId id="296" r:id="rId36"/>
    <p:sldId id="297" r:id="rId37"/>
    <p:sldId id="291" r:id="rId38"/>
    <p:sldId id="293" r:id="rId39"/>
    <p:sldId id="292" r:id="rId40"/>
    <p:sldId id="294" r:id="rId41"/>
    <p:sldId id="298" r:id="rId42"/>
    <p:sldId id="303" r:id="rId43"/>
    <p:sldId id="304" r:id="rId44"/>
    <p:sldId id="305" r:id="rId45"/>
    <p:sldId id="306" r:id="rId46"/>
    <p:sldId id="307" r:id="rId47"/>
    <p:sldId id="308" r:id="rId48"/>
    <p:sldId id="309" r:id="rId49"/>
    <p:sldId id="299" r:id="rId50"/>
    <p:sldId id="300" r:id="rId51"/>
    <p:sldId id="302" r:id="rId52"/>
    <p:sldId id="301" r:id="rId5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D7A"/>
    <a:srgbClr val="294D16"/>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59" autoAdjust="0"/>
    <p:restoredTop sz="86443" autoAdjust="0"/>
  </p:normalViewPr>
  <p:slideViewPr>
    <p:cSldViewPr snapToGrid="0">
      <p:cViewPr varScale="1">
        <p:scale>
          <a:sx n="75" d="100"/>
          <a:sy n="75" d="100"/>
        </p:scale>
        <p:origin x="427" y="48"/>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2564CA-D039-406B-B43B-1A27019ACD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a:extLst>
              <a:ext uri="{FF2B5EF4-FFF2-40B4-BE49-F238E27FC236}">
                <a16:creationId xmlns:a16="http://schemas.microsoft.com/office/drawing/2014/main" id="{EA3DF8E7-F7DD-403A-9B2A-5F0B2E6815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6389B-3C2C-4EBD-8745-2E628D2B83C8}" type="datetimeFigureOut">
              <a:rPr lang="es-MX" smtClean="0"/>
              <a:t>01/11/2018</a:t>
            </a:fld>
            <a:endParaRPr lang="es-MX"/>
          </a:p>
        </p:txBody>
      </p:sp>
      <p:sp>
        <p:nvSpPr>
          <p:cNvPr id="4" name="Footer Placeholder 3">
            <a:extLst>
              <a:ext uri="{FF2B5EF4-FFF2-40B4-BE49-F238E27FC236}">
                <a16:creationId xmlns:a16="http://schemas.microsoft.com/office/drawing/2014/main" id="{7817288D-EC6F-403B-BE52-87D9879B2C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a:extLst>
              <a:ext uri="{FF2B5EF4-FFF2-40B4-BE49-F238E27FC236}">
                <a16:creationId xmlns:a16="http://schemas.microsoft.com/office/drawing/2014/main" id="{F4F83ECD-BD9D-463B-ABD1-DD36E7B516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9F363C-A224-41A6-974C-BBE7A5A256E7}" type="slidenum">
              <a:rPr lang="es-MX" smtClean="0"/>
              <a:t>‹#›</a:t>
            </a:fld>
            <a:endParaRPr lang="es-MX"/>
          </a:p>
        </p:txBody>
      </p:sp>
    </p:spTree>
    <p:extLst>
      <p:ext uri="{BB962C8B-B14F-4D97-AF65-F5344CB8AC3E}">
        <p14:creationId xmlns:p14="http://schemas.microsoft.com/office/powerpoint/2010/main" val="6208834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7140B-9561-4A42-B0CC-98688EE83D26}" type="datetimeFigureOut">
              <a:rPr lang="es-MX" smtClean="0"/>
              <a:t>01/11/2018</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7A85E-2B35-4263-91A0-BAE82A9BFDF3}" type="slidenum">
              <a:rPr lang="es-MX" smtClean="0"/>
              <a:t>‹#›</a:t>
            </a:fld>
            <a:endParaRPr lang="es-MX"/>
          </a:p>
        </p:txBody>
      </p:sp>
    </p:spTree>
    <p:extLst>
      <p:ext uri="{BB962C8B-B14F-4D97-AF65-F5344CB8AC3E}">
        <p14:creationId xmlns:p14="http://schemas.microsoft.com/office/powerpoint/2010/main" val="40660232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D7C-2DDD-4AEE-81ED-C2787C920ECB}"/>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 here</a:t>
            </a:r>
            <a:endParaRPr lang="es-MX" dirty="0"/>
          </a:p>
        </p:txBody>
      </p:sp>
      <p:sp>
        <p:nvSpPr>
          <p:cNvPr id="3" name="Subtitle 2">
            <a:extLst>
              <a:ext uri="{FF2B5EF4-FFF2-40B4-BE49-F238E27FC236}">
                <a16:creationId xmlns:a16="http://schemas.microsoft.com/office/drawing/2014/main" id="{F2B0F7C4-2A0A-4825-8B2E-13FB99092286}"/>
              </a:ext>
            </a:extLst>
          </p:cNvPr>
          <p:cNvSpPr>
            <a:spLocks noGrp="1"/>
          </p:cNvSpPr>
          <p:nvPr>
            <p:ph type="subTitle" idx="1" hasCustomPrompt="1"/>
          </p:nvPr>
        </p:nvSpPr>
        <p:spPr>
          <a:xfrm>
            <a:off x="1524000" y="3848223"/>
            <a:ext cx="9144000" cy="2165715"/>
          </a:xfrm>
        </p:spPr>
        <p:txBody>
          <a:bodyPr/>
          <a:lstStyle>
            <a:lvl1pPr marL="0" indent="0" algn="ctr">
              <a:buNone/>
              <a:defRPr sz="2400">
                <a:solidFill>
                  <a:schemeClr val="bg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 goes here</a:t>
            </a:r>
            <a:endParaRPr lang="es-MX" dirty="0"/>
          </a:p>
        </p:txBody>
      </p:sp>
      <p:sp>
        <p:nvSpPr>
          <p:cNvPr id="5" name="Footer Placeholder 4">
            <a:extLst>
              <a:ext uri="{FF2B5EF4-FFF2-40B4-BE49-F238E27FC236}">
                <a16:creationId xmlns:a16="http://schemas.microsoft.com/office/drawing/2014/main" id="{5E584975-9AFD-45EE-AA25-2F58F04DEB83}"/>
              </a:ext>
            </a:extLst>
          </p:cNvPr>
          <p:cNvSpPr>
            <a:spLocks noGrp="1"/>
          </p:cNvSpPr>
          <p:nvPr>
            <p:ph type="ftr" sz="quarter" idx="11"/>
          </p:nvPr>
        </p:nvSpPr>
        <p:spPr/>
        <p:txBody>
          <a:bodyPr/>
          <a:lstStyle>
            <a:lvl1pPr>
              <a:defRPr>
                <a:solidFill>
                  <a:schemeClr val="bg1">
                    <a:lumMod val="50000"/>
                    <a:lumOff val="50000"/>
                  </a:schemeClr>
                </a:solidFill>
              </a:defRPr>
            </a:lvl1pPr>
          </a:lstStyle>
          <a:p>
            <a:r>
              <a:rPr lang="es-MX" dirty="0"/>
              <a:t>Polis White </a:t>
            </a:r>
            <a:r>
              <a:rPr lang="es-MX" dirty="0" err="1"/>
              <a:t>Paper</a:t>
            </a:r>
            <a:r>
              <a:rPr lang="es-MX" dirty="0"/>
              <a:t> v3.0</a:t>
            </a:r>
          </a:p>
        </p:txBody>
      </p:sp>
      <p:sp>
        <p:nvSpPr>
          <p:cNvPr id="6" name="Slide Number Placeholder 5">
            <a:extLst>
              <a:ext uri="{FF2B5EF4-FFF2-40B4-BE49-F238E27FC236}">
                <a16:creationId xmlns:a16="http://schemas.microsoft.com/office/drawing/2014/main" id="{E1881126-7BF9-4FFB-B9A4-4CB25D6D42C2}"/>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10" name="Picture 9">
            <a:extLst>
              <a:ext uri="{FF2B5EF4-FFF2-40B4-BE49-F238E27FC236}">
                <a16:creationId xmlns:a16="http://schemas.microsoft.com/office/drawing/2014/main" id="{82DAFBFA-BF07-431D-9489-E5FA9327D9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4005" y="520965"/>
            <a:ext cx="1803990" cy="1803990"/>
          </a:xfrm>
          <a:prstGeom prst="ellipse">
            <a:avLst/>
          </a:prstGeom>
          <a:ln w="635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947777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74A0-40CC-4EC0-A764-A0DD2110A1DC}"/>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56602937-9B3F-4462-9AE9-FDC32F5C13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Footer Placeholder 4">
            <a:extLst>
              <a:ext uri="{FF2B5EF4-FFF2-40B4-BE49-F238E27FC236}">
                <a16:creationId xmlns:a16="http://schemas.microsoft.com/office/drawing/2014/main" id="{75B5078B-BBBD-4D00-ACA9-4FD08C85DEC3}"/>
              </a:ext>
            </a:extLst>
          </p:cNvPr>
          <p:cNvSpPr>
            <a:spLocks noGrp="1"/>
          </p:cNvSpPr>
          <p:nvPr>
            <p:ph type="ftr" sz="quarter" idx="11"/>
          </p:nvPr>
        </p:nvSpPr>
        <p:spPr/>
        <p:txBody>
          <a:bodyPr/>
          <a:lstStyle/>
          <a:p>
            <a:r>
              <a:rPr lang="es-MX" dirty="0"/>
              <a:t>Polis White </a:t>
            </a:r>
            <a:r>
              <a:rPr lang="es-MX" dirty="0" err="1"/>
              <a:t>Paper</a:t>
            </a:r>
            <a:r>
              <a:rPr lang="es-MX" dirty="0"/>
              <a:t> v3.0</a:t>
            </a:r>
          </a:p>
        </p:txBody>
      </p:sp>
      <p:sp>
        <p:nvSpPr>
          <p:cNvPr id="6" name="Slide Number Placeholder 5">
            <a:extLst>
              <a:ext uri="{FF2B5EF4-FFF2-40B4-BE49-F238E27FC236}">
                <a16:creationId xmlns:a16="http://schemas.microsoft.com/office/drawing/2014/main" id="{76162766-73F9-4F19-8702-6D74D75DA67E}"/>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7" name="Picture 6">
            <a:extLst>
              <a:ext uri="{FF2B5EF4-FFF2-40B4-BE49-F238E27FC236}">
                <a16:creationId xmlns:a16="http://schemas.microsoft.com/office/drawing/2014/main" id="{67CAAE56-8688-45EA-8245-27D6419BAF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1765" y="249126"/>
            <a:ext cx="1259478" cy="1259478"/>
          </a:xfrm>
          <a:prstGeom prst="ellipse">
            <a:avLst/>
          </a:prstGeom>
          <a:ln w="63500" cap="rnd">
            <a:solidFill>
              <a:schemeClr val="bg2"/>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9220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D1A3E-F020-4543-B3B3-EE5B596C2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FF7F235B-75C3-47B0-AB17-60A56F5F64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Footer Placeholder 4">
            <a:extLst>
              <a:ext uri="{FF2B5EF4-FFF2-40B4-BE49-F238E27FC236}">
                <a16:creationId xmlns:a16="http://schemas.microsoft.com/office/drawing/2014/main" id="{C89DDCB4-E112-413C-8BB5-22C4DAF33BC1}"/>
              </a:ext>
            </a:extLst>
          </p:cNvPr>
          <p:cNvSpPr>
            <a:spLocks noGrp="1"/>
          </p:cNvSpPr>
          <p:nvPr>
            <p:ph type="ftr" sz="quarter" idx="11"/>
          </p:nvPr>
        </p:nvSpPr>
        <p:spPr/>
        <p:txBody>
          <a:bodyPr/>
          <a:lstStyle>
            <a:lvl1pPr>
              <a:defRPr/>
            </a:lvl1pPr>
          </a:lstStyle>
          <a:p>
            <a:r>
              <a:rPr lang="es-MX" dirty="0"/>
              <a:t>Polis White </a:t>
            </a:r>
            <a:r>
              <a:rPr lang="es-MX" dirty="0" err="1"/>
              <a:t>Paper</a:t>
            </a:r>
            <a:r>
              <a:rPr lang="es-MX" dirty="0"/>
              <a:t> v3.0</a:t>
            </a:r>
          </a:p>
        </p:txBody>
      </p:sp>
      <p:sp>
        <p:nvSpPr>
          <p:cNvPr id="6" name="Slide Number Placeholder 5">
            <a:extLst>
              <a:ext uri="{FF2B5EF4-FFF2-40B4-BE49-F238E27FC236}">
                <a16:creationId xmlns:a16="http://schemas.microsoft.com/office/drawing/2014/main" id="{3C3762F7-9862-433A-9E43-165F3E74B011}"/>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7" name="Picture 6">
            <a:extLst>
              <a:ext uri="{FF2B5EF4-FFF2-40B4-BE49-F238E27FC236}">
                <a16:creationId xmlns:a16="http://schemas.microsoft.com/office/drawing/2014/main" id="{F900D3FA-15B6-4924-967C-45765827F4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1765" y="249126"/>
            <a:ext cx="1259478" cy="1259478"/>
          </a:xfrm>
          <a:prstGeom prst="ellipse">
            <a:avLst/>
          </a:prstGeom>
          <a:ln w="63500" cap="rnd">
            <a:solidFill>
              <a:schemeClr val="bg2"/>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6549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F39E-E1CC-445B-9758-B146DA98422B}"/>
              </a:ext>
            </a:extLst>
          </p:cNvPr>
          <p:cNvSpPr>
            <a:spLocks noGrp="1"/>
          </p:cNvSpPr>
          <p:nvPr>
            <p:ph type="title"/>
          </p:nvPr>
        </p:nvSpPr>
        <p:spPr>
          <a:noFill/>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C696058F-6FF6-452A-A9FC-F485FE7EBCAF}"/>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MX" dirty="0"/>
          </a:p>
        </p:txBody>
      </p:sp>
      <p:sp>
        <p:nvSpPr>
          <p:cNvPr id="5" name="Footer Placeholder 4">
            <a:extLst>
              <a:ext uri="{FF2B5EF4-FFF2-40B4-BE49-F238E27FC236}">
                <a16:creationId xmlns:a16="http://schemas.microsoft.com/office/drawing/2014/main" id="{64010768-9EA1-4C4C-83F9-30A625B85339}"/>
              </a:ext>
            </a:extLst>
          </p:cNvPr>
          <p:cNvSpPr>
            <a:spLocks noGrp="1"/>
          </p:cNvSpPr>
          <p:nvPr>
            <p:ph type="ftr" sz="quarter" idx="11"/>
          </p:nvPr>
        </p:nvSpPr>
        <p:spPr>
          <a:xfrm>
            <a:off x="838200" y="6352015"/>
            <a:ext cx="3048000" cy="365125"/>
          </a:xfrm>
        </p:spPr>
        <p:txBody>
          <a:bodyPr/>
          <a:lstStyle>
            <a:lvl1pPr>
              <a:defRPr/>
            </a:lvl1pPr>
          </a:lstStyle>
          <a:p>
            <a:r>
              <a:rPr lang="es-MX" dirty="0"/>
              <a:t>Polis White </a:t>
            </a:r>
            <a:r>
              <a:rPr lang="es-MX" dirty="0" err="1"/>
              <a:t>Paper</a:t>
            </a:r>
            <a:r>
              <a:rPr lang="es-MX" dirty="0"/>
              <a:t> v3.0</a:t>
            </a:r>
          </a:p>
        </p:txBody>
      </p:sp>
      <p:sp>
        <p:nvSpPr>
          <p:cNvPr id="6" name="Slide Number Placeholder 5">
            <a:extLst>
              <a:ext uri="{FF2B5EF4-FFF2-40B4-BE49-F238E27FC236}">
                <a16:creationId xmlns:a16="http://schemas.microsoft.com/office/drawing/2014/main" id="{465DA3B2-7CF7-4AE5-897E-D7DFFD56E1CC}"/>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7" name="Picture 6">
            <a:extLst>
              <a:ext uri="{FF2B5EF4-FFF2-40B4-BE49-F238E27FC236}">
                <a16:creationId xmlns:a16="http://schemas.microsoft.com/office/drawing/2014/main" id="{330A0C54-C821-4995-926A-FF3D67B9A5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1765" y="249126"/>
            <a:ext cx="1259478" cy="1259478"/>
          </a:xfrm>
          <a:prstGeom prst="ellipse">
            <a:avLst/>
          </a:prstGeom>
          <a:ln w="63500" cap="rnd">
            <a:solidFill>
              <a:schemeClr val="bg2"/>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8491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DF94-969B-4EA2-AAB9-635A91B310E5}"/>
              </a:ext>
            </a:extLst>
          </p:cNvPr>
          <p:cNvSpPr>
            <a:spLocks noGrp="1"/>
          </p:cNvSpPr>
          <p:nvPr>
            <p:ph type="title"/>
          </p:nvPr>
        </p:nvSpPr>
        <p:spPr>
          <a:xfrm>
            <a:off x="831850" y="1709739"/>
            <a:ext cx="10515600" cy="1783270"/>
          </a:xfrm>
        </p:spPr>
        <p:txBody>
          <a:bodyPr anchor="b"/>
          <a:lstStyle>
            <a:lvl1pPr>
              <a:defRPr sz="6000"/>
            </a:lvl1pPr>
          </a:lstStyle>
          <a:p>
            <a:r>
              <a:rPr lang="en-US" dirty="0"/>
              <a:t>Click to edit Master title style</a:t>
            </a:r>
            <a:endParaRPr lang="es-MX" dirty="0"/>
          </a:p>
        </p:txBody>
      </p:sp>
      <p:sp>
        <p:nvSpPr>
          <p:cNvPr id="3" name="Text Placeholder 2">
            <a:extLst>
              <a:ext uri="{FF2B5EF4-FFF2-40B4-BE49-F238E27FC236}">
                <a16:creationId xmlns:a16="http://schemas.microsoft.com/office/drawing/2014/main" id="{2E47A903-B9DE-4DE2-9A68-1252F2312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1F0CC815-C303-4012-A7F0-7DD8FC97DE27}"/>
              </a:ext>
            </a:extLst>
          </p:cNvPr>
          <p:cNvSpPr>
            <a:spLocks noGrp="1"/>
          </p:cNvSpPr>
          <p:nvPr>
            <p:ph type="ftr" sz="quarter" idx="11"/>
          </p:nvPr>
        </p:nvSpPr>
        <p:spPr/>
        <p:txBody>
          <a:bodyPr/>
          <a:lstStyle/>
          <a:p>
            <a:r>
              <a:rPr lang="es-MX" dirty="0" err="1"/>
              <a:t>ssPolis</a:t>
            </a:r>
            <a:r>
              <a:rPr lang="es-MX" dirty="0"/>
              <a:t> White </a:t>
            </a:r>
            <a:r>
              <a:rPr lang="es-MX" dirty="0" err="1"/>
              <a:t>Paper</a:t>
            </a:r>
            <a:r>
              <a:rPr lang="es-MX" dirty="0"/>
              <a:t> v3.0</a:t>
            </a:r>
          </a:p>
          <a:p>
            <a:r>
              <a:rPr lang="es-MX" dirty="0"/>
              <a:t>s</a:t>
            </a:r>
          </a:p>
        </p:txBody>
      </p:sp>
      <p:sp>
        <p:nvSpPr>
          <p:cNvPr id="6" name="Slide Number Placeholder 5">
            <a:extLst>
              <a:ext uri="{FF2B5EF4-FFF2-40B4-BE49-F238E27FC236}">
                <a16:creationId xmlns:a16="http://schemas.microsoft.com/office/drawing/2014/main" id="{C460ED88-DF4F-4587-B2B2-F3BB673A57BC}"/>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7" name="Picture 6">
            <a:extLst>
              <a:ext uri="{FF2B5EF4-FFF2-40B4-BE49-F238E27FC236}">
                <a16:creationId xmlns:a16="http://schemas.microsoft.com/office/drawing/2014/main" id="{BF39962B-D24C-461A-ACF8-F0C83AE88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6861" y="4153329"/>
            <a:ext cx="2225578" cy="2225578"/>
          </a:xfrm>
          <a:prstGeom prst="ellipse">
            <a:avLst/>
          </a:prstGeom>
          <a:ln w="635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501419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07D2-F7A8-4A63-95C4-FC720F324F10}"/>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A776EA9D-9360-4659-B877-322EAA7C95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16E67ABC-CADE-4387-A0DC-10BC47C894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a:extLst>
              <a:ext uri="{FF2B5EF4-FFF2-40B4-BE49-F238E27FC236}">
                <a16:creationId xmlns:a16="http://schemas.microsoft.com/office/drawing/2014/main" id="{4101325B-7289-410D-9C11-A868E2C1EB70}"/>
              </a:ext>
            </a:extLst>
          </p:cNvPr>
          <p:cNvSpPr>
            <a:spLocks noGrp="1"/>
          </p:cNvSpPr>
          <p:nvPr>
            <p:ph type="ftr" sz="quarter" idx="11"/>
          </p:nvPr>
        </p:nvSpPr>
        <p:spPr/>
        <p:txBody>
          <a:bodyPr/>
          <a:lstStyle>
            <a:lvl1pPr>
              <a:defRPr/>
            </a:lvl1pPr>
          </a:lstStyle>
          <a:p>
            <a:r>
              <a:rPr lang="es-MX" dirty="0"/>
              <a:t>Polis White </a:t>
            </a:r>
            <a:r>
              <a:rPr lang="es-MX" dirty="0" err="1"/>
              <a:t>Paper</a:t>
            </a:r>
            <a:r>
              <a:rPr lang="es-MX" dirty="0"/>
              <a:t> v3.0</a:t>
            </a:r>
          </a:p>
        </p:txBody>
      </p:sp>
      <p:sp>
        <p:nvSpPr>
          <p:cNvPr id="7" name="Slide Number Placeholder 6">
            <a:extLst>
              <a:ext uri="{FF2B5EF4-FFF2-40B4-BE49-F238E27FC236}">
                <a16:creationId xmlns:a16="http://schemas.microsoft.com/office/drawing/2014/main" id="{9819B2E4-4B32-4CC3-A31C-3CD09D474E96}"/>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8" name="Picture 7">
            <a:extLst>
              <a:ext uri="{FF2B5EF4-FFF2-40B4-BE49-F238E27FC236}">
                <a16:creationId xmlns:a16="http://schemas.microsoft.com/office/drawing/2014/main" id="{7FE3B4F4-F82A-42A8-B8EF-4A7EACB05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1765" y="249126"/>
            <a:ext cx="1259478" cy="1259478"/>
          </a:xfrm>
          <a:prstGeom prst="ellipse">
            <a:avLst/>
          </a:prstGeom>
          <a:ln w="63500" cap="rnd">
            <a:solidFill>
              <a:schemeClr val="bg2"/>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3578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5A7B-3C20-4729-B680-471CBC4C29D7}"/>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8FE54A27-299E-4234-AC6E-21BB4F1FE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A0EA33-2708-42B2-80EB-DBA84A42B0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9799FF3A-3AFB-44B2-802C-8162FEBB0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20080B-AD78-4AD0-9305-284098B665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8" name="Footer Placeholder 7">
            <a:extLst>
              <a:ext uri="{FF2B5EF4-FFF2-40B4-BE49-F238E27FC236}">
                <a16:creationId xmlns:a16="http://schemas.microsoft.com/office/drawing/2014/main" id="{171F0CB0-AC35-4B4C-A212-99AA4C8AD383}"/>
              </a:ext>
            </a:extLst>
          </p:cNvPr>
          <p:cNvSpPr>
            <a:spLocks noGrp="1"/>
          </p:cNvSpPr>
          <p:nvPr>
            <p:ph type="ftr" sz="quarter" idx="11"/>
          </p:nvPr>
        </p:nvSpPr>
        <p:spPr/>
        <p:txBody>
          <a:bodyPr/>
          <a:lstStyle>
            <a:lvl1pPr>
              <a:defRPr/>
            </a:lvl1pPr>
          </a:lstStyle>
          <a:p>
            <a:r>
              <a:rPr lang="es-MX" dirty="0"/>
              <a:t>Polis White </a:t>
            </a:r>
            <a:r>
              <a:rPr lang="es-MX" dirty="0" err="1"/>
              <a:t>Paper</a:t>
            </a:r>
            <a:r>
              <a:rPr lang="es-MX" dirty="0"/>
              <a:t> v3.0</a:t>
            </a:r>
          </a:p>
        </p:txBody>
      </p:sp>
      <p:sp>
        <p:nvSpPr>
          <p:cNvPr id="9" name="Slide Number Placeholder 8">
            <a:extLst>
              <a:ext uri="{FF2B5EF4-FFF2-40B4-BE49-F238E27FC236}">
                <a16:creationId xmlns:a16="http://schemas.microsoft.com/office/drawing/2014/main" id="{7E7587B3-00FA-49F5-93EE-9C75C3067782}"/>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10" name="Picture 9">
            <a:extLst>
              <a:ext uri="{FF2B5EF4-FFF2-40B4-BE49-F238E27FC236}">
                <a16:creationId xmlns:a16="http://schemas.microsoft.com/office/drawing/2014/main" id="{9B1F8E3B-700B-4DF7-8683-6FD2D6E34E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1765" y="249126"/>
            <a:ext cx="1259478" cy="1259478"/>
          </a:xfrm>
          <a:prstGeom prst="ellipse">
            <a:avLst/>
          </a:prstGeom>
          <a:ln w="63500" cap="rnd">
            <a:solidFill>
              <a:schemeClr val="bg2"/>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8510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1ECB-FAC2-4836-B3F8-86C16237C640}"/>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FE3AACE1-65D3-43F6-B39C-0379561056E6}"/>
              </a:ext>
            </a:extLst>
          </p:cNvPr>
          <p:cNvSpPr>
            <a:spLocks noGrp="1"/>
          </p:cNvSpPr>
          <p:nvPr>
            <p:ph type="dt" sz="half" idx="10"/>
          </p:nvPr>
        </p:nvSpPr>
        <p:spPr>
          <a:xfrm>
            <a:off x="4724400" y="6342917"/>
            <a:ext cx="2743200" cy="365125"/>
          </a:xfrm>
          <a:prstGeom prst="rect">
            <a:avLst/>
          </a:prstGeom>
        </p:spPr>
        <p:txBody>
          <a:bodyPr/>
          <a:lstStyle/>
          <a:p>
            <a:r>
              <a:rPr lang="es-MX"/>
              <a:t>Version goes here</a:t>
            </a:r>
          </a:p>
        </p:txBody>
      </p:sp>
      <p:sp>
        <p:nvSpPr>
          <p:cNvPr id="4" name="Footer Placeholder 3">
            <a:extLst>
              <a:ext uri="{FF2B5EF4-FFF2-40B4-BE49-F238E27FC236}">
                <a16:creationId xmlns:a16="http://schemas.microsoft.com/office/drawing/2014/main" id="{E99E63CA-1A20-41C2-86D4-6F49F7660624}"/>
              </a:ext>
            </a:extLst>
          </p:cNvPr>
          <p:cNvSpPr>
            <a:spLocks noGrp="1"/>
          </p:cNvSpPr>
          <p:nvPr>
            <p:ph type="ftr" sz="quarter" idx="11"/>
          </p:nvPr>
        </p:nvSpPr>
        <p:spPr/>
        <p:txBody>
          <a:bodyPr/>
          <a:lstStyle>
            <a:lvl1pPr>
              <a:defRPr/>
            </a:lvl1pPr>
          </a:lstStyle>
          <a:p>
            <a:r>
              <a:rPr lang="es-MX" dirty="0"/>
              <a:t>Polis White </a:t>
            </a:r>
            <a:r>
              <a:rPr lang="es-MX" dirty="0" err="1"/>
              <a:t>Paper</a:t>
            </a:r>
            <a:r>
              <a:rPr lang="es-MX" dirty="0"/>
              <a:t> v3.0</a:t>
            </a:r>
          </a:p>
        </p:txBody>
      </p:sp>
      <p:sp>
        <p:nvSpPr>
          <p:cNvPr id="5" name="Slide Number Placeholder 4">
            <a:extLst>
              <a:ext uri="{FF2B5EF4-FFF2-40B4-BE49-F238E27FC236}">
                <a16:creationId xmlns:a16="http://schemas.microsoft.com/office/drawing/2014/main" id="{49A9D695-7CF8-4F5C-B58E-F519ED5EAFE1}"/>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6" name="Picture 5">
            <a:extLst>
              <a:ext uri="{FF2B5EF4-FFF2-40B4-BE49-F238E27FC236}">
                <a16:creationId xmlns:a16="http://schemas.microsoft.com/office/drawing/2014/main" id="{D5DD93A9-F637-49B4-80CC-33C2490301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1765" y="249126"/>
            <a:ext cx="1259478" cy="1259478"/>
          </a:xfrm>
          <a:prstGeom prst="ellipse">
            <a:avLst/>
          </a:prstGeom>
          <a:ln w="63500" cap="rnd">
            <a:solidFill>
              <a:schemeClr val="bg2"/>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7266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171A5-D6E3-43FD-B289-DE69F9D1D314}"/>
              </a:ext>
            </a:extLst>
          </p:cNvPr>
          <p:cNvSpPr>
            <a:spLocks noGrp="1"/>
          </p:cNvSpPr>
          <p:nvPr>
            <p:ph type="dt" sz="half" idx="10"/>
          </p:nvPr>
        </p:nvSpPr>
        <p:spPr>
          <a:xfrm>
            <a:off x="4724400" y="6342917"/>
            <a:ext cx="2743200" cy="365125"/>
          </a:xfrm>
          <a:prstGeom prst="rect">
            <a:avLst/>
          </a:prstGeom>
        </p:spPr>
        <p:txBody>
          <a:bodyPr/>
          <a:lstStyle/>
          <a:p>
            <a:r>
              <a:rPr lang="es-MX"/>
              <a:t>Version goes here</a:t>
            </a:r>
          </a:p>
        </p:txBody>
      </p:sp>
      <p:sp>
        <p:nvSpPr>
          <p:cNvPr id="3" name="Footer Placeholder 2">
            <a:extLst>
              <a:ext uri="{FF2B5EF4-FFF2-40B4-BE49-F238E27FC236}">
                <a16:creationId xmlns:a16="http://schemas.microsoft.com/office/drawing/2014/main" id="{D62E979F-C074-4C88-B4D2-A332FAB44A6E}"/>
              </a:ext>
            </a:extLst>
          </p:cNvPr>
          <p:cNvSpPr>
            <a:spLocks noGrp="1"/>
          </p:cNvSpPr>
          <p:nvPr>
            <p:ph type="ftr" sz="quarter" idx="11"/>
          </p:nvPr>
        </p:nvSpPr>
        <p:spPr/>
        <p:txBody>
          <a:bodyPr/>
          <a:lstStyle/>
          <a:p>
            <a:r>
              <a:rPr lang="es-MX" dirty="0"/>
              <a:t>Polis White </a:t>
            </a:r>
            <a:r>
              <a:rPr lang="es-MX" dirty="0" err="1"/>
              <a:t>Paper</a:t>
            </a:r>
            <a:r>
              <a:rPr lang="es-MX" dirty="0"/>
              <a:t> v3.0</a:t>
            </a:r>
          </a:p>
        </p:txBody>
      </p:sp>
      <p:sp>
        <p:nvSpPr>
          <p:cNvPr id="4" name="Slide Number Placeholder 3">
            <a:extLst>
              <a:ext uri="{FF2B5EF4-FFF2-40B4-BE49-F238E27FC236}">
                <a16:creationId xmlns:a16="http://schemas.microsoft.com/office/drawing/2014/main" id="{86A3ADEC-6DA2-45ED-B131-0ECA5058721E}"/>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5" name="Picture 4">
            <a:extLst>
              <a:ext uri="{FF2B5EF4-FFF2-40B4-BE49-F238E27FC236}">
                <a16:creationId xmlns:a16="http://schemas.microsoft.com/office/drawing/2014/main" id="{12019AA1-AC7A-4137-B159-B1C5F18FF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1765" y="249126"/>
            <a:ext cx="1259478" cy="1259478"/>
          </a:xfrm>
          <a:prstGeom prst="ellipse">
            <a:avLst/>
          </a:prstGeom>
          <a:ln w="63500" cap="rnd">
            <a:solidFill>
              <a:schemeClr val="bg2"/>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2617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0526-E864-43D4-BCAE-5FF875A7F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F07B3E31-91BE-415C-8A8F-637DE68EE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194724BB-0EA1-43D3-9D25-D9785A96C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2E820A3C-8031-4467-86BD-F161EE3BC8B0}"/>
              </a:ext>
            </a:extLst>
          </p:cNvPr>
          <p:cNvSpPr>
            <a:spLocks noGrp="1"/>
          </p:cNvSpPr>
          <p:nvPr>
            <p:ph type="ftr" sz="quarter" idx="11"/>
          </p:nvPr>
        </p:nvSpPr>
        <p:spPr/>
        <p:txBody>
          <a:bodyPr/>
          <a:lstStyle>
            <a:lvl1pPr>
              <a:defRPr/>
            </a:lvl1pPr>
          </a:lstStyle>
          <a:p>
            <a:r>
              <a:rPr lang="es-MX" dirty="0"/>
              <a:t>Polis White </a:t>
            </a:r>
            <a:r>
              <a:rPr lang="es-MX" dirty="0" err="1"/>
              <a:t>Paper</a:t>
            </a:r>
            <a:r>
              <a:rPr lang="es-MX" dirty="0"/>
              <a:t> v3.0</a:t>
            </a:r>
          </a:p>
        </p:txBody>
      </p:sp>
      <p:sp>
        <p:nvSpPr>
          <p:cNvPr id="7" name="Slide Number Placeholder 6">
            <a:extLst>
              <a:ext uri="{FF2B5EF4-FFF2-40B4-BE49-F238E27FC236}">
                <a16:creationId xmlns:a16="http://schemas.microsoft.com/office/drawing/2014/main" id="{72A331DD-ECA5-4B5F-9B73-90C0997D3236}"/>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8" name="Picture 7">
            <a:extLst>
              <a:ext uri="{FF2B5EF4-FFF2-40B4-BE49-F238E27FC236}">
                <a16:creationId xmlns:a16="http://schemas.microsoft.com/office/drawing/2014/main" id="{886AF46B-8A73-4255-9CA1-3E7BA43C18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1765" y="249126"/>
            <a:ext cx="1259478" cy="1259478"/>
          </a:xfrm>
          <a:prstGeom prst="ellipse">
            <a:avLst/>
          </a:prstGeom>
          <a:ln w="63500" cap="rnd">
            <a:solidFill>
              <a:schemeClr val="bg2"/>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691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E69F-2AAB-46AF-AF0C-B5EF0F18E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C328AE73-487C-481C-8742-93E48E0E0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FF360B3C-82CA-4F08-B5D1-1D600682A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C7C8D457-65F7-4018-8EB2-7C099F186A5D}"/>
              </a:ext>
            </a:extLst>
          </p:cNvPr>
          <p:cNvSpPr>
            <a:spLocks noGrp="1"/>
          </p:cNvSpPr>
          <p:nvPr>
            <p:ph type="ftr" sz="quarter" idx="11"/>
          </p:nvPr>
        </p:nvSpPr>
        <p:spPr/>
        <p:txBody>
          <a:bodyPr/>
          <a:lstStyle>
            <a:lvl1pPr>
              <a:defRPr/>
            </a:lvl1pPr>
          </a:lstStyle>
          <a:p>
            <a:r>
              <a:rPr lang="es-MX" dirty="0"/>
              <a:t>Polis White </a:t>
            </a:r>
            <a:r>
              <a:rPr lang="es-MX" dirty="0" err="1"/>
              <a:t>Paper</a:t>
            </a:r>
            <a:r>
              <a:rPr lang="es-MX" dirty="0"/>
              <a:t> v3.0</a:t>
            </a:r>
          </a:p>
        </p:txBody>
      </p:sp>
      <p:sp>
        <p:nvSpPr>
          <p:cNvPr id="7" name="Slide Number Placeholder 6">
            <a:extLst>
              <a:ext uri="{FF2B5EF4-FFF2-40B4-BE49-F238E27FC236}">
                <a16:creationId xmlns:a16="http://schemas.microsoft.com/office/drawing/2014/main" id="{1ED30EF6-698C-4562-832C-E9BFB8FC0E01}"/>
              </a:ext>
            </a:extLst>
          </p:cNvPr>
          <p:cNvSpPr>
            <a:spLocks noGrp="1"/>
          </p:cNvSpPr>
          <p:nvPr>
            <p:ph type="sldNum" sz="quarter" idx="12"/>
          </p:nvPr>
        </p:nvSpPr>
        <p:spPr/>
        <p:txBody>
          <a:bodyPr/>
          <a:lstStyle/>
          <a:p>
            <a:fld id="{D477C452-183C-429A-997F-5B1C8CE5C768}" type="slidenum">
              <a:rPr lang="es-MX" smtClean="0"/>
              <a:t>‹#›</a:t>
            </a:fld>
            <a:endParaRPr lang="es-MX"/>
          </a:p>
        </p:txBody>
      </p:sp>
      <p:pic>
        <p:nvPicPr>
          <p:cNvPr id="8" name="Picture 7">
            <a:extLst>
              <a:ext uri="{FF2B5EF4-FFF2-40B4-BE49-F238E27FC236}">
                <a16:creationId xmlns:a16="http://schemas.microsoft.com/office/drawing/2014/main" id="{7381B8AE-E97D-4699-94F7-4B3FF886F0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1765" y="249126"/>
            <a:ext cx="1259478" cy="1259478"/>
          </a:xfrm>
          <a:prstGeom prst="ellipse">
            <a:avLst/>
          </a:prstGeom>
          <a:ln w="63500" cap="rnd">
            <a:solidFill>
              <a:schemeClr val="bg2"/>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1854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63AC83-7858-4CA7-A896-05B52E2CB64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692831"/>
            <a:ext cx="12192000" cy="3165169"/>
          </a:xfrm>
          <a:prstGeom prst="rect">
            <a:avLst/>
          </a:prstGeom>
        </p:spPr>
      </p:pic>
      <p:sp>
        <p:nvSpPr>
          <p:cNvPr id="2" name="Title Placeholder 1">
            <a:extLst>
              <a:ext uri="{FF2B5EF4-FFF2-40B4-BE49-F238E27FC236}">
                <a16:creationId xmlns:a16="http://schemas.microsoft.com/office/drawing/2014/main" id="{5D52A2BC-E4B2-4086-9D9D-022216555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Polis Whitepaper</a:t>
            </a:r>
            <a:endParaRPr lang="es-MX" dirty="0"/>
          </a:p>
        </p:txBody>
      </p:sp>
      <p:sp>
        <p:nvSpPr>
          <p:cNvPr id="3" name="Text Placeholder 2">
            <a:extLst>
              <a:ext uri="{FF2B5EF4-FFF2-40B4-BE49-F238E27FC236}">
                <a16:creationId xmlns:a16="http://schemas.microsoft.com/office/drawing/2014/main" id="{4FEDF000-046F-4C7A-9EEB-7C1504132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MX" dirty="0"/>
          </a:p>
        </p:txBody>
      </p:sp>
      <p:sp>
        <p:nvSpPr>
          <p:cNvPr id="5" name="Footer Placeholder 4">
            <a:extLst>
              <a:ext uri="{FF2B5EF4-FFF2-40B4-BE49-F238E27FC236}">
                <a16:creationId xmlns:a16="http://schemas.microsoft.com/office/drawing/2014/main" id="{65FF8C28-3810-4244-8C50-208C30004033}"/>
              </a:ext>
            </a:extLst>
          </p:cNvPr>
          <p:cNvSpPr>
            <a:spLocks noGrp="1"/>
          </p:cNvSpPr>
          <p:nvPr>
            <p:ph type="ftr" sz="quarter" idx="3"/>
          </p:nvPr>
        </p:nvSpPr>
        <p:spPr>
          <a:xfrm>
            <a:off x="838200" y="6352015"/>
            <a:ext cx="30480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dirty="0"/>
              <a:t>Polis White </a:t>
            </a:r>
            <a:r>
              <a:rPr lang="es-MX" dirty="0" err="1"/>
              <a:t>Paper</a:t>
            </a:r>
            <a:r>
              <a:rPr lang="es-MX" dirty="0"/>
              <a:t> v3.0</a:t>
            </a:r>
          </a:p>
        </p:txBody>
      </p:sp>
      <p:sp>
        <p:nvSpPr>
          <p:cNvPr id="6" name="Slide Number Placeholder 5">
            <a:extLst>
              <a:ext uri="{FF2B5EF4-FFF2-40B4-BE49-F238E27FC236}">
                <a16:creationId xmlns:a16="http://schemas.microsoft.com/office/drawing/2014/main" id="{FA1CF92F-A85B-4F75-A1E7-81E5BF755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7C452-183C-429A-997F-5B1C8CE5C768}" type="slidenum">
              <a:rPr lang="es-MX" smtClean="0"/>
              <a:t>‹#›</a:t>
            </a:fld>
            <a:endParaRPr lang="es-MX"/>
          </a:p>
        </p:txBody>
      </p:sp>
    </p:spTree>
    <p:extLst>
      <p:ext uri="{BB962C8B-B14F-4D97-AF65-F5344CB8AC3E}">
        <p14:creationId xmlns:p14="http://schemas.microsoft.com/office/powerpoint/2010/main" val="273189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3146-1CC6-494B-9CC1-0CA81B25FACA}"/>
              </a:ext>
            </a:extLst>
          </p:cNvPr>
          <p:cNvSpPr>
            <a:spLocks noGrp="1"/>
          </p:cNvSpPr>
          <p:nvPr>
            <p:ph type="ctrTitle"/>
          </p:nvPr>
        </p:nvSpPr>
        <p:spPr/>
        <p:txBody>
          <a:bodyPr/>
          <a:lstStyle/>
          <a:p>
            <a:r>
              <a:rPr lang="en-US" dirty="0"/>
              <a:t>Polis White paper</a:t>
            </a:r>
            <a:endParaRPr lang="es-MX" dirty="0"/>
          </a:p>
        </p:txBody>
      </p:sp>
      <p:sp>
        <p:nvSpPr>
          <p:cNvPr id="3" name="Subtitle 2">
            <a:extLst>
              <a:ext uri="{FF2B5EF4-FFF2-40B4-BE49-F238E27FC236}">
                <a16:creationId xmlns:a16="http://schemas.microsoft.com/office/drawing/2014/main" id="{C3AA60C7-2628-456D-BF91-1E77CA9549E1}"/>
              </a:ext>
            </a:extLst>
          </p:cNvPr>
          <p:cNvSpPr>
            <a:spLocks noGrp="1"/>
          </p:cNvSpPr>
          <p:nvPr>
            <p:ph type="subTitle" idx="1"/>
          </p:nvPr>
        </p:nvSpPr>
        <p:spPr>
          <a:xfrm>
            <a:off x="4140200" y="3891280"/>
            <a:ext cx="3911600" cy="2560319"/>
          </a:xfrm>
          <a:solidFill>
            <a:srgbClr val="F2F2F2">
              <a:alpha val="61176"/>
            </a:srgbClr>
          </a:solidFill>
        </p:spPr>
        <p:txBody>
          <a:bodyPr>
            <a:normAutofit fontScale="77500" lnSpcReduction="20000"/>
          </a:bodyPr>
          <a:lstStyle/>
          <a:p>
            <a:br>
              <a:rPr lang="en-US" dirty="0"/>
            </a:br>
            <a:r>
              <a:rPr lang="en-US" dirty="0"/>
              <a:t>Polis White Paper Version v3.0</a:t>
            </a:r>
          </a:p>
          <a:p>
            <a:r>
              <a:rPr lang="en-US" dirty="0"/>
              <a:t>by The Polis Development Team</a:t>
            </a:r>
          </a:p>
          <a:p>
            <a:endParaRPr lang="en-US" dirty="0"/>
          </a:p>
          <a:p>
            <a:r>
              <a:rPr lang="en-US" dirty="0"/>
              <a:t>Created February</a:t>
            </a:r>
            <a:r>
              <a:rPr lang="en-US" baseline="0" dirty="0"/>
              <a:t> 11, 2018</a:t>
            </a:r>
          </a:p>
          <a:p>
            <a:r>
              <a:rPr lang="en-US" baseline="0" dirty="0"/>
              <a:t>Updated v1.1 March 1, 2018</a:t>
            </a:r>
          </a:p>
          <a:p>
            <a:r>
              <a:rPr lang="en-US" baseline="0" dirty="0"/>
              <a:t>Updated v2.0 April 22, 2018</a:t>
            </a:r>
          </a:p>
          <a:p>
            <a:r>
              <a:rPr lang="en-US" baseline="0" dirty="0"/>
              <a:t>Updated v3.0 November 1, 2018</a:t>
            </a:r>
            <a:endParaRPr lang="en-US" dirty="0"/>
          </a:p>
          <a:p>
            <a:endParaRPr lang="es-MX" dirty="0"/>
          </a:p>
        </p:txBody>
      </p:sp>
    </p:spTree>
    <p:extLst>
      <p:ext uri="{BB962C8B-B14F-4D97-AF65-F5344CB8AC3E}">
        <p14:creationId xmlns:p14="http://schemas.microsoft.com/office/powerpoint/2010/main" val="126416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4DBB-A1AF-465D-9F31-4E80D0097951}"/>
              </a:ext>
            </a:extLst>
          </p:cNvPr>
          <p:cNvSpPr>
            <a:spLocks noGrp="1"/>
          </p:cNvSpPr>
          <p:nvPr>
            <p:ph type="title"/>
          </p:nvPr>
        </p:nvSpPr>
        <p:spPr/>
        <p:txBody>
          <a:bodyPr/>
          <a:lstStyle/>
          <a:p>
            <a:endParaRPr lang="es-MX" dirty="0"/>
          </a:p>
        </p:txBody>
      </p:sp>
      <p:sp>
        <p:nvSpPr>
          <p:cNvPr id="3" name="Content Placeholder 2">
            <a:extLst>
              <a:ext uri="{FF2B5EF4-FFF2-40B4-BE49-F238E27FC236}">
                <a16:creationId xmlns:a16="http://schemas.microsoft.com/office/drawing/2014/main" id="{49ACFA73-AFFF-4A57-BE26-9023A4B1E81A}"/>
              </a:ext>
            </a:extLst>
          </p:cNvPr>
          <p:cNvSpPr>
            <a:spLocks noGrp="1"/>
          </p:cNvSpPr>
          <p:nvPr>
            <p:ph idx="1"/>
          </p:nvPr>
        </p:nvSpPr>
        <p:spPr/>
        <p:txBody>
          <a:bodyPr/>
          <a:lstStyle/>
          <a:p>
            <a:pPr marL="0" indent="0" algn="ctr">
              <a:buNone/>
            </a:pPr>
            <a:endParaRPr lang="en-US" dirty="0"/>
          </a:p>
          <a:p>
            <a:pPr marL="0" indent="0" algn="ctr">
              <a:buNone/>
            </a:pPr>
            <a:r>
              <a:rPr lang="en-US" dirty="0"/>
              <a:t>Various debates have raged over the past few years over block size increases, </a:t>
            </a:r>
            <a:r>
              <a:rPr lang="en-US" dirty="0" err="1"/>
              <a:t>SegWit</a:t>
            </a:r>
            <a:r>
              <a:rPr lang="en-US" dirty="0"/>
              <a:t>, lightning network and more. Bitcoin lacks an effective way of allowing community members to vote on collective direction, which results in a fractured group unable to reach common consensus.</a:t>
            </a:r>
            <a:endParaRPr lang="es-MX" dirty="0"/>
          </a:p>
        </p:txBody>
      </p:sp>
      <p:sp>
        <p:nvSpPr>
          <p:cNvPr id="4" name="Footer Placeholder 3">
            <a:extLst>
              <a:ext uri="{FF2B5EF4-FFF2-40B4-BE49-F238E27FC236}">
                <a16:creationId xmlns:a16="http://schemas.microsoft.com/office/drawing/2014/main" id="{B7E74CB8-95CD-4D74-B933-0E84F5DD51E0}"/>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F21AD57A-54D4-40B9-BA07-A713F5ED71AE}"/>
              </a:ext>
            </a:extLst>
          </p:cNvPr>
          <p:cNvSpPr>
            <a:spLocks noGrp="1"/>
          </p:cNvSpPr>
          <p:nvPr>
            <p:ph type="sldNum" sz="quarter" idx="12"/>
          </p:nvPr>
        </p:nvSpPr>
        <p:spPr/>
        <p:txBody>
          <a:bodyPr/>
          <a:lstStyle/>
          <a:p>
            <a:fld id="{D477C452-183C-429A-997F-5B1C8CE5C768}" type="slidenum">
              <a:rPr lang="es-MX" smtClean="0"/>
              <a:t>10</a:t>
            </a:fld>
            <a:endParaRPr lang="es-MX"/>
          </a:p>
        </p:txBody>
      </p:sp>
    </p:spTree>
    <p:extLst>
      <p:ext uri="{BB962C8B-B14F-4D97-AF65-F5344CB8AC3E}">
        <p14:creationId xmlns:p14="http://schemas.microsoft.com/office/powerpoint/2010/main" val="140320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F771-F93A-4C37-901F-2611D8B638B1}"/>
              </a:ext>
            </a:extLst>
          </p:cNvPr>
          <p:cNvSpPr>
            <a:spLocks noGrp="1"/>
          </p:cNvSpPr>
          <p:nvPr>
            <p:ph type="title"/>
          </p:nvPr>
        </p:nvSpPr>
        <p:spPr/>
        <p:txBody>
          <a:bodyPr/>
          <a:lstStyle/>
          <a:p>
            <a:r>
              <a:rPr lang="en-US" dirty="0"/>
              <a:t>Comparing</a:t>
            </a:r>
            <a:r>
              <a:rPr lang="es-MX" dirty="0"/>
              <a:t> Polis</a:t>
            </a:r>
          </a:p>
        </p:txBody>
      </p:sp>
      <p:sp>
        <p:nvSpPr>
          <p:cNvPr id="3" name="Text Placeholder 2">
            <a:extLst>
              <a:ext uri="{FF2B5EF4-FFF2-40B4-BE49-F238E27FC236}">
                <a16:creationId xmlns:a16="http://schemas.microsoft.com/office/drawing/2014/main" id="{8E3C6D66-8F0B-4342-B419-6881BF251919}"/>
              </a:ext>
            </a:extLst>
          </p:cNvPr>
          <p:cNvSpPr>
            <a:spLocks noGrp="1"/>
          </p:cNvSpPr>
          <p:nvPr>
            <p:ph type="body" idx="1"/>
          </p:nvPr>
        </p:nvSpPr>
        <p:spPr/>
        <p:txBody>
          <a:bodyPr/>
          <a:lstStyle/>
          <a:p>
            <a:endParaRPr lang="es-MX"/>
          </a:p>
        </p:txBody>
      </p:sp>
      <p:sp>
        <p:nvSpPr>
          <p:cNvPr id="4" name="Footer Placeholder 3">
            <a:extLst>
              <a:ext uri="{FF2B5EF4-FFF2-40B4-BE49-F238E27FC236}">
                <a16:creationId xmlns:a16="http://schemas.microsoft.com/office/drawing/2014/main" id="{611D3A00-D005-4958-8037-2665F9B29A12}"/>
              </a:ext>
            </a:extLst>
          </p:cNvPr>
          <p:cNvSpPr>
            <a:spLocks noGrp="1"/>
          </p:cNvSpPr>
          <p:nvPr>
            <p:ph type="ftr" sz="quarter" idx="11"/>
          </p:nvPr>
        </p:nvSpPr>
        <p:spPr/>
        <p:txBody>
          <a:bodyPr/>
          <a:lstStyle/>
          <a:p>
            <a:r>
              <a:rPr lang="es-MX"/>
              <a:t>ssPolis White Paper v3.0</a:t>
            </a:r>
          </a:p>
          <a:p>
            <a:r>
              <a:rPr lang="es-MX"/>
              <a:t>s</a:t>
            </a:r>
            <a:endParaRPr lang="es-MX" dirty="0"/>
          </a:p>
        </p:txBody>
      </p:sp>
      <p:sp>
        <p:nvSpPr>
          <p:cNvPr id="5" name="Slide Number Placeholder 4">
            <a:extLst>
              <a:ext uri="{FF2B5EF4-FFF2-40B4-BE49-F238E27FC236}">
                <a16:creationId xmlns:a16="http://schemas.microsoft.com/office/drawing/2014/main" id="{9AD5E0BD-88DA-48B5-B31D-EFFA02D3B715}"/>
              </a:ext>
            </a:extLst>
          </p:cNvPr>
          <p:cNvSpPr>
            <a:spLocks noGrp="1"/>
          </p:cNvSpPr>
          <p:nvPr>
            <p:ph type="sldNum" sz="quarter" idx="12"/>
          </p:nvPr>
        </p:nvSpPr>
        <p:spPr/>
        <p:txBody>
          <a:bodyPr/>
          <a:lstStyle/>
          <a:p>
            <a:fld id="{D477C452-183C-429A-997F-5B1C8CE5C768}" type="slidenum">
              <a:rPr lang="es-MX" smtClean="0"/>
              <a:t>11</a:t>
            </a:fld>
            <a:endParaRPr lang="es-MX"/>
          </a:p>
        </p:txBody>
      </p:sp>
    </p:spTree>
    <p:extLst>
      <p:ext uri="{BB962C8B-B14F-4D97-AF65-F5344CB8AC3E}">
        <p14:creationId xmlns:p14="http://schemas.microsoft.com/office/powerpoint/2010/main" val="4031185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2823-5715-46BE-9BBE-B2F192671196}"/>
              </a:ext>
            </a:extLst>
          </p:cNvPr>
          <p:cNvSpPr>
            <a:spLocks noGrp="1"/>
          </p:cNvSpPr>
          <p:nvPr>
            <p:ph type="title"/>
          </p:nvPr>
        </p:nvSpPr>
        <p:spPr/>
        <p:txBody>
          <a:bodyPr/>
          <a:lstStyle/>
          <a:p>
            <a:r>
              <a:rPr lang="en-US" dirty="0"/>
              <a:t>Solving Problems</a:t>
            </a:r>
            <a:endParaRPr lang="es-MX" dirty="0"/>
          </a:p>
        </p:txBody>
      </p:sp>
      <p:sp>
        <p:nvSpPr>
          <p:cNvPr id="3" name="Content Placeholder 2">
            <a:extLst>
              <a:ext uri="{FF2B5EF4-FFF2-40B4-BE49-F238E27FC236}">
                <a16:creationId xmlns:a16="http://schemas.microsoft.com/office/drawing/2014/main" id="{E1011236-F18B-4426-AA84-E6E878883C31}"/>
              </a:ext>
            </a:extLst>
          </p:cNvPr>
          <p:cNvSpPr>
            <a:spLocks noGrp="1"/>
          </p:cNvSpPr>
          <p:nvPr>
            <p:ph idx="1"/>
          </p:nvPr>
        </p:nvSpPr>
        <p:spPr/>
        <p:txBody>
          <a:bodyPr>
            <a:normAutofit/>
          </a:bodyPr>
          <a:lstStyle/>
          <a:p>
            <a:pPr marL="0" indent="0">
              <a:buNone/>
            </a:pPr>
            <a:endParaRPr lang="en-US"/>
          </a:p>
          <a:p>
            <a:pPr marL="0" indent="0">
              <a:buNone/>
            </a:pPr>
            <a:r>
              <a:rPr lang="en-US"/>
              <a:t>Polis </a:t>
            </a:r>
            <a:r>
              <a:rPr lang="en-US" dirty="0"/>
              <a:t>solves the two major flaws of Bitcoin:</a:t>
            </a:r>
          </a:p>
          <a:p>
            <a:pPr marL="0" indent="0">
              <a:buNone/>
            </a:pPr>
            <a:endParaRPr lang="en-US" dirty="0"/>
          </a:p>
          <a:p>
            <a:pPr lvl="1" fontAlgn="base"/>
            <a:r>
              <a:rPr lang="en-US" dirty="0"/>
              <a:t>Lack of node incentivization system, resulting in fewer nodes than the network needs to be fast and stable.</a:t>
            </a:r>
          </a:p>
          <a:p>
            <a:pPr lvl="1" fontAlgn="base"/>
            <a:endParaRPr lang="en-US" dirty="0"/>
          </a:p>
          <a:p>
            <a:pPr lvl="1" fontAlgn="base"/>
            <a:r>
              <a:rPr lang="en-US" dirty="0"/>
              <a:t>Lack of community governance, resulting in forks, a fractured community and a general absence of direction.</a:t>
            </a:r>
          </a:p>
        </p:txBody>
      </p:sp>
      <p:sp>
        <p:nvSpPr>
          <p:cNvPr id="4" name="Footer Placeholder 3">
            <a:extLst>
              <a:ext uri="{FF2B5EF4-FFF2-40B4-BE49-F238E27FC236}">
                <a16:creationId xmlns:a16="http://schemas.microsoft.com/office/drawing/2014/main" id="{C33C37C2-BC9C-47BB-B827-4366DAF9972E}"/>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DEBFA3A1-A658-4814-B519-5B36FF7546F0}"/>
              </a:ext>
            </a:extLst>
          </p:cNvPr>
          <p:cNvSpPr>
            <a:spLocks noGrp="1"/>
          </p:cNvSpPr>
          <p:nvPr>
            <p:ph type="sldNum" sz="quarter" idx="12"/>
          </p:nvPr>
        </p:nvSpPr>
        <p:spPr/>
        <p:txBody>
          <a:bodyPr/>
          <a:lstStyle/>
          <a:p>
            <a:fld id="{D477C452-183C-429A-997F-5B1C8CE5C768}" type="slidenum">
              <a:rPr lang="es-MX" smtClean="0"/>
              <a:t>12</a:t>
            </a:fld>
            <a:endParaRPr lang="es-MX"/>
          </a:p>
        </p:txBody>
      </p:sp>
    </p:spTree>
    <p:extLst>
      <p:ext uri="{BB962C8B-B14F-4D97-AF65-F5344CB8AC3E}">
        <p14:creationId xmlns:p14="http://schemas.microsoft.com/office/powerpoint/2010/main" val="130413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53A5-EA60-4FE2-8880-CBE7F3523939}"/>
              </a:ext>
            </a:extLst>
          </p:cNvPr>
          <p:cNvSpPr>
            <a:spLocks noGrp="1"/>
          </p:cNvSpPr>
          <p:nvPr>
            <p:ph type="title"/>
          </p:nvPr>
        </p:nvSpPr>
        <p:spPr/>
        <p:txBody>
          <a:bodyPr>
            <a:normAutofit/>
          </a:bodyPr>
          <a:lstStyle/>
          <a:p>
            <a:r>
              <a:rPr lang="es-MX" dirty="0" err="1"/>
              <a:t>Implementing</a:t>
            </a:r>
            <a:r>
              <a:rPr lang="es-MX" dirty="0"/>
              <a:t> </a:t>
            </a:r>
            <a:r>
              <a:rPr lang="es-MX" dirty="0" err="1"/>
              <a:t>Solutions</a:t>
            </a:r>
            <a:endParaRPr lang="es-MX" dirty="0"/>
          </a:p>
        </p:txBody>
      </p:sp>
      <p:sp>
        <p:nvSpPr>
          <p:cNvPr id="3" name="Content Placeholder 2">
            <a:extLst>
              <a:ext uri="{FF2B5EF4-FFF2-40B4-BE49-F238E27FC236}">
                <a16:creationId xmlns:a16="http://schemas.microsoft.com/office/drawing/2014/main" id="{AC6AD9D5-27DB-4339-974B-226793B8C70B}"/>
              </a:ext>
            </a:extLst>
          </p:cNvPr>
          <p:cNvSpPr>
            <a:spLocks noGrp="1"/>
          </p:cNvSpPr>
          <p:nvPr>
            <p:ph idx="1"/>
          </p:nvPr>
        </p:nvSpPr>
        <p:spPr/>
        <p:txBody>
          <a:bodyPr/>
          <a:lstStyle/>
          <a:p>
            <a:r>
              <a:rPr lang="en-US" dirty="0"/>
              <a:t>Polis adds many benefits that Bitcoin lacks:</a:t>
            </a:r>
          </a:p>
          <a:p>
            <a:pPr lvl="1"/>
            <a:r>
              <a:rPr lang="en-US" dirty="0"/>
              <a:t>1. Powerful Masternode network adds a second tier of computing decentralization. This tier can perform any mathematical or financial task that the community implements.</a:t>
            </a:r>
          </a:p>
          <a:p>
            <a:r>
              <a:rPr lang="en-US" dirty="0"/>
              <a:t>Currently, the Masternode network adds two features:</a:t>
            </a:r>
          </a:p>
          <a:p>
            <a:pPr lvl="1" fontAlgn="base"/>
            <a:r>
              <a:rPr lang="en-US" dirty="0" err="1"/>
              <a:t>InstantSend</a:t>
            </a:r>
            <a:r>
              <a:rPr lang="en-US" dirty="0"/>
              <a:t>: perform instant transactions that are irreversible and permanent.</a:t>
            </a:r>
          </a:p>
          <a:p>
            <a:pPr lvl="1" fontAlgn="base"/>
            <a:r>
              <a:rPr lang="en-US" dirty="0"/>
              <a:t>Governance: vote for proposals and perform the superblock transaction.</a:t>
            </a:r>
          </a:p>
          <a:p>
            <a:pPr marL="457200" lvl="1" indent="0">
              <a:buNone/>
            </a:pPr>
            <a:endParaRPr lang="en-US" dirty="0"/>
          </a:p>
          <a:p>
            <a:pPr marL="0" indent="0">
              <a:buNone/>
            </a:pPr>
            <a:endParaRPr lang="es-MX" dirty="0"/>
          </a:p>
        </p:txBody>
      </p:sp>
      <p:sp>
        <p:nvSpPr>
          <p:cNvPr id="4" name="Footer Placeholder 3">
            <a:extLst>
              <a:ext uri="{FF2B5EF4-FFF2-40B4-BE49-F238E27FC236}">
                <a16:creationId xmlns:a16="http://schemas.microsoft.com/office/drawing/2014/main" id="{8B9FF54A-7C12-4C6E-9213-F04CE659560A}"/>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968942CD-1C6D-4BA7-AEDB-72DF28E04DA8}"/>
              </a:ext>
            </a:extLst>
          </p:cNvPr>
          <p:cNvSpPr>
            <a:spLocks noGrp="1"/>
          </p:cNvSpPr>
          <p:nvPr>
            <p:ph type="sldNum" sz="quarter" idx="12"/>
          </p:nvPr>
        </p:nvSpPr>
        <p:spPr/>
        <p:txBody>
          <a:bodyPr/>
          <a:lstStyle/>
          <a:p>
            <a:fld id="{D477C452-183C-429A-997F-5B1C8CE5C768}" type="slidenum">
              <a:rPr lang="es-MX" smtClean="0"/>
              <a:t>13</a:t>
            </a:fld>
            <a:endParaRPr lang="es-MX"/>
          </a:p>
        </p:txBody>
      </p:sp>
    </p:spTree>
    <p:extLst>
      <p:ext uri="{BB962C8B-B14F-4D97-AF65-F5344CB8AC3E}">
        <p14:creationId xmlns:p14="http://schemas.microsoft.com/office/powerpoint/2010/main" val="2145426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CA22-0167-4FD9-935C-E5B0B2408B6F}"/>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57F7C074-CBE7-45D7-B4EC-5D0BC6909290}"/>
              </a:ext>
            </a:extLst>
          </p:cNvPr>
          <p:cNvSpPr>
            <a:spLocks noGrp="1"/>
          </p:cNvSpPr>
          <p:nvPr>
            <p:ph idx="1"/>
          </p:nvPr>
        </p:nvSpPr>
        <p:spPr/>
        <p:txBody>
          <a:bodyPr/>
          <a:lstStyle/>
          <a:p>
            <a:endParaRPr lang="en-US" dirty="0"/>
          </a:p>
          <a:p>
            <a:r>
              <a:rPr lang="en-US" dirty="0"/>
              <a:t>2.  Decentralized governance, allowing community members to participate in the future      of Polis. Concepts that Bitcoin struggled with, such as block size increases, can be solved by the Polis community by simply voting on a proposed change.</a:t>
            </a:r>
          </a:p>
          <a:p>
            <a:r>
              <a:rPr lang="en-US" dirty="0"/>
              <a:t>3.  Treasury proposals can further the Polis mission by funding charitable donations, community assistance programs, disaster relief funds or any idea proposed by the </a:t>
            </a:r>
            <a:r>
              <a:rPr lang="en-US" dirty="0" err="1"/>
              <a:t>commun</a:t>
            </a:r>
            <a:endParaRPr lang="en-US" dirty="0"/>
          </a:p>
        </p:txBody>
      </p:sp>
      <p:sp>
        <p:nvSpPr>
          <p:cNvPr id="4" name="Footer Placeholder 3">
            <a:extLst>
              <a:ext uri="{FF2B5EF4-FFF2-40B4-BE49-F238E27FC236}">
                <a16:creationId xmlns:a16="http://schemas.microsoft.com/office/drawing/2014/main" id="{74669931-2325-4340-B57A-146A5B6035CE}"/>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7BE0500D-5672-4A73-85C6-3500320E4AB2}"/>
              </a:ext>
            </a:extLst>
          </p:cNvPr>
          <p:cNvSpPr>
            <a:spLocks noGrp="1"/>
          </p:cNvSpPr>
          <p:nvPr>
            <p:ph type="sldNum" sz="quarter" idx="12"/>
          </p:nvPr>
        </p:nvSpPr>
        <p:spPr/>
        <p:txBody>
          <a:bodyPr/>
          <a:lstStyle/>
          <a:p>
            <a:fld id="{D477C452-183C-429A-997F-5B1C8CE5C768}" type="slidenum">
              <a:rPr lang="es-MX" smtClean="0"/>
              <a:t>14</a:t>
            </a:fld>
            <a:endParaRPr lang="es-MX"/>
          </a:p>
        </p:txBody>
      </p:sp>
    </p:spTree>
    <p:extLst>
      <p:ext uri="{BB962C8B-B14F-4D97-AF65-F5344CB8AC3E}">
        <p14:creationId xmlns:p14="http://schemas.microsoft.com/office/powerpoint/2010/main" val="34072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2AD5-68A8-4C0B-89F1-4CDB0A5C921E}"/>
              </a:ext>
            </a:extLst>
          </p:cNvPr>
          <p:cNvSpPr>
            <a:spLocks noGrp="1"/>
          </p:cNvSpPr>
          <p:nvPr>
            <p:ph type="title"/>
          </p:nvPr>
        </p:nvSpPr>
        <p:spPr/>
        <p:txBody>
          <a:bodyPr/>
          <a:lstStyle/>
          <a:p>
            <a:r>
              <a:rPr lang="es-MX" b="1" dirty="0"/>
              <a:t>Polis </a:t>
            </a:r>
            <a:r>
              <a:rPr lang="es-MX" b="1" dirty="0" err="1"/>
              <a:t>Explained</a:t>
            </a:r>
            <a:endParaRPr lang="es-MX" dirty="0"/>
          </a:p>
        </p:txBody>
      </p:sp>
      <p:sp>
        <p:nvSpPr>
          <p:cNvPr id="3" name="Text Placeholder 2">
            <a:extLst>
              <a:ext uri="{FF2B5EF4-FFF2-40B4-BE49-F238E27FC236}">
                <a16:creationId xmlns:a16="http://schemas.microsoft.com/office/drawing/2014/main" id="{1BCCCCC6-A122-4E62-8C76-249ED9380F63}"/>
              </a:ext>
            </a:extLst>
          </p:cNvPr>
          <p:cNvSpPr>
            <a:spLocks noGrp="1"/>
          </p:cNvSpPr>
          <p:nvPr>
            <p:ph type="body" idx="1"/>
          </p:nvPr>
        </p:nvSpPr>
        <p:spPr/>
        <p:txBody>
          <a:bodyPr/>
          <a:lstStyle/>
          <a:p>
            <a:endParaRPr lang="es-MX"/>
          </a:p>
        </p:txBody>
      </p:sp>
      <p:sp>
        <p:nvSpPr>
          <p:cNvPr id="4" name="Footer Placeholder 3">
            <a:extLst>
              <a:ext uri="{FF2B5EF4-FFF2-40B4-BE49-F238E27FC236}">
                <a16:creationId xmlns:a16="http://schemas.microsoft.com/office/drawing/2014/main" id="{85A23C55-1FD1-40F2-BD0C-56B7C6DF7ABA}"/>
              </a:ext>
            </a:extLst>
          </p:cNvPr>
          <p:cNvSpPr>
            <a:spLocks noGrp="1"/>
          </p:cNvSpPr>
          <p:nvPr>
            <p:ph type="ftr" sz="quarter" idx="11"/>
          </p:nvPr>
        </p:nvSpPr>
        <p:spPr/>
        <p:txBody>
          <a:bodyPr/>
          <a:lstStyle/>
          <a:p>
            <a:r>
              <a:rPr lang="es-MX"/>
              <a:t>ssPolis White Paper v3.0</a:t>
            </a:r>
          </a:p>
          <a:p>
            <a:r>
              <a:rPr lang="es-MX"/>
              <a:t>s</a:t>
            </a:r>
            <a:endParaRPr lang="es-MX" dirty="0"/>
          </a:p>
        </p:txBody>
      </p:sp>
      <p:sp>
        <p:nvSpPr>
          <p:cNvPr id="5" name="Slide Number Placeholder 4">
            <a:extLst>
              <a:ext uri="{FF2B5EF4-FFF2-40B4-BE49-F238E27FC236}">
                <a16:creationId xmlns:a16="http://schemas.microsoft.com/office/drawing/2014/main" id="{4A0BD877-D640-45BA-A1A3-C0167777B996}"/>
              </a:ext>
            </a:extLst>
          </p:cNvPr>
          <p:cNvSpPr>
            <a:spLocks noGrp="1"/>
          </p:cNvSpPr>
          <p:nvPr>
            <p:ph type="sldNum" sz="quarter" idx="12"/>
          </p:nvPr>
        </p:nvSpPr>
        <p:spPr/>
        <p:txBody>
          <a:bodyPr/>
          <a:lstStyle/>
          <a:p>
            <a:fld id="{D477C452-183C-429A-997F-5B1C8CE5C768}" type="slidenum">
              <a:rPr lang="es-MX" smtClean="0"/>
              <a:t>15</a:t>
            </a:fld>
            <a:endParaRPr lang="es-MX"/>
          </a:p>
        </p:txBody>
      </p:sp>
    </p:spTree>
    <p:extLst>
      <p:ext uri="{BB962C8B-B14F-4D97-AF65-F5344CB8AC3E}">
        <p14:creationId xmlns:p14="http://schemas.microsoft.com/office/powerpoint/2010/main" val="75078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B5C9-EB8A-4A9C-A8BC-08B9A38B279E}"/>
              </a:ext>
            </a:extLst>
          </p:cNvPr>
          <p:cNvSpPr>
            <a:spLocks noGrp="1"/>
          </p:cNvSpPr>
          <p:nvPr>
            <p:ph type="title"/>
          </p:nvPr>
        </p:nvSpPr>
        <p:spPr/>
        <p:txBody>
          <a:bodyPr/>
          <a:lstStyle/>
          <a:p>
            <a:r>
              <a:rPr lang="en-US" dirty="0"/>
              <a:t>The Polis Development Team and Mission</a:t>
            </a:r>
            <a:endParaRPr lang="es-MX" dirty="0"/>
          </a:p>
        </p:txBody>
      </p:sp>
      <p:sp>
        <p:nvSpPr>
          <p:cNvPr id="3" name="Content Placeholder 2">
            <a:extLst>
              <a:ext uri="{FF2B5EF4-FFF2-40B4-BE49-F238E27FC236}">
                <a16:creationId xmlns:a16="http://schemas.microsoft.com/office/drawing/2014/main" id="{0FBEA5E8-31DC-4571-9C7D-D6A5957EB41D}"/>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In 2017, a global group of entrepreneurs began collaborating on idea that a useful, community-controlled charitable cryptocurrency would change the world. Polis was launched in December 2017.</a:t>
            </a:r>
          </a:p>
        </p:txBody>
      </p:sp>
      <p:sp>
        <p:nvSpPr>
          <p:cNvPr id="4" name="Footer Placeholder 3">
            <a:extLst>
              <a:ext uri="{FF2B5EF4-FFF2-40B4-BE49-F238E27FC236}">
                <a16:creationId xmlns:a16="http://schemas.microsoft.com/office/drawing/2014/main" id="{58876D81-F82D-4618-9BA3-FDD5D59EA863}"/>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032397B2-D143-4DA0-B54E-B79B756BF96A}"/>
              </a:ext>
            </a:extLst>
          </p:cNvPr>
          <p:cNvSpPr>
            <a:spLocks noGrp="1"/>
          </p:cNvSpPr>
          <p:nvPr>
            <p:ph type="sldNum" sz="quarter" idx="12"/>
          </p:nvPr>
        </p:nvSpPr>
        <p:spPr/>
        <p:txBody>
          <a:bodyPr/>
          <a:lstStyle/>
          <a:p>
            <a:fld id="{D477C452-183C-429A-997F-5B1C8CE5C768}" type="slidenum">
              <a:rPr lang="es-MX" smtClean="0"/>
              <a:t>16</a:t>
            </a:fld>
            <a:endParaRPr lang="es-MX"/>
          </a:p>
        </p:txBody>
      </p:sp>
    </p:spTree>
    <p:extLst>
      <p:ext uri="{BB962C8B-B14F-4D97-AF65-F5344CB8AC3E}">
        <p14:creationId xmlns:p14="http://schemas.microsoft.com/office/powerpoint/2010/main" val="1856710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714B-A825-46B5-BC2E-EB448FCB94D7}"/>
              </a:ext>
            </a:extLst>
          </p:cNvPr>
          <p:cNvSpPr>
            <a:spLocks noGrp="1"/>
          </p:cNvSpPr>
          <p:nvPr>
            <p:ph type="title"/>
          </p:nvPr>
        </p:nvSpPr>
        <p:spPr/>
        <p:txBody>
          <a:bodyPr/>
          <a:lstStyle/>
          <a:p>
            <a:endParaRPr lang="es-MX" dirty="0"/>
          </a:p>
        </p:txBody>
      </p:sp>
      <p:sp>
        <p:nvSpPr>
          <p:cNvPr id="3" name="Content Placeholder 2">
            <a:extLst>
              <a:ext uri="{FF2B5EF4-FFF2-40B4-BE49-F238E27FC236}">
                <a16:creationId xmlns:a16="http://schemas.microsoft.com/office/drawing/2014/main" id="{261F00D0-4AB0-4C27-B5A7-8CB145FB6897}"/>
              </a:ext>
            </a:extLst>
          </p:cNvPr>
          <p:cNvSpPr>
            <a:spLocks noGrp="1"/>
          </p:cNvSpPr>
          <p:nvPr>
            <p:ph idx="1"/>
          </p:nvPr>
        </p:nvSpPr>
        <p:spPr/>
        <p:txBody>
          <a:bodyPr/>
          <a:lstStyle/>
          <a:p>
            <a:endParaRPr lang="en-US" dirty="0"/>
          </a:p>
          <a:p>
            <a:r>
              <a:rPr lang="en-US" dirty="0"/>
              <a:t>The Polis Development Team has multidisciplinary skill sets that synergize for the benefit of the Polis community. The team’s focus is generating value for all Polis owners, carrying out the will of the community and implementing continual upgrades in the protocol.</a:t>
            </a:r>
            <a:endParaRPr lang="es-MX" dirty="0"/>
          </a:p>
        </p:txBody>
      </p:sp>
      <p:sp>
        <p:nvSpPr>
          <p:cNvPr id="4" name="Footer Placeholder 3">
            <a:extLst>
              <a:ext uri="{FF2B5EF4-FFF2-40B4-BE49-F238E27FC236}">
                <a16:creationId xmlns:a16="http://schemas.microsoft.com/office/drawing/2014/main" id="{E55602E0-C1F8-4387-B2DA-FA5047E85A1F}"/>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FF10C341-AC0B-4D5D-9D31-93E4FC4525E6}"/>
              </a:ext>
            </a:extLst>
          </p:cNvPr>
          <p:cNvSpPr>
            <a:spLocks noGrp="1"/>
          </p:cNvSpPr>
          <p:nvPr>
            <p:ph type="sldNum" sz="quarter" idx="12"/>
          </p:nvPr>
        </p:nvSpPr>
        <p:spPr/>
        <p:txBody>
          <a:bodyPr/>
          <a:lstStyle/>
          <a:p>
            <a:fld id="{D477C452-183C-429A-997F-5B1C8CE5C768}" type="slidenum">
              <a:rPr lang="es-MX" smtClean="0"/>
              <a:t>17</a:t>
            </a:fld>
            <a:endParaRPr lang="es-MX"/>
          </a:p>
        </p:txBody>
      </p:sp>
    </p:spTree>
    <p:extLst>
      <p:ext uri="{BB962C8B-B14F-4D97-AF65-F5344CB8AC3E}">
        <p14:creationId xmlns:p14="http://schemas.microsoft.com/office/powerpoint/2010/main" val="1055846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14AAD-CF04-40E4-AE20-13134DE951A0}"/>
              </a:ext>
            </a:extLst>
          </p:cNvPr>
          <p:cNvSpPr>
            <a:spLocks noGrp="1"/>
          </p:cNvSpPr>
          <p:nvPr>
            <p:ph idx="1"/>
          </p:nvPr>
        </p:nvSpPr>
        <p:spPr>
          <a:xfrm>
            <a:off x="838200" y="934720"/>
            <a:ext cx="10515600" cy="5242243"/>
          </a:xfrm>
        </p:spPr>
        <p:txBody>
          <a:bodyPr>
            <a:normAutofit/>
          </a:bodyPr>
          <a:lstStyle/>
          <a:p>
            <a:pPr marL="0" indent="0">
              <a:buNone/>
            </a:pPr>
            <a:r>
              <a:rPr lang="en-US" dirty="0"/>
              <a:t>The Executive team includes:</a:t>
            </a:r>
          </a:p>
          <a:p>
            <a:pPr fontAlgn="base"/>
            <a:r>
              <a:rPr lang="en-US" dirty="0"/>
              <a:t>Cronos: Core Developer Manager and Developer Coordinator</a:t>
            </a:r>
          </a:p>
          <a:p>
            <a:pPr fontAlgn="base"/>
            <a:r>
              <a:rPr lang="en-US" dirty="0"/>
              <a:t>Ares: Strategic Planning and Project Leader</a:t>
            </a:r>
          </a:p>
          <a:p>
            <a:pPr fontAlgn="base"/>
            <a:r>
              <a:rPr lang="en-US" dirty="0"/>
              <a:t>Poseidon: Marketing, Public Relations and Regulatory Compliance</a:t>
            </a:r>
          </a:p>
          <a:p>
            <a:pPr fontAlgn="base"/>
            <a:r>
              <a:rPr lang="en-US" dirty="0"/>
              <a:t>Apollo: Financial Coordinator</a:t>
            </a:r>
          </a:p>
          <a:p>
            <a:pPr marL="0" indent="0">
              <a:buNone/>
            </a:pPr>
            <a:endParaRPr lang="en-US" dirty="0"/>
          </a:p>
          <a:p>
            <a:pPr marL="0" indent="0">
              <a:buNone/>
            </a:pPr>
            <a:r>
              <a:rPr lang="en-US" dirty="0"/>
              <a:t>To learn more about each member of the team, please see the Team Members section.</a:t>
            </a:r>
          </a:p>
          <a:p>
            <a:pPr marL="0" indent="0">
              <a:buNone/>
            </a:pPr>
            <a:endParaRPr lang="en-US" dirty="0"/>
          </a:p>
          <a:p>
            <a:endParaRPr lang="es-MX" dirty="0"/>
          </a:p>
        </p:txBody>
      </p:sp>
      <p:sp>
        <p:nvSpPr>
          <p:cNvPr id="4" name="Footer Placeholder 3">
            <a:extLst>
              <a:ext uri="{FF2B5EF4-FFF2-40B4-BE49-F238E27FC236}">
                <a16:creationId xmlns:a16="http://schemas.microsoft.com/office/drawing/2014/main" id="{4F949CCD-3A68-4F19-AD0B-7BEF11B55E57}"/>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77171DB6-00B9-4DD7-90FD-219642E74EE8}"/>
              </a:ext>
            </a:extLst>
          </p:cNvPr>
          <p:cNvSpPr>
            <a:spLocks noGrp="1"/>
          </p:cNvSpPr>
          <p:nvPr>
            <p:ph type="sldNum" sz="quarter" idx="12"/>
          </p:nvPr>
        </p:nvSpPr>
        <p:spPr/>
        <p:txBody>
          <a:bodyPr/>
          <a:lstStyle/>
          <a:p>
            <a:fld id="{D477C452-183C-429A-997F-5B1C8CE5C768}" type="slidenum">
              <a:rPr lang="es-MX" smtClean="0"/>
              <a:t>18</a:t>
            </a:fld>
            <a:endParaRPr lang="es-MX"/>
          </a:p>
        </p:txBody>
      </p:sp>
    </p:spTree>
    <p:extLst>
      <p:ext uri="{BB962C8B-B14F-4D97-AF65-F5344CB8AC3E}">
        <p14:creationId xmlns:p14="http://schemas.microsoft.com/office/powerpoint/2010/main" val="241250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051B-16FB-4EB5-AC6D-2F256DB59C3A}"/>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5B5F469E-1366-46FA-88F6-67D04D03D27D}"/>
              </a:ext>
            </a:extLst>
          </p:cNvPr>
          <p:cNvSpPr>
            <a:spLocks noGrp="1"/>
          </p:cNvSpPr>
          <p:nvPr>
            <p:ph idx="1"/>
          </p:nvPr>
        </p:nvSpPr>
        <p:spPr/>
        <p:txBody>
          <a:bodyPr/>
          <a:lstStyle/>
          <a:p>
            <a:endParaRPr lang="en-US" dirty="0"/>
          </a:p>
          <a:p>
            <a:r>
              <a:rPr lang="en-US" dirty="0"/>
              <a:t>The Polis vision has continued to evolve as our network expanded to over 2,500 Masternodes. In addition to working as a bridge between digital currencies and local goods and services, it was proposed that Polis could become a self-governing system of directing financial resources to communities in need. To read more about the mission and vision of the Polis team, see the Polis Manifesto.</a:t>
            </a:r>
            <a:endParaRPr lang="es-MX" dirty="0"/>
          </a:p>
        </p:txBody>
      </p:sp>
      <p:sp>
        <p:nvSpPr>
          <p:cNvPr id="4" name="Footer Placeholder 3">
            <a:extLst>
              <a:ext uri="{FF2B5EF4-FFF2-40B4-BE49-F238E27FC236}">
                <a16:creationId xmlns:a16="http://schemas.microsoft.com/office/drawing/2014/main" id="{C080983F-A68F-459D-B37D-0794D79C5703}"/>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DA215FB3-1D6F-480C-B651-6BED17B66FC6}"/>
              </a:ext>
            </a:extLst>
          </p:cNvPr>
          <p:cNvSpPr>
            <a:spLocks noGrp="1"/>
          </p:cNvSpPr>
          <p:nvPr>
            <p:ph type="sldNum" sz="quarter" idx="12"/>
          </p:nvPr>
        </p:nvSpPr>
        <p:spPr/>
        <p:txBody>
          <a:bodyPr/>
          <a:lstStyle/>
          <a:p>
            <a:fld id="{D477C452-183C-429A-997F-5B1C8CE5C768}" type="slidenum">
              <a:rPr lang="es-MX" smtClean="0"/>
              <a:t>19</a:t>
            </a:fld>
            <a:endParaRPr lang="es-MX"/>
          </a:p>
        </p:txBody>
      </p:sp>
    </p:spTree>
    <p:extLst>
      <p:ext uri="{BB962C8B-B14F-4D97-AF65-F5344CB8AC3E}">
        <p14:creationId xmlns:p14="http://schemas.microsoft.com/office/powerpoint/2010/main" val="241819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A1F8-C3A8-490C-AD34-504F304BCE3A}"/>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1E78CEFD-428A-4658-B580-776A91FF67CC}"/>
              </a:ext>
            </a:extLst>
          </p:cNvPr>
          <p:cNvSpPr>
            <a:spLocks noGrp="1"/>
          </p:cNvSpPr>
          <p:nvPr>
            <p:ph type="body" idx="1"/>
          </p:nvPr>
        </p:nvSpPr>
        <p:spPr/>
        <p:txBody>
          <a:bodyPr/>
          <a:lstStyle/>
          <a:p>
            <a:endParaRPr lang="es-MX"/>
          </a:p>
        </p:txBody>
      </p:sp>
      <p:sp>
        <p:nvSpPr>
          <p:cNvPr id="4" name="Footer Placeholder 3">
            <a:extLst>
              <a:ext uri="{FF2B5EF4-FFF2-40B4-BE49-F238E27FC236}">
                <a16:creationId xmlns:a16="http://schemas.microsoft.com/office/drawing/2014/main" id="{29AA53E2-7359-4132-B05D-07C9295AD013}"/>
              </a:ext>
            </a:extLst>
          </p:cNvPr>
          <p:cNvSpPr>
            <a:spLocks noGrp="1"/>
          </p:cNvSpPr>
          <p:nvPr>
            <p:ph type="ftr" sz="quarter" idx="11"/>
          </p:nvPr>
        </p:nvSpPr>
        <p:spPr/>
        <p:txBody>
          <a:bodyPr/>
          <a:lstStyle/>
          <a:p>
            <a:r>
              <a:rPr lang="es-MX"/>
              <a:t>sss</a:t>
            </a:r>
          </a:p>
        </p:txBody>
      </p:sp>
      <p:sp>
        <p:nvSpPr>
          <p:cNvPr id="5" name="Slide Number Placeholder 4">
            <a:extLst>
              <a:ext uri="{FF2B5EF4-FFF2-40B4-BE49-F238E27FC236}">
                <a16:creationId xmlns:a16="http://schemas.microsoft.com/office/drawing/2014/main" id="{8AD33EF5-F46B-474A-AF69-2A73A54FEE98}"/>
              </a:ext>
            </a:extLst>
          </p:cNvPr>
          <p:cNvSpPr>
            <a:spLocks noGrp="1"/>
          </p:cNvSpPr>
          <p:nvPr>
            <p:ph type="sldNum" sz="quarter" idx="12"/>
          </p:nvPr>
        </p:nvSpPr>
        <p:spPr/>
        <p:txBody>
          <a:bodyPr/>
          <a:lstStyle/>
          <a:p>
            <a:fld id="{D477C452-183C-429A-997F-5B1C8CE5C768}" type="slidenum">
              <a:rPr lang="es-MX" smtClean="0"/>
              <a:t>2</a:t>
            </a:fld>
            <a:endParaRPr lang="es-MX"/>
          </a:p>
        </p:txBody>
      </p:sp>
    </p:spTree>
    <p:extLst>
      <p:ext uri="{BB962C8B-B14F-4D97-AF65-F5344CB8AC3E}">
        <p14:creationId xmlns:p14="http://schemas.microsoft.com/office/powerpoint/2010/main" val="2465502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4F74-50F5-4F79-AC96-499402C5FED3}"/>
              </a:ext>
            </a:extLst>
          </p:cNvPr>
          <p:cNvSpPr>
            <a:spLocks noGrp="1"/>
          </p:cNvSpPr>
          <p:nvPr>
            <p:ph type="title"/>
          </p:nvPr>
        </p:nvSpPr>
        <p:spPr/>
        <p:txBody>
          <a:bodyPr/>
          <a:lstStyle/>
          <a:p>
            <a:r>
              <a:rPr lang="es-MX" dirty="0" err="1"/>
              <a:t>The</a:t>
            </a:r>
            <a:r>
              <a:rPr lang="es-MX" dirty="0"/>
              <a:t> Polis </a:t>
            </a:r>
            <a:r>
              <a:rPr lang="es-MX" dirty="0" err="1"/>
              <a:t>Community</a:t>
            </a:r>
            <a:endParaRPr lang="es-MX" dirty="0"/>
          </a:p>
        </p:txBody>
      </p:sp>
      <p:sp>
        <p:nvSpPr>
          <p:cNvPr id="3" name="Content Placeholder 2">
            <a:extLst>
              <a:ext uri="{FF2B5EF4-FFF2-40B4-BE49-F238E27FC236}">
                <a16:creationId xmlns:a16="http://schemas.microsoft.com/office/drawing/2014/main" id="{60183B55-24A9-4902-A430-477EFD86E26A}"/>
              </a:ext>
            </a:extLst>
          </p:cNvPr>
          <p:cNvSpPr>
            <a:spLocks noGrp="1"/>
          </p:cNvSpPr>
          <p:nvPr>
            <p:ph idx="1"/>
          </p:nvPr>
        </p:nvSpPr>
        <p:spPr/>
        <p:txBody>
          <a:bodyPr>
            <a:normAutofit fontScale="92500" lnSpcReduction="10000"/>
          </a:bodyPr>
          <a:lstStyle/>
          <a:p>
            <a:r>
              <a:rPr lang="en-US" dirty="0"/>
              <a:t>Eight months after launch, the Polis community grew to thousands of members with over 2,500 active Masternodes. </a:t>
            </a:r>
          </a:p>
          <a:p>
            <a:r>
              <a:rPr lang="en-US" dirty="0"/>
              <a:t>This group has proven to be an extremely collaborative community of enthusiasts, humanitarians and people from all walks of life. </a:t>
            </a:r>
          </a:p>
          <a:p>
            <a:r>
              <a:rPr lang="en-US" dirty="0"/>
              <a:t>The decentralized nature of Polis encourages this type of collaborative community by allowing for democratic governance with the common goal of achieving substantial change in our world. </a:t>
            </a:r>
          </a:p>
          <a:p>
            <a:r>
              <a:rPr lang="en-US" dirty="0"/>
              <a:t>Polis has fostered a creative environment that welcomes and values the opinions, contributions and ideas of all community members, who are encouraged to speak their minds about the future direction of Polis. </a:t>
            </a:r>
          </a:p>
        </p:txBody>
      </p:sp>
      <p:sp>
        <p:nvSpPr>
          <p:cNvPr id="4" name="Footer Placeholder 3">
            <a:extLst>
              <a:ext uri="{FF2B5EF4-FFF2-40B4-BE49-F238E27FC236}">
                <a16:creationId xmlns:a16="http://schemas.microsoft.com/office/drawing/2014/main" id="{F50E1C36-1CB5-48F4-AC90-15F8CC8B84A4}"/>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55FF6B00-B0D3-4B8E-83FB-25EAA2DA94BD}"/>
              </a:ext>
            </a:extLst>
          </p:cNvPr>
          <p:cNvSpPr>
            <a:spLocks noGrp="1"/>
          </p:cNvSpPr>
          <p:nvPr>
            <p:ph type="sldNum" sz="quarter" idx="12"/>
          </p:nvPr>
        </p:nvSpPr>
        <p:spPr/>
        <p:txBody>
          <a:bodyPr/>
          <a:lstStyle/>
          <a:p>
            <a:fld id="{D477C452-183C-429A-997F-5B1C8CE5C768}" type="slidenum">
              <a:rPr lang="es-MX" smtClean="0"/>
              <a:t>20</a:t>
            </a:fld>
            <a:endParaRPr lang="es-MX"/>
          </a:p>
        </p:txBody>
      </p:sp>
    </p:spTree>
    <p:extLst>
      <p:ext uri="{BB962C8B-B14F-4D97-AF65-F5344CB8AC3E}">
        <p14:creationId xmlns:p14="http://schemas.microsoft.com/office/powerpoint/2010/main" val="42756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754B-0917-4785-8E27-1AE6E32EF2F0}"/>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959B44C4-4303-4C84-BD0F-57BD10B793AD}"/>
              </a:ext>
            </a:extLst>
          </p:cNvPr>
          <p:cNvSpPr>
            <a:spLocks noGrp="1"/>
          </p:cNvSpPr>
          <p:nvPr>
            <p:ph idx="1"/>
          </p:nvPr>
        </p:nvSpPr>
        <p:spPr/>
        <p:txBody>
          <a:bodyPr/>
          <a:lstStyle/>
          <a:p>
            <a:r>
              <a:rPr lang="en-US" dirty="0"/>
              <a:t>Community members with the skills to carry out larger projects for Polis are empowered and encouraged by the development team to contribute as they see fit.</a:t>
            </a:r>
          </a:p>
          <a:p>
            <a:r>
              <a:rPr lang="en-US" dirty="0"/>
              <a:t>Polis is a collaborative value-added platform constantly being evolved, developed and directed by the community and talented development team. The political efficacy of each Polis community member exponentiates the impact Polis can have on the world.</a:t>
            </a:r>
            <a:endParaRPr lang="es-MX" dirty="0"/>
          </a:p>
        </p:txBody>
      </p:sp>
      <p:sp>
        <p:nvSpPr>
          <p:cNvPr id="4" name="Footer Placeholder 3">
            <a:extLst>
              <a:ext uri="{FF2B5EF4-FFF2-40B4-BE49-F238E27FC236}">
                <a16:creationId xmlns:a16="http://schemas.microsoft.com/office/drawing/2014/main" id="{48FB2FAB-04E6-4148-BA10-75BA4D26C137}"/>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BE2E63B7-0B17-4F4B-9D02-196239E90CEE}"/>
              </a:ext>
            </a:extLst>
          </p:cNvPr>
          <p:cNvSpPr>
            <a:spLocks noGrp="1"/>
          </p:cNvSpPr>
          <p:nvPr>
            <p:ph type="sldNum" sz="quarter" idx="12"/>
          </p:nvPr>
        </p:nvSpPr>
        <p:spPr/>
        <p:txBody>
          <a:bodyPr/>
          <a:lstStyle/>
          <a:p>
            <a:fld id="{D477C452-183C-429A-997F-5B1C8CE5C768}" type="slidenum">
              <a:rPr lang="es-MX" smtClean="0"/>
              <a:t>21</a:t>
            </a:fld>
            <a:endParaRPr lang="es-MX"/>
          </a:p>
        </p:txBody>
      </p:sp>
    </p:spTree>
    <p:extLst>
      <p:ext uri="{BB962C8B-B14F-4D97-AF65-F5344CB8AC3E}">
        <p14:creationId xmlns:p14="http://schemas.microsoft.com/office/powerpoint/2010/main" val="256504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0F71-554F-457F-8B9B-27A79BEE7B8E}"/>
              </a:ext>
            </a:extLst>
          </p:cNvPr>
          <p:cNvSpPr>
            <a:spLocks noGrp="1"/>
          </p:cNvSpPr>
          <p:nvPr>
            <p:ph type="title"/>
          </p:nvPr>
        </p:nvSpPr>
        <p:spPr/>
        <p:txBody>
          <a:bodyPr/>
          <a:lstStyle/>
          <a:p>
            <a:r>
              <a:rPr lang="es-MX" dirty="0" err="1"/>
              <a:t>Reward</a:t>
            </a:r>
            <a:r>
              <a:rPr lang="es-MX" dirty="0"/>
              <a:t> </a:t>
            </a:r>
            <a:r>
              <a:rPr lang="es-MX" dirty="0" err="1"/>
              <a:t>Calculation</a:t>
            </a:r>
            <a:endParaRPr lang="es-MX" dirty="0"/>
          </a:p>
        </p:txBody>
      </p:sp>
      <p:sp>
        <p:nvSpPr>
          <p:cNvPr id="3" name="Content Placeholder 2">
            <a:extLst>
              <a:ext uri="{FF2B5EF4-FFF2-40B4-BE49-F238E27FC236}">
                <a16:creationId xmlns:a16="http://schemas.microsoft.com/office/drawing/2014/main" id="{A8C78CAD-447E-4795-9780-75F57087130B}"/>
              </a:ext>
            </a:extLst>
          </p:cNvPr>
          <p:cNvSpPr>
            <a:spLocks noGrp="1"/>
          </p:cNvSpPr>
          <p:nvPr>
            <p:ph idx="1"/>
          </p:nvPr>
        </p:nvSpPr>
        <p:spPr/>
        <p:txBody>
          <a:bodyPr/>
          <a:lstStyle/>
          <a:p>
            <a:r>
              <a:rPr lang="en-US" dirty="0"/>
              <a:t>Proof-of-Stake and Masternodes are all ways that various cryptocurrencies reward workers. These reward systems contribute to the creation and confirmation of the Blockchain and each new block distributes the reward among those who perform jobs.</a:t>
            </a:r>
            <a:endParaRPr lang="es-MX" dirty="0"/>
          </a:p>
        </p:txBody>
      </p:sp>
      <p:sp>
        <p:nvSpPr>
          <p:cNvPr id="4" name="Footer Placeholder 3">
            <a:extLst>
              <a:ext uri="{FF2B5EF4-FFF2-40B4-BE49-F238E27FC236}">
                <a16:creationId xmlns:a16="http://schemas.microsoft.com/office/drawing/2014/main" id="{729AD599-DC6D-4373-861C-2B7B5067E7A0}"/>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7BBD7E8C-6315-4971-9C22-BAD4E25F63B9}"/>
              </a:ext>
            </a:extLst>
          </p:cNvPr>
          <p:cNvSpPr>
            <a:spLocks noGrp="1"/>
          </p:cNvSpPr>
          <p:nvPr>
            <p:ph type="sldNum" sz="quarter" idx="12"/>
          </p:nvPr>
        </p:nvSpPr>
        <p:spPr/>
        <p:txBody>
          <a:bodyPr/>
          <a:lstStyle/>
          <a:p>
            <a:fld id="{D477C452-183C-429A-997F-5B1C8CE5C768}" type="slidenum">
              <a:rPr lang="es-MX" smtClean="0"/>
              <a:t>22</a:t>
            </a:fld>
            <a:endParaRPr lang="es-MX"/>
          </a:p>
        </p:txBody>
      </p:sp>
    </p:spTree>
    <p:extLst>
      <p:ext uri="{BB962C8B-B14F-4D97-AF65-F5344CB8AC3E}">
        <p14:creationId xmlns:p14="http://schemas.microsoft.com/office/powerpoint/2010/main" val="4105857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5EAA-F329-4A4A-A696-FA3259B288A1}"/>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E4C9A87B-23C2-40F4-9A33-8E746D2D6F83}"/>
              </a:ext>
            </a:extLst>
          </p:cNvPr>
          <p:cNvSpPr>
            <a:spLocks noGrp="1"/>
          </p:cNvSpPr>
          <p:nvPr>
            <p:ph idx="1"/>
          </p:nvPr>
        </p:nvSpPr>
        <p:spPr/>
        <p:txBody>
          <a:bodyPr/>
          <a:lstStyle/>
          <a:p>
            <a:r>
              <a:rPr lang="en-US" dirty="0"/>
              <a:t>The Polis block reward is split such that 72% of rewards are allocated to Masternodes, 18% of rewards are allocated to miners and 10% are allocated to a community-governed Treasury Fund. Polis includes a unique lucky block system called Lucky Proof-of-Work. This system rewards both miners and Masternodes owners who find a specific block, introducing an element of luck and excitement to the Polis community.</a:t>
            </a:r>
          </a:p>
        </p:txBody>
      </p:sp>
      <p:sp>
        <p:nvSpPr>
          <p:cNvPr id="4" name="Footer Placeholder 3">
            <a:extLst>
              <a:ext uri="{FF2B5EF4-FFF2-40B4-BE49-F238E27FC236}">
                <a16:creationId xmlns:a16="http://schemas.microsoft.com/office/drawing/2014/main" id="{73710AF5-C1BD-41A3-BA12-42A3E28C7B2C}"/>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63F5D1AC-72B8-4256-9C50-9C3240695F10}"/>
              </a:ext>
            </a:extLst>
          </p:cNvPr>
          <p:cNvSpPr>
            <a:spLocks noGrp="1"/>
          </p:cNvSpPr>
          <p:nvPr>
            <p:ph type="sldNum" sz="quarter" idx="12"/>
          </p:nvPr>
        </p:nvSpPr>
        <p:spPr/>
        <p:txBody>
          <a:bodyPr/>
          <a:lstStyle/>
          <a:p>
            <a:fld id="{D477C452-183C-429A-997F-5B1C8CE5C768}" type="slidenum">
              <a:rPr lang="es-MX" smtClean="0"/>
              <a:t>23</a:t>
            </a:fld>
            <a:endParaRPr lang="es-MX"/>
          </a:p>
        </p:txBody>
      </p:sp>
    </p:spTree>
    <p:extLst>
      <p:ext uri="{BB962C8B-B14F-4D97-AF65-F5344CB8AC3E}">
        <p14:creationId xmlns:p14="http://schemas.microsoft.com/office/powerpoint/2010/main" val="3005490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D3DD-AE8D-4076-A89F-3759A7400BAE}"/>
              </a:ext>
            </a:extLst>
          </p:cNvPr>
          <p:cNvSpPr>
            <a:spLocks noGrp="1"/>
          </p:cNvSpPr>
          <p:nvPr>
            <p:ph type="title"/>
          </p:nvPr>
        </p:nvSpPr>
        <p:spPr/>
        <p:txBody>
          <a:bodyPr/>
          <a:lstStyle/>
          <a:p>
            <a:r>
              <a:rPr lang="es-MX" dirty="0" err="1"/>
              <a:t>Reward</a:t>
            </a:r>
            <a:r>
              <a:rPr lang="es-MX" dirty="0"/>
              <a:t> </a:t>
            </a:r>
            <a:r>
              <a:rPr lang="es-MX" dirty="0" err="1"/>
              <a:t>Calculation</a:t>
            </a:r>
            <a:endParaRPr lang="es-MX" dirty="0"/>
          </a:p>
        </p:txBody>
      </p:sp>
      <p:sp>
        <p:nvSpPr>
          <p:cNvPr id="3" name="Content Placeholder 2">
            <a:extLst>
              <a:ext uri="{FF2B5EF4-FFF2-40B4-BE49-F238E27FC236}">
                <a16:creationId xmlns:a16="http://schemas.microsoft.com/office/drawing/2014/main" id="{582498BC-F615-4544-848B-DD51D39A0A45}"/>
              </a:ext>
            </a:extLst>
          </p:cNvPr>
          <p:cNvSpPr>
            <a:spLocks noGrp="1"/>
          </p:cNvSpPr>
          <p:nvPr>
            <p:ph idx="1"/>
          </p:nvPr>
        </p:nvSpPr>
        <p:spPr/>
        <p:txBody>
          <a:bodyPr>
            <a:normAutofit fontScale="92500"/>
          </a:bodyPr>
          <a:lstStyle/>
          <a:p>
            <a:r>
              <a:rPr lang="en-US" dirty="0"/>
              <a:t>The Polis code base dictates that </a:t>
            </a:r>
            <a:r>
              <a:rPr lang="en-US" dirty="0" err="1"/>
              <a:t>masternode</a:t>
            </a:r>
            <a:r>
              <a:rPr lang="en-US" dirty="0"/>
              <a:t> rewards fluctuate based on the current number of </a:t>
            </a:r>
            <a:r>
              <a:rPr lang="en-US" dirty="0" err="1"/>
              <a:t>masternodes</a:t>
            </a:r>
            <a:r>
              <a:rPr lang="en-US" dirty="0"/>
              <a:t>. To calculate daily </a:t>
            </a:r>
            <a:r>
              <a:rPr lang="en-US" dirty="0" err="1"/>
              <a:t>masternode</a:t>
            </a:r>
            <a:r>
              <a:rPr lang="en-US" dirty="0"/>
              <a:t> payouts, one can use the following formula:</a:t>
            </a:r>
          </a:p>
          <a:p>
            <a:pPr marL="0" indent="0" algn="ctr">
              <a:buNone/>
            </a:pPr>
            <a:br>
              <a:rPr lang="en-US" dirty="0"/>
            </a:br>
            <a:r>
              <a:rPr lang="en-US" i="1" dirty="0"/>
              <a:t>(n/t) * r * b * .72</a:t>
            </a:r>
          </a:p>
          <a:p>
            <a:pPr marL="0" indent="0" algn="ctr">
              <a:buNone/>
            </a:pPr>
            <a:r>
              <a:rPr lang="en-US" i="1" dirty="0"/>
              <a:t>n = number of </a:t>
            </a:r>
            <a:r>
              <a:rPr lang="en-US" i="1" dirty="0" err="1"/>
              <a:t>masternodes</a:t>
            </a:r>
            <a:r>
              <a:rPr lang="en-US" i="1" dirty="0"/>
              <a:t> owned</a:t>
            </a:r>
            <a:endParaRPr lang="en-US" dirty="0"/>
          </a:p>
          <a:p>
            <a:pPr marL="0" indent="0" algn="ctr">
              <a:buNone/>
            </a:pPr>
            <a:r>
              <a:rPr lang="en-US" i="1" dirty="0"/>
              <a:t>t = total active </a:t>
            </a:r>
            <a:r>
              <a:rPr lang="en-US" i="1" dirty="0" err="1"/>
              <a:t>masternodes</a:t>
            </a:r>
            <a:endParaRPr lang="en-US" dirty="0"/>
          </a:p>
          <a:p>
            <a:pPr marL="0" indent="0" algn="ctr">
              <a:buNone/>
            </a:pPr>
            <a:r>
              <a:rPr lang="en-US" i="1" dirty="0"/>
              <a:t>r = current block reward</a:t>
            </a:r>
            <a:endParaRPr lang="en-US" dirty="0"/>
          </a:p>
          <a:p>
            <a:pPr marL="0" indent="0" algn="ctr">
              <a:buNone/>
            </a:pPr>
            <a:r>
              <a:rPr lang="en-US" i="1" dirty="0"/>
              <a:t>b = blocks per day</a:t>
            </a:r>
            <a:br>
              <a:rPr lang="en-US" dirty="0"/>
            </a:br>
            <a:endParaRPr lang="es-MX" dirty="0"/>
          </a:p>
        </p:txBody>
      </p:sp>
      <p:sp>
        <p:nvSpPr>
          <p:cNvPr id="4" name="Footer Placeholder 3">
            <a:extLst>
              <a:ext uri="{FF2B5EF4-FFF2-40B4-BE49-F238E27FC236}">
                <a16:creationId xmlns:a16="http://schemas.microsoft.com/office/drawing/2014/main" id="{5EE092FB-B6E2-4756-A50F-98BCE13C0DA1}"/>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96E1720D-2026-43F8-A828-28A868EF95C1}"/>
              </a:ext>
            </a:extLst>
          </p:cNvPr>
          <p:cNvSpPr>
            <a:spLocks noGrp="1"/>
          </p:cNvSpPr>
          <p:nvPr>
            <p:ph type="sldNum" sz="quarter" idx="12"/>
          </p:nvPr>
        </p:nvSpPr>
        <p:spPr/>
        <p:txBody>
          <a:bodyPr/>
          <a:lstStyle/>
          <a:p>
            <a:fld id="{D477C452-183C-429A-997F-5B1C8CE5C768}" type="slidenum">
              <a:rPr lang="es-MX" smtClean="0"/>
              <a:t>24</a:t>
            </a:fld>
            <a:endParaRPr lang="es-MX"/>
          </a:p>
        </p:txBody>
      </p:sp>
    </p:spTree>
    <p:extLst>
      <p:ext uri="{BB962C8B-B14F-4D97-AF65-F5344CB8AC3E}">
        <p14:creationId xmlns:p14="http://schemas.microsoft.com/office/powerpoint/2010/main" val="276156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74CC-7A83-4EE4-A35F-610318B288CA}"/>
              </a:ext>
            </a:extLst>
          </p:cNvPr>
          <p:cNvSpPr>
            <a:spLocks noGrp="1"/>
          </p:cNvSpPr>
          <p:nvPr>
            <p:ph type="title"/>
          </p:nvPr>
        </p:nvSpPr>
        <p:spPr/>
        <p:txBody>
          <a:bodyPr/>
          <a:lstStyle/>
          <a:p>
            <a:r>
              <a:rPr lang="es-MX" dirty="0"/>
              <a:t>Block </a:t>
            </a:r>
            <a:r>
              <a:rPr lang="es-MX" dirty="0" err="1"/>
              <a:t>Reward</a:t>
            </a:r>
            <a:r>
              <a:rPr lang="es-MX" dirty="0"/>
              <a:t> Chart</a:t>
            </a:r>
          </a:p>
        </p:txBody>
      </p:sp>
      <p:sp>
        <p:nvSpPr>
          <p:cNvPr id="4" name="Text Placeholder 3">
            <a:extLst>
              <a:ext uri="{FF2B5EF4-FFF2-40B4-BE49-F238E27FC236}">
                <a16:creationId xmlns:a16="http://schemas.microsoft.com/office/drawing/2014/main" id="{F67C70EC-1116-49B3-B8D1-BACC3B7B0DB0}"/>
              </a:ext>
            </a:extLst>
          </p:cNvPr>
          <p:cNvSpPr>
            <a:spLocks noGrp="1"/>
          </p:cNvSpPr>
          <p:nvPr>
            <p:ph type="body" sz="half" idx="2"/>
          </p:nvPr>
        </p:nvSpPr>
        <p:spPr>
          <a:xfrm>
            <a:off x="839788" y="2057400"/>
            <a:ext cx="3932237" cy="3811588"/>
          </a:xfrm>
        </p:spPr>
        <p:txBody>
          <a:bodyPr/>
          <a:lstStyle/>
          <a:p>
            <a:pPr algn="ctr"/>
            <a:endParaRPr lang="en-US" dirty="0"/>
          </a:p>
          <a:p>
            <a:pPr algn="ctr"/>
            <a:endParaRPr lang="en-US" dirty="0"/>
          </a:p>
          <a:p>
            <a:pPr algn="ctr"/>
            <a:endParaRPr lang="en-US" dirty="0"/>
          </a:p>
          <a:p>
            <a:pPr algn="ctr"/>
            <a:r>
              <a:rPr lang="en-US" sz="2800" dirty="0"/>
              <a:t>The block rewards will be reduced by 80% every 262800 blocks (365 days, </a:t>
            </a:r>
            <a:r>
              <a:rPr lang="en-US" sz="2800" dirty="0" err="1"/>
              <a:t>approx</a:t>
            </a:r>
            <a:r>
              <a:rPr lang="en-US" sz="2800" dirty="0"/>
              <a:t>).</a:t>
            </a:r>
          </a:p>
        </p:txBody>
      </p:sp>
      <p:sp>
        <p:nvSpPr>
          <p:cNvPr id="5" name="Footer Placeholder 4">
            <a:extLst>
              <a:ext uri="{FF2B5EF4-FFF2-40B4-BE49-F238E27FC236}">
                <a16:creationId xmlns:a16="http://schemas.microsoft.com/office/drawing/2014/main" id="{65BF47A7-93AB-424D-9D78-D802CD5C542B}"/>
              </a:ext>
            </a:extLst>
          </p:cNvPr>
          <p:cNvSpPr>
            <a:spLocks noGrp="1"/>
          </p:cNvSpPr>
          <p:nvPr>
            <p:ph type="ftr" sz="quarter" idx="11"/>
          </p:nvPr>
        </p:nvSpPr>
        <p:spPr/>
        <p:txBody>
          <a:bodyPr/>
          <a:lstStyle/>
          <a:p>
            <a:r>
              <a:rPr lang="es-MX"/>
              <a:t>Polis White Paper v3.0</a:t>
            </a:r>
            <a:endParaRPr lang="es-MX" dirty="0"/>
          </a:p>
        </p:txBody>
      </p:sp>
      <p:sp>
        <p:nvSpPr>
          <p:cNvPr id="6" name="Slide Number Placeholder 5">
            <a:extLst>
              <a:ext uri="{FF2B5EF4-FFF2-40B4-BE49-F238E27FC236}">
                <a16:creationId xmlns:a16="http://schemas.microsoft.com/office/drawing/2014/main" id="{F134D1A0-ED82-4582-B62C-EF1B9ABB5919}"/>
              </a:ext>
            </a:extLst>
          </p:cNvPr>
          <p:cNvSpPr>
            <a:spLocks noGrp="1"/>
          </p:cNvSpPr>
          <p:nvPr>
            <p:ph type="sldNum" sz="quarter" idx="12"/>
          </p:nvPr>
        </p:nvSpPr>
        <p:spPr/>
        <p:txBody>
          <a:bodyPr/>
          <a:lstStyle/>
          <a:p>
            <a:fld id="{D477C452-183C-429A-997F-5B1C8CE5C768}" type="slidenum">
              <a:rPr lang="es-MX" smtClean="0"/>
              <a:t>25</a:t>
            </a:fld>
            <a:endParaRPr lang="es-MX"/>
          </a:p>
        </p:txBody>
      </p:sp>
      <p:pic>
        <p:nvPicPr>
          <p:cNvPr id="1028" name="Picture 4" descr="https://lh5.googleusercontent.com/tnjLtbVWGgTezQ5kSTsGxgzJ6ROjFj_quvBfg1g4cePmfOBFhBaVXI68XamRhBbpnPgpNVUeQMNjD_9sTIicc2sXOOh7nRDk2sxNgHxlxoafIydbIf43lcKzebHxnTMdaNDczfAH">
            <a:extLst>
              <a:ext uri="{FF2B5EF4-FFF2-40B4-BE49-F238E27FC236}">
                <a16:creationId xmlns:a16="http://schemas.microsoft.com/office/drawing/2014/main" id="{00FDFC53-90CD-4EA4-8A90-484235ACFC2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015" r="7015"/>
          <a:stretch>
            <a:fillRect/>
          </a:stretch>
        </p:blipFill>
        <p:spPr bwMode="auto">
          <a:xfrm>
            <a:off x="5183188" y="1627505"/>
            <a:ext cx="61722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835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2D4E-BE31-432A-9E34-CA55FAE14971}"/>
              </a:ext>
            </a:extLst>
          </p:cNvPr>
          <p:cNvSpPr>
            <a:spLocks noGrp="1"/>
          </p:cNvSpPr>
          <p:nvPr>
            <p:ph type="title"/>
          </p:nvPr>
        </p:nvSpPr>
        <p:spPr/>
        <p:txBody>
          <a:bodyPr/>
          <a:lstStyle/>
          <a:p>
            <a:r>
              <a:rPr lang="es-MX" dirty="0"/>
              <a:t>Polis Marketplace</a:t>
            </a:r>
          </a:p>
        </p:txBody>
      </p:sp>
      <p:sp>
        <p:nvSpPr>
          <p:cNvPr id="3" name="Content Placeholder 2">
            <a:extLst>
              <a:ext uri="{FF2B5EF4-FFF2-40B4-BE49-F238E27FC236}">
                <a16:creationId xmlns:a16="http://schemas.microsoft.com/office/drawing/2014/main" id="{75DD49BD-B65C-4BDE-A53C-DB1307ABE2C6}"/>
              </a:ext>
            </a:extLst>
          </p:cNvPr>
          <p:cNvSpPr>
            <a:spLocks noGrp="1"/>
          </p:cNvSpPr>
          <p:nvPr>
            <p:ph idx="1"/>
          </p:nvPr>
        </p:nvSpPr>
        <p:spPr/>
        <p:txBody>
          <a:bodyPr/>
          <a:lstStyle/>
          <a:p>
            <a:r>
              <a:rPr lang="en-US" dirty="0"/>
              <a:t>Polis is equipped to be used as a fully-fledged instant and fungible currency, ready for widespread real-world use. </a:t>
            </a:r>
          </a:p>
          <a:p>
            <a:r>
              <a:rPr lang="en-US" dirty="0"/>
              <a:t>To encourage rapid proliferation of Polis adoption, the Polis Development Team plans to launch the Polis Marketplace. </a:t>
            </a:r>
          </a:p>
          <a:p>
            <a:r>
              <a:rPr lang="en-US" dirty="0"/>
              <a:t>By allowing anyone to trade Polis directly for goods and services, the community can achieve several goals: foster a healthy Polis economy, increase decentralization of Polis distribution by allowing anyone to trade goods or services for Polis instead of needing to exchange fiat, and grow the network by increasing transaction throughput.</a:t>
            </a:r>
            <a:endParaRPr lang="es-MX" dirty="0"/>
          </a:p>
        </p:txBody>
      </p:sp>
      <p:sp>
        <p:nvSpPr>
          <p:cNvPr id="4" name="Footer Placeholder 3">
            <a:extLst>
              <a:ext uri="{FF2B5EF4-FFF2-40B4-BE49-F238E27FC236}">
                <a16:creationId xmlns:a16="http://schemas.microsoft.com/office/drawing/2014/main" id="{3A4AA4EF-27B5-427E-804E-1C825BB77732}"/>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2C86163F-1C65-4049-8FA4-C88D4DE7E67F}"/>
              </a:ext>
            </a:extLst>
          </p:cNvPr>
          <p:cNvSpPr>
            <a:spLocks noGrp="1"/>
          </p:cNvSpPr>
          <p:nvPr>
            <p:ph type="sldNum" sz="quarter" idx="12"/>
          </p:nvPr>
        </p:nvSpPr>
        <p:spPr/>
        <p:txBody>
          <a:bodyPr/>
          <a:lstStyle/>
          <a:p>
            <a:fld id="{D477C452-183C-429A-997F-5B1C8CE5C768}" type="slidenum">
              <a:rPr lang="es-MX" smtClean="0"/>
              <a:t>26</a:t>
            </a:fld>
            <a:endParaRPr lang="es-MX"/>
          </a:p>
        </p:txBody>
      </p:sp>
    </p:spTree>
    <p:extLst>
      <p:ext uri="{BB962C8B-B14F-4D97-AF65-F5344CB8AC3E}">
        <p14:creationId xmlns:p14="http://schemas.microsoft.com/office/powerpoint/2010/main" val="892788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C965-F146-4FE2-9F6A-C19246F42230}"/>
              </a:ext>
            </a:extLst>
          </p:cNvPr>
          <p:cNvSpPr>
            <a:spLocks noGrp="1"/>
          </p:cNvSpPr>
          <p:nvPr>
            <p:ph type="title"/>
          </p:nvPr>
        </p:nvSpPr>
        <p:spPr/>
        <p:txBody>
          <a:bodyPr/>
          <a:lstStyle/>
          <a:p>
            <a:r>
              <a:rPr lang="es-MX" dirty="0" err="1"/>
              <a:t>The</a:t>
            </a:r>
            <a:r>
              <a:rPr lang="es-MX" dirty="0"/>
              <a:t> Polis </a:t>
            </a:r>
            <a:r>
              <a:rPr lang="es-MX" dirty="0" err="1"/>
              <a:t>Foundation</a:t>
            </a:r>
            <a:endParaRPr lang="es-MX" dirty="0"/>
          </a:p>
        </p:txBody>
      </p:sp>
      <p:sp>
        <p:nvSpPr>
          <p:cNvPr id="3" name="Content Placeholder 2">
            <a:extLst>
              <a:ext uri="{FF2B5EF4-FFF2-40B4-BE49-F238E27FC236}">
                <a16:creationId xmlns:a16="http://schemas.microsoft.com/office/drawing/2014/main" id="{1D579C6E-B012-4F6D-943A-A2B19A0E5B3E}"/>
              </a:ext>
            </a:extLst>
          </p:cNvPr>
          <p:cNvSpPr>
            <a:spLocks noGrp="1"/>
          </p:cNvSpPr>
          <p:nvPr>
            <p:ph idx="1"/>
          </p:nvPr>
        </p:nvSpPr>
        <p:spPr/>
        <p:txBody>
          <a:bodyPr/>
          <a:lstStyle/>
          <a:p>
            <a:r>
              <a:rPr lang="en-US" dirty="0"/>
              <a:t>The Polis Development Team is working to establish The Polis Foundation, a registered non-profit legal entity dedicated to carrying out the philanthropic vision of the Polis community. As the decentralized governance system approves proposals, The Polis Foundation is responsible for carrying out these proposals using the Treasury Fund.</a:t>
            </a:r>
            <a:endParaRPr lang="es-MX" dirty="0"/>
          </a:p>
        </p:txBody>
      </p:sp>
      <p:sp>
        <p:nvSpPr>
          <p:cNvPr id="4" name="Footer Placeholder 3">
            <a:extLst>
              <a:ext uri="{FF2B5EF4-FFF2-40B4-BE49-F238E27FC236}">
                <a16:creationId xmlns:a16="http://schemas.microsoft.com/office/drawing/2014/main" id="{2FAD286A-2994-43AE-B95A-258D63052513}"/>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41E407D6-3FA8-49CB-9F7A-39725600AAA7}"/>
              </a:ext>
            </a:extLst>
          </p:cNvPr>
          <p:cNvSpPr>
            <a:spLocks noGrp="1"/>
          </p:cNvSpPr>
          <p:nvPr>
            <p:ph type="sldNum" sz="quarter" idx="12"/>
          </p:nvPr>
        </p:nvSpPr>
        <p:spPr/>
        <p:txBody>
          <a:bodyPr/>
          <a:lstStyle/>
          <a:p>
            <a:fld id="{D477C452-183C-429A-997F-5B1C8CE5C768}" type="slidenum">
              <a:rPr lang="es-MX" smtClean="0"/>
              <a:t>27</a:t>
            </a:fld>
            <a:endParaRPr lang="es-MX"/>
          </a:p>
        </p:txBody>
      </p:sp>
    </p:spTree>
    <p:extLst>
      <p:ext uri="{BB962C8B-B14F-4D97-AF65-F5344CB8AC3E}">
        <p14:creationId xmlns:p14="http://schemas.microsoft.com/office/powerpoint/2010/main" val="4130602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3087-C529-440E-9916-9ED11893077D}"/>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AE834295-2CAE-4855-9C42-96FF83F0EB97}"/>
              </a:ext>
            </a:extLst>
          </p:cNvPr>
          <p:cNvSpPr>
            <a:spLocks noGrp="1"/>
          </p:cNvSpPr>
          <p:nvPr>
            <p:ph idx="1"/>
          </p:nvPr>
        </p:nvSpPr>
        <p:spPr/>
        <p:txBody>
          <a:bodyPr/>
          <a:lstStyle/>
          <a:p>
            <a:r>
              <a:rPr lang="en-US" dirty="0"/>
              <a:t>This legal entity is fully compliant with transparency requirements for non-profit organizations and is fully auditable by any Polis community member.</a:t>
            </a:r>
          </a:p>
          <a:p>
            <a:br>
              <a:rPr lang="en-US" dirty="0"/>
            </a:br>
            <a:r>
              <a:rPr lang="en-US" dirty="0"/>
              <a:t>The Polis Foundation will establish relationships with charities, communities, social movements and crisis organizations to facilitate the implementation of community proposals in a swift, professional and reliable manner.</a:t>
            </a:r>
          </a:p>
        </p:txBody>
      </p:sp>
      <p:sp>
        <p:nvSpPr>
          <p:cNvPr id="4" name="Footer Placeholder 3">
            <a:extLst>
              <a:ext uri="{FF2B5EF4-FFF2-40B4-BE49-F238E27FC236}">
                <a16:creationId xmlns:a16="http://schemas.microsoft.com/office/drawing/2014/main" id="{6FB1F07E-BF98-471D-8B4B-53C4A44E03A2}"/>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5F95A5FF-296F-4488-9DC4-0474ABB9C393}"/>
              </a:ext>
            </a:extLst>
          </p:cNvPr>
          <p:cNvSpPr>
            <a:spLocks noGrp="1"/>
          </p:cNvSpPr>
          <p:nvPr>
            <p:ph type="sldNum" sz="quarter" idx="12"/>
          </p:nvPr>
        </p:nvSpPr>
        <p:spPr/>
        <p:txBody>
          <a:bodyPr/>
          <a:lstStyle/>
          <a:p>
            <a:fld id="{D477C452-183C-429A-997F-5B1C8CE5C768}" type="slidenum">
              <a:rPr lang="es-MX" smtClean="0"/>
              <a:t>28</a:t>
            </a:fld>
            <a:endParaRPr lang="es-MX"/>
          </a:p>
        </p:txBody>
      </p:sp>
    </p:spTree>
    <p:extLst>
      <p:ext uri="{BB962C8B-B14F-4D97-AF65-F5344CB8AC3E}">
        <p14:creationId xmlns:p14="http://schemas.microsoft.com/office/powerpoint/2010/main" val="3137295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AE3F-FC2D-4E3C-AAB4-84CB6DB1EE10}"/>
              </a:ext>
            </a:extLst>
          </p:cNvPr>
          <p:cNvSpPr>
            <a:spLocks noGrp="1"/>
          </p:cNvSpPr>
          <p:nvPr>
            <p:ph type="title"/>
          </p:nvPr>
        </p:nvSpPr>
        <p:spPr/>
        <p:txBody>
          <a:bodyPr/>
          <a:lstStyle/>
          <a:p>
            <a:r>
              <a:rPr lang="es-MX" dirty="0"/>
              <a:t>A </a:t>
            </a:r>
            <a:r>
              <a:rPr lang="es-MX" dirty="0" err="1"/>
              <a:t>quick</a:t>
            </a:r>
            <a:r>
              <a:rPr lang="es-MX" dirty="0"/>
              <a:t> </a:t>
            </a:r>
            <a:r>
              <a:rPr lang="es-MX" dirty="0" err="1"/>
              <a:t>start</a:t>
            </a:r>
            <a:r>
              <a:rPr lang="es-MX" dirty="0"/>
              <a:t> </a:t>
            </a:r>
            <a:r>
              <a:rPr lang="es-MX" dirty="0" err="1"/>
              <a:t>distribution</a:t>
            </a:r>
            <a:endParaRPr lang="es-MX" dirty="0"/>
          </a:p>
        </p:txBody>
      </p:sp>
      <p:sp>
        <p:nvSpPr>
          <p:cNvPr id="3" name="Content Placeholder 2">
            <a:extLst>
              <a:ext uri="{FF2B5EF4-FFF2-40B4-BE49-F238E27FC236}">
                <a16:creationId xmlns:a16="http://schemas.microsoft.com/office/drawing/2014/main" id="{D4F49BCA-9AC2-432E-B092-D5C16FB16D8E}"/>
              </a:ext>
            </a:extLst>
          </p:cNvPr>
          <p:cNvSpPr>
            <a:spLocks noGrp="1"/>
          </p:cNvSpPr>
          <p:nvPr>
            <p:ph idx="1"/>
          </p:nvPr>
        </p:nvSpPr>
        <p:spPr/>
        <p:txBody>
          <a:bodyPr/>
          <a:lstStyle/>
          <a:p>
            <a:r>
              <a:rPr lang="en-US" dirty="0"/>
              <a:t>A quick start distribution incentivized early adopters and miners to help establish Polis. The initial block reward is 20 Polis. To encourage healthy rapid adoption, block reward remains fixed at 20 Polis for four years. Starting in the fifth year, the block reward is reduced to 2 until after the tenth year, upon which time the reward is obtained entirely from transaction fees.</a:t>
            </a:r>
          </a:p>
        </p:txBody>
      </p:sp>
      <p:sp>
        <p:nvSpPr>
          <p:cNvPr id="4" name="Footer Placeholder 3">
            <a:extLst>
              <a:ext uri="{FF2B5EF4-FFF2-40B4-BE49-F238E27FC236}">
                <a16:creationId xmlns:a16="http://schemas.microsoft.com/office/drawing/2014/main" id="{A8AAB8FB-D168-4070-A14F-E67D25C81FCF}"/>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BCDCC6A6-CE54-4761-8B6F-4AC745166038}"/>
              </a:ext>
            </a:extLst>
          </p:cNvPr>
          <p:cNvSpPr>
            <a:spLocks noGrp="1"/>
          </p:cNvSpPr>
          <p:nvPr>
            <p:ph type="sldNum" sz="quarter" idx="12"/>
          </p:nvPr>
        </p:nvSpPr>
        <p:spPr/>
        <p:txBody>
          <a:bodyPr/>
          <a:lstStyle/>
          <a:p>
            <a:fld id="{D477C452-183C-429A-997F-5B1C8CE5C768}" type="slidenum">
              <a:rPr lang="es-MX" smtClean="0"/>
              <a:t>29</a:t>
            </a:fld>
            <a:endParaRPr lang="es-MX"/>
          </a:p>
        </p:txBody>
      </p:sp>
    </p:spTree>
    <p:extLst>
      <p:ext uri="{BB962C8B-B14F-4D97-AF65-F5344CB8AC3E}">
        <p14:creationId xmlns:p14="http://schemas.microsoft.com/office/powerpoint/2010/main" val="337979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5FBD1-E367-470C-9C3D-C08079EF619A}"/>
              </a:ext>
            </a:extLst>
          </p:cNvPr>
          <p:cNvSpPr>
            <a:spLocks noGrp="1"/>
          </p:cNvSpPr>
          <p:nvPr>
            <p:ph idx="1"/>
          </p:nvPr>
        </p:nvSpPr>
        <p:spPr>
          <a:xfrm>
            <a:off x="609600" y="772160"/>
            <a:ext cx="5486400" cy="5404803"/>
          </a:xfrm>
        </p:spPr>
        <p:txBody>
          <a:bodyPr>
            <a:normAutofit/>
          </a:bodyPr>
          <a:lstStyle/>
          <a:p>
            <a:pPr marL="0" indent="0" algn="ctr">
              <a:buNone/>
            </a:pPr>
            <a:r>
              <a:rPr lang="en-US" dirty="0"/>
              <a:t>Polis is a cryptocurrency designed for global community.</a:t>
            </a:r>
          </a:p>
          <a:p>
            <a:pPr marL="0" indent="0" algn="ctr">
              <a:buNone/>
            </a:pPr>
            <a:r>
              <a:rPr lang="en-US" dirty="0"/>
              <a:t>Polis uses decentralized governance and a system of democratic financing to generate global impact. </a:t>
            </a:r>
          </a:p>
          <a:p>
            <a:pPr marL="0" indent="0" algn="ctr">
              <a:buNone/>
            </a:pPr>
            <a:r>
              <a:rPr lang="en-US" dirty="0"/>
              <a:t>Most cryptocurrencies are controlled entirely by a small group of developers and insiders. Instead, Polis flips this model upside-down by transferring democratic power to the Polis community. </a:t>
            </a:r>
            <a:endParaRPr lang="es-MX" dirty="0"/>
          </a:p>
        </p:txBody>
      </p:sp>
      <p:sp>
        <p:nvSpPr>
          <p:cNvPr id="4" name="Footer Placeholder 3">
            <a:extLst>
              <a:ext uri="{FF2B5EF4-FFF2-40B4-BE49-F238E27FC236}">
                <a16:creationId xmlns:a16="http://schemas.microsoft.com/office/drawing/2014/main" id="{336BAF03-E512-448B-ABE9-66AE9A08EFDB}"/>
              </a:ext>
            </a:extLst>
          </p:cNvPr>
          <p:cNvSpPr>
            <a:spLocks noGrp="1"/>
          </p:cNvSpPr>
          <p:nvPr>
            <p:ph type="ftr" sz="quarter" idx="11"/>
          </p:nvPr>
        </p:nvSpPr>
        <p:spPr/>
        <p:txBody>
          <a:bodyPr/>
          <a:lstStyle/>
          <a:p>
            <a:r>
              <a:rPr lang="es-MX" dirty="0"/>
              <a:t>Polis White </a:t>
            </a:r>
            <a:r>
              <a:rPr lang="es-MX" dirty="0" err="1"/>
              <a:t>Paper</a:t>
            </a:r>
            <a:r>
              <a:rPr lang="es-MX" dirty="0"/>
              <a:t> v3.0</a:t>
            </a:r>
          </a:p>
        </p:txBody>
      </p:sp>
      <p:sp>
        <p:nvSpPr>
          <p:cNvPr id="5" name="Slide Number Placeholder 4">
            <a:extLst>
              <a:ext uri="{FF2B5EF4-FFF2-40B4-BE49-F238E27FC236}">
                <a16:creationId xmlns:a16="http://schemas.microsoft.com/office/drawing/2014/main" id="{517C778E-D681-40D2-90BD-46898EAC72DE}"/>
              </a:ext>
            </a:extLst>
          </p:cNvPr>
          <p:cNvSpPr>
            <a:spLocks noGrp="1"/>
          </p:cNvSpPr>
          <p:nvPr>
            <p:ph type="sldNum" sz="quarter" idx="12"/>
          </p:nvPr>
        </p:nvSpPr>
        <p:spPr/>
        <p:txBody>
          <a:bodyPr/>
          <a:lstStyle/>
          <a:p>
            <a:fld id="{D477C452-183C-429A-997F-5B1C8CE5C768}" type="slidenum">
              <a:rPr lang="es-MX" smtClean="0"/>
              <a:t>3</a:t>
            </a:fld>
            <a:endParaRPr lang="es-MX" dirty="0"/>
          </a:p>
        </p:txBody>
      </p:sp>
      <p:sp>
        <p:nvSpPr>
          <p:cNvPr id="6" name="Content Placeholder 2">
            <a:extLst>
              <a:ext uri="{FF2B5EF4-FFF2-40B4-BE49-F238E27FC236}">
                <a16:creationId xmlns:a16="http://schemas.microsoft.com/office/drawing/2014/main" id="{244AFD61-4C05-468B-B9A3-B707BA287573}"/>
              </a:ext>
            </a:extLst>
          </p:cNvPr>
          <p:cNvSpPr txBox="1">
            <a:spLocks/>
          </p:cNvSpPr>
          <p:nvPr/>
        </p:nvSpPr>
        <p:spPr>
          <a:xfrm>
            <a:off x="6096000" y="1536174"/>
            <a:ext cx="5257800" cy="46407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Community members are given a vote through Masternode ownership. </a:t>
            </a:r>
          </a:p>
          <a:p>
            <a:pPr marL="0" indent="0" algn="ctr">
              <a:buFont typeface="Arial" panose="020B0604020202020204" pitchFamily="34" charset="0"/>
              <a:buNone/>
            </a:pPr>
            <a:r>
              <a:rPr lang="en-US" dirty="0"/>
              <a:t>These votes determine which community proposals pass or fail. Anyone can create a community proposal about anything: a charitable donation, a community event, a direct change to Polis’s code base, etc. </a:t>
            </a:r>
          </a:p>
          <a:p>
            <a:pPr marL="0" indent="0" algn="ctr">
              <a:buFont typeface="Arial" panose="020B0604020202020204" pitchFamily="34" charset="0"/>
              <a:buNone/>
            </a:pPr>
            <a:r>
              <a:rPr lang="en-US" dirty="0"/>
              <a:t>These proposals are executed and funded by The Polis Foundation.</a:t>
            </a:r>
          </a:p>
        </p:txBody>
      </p:sp>
    </p:spTree>
    <p:extLst>
      <p:ext uri="{BB962C8B-B14F-4D97-AF65-F5344CB8AC3E}">
        <p14:creationId xmlns:p14="http://schemas.microsoft.com/office/powerpoint/2010/main" val="4023054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BB8C-B347-4F5E-B1EA-8206B520B7E4}"/>
              </a:ext>
            </a:extLst>
          </p:cNvPr>
          <p:cNvSpPr>
            <a:spLocks noGrp="1"/>
          </p:cNvSpPr>
          <p:nvPr>
            <p:ph type="title"/>
          </p:nvPr>
        </p:nvSpPr>
        <p:spPr/>
        <p:txBody>
          <a:bodyPr/>
          <a:lstStyle/>
          <a:p>
            <a:r>
              <a:rPr lang="es-MX" dirty="0" err="1"/>
              <a:t>Proof</a:t>
            </a:r>
            <a:r>
              <a:rPr lang="es-MX" dirty="0"/>
              <a:t> </a:t>
            </a:r>
            <a:r>
              <a:rPr lang="es-MX" dirty="0" err="1"/>
              <a:t>of</a:t>
            </a:r>
            <a:r>
              <a:rPr lang="es-MX" dirty="0"/>
              <a:t> </a:t>
            </a:r>
            <a:r>
              <a:rPr lang="es-MX" dirty="0" err="1"/>
              <a:t>Stake</a:t>
            </a:r>
            <a:endParaRPr lang="es-MX" dirty="0"/>
          </a:p>
        </p:txBody>
      </p:sp>
      <p:sp>
        <p:nvSpPr>
          <p:cNvPr id="3" name="Text Placeholder 2">
            <a:extLst>
              <a:ext uri="{FF2B5EF4-FFF2-40B4-BE49-F238E27FC236}">
                <a16:creationId xmlns:a16="http://schemas.microsoft.com/office/drawing/2014/main" id="{304D9786-FFC5-4B1F-B0D4-DC6AED66BF65}"/>
              </a:ext>
            </a:extLst>
          </p:cNvPr>
          <p:cNvSpPr>
            <a:spLocks noGrp="1"/>
          </p:cNvSpPr>
          <p:nvPr>
            <p:ph type="body" idx="1"/>
          </p:nvPr>
        </p:nvSpPr>
        <p:spPr/>
        <p:txBody>
          <a:bodyPr/>
          <a:lstStyle/>
          <a:p>
            <a:endParaRPr lang="es-MX"/>
          </a:p>
        </p:txBody>
      </p:sp>
      <p:sp>
        <p:nvSpPr>
          <p:cNvPr id="4" name="Footer Placeholder 3">
            <a:extLst>
              <a:ext uri="{FF2B5EF4-FFF2-40B4-BE49-F238E27FC236}">
                <a16:creationId xmlns:a16="http://schemas.microsoft.com/office/drawing/2014/main" id="{03E3F451-FE96-4B24-B5A2-8B31E0B74D3E}"/>
              </a:ext>
            </a:extLst>
          </p:cNvPr>
          <p:cNvSpPr>
            <a:spLocks noGrp="1"/>
          </p:cNvSpPr>
          <p:nvPr>
            <p:ph type="ftr" sz="quarter" idx="11"/>
          </p:nvPr>
        </p:nvSpPr>
        <p:spPr/>
        <p:txBody>
          <a:bodyPr/>
          <a:lstStyle/>
          <a:p>
            <a:r>
              <a:rPr lang="es-MX"/>
              <a:t>ssPolis White Paper v3.0</a:t>
            </a:r>
          </a:p>
          <a:p>
            <a:r>
              <a:rPr lang="es-MX"/>
              <a:t>s</a:t>
            </a:r>
            <a:endParaRPr lang="es-MX" dirty="0"/>
          </a:p>
        </p:txBody>
      </p:sp>
      <p:sp>
        <p:nvSpPr>
          <p:cNvPr id="5" name="Slide Number Placeholder 4">
            <a:extLst>
              <a:ext uri="{FF2B5EF4-FFF2-40B4-BE49-F238E27FC236}">
                <a16:creationId xmlns:a16="http://schemas.microsoft.com/office/drawing/2014/main" id="{C28C33ED-7DE9-49C2-A4F9-FC8CE1BB0387}"/>
              </a:ext>
            </a:extLst>
          </p:cNvPr>
          <p:cNvSpPr>
            <a:spLocks noGrp="1"/>
          </p:cNvSpPr>
          <p:nvPr>
            <p:ph type="sldNum" sz="quarter" idx="12"/>
          </p:nvPr>
        </p:nvSpPr>
        <p:spPr/>
        <p:txBody>
          <a:bodyPr/>
          <a:lstStyle/>
          <a:p>
            <a:fld id="{D477C452-183C-429A-997F-5B1C8CE5C768}" type="slidenum">
              <a:rPr lang="es-MX" smtClean="0"/>
              <a:t>30</a:t>
            </a:fld>
            <a:endParaRPr lang="es-MX"/>
          </a:p>
        </p:txBody>
      </p:sp>
    </p:spTree>
    <p:extLst>
      <p:ext uri="{BB962C8B-B14F-4D97-AF65-F5344CB8AC3E}">
        <p14:creationId xmlns:p14="http://schemas.microsoft.com/office/powerpoint/2010/main" val="1073396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EA8B-2D21-4615-B7A4-0FA30088D678}"/>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18C67E2A-99A8-4F17-B883-3B249405B241}"/>
              </a:ext>
            </a:extLst>
          </p:cNvPr>
          <p:cNvSpPr>
            <a:spLocks noGrp="1"/>
          </p:cNvSpPr>
          <p:nvPr>
            <p:ph idx="1"/>
          </p:nvPr>
        </p:nvSpPr>
        <p:spPr/>
        <p:txBody>
          <a:bodyPr/>
          <a:lstStyle/>
          <a:p>
            <a:r>
              <a:rPr lang="en-US" dirty="0"/>
              <a:t>From its beginning in December 2017 and until October 25th, 2018 the consensus mechanism utilized a Proof of Work (</a:t>
            </a:r>
            <a:r>
              <a:rPr lang="en-US" dirty="0" err="1"/>
              <a:t>PoW</a:t>
            </a:r>
            <a:r>
              <a:rPr lang="en-US" dirty="0"/>
              <a:t>) consensus, which suffered alterations and algorithm changes for block difficulty throughout its history.</a:t>
            </a:r>
          </a:p>
          <a:p>
            <a:endParaRPr lang="en-US" dirty="0"/>
          </a:p>
          <a:p>
            <a:r>
              <a:rPr lang="en-US" dirty="0"/>
              <a:t>As of October 25th, the blockchain will move to a Proof of Stake (</a:t>
            </a:r>
            <a:r>
              <a:rPr lang="en-US" dirty="0" err="1"/>
              <a:t>PoS</a:t>
            </a:r>
            <a:r>
              <a:rPr lang="en-US" dirty="0"/>
              <a:t>) consensus. The Polis </a:t>
            </a:r>
            <a:r>
              <a:rPr lang="en-US" dirty="0" err="1"/>
              <a:t>PoS</a:t>
            </a:r>
            <a:r>
              <a:rPr lang="en-US" dirty="0"/>
              <a:t> implementation is based of XSN </a:t>
            </a:r>
            <a:r>
              <a:rPr lang="en-US" dirty="0" err="1"/>
              <a:t>StakeNet’s</a:t>
            </a:r>
            <a:r>
              <a:rPr lang="en-US" dirty="0"/>
              <a:t> which based on </a:t>
            </a:r>
            <a:r>
              <a:rPr lang="en-US" dirty="0" err="1"/>
              <a:t>Peercoin’s</a:t>
            </a:r>
            <a:r>
              <a:rPr lang="en-US" dirty="0"/>
              <a:t>.</a:t>
            </a:r>
            <a:endParaRPr lang="es-MX" dirty="0"/>
          </a:p>
        </p:txBody>
      </p:sp>
      <p:sp>
        <p:nvSpPr>
          <p:cNvPr id="4" name="Footer Placeholder 3">
            <a:extLst>
              <a:ext uri="{FF2B5EF4-FFF2-40B4-BE49-F238E27FC236}">
                <a16:creationId xmlns:a16="http://schemas.microsoft.com/office/drawing/2014/main" id="{BD585046-4EAC-416A-8E67-3B93AF88FCFF}"/>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E7B4DD55-729C-4A15-BF95-F1E7D768F30B}"/>
              </a:ext>
            </a:extLst>
          </p:cNvPr>
          <p:cNvSpPr>
            <a:spLocks noGrp="1"/>
          </p:cNvSpPr>
          <p:nvPr>
            <p:ph type="sldNum" sz="quarter" idx="12"/>
          </p:nvPr>
        </p:nvSpPr>
        <p:spPr/>
        <p:txBody>
          <a:bodyPr/>
          <a:lstStyle/>
          <a:p>
            <a:fld id="{D477C452-183C-429A-997F-5B1C8CE5C768}" type="slidenum">
              <a:rPr lang="es-MX" smtClean="0"/>
              <a:t>31</a:t>
            </a:fld>
            <a:endParaRPr lang="es-MX"/>
          </a:p>
        </p:txBody>
      </p:sp>
    </p:spTree>
    <p:extLst>
      <p:ext uri="{BB962C8B-B14F-4D97-AF65-F5344CB8AC3E}">
        <p14:creationId xmlns:p14="http://schemas.microsoft.com/office/powerpoint/2010/main" val="250398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EDB5-C673-4E92-BA9B-A67EA6C85CC9}"/>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FE1F346A-2E77-452F-B994-FEA622504A69}"/>
              </a:ext>
            </a:extLst>
          </p:cNvPr>
          <p:cNvSpPr>
            <a:spLocks noGrp="1"/>
          </p:cNvSpPr>
          <p:nvPr>
            <p:ph idx="1"/>
          </p:nvPr>
        </p:nvSpPr>
        <p:spPr/>
        <p:txBody>
          <a:bodyPr/>
          <a:lstStyle/>
          <a:p>
            <a:r>
              <a:rPr lang="en-US" dirty="0"/>
              <a:t>Proof of Stake has been proven to be friendlier block validation technology than its </a:t>
            </a:r>
            <a:r>
              <a:rPr lang="en-US" dirty="0" err="1"/>
              <a:t>PoW</a:t>
            </a:r>
            <a:r>
              <a:rPr lang="en-US" dirty="0"/>
              <a:t> counterpart[missing reference] and makes every Polis holder a part of the block validation process and thus keeping the integrity of the blockchain.</a:t>
            </a:r>
          </a:p>
          <a:p>
            <a:endParaRPr lang="en-US" dirty="0"/>
          </a:p>
          <a:p>
            <a:r>
              <a:rPr lang="en-US" dirty="0"/>
              <a:t>We believe this consensus change aligns with the Polis value of handling the power and responsibility of Polis to its community.</a:t>
            </a:r>
            <a:endParaRPr lang="es-MX" dirty="0"/>
          </a:p>
        </p:txBody>
      </p:sp>
      <p:sp>
        <p:nvSpPr>
          <p:cNvPr id="4" name="Footer Placeholder 3">
            <a:extLst>
              <a:ext uri="{FF2B5EF4-FFF2-40B4-BE49-F238E27FC236}">
                <a16:creationId xmlns:a16="http://schemas.microsoft.com/office/drawing/2014/main" id="{CD0D924F-BA43-4EF5-BE0E-753BDF63ED30}"/>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95179D04-5F4F-418F-A232-EF5293B5CED0}"/>
              </a:ext>
            </a:extLst>
          </p:cNvPr>
          <p:cNvSpPr>
            <a:spLocks noGrp="1"/>
          </p:cNvSpPr>
          <p:nvPr>
            <p:ph type="sldNum" sz="quarter" idx="12"/>
          </p:nvPr>
        </p:nvSpPr>
        <p:spPr/>
        <p:txBody>
          <a:bodyPr/>
          <a:lstStyle/>
          <a:p>
            <a:fld id="{D477C452-183C-429A-997F-5B1C8CE5C768}" type="slidenum">
              <a:rPr lang="es-MX" smtClean="0"/>
              <a:t>32</a:t>
            </a:fld>
            <a:endParaRPr lang="es-MX"/>
          </a:p>
        </p:txBody>
      </p:sp>
    </p:spTree>
    <p:extLst>
      <p:ext uri="{BB962C8B-B14F-4D97-AF65-F5344CB8AC3E}">
        <p14:creationId xmlns:p14="http://schemas.microsoft.com/office/powerpoint/2010/main" val="391954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1E8C-8C21-4B7F-8C78-5B29874B50FB}"/>
              </a:ext>
            </a:extLst>
          </p:cNvPr>
          <p:cNvSpPr>
            <a:spLocks noGrp="1"/>
          </p:cNvSpPr>
          <p:nvPr>
            <p:ph type="title"/>
          </p:nvPr>
        </p:nvSpPr>
        <p:spPr/>
        <p:txBody>
          <a:bodyPr/>
          <a:lstStyle/>
          <a:p>
            <a:r>
              <a:rPr lang="es-MX" dirty="0" err="1"/>
              <a:t>Staking</a:t>
            </a:r>
            <a:endParaRPr lang="es-MX" dirty="0"/>
          </a:p>
        </p:txBody>
      </p:sp>
      <p:sp>
        <p:nvSpPr>
          <p:cNvPr id="3" name="Content Placeholder 2">
            <a:extLst>
              <a:ext uri="{FF2B5EF4-FFF2-40B4-BE49-F238E27FC236}">
                <a16:creationId xmlns:a16="http://schemas.microsoft.com/office/drawing/2014/main" id="{0F02D012-F783-41FC-9008-7B2E7CD10EBD}"/>
              </a:ext>
            </a:extLst>
          </p:cNvPr>
          <p:cNvSpPr>
            <a:spLocks noGrp="1"/>
          </p:cNvSpPr>
          <p:nvPr>
            <p:ph idx="1"/>
          </p:nvPr>
        </p:nvSpPr>
        <p:spPr/>
        <p:txBody>
          <a:bodyPr/>
          <a:lstStyle/>
          <a:p>
            <a:r>
              <a:rPr lang="en-US" b="1" dirty="0"/>
              <a:t>Requisites for Staking</a:t>
            </a:r>
            <a:endParaRPr lang="es-MX" b="1" dirty="0"/>
          </a:p>
          <a:p>
            <a:pPr lvl="0" fontAlgn="base"/>
            <a:r>
              <a:rPr lang="en-US" dirty="0"/>
              <a:t>Having an unencrypted wallet (at least unlocked during staking)</a:t>
            </a:r>
            <a:endParaRPr lang="es-MX" dirty="0"/>
          </a:p>
          <a:p>
            <a:pPr lvl="0" fontAlgn="base"/>
            <a:r>
              <a:rPr lang="en-US" dirty="0"/>
              <a:t>The wallet should be synced with the Governance System (Masternodes &amp; Masternode Payments)</a:t>
            </a:r>
            <a:endParaRPr lang="es-MX" dirty="0"/>
          </a:p>
          <a:p>
            <a:pPr lvl="0" fontAlgn="base"/>
            <a:r>
              <a:rPr lang="en-US" dirty="0"/>
              <a:t>Having </a:t>
            </a:r>
            <a:r>
              <a:rPr lang="en-US" dirty="0" err="1"/>
              <a:t>stakeable</a:t>
            </a:r>
            <a:r>
              <a:rPr lang="fr-FR" dirty="0"/>
              <a:t> coins</a:t>
            </a:r>
            <a:endParaRPr lang="es-MX" dirty="0"/>
          </a:p>
          <a:p>
            <a:pPr lvl="1" fontAlgn="base"/>
            <a:r>
              <a:rPr lang="en-US" dirty="0"/>
              <a:t>All coins having an age greater than two minutes (min coinage) are considered </a:t>
            </a:r>
            <a:r>
              <a:rPr lang="en-US" dirty="0" err="1"/>
              <a:t>stakeable</a:t>
            </a:r>
            <a:r>
              <a:rPr lang="en-US" dirty="0"/>
              <a:t>.</a:t>
            </a:r>
            <a:endParaRPr lang="es-MX" dirty="0"/>
          </a:p>
        </p:txBody>
      </p:sp>
      <p:sp>
        <p:nvSpPr>
          <p:cNvPr id="4" name="Footer Placeholder 3">
            <a:extLst>
              <a:ext uri="{FF2B5EF4-FFF2-40B4-BE49-F238E27FC236}">
                <a16:creationId xmlns:a16="http://schemas.microsoft.com/office/drawing/2014/main" id="{1C79DB89-EC2C-4016-B5C6-A8B9AB8D4BF0}"/>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4A00EBD0-9D5F-4644-A4E1-7FE6F63CFE05}"/>
              </a:ext>
            </a:extLst>
          </p:cNvPr>
          <p:cNvSpPr>
            <a:spLocks noGrp="1"/>
          </p:cNvSpPr>
          <p:nvPr>
            <p:ph type="sldNum" sz="quarter" idx="12"/>
          </p:nvPr>
        </p:nvSpPr>
        <p:spPr/>
        <p:txBody>
          <a:bodyPr/>
          <a:lstStyle/>
          <a:p>
            <a:fld id="{D477C452-183C-429A-997F-5B1C8CE5C768}" type="slidenum">
              <a:rPr lang="es-MX" smtClean="0"/>
              <a:t>33</a:t>
            </a:fld>
            <a:endParaRPr lang="es-MX"/>
          </a:p>
        </p:txBody>
      </p:sp>
    </p:spTree>
    <p:extLst>
      <p:ext uri="{BB962C8B-B14F-4D97-AF65-F5344CB8AC3E}">
        <p14:creationId xmlns:p14="http://schemas.microsoft.com/office/powerpoint/2010/main" val="302407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1120-1B90-4156-9D08-9CCCF9FCBE6A}"/>
              </a:ext>
            </a:extLst>
          </p:cNvPr>
          <p:cNvSpPr>
            <a:spLocks noGrp="1"/>
          </p:cNvSpPr>
          <p:nvPr>
            <p:ph type="title"/>
          </p:nvPr>
        </p:nvSpPr>
        <p:spPr/>
        <p:txBody>
          <a:bodyPr/>
          <a:lstStyle/>
          <a:p>
            <a:r>
              <a:rPr lang="es-MX" dirty="0" err="1"/>
              <a:t>Staking</a:t>
            </a:r>
            <a:r>
              <a:rPr lang="es-MX" dirty="0"/>
              <a:t> </a:t>
            </a:r>
            <a:r>
              <a:rPr lang="es-MX" dirty="0" err="1"/>
              <a:t>Process</a:t>
            </a:r>
            <a:endParaRPr lang="es-MX" dirty="0"/>
          </a:p>
        </p:txBody>
      </p:sp>
      <p:sp>
        <p:nvSpPr>
          <p:cNvPr id="3" name="Content Placeholder 2">
            <a:extLst>
              <a:ext uri="{FF2B5EF4-FFF2-40B4-BE49-F238E27FC236}">
                <a16:creationId xmlns:a16="http://schemas.microsoft.com/office/drawing/2014/main" id="{53E1019F-1DC4-4D55-AB47-F7E0FCDA8308}"/>
              </a:ext>
            </a:extLst>
          </p:cNvPr>
          <p:cNvSpPr>
            <a:spLocks noGrp="1"/>
          </p:cNvSpPr>
          <p:nvPr>
            <p:ph idx="1"/>
          </p:nvPr>
        </p:nvSpPr>
        <p:spPr/>
        <p:txBody>
          <a:bodyPr>
            <a:normAutofit fontScale="92500" lnSpcReduction="20000"/>
          </a:bodyPr>
          <a:lstStyle/>
          <a:p>
            <a:r>
              <a:rPr lang="en-US" dirty="0"/>
              <a:t>The staking process implies that there is value being gambled on a risky venture.</a:t>
            </a:r>
          </a:p>
          <a:p>
            <a:r>
              <a:rPr lang="en-US" dirty="0"/>
              <a:t>In a </a:t>
            </a:r>
            <a:r>
              <a:rPr lang="en-US" dirty="0" err="1"/>
              <a:t>PoS</a:t>
            </a:r>
            <a:r>
              <a:rPr lang="en-US" dirty="0"/>
              <a:t> consensus, this means that the user needs to stake coins in hopes of getting chosen to validate a block. </a:t>
            </a:r>
          </a:p>
          <a:p>
            <a:r>
              <a:rPr lang="en-US" dirty="0"/>
              <a:t>A portion of the user’s staking balance is selected, the greater the stake the bigger the chance of getting chosen.</a:t>
            </a:r>
          </a:p>
          <a:p>
            <a:r>
              <a:rPr lang="en-US" dirty="0"/>
              <a:t>Then a new block hash is created using the block timestamp, a hash of the staking inputs and a kernel modifier to add entropy. This process is repeated until a hash-target is met and thus, a block is validated.</a:t>
            </a:r>
            <a:endParaRPr lang="es-MX" dirty="0"/>
          </a:p>
          <a:p>
            <a:r>
              <a:rPr lang="en-US" dirty="0"/>
              <a:t>From the moment a stake amount is used to validate a block, it will remain locked until said block is validated, as the block will contain the returned stake input and reward.</a:t>
            </a:r>
            <a:endParaRPr lang="es-MX" dirty="0"/>
          </a:p>
          <a:p>
            <a:endParaRPr lang="es-MX" dirty="0"/>
          </a:p>
        </p:txBody>
      </p:sp>
      <p:sp>
        <p:nvSpPr>
          <p:cNvPr id="4" name="Footer Placeholder 3">
            <a:extLst>
              <a:ext uri="{FF2B5EF4-FFF2-40B4-BE49-F238E27FC236}">
                <a16:creationId xmlns:a16="http://schemas.microsoft.com/office/drawing/2014/main" id="{A02BC205-CF2F-4543-A109-9AAE46037EE6}"/>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6E5D5DA3-AA95-4EE6-A6D8-DA58CDF889E7}"/>
              </a:ext>
            </a:extLst>
          </p:cNvPr>
          <p:cNvSpPr>
            <a:spLocks noGrp="1"/>
          </p:cNvSpPr>
          <p:nvPr>
            <p:ph type="sldNum" sz="quarter" idx="12"/>
          </p:nvPr>
        </p:nvSpPr>
        <p:spPr/>
        <p:txBody>
          <a:bodyPr/>
          <a:lstStyle/>
          <a:p>
            <a:fld id="{D477C452-183C-429A-997F-5B1C8CE5C768}" type="slidenum">
              <a:rPr lang="es-MX" smtClean="0"/>
              <a:t>34</a:t>
            </a:fld>
            <a:endParaRPr lang="es-MX"/>
          </a:p>
        </p:txBody>
      </p:sp>
    </p:spTree>
    <p:extLst>
      <p:ext uri="{BB962C8B-B14F-4D97-AF65-F5344CB8AC3E}">
        <p14:creationId xmlns:p14="http://schemas.microsoft.com/office/powerpoint/2010/main" val="1398835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5EEA-05FB-4034-87B4-8A026F2CFDA4}"/>
              </a:ext>
            </a:extLst>
          </p:cNvPr>
          <p:cNvSpPr>
            <a:spLocks noGrp="1"/>
          </p:cNvSpPr>
          <p:nvPr>
            <p:ph type="title"/>
          </p:nvPr>
        </p:nvSpPr>
        <p:spPr/>
        <p:txBody>
          <a:bodyPr>
            <a:normAutofit/>
          </a:bodyPr>
          <a:lstStyle/>
          <a:p>
            <a:r>
              <a:rPr lang="en-US" dirty="0"/>
              <a:t>Block Validating &amp; Masternode Chance</a:t>
            </a:r>
            <a:endParaRPr lang="es-MX"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AB91FA-46DD-4745-81EB-FEB9AF908141}"/>
                  </a:ext>
                </a:extLst>
              </p:cNvPr>
              <p:cNvSpPr>
                <a:spLocks noGrp="1"/>
              </p:cNvSpPr>
              <p:nvPr>
                <p:ph idx="1"/>
              </p:nvPr>
            </p:nvSpPr>
            <p:spPr>
              <a:xfrm>
                <a:off x="838200" y="1825624"/>
                <a:ext cx="10515600" cy="4290695"/>
              </a:xfrm>
            </p:spPr>
            <p:txBody>
              <a:bodyPr>
                <a:normAutofit lnSpcReduction="10000"/>
              </a:bodyPr>
              <a:lstStyle/>
              <a:p>
                <a:pPr marL="0" indent="0">
                  <a:buNone/>
                </a:pPr>
                <a:r>
                  <a:rPr lang="en-US" dirty="0"/>
                  <a:t>The daily chance of validating a block is described in the formula below.</a:t>
                </a:r>
                <a:endParaRPr lang="es-MX" dirty="0"/>
              </a:p>
              <a:p>
                <a:pPr marL="0" indent="0" algn="ctr">
                  <a:buNone/>
                </a:pPr>
                <a:endParaRPr lang="es-MX" i="1" dirty="0"/>
              </a:p>
              <a:p>
                <a:pPr marL="0" indent="0" algn="ctr">
                  <a:buNone/>
                </a:pPr>
                <a14:m>
                  <m:oMath xmlns:m="http://schemas.openxmlformats.org/officeDocument/2006/math">
                    <m:f>
                      <m:fPr>
                        <m:ctrlPr>
                          <a:rPr lang="es-MX" sz="3600" i="1"/>
                        </m:ctrlPr>
                      </m:fPr>
                      <m:num>
                        <m:r>
                          <a:rPr lang="en-US" sz="3600" i="1"/>
                          <m:t>𝑎</m:t>
                        </m:r>
                        <m:r>
                          <a:rPr lang="en-US" sz="3600" i="1"/>
                          <m:t>∗</m:t>
                        </m:r>
                        <m:r>
                          <a:rPr lang="en-US" sz="3600" i="1"/>
                          <m:t>𝑐𝑜𝑖𝑛𝑎𝑔𝑒</m:t>
                        </m:r>
                      </m:num>
                      <m:den>
                        <m:r>
                          <a:rPr lang="en-US" sz="3600" i="1"/>
                          <m:t>𝑥</m:t>
                        </m:r>
                        <m:r>
                          <a:rPr lang="en-US" sz="3600" i="1"/>
                          <m:t>⋅</m:t>
                        </m:r>
                        <m:sSub>
                          <m:sSubPr>
                            <m:ctrlPr>
                              <a:rPr lang="es-MX" sz="3600" i="1"/>
                            </m:ctrlPr>
                          </m:sSubPr>
                          <m:e>
                            <m:r>
                              <a:rPr lang="en-US" sz="3600" i="1"/>
                              <m:t>𝑑</m:t>
                            </m:r>
                          </m:e>
                          <m:sub>
                            <m:r>
                              <a:rPr lang="en-US" sz="3600" i="1"/>
                              <m:t>𝑓</m:t>
                            </m:r>
                          </m:sub>
                        </m:sSub>
                      </m:den>
                    </m:f>
                    <m:r>
                      <a:rPr lang="en-US" sz="3600" i="1"/>
                      <m:t>⋅720</m:t>
                    </m:r>
                  </m:oMath>
                </a14:m>
                <a:r>
                  <a:rPr lang="en-US" sz="3600" dirty="0"/>
                  <a:t> </a:t>
                </a:r>
                <a:endParaRPr lang="es-MX" sz="3600" dirty="0"/>
              </a:p>
              <a:p>
                <a:pPr marL="0" indent="0">
                  <a:buNone/>
                </a:pPr>
                <a:r>
                  <a:rPr lang="de-DE" dirty="0"/>
                  <a:t>Being</a:t>
                </a:r>
                <a:endParaRPr lang="es-MX" dirty="0"/>
              </a:p>
              <a:p>
                <a:pPr lvl="1"/>
                <a14:m>
                  <m:oMath xmlns:m="http://schemas.openxmlformats.org/officeDocument/2006/math">
                    <m:r>
                      <a:rPr lang="en-US" i="1"/>
                      <m:t>𝑎</m:t>
                    </m:r>
                    <m:r>
                      <a:rPr lang="en-US" i="1"/>
                      <m:t>=</m:t>
                    </m:r>
                    <m:r>
                      <m:rPr>
                        <m:nor/>
                      </m:rPr>
                      <a:rPr lang="en-US" i="1"/>
                      <m:t>amount</m:t>
                    </m:r>
                    <m:r>
                      <m:rPr>
                        <m:nor/>
                      </m:rPr>
                      <a:rPr lang="en-US" i="1"/>
                      <m:t> </m:t>
                    </m:r>
                    <m:r>
                      <m:rPr>
                        <m:nor/>
                      </m:rPr>
                      <a:rPr lang="en-US" i="1"/>
                      <m:t>of</m:t>
                    </m:r>
                    <m:r>
                      <m:rPr>
                        <m:nor/>
                      </m:rPr>
                      <a:rPr lang="en-US" i="1"/>
                      <m:t> </m:t>
                    </m:r>
                    <m:r>
                      <m:rPr>
                        <m:nor/>
                      </m:rPr>
                      <a:rPr lang="en-US" i="1"/>
                      <m:t>Polis</m:t>
                    </m:r>
                    <m:r>
                      <m:rPr>
                        <m:nor/>
                      </m:rPr>
                      <a:rPr lang="en-US" i="1"/>
                      <m:t> </m:t>
                    </m:r>
                    <m:r>
                      <m:rPr>
                        <m:nor/>
                      </m:rPr>
                      <a:rPr lang="en-US" i="1"/>
                      <m:t>coins</m:t>
                    </m:r>
                    <m:r>
                      <m:rPr>
                        <m:nor/>
                      </m:rPr>
                      <a:rPr lang="en-US" i="1"/>
                      <m:t> </m:t>
                    </m:r>
                    <m:r>
                      <m:rPr>
                        <m:nor/>
                      </m:rPr>
                      <a:rPr lang="en-US" i="1"/>
                      <m:t>held</m:t>
                    </m:r>
                  </m:oMath>
                </a14:m>
                <a:endParaRPr lang="es-MX" dirty="0"/>
              </a:p>
              <a:p>
                <a:pPr lvl="1"/>
                <a14:m>
                  <m:oMath xmlns:m="http://schemas.openxmlformats.org/officeDocument/2006/math">
                    <m:r>
                      <a:rPr lang="en-US" i="1"/>
                      <m:t>𝑥</m:t>
                    </m:r>
                    <m:r>
                      <a:rPr lang="en-US" i="1"/>
                      <m:t>=</m:t>
                    </m:r>
                    <m:r>
                      <m:rPr>
                        <m:nor/>
                      </m:rPr>
                      <a:rPr lang="en-US" i="1"/>
                      <m:t>total</m:t>
                    </m:r>
                    <m:r>
                      <m:rPr>
                        <m:nor/>
                      </m:rPr>
                      <a:rPr lang="en-US" i="1"/>
                      <m:t> </m:t>
                    </m:r>
                    <m:r>
                      <m:rPr>
                        <m:nor/>
                      </m:rPr>
                      <a:rPr lang="en-US" i="1"/>
                      <m:t>coin</m:t>
                    </m:r>
                    <m:r>
                      <m:rPr>
                        <m:nor/>
                      </m:rPr>
                      <a:rPr lang="en-US" i="1"/>
                      <m:t> </m:t>
                    </m:r>
                    <m:r>
                      <m:rPr>
                        <m:nor/>
                      </m:rPr>
                      <a:rPr lang="en-US" i="1"/>
                      <m:t>supply</m:t>
                    </m:r>
                  </m:oMath>
                </a14:m>
                <a:endParaRPr lang="es-MX" dirty="0"/>
              </a:p>
              <a:p>
                <a:pPr lvl="1"/>
                <a14:m>
                  <m:oMath xmlns:m="http://schemas.openxmlformats.org/officeDocument/2006/math">
                    <m:r>
                      <a:rPr lang="en-US" i="1"/>
                      <m:t>𝑐𝑜𝑖𝑛𝑎𝑔𝑒</m:t>
                    </m:r>
                    <m:r>
                      <a:rPr lang="en-US" i="1"/>
                      <m:t>=</m:t>
                    </m:r>
                    <m:r>
                      <m:rPr>
                        <m:nor/>
                      </m:rPr>
                      <a:rPr lang="en-US" i="1"/>
                      <m:t>the</m:t>
                    </m:r>
                    <m:r>
                      <m:rPr>
                        <m:nor/>
                      </m:rPr>
                      <a:rPr lang="en-US" i="1"/>
                      <m:t> </m:t>
                    </m:r>
                    <m:r>
                      <m:rPr>
                        <m:nor/>
                      </m:rPr>
                      <a:rPr lang="en-US" i="1"/>
                      <m:t>age</m:t>
                    </m:r>
                    <m:r>
                      <m:rPr>
                        <m:nor/>
                      </m:rPr>
                      <a:rPr lang="en-US" i="1"/>
                      <m:t> </m:t>
                    </m:r>
                    <m:r>
                      <m:rPr>
                        <m:nor/>
                      </m:rPr>
                      <a:rPr lang="en-US" i="1"/>
                      <m:t>of</m:t>
                    </m:r>
                    <m:r>
                      <m:rPr>
                        <m:nor/>
                      </m:rPr>
                      <a:rPr lang="en-US" i="1"/>
                      <m:t> </m:t>
                    </m:r>
                    <m:r>
                      <m:rPr>
                        <m:nor/>
                      </m:rPr>
                      <a:rPr lang="en-US" i="1"/>
                      <m:t>staking</m:t>
                    </m:r>
                    <m:r>
                      <m:rPr>
                        <m:nor/>
                      </m:rPr>
                      <a:rPr lang="en-US" i="1"/>
                      <m:t> </m:t>
                    </m:r>
                    <m:r>
                      <m:rPr>
                        <m:nor/>
                      </m:rPr>
                      <a:rPr lang="en-US" i="1"/>
                      <m:t>coins</m:t>
                    </m:r>
                  </m:oMath>
                </a14:m>
                <a:endParaRPr lang="es-MX" dirty="0"/>
              </a:p>
              <a:p>
                <a:pPr lvl="1"/>
                <a14:m>
                  <m:oMath xmlns:m="http://schemas.openxmlformats.org/officeDocument/2006/math">
                    <m:sSub>
                      <m:sSubPr>
                        <m:ctrlPr>
                          <a:rPr lang="es-MX" i="1"/>
                        </m:ctrlPr>
                      </m:sSubPr>
                      <m:e>
                        <m:r>
                          <a:rPr lang="en-US" i="1"/>
                          <m:t>𝑑</m:t>
                        </m:r>
                      </m:e>
                      <m:sub>
                        <m:r>
                          <a:rPr lang="en-US" i="1"/>
                          <m:t>𝑓</m:t>
                        </m:r>
                      </m:sub>
                    </m:sSub>
                    <m:r>
                      <a:rPr lang="en-US" i="1"/>
                      <m:t>=</m:t>
                    </m:r>
                    <m:r>
                      <m:rPr>
                        <m:nor/>
                      </m:rPr>
                      <a:rPr lang="en-US" i="1"/>
                      <m:t>a</m:t>
                    </m:r>
                    <m:r>
                      <m:rPr>
                        <m:nor/>
                      </m:rPr>
                      <a:rPr lang="en-US" i="1"/>
                      <m:t> </m:t>
                    </m:r>
                    <m:r>
                      <m:rPr>
                        <m:nor/>
                      </m:rPr>
                      <a:rPr lang="en-US" i="1"/>
                      <m:t>factor</m:t>
                    </m:r>
                    <m:r>
                      <m:rPr>
                        <m:nor/>
                      </m:rPr>
                      <a:rPr lang="en-US" i="1"/>
                      <m:t> </m:t>
                    </m:r>
                    <m:r>
                      <m:rPr>
                        <m:nor/>
                      </m:rPr>
                      <a:rPr lang="en-US" i="1"/>
                      <m:t>accounting</m:t>
                    </m:r>
                    <m:r>
                      <m:rPr>
                        <m:nor/>
                      </m:rPr>
                      <a:rPr lang="en-US" i="1"/>
                      <m:t> </m:t>
                    </m:r>
                    <m:r>
                      <m:rPr>
                        <m:nor/>
                      </m:rPr>
                      <a:rPr lang="en-US" i="1"/>
                      <m:t>current</m:t>
                    </m:r>
                    <m:r>
                      <m:rPr>
                        <m:nor/>
                      </m:rPr>
                      <a:rPr lang="en-US" i="1"/>
                      <m:t> </m:t>
                    </m:r>
                    <m:r>
                      <m:rPr>
                        <m:nor/>
                      </m:rPr>
                      <a:rPr lang="en-US" i="1"/>
                      <m:t>and</m:t>
                    </m:r>
                    <m:r>
                      <m:rPr>
                        <m:nor/>
                      </m:rPr>
                      <a:rPr lang="en-US" i="1"/>
                      <m:t> </m:t>
                    </m:r>
                    <m:r>
                      <m:rPr>
                        <m:nor/>
                      </m:rPr>
                      <a:rPr lang="en-US" i="1"/>
                      <m:t>max</m:t>
                    </m:r>
                    <m:r>
                      <m:rPr>
                        <m:nor/>
                      </m:rPr>
                      <a:rPr lang="en-US" i="1"/>
                      <m:t> </m:t>
                    </m:r>
                    <m:r>
                      <m:rPr>
                        <m:nor/>
                      </m:rPr>
                      <a:rPr lang="en-US" i="1"/>
                      <m:t>block</m:t>
                    </m:r>
                    <m:r>
                      <m:rPr>
                        <m:nor/>
                      </m:rPr>
                      <a:rPr lang="en-US" i="1"/>
                      <m:t> </m:t>
                    </m:r>
                    <m:r>
                      <m:rPr>
                        <m:nor/>
                      </m:rPr>
                      <a:rPr lang="en-US" i="1"/>
                      <m:t>difficulty</m:t>
                    </m:r>
                  </m:oMath>
                </a14:m>
                <a:endParaRPr lang="es-MX" dirty="0"/>
              </a:p>
            </p:txBody>
          </p:sp>
        </mc:Choice>
        <mc:Fallback>
          <p:sp>
            <p:nvSpPr>
              <p:cNvPr id="3" name="Content Placeholder 2">
                <a:extLst>
                  <a:ext uri="{FF2B5EF4-FFF2-40B4-BE49-F238E27FC236}">
                    <a16:creationId xmlns:a16="http://schemas.microsoft.com/office/drawing/2014/main" id="{F4AB91FA-46DD-4745-81EB-FEB9AF908141}"/>
                  </a:ext>
                </a:extLst>
              </p:cNvPr>
              <p:cNvSpPr>
                <a:spLocks noGrp="1" noRot="1" noChangeAspect="1" noMove="1" noResize="1" noEditPoints="1" noAdjustHandles="1" noChangeArrowheads="1" noChangeShapeType="1" noTextEdit="1"/>
              </p:cNvSpPr>
              <p:nvPr>
                <p:ph idx="1"/>
              </p:nvPr>
            </p:nvSpPr>
            <p:spPr>
              <a:xfrm>
                <a:off x="838200" y="1825624"/>
                <a:ext cx="10515600" cy="4290695"/>
              </a:xfrm>
              <a:blipFill>
                <a:blip r:embed="rId2"/>
                <a:stretch>
                  <a:fillRect l="-1217" t="-3409"/>
                </a:stretch>
              </a:blipFill>
            </p:spPr>
            <p:txBody>
              <a:bodyPr/>
              <a:lstStyle/>
              <a:p>
                <a:r>
                  <a:rPr lang="es-MX">
                    <a:noFill/>
                  </a:rPr>
                  <a:t> </a:t>
                </a:r>
              </a:p>
            </p:txBody>
          </p:sp>
        </mc:Fallback>
      </mc:AlternateContent>
      <p:sp>
        <p:nvSpPr>
          <p:cNvPr id="4" name="Footer Placeholder 3">
            <a:extLst>
              <a:ext uri="{FF2B5EF4-FFF2-40B4-BE49-F238E27FC236}">
                <a16:creationId xmlns:a16="http://schemas.microsoft.com/office/drawing/2014/main" id="{AB806BD3-CA1C-4B89-95CB-C7A53A460A08}"/>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CA154976-FC78-4B5E-9F07-9C4184A86CC7}"/>
              </a:ext>
            </a:extLst>
          </p:cNvPr>
          <p:cNvSpPr>
            <a:spLocks noGrp="1"/>
          </p:cNvSpPr>
          <p:nvPr>
            <p:ph type="sldNum" sz="quarter" idx="12"/>
          </p:nvPr>
        </p:nvSpPr>
        <p:spPr/>
        <p:txBody>
          <a:bodyPr/>
          <a:lstStyle/>
          <a:p>
            <a:fld id="{D477C452-183C-429A-997F-5B1C8CE5C768}" type="slidenum">
              <a:rPr lang="es-MX" smtClean="0"/>
              <a:t>35</a:t>
            </a:fld>
            <a:endParaRPr lang="es-MX"/>
          </a:p>
        </p:txBody>
      </p:sp>
    </p:spTree>
    <p:extLst>
      <p:ext uri="{BB962C8B-B14F-4D97-AF65-F5344CB8AC3E}">
        <p14:creationId xmlns:p14="http://schemas.microsoft.com/office/powerpoint/2010/main" val="1539800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E291C3-8FC8-400C-8640-830B7E746D29}"/>
                  </a:ext>
                </a:extLst>
              </p:cNvPr>
              <p:cNvSpPr>
                <a:spLocks noGrp="1"/>
              </p:cNvSpPr>
              <p:nvPr>
                <p:ph idx="1"/>
              </p:nvPr>
            </p:nvSpPr>
            <p:spPr>
              <a:xfrm>
                <a:off x="838200" y="1493520"/>
                <a:ext cx="10515600" cy="4683443"/>
              </a:xfrm>
            </p:spPr>
            <p:txBody>
              <a:bodyPr>
                <a:normAutofit/>
              </a:bodyPr>
              <a:lstStyle/>
              <a:p>
                <a:r>
                  <a:rPr lang="en-US" dirty="0"/>
                  <a:t>It is important to note that coinage will satisfy the following rule</a:t>
                </a:r>
                <a:endParaRPr lang="es-MX" dirty="0"/>
              </a:p>
              <a:p>
                <a:pPr marL="0" indent="0">
                  <a:buNone/>
                </a:pPr>
                <a14:m>
                  <m:oMathPara xmlns:m="http://schemas.openxmlformats.org/officeDocument/2006/math">
                    <m:oMathParaPr>
                      <m:jc m:val="centerGroup"/>
                    </m:oMathParaPr>
                    <m:oMath xmlns:m="http://schemas.openxmlformats.org/officeDocument/2006/math">
                      <m:r>
                        <m:rPr>
                          <m:nor/>
                        </m:rPr>
                        <a:rPr lang="en-US" i="1"/>
                        <m:t>2 </m:t>
                      </m:r>
                      <m:r>
                        <m:rPr>
                          <m:nor/>
                        </m:rPr>
                        <a:rPr lang="en-US" i="1"/>
                        <m:t>minutes</m:t>
                      </m:r>
                      <m:r>
                        <a:rPr lang="en-US" i="1"/>
                        <m:t>≤</m:t>
                      </m:r>
                      <m:r>
                        <a:rPr lang="en-US" i="1"/>
                        <m:t>𝑐𝑜𝑖𝑛𝑎𝑔𝑒</m:t>
                      </m:r>
                      <m:r>
                        <a:rPr lang="en-US" i="1"/>
                        <m:t>≤</m:t>
                      </m:r>
                      <m:r>
                        <m:rPr>
                          <m:nor/>
                        </m:rPr>
                        <a:rPr lang="en-US" i="1"/>
                        <m:t>24</m:t>
                      </m:r>
                      <m:r>
                        <m:rPr>
                          <m:nor/>
                        </m:rPr>
                        <a:rPr lang="en-US" i="1"/>
                        <m:t>hours</m:t>
                      </m:r>
                    </m:oMath>
                  </m:oMathPara>
                </a14:m>
                <a:endParaRPr lang="es-MX" dirty="0"/>
              </a:p>
              <a:p>
                <a:endParaRPr lang="es-MX" dirty="0"/>
              </a:p>
              <a:p>
                <a:r>
                  <a:rPr lang="en-US" dirty="0"/>
                  <a:t>The </a:t>
                </a:r>
                <a:r>
                  <a:rPr lang="en-US" dirty="0" err="1"/>
                  <a:t>masternode</a:t>
                </a:r>
                <a:r>
                  <a:rPr lang="en-US" dirty="0"/>
                  <a:t> reward probability will remain as it follows</a:t>
                </a:r>
                <a:endParaRPr lang="es-MX" dirty="0"/>
              </a:p>
              <a:p>
                <a:pPr marL="0" indent="0">
                  <a:buNone/>
                </a:pPr>
                <a14:m>
                  <m:oMathPara xmlns:m="http://schemas.openxmlformats.org/officeDocument/2006/math">
                    <m:oMathParaPr>
                      <m:jc m:val="centerGroup"/>
                    </m:oMathParaPr>
                    <m:oMath xmlns:m="http://schemas.openxmlformats.org/officeDocument/2006/math">
                      <m:f>
                        <m:fPr>
                          <m:ctrlPr>
                            <a:rPr lang="es-MX" i="1"/>
                          </m:ctrlPr>
                        </m:fPr>
                        <m:num>
                          <m:r>
                            <a:rPr lang="en-US" i="1"/>
                            <m:t>𝑏</m:t>
                          </m:r>
                        </m:num>
                        <m:den>
                          <m:r>
                            <a:rPr lang="en-US" i="1"/>
                            <m:t>𝑚</m:t>
                          </m:r>
                          <m:sSub>
                            <m:sSubPr>
                              <m:ctrlPr>
                                <a:rPr lang="es-MX" i="1"/>
                              </m:ctrlPr>
                            </m:sSubPr>
                            <m:e>
                              <m:r>
                                <a:rPr lang="en-US" i="1"/>
                                <m:t>𝑛</m:t>
                              </m:r>
                            </m:e>
                            <m:sub>
                              <m:r>
                                <a:rPr lang="en-US" i="1"/>
                                <m:t>𝑡</m:t>
                              </m:r>
                            </m:sub>
                          </m:sSub>
                        </m:den>
                      </m:f>
                      <m:r>
                        <a:rPr lang="en-US" i="1"/>
                        <m:t>×720</m:t>
                      </m:r>
                    </m:oMath>
                  </m:oMathPara>
                </a14:m>
                <a:endParaRPr lang="es-MX" dirty="0"/>
              </a:p>
              <a:p>
                <a:r>
                  <a:rPr lang="de-DE" dirty="0"/>
                  <a:t>Being</a:t>
                </a:r>
                <a:endParaRPr lang="es-MX" dirty="0"/>
              </a:p>
              <a:p>
                <a:pPr lvl="1"/>
                <a14:m>
                  <m:oMath xmlns:m="http://schemas.openxmlformats.org/officeDocument/2006/math">
                    <m:r>
                      <a:rPr lang="en-US" i="1"/>
                      <m:t>𝑏</m:t>
                    </m:r>
                    <m:r>
                      <a:rPr lang="en-US" i="1"/>
                      <m:t>=</m:t>
                    </m:r>
                    <m:r>
                      <m:rPr>
                        <m:nor/>
                      </m:rPr>
                      <a:rPr lang="en-US" i="1"/>
                      <m:t>amount</m:t>
                    </m:r>
                    <m:r>
                      <m:rPr>
                        <m:nor/>
                      </m:rPr>
                      <a:rPr lang="en-US" i="1"/>
                      <m:t> </m:t>
                    </m:r>
                    <m:r>
                      <m:rPr>
                        <m:nor/>
                      </m:rPr>
                      <a:rPr lang="en-US" i="1"/>
                      <m:t>of</m:t>
                    </m:r>
                    <m:r>
                      <m:rPr>
                        <m:nor/>
                      </m:rPr>
                      <a:rPr lang="en-US" i="1"/>
                      <m:t> </m:t>
                    </m:r>
                    <m:r>
                      <m:rPr>
                        <m:nor/>
                      </m:rPr>
                      <a:rPr lang="en-US" i="1"/>
                      <m:t>masternodes</m:t>
                    </m:r>
                    <m:r>
                      <m:rPr>
                        <m:nor/>
                      </m:rPr>
                      <a:rPr lang="en-US" i="1"/>
                      <m:t> </m:t>
                    </m:r>
                    <m:r>
                      <m:rPr>
                        <m:nor/>
                      </m:rPr>
                      <a:rPr lang="en-US" i="1"/>
                      <m:t>owned</m:t>
                    </m:r>
                  </m:oMath>
                </a14:m>
                <a:endParaRPr lang="es-MX" dirty="0"/>
              </a:p>
              <a:p>
                <a:pPr lvl="1"/>
                <a14:m>
                  <m:oMath xmlns:m="http://schemas.openxmlformats.org/officeDocument/2006/math">
                    <m:r>
                      <a:rPr lang="en-US" i="1"/>
                      <m:t>𝑚</m:t>
                    </m:r>
                    <m:sSub>
                      <m:sSubPr>
                        <m:ctrlPr>
                          <a:rPr lang="es-MX" i="1"/>
                        </m:ctrlPr>
                      </m:sSubPr>
                      <m:e>
                        <m:r>
                          <a:rPr lang="en-US" i="1"/>
                          <m:t>𝑛</m:t>
                        </m:r>
                      </m:e>
                      <m:sub>
                        <m:r>
                          <a:rPr lang="en-US" i="1"/>
                          <m:t>𝑡</m:t>
                        </m:r>
                      </m:sub>
                    </m:sSub>
                    <m:r>
                      <a:rPr lang="en-US" i="1"/>
                      <m:t>=</m:t>
                    </m:r>
                    <m:r>
                      <m:rPr>
                        <m:nor/>
                      </m:rPr>
                      <a:rPr lang="en-US" i="1"/>
                      <m:t>total</m:t>
                    </m:r>
                    <m:r>
                      <m:rPr>
                        <m:nor/>
                      </m:rPr>
                      <a:rPr lang="en-US" i="1"/>
                      <m:t> </m:t>
                    </m:r>
                    <m:r>
                      <m:rPr>
                        <m:nor/>
                      </m:rPr>
                      <a:rPr lang="en-US" i="1"/>
                      <m:t>of</m:t>
                    </m:r>
                    <m:r>
                      <m:rPr>
                        <m:nor/>
                      </m:rPr>
                      <a:rPr lang="en-US" i="1"/>
                      <m:t> </m:t>
                    </m:r>
                    <m:r>
                      <m:rPr>
                        <m:nor/>
                      </m:rPr>
                      <a:rPr lang="en-US" i="1"/>
                      <m:t>masternodes</m:t>
                    </m:r>
                    <m:r>
                      <m:rPr>
                        <m:nor/>
                      </m:rPr>
                      <a:rPr lang="en-US" i="1"/>
                      <m:t> </m:t>
                    </m:r>
                    <m:r>
                      <m:rPr>
                        <m:nor/>
                      </m:rPr>
                      <a:rPr lang="en-US" i="1"/>
                      <m:t>in</m:t>
                    </m:r>
                    <m:r>
                      <m:rPr>
                        <m:nor/>
                      </m:rPr>
                      <a:rPr lang="en-US" i="1"/>
                      <m:t> </m:t>
                    </m:r>
                    <m:r>
                      <m:rPr>
                        <m:nor/>
                      </m:rPr>
                      <a:rPr lang="en-US" i="1"/>
                      <m:t>the</m:t>
                    </m:r>
                    <m:r>
                      <m:rPr>
                        <m:nor/>
                      </m:rPr>
                      <a:rPr lang="en-US" i="1"/>
                      <m:t> </m:t>
                    </m:r>
                    <m:r>
                      <m:rPr>
                        <m:nor/>
                      </m:rPr>
                      <a:rPr lang="en-US" i="1"/>
                      <m:t>network</m:t>
                    </m:r>
                  </m:oMath>
                </a14:m>
                <a:endParaRPr lang="es-MX" dirty="0"/>
              </a:p>
              <a:p>
                <a:endParaRPr lang="es-MX" dirty="0"/>
              </a:p>
            </p:txBody>
          </p:sp>
        </mc:Choice>
        <mc:Fallback>
          <p:sp>
            <p:nvSpPr>
              <p:cNvPr id="3" name="Content Placeholder 2">
                <a:extLst>
                  <a:ext uri="{FF2B5EF4-FFF2-40B4-BE49-F238E27FC236}">
                    <a16:creationId xmlns:a16="http://schemas.microsoft.com/office/drawing/2014/main" id="{B7E291C3-8FC8-400C-8640-830B7E746D29}"/>
                  </a:ext>
                </a:extLst>
              </p:cNvPr>
              <p:cNvSpPr>
                <a:spLocks noGrp="1" noRot="1" noChangeAspect="1" noMove="1" noResize="1" noEditPoints="1" noAdjustHandles="1" noChangeArrowheads="1" noChangeShapeType="1" noTextEdit="1"/>
              </p:cNvSpPr>
              <p:nvPr>
                <p:ph idx="1"/>
              </p:nvPr>
            </p:nvSpPr>
            <p:spPr>
              <a:xfrm>
                <a:off x="838200" y="1493520"/>
                <a:ext cx="10515600" cy="4683443"/>
              </a:xfrm>
              <a:blipFill>
                <a:blip r:embed="rId2"/>
                <a:stretch>
                  <a:fillRect l="-1043" t="-2214"/>
                </a:stretch>
              </a:blipFill>
            </p:spPr>
            <p:txBody>
              <a:bodyPr/>
              <a:lstStyle/>
              <a:p>
                <a:r>
                  <a:rPr lang="es-MX">
                    <a:noFill/>
                  </a:rPr>
                  <a:t> </a:t>
                </a:r>
              </a:p>
            </p:txBody>
          </p:sp>
        </mc:Fallback>
      </mc:AlternateContent>
      <p:sp>
        <p:nvSpPr>
          <p:cNvPr id="4" name="Footer Placeholder 3">
            <a:extLst>
              <a:ext uri="{FF2B5EF4-FFF2-40B4-BE49-F238E27FC236}">
                <a16:creationId xmlns:a16="http://schemas.microsoft.com/office/drawing/2014/main" id="{A57747DD-5204-429C-B1E1-D023C3D553C7}"/>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C961F38E-793E-4B7E-AF61-F92BC846EE78}"/>
              </a:ext>
            </a:extLst>
          </p:cNvPr>
          <p:cNvSpPr>
            <a:spLocks noGrp="1"/>
          </p:cNvSpPr>
          <p:nvPr>
            <p:ph type="sldNum" sz="quarter" idx="12"/>
          </p:nvPr>
        </p:nvSpPr>
        <p:spPr/>
        <p:txBody>
          <a:bodyPr/>
          <a:lstStyle/>
          <a:p>
            <a:fld id="{D477C452-183C-429A-997F-5B1C8CE5C768}" type="slidenum">
              <a:rPr lang="es-MX" smtClean="0"/>
              <a:t>36</a:t>
            </a:fld>
            <a:endParaRPr lang="es-MX"/>
          </a:p>
        </p:txBody>
      </p:sp>
    </p:spTree>
    <p:extLst>
      <p:ext uri="{BB962C8B-B14F-4D97-AF65-F5344CB8AC3E}">
        <p14:creationId xmlns:p14="http://schemas.microsoft.com/office/powerpoint/2010/main" val="195523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6BA19-4486-41FB-8A27-B4D8193C7019}"/>
              </a:ext>
            </a:extLst>
          </p:cNvPr>
          <p:cNvSpPr>
            <a:spLocks noGrp="1"/>
          </p:cNvSpPr>
          <p:nvPr>
            <p:ph type="title"/>
          </p:nvPr>
        </p:nvSpPr>
        <p:spPr/>
        <p:txBody>
          <a:bodyPr/>
          <a:lstStyle/>
          <a:p>
            <a:r>
              <a:rPr lang="es-MX" dirty="0"/>
              <a:t>Polis </a:t>
            </a:r>
            <a:r>
              <a:rPr lang="es-MX" dirty="0" err="1"/>
              <a:t>Specifications</a:t>
            </a:r>
            <a:endParaRPr lang="es-MX" dirty="0"/>
          </a:p>
        </p:txBody>
      </p:sp>
      <p:graphicFrame>
        <p:nvGraphicFramePr>
          <p:cNvPr id="6" name="Content Placeholder 5">
            <a:extLst>
              <a:ext uri="{FF2B5EF4-FFF2-40B4-BE49-F238E27FC236}">
                <a16:creationId xmlns:a16="http://schemas.microsoft.com/office/drawing/2014/main" id="{CD01A6AB-FB0B-462A-A1EB-3FA4FB745732}"/>
              </a:ext>
            </a:extLst>
          </p:cNvPr>
          <p:cNvGraphicFramePr>
            <a:graphicFrameLocks noGrp="1"/>
          </p:cNvGraphicFramePr>
          <p:nvPr>
            <p:ph idx="1"/>
            <p:extLst>
              <p:ext uri="{D42A27DB-BD31-4B8C-83A1-F6EECF244321}">
                <p14:modId xmlns:p14="http://schemas.microsoft.com/office/powerpoint/2010/main" val="1854071217"/>
              </p:ext>
            </p:extLst>
          </p:nvPr>
        </p:nvGraphicFramePr>
        <p:xfrm>
          <a:off x="2976642" y="1690688"/>
          <a:ext cx="6238716" cy="4514370"/>
        </p:xfrm>
        <a:graphic>
          <a:graphicData uri="http://schemas.openxmlformats.org/drawingml/2006/table">
            <a:tbl>
              <a:tblPr/>
              <a:tblGrid>
                <a:gridCol w="3119358">
                  <a:extLst>
                    <a:ext uri="{9D8B030D-6E8A-4147-A177-3AD203B41FA5}">
                      <a16:colId xmlns:a16="http://schemas.microsoft.com/office/drawing/2014/main" val="1485831089"/>
                    </a:ext>
                  </a:extLst>
                </a:gridCol>
                <a:gridCol w="3119358">
                  <a:extLst>
                    <a:ext uri="{9D8B030D-6E8A-4147-A177-3AD203B41FA5}">
                      <a16:colId xmlns:a16="http://schemas.microsoft.com/office/drawing/2014/main" val="3808130221"/>
                    </a:ext>
                  </a:extLst>
                </a:gridCol>
              </a:tblGrid>
              <a:tr h="322455">
                <a:tc>
                  <a:txBody>
                    <a:bodyPr/>
                    <a:lstStyle/>
                    <a:p>
                      <a:pPr rtl="0" fontAlgn="t">
                        <a:spcBef>
                          <a:spcPts val="0"/>
                        </a:spcBef>
                        <a:spcAft>
                          <a:spcPts val="0"/>
                        </a:spcAft>
                      </a:pPr>
                      <a:r>
                        <a:rPr lang="es-MX" sz="1000" b="1" i="0" u="none" strike="noStrike">
                          <a:solidFill>
                            <a:srgbClr val="000000"/>
                          </a:solidFill>
                          <a:effectLst/>
                          <a:latin typeface="Arial" panose="020B0604020202020204" pitchFamily="34" charset="0"/>
                        </a:rPr>
                        <a:t>Specifications</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MX" sz="1000" b="1" i="0" u="none" strike="noStrike">
                          <a:solidFill>
                            <a:srgbClr val="000000"/>
                          </a:solidFill>
                          <a:effectLst/>
                          <a:latin typeface="Arial" panose="020B0604020202020204" pitchFamily="34" charset="0"/>
                        </a:rPr>
                        <a:t>Value</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0570778"/>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Ticker</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POLIS</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143175"/>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Algorithm</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X11</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841629"/>
                  </a:ext>
                </a:extLst>
              </a:tr>
              <a:tr h="322455">
                <a:tc>
                  <a:txBody>
                    <a:bodyPr/>
                    <a:lstStyle/>
                    <a:p>
                      <a:pPr algn="ctr" rtl="0" fontAlgn="t">
                        <a:spcBef>
                          <a:spcPts val="0"/>
                        </a:spcBef>
                        <a:spcAft>
                          <a:spcPts val="0"/>
                        </a:spcAft>
                      </a:pPr>
                      <a:r>
                        <a:rPr lang="es-MX" sz="1000" b="0" i="0" u="none" strike="noStrike" dirty="0">
                          <a:solidFill>
                            <a:srgbClr val="000000"/>
                          </a:solidFill>
                          <a:effectLst/>
                          <a:latin typeface="Arial" panose="020B0604020202020204" pitchFamily="34" charset="0"/>
                        </a:rPr>
                        <a:t>RPC Port</a:t>
                      </a:r>
                      <a:endParaRPr lang="es-MX"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21427</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027814"/>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P2P Port</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24126</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1070130"/>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Testnet RPC Port</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24131</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959261"/>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Testnet P2P Port</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24130</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7876618"/>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Difficulty Algorithm</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PoSWorkRequired</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490380"/>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Block Size</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2 MB</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087693"/>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Block Time</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120 seconds</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456308"/>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Masternode Confirmation</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15 blocks</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1361514"/>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Masternode Collateral</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1000 POLIS</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895463"/>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Governance Fee</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5 POLIS</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8905725"/>
                  </a:ext>
                </a:extLst>
              </a:tr>
              <a:tr h="322455">
                <a:tc>
                  <a:txBody>
                    <a:bodyPr/>
                    <a:lstStyle/>
                    <a:p>
                      <a:pPr algn="ctr" rtl="0" fontAlgn="t">
                        <a:spcBef>
                          <a:spcPts val="0"/>
                        </a:spcBef>
                        <a:spcAft>
                          <a:spcPts val="0"/>
                        </a:spcAft>
                      </a:pPr>
                      <a:r>
                        <a:rPr lang="es-MX" sz="1000" b="0" i="0" u="none" strike="noStrike">
                          <a:solidFill>
                            <a:srgbClr val="000000"/>
                          </a:solidFill>
                          <a:effectLst/>
                          <a:latin typeface="Arial" panose="020B0604020202020204" pitchFamily="34" charset="0"/>
                        </a:rPr>
                        <a:t>Governance Minimum Quorum</a:t>
                      </a:r>
                      <a:endParaRPr lang="es-MX">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000" b="0" i="0" u="none" strike="noStrike" dirty="0">
                          <a:solidFill>
                            <a:srgbClr val="000000"/>
                          </a:solidFill>
                          <a:effectLst/>
                          <a:latin typeface="Arial" panose="020B0604020202020204" pitchFamily="34" charset="0"/>
                        </a:rPr>
                        <a:t>10 votes</a:t>
                      </a:r>
                      <a:endParaRPr lang="es-MX"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437339"/>
                  </a:ext>
                </a:extLst>
              </a:tr>
            </a:tbl>
          </a:graphicData>
        </a:graphic>
      </p:graphicFrame>
      <p:sp>
        <p:nvSpPr>
          <p:cNvPr id="4" name="Footer Placeholder 3">
            <a:extLst>
              <a:ext uri="{FF2B5EF4-FFF2-40B4-BE49-F238E27FC236}">
                <a16:creationId xmlns:a16="http://schemas.microsoft.com/office/drawing/2014/main" id="{210223EA-701E-4D76-87D0-32D49C831AD6}"/>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895806E3-D6A9-4BB0-981C-306D565701FF}"/>
              </a:ext>
            </a:extLst>
          </p:cNvPr>
          <p:cNvSpPr>
            <a:spLocks noGrp="1"/>
          </p:cNvSpPr>
          <p:nvPr>
            <p:ph type="sldNum" sz="quarter" idx="12"/>
          </p:nvPr>
        </p:nvSpPr>
        <p:spPr/>
        <p:txBody>
          <a:bodyPr/>
          <a:lstStyle/>
          <a:p>
            <a:fld id="{D477C452-183C-429A-997F-5B1C8CE5C768}" type="slidenum">
              <a:rPr lang="es-MX" smtClean="0"/>
              <a:t>37</a:t>
            </a:fld>
            <a:endParaRPr lang="es-MX"/>
          </a:p>
        </p:txBody>
      </p:sp>
      <p:sp>
        <p:nvSpPr>
          <p:cNvPr id="7" name="Rectangle 1">
            <a:extLst>
              <a:ext uri="{FF2B5EF4-FFF2-40B4-BE49-F238E27FC236}">
                <a16:creationId xmlns:a16="http://schemas.microsoft.com/office/drawing/2014/main" id="{5BCCE974-C91B-404F-90C9-3B157759AE9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7575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B9D7-5798-408B-87CB-052F73DD8008}"/>
              </a:ext>
            </a:extLst>
          </p:cNvPr>
          <p:cNvSpPr>
            <a:spLocks noGrp="1"/>
          </p:cNvSpPr>
          <p:nvPr>
            <p:ph type="title"/>
          </p:nvPr>
        </p:nvSpPr>
        <p:spPr/>
        <p:txBody>
          <a:bodyPr/>
          <a:lstStyle/>
          <a:p>
            <a:r>
              <a:rPr lang="en-US" b="1" dirty="0"/>
              <a:t>Cryptocurrency for a Better World</a:t>
            </a:r>
            <a:endParaRPr lang="es-MX" dirty="0"/>
          </a:p>
        </p:txBody>
      </p:sp>
      <p:sp>
        <p:nvSpPr>
          <p:cNvPr id="3" name="Text Placeholder 2">
            <a:extLst>
              <a:ext uri="{FF2B5EF4-FFF2-40B4-BE49-F238E27FC236}">
                <a16:creationId xmlns:a16="http://schemas.microsoft.com/office/drawing/2014/main" id="{DC9886A6-7583-4820-AD80-67885F2BCD71}"/>
              </a:ext>
            </a:extLst>
          </p:cNvPr>
          <p:cNvSpPr>
            <a:spLocks noGrp="1"/>
          </p:cNvSpPr>
          <p:nvPr>
            <p:ph type="body" idx="1"/>
          </p:nvPr>
        </p:nvSpPr>
        <p:spPr/>
        <p:txBody>
          <a:bodyPr/>
          <a:lstStyle/>
          <a:p>
            <a:endParaRPr lang="es-MX"/>
          </a:p>
        </p:txBody>
      </p:sp>
      <p:sp>
        <p:nvSpPr>
          <p:cNvPr id="4" name="Footer Placeholder 3">
            <a:extLst>
              <a:ext uri="{FF2B5EF4-FFF2-40B4-BE49-F238E27FC236}">
                <a16:creationId xmlns:a16="http://schemas.microsoft.com/office/drawing/2014/main" id="{DBB9398C-DE41-4E67-812F-DCFA7C9AC773}"/>
              </a:ext>
            </a:extLst>
          </p:cNvPr>
          <p:cNvSpPr>
            <a:spLocks noGrp="1"/>
          </p:cNvSpPr>
          <p:nvPr>
            <p:ph type="ftr" sz="quarter" idx="11"/>
          </p:nvPr>
        </p:nvSpPr>
        <p:spPr/>
        <p:txBody>
          <a:bodyPr/>
          <a:lstStyle/>
          <a:p>
            <a:r>
              <a:rPr lang="es-MX"/>
              <a:t>ssPolis White Paper v3.0</a:t>
            </a:r>
          </a:p>
          <a:p>
            <a:r>
              <a:rPr lang="es-MX"/>
              <a:t>s</a:t>
            </a:r>
            <a:endParaRPr lang="es-MX" dirty="0"/>
          </a:p>
        </p:txBody>
      </p:sp>
      <p:sp>
        <p:nvSpPr>
          <p:cNvPr id="5" name="Slide Number Placeholder 4">
            <a:extLst>
              <a:ext uri="{FF2B5EF4-FFF2-40B4-BE49-F238E27FC236}">
                <a16:creationId xmlns:a16="http://schemas.microsoft.com/office/drawing/2014/main" id="{51D1037F-447E-4775-8E25-CE7C105F60A1}"/>
              </a:ext>
            </a:extLst>
          </p:cNvPr>
          <p:cNvSpPr>
            <a:spLocks noGrp="1"/>
          </p:cNvSpPr>
          <p:nvPr>
            <p:ph type="sldNum" sz="quarter" idx="12"/>
          </p:nvPr>
        </p:nvSpPr>
        <p:spPr/>
        <p:txBody>
          <a:bodyPr/>
          <a:lstStyle/>
          <a:p>
            <a:fld id="{D477C452-183C-429A-997F-5B1C8CE5C768}" type="slidenum">
              <a:rPr lang="es-MX" smtClean="0"/>
              <a:t>38</a:t>
            </a:fld>
            <a:endParaRPr lang="es-MX"/>
          </a:p>
        </p:txBody>
      </p:sp>
    </p:spTree>
    <p:extLst>
      <p:ext uri="{BB962C8B-B14F-4D97-AF65-F5344CB8AC3E}">
        <p14:creationId xmlns:p14="http://schemas.microsoft.com/office/powerpoint/2010/main" val="3638949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AE13A-1BF7-40B2-90D6-351DB39BD790}"/>
              </a:ext>
            </a:extLst>
          </p:cNvPr>
          <p:cNvSpPr>
            <a:spLocks noGrp="1"/>
          </p:cNvSpPr>
          <p:nvPr>
            <p:ph idx="1"/>
          </p:nvPr>
        </p:nvSpPr>
        <p:spPr>
          <a:xfrm>
            <a:off x="838200" y="1087120"/>
            <a:ext cx="9301480" cy="5089843"/>
          </a:xfrm>
        </p:spPr>
        <p:txBody>
          <a:bodyPr>
            <a:normAutofit/>
          </a:bodyPr>
          <a:lstStyle/>
          <a:p>
            <a:r>
              <a:rPr lang="en-US" dirty="0"/>
              <a:t>In under a decade, cryptocurrencies have revolutionized global finances. </a:t>
            </a:r>
          </a:p>
          <a:p>
            <a:r>
              <a:rPr lang="en-US" dirty="0"/>
              <a:t>Every day, more people understand the change and benefits cryptocurrencies bring to our world.</a:t>
            </a:r>
          </a:p>
          <a:p>
            <a:r>
              <a:rPr lang="en-US" dirty="0"/>
              <a:t>Cryptocurrency is inherently a morally-neutral technology. </a:t>
            </a:r>
          </a:p>
          <a:p>
            <a:r>
              <a:rPr lang="en-US" dirty="0"/>
              <a:t>By aligning incentives in the Polis protocol, the neutrally moral nature of cryptocurrencies can be transformed into a positive and powerful force of change in our world.</a:t>
            </a:r>
          </a:p>
        </p:txBody>
      </p:sp>
      <p:sp>
        <p:nvSpPr>
          <p:cNvPr id="4" name="Footer Placeholder 3">
            <a:extLst>
              <a:ext uri="{FF2B5EF4-FFF2-40B4-BE49-F238E27FC236}">
                <a16:creationId xmlns:a16="http://schemas.microsoft.com/office/drawing/2014/main" id="{2E0F5578-760C-4786-8E74-10DD71EE6CD6}"/>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113D504B-21F3-4510-A539-3D450EB66AA5}"/>
              </a:ext>
            </a:extLst>
          </p:cNvPr>
          <p:cNvSpPr>
            <a:spLocks noGrp="1"/>
          </p:cNvSpPr>
          <p:nvPr>
            <p:ph type="sldNum" sz="quarter" idx="12"/>
          </p:nvPr>
        </p:nvSpPr>
        <p:spPr/>
        <p:txBody>
          <a:bodyPr/>
          <a:lstStyle/>
          <a:p>
            <a:fld id="{D477C452-183C-429A-997F-5B1C8CE5C768}" type="slidenum">
              <a:rPr lang="es-MX" smtClean="0"/>
              <a:t>39</a:t>
            </a:fld>
            <a:endParaRPr lang="es-MX"/>
          </a:p>
        </p:txBody>
      </p:sp>
    </p:spTree>
    <p:extLst>
      <p:ext uri="{BB962C8B-B14F-4D97-AF65-F5344CB8AC3E}">
        <p14:creationId xmlns:p14="http://schemas.microsoft.com/office/powerpoint/2010/main" val="72346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5EFD5B-A20C-47F1-8C25-7F157F76D372}"/>
              </a:ext>
            </a:extLst>
          </p:cNvPr>
          <p:cNvSpPr>
            <a:spLocks noGrp="1"/>
          </p:cNvSpPr>
          <p:nvPr>
            <p:ph type="ftr" sz="quarter" idx="11"/>
          </p:nvPr>
        </p:nvSpPr>
        <p:spPr/>
        <p:txBody>
          <a:bodyPr/>
          <a:lstStyle/>
          <a:p>
            <a:r>
              <a:rPr lang="es-MX" dirty="0"/>
              <a:t>Polis White </a:t>
            </a:r>
            <a:r>
              <a:rPr lang="es-MX" dirty="0" err="1"/>
              <a:t>Paper</a:t>
            </a:r>
            <a:r>
              <a:rPr lang="es-MX" dirty="0"/>
              <a:t> v3.0</a:t>
            </a:r>
          </a:p>
        </p:txBody>
      </p:sp>
      <p:sp>
        <p:nvSpPr>
          <p:cNvPr id="5" name="Slide Number Placeholder 4">
            <a:extLst>
              <a:ext uri="{FF2B5EF4-FFF2-40B4-BE49-F238E27FC236}">
                <a16:creationId xmlns:a16="http://schemas.microsoft.com/office/drawing/2014/main" id="{0A5032EC-CB85-4044-A65D-2C5D680B0EFC}"/>
              </a:ext>
            </a:extLst>
          </p:cNvPr>
          <p:cNvSpPr>
            <a:spLocks noGrp="1"/>
          </p:cNvSpPr>
          <p:nvPr>
            <p:ph type="sldNum" sz="quarter" idx="12"/>
          </p:nvPr>
        </p:nvSpPr>
        <p:spPr/>
        <p:txBody>
          <a:bodyPr/>
          <a:lstStyle/>
          <a:p>
            <a:fld id="{D477C452-183C-429A-997F-5B1C8CE5C768}" type="slidenum">
              <a:rPr lang="es-MX" smtClean="0"/>
              <a:t>4</a:t>
            </a:fld>
            <a:endParaRPr lang="es-MX"/>
          </a:p>
        </p:txBody>
      </p:sp>
      <p:sp>
        <p:nvSpPr>
          <p:cNvPr id="6" name="Content Placeholder 5">
            <a:extLst>
              <a:ext uri="{FF2B5EF4-FFF2-40B4-BE49-F238E27FC236}">
                <a16:creationId xmlns:a16="http://schemas.microsoft.com/office/drawing/2014/main" id="{D75C6F3F-7080-4728-A193-211BE50313C6}"/>
              </a:ext>
            </a:extLst>
          </p:cNvPr>
          <p:cNvSpPr>
            <a:spLocks noGrp="1"/>
          </p:cNvSpPr>
          <p:nvPr>
            <p:ph idx="1"/>
          </p:nvPr>
        </p:nvSpPr>
        <p:spPr>
          <a:xfrm>
            <a:off x="838200" y="1595120"/>
            <a:ext cx="10515600" cy="4581843"/>
          </a:xfrm>
        </p:spPr>
        <p:txBody>
          <a:bodyPr>
            <a:normAutofit lnSpcReduction="10000"/>
          </a:bodyPr>
          <a:lstStyle/>
          <a:p>
            <a:pPr marL="0" indent="0" algn="ctr">
              <a:buNone/>
            </a:pPr>
            <a:r>
              <a:rPr lang="en-US" dirty="0"/>
              <a:t>Polis connects digital communities and marginalized countries in developing areas. </a:t>
            </a:r>
          </a:p>
          <a:p>
            <a:pPr marL="0" indent="0" algn="ctr">
              <a:buNone/>
            </a:pPr>
            <a:r>
              <a:rPr lang="en-US" dirty="0"/>
              <a:t>Supported by a passionate online community and experienced developers, the Polis mission is global impact through consensus-backed philanthropy and humanitarian efforts. </a:t>
            </a:r>
          </a:p>
          <a:p>
            <a:pPr marL="0" indent="0" algn="ctr">
              <a:buNone/>
            </a:pPr>
            <a:r>
              <a:rPr lang="en-US" dirty="0"/>
              <a:t>Polis will never have an ICO because Polis is available for use by all people. Development is funded by a low pre-mine of 1% and ownership of 1% of Masternodes. </a:t>
            </a:r>
          </a:p>
          <a:p>
            <a:pPr marL="0" indent="0" algn="ctr">
              <a:buNone/>
            </a:pPr>
            <a:r>
              <a:rPr lang="en-US" dirty="0"/>
              <a:t>This ensures that 99% of Polis is in the hands of the community. The community makes all future project financing decisions with decentralized governance and voting.</a:t>
            </a:r>
          </a:p>
        </p:txBody>
      </p:sp>
    </p:spTree>
    <p:extLst>
      <p:ext uri="{BB962C8B-B14F-4D97-AF65-F5344CB8AC3E}">
        <p14:creationId xmlns:p14="http://schemas.microsoft.com/office/powerpoint/2010/main" val="1445939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2989-E0E1-49D4-9ACC-43970CFDAB2E}"/>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88B39775-085B-4B3A-8417-837E824C54BF}"/>
              </a:ext>
            </a:extLst>
          </p:cNvPr>
          <p:cNvSpPr>
            <a:spLocks noGrp="1"/>
          </p:cNvSpPr>
          <p:nvPr>
            <p:ph idx="1"/>
          </p:nvPr>
        </p:nvSpPr>
        <p:spPr/>
        <p:txBody>
          <a:bodyPr>
            <a:normAutofit/>
          </a:bodyPr>
          <a:lstStyle/>
          <a:p>
            <a:r>
              <a:rPr lang="en-US" dirty="0"/>
              <a:t>Instead of debating code changes, as is common with Bitcoin, Polis can quickly implement changes and then go on to debate more important issues, like how to fund disease prevention programs, how to help victims of a natural disaster or any other need that appears in the world.</a:t>
            </a:r>
            <a:endParaRPr lang="es-MX" dirty="0"/>
          </a:p>
          <a:p>
            <a:endParaRPr lang="en-US" dirty="0"/>
          </a:p>
          <a:p>
            <a:r>
              <a:rPr lang="en-US" dirty="0"/>
              <a:t>Polis is a digital community running a digital currency. Polis uses hive-mind collaboration to understand the world’s needs and to respond accordingly. </a:t>
            </a:r>
          </a:p>
        </p:txBody>
      </p:sp>
      <p:sp>
        <p:nvSpPr>
          <p:cNvPr id="4" name="Footer Placeholder 3">
            <a:extLst>
              <a:ext uri="{FF2B5EF4-FFF2-40B4-BE49-F238E27FC236}">
                <a16:creationId xmlns:a16="http://schemas.microsoft.com/office/drawing/2014/main" id="{0AF231FF-439D-4701-8DDB-C77BA4F51952}"/>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EF0056D5-730E-49E2-8191-6D55A7BD6EEB}"/>
              </a:ext>
            </a:extLst>
          </p:cNvPr>
          <p:cNvSpPr>
            <a:spLocks noGrp="1"/>
          </p:cNvSpPr>
          <p:nvPr>
            <p:ph type="sldNum" sz="quarter" idx="12"/>
          </p:nvPr>
        </p:nvSpPr>
        <p:spPr/>
        <p:txBody>
          <a:bodyPr/>
          <a:lstStyle/>
          <a:p>
            <a:fld id="{D477C452-183C-429A-997F-5B1C8CE5C768}" type="slidenum">
              <a:rPr lang="es-MX" smtClean="0"/>
              <a:t>40</a:t>
            </a:fld>
            <a:endParaRPr lang="es-MX"/>
          </a:p>
        </p:txBody>
      </p:sp>
    </p:spTree>
    <p:extLst>
      <p:ext uri="{BB962C8B-B14F-4D97-AF65-F5344CB8AC3E}">
        <p14:creationId xmlns:p14="http://schemas.microsoft.com/office/powerpoint/2010/main" val="956456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D698-5DC1-443D-9C6F-D3699299CE91}"/>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5B81A420-9B7C-499B-8486-F2D71C240199}"/>
              </a:ext>
            </a:extLst>
          </p:cNvPr>
          <p:cNvSpPr>
            <a:spLocks noGrp="1"/>
          </p:cNvSpPr>
          <p:nvPr>
            <p:ph idx="1"/>
          </p:nvPr>
        </p:nvSpPr>
        <p:spPr/>
        <p:txBody>
          <a:bodyPr/>
          <a:lstStyle/>
          <a:p>
            <a:r>
              <a:rPr lang="en-US" dirty="0"/>
              <a:t>Polis integrates into the real-world by allowing users freedom to move between digital and fiat currencies, giving people full autonomy over their financial futures. </a:t>
            </a:r>
          </a:p>
          <a:p>
            <a:r>
              <a:rPr lang="en-US" dirty="0"/>
              <a:t>The Polis Marketplace establishes a thriving exchange of goods and services, promoting the mission of Polis and increasing adoption. Lastly, The Polis Foundation implements community governance proposals to allow completely democratic control over not just the direction of Polis, but also the specific impacts Polis has on our world.</a:t>
            </a:r>
          </a:p>
          <a:p>
            <a:endParaRPr lang="es-MX" dirty="0"/>
          </a:p>
        </p:txBody>
      </p:sp>
      <p:sp>
        <p:nvSpPr>
          <p:cNvPr id="4" name="Footer Placeholder 3">
            <a:extLst>
              <a:ext uri="{FF2B5EF4-FFF2-40B4-BE49-F238E27FC236}">
                <a16:creationId xmlns:a16="http://schemas.microsoft.com/office/drawing/2014/main" id="{02D2705D-5606-4A24-B371-19E5D7B34230}"/>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984A4390-4870-45DF-819A-0D3E104381BA}"/>
              </a:ext>
            </a:extLst>
          </p:cNvPr>
          <p:cNvSpPr>
            <a:spLocks noGrp="1"/>
          </p:cNvSpPr>
          <p:nvPr>
            <p:ph type="sldNum" sz="quarter" idx="12"/>
          </p:nvPr>
        </p:nvSpPr>
        <p:spPr/>
        <p:txBody>
          <a:bodyPr/>
          <a:lstStyle/>
          <a:p>
            <a:fld id="{D477C452-183C-429A-997F-5B1C8CE5C768}" type="slidenum">
              <a:rPr lang="es-MX" smtClean="0"/>
              <a:t>41</a:t>
            </a:fld>
            <a:endParaRPr lang="es-MX"/>
          </a:p>
        </p:txBody>
      </p:sp>
    </p:spTree>
    <p:extLst>
      <p:ext uri="{BB962C8B-B14F-4D97-AF65-F5344CB8AC3E}">
        <p14:creationId xmlns:p14="http://schemas.microsoft.com/office/powerpoint/2010/main" val="2398970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AD6F-9EE8-420F-9D92-CC3647948DF3}"/>
              </a:ext>
            </a:extLst>
          </p:cNvPr>
          <p:cNvSpPr>
            <a:spLocks noGrp="1"/>
          </p:cNvSpPr>
          <p:nvPr>
            <p:ph type="title"/>
          </p:nvPr>
        </p:nvSpPr>
        <p:spPr/>
        <p:txBody>
          <a:bodyPr/>
          <a:lstStyle/>
          <a:p>
            <a:r>
              <a:rPr lang="es-MX" dirty="0"/>
              <a:t>PolisPay</a:t>
            </a:r>
          </a:p>
        </p:txBody>
      </p:sp>
      <p:sp>
        <p:nvSpPr>
          <p:cNvPr id="3" name="Text Placeholder 2">
            <a:extLst>
              <a:ext uri="{FF2B5EF4-FFF2-40B4-BE49-F238E27FC236}">
                <a16:creationId xmlns:a16="http://schemas.microsoft.com/office/drawing/2014/main" id="{AA94F1A4-EFB2-44A5-9EE9-216E538A5073}"/>
              </a:ext>
            </a:extLst>
          </p:cNvPr>
          <p:cNvSpPr>
            <a:spLocks noGrp="1"/>
          </p:cNvSpPr>
          <p:nvPr>
            <p:ph type="body" idx="1"/>
          </p:nvPr>
        </p:nvSpPr>
        <p:spPr/>
        <p:txBody>
          <a:bodyPr/>
          <a:lstStyle/>
          <a:p>
            <a:endParaRPr lang="es-MX"/>
          </a:p>
        </p:txBody>
      </p:sp>
      <p:sp>
        <p:nvSpPr>
          <p:cNvPr id="4" name="Footer Placeholder 3">
            <a:extLst>
              <a:ext uri="{FF2B5EF4-FFF2-40B4-BE49-F238E27FC236}">
                <a16:creationId xmlns:a16="http://schemas.microsoft.com/office/drawing/2014/main" id="{CD91F1B9-4537-44EC-AB61-4D2767B5F86F}"/>
              </a:ext>
            </a:extLst>
          </p:cNvPr>
          <p:cNvSpPr>
            <a:spLocks noGrp="1"/>
          </p:cNvSpPr>
          <p:nvPr>
            <p:ph type="ftr" sz="quarter" idx="11"/>
          </p:nvPr>
        </p:nvSpPr>
        <p:spPr/>
        <p:txBody>
          <a:bodyPr/>
          <a:lstStyle/>
          <a:p>
            <a:r>
              <a:rPr lang="es-MX"/>
              <a:t>ssPolis White Paper v3.0</a:t>
            </a:r>
          </a:p>
          <a:p>
            <a:r>
              <a:rPr lang="es-MX"/>
              <a:t>s</a:t>
            </a:r>
            <a:endParaRPr lang="es-MX" dirty="0"/>
          </a:p>
        </p:txBody>
      </p:sp>
      <p:sp>
        <p:nvSpPr>
          <p:cNvPr id="5" name="Slide Number Placeholder 4">
            <a:extLst>
              <a:ext uri="{FF2B5EF4-FFF2-40B4-BE49-F238E27FC236}">
                <a16:creationId xmlns:a16="http://schemas.microsoft.com/office/drawing/2014/main" id="{04B4139C-4AE4-413A-AB3C-395EB8378388}"/>
              </a:ext>
            </a:extLst>
          </p:cNvPr>
          <p:cNvSpPr>
            <a:spLocks noGrp="1"/>
          </p:cNvSpPr>
          <p:nvPr>
            <p:ph type="sldNum" sz="quarter" idx="12"/>
          </p:nvPr>
        </p:nvSpPr>
        <p:spPr/>
        <p:txBody>
          <a:bodyPr/>
          <a:lstStyle/>
          <a:p>
            <a:fld id="{D477C452-183C-429A-997F-5B1C8CE5C768}" type="slidenum">
              <a:rPr lang="es-MX" smtClean="0"/>
              <a:t>42</a:t>
            </a:fld>
            <a:endParaRPr lang="es-MX"/>
          </a:p>
        </p:txBody>
      </p:sp>
    </p:spTree>
    <p:extLst>
      <p:ext uri="{BB962C8B-B14F-4D97-AF65-F5344CB8AC3E}">
        <p14:creationId xmlns:p14="http://schemas.microsoft.com/office/powerpoint/2010/main" val="1133783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95F5-75D6-4F9B-A31C-2071FE8315D1}"/>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FF410329-4CC0-4440-9C5F-CE68E21D48BB}"/>
              </a:ext>
            </a:extLst>
          </p:cNvPr>
          <p:cNvSpPr>
            <a:spLocks noGrp="1"/>
          </p:cNvSpPr>
          <p:nvPr>
            <p:ph idx="1"/>
          </p:nvPr>
        </p:nvSpPr>
        <p:spPr/>
        <p:txBody>
          <a:bodyPr/>
          <a:lstStyle/>
          <a:p>
            <a:r>
              <a:rPr lang="en-US" dirty="0"/>
              <a:t>The Polis Development Team is proud to announce the release of PolisPay Card, a payment card solution allowing anyone to spend Polis, Bitcoin and Dash at over 30 million merchants worldwide. </a:t>
            </a:r>
          </a:p>
          <a:p>
            <a:r>
              <a:rPr lang="en-US" dirty="0"/>
              <a:t>Working in collaboration with other communities, the Polis Development Team has established formal partnerships with </a:t>
            </a:r>
            <a:r>
              <a:rPr lang="en-US" dirty="0" err="1"/>
              <a:t>Gobyte</a:t>
            </a:r>
            <a:r>
              <a:rPr lang="en-US" dirty="0"/>
              <a:t>, </a:t>
            </a:r>
            <a:r>
              <a:rPr lang="en-US" dirty="0" err="1"/>
              <a:t>Monoeci</a:t>
            </a:r>
            <a:r>
              <a:rPr lang="en-US" dirty="0"/>
              <a:t> and </a:t>
            </a:r>
            <a:r>
              <a:rPr lang="en-US" dirty="0" err="1"/>
              <a:t>ColossusXT</a:t>
            </a:r>
            <a:r>
              <a:rPr lang="en-US" dirty="0"/>
              <a:t>. </a:t>
            </a:r>
            <a:endParaRPr lang="es-MX" dirty="0"/>
          </a:p>
        </p:txBody>
      </p:sp>
      <p:sp>
        <p:nvSpPr>
          <p:cNvPr id="4" name="Footer Placeholder 3">
            <a:extLst>
              <a:ext uri="{FF2B5EF4-FFF2-40B4-BE49-F238E27FC236}">
                <a16:creationId xmlns:a16="http://schemas.microsoft.com/office/drawing/2014/main" id="{B4D1D9DD-940E-47B2-88EB-6E0943CBF128}"/>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EE9C6175-2D53-4281-A84C-F7A79C58A19A}"/>
              </a:ext>
            </a:extLst>
          </p:cNvPr>
          <p:cNvSpPr>
            <a:spLocks noGrp="1"/>
          </p:cNvSpPr>
          <p:nvPr>
            <p:ph type="sldNum" sz="quarter" idx="12"/>
          </p:nvPr>
        </p:nvSpPr>
        <p:spPr/>
        <p:txBody>
          <a:bodyPr/>
          <a:lstStyle/>
          <a:p>
            <a:fld id="{D477C452-183C-429A-997F-5B1C8CE5C768}" type="slidenum">
              <a:rPr lang="es-MX" smtClean="0"/>
              <a:t>43</a:t>
            </a:fld>
            <a:endParaRPr lang="es-MX"/>
          </a:p>
        </p:txBody>
      </p:sp>
    </p:spTree>
    <p:extLst>
      <p:ext uri="{BB962C8B-B14F-4D97-AF65-F5344CB8AC3E}">
        <p14:creationId xmlns:p14="http://schemas.microsoft.com/office/powerpoint/2010/main" val="110700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80B1-ADC9-4CD6-BA6C-16C20E263E26}"/>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1E5514C6-232A-4D0B-BA79-23778881839A}"/>
              </a:ext>
            </a:extLst>
          </p:cNvPr>
          <p:cNvSpPr>
            <a:spLocks noGrp="1"/>
          </p:cNvSpPr>
          <p:nvPr>
            <p:ph idx="1"/>
          </p:nvPr>
        </p:nvSpPr>
        <p:spPr/>
        <p:txBody>
          <a:bodyPr/>
          <a:lstStyle/>
          <a:p>
            <a:r>
              <a:rPr lang="en-US" dirty="0"/>
              <a:t>These coins will be officially supported on the PolisPay platform and will additionally allow for conversion into fiat. These partnerships have been meticulously selected based on their impressive growth, technical development and community involvement. </a:t>
            </a:r>
          </a:p>
          <a:p>
            <a:r>
              <a:rPr lang="en-US" dirty="0"/>
              <a:t>The PolisPay Card is being aggressively developed and collaboration with the developers of GBX, XMCC and COLX enables valuable cross-compatibility.</a:t>
            </a:r>
            <a:endParaRPr lang="es-MX" dirty="0"/>
          </a:p>
        </p:txBody>
      </p:sp>
      <p:sp>
        <p:nvSpPr>
          <p:cNvPr id="4" name="Footer Placeholder 3">
            <a:extLst>
              <a:ext uri="{FF2B5EF4-FFF2-40B4-BE49-F238E27FC236}">
                <a16:creationId xmlns:a16="http://schemas.microsoft.com/office/drawing/2014/main" id="{CDFA9381-2CC1-4823-8262-69F026CDEA1E}"/>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9245C5A2-471E-4539-A8EA-FADADD51B9D4}"/>
              </a:ext>
            </a:extLst>
          </p:cNvPr>
          <p:cNvSpPr>
            <a:spLocks noGrp="1"/>
          </p:cNvSpPr>
          <p:nvPr>
            <p:ph type="sldNum" sz="quarter" idx="12"/>
          </p:nvPr>
        </p:nvSpPr>
        <p:spPr/>
        <p:txBody>
          <a:bodyPr/>
          <a:lstStyle/>
          <a:p>
            <a:fld id="{D477C452-183C-429A-997F-5B1C8CE5C768}" type="slidenum">
              <a:rPr lang="es-MX" smtClean="0"/>
              <a:t>44</a:t>
            </a:fld>
            <a:endParaRPr lang="es-MX"/>
          </a:p>
        </p:txBody>
      </p:sp>
    </p:spTree>
    <p:extLst>
      <p:ext uri="{BB962C8B-B14F-4D97-AF65-F5344CB8AC3E}">
        <p14:creationId xmlns:p14="http://schemas.microsoft.com/office/powerpoint/2010/main" val="2079700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8A7C-9764-4C1E-B759-8AF7F1A6F3A5}"/>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480AECEB-F3EE-4EB5-A9A6-1A055AFFC5F4}"/>
              </a:ext>
            </a:extLst>
          </p:cNvPr>
          <p:cNvSpPr>
            <a:spLocks noGrp="1"/>
          </p:cNvSpPr>
          <p:nvPr>
            <p:ph idx="1"/>
          </p:nvPr>
        </p:nvSpPr>
        <p:spPr/>
        <p:txBody>
          <a:bodyPr/>
          <a:lstStyle/>
          <a:p>
            <a:r>
              <a:rPr lang="en-US" dirty="0"/>
              <a:t>Additionally, The Polis Development Team has hired an experienced credit card merchant service provider for the physical release of PolisPay Cards. </a:t>
            </a:r>
          </a:p>
          <a:p>
            <a:r>
              <a:rPr lang="en-US" dirty="0"/>
              <a:t>Available globally in Q3 2018 for 25 USD, PolisPay Cards offer convenience and reliability with multiple currency options. </a:t>
            </a:r>
          </a:p>
        </p:txBody>
      </p:sp>
      <p:sp>
        <p:nvSpPr>
          <p:cNvPr id="4" name="Footer Placeholder 3">
            <a:extLst>
              <a:ext uri="{FF2B5EF4-FFF2-40B4-BE49-F238E27FC236}">
                <a16:creationId xmlns:a16="http://schemas.microsoft.com/office/drawing/2014/main" id="{FBA984A7-65CC-45A1-9A79-71864668819A}"/>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5F388D41-0C72-45CE-9E8E-64B58AEA955D}"/>
              </a:ext>
            </a:extLst>
          </p:cNvPr>
          <p:cNvSpPr>
            <a:spLocks noGrp="1"/>
          </p:cNvSpPr>
          <p:nvPr>
            <p:ph type="sldNum" sz="quarter" idx="12"/>
          </p:nvPr>
        </p:nvSpPr>
        <p:spPr/>
        <p:txBody>
          <a:bodyPr/>
          <a:lstStyle/>
          <a:p>
            <a:fld id="{D477C452-183C-429A-997F-5B1C8CE5C768}" type="slidenum">
              <a:rPr lang="es-MX" smtClean="0"/>
              <a:t>45</a:t>
            </a:fld>
            <a:endParaRPr lang="es-MX"/>
          </a:p>
        </p:txBody>
      </p:sp>
    </p:spTree>
    <p:extLst>
      <p:ext uri="{BB962C8B-B14F-4D97-AF65-F5344CB8AC3E}">
        <p14:creationId xmlns:p14="http://schemas.microsoft.com/office/powerpoint/2010/main" val="2127996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A19A-6444-4A6E-84A4-E6F0312AA887}"/>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FB868BAE-3909-4ACB-AE9E-0422273AF9DD}"/>
              </a:ext>
            </a:extLst>
          </p:cNvPr>
          <p:cNvSpPr>
            <a:spLocks noGrp="1"/>
          </p:cNvSpPr>
          <p:nvPr>
            <p:ph idx="1"/>
          </p:nvPr>
        </p:nvSpPr>
        <p:spPr/>
        <p:txBody>
          <a:bodyPr>
            <a:normAutofit fontScale="92500"/>
          </a:bodyPr>
          <a:lstStyle/>
          <a:p>
            <a:r>
              <a:rPr lang="en-US" dirty="0"/>
              <a:t>Several outcomes are foreseen from the release of PolisPay:</a:t>
            </a:r>
            <a:endParaRPr lang="es-MX" dirty="0"/>
          </a:p>
          <a:p>
            <a:pPr marL="514350" indent="-514350">
              <a:buFont typeface="+mj-lt"/>
              <a:buAutoNum type="arabicPeriod"/>
            </a:pPr>
            <a:r>
              <a:rPr lang="en-US" dirty="0"/>
              <a:t>Greatly increased liquidity due to increased market throughput</a:t>
            </a:r>
          </a:p>
          <a:p>
            <a:pPr marL="514350" indent="-514350">
              <a:buFont typeface="+mj-lt"/>
              <a:buAutoNum type="arabicPeriod"/>
            </a:pPr>
            <a:r>
              <a:rPr lang="en-US" dirty="0"/>
              <a:t>Real-world use-case for Polis creating rising economic demand</a:t>
            </a:r>
          </a:p>
          <a:p>
            <a:pPr marL="514350" indent="-514350">
              <a:buFont typeface="+mj-lt"/>
              <a:buAutoNum type="arabicPeriod"/>
            </a:pPr>
            <a:r>
              <a:rPr lang="en-US" dirty="0"/>
              <a:t>Powerful word-of-mouth marketing from using cryptocurrencies in daily life</a:t>
            </a:r>
          </a:p>
          <a:p>
            <a:pPr marL="514350" indent="-514350">
              <a:buFont typeface="+mj-lt"/>
              <a:buAutoNum type="arabicPeriod"/>
            </a:pPr>
            <a:r>
              <a:rPr lang="en-US" dirty="0"/>
              <a:t>Industry recognition of Polis on the forefront of cutting-edge development</a:t>
            </a:r>
          </a:p>
          <a:p>
            <a:pPr marL="514350" indent="-514350">
              <a:buFont typeface="+mj-lt"/>
              <a:buAutoNum type="arabicPeriod"/>
            </a:pPr>
            <a:r>
              <a:rPr lang="en-US" dirty="0"/>
              <a:t>Easy conversion from Polis into fiat and vise versa</a:t>
            </a:r>
            <a:br>
              <a:rPr lang="en-US" dirty="0"/>
            </a:br>
            <a:endParaRPr lang="es-MX" dirty="0"/>
          </a:p>
        </p:txBody>
      </p:sp>
      <p:sp>
        <p:nvSpPr>
          <p:cNvPr id="4" name="Footer Placeholder 3">
            <a:extLst>
              <a:ext uri="{FF2B5EF4-FFF2-40B4-BE49-F238E27FC236}">
                <a16:creationId xmlns:a16="http://schemas.microsoft.com/office/drawing/2014/main" id="{735B1DFB-12EE-4EFD-95FC-D9FBB3002C9B}"/>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C9D5D36E-DE1C-41F2-8066-A97F748C42FA}"/>
              </a:ext>
            </a:extLst>
          </p:cNvPr>
          <p:cNvSpPr>
            <a:spLocks noGrp="1"/>
          </p:cNvSpPr>
          <p:nvPr>
            <p:ph type="sldNum" sz="quarter" idx="12"/>
          </p:nvPr>
        </p:nvSpPr>
        <p:spPr/>
        <p:txBody>
          <a:bodyPr/>
          <a:lstStyle/>
          <a:p>
            <a:fld id="{D477C452-183C-429A-997F-5B1C8CE5C768}" type="slidenum">
              <a:rPr lang="es-MX" smtClean="0"/>
              <a:t>46</a:t>
            </a:fld>
            <a:endParaRPr lang="es-MX"/>
          </a:p>
        </p:txBody>
      </p:sp>
    </p:spTree>
    <p:extLst>
      <p:ext uri="{BB962C8B-B14F-4D97-AF65-F5344CB8AC3E}">
        <p14:creationId xmlns:p14="http://schemas.microsoft.com/office/powerpoint/2010/main" val="1021043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E247-56DB-45BD-B5A4-F4C2C9E45539}"/>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FF9FDAE2-64B1-45F8-B8DD-3E43B262239D}"/>
              </a:ext>
            </a:extLst>
          </p:cNvPr>
          <p:cNvSpPr>
            <a:spLocks noGrp="1"/>
          </p:cNvSpPr>
          <p:nvPr>
            <p:ph idx="1"/>
          </p:nvPr>
        </p:nvSpPr>
        <p:spPr/>
        <p:txBody>
          <a:bodyPr/>
          <a:lstStyle/>
          <a:p>
            <a:r>
              <a:rPr lang="en-US" dirty="0"/>
              <a:t>Our provider of the cards is CACAO, a </a:t>
            </a:r>
            <a:r>
              <a:rPr lang="en-US" dirty="0" err="1"/>
              <a:t>paycard</a:t>
            </a:r>
            <a:r>
              <a:rPr lang="en-US" dirty="0"/>
              <a:t> solutions company.</a:t>
            </a:r>
          </a:p>
          <a:p>
            <a:r>
              <a:rPr lang="en-US" dirty="0"/>
              <a:t>Development and distribution of physical payment cards is a sizable undertaking. The Executive Team has assessed the feasibility of a global launch and have taken proper actions, including establishing partnerships across multiple industries, to ensure PolisPay is a success.</a:t>
            </a:r>
          </a:p>
        </p:txBody>
      </p:sp>
      <p:sp>
        <p:nvSpPr>
          <p:cNvPr id="4" name="Footer Placeholder 3">
            <a:extLst>
              <a:ext uri="{FF2B5EF4-FFF2-40B4-BE49-F238E27FC236}">
                <a16:creationId xmlns:a16="http://schemas.microsoft.com/office/drawing/2014/main" id="{9BC79FE0-04EC-4FA4-9A78-E4FFACBA0627}"/>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A6A45910-AD41-4A9A-9842-079B5F506A2A}"/>
              </a:ext>
            </a:extLst>
          </p:cNvPr>
          <p:cNvSpPr>
            <a:spLocks noGrp="1"/>
          </p:cNvSpPr>
          <p:nvPr>
            <p:ph type="sldNum" sz="quarter" idx="12"/>
          </p:nvPr>
        </p:nvSpPr>
        <p:spPr/>
        <p:txBody>
          <a:bodyPr/>
          <a:lstStyle/>
          <a:p>
            <a:fld id="{D477C452-183C-429A-997F-5B1C8CE5C768}" type="slidenum">
              <a:rPr lang="es-MX" smtClean="0"/>
              <a:t>47</a:t>
            </a:fld>
            <a:endParaRPr lang="es-MX"/>
          </a:p>
        </p:txBody>
      </p:sp>
    </p:spTree>
    <p:extLst>
      <p:ext uri="{BB962C8B-B14F-4D97-AF65-F5344CB8AC3E}">
        <p14:creationId xmlns:p14="http://schemas.microsoft.com/office/powerpoint/2010/main" val="3988987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8643-7083-4AA3-8B5B-17F5A7F0275E}"/>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551DE55D-8638-4277-AE61-3483B2A03C99}"/>
              </a:ext>
            </a:extLst>
          </p:cNvPr>
          <p:cNvSpPr>
            <a:spLocks noGrp="1"/>
          </p:cNvSpPr>
          <p:nvPr>
            <p:ph idx="1"/>
          </p:nvPr>
        </p:nvSpPr>
        <p:spPr/>
        <p:txBody>
          <a:bodyPr/>
          <a:lstStyle/>
          <a:p>
            <a:r>
              <a:rPr lang="en-US" dirty="0"/>
              <a:t>The community will be heavily involved in the design, testing and vision of PolisPay. The first real-world Polis transactions mark a powerful milestone. PolisPay marks a positively significant shift in the development and future of Polis. Therefore, all published media has been updated accordingly.</a:t>
            </a:r>
            <a:endParaRPr lang="es-MX" dirty="0"/>
          </a:p>
        </p:txBody>
      </p:sp>
      <p:sp>
        <p:nvSpPr>
          <p:cNvPr id="4" name="Footer Placeholder 3">
            <a:extLst>
              <a:ext uri="{FF2B5EF4-FFF2-40B4-BE49-F238E27FC236}">
                <a16:creationId xmlns:a16="http://schemas.microsoft.com/office/drawing/2014/main" id="{0F6C695C-7617-4549-A5F7-1A0D0F3231B0}"/>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58EEBAB3-8339-4178-AEC3-8F3196427309}"/>
              </a:ext>
            </a:extLst>
          </p:cNvPr>
          <p:cNvSpPr>
            <a:spLocks noGrp="1"/>
          </p:cNvSpPr>
          <p:nvPr>
            <p:ph type="sldNum" sz="quarter" idx="12"/>
          </p:nvPr>
        </p:nvSpPr>
        <p:spPr/>
        <p:txBody>
          <a:bodyPr/>
          <a:lstStyle/>
          <a:p>
            <a:fld id="{D477C452-183C-429A-997F-5B1C8CE5C768}" type="slidenum">
              <a:rPr lang="es-MX" smtClean="0"/>
              <a:t>48</a:t>
            </a:fld>
            <a:endParaRPr lang="es-MX"/>
          </a:p>
        </p:txBody>
      </p:sp>
    </p:spTree>
    <p:extLst>
      <p:ext uri="{BB962C8B-B14F-4D97-AF65-F5344CB8AC3E}">
        <p14:creationId xmlns:p14="http://schemas.microsoft.com/office/powerpoint/2010/main" val="2257194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80ED-BD58-4EC0-8C5C-FC1B35E861F2}"/>
              </a:ext>
            </a:extLst>
          </p:cNvPr>
          <p:cNvSpPr>
            <a:spLocks noGrp="1"/>
          </p:cNvSpPr>
          <p:nvPr>
            <p:ph type="title"/>
          </p:nvPr>
        </p:nvSpPr>
        <p:spPr/>
        <p:txBody>
          <a:bodyPr/>
          <a:lstStyle/>
          <a:p>
            <a:r>
              <a:rPr lang="es-MX" dirty="0" err="1"/>
              <a:t>Aknowledgments</a:t>
            </a:r>
            <a:endParaRPr lang="es-MX" dirty="0"/>
          </a:p>
        </p:txBody>
      </p:sp>
      <p:sp>
        <p:nvSpPr>
          <p:cNvPr id="3" name="Text Placeholder 2">
            <a:extLst>
              <a:ext uri="{FF2B5EF4-FFF2-40B4-BE49-F238E27FC236}">
                <a16:creationId xmlns:a16="http://schemas.microsoft.com/office/drawing/2014/main" id="{D6B4124D-175F-4231-A45E-B75B782B1E1F}"/>
              </a:ext>
            </a:extLst>
          </p:cNvPr>
          <p:cNvSpPr>
            <a:spLocks noGrp="1"/>
          </p:cNvSpPr>
          <p:nvPr>
            <p:ph type="body" idx="1"/>
          </p:nvPr>
        </p:nvSpPr>
        <p:spPr/>
        <p:txBody>
          <a:bodyPr/>
          <a:lstStyle/>
          <a:p>
            <a:endParaRPr lang="es-MX"/>
          </a:p>
        </p:txBody>
      </p:sp>
      <p:sp>
        <p:nvSpPr>
          <p:cNvPr id="4" name="Footer Placeholder 3">
            <a:extLst>
              <a:ext uri="{FF2B5EF4-FFF2-40B4-BE49-F238E27FC236}">
                <a16:creationId xmlns:a16="http://schemas.microsoft.com/office/drawing/2014/main" id="{70013406-8B82-4D64-8AAD-B5D0465F52CD}"/>
              </a:ext>
            </a:extLst>
          </p:cNvPr>
          <p:cNvSpPr>
            <a:spLocks noGrp="1"/>
          </p:cNvSpPr>
          <p:nvPr>
            <p:ph type="ftr" sz="quarter" idx="11"/>
          </p:nvPr>
        </p:nvSpPr>
        <p:spPr/>
        <p:txBody>
          <a:bodyPr/>
          <a:lstStyle/>
          <a:p>
            <a:r>
              <a:rPr lang="es-MX"/>
              <a:t>ssPolis White Paper v3.0</a:t>
            </a:r>
          </a:p>
          <a:p>
            <a:r>
              <a:rPr lang="es-MX"/>
              <a:t>s</a:t>
            </a:r>
            <a:endParaRPr lang="es-MX" dirty="0"/>
          </a:p>
        </p:txBody>
      </p:sp>
      <p:sp>
        <p:nvSpPr>
          <p:cNvPr id="5" name="Slide Number Placeholder 4">
            <a:extLst>
              <a:ext uri="{FF2B5EF4-FFF2-40B4-BE49-F238E27FC236}">
                <a16:creationId xmlns:a16="http://schemas.microsoft.com/office/drawing/2014/main" id="{946217F7-EFEA-4BE1-B421-314C4CBDF786}"/>
              </a:ext>
            </a:extLst>
          </p:cNvPr>
          <p:cNvSpPr>
            <a:spLocks noGrp="1"/>
          </p:cNvSpPr>
          <p:nvPr>
            <p:ph type="sldNum" sz="quarter" idx="12"/>
          </p:nvPr>
        </p:nvSpPr>
        <p:spPr/>
        <p:txBody>
          <a:bodyPr/>
          <a:lstStyle/>
          <a:p>
            <a:fld id="{D477C452-183C-429A-997F-5B1C8CE5C768}" type="slidenum">
              <a:rPr lang="es-MX" smtClean="0"/>
              <a:t>49</a:t>
            </a:fld>
            <a:endParaRPr lang="es-MX"/>
          </a:p>
        </p:txBody>
      </p:sp>
    </p:spTree>
    <p:extLst>
      <p:ext uri="{BB962C8B-B14F-4D97-AF65-F5344CB8AC3E}">
        <p14:creationId xmlns:p14="http://schemas.microsoft.com/office/powerpoint/2010/main" val="202365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B02B-C2C1-4D85-9985-B30C1A3B31E7}"/>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F8B1541C-19F9-42A5-982F-822110E53C6C}"/>
              </a:ext>
            </a:extLst>
          </p:cNvPr>
          <p:cNvSpPr>
            <a:spLocks noGrp="1"/>
          </p:cNvSpPr>
          <p:nvPr>
            <p:ph idx="1"/>
          </p:nvPr>
        </p:nvSpPr>
        <p:spPr/>
        <p:txBody>
          <a:bodyPr/>
          <a:lstStyle/>
          <a:p>
            <a:pPr marL="0" indent="0" algn="ctr">
              <a:buNone/>
            </a:pPr>
            <a:r>
              <a:rPr lang="en-US" dirty="0"/>
              <a:t>Polis is Greek for </a:t>
            </a:r>
            <a:r>
              <a:rPr lang="en-US" i="1" dirty="0"/>
              <a:t>community.</a:t>
            </a:r>
            <a:r>
              <a:rPr lang="en-US" dirty="0"/>
              <a:t> Our motto is </a:t>
            </a:r>
            <a:r>
              <a:rPr lang="en-US" b="1" dirty="0"/>
              <a:t>Polis Empowers People</a:t>
            </a:r>
            <a:r>
              <a:rPr lang="en-US" dirty="0"/>
              <a:t>. </a:t>
            </a:r>
          </a:p>
          <a:p>
            <a:pPr marL="0" indent="0" algn="ctr">
              <a:buNone/>
            </a:pPr>
            <a:endParaRPr lang="en-US" dirty="0"/>
          </a:p>
          <a:p>
            <a:pPr marL="0" indent="0" algn="ctr">
              <a:buNone/>
            </a:pPr>
            <a:r>
              <a:rPr lang="en-US" dirty="0"/>
              <a:t>People thrive when they can connect and trade freely. </a:t>
            </a:r>
          </a:p>
          <a:p>
            <a:pPr marL="0" indent="0" algn="ctr">
              <a:buNone/>
            </a:pPr>
            <a:endParaRPr lang="en-US" dirty="0"/>
          </a:p>
          <a:p>
            <a:pPr marL="0" indent="0" algn="ctr">
              <a:buNone/>
            </a:pPr>
            <a:r>
              <a:rPr lang="en-US" dirty="0"/>
              <a:t>Polis uses decentralized advanced blockchain technology to solve important problems for our global community.</a:t>
            </a:r>
            <a:endParaRPr lang="es-MX" dirty="0"/>
          </a:p>
        </p:txBody>
      </p:sp>
      <p:sp>
        <p:nvSpPr>
          <p:cNvPr id="4" name="Footer Placeholder 3">
            <a:extLst>
              <a:ext uri="{FF2B5EF4-FFF2-40B4-BE49-F238E27FC236}">
                <a16:creationId xmlns:a16="http://schemas.microsoft.com/office/drawing/2014/main" id="{E59950A6-4FB5-48BD-AB8C-C48B099A3183}"/>
              </a:ext>
            </a:extLst>
          </p:cNvPr>
          <p:cNvSpPr>
            <a:spLocks noGrp="1"/>
          </p:cNvSpPr>
          <p:nvPr>
            <p:ph type="ftr" sz="quarter" idx="11"/>
          </p:nvPr>
        </p:nvSpPr>
        <p:spPr/>
        <p:txBody>
          <a:bodyPr/>
          <a:lstStyle/>
          <a:p>
            <a:r>
              <a:rPr lang="es-MX" dirty="0"/>
              <a:t>Polis White </a:t>
            </a:r>
            <a:r>
              <a:rPr lang="es-MX" dirty="0" err="1"/>
              <a:t>Paper</a:t>
            </a:r>
            <a:r>
              <a:rPr lang="es-MX" dirty="0"/>
              <a:t> v3.0</a:t>
            </a:r>
          </a:p>
        </p:txBody>
      </p:sp>
      <p:sp>
        <p:nvSpPr>
          <p:cNvPr id="5" name="Slide Number Placeholder 4">
            <a:extLst>
              <a:ext uri="{FF2B5EF4-FFF2-40B4-BE49-F238E27FC236}">
                <a16:creationId xmlns:a16="http://schemas.microsoft.com/office/drawing/2014/main" id="{B4562D02-B872-4F1E-85FC-5BBA8631E6C3}"/>
              </a:ext>
            </a:extLst>
          </p:cNvPr>
          <p:cNvSpPr>
            <a:spLocks noGrp="1"/>
          </p:cNvSpPr>
          <p:nvPr>
            <p:ph type="sldNum" sz="quarter" idx="12"/>
          </p:nvPr>
        </p:nvSpPr>
        <p:spPr/>
        <p:txBody>
          <a:bodyPr/>
          <a:lstStyle/>
          <a:p>
            <a:fld id="{D477C452-183C-429A-997F-5B1C8CE5C768}" type="slidenum">
              <a:rPr lang="es-MX" smtClean="0"/>
              <a:t>5</a:t>
            </a:fld>
            <a:endParaRPr lang="es-MX"/>
          </a:p>
        </p:txBody>
      </p:sp>
    </p:spTree>
    <p:extLst>
      <p:ext uri="{BB962C8B-B14F-4D97-AF65-F5344CB8AC3E}">
        <p14:creationId xmlns:p14="http://schemas.microsoft.com/office/powerpoint/2010/main" val="1669351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C67E-55F5-4057-83C0-76FB8C169805}"/>
              </a:ext>
            </a:extLst>
          </p:cNvPr>
          <p:cNvSpPr>
            <a:spLocks noGrp="1"/>
          </p:cNvSpPr>
          <p:nvPr>
            <p:ph type="title"/>
          </p:nvPr>
        </p:nvSpPr>
        <p:spPr/>
        <p:txBody>
          <a:bodyPr/>
          <a:lstStyle/>
          <a:p>
            <a:endParaRPr lang="es-MX"/>
          </a:p>
        </p:txBody>
      </p:sp>
      <p:sp>
        <p:nvSpPr>
          <p:cNvPr id="3" name="Content Placeholder 2">
            <a:extLst>
              <a:ext uri="{FF2B5EF4-FFF2-40B4-BE49-F238E27FC236}">
                <a16:creationId xmlns:a16="http://schemas.microsoft.com/office/drawing/2014/main" id="{8C9EED97-1B0D-4CA4-ADE6-81ACF48D328F}"/>
              </a:ext>
            </a:extLst>
          </p:cNvPr>
          <p:cNvSpPr>
            <a:spLocks noGrp="1"/>
          </p:cNvSpPr>
          <p:nvPr>
            <p:ph idx="1"/>
          </p:nvPr>
        </p:nvSpPr>
        <p:spPr/>
        <p:txBody>
          <a:bodyPr/>
          <a:lstStyle/>
          <a:p>
            <a:r>
              <a:rPr lang="en-US" dirty="0"/>
              <a:t>This project would not be possible without the previous work of the Bitcoin and Dash development teams. We appreciate their efforts greatly.</a:t>
            </a:r>
          </a:p>
          <a:p>
            <a:r>
              <a:rPr lang="en-US" dirty="0"/>
              <a:t>We are excited to belong to an open source community and appreciate the opportunity to contribute to this growing technological field. </a:t>
            </a:r>
          </a:p>
          <a:p>
            <a:r>
              <a:rPr lang="en-US" dirty="0"/>
              <a:t>In addition, we thank the passionate members of the Polis community who have grown this project and participated actively in the evolution of Polis.</a:t>
            </a:r>
          </a:p>
        </p:txBody>
      </p:sp>
      <p:sp>
        <p:nvSpPr>
          <p:cNvPr id="4" name="Footer Placeholder 3">
            <a:extLst>
              <a:ext uri="{FF2B5EF4-FFF2-40B4-BE49-F238E27FC236}">
                <a16:creationId xmlns:a16="http://schemas.microsoft.com/office/drawing/2014/main" id="{E90218F8-4A07-489B-951C-0F38D48CF5DE}"/>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CD48413A-FECB-4ABB-AD37-6A074D646178}"/>
              </a:ext>
            </a:extLst>
          </p:cNvPr>
          <p:cNvSpPr>
            <a:spLocks noGrp="1"/>
          </p:cNvSpPr>
          <p:nvPr>
            <p:ph type="sldNum" sz="quarter" idx="12"/>
          </p:nvPr>
        </p:nvSpPr>
        <p:spPr/>
        <p:txBody>
          <a:bodyPr/>
          <a:lstStyle/>
          <a:p>
            <a:fld id="{D477C452-183C-429A-997F-5B1C8CE5C768}" type="slidenum">
              <a:rPr lang="es-MX" smtClean="0"/>
              <a:t>50</a:t>
            </a:fld>
            <a:endParaRPr lang="es-MX"/>
          </a:p>
        </p:txBody>
      </p:sp>
    </p:spTree>
    <p:extLst>
      <p:ext uri="{BB962C8B-B14F-4D97-AF65-F5344CB8AC3E}">
        <p14:creationId xmlns:p14="http://schemas.microsoft.com/office/powerpoint/2010/main" val="1513368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745F-02E9-4C15-AF6A-E69A178C8CD7}"/>
              </a:ext>
            </a:extLst>
          </p:cNvPr>
          <p:cNvSpPr>
            <a:spLocks noGrp="1"/>
          </p:cNvSpPr>
          <p:nvPr>
            <p:ph type="title"/>
          </p:nvPr>
        </p:nvSpPr>
        <p:spPr/>
        <p:txBody>
          <a:bodyPr/>
          <a:lstStyle/>
          <a:p>
            <a:r>
              <a:rPr lang="es-MX" dirty="0"/>
              <a:t>Legal</a:t>
            </a:r>
          </a:p>
        </p:txBody>
      </p:sp>
      <p:sp>
        <p:nvSpPr>
          <p:cNvPr id="3" name="Text Placeholder 2">
            <a:extLst>
              <a:ext uri="{FF2B5EF4-FFF2-40B4-BE49-F238E27FC236}">
                <a16:creationId xmlns:a16="http://schemas.microsoft.com/office/drawing/2014/main" id="{39A1410E-5207-4F53-B502-89811D1D8577}"/>
              </a:ext>
            </a:extLst>
          </p:cNvPr>
          <p:cNvSpPr>
            <a:spLocks noGrp="1"/>
          </p:cNvSpPr>
          <p:nvPr>
            <p:ph type="body" idx="1"/>
          </p:nvPr>
        </p:nvSpPr>
        <p:spPr/>
        <p:txBody>
          <a:bodyPr/>
          <a:lstStyle/>
          <a:p>
            <a:endParaRPr lang="es-MX"/>
          </a:p>
        </p:txBody>
      </p:sp>
      <p:sp>
        <p:nvSpPr>
          <p:cNvPr id="4" name="Footer Placeholder 3">
            <a:extLst>
              <a:ext uri="{FF2B5EF4-FFF2-40B4-BE49-F238E27FC236}">
                <a16:creationId xmlns:a16="http://schemas.microsoft.com/office/drawing/2014/main" id="{CC6D4CCF-D786-4687-A839-D314D2AD6E40}"/>
              </a:ext>
            </a:extLst>
          </p:cNvPr>
          <p:cNvSpPr>
            <a:spLocks noGrp="1"/>
          </p:cNvSpPr>
          <p:nvPr>
            <p:ph type="ftr" sz="quarter" idx="11"/>
          </p:nvPr>
        </p:nvSpPr>
        <p:spPr/>
        <p:txBody>
          <a:bodyPr/>
          <a:lstStyle/>
          <a:p>
            <a:r>
              <a:rPr lang="es-MX"/>
              <a:t>ssPolis White Paper v3.0</a:t>
            </a:r>
          </a:p>
          <a:p>
            <a:r>
              <a:rPr lang="es-MX"/>
              <a:t>s</a:t>
            </a:r>
            <a:endParaRPr lang="es-MX" dirty="0"/>
          </a:p>
        </p:txBody>
      </p:sp>
      <p:sp>
        <p:nvSpPr>
          <p:cNvPr id="5" name="Slide Number Placeholder 4">
            <a:extLst>
              <a:ext uri="{FF2B5EF4-FFF2-40B4-BE49-F238E27FC236}">
                <a16:creationId xmlns:a16="http://schemas.microsoft.com/office/drawing/2014/main" id="{811487C2-1746-4F54-BFCA-12DA306D115E}"/>
              </a:ext>
            </a:extLst>
          </p:cNvPr>
          <p:cNvSpPr>
            <a:spLocks noGrp="1"/>
          </p:cNvSpPr>
          <p:nvPr>
            <p:ph type="sldNum" sz="quarter" idx="12"/>
          </p:nvPr>
        </p:nvSpPr>
        <p:spPr/>
        <p:txBody>
          <a:bodyPr/>
          <a:lstStyle/>
          <a:p>
            <a:fld id="{D477C452-183C-429A-997F-5B1C8CE5C768}" type="slidenum">
              <a:rPr lang="es-MX" smtClean="0"/>
              <a:t>51</a:t>
            </a:fld>
            <a:endParaRPr lang="es-MX"/>
          </a:p>
        </p:txBody>
      </p:sp>
    </p:spTree>
    <p:extLst>
      <p:ext uri="{BB962C8B-B14F-4D97-AF65-F5344CB8AC3E}">
        <p14:creationId xmlns:p14="http://schemas.microsoft.com/office/powerpoint/2010/main" val="2001342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FEB8-0F31-4772-B467-5C389FAE1337}"/>
              </a:ext>
            </a:extLst>
          </p:cNvPr>
          <p:cNvSpPr>
            <a:spLocks noGrp="1"/>
          </p:cNvSpPr>
          <p:nvPr>
            <p:ph type="title"/>
          </p:nvPr>
        </p:nvSpPr>
        <p:spPr/>
        <p:txBody>
          <a:bodyPr/>
          <a:lstStyle/>
          <a:p>
            <a:endParaRPr lang="es-MX" dirty="0"/>
          </a:p>
        </p:txBody>
      </p:sp>
      <p:sp>
        <p:nvSpPr>
          <p:cNvPr id="3" name="Content Placeholder 2">
            <a:extLst>
              <a:ext uri="{FF2B5EF4-FFF2-40B4-BE49-F238E27FC236}">
                <a16:creationId xmlns:a16="http://schemas.microsoft.com/office/drawing/2014/main" id="{D287DA7B-BAD6-4220-897D-E75F2F8B16E0}"/>
              </a:ext>
            </a:extLst>
          </p:cNvPr>
          <p:cNvSpPr>
            <a:spLocks noGrp="1"/>
          </p:cNvSpPr>
          <p:nvPr>
            <p:ph idx="1"/>
          </p:nvPr>
        </p:nvSpPr>
        <p:spPr/>
        <p:txBody>
          <a:bodyPr>
            <a:normAutofit fontScale="92500" lnSpcReduction="10000"/>
          </a:bodyPr>
          <a:lstStyle/>
          <a:p>
            <a:r>
              <a:rPr lang="en-US" dirty="0"/>
              <a:t>Cryptocurrency investments are inherently high risk. Before using any cryptocurrency, it is important to consider the nature, complexity and risk. </a:t>
            </a:r>
          </a:p>
          <a:p>
            <a:r>
              <a:rPr lang="en-US" dirty="0"/>
              <a:t>Do not invest more than you can afford to lose. It is important not to use coins without taking into account the possible loss, since the type of change in these currencies is highly volatile and the Polis team is unable to regulate market-defined prices. </a:t>
            </a:r>
          </a:p>
          <a:p>
            <a:r>
              <a:rPr lang="en-US" dirty="0"/>
              <a:t>We strongly suggest seeking advice from your own financial, investment, tax, or legal adviser. </a:t>
            </a:r>
          </a:p>
          <a:p>
            <a:r>
              <a:rPr lang="en-US" dirty="0"/>
              <a:t>The Polis Development Team will always act in good faith and is not liable for the use of Polis by other community members, persons or institutions.</a:t>
            </a:r>
          </a:p>
        </p:txBody>
      </p:sp>
      <p:sp>
        <p:nvSpPr>
          <p:cNvPr id="4" name="Footer Placeholder 3">
            <a:extLst>
              <a:ext uri="{FF2B5EF4-FFF2-40B4-BE49-F238E27FC236}">
                <a16:creationId xmlns:a16="http://schemas.microsoft.com/office/drawing/2014/main" id="{78955699-DBB3-425D-B4D1-19972AA797CE}"/>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5D4EAD8E-D95E-4FF1-B64A-66D0963DE2D4}"/>
              </a:ext>
            </a:extLst>
          </p:cNvPr>
          <p:cNvSpPr>
            <a:spLocks noGrp="1"/>
          </p:cNvSpPr>
          <p:nvPr>
            <p:ph type="sldNum" sz="quarter" idx="12"/>
          </p:nvPr>
        </p:nvSpPr>
        <p:spPr/>
        <p:txBody>
          <a:bodyPr/>
          <a:lstStyle/>
          <a:p>
            <a:fld id="{D477C452-183C-429A-997F-5B1C8CE5C768}" type="slidenum">
              <a:rPr lang="es-MX" smtClean="0"/>
              <a:t>52</a:t>
            </a:fld>
            <a:endParaRPr lang="es-MX"/>
          </a:p>
        </p:txBody>
      </p:sp>
    </p:spTree>
    <p:extLst>
      <p:ext uri="{BB962C8B-B14F-4D97-AF65-F5344CB8AC3E}">
        <p14:creationId xmlns:p14="http://schemas.microsoft.com/office/powerpoint/2010/main" val="95307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67E3-5687-4421-ACB8-D783447AF5DE}"/>
              </a:ext>
            </a:extLst>
          </p:cNvPr>
          <p:cNvSpPr>
            <a:spLocks noGrp="1"/>
          </p:cNvSpPr>
          <p:nvPr>
            <p:ph type="title"/>
          </p:nvPr>
        </p:nvSpPr>
        <p:spPr/>
        <p:txBody>
          <a:bodyPr/>
          <a:lstStyle/>
          <a:p>
            <a:r>
              <a:rPr lang="es-MX" dirty="0"/>
              <a:t>Bitcoin </a:t>
            </a:r>
            <a:r>
              <a:rPr lang="es-MX" dirty="0" err="1"/>
              <a:t>Summarized</a:t>
            </a:r>
            <a:endParaRPr lang="es-MX" dirty="0"/>
          </a:p>
        </p:txBody>
      </p:sp>
      <p:sp>
        <p:nvSpPr>
          <p:cNvPr id="3" name="Text Placeholder 2">
            <a:extLst>
              <a:ext uri="{FF2B5EF4-FFF2-40B4-BE49-F238E27FC236}">
                <a16:creationId xmlns:a16="http://schemas.microsoft.com/office/drawing/2014/main" id="{E0AA59DC-602A-433F-A19C-FAF7752E6ED3}"/>
              </a:ext>
            </a:extLst>
          </p:cNvPr>
          <p:cNvSpPr>
            <a:spLocks noGrp="1"/>
          </p:cNvSpPr>
          <p:nvPr>
            <p:ph type="body" idx="1"/>
          </p:nvPr>
        </p:nvSpPr>
        <p:spPr/>
        <p:txBody>
          <a:bodyPr/>
          <a:lstStyle/>
          <a:p>
            <a:endParaRPr lang="es-MX"/>
          </a:p>
        </p:txBody>
      </p:sp>
      <p:sp>
        <p:nvSpPr>
          <p:cNvPr id="4" name="Footer Placeholder 3">
            <a:extLst>
              <a:ext uri="{FF2B5EF4-FFF2-40B4-BE49-F238E27FC236}">
                <a16:creationId xmlns:a16="http://schemas.microsoft.com/office/drawing/2014/main" id="{C9E672F8-7CAC-4D14-B793-A00C57969E1B}"/>
              </a:ext>
            </a:extLst>
          </p:cNvPr>
          <p:cNvSpPr>
            <a:spLocks noGrp="1"/>
          </p:cNvSpPr>
          <p:nvPr>
            <p:ph type="ftr" sz="quarter" idx="11"/>
          </p:nvPr>
        </p:nvSpPr>
        <p:spPr/>
        <p:txBody>
          <a:bodyPr/>
          <a:lstStyle/>
          <a:p>
            <a:r>
              <a:rPr lang="es-MX"/>
              <a:t>sss</a:t>
            </a:r>
          </a:p>
        </p:txBody>
      </p:sp>
      <p:sp>
        <p:nvSpPr>
          <p:cNvPr id="5" name="Slide Number Placeholder 4">
            <a:extLst>
              <a:ext uri="{FF2B5EF4-FFF2-40B4-BE49-F238E27FC236}">
                <a16:creationId xmlns:a16="http://schemas.microsoft.com/office/drawing/2014/main" id="{B781AB90-8E5B-4FC4-B8BF-0E901EB12D96}"/>
              </a:ext>
            </a:extLst>
          </p:cNvPr>
          <p:cNvSpPr>
            <a:spLocks noGrp="1"/>
          </p:cNvSpPr>
          <p:nvPr>
            <p:ph type="sldNum" sz="quarter" idx="12"/>
          </p:nvPr>
        </p:nvSpPr>
        <p:spPr/>
        <p:txBody>
          <a:bodyPr/>
          <a:lstStyle/>
          <a:p>
            <a:fld id="{D477C452-183C-429A-997F-5B1C8CE5C768}" type="slidenum">
              <a:rPr lang="es-MX" smtClean="0"/>
              <a:t>6</a:t>
            </a:fld>
            <a:endParaRPr lang="es-MX"/>
          </a:p>
        </p:txBody>
      </p:sp>
    </p:spTree>
    <p:extLst>
      <p:ext uri="{BB962C8B-B14F-4D97-AF65-F5344CB8AC3E}">
        <p14:creationId xmlns:p14="http://schemas.microsoft.com/office/powerpoint/2010/main" val="313207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2836-97D8-4339-8724-545928D312FB}"/>
              </a:ext>
            </a:extLst>
          </p:cNvPr>
          <p:cNvSpPr>
            <a:spLocks noGrp="1"/>
          </p:cNvSpPr>
          <p:nvPr>
            <p:ph type="title"/>
          </p:nvPr>
        </p:nvSpPr>
        <p:spPr/>
        <p:txBody>
          <a:bodyPr/>
          <a:lstStyle/>
          <a:p>
            <a:r>
              <a:rPr lang="es-MX" dirty="0"/>
              <a:t>Peer-</a:t>
            </a:r>
            <a:r>
              <a:rPr lang="es-MX" dirty="0" err="1"/>
              <a:t>to</a:t>
            </a:r>
            <a:r>
              <a:rPr lang="es-MX" dirty="0"/>
              <a:t>-Peer </a:t>
            </a:r>
            <a:r>
              <a:rPr lang="es-MX" dirty="0" err="1"/>
              <a:t>Payment</a:t>
            </a:r>
            <a:r>
              <a:rPr lang="es-MX" dirty="0"/>
              <a:t> Network</a:t>
            </a:r>
          </a:p>
        </p:txBody>
      </p:sp>
      <p:sp>
        <p:nvSpPr>
          <p:cNvPr id="3" name="Content Placeholder 2">
            <a:extLst>
              <a:ext uri="{FF2B5EF4-FFF2-40B4-BE49-F238E27FC236}">
                <a16:creationId xmlns:a16="http://schemas.microsoft.com/office/drawing/2014/main" id="{14C0EEC3-DA15-4169-BBDF-28273111A943}"/>
              </a:ext>
            </a:extLst>
          </p:cNvPr>
          <p:cNvSpPr>
            <a:spLocks noGrp="1"/>
          </p:cNvSpPr>
          <p:nvPr>
            <p:ph sz="half" idx="1"/>
          </p:nvPr>
        </p:nvSpPr>
        <p:spPr/>
        <p:txBody>
          <a:bodyPr>
            <a:normAutofit lnSpcReduction="10000"/>
          </a:bodyPr>
          <a:lstStyle/>
          <a:p>
            <a:pPr marL="0" indent="0">
              <a:buNone/>
            </a:pPr>
            <a:endParaRPr lang="en-US" dirty="0"/>
          </a:p>
          <a:p>
            <a:pPr marL="0" indent="0">
              <a:buNone/>
            </a:pPr>
            <a:r>
              <a:rPr lang="en-US" dirty="0"/>
              <a:t>Polis will never have an ICO because Polis is available for use by all people. This system allows for greater financial autonomy, requires no reliance on a central authority and grants true control over one’s financial assets.</a:t>
            </a:r>
            <a:endParaRPr lang="es-MX" dirty="0"/>
          </a:p>
        </p:txBody>
      </p:sp>
      <p:sp>
        <p:nvSpPr>
          <p:cNvPr id="4" name="Content Placeholder 3">
            <a:extLst>
              <a:ext uri="{FF2B5EF4-FFF2-40B4-BE49-F238E27FC236}">
                <a16:creationId xmlns:a16="http://schemas.microsoft.com/office/drawing/2014/main" id="{9DA31A6E-59FD-457B-91BA-E189758D2DA4}"/>
              </a:ext>
            </a:extLst>
          </p:cNvPr>
          <p:cNvSpPr>
            <a:spLocks noGrp="1"/>
          </p:cNvSpPr>
          <p:nvPr>
            <p:ph sz="half" idx="2"/>
          </p:nvPr>
        </p:nvSpPr>
        <p:spPr/>
        <p:txBody>
          <a:bodyPr>
            <a:normAutofit lnSpcReduction="10000"/>
          </a:bodyPr>
          <a:lstStyle/>
          <a:p>
            <a:pPr marL="0" indent="0">
              <a:buNone/>
            </a:pPr>
            <a:r>
              <a:rPr lang="en-US" dirty="0"/>
              <a:t>Since the launch of Bitcoin, many alternative options and currencies have emerged. In 2015, Evan Duffield published the Dash Whitepaper, proposing a payment system that improved on Bitcoin by adding a layered, two-tier incentivized Masternode network and various transaction upgrades including </a:t>
            </a:r>
            <a:r>
              <a:rPr lang="en-US" dirty="0" err="1"/>
              <a:t>InstantSend</a:t>
            </a:r>
            <a:r>
              <a:rPr lang="en-US" dirty="0"/>
              <a:t>.</a:t>
            </a:r>
            <a:endParaRPr lang="es-MX" dirty="0"/>
          </a:p>
        </p:txBody>
      </p:sp>
      <p:sp>
        <p:nvSpPr>
          <p:cNvPr id="5" name="Footer Placeholder 4">
            <a:extLst>
              <a:ext uri="{FF2B5EF4-FFF2-40B4-BE49-F238E27FC236}">
                <a16:creationId xmlns:a16="http://schemas.microsoft.com/office/drawing/2014/main" id="{9C787B97-39D4-4B09-9510-0D613AC57664}"/>
              </a:ext>
            </a:extLst>
          </p:cNvPr>
          <p:cNvSpPr>
            <a:spLocks noGrp="1"/>
          </p:cNvSpPr>
          <p:nvPr>
            <p:ph type="ftr" sz="quarter" idx="11"/>
          </p:nvPr>
        </p:nvSpPr>
        <p:spPr/>
        <p:txBody>
          <a:bodyPr/>
          <a:lstStyle/>
          <a:p>
            <a:r>
              <a:rPr lang="es-MX" dirty="0"/>
              <a:t>Polis White </a:t>
            </a:r>
            <a:r>
              <a:rPr lang="es-MX" dirty="0" err="1"/>
              <a:t>Paper</a:t>
            </a:r>
            <a:r>
              <a:rPr lang="es-MX" dirty="0"/>
              <a:t> v3.0</a:t>
            </a:r>
          </a:p>
        </p:txBody>
      </p:sp>
      <p:sp>
        <p:nvSpPr>
          <p:cNvPr id="6" name="Slide Number Placeholder 5">
            <a:extLst>
              <a:ext uri="{FF2B5EF4-FFF2-40B4-BE49-F238E27FC236}">
                <a16:creationId xmlns:a16="http://schemas.microsoft.com/office/drawing/2014/main" id="{882DEF95-17F0-4CB1-9D6C-046A2B7EFF7E}"/>
              </a:ext>
            </a:extLst>
          </p:cNvPr>
          <p:cNvSpPr>
            <a:spLocks noGrp="1"/>
          </p:cNvSpPr>
          <p:nvPr>
            <p:ph type="sldNum" sz="quarter" idx="12"/>
          </p:nvPr>
        </p:nvSpPr>
        <p:spPr/>
        <p:txBody>
          <a:bodyPr/>
          <a:lstStyle/>
          <a:p>
            <a:fld id="{D477C452-183C-429A-997F-5B1C8CE5C768}" type="slidenum">
              <a:rPr lang="es-MX" smtClean="0"/>
              <a:t>7</a:t>
            </a:fld>
            <a:endParaRPr lang="es-MX"/>
          </a:p>
        </p:txBody>
      </p:sp>
    </p:spTree>
    <p:extLst>
      <p:ext uri="{BB962C8B-B14F-4D97-AF65-F5344CB8AC3E}">
        <p14:creationId xmlns:p14="http://schemas.microsoft.com/office/powerpoint/2010/main" val="39426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1A65-355B-48A4-8AF7-5C6BD9F89CE1}"/>
              </a:ext>
            </a:extLst>
          </p:cNvPr>
          <p:cNvSpPr>
            <a:spLocks noGrp="1"/>
          </p:cNvSpPr>
          <p:nvPr>
            <p:ph type="title"/>
          </p:nvPr>
        </p:nvSpPr>
        <p:spPr/>
        <p:txBody>
          <a:bodyPr/>
          <a:lstStyle/>
          <a:p>
            <a:r>
              <a:rPr lang="es-MX" dirty="0" err="1"/>
              <a:t>The</a:t>
            </a:r>
            <a:r>
              <a:rPr lang="es-MX" dirty="0"/>
              <a:t> </a:t>
            </a:r>
            <a:r>
              <a:rPr lang="es-MX" dirty="0" err="1"/>
              <a:t>Blockchain</a:t>
            </a:r>
            <a:endParaRPr lang="es-MX" dirty="0"/>
          </a:p>
        </p:txBody>
      </p:sp>
      <p:sp>
        <p:nvSpPr>
          <p:cNvPr id="3" name="Content Placeholder 2">
            <a:extLst>
              <a:ext uri="{FF2B5EF4-FFF2-40B4-BE49-F238E27FC236}">
                <a16:creationId xmlns:a16="http://schemas.microsoft.com/office/drawing/2014/main" id="{60D81CBB-06B5-4B3D-B490-3FD4F87EDFD9}"/>
              </a:ext>
            </a:extLst>
          </p:cNvPr>
          <p:cNvSpPr>
            <a:spLocks noGrp="1"/>
          </p:cNvSpPr>
          <p:nvPr>
            <p:ph idx="1"/>
          </p:nvPr>
        </p:nvSpPr>
        <p:spPr/>
        <p:txBody>
          <a:bodyPr>
            <a:normAutofit lnSpcReduction="10000"/>
          </a:bodyPr>
          <a:lstStyle/>
          <a:p>
            <a:pPr marL="0" indent="0">
              <a:buNone/>
            </a:pPr>
            <a:r>
              <a:rPr lang="en-US" dirty="0"/>
              <a:t>Bitcoin’s blockchain technology creates blocks by combining chronological transactions. </a:t>
            </a:r>
          </a:p>
          <a:p>
            <a:pPr marL="0" indent="0">
              <a:buNone/>
            </a:pPr>
            <a:endParaRPr lang="en-US" dirty="0"/>
          </a:p>
          <a:p>
            <a:pPr marL="0" indent="0" algn="r">
              <a:buNone/>
            </a:pPr>
            <a:r>
              <a:rPr lang="en-US" dirty="0"/>
              <a:t>These blocks are confirmed by a network of nodes. Each of these blocks contains the necessary information to build on prior blocks through the consensus of the workers.</a:t>
            </a:r>
          </a:p>
          <a:p>
            <a:pPr marL="0" indent="0" algn="r">
              <a:buNone/>
            </a:pPr>
            <a:r>
              <a:rPr lang="en-US" dirty="0"/>
              <a:t> </a:t>
            </a:r>
          </a:p>
          <a:p>
            <a:pPr marL="0" indent="0">
              <a:buNone/>
            </a:pPr>
            <a:r>
              <a:rPr lang="en-US" dirty="0"/>
              <a:t>However, Bitcoin does not reward node owners and the number of Bitcoin nodes has been dwindling, causing the network to be slow, unstable and expensive.</a:t>
            </a:r>
          </a:p>
        </p:txBody>
      </p:sp>
      <p:sp>
        <p:nvSpPr>
          <p:cNvPr id="4" name="Footer Placeholder 3">
            <a:extLst>
              <a:ext uri="{FF2B5EF4-FFF2-40B4-BE49-F238E27FC236}">
                <a16:creationId xmlns:a16="http://schemas.microsoft.com/office/drawing/2014/main" id="{81AAE398-E5AE-4FB9-AAB8-C21B9C5A1AF0}"/>
              </a:ext>
            </a:extLst>
          </p:cNvPr>
          <p:cNvSpPr>
            <a:spLocks noGrp="1"/>
          </p:cNvSpPr>
          <p:nvPr>
            <p:ph type="ftr" sz="quarter" idx="11"/>
          </p:nvPr>
        </p:nvSpPr>
        <p:spPr/>
        <p:txBody>
          <a:bodyPr/>
          <a:lstStyle/>
          <a:p>
            <a:r>
              <a:rPr lang="es-MX" dirty="0"/>
              <a:t>Polis White </a:t>
            </a:r>
            <a:r>
              <a:rPr lang="es-MX" dirty="0" err="1"/>
              <a:t>Paper</a:t>
            </a:r>
            <a:r>
              <a:rPr lang="es-MX" dirty="0"/>
              <a:t> v3.0</a:t>
            </a:r>
          </a:p>
        </p:txBody>
      </p:sp>
      <p:sp>
        <p:nvSpPr>
          <p:cNvPr id="5" name="Slide Number Placeholder 4">
            <a:extLst>
              <a:ext uri="{FF2B5EF4-FFF2-40B4-BE49-F238E27FC236}">
                <a16:creationId xmlns:a16="http://schemas.microsoft.com/office/drawing/2014/main" id="{E5DB62E2-C042-4E27-AF09-5FACA3D540EA}"/>
              </a:ext>
            </a:extLst>
          </p:cNvPr>
          <p:cNvSpPr>
            <a:spLocks noGrp="1"/>
          </p:cNvSpPr>
          <p:nvPr>
            <p:ph type="sldNum" sz="quarter" idx="12"/>
          </p:nvPr>
        </p:nvSpPr>
        <p:spPr/>
        <p:txBody>
          <a:bodyPr/>
          <a:lstStyle/>
          <a:p>
            <a:fld id="{D477C452-183C-429A-997F-5B1C8CE5C768}" type="slidenum">
              <a:rPr lang="es-MX" smtClean="0"/>
              <a:t>8</a:t>
            </a:fld>
            <a:endParaRPr lang="es-MX"/>
          </a:p>
        </p:txBody>
      </p:sp>
    </p:spTree>
    <p:extLst>
      <p:ext uri="{BB962C8B-B14F-4D97-AF65-F5344CB8AC3E}">
        <p14:creationId xmlns:p14="http://schemas.microsoft.com/office/powerpoint/2010/main" val="167149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460C-F3C9-473C-942C-01ABEE710175}"/>
              </a:ext>
            </a:extLst>
          </p:cNvPr>
          <p:cNvSpPr>
            <a:spLocks noGrp="1"/>
          </p:cNvSpPr>
          <p:nvPr>
            <p:ph type="title"/>
          </p:nvPr>
        </p:nvSpPr>
        <p:spPr/>
        <p:txBody>
          <a:bodyPr/>
          <a:lstStyle/>
          <a:p>
            <a:r>
              <a:rPr lang="es-MX" dirty="0" err="1"/>
              <a:t>Lack</a:t>
            </a:r>
            <a:r>
              <a:rPr lang="es-MX" dirty="0"/>
              <a:t> </a:t>
            </a:r>
            <a:r>
              <a:rPr lang="es-MX" dirty="0" err="1"/>
              <a:t>of</a:t>
            </a:r>
            <a:r>
              <a:rPr lang="es-MX" dirty="0"/>
              <a:t> </a:t>
            </a:r>
            <a:r>
              <a:rPr lang="es-MX" dirty="0" err="1"/>
              <a:t>Community</a:t>
            </a:r>
            <a:r>
              <a:rPr lang="es-MX" dirty="0"/>
              <a:t> </a:t>
            </a:r>
            <a:r>
              <a:rPr lang="es-MX" dirty="0" err="1"/>
              <a:t>Governance</a:t>
            </a:r>
            <a:endParaRPr lang="es-MX" dirty="0"/>
          </a:p>
        </p:txBody>
      </p:sp>
      <p:sp>
        <p:nvSpPr>
          <p:cNvPr id="3" name="Content Placeholder 2">
            <a:extLst>
              <a:ext uri="{FF2B5EF4-FFF2-40B4-BE49-F238E27FC236}">
                <a16:creationId xmlns:a16="http://schemas.microsoft.com/office/drawing/2014/main" id="{6F6BC5C8-CF0A-40B5-AED3-490F6056CFCF}"/>
              </a:ext>
            </a:extLst>
          </p:cNvPr>
          <p:cNvSpPr>
            <a:spLocks noGrp="1"/>
          </p:cNvSpPr>
          <p:nvPr>
            <p:ph idx="1"/>
          </p:nvPr>
        </p:nvSpPr>
        <p:spPr/>
        <p:txBody>
          <a:bodyPr>
            <a:normAutofit/>
          </a:bodyPr>
          <a:lstStyle/>
          <a:p>
            <a:pPr marL="0" indent="0">
              <a:buNone/>
            </a:pPr>
            <a:r>
              <a:rPr lang="en-US" dirty="0"/>
              <a:t>Another issue with Bitcoin is the absence of community involvement in the future of the currency. </a:t>
            </a:r>
          </a:p>
          <a:p>
            <a:pPr marL="0" indent="0">
              <a:buNone/>
            </a:pPr>
            <a:r>
              <a:rPr lang="en-US" dirty="0"/>
              <a:t>Since Bitcoin’s inception, Satoshi Nakamoto has remained anonymous. Satoshi later delegated control of Bitcoin to early community members and today Bitcoin is controlled by a fractured set of developers. </a:t>
            </a:r>
          </a:p>
          <a:p>
            <a:pPr marL="0" indent="0">
              <a:buNone/>
            </a:pPr>
            <a:r>
              <a:rPr lang="en-US" dirty="0"/>
              <a:t>There is general unrest regarding Bitcoin consensus, with multiple forks including Bitcoin Cash, Bitcoin Gold and others emerging as a result of the community’s discontent with the lack of democratic decision making.</a:t>
            </a:r>
            <a:endParaRPr lang="es-MX" dirty="0"/>
          </a:p>
        </p:txBody>
      </p:sp>
      <p:sp>
        <p:nvSpPr>
          <p:cNvPr id="4" name="Footer Placeholder 3">
            <a:extLst>
              <a:ext uri="{FF2B5EF4-FFF2-40B4-BE49-F238E27FC236}">
                <a16:creationId xmlns:a16="http://schemas.microsoft.com/office/drawing/2014/main" id="{1EE15422-7BB2-4B70-B508-39BE2165B8B6}"/>
              </a:ext>
            </a:extLst>
          </p:cNvPr>
          <p:cNvSpPr>
            <a:spLocks noGrp="1"/>
          </p:cNvSpPr>
          <p:nvPr>
            <p:ph type="ftr" sz="quarter" idx="11"/>
          </p:nvPr>
        </p:nvSpPr>
        <p:spPr/>
        <p:txBody>
          <a:bodyPr/>
          <a:lstStyle/>
          <a:p>
            <a:r>
              <a:rPr lang="es-MX"/>
              <a:t>Polis White Paper v3.0</a:t>
            </a:r>
            <a:endParaRPr lang="es-MX" dirty="0"/>
          </a:p>
        </p:txBody>
      </p:sp>
      <p:sp>
        <p:nvSpPr>
          <p:cNvPr id="5" name="Slide Number Placeholder 4">
            <a:extLst>
              <a:ext uri="{FF2B5EF4-FFF2-40B4-BE49-F238E27FC236}">
                <a16:creationId xmlns:a16="http://schemas.microsoft.com/office/drawing/2014/main" id="{668FBBBA-451B-4220-90C6-92250B375EB4}"/>
              </a:ext>
            </a:extLst>
          </p:cNvPr>
          <p:cNvSpPr>
            <a:spLocks noGrp="1"/>
          </p:cNvSpPr>
          <p:nvPr>
            <p:ph type="sldNum" sz="quarter" idx="12"/>
          </p:nvPr>
        </p:nvSpPr>
        <p:spPr/>
        <p:txBody>
          <a:bodyPr/>
          <a:lstStyle/>
          <a:p>
            <a:fld id="{D477C452-183C-429A-997F-5B1C8CE5C768}" type="slidenum">
              <a:rPr lang="es-MX" smtClean="0"/>
              <a:t>9</a:t>
            </a:fld>
            <a:endParaRPr lang="es-MX"/>
          </a:p>
        </p:txBody>
      </p:sp>
    </p:spTree>
    <p:extLst>
      <p:ext uri="{BB962C8B-B14F-4D97-AF65-F5344CB8AC3E}">
        <p14:creationId xmlns:p14="http://schemas.microsoft.com/office/powerpoint/2010/main" val="3115487427"/>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1B2F"/>
      </a:dk2>
      <a:lt2>
        <a:srgbClr val="FFFFFF"/>
      </a:lt2>
      <a:accent1>
        <a:srgbClr val="294D7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ugustus"/>
        <a:ea typeface=""/>
        <a:cs typeface=""/>
      </a:majorFont>
      <a:minorFont>
        <a:latin typeface="Futura Md B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1114</TotalTime>
  <Words>2930</Words>
  <Application>Microsoft Office PowerPoint</Application>
  <PresentationFormat>Widescreen</PresentationFormat>
  <Paragraphs>316</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Augustus</vt:lpstr>
      <vt:lpstr>Calibri</vt:lpstr>
      <vt:lpstr>Futura Md BT</vt:lpstr>
      <vt:lpstr>Office Theme</vt:lpstr>
      <vt:lpstr>Polis White paper</vt:lpstr>
      <vt:lpstr>Introduction</vt:lpstr>
      <vt:lpstr>PowerPoint Presentation</vt:lpstr>
      <vt:lpstr>PowerPoint Presentation</vt:lpstr>
      <vt:lpstr>PowerPoint Presentation</vt:lpstr>
      <vt:lpstr>Bitcoin Summarized</vt:lpstr>
      <vt:lpstr>Peer-to-Peer Payment Network</vt:lpstr>
      <vt:lpstr>The Blockchain</vt:lpstr>
      <vt:lpstr>Lack of Community Governance</vt:lpstr>
      <vt:lpstr>PowerPoint Presentation</vt:lpstr>
      <vt:lpstr>Comparing Polis</vt:lpstr>
      <vt:lpstr>Solving Problems</vt:lpstr>
      <vt:lpstr>Implementing Solutions</vt:lpstr>
      <vt:lpstr>PowerPoint Presentation</vt:lpstr>
      <vt:lpstr>Polis Explained</vt:lpstr>
      <vt:lpstr>The Polis Development Team and Mission</vt:lpstr>
      <vt:lpstr>PowerPoint Presentation</vt:lpstr>
      <vt:lpstr>PowerPoint Presentation</vt:lpstr>
      <vt:lpstr>PowerPoint Presentation</vt:lpstr>
      <vt:lpstr>The Polis Community</vt:lpstr>
      <vt:lpstr>PowerPoint Presentation</vt:lpstr>
      <vt:lpstr>Reward Calculation</vt:lpstr>
      <vt:lpstr>PowerPoint Presentation</vt:lpstr>
      <vt:lpstr>Reward Calculation</vt:lpstr>
      <vt:lpstr>Block Reward Chart</vt:lpstr>
      <vt:lpstr>Polis Marketplace</vt:lpstr>
      <vt:lpstr>The Polis Foundation</vt:lpstr>
      <vt:lpstr>PowerPoint Presentation</vt:lpstr>
      <vt:lpstr>A quick start distribution</vt:lpstr>
      <vt:lpstr>Proof of Stake</vt:lpstr>
      <vt:lpstr>PowerPoint Presentation</vt:lpstr>
      <vt:lpstr>PowerPoint Presentation</vt:lpstr>
      <vt:lpstr>Staking</vt:lpstr>
      <vt:lpstr>Staking Process</vt:lpstr>
      <vt:lpstr>Block Validating &amp; Masternode Chance</vt:lpstr>
      <vt:lpstr>PowerPoint Presentation</vt:lpstr>
      <vt:lpstr>Polis Specifications</vt:lpstr>
      <vt:lpstr>Cryptocurrency for a Better World</vt:lpstr>
      <vt:lpstr>PowerPoint Presentation</vt:lpstr>
      <vt:lpstr>PowerPoint Presentation</vt:lpstr>
      <vt:lpstr>PowerPoint Presentation</vt:lpstr>
      <vt:lpstr>PolisPay</vt:lpstr>
      <vt:lpstr>PowerPoint Presentation</vt:lpstr>
      <vt:lpstr>PowerPoint Presentation</vt:lpstr>
      <vt:lpstr>PowerPoint Presentation</vt:lpstr>
      <vt:lpstr>PowerPoint Presentation</vt:lpstr>
      <vt:lpstr>PowerPoint Presentation</vt:lpstr>
      <vt:lpstr>PowerPoint Presentation</vt:lpstr>
      <vt:lpstr>Aknowledgments</vt:lpstr>
      <vt:lpstr>PowerPoint Presentation</vt:lpstr>
      <vt:lpstr>Legal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Polis</dc:creator>
  <cp:lastModifiedBy>Jorge Antonio Ramírez Padilla</cp:lastModifiedBy>
  <cp:revision>37</cp:revision>
  <dcterms:created xsi:type="dcterms:W3CDTF">2018-10-29T17:35:45Z</dcterms:created>
  <dcterms:modified xsi:type="dcterms:W3CDTF">2018-11-01T19:26:25Z</dcterms:modified>
</cp:coreProperties>
</file>