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omments/modernComment_118_1F9B5C23.xml" ContentType="application/vnd.ms-powerpoint.comments+xml"/>
  <Override PartName="/ppt/comments/modernComment_11A_8CC75754.xml" ContentType="application/vnd.ms-powerpoint.comments+xml"/>
  <Override PartName="/ppt/comments/modernComment_125_49A69AC1.xml" ContentType="application/vnd.ms-powerpoint.comments+xml"/>
  <Override PartName="/ppt/comments/modernComment_11B_613F96C8.xml" ContentType="application/vnd.ms-powerpoint.comments+xml"/>
  <Override PartName="/ppt/comments/modernComment_126_AC63E938.xml" ContentType="application/vnd.ms-powerpoint.comments+xml"/>
  <Override PartName="/ppt/comments/modernComment_127_57715566.xml" ContentType="application/vnd.ms-powerpoint.comments+xml"/>
  <Override PartName="/ppt/comments/modernComment_136_8DDBDE52.xml" ContentType="application/vnd.ms-powerpoint.comments+xml"/>
  <Override PartName="/ppt/comments/modernComment_137_624CB8C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6"/>
  </p:notesMasterIdLst>
  <p:sldIdLst>
    <p:sldId id="278" r:id="rId5"/>
    <p:sldId id="279" r:id="rId6"/>
    <p:sldId id="280" r:id="rId7"/>
    <p:sldId id="296" r:id="rId8"/>
    <p:sldId id="285" r:id="rId9"/>
    <p:sldId id="281" r:id="rId10"/>
    <p:sldId id="286" r:id="rId11"/>
    <p:sldId id="282" r:id="rId12"/>
    <p:sldId id="293" r:id="rId13"/>
    <p:sldId id="314" r:id="rId14"/>
    <p:sldId id="283" r:id="rId15"/>
    <p:sldId id="294" r:id="rId16"/>
    <p:sldId id="295" r:id="rId17"/>
    <p:sldId id="284" r:id="rId18"/>
    <p:sldId id="287" r:id="rId19"/>
    <p:sldId id="297" r:id="rId20"/>
    <p:sldId id="298" r:id="rId21"/>
    <p:sldId id="299" r:id="rId22"/>
    <p:sldId id="300" r:id="rId23"/>
    <p:sldId id="301" r:id="rId24"/>
    <p:sldId id="305" r:id="rId25"/>
    <p:sldId id="302" r:id="rId26"/>
    <p:sldId id="306" r:id="rId27"/>
    <p:sldId id="307" r:id="rId28"/>
    <p:sldId id="315" r:id="rId29"/>
    <p:sldId id="304" r:id="rId30"/>
    <p:sldId id="303" r:id="rId31"/>
    <p:sldId id="308" r:id="rId32"/>
    <p:sldId id="310" r:id="rId33"/>
    <p:sldId id="311" r:id="rId34"/>
    <p:sldId id="3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NN Implementation" id="{E245891C-85CB-4864-85DC-37C733D9DFC3}">
          <p14:sldIdLst>
            <p14:sldId id="278"/>
            <p14:sldId id="279"/>
            <p14:sldId id="280"/>
            <p14:sldId id="296"/>
            <p14:sldId id="285"/>
            <p14:sldId id="281"/>
            <p14:sldId id="286"/>
            <p14:sldId id="282"/>
            <p14:sldId id="293"/>
            <p14:sldId id="314"/>
            <p14:sldId id="283"/>
            <p14:sldId id="294"/>
            <p14:sldId id="295"/>
            <p14:sldId id="284"/>
            <p14:sldId id="287"/>
            <p14:sldId id="297"/>
            <p14:sldId id="298"/>
            <p14:sldId id="299"/>
            <p14:sldId id="300"/>
          </p14:sldIdLst>
        </p14:section>
        <p14:section name="Integrating with NORM" id="{7D7CF9E6-F018-404D-9705-C626D44C4660}">
          <p14:sldIdLst>
            <p14:sldId id="301"/>
            <p14:sldId id="305"/>
            <p14:sldId id="302"/>
            <p14:sldId id="306"/>
            <p14:sldId id="307"/>
            <p14:sldId id="315"/>
            <p14:sldId id="304"/>
            <p14:sldId id="303"/>
            <p14:sldId id="308"/>
            <p14:sldId id="310"/>
            <p14:sldId id="311"/>
            <p14:sldId id="31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BF7470-196D-BB96-70F8-0F17DF13255E}" name="Fragasso, Michele Pio" initials="FMP" userId="Fragasso, Michele Pio"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29" autoAdjust="0"/>
    <p:restoredTop sz="94619" autoAdjust="0"/>
  </p:normalViewPr>
  <p:slideViewPr>
    <p:cSldViewPr snapToGrid="0">
      <p:cViewPr varScale="1">
        <p:scale>
          <a:sx n="72" d="100"/>
          <a:sy n="72" d="100"/>
        </p:scale>
        <p:origin x="1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omments/modernComment_118_1F9B5C23.xml><?xml version="1.0" encoding="utf-8"?>
<p188:cmLst xmlns:a="http://schemas.openxmlformats.org/drawingml/2006/main" xmlns:r="http://schemas.openxmlformats.org/officeDocument/2006/relationships" xmlns:p188="http://schemas.microsoft.com/office/powerpoint/2018/8/main">
  <p188:cm id="{31DB99C1-3B91-442F-8B24-6DD46E5AD52D}" authorId="{CABF7470-196D-BB96-70F8-0F17DF13255E}" created="2022-05-08T09:26:17.880">
    <ac:deMkLst xmlns:ac="http://schemas.microsoft.com/office/drawing/2013/main/command">
      <pc:docMk xmlns:pc="http://schemas.microsoft.com/office/powerpoint/2013/main/command"/>
      <pc:sldMk xmlns:pc="http://schemas.microsoft.com/office/powerpoint/2013/main/command" cId="530275363" sldId="280"/>
      <ac:spMk id="7" creationId="{8567C841-13BC-3449-6EF8-CE25F3FF097F}"/>
    </ac:deMkLst>
    <p188:txBody>
      <a:bodyPr/>
      <a:lstStyle/>
      <a:p>
        <a:r>
          <a:rPr lang="en-US"/>
          <a:t>These parameters results from a training algortihm</a:t>
        </a:r>
      </a:p>
    </p188:txBody>
  </p188:cm>
</p188:cmLst>
</file>

<file path=ppt/comments/modernComment_11A_8CC75754.xml><?xml version="1.0" encoding="utf-8"?>
<p188:cmLst xmlns:a="http://schemas.openxmlformats.org/drawingml/2006/main" xmlns:r="http://schemas.openxmlformats.org/officeDocument/2006/relationships" xmlns:p188="http://schemas.microsoft.com/office/powerpoint/2018/8/main">
  <p188:cm id="{4B7E5D28-2526-4A5E-B656-67FE15376F10}" authorId="{CABF7470-196D-BB96-70F8-0F17DF13255E}" created="2022-05-08T16:08:20.215">
    <pc:sldMkLst xmlns:pc="http://schemas.microsoft.com/office/powerpoint/2013/main/command">
      <pc:docMk/>
      <pc:sldMk cId="2361874260" sldId="282"/>
    </pc:sldMkLst>
    <p188:txBody>
      <a:bodyPr/>
      <a:lstStyle/>
      <a:p>
        <a:r>
          <a:rPr lang="en-US"/>
          <a:t>While the weighted is computed we have to choose weather add-up the bias or the weighted product. Therefore we introduced a multiplexer. The finite State machine controls this multiplexer;
When the neuron has to compute a new output the cumulative sum must be reset;
When the weighted sum is computed and after the activation function is applied to it, we store this value inside OUT_REG, to hold this value for the next layer;
When data is ready this is acknowledged to the outside;
Describe the input and output pins.
</a:t>
        </a:r>
      </a:p>
    </p188:txBody>
  </p188:cm>
  <p188:cm id="{6128DF7F-22F0-423E-AA82-31CB98E36F4F}" authorId="{CABF7470-196D-BB96-70F8-0F17DF13255E}" created="2022-05-12T16:20:15.141">
    <pc:sldMkLst xmlns:pc="http://schemas.microsoft.com/office/powerpoint/2013/main/command">
      <pc:docMk/>
      <pc:sldMk cId="2361874260" sldId="282"/>
    </pc:sldMkLst>
    <p188:txBody>
      <a:bodyPr/>
      <a:lstStyle/>
      <a:p>
        <a:r>
          <a:rPr lang="en-US"/>
          <a:t>Talk about the address signal more in depth and how it is used to access the  weiights</a:t>
        </a:r>
      </a:p>
    </p188:txBody>
  </p188:cm>
</p188:cmLst>
</file>

<file path=ppt/comments/modernComment_11B_613F96C8.xml><?xml version="1.0" encoding="utf-8"?>
<p188:cmLst xmlns:a="http://schemas.openxmlformats.org/drawingml/2006/main" xmlns:r="http://schemas.openxmlformats.org/officeDocument/2006/relationships" xmlns:p188="http://schemas.microsoft.com/office/powerpoint/2018/8/main">
  <p188:cm id="{218F3B63-DADE-4FE5-A6C2-671B7CF4DB9E}" authorId="{CABF7470-196D-BB96-70F8-0F17DF13255E}" created="2022-05-08T17:10:51.176">
    <ac:deMkLst xmlns:ac="http://schemas.microsoft.com/office/drawing/2013/main/command">
      <pc:docMk xmlns:pc="http://schemas.microsoft.com/office/powerpoint/2013/main/command"/>
      <pc:sldMk xmlns:pc="http://schemas.microsoft.com/office/powerpoint/2013/main/command" cId="1631557320" sldId="283"/>
      <ac:picMk id="8" creationId="{250B7534-9D99-D9FB-67BD-1CE68BFCCA11}"/>
    </ac:deMkLst>
    <p188:txBody>
      <a:bodyPr/>
      <a:lstStyle/>
      <a:p>
        <a:r>
          <a:rPr lang="en-US"/>
          <a:t>We have P neurons. They work in parallel. At every clock cycle the input is being fed to every neuron
OUTPUT DESCRIPTION
Stress what the multiplexer is doing.
At every clock cycle the multiplexer has to select the neurons' outout from 0 to P-1, because the next layer can read only one input at a time.
In this case we have P neurons therefore P outputs. The multiplexer selection signal has therefore size log2(P) (EX: P = 30 =&gt; log2(30) = 5. The selection signal will be a number between 0 and 29.
The output must be scanned by the next layer. So while computing the weighted sum the next layer will scan through previous-layer set of outputs by varying the DATA_OUT_SEL signal from 0 to 29.
INPUT DESCRIPTION
Explaining how ADD_GEN works, it is controlled by the finite state machine.
From here we can also see how the layer can perform this scan, through the ADDR_GEN which generates address that scan from 0 to 29.
Explain how it scan through the input matrix.</a:t>
        </a:r>
      </a:p>
    </p188:txBody>
  </p188:cm>
  <p188:cm id="{E043DEEA-2006-42D3-B6E1-082F66EB5C34}" authorId="{CABF7470-196D-BB96-70F8-0F17DF13255E}" created="2022-05-12T16:54:39.864">
    <pc:sldMkLst xmlns:pc="http://schemas.microsoft.com/office/powerpoint/2013/main/command">
      <pc:docMk/>
      <pc:sldMk cId="1631557320" sldId="283"/>
    </pc:sldMkLst>
    <p188:txBody>
      <a:bodyPr/>
      <a:lstStyle/>
      <a:p>
        <a:r>
          <a:rPr lang="en-US"/>
          <a:t>Introudce the input output pins
Talk about the submodules</a:t>
        </a:r>
      </a:p>
    </p188:txBody>
  </p188:cm>
</p188:cmLst>
</file>

<file path=ppt/comments/modernComment_125_49A69AC1.xml><?xml version="1.0" encoding="utf-8"?>
<p188:cmLst xmlns:a="http://schemas.openxmlformats.org/drawingml/2006/main" xmlns:r="http://schemas.openxmlformats.org/officeDocument/2006/relationships" xmlns:p188="http://schemas.microsoft.com/office/powerpoint/2018/8/main">
  <p188:cm id="{4861D3F7-D82D-462A-A214-9EBBF1333179}" authorId="{CABF7470-196D-BB96-70F8-0F17DF13255E}" created="2022-05-08T16:36:01.205">
    <ac:txMkLst xmlns:ac="http://schemas.microsoft.com/office/drawing/2013/main/command">
      <pc:docMk xmlns:pc="http://schemas.microsoft.com/office/powerpoint/2013/main/command"/>
      <pc:sldMk xmlns:pc="http://schemas.microsoft.com/office/powerpoint/2013/main/command" cId="1235655361" sldId="293"/>
      <ac:spMk id="8" creationId="{D1A240BA-4A0D-09B9-6154-18065A7CFF34}"/>
      <ac:txMk cp="62" len="30">
        <ac:context len="118" hash="3208517307"/>
      </ac:txMk>
    </ac:txMkLst>
    <p188:pos x="3254076" y="2582101"/>
    <p188:txBody>
      <a:bodyPr/>
      <a:lstStyle/>
      <a:p>
        <a:r>
          <a:rPr lang="en-US"/>
          <a:t>Explain why</a:t>
        </a:r>
      </a:p>
    </p188:txBody>
  </p188:cm>
</p188:cmLst>
</file>

<file path=ppt/comments/modernComment_126_AC63E938.xml><?xml version="1.0" encoding="utf-8"?>
<p188:cmLst xmlns:a="http://schemas.openxmlformats.org/drawingml/2006/main" xmlns:r="http://schemas.openxmlformats.org/officeDocument/2006/relationships" xmlns:p188="http://schemas.microsoft.com/office/powerpoint/2018/8/main">
  <p188:cm id="{171DBD33-4FE1-4D45-9181-5EBCAF055EEE}" authorId="{CABF7470-196D-BB96-70F8-0F17DF13255E}" created="2022-05-12T17:01:59.136">
    <pc:sldMkLst xmlns:pc="http://schemas.microsoft.com/office/powerpoint/2013/main/command">
      <pc:docMk/>
      <pc:sldMk cId="2892228920" sldId="294"/>
    </pc:sldMkLst>
    <p188:txBody>
      <a:bodyPr/>
      <a:lstStyle/>
      <a:p>
        <a:r>
          <a:rPr lang="en-US"/>
          <a:t>I may use the testbench of the layer</a:t>
        </a:r>
      </a:p>
    </p188:txBody>
  </p188:cm>
</p188:cmLst>
</file>

<file path=ppt/comments/modernComment_127_57715566.xml><?xml version="1.0" encoding="utf-8"?>
<p188:cmLst xmlns:a="http://schemas.openxmlformats.org/drawingml/2006/main" xmlns:r="http://schemas.openxmlformats.org/officeDocument/2006/relationships" xmlns:p188="http://schemas.microsoft.com/office/powerpoint/2018/8/main">
  <p188:cm id="{18966836-7E45-46BD-BE1D-2CCB107CB082}" authorId="{CABF7470-196D-BB96-70F8-0F17DF13255E}" created="2022-05-12T08:00:54.956">
    <pc:sldMkLst xmlns:pc="http://schemas.microsoft.com/office/powerpoint/2013/main/command">
      <pc:docMk/>
      <pc:sldMk cId="1467045222" sldId="295"/>
    </pc:sldMkLst>
    <p188:txBody>
      <a:bodyPr/>
      <a:lstStyle/>
      <a:p>
        <a:r>
          <a:rPr lang="en-US"/>
          <a:t>The init state is used to latch all the data the will be used in the first clock cycle. It's used to be sure data is updated.
Weight is updated at the falling udge of the clock, input at the rising edge.</a:t>
        </a:r>
      </a:p>
    </p188:txBody>
  </p188:cm>
</p188:cmLst>
</file>

<file path=ppt/comments/modernComment_136_8DDBDE52.xml><?xml version="1.0" encoding="utf-8"?>
<p188:cmLst xmlns:a="http://schemas.openxmlformats.org/drawingml/2006/main" xmlns:r="http://schemas.openxmlformats.org/officeDocument/2006/relationships" xmlns:p188="http://schemas.microsoft.com/office/powerpoint/2018/8/main">
  <p188:cm id="{88C0E658-7C42-43A6-A808-F0AC4DC9D9E8}" authorId="{CABF7470-196D-BB96-70F8-0F17DF13255E}" created="2022-05-14T16:41:39.297">
    <pc:sldMkLst xmlns:pc="http://schemas.microsoft.com/office/powerpoint/2013/main/command">
      <pc:docMk/>
      <pc:sldMk cId="2379996754" sldId="310"/>
    </pc:sldMkLst>
    <p188:txBody>
      <a:bodyPr/>
      <a:lstStyle/>
      <a:p>
        <a:r>
          <a:rPr lang="en-US"/>
          <a:t>There is the need to group all the data in order to save it, recover it in sequential way.</a:t>
        </a:r>
      </a:p>
    </p188:txBody>
  </p188:cm>
</p188:cmLst>
</file>

<file path=ppt/comments/modernComment_137_624CB8C4.xml><?xml version="1.0" encoding="utf-8"?>
<p188:cmLst xmlns:a="http://schemas.openxmlformats.org/drawingml/2006/main" xmlns:r="http://schemas.openxmlformats.org/officeDocument/2006/relationships" xmlns:p188="http://schemas.microsoft.com/office/powerpoint/2018/8/main">
  <p188:cm id="{B84E701A-7145-4107-BA38-AE8850FBA91A}" authorId="{CABF7470-196D-BB96-70F8-0F17DF13255E}" created="2022-05-22T21:27:31.488">
    <pc:sldMkLst xmlns:pc="http://schemas.microsoft.com/office/powerpoint/2013/main/command">
      <pc:docMk/>
      <pc:sldMk cId="1649195204" sldId="311"/>
    </pc:sldMkLst>
    <p188:txBody>
      <a:bodyPr/>
      <a:lstStyle/>
      <a:p>
        <a:r>
          <a:rPr lang="en-US"/>
          <a:t>The currently active layer is easy to spot, because it's the (only) layer for which the fsm is in w_sum, b_sum or act_log state
If the currently active layer has a previous layer that will be the (only)layer to save the output of.</a:t>
        </a:r>
      </a:p>
    </p188:txBody>
  </p188:cm>
  <p188:cm id="{7F917296-50F6-4181-A09F-5D1E4E56D0CF}" authorId="{CABF7470-196D-BB96-70F8-0F17DF13255E}" created="2022-05-24T17:32:16.318">
    <pc:sldMkLst xmlns:pc="http://schemas.microsoft.com/office/powerpoint/2013/main/command">
      <pc:docMk/>
      <pc:sldMk cId="1649195204" sldId="311"/>
    </pc:sldMkLst>
    <p188:txBody>
      <a:bodyPr/>
      <a:lstStyle/>
      <a:p>
        <a:r>
          <a:rPr lang="en-US"/>
          <a:t>We a "distributed" RAM in the sense that we don't have a central RAM but a set of volatile registers which are augumented with input ports in order to write directly their content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3.svg"/><Relationship Id="rId7"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1B_613F96C8.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8/10/relationships/comments" Target="../comments/modernComment_126_AC63E93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27_5771556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6_8DDBDE5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microsoft.com/office/2018/10/relationships/comments" Target="../comments/modernComment_118_1F9B5C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microsoft.com/office/2018/10/relationships/comments" Target="../comments/modernComment_137_624CB8C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1A_8CC75754.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5_49A69AC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2000" b="1" i="0" spc="300" dirty="0">
                <a:solidFill>
                  <a:schemeClr val="tx1"/>
                </a:solidFill>
                <a:effectLst/>
                <a:latin typeface="Verdana" panose="020B0604030504040204" pitchFamily="34" charset="0"/>
              </a:rPr>
              <a:t>Development of an Intermittent Computing </a:t>
            </a:r>
            <a:r>
              <a:rPr lang="en-US" sz="2000" b="1" spc="300" dirty="0">
                <a:solidFill>
                  <a:schemeClr val="tx1"/>
                </a:solidFill>
                <a:effectLst/>
                <a:latin typeface="Verdana" panose="020B0604030504040204" pitchFamily="34" charset="0"/>
              </a:rPr>
              <a:t>A</a:t>
            </a:r>
            <a:r>
              <a:rPr lang="en-US" sz="2000" b="1" i="0" spc="300" dirty="0">
                <a:solidFill>
                  <a:schemeClr val="tx1"/>
                </a:solidFill>
                <a:effectLst/>
                <a:latin typeface="Verdana" panose="020B0604030504040204" pitchFamily="34" charset="0"/>
              </a:rPr>
              <a:t>rchitecture for Machine Learning on configurable platforms</a:t>
            </a:r>
            <a:endParaRPr lang="en-US" sz="2000" spc="300" dirty="0">
              <a:solidFill>
                <a:schemeClr val="tx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Michele Fragasso</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28F0-0D7E-D51B-BD42-5861B7C5A064}"/>
              </a:ext>
            </a:extLst>
          </p:cNvPr>
          <p:cNvSpPr>
            <a:spLocks noGrp="1"/>
          </p:cNvSpPr>
          <p:nvPr>
            <p:ph type="title"/>
          </p:nvPr>
        </p:nvSpPr>
        <p:spPr>
          <a:xfrm>
            <a:off x="885244" y="248269"/>
            <a:ext cx="10353762" cy="1257300"/>
          </a:xfrm>
        </p:spPr>
        <p:txBody>
          <a:bodyPr/>
          <a:lstStyle/>
          <a:p>
            <a:r>
              <a:rPr lang="it-IT" dirty="0"/>
              <a:t>Layer </a:t>
            </a:r>
            <a:r>
              <a:rPr lang="it-IT" dirty="0" err="1"/>
              <a:t>Implementation</a:t>
            </a:r>
            <a:endParaRPr lang="en-US" dirty="0"/>
          </a:p>
        </p:txBody>
      </p:sp>
      <p:grpSp>
        <p:nvGrpSpPr>
          <p:cNvPr id="29" name="Group 28">
            <a:extLst>
              <a:ext uri="{FF2B5EF4-FFF2-40B4-BE49-F238E27FC236}">
                <a16:creationId xmlns:a16="http://schemas.microsoft.com/office/drawing/2014/main" id="{6A709055-4410-B88C-D360-68596743EEB9}"/>
              </a:ext>
            </a:extLst>
          </p:cNvPr>
          <p:cNvGrpSpPr/>
          <p:nvPr/>
        </p:nvGrpSpPr>
        <p:grpSpPr>
          <a:xfrm>
            <a:off x="136478" y="1936421"/>
            <a:ext cx="6242202" cy="3907614"/>
            <a:chOff x="913795" y="1590839"/>
            <a:chExt cx="8595360" cy="4331659"/>
          </a:xfrm>
        </p:grpSpPr>
        <p:sp>
          <p:nvSpPr>
            <p:cNvPr id="7" name="Rectangle 6">
              <a:extLst>
                <a:ext uri="{FF2B5EF4-FFF2-40B4-BE49-F238E27FC236}">
                  <a16:creationId xmlns:a16="http://schemas.microsoft.com/office/drawing/2014/main" id="{49CCD77E-25EE-4DAA-2164-E1912EEE5108}"/>
                </a:ext>
              </a:extLst>
            </p:cNvPr>
            <p:cNvSpPr/>
            <p:nvPr/>
          </p:nvSpPr>
          <p:spPr>
            <a:xfrm>
              <a:off x="913795" y="1688123"/>
              <a:ext cx="8595360" cy="42343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A63CFD4A-97ED-A917-8E6F-B7C395C84A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5077" y="1828872"/>
              <a:ext cx="7810500" cy="3952875"/>
            </a:xfrm>
            <a:prstGeom prst="rect">
              <a:avLst/>
            </a:prstGeom>
          </p:spPr>
        </p:pic>
        <p:sp>
          <p:nvSpPr>
            <p:cNvPr id="9" name="TextBox 8">
              <a:extLst>
                <a:ext uri="{FF2B5EF4-FFF2-40B4-BE49-F238E27FC236}">
                  <a16:creationId xmlns:a16="http://schemas.microsoft.com/office/drawing/2014/main" id="{40B6A08E-0E8A-55A0-40F5-46C9585F9463}"/>
                </a:ext>
              </a:extLst>
            </p:cNvPr>
            <p:cNvSpPr txBox="1"/>
            <p:nvPr/>
          </p:nvSpPr>
          <p:spPr>
            <a:xfrm>
              <a:off x="1870803" y="2007649"/>
              <a:ext cx="410817" cy="369332"/>
            </a:xfrm>
            <a:prstGeom prst="rect">
              <a:avLst/>
            </a:prstGeom>
            <a:noFill/>
          </p:spPr>
          <p:txBody>
            <a:bodyPr wrap="square" rtlCol="0">
              <a:spAutoFit/>
            </a:bodyPr>
            <a:lstStyle/>
            <a:p>
              <a:r>
                <a:rPr lang="it-IT" dirty="0">
                  <a:solidFill>
                    <a:schemeClr val="bg1"/>
                  </a:solidFill>
                </a:rPr>
                <a:t>1</a:t>
              </a:r>
              <a:endParaRPr lang="en-US" dirty="0">
                <a:solidFill>
                  <a:schemeClr val="bg1"/>
                </a:solidFill>
              </a:endParaRPr>
            </a:p>
          </p:txBody>
        </p:sp>
        <p:sp>
          <p:nvSpPr>
            <p:cNvPr id="10" name="TextBox 9">
              <a:extLst>
                <a:ext uri="{FF2B5EF4-FFF2-40B4-BE49-F238E27FC236}">
                  <a16:creationId xmlns:a16="http://schemas.microsoft.com/office/drawing/2014/main" id="{21B71FA4-DCEA-7986-EA93-98E52C5C3A8B}"/>
                </a:ext>
              </a:extLst>
            </p:cNvPr>
            <p:cNvSpPr txBox="1"/>
            <p:nvPr/>
          </p:nvSpPr>
          <p:spPr>
            <a:xfrm>
              <a:off x="3266249" y="1590839"/>
              <a:ext cx="410817" cy="369332"/>
            </a:xfrm>
            <a:prstGeom prst="rect">
              <a:avLst/>
            </a:prstGeom>
            <a:noFill/>
          </p:spPr>
          <p:txBody>
            <a:bodyPr wrap="square" rtlCol="0">
              <a:spAutoFit/>
            </a:bodyPr>
            <a:lstStyle/>
            <a:p>
              <a:r>
                <a:rPr lang="it-IT"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B862B815-05DF-2A5D-00F4-04D5A1878FB2}"/>
                </a:ext>
              </a:extLst>
            </p:cNvPr>
            <p:cNvSpPr txBox="1"/>
            <p:nvPr/>
          </p:nvSpPr>
          <p:spPr>
            <a:xfrm>
              <a:off x="4864728" y="1594852"/>
              <a:ext cx="410817" cy="369332"/>
            </a:xfrm>
            <a:prstGeom prst="rect">
              <a:avLst/>
            </a:prstGeom>
            <a:noFill/>
          </p:spPr>
          <p:txBody>
            <a:bodyPr wrap="square" rtlCol="0">
              <a:spAutoFit/>
            </a:bodyPr>
            <a:lstStyle/>
            <a:p>
              <a:r>
                <a:rPr lang="it-IT"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31856994-D20A-26D6-2547-876039EA3670}"/>
                </a:ext>
              </a:extLst>
            </p:cNvPr>
            <p:cNvSpPr txBox="1"/>
            <p:nvPr/>
          </p:nvSpPr>
          <p:spPr>
            <a:xfrm>
              <a:off x="6463207" y="1590839"/>
              <a:ext cx="410817" cy="369332"/>
            </a:xfrm>
            <a:prstGeom prst="rect">
              <a:avLst/>
            </a:prstGeom>
            <a:noFill/>
          </p:spPr>
          <p:txBody>
            <a:bodyPr wrap="square" rtlCol="0">
              <a:spAutoFit/>
            </a:bodyPr>
            <a:lstStyle/>
            <a:p>
              <a:r>
                <a:rPr lang="it-IT"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56D31B2E-2C09-2026-3287-5FF0AC5837A8}"/>
                </a:ext>
              </a:extLst>
            </p:cNvPr>
            <p:cNvSpPr txBox="1"/>
            <p:nvPr/>
          </p:nvSpPr>
          <p:spPr>
            <a:xfrm>
              <a:off x="7807777" y="2912237"/>
              <a:ext cx="410817" cy="369332"/>
            </a:xfrm>
            <a:prstGeom prst="rect">
              <a:avLst/>
            </a:prstGeom>
            <a:noFill/>
          </p:spPr>
          <p:txBody>
            <a:bodyPr wrap="square" rtlCol="0">
              <a:spAutoFit/>
            </a:bodyPr>
            <a:lstStyle/>
            <a:p>
              <a:r>
                <a:rPr lang="it-IT"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1BC28306-2501-D22C-5A0A-B67223FC12DC}"/>
                </a:ext>
              </a:extLst>
            </p:cNvPr>
            <p:cNvSpPr txBox="1"/>
            <p:nvPr/>
          </p:nvSpPr>
          <p:spPr>
            <a:xfrm>
              <a:off x="1870802" y="2376981"/>
              <a:ext cx="410817" cy="369332"/>
            </a:xfrm>
            <a:prstGeom prst="rect">
              <a:avLst/>
            </a:prstGeom>
            <a:noFill/>
          </p:spPr>
          <p:txBody>
            <a:bodyPr wrap="square" rtlCol="0">
              <a:spAutoFit/>
            </a:bodyPr>
            <a:lstStyle/>
            <a:p>
              <a:r>
                <a:rPr lang="it-IT" dirty="0"/>
                <a:t>1</a:t>
              </a:r>
              <a:endParaRPr lang="en-US" dirty="0"/>
            </a:p>
          </p:txBody>
        </p:sp>
        <p:sp>
          <p:nvSpPr>
            <p:cNvPr id="15" name="TextBox 14">
              <a:extLst>
                <a:ext uri="{FF2B5EF4-FFF2-40B4-BE49-F238E27FC236}">
                  <a16:creationId xmlns:a16="http://schemas.microsoft.com/office/drawing/2014/main" id="{559FDEF8-D64E-8711-7C23-FB347C862CA4}"/>
                </a:ext>
              </a:extLst>
            </p:cNvPr>
            <p:cNvSpPr txBox="1"/>
            <p:nvPr/>
          </p:nvSpPr>
          <p:spPr>
            <a:xfrm>
              <a:off x="1846541" y="3256890"/>
              <a:ext cx="410817" cy="369332"/>
            </a:xfrm>
            <a:prstGeom prst="rect">
              <a:avLst/>
            </a:prstGeom>
            <a:noFill/>
          </p:spPr>
          <p:txBody>
            <a:bodyPr wrap="square" rtlCol="0">
              <a:spAutoFit/>
            </a:bodyPr>
            <a:lstStyle/>
            <a:p>
              <a:r>
                <a:rPr lang="it-IT" dirty="0"/>
                <a:t>2</a:t>
              </a:r>
              <a:endParaRPr lang="en-US" dirty="0"/>
            </a:p>
          </p:txBody>
        </p:sp>
        <p:sp>
          <p:nvSpPr>
            <p:cNvPr id="16" name="TextBox 15">
              <a:extLst>
                <a:ext uri="{FF2B5EF4-FFF2-40B4-BE49-F238E27FC236}">
                  <a16:creationId xmlns:a16="http://schemas.microsoft.com/office/drawing/2014/main" id="{17BD4EEF-F243-7F6F-0B88-0CDF08CEA579}"/>
                </a:ext>
              </a:extLst>
            </p:cNvPr>
            <p:cNvSpPr txBox="1"/>
            <p:nvPr/>
          </p:nvSpPr>
          <p:spPr>
            <a:xfrm>
              <a:off x="1846542" y="4057702"/>
              <a:ext cx="410817" cy="369332"/>
            </a:xfrm>
            <a:prstGeom prst="rect">
              <a:avLst/>
            </a:prstGeom>
            <a:noFill/>
          </p:spPr>
          <p:txBody>
            <a:bodyPr wrap="square" rtlCol="0">
              <a:spAutoFit/>
            </a:bodyPr>
            <a:lstStyle/>
            <a:p>
              <a:r>
                <a:rPr lang="it-IT" dirty="0"/>
                <a:t>3</a:t>
              </a:r>
              <a:endParaRPr lang="en-US" dirty="0"/>
            </a:p>
          </p:txBody>
        </p:sp>
        <p:sp>
          <p:nvSpPr>
            <p:cNvPr id="17" name="TextBox 16">
              <a:extLst>
                <a:ext uri="{FF2B5EF4-FFF2-40B4-BE49-F238E27FC236}">
                  <a16:creationId xmlns:a16="http://schemas.microsoft.com/office/drawing/2014/main" id="{0E8B4E7B-0BB2-ACC4-8BA9-3876B40C957B}"/>
                </a:ext>
              </a:extLst>
            </p:cNvPr>
            <p:cNvSpPr txBox="1"/>
            <p:nvPr/>
          </p:nvSpPr>
          <p:spPr>
            <a:xfrm>
              <a:off x="3266249" y="1866900"/>
              <a:ext cx="410817" cy="369332"/>
            </a:xfrm>
            <a:prstGeom prst="rect">
              <a:avLst/>
            </a:prstGeom>
            <a:noFill/>
          </p:spPr>
          <p:txBody>
            <a:bodyPr wrap="square" rtlCol="0">
              <a:spAutoFit/>
            </a:bodyPr>
            <a:lstStyle/>
            <a:p>
              <a:r>
                <a:rPr lang="it-IT" dirty="0"/>
                <a:t>1</a:t>
              </a:r>
              <a:endParaRPr lang="en-US" dirty="0"/>
            </a:p>
          </p:txBody>
        </p:sp>
        <p:sp>
          <p:nvSpPr>
            <p:cNvPr id="18" name="TextBox 17">
              <a:extLst>
                <a:ext uri="{FF2B5EF4-FFF2-40B4-BE49-F238E27FC236}">
                  <a16:creationId xmlns:a16="http://schemas.microsoft.com/office/drawing/2014/main" id="{B924BA25-1745-9AC5-838A-26BBE8DAA742}"/>
                </a:ext>
              </a:extLst>
            </p:cNvPr>
            <p:cNvSpPr txBox="1"/>
            <p:nvPr/>
          </p:nvSpPr>
          <p:spPr>
            <a:xfrm>
              <a:off x="3255242" y="2762168"/>
              <a:ext cx="410817" cy="369332"/>
            </a:xfrm>
            <a:prstGeom prst="rect">
              <a:avLst/>
            </a:prstGeom>
            <a:noFill/>
          </p:spPr>
          <p:txBody>
            <a:bodyPr wrap="square" rtlCol="0">
              <a:spAutoFit/>
            </a:bodyPr>
            <a:lstStyle/>
            <a:p>
              <a:r>
                <a:rPr lang="it-IT" dirty="0"/>
                <a:t>2</a:t>
              </a:r>
              <a:endParaRPr lang="en-US" dirty="0"/>
            </a:p>
          </p:txBody>
        </p:sp>
        <p:sp>
          <p:nvSpPr>
            <p:cNvPr id="19" name="TextBox 18">
              <a:extLst>
                <a:ext uri="{FF2B5EF4-FFF2-40B4-BE49-F238E27FC236}">
                  <a16:creationId xmlns:a16="http://schemas.microsoft.com/office/drawing/2014/main" id="{19A8922F-A121-5320-8047-F5B4672B8567}"/>
                </a:ext>
              </a:extLst>
            </p:cNvPr>
            <p:cNvSpPr txBox="1"/>
            <p:nvPr/>
          </p:nvSpPr>
          <p:spPr>
            <a:xfrm>
              <a:off x="3255242" y="3657436"/>
              <a:ext cx="410817" cy="369332"/>
            </a:xfrm>
            <a:prstGeom prst="rect">
              <a:avLst/>
            </a:prstGeom>
            <a:noFill/>
          </p:spPr>
          <p:txBody>
            <a:bodyPr wrap="square" rtlCol="0">
              <a:spAutoFit/>
            </a:bodyPr>
            <a:lstStyle/>
            <a:p>
              <a:r>
                <a:rPr lang="it-IT" dirty="0"/>
                <a:t>3</a:t>
              </a:r>
              <a:endParaRPr lang="en-US" dirty="0"/>
            </a:p>
          </p:txBody>
        </p:sp>
        <p:sp>
          <p:nvSpPr>
            <p:cNvPr id="20" name="TextBox 19">
              <a:extLst>
                <a:ext uri="{FF2B5EF4-FFF2-40B4-BE49-F238E27FC236}">
                  <a16:creationId xmlns:a16="http://schemas.microsoft.com/office/drawing/2014/main" id="{A7D4EC61-92D5-D599-DF05-3E0F932350AA}"/>
                </a:ext>
              </a:extLst>
            </p:cNvPr>
            <p:cNvSpPr txBox="1"/>
            <p:nvPr/>
          </p:nvSpPr>
          <p:spPr>
            <a:xfrm>
              <a:off x="3270737" y="4552250"/>
              <a:ext cx="410817" cy="369332"/>
            </a:xfrm>
            <a:prstGeom prst="rect">
              <a:avLst/>
            </a:prstGeom>
            <a:noFill/>
          </p:spPr>
          <p:txBody>
            <a:bodyPr wrap="square" rtlCol="0">
              <a:spAutoFit/>
            </a:bodyPr>
            <a:lstStyle/>
            <a:p>
              <a:r>
                <a:rPr lang="it-IT" dirty="0"/>
                <a:t>4</a:t>
              </a:r>
              <a:endParaRPr lang="en-US" dirty="0"/>
            </a:p>
          </p:txBody>
        </p:sp>
        <p:sp>
          <p:nvSpPr>
            <p:cNvPr id="21" name="TextBox 20">
              <a:extLst>
                <a:ext uri="{FF2B5EF4-FFF2-40B4-BE49-F238E27FC236}">
                  <a16:creationId xmlns:a16="http://schemas.microsoft.com/office/drawing/2014/main" id="{A58D3CCD-A721-90B7-7B67-1538C09C44EC}"/>
                </a:ext>
              </a:extLst>
            </p:cNvPr>
            <p:cNvSpPr txBox="1"/>
            <p:nvPr/>
          </p:nvSpPr>
          <p:spPr>
            <a:xfrm>
              <a:off x="4878694" y="1866033"/>
              <a:ext cx="410817" cy="369332"/>
            </a:xfrm>
            <a:prstGeom prst="rect">
              <a:avLst/>
            </a:prstGeom>
            <a:noFill/>
          </p:spPr>
          <p:txBody>
            <a:bodyPr wrap="square" rtlCol="0">
              <a:spAutoFit/>
            </a:bodyPr>
            <a:lstStyle/>
            <a:p>
              <a:r>
                <a:rPr lang="it-IT" dirty="0"/>
                <a:t>1</a:t>
              </a:r>
              <a:endParaRPr lang="en-US" dirty="0"/>
            </a:p>
          </p:txBody>
        </p:sp>
        <p:sp>
          <p:nvSpPr>
            <p:cNvPr id="22" name="TextBox 21">
              <a:extLst>
                <a:ext uri="{FF2B5EF4-FFF2-40B4-BE49-F238E27FC236}">
                  <a16:creationId xmlns:a16="http://schemas.microsoft.com/office/drawing/2014/main" id="{C0B86494-A39C-36F5-4CFE-F40158A26CA8}"/>
                </a:ext>
              </a:extLst>
            </p:cNvPr>
            <p:cNvSpPr txBox="1"/>
            <p:nvPr/>
          </p:nvSpPr>
          <p:spPr>
            <a:xfrm>
              <a:off x="4867687" y="2761301"/>
              <a:ext cx="410817" cy="369332"/>
            </a:xfrm>
            <a:prstGeom prst="rect">
              <a:avLst/>
            </a:prstGeom>
            <a:noFill/>
          </p:spPr>
          <p:txBody>
            <a:bodyPr wrap="square" rtlCol="0">
              <a:spAutoFit/>
            </a:bodyPr>
            <a:lstStyle/>
            <a:p>
              <a:r>
                <a:rPr lang="it-IT" dirty="0"/>
                <a:t>2</a:t>
              </a:r>
              <a:endParaRPr lang="en-US" dirty="0"/>
            </a:p>
          </p:txBody>
        </p:sp>
        <p:sp>
          <p:nvSpPr>
            <p:cNvPr id="23" name="TextBox 22">
              <a:extLst>
                <a:ext uri="{FF2B5EF4-FFF2-40B4-BE49-F238E27FC236}">
                  <a16:creationId xmlns:a16="http://schemas.microsoft.com/office/drawing/2014/main" id="{0EB0AACB-799F-94E9-478E-171FE67EA1AB}"/>
                </a:ext>
              </a:extLst>
            </p:cNvPr>
            <p:cNvSpPr txBox="1"/>
            <p:nvPr/>
          </p:nvSpPr>
          <p:spPr>
            <a:xfrm>
              <a:off x="4867687" y="3656569"/>
              <a:ext cx="410817" cy="369332"/>
            </a:xfrm>
            <a:prstGeom prst="rect">
              <a:avLst/>
            </a:prstGeom>
            <a:noFill/>
          </p:spPr>
          <p:txBody>
            <a:bodyPr wrap="square" rtlCol="0">
              <a:spAutoFit/>
            </a:bodyPr>
            <a:lstStyle/>
            <a:p>
              <a:r>
                <a:rPr lang="it-IT" dirty="0"/>
                <a:t>3</a:t>
              </a:r>
              <a:endParaRPr lang="en-US" dirty="0"/>
            </a:p>
          </p:txBody>
        </p:sp>
        <p:sp>
          <p:nvSpPr>
            <p:cNvPr id="24" name="TextBox 23">
              <a:extLst>
                <a:ext uri="{FF2B5EF4-FFF2-40B4-BE49-F238E27FC236}">
                  <a16:creationId xmlns:a16="http://schemas.microsoft.com/office/drawing/2014/main" id="{844FEBF8-E5D1-3849-2737-B7362497E668}"/>
                </a:ext>
              </a:extLst>
            </p:cNvPr>
            <p:cNvSpPr txBox="1"/>
            <p:nvPr/>
          </p:nvSpPr>
          <p:spPr>
            <a:xfrm>
              <a:off x="4883182" y="4551383"/>
              <a:ext cx="410817" cy="369332"/>
            </a:xfrm>
            <a:prstGeom prst="rect">
              <a:avLst/>
            </a:prstGeom>
            <a:noFill/>
          </p:spPr>
          <p:txBody>
            <a:bodyPr wrap="square" rtlCol="0">
              <a:spAutoFit/>
            </a:bodyPr>
            <a:lstStyle/>
            <a:p>
              <a:r>
                <a:rPr lang="it-IT" dirty="0"/>
                <a:t>4</a:t>
              </a:r>
              <a:endParaRPr lang="en-US" dirty="0"/>
            </a:p>
          </p:txBody>
        </p:sp>
        <p:sp>
          <p:nvSpPr>
            <p:cNvPr id="25" name="TextBox 24">
              <a:extLst>
                <a:ext uri="{FF2B5EF4-FFF2-40B4-BE49-F238E27FC236}">
                  <a16:creationId xmlns:a16="http://schemas.microsoft.com/office/drawing/2014/main" id="{1F5EAA21-CEB5-37F5-C4B6-C3E36539DF4C}"/>
                </a:ext>
              </a:extLst>
            </p:cNvPr>
            <p:cNvSpPr txBox="1"/>
            <p:nvPr/>
          </p:nvSpPr>
          <p:spPr>
            <a:xfrm>
              <a:off x="6453571" y="1890880"/>
              <a:ext cx="410817" cy="369332"/>
            </a:xfrm>
            <a:prstGeom prst="rect">
              <a:avLst/>
            </a:prstGeom>
            <a:noFill/>
          </p:spPr>
          <p:txBody>
            <a:bodyPr wrap="square" rtlCol="0">
              <a:spAutoFit/>
            </a:bodyPr>
            <a:lstStyle/>
            <a:p>
              <a:r>
                <a:rPr lang="it-IT" dirty="0"/>
                <a:t>1</a:t>
              </a:r>
              <a:endParaRPr lang="en-US" dirty="0"/>
            </a:p>
          </p:txBody>
        </p:sp>
        <p:sp>
          <p:nvSpPr>
            <p:cNvPr id="26" name="TextBox 25">
              <a:extLst>
                <a:ext uri="{FF2B5EF4-FFF2-40B4-BE49-F238E27FC236}">
                  <a16:creationId xmlns:a16="http://schemas.microsoft.com/office/drawing/2014/main" id="{6502D554-FF54-F96B-279F-B56E211D84E6}"/>
                </a:ext>
              </a:extLst>
            </p:cNvPr>
            <p:cNvSpPr txBox="1"/>
            <p:nvPr/>
          </p:nvSpPr>
          <p:spPr>
            <a:xfrm>
              <a:off x="6442564" y="2786148"/>
              <a:ext cx="410817" cy="369332"/>
            </a:xfrm>
            <a:prstGeom prst="rect">
              <a:avLst/>
            </a:prstGeom>
            <a:noFill/>
          </p:spPr>
          <p:txBody>
            <a:bodyPr wrap="square" rtlCol="0">
              <a:spAutoFit/>
            </a:bodyPr>
            <a:lstStyle/>
            <a:p>
              <a:r>
                <a:rPr lang="it-IT" dirty="0"/>
                <a:t>2</a:t>
              </a:r>
              <a:endParaRPr lang="en-US" dirty="0"/>
            </a:p>
          </p:txBody>
        </p:sp>
        <p:sp>
          <p:nvSpPr>
            <p:cNvPr id="27" name="TextBox 26">
              <a:extLst>
                <a:ext uri="{FF2B5EF4-FFF2-40B4-BE49-F238E27FC236}">
                  <a16:creationId xmlns:a16="http://schemas.microsoft.com/office/drawing/2014/main" id="{84143E6F-E3FE-A26D-EAD4-8AA484D6626A}"/>
                </a:ext>
              </a:extLst>
            </p:cNvPr>
            <p:cNvSpPr txBox="1"/>
            <p:nvPr/>
          </p:nvSpPr>
          <p:spPr>
            <a:xfrm>
              <a:off x="6442563" y="3680962"/>
              <a:ext cx="410817" cy="369332"/>
            </a:xfrm>
            <a:prstGeom prst="rect">
              <a:avLst/>
            </a:prstGeom>
            <a:noFill/>
          </p:spPr>
          <p:txBody>
            <a:bodyPr wrap="square" rtlCol="0">
              <a:spAutoFit/>
            </a:bodyPr>
            <a:lstStyle/>
            <a:p>
              <a:r>
                <a:rPr lang="it-IT" dirty="0"/>
                <a:t>3</a:t>
              </a:r>
              <a:endParaRPr lang="en-US" dirty="0"/>
            </a:p>
          </p:txBody>
        </p:sp>
        <p:sp>
          <p:nvSpPr>
            <p:cNvPr id="28" name="TextBox 27">
              <a:extLst>
                <a:ext uri="{FF2B5EF4-FFF2-40B4-BE49-F238E27FC236}">
                  <a16:creationId xmlns:a16="http://schemas.microsoft.com/office/drawing/2014/main" id="{E9CEF09E-C8DE-55E4-83C5-EBDB0AEE5E0B}"/>
                </a:ext>
              </a:extLst>
            </p:cNvPr>
            <p:cNvSpPr txBox="1"/>
            <p:nvPr/>
          </p:nvSpPr>
          <p:spPr>
            <a:xfrm>
              <a:off x="6458059" y="4576230"/>
              <a:ext cx="410817" cy="369332"/>
            </a:xfrm>
            <a:prstGeom prst="rect">
              <a:avLst/>
            </a:prstGeom>
            <a:noFill/>
          </p:spPr>
          <p:txBody>
            <a:bodyPr wrap="square" rtlCol="0">
              <a:spAutoFit/>
            </a:bodyPr>
            <a:lstStyle/>
            <a:p>
              <a:r>
                <a:rPr lang="it-IT" dirty="0"/>
                <a:t>4</a:t>
              </a:r>
              <a:endParaRPr lang="en-US" dirty="0"/>
            </a:p>
          </p:txBody>
        </p:sp>
      </p:grpSp>
      <p:sp>
        <p:nvSpPr>
          <p:cNvPr id="30" name="TextBox 29">
            <a:extLst>
              <a:ext uri="{FF2B5EF4-FFF2-40B4-BE49-F238E27FC236}">
                <a16:creationId xmlns:a16="http://schemas.microsoft.com/office/drawing/2014/main" id="{90657DC2-51A3-6919-1153-7D104F9C991B}"/>
              </a:ext>
            </a:extLst>
          </p:cNvPr>
          <p:cNvSpPr txBox="1"/>
          <p:nvPr/>
        </p:nvSpPr>
        <p:spPr>
          <a:xfrm>
            <a:off x="8014690" y="1504821"/>
            <a:ext cx="3299791" cy="646331"/>
          </a:xfrm>
          <a:prstGeom prst="rect">
            <a:avLst/>
          </a:prstGeom>
          <a:noFill/>
        </p:spPr>
        <p:txBody>
          <a:bodyPr wrap="square" rtlCol="0">
            <a:spAutoFit/>
          </a:bodyPr>
          <a:lstStyle/>
          <a:p>
            <a:r>
              <a:rPr lang="it-IT" dirty="0"/>
              <a:t>THIRD LAYER OUTPUTS</a:t>
            </a:r>
          </a:p>
          <a:p>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1D1B7C4-B433-06A8-FD7C-D80EE731CA02}"/>
                  </a:ext>
                </a:extLst>
              </p:cNvPr>
              <p:cNvSpPr txBox="1"/>
              <p:nvPr/>
            </p:nvSpPr>
            <p:spPr>
              <a:xfrm>
                <a:off x="6378680" y="2194320"/>
                <a:ext cx="58234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41</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81D1B7C4-B433-06A8-FD7C-D80EE731CA02}"/>
                  </a:ext>
                </a:extLst>
              </p:cNvPr>
              <p:cNvSpPr txBox="1">
                <a:spLocks noRot="1" noChangeAspect="1" noMove="1" noResize="1" noEditPoints="1" noAdjustHandles="1" noChangeArrowheads="1" noChangeShapeType="1" noTextEdit="1"/>
              </p:cNvSpPr>
              <p:nvPr/>
            </p:nvSpPr>
            <p:spPr>
              <a:xfrm>
                <a:off x="6378680" y="2194320"/>
                <a:ext cx="5823471" cy="276999"/>
              </a:xfrm>
              <a:prstGeom prst="rect">
                <a:avLst/>
              </a:prstGeom>
              <a:blipFill>
                <a:blip r:embed="rId4"/>
                <a:stretch>
                  <a:fillRect l="-1151" t="-2222"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0807AE7-0601-C065-ADC6-62082367E772}"/>
                  </a:ext>
                </a:extLst>
              </p:cNvPr>
              <p:cNvSpPr txBox="1"/>
              <p:nvPr/>
            </p:nvSpPr>
            <p:spPr>
              <a:xfrm>
                <a:off x="6378680" y="2759903"/>
                <a:ext cx="58234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2" name="TextBox 31">
                <a:extLst>
                  <a:ext uri="{FF2B5EF4-FFF2-40B4-BE49-F238E27FC236}">
                    <a16:creationId xmlns:a16="http://schemas.microsoft.com/office/drawing/2014/main" id="{00807AE7-0601-C065-ADC6-62082367E772}"/>
                  </a:ext>
                </a:extLst>
              </p:cNvPr>
              <p:cNvSpPr txBox="1">
                <a:spLocks noRot="1" noChangeAspect="1" noMove="1" noResize="1" noEditPoints="1" noAdjustHandles="1" noChangeArrowheads="1" noChangeShapeType="1" noTextEdit="1"/>
              </p:cNvSpPr>
              <p:nvPr/>
            </p:nvSpPr>
            <p:spPr>
              <a:xfrm>
                <a:off x="6378680" y="2759903"/>
                <a:ext cx="5823470" cy="276999"/>
              </a:xfrm>
              <a:prstGeom prst="rect">
                <a:avLst/>
              </a:prstGeom>
              <a:blipFill>
                <a:blip r:embed="rId5"/>
                <a:stretch>
                  <a:fillRect l="-1151" t="-4444"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B0CA51C-8356-2240-7F85-A61E16F77F64}"/>
                  </a:ext>
                </a:extLst>
              </p:cNvPr>
              <p:cNvSpPr txBox="1"/>
              <p:nvPr/>
            </p:nvSpPr>
            <p:spPr>
              <a:xfrm>
                <a:off x="6378680" y="3290500"/>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43</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CB0CA51C-8356-2240-7F85-A61E16F77F64}"/>
                  </a:ext>
                </a:extLst>
              </p:cNvPr>
              <p:cNvSpPr txBox="1">
                <a:spLocks noRot="1" noChangeAspect="1" noMove="1" noResize="1" noEditPoints="1" noAdjustHandles="1" noChangeArrowheads="1" noChangeShapeType="1" noTextEdit="1"/>
              </p:cNvSpPr>
              <p:nvPr/>
            </p:nvSpPr>
            <p:spPr>
              <a:xfrm>
                <a:off x="6378680" y="3290500"/>
                <a:ext cx="5823469" cy="276999"/>
              </a:xfrm>
              <a:prstGeom prst="rect">
                <a:avLst/>
              </a:prstGeom>
              <a:blipFill>
                <a:blip r:embed="rId6"/>
                <a:stretch>
                  <a:fillRect l="-1151" t="-2222"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07194CC-82B3-F2CD-8679-2ABBB5AC18BE}"/>
                  </a:ext>
                </a:extLst>
              </p:cNvPr>
              <p:cNvSpPr txBox="1"/>
              <p:nvPr/>
            </p:nvSpPr>
            <p:spPr>
              <a:xfrm>
                <a:off x="6378680" y="3821098"/>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44</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707194CC-82B3-F2CD-8679-2ABBB5AC18BE}"/>
                  </a:ext>
                </a:extLst>
              </p:cNvPr>
              <p:cNvSpPr txBox="1">
                <a:spLocks noRot="1" noChangeAspect="1" noMove="1" noResize="1" noEditPoints="1" noAdjustHandles="1" noChangeArrowheads="1" noChangeShapeType="1" noTextEdit="1"/>
              </p:cNvSpPr>
              <p:nvPr/>
            </p:nvSpPr>
            <p:spPr>
              <a:xfrm>
                <a:off x="6378680" y="3821098"/>
                <a:ext cx="5823469" cy="276999"/>
              </a:xfrm>
              <a:prstGeom prst="rect">
                <a:avLst/>
              </a:prstGeom>
              <a:blipFill>
                <a:blip r:embed="rId7"/>
                <a:stretch>
                  <a:fillRect l="-1151" t="-2222" r="-1464" b="-35556"/>
                </a:stretch>
              </a:blipFill>
            </p:spPr>
            <p:txBody>
              <a:bodyPr/>
              <a:lstStyle/>
              <a:p>
                <a:r>
                  <a:rPr lang="en-US">
                    <a:noFill/>
                  </a:rPr>
                  <a:t> </a:t>
                </a:r>
              </a:p>
            </p:txBody>
          </p:sp>
        </mc:Fallback>
      </mc:AlternateContent>
      <p:sp>
        <p:nvSpPr>
          <p:cNvPr id="35" name="Oval 34">
            <a:extLst>
              <a:ext uri="{FF2B5EF4-FFF2-40B4-BE49-F238E27FC236}">
                <a16:creationId xmlns:a16="http://schemas.microsoft.com/office/drawing/2014/main" id="{1B4DF763-7167-34F3-B224-0C0BCF3C6D84}"/>
              </a:ext>
            </a:extLst>
          </p:cNvPr>
          <p:cNvSpPr/>
          <p:nvPr/>
        </p:nvSpPr>
        <p:spPr>
          <a:xfrm>
            <a:off x="8208118" y="1824988"/>
            <a:ext cx="1412610" cy="28045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6" name="Oval 35">
            <a:extLst>
              <a:ext uri="{FF2B5EF4-FFF2-40B4-BE49-F238E27FC236}">
                <a16:creationId xmlns:a16="http://schemas.microsoft.com/office/drawing/2014/main" id="{6EEC78D3-E2CC-8DEC-4504-E99B1C84881C}"/>
              </a:ext>
            </a:extLst>
          </p:cNvPr>
          <p:cNvSpPr/>
          <p:nvPr/>
        </p:nvSpPr>
        <p:spPr>
          <a:xfrm>
            <a:off x="7057399" y="1811652"/>
            <a:ext cx="1446637" cy="28045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7" name="Oval 36">
            <a:extLst>
              <a:ext uri="{FF2B5EF4-FFF2-40B4-BE49-F238E27FC236}">
                <a16:creationId xmlns:a16="http://schemas.microsoft.com/office/drawing/2014/main" id="{1FC7691B-5409-E283-8077-2FF1404ABD6E}"/>
              </a:ext>
            </a:extLst>
          </p:cNvPr>
          <p:cNvSpPr/>
          <p:nvPr/>
        </p:nvSpPr>
        <p:spPr>
          <a:xfrm>
            <a:off x="1670103" y="2076298"/>
            <a:ext cx="568535" cy="562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8" name="Oval 37">
            <a:extLst>
              <a:ext uri="{FF2B5EF4-FFF2-40B4-BE49-F238E27FC236}">
                <a16:creationId xmlns:a16="http://schemas.microsoft.com/office/drawing/2014/main" id="{1224C079-65BE-89E2-72F4-105E5C8ABE25}"/>
              </a:ext>
            </a:extLst>
          </p:cNvPr>
          <p:cNvSpPr/>
          <p:nvPr/>
        </p:nvSpPr>
        <p:spPr>
          <a:xfrm>
            <a:off x="1670103" y="2877830"/>
            <a:ext cx="568535" cy="562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42E7443-FAD8-1ABA-EAB9-66F3296625F3}"/>
                  </a:ext>
                </a:extLst>
              </p:cNvPr>
              <p:cNvSpPr txBox="1"/>
              <p:nvPr/>
            </p:nvSpPr>
            <p:spPr>
              <a:xfrm>
                <a:off x="6378680" y="4606159"/>
                <a:ext cx="58234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41</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41</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842E7443-FAD8-1ABA-EAB9-66F3296625F3}"/>
                  </a:ext>
                </a:extLst>
              </p:cNvPr>
              <p:cNvSpPr txBox="1">
                <a:spLocks noRot="1" noChangeAspect="1" noMove="1" noResize="1" noEditPoints="1" noAdjustHandles="1" noChangeArrowheads="1" noChangeShapeType="1" noTextEdit="1"/>
              </p:cNvSpPr>
              <p:nvPr/>
            </p:nvSpPr>
            <p:spPr>
              <a:xfrm>
                <a:off x="6378680" y="4606159"/>
                <a:ext cx="5823471" cy="276999"/>
              </a:xfrm>
              <a:prstGeom prst="rect">
                <a:avLst/>
              </a:prstGeom>
              <a:blipFill>
                <a:blip r:embed="rId8"/>
                <a:stretch>
                  <a:fillRect l="-1046" t="-4444"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70161E6-7E66-EA68-9392-D7208C8618A0}"/>
                  </a:ext>
                </a:extLst>
              </p:cNvPr>
              <p:cNvSpPr txBox="1"/>
              <p:nvPr/>
            </p:nvSpPr>
            <p:spPr>
              <a:xfrm>
                <a:off x="6378680" y="5171742"/>
                <a:ext cx="58234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F70161E6-7E66-EA68-9392-D7208C8618A0}"/>
                  </a:ext>
                </a:extLst>
              </p:cNvPr>
              <p:cNvSpPr txBox="1">
                <a:spLocks noRot="1" noChangeAspect="1" noMove="1" noResize="1" noEditPoints="1" noAdjustHandles="1" noChangeArrowheads="1" noChangeShapeType="1" noTextEdit="1"/>
              </p:cNvSpPr>
              <p:nvPr/>
            </p:nvSpPr>
            <p:spPr>
              <a:xfrm>
                <a:off x="6378680" y="5171742"/>
                <a:ext cx="5823470" cy="276999"/>
              </a:xfrm>
              <a:prstGeom prst="rect">
                <a:avLst/>
              </a:prstGeom>
              <a:blipFill>
                <a:blip r:embed="rId9"/>
                <a:stretch>
                  <a:fillRect l="-1046" t="-2174" r="-146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90B44BD-3BB8-9672-C526-BE89AA53473F}"/>
                  </a:ext>
                </a:extLst>
              </p:cNvPr>
              <p:cNvSpPr txBox="1"/>
              <p:nvPr/>
            </p:nvSpPr>
            <p:spPr>
              <a:xfrm>
                <a:off x="6378680" y="5702339"/>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43</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43</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B90B44BD-3BB8-9672-C526-BE89AA53473F}"/>
                  </a:ext>
                </a:extLst>
              </p:cNvPr>
              <p:cNvSpPr txBox="1">
                <a:spLocks noRot="1" noChangeAspect="1" noMove="1" noResize="1" noEditPoints="1" noAdjustHandles="1" noChangeArrowheads="1" noChangeShapeType="1" noTextEdit="1"/>
              </p:cNvSpPr>
              <p:nvPr/>
            </p:nvSpPr>
            <p:spPr>
              <a:xfrm>
                <a:off x="6378680" y="5702339"/>
                <a:ext cx="5823469" cy="276999"/>
              </a:xfrm>
              <a:prstGeom prst="rect">
                <a:avLst/>
              </a:prstGeom>
              <a:blipFill>
                <a:blip r:embed="rId10"/>
                <a:stretch>
                  <a:fillRect l="-1046" t="-2174" r="-146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F130E12-1E1B-BBAA-5C29-7135E82F52CA}"/>
                  </a:ext>
                </a:extLst>
              </p:cNvPr>
              <p:cNvSpPr txBox="1"/>
              <p:nvPr/>
            </p:nvSpPr>
            <p:spPr>
              <a:xfrm>
                <a:off x="6378680" y="6232937"/>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44</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44</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BF130E12-1E1B-BBAA-5C29-7135E82F52CA}"/>
                  </a:ext>
                </a:extLst>
              </p:cNvPr>
              <p:cNvSpPr txBox="1">
                <a:spLocks noRot="1" noChangeAspect="1" noMove="1" noResize="1" noEditPoints="1" noAdjustHandles="1" noChangeArrowheads="1" noChangeShapeType="1" noTextEdit="1"/>
              </p:cNvSpPr>
              <p:nvPr/>
            </p:nvSpPr>
            <p:spPr>
              <a:xfrm>
                <a:off x="6378680" y="6232937"/>
                <a:ext cx="5823469" cy="276999"/>
              </a:xfrm>
              <a:prstGeom prst="rect">
                <a:avLst/>
              </a:prstGeom>
              <a:blipFill>
                <a:blip r:embed="rId11"/>
                <a:stretch>
                  <a:fillRect l="-1046" t="-2174" r="-1464" b="-32609"/>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4BC9D1C8-B3EE-7E67-784B-27D78A36FCCD}"/>
              </a:ext>
            </a:extLst>
          </p:cNvPr>
          <p:cNvSpPr txBox="1"/>
          <p:nvPr/>
        </p:nvSpPr>
        <p:spPr>
          <a:xfrm>
            <a:off x="7927676" y="4184522"/>
            <a:ext cx="3168790" cy="646331"/>
          </a:xfrm>
          <a:prstGeom prst="rect">
            <a:avLst/>
          </a:prstGeom>
          <a:noFill/>
        </p:spPr>
        <p:txBody>
          <a:bodyPr wrap="square" rtlCol="0">
            <a:spAutoFit/>
          </a:bodyPr>
          <a:lstStyle/>
          <a:p>
            <a:r>
              <a:rPr lang="it-IT" dirty="0"/>
              <a:t>FOURTH LAYER OUTPUTS</a:t>
            </a:r>
          </a:p>
          <a:p>
            <a:endParaRPr lang="en-US" dirty="0"/>
          </a:p>
        </p:txBody>
      </p:sp>
      <p:sp>
        <p:nvSpPr>
          <p:cNvPr id="44" name="Oval 43">
            <a:extLst>
              <a:ext uri="{FF2B5EF4-FFF2-40B4-BE49-F238E27FC236}">
                <a16:creationId xmlns:a16="http://schemas.microsoft.com/office/drawing/2014/main" id="{11C5F684-7FD7-2B6D-5F77-CE1EDCF4F2A0}"/>
              </a:ext>
            </a:extLst>
          </p:cNvPr>
          <p:cNvSpPr/>
          <p:nvPr/>
        </p:nvSpPr>
        <p:spPr>
          <a:xfrm>
            <a:off x="8208118" y="4219529"/>
            <a:ext cx="1412610" cy="28045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45" name="Oval 44">
            <a:extLst>
              <a:ext uri="{FF2B5EF4-FFF2-40B4-BE49-F238E27FC236}">
                <a16:creationId xmlns:a16="http://schemas.microsoft.com/office/drawing/2014/main" id="{3479E8CD-AC88-B588-4C90-ADAC8C391024}"/>
              </a:ext>
            </a:extLst>
          </p:cNvPr>
          <p:cNvSpPr/>
          <p:nvPr/>
        </p:nvSpPr>
        <p:spPr>
          <a:xfrm>
            <a:off x="7057399" y="4206193"/>
            <a:ext cx="1446637" cy="28045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46" name="Oval 45">
            <a:extLst>
              <a:ext uri="{FF2B5EF4-FFF2-40B4-BE49-F238E27FC236}">
                <a16:creationId xmlns:a16="http://schemas.microsoft.com/office/drawing/2014/main" id="{5C87AC2E-1DA7-6F1C-C6AE-2C629FC6B547}"/>
              </a:ext>
            </a:extLst>
          </p:cNvPr>
          <p:cNvSpPr/>
          <p:nvPr/>
        </p:nvSpPr>
        <p:spPr>
          <a:xfrm>
            <a:off x="2837675" y="2088835"/>
            <a:ext cx="568535" cy="562118"/>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47" name="Oval 46">
            <a:extLst>
              <a:ext uri="{FF2B5EF4-FFF2-40B4-BE49-F238E27FC236}">
                <a16:creationId xmlns:a16="http://schemas.microsoft.com/office/drawing/2014/main" id="{810486D8-379A-9D91-6807-2A441BB2A400}"/>
              </a:ext>
            </a:extLst>
          </p:cNvPr>
          <p:cNvSpPr/>
          <p:nvPr/>
        </p:nvSpPr>
        <p:spPr>
          <a:xfrm>
            <a:off x="2820878" y="2919324"/>
            <a:ext cx="568535" cy="562118"/>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Tree>
    <p:extLst>
      <p:ext uri="{BB962C8B-B14F-4D97-AF65-F5344CB8AC3E}">
        <p14:creationId xmlns:p14="http://schemas.microsoft.com/office/powerpoint/2010/main" val="141220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inVertical)">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xit" presetSubtype="21" fill="hold" grpId="1" nodeType="clickEffect">
                                  <p:stCondLst>
                                    <p:cond delay="0"/>
                                  </p:stCondLst>
                                  <p:childTnLst>
                                    <p:animEffect transition="out" filter="barn(inVertical)">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par>
                                <p:cTn id="16" presetID="16" presetClass="exit" presetSubtype="21" fill="hold" grpId="1" nodeType="withEffect">
                                  <p:stCondLst>
                                    <p:cond delay="0"/>
                                  </p:stCondLst>
                                  <p:childTnLst>
                                    <p:animEffect transition="out" filter="barn(inVertical)">
                                      <p:cBhvr>
                                        <p:cTn id="17" dur="500"/>
                                        <p:tgtEl>
                                          <p:spTgt spid="37"/>
                                        </p:tgtEl>
                                      </p:cBhvr>
                                    </p:animEffect>
                                    <p:set>
                                      <p:cBhvr>
                                        <p:cTn id="18" dur="1" fill="hold">
                                          <p:stCondLst>
                                            <p:cond delay="499"/>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arn(inVertical)">
                                      <p:cBhvr>
                                        <p:cTn id="23" dur="500"/>
                                        <p:tgtEl>
                                          <p:spTgt spid="3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barn(inVertical)">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grpId="1" nodeType="clickEffect">
                                  <p:stCondLst>
                                    <p:cond delay="0"/>
                                  </p:stCondLst>
                                  <p:childTnLst>
                                    <p:animEffect transition="out" filter="barn(inVertical)">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par>
                                <p:cTn id="32" presetID="16" presetClass="exit" presetSubtype="21" fill="hold" grpId="1" nodeType="withEffect">
                                  <p:stCondLst>
                                    <p:cond delay="0"/>
                                  </p:stCondLst>
                                  <p:childTnLst>
                                    <p:animEffect transition="out" filter="barn(inVertical)">
                                      <p:cBhvr>
                                        <p:cTn id="33" dur="500"/>
                                        <p:tgtEl>
                                          <p:spTgt spid="38"/>
                                        </p:tgtEl>
                                      </p:cBhvr>
                                    </p:animEffect>
                                    <p:set>
                                      <p:cBhvr>
                                        <p:cTn id="34" dur="1" fill="hold">
                                          <p:stCondLst>
                                            <p:cond delay="499"/>
                                          </p:stCondLst>
                                        </p:cTn>
                                        <p:tgtEl>
                                          <p:spTgt spid="3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barn(inVertical)">
                                      <p:cBhvr>
                                        <p:cTn id="39" dur="500"/>
                                        <p:tgtEl>
                                          <p:spTgt spid="4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arn(inVertical)">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45"/>
                                        </p:tgtEl>
                                      </p:cBhvr>
                                    </p:animEffect>
                                    <p:set>
                                      <p:cBhvr>
                                        <p:cTn id="47" dur="1" fill="hold">
                                          <p:stCondLst>
                                            <p:cond delay="499"/>
                                          </p:stCondLst>
                                        </p:cTn>
                                        <p:tgtEl>
                                          <p:spTgt spid="45"/>
                                        </p:tgtEl>
                                        <p:attrNameLst>
                                          <p:attrName>style.visibility</p:attrName>
                                        </p:attrNameLst>
                                      </p:cBhvr>
                                      <p:to>
                                        <p:strVal val="hidden"/>
                                      </p:to>
                                    </p:set>
                                  </p:childTnLst>
                                </p:cTn>
                              </p:par>
                              <p:par>
                                <p:cTn id="48" presetID="16" presetClass="exit" presetSubtype="21" fill="hold" grpId="1" nodeType="withEffect">
                                  <p:stCondLst>
                                    <p:cond delay="0"/>
                                  </p:stCondLst>
                                  <p:childTnLst>
                                    <p:animEffect transition="out" filter="barn(inVertical)">
                                      <p:cBhvr>
                                        <p:cTn id="49" dur="500"/>
                                        <p:tgtEl>
                                          <p:spTgt spid="46"/>
                                        </p:tgtEl>
                                      </p:cBhvr>
                                    </p:animEffect>
                                    <p:set>
                                      <p:cBhvr>
                                        <p:cTn id="50" dur="1" fill="hold">
                                          <p:stCondLst>
                                            <p:cond delay="499"/>
                                          </p:stCondLst>
                                        </p:cTn>
                                        <p:tgtEl>
                                          <p:spTgt spid="4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arn(inVertical)">
                                      <p:cBhvr>
                                        <p:cTn id="55" dur="500"/>
                                        <p:tgtEl>
                                          <p:spTgt spid="4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barn(inVertical)">
                                      <p:cBhvr>
                                        <p:cTn id="58" dur="5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xit" presetSubtype="21" fill="hold" grpId="1" nodeType="clickEffect">
                                  <p:stCondLst>
                                    <p:cond delay="0"/>
                                  </p:stCondLst>
                                  <p:childTnLst>
                                    <p:animEffect transition="out" filter="barn(inVertical)">
                                      <p:cBhvr>
                                        <p:cTn id="62" dur="500"/>
                                        <p:tgtEl>
                                          <p:spTgt spid="44"/>
                                        </p:tgtEl>
                                      </p:cBhvr>
                                    </p:animEffect>
                                    <p:set>
                                      <p:cBhvr>
                                        <p:cTn id="63" dur="1" fill="hold">
                                          <p:stCondLst>
                                            <p:cond delay="499"/>
                                          </p:stCondLst>
                                        </p:cTn>
                                        <p:tgtEl>
                                          <p:spTgt spid="44"/>
                                        </p:tgtEl>
                                        <p:attrNameLst>
                                          <p:attrName>style.visibility</p:attrName>
                                        </p:attrNameLst>
                                      </p:cBhvr>
                                      <p:to>
                                        <p:strVal val="hidden"/>
                                      </p:to>
                                    </p:set>
                                  </p:childTnLst>
                                </p:cTn>
                              </p:par>
                              <p:par>
                                <p:cTn id="64" presetID="16" presetClass="exit" presetSubtype="21" fill="hold" grpId="1" nodeType="withEffect">
                                  <p:stCondLst>
                                    <p:cond delay="0"/>
                                  </p:stCondLst>
                                  <p:childTnLst>
                                    <p:animEffect transition="out" filter="barn(inVertical)">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53CB83-B6BD-3130-14AC-472622AF5323}"/>
              </a:ext>
            </a:extLst>
          </p:cNvPr>
          <p:cNvSpPr/>
          <p:nvPr/>
        </p:nvSpPr>
        <p:spPr>
          <a:xfrm>
            <a:off x="1587500" y="1143000"/>
            <a:ext cx="8092948" cy="50993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12EE614B-90D1-D371-603D-612F3C5C6B6E}"/>
              </a:ext>
            </a:extLst>
          </p:cNvPr>
          <p:cNvSpPr>
            <a:spLocks noGrp="1"/>
          </p:cNvSpPr>
          <p:nvPr>
            <p:ph type="title"/>
          </p:nvPr>
        </p:nvSpPr>
        <p:spPr>
          <a:xfrm>
            <a:off x="469295" y="0"/>
            <a:ext cx="10353762" cy="1257300"/>
          </a:xfrm>
        </p:spPr>
        <p:txBody>
          <a:bodyPr/>
          <a:lstStyle/>
          <a:p>
            <a:r>
              <a:rPr lang="it-IT" dirty="0"/>
              <a:t>Layer </a:t>
            </a:r>
            <a:r>
              <a:rPr lang="it-IT" dirty="0" err="1"/>
              <a:t>Implementation</a:t>
            </a:r>
            <a:endParaRPr lang="en-US" dirty="0"/>
          </a:p>
        </p:txBody>
      </p:sp>
      <p:pic>
        <p:nvPicPr>
          <p:cNvPr id="4" name="Picture 3" descr="Diagram&#10;&#10;Description automatically generated">
            <a:extLst>
              <a:ext uri="{FF2B5EF4-FFF2-40B4-BE49-F238E27FC236}">
                <a16:creationId xmlns:a16="http://schemas.microsoft.com/office/drawing/2014/main" id="{59C6CC18-5D19-9D11-53A1-21138D11EAA2}"/>
              </a:ext>
            </a:extLst>
          </p:cNvPr>
          <p:cNvPicPr>
            <a:picLocks noChangeAspect="1"/>
          </p:cNvPicPr>
          <p:nvPr/>
        </p:nvPicPr>
        <p:blipFill>
          <a:blip r:embed="rId3"/>
          <a:stretch>
            <a:fillRect/>
          </a:stretch>
        </p:blipFill>
        <p:spPr>
          <a:xfrm>
            <a:off x="1868684" y="1277113"/>
            <a:ext cx="7554983" cy="484987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B45EF3-DFEA-7070-B336-EC0C725551B4}"/>
                  </a:ext>
                </a:extLst>
              </p:cNvPr>
              <p:cNvSpPr txBox="1"/>
              <p:nvPr/>
            </p:nvSpPr>
            <p:spPr>
              <a:xfrm>
                <a:off x="6375667" y="6346891"/>
                <a:ext cx="6096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𝑝</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B2B45EF3-DFEA-7070-B336-EC0C725551B4}"/>
                  </a:ext>
                </a:extLst>
              </p:cNvPr>
              <p:cNvSpPr txBox="1">
                <a:spLocks noRot="1" noChangeAspect="1" noMove="1" noResize="1" noEditPoints="1" noAdjustHandles="1" noChangeArrowheads="1" noChangeShapeType="1" noTextEdit="1"/>
              </p:cNvSpPr>
              <p:nvPr/>
            </p:nvSpPr>
            <p:spPr>
              <a:xfrm>
                <a:off x="6375667" y="6346891"/>
                <a:ext cx="6096000" cy="390748"/>
              </a:xfrm>
              <a:prstGeom prst="rect">
                <a:avLst/>
              </a:prstGeom>
              <a:blipFill>
                <a:blip r:embed="rId4"/>
                <a:stretch>
                  <a:fillRect b="-9375"/>
                </a:stretch>
              </a:blipFill>
            </p:spPr>
            <p:txBody>
              <a:bodyPr/>
              <a:lstStyle/>
              <a:p>
                <a:r>
                  <a:rPr lang="en-US">
                    <a:noFill/>
                  </a:rPr>
                  <a:t> </a:t>
                </a:r>
              </a:p>
            </p:txBody>
          </p:sp>
        </mc:Fallback>
      </mc:AlternateContent>
    </p:spTree>
    <p:extLst>
      <p:ext uri="{BB962C8B-B14F-4D97-AF65-F5344CB8AC3E}">
        <p14:creationId xmlns:p14="http://schemas.microsoft.com/office/powerpoint/2010/main" val="163155732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09134E-52C2-D0E7-C304-067F64EA8587}"/>
              </a:ext>
            </a:extLst>
          </p:cNvPr>
          <p:cNvSpPr/>
          <p:nvPr/>
        </p:nvSpPr>
        <p:spPr>
          <a:xfrm>
            <a:off x="1860698" y="1339111"/>
            <a:ext cx="8439765" cy="501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6B3CB-D08F-42FD-F8A1-A35C1D7A253A}"/>
              </a:ext>
            </a:extLst>
          </p:cNvPr>
          <p:cNvSpPr>
            <a:spLocks noGrp="1"/>
          </p:cNvSpPr>
          <p:nvPr>
            <p:ph type="title"/>
          </p:nvPr>
        </p:nvSpPr>
        <p:spPr>
          <a:xfrm>
            <a:off x="919119" y="210932"/>
            <a:ext cx="10353762" cy="1257300"/>
          </a:xfrm>
        </p:spPr>
        <p:txBody>
          <a:bodyPr/>
          <a:lstStyle/>
          <a:p>
            <a:r>
              <a:rPr lang="it-IT" dirty="0"/>
              <a:t>Finite State Machine</a:t>
            </a:r>
            <a:endParaRPr lang="en-US" dirty="0"/>
          </a:p>
        </p:txBody>
      </p:sp>
      <p:pic>
        <p:nvPicPr>
          <p:cNvPr id="4" name="Picture 3" descr="A picture containing timeline&#10;&#10;Description automatically generated">
            <a:extLst>
              <a:ext uri="{FF2B5EF4-FFF2-40B4-BE49-F238E27FC236}">
                <a16:creationId xmlns:a16="http://schemas.microsoft.com/office/drawing/2014/main" id="{B6C0AD32-7B66-CDF8-0996-544D606EA116}"/>
              </a:ext>
            </a:extLst>
          </p:cNvPr>
          <p:cNvPicPr>
            <a:picLocks noChangeAspect="1"/>
          </p:cNvPicPr>
          <p:nvPr/>
        </p:nvPicPr>
        <p:blipFill>
          <a:blip r:embed="rId3"/>
          <a:stretch>
            <a:fillRect/>
          </a:stretch>
        </p:blipFill>
        <p:spPr>
          <a:xfrm>
            <a:off x="2133511" y="1744434"/>
            <a:ext cx="7924978" cy="3894366"/>
          </a:xfrm>
          <a:prstGeom prst="rect">
            <a:avLst/>
          </a:prstGeom>
        </p:spPr>
      </p:pic>
    </p:spTree>
    <p:extLst>
      <p:ext uri="{BB962C8B-B14F-4D97-AF65-F5344CB8AC3E}">
        <p14:creationId xmlns:p14="http://schemas.microsoft.com/office/powerpoint/2010/main" val="2892228920"/>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72437F9-EF22-0071-9F15-7DC5D7E555E9}"/>
              </a:ext>
            </a:extLst>
          </p:cNvPr>
          <p:cNvPicPr>
            <a:picLocks noChangeAspect="1"/>
          </p:cNvPicPr>
          <p:nvPr/>
        </p:nvPicPr>
        <p:blipFill>
          <a:blip r:embed="rId3"/>
          <a:stretch>
            <a:fillRect/>
          </a:stretch>
        </p:blipFill>
        <p:spPr>
          <a:xfrm>
            <a:off x="220132" y="1681308"/>
            <a:ext cx="11717867" cy="4974198"/>
          </a:xfrm>
          <a:prstGeom prst="rect">
            <a:avLst/>
          </a:prstGeom>
        </p:spPr>
      </p:pic>
      <p:sp>
        <p:nvSpPr>
          <p:cNvPr id="5" name="Arrow: Down 4">
            <a:extLst>
              <a:ext uri="{FF2B5EF4-FFF2-40B4-BE49-F238E27FC236}">
                <a16:creationId xmlns:a16="http://schemas.microsoft.com/office/drawing/2014/main" id="{E3F77DAA-AC44-522D-AC98-E2A18B2F9B0D}"/>
              </a:ext>
            </a:extLst>
          </p:cNvPr>
          <p:cNvSpPr/>
          <p:nvPr/>
        </p:nvSpPr>
        <p:spPr>
          <a:xfrm>
            <a:off x="1257300" y="1476375"/>
            <a:ext cx="600075" cy="1257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149F99-38A3-6156-5BE3-24F0DFBC1978}"/>
              </a:ext>
            </a:extLst>
          </p:cNvPr>
          <p:cNvSpPr/>
          <p:nvPr/>
        </p:nvSpPr>
        <p:spPr>
          <a:xfrm>
            <a:off x="733425" y="809625"/>
            <a:ext cx="1695450"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Input Array</a:t>
            </a:r>
            <a:endParaRPr lang="en-US" dirty="0"/>
          </a:p>
        </p:txBody>
      </p:sp>
      <p:sp>
        <p:nvSpPr>
          <p:cNvPr id="2" name="Title 1">
            <a:extLst>
              <a:ext uri="{FF2B5EF4-FFF2-40B4-BE49-F238E27FC236}">
                <a16:creationId xmlns:a16="http://schemas.microsoft.com/office/drawing/2014/main" id="{A910327C-7F9C-9F9B-0086-B924CD341CF2}"/>
              </a:ext>
            </a:extLst>
          </p:cNvPr>
          <p:cNvSpPr>
            <a:spLocks noGrp="1"/>
          </p:cNvSpPr>
          <p:nvPr>
            <p:ph type="title"/>
          </p:nvPr>
        </p:nvSpPr>
        <p:spPr>
          <a:xfrm>
            <a:off x="919119" y="571573"/>
            <a:ext cx="10353762" cy="1257300"/>
          </a:xfrm>
        </p:spPr>
        <p:txBody>
          <a:bodyPr/>
          <a:lstStyle/>
          <a:p>
            <a:r>
              <a:rPr lang="it-IT" dirty="0" err="1"/>
              <a:t>TestBench</a:t>
            </a:r>
            <a:r>
              <a:rPr lang="it-IT" dirty="0"/>
              <a:t> Layer</a:t>
            </a:r>
            <a:endParaRPr lang="en-US" dirty="0"/>
          </a:p>
        </p:txBody>
      </p:sp>
      <p:sp>
        <p:nvSpPr>
          <p:cNvPr id="3" name="TextBox 2">
            <a:extLst>
              <a:ext uri="{FF2B5EF4-FFF2-40B4-BE49-F238E27FC236}">
                <a16:creationId xmlns:a16="http://schemas.microsoft.com/office/drawing/2014/main" id="{966E3015-E4CF-FBC0-3136-C1A8977DC021}"/>
              </a:ext>
            </a:extLst>
          </p:cNvPr>
          <p:cNvSpPr txBox="1"/>
          <p:nvPr/>
        </p:nvSpPr>
        <p:spPr>
          <a:xfrm>
            <a:off x="342900" y="164141"/>
            <a:ext cx="3028950" cy="369332"/>
          </a:xfrm>
          <a:prstGeom prst="rect">
            <a:avLst/>
          </a:prstGeom>
          <a:noFill/>
        </p:spPr>
        <p:txBody>
          <a:bodyPr wrap="square" rtlCol="0">
            <a:spAutoFit/>
          </a:bodyPr>
          <a:lstStyle/>
          <a:p>
            <a:r>
              <a:rPr lang="it-IT" dirty="0"/>
              <a:t>Layer: 30 inputs/30 outputs</a:t>
            </a:r>
            <a:endParaRPr lang="en-US" dirty="0"/>
          </a:p>
        </p:txBody>
      </p:sp>
      <p:sp>
        <p:nvSpPr>
          <p:cNvPr id="9" name="Rectangle 8">
            <a:extLst>
              <a:ext uri="{FF2B5EF4-FFF2-40B4-BE49-F238E27FC236}">
                <a16:creationId xmlns:a16="http://schemas.microsoft.com/office/drawing/2014/main" id="{EA96F781-E1E7-2B66-B225-E7A55B96C054}"/>
              </a:ext>
            </a:extLst>
          </p:cNvPr>
          <p:cNvSpPr/>
          <p:nvPr/>
        </p:nvSpPr>
        <p:spPr>
          <a:xfrm>
            <a:off x="8521700" y="830445"/>
            <a:ext cx="2463800" cy="55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Triggering</a:t>
            </a:r>
            <a:r>
              <a:rPr lang="it-IT" dirty="0"/>
              <a:t> the Layer and </a:t>
            </a:r>
            <a:r>
              <a:rPr lang="it-IT" dirty="0" err="1"/>
              <a:t>Starting</a:t>
            </a:r>
            <a:r>
              <a:rPr lang="it-IT" dirty="0"/>
              <a:t> </a:t>
            </a:r>
            <a:r>
              <a:rPr lang="it-IT" dirty="0" err="1"/>
              <a:t>computation</a:t>
            </a:r>
            <a:endParaRPr lang="en-US" dirty="0"/>
          </a:p>
        </p:txBody>
      </p:sp>
      <p:pic>
        <p:nvPicPr>
          <p:cNvPr id="14" name="Picture 13" descr="A screenshot of a computer&#10;&#10;Description automatically generated with medium confidence">
            <a:extLst>
              <a:ext uri="{FF2B5EF4-FFF2-40B4-BE49-F238E27FC236}">
                <a16:creationId xmlns:a16="http://schemas.microsoft.com/office/drawing/2014/main" id="{A03CA7DC-B1EE-53F7-936C-F26EDA5089F5}"/>
              </a:ext>
            </a:extLst>
          </p:cNvPr>
          <p:cNvPicPr>
            <a:picLocks noChangeAspect="1"/>
          </p:cNvPicPr>
          <p:nvPr/>
        </p:nvPicPr>
        <p:blipFill>
          <a:blip r:embed="rId4"/>
          <a:stretch>
            <a:fillRect/>
          </a:stretch>
        </p:blipFill>
        <p:spPr>
          <a:xfrm>
            <a:off x="220132" y="1714427"/>
            <a:ext cx="11683997" cy="4998033"/>
          </a:xfrm>
          <a:prstGeom prst="rect">
            <a:avLst/>
          </a:prstGeom>
        </p:spPr>
      </p:pic>
      <p:sp>
        <p:nvSpPr>
          <p:cNvPr id="12" name="Rectangle 11">
            <a:extLst>
              <a:ext uri="{FF2B5EF4-FFF2-40B4-BE49-F238E27FC236}">
                <a16:creationId xmlns:a16="http://schemas.microsoft.com/office/drawing/2014/main" id="{CEA0348F-6DB4-B928-6634-AD9238087EB0}"/>
              </a:ext>
            </a:extLst>
          </p:cNvPr>
          <p:cNvSpPr/>
          <p:nvPr/>
        </p:nvSpPr>
        <p:spPr>
          <a:xfrm>
            <a:off x="4227443" y="3859579"/>
            <a:ext cx="7045438" cy="42407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DD73C335-79F6-EC6F-57FB-A2D30E201C49}"/>
              </a:ext>
            </a:extLst>
          </p:cNvPr>
          <p:cNvPicPr>
            <a:picLocks noChangeAspect="1"/>
          </p:cNvPicPr>
          <p:nvPr/>
        </p:nvPicPr>
        <p:blipFill>
          <a:blip r:embed="rId5"/>
          <a:stretch>
            <a:fillRect/>
          </a:stretch>
        </p:blipFill>
        <p:spPr>
          <a:xfrm>
            <a:off x="237066" y="1679047"/>
            <a:ext cx="11683998" cy="4945747"/>
          </a:xfrm>
          <a:prstGeom prst="rect">
            <a:avLst/>
          </a:prstGeom>
        </p:spPr>
      </p:pic>
      <p:sp>
        <p:nvSpPr>
          <p:cNvPr id="22" name="Rectangle 21">
            <a:extLst>
              <a:ext uri="{FF2B5EF4-FFF2-40B4-BE49-F238E27FC236}">
                <a16:creationId xmlns:a16="http://schemas.microsoft.com/office/drawing/2014/main" id="{C7488ED0-3289-1A8F-9953-E3445D2F350E}"/>
              </a:ext>
            </a:extLst>
          </p:cNvPr>
          <p:cNvSpPr/>
          <p:nvPr/>
        </p:nvSpPr>
        <p:spPr>
          <a:xfrm>
            <a:off x="8519933" y="810674"/>
            <a:ext cx="2463800" cy="55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Adding</a:t>
            </a:r>
            <a:r>
              <a:rPr lang="it-IT" dirty="0"/>
              <a:t> </a:t>
            </a:r>
            <a:r>
              <a:rPr lang="it-IT" dirty="0" err="1"/>
              <a:t>Bias</a:t>
            </a:r>
            <a:r>
              <a:rPr lang="it-IT" dirty="0"/>
              <a:t>, </a:t>
            </a:r>
            <a:r>
              <a:rPr lang="it-IT" dirty="0" err="1"/>
              <a:t>Apply</a:t>
            </a:r>
            <a:r>
              <a:rPr lang="it-IT" dirty="0"/>
              <a:t> activation </a:t>
            </a:r>
            <a:r>
              <a:rPr lang="it-IT" dirty="0" err="1"/>
              <a:t>Logic</a:t>
            </a:r>
            <a:endParaRPr lang="en-US" dirty="0"/>
          </a:p>
        </p:txBody>
      </p:sp>
      <p:sp>
        <p:nvSpPr>
          <p:cNvPr id="23" name="Arrow: Down 22">
            <a:extLst>
              <a:ext uri="{FF2B5EF4-FFF2-40B4-BE49-F238E27FC236}">
                <a16:creationId xmlns:a16="http://schemas.microsoft.com/office/drawing/2014/main" id="{095DF46C-BF45-18CB-2279-7794F0B78D2E}"/>
              </a:ext>
            </a:extLst>
          </p:cNvPr>
          <p:cNvSpPr/>
          <p:nvPr/>
        </p:nvSpPr>
        <p:spPr>
          <a:xfrm>
            <a:off x="5422846" y="2210981"/>
            <a:ext cx="821635" cy="10546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F799037-AEF4-5069-1598-6D8A1D3B4756}"/>
              </a:ext>
            </a:extLst>
          </p:cNvPr>
          <p:cNvSpPr/>
          <p:nvPr/>
        </p:nvSpPr>
        <p:spPr>
          <a:xfrm>
            <a:off x="4859628" y="1499801"/>
            <a:ext cx="1948069" cy="71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err="1"/>
              <a:t>addr_TC</a:t>
            </a:r>
            <a:r>
              <a:rPr lang="it-IT" sz="1400" dirty="0"/>
              <a:t> </a:t>
            </a:r>
            <a:r>
              <a:rPr lang="it-IT" sz="1400" dirty="0" err="1"/>
              <a:t>is</a:t>
            </a:r>
            <a:r>
              <a:rPr lang="it-IT" sz="1400" dirty="0"/>
              <a:t> set to 1, stop the </a:t>
            </a:r>
            <a:r>
              <a:rPr lang="it-IT" sz="1400" dirty="0" err="1"/>
              <a:t>weighted</a:t>
            </a:r>
            <a:r>
              <a:rPr lang="it-IT" sz="1400" dirty="0"/>
              <a:t> sum </a:t>
            </a:r>
            <a:r>
              <a:rPr lang="it-IT" sz="1400" dirty="0" err="1"/>
              <a:t>computation</a:t>
            </a:r>
            <a:endParaRPr lang="en-US" sz="1400" dirty="0"/>
          </a:p>
        </p:txBody>
      </p:sp>
      <p:sp>
        <p:nvSpPr>
          <p:cNvPr id="25" name="Rectangle 24">
            <a:extLst>
              <a:ext uri="{FF2B5EF4-FFF2-40B4-BE49-F238E27FC236}">
                <a16:creationId xmlns:a16="http://schemas.microsoft.com/office/drawing/2014/main" id="{8BE934A8-A161-CCCA-1EA3-BFA2F4AD552B}"/>
              </a:ext>
            </a:extLst>
          </p:cNvPr>
          <p:cNvSpPr/>
          <p:nvPr/>
        </p:nvSpPr>
        <p:spPr>
          <a:xfrm>
            <a:off x="8518166" y="803438"/>
            <a:ext cx="2463800" cy="55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err="1"/>
              <a:t>Updating</a:t>
            </a:r>
            <a:r>
              <a:rPr lang="it-IT" sz="1400" dirty="0"/>
              <a:t> </a:t>
            </a:r>
            <a:r>
              <a:rPr lang="it-IT" sz="1400" dirty="0" err="1"/>
              <a:t>register</a:t>
            </a:r>
            <a:r>
              <a:rPr lang="it-IT" sz="1400" dirty="0"/>
              <a:t>, Holding the output </a:t>
            </a:r>
            <a:r>
              <a:rPr lang="it-IT" sz="1400" dirty="0" err="1"/>
              <a:t>values</a:t>
            </a:r>
            <a:r>
              <a:rPr lang="it-IT" sz="1400" dirty="0"/>
              <a:t> of the </a:t>
            </a:r>
            <a:r>
              <a:rPr lang="it-IT" sz="1400" dirty="0" err="1"/>
              <a:t>layers</a:t>
            </a:r>
            <a:r>
              <a:rPr lang="it-IT" sz="1400" dirty="0"/>
              <a:t>. </a:t>
            </a:r>
            <a:r>
              <a:rPr lang="it-IT" sz="1400" dirty="0" err="1"/>
              <a:t>Accessing</a:t>
            </a:r>
            <a:r>
              <a:rPr lang="it-IT" sz="1400" dirty="0"/>
              <a:t> the </a:t>
            </a:r>
            <a:r>
              <a:rPr lang="it-IT" sz="1400" dirty="0" err="1"/>
              <a:t>neurons</a:t>
            </a:r>
            <a:r>
              <a:rPr lang="it-IT" sz="1400" dirty="0"/>
              <a:t>’ output</a:t>
            </a:r>
            <a:endParaRPr lang="en-US" sz="1400" dirty="0"/>
          </a:p>
        </p:txBody>
      </p:sp>
      <p:sp>
        <p:nvSpPr>
          <p:cNvPr id="26" name="Arrow: Down 25">
            <a:extLst>
              <a:ext uri="{FF2B5EF4-FFF2-40B4-BE49-F238E27FC236}">
                <a16:creationId xmlns:a16="http://schemas.microsoft.com/office/drawing/2014/main" id="{44FEC4C7-533C-2806-9901-DD0E94358D41}"/>
              </a:ext>
            </a:extLst>
          </p:cNvPr>
          <p:cNvSpPr/>
          <p:nvPr/>
        </p:nvSpPr>
        <p:spPr>
          <a:xfrm rot="5400000">
            <a:off x="7914420" y="3018623"/>
            <a:ext cx="586357" cy="10012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ADC1CC4-98F7-FD23-8996-A00274489D70}"/>
              </a:ext>
            </a:extLst>
          </p:cNvPr>
          <p:cNvSpPr/>
          <p:nvPr/>
        </p:nvSpPr>
        <p:spPr>
          <a:xfrm>
            <a:off x="8708215" y="3127551"/>
            <a:ext cx="1823840" cy="721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00" dirty="0" err="1"/>
              <a:t>All</a:t>
            </a:r>
            <a:r>
              <a:rPr lang="it-IT" sz="1300" dirty="0"/>
              <a:t> the </a:t>
            </a:r>
            <a:r>
              <a:rPr lang="it-IT" sz="1300" dirty="0" err="1"/>
              <a:t>neurons</a:t>
            </a:r>
            <a:r>
              <a:rPr lang="it-IT" sz="1300" dirty="0"/>
              <a:t>’ output </a:t>
            </a:r>
            <a:r>
              <a:rPr lang="it-IT" sz="1300" dirty="0" err="1"/>
              <a:t>registers</a:t>
            </a:r>
            <a:r>
              <a:rPr lang="it-IT" sz="1300" dirty="0"/>
              <a:t> are  </a:t>
            </a:r>
            <a:r>
              <a:rPr lang="it-IT" sz="1300" dirty="0" err="1"/>
              <a:t>updated</a:t>
            </a:r>
            <a:r>
              <a:rPr lang="it-IT" sz="1300" dirty="0"/>
              <a:t>, data </a:t>
            </a:r>
            <a:r>
              <a:rPr lang="it-IT" sz="1300" dirty="0" err="1"/>
              <a:t>is</a:t>
            </a:r>
            <a:r>
              <a:rPr lang="it-IT" sz="1300" dirty="0"/>
              <a:t> </a:t>
            </a:r>
            <a:r>
              <a:rPr lang="it-IT" sz="1300" dirty="0" err="1"/>
              <a:t>now</a:t>
            </a:r>
            <a:r>
              <a:rPr lang="it-IT" sz="1300" dirty="0"/>
              <a:t> ready to be </a:t>
            </a:r>
            <a:r>
              <a:rPr lang="it-IT" sz="1300" dirty="0" err="1"/>
              <a:t>fetched</a:t>
            </a:r>
            <a:endParaRPr lang="en-US" sz="1300" dirty="0"/>
          </a:p>
        </p:txBody>
      </p:sp>
      <p:sp>
        <p:nvSpPr>
          <p:cNvPr id="28" name="Arrow: Right 27">
            <a:extLst>
              <a:ext uri="{FF2B5EF4-FFF2-40B4-BE49-F238E27FC236}">
                <a16:creationId xmlns:a16="http://schemas.microsoft.com/office/drawing/2014/main" id="{586141ED-DCFB-106A-8C04-B35C9B6FAA7B}"/>
              </a:ext>
            </a:extLst>
          </p:cNvPr>
          <p:cNvSpPr/>
          <p:nvPr/>
        </p:nvSpPr>
        <p:spPr>
          <a:xfrm rot="10800000">
            <a:off x="9935155" y="4185948"/>
            <a:ext cx="596900" cy="43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F6CE18E-5C9B-D124-E88D-A53732AA3670}"/>
              </a:ext>
            </a:extLst>
          </p:cNvPr>
          <p:cNvSpPr/>
          <p:nvPr/>
        </p:nvSpPr>
        <p:spPr>
          <a:xfrm>
            <a:off x="10532055" y="4133808"/>
            <a:ext cx="1086678" cy="588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err="1"/>
              <a:t>We</a:t>
            </a:r>
            <a:r>
              <a:rPr lang="it-IT" sz="1400" dirty="0"/>
              <a:t> access </a:t>
            </a:r>
            <a:r>
              <a:rPr lang="it-IT" sz="1400" dirty="0" err="1"/>
              <a:t>neuron</a:t>
            </a:r>
            <a:r>
              <a:rPr lang="it-IT" sz="1400" dirty="0"/>
              <a:t> 7</a:t>
            </a:r>
            <a:endParaRPr lang="en-US" sz="1400" dirty="0"/>
          </a:p>
        </p:txBody>
      </p:sp>
    </p:spTree>
    <p:extLst>
      <p:ext uri="{BB962C8B-B14F-4D97-AF65-F5344CB8AC3E}">
        <p14:creationId xmlns:p14="http://schemas.microsoft.com/office/powerpoint/2010/main" val="14670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42" presetClass="exit" presetSubtype="0" fill="hold" grpId="1" nodeType="withEffect">
                                  <p:stCondLst>
                                    <p:cond delay="0"/>
                                  </p:stCondLst>
                                  <p:childTnLst>
                                    <p:animEffect transition="out" filter="fade">
                                      <p:cBhvr>
                                        <p:cTn id="37" dur="1000"/>
                                        <p:tgtEl>
                                          <p:spTgt spid="9"/>
                                        </p:tgtEl>
                                      </p:cBhvr>
                                    </p:animEffect>
                                    <p:anim calcmode="lin" valueType="num">
                                      <p:cBhvr>
                                        <p:cTn id="38" dur="1000"/>
                                        <p:tgtEl>
                                          <p:spTgt spid="9"/>
                                        </p:tgtEl>
                                        <p:attrNameLst>
                                          <p:attrName>ppt_x</p:attrName>
                                        </p:attrNameLst>
                                      </p:cBhvr>
                                      <p:tavLst>
                                        <p:tav tm="0">
                                          <p:val>
                                            <p:strVal val="ppt_x"/>
                                          </p:val>
                                        </p:tav>
                                        <p:tav tm="100000">
                                          <p:val>
                                            <p:strVal val="ppt_x"/>
                                          </p:val>
                                        </p:tav>
                                      </p:tavLst>
                                    </p:anim>
                                    <p:anim calcmode="lin" valueType="num">
                                      <p:cBhvr>
                                        <p:cTn id="39" dur="1000"/>
                                        <p:tgtEl>
                                          <p:spTgt spid="9"/>
                                        </p:tgtEl>
                                        <p:attrNameLst>
                                          <p:attrName>ppt_y</p:attrName>
                                        </p:attrNameLst>
                                      </p:cBhvr>
                                      <p:tavLst>
                                        <p:tav tm="0">
                                          <p:val>
                                            <p:strVal val="ppt_y"/>
                                          </p:val>
                                        </p:tav>
                                        <p:tav tm="100000">
                                          <p:val>
                                            <p:strVal val="ppt_y+.1"/>
                                          </p:val>
                                        </p:tav>
                                      </p:tavLst>
                                    </p:anim>
                                    <p:set>
                                      <p:cBhvr>
                                        <p:cTn id="40" dur="1" fill="hold">
                                          <p:stCondLst>
                                            <p:cond delay="999"/>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xit" presetSubtype="0" fill="hold" nodeType="clickEffect">
                                  <p:stCondLst>
                                    <p:cond delay="0"/>
                                  </p:stCondLst>
                                  <p:childTnLst>
                                    <p:animEffect transition="out" filter="fade">
                                      <p:cBhvr>
                                        <p:cTn id="44" dur="1000"/>
                                        <p:tgtEl>
                                          <p:spTgt spid="4"/>
                                        </p:tgtEl>
                                      </p:cBhvr>
                                    </p:animEffect>
                                    <p:anim calcmode="lin" valueType="num">
                                      <p:cBhvr>
                                        <p:cTn id="45" dur="1000"/>
                                        <p:tgtEl>
                                          <p:spTgt spid="4"/>
                                        </p:tgtEl>
                                        <p:attrNameLst>
                                          <p:attrName>ppt_x</p:attrName>
                                        </p:attrNameLst>
                                      </p:cBhvr>
                                      <p:tavLst>
                                        <p:tav tm="0">
                                          <p:val>
                                            <p:strVal val="ppt_x"/>
                                          </p:val>
                                        </p:tav>
                                        <p:tav tm="100000">
                                          <p:val>
                                            <p:strVal val="ppt_x"/>
                                          </p:val>
                                        </p:tav>
                                      </p:tavLst>
                                    </p:anim>
                                    <p:anim calcmode="lin" valueType="num">
                                      <p:cBhvr>
                                        <p:cTn id="46" dur="1000"/>
                                        <p:tgtEl>
                                          <p:spTgt spid="4"/>
                                        </p:tgtEl>
                                        <p:attrNameLst>
                                          <p:attrName>ppt_y</p:attrName>
                                        </p:attrNameLst>
                                      </p:cBhvr>
                                      <p:tavLst>
                                        <p:tav tm="0">
                                          <p:val>
                                            <p:strVal val="ppt_y"/>
                                          </p:val>
                                        </p:tav>
                                        <p:tav tm="100000">
                                          <p:val>
                                            <p:strVal val="ppt_y+.1"/>
                                          </p:val>
                                        </p:tav>
                                      </p:tavLst>
                                    </p:anim>
                                    <p:set>
                                      <p:cBhvr>
                                        <p:cTn id="47" dur="1" fill="hold">
                                          <p:stCondLst>
                                            <p:cond delay="999"/>
                                          </p:stCondLst>
                                        </p:cTn>
                                        <p:tgtEl>
                                          <p:spTgt spid="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000"/>
                                        <p:tgtEl>
                                          <p:spTgt spid="12"/>
                                        </p:tgtEl>
                                      </p:cBhvr>
                                    </p:animEffect>
                                    <p:anim calcmode="lin" valueType="num">
                                      <p:cBhvr>
                                        <p:cTn id="65" dur="1000" fill="hold"/>
                                        <p:tgtEl>
                                          <p:spTgt spid="12"/>
                                        </p:tgtEl>
                                        <p:attrNameLst>
                                          <p:attrName>ppt_x</p:attrName>
                                        </p:attrNameLst>
                                      </p:cBhvr>
                                      <p:tavLst>
                                        <p:tav tm="0">
                                          <p:val>
                                            <p:strVal val="#ppt_x"/>
                                          </p:val>
                                        </p:tav>
                                        <p:tav tm="100000">
                                          <p:val>
                                            <p:strVal val="#ppt_x"/>
                                          </p:val>
                                        </p:tav>
                                      </p:tavLst>
                                    </p:anim>
                                    <p:anim calcmode="lin" valueType="num">
                                      <p:cBhvr>
                                        <p:cTn id="6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xit" presetSubtype="0" fill="hold" grpId="1" nodeType="clickEffect">
                                  <p:stCondLst>
                                    <p:cond delay="0"/>
                                  </p:stCondLst>
                                  <p:childTnLst>
                                    <p:animEffect transition="out" filter="fade">
                                      <p:cBhvr>
                                        <p:cTn id="82" dur="1000"/>
                                        <p:tgtEl>
                                          <p:spTgt spid="23"/>
                                        </p:tgtEl>
                                      </p:cBhvr>
                                    </p:animEffect>
                                    <p:anim calcmode="lin" valueType="num">
                                      <p:cBhvr>
                                        <p:cTn id="83" dur="1000"/>
                                        <p:tgtEl>
                                          <p:spTgt spid="23"/>
                                        </p:tgtEl>
                                        <p:attrNameLst>
                                          <p:attrName>ppt_x</p:attrName>
                                        </p:attrNameLst>
                                      </p:cBhvr>
                                      <p:tavLst>
                                        <p:tav tm="0">
                                          <p:val>
                                            <p:strVal val="ppt_x"/>
                                          </p:val>
                                        </p:tav>
                                        <p:tav tm="100000">
                                          <p:val>
                                            <p:strVal val="ppt_x"/>
                                          </p:val>
                                        </p:tav>
                                      </p:tavLst>
                                    </p:anim>
                                    <p:anim calcmode="lin" valueType="num">
                                      <p:cBhvr>
                                        <p:cTn id="84" dur="1000"/>
                                        <p:tgtEl>
                                          <p:spTgt spid="23"/>
                                        </p:tgtEl>
                                        <p:attrNameLst>
                                          <p:attrName>ppt_y</p:attrName>
                                        </p:attrNameLst>
                                      </p:cBhvr>
                                      <p:tavLst>
                                        <p:tav tm="0">
                                          <p:val>
                                            <p:strVal val="ppt_y"/>
                                          </p:val>
                                        </p:tav>
                                        <p:tav tm="100000">
                                          <p:val>
                                            <p:strVal val="ppt_y+.1"/>
                                          </p:val>
                                        </p:tav>
                                      </p:tavLst>
                                    </p:anim>
                                    <p:set>
                                      <p:cBhvr>
                                        <p:cTn id="85" dur="1" fill="hold">
                                          <p:stCondLst>
                                            <p:cond delay="999"/>
                                          </p:stCondLst>
                                        </p:cTn>
                                        <p:tgtEl>
                                          <p:spTgt spid="23"/>
                                        </p:tgtEl>
                                        <p:attrNameLst>
                                          <p:attrName>style.visibility</p:attrName>
                                        </p:attrNameLst>
                                      </p:cBhvr>
                                      <p:to>
                                        <p:strVal val="hidden"/>
                                      </p:to>
                                    </p:set>
                                  </p:childTnLst>
                                </p:cTn>
                              </p:par>
                              <p:par>
                                <p:cTn id="86" presetID="42" presetClass="exit" presetSubtype="0" fill="hold" grpId="1" nodeType="withEffect">
                                  <p:stCondLst>
                                    <p:cond delay="0"/>
                                  </p:stCondLst>
                                  <p:childTnLst>
                                    <p:animEffect transition="out" filter="fade">
                                      <p:cBhvr>
                                        <p:cTn id="87" dur="1000"/>
                                        <p:tgtEl>
                                          <p:spTgt spid="24"/>
                                        </p:tgtEl>
                                      </p:cBhvr>
                                    </p:animEffect>
                                    <p:anim calcmode="lin" valueType="num">
                                      <p:cBhvr>
                                        <p:cTn id="88" dur="1000"/>
                                        <p:tgtEl>
                                          <p:spTgt spid="24"/>
                                        </p:tgtEl>
                                        <p:attrNameLst>
                                          <p:attrName>ppt_x</p:attrName>
                                        </p:attrNameLst>
                                      </p:cBhvr>
                                      <p:tavLst>
                                        <p:tav tm="0">
                                          <p:val>
                                            <p:strVal val="ppt_x"/>
                                          </p:val>
                                        </p:tav>
                                        <p:tav tm="100000">
                                          <p:val>
                                            <p:strVal val="ppt_x"/>
                                          </p:val>
                                        </p:tav>
                                      </p:tavLst>
                                    </p:anim>
                                    <p:anim calcmode="lin" valueType="num">
                                      <p:cBhvr>
                                        <p:cTn id="89" dur="1000"/>
                                        <p:tgtEl>
                                          <p:spTgt spid="24"/>
                                        </p:tgtEl>
                                        <p:attrNameLst>
                                          <p:attrName>ppt_y</p:attrName>
                                        </p:attrNameLst>
                                      </p:cBhvr>
                                      <p:tavLst>
                                        <p:tav tm="0">
                                          <p:val>
                                            <p:strVal val="ppt_y"/>
                                          </p:val>
                                        </p:tav>
                                        <p:tav tm="100000">
                                          <p:val>
                                            <p:strVal val="ppt_y+.1"/>
                                          </p:val>
                                        </p:tav>
                                      </p:tavLst>
                                    </p:anim>
                                    <p:set>
                                      <p:cBhvr>
                                        <p:cTn id="90" dur="1" fill="hold">
                                          <p:stCondLst>
                                            <p:cond delay="999"/>
                                          </p:stCondLst>
                                        </p:cTn>
                                        <p:tgtEl>
                                          <p:spTgt spid="2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2" presetClass="exit" presetSubtype="0" fill="hold" nodeType="clickEffect">
                                  <p:stCondLst>
                                    <p:cond delay="0"/>
                                  </p:stCondLst>
                                  <p:childTnLst>
                                    <p:animEffect transition="out" filter="fade">
                                      <p:cBhvr>
                                        <p:cTn id="94" dur="1000"/>
                                        <p:tgtEl>
                                          <p:spTgt spid="14"/>
                                        </p:tgtEl>
                                      </p:cBhvr>
                                    </p:animEffect>
                                    <p:anim calcmode="lin" valueType="num">
                                      <p:cBhvr>
                                        <p:cTn id="95" dur="1000"/>
                                        <p:tgtEl>
                                          <p:spTgt spid="14"/>
                                        </p:tgtEl>
                                        <p:attrNameLst>
                                          <p:attrName>ppt_x</p:attrName>
                                        </p:attrNameLst>
                                      </p:cBhvr>
                                      <p:tavLst>
                                        <p:tav tm="0">
                                          <p:val>
                                            <p:strVal val="ppt_x"/>
                                          </p:val>
                                        </p:tav>
                                        <p:tav tm="100000">
                                          <p:val>
                                            <p:strVal val="ppt_x"/>
                                          </p:val>
                                        </p:tav>
                                      </p:tavLst>
                                    </p:anim>
                                    <p:anim calcmode="lin" valueType="num">
                                      <p:cBhvr>
                                        <p:cTn id="96" dur="1000"/>
                                        <p:tgtEl>
                                          <p:spTgt spid="14"/>
                                        </p:tgtEl>
                                        <p:attrNameLst>
                                          <p:attrName>ppt_y</p:attrName>
                                        </p:attrNameLst>
                                      </p:cBhvr>
                                      <p:tavLst>
                                        <p:tav tm="0">
                                          <p:val>
                                            <p:strVal val="ppt_y"/>
                                          </p:val>
                                        </p:tav>
                                        <p:tav tm="100000">
                                          <p:val>
                                            <p:strVal val="ppt_y+.1"/>
                                          </p:val>
                                        </p:tav>
                                      </p:tavLst>
                                    </p:anim>
                                    <p:set>
                                      <p:cBhvr>
                                        <p:cTn id="97" dur="1" fill="hold">
                                          <p:stCondLst>
                                            <p:cond delay="999"/>
                                          </p:stCondLst>
                                        </p:cTn>
                                        <p:tgtEl>
                                          <p:spTgt spid="14"/>
                                        </p:tgtEl>
                                        <p:attrNameLst>
                                          <p:attrName>style.visibility</p:attrName>
                                        </p:attrNameLst>
                                      </p:cBhvr>
                                      <p:to>
                                        <p:strVal val="hidden"/>
                                      </p:to>
                                    </p:set>
                                  </p:childTnLst>
                                </p:cTn>
                              </p:par>
                              <p:par>
                                <p:cTn id="98" presetID="42" presetClass="exit" presetSubtype="0" fill="hold" grpId="1" nodeType="withEffect">
                                  <p:stCondLst>
                                    <p:cond delay="0"/>
                                  </p:stCondLst>
                                  <p:childTnLst>
                                    <p:animEffect transition="out" filter="fade">
                                      <p:cBhvr>
                                        <p:cTn id="99" dur="1000"/>
                                        <p:tgtEl>
                                          <p:spTgt spid="22"/>
                                        </p:tgtEl>
                                      </p:cBhvr>
                                    </p:animEffect>
                                    <p:anim calcmode="lin" valueType="num">
                                      <p:cBhvr>
                                        <p:cTn id="100" dur="1000"/>
                                        <p:tgtEl>
                                          <p:spTgt spid="22"/>
                                        </p:tgtEl>
                                        <p:attrNameLst>
                                          <p:attrName>ppt_x</p:attrName>
                                        </p:attrNameLst>
                                      </p:cBhvr>
                                      <p:tavLst>
                                        <p:tav tm="0">
                                          <p:val>
                                            <p:strVal val="ppt_x"/>
                                          </p:val>
                                        </p:tav>
                                        <p:tav tm="100000">
                                          <p:val>
                                            <p:strVal val="ppt_x"/>
                                          </p:val>
                                        </p:tav>
                                      </p:tavLst>
                                    </p:anim>
                                    <p:anim calcmode="lin" valueType="num">
                                      <p:cBhvr>
                                        <p:cTn id="101" dur="1000"/>
                                        <p:tgtEl>
                                          <p:spTgt spid="22"/>
                                        </p:tgtEl>
                                        <p:attrNameLst>
                                          <p:attrName>ppt_y</p:attrName>
                                        </p:attrNameLst>
                                      </p:cBhvr>
                                      <p:tavLst>
                                        <p:tav tm="0">
                                          <p:val>
                                            <p:strVal val="ppt_y"/>
                                          </p:val>
                                        </p:tav>
                                        <p:tav tm="100000">
                                          <p:val>
                                            <p:strVal val="ppt_y+.1"/>
                                          </p:val>
                                        </p:tav>
                                      </p:tavLst>
                                    </p:anim>
                                    <p:set>
                                      <p:cBhvr>
                                        <p:cTn id="102" dur="1" fill="hold">
                                          <p:stCondLst>
                                            <p:cond delay="999"/>
                                          </p:stCondLst>
                                        </p:cTn>
                                        <p:tgtEl>
                                          <p:spTgt spid="22"/>
                                        </p:tgtEl>
                                        <p:attrNameLst>
                                          <p:attrName>style.visibility</p:attrName>
                                        </p:attrNameLst>
                                      </p:cBhvr>
                                      <p:to>
                                        <p:strVal val="hidden"/>
                                      </p:to>
                                    </p:set>
                                  </p:childTnLst>
                                </p:cTn>
                              </p:par>
                              <p:par>
                                <p:cTn id="103" presetID="42" presetClass="exit" presetSubtype="0" fill="hold" grpId="1" nodeType="withEffect">
                                  <p:stCondLst>
                                    <p:cond delay="0"/>
                                  </p:stCondLst>
                                  <p:childTnLst>
                                    <p:animEffect transition="out" filter="fade">
                                      <p:cBhvr>
                                        <p:cTn id="104" dur="1000"/>
                                        <p:tgtEl>
                                          <p:spTgt spid="12"/>
                                        </p:tgtEl>
                                      </p:cBhvr>
                                    </p:animEffect>
                                    <p:anim calcmode="lin" valueType="num">
                                      <p:cBhvr>
                                        <p:cTn id="105" dur="1000"/>
                                        <p:tgtEl>
                                          <p:spTgt spid="12"/>
                                        </p:tgtEl>
                                        <p:attrNameLst>
                                          <p:attrName>ppt_x</p:attrName>
                                        </p:attrNameLst>
                                      </p:cBhvr>
                                      <p:tavLst>
                                        <p:tav tm="0">
                                          <p:val>
                                            <p:strVal val="ppt_x"/>
                                          </p:val>
                                        </p:tav>
                                        <p:tav tm="100000">
                                          <p:val>
                                            <p:strVal val="ppt_x"/>
                                          </p:val>
                                        </p:tav>
                                      </p:tavLst>
                                    </p:anim>
                                    <p:anim calcmode="lin" valueType="num">
                                      <p:cBhvr>
                                        <p:cTn id="106" dur="1000"/>
                                        <p:tgtEl>
                                          <p:spTgt spid="12"/>
                                        </p:tgtEl>
                                        <p:attrNameLst>
                                          <p:attrName>ppt_y</p:attrName>
                                        </p:attrNameLst>
                                      </p:cBhvr>
                                      <p:tavLst>
                                        <p:tav tm="0">
                                          <p:val>
                                            <p:strVal val="ppt_y"/>
                                          </p:val>
                                        </p:tav>
                                        <p:tav tm="100000">
                                          <p:val>
                                            <p:strVal val="ppt_y+.1"/>
                                          </p:val>
                                        </p:tav>
                                      </p:tavLst>
                                    </p:anim>
                                    <p:set>
                                      <p:cBhvr>
                                        <p:cTn id="107" dur="1" fill="hold">
                                          <p:stCondLst>
                                            <p:cond delay="999"/>
                                          </p:stCondLst>
                                        </p:cTn>
                                        <p:tgtEl>
                                          <p:spTgt spid="1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1000"/>
                                        <p:tgtEl>
                                          <p:spTgt spid="8"/>
                                        </p:tgtEl>
                                      </p:cBhvr>
                                    </p:animEffect>
                                    <p:anim calcmode="lin" valueType="num">
                                      <p:cBhvr>
                                        <p:cTn id="113" dur="1000" fill="hold"/>
                                        <p:tgtEl>
                                          <p:spTgt spid="8"/>
                                        </p:tgtEl>
                                        <p:attrNameLst>
                                          <p:attrName>ppt_x</p:attrName>
                                        </p:attrNameLst>
                                      </p:cBhvr>
                                      <p:tavLst>
                                        <p:tav tm="0">
                                          <p:val>
                                            <p:strVal val="#ppt_x"/>
                                          </p:val>
                                        </p:tav>
                                        <p:tav tm="100000">
                                          <p:val>
                                            <p:strVal val="#ppt_x"/>
                                          </p:val>
                                        </p:tav>
                                      </p:tavLst>
                                    </p:anim>
                                    <p:anim calcmode="lin" valueType="num">
                                      <p:cBhvr>
                                        <p:cTn id="114" dur="1000" fill="hold"/>
                                        <p:tgtEl>
                                          <p:spTgt spid="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fade">
                                      <p:cBhvr>
                                        <p:cTn id="117" dur="1000"/>
                                        <p:tgtEl>
                                          <p:spTgt spid="25"/>
                                        </p:tgtEl>
                                      </p:cBhvr>
                                    </p:animEffect>
                                    <p:anim calcmode="lin" valueType="num">
                                      <p:cBhvr>
                                        <p:cTn id="118" dur="1000" fill="hold"/>
                                        <p:tgtEl>
                                          <p:spTgt spid="25"/>
                                        </p:tgtEl>
                                        <p:attrNameLst>
                                          <p:attrName>ppt_x</p:attrName>
                                        </p:attrNameLst>
                                      </p:cBhvr>
                                      <p:tavLst>
                                        <p:tav tm="0">
                                          <p:val>
                                            <p:strVal val="#ppt_x"/>
                                          </p:val>
                                        </p:tav>
                                        <p:tav tm="100000">
                                          <p:val>
                                            <p:strVal val="#ppt_x"/>
                                          </p:val>
                                        </p:tav>
                                      </p:tavLst>
                                    </p:anim>
                                    <p:anim calcmode="lin" valueType="num">
                                      <p:cBhvr>
                                        <p:cTn id="1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1000"/>
                                        <p:tgtEl>
                                          <p:spTgt spid="26"/>
                                        </p:tgtEl>
                                      </p:cBhvr>
                                    </p:animEffect>
                                    <p:anim calcmode="lin" valueType="num">
                                      <p:cBhvr>
                                        <p:cTn id="125" dur="1000" fill="hold"/>
                                        <p:tgtEl>
                                          <p:spTgt spid="26"/>
                                        </p:tgtEl>
                                        <p:attrNameLst>
                                          <p:attrName>ppt_x</p:attrName>
                                        </p:attrNameLst>
                                      </p:cBhvr>
                                      <p:tavLst>
                                        <p:tav tm="0">
                                          <p:val>
                                            <p:strVal val="#ppt_x"/>
                                          </p:val>
                                        </p:tav>
                                        <p:tav tm="100000">
                                          <p:val>
                                            <p:strVal val="#ppt_x"/>
                                          </p:val>
                                        </p:tav>
                                      </p:tavLst>
                                    </p:anim>
                                    <p:anim calcmode="lin" valueType="num">
                                      <p:cBhvr>
                                        <p:cTn id="126" dur="1000" fill="hold"/>
                                        <p:tgtEl>
                                          <p:spTgt spid="26"/>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7"/>
                                        </p:tgtEl>
                                        <p:attrNameLst>
                                          <p:attrName>style.visibility</p:attrName>
                                        </p:attrNameLst>
                                      </p:cBhvr>
                                      <p:to>
                                        <p:strVal val="visible"/>
                                      </p:to>
                                    </p:set>
                                    <p:animEffect transition="in" filter="fade">
                                      <p:cBhvr>
                                        <p:cTn id="129" dur="1000"/>
                                        <p:tgtEl>
                                          <p:spTgt spid="27"/>
                                        </p:tgtEl>
                                      </p:cBhvr>
                                    </p:animEffect>
                                    <p:anim calcmode="lin" valueType="num">
                                      <p:cBhvr>
                                        <p:cTn id="130" dur="1000" fill="hold"/>
                                        <p:tgtEl>
                                          <p:spTgt spid="27"/>
                                        </p:tgtEl>
                                        <p:attrNameLst>
                                          <p:attrName>ppt_x</p:attrName>
                                        </p:attrNameLst>
                                      </p:cBhvr>
                                      <p:tavLst>
                                        <p:tav tm="0">
                                          <p:val>
                                            <p:strVal val="#ppt_x"/>
                                          </p:val>
                                        </p:tav>
                                        <p:tav tm="100000">
                                          <p:val>
                                            <p:strVal val="#ppt_x"/>
                                          </p:val>
                                        </p:tav>
                                      </p:tavLst>
                                    </p:anim>
                                    <p:anim calcmode="lin" valueType="num">
                                      <p:cBhvr>
                                        <p:cTn id="13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xit" presetSubtype="0" fill="hold" grpId="1" nodeType="clickEffect">
                                  <p:stCondLst>
                                    <p:cond delay="0"/>
                                  </p:stCondLst>
                                  <p:childTnLst>
                                    <p:animEffect transition="out" filter="fade">
                                      <p:cBhvr>
                                        <p:cTn id="135" dur="1000"/>
                                        <p:tgtEl>
                                          <p:spTgt spid="26"/>
                                        </p:tgtEl>
                                      </p:cBhvr>
                                    </p:animEffect>
                                    <p:anim calcmode="lin" valueType="num">
                                      <p:cBhvr>
                                        <p:cTn id="136" dur="1000"/>
                                        <p:tgtEl>
                                          <p:spTgt spid="26"/>
                                        </p:tgtEl>
                                        <p:attrNameLst>
                                          <p:attrName>ppt_x</p:attrName>
                                        </p:attrNameLst>
                                      </p:cBhvr>
                                      <p:tavLst>
                                        <p:tav tm="0">
                                          <p:val>
                                            <p:strVal val="ppt_x"/>
                                          </p:val>
                                        </p:tav>
                                        <p:tav tm="100000">
                                          <p:val>
                                            <p:strVal val="ppt_x"/>
                                          </p:val>
                                        </p:tav>
                                      </p:tavLst>
                                    </p:anim>
                                    <p:anim calcmode="lin" valueType="num">
                                      <p:cBhvr>
                                        <p:cTn id="137" dur="1000"/>
                                        <p:tgtEl>
                                          <p:spTgt spid="26"/>
                                        </p:tgtEl>
                                        <p:attrNameLst>
                                          <p:attrName>ppt_y</p:attrName>
                                        </p:attrNameLst>
                                      </p:cBhvr>
                                      <p:tavLst>
                                        <p:tav tm="0">
                                          <p:val>
                                            <p:strVal val="ppt_y"/>
                                          </p:val>
                                        </p:tav>
                                        <p:tav tm="100000">
                                          <p:val>
                                            <p:strVal val="ppt_y+.1"/>
                                          </p:val>
                                        </p:tav>
                                      </p:tavLst>
                                    </p:anim>
                                    <p:set>
                                      <p:cBhvr>
                                        <p:cTn id="138" dur="1" fill="hold">
                                          <p:stCondLst>
                                            <p:cond delay="999"/>
                                          </p:stCondLst>
                                        </p:cTn>
                                        <p:tgtEl>
                                          <p:spTgt spid="26"/>
                                        </p:tgtEl>
                                        <p:attrNameLst>
                                          <p:attrName>style.visibility</p:attrName>
                                        </p:attrNameLst>
                                      </p:cBhvr>
                                      <p:to>
                                        <p:strVal val="hidden"/>
                                      </p:to>
                                    </p:set>
                                  </p:childTnLst>
                                </p:cTn>
                              </p:par>
                              <p:par>
                                <p:cTn id="139" presetID="42" presetClass="exit" presetSubtype="0" fill="hold" grpId="1" nodeType="withEffect">
                                  <p:stCondLst>
                                    <p:cond delay="0"/>
                                  </p:stCondLst>
                                  <p:childTnLst>
                                    <p:animEffect transition="out" filter="fade">
                                      <p:cBhvr>
                                        <p:cTn id="140" dur="1000"/>
                                        <p:tgtEl>
                                          <p:spTgt spid="27"/>
                                        </p:tgtEl>
                                      </p:cBhvr>
                                    </p:animEffect>
                                    <p:anim calcmode="lin" valueType="num">
                                      <p:cBhvr>
                                        <p:cTn id="141" dur="1000"/>
                                        <p:tgtEl>
                                          <p:spTgt spid="27"/>
                                        </p:tgtEl>
                                        <p:attrNameLst>
                                          <p:attrName>ppt_x</p:attrName>
                                        </p:attrNameLst>
                                      </p:cBhvr>
                                      <p:tavLst>
                                        <p:tav tm="0">
                                          <p:val>
                                            <p:strVal val="ppt_x"/>
                                          </p:val>
                                        </p:tav>
                                        <p:tav tm="100000">
                                          <p:val>
                                            <p:strVal val="ppt_x"/>
                                          </p:val>
                                        </p:tav>
                                      </p:tavLst>
                                    </p:anim>
                                    <p:anim calcmode="lin" valueType="num">
                                      <p:cBhvr>
                                        <p:cTn id="142" dur="1000"/>
                                        <p:tgtEl>
                                          <p:spTgt spid="27"/>
                                        </p:tgtEl>
                                        <p:attrNameLst>
                                          <p:attrName>ppt_y</p:attrName>
                                        </p:attrNameLst>
                                      </p:cBhvr>
                                      <p:tavLst>
                                        <p:tav tm="0">
                                          <p:val>
                                            <p:strVal val="ppt_y"/>
                                          </p:val>
                                        </p:tav>
                                        <p:tav tm="100000">
                                          <p:val>
                                            <p:strVal val="ppt_y+.1"/>
                                          </p:val>
                                        </p:tav>
                                      </p:tavLst>
                                    </p:anim>
                                    <p:set>
                                      <p:cBhvr>
                                        <p:cTn id="143" dur="1" fill="hold">
                                          <p:stCondLst>
                                            <p:cond delay="999"/>
                                          </p:stCondLst>
                                        </p:cTn>
                                        <p:tgtEl>
                                          <p:spTgt spid="27"/>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28"/>
                                        </p:tgtEl>
                                        <p:attrNameLst>
                                          <p:attrName>style.visibility</p:attrName>
                                        </p:attrNameLst>
                                      </p:cBhvr>
                                      <p:to>
                                        <p:strVal val="visible"/>
                                      </p:to>
                                    </p:set>
                                    <p:animEffect transition="in" filter="fade">
                                      <p:cBhvr>
                                        <p:cTn id="148" dur="1000"/>
                                        <p:tgtEl>
                                          <p:spTgt spid="28"/>
                                        </p:tgtEl>
                                      </p:cBhvr>
                                    </p:animEffect>
                                    <p:anim calcmode="lin" valueType="num">
                                      <p:cBhvr>
                                        <p:cTn id="149" dur="1000" fill="hold"/>
                                        <p:tgtEl>
                                          <p:spTgt spid="28"/>
                                        </p:tgtEl>
                                        <p:attrNameLst>
                                          <p:attrName>ppt_x</p:attrName>
                                        </p:attrNameLst>
                                      </p:cBhvr>
                                      <p:tavLst>
                                        <p:tav tm="0">
                                          <p:val>
                                            <p:strVal val="#ppt_x"/>
                                          </p:val>
                                        </p:tav>
                                        <p:tav tm="100000">
                                          <p:val>
                                            <p:strVal val="#ppt_x"/>
                                          </p:val>
                                        </p:tav>
                                      </p:tavLst>
                                    </p:anim>
                                    <p:anim calcmode="lin" valueType="num">
                                      <p:cBhvr>
                                        <p:cTn id="150" dur="1000" fill="hold"/>
                                        <p:tgtEl>
                                          <p:spTgt spid="28"/>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29"/>
                                        </p:tgtEl>
                                        <p:attrNameLst>
                                          <p:attrName>style.visibility</p:attrName>
                                        </p:attrNameLst>
                                      </p:cBhvr>
                                      <p:to>
                                        <p:strVal val="visible"/>
                                      </p:to>
                                    </p:set>
                                    <p:animEffect transition="in" filter="fade">
                                      <p:cBhvr>
                                        <p:cTn id="153" dur="1000"/>
                                        <p:tgtEl>
                                          <p:spTgt spid="29"/>
                                        </p:tgtEl>
                                      </p:cBhvr>
                                    </p:animEffect>
                                    <p:anim calcmode="lin" valueType="num">
                                      <p:cBhvr>
                                        <p:cTn id="154" dur="1000" fill="hold"/>
                                        <p:tgtEl>
                                          <p:spTgt spid="29"/>
                                        </p:tgtEl>
                                        <p:attrNameLst>
                                          <p:attrName>ppt_x</p:attrName>
                                        </p:attrNameLst>
                                      </p:cBhvr>
                                      <p:tavLst>
                                        <p:tav tm="0">
                                          <p:val>
                                            <p:strVal val="#ppt_x"/>
                                          </p:val>
                                        </p:tav>
                                        <p:tav tm="100000">
                                          <p:val>
                                            <p:strVal val="#ppt_x"/>
                                          </p:val>
                                        </p:tav>
                                      </p:tavLst>
                                    </p:anim>
                                    <p:anim calcmode="lin" valueType="num">
                                      <p:cBhvr>
                                        <p:cTn id="15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xit" presetSubtype="0" fill="hold" grpId="1" nodeType="clickEffect">
                                  <p:stCondLst>
                                    <p:cond delay="0"/>
                                  </p:stCondLst>
                                  <p:childTnLst>
                                    <p:animEffect transition="out" filter="fade">
                                      <p:cBhvr>
                                        <p:cTn id="159" dur="1000"/>
                                        <p:tgtEl>
                                          <p:spTgt spid="28"/>
                                        </p:tgtEl>
                                      </p:cBhvr>
                                    </p:animEffect>
                                    <p:anim calcmode="lin" valueType="num">
                                      <p:cBhvr>
                                        <p:cTn id="160" dur="1000"/>
                                        <p:tgtEl>
                                          <p:spTgt spid="28"/>
                                        </p:tgtEl>
                                        <p:attrNameLst>
                                          <p:attrName>ppt_x</p:attrName>
                                        </p:attrNameLst>
                                      </p:cBhvr>
                                      <p:tavLst>
                                        <p:tav tm="0">
                                          <p:val>
                                            <p:strVal val="ppt_x"/>
                                          </p:val>
                                        </p:tav>
                                        <p:tav tm="100000">
                                          <p:val>
                                            <p:strVal val="ppt_x"/>
                                          </p:val>
                                        </p:tav>
                                      </p:tavLst>
                                    </p:anim>
                                    <p:anim calcmode="lin" valueType="num">
                                      <p:cBhvr>
                                        <p:cTn id="161" dur="1000"/>
                                        <p:tgtEl>
                                          <p:spTgt spid="28"/>
                                        </p:tgtEl>
                                        <p:attrNameLst>
                                          <p:attrName>ppt_y</p:attrName>
                                        </p:attrNameLst>
                                      </p:cBhvr>
                                      <p:tavLst>
                                        <p:tav tm="0">
                                          <p:val>
                                            <p:strVal val="ppt_y"/>
                                          </p:val>
                                        </p:tav>
                                        <p:tav tm="100000">
                                          <p:val>
                                            <p:strVal val="ppt_y+.1"/>
                                          </p:val>
                                        </p:tav>
                                      </p:tavLst>
                                    </p:anim>
                                    <p:set>
                                      <p:cBhvr>
                                        <p:cTn id="162" dur="1" fill="hold">
                                          <p:stCondLst>
                                            <p:cond delay="999"/>
                                          </p:stCondLst>
                                        </p:cTn>
                                        <p:tgtEl>
                                          <p:spTgt spid="28"/>
                                        </p:tgtEl>
                                        <p:attrNameLst>
                                          <p:attrName>style.visibility</p:attrName>
                                        </p:attrNameLst>
                                      </p:cBhvr>
                                      <p:to>
                                        <p:strVal val="hidden"/>
                                      </p:to>
                                    </p:set>
                                  </p:childTnLst>
                                </p:cTn>
                              </p:par>
                              <p:par>
                                <p:cTn id="163" presetID="42" presetClass="exit" presetSubtype="0" fill="hold" grpId="1" nodeType="withEffect">
                                  <p:stCondLst>
                                    <p:cond delay="0"/>
                                  </p:stCondLst>
                                  <p:childTnLst>
                                    <p:animEffect transition="out" filter="fade">
                                      <p:cBhvr>
                                        <p:cTn id="164" dur="1000"/>
                                        <p:tgtEl>
                                          <p:spTgt spid="29"/>
                                        </p:tgtEl>
                                      </p:cBhvr>
                                    </p:animEffect>
                                    <p:anim calcmode="lin" valueType="num">
                                      <p:cBhvr>
                                        <p:cTn id="165" dur="1000"/>
                                        <p:tgtEl>
                                          <p:spTgt spid="29"/>
                                        </p:tgtEl>
                                        <p:attrNameLst>
                                          <p:attrName>ppt_x</p:attrName>
                                        </p:attrNameLst>
                                      </p:cBhvr>
                                      <p:tavLst>
                                        <p:tav tm="0">
                                          <p:val>
                                            <p:strVal val="ppt_x"/>
                                          </p:val>
                                        </p:tav>
                                        <p:tav tm="100000">
                                          <p:val>
                                            <p:strVal val="ppt_x"/>
                                          </p:val>
                                        </p:tav>
                                      </p:tavLst>
                                    </p:anim>
                                    <p:anim calcmode="lin" valueType="num">
                                      <p:cBhvr>
                                        <p:cTn id="166" dur="1000"/>
                                        <p:tgtEl>
                                          <p:spTgt spid="29"/>
                                        </p:tgtEl>
                                        <p:attrNameLst>
                                          <p:attrName>ppt_y</p:attrName>
                                        </p:attrNameLst>
                                      </p:cBhvr>
                                      <p:tavLst>
                                        <p:tav tm="0">
                                          <p:val>
                                            <p:strVal val="ppt_y"/>
                                          </p:val>
                                        </p:tav>
                                        <p:tav tm="100000">
                                          <p:val>
                                            <p:strVal val="ppt_y+.1"/>
                                          </p:val>
                                        </p:tav>
                                      </p:tavLst>
                                    </p:anim>
                                    <p:set>
                                      <p:cBhvr>
                                        <p:cTn id="167"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3" grpId="0"/>
      <p:bldP spid="9" grpId="0" animBg="1"/>
      <p:bldP spid="9" grpId="1" animBg="1"/>
      <p:bldP spid="12" grpId="0" animBg="1"/>
      <p:bldP spid="12" grpId="1" animBg="1"/>
      <p:bldP spid="22" grpId="0" animBg="1"/>
      <p:bldP spid="22" grpId="1" animBg="1"/>
      <p:bldP spid="23" grpId="0" animBg="1"/>
      <p:bldP spid="23" grpId="1" animBg="1"/>
      <p:bldP spid="24" grpId="0" animBg="1"/>
      <p:bldP spid="24" grpId="1" animBg="1"/>
      <p:bldP spid="25" grpId="0" animBg="1"/>
      <p:bldP spid="26" grpId="0" animBg="1"/>
      <p:bldP spid="26" grpId="1" animBg="1"/>
      <p:bldP spid="27" grpId="0" animBg="1"/>
      <p:bldP spid="27" grpId="1" animBg="1"/>
      <p:bldP spid="28" grpId="0" animBg="1"/>
      <p:bldP spid="28" grpId="1" animBg="1"/>
      <p:bldP spid="29" grpId="0" animBg="1"/>
      <p:bldP spid="29"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7B1613-1A19-6714-934D-EFD3E624D543}"/>
              </a:ext>
            </a:extLst>
          </p:cNvPr>
          <p:cNvSpPr/>
          <p:nvPr/>
        </p:nvSpPr>
        <p:spPr>
          <a:xfrm>
            <a:off x="122979" y="1647387"/>
            <a:ext cx="11946042" cy="4871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A3D59-FEE3-B819-6E59-5B8E2C26D9AF}"/>
              </a:ext>
            </a:extLst>
          </p:cNvPr>
          <p:cNvSpPr>
            <a:spLocks noGrp="1"/>
          </p:cNvSpPr>
          <p:nvPr>
            <p:ph type="title"/>
          </p:nvPr>
        </p:nvSpPr>
        <p:spPr>
          <a:xfrm>
            <a:off x="919119" y="280331"/>
            <a:ext cx="10353762" cy="1257300"/>
          </a:xfrm>
        </p:spPr>
        <p:txBody>
          <a:bodyPr/>
          <a:lstStyle/>
          <a:p>
            <a:r>
              <a:rPr lang="it-IT" dirty="0"/>
              <a:t>DNN </a:t>
            </a:r>
            <a:r>
              <a:rPr lang="it-IT" dirty="0" err="1"/>
              <a:t>Implementation</a:t>
            </a:r>
            <a:endParaRPr lang="en-US" dirty="0"/>
          </a:p>
        </p:txBody>
      </p:sp>
      <p:pic>
        <p:nvPicPr>
          <p:cNvPr id="8" name="Picture 7" descr="Diagram&#10;&#10;Description automatically generated">
            <a:extLst>
              <a:ext uri="{FF2B5EF4-FFF2-40B4-BE49-F238E27FC236}">
                <a16:creationId xmlns:a16="http://schemas.microsoft.com/office/drawing/2014/main" id="{C73288D1-13E4-116D-C54E-E487201F4A1D}"/>
              </a:ext>
            </a:extLst>
          </p:cNvPr>
          <p:cNvPicPr>
            <a:picLocks noChangeAspect="1"/>
          </p:cNvPicPr>
          <p:nvPr/>
        </p:nvPicPr>
        <p:blipFill>
          <a:blip r:embed="rId2"/>
          <a:stretch>
            <a:fillRect/>
          </a:stretch>
        </p:blipFill>
        <p:spPr>
          <a:xfrm>
            <a:off x="239357" y="1866900"/>
            <a:ext cx="11713286" cy="4515971"/>
          </a:xfrm>
          <a:prstGeom prst="rect">
            <a:avLst/>
          </a:prstGeom>
        </p:spPr>
      </p:pic>
      <p:sp>
        <p:nvSpPr>
          <p:cNvPr id="4" name="Arrow: Right 3">
            <a:extLst>
              <a:ext uri="{FF2B5EF4-FFF2-40B4-BE49-F238E27FC236}">
                <a16:creationId xmlns:a16="http://schemas.microsoft.com/office/drawing/2014/main" id="{21B2F52B-45C4-C0F0-B054-5275572811ED}"/>
              </a:ext>
            </a:extLst>
          </p:cNvPr>
          <p:cNvSpPr/>
          <p:nvPr/>
        </p:nvSpPr>
        <p:spPr>
          <a:xfrm rot="16200000">
            <a:off x="4035289" y="5055703"/>
            <a:ext cx="596348" cy="371063"/>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C085CE-280D-9BE0-043F-B76181945A76}"/>
              </a:ext>
            </a:extLst>
          </p:cNvPr>
          <p:cNvSpPr/>
          <p:nvPr/>
        </p:nvSpPr>
        <p:spPr>
          <a:xfrm>
            <a:off x="3538330" y="5539409"/>
            <a:ext cx="1709531" cy="84346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Layer output </a:t>
            </a:r>
            <a:r>
              <a:rPr lang="it-IT" dirty="0" err="1">
                <a:solidFill>
                  <a:schemeClr val="bg1"/>
                </a:solidFill>
              </a:rPr>
              <a:t>is</a:t>
            </a:r>
            <a:r>
              <a:rPr lang="it-IT" dirty="0">
                <a:solidFill>
                  <a:schemeClr val="bg1"/>
                </a:solidFill>
              </a:rPr>
              <a:t> </a:t>
            </a:r>
            <a:r>
              <a:rPr lang="it-IT" dirty="0" err="1">
                <a:solidFill>
                  <a:schemeClr val="bg1"/>
                </a:solidFill>
              </a:rPr>
              <a:t>fetched</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this</a:t>
            </a:r>
            <a:r>
              <a:rPr lang="it-IT" dirty="0">
                <a:solidFill>
                  <a:schemeClr val="bg1"/>
                </a:solidFill>
              </a:rPr>
              <a:t> line</a:t>
            </a:r>
            <a:endParaRPr lang="en-US" dirty="0">
              <a:solidFill>
                <a:schemeClr val="bg1"/>
              </a:solidFill>
            </a:endParaRPr>
          </a:p>
        </p:txBody>
      </p:sp>
    </p:spTree>
    <p:extLst>
      <p:ext uri="{BB962C8B-B14F-4D97-AF65-F5344CB8AC3E}">
        <p14:creationId xmlns:p14="http://schemas.microsoft.com/office/powerpoint/2010/main" val="315267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0E3D-695D-82CB-ADC1-DC5953496E79}"/>
              </a:ext>
            </a:extLst>
          </p:cNvPr>
          <p:cNvSpPr>
            <a:spLocks noGrp="1"/>
          </p:cNvSpPr>
          <p:nvPr>
            <p:ph type="title"/>
          </p:nvPr>
        </p:nvSpPr>
        <p:spPr/>
        <p:txBody>
          <a:bodyPr/>
          <a:lstStyle/>
          <a:p>
            <a:r>
              <a:rPr lang="it-IT" dirty="0" err="1"/>
              <a:t>TestBench</a:t>
            </a:r>
            <a:r>
              <a:rPr lang="it-IT" dirty="0"/>
              <a:t> DNN</a:t>
            </a:r>
            <a:endParaRPr lang="en-US" dirty="0"/>
          </a:p>
        </p:txBody>
      </p:sp>
      <p:pic>
        <p:nvPicPr>
          <p:cNvPr id="5" name="Picture 4" descr="A screenshot of a computer&#10;&#10;Description automatically generated">
            <a:extLst>
              <a:ext uri="{FF2B5EF4-FFF2-40B4-BE49-F238E27FC236}">
                <a16:creationId xmlns:a16="http://schemas.microsoft.com/office/drawing/2014/main" id="{54100959-BF65-9AFB-7D27-E5C77F9ED109}"/>
              </a:ext>
            </a:extLst>
          </p:cNvPr>
          <p:cNvPicPr>
            <a:picLocks noChangeAspect="1"/>
          </p:cNvPicPr>
          <p:nvPr/>
        </p:nvPicPr>
        <p:blipFill>
          <a:blip r:embed="rId2"/>
          <a:stretch>
            <a:fillRect/>
          </a:stretch>
        </p:blipFill>
        <p:spPr>
          <a:xfrm>
            <a:off x="245414" y="1866900"/>
            <a:ext cx="11673870" cy="4261184"/>
          </a:xfrm>
          <a:prstGeom prst="rect">
            <a:avLst/>
          </a:prstGeom>
        </p:spPr>
      </p:pic>
    </p:spTree>
    <p:extLst>
      <p:ext uri="{BB962C8B-B14F-4D97-AF65-F5344CB8AC3E}">
        <p14:creationId xmlns:p14="http://schemas.microsoft.com/office/powerpoint/2010/main" val="236771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dirty="0" err="1"/>
              <a:t>Testbench</a:t>
            </a:r>
            <a:r>
              <a:rPr lang="it-IT" dirty="0"/>
              <a:t> DNN</a:t>
            </a:r>
            <a:endParaRPr lang="en-US" dirty="0"/>
          </a:p>
        </p:txBody>
      </p:sp>
      <p:pic>
        <p:nvPicPr>
          <p:cNvPr id="5" name="Picture 4" descr="A screenshot of a computer&#10;&#10;Description automatically generated">
            <a:extLst>
              <a:ext uri="{FF2B5EF4-FFF2-40B4-BE49-F238E27FC236}">
                <a16:creationId xmlns:a16="http://schemas.microsoft.com/office/drawing/2014/main" id="{4C5869BB-EE66-448C-E46B-6B952D82D201}"/>
              </a:ext>
            </a:extLst>
          </p:cNvPr>
          <p:cNvPicPr>
            <a:picLocks noChangeAspect="1"/>
          </p:cNvPicPr>
          <p:nvPr/>
        </p:nvPicPr>
        <p:blipFill>
          <a:blip r:embed="rId2"/>
          <a:stretch>
            <a:fillRect/>
          </a:stretch>
        </p:blipFill>
        <p:spPr>
          <a:xfrm>
            <a:off x="254000" y="1576868"/>
            <a:ext cx="11633200" cy="4834063"/>
          </a:xfrm>
          <a:prstGeom prst="rect">
            <a:avLst/>
          </a:prstGeom>
        </p:spPr>
      </p:pic>
    </p:spTree>
    <p:extLst>
      <p:ext uri="{BB962C8B-B14F-4D97-AF65-F5344CB8AC3E}">
        <p14:creationId xmlns:p14="http://schemas.microsoft.com/office/powerpoint/2010/main" val="321449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dirty="0" err="1"/>
              <a:t>Testbench</a:t>
            </a:r>
            <a:r>
              <a:rPr lang="it-IT" dirty="0"/>
              <a:t> DNN</a:t>
            </a:r>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F96FCD0E-1528-C74C-BD21-58F645474DA3}"/>
              </a:ext>
            </a:extLst>
          </p:cNvPr>
          <p:cNvPicPr>
            <a:picLocks noChangeAspect="1"/>
          </p:cNvPicPr>
          <p:nvPr/>
        </p:nvPicPr>
        <p:blipFill>
          <a:blip r:embed="rId2"/>
          <a:stretch>
            <a:fillRect/>
          </a:stretch>
        </p:blipFill>
        <p:spPr>
          <a:xfrm>
            <a:off x="0" y="1411908"/>
            <a:ext cx="12192000" cy="4034184"/>
          </a:xfrm>
          <a:prstGeom prst="rect">
            <a:avLst/>
          </a:prstGeom>
        </p:spPr>
      </p:pic>
    </p:spTree>
    <p:extLst>
      <p:ext uri="{BB962C8B-B14F-4D97-AF65-F5344CB8AC3E}">
        <p14:creationId xmlns:p14="http://schemas.microsoft.com/office/powerpoint/2010/main" val="174404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dirty="0" err="1"/>
              <a:t>Testbench</a:t>
            </a:r>
            <a:r>
              <a:rPr lang="it-IT" dirty="0"/>
              <a:t> DNN</a:t>
            </a:r>
            <a:endParaRPr lang="en-US" dirty="0"/>
          </a:p>
        </p:txBody>
      </p:sp>
      <p:pic>
        <p:nvPicPr>
          <p:cNvPr id="4" name="Picture 3" descr="Graphical user interface, timeline&#10;&#10;Description automatically generated">
            <a:extLst>
              <a:ext uri="{FF2B5EF4-FFF2-40B4-BE49-F238E27FC236}">
                <a16:creationId xmlns:a16="http://schemas.microsoft.com/office/drawing/2014/main" id="{8B1DD625-F724-BCA8-F872-5233BE50F06E}"/>
              </a:ext>
            </a:extLst>
          </p:cNvPr>
          <p:cNvPicPr>
            <a:picLocks noChangeAspect="1"/>
          </p:cNvPicPr>
          <p:nvPr/>
        </p:nvPicPr>
        <p:blipFill>
          <a:blip r:embed="rId2"/>
          <a:stretch>
            <a:fillRect/>
          </a:stretch>
        </p:blipFill>
        <p:spPr>
          <a:xfrm>
            <a:off x="287867" y="1607242"/>
            <a:ext cx="11480800" cy="4762274"/>
          </a:xfrm>
          <a:prstGeom prst="rect">
            <a:avLst/>
          </a:prstGeom>
        </p:spPr>
      </p:pic>
    </p:spTree>
    <p:extLst>
      <p:ext uri="{BB962C8B-B14F-4D97-AF65-F5344CB8AC3E}">
        <p14:creationId xmlns:p14="http://schemas.microsoft.com/office/powerpoint/2010/main" val="389979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a:t>Testbench DNN</a:t>
            </a:r>
            <a:endParaRPr lang="en-US" dirty="0"/>
          </a:p>
        </p:txBody>
      </p:sp>
      <p:pic>
        <p:nvPicPr>
          <p:cNvPr id="4" name="Picture 3" descr="Timeline&#10;&#10;Description automatically generated">
            <a:extLst>
              <a:ext uri="{FF2B5EF4-FFF2-40B4-BE49-F238E27FC236}">
                <a16:creationId xmlns:a16="http://schemas.microsoft.com/office/drawing/2014/main" id="{3C7CF30D-1A67-5B86-EB4D-BAB341204C07}"/>
              </a:ext>
            </a:extLst>
          </p:cNvPr>
          <p:cNvPicPr>
            <a:picLocks noChangeAspect="1"/>
          </p:cNvPicPr>
          <p:nvPr/>
        </p:nvPicPr>
        <p:blipFill>
          <a:blip r:embed="rId2"/>
          <a:stretch>
            <a:fillRect/>
          </a:stretch>
        </p:blipFill>
        <p:spPr>
          <a:xfrm>
            <a:off x="321734" y="1605795"/>
            <a:ext cx="11599333" cy="4647341"/>
          </a:xfrm>
          <a:prstGeom prst="rect">
            <a:avLst/>
          </a:prstGeom>
        </p:spPr>
      </p:pic>
    </p:spTree>
    <p:extLst>
      <p:ext uri="{BB962C8B-B14F-4D97-AF65-F5344CB8AC3E}">
        <p14:creationId xmlns:p14="http://schemas.microsoft.com/office/powerpoint/2010/main" val="229399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Outline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1732449"/>
            <a:ext cx="4999959" cy="2680525"/>
          </a:xfrm>
        </p:spPr>
        <p:txBody>
          <a:bodyPr anchor="t">
            <a:normAutofit/>
          </a:bodyPr>
          <a:lstStyle/>
          <a:p>
            <a:r>
              <a:rPr lang="en-US" sz="2400" dirty="0"/>
              <a:t>DNNs</a:t>
            </a:r>
          </a:p>
          <a:p>
            <a:r>
              <a:rPr lang="en-US" sz="2400" dirty="0"/>
              <a:t>Handwritten Number Classification</a:t>
            </a:r>
          </a:p>
          <a:p>
            <a:r>
              <a:rPr lang="en-US" sz="2400" dirty="0"/>
              <a:t>VHDL Implementation</a:t>
            </a:r>
          </a:p>
          <a:p>
            <a:r>
              <a:rPr lang="en-US" sz="2400" dirty="0"/>
              <a:t>Integrating with NORM</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A9339-E17D-5AC7-BED7-50CAA3E8CF1D}"/>
              </a:ext>
            </a:extLst>
          </p:cNvPr>
          <p:cNvSpPr>
            <a:spLocks noGrp="1"/>
          </p:cNvSpPr>
          <p:nvPr>
            <p:ph type="title"/>
          </p:nvPr>
        </p:nvSpPr>
        <p:spPr>
          <a:xfrm>
            <a:off x="834013" y="1115568"/>
            <a:ext cx="3487616" cy="4626864"/>
          </a:xfrm>
        </p:spPr>
        <p:txBody>
          <a:bodyPr>
            <a:normAutofit/>
          </a:bodyPr>
          <a:lstStyle/>
          <a:p>
            <a:pPr algn="l"/>
            <a:r>
              <a:rPr lang="it-IT" sz="3600" dirty="0" err="1"/>
              <a:t>Integrating</a:t>
            </a:r>
            <a:r>
              <a:rPr lang="it-IT" sz="3600" dirty="0"/>
              <a:t> with NORM - </a:t>
            </a:r>
            <a:r>
              <a:rPr lang="it-IT" sz="3600" dirty="0" err="1"/>
              <a:t>Saving</a:t>
            </a:r>
            <a:r>
              <a:rPr lang="it-IT" sz="3600" dirty="0"/>
              <a:t> The DNN state</a:t>
            </a:r>
            <a:endParaRPr lang="en-US" sz="3600" dirty="0"/>
          </a:p>
        </p:txBody>
      </p:sp>
      <p:cxnSp>
        <p:nvCxnSpPr>
          <p:cNvPr id="56" name="Straight Connector 5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FF56F057-B075-50CE-F401-5358B43FC731}"/>
              </a:ext>
            </a:extLst>
          </p:cNvPr>
          <p:cNvSpPr>
            <a:spLocks noGrp="1"/>
          </p:cNvSpPr>
          <p:nvPr>
            <p:ph idx="1"/>
          </p:nvPr>
        </p:nvSpPr>
        <p:spPr>
          <a:xfrm>
            <a:off x="5105398" y="1115568"/>
            <a:ext cx="6245352" cy="4626864"/>
          </a:xfrm>
        </p:spPr>
        <p:txBody>
          <a:bodyPr anchor="ctr">
            <a:normAutofit/>
          </a:bodyPr>
          <a:lstStyle/>
          <a:p>
            <a:r>
              <a:rPr lang="it-IT" dirty="0" err="1"/>
              <a:t>During</a:t>
            </a:r>
            <a:r>
              <a:rPr lang="it-IT" dirty="0"/>
              <a:t> the DNN </a:t>
            </a:r>
            <a:r>
              <a:rPr lang="it-IT" dirty="0" err="1"/>
              <a:t>computation</a:t>
            </a:r>
            <a:r>
              <a:rPr lang="it-IT" dirty="0"/>
              <a:t>, </a:t>
            </a:r>
            <a:r>
              <a:rPr lang="it-IT" dirty="0" err="1"/>
              <a:t>only</a:t>
            </a:r>
            <a:r>
              <a:rPr lang="it-IT" dirty="0"/>
              <a:t> one </a:t>
            </a:r>
            <a:r>
              <a:rPr lang="it-IT" dirty="0" err="1"/>
              <a:t>layer</a:t>
            </a:r>
            <a:r>
              <a:rPr lang="it-IT" dirty="0"/>
              <a:t> </a:t>
            </a:r>
            <a:r>
              <a:rPr lang="it-IT" dirty="0" err="1"/>
              <a:t>is</a:t>
            </a:r>
            <a:r>
              <a:rPr lang="it-IT" dirty="0"/>
              <a:t> </a:t>
            </a:r>
            <a:r>
              <a:rPr lang="it-IT" dirty="0" err="1"/>
              <a:t>actived</a:t>
            </a:r>
            <a:r>
              <a:rPr lang="it-IT" dirty="0"/>
              <a:t>, </a:t>
            </a:r>
            <a:r>
              <a:rPr lang="it-IT" dirty="0" err="1"/>
              <a:t>which</a:t>
            </a:r>
            <a:r>
              <a:rPr lang="it-IT" dirty="0"/>
              <a:t> fetches data from the </a:t>
            </a:r>
            <a:r>
              <a:rPr lang="it-IT" dirty="0" err="1"/>
              <a:t>previous</a:t>
            </a:r>
            <a:r>
              <a:rPr lang="it-IT" dirty="0"/>
              <a:t> </a:t>
            </a:r>
            <a:r>
              <a:rPr lang="it-IT" dirty="0" err="1"/>
              <a:t>layer</a:t>
            </a:r>
            <a:r>
              <a:rPr lang="it-IT" dirty="0"/>
              <a:t>. So </a:t>
            </a:r>
            <a:r>
              <a:rPr lang="it-IT" dirty="0" err="1"/>
              <a:t>if</a:t>
            </a:r>
            <a:r>
              <a:rPr lang="it-IT" dirty="0"/>
              <a:t> an hazard </a:t>
            </a:r>
            <a:r>
              <a:rPr lang="it-IT" dirty="0" err="1"/>
              <a:t>occurs</a:t>
            </a:r>
            <a:r>
              <a:rPr lang="it-IT" dirty="0"/>
              <a:t> </a:t>
            </a:r>
            <a:r>
              <a:rPr lang="it-IT" b="1" dirty="0" err="1"/>
              <a:t>we</a:t>
            </a:r>
            <a:r>
              <a:rPr lang="it-IT" b="1" dirty="0"/>
              <a:t> </a:t>
            </a:r>
            <a:r>
              <a:rPr lang="it-IT" b="1" dirty="0" err="1"/>
              <a:t>need</a:t>
            </a:r>
            <a:r>
              <a:rPr lang="it-IT" b="1" dirty="0"/>
              <a:t> to </a:t>
            </a:r>
            <a:r>
              <a:rPr lang="it-IT" b="1" dirty="0" err="1"/>
              <a:t>save</a:t>
            </a:r>
            <a:r>
              <a:rPr lang="it-IT" b="1" dirty="0"/>
              <a:t> the </a:t>
            </a:r>
            <a:r>
              <a:rPr lang="it-IT" b="1" dirty="0" err="1"/>
              <a:t>relevant</a:t>
            </a:r>
            <a:r>
              <a:rPr lang="it-IT" b="1" dirty="0"/>
              <a:t> </a:t>
            </a:r>
            <a:r>
              <a:rPr lang="it-IT" b="1" dirty="0" err="1"/>
              <a:t>registers</a:t>
            </a:r>
            <a:r>
              <a:rPr lang="it-IT" b="1" dirty="0"/>
              <a:t> of the </a:t>
            </a:r>
            <a:r>
              <a:rPr lang="it-IT" b="1" dirty="0" err="1"/>
              <a:t>currently</a:t>
            </a:r>
            <a:r>
              <a:rPr lang="it-IT" b="1" dirty="0"/>
              <a:t> </a:t>
            </a:r>
            <a:r>
              <a:rPr lang="it-IT" b="1" dirty="0" err="1"/>
              <a:t>active</a:t>
            </a:r>
            <a:r>
              <a:rPr lang="it-IT" b="1" dirty="0"/>
              <a:t> </a:t>
            </a:r>
            <a:r>
              <a:rPr lang="it-IT" b="1" dirty="0" err="1"/>
              <a:t>layer</a:t>
            </a:r>
            <a:r>
              <a:rPr lang="it-IT" b="1" dirty="0"/>
              <a:t> and the </a:t>
            </a:r>
            <a:r>
              <a:rPr lang="it-IT" b="1" dirty="0" err="1"/>
              <a:t>neurons</a:t>
            </a:r>
            <a:r>
              <a:rPr lang="it-IT" b="1" dirty="0"/>
              <a:t>’ output of the </a:t>
            </a:r>
            <a:r>
              <a:rPr lang="it-IT" b="1" dirty="0" err="1"/>
              <a:t>previous</a:t>
            </a:r>
            <a:r>
              <a:rPr lang="it-IT" b="1" dirty="0"/>
              <a:t> </a:t>
            </a:r>
            <a:r>
              <a:rPr lang="it-IT" b="1" dirty="0" err="1"/>
              <a:t>layer</a:t>
            </a:r>
            <a:r>
              <a:rPr lang="it-IT" b="1" dirty="0"/>
              <a:t>.</a:t>
            </a:r>
            <a:endParaRPr lang="en-US" b="1" dirty="0"/>
          </a:p>
        </p:txBody>
      </p:sp>
    </p:spTree>
    <p:extLst>
      <p:ext uri="{BB962C8B-B14F-4D97-AF65-F5344CB8AC3E}">
        <p14:creationId xmlns:p14="http://schemas.microsoft.com/office/powerpoint/2010/main" val="392466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D3AF2-9A32-BDEF-D9BD-789895B2507F}"/>
              </a:ext>
            </a:extLst>
          </p:cNvPr>
          <p:cNvSpPr>
            <a:spLocks noGrp="1"/>
          </p:cNvSpPr>
          <p:nvPr>
            <p:ph type="title"/>
          </p:nvPr>
        </p:nvSpPr>
        <p:spPr>
          <a:xfrm>
            <a:off x="919119" y="220133"/>
            <a:ext cx="10353762" cy="970450"/>
          </a:xfrm>
        </p:spPr>
        <p:txBody>
          <a:bodyPr/>
          <a:lstStyle/>
          <a:p>
            <a:r>
              <a:rPr lang="it-IT" dirty="0"/>
              <a:t>The </a:t>
            </a:r>
            <a:r>
              <a:rPr lang="it-IT" dirty="0" err="1"/>
              <a:t>intermittency</a:t>
            </a:r>
            <a:r>
              <a:rPr lang="it-IT" dirty="0"/>
              <a:t> emulator</a:t>
            </a:r>
            <a:endParaRPr lang="en-US" dirty="0"/>
          </a:p>
        </p:txBody>
      </p:sp>
      <p:pic>
        <p:nvPicPr>
          <p:cNvPr id="5" name="Picture 4" descr="Diagram&#10;&#10;Description automatically generated">
            <a:extLst>
              <a:ext uri="{FF2B5EF4-FFF2-40B4-BE49-F238E27FC236}">
                <a16:creationId xmlns:a16="http://schemas.microsoft.com/office/drawing/2014/main" id="{9165BFC7-C142-1739-5E81-D7862B667645}"/>
              </a:ext>
            </a:extLst>
          </p:cNvPr>
          <p:cNvPicPr>
            <a:picLocks noChangeAspect="1"/>
          </p:cNvPicPr>
          <p:nvPr/>
        </p:nvPicPr>
        <p:blipFill>
          <a:blip r:embed="rId2"/>
          <a:stretch>
            <a:fillRect/>
          </a:stretch>
        </p:blipFill>
        <p:spPr>
          <a:xfrm>
            <a:off x="618360" y="1190582"/>
            <a:ext cx="7553183" cy="5210217"/>
          </a:xfrm>
          <a:prstGeom prst="rect">
            <a:avLst/>
          </a:prstGeom>
        </p:spPr>
      </p:pic>
      <p:sp>
        <p:nvSpPr>
          <p:cNvPr id="6" name="TextBox 5">
            <a:extLst>
              <a:ext uri="{FF2B5EF4-FFF2-40B4-BE49-F238E27FC236}">
                <a16:creationId xmlns:a16="http://schemas.microsoft.com/office/drawing/2014/main" id="{FD418495-C504-29F0-7FF1-FA6C91F52727}"/>
              </a:ext>
            </a:extLst>
          </p:cNvPr>
          <p:cNvSpPr txBox="1"/>
          <p:nvPr/>
        </p:nvSpPr>
        <p:spPr>
          <a:xfrm>
            <a:off x="8472302" y="1190582"/>
            <a:ext cx="2999739" cy="1477328"/>
          </a:xfrm>
          <a:prstGeom prst="rect">
            <a:avLst/>
          </a:prstGeom>
          <a:noFill/>
        </p:spPr>
        <p:txBody>
          <a:bodyPr wrap="square" rtlCol="0">
            <a:spAutoFit/>
          </a:bodyPr>
          <a:lstStyle/>
          <a:p>
            <a:pPr marL="285750" indent="-285750">
              <a:buFont typeface="Arial" panose="020B0604020202020204" pitchFamily="34" charset="0"/>
              <a:buChar char="•"/>
            </a:pPr>
            <a:r>
              <a:rPr lang="it-IT" dirty="0" err="1"/>
              <a:t>Based</a:t>
            </a:r>
            <a:r>
              <a:rPr lang="it-IT" dirty="0"/>
              <a:t> on a </a:t>
            </a:r>
            <a:r>
              <a:rPr lang="it-IT" dirty="0" err="1"/>
              <a:t>voltage</a:t>
            </a:r>
            <a:r>
              <a:rPr lang="it-IT" dirty="0"/>
              <a:t> trace, </a:t>
            </a:r>
            <a:r>
              <a:rPr lang="it-IT" dirty="0" err="1"/>
              <a:t>this</a:t>
            </a:r>
            <a:r>
              <a:rPr lang="it-IT" dirty="0"/>
              <a:t> </a:t>
            </a:r>
            <a:r>
              <a:rPr lang="it-IT" dirty="0" err="1"/>
              <a:t>module</a:t>
            </a:r>
            <a:r>
              <a:rPr lang="it-IT" dirty="0"/>
              <a:t> </a:t>
            </a:r>
            <a:r>
              <a:rPr lang="it-IT" dirty="0" err="1">
                <a:solidFill>
                  <a:srgbClr val="FF0000"/>
                </a:solidFill>
              </a:rPr>
              <a:t>pulls</a:t>
            </a:r>
            <a:r>
              <a:rPr lang="it-IT" dirty="0">
                <a:solidFill>
                  <a:srgbClr val="FF0000"/>
                </a:solidFill>
              </a:rPr>
              <a:t> down a reset pin</a:t>
            </a:r>
            <a:r>
              <a:rPr lang="it-IT" dirty="0"/>
              <a:t> to erase the </a:t>
            </a:r>
            <a:r>
              <a:rPr lang="it-IT" dirty="0" err="1"/>
              <a:t>content</a:t>
            </a:r>
            <a:r>
              <a:rPr lang="it-IT" dirty="0"/>
              <a:t> of </a:t>
            </a:r>
            <a:r>
              <a:rPr lang="it-IT" dirty="0" err="1"/>
              <a:t>any</a:t>
            </a:r>
            <a:r>
              <a:rPr lang="it-IT" dirty="0"/>
              <a:t> volatile </a:t>
            </a:r>
            <a:r>
              <a:rPr lang="it-IT" dirty="0" err="1"/>
              <a:t>registers</a:t>
            </a:r>
            <a:r>
              <a:rPr lang="it-IT" dirty="0"/>
              <a:t>; </a:t>
            </a:r>
            <a:endParaRPr lang="en-US" dirty="0"/>
          </a:p>
        </p:txBody>
      </p:sp>
      <p:sp>
        <p:nvSpPr>
          <p:cNvPr id="7" name="Oval 6">
            <a:extLst>
              <a:ext uri="{FF2B5EF4-FFF2-40B4-BE49-F238E27FC236}">
                <a16:creationId xmlns:a16="http://schemas.microsoft.com/office/drawing/2014/main" id="{EEF10D09-E638-5465-5B4F-AC3701710DF9}"/>
              </a:ext>
            </a:extLst>
          </p:cNvPr>
          <p:cNvSpPr/>
          <p:nvPr/>
        </p:nvSpPr>
        <p:spPr>
          <a:xfrm>
            <a:off x="6705600" y="3236686"/>
            <a:ext cx="1465943" cy="682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45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D3AF2-9A32-BDEF-D9BD-789895B2507F}"/>
              </a:ext>
            </a:extLst>
          </p:cNvPr>
          <p:cNvSpPr>
            <a:spLocks noGrp="1"/>
          </p:cNvSpPr>
          <p:nvPr>
            <p:ph type="title"/>
          </p:nvPr>
        </p:nvSpPr>
        <p:spPr>
          <a:xfrm>
            <a:off x="919119" y="220133"/>
            <a:ext cx="10353762" cy="970450"/>
          </a:xfrm>
        </p:spPr>
        <p:txBody>
          <a:bodyPr/>
          <a:lstStyle/>
          <a:p>
            <a:r>
              <a:rPr lang="it-IT" dirty="0"/>
              <a:t>NV </a:t>
            </a:r>
            <a:r>
              <a:rPr lang="it-IT" dirty="0" err="1"/>
              <a:t>Register</a:t>
            </a:r>
            <a:r>
              <a:rPr lang="it-IT" dirty="0"/>
              <a:t> Architecture</a:t>
            </a:r>
            <a:endParaRPr lang="en-US" dirty="0"/>
          </a:p>
        </p:txBody>
      </p:sp>
      <p:pic>
        <p:nvPicPr>
          <p:cNvPr id="14" name="Picture 13" descr="Diagram&#10;&#10;Description automatically generated">
            <a:extLst>
              <a:ext uri="{FF2B5EF4-FFF2-40B4-BE49-F238E27FC236}">
                <a16:creationId xmlns:a16="http://schemas.microsoft.com/office/drawing/2014/main" id="{3780C589-9FA9-E14E-0DDB-9C9C122DA491}"/>
              </a:ext>
            </a:extLst>
          </p:cNvPr>
          <p:cNvPicPr>
            <a:picLocks noChangeAspect="1"/>
          </p:cNvPicPr>
          <p:nvPr/>
        </p:nvPicPr>
        <p:blipFill>
          <a:blip r:embed="rId2"/>
          <a:stretch>
            <a:fillRect/>
          </a:stretch>
        </p:blipFill>
        <p:spPr>
          <a:xfrm>
            <a:off x="641617" y="1819118"/>
            <a:ext cx="6404500" cy="4192215"/>
          </a:xfrm>
          <a:prstGeom prst="rect">
            <a:avLst/>
          </a:prstGeom>
        </p:spPr>
      </p:pic>
      <p:sp>
        <p:nvSpPr>
          <p:cNvPr id="15" name="TextBox 14">
            <a:extLst>
              <a:ext uri="{FF2B5EF4-FFF2-40B4-BE49-F238E27FC236}">
                <a16:creationId xmlns:a16="http://schemas.microsoft.com/office/drawing/2014/main" id="{95F267EF-7473-AEFF-CC0A-00464B7D7BA0}"/>
              </a:ext>
            </a:extLst>
          </p:cNvPr>
          <p:cNvSpPr txBox="1"/>
          <p:nvPr/>
        </p:nvSpPr>
        <p:spPr>
          <a:xfrm>
            <a:off x="7791183" y="1634452"/>
            <a:ext cx="3759200" cy="2585323"/>
          </a:xfrm>
          <a:prstGeom prst="rect">
            <a:avLst/>
          </a:prstGeom>
          <a:noFill/>
        </p:spPr>
        <p:txBody>
          <a:bodyPr wrap="square" rtlCol="0">
            <a:spAutoFit/>
          </a:bodyPr>
          <a:lstStyle/>
          <a:p>
            <a:pPr marL="285750" indent="-285750">
              <a:buFont typeface="Arial" panose="020B0604020202020204" pitchFamily="34" charset="0"/>
              <a:buChar char="•"/>
            </a:pPr>
            <a:r>
              <a:rPr lang="it-IT" dirty="0"/>
              <a:t>The non-volatile </a:t>
            </a:r>
            <a:r>
              <a:rPr lang="it-IT" dirty="0" err="1"/>
              <a:t>register</a:t>
            </a:r>
            <a:r>
              <a:rPr lang="it-IT" dirty="0"/>
              <a:t> </a:t>
            </a:r>
            <a:r>
              <a:rPr lang="it-IT" dirty="0" err="1"/>
              <a:t>is</a:t>
            </a:r>
            <a:r>
              <a:rPr lang="it-IT" dirty="0"/>
              <a:t> </a:t>
            </a:r>
            <a:r>
              <a:rPr lang="it-IT" dirty="0" err="1"/>
              <a:t>implemented</a:t>
            </a:r>
            <a:r>
              <a:rPr lang="it-IT" dirty="0"/>
              <a:t> by </a:t>
            </a:r>
            <a:r>
              <a:rPr lang="it-IT" dirty="0" err="1"/>
              <a:t>using</a:t>
            </a:r>
            <a:r>
              <a:rPr lang="it-IT" dirty="0"/>
              <a:t> an </a:t>
            </a:r>
            <a:r>
              <a:rPr lang="it-IT" dirty="0" err="1"/>
              <a:t>block-ram</a:t>
            </a:r>
            <a:r>
              <a:rPr lang="it-IT" dirty="0"/>
              <a:t> </a:t>
            </a:r>
            <a:r>
              <a:rPr lang="it-IT" dirty="0" err="1"/>
              <a:t>within</a:t>
            </a:r>
            <a:r>
              <a:rPr lang="it-IT" dirty="0"/>
              <a:t> the FPGA.</a:t>
            </a:r>
          </a:p>
          <a:p>
            <a:pPr marL="285750" indent="-285750">
              <a:buFont typeface="Arial" panose="020B0604020202020204" pitchFamily="34" charset="0"/>
              <a:buChar char="•"/>
            </a:pPr>
            <a:r>
              <a:rPr lang="it-IT" dirty="0"/>
              <a:t>Data </a:t>
            </a:r>
            <a:r>
              <a:rPr lang="it-IT" dirty="0" err="1"/>
              <a:t>is</a:t>
            </a:r>
            <a:r>
              <a:rPr lang="it-IT" dirty="0"/>
              <a:t> </a:t>
            </a:r>
            <a:r>
              <a:rPr lang="it-IT" dirty="0" err="1"/>
              <a:t>saved</a:t>
            </a:r>
            <a:r>
              <a:rPr lang="it-IT" dirty="0"/>
              <a:t> by </a:t>
            </a:r>
            <a:r>
              <a:rPr lang="it-IT" dirty="0" err="1"/>
              <a:t>storing</a:t>
            </a:r>
            <a:r>
              <a:rPr lang="it-IT" dirty="0"/>
              <a:t> </a:t>
            </a:r>
            <a:r>
              <a:rPr lang="it-IT" dirty="0" err="1"/>
              <a:t>all</a:t>
            </a:r>
            <a:r>
              <a:rPr lang="it-IT" dirty="0"/>
              <a:t> the </a:t>
            </a:r>
            <a:r>
              <a:rPr lang="it-IT" dirty="0" err="1"/>
              <a:t>content</a:t>
            </a:r>
            <a:r>
              <a:rPr lang="it-IT" dirty="0"/>
              <a:t> of Volatile Architecture RAM to the non-volatile </a:t>
            </a:r>
            <a:r>
              <a:rPr lang="it-IT" dirty="0" err="1"/>
              <a:t>register</a:t>
            </a:r>
            <a:r>
              <a:rPr lang="it-IT" dirty="0"/>
              <a:t>.</a:t>
            </a:r>
          </a:p>
          <a:p>
            <a:pPr marL="285750" indent="-285750">
              <a:buFont typeface="Arial" panose="020B0604020202020204" pitchFamily="34" charset="0"/>
              <a:buChar char="•"/>
            </a:pPr>
            <a:r>
              <a:rPr lang="it-IT" dirty="0"/>
              <a:t>Data </a:t>
            </a:r>
            <a:r>
              <a:rPr lang="it-IT" dirty="0" err="1"/>
              <a:t>is</a:t>
            </a:r>
            <a:r>
              <a:rPr lang="it-IT" dirty="0"/>
              <a:t> </a:t>
            </a:r>
            <a:r>
              <a:rPr lang="it-IT" dirty="0" err="1"/>
              <a:t>retrieved</a:t>
            </a:r>
            <a:r>
              <a:rPr lang="it-IT" dirty="0"/>
              <a:t> by loading the </a:t>
            </a:r>
            <a:r>
              <a:rPr lang="it-IT" dirty="0" err="1"/>
              <a:t>content</a:t>
            </a:r>
            <a:r>
              <a:rPr lang="it-IT" dirty="0"/>
              <a:t> of the NV_REG and </a:t>
            </a:r>
            <a:r>
              <a:rPr lang="it-IT" dirty="0" err="1"/>
              <a:t>loadin</a:t>
            </a:r>
            <a:r>
              <a:rPr lang="it-IT" dirty="0"/>
              <a:t> g </a:t>
            </a:r>
            <a:r>
              <a:rPr lang="it-IT" dirty="0" err="1"/>
              <a:t>it</a:t>
            </a:r>
            <a:r>
              <a:rPr lang="it-IT" dirty="0"/>
              <a:t> inside the RAM.</a:t>
            </a:r>
          </a:p>
        </p:txBody>
      </p:sp>
    </p:spTree>
    <p:extLst>
      <p:ext uri="{BB962C8B-B14F-4D97-AF65-F5344CB8AC3E}">
        <p14:creationId xmlns:p14="http://schemas.microsoft.com/office/powerpoint/2010/main" val="127766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4EF0-0A8B-5492-E553-62F1C7FEF6BE}"/>
              </a:ext>
            </a:extLst>
          </p:cNvPr>
          <p:cNvSpPr>
            <a:spLocks noGrp="1"/>
          </p:cNvSpPr>
          <p:nvPr>
            <p:ph type="title"/>
          </p:nvPr>
        </p:nvSpPr>
        <p:spPr/>
        <p:txBody>
          <a:bodyPr>
            <a:normAutofit/>
          </a:bodyPr>
          <a:lstStyle/>
          <a:p>
            <a:r>
              <a:rPr lang="it-IT" dirty="0"/>
              <a:t>NV_REG FSM</a:t>
            </a:r>
            <a:endParaRPr lang="en-US" dirty="0"/>
          </a:p>
        </p:txBody>
      </p:sp>
      <p:pic>
        <p:nvPicPr>
          <p:cNvPr id="11" name="Picture 10" descr="Diagram&#10;&#10;Description automatically generated">
            <a:extLst>
              <a:ext uri="{FF2B5EF4-FFF2-40B4-BE49-F238E27FC236}">
                <a16:creationId xmlns:a16="http://schemas.microsoft.com/office/drawing/2014/main" id="{DA81FF93-FB02-61C8-7E2E-F7B85B2BCC76}"/>
              </a:ext>
            </a:extLst>
          </p:cNvPr>
          <p:cNvPicPr>
            <a:picLocks noChangeAspect="1"/>
          </p:cNvPicPr>
          <p:nvPr/>
        </p:nvPicPr>
        <p:blipFill>
          <a:blip r:embed="rId2"/>
          <a:stretch>
            <a:fillRect/>
          </a:stretch>
        </p:blipFill>
        <p:spPr>
          <a:xfrm>
            <a:off x="213215" y="2008411"/>
            <a:ext cx="5028455" cy="2982690"/>
          </a:xfrm>
          <a:prstGeom prst="rect">
            <a:avLst/>
          </a:prstGeom>
        </p:spPr>
      </p:pic>
      <p:pic>
        <p:nvPicPr>
          <p:cNvPr id="13" name="Picture 12" descr="Diagram&#10;&#10;Description automatically generated">
            <a:extLst>
              <a:ext uri="{FF2B5EF4-FFF2-40B4-BE49-F238E27FC236}">
                <a16:creationId xmlns:a16="http://schemas.microsoft.com/office/drawing/2014/main" id="{A295E964-0779-D6E5-70B6-D1372BA7F8D1}"/>
              </a:ext>
            </a:extLst>
          </p:cNvPr>
          <p:cNvPicPr>
            <a:picLocks noChangeAspect="1"/>
          </p:cNvPicPr>
          <p:nvPr/>
        </p:nvPicPr>
        <p:blipFill>
          <a:blip r:embed="rId3"/>
          <a:stretch>
            <a:fillRect/>
          </a:stretch>
        </p:blipFill>
        <p:spPr>
          <a:xfrm>
            <a:off x="5495590" y="2008411"/>
            <a:ext cx="5544324" cy="3543795"/>
          </a:xfrm>
          <a:prstGeom prst="rect">
            <a:avLst/>
          </a:prstGeom>
        </p:spPr>
      </p:pic>
      <p:sp>
        <p:nvSpPr>
          <p:cNvPr id="14" name="TextBox 13">
            <a:extLst>
              <a:ext uri="{FF2B5EF4-FFF2-40B4-BE49-F238E27FC236}">
                <a16:creationId xmlns:a16="http://schemas.microsoft.com/office/drawing/2014/main" id="{A529DE19-C58A-65D4-2F90-74E1809D5AC4}"/>
              </a:ext>
            </a:extLst>
          </p:cNvPr>
          <p:cNvSpPr txBox="1"/>
          <p:nvPr/>
        </p:nvSpPr>
        <p:spPr>
          <a:xfrm>
            <a:off x="213215" y="5268685"/>
            <a:ext cx="2583543" cy="923330"/>
          </a:xfrm>
          <a:prstGeom prst="rect">
            <a:avLst/>
          </a:prstGeom>
          <a:noFill/>
        </p:spPr>
        <p:txBody>
          <a:bodyPr wrap="square" rtlCol="0">
            <a:spAutoFit/>
          </a:bodyPr>
          <a:lstStyle/>
          <a:p>
            <a:r>
              <a:rPr lang="it-IT" dirty="0" err="1"/>
              <a:t>This</a:t>
            </a:r>
            <a:r>
              <a:rPr lang="it-IT" dirty="0"/>
              <a:t> FSM plans </a:t>
            </a:r>
            <a:r>
              <a:rPr lang="it-IT" dirty="0" err="1"/>
              <a:t>when</a:t>
            </a:r>
            <a:r>
              <a:rPr lang="it-IT" dirty="0"/>
              <a:t> to </a:t>
            </a:r>
            <a:r>
              <a:rPr lang="it-IT" dirty="0" err="1"/>
              <a:t>carry</a:t>
            </a:r>
            <a:r>
              <a:rPr lang="it-IT" dirty="0"/>
              <a:t> </a:t>
            </a:r>
            <a:r>
              <a:rPr lang="it-IT" dirty="0" err="1"/>
              <a:t>normal</a:t>
            </a:r>
            <a:r>
              <a:rPr lang="it-IT" dirty="0"/>
              <a:t>, backup or recovery </a:t>
            </a:r>
            <a:r>
              <a:rPr lang="it-IT" dirty="0" err="1"/>
              <a:t>operations</a:t>
            </a:r>
            <a:r>
              <a:rPr lang="it-IT" dirty="0"/>
              <a:t>.</a:t>
            </a:r>
            <a:endParaRPr lang="en-US" dirty="0"/>
          </a:p>
        </p:txBody>
      </p:sp>
      <p:sp>
        <p:nvSpPr>
          <p:cNvPr id="15" name="TextBox 14">
            <a:extLst>
              <a:ext uri="{FF2B5EF4-FFF2-40B4-BE49-F238E27FC236}">
                <a16:creationId xmlns:a16="http://schemas.microsoft.com/office/drawing/2014/main" id="{E8B81C28-4EBC-1CCA-8BAE-3AD3E94A3E51}"/>
              </a:ext>
            </a:extLst>
          </p:cNvPr>
          <p:cNvSpPr txBox="1"/>
          <p:nvPr/>
        </p:nvSpPr>
        <p:spPr>
          <a:xfrm>
            <a:off x="2796758" y="5268685"/>
            <a:ext cx="2844800" cy="923330"/>
          </a:xfrm>
          <a:prstGeom prst="rect">
            <a:avLst/>
          </a:prstGeom>
          <a:noFill/>
        </p:spPr>
        <p:txBody>
          <a:bodyPr wrap="square" rtlCol="0">
            <a:spAutoFit/>
          </a:bodyPr>
          <a:lstStyle/>
          <a:p>
            <a:r>
              <a:rPr lang="it-IT" dirty="0"/>
              <a:t>The </a:t>
            </a:r>
            <a:r>
              <a:rPr lang="it-IT" dirty="0" err="1"/>
              <a:t>actual</a:t>
            </a:r>
            <a:r>
              <a:rPr lang="it-IT" dirty="0"/>
              <a:t> </a:t>
            </a:r>
            <a:r>
              <a:rPr lang="it-IT" dirty="0" err="1"/>
              <a:t>implementation</a:t>
            </a:r>
            <a:r>
              <a:rPr lang="it-IT" dirty="0"/>
              <a:t> </a:t>
            </a:r>
            <a:r>
              <a:rPr lang="it-IT" dirty="0" err="1"/>
              <a:t>resides</a:t>
            </a:r>
            <a:r>
              <a:rPr lang="it-IT" dirty="0"/>
              <a:t> </a:t>
            </a:r>
            <a:r>
              <a:rPr lang="it-IT" dirty="0" err="1"/>
              <a:t>within</a:t>
            </a:r>
            <a:r>
              <a:rPr lang="it-IT" dirty="0"/>
              <a:t> the volatile </a:t>
            </a:r>
            <a:r>
              <a:rPr lang="it-IT" dirty="0" err="1"/>
              <a:t>architecture</a:t>
            </a:r>
            <a:endParaRPr lang="en-US" dirty="0"/>
          </a:p>
        </p:txBody>
      </p:sp>
    </p:spTree>
    <p:extLst>
      <p:ext uri="{BB962C8B-B14F-4D97-AF65-F5344CB8AC3E}">
        <p14:creationId xmlns:p14="http://schemas.microsoft.com/office/powerpoint/2010/main" val="378995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A388-12A0-21CF-76FC-88333D24968B}"/>
              </a:ext>
            </a:extLst>
          </p:cNvPr>
          <p:cNvSpPr>
            <a:spLocks noGrp="1"/>
          </p:cNvSpPr>
          <p:nvPr>
            <p:ph type="title"/>
          </p:nvPr>
        </p:nvSpPr>
        <p:spPr>
          <a:xfrm>
            <a:off x="919119" y="219683"/>
            <a:ext cx="10353762" cy="1257300"/>
          </a:xfrm>
        </p:spPr>
        <p:txBody>
          <a:bodyPr/>
          <a:lstStyle/>
          <a:p>
            <a:r>
              <a:rPr lang="it-IT" dirty="0"/>
              <a:t>VOLATILE ARCHITECTURE</a:t>
            </a:r>
            <a:endParaRPr lang="en-US" dirty="0"/>
          </a:p>
        </p:txBody>
      </p:sp>
      <p:pic>
        <p:nvPicPr>
          <p:cNvPr id="5" name="Picture 4" descr="Diagram&#10;&#10;Description automatically generated">
            <a:extLst>
              <a:ext uri="{FF2B5EF4-FFF2-40B4-BE49-F238E27FC236}">
                <a16:creationId xmlns:a16="http://schemas.microsoft.com/office/drawing/2014/main" id="{6BEA290B-6A6F-FE61-396A-6F42AC5157BB}"/>
              </a:ext>
            </a:extLst>
          </p:cNvPr>
          <p:cNvPicPr>
            <a:picLocks noChangeAspect="1"/>
          </p:cNvPicPr>
          <p:nvPr/>
        </p:nvPicPr>
        <p:blipFill>
          <a:blip r:embed="rId2"/>
          <a:stretch>
            <a:fillRect/>
          </a:stretch>
        </p:blipFill>
        <p:spPr>
          <a:xfrm>
            <a:off x="1602324" y="1476983"/>
            <a:ext cx="8987352" cy="5030462"/>
          </a:xfrm>
          <a:prstGeom prst="rect">
            <a:avLst/>
          </a:prstGeom>
        </p:spPr>
      </p:pic>
      <p:sp>
        <p:nvSpPr>
          <p:cNvPr id="10" name="Right Brace 9">
            <a:extLst>
              <a:ext uri="{FF2B5EF4-FFF2-40B4-BE49-F238E27FC236}">
                <a16:creationId xmlns:a16="http://schemas.microsoft.com/office/drawing/2014/main" id="{48A4BE43-78F7-097D-4DA4-F9AAC3F8F467}"/>
              </a:ext>
            </a:extLst>
          </p:cNvPr>
          <p:cNvSpPr/>
          <p:nvPr/>
        </p:nvSpPr>
        <p:spPr>
          <a:xfrm>
            <a:off x="10096500" y="2324100"/>
            <a:ext cx="317500" cy="1102964"/>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1F953D2-425A-0C71-653D-CA053EB54D2E}"/>
              </a:ext>
            </a:extLst>
          </p:cNvPr>
          <p:cNvSpPr txBox="1"/>
          <p:nvPr/>
        </p:nvSpPr>
        <p:spPr>
          <a:xfrm>
            <a:off x="10414000" y="2770952"/>
            <a:ext cx="1384300" cy="246221"/>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TO THE NV_REG</a:t>
            </a:r>
            <a:endParaRPr lang="en-US" sz="1000" b="1" dirty="0">
              <a:solidFill>
                <a:srgbClr val="FF0000"/>
              </a:solidFill>
            </a:endParaRPr>
          </a:p>
        </p:txBody>
      </p:sp>
      <p:sp>
        <p:nvSpPr>
          <p:cNvPr id="12" name="TextBox 11">
            <a:extLst>
              <a:ext uri="{FF2B5EF4-FFF2-40B4-BE49-F238E27FC236}">
                <a16:creationId xmlns:a16="http://schemas.microsoft.com/office/drawing/2014/main" id="{6292B539-3D35-C16E-474A-D823115C009F}"/>
              </a:ext>
            </a:extLst>
          </p:cNvPr>
          <p:cNvSpPr txBox="1"/>
          <p:nvPr/>
        </p:nvSpPr>
        <p:spPr>
          <a:xfrm>
            <a:off x="10255250" y="2024317"/>
            <a:ext cx="1543050" cy="246222"/>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TO THE FSM_NV_REG</a:t>
            </a:r>
            <a:endParaRPr lang="en-US" sz="1000" b="1" dirty="0">
              <a:solidFill>
                <a:srgbClr val="FF0000"/>
              </a:solidFill>
            </a:endParaRPr>
          </a:p>
        </p:txBody>
      </p:sp>
      <p:sp>
        <p:nvSpPr>
          <p:cNvPr id="15" name="TextBox 14">
            <a:extLst>
              <a:ext uri="{FF2B5EF4-FFF2-40B4-BE49-F238E27FC236}">
                <a16:creationId xmlns:a16="http://schemas.microsoft.com/office/drawing/2014/main" id="{FC45122E-FDC5-681E-9A8F-D7204A0290F9}"/>
              </a:ext>
            </a:extLst>
          </p:cNvPr>
          <p:cNvSpPr txBox="1"/>
          <p:nvPr/>
        </p:nvSpPr>
        <p:spPr>
          <a:xfrm>
            <a:off x="234950" y="2324100"/>
            <a:ext cx="1543050" cy="246222"/>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FROM FSM_NV_REG</a:t>
            </a:r>
            <a:endParaRPr lang="en-US" sz="1000" b="1" dirty="0">
              <a:solidFill>
                <a:srgbClr val="FF0000"/>
              </a:solidFill>
            </a:endParaRPr>
          </a:p>
        </p:txBody>
      </p:sp>
      <p:sp>
        <p:nvSpPr>
          <p:cNvPr id="16" name="Right Brace 15">
            <a:extLst>
              <a:ext uri="{FF2B5EF4-FFF2-40B4-BE49-F238E27FC236}">
                <a16:creationId xmlns:a16="http://schemas.microsoft.com/office/drawing/2014/main" id="{B51E3BFF-E80C-0227-8B70-8E6ACFD09B3A}"/>
              </a:ext>
            </a:extLst>
          </p:cNvPr>
          <p:cNvSpPr/>
          <p:nvPr/>
        </p:nvSpPr>
        <p:spPr>
          <a:xfrm rot="10800000">
            <a:off x="1615024" y="2670782"/>
            <a:ext cx="317500" cy="69278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CA5DE36-46CB-2ED5-000B-FB973B25405A}"/>
              </a:ext>
            </a:extLst>
          </p:cNvPr>
          <p:cNvSpPr txBox="1"/>
          <p:nvPr/>
        </p:nvSpPr>
        <p:spPr>
          <a:xfrm>
            <a:off x="393700" y="2886744"/>
            <a:ext cx="1199679" cy="400110"/>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FROM THE NV_REG</a:t>
            </a:r>
            <a:endParaRPr lang="en-US" sz="1000" b="1" dirty="0">
              <a:solidFill>
                <a:srgbClr val="FF0000"/>
              </a:solidFill>
            </a:endParaRPr>
          </a:p>
        </p:txBody>
      </p:sp>
      <p:sp>
        <p:nvSpPr>
          <p:cNvPr id="18" name="TextBox 17">
            <a:extLst>
              <a:ext uri="{FF2B5EF4-FFF2-40B4-BE49-F238E27FC236}">
                <a16:creationId xmlns:a16="http://schemas.microsoft.com/office/drawing/2014/main" id="{00770B81-D9A9-2780-8990-00C7CF4BCF04}"/>
              </a:ext>
            </a:extLst>
          </p:cNvPr>
          <p:cNvSpPr txBox="1"/>
          <p:nvPr/>
        </p:nvSpPr>
        <p:spPr>
          <a:xfrm>
            <a:off x="234950" y="1965834"/>
            <a:ext cx="1543050" cy="400110"/>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INTERMITTENCY EMULATOR</a:t>
            </a:r>
            <a:endParaRPr lang="en-US" sz="1000" b="1" dirty="0">
              <a:solidFill>
                <a:srgbClr val="FF0000"/>
              </a:solidFill>
            </a:endParaRPr>
          </a:p>
        </p:txBody>
      </p:sp>
    </p:spTree>
    <p:extLst>
      <p:ext uri="{BB962C8B-B14F-4D97-AF65-F5344CB8AC3E}">
        <p14:creationId xmlns:p14="http://schemas.microsoft.com/office/powerpoint/2010/main" val="445761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4846-80EE-2469-5534-4B122E404DBF}"/>
              </a:ext>
            </a:extLst>
          </p:cNvPr>
          <p:cNvSpPr>
            <a:spLocks noGrp="1"/>
          </p:cNvSpPr>
          <p:nvPr>
            <p:ph type="title"/>
          </p:nvPr>
        </p:nvSpPr>
        <p:spPr/>
        <p:txBody>
          <a:bodyPr/>
          <a:lstStyle/>
          <a:p>
            <a:r>
              <a:rPr lang="it-IT" dirty="0"/>
              <a:t>VOLATILE ARCHITECTURE FSM </a:t>
            </a:r>
            <a:endParaRPr lang="en-US" dirty="0"/>
          </a:p>
        </p:txBody>
      </p:sp>
      <p:pic>
        <p:nvPicPr>
          <p:cNvPr id="5" name="Picture 4" descr="Diagram&#10;&#10;Description automatically generated">
            <a:extLst>
              <a:ext uri="{FF2B5EF4-FFF2-40B4-BE49-F238E27FC236}">
                <a16:creationId xmlns:a16="http://schemas.microsoft.com/office/drawing/2014/main" id="{007285FE-A7CA-AB22-84C3-5CDB40B09D9F}"/>
              </a:ext>
            </a:extLst>
          </p:cNvPr>
          <p:cNvPicPr>
            <a:picLocks noChangeAspect="1"/>
          </p:cNvPicPr>
          <p:nvPr/>
        </p:nvPicPr>
        <p:blipFill>
          <a:blip r:embed="rId2"/>
          <a:stretch>
            <a:fillRect/>
          </a:stretch>
        </p:blipFill>
        <p:spPr>
          <a:xfrm>
            <a:off x="879928" y="1575876"/>
            <a:ext cx="6366412" cy="4841858"/>
          </a:xfrm>
          <a:prstGeom prst="rect">
            <a:avLst/>
          </a:prstGeom>
        </p:spPr>
      </p:pic>
      <p:sp>
        <p:nvSpPr>
          <p:cNvPr id="6" name="TextBox 5">
            <a:extLst>
              <a:ext uri="{FF2B5EF4-FFF2-40B4-BE49-F238E27FC236}">
                <a16:creationId xmlns:a16="http://schemas.microsoft.com/office/drawing/2014/main" id="{849204B4-B499-9116-D202-B7F8BCFF2381}"/>
              </a:ext>
            </a:extLst>
          </p:cNvPr>
          <p:cNvSpPr txBox="1"/>
          <p:nvPr/>
        </p:nvSpPr>
        <p:spPr>
          <a:xfrm>
            <a:off x="8884415" y="2565644"/>
            <a:ext cx="1964266" cy="2862322"/>
          </a:xfrm>
          <a:prstGeom prst="rect">
            <a:avLst/>
          </a:prstGeom>
          <a:noFill/>
        </p:spPr>
        <p:txBody>
          <a:bodyPr wrap="square" rtlCol="0">
            <a:spAutoFit/>
          </a:bodyPr>
          <a:lstStyle/>
          <a:p>
            <a:r>
              <a:rPr lang="it-IT" dirty="0" err="1"/>
              <a:t>Surpivises</a:t>
            </a:r>
            <a:r>
              <a:rPr lang="it-IT" dirty="0"/>
              <a:t> the recovery, backup and </a:t>
            </a:r>
            <a:r>
              <a:rPr lang="it-IT" dirty="0" err="1"/>
              <a:t>normal</a:t>
            </a:r>
            <a:r>
              <a:rPr lang="it-IT" dirty="0"/>
              <a:t> </a:t>
            </a:r>
            <a:r>
              <a:rPr lang="it-IT" dirty="0" err="1"/>
              <a:t>operation</a:t>
            </a:r>
            <a:r>
              <a:rPr lang="it-IT" dirty="0"/>
              <a:t> of the volatile </a:t>
            </a:r>
            <a:r>
              <a:rPr lang="it-IT" dirty="0" err="1"/>
              <a:t>architecure</a:t>
            </a:r>
            <a:r>
              <a:rPr lang="it-IT" dirty="0"/>
              <a:t>. </a:t>
            </a:r>
            <a:r>
              <a:rPr lang="it-IT" dirty="0" err="1"/>
              <a:t>It</a:t>
            </a:r>
            <a:r>
              <a:rPr lang="it-IT" dirty="0"/>
              <a:t> follows the imperative </a:t>
            </a:r>
            <a:r>
              <a:rPr lang="it-IT" dirty="0" err="1"/>
              <a:t>commands</a:t>
            </a:r>
            <a:r>
              <a:rPr lang="it-IT" dirty="0"/>
              <a:t> coming from the Non-Volatile FSM.</a:t>
            </a:r>
            <a:endParaRPr lang="en-US" dirty="0"/>
          </a:p>
        </p:txBody>
      </p:sp>
    </p:spTree>
    <p:extLst>
      <p:ext uri="{BB962C8B-B14F-4D97-AF65-F5344CB8AC3E}">
        <p14:creationId xmlns:p14="http://schemas.microsoft.com/office/powerpoint/2010/main" val="1639552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7860C19-8F03-2F22-0B66-DA7D6DFF30D8}"/>
              </a:ext>
            </a:extLst>
          </p:cNvPr>
          <p:cNvSpPr/>
          <p:nvPr/>
        </p:nvSpPr>
        <p:spPr>
          <a:xfrm>
            <a:off x="721886" y="1511705"/>
            <a:ext cx="10891234" cy="4999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2B2E337-B681-DF1A-A8BC-171D2AAA3520}"/>
              </a:ext>
            </a:extLst>
          </p:cNvPr>
          <p:cNvSpPr>
            <a:spLocks noGrp="1"/>
          </p:cNvSpPr>
          <p:nvPr>
            <p:ph type="title"/>
          </p:nvPr>
        </p:nvSpPr>
        <p:spPr>
          <a:xfrm>
            <a:off x="919119" y="171923"/>
            <a:ext cx="10353762" cy="1257300"/>
          </a:xfrm>
        </p:spPr>
        <p:txBody>
          <a:bodyPr/>
          <a:lstStyle/>
          <a:p>
            <a:r>
              <a:rPr lang="it-IT" dirty="0" err="1"/>
              <a:t>Coupling</a:t>
            </a:r>
            <a:r>
              <a:rPr lang="it-IT" dirty="0"/>
              <a:t> the </a:t>
            </a:r>
            <a:r>
              <a:rPr lang="it-IT" dirty="0" err="1"/>
              <a:t>layer</a:t>
            </a:r>
            <a:r>
              <a:rPr lang="it-IT" dirty="0"/>
              <a:t> with NORM </a:t>
            </a:r>
            <a:endParaRPr lang="en-US" dirty="0"/>
          </a:p>
        </p:txBody>
      </p:sp>
      <p:pic>
        <p:nvPicPr>
          <p:cNvPr id="14" name="Picture 13" descr="Diagram&#10;&#10;Description automatically generated">
            <a:extLst>
              <a:ext uri="{FF2B5EF4-FFF2-40B4-BE49-F238E27FC236}">
                <a16:creationId xmlns:a16="http://schemas.microsoft.com/office/drawing/2014/main" id="{864C1980-9290-627E-C0DA-F413208799B6}"/>
              </a:ext>
            </a:extLst>
          </p:cNvPr>
          <p:cNvPicPr>
            <a:picLocks noChangeAspect="1"/>
          </p:cNvPicPr>
          <p:nvPr/>
        </p:nvPicPr>
        <p:blipFill>
          <a:blip r:embed="rId2"/>
          <a:stretch>
            <a:fillRect/>
          </a:stretch>
        </p:blipFill>
        <p:spPr>
          <a:xfrm>
            <a:off x="1234608" y="2015112"/>
            <a:ext cx="5482731" cy="3372398"/>
          </a:xfrm>
          <a:prstGeom prst="rect">
            <a:avLst/>
          </a:prstGeom>
        </p:spPr>
      </p:pic>
      <p:sp>
        <p:nvSpPr>
          <p:cNvPr id="3" name="Rectangle 2">
            <a:extLst>
              <a:ext uri="{FF2B5EF4-FFF2-40B4-BE49-F238E27FC236}">
                <a16:creationId xmlns:a16="http://schemas.microsoft.com/office/drawing/2014/main" id="{DA06BDD7-2E35-FADE-03FC-018ABF66DCC2}"/>
              </a:ext>
            </a:extLst>
          </p:cNvPr>
          <p:cNvSpPr/>
          <p:nvPr/>
        </p:nvSpPr>
        <p:spPr>
          <a:xfrm>
            <a:off x="7679646" y="4011532"/>
            <a:ext cx="1680254" cy="99884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6" name="Rectangle 15">
            <a:extLst>
              <a:ext uri="{FF2B5EF4-FFF2-40B4-BE49-F238E27FC236}">
                <a16:creationId xmlns:a16="http://schemas.microsoft.com/office/drawing/2014/main" id="{C9B18572-7FAF-845B-4337-27EA652EE91E}"/>
              </a:ext>
            </a:extLst>
          </p:cNvPr>
          <p:cNvSpPr/>
          <p:nvPr/>
        </p:nvSpPr>
        <p:spPr>
          <a:xfrm>
            <a:off x="7679646" y="2546049"/>
            <a:ext cx="1680254" cy="1133455"/>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5" name="Arrow: Left-Right 4">
            <a:extLst>
              <a:ext uri="{FF2B5EF4-FFF2-40B4-BE49-F238E27FC236}">
                <a16:creationId xmlns:a16="http://schemas.microsoft.com/office/drawing/2014/main" id="{A423D1F7-BAB1-7BB9-33EC-A8D08CE0505F}"/>
              </a:ext>
            </a:extLst>
          </p:cNvPr>
          <p:cNvSpPr/>
          <p:nvPr/>
        </p:nvSpPr>
        <p:spPr>
          <a:xfrm>
            <a:off x="6562046" y="2814327"/>
            <a:ext cx="1117600"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Right 16">
            <a:extLst>
              <a:ext uri="{FF2B5EF4-FFF2-40B4-BE49-F238E27FC236}">
                <a16:creationId xmlns:a16="http://schemas.microsoft.com/office/drawing/2014/main" id="{5BB69A36-BE00-D98A-8572-051C67CB16FE}"/>
              </a:ext>
            </a:extLst>
          </p:cNvPr>
          <p:cNvSpPr/>
          <p:nvPr/>
        </p:nvSpPr>
        <p:spPr>
          <a:xfrm>
            <a:off x="6578735" y="4212506"/>
            <a:ext cx="1100911"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F92486-A816-0BFA-DE55-B123CC1CEEB5}"/>
              </a:ext>
            </a:extLst>
          </p:cNvPr>
          <p:cNvSpPr/>
          <p:nvPr/>
        </p:nvSpPr>
        <p:spPr>
          <a:xfrm>
            <a:off x="919119" y="3853662"/>
            <a:ext cx="947781" cy="25416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sp>
        <p:nvSpPr>
          <p:cNvPr id="19" name="TextBox 18">
            <a:extLst>
              <a:ext uri="{FF2B5EF4-FFF2-40B4-BE49-F238E27FC236}">
                <a16:creationId xmlns:a16="http://schemas.microsoft.com/office/drawing/2014/main" id="{CBF44AB2-8EA8-20F5-926F-C4C48D74DA38}"/>
              </a:ext>
            </a:extLst>
          </p:cNvPr>
          <p:cNvSpPr txBox="1"/>
          <p:nvPr/>
        </p:nvSpPr>
        <p:spPr>
          <a:xfrm>
            <a:off x="9601474" y="1534850"/>
            <a:ext cx="2011646" cy="4801314"/>
          </a:xfrm>
          <a:prstGeom prst="rect">
            <a:avLst/>
          </a:prstGeom>
          <a:noFill/>
        </p:spPr>
        <p:txBody>
          <a:bodyPr wrap="square" rtlCol="0">
            <a:spAutoFit/>
          </a:bodyPr>
          <a:lstStyle/>
          <a:p>
            <a:r>
              <a:rPr lang="it-IT" dirty="0">
                <a:solidFill>
                  <a:schemeClr val="bg1"/>
                </a:solidFill>
              </a:rPr>
              <a:t>The </a:t>
            </a:r>
            <a:r>
              <a:rPr lang="it-IT" dirty="0" err="1">
                <a:solidFill>
                  <a:schemeClr val="bg1"/>
                </a:solidFill>
              </a:rPr>
              <a:t>internal</a:t>
            </a:r>
            <a:r>
              <a:rPr lang="it-IT" dirty="0">
                <a:solidFill>
                  <a:schemeClr val="bg1"/>
                </a:solidFill>
              </a:rPr>
              <a:t> FSM of the </a:t>
            </a:r>
            <a:r>
              <a:rPr lang="it-IT" dirty="0" err="1">
                <a:solidFill>
                  <a:schemeClr val="bg1"/>
                </a:solidFill>
              </a:rPr>
              <a:t>layer</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now</a:t>
            </a:r>
            <a:r>
              <a:rPr lang="it-IT" dirty="0">
                <a:solidFill>
                  <a:schemeClr val="bg1"/>
                </a:solidFill>
              </a:rPr>
              <a:t> </a:t>
            </a:r>
            <a:r>
              <a:rPr lang="it-IT" dirty="0" err="1">
                <a:solidFill>
                  <a:schemeClr val="bg1"/>
                </a:solidFill>
              </a:rPr>
              <a:t>also</a:t>
            </a:r>
            <a:r>
              <a:rPr lang="it-IT" dirty="0">
                <a:solidFill>
                  <a:schemeClr val="bg1"/>
                </a:solidFill>
              </a:rPr>
              <a:t> </a:t>
            </a:r>
            <a:r>
              <a:rPr lang="it-IT" dirty="0" err="1">
                <a:solidFill>
                  <a:schemeClr val="bg1"/>
                </a:solidFill>
              </a:rPr>
              <a:t>required</a:t>
            </a:r>
            <a:r>
              <a:rPr lang="it-IT" dirty="0">
                <a:solidFill>
                  <a:schemeClr val="bg1"/>
                </a:solidFill>
              </a:rPr>
              <a:t> to </a:t>
            </a:r>
            <a:r>
              <a:rPr lang="it-IT" dirty="0" err="1">
                <a:solidFill>
                  <a:schemeClr val="bg1"/>
                </a:solidFill>
              </a:rPr>
              <a:t>interact</a:t>
            </a:r>
            <a:r>
              <a:rPr lang="it-IT" dirty="0">
                <a:solidFill>
                  <a:schemeClr val="bg1"/>
                </a:solidFill>
              </a:rPr>
              <a:t> with the non-volatile FSM machine and </a:t>
            </a:r>
            <a:r>
              <a:rPr lang="it-IT" dirty="0" err="1">
                <a:solidFill>
                  <a:schemeClr val="bg1"/>
                </a:solidFill>
              </a:rPr>
              <a:t>carry</a:t>
            </a:r>
            <a:r>
              <a:rPr lang="it-IT" dirty="0">
                <a:solidFill>
                  <a:schemeClr val="bg1"/>
                </a:solidFill>
              </a:rPr>
              <a:t> the </a:t>
            </a:r>
            <a:r>
              <a:rPr lang="it-IT" dirty="0" err="1">
                <a:solidFill>
                  <a:schemeClr val="bg1"/>
                </a:solidFill>
              </a:rPr>
              <a:t>operation</a:t>
            </a:r>
            <a:r>
              <a:rPr lang="it-IT" dirty="0">
                <a:solidFill>
                  <a:schemeClr val="bg1"/>
                </a:solidFill>
              </a:rPr>
              <a:t> </a:t>
            </a:r>
            <a:r>
              <a:rPr lang="it-IT" dirty="0" err="1">
                <a:solidFill>
                  <a:schemeClr val="bg1"/>
                </a:solidFill>
              </a:rPr>
              <a:t>demanded</a:t>
            </a:r>
            <a:r>
              <a:rPr lang="it-IT" dirty="0">
                <a:solidFill>
                  <a:schemeClr val="bg1"/>
                </a:solidFill>
              </a:rPr>
              <a:t> by FSM_NV_REG.</a:t>
            </a:r>
          </a:p>
          <a:p>
            <a:endParaRPr lang="it-IT" dirty="0">
              <a:solidFill>
                <a:schemeClr val="bg1"/>
              </a:solidFill>
            </a:endParaRPr>
          </a:p>
          <a:p>
            <a:r>
              <a:rPr lang="it-IT" dirty="0">
                <a:solidFill>
                  <a:schemeClr val="bg1"/>
                </a:solidFill>
              </a:rPr>
              <a:t>The FSM </a:t>
            </a:r>
            <a:r>
              <a:rPr lang="it-IT" dirty="0" err="1">
                <a:solidFill>
                  <a:schemeClr val="bg1"/>
                </a:solidFill>
              </a:rPr>
              <a:t>will</a:t>
            </a:r>
            <a:r>
              <a:rPr lang="it-IT" dirty="0">
                <a:solidFill>
                  <a:schemeClr val="bg1"/>
                </a:solidFill>
              </a:rPr>
              <a:t> be </a:t>
            </a:r>
            <a:r>
              <a:rPr lang="it-IT" dirty="0" err="1">
                <a:solidFill>
                  <a:schemeClr val="bg1"/>
                </a:solidFill>
              </a:rPr>
              <a:t>augumented</a:t>
            </a:r>
            <a:r>
              <a:rPr lang="it-IT" dirty="0">
                <a:solidFill>
                  <a:schemeClr val="bg1"/>
                </a:solidFill>
              </a:rPr>
              <a:t> to </a:t>
            </a:r>
            <a:r>
              <a:rPr lang="it-IT" dirty="0" err="1">
                <a:solidFill>
                  <a:schemeClr val="bg1"/>
                </a:solidFill>
              </a:rPr>
              <a:t>implement</a:t>
            </a:r>
            <a:r>
              <a:rPr lang="it-IT" dirty="0">
                <a:solidFill>
                  <a:schemeClr val="bg1"/>
                </a:solidFill>
              </a:rPr>
              <a:t> recovery and backup </a:t>
            </a:r>
            <a:r>
              <a:rPr lang="it-IT" dirty="0" err="1">
                <a:solidFill>
                  <a:schemeClr val="bg1"/>
                </a:solidFill>
              </a:rPr>
              <a:t>operation</a:t>
            </a:r>
            <a:r>
              <a:rPr lang="it-IT" dirty="0">
                <a:solidFill>
                  <a:schemeClr val="bg1"/>
                </a:solidFill>
              </a:rPr>
              <a:t> from and </a:t>
            </a:r>
            <a:r>
              <a:rPr lang="it-IT" dirty="0" err="1">
                <a:solidFill>
                  <a:schemeClr val="bg1"/>
                </a:solidFill>
              </a:rPr>
              <a:t>and</a:t>
            </a:r>
            <a:r>
              <a:rPr lang="it-IT" dirty="0">
                <a:solidFill>
                  <a:schemeClr val="bg1"/>
                </a:solidFill>
              </a:rPr>
              <a:t> to the NV_REG.</a:t>
            </a:r>
            <a:endParaRPr lang="en-US" dirty="0">
              <a:solidFill>
                <a:schemeClr val="bg1"/>
              </a:solidFill>
            </a:endParaRPr>
          </a:p>
        </p:txBody>
      </p:sp>
      <p:sp>
        <p:nvSpPr>
          <p:cNvPr id="2" name="Rectangle 1">
            <a:extLst>
              <a:ext uri="{FF2B5EF4-FFF2-40B4-BE49-F238E27FC236}">
                <a16:creationId xmlns:a16="http://schemas.microsoft.com/office/drawing/2014/main" id="{1689E4D7-C5F2-B7E2-E155-1FDC591DD80D}"/>
              </a:ext>
            </a:extLst>
          </p:cNvPr>
          <p:cNvSpPr/>
          <p:nvPr/>
        </p:nvSpPr>
        <p:spPr>
          <a:xfrm>
            <a:off x="2092569" y="3701311"/>
            <a:ext cx="947781" cy="8749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24 Points 3">
            <a:extLst>
              <a:ext uri="{FF2B5EF4-FFF2-40B4-BE49-F238E27FC236}">
                <a16:creationId xmlns:a16="http://schemas.microsoft.com/office/drawing/2014/main" id="{7BBA4928-3667-5B6D-5D53-B34FDEA5EFAE}"/>
              </a:ext>
            </a:extLst>
          </p:cNvPr>
          <p:cNvSpPr/>
          <p:nvPr/>
        </p:nvSpPr>
        <p:spPr>
          <a:xfrm>
            <a:off x="2868835" y="4027881"/>
            <a:ext cx="3055650" cy="2403536"/>
          </a:xfrm>
          <a:prstGeom prst="star24">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FSM </a:t>
            </a:r>
            <a:r>
              <a:rPr lang="it-IT" dirty="0" err="1">
                <a:solidFill>
                  <a:sysClr val="windowText" lastClr="000000"/>
                </a:solidFill>
              </a:rPr>
              <a:t>will</a:t>
            </a:r>
            <a:r>
              <a:rPr lang="it-IT" dirty="0">
                <a:solidFill>
                  <a:sysClr val="windowText" lastClr="000000"/>
                </a:solidFill>
              </a:rPr>
              <a:t> </a:t>
            </a:r>
            <a:r>
              <a:rPr lang="it-IT" dirty="0" err="1">
                <a:solidFill>
                  <a:sysClr val="windowText" lastClr="000000"/>
                </a:solidFill>
              </a:rPr>
              <a:t>also</a:t>
            </a:r>
            <a:r>
              <a:rPr lang="it-IT" dirty="0">
                <a:solidFill>
                  <a:sysClr val="windowText" lastClr="000000"/>
                </a:solidFill>
              </a:rPr>
              <a:t> </a:t>
            </a:r>
            <a:r>
              <a:rPr lang="it-IT" dirty="0" err="1">
                <a:solidFill>
                  <a:sysClr val="windowText" lastClr="000000"/>
                </a:solidFill>
              </a:rPr>
              <a:t>need</a:t>
            </a:r>
            <a:r>
              <a:rPr lang="it-IT" dirty="0">
                <a:solidFill>
                  <a:sysClr val="windowText" lastClr="000000"/>
                </a:solidFill>
              </a:rPr>
              <a:t> to be </a:t>
            </a:r>
            <a:r>
              <a:rPr lang="it-IT" dirty="0" err="1">
                <a:solidFill>
                  <a:sysClr val="windowText" lastClr="000000"/>
                </a:solidFill>
              </a:rPr>
              <a:t>extended</a:t>
            </a:r>
            <a:r>
              <a:rPr lang="it-IT" dirty="0">
                <a:solidFill>
                  <a:sysClr val="windowText" lastClr="000000"/>
                </a:solidFill>
              </a:rPr>
              <a:t> to support backup, recovery, and do </a:t>
            </a:r>
            <a:r>
              <a:rPr lang="it-IT" dirty="0" err="1">
                <a:solidFill>
                  <a:sysClr val="windowText" lastClr="000000"/>
                </a:solidFill>
              </a:rPr>
              <a:t>operation</a:t>
            </a:r>
            <a:endParaRPr lang="en-US" dirty="0">
              <a:solidFill>
                <a:sysClr val="windowText" lastClr="000000"/>
              </a:solidFill>
            </a:endParaRPr>
          </a:p>
        </p:txBody>
      </p:sp>
    </p:spTree>
    <p:extLst>
      <p:ext uri="{BB962C8B-B14F-4D97-AF65-F5344CB8AC3E}">
        <p14:creationId xmlns:p14="http://schemas.microsoft.com/office/powerpoint/2010/main" val="3766625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A046042-CF11-C4F7-0C5C-15833222B12F}"/>
              </a:ext>
            </a:extLst>
          </p:cNvPr>
          <p:cNvSpPr/>
          <p:nvPr/>
        </p:nvSpPr>
        <p:spPr>
          <a:xfrm>
            <a:off x="546024" y="1727256"/>
            <a:ext cx="10891234" cy="37010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B6389-2449-5771-5D6D-BD7940150376}"/>
              </a:ext>
            </a:extLst>
          </p:cNvPr>
          <p:cNvSpPr>
            <a:spLocks noGrp="1"/>
          </p:cNvSpPr>
          <p:nvPr>
            <p:ph type="title"/>
          </p:nvPr>
        </p:nvSpPr>
        <p:spPr>
          <a:xfrm>
            <a:off x="913795" y="130639"/>
            <a:ext cx="10353762" cy="970450"/>
          </a:xfrm>
        </p:spPr>
        <p:txBody>
          <a:bodyPr/>
          <a:lstStyle/>
          <a:p>
            <a:r>
              <a:rPr lang="it-IT" dirty="0" err="1"/>
              <a:t>What</a:t>
            </a:r>
            <a:r>
              <a:rPr lang="it-IT" dirty="0"/>
              <a:t> data to </a:t>
            </a:r>
            <a:r>
              <a:rPr lang="it-IT" dirty="0" err="1"/>
              <a:t>save</a:t>
            </a:r>
            <a:r>
              <a:rPr lang="it-IT" dirty="0"/>
              <a:t> ?</a:t>
            </a:r>
            <a:endParaRPr lang="en-US" dirty="0"/>
          </a:p>
        </p:txBody>
      </p:sp>
      <p:pic>
        <p:nvPicPr>
          <p:cNvPr id="15" name="Picture 14" descr="Diagram&#10;&#10;Description automatically generated">
            <a:extLst>
              <a:ext uri="{FF2B5EF4-FFF2-40B4-BE49-F238E27FC236}">
                <a16:creationId xmlns:a16="http://schemas.microsoft.com/office/drawing/2014/main" id="{DE95C8BB-8A04-D230-F38C-1FF873DE982B}"/>
              </a:ext>
            </a:extLst>
          </p:cNvPr>
          <p:cNvPicPr>
            <a:picLocks noChangeAspect="1"/>
          </p:cNvPicPr>
          <p:nvPr/>
        </p:nvPicPr>
        <p:blipFill>
          <a:blip r:embed="rId2"/>
          <a:stretch>
            <a:fillRect/>
          </a:stretch>
        </p:blipFill>
        <p:spPr>
          <a:xfrm>
            <a:off x="546022" y="1669198"/>
            <a:ext cx="5279406" cy="3519604"/>
          </a:xfrm>
          <a:prstGeom prst="rect">
            <a:avLst/>
          </a:prstGeom>
        </p:spPr>
      </p:pic>
      <p:pic>
        <p:nvPicPr>
          <p:cNvPr id="17" name="Picture 16" descr="Diagram&#10;&#10;Description automatically generated">
            <a:extLst>
              <a:ext uri="{FF2B5EF4-FFF2-40B4-BE49-F238E27FC236}">
                <a16:creationId xmlns:a16="http://schemas.microsoft.com/office/drawing/2014/main" id="{9A91FF22-B865-7AE1-1998-A539B375101D}"/>
              </a:ext>
            </a:extLst>
          </p:cNvPr>
          <p:cNvPicPr>
            <a:picLocks noChangeAspect="1"/>
          </p:cNvPicPr>
          <p:nvPr/>
        </p:nvPicPr>
        <p:blipFill>
          <a:blip r:embed="rId3"/>
          <a:stretch>
            <a:fillRect/>
          </a:stretch>
        </p:blipFill>
        <p:spPr>
          <a:xfrm>
            <a:off x="5784826" y="1816404"/>
            <a:ext cx="5482731" cy="3372398"/>
          </a:xfrm>
          <a:prstGeom prst="rect">
            <a:avLst/>
          </a:prstGeom>
        </p:spPr>
      </p:pic>
      <p:sp>
        <p:nvSpPr>
          <p:cNvPr id="19" name="Oval 18">
            <a:extLst>
              <a:ext uri="{FF2B5EF4-FFF2-40B4-BE49-F238E27FC236}">
                <a16:creationId xmlns:a16="http://schemas.microsoft.com/office/drawing/2014/main" id="{F1833906-7ACC-F56A-AFD9-BECE35032DCA}"/>
              </a:ext>
            </a:extLst>
          </p:cNvPr>
          <p:cNvSpPr/>
          <p:nvPr/>
        </p:nvSpPr>
        <p:spPr>
          <a:xfrm>
            <a:off x="4310951" y="4067175"/>
            <a:ext cx="880173" cy="784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6FB0199-0A62-A551-0FE3-C5E3798AA877}"/>
              </a:ext>
            </a:extLst>
          </p:cNvPr>
          <p:cNvSpPr/>
          <p:nvPr/>
        </p:nvSpPr>
        <p:spPr>
          <a:xfrm>
            <a:off x="1058106" y="3865672"/>
            <a:ext cx="1226287" cy="1121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47C056F-FD08-0DEF-554D-12FA935D50DA}"/>
              </a:ext>
            </a:extLst>
          </p:cNvPr>
          <p:cNvSpPr/>
          <p:nvPr/>
        </p:nvSpPr>
        <p:spPr>
          <a:xfrm>
            <a:off x="6598880" y="3413455"/>
            <a:ext cx="1047103" cy="10339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14FE8FC-8E16-3DE2-3BA8-5378AEE53667}"/>
              </a:ext>
            </a:extLst>
          </p:cNvPr>
          <p:cNvSpPr/>
          <p:nvPr/>
        </p:nvSpPr>
        <p:spPr>
          <a:xfrm>
            <a:off x="6598880" y="2321461"/>
            <a:ext cx="1047103" cy="10339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7857F4B-631F-1655-1969-F25692A43253}"/>
              </a:ext>
            </a:extLst>
          </p:cNvPr>
          <p:cNvSpPr txBox="1"/>
          <p:nvPr/>
        </p:nvSpPr>
        <p:spPr>
          <a:xfrm>
            <a:off x="300867" y="5963257"/>
            <a:ext cx="2184611" cy="646331"/>
          </a:xfrm>
          <a:prstGeom prst="rect">
            <a:avLst/>
          </a:prstGeom>
          <a:solidFill>
            <a:schemeClr val="bg2"/>
          </a:solidFill>
        </p:spPr>
        <p:txBody>
          <a:bodyPr wrap="square" rtlCol="0">
            <a:spAutoFit/>
          </a:bodyPr>
          <a:lstStyle/>
          <a:p>
            <a:r>
              <a:rPr lang="it-IT" dirty="0">
                <a:solidFill>
                  <a:srgbClr val="FF0000"/>
                </a:solidFill>
              </a:rPr>
              <a:t>State of </a:t>
            </a:r>
            <a:r>
              <a:rPr lang="it-IT" dirty="0" err="1">
                <a:solidFill>
                  <a:srgbClr val="FF0000"/>
                </a:solidFill>
              </a:rPr>
              <a:t>currently</a:t>
            </a:r>
            <a:r>
              <a:rPr lang="it-IT" dirty="0">
                <a:solidFill>
                  <a:srgbClr val="FF0000"/>
                </a:solidFill>
              </a:rPr>
              <a:t> </a:t>
            </a:r>
            <a:r>
              <a:rPr lang="it-IT" dirty="0" err="1">
                <a:solidFill>
                  <a:srgbClr val="FF0000"/>
                </a:solidFill>
              </a:rPr>
              <a:t>active</a:t>
            </a:r>
            <a:r>
              <a:rPr lang="it-IT" dirty="0">
                <a:solidFill>
                  <a:srgbClr val="FF0000"/>
                </a:solidFill>
              </a:rPr>
              <a:t> </a:t>
            </a:r>
            <a:r>
              <a:rPr lang="it-IT" dirty="0" err="1">
                <a:solidFill>
                  <a:srgbClr val="FF0000"/>
                </a:solidFill>
              </a:rPr>
              <a:t>layer</a:t>
            </a:r>
            <a:r>
              <a:rPr lang="it-IT" dirty="0">
                <a:solidFill>
                  <a:srgbClr val="FF0000"/>
                </a:solidFill>
              </a:rPr>
              <a:t>.</a:t>
            </a:r>
            <a:endParaRPr lang="en-US" dirty="0">
              <a:solidFill>
                <a:srgbClr val="FF0000"/>
              </a:solidFill>
            </a:endParaRPr>
          </a:p>
        </p:txBody>
      </p:sp>
      <p:sp>
        <p:nvSpPr>
          <p:cNvPr id="25" name="Oval 24">
            <a:extLst>
              <a:ext uri="{FF2B5EF4-FFF2-40B4-BE49-F238E27FC236}">
                <a16:creationId xmlns:a16="http://schemas.microsoft.com/office/drawing/2014/main" id="{BF7F0647-D703-1378-34AC-34F62C4F0BEE}"/>
              </a:ext>
            </a:extLst>
          </p:cNvPr>
          <p:cNvSpPr/>
          <p:nvPr/>
        </p:nvSpPr>
        <p:spPr>
          <a:xfrm>
            <a:off x="4716962" y="2711088"/>
            <a:ext cx="757100" cy="6407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6" name="Oval 25">
            <a:extLst>
              <a:ext uri="{FF2B5EF4-FFF2-40B4-BE49-F238E27FC236}">
                <a16:creationId xmlns:a16="http://schemas.microsoft.com/office/drawing/2014/main" id="{7AB9E676-BDB8-64C4-DD42-F2689DF43E32}"/>
              </a:ext>
            </a:extLst>
          </p:cNvPr>
          <p:cNvSpPr/>
          <p:nvPr/>
        </p:nvSpPr>
        <p:spPr>
          <a:xfrm>
            <a:off x="9036284" y="2057399"/>
            <a:ext cx="688741" cy="2389991"/>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19296A3-5627-838F-6E6C-9BC5C327276E}"/>
              </a:ext>
            </a:extLst>
          </p:cNvPr>
          <p:cNvSpPr txBox="1"/>
          <p:nvPr/>
        </p:nvSpPr>
        <p:spPr>
          <a:xfrm>
            <a:off x="300867" y="5339593"/>
            <a:ext cx="1514477" cy="646331"/>
          </a:xfrm>
          <a:prstGeom prst="rect">
            <a:avLst/>
          </a:prstGeom>
          <a:solidFill>
            <a:schemeClr val="bg2"/>
          </a:solidFill>
        </p:spPr>
        <p:txBody>
          <a:bodyPr wrap="square" rtlCol="0">
            <a:spAutoFit/>
          </a:bodyPr>
          <a:lstStyle/>
          <a:p>
            <a:r>
              <a:rPr lang="it-IT" b="1" dirty="0">
                <a:solidFill>
                  <a:srgbClr val="92D050"/>
                </a:solidFill>
              </a:rPr>
              <a:t>State of </a:t>
            </a:r>
            <a:r>
              <a:rPr lang="it-IT" b="1" dirty="0" err="1">
                <a:solidFill>
                  <a:srgbClr val="92D050"/>
                </a:solidFill>
              </a:rPr>
              <a:t>previous</a:t>
            </a:r>
            <a:r>
              <a:rPr lang="it-IT" b="1" dirty="0">
                <a:solidFill>
                  <a:srgbClr val="92D050"/>
                </a:solidFill>
              </a:rPr>
              <a:t> </a:t>
            </a:r>
            <a:r>
              <a:rPr lang="it-IT" b="1" dirty="0" err="1">
                <a:solidFill>
                  <a:srgbClr val="92D050"/>
                </a:solidFill>
              </a:rPr>
              <a:t>layer</a:t>
            </a:r>
            <a:endParaRPr lang="en-US" b="1" dirty="0">
              <a:solidFill>
                <a:srgbClr val="92D050"/>
              </a:solidFill>
            </a:endParaRPr>
          </a:p>
        </p:txBody>
      </p:sp>
      <p:sp>
        <p:nvSpPr>
          <p:cNvPr id="3" name="Rectangle 2">
            <a:extLst>
              <a:ext uri="{FF2B5EF4-FFF2-40B4-BE49-F238E27FC236}">
                <a16:creationId xmlns:a16="http://schemas.microsoft.com/office/drawing/2014/main" id="{7DEFDC7E-5A49-652B-EE00-F593824F8E7F}"/>
              </a:ext>
            </a:extLst>
          </p:cNvPr>
          <p:cNvSpPr/>
          <p:nvPr/>
        </p:nvSpPr>
        <p:spPr>
          <a:xfrm>
            <a:off x="1815344" y="1101089"/>
            <a:ext cx="2756656" cy="4753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NEURON</a:t>
            </a:r>
            <a:endParaRPr lang="en-US" dirty="0"/>
          </a:p>
        </p:txBody>
      </p:sp>
      <p:sp>
        <p:nvSpPr>
          <p:cNvPr id="16" name="Rectangle 15">
            <a:extLst>
              <a:ext uri="{FF2B5EF4-FFF2-40B4-BE49-F238E27FC236}">
                <a16:creationId xmlns:a16="http://schemas.microsoft.com/office/drawing/2014/main" id="{43343640-8562-6BC2-786A-CEA5E303694C}"/>
              </a:ext>
            </a:extLst>
          </p:cNvPr>
          <p:cNvSpPr/>
          <p:nvPr/>
        </p:nvSpPr>
        <p:spPr>
          <a:xfrm>
            <a:off x="7166182" y="1101089"/>
            <a:ext cx="2756656" cy="4753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LAYER</a:t>
            </a:r>
            <a:endParaRPr lang="en-US" dirty="0"/>
          </a:p>
        </p:txBody>
      </p:sp>
    </p:spTree>
    <p:extLst>
      <p:ext uri="{BB962C8B-B14F-4D97-AF65-F5344CB8AC3E}">
        <p14:creationId xmlns:p14="http://schemas.microsoft.com/office/powerpoint/2010/main" val="2859103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FB4F9C-A688-4158-48FA-FCCC40091159}"/>
              </a:ext>
            </a:extLst>
          </p:cNvPr>
          <p:cNvSpPr/>
          <p:nvPr/>
        </p:nvSpPr>
        <p:spPr>
          <a:xfrm>
            <a:off x="645059" y="2062369"/>
            <a:ext cx="10891234" cy="37010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7068D-3367-2859-8192-F15D2066C50C}"/>
              </a:ext>
            </a:extLst>
          </p:cNvPr>
          <p:cNvSpPr>
            <a:spLocks noGrp="1"/>
          </p:cNvSpPr>
          <p:nvPr>
            <p:ph type="title"/>
          </p:nvPr>
        </p:nvSpPr>
        <p:spPr/>
        <p:txBody>
          <a:bodyPr/>
          <a:lstStyle/>
          <a:p>
            <a:r>
              <a:rPr lang="it-IT" dirty="0" err="1"/>
              <a:t>Neuron</a:t>
            </a:r>
            <a:r>
              <a:rPr lang="it-IT" dirty="0"/>
              <a:t> </a:t>
            </a:r>
            <a:r>
              <a:rPr lang="it-IT" dirty="0" err="1"/>
              <a:t>Added</a:t>
            </a:r>
            <a:r>
              <a:rPr lang="it-IT" dirty="0"/>
              <a:t> Pins</a:t>
            </a:r>
            <a:endParaRPr lang="en-US" dirty="0"/>
          </a:p>
        </p:txBody>
      </p:sp>
      <p:pic>
        <p:nvPicPr>
          <p:cNvPr id="4" name="Picture 3" descr="Diagram&#10;&#10;Description automatically generated">
            <a:extLst>
              <a:ext uri="{FF2B5EF4-FFF2-40B4-BE49-F238E27FC236}">
                <a16:creationId xmlns:a16="http://schemas.microsoft.com/office/drawing/2014/main" id="{239A3E7A-0309-BF87-9AC9-988D2DC2CD30}"/>
              </a:ext>
            </a:extLst>
          </p:cNvPr>
          <p:cNvPicPr>
            <a:picLocks noChangeAspect="1"/>
          </p:cNvPicPr>
          <p:nvPr/>
        </p:nvPicPr>
        <p:blipFill>
          <a:blip r:embed="rId2"/>
          <a:stretch>
            <a:fillRect/>
          </a:stretch>
        </p:blipFill>
        <p:spPr>
          <a:xfrm>
            <a:off x="2878611" y="2062369"/>
            <a:ext cx="5279406" cy="3519604"/>
          </a:xfrm>
          <a:prstGeom prst="rect">
            <a:avLst/>
          </a:prstGeom>
        </p:spPr>
      </p:pic>
      <p:sp>
        <p:nvSpPr>
          <p:cNvPr id="6" name="Rectangle 5">
            <a:extLst>
              <a:ext uri="{FF2B5EF4-FFF2-40B4-BE49-F238E27FC236}">
                <a16:creationId xmlns:a16="http://schemas.microsoft.com/office/drawing/2014/main" id="{C1843C96-5267-3F66-2F54-C99ADE36AB82}"/>
              </a:ext>
            </a:extLst>
          </p:cNvPr>
          <p:cNvSpPr/>
          <p:nvPr/>
        </p:nvSpPr>
        <p:spPr>
          <a:xfrm>
            <a:off x="2878610" y="3916756"/>
            <a:ext cx="893705" cy="20702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cxnSp>
        <p:nvCxnSpPr>
          <p:cNvPr id="11" name="Connector: Elbow 10">
            <a:extLst>
              <a:ext uri="{FF2B5EF4-FFF2-40B4-BE49-F238E27FC236}">
                <a16:creationId xmlns:a16="http://schemas.microsoft.com/office/drawing/2014/main" id="{128D221C-B260-1C92-C902-D4144F92A979}"/>
              </a:ext>
            </a:extLst>
          </p:cNvPr>
          <p:cNvCxnSpPr>
            <a:cxnSpLocks/>
            <a:stCxn id="6" idx="2"/>
          </p:cNvCxnSpPr>
          <p:nvPr/>
        </p:nvCxnSpPr>
        <p:spPr>
          <a:xfrm rot="16200000" flipH="1">
            <a:off x="3291999" y="4157244"/>
            <a:ext cx="352424" cy="285496"/>
          </a:xfrm>
          <a:prstGeom prst="bentConnector3">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104BA5A-1530-F8E5-EEAE-1B4536C21DAF}"/>
              </a:ext>
            </a:extLst>
          </p:cNvPr>
          <p:cNvCxnSpPr>
            <a:cxnSpLocks/>
          </p:cNvCxnSpPr>
          <p:nvPr/>
        </p:nvCxnSpPr>
        <p:spPr>
          <a:xfrm>
            <a:off x="3772316" y="4007498"/>
            <a:ext cx="3333750" cy="535382"/>
          </a:xfrm>
          <a:prstGeom prst="bentConnector3">
            <a:avLst>
              <a:gd name="adj1" fmla="val 99714"/>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3A93DD1-739F-A827-2160-9F5075103C7B}"/>
              </a:ext>
            </a:extLst>
          </p:cNvPr>
          <p:cNvCxnSpPr>
            <a:cxnSpLocks/>
            <a:stCxn id="6" idx="3"/>
          </p:cNvCxnSpPr>
          <p:nvPr/>
        </p:nvCxnSpPr>
        <p:spPr>
          <a:xfrm flipV="1">
            <a:off x="3772315" y="3638005"/>
            <a:ext cx="3724276" cy="382263"/>
          </a:xfrm>
          <a:prstGeom prst="bentConnector3">
            <a:avLst>
              <a:gd name="adj1" fmla="val 100172"/>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F93FBD-1109-AB4F-EF89-8FEDB5DDB150}"/>
              </a:ext>
            </a:extLst>
          </p:cNvPr>
          <p:cNvSpPr/>
          <p:nvPr/>
        </p:nvSpPr>
        <p:spPr>
          <a:xfrm>
            <a:off x="8496716" y="2685505"/>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DATA_OUT_SAVE</a:t>
            </a:r>
            <a:endParaRPr lang="en-US" sz="800" dirty="0">
              <a:solidFill>
                <a:srgbClr val="FF0000"/>
              </a:solidFill>
            </a:endParaRPr>
          </a:p>
        </p:txBody>
      </p:sp>
      <p:sp>
        <p:nvSpPr>
          <p:cNvPr id="25" name="Rectangle 24">
            <a:extLst>
              <a:ext uri="{FF2B5EF4-FFF2-40B4-BE49-F238E27FC236}">
                <a16:creationId xmlns:a16="http://schemas.microsoft.com/office/drawing/2014/main" id="{DC9A16C7-D20F-8695-0ED8-F54AE8AA96F1}"/>
              </a:ext>
            </a:extLst>
          </p:cNvPr>
          <p:cNvSpPr/>
          <p:nvPr/>
        </p:nvSpPr>
        <p:spPr>
          <a:xfrm>
            <a:off x="8496716" y="2941269"/>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DATA_OUT_REC</a:t>
            </a:r>
            <a:endParaRPr lang="en-US" sz="800" dirty="0">
              <a:solidFill>
                <a:srgbClr val="FF0000"/>
              </a:solidFill>
            </a:endParaRPr>
          </a:p>
        </p:txBody>
      </p:sp>
      <p:sp>
        <p:nvSpPr>
          <p:cNvPr id="26" name="Rectangle 25">
            <a:extLst>
              <a:ext uri="{FF2B5EF4-FFF2-40B4-BE49-F238E27FC236}">
                <a16:creationId xmlns:a16="http://schemas.microsoft.com/office/drawing/2014/main" id="{08D105D3-AC1F-248D-1C16-57D1CFC1D8C9}"/>
              </a:ext>
            </a:extLst>
          </p:cNvPr>
          <p:cNvSpPr/>
          <p:nvPr/>
        </p:nvSpPr>
        <p:spPr>
          <a:xfrm>
            <a:off x="7801879" y="4818597"/>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CUM_SUM_SAVE</a:t>
            </a:r>
            <a:endParaRPr lang="en-US" sz="800" dirty="0">
              <a:solidFill>
                <a:srgbClr val="FF0000"/>
              </a:solidFill>
            </a:endParaRPr>
          </a:p>
        </p:txBody>
      </p:sp>
      <p:sp>
        <p:nvSpPr>
          <p:cNvPr id="27" name="Rectangle 26">
            <a:extLst>
              <a:ext uri="{FF2B5EF4-FFF2-40B4-BE49-F238E27FC236}">
                <a16:creationId xmlns:a16="http://schemas.microsoft.com/office/drawing/2014/main" id="{DDFDEAC5-DF71-399C-4613-3306E7A8369A}"/>
              </a:ext>
            </a:extLst>
          </p:cNvPr>
          <p:cNvSpPr/>
          <p:nvPr/>
        </p:nvSpPr>
        <p:spPr>
          <a:xfrm>
            <a:off x="8496716" y="5226786"/>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CUM_SUM_REC</a:t>
            </a:r>
            <a:endParaRPr lang="en-US" sz="800" dirty="0">
              <a:solidFill>
                <a:srgbClr val="FF0000"/>
              </a:solidFill>
            </a:endParaRPr>
          </a:p>
        </p:txBody>
      </p:sp>
      <p:cxnSp>
        <p:nvCxnSpPr>
          <p:cNvPr id="29" name="Straight Arrow Connector 28">
            <a:extLst>
              <a:ext uri="{FF2B5EF4-FFF2-40B4-BE49-F238E27FC236}">
                <a16:creationId xmlns:a16="http://schemas.microsoft.com/office/drawing/2014/main" id="{3CFFE85D-C7FB-64E3-5E09-0CE7B92B5C2C}"/>
              </a:ext>
            </a:extLst>
          </p:cNvPr>
          <p:cNvCxnSpPr>
            <a:cxnSpLocks/>
            <a:endCxn id="24" idx="1"/>
          </p:cNvCxnSpPr>
          <p:nvPr/>
        </p:nvCxnSpPr>
        <p:spPr>
          <a:xfrm>
            <a:off x="8058566" y="2771230"/>
            <a:ext cx="438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9324E54-290E-0F13-CFBD-149F0822ABB8}"/>
              </a:ext>
            </a:extLst>
          </p:cNvPr>
          <p:cNvCxnSpPr>
            <a:cxnSpLocks/>
          </p:cNvCxnSpPr>
          <p:nvPr/>
        </p:nvCxnSpPr>
        <p:spPr>
          <a:xfrm>
            <a:off x="7463180" y="4904322"/>
            <a:ext cx="3386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AA5A0063-4773-7157-D38A-BFD563E70F4D}"/>
              </a:ext>
            </a:extLst>
          </p:cNvPr>
          <p:cNvCxnSpPr>
            <a:cxnSpLocks/>
            <a:stCxn id="25" idx="1"/>
          </p:cNvCxnSpPr>
          <p:nvPr/>
        </p:nvCxnSpPr>
        <p:spPr>
          <a:xfrm rot="10800000" flipV="1">
            <a:off x="7801880" y="3026993"/>
            <a:ext cx="694837" cy="141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44B839C9-7436-12F0-3B9F-FE71D0D9DE07}"/>
              </a:ext>
            </a:extLst>
          </p:cNvPr>
          <p:cNvCxnSpPr>
            <a:cxnSpLocks/>
          </p:cNvCxnSpPr>
          <p:nvPr/>
        </p:nvCxnSpPr>
        <p:spPr>
          <a:xfrm rot="10800000" flipV="1">
            <a:off x="7801878" y="5308278"/>
            <a:ext cx="694837" cy="141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5100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590149-4E54-BBA2-E320-234C898C4B24}"/>
              </a:ext>
            </a:extLst>
          </p:cNvPr>
          <p:cNvSpPr/>
          <p:nvPr/>
        </p:nvSpPr>
        <p:spPr>
          <a:xfrm>
            <a:off x="645059" y="1866900"/>
            <a:ext cx="10891234" cy="42387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2B8A71-C364-62F0-AE52-4B4359610674}"/>
              </a:ext>
            </a:extLst>
          </p:cNvPr>
          <p:cNvSpPr>
            <a:spLocks noGrp="1"/>
          </p:cNvSpPr>
          <p:nvPr>
            <p:ph type="title"/>
          </p:nvPr>
        </p:nvSpPr>
        <p:spPr/>
        <p:txBody>
          <a:bodyPr/>
          <a:lstStyle/>
          <a:p>
            <a:r>
              <a:rPr lang="it-IT" dirty="0"/>
              <a:t>Layer </a:t>
            </a:r>
            <a:r>
              <a:rPr lang="it-IT" dirty="0" err="1"/>
              <a:t>Added</a:t>
            </a:r>
            <a:r>
              <a:rPr lang="it-IT" dirty="0"/>
              <a:t> Pins</a:t>
            </a:r>
            <a:endParaRPr lang="en-US" dirty="0"/>
          </a:p>
        </p:txBody>
      </p:sp>
      <p:pic>
        <p:nvPicPr>
          <p:cNvPr id="4" name="Picture 3" descr="Diagram&#10;&#10;Description automatically generated">
            <a:extLst>
              <a:ext uri="{FF2B5EF4-FFF2-40B4-BE49-F238E27FC236}">
                <a16:creationId xmlns:a16="http://schemas.microsoft.com/office/drawing/2014/main" id="{8DEEE73C-0976-80BC-AA01-5CC711861185}"/>
              </a:ext>
            </a:extLst>
          </p:cNvPr>
          <p:cNvPicPr>
            <a:picLocks noChangeAspect="1"/>
          </p:cNvPicPr>
          <p:nvPr/>
        </p:nvPicPr>
        <p:blipFill>
          <a:blip r:embed="rId3"/>
          <a:stretch>
            <a:fillRect/>
          </a:stretch>
        </p:blipFill>
        <p:spPr>
          <a:xfrm>
            <a:off x="2640253" y="2437614"/>
            <a:ext cx="6911494" cy="3175756"/>
          </a:xfrm>
          <a:prstGeom prst="rect">
            <a:avLst/>
          </a:prstGeom>
        </p:spPr>
      </p:pic>
      <p:sp>
        <p:nvSpPr>
          <p:cNvPr id="6" name="Rectangle 5">
            <a:extLst>
              <a:ext uri="{FF2B5EF4-FFF2-40B4-BE49-F238E27FC236}">
                <a16:creationId xmlns:a16="http://schemas.microsoft.com/office/drawing/2014/main" id="{0A921FDB-E2C9-9288-A490-57A99DAE21FE}"/>
              </a:ext>
            </a:extLst>
          </p:cNvPr>
          <p:cNvSpPr/>
          <p:nvPr/>
        </p:nvSpPr>
        <p:spPr>
          <a:xfrm>
            <a:off x="4396236" y="4635500"/>
            <a:ext cx="111442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FSM_STATE_SAVE</a:t>
            </a:r>
            <a:endParaRPr lang="en-US" sz="800" dirty="0">
              <a:solidFill>
                <a:srgbClr val="FF0000"/>
              </a:solidFill>
            </a:endParaRPr>
          </a:p>
        </p:txBody>
      </p:sp>
      <p:sp>
        <p:nvSpPr>
          <p:cNvPr id="7" name="Rectangle 6">
            <a:extLst>
              <a:ext uri="{FF2B5EF4-FFF2-40B4-BE49-F238E27FC236}">
                <a16:creationId xmlns:a16="http://schemas.microsoft.com/office/drawing/2014/main" id="{D22AAF83-C7C7-3D66-DBB8-1B49C6BEC7FE}"/>
              </a:ext>
            </a:extLst>
          </p:cNvPr>
          <p:cNvSpPr/>
          <p:nvPr/>
        </p:nvSpPr>
        <p:spPr>
          <a:xfrm>
            <a:off x="3103841" y="4635500"/>
            <a:ext cx="99762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FSM_STATE_REC</a:t>
            </a:r>
            <a:endParaRPr lang="en-US" sz="800" dirty="0">
              <a:solidFill>
                <a:srgbClr val="FF0000"/>
              </a:solidFill>
            </a:endParaRPr>
          </a:p>
        </p:txBody>
      </p:sp>
      <p:sp>
        <p:nvSpPr>
          <p:cNvPr id="8" name="Rectangle 7">
            <a:extLst>
              <a:ext uri="{FF2B5EF4-FFF2-40B4-BE49-F238E27FC236}">
                <a16:creationId xmlns:a16="http://schemas.microsoft.com/office/drawing/2014/main" id="{A8F46064-C411-FD39-CC9D-5ABDBD89ECAA}"/>
              </a:ext>
            </a:extLst>
          </p:cNvPr>
          <p:cNvSpPr/>
          <p:nvPr/>
        </p:nvSpPr>
        <p:spPr>
          <a:xfrm>
            <a:off x="3056272" y="3648680"/>
            <a:ext cx="99762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ADDR_GEN_REC</a:t>
            </a:r>
            <a:endParaRPr lang="en-US" sz="800" dirty="0">
              <a:solidFill>
                <a:srgbClr val="FF0000"/>
              </a:solidFill>
            </a:endParaRPr>
          </a:p>
        </p:txBody>
      </p:sp>
      <p:sp>
        <p:nvSpPr>
          <p:cNvPr id="13" name="Rectangle 12">
            <a:extLst>
              <a:ext uri="{FF2B5EF4-FFF2-40B4-BE49-F238E27FC236}">
                <a16:creationId xmlns:a16="http://schemas.microsoft.com/office/drawing/2014/main" id="{93B43B19-DFD7-F188-66DD-B15ED38BFED8}"/>
              </a:ext>
            </a:extLst>
          </p:cNvPr>
          <p:cNvSpPr/>
          <p:nvPr/>
        </p:nvSpPr>
        <p:spPr>
          <a:xfrm>
            <a:off x="5276220" y="356295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ADDR_GEN_SAVE</a:t>
            </a:r>
            <a:endParaRPr lang="en-US" sz="800" dirty="0">
              <a:solidFill>
                <a:srgbClr val="FF0000"/>
              </a:solidFill>
            </a:endParaRPr>
          </a:p>
        </p:txBody>
      </p:sp>
      <p:cxnSp>
        <p:nvCxnSpPr>
          <p:cNvPr id="15" name="Connector: Elbow 14">
            <a:extLst>
              <a:ext uri="{FF2B5EF4-FFF2-40B4-BE49-F238E27FC236}">
                <a16:creationId xmlns:a16="http://schemas.microsoft.com/office/drawing/2014/main" id="{4751B1C3-C2EE-B5CE-F0F9-E7D5620B5015}"/>
              </a:ext>
            </a:extLst>
          </p:cNvPr>
          <p:cNvCxnSpPr>
            <a:cxnSpLocks/>
            <a:endCxn id="13" idx="1"/>
          </p:cNvCxnSpPr>
          <p:nvPr/>
        </p:nvCxnSpPr>
        <p:spPr>
          <a:xfrm>
            <a:off x="4953448" y="3648680"/>
            <a:ext cx="322772" cy="12700"/>
          </a:xfrm>
          <a:prstGeom prst="bentConnector3">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99675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4A2C-740E-3812-89B3-FE8241985940}"/>
              </a:ext>
            </a:extLst>
          </p:cNvPr>
          <p:cNvSpPr>
            <a:spLocks noGrp="1"/>
          </p:cNvSpPr>
          <p:nvPr>
            <p:ph type="title"/>
          </p:nvPr>
        </p:nvSpPr>
        <p:spPr/>
        <p:txBody>
          <a:bodyPr/>
          <a:lstStyle/>
          <a:p>
            <a:r>
              <a:rPr lang="it-IT" dirty="0" err="1"/>
              <a:t>Neuron</a:t>
            </a:r>
            <a:endParaRPr lang="en-US" dirty="0"/>
          </a:p>
        </p:txBody>
      </p:sp>
      <p:pic>
        <p:nvPicPr>
          <p:cNvPr id="5" name="Content Placeholder 4" descr="Diagram&#10;&#10;Description automatically generated">
            <a:extLst>
              <a:ext uri="{FF2B5EF4-FFF2-40B4-BE49-F238E27FC236}">
                <a16:creationId xmlns:a16="http://schemas.microsoft.com/office/drawing/2014/main" id="{96E0127C-6DB4-72A6-421A-3D5AF1AD9017}"/>
              </a:ext>
            </a:extLst>
          </p:cNvPr>
          <p:cNvPicPr>
            <a:picLocks noGrp="1" noChangeAspect="1"/>
          </p:cNvPicPr>
          <p:nvPr>
            <p:ph idx="1"/>
          </p:nvPr>
        </p:nvPicPr>
        <p:blipFill>
          <a:blip r:embed="rId3"/>
          <a:stretch>
            <a:fillRect/>
          </a:stretch>
        </p:blipFill>
        <p:spPr>
          <a:xfrm>
            <a:off x="795238" y="1737083"/>
            <a:ext cx="6024954" cy="2859845"/>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F8DFA6C-6BC2-113A-88AC-A965C4B095EC}"/>
                  </a:ext>
                </a:extLst>
              </p:cNvPr>
              <p:cNvSpPr txBox="1"/>
              <p:nvPr/>
            </p:nvSpPr>
            <p:spPr>
              <a:xfrm>
                <a:off x="7276211" y="2339959"/>
                <a:ext cx="4561313" cy="3107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𝑚</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𝑚</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EF8DFA6C-6BC2-113A-88AC-A965C4B095EC}"/>
                  </a:ext>
                </a:extLst>
              </p:cNvPr>
              <p:cNvSpPr txBox="1">
                <a:spLocks noRot="1" noChangeAspect="1" noMove="1" noResize="1" noEditPoints="1" noAdjustHandles="1" noChangeArrowheads="1" noChangeShapeType="1" noTextEdit="1"/>
              </p:cNvSpPr>
              <p:nvPr/>
            </p:nvSpPr>
            <p:spPr>
              <a:xfrm>
                <a:off x="7276211" y="2339959"/>
                <a:ext cx="4561313" cy="310791"/>
              </a:xfrm>
              <a:prstGeom prst="rect">
                <a:avLst/>
              </a:prstGeom>
              <a:blipFill>
                <a:blip r:embed="rId4"/>
                <a:stretch>
                  <a:fillRect l="-802" t="-1961" r="-1337" b="-1960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567C841-13BC-3449-6EF8-CE25F3FF097F}"/>
              </a:ext>
            </a:extLst>
          </p:cNvPr>
          <p:cNvSpPr txBox="1"/>
          <p:nvPr/>
        </p:nvSpPr>
        <p:spPr>
          <a:xfrm>
            <a:off x="8451624" y="3123809"/>
            <a:ext cx="2945138" cy="3170099"/>
          </a:xfrm>
          <a:prstGeom prst="rect">
            <a:avLst/>
          </a:prstGeom>
          <a:noFill/>
        </p:spPr>
        <p:txBody>
          <a:bodyPr wrap="square" rtlCol="0">
            <a:spAutoFit/>
          </a:bodyPr>
          <a:lstStyle/>
          <a:p>
            <a:pPr marL="342900" indent="-342900">
              <a:buFont typeface="Arial" panose="020B0604020202020204" pitchFamily="34" charset="0"/>
              <a:buChar char="•"/>
            </a:pPr>
            <a:r>
              <a:rPr lang="it-IT" sz="2000" dirty="0" err="1"/>
              <a:t>Every</a:t>
            </a:r>
            <a:r>
              <a:rPr lang="it-IT" sz="2000" dirty="0"/>
              <a:t> </a:t>
            </a:r>
            <a:r>
              <a:rPr lang="it-IT" sz="2000" dirty="0" err="1"/>
              <a:t>Neuron</a:t>
            </a:r>
            <a:r>
              <a:rPr lang="it-IT" sz="2000" dirty="0"/>
              <a:t> </a:t>
            </a:r>
            <a:r>
              <a:rPr lang="it-IT" sz="2000" dirty="0" err="1"/>
              <a:t>has</a:t>
            </a:r>
            <a:r>
              <a:rPr lang="it-IT" sz="2000" dirty="0"/>
              <a:t> </a:t>
            </a:r>
            <a:r>
              <a:rPr lang="it-IT" sz="2000" dirty="0" err="1"/>
              <a:t>its</a:t>
            </a:r>
            <a:r>
              <a:rPr lang="it-IT" sz="2000" dirty="0"/>
              <a:t> </a:t>
            </a:r>
            <a:r>
              <a:rPr lang="it-IT" sz="2000" dirty="0" err="1"/>
              <a:t>own</a:t>
            </a:r>
            <a:r>
              <a:rPr lang="it-IT" sz="2000" dirty="0"/>
              <a:t> </a:t>
            </a:r>
            <a:r>
              <a:rPr lang="it-IT" sz="2000" b="1" dirty="0"/>
              <a:t>weights</a:t>
            </a:r>
            <a:r>
              <a:rPr lang="it-IT" sz="2000" dirty="0"/>
              <a:t> and </a:t>
            </a:r>
            <a:r>
              <a:rPr lang="it-IT" sz="2000" b="1" dirty="0" err="1"/>
              <a:t>biases</a:t>
            </a:r>
            <a:r>
              <a:rPr lang="it-IT" sz="2000" dirty="0"/>
              <a:t>.</a:t>
            </a:r>
          </a:p>
          <a:p>
            <a:pPr marL="342900" indent="-342900">
              <a:buFont typeface="Arial" panose="020B0604020202020204" pitchFamily="34" charset="0"/>
              <a:buChar char="•"/>
            </a:pPr>
            <a:endParaRPr lang="it-IT" sz="2000" dirty="0"/>
          </a:p>
          <a:p>
            <a:pPr marL="342900" indent="-342900">
              <a:buFont typeface="Arial" panose="020B0604020202020204" pitchFamily="34" charset="0"/>
              <a:buChar char="•"/>
            </a:pPr>
            <a:r>
              <a:rPr lang="en-US" sz="2000" dirty="0"/>
              <a:t>The parameters results from a training algorithm.</a:t>
            </a:r>
            <a:endParaRPr lang="it-IT" sz="2000" dirty="0"/>
          </a:p>
          <a:p>
            <a:endParaRPr lang="it-IT" sz="2000" dirty="0"/>
          </a:p>
          <a:p>
            <a:pPr marL="342900" indent="-342900">
              <a:buFont typeface="Arial" panose="020B0604020202020204" pitchFamily="34" charset="0"/>
              <a:buChar char="•"/>
            </a:pPr>
            <a:r>
              <a:rPr lang="it-IT" sz="2000" dirty="0" err="1"/>
              <a:t>Every</a:t>
            </a:r>
            <a:r>
              <a:rPr lang="it-IT" sz="2000" dirty="0"/>
              <a:t> </a:t>
            </a:r>
            <a:r>
              <a:rPr lang="it-IT" sz="2000" dirty="0" err="1"/>
              <a:t>Neuron</a:t>
            </a:r>
            <a:r>
              <a:rPr lang="it-IT" sz="2000" dirty="0"/>
              <a:t> outputs </a:t>
            </a:r>
            <a:r>
              <a:rPr lang="it-IT" sz="2000" dirty="0" err="1"/>
              <a:t>only</a:t>
            </a:r>
            <a:r>
              <a:rPr lang="it-IT" sz="2000" dirty="0"/>
              <a:t> one </a:t>
            </a:r>
            <a:r>
              <a:rPr lang="it-IT" sz="2000" dirty="0" err="1"/>
              <a:t>value</a:t>
            </a:r>
            <a:r>
              <a:rPr lang="it-IT" sz="2000" dirty="0"/>
              <a:t>.</a:t>
            </a:r>
          </a:p>
          <a:p>
            <a:pPr marL="342900" indent="-342900">
              <a:buFont typeface="Arial" panose="020B0604020202020204" pitchFamily="34" charset="0"/>
              <a:buChar char="•"/>
            </a:pPr>
            <a:endParaRPr lang="en-US" sz="2000" dirty="0"/>
          </a:p>
        </p:txBody>
      </p:sp>
      <p:pic>
        <p:nvPicPr>
          <p:cNvPr id="4" name="Picture 3" descr="Chart, line chart&#10;&#10;Description automatically generated">
            <a:extLst>
              <a:ext uri="{FF2B5EF4-FFF2-40B4-BE49-F238E27FC236}">
                <a16:creationId xmlns:a16="http://schemas.microsoft.com/office/drawing/2014/main" id="{C32C9D1B-8EAA-35B9-84FC-479691493A5E}"/>
              </a:ext>
            </a:extLst>
          </p:cNvPr>
          <p:cNvPicPr>
            <a:picLocks noChangeAspect="1"/>
          </p:cNvPicPr>
          <p:nvPr/>
        </p:nvPicPr>
        <p:blipFill>
          <a:blip r:embed="rId5"/>
          <a:stretch>
            <a:fillRect/>
          </a:stretch>
        </p:blipFill>
        <p:spPr>
          <a:xfrm>
            <a:off x="795238" y="4596928"/>
            <a:ext cx="2676095" cy="2007071"/>
          </a:xfrm>
          <a:prstGeom prst="rect">
            <a:avLst/>
          </a:prstGeom>
        </p:spPr>
      </p:pic>
    </p:spTree>
    <p:extLst>
      <p:ext uri="{BB962C8B-B14F-4D97-AF65-F5344CB8AC3E}">
        <p14:creationId xmlns:p14="http://schemas.microsoft.com/office/powerpoint/2010/main" val="530275363"/>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141E-DBBA-989B-A37E-862E5F56ED18}"/>
              </a:ext>
            </a:extLst>
          </p:cNvPr>
          <p:cNvSpPr>
            <a:spLocks noGrp="1"/>
          </p:cNvSpPr>
          <p:nvPr>
            <p:ph type="title"/>
          </p:nvPr>
        </p:nvSpPr>
        <p:spPr>
          <a:xfrm>
            <a:off x="919119" y="46011"/>
            <a:ext cx="10353762" cy="1257300"/>
          </a:xfrm>
        </p:spPr>
        <p:txBody>
          <a:bodyPr/>
          <a:lstStyle/>
          <a:p>
            <a:r>
              <a:rPr lang="it-IT" dirty="0" err="1"/>
              <a:t>Grouping</a:t>
            </a:r>
            <a:r>
              <a:rPr lang="it-IT" dirty="0"/>
              <a:t> data </a:t>
            </a:r>
            <a:endParaRPr lang="en-US" dirty="0"/>
          </a:p>
        </p:txBody>
      </p:sp>
      <p:sp>
        <p:nvSpPr>
          <p:cNvPr id="4" name="Rectangle 3">
            <a:extLst>
              <a:ext uri="{FF2B5EF4-FFF2-40B4-BE49-F238E27FC236}">
                <a16:creationId xmlns:a16="http://schemas.microsoft.com/office/drawing/2014/main" id="{7A0CFA73-9E84-8CDA-7609-DF3355B2FC3C}"/>
              </a:ext>
            </a:extLst>
          </p:cNvPr>
          <p:cNvSpPr/>
          <p:nvPr/>
        </p:nvSpPr>
        <p:spPr>
          <a:xfrm>
            <a:off x="478662" y="1070657"/>
            <a:ext cx="10946294" cy="5605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FB71181-2783-5CA5-F6E7-BD1F46ED450C}"/>
              </a:ext>
            </a:extLst>
          </p:cNvPr>
          <p:cNvSpPr/>
          <p:nvPr/>
        </p:nvSpPr>
        <p:spPr>
          <a:xfrm>
            <a:off x="1164081" y="1719167"/>
            <a:ext cx="3220883" cy="235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F0FEDDF-0C57-ECC2-FE13-131C19CA802B}"/>
              </a:ext>
            </a:extLst>
          </p:cNvPr>
          <p:cNvSpPr txBox="1"/>
          <p:nvPr/>
        </p:nvSpPr>
        <p:spPr>
          <a:xfrm>
            <a:off x="1164081" y="1704803"/>
            <a:ext cx="3220883" cy="369332"/>
          </a:xfrm>
          <a:prstGeom prst="rect">
            <a:avLst/>
          </a:prstGeom>
          <a:noFill/>
        </p:spPr>
        <p:txBody>
          <a:bodyPr wrap="square" rtlCol="0">
            <a:spAutoFit/>
          </a:bodyPr>
          <a:lstStyle/>
          <a:p>
            <a:pPr algn="ctr"/>
            <a:r>
              <a:rPr lang="it-IT" dirty="0">
                <a:solidFill>
                  <a:schemeClr val="bg1"/>
                </a:solidFill>
              </a:rPr>
              <a:t>DATA BACKUP</a:t>
            </a:r>
            <a:endParaRPr lang="en-US" dirty="0">
              <a:solidFill>
                <a:schemeClr val="bg1"/>
              </a:solidFill>
            </a:endParaRPr>
          </a:p>
        </p:txBody>
      </p:sp>
      <p:sp>
        <p:nvSpPr>
          <p:cNvPr id="8" name="TextBox 7">
            <a:extLst>
              <a:ext uri="{FF2B5EF4-FFF2-40B4-BE49-F238E27FC236}">
                <a16:creationId xmlns:a16="http://schemas.microsoft.com/office/drawing/2014/main" id="{4341E295-36AC-559D-B20C-6440FF569C5F}"/>
              </a:ext>
            </a:extLst>
          </p:cNvPr>
          <p:cNvSpPr txBox="1"/>
          <p:nvPr/>
        </p:nvSpPr>
        <p:spPr>
          <a:xfrm>
            <a:off x="1164081" y="2074135"/>
            <a:ext cx="3220883" cy="1754326"/>
          </a:xfrm>
          <a:prstGeom prst="rect">
            <a:avLst/>
          </a:prstGeom>
          <a:noFill/>
        </p:spPr>
        <p:txBody>
          <a:bodyPr wrap="square" rtlCol="0">
            <a:spAutoFit/>
          </a:bodyPr>
          <a:lstStyle/>
          <a:p>
            <a:pPr algn="ctr"/>
            <a:r>
              <a:rPr lang="it-IT" dirty="0"/>
              <a:t>W_SUM_SAVE_0</a:t>
            </a:r>
          </a:p>
          <a:p>
            <a:pPr algn="ctr"/>
            <a:r>
              <a:rPr lang="it-IT" dirty="0"/>
              <a:t>.</a:t>
            </a:r>
          </a:p>
          <a:p>
            <a:pPr algn="ctr"/>
            <a:r>
              <a:rPr lang="it-IT" dirty="0"/>
              <a:t>.</a:t>
            </a:r>
          </a:p>
          <a:p>
            <a:pPr algn="ctr"/>
            <a:r>
              <a:rPr lang="it-IT" dirty="0"/>
              <a:t>W_SUM_SAVE_(P-1)</a:t>
            </a:r>
          </a:p>
          <a:p>
            <a:pPr algn="ctr"/>
            <a:r>
              <a:rPr lang="it-IT" dirty="0"/>
              <a:t>FSM_STATE_SAVE</a:t>
            </a:r>
          </a:p>
          <a:p>
            <a:pPr algn="ctr"/>
            <a:r>
              <a:rPr lang="it-IT" dirty="0"/>
              <a:t>ADDR_GEN_SAVE</a:t>
            </a:r>
            <a:endParaRPr lang="en-US" dirty="0"/>
          </a:p>
        </p:txBody>
      </p:sp>
      <p:sp>
        <p:nvSpPr>
          <p:cNvPr id="9" name="Rectangle 8">
            <a:extLst>
              <a:ext uri="{FF2B5EF4-FFF2-40B4-BE49-F238E27FC236}">
                <a16:creationId xmlns:a16="http://schemas.microsoft.com/office/drawing/2014/main" id="{E328DD1F-C042-E386-3CE2-780A73E9CD5B}"/>
              </a:ext>
            </a:extLst>
          </p:cNvPr>
          <p:cNvSpPr/>
          <p:nvPr/>
        </p:nvSpPr>
        <p:spPr>
          <a:xfrm>
            <a:off x="1164081" y="4231301"/>
            <a:ext cx="3220883" cy="235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CE5711A-08E9-9D7C-92ED-F908F675407C}"/>
              </a:ext>
            </a:extLst>
          </p:cNvPr>
          <p:cNvSpPr txBox="1"/>
          <p:nvPr/>
        </p:nvSpPr>
        <p:spPr>
          <a:xfrm>
            <a:off x="1164081" y="4231301"/>
            <a:ext cx="3220883" cy="369332"/>
          </a:xfrm>
          <a:prstGeom prst="rect">
            <a:avLst/>
          </a:prstGeom>
          <a:noFill/>
        </p:spPr>
        <p:txBody>
          <a:bodyPr wrap="square" rtlCol="0">
            <a:spAutoFit/>
          </a:bodyPr>
          <a:lstStyle/>
          <a:p>
            <a:pPr algn="ctr"/>
            <a:r>
              <a:rPr lang="it-IT" dirty="0">
                <a:solidFill>
                  <a:schemeClr val="bg1"/>
                </a:solidFill>
              </a:rPr>
              <a:t>DATA SAVE</a:t>
            </a:r>
            <a:endParaRPr lang="en-US" dirty="0">
              <a:solidFill>
                <a:schemeClr val="bg1"/>
              </a:solidFill>
            </a:endParaRPr>
          </a:p>
        </p:txBody>
      </p:sp>
      <p:sp>
        <p:nvSpPr>
          <p:cNvPr id="11" name="TextBox 10">
            <a:extLst>
              <a:ext uri="{FF2B5EF4-FFF2-40B4-BE49-F238E27FC236}">
                <a16:creationId xmlns:a16="http://schemas.microsoft.com/office/drawing/2014/main" id="{F51476B9-245D-E786-BC88-24B34B33E77A}"/>
              </a:ext>
            </a:extLst>
          </p:cNvPr>
          <p:cNvSpPr txBox="1"/>
          <p:nvPr/>
        </p:nvSpPr>
        <p:spPr>
          <a:xfrm>
            <a:off x="1164081" y="4600633"/>
            <a:ext cx="3220883" cy="1754326"/>
          </a:xfrm>
          <a:prstGeom prst="rect">
            <a:avLst/>
          </a:prstGeom>
          <a:noFill/>
        </p:spPr>
        <p:txBody>
          <a:bodyPr wrap="square" rtlCol="0">
            <a:spAutoFit/>
          </a:bodyPr>
          <a:lstStyle/>
          <a:p>
            <a:pPr algn="ctr"/>
            <a:r>
              <a:rPr lang="it-IT" dirty="0"/>
              <a:t>W_SUM_REC_0</a:t>
            </a:r>
          </a:p>
          <a:p>
            <a:pPr algn="ctr"/>
            <a:r>
              <a:rPr lang="it-IT" dirty="0"/>
              <a:t>.</a:t>
            </a:r>
          </a:p>
          <a:p>
            <a:pPr algn="ctr"/>
            <a:r>
              <a:rPr lang="it-IT" dirty="0"/>
              <a:t>.</a:t>
            </a:r>
          </a:p>
          <a:p>
            <a:pPr algn="ctr"/>
            <a:r>
              <a:rPr lang="it-IT" dirty="0"/>
              <a:t>W_SUM_REC_(P-1)</a:t>
            </a:r>
          </a:p>
          <a:p>
            <a:pPr algn="ctr"/>
            <a:r>
              <a:rPr lang="it-IT" dirty="0"/>
              <a:t>FSM_REC_SAVE</a:t>
            </a:r>
          </a:p>
          <a:p>
            <a:pPr algn="ctr"/>
            <a:r>
              <a:rPr lang="it-IT" dirty="0"/>
              <a:t>ADDR_GEN_REC</a:t>
            </a:r>
            <a:endParaRPr lang="en-US" dirty="0"/>
          </a:p>
        </p:txBody>
      </p:sp>
      <p:sp>
        <p:nvSpPr>
          <p:cNvPr id="12" name="TextBox 11">
            <a:extLst>
              <a:ext uri="{FF2B5EF4-FFF2-40B4-BE49-F238E27FC236}">
                <a16:creationId xmlns:a16="http://schemas.microsoft.com/office/drawing/2014/main" id="{503D8EC9-1245-7DA7-45BE-E5193E3DE063}"/>
              </a:ext>
            </a:extLst>
          </p:cNvPr>
          <p:cNvSpPr txBox="1"/>
          <p:nvPr/>
        </p:nvSpPr>
        <p:spPr>
          <a:xfrm>
            <a:off x="1260539" y="1207777"/>
            <a:ext cx="2968487" cy="369332"/>
          </a:xfrm>
          <a:prstGeom prst="rect">
            <a:avLst/>
          </a:prstGeom>
          <a:noFill/>
        </p:spPr>
        <p:txBody>
          <a:bodyPr wrap="square" rtlCol="0">
            <a:spAutoFit/>
          </a:bodyPr>
          <a:lstStyle/>
          <a:p>
            <a:pPr algn="ctr"/>
            <a:r>
              <a:rPr lang="it-IT" dirty="0">
                <a:solidFill>
                  <a:schemeClr val="bg1"/>
                </a:solidFill>
              </a:rPr>
              <a:t>CURRENTLY ACTIVE</a:t>
            </a:r>
            <a:endParaRPr lang="en-US" dirty="0">
              <a:solidFill>
                <a:schemeClr val="bg1"/>
              </a:solidFill>
            </a:endParaRPr>
          </a:p>
        </p:txBody>
      </p:sp>
      <p:sp>
        <p:nvSpPr>
          <p:cNvPr id="21" name="Rectangle 20">
            <a:extLst>
              <a:ext uri="{FF2B5EF4-FFF2-40B4-BE49-F238E27FC236}">
                <a16:creationId xmlns:a16="http://schemas.microsoft.com/office/drawing/2014/main" id="{3C81EE1B-341B-A0AA-019F-7B247AEBF2C6}"/>
              </a:ext>
            </a:extLst>
          </p:cNvPr>
          <p:cNvSpPr/>
          <p:nvPr/>
        </p:nvSpPr>
        <p:spPr>
          <a:xfrm>
            <a:off x="4864898" y="1733206"/>
            <a:ext cx="3220883" cy="235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0AFDC79-2DF4-EAD5-B502-7D329F6DAA23}"/>
              </a:ext>
            </a:extLst>
          </p:cNvPr>
          <p:cNvSpPr txBox="1"/>
          <p:nvPr/>
        </p:nvSpPr>
        <p:spPr>
          <a:xfrm>
            <a:off x="4864898" y="1718842"/>
            <a:ext cx="3220883" cy="369332"/>
          </a:xfrm>
          <a:prstGeom prst="rect">
            <a:avLst/>
          </a:prstGeom>
          <a:noFill/>
        </p:spPr>
        <p:txBody>
          <a:bodyPr wrap="square" rtlCol="0">
            <a:spAutoFit/>
          </a:bodyPr>
          <a:lstStyle/>
          <a:p>
            <a:pPr algn="ctr"/>
            <a:r>
              <a:rPr lang="it-IT" dirty="0">
                <a:solidFill>
                  <a:schemeClr val="bg1"/>
                </a:solidFill>
              </a:rPr>
              <a:t>DATA BACKUP</a:t>
            </a:r>
            <a:endParaRPr lang="en-US" dirty="0">
              <a:solidFill>
                <a:schemeClr val="bg1"/>
              </a:solidFill>
            </a:endParaRPr>
          </a:p>
        </p:txBody>
      </p:sp>
      <p:sp>
        <p:nvSpPr>
          <p:cNvPr id="23" name="TextBox 22">
            <a:extLst>
              <a:ext uri="{FF2B5EF4-FFF2-40B4-BE49-F238E27FC236}">
                <a16:creationId xmlns:a16="http://schemas.microsoft.com/office/drawing/2014/main" id="{9A5BEC2B-D56E-BE60-5CD2-0015092D040D}"/>
              </a:ext>
            </a:extLst>
          </p:cNvPr>
          <p:cNvSpPr txBox="1"/>
          <p:nvPr/>
        </p:nvSpPr>
        <p:spPr>
          <a:xfrm>
            <a:off x="4864898" y="2088174"/>
            <a:ext cx="3220883" cy="1200329"/>
          </a:xfrm>
          <a:prstGeom prst="rect">
            <a:avLst/>
          </a:prstGeom>
          <a:noFill/>
        </p:spPr>
        <p:txBody>
          <a:bodyPr wrap="square" rtlCol="0">
            <a:spAutoFit/>
          </a:bodyPr>
          <a:lstStyle/>
          <a:p>
            <a:pPr algn="ctr"/>
            <a:r>
              <a:rPr lang="it-IT" dirty="0"/>
              <a:t>N_OUTPUT_SAVE_0</a:t>
            </a:r>
          </a:p>
          <a:p>
            <a:pPr algn="ctr"/>
            <a:r>
              <a:rPr lang="it-IT" dirty="0"/>
              <a:t>.</a:t>
            </a:r>
          </a:p>
          <a:p>
            <a:pPr algn="ctr"/>
            <a:r>
              <a:rPr lang="it-IT" dirty="0"/>
              <a:t>.</a:t>
            </a:r>
          </a:p>
          <a:p>
            <a:pPr algn="ctr"/>
            <a:r>
              <a:rPr lang="it-IT" dirty="0"/>
              <a:t>N_OUTPUT_SAVE_(P-1)</a:t>
            </a:r>
          </a:p>
        </p:txBody>
      </p:sp>
      <p:sp>
        <p:nvSpPr>
          <p:cNvPr id="24" name="Rectangle 23">
            <a:extLst>
              <a:ext uri="{FF2B5EF4-FFF2-40B4-BE49-F238E27FC236}">
                <a16:creationId xmlns:a16="http://schemas.microsoft.com/office/drawing/2014/main" id="{E035ED30-E2B7-CE84-4AD8-2FFD0FF46FFA}"/>
              </a:ext>
            </a:extLst>
          </p:cNvPr>
          <p:cNvSpPr/>
          <p:nvPr/>
        </p:nvSpPr>
        <p:spPr>
          <a:xfrm>
            <a:off x="4864898" y="4245340"/>
            <a:ext cx="3220883" cy="235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8CA441F1-F021-98F8-1AF6-747803720116}"/>
              </a:ext>
            </a:extLst>
          </p:cNvPr>
          <p:cNvSpPr txBox="1"/>
          <p:nvPr/>
        </p:nvSpPr>
        <p:spPr>
          <a:xfrm>
            <a:off x="4864898" y="4245340"/>
            <a:ext cx="3220883" cy="369332"/>
          </a:xfrm>
          <a:prstGeom prst="rect">
            <a:avLst/>
          </a:prstGeom>
          <a:noFill/>
        </p:spPr>
        <p:txBody>
          <a:bodyPr wrap="square" rtlCol="0">
            <a:spAutoFit/>
          </a:bodyPr>
          <a:lstStyle/>
          <a:p>
            <a:pPr algn="ctr"/>
            <a:r>
              <a:rPr lang="it-IT" dirty="0">
                <a:solidFill>
                  <a:schemeClr val="bg1"/>
                </a:solidFill>
              </a:rPr>
              <a:t>DATA SAVE</a:t>
            </a:r>
            <a:endParaRPr lang="en-US" dirty="0">
              <a:solidFill>
                <a:schemeClr val="bg1"/>
              </a:solidFill>
            </a:endParaRPr>
          </a:p>
        </p:txBody>
      </p:sp>
      <p:sp>
        <p:nvSpPr>
          <p:cNvPr id="26" name="TextBox 25">
            <a:extLst>
              <a:ext uri="{FF2B5EF4-FFF2-40B4-BE49-F238E27FC236}">
                <a16:creationId xmlns:a16="http://schemas.microsoft.com/office/drawing/2014/main" id="{7C2F95A6-8922-3034-9415-FFDEED8B819E}"/>
              </a:ext>
            </a:extLst>
          </p:cNvPr>
          <p:cNvSpPr txBox="1"/>
          <p:nvPr/>
        </p:nvSpPr>
        <p:spPr>
          <a:xfrm>
            <a:off x="4864898" y="4614672"/>
            <a:ext cx="3220883" cy="1200329"/>
          </a:xfrm>
          <a:prstGeom prst="rect">
            <a:avLst/>
          </a:prstGeom>
          <a:noFill/>
        </p:spPr>
        <p:txBody>
          <a:bodyPr wrap="square" rtlCol="0">
            <a:spAutoFit/>
          </a:bodyPr>
          <a:lstStyle/>
          <a:p>
            <a:pPr algn="ctr"/>
            <a:r>
              <a:rPr lang="it-IT" dirty="0"/>
              <a:t>N_OUTPUT_REC_0</a:t>
            </a:r>
          </a:p>
          <a:p>
            <a:pPr algn="ctr"/>
            <a:r>
              <a:rPr lang="it-IT" dirty="0"/>
              <a:t>.</a:t>
            </a:r>
          </a:p>
          <a:p>
            <a:pPr algn="ctr"/>
            <a:r>
              <a:rPr lang="it-IT" dirty="0"/>
              <a:t>.</a:t>
            </a:r>
          </a:p>
          <a:p>
            <a:pPr algn="ctr"/>
            <a:r>
              <a:rPr lang="it-IT" dirty="0"/>
              <a:t>N_OUTPUT_REC_(P-1)</a:t>
            </a:r>
          </a:p>
        </p:txBody>
      </p:sp>
      <p:sp>
        <p:nvSpPr>
          <p:cNvPr id="27" name="TextBox 26">
            <a:extLst>
              <a:ext uri="{FF2B5EF4-FFF2-40B4-BE49-F238E27FC236}">
                <a16:creationId xmlns:a16="http://schemas.microsoft.com/office/drawing/2014/main" id="{9ADDAE1B-8907-601D-BD69-C84FA2DA43A3}"/>
              </a:ext>
            </a:extLst>
          </p:cNvPr>
          <p:cNvSpPr txBox="1"/>
          <p:nvPr/>
        </p:nvSpPr>
        <p:spPr>
          <a:xfrm>
            <a:off x="4991095" y="1207777"/>
            <a:ext cx="2968487" cy="369332"/>
          </a:xfrm>
          <a:prstGeom prst="rect">
            <a:avLst/>
          </a:prstGeom>
          <a:noFill/>
        </p:spPr>
        <p:txBody>
          <a:bodyPr wrap="square" rtlCol="0">
            <a:spAutoFit/>
          </a:bodyPr>
          <a:lstStyle/>
          <a:p>
            <a:pPr algn="ctr"/>
            <a:r>
              <a:rPr lang="it-IT" dirty="0">
                <a:solidFill>
                  <a:schemeClr val="bg1"/>
                </a:solidFill>
              </a:rPr>
              <a:t>PREVIOUS LAYER</a:t>
            </a:r>
            <a:endParaRPr lang="en-US" dirty="0">
              <a:solidFill>
                <a:schemeClr val="bg1"/>
              </a:solidFill>
            </a:endParaRPr>
          </a:p>
        </p:txBody>
      </p:sp>
      <p:sp>
        <p:nvSpPr>
          <p:cNvPr id="28" name="TextBox 27">
            <a:extLst>
              <a:ext uri="{FF2B5EF4-FFF2-40B4-BE49-F238E27FC236}">
                <a16:creationId xmlns:a16="http://schemas.microsoft.com/office/drawing/2014/main" id="{F6557F01-1F47-D174-AA49-FB104A383980}"/>
              </a:ext>
            </a:extLst>
          </p:cNvPr>
          <p:cNvSpPr txBox="1"/>
          <p:nvPr/>
        </p:nvSpPr>
        <p:spPr>
          <a:xfrm>
            <a:off x="8926559" y="1698772"/>
            <a:ext cx="2101360" cy="923330"/>
          </a:xfrm>
          <a:prstGeom prst="rect">
            <a:avLst/>
          </a:prstGeom>
          <a:noFill/>
        </p:spPr>
        <p:txBody>
          <a:bodyPr wrap="square" rtlCol="0">
            <a:spAutoFit/>
          </a:bodyPr>
          <a:lstStyle/>
          <a:p>
            <a:r>
              <a:rPr lang="it-IT" dirty="0">
                <a:solidFill>
                  <a:schemeClr val="bg1"/>
                </a:solidFill>
              </a:rPr>
              <a:t>WE DO NOT SAVE ANY DATA FROM OTHER LAYERS</a:t>
            </a:r>
            <a:endParaRPr lang="en-US" dirty="0">
              <a:solidFill>
                <a:schemeClr val="bg1"/>
              </a:solidFill>
            </a:endParaRPr>
          </a:p>
        </p:txBody>
      </p:sp>
      <p:sp>
        <p:nvSpPr>
          <p:cNvPr id="29" name="TextBox 28">
            <a:extLst>
              <a:ext uri="{FF2B5EF4-FFF2-40B4-BE49-F238E27FC236}">
                <a16:creationId xmlns:a16="http://schemas.microsoft.com/office/drawing/2014/main" id="{A089816F-E3B0-B04A-6760-F52C2821C239}"/>
              </a:ext>
            </a:extLst>
          </p:cNvPr>
          <p:cNvSpPr txBox="1"/>
          <p:nvPr/>
        </p:nvSpPr>
        <p:spPr>
          <a:xfrm>
            <a:off x="8880319" y="2912649"/>
            <a:ext cx="1976684" cy="2862322"/>
          </a:xfrm>
          <a:prstGeom prst="rect">
            <a:avLst/>
          </a:prstGeom>
          <a:noFill/>
        </p:spPr>
        <p:txBody>
          <a:bodyPr wrap="square" rtlCol="0">
            <a:spAutoFit/>
          </a:bodyPr>
          <a:lstStyle/>
          <a:p>
            <a:r>
              <a:rPr lang="it-IT" dirty="0">
                <a:solidFill>
                  <a:schemeClr val="bg1"/>
                </a:solidFill>
              </a:rPr>
              <a:t>THE SAVE AND RECOVERY PROCESS CHANGE DEPENDING ON WEATHER THE LAYER IS THE CURRENTLY ACTIVE ONE OR THE PREVIOUS.</a:t>
            </a:r>
            <a:endParaRPr lang="en-US" dirty="0">
              <a:solidFill>
                <a:schemeClr val="bg1"/>
              </a:solidFill>
            </a:endParaRPr>
          </a:p>
        </p:txBody>
      </p:sp>
    </p:spTree>
    <p:extLst>
      <p:ext uri="{BB962C8B-B14F-4D97-AF65-F5344CB8AC3E}">
        <p14:creationId xmlns:p14="http://schemas.microsoft.com/office/powerpoint/2010/main" val="1649195204"/>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FF8B9C-1E67-5A07-1E90-D9BD78B519DD}"/>
              </a:ext>
            </a:extLst>
          </p:cNvPr>
          <p:cNvSpPr/>
          <p:nvPr/>
        </p:nvSpPr>
        <p:spPr>
          <a:xfrm>
            <a:off x="132522" y="1292915"/>
            <a:ext cx="11953461" cy="5115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DE4C67-A87F-2415-7F1C-1A4E6F999032}"/>
              </a:ext>
            </a:extLst>
          </p:cNvPr>
          <p:cNvSpPr>
            <a:spLocks noGrp="1"/>
          </p:cNvSpPr>
          <p:nvPr>
            <p:ph type="title"/>
          </p:nvPr>
        </p:nvSpPr>
        <p:spPr>
          <a:xfrm>
            <a:off x="919119" y="35615"/>
            <a:ext cx="10353762" cy="1257300"/>
          </a:xfrm>
        </p:spPr>
        <p:txBody>
          <a:bodyPr/>
          <a:lstStyle/>
          <a:p>
            <a:r>
              <a:rPr lang="it-IT" dirty="0"/>
              <a:t>DNN Overall Architecture</a:t>
            </a:r>
            <a:endParaRPr lang="en-US" dirty="0"/>
          </a:p>
        </p:txBody>
      </p:sp>
      <p:pic>
        <p:nvPicPr>
          <p:cNvPr id="4" name="Picture 3" descr="Diagram&#10;&#10;Description automatically generated">
            <a:extLst>
              <a:ext uri="{FF2B5EF4-FFF2-40B4-BE49-F238E27FC236}">
                <a16:creationId xmlns:a16="http://schemas.microsoft.com/office/drawing/2014/main" id="{A0E8E047-AD72-F0CD-80A7-FBBDAF0EE4DC}"/>
              </a:ext>
            </a:extLst>
          </p:cNvPr>
          <p:cNvPicPr>
            <a:picLocks noChangeAspect="1"/>
          </p:cNvPicPr>
          <p:nvPr/>
        </p:nvPicPr>
        <p:blipFill>
          <a:blip r:embed="rId2"/>
          <a:stretch>
            <a:fillRect/>
          </a:stretch>
        </p:blipFill>
        <p:spPr>
          <a:xfrm>
            <a:off x="239357" y="1592599"/>
            <a:ext cx="11713286" cy="4515971"/>
          </a:xfrm>
          <a:prstGeom prst="rect">
            <a:avLst/>
          </a:prstGeom>
        </p:spPr>
      </p:pic>
      <p:sp>
        <p:nvSpPr>
          <p:cNvPr id="6" name="Rectangle 5">
            <a:extLst>
              <a:ext uri="{FF2B5EF4-FFF2-40B4-BE49-F238E27FC236}">
                <a16:creationId xmlns:a16="http://schemas.microsoft.com/office/drawing/2014/main" id="{8F992E08-D414-5F3B-FFED-427F3A88A6E6}"/>
              </a:ext>
            </a:extLst>
          </p:cNvPr>
          <p:cNvSpPr/>
          <p:nvPr/>
        </p:nvSpPr>
        <p:spPr>
          <a:xfrm>
            <a:off x="3607531" y="4433236"/>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7" name="Rectangle 6">
            <a:extLst>
              <a:ext uri="{FF2B5EF4-FFF2-40B4-BE49-F238E27FC236}">
                <a16:creationId xmlns:a16="http://schemas.microsoft.com/office/drawing/2014/main" id="{A3BF5C5B-55C8-E23A-C203-3A5152D1C39E}"/>
              </a:ext>
            </a:extLst>
          </p:cNvPr>
          <p:cNvSpPr/>
          <p:nvPr/>
        </p:nvSpPr>
        <p:spPr>
          <a:xfrm>
            <a:off x="6284097" y="5271401"/>
            <a:ext cx="1186058" cy="65800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8" name="Rectangle 7">
            <a:extLst>
              <a:ext uri="{FF2B5EF4-FFF2-40B4-BE49-F238E27FC236}">
                <a16:creationId xmlns:a16="http://schemas.microsoft.com/office/drawing/2014/main" id="{ADD757FA-439F-8277-651E-2F62C2096B16}"/>
              </a:ext>
            </a:extLst>
          </p:cNvPr>
          <p:cNvSpPr/>
          <p:nvPr/>
        </p:nvSpPr>
        <p:spPr>
          <a:xfrm>
            <a:off x="6718857" y="4433236"/>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0" name="Rectangle 9">
            <a:extLst>
              <a:ext uri="{FF2B5EF4-FFF2-40B4-BE49-F238E27FC236}">
                <a16:creationId xmlns:a16="http://schemas.microsoft.com/office/drawing/2014/main" id="{94D375F2-7022-47C5-3943-3D664BDF17D1}"/>
              </a:ext>
            </a:extLst>
          </p:cNvPr>
          <p:cNvSpPr/>
          <p:nvPr/>
        </p:nvSpPr>
        <p:spPr>
          <a:xfrm>
            <a:off x="10057979" y="4418711"/>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2" name="Rectangle 11">
            <a:extLst>
              <a:ext uri="{FF2B5EF4-FFF2-40B4-BE49-F238E27FC236}">
                <a16:creationId xmlns:a16="http://schemas.microsoft.com/office/drawing/2014/main" id="{71B188A1-A8C2-5D0C-BA6A-4ADE110D28F9}"/>
              </a:ext>
            </a:extLst>
          </p:cNvPr>
          <p:cNvSpPr/>
          <p:nvPr/>
        </p:nvSpPr>
        <p:spPr>
          <a:xfrm>
            <a:off x="3093637"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3" name="Rectangle 12">
            <a:extLst>
              <a:ext uri="{FF2B5EF4-FFF2-40B4-BE49-F238E27FC236}">
                <a16:creationId xmlns:a16="http://schemas.microsoft.com/office/drawing/2014/main" id="{7F49A3BC-2A43-55BE-5FC3-7FF95D9260B2}"/>
              </a:ext>
            </a:extLst>
          </p:cNvPr>
          <p:cNvSpPr/>
          <p:nvPr/>
        </p:nvSpPr>
        <p:spPr>
          <a:xfrm>
            <a:off x="6284097" y="3584350"/>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4" name="Rectangle 13">
            <a:extLst>
              <a:ext uri="{FF2B5EF4-FFF2-40B4-BE49-F238E27FC236}">
                <a16:creationId xmlns:a16="http://schemas.microsoft.com/office/drawing/2014/main" id="{76A1B94D-F2B7-AA04-A29B-D224E9E2E73E}"/>
              </a:ext>
            </a:extLst>
          </p:cNvPr>
          <p:cNvSpPr/>
          <p:nvPr/>
        </p:nvSpPr>
        <p:spPr>
          <a:xfrm>
            <a:off x="9256693"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5" name="Flowchart: Delay 14">
            <a:extLst>
              <a:ext uri="{FF2B5EF4-FFF2-40B4-BE49-F238E27FC236}">
                <a16:creationId xmlns:a16="http://schemas.microsoft.com/office/drawing/2014/main" id="{CD6935C8-6956-5878-D1BE-8197E37525E7}"/>
              </a:ext>
            </a:extLst>
          </p:cNvPr>
          <p:cNvSpPr/>
          <p:nvPr/>
        </p:nvSpPr>
        <p:spPr>
          <a:xfrm>
            <a:off x="5094484" y="5388617"/>
            <a:ext cx="564194" cy="579864"/>
          </a:xfrm>
          <a:prstGeom prst="flowChartDelay">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08F34F69-0FC1-A61C-F96B-EA0E899ECBA5}"/>
              </a:ext>
            </a:extLst>
          </p:cNvPr>
          <p:cNvCxnSpPr>
            <a:cxnSpLocks/>
          </p:cNvCxnSpPr>
          <p:nvPr/>
        </p:nvCxnSpPr>
        <p:spPr>
          <a:xfrm rot="16200000" flipH="1">
            <a:off x="3632800" y="4244426"/>
            <a:ext cx="1916128" cy="938876"/>
          </a:xfrm>
          <a:prstGeom prst="bentConnector3">
            <a:avLst>
              <a:gd name="adj1" fmla="val 9979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F0B2A13-2B9E-7851-F51C-6445CD2357C1}"/>
              </a:ext>
            </a:extLst>
          </p:cNvPr>
          <p:cNvCxnSpPr>
            <a:cxnSpLocks/>
            <a:stCxn id="13" idx="1"/>
          </p:cNvCxnSpPr>
          <p:nvPr/>
        </p:nvCxnSpPr>
        <p:spPr>
          <a:xfrm rot="10800000" flipV="1">
            <a:off x="5231841" y="3670075"/>
            <a:ext cx="1052256" cy="177048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5EF183D-6B4B-FE9B-C8A7-4AE8054C4A92}"/>
              </a:ext>
            </a:extLst>
          </p:cNvPr>
          <p:cNvCxnSpPr>
            <a:cxnSpLocks/>
          </p:cNvCxnSpPr>
          <p:nvPr/>
        </p:nvCxnSpPr>
        <p:spPr>
          <a:xfrm rot="10800000" flipV="1">
            <a:off x="5094486" y="3841524"/>
            <a:ext cx="4441788" cy="1991749"/>
          </a:xfrm>
          <a:prstGeom prst="bentConnector3">
            <a:avLst>
              <a:gd name="adj1" fmla="val 1096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666EB70-F672-D555-842D-0272FDD4B4F9}"/>
              </a:ext>
            </a:extLst>
          </p:cNvPr>
          <p:cNvCxnSpPr>
            <a:stCxn id="15" idx="3"/>
            <a:endCxn id="7" idx="1"/>
          </p:cNvCxnSpPr>
          <p:nvPr/>
        </p:nvCxnSpPr>
        <p:spPr>
          <a:xfrm>
            <a:off x="5658678" y="5678549"/>
            <a:ext cx="624657" cy="690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4CB213-E2D4-2E3C-9910-F66F6A2A4F6B}"/>
              </a:ext>
            </a:extLst>
          </p:cNvPr>
          <p:cNvSpPr/>
          <p:nvPr/>
        </p:nvSpPr>
        <p:spPr>
          <a:xfrm>
            <a:off x="3066314" y="1849921"/>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SAVE_OUTPUT</a:t>
            </a:r>
            <a:endParaRPr lang="en-US" sz="800" dirty="0">
              <a:solidFill>
                <a:srgbClr val="FF0000"/>
              </a:solidFill>
            </a:endParaRPr>
          </a:p>
        </p:txBody>
      </p:sp>
      <p:sp>
        <p:nvSpPr>
          <p:cNvPr id="19" name="Rectangle 18">
            <a:extLst>
              <a:ext uri="{FF2B5EF4-FFF2-40B4-BE49-F238E27FC236}">
                <a16:creationId xmlns:a16="http://schemas.microsoft.com/office/drawing/2014/main" id="{D07C3A0F-A66E-CCB7-C5D4-7AF3738FCDCC}"/>
              </a:ext>
            </a:extLst>
          </p:cNvPr>
          <p:cNvSpPr/>
          <p:nvPr/>
        </p:nvSpPr>
        <p:spPr>
          <a:xfrm>
            <a:off x="4348792" y="1879244"/>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CURRENTLY ACTIVE</a:t>
            </a:r>
            <a:endParaRPr lang="en-US" sz="800" dirty="0">
              <a:solidFill>
                <a:srgbClr val="FF0000"/>
              </a:solidFill>
            </a:endParaRPr>
          </a:p>
        </p:txBody>
      </p:sp>
      <p:sp>
        <p:nvSpPr>
          <p:cNvPr id="20" name="Rectangle 19">
            <a:extLst>
              <a:ext uri="{FF2B5EF4-FFF2-40B4-BE49-F238E27FC236}">
                <a16:creationId xmlns:a16="http://schemas.microsoft.com/office/drawing/2014/main" id="{8BDA5ABC-CE6F-E09F-7C58-FF3E1B8C463C}"/>
              </a:ext>
            </a:extLst>
          </p:cNvPr>
          <p:cNvSpPr/>
          <p:nvPr/>
        </p:nvSpPr>
        <p:spPr>
          <a:xfrm>
            <a:off x="1135139" y="1849921"/>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CURRENTLY ACTIVE</a:t>
            </a:r>
            <a:endParaRPr lang="en-US" sz="800" dirty="0">
              <a:solidFill>
                <a:srgbClr val="FF0000"/>
              </a:solidFill>
            </a:endParaRPr>
          </a:p>
        </p:txBody>
      </p:sp>
      <p:sp>
        <p:nvSpPr>
          <p:cNvPr id="21" name="Rectangle 20">
            <a:extLst>
              <a:ext uri="{FF2B5EF4-FFF2-40B4-BE49-F238E27FC236}">
                <a16:creationId xmlns:a16="http://schemas.microsoft.com/office/drawing/2014/main" id="{ADA68ABA-AAC7-562C-0255-C29C7A82D530}"/>
              </a:ext>
            </a:extLst>
          </p:cNvPr>
          <p:cNvSpPr/>
          <p:nvPr/>
        </p:nvSpPr>
        <p:spPr>
          <a:xfrm>
            <a:off x="6272363" y="1890098"/>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SAVE_OUTPUT</a:t>
            </a:r>
            <a:endParaRPr lang="en-US" sz="800" dirty="0">
              <a:solidFill>
                <a:srgbClr val="FF0000"/>
              </a:solidFill>
            </a:endParaRPr>
          </a:p>
        </p:txBody>
      </p:sp>
      <p:sp>
        <p:nvSpPr>
          <p:cNvPr id="22" name="Rectangle 21">
            <a:extLst>
              <a:ext uri="{FF2B5EF4-FFF2-40B4-BE49-F238E27FC236}">
                <a16:creationId xmlns:a16="http://schemas.microsoft.com/office/drawing/2014/main" id="{67400519-DD0E-8359-B8B8-4659BC6CDAD8}"/>
              </a:ext>
            </a:extLst>
          </p:cNvPr>
          <p:cNvSpPr/>
          <p:nvPr/>
        </p:nvSpPr>
        <p:spPr>
          <a:xfrm>
            <a:off x="9150464" y="1864888"/>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SAVE_OUTPUT</a:t>
            </a:r>
            <a:endParaRPr lang="en-US" sz="800" dirty="0">
              <a:solidFill>
                <a:srgbClr val="FF0000"/>
              </a:solidFill>
            </a:endParaRPr>
          </a:p>
        </p:txBody>
      </p:sp>
      <p:sp>
        <p:nvSpPr>
          <p:cNvPr id="23" name="Rectangle 22">
            <a:extLst>
              <a:ext uri="{FF2B5EF4-FFF2-40B4-BE49-F238E27FC236}">
                <a16:creationId xmlns:a16="http://schemas.microsoft.com/office/drawing/2014/main" id="{C6F4DC67-80EF-72EA-9288-2632EEF92228}"/>
              </a:ext>
            </a:extLst>
          </p:cNvPr>
          <p:cNvSpPr/>
          <p:nvPr/>
        </p:nvSpPr>
        <p:spPr>
          <a:xfrm>
            <a:off x="7481499" y="1890098"/>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CURRENTLY ACTIVE</a:t>
            </a:r>
            <a:endParaRPr lang="en-US" sz="800" dirty="0">
              <a:solidFill>
                <a:srgbClr val="FF0000"/>
              </a:solidFill>
            </a:endParaRPr>
          </a:p>
        </p:txBody>
      </p:sp>
      <p:cxnSp>
        <p:nvCxnSpPr>
          <p:cNvPr id="33" name="Straight Arrow Connector 32">
            <a:extLst>
              <a:ext uri="{FF2B5EF4-FFF2-40B4-BE49-F238E27FC236}">
                <a16:creationId xmlns:a16="http://schemas.microsoft.com/office/drawing/2014/main" id="{33B6B607-8789-D83A-549E-99C35BFC3757}"/>
              </a:ext>
            </a:extLst>
          </p:cNvPr>
          <p:cNvCxnSpPr>
            <a:cxnSpLocks/>
            <a:endCxn id="18" idx="3"/>
          </p:cNvCxnSpPr>
          <p:nvPr/>
        </p:nvCxnSpPr>
        <p:spPr>
          <a:xfrm flipH="1" flipV="1">
            <a:off x="4094103" y="1995862"/>
            <a:ext cx="257135" cy="2932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C055353-9A66-58A8-AE2F-5C516CBEF792}"/>
              </a:ext>
            </a:extLst>
          </p:cNvPr>
          <p:cNvCxnSpPr>
            <a:cxnSpLocks/>
          </p:cNvCxnSpPr>
          <p:nvPr/>
        </p:nvCxnSpPr>
        <p:spPr>
          <a:xfrm flipH="1" flipV="1">
            <a:off x="7225395" y="2036038"/>
            <a:ext cx="301357" cy="1"/>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3DF3CC11-3B63-2F33-6FF9-0A18ED5184B8}"/>
              </a:ext>
            </a:extLst>
          </p:cNvPr>
          <p:cNvSpPr/>
          <p:nvPr/>
        </p:nvSpPr>
        <p:spPr>
          <a:xfrm>
            <a:off x="10758986" y="1555640"/>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SAVE_OUTPUT</a:t>
            </a:r>
            <a:endParaRPr lang="en-US" sz="800" dirty="0">
              <a:solidFill>
                <a:srgbClr val="FF0000"/>
              </a:solidFill>
            </a:endParaRPr>
          </a:p>
        </p:txBody>
      </p:sp>
      <p:cxnSp>
        <p:nvCxnSpPr>
          <p:cNvPr id="47" name="Straight Arrow Connector 46">
            <a:extLst>
              <a:ext uri="{FF2B5EF4-FFF2-40B4-BE49-F238E27FC236}">
                <a16:creationId xmlns:a16="http://schemas.microsoft.com/office/drawing/2014/main" id="{6950FCC3-B3B0-F0FF-5CA7-4A2D68C4E41D}"/>
              </a:ext>
            </a:extLst>
          </p:cNvPr>
          <p:cNvCxnSpPr>
            <a:cxnSpLocks/>
            <a:endCxn id="22" idx="3"/>
          </p:cNvCxnSpPr>
          <p:nvPr/>
        </p:nvCxnSpPr>
        <p:spPr>
          <a:xfrm flipH="1">
            <a:off x="10178253" y="1701581"/>
            <a:ext cx="598071" cy="309248"/>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586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5494396-1123-1928-56A6-766696852B6A}"/>
              </a:ext>
            </a:extLst>
          </p:cNvPr>
          <p:cNvSpPr/>
          <p:nvPr/>
        </p:nvSpPr>
        <p:spPr>
          <a:xfrm>
            <a:off x="913795" y="1688123"/>
            <a:ext cx="8595360" cy="42343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BF0100-2563-304C-434D-F3D406D8AAF3}"/>
              </a:ext>
            </a:extLst>
          </p:cNvPr>
          <p:cNvSpPr>
            <a:spLocks noGrp="1"/>
          </p:cNvSpPr>
          <p:nvPr>
            <p:ph type="title"/>
          </p:nvPr>
        </p:nvSpPr>
        <p:spPr/>
        <p:txBody>
          <a:bodyPr/>
          <a:lstStyle/>
          <a:p>
            <a:r>
              <a:rPr lang="it-IT" dirty="0" err="1"/>
              <a:t>Fully</a:t>
            </a:r>
            <a:r>
              <a:rPr lang="it-IT" dirty="0"/>
              <a:t> </a:t>
            </a:r>
            <a:r>
              <a:rPr lang="it-IT" dirty="0" err="1"/>
              <a:t>Connected</a:t>
            </a:r>
            <a:r>
              <a:rPr lang="it-IT" dirty="0"/>
              <a:t> </a:t>
            </a:r>
            <a:r>
              <a:rPr lang="it-IT" dirty="0" err="1"/>
              <a:t>Neural</a:t>
            </a:r>
            <a:r>
              <a:rPr lang="it-IT" dirty="0"/>
              <a:t> Network</a:t>
            </a:r>
            <a:endParaRPr lang="en-US" dirty="0"/>
          </a:p>
        </p:txBody>
      </p:sp>
      <p:pic>
        <p:nvPicPr>
          <p:cNvPr id="7" name="Graphic 6">
            <a:extLst>
              <a:ext uri="{FF2B5EF4-FFF2-40B4-BE49-F238E27FC236}">
                <a16:creationId xmlns:a16="http://schemas.microsoft.com/office/drawing/2014/main" id="{8E6D41FF-B755-4FDC-0593-11451A8EB1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5077" y="1828872"/>
            <a:ext cx="7810500" cy="3952875"/>
          </a:xfrm>
          <a:prstGeom prst="rect">
            <a:avLst/>
          </a:prstGeom>
        </p:spPr>
      </p:pic>
      <p:sp>
        <p:nvSpPr>
          <p:cNvPr id="9" name="TextBox 8">
            <a:extLst>
              <a:ext uri="{FF2B5EF4-FFF2-40B4-BE49-F238E27FC236}">
                <a16:creationId xmlns:a16="http://schemas.microsoft.com/office/drawing/2014/main" id="{AFCC3BCA-455B-9B34-EB72-8845B7CFA57B}"/>
              </a:ext>
            </a:extLst>
          </p:cNvPr>
          <p:cNvSpPr txBox="1"/>
          <p:nvPr/>
        </p:nvSpPr>
        <p:spPr>
          <a:xfrm>
            <a:off x="9748283" y="1688123"/>
            <a:ext cx="2183293" cy="2585323"/>
          </a:xfrm>
          <a:prstGeom prst="rect">
            <a:avLst/>
          </a:prstGeom>
          <a:noFill/>
        </p:spPr>
        <p:txBody>
          <a:bodyPr wrap="square" rtlCol="0">
            <a:spAutoFit/>
          </a:bodyPr>
          <a:lstStyle/>
          <a:p>
            <a:r>
              <a:rPr lang="it-IT" dirty="0" err="1"/>
              <a:t>Every</a:t>
            </a:r>
            <a:r>
              <a:rPr lang="it-IT" dirty="0"/>
              <a:t> Layer can be </a:t>
            </a:r>
            <a:r>
              <a:rPr lang="it-IT" dirty="0" err="1"/>
              <a:t>seen</a:t>
            </a:r>
            <a:r>
              <a:rPr lang="it-IT" dirty="0"/>
              <a:t> </a:t>
            </a:r>
            <a:r>
              <a:rPr lang="it-IT" dirty="0" err="1"/>
              <a:t>as</a:t>
            </a:r>
            <a:r>
              <a:rPr lang="it-IT" dirty="0"/>
              <a:t> an </a:t>
            </a:r>
            <a:r>
              <a:rPr lang="it-IT" dirty="0" err="1"/>
              <a:t>entities</a:t>
            </a:r>
            <a:r>
              <a:rPr lang="it-IT" dirty="0"/>
              <a:t> with a </a:t>
            </a:r>
            <a:r>
              <a:rPr lang="it-IT" b="1" dirty="0" err="1">
                <a:solidFill>
                  <a:schemeClr val="accent1">
                    <a:lumMod val="75000"/>
                  </a:schemeClr>
                </a:solidFill>
              </a:rPr>
              <a:t>number</a:t>
            </a:r>
            <a:r>
              <a:rPr lang="it-IT" b="1" dirty="0">
                <a:solidFill>
                  <a:schemeClr val="accent1">
                    <a:lumMod val="75000"/>
                  </a:schemeClr>
                </a:solidFill>
              </a:rPr>
              <a:t> of inputs </a:t>
            </a:r>
            <a:r>
              <a:rPr lang="it-IT" b="1" dirty="0" err="1">
                <a:solidFill>
                  <a:schemeClr val="accent1">
                    <a:lumMod val="75000"/>
                  </a:schemeClr>
                </a:solidFill>
              </a:rPr>
              <a:t>equal</a:t>
            </a:r>
            <a:r>
              <a:rPr lang="it-IT" b="1" dirty="0">
                <a:solidFill>
                  <a:schemeClr val="accent1">
                    <a:lumMod val="75000"/>
                  </a:schemeClr>
                </a:solidFill>
              </a:rPr>
              <a:t> to the </a:t>
            </a:r>
            <a:r>
              <a:rPr lang="it-IT" b="1" dirty="0" err="1">
                <a:solidFill>
                  <a:schemeClr val="accent1">
                    <a:lumMod val="75000"/>
                  </a:schemeClr>
                </a:solidFill>
              </a:rPr>
              <a:t>number</a:t>
            </a:r>
            <a:r>
              <a:rPr lang="it-IT" b="1" dirty="0">
                <a:solidFill>
                  <a:schemeClr val="accent1">
                    <a:lumMod val="75000"/>
                  </a:schemeClr>
                </a:solidFill>
              </a:rPr>
              <a:t> of </a:t>
            </a:r>
            <a:r>
              <a:rPr lang="it-IT" b="1" dirty="0" err="1">
                <a:solidFill>
                  <a:schemeClr val="accent1">
                    <a:lumMod val="75000"/>
                  </a:schemeClr>
                </a:solidFill>
              </a:rPr>
              <a:t>neuron</a:t>
            </a:r>
            <a:r>
              <a:rPr lang="it-IT" b="1" dirty="0">
                <a:solidFill>
                  <a:schemeClr val="accent1">
                    <a:lumMod val="75000"/>
                  </a:schemeClr>
                </a:solidFill>
              </a:rPr>
              <a:t> of the </a:t>
            </a:r>
            <a:r>
              <a:rPr lang="it-IT" b="1" dirty="0" err="1">
                <a:solidFill>
                  <a:schemeClr val="accent1">
                    <a:lumMod val="75000"/>
                  </a:schemeClr>
                </a:solidFill>
              </a:rPr>
              <a:t>previous</a:t>
            </a:r>
            <a:r>
              <a:rPr lang="it-IT" b="1" dirty="0">
                <a:solidFill>
                  <a:schemeClr val="accent1">
                    <a:lumMod val="75000"/>
                  </a:schemeClr>
                </a:solidFill>
              </a:rPr>
              <a:t> </a:t>
            </a:r>
            <a:r>
              <a:rPr lang="it-IT" b="1" dirty="0" err="1">
                <a:solidFill>
                  <a:schemeClr val="accent1">
                    <a:lumMod val="75000"/>
                  </a:schemeClr>
                </a:solidFill>
              </a:rPr>
              <a:t>layer</a:t>
            </a:r>
            <a:r>
              <a:rPr lang="it-IT" b="1" dirty="0">
                <a:solidFill>
                  <a:schemeClr val="accent1">
                    <a:lumMod val="75000"/>
                  </a:schemeClr>
                </a:solidFill>
              </a:rPr>
              <a:t> </a:t>
            </a:r>
            <a:r>
              <a:rPr lang="it-IT" dirty="0"/>
              <a:t>and </a:t>
            </a:r>
            <a:r>
              <a:rPr lang="it-IT" b="1" dirty="0">
                <a:solidFill>
                  <a:srgbClr val="0070C0"/>
                </a:solidFill>
              </a:rPr>
              <a:t>a </a:t>
            </a:r>
            <a:r>
              <a:rPr lang="it-IT" b="1" dirty="0" err="1">
                <a:solidFill>
                  <a:srgbClr val="0070C0"/>
                </a:solidFill>
              </a:rPr>
              <a:t>number</a:t>
            </a:r>
            <a:r>
              <a:rPr lang="it-IT" b="1" dirty="0">
                <a:solidFill>
                  <a:srgbClr val="0070C0"/>
                </a:solidFill>
              </a:rPr>
              <a:t> of outputs </a:t>
            </a:r>
            <a:r>
              <a:rPr lang="it-IT" b="1" dirty="0" err="1">
                <a:solidFill>
                  <a:srgbClr val="0070C0"/>
                </a:solidFill>
              </a:rPr>
              <a:t>equal</a:t>
            </a:r>
            <a:r>
              <a:rPr lang="it-IT" b="1" dirty="0">
                <a:solidFill>
                  <a:srgbClr val="0070C0"/>
                </a:solidFill>
              </a:rPr>
              <a:t> to </a:t>
            </a:r>
            <a:r>
              <a:rPr lang="it-IT" b="1" dirty="0" err="1">
                <a:solidFill>
                  <a:srgbClr val="0070C0"/>
                </a:solidFill>
              </a:rPr>
              <a:t>its</a:t>
            </a:r>
            <a:r>
              <a:rPr lang="it-IT" b="1" dirty="0">
                <a:solidFill>
                  <a:srgbClr val="0070C0"/>
                </a:solidFill>
              </a:rPr>
              <a:t> </a:t>
            </a:r>
            <a:r>
              <a:rPr lang="it-IT" b="1" dirty="0" err="1">
                <a:solidFill>
                  <a:srgbClr val="0070C0"/>
                </a:solidFill>
              </a:rPr>
              <a:t>number</a:t>
            </a:r>
            <a:r>
              <a:rPr lang="it-IT" b="1" dirty="0">
                <a:solidFill>
                  <a:srgbClr val="0070C0"/>
                </a:solidFill>
              </a:rPr>
              <a:t> of </a:t>
            </a:r>
            <a:r>
              <a:rPr lang="it-IT" b="1" dirty="0" err="1">
                <a:solidFill>
                  <a:srgbClr val="0070C0"/>
                </a:solidFill>
              </a:rPr>
              <a:t>neurons</a:t>
            </a:r>
            <a:r>
              <a:rPr lang="it-IT" b="1" dirty="0"/>
              <a:t>.</a:t>
            </a:r>
            <a:endParaRPr lang="en-US" b="1" dirty="0"/>
          </a:p>
        </p:txBody>
      </p:sp>
      <p:sp>
        <p:nvSpPr>
          <p:cNvPr id="3" name="TextBox 2">
            <a:extLst>
              <a:ext uri="{FF2B5EF4-FFF2-40B4-BE49-F238E27FC236}">
                <a16:creationId xmlns:a16="http://schemas.microsoft.com/office/drawing/2014/main" id="{9842E41B-BF59-B76D-0DA4-A047871B7107}"/>
              </a:ext>
            </a:extLst>
          </p:cNvPr>
          <p:cNvSpPr txBox="1"/>
          <p:nvPr/>
        </p:nvSpPr>
        <p:spPr>
          <a:xfrm>
            <a:off x="1870803" y="2007649"/>
            <a:ext cx="410817" cy="369332"/>
          </a:xfrm>
          <a:prstGeom prst="rect">
            <a:avLst/>
          </a:prstGeom>
          <a:noFill/>
        </p:spPr>
        <p:txBody>
          <a:bodyPr wrap="square" rtlCol="0">
            <a:spAutoFit/>
          </a:bodyPr>
          <a:lstStyle/>
          <a:p>
            <a:r>
              <a:rPr lang="it-IT" dirty="0">
                <a:solidFill>
                  <a:schemeClr val="bg1"/>
                </a:solidFill>
              </a:rPr>
              <a:t>1</a:t>
            </a:r>
            <a:endParaRPr lang="en-US" dirty="0">
              <a:solidFill>
                <a:schemeClr val="bg1"/>
              </a:solidFill>
            </a:endParaRPr>
          </a:p>
        </p:txBody>
      </p:sp>
      <p:sp>
        <p:nvSpPr>
          <p:cNvPr id="10" name="TextBox 9">
            <a:extLst>
              <a:ext uri="{FF2B5EF4-FFF2-40B4-BE49-F238E27FC236}">
                <a16:creationId xmlns:a16="http://schemas.microsoft.com/office/drawing/2014/main" id="{963D7F74-33E4-3F2F-37B0-1BF4ACDC54F0}"/>
              </a:ext>
            </a:extLst>
          </p:cNvPr>
          <p:cNvSpPr txBox="1"/>
          <p:nvPr/>
        </p:nvSpPr>
        <p:spPr>
          <a:xfrm>
            <a:off x="3266249" y="1590839"/>
            <a:ext cx="410817" cy="369332"/>
          </a:xfrm>
          <a:prstGeom prst="rect">
            <a:avLst/>
          </a:prstGeom>
          <a:noFill/>
        </p:spPr>
        <p:txBody>
          <a:bodyPr wrap="square" rtlCol="0">
            <a:spAutoFit/>
          </a:bodyPr>
          <a:lstStyle/>
          <a:p>
            <a:r>
              <a:rPr lang="it-IT"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77FE7806-4C3D-B9C7-61C9-AE93B6E7BF93}"/>
              </a:ext>
            </a:extLst>
          </p:cNvPr>
          <p:cNvSpPr txBox="1"/>
          <p:nvPr/>
        </p:nvSpPr>
        <p:spPr>
          <a:xfrm>
            <a:off x="4864728" y="1594852"/>
            <a:ext cx="410817" cy="369332"/>
          </a:xfrm>
          <a:prstGeom prst="rect">
            <a:avLst/>
          </a:prstGeom>
          <a:noFill/>
        </p:spPr>
        <p:txBody>
          <a:bodyPr wrap="square" rtlCol="0">
            <a:spAutoFit/>
          </a:bodyPr>
          <a:lstStyle/>
          <a:p>
            <a:r>
              <a:rPr lang="it-IT"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5FEBA748-2161-2811-16D9-71F6F97F9ED5}"/>
              </a:ext>
            </a:extLst>
          </p:cNvPr>
          <p:cNvSpPr txBox="1"/>
          <p:nvPr/>
        </p:nvSpPr>
        <p:spPr>
          <a:xfrm>
            <a:off x="6463207" y="1590839"/>
            <a:ext cx="410817" cy="369332"/>
          </a:xfrm>
          <a:prstGeom prst="rect">
            <a:avLst/>
          </a:prstGeom>
          <a:noFill/>
        </p:spPr>
        <p:txBody>
          <a:bodyPr wrap="square" rtlCol="0">
            <a:spAutoFit/>
          </a:bodyPr>
          <a:lstStyle/>
          <a:p>
            <a:r>
              <a:rPr lang="it-IT"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05DE863E-2C2E-F767-F862-007D7B2B31B9}"/>
              </a:ext>
            </a:extLst>
          </p:cNvPr>
          <p:cNvSpPr txBox="1"/>
          <p:nvPr/>
        </p:nvSpPr>
        <p:spPr>
          <a:xfrm>
            <a:off x="7807777" y="2912237"/>
            <a:ext cx="410817" cy="369332"/>
          </a:xfrm>
          <a:prstGeom prst="rect">
            <a:avLst/>
          </a:prstGeom>
          <a:noFill/>
        </p:spPr>
        <p:txBody>
          <a:bodyPr wrap="square" rtlCol="0">
            <a:spAutoFit/>
          </a:bodyPr>
          <a:lstStyle/>
          <a:p>
            <a:r>
              <a:rPr lang="it-IT" dirty="0">
                <a:solidFill>
                  <a:schemeClr val="bg1"/>
                </a:solidFill>
              </a:rPr>
              <a:t>5</a:t>
            </a:r>
            <a:endParaRPr lang="en-US" dirty="0">
              <a:solidFill>
                <a:schemeClr val="bg1"/>
              </a:solidFill>
            </a:endParaRPr>
          </a:p>
        </p:txBody>
      </p:sp>
      <p:sp>
        <p:nvSpPr>
          <p:cNvPr id="4" name="TextBox 3">
            <a:extLst>
              <a:ext uri="{FF2B5EF4-FFF2-40B4-BE49-F238E27FC236}">
                <a16:creationId xmlns:a16="http://schemas.microsoft.com/office/drawing/2014/main" id="{6E27DB79-2BE0-27D1-BC56-1D104F55594A}"/>
              </a:ext>
            </a:extLst>
          </p:cNvPr>
          <p:cNvSpPr txBox="1"/>
          <p:nvPr/>
        </p:nvSpPr>
        <p:spPr>
          <a:xfrm>
            <a:off x="1870802" y="2376981"/>
            <a:ext cx="410817" cy="369332"/>
          </a:xfrm>
          <a:prstGeom prst="rect">
            <a:avLst/>
          </a:prstGeom>
          <a:noFill/>
        </p:spPr>
        <p:txBody>
          <a:bodyPr wrap="square" rtlCol="0">
            <a:spAutoFit/>
          </a:bodyPr>
          <a:lstStyle/>
          <a:p>
            <a:r>
              <a:rPr lang="it-IT" dirty="0"/>
              <a:t>1</a:t>
            </a:r>
            <a:endParaRPr lang="en-US" dirty="0"/>
          </a:p>
        </p:txBody>
      </p:sp>
      <p:sp>
        <p:nvSpPr>
          <p:cNvPr id="14" name="TextBox 13">
            <a:extLst>
              <a:ext uri="{FF2B5EF4-FFF2-40B4-BE49-F238E27FC236}">
                <a16:creationId xmlns:a16="http://schemas.microsoft.com/office/drawing/2014/main" id="{F93F7C84-F44E-3E28-8DEF-60B3473889F8}"/>
              </a:ext>
            </a:extLst>
          </p:cNvPr>
          <p:cNvSpPr txBox="1"/>
          <p:nvPr/>
        </p:nvSpPr>
        <p:spPr>
          <a:xfrm>
            <a:off x="1846541" y="3256890"/>
            <a:ext cx="410817" cy="369332"/>
          </a:xfrm>
          <a:prstGeom prst="rect">
            <a:avLst/>
          </a:prstGeom>
          <a:noFill/>
        </p:spPr>
        <p:txBody>
          <a:bodyPr wrap="square" rtlCol="0">
            <a:spAutoFit/>
          </a:bodyPr>
          <a:lstStyle/>
          <a:p>
            <a:r>
              <a:rPr lang="it-IT" dirty="0"/>
              <a:t>2</a:t>
            </a:r>
            <a:endParaRPr lang="en-US" dirty="0"/>
          </a:p>
        </p:txBody>
      </p:sp>
      <p:sp>
        <p:nvSpPr>
          <p:cNvPr id="15" name="TextBox 14">
            <a:extLst>
              <a:ext uri="{FF2B5EF4-FFF2-40B4-BE49-F238E27FC236}">
                <a16:creationId xmlns:a16="http://schemas.microsoft.com/office/drawing/2014/main" id="{D4286BE1-8FD1-6C7D-39BD-FAC9F29F8DAD}"/>
              </a:ext>
            </a:extLst>
          </p:cNvPr>
          <p:cNvSpPr txBox="1"/>
          <p:nvPr/>
        </p:nvSpPr>
        <p:spPr>
          <a:xfrm>
            <a:off x="1846542" y="4057702"/>
            <a:ext cx="410817" cy="369332"/>
          </a:xfrm>
          <a:prstGeom prst="rect">
            <a:avLst/>
          </a:prstGeom>
          <a:noFill/>
        </p:spPr>
        <p:txBody>
          <a:bodyPr wrap="square" rtlCol="0">
            <a:spAutoFit/>
          </a:bodyPr>
          <a:lstStyle/>
          <a:p>
            <a:r>
              <a:rPr lang="it-IT" dirty="0"/>
              <a:t>3</a:t>
            </a:r>
            <a:endParaRPr lang="en-US" dirty="0"/>
          </a:p>
        </p:txBody>
      </p:sp>
      <p:sp>
        <p:nvSpPr>
          <p:cNvPr id="16" name="TextBox 15">
            <a:extLst>
              <a:ext uri="{FF2B5EF4-FFF2-40B4-BE49-F238E27FC236}">
                <a16:creationId xmlns:a16="http://schemas.microsoft.com/office/drawing/2014/main" id="{E547539D-068A-C5D1-0ABB-E7E360B29469}"/>
              </a:ext>
            </a:extLst>
          </p:cNvPr>
          <p:cNvSpPr txBox="1"/>
          <p:nvPr/>
        </p:nvSpPr>
        <p:spPr>
          <a:xfrm>
            <a:off x="3266249" y="1866900"/>
            <a:ext cx="410817" cy="369332"/>
          </a:xfrm>
          <a:prstGeom prst="rect">
            <a:avLst/>
          </a:prstGeom>
          <a:noFill/>
        </p:spPr>
        <p:txBody>
          <a:bodyPr wrap="square" rtlCol="0">
            <a:spAutoFit/>
          </a:bodyPr>
          <a:lstStyle/>
          <a:p>
            <a:r>
              <a:rPr lang="it-IT" dirty="0"/>
              <a:t>1</a:t>
            </a:r>
            <a:endParaRPr lang="en-US" dirty="0"/>
          </a:p>
        </p:txBody>
      </p:sp>
      <p:sp>
        <p:nvSpPr>
          <p:cNvPr id="17" name="TextBox 16">
            <a:extLst>
              <a:ext uri="{FF2B5EF4-FFF2-40B4-BE49-F238E27FC236}">
                <a16:creationId xmlns:a16="http://schemas.microsoft.com/office/drawing/2014/main" id="{F7293BA5-84DE-CEBA-3CB1-A09037AC4EC0}"/>
              </a:ext>
            </a:extLst>
          </p:cNvPr>
          <p:cNvSpPr txBox="1"/>
          <p:nvPr/>
        </p:nvSpPr>
        <p:spPr>
          <a:xfrm>
            <a:off x="3255242" y="2762168"/>
            <a:ext cx="410817" cy="369332"/>
          </a:xfrm>
          <a:prstGeom prst="rect">
            <a:avLst/>
          </a:prstGeom>
          <a:noFill/>
        </p:spPr>
        <p:txBody>
          <a:bodyPr wrap="square" rtlCol="0">
            <a:spAutoFit/>
          </a:bodyPr>
          <a:lstStyle/>
          <a:p>
            <a:r>
              <a:rPr lang="it-IT" dirty="0"/>
              <a:t>2</a:t>
            </a:r>
            <a:endParaRPr lang="en-US" dirty="0"/>
          </a:p>
        </p:txBody>
      </p:sp>
      <p:sp>
        <p:nvSpPr>
          <p:cNvPr id="18" name="TextBox 17">
            <a:extLst>
              <a:ext uri="{FF2B5EF4-FFF2-40B4-BE49-F238E27FC236}">
                <a16:creationId xmlns:a16="http://schemas.microsoft.com/office/drawing/2014/main" id="{47631A9C-7A31-0AB8-675B-77BF13D1026A}"/>
              </a:ext>
            </a:extLst>
          </p:cNvPr>
          <p:cNvSpPr txBox="1"/>
          <p:nvPr/>
        </p:nvSpPr>
        <p:spPr>
          <a:xfrm>
            <a:off x="3255242" y="3657436"/>
            <a:ext cx="410817" cy="369332"/>
          </a:xfrm>
          <a:prstGeom prst="rect">
            <a:avLst/>
          </a:prstGeom>
          <a:noFill/>
        </p:spPr>
        <p:txBody>
          <a:bodyPr wrap="square" rtlCol="0">
            <a:spAutoFit/>
          </a:bodyPr>
          <a:lstStyle/>
          <a:p>
            <a:r>
              <a:rPr lang="it-IT" dirty="0"/>
              <a:t>3</a:t>
            </a:r>
            <a:endParaRPr lang="en-US" dirty="0"/>
          </a:p>
        </p:txBody>
      </p:sp>
      <p:sp>
        <p:nvSpPr>
          <p:cNvPr id="19" name="TextBox 18">
            <a:extLst>
              <a:ext uri="{FF2B5EF4-FFF2-40B4-BE49-F238E27FC236}">
                <a16:creationId xmlns:a16="http://schemas.microsoft.com/office/drawing/2014/main" id="{77EBA6F0-452F-9067-1104-3554A73E3DEB}"/>
              </a:ext>
            </a:extLst>
          </p:cNvPr>
          <p:cNvSpPr txBox="1"/>
          <p:nvPr/>
        </p:nvSpPr>
        <p:spPr>
          <a:xfrm>
            <a:off x="3270737" y="4552250"/>
            <a:ext cx="410817" cy="369332"/>
          </a:xfrm>
          <a:prstGeom prst="rect">
            <a:avLst/>
          </a:prstGeom>
          <a:noFill/>
        </p:spPr>
        <p:txBody>
          <a:bodyPr wrap="square" rtlCol="0">
            <a:spAutoFit/>
          </a:bodyPr>
          <a:lstStyle/>
          <a:p>
            <a:r>
              <a:rPr lang="it-IT" dirty="0"/>
              <a:t>4</a:t>
            </a:r>
            <a:endParaRPr lang="en-US" dirty="0"/>
          </a:p>
        </p:txBody>
      </p:sp>
      <p:sp>
        <p:nvSpPr>
          <p:cNvPr id="21" name="TextBox 20">
            <a:extLst>
              <a:ext uri="{FF2B5EF4-FFF2-40B4-BE49-F238E27FC236}">
                <a16:creationId xmlns:a16="http://schemas.microsoft.com/office/drawing/2014/main" id="{5D196E91-9C76-123E-0B01-DDC49B1223A6}"/>
              </a:ext>
            </a:extLst>
          </p:cNvPr>
          <p:cNvSpPr txBox="1"/>
          <p:nvPr/>
        </p:nvSpPr>
        <p:spPr>
          <a:xfrm>
            <a:off x="4878694" y="1866033"/>
            <a:ext cx="410817" cy="369332"/>
          </a:xfrm>
          <a:prstGeom prst="rect">
            <a:avLst/>
          </a:prstGeom>
          <a:noFill/>
        </p:spPr>
        <p:txBody>
          <a:bodyPr wrap="square" rtlCol="0">
            <a:spAutoFit/>
          </a:bodyPr>
          <a:lstStyle/>
          <a:p>
            <a:r>
              <a:rPr lang="it-IT" dirty="0"/>
              <a:t>1</a:t>
            </a:r>
            <a:endParaRPr lang="en-US" dirty="0"/>
          </a:p>
        </p:txBody>
      </p:sp>
      <p:sp>
        <p:nvSpPr>
          <p:cNvPr id="22" name="TextBox 21">
            <a:extLst>
              <a:ext uri="{FF2B5EF4-FFF2-40B4-BE49-F238E27FC236}">
                <a16:creationId xmlns:a16="http://schemas.microsoft.com/office/drawing/2014/main" id="{59288FEF-42BA-B54E-CAAC-DFF81CDB7764}"/>
              </a:ext>
            </a:extLst>
          </p:cNvPr>
          <p:cNvSpPr txBox="1"/>
          <p:nvPr/>
        </p:nvSpPr>
        <p:spPr>
          <a:xfrm>
            <a:off x="4867687" y="2761301"/>
            <a:ext cx="410817" cy="369332"/>
          </a:xfrm>
          <a:prstGeom prst="rect">
            <a:avLst/>
          </a:prstGeom>
          <a:noFill/>
        </p:spPr>
        <p:txBody>
          <a:bodyPr wrap="square" rtlCol="0">
            <a:spAutoFit/>
          </a:bodyPr>
          <a:lstStyle/>
          <a:p>
            <a:r>
              <a:rPr lang="it-IT" dirty="0"/>
              <a:t>2</a:t>
            </a:r>
            <a:endParaRPr lang="en-US" dirty="0"/>
          </a:p>
        </p:txBody>
      </p:sp>
      <p:sp>
        <p:nvSpPr>
          <p:cNvPr id="23" name="TextBox 22">
            <a:extLst>
              <a:ext uri="{FF2B5EF4-FFF2-40B4-BE49-F238E27FC236}">
                <a16:creationId xmlns:a16="http://schemas.microsoft.com/office/drawing/2014/main" id="{39B779CA-7461-79F9-FB39-5736A7221DD1}"/>
              </a:ext>
            </a:extLst>
          </p:cNvPr>
          <p:cNvSpPr txBox="1"/>
          <p:nvPr/>
        </p:nvSpPr>
        <p:spPr>
          <a:xfrm>
            <a:off x="4867687" y="3656569"/>
            <a:ext cx="410817" cy="369332"/>
          </a:xfrm>
          <a:prstGeom prst="rect">
            <a:avLst/>
          </a:prstGeom>
          <a:noFill/>
        </p:spPr>
        <p:txBody>
          <a:bodyPr wrap="square" rtlCol="0">
            <a:spAutoFit/>
          </a:bodyPr>
          <a:lstStyle/>
          <a:p>
            <a:r>
              <a:rPr lang="it-IT" dirty="0"/>
              <a:t>3</a:t>
            </a:r>
            <a:endParaRPr lang="en-US" dirty="0"/>
          </a:p>
        </p:txBody>
      </p:sp>
      <p:sp>
        <p:nvSpPr>
          <p:cNvPr id="24" name="TextBox 23">
            <a:extLst>
              <a:ext uri="{FF2B5EF4-FFF2-40B4-BE49-F238E27FC236}">
                <a16:creationId xmlns:a16="http://schemas.microsoft.com/office/drawing/2014/main" id="{D2851F65-0E87-BFE0-A31C-57C29CA9B2C2}"/>
              </a:ext>
            </a:extLst>
          </p:cNvPr>
          <p:cNvSpPr txBox="1"/>
          <p:nvPr/>
        </p:nvSpPr>
        <p:spPr>
          <a:xfrm>
            <a:off x="4883182" y="4551383"/>
            <a:ext cx="410817" cy="369332"/>
          </a:xfrm>
          <a:prstGeom prst="rect">
            <a:avLst/>
          </a:prstGeom>
          <a:noFill/>
        </p:spPr>
        <p:txBody>
          <a:bodyPr wrap="square" rtlCol="0">
            <a:spAutoFit/>
          </a:bodyPr>
          <a:lstStyle/>
          <a:p>
            <a:r>
              <a:rPr lang="it-IT" dirty="0"/>
              <a:t>4</a:t>
            </a:r>
            <a:endParaRPr lang="en-US" dirty="0"/>
          </a:p>
        </p:txBody>
      </p:sp>
      <p:sp>
        <p:nvSpPr>
          <p:cNvPr id="25" name="TextBox 24">
            <a:extLst>
              <a:ext uri="{FF2B5EF4-FFF2-40B4-BE49-F238E27FC236}">
                <a16:creationId xmlns:a16="http://schemas.microsoft.com/office/drawing/2014/main" id="{C4B7460C-0BB7-7950-FC49-9B517FBA08A1}"/>
              </a:ext>
            </a:extLst>
          </p:cNvPr>
          <p:cNvSpPr txBox="1"/>
          <p:nvPr/>
        </p:nvSpPr>
        <p:spPr>
          <a:xfrm>
            <a:off x="6453571" y="1890880"/>
            <a:ext cx="410817" cy="369332"/>
          </a:xfrm>
          <a:prstGeom prst="rect">
            <a:avLst/>
          </a:prstGeom>
          <a:noFill/>
        </p:spPr>
        <p:txBody>
          <a:bodyPr wrap="square" rtlCol="0">
            <a:spAutoFit/>
          </a:bodyPr>
          <a:lstStyle/>
          <a:p>
            <a:r>
              <a:rPr lang="it-IT" dirty="0"/>
              <a:t>1</a:t>
            </a:r>
            <a:endParaRPr lang="en-US" dirty="0"/>
          </a:p>
        </p:txBody>
      </p:sp>
      <p:sp>
        <p:nvSpPr>
          <p:cNvPr id="26" name="TextBox 25">
            <a:extLst>
              <a:ext uri="{FF2B5EF4-FFF2-40B4-BE49-F238E27FC236}">
                <a16:creationId xmlns:a16="http://schemas.microsoft.com/office/drawing/2014/main" id="{88A63B77-2D26-7A68-1A97-4E591DB8878E}"/>
              </a:ext>
            </a:extLst>
          </p:cNvPr>
          <p:cNvSpPr txBox="1"/>
          <p:nvPr/>
        </p:nvSpPr>
        <p:spPr>
          <a:xfrm>
            <a:off x="6442564" y="2786148"/>
            <a:ext cx="410817" cy="369332"/>
          </a:xfrm>
          <a:prstGeom prst="rect">
            <a:avLst/>
          </a:prstGeom>
          <a:noFill/>
        </p:spPr>
        <p:txBody>
          <a:bodyPr wrap="square" rtlCol="0">
            <a:spAutoFit/>
          </a:bodyPr>
          <a:lstStyle/>
          <a:p>
            <a:r>
              <a:rPr lang="it-IT" dirty="0"/>
              <a:t>2</a:t>
            </a:r>
            <a:endParaRPr lang="en-US" dirty="0"/>
          </a:p>
        </p:txBody>
      </p:sp>
      <p:sp>
        <p:nvSpPr>
          <p:cNvPr id="27" name="TextBox 26">
            <a:extLst>
              <a:ext uri="{FF2B5EF4-FFF2-40B4-BE49-F238E27FC236}">
                <a16:creationId xmlns:a16="http://schemas.microsoft.com/office/drawing/2014/main" id="{585CA6A0-02CD-1251-31D9-246EC24DBA6F}"/>
              </a:ext>
            </a:extLst>
          </p:cNvPr>
          <p:cNvSpPr txBox="1"/>
          <p:nvPr/>
        </p:nvSpPr>
        <p:spPr>
          <a:xfrm>
            <a:off x="6442563" y="3680962"/>
            <a:ext cx="410817" cy="369332"/>
          </a:xfrm>
          <a:prstGeom prst="rect">
            <a:avLst/>
          </a:prstGeom>
          <a:noFill/>
        </p:spPr>
        <p:txBody>
          <a:bodyPr wrap="square" rtlCol="0">
            <a:spAutoFit/>
          </a:bodyPr>
          <a:lstStyle/>
          <a:p>
            <a:r>
              <a:rPr lang="it-IT" dirty="0"/>
              <a:t>3</a:t>
            </a:r>
            <a:endParaRPr lang="en-US" dirty="0"/>
          </a:p>
        </p:txBody>
      </p:sp>
      <p:sp>
        <p:nvSpPr>
          <p:cNvPr id="28" name="TextBox 27">
            <a:extLst>
              <a:ext uri="{FF2B5EF4-FFF2-40B4-BE49-F238E27FC236}">
                <a16:creationId xmlns:a16="http://schemas.microsoft.com/office/drawing/2014/main" id="{E4D5824C-77EC-F728-04C3-0E2273AB2FD4}"/>
              </a:ext>
            </a:extLst>
          </p:cNvPr>
          <p:cNvSpPr txBox="1"/>
          <p:nvPr/>
        </p:nvSpPr>
        <p:spPr>
          <a:xfrm>
            <a:off x="6458059" y="4576230"/>
            <a:ext cx="410817" cy="369332"/>
          </a:xfrm>
          <a:prstGeom prst="rect">
            <a:avLst/>
          </a:prstGeom>
          <a:noFill/>
        </p:spPr>
        <p:txBody>
          <a:bodyPr wrap="square" rtlCol="0">
            <a:spAutoFit/>
          </a:bodyPr>
          <a:lstStyle/>
          <a:p>
            <a:r>
              <a:rPr lang="it-IT" dirty="0"/>
              <a:t>4</a:t>
            </a:r>
            <a:endParaRPr lang="en-US" dirty="0"/>
          </a:p>
        </p:txBody>
      </p:sp>
    </p:spTree>
    <p:extLst>
      <p:ext uri="{BB962C8B-B14F-4D97-AF65-F5344CB8AC3E}">
        <p14:creationId xmlns:p14="http://schemas.microsoft.com/office/powerpoint/2010/main" val="124934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6A3A-F81C-C4F1-0D12-0788D9C9A032}"/>
              </a:ext>
            </a:extLst>
          </p:cNvPr>
          <p:cNvSpPr>
            <a:spLocks noGrp="1"/>
          </p:cNvSpPr>
          <p:nvPr>
            <p:ph type="title"/>
          </p:nvPr>
        </p:nvSpPr>
        <p:spPr/>
        <p:txBody>
          <a:bodyPr/>
          <a:lstStyle/>
          <a:p>
            <a:r>
              <a:rPr lang="it-IT" dirty="0" err="1"/>
              <a:t>Handwritten</a:t>
            </a:r>
            <a:r>
              <a:rPr lang="it-IT" dirty="0"/>
              <a:t> </a:t>
            </a:r>
            <a:r>
              <a:rPr lang="it-IT" dirty="0" err="1"/>
              <a:t>numbers</a:t>
            </a:r>
            <a:r>
              <a:rPr lang="it-IT" dirty="0"/>
              <a:t> </a:t>
            </a:r>
            <a:r>
              <a:rPr lang="it-IT" dirty="0" err="1"/>
              <a:t>detenction</a:t>
            </a:r>
            <a:endParaRPr lang="en-US" dirty="0"/>
          </a:p>
        </p:txBody>
      </p:sp>
      <p:pic>
        <p:nvPicPr>
          <p:cNvPr id="7" name="Picture 6" descr="A picture containing text, clipart&#10;&#10;Description automatically generated">
            <a:extLst>
              <a:ext uri="{FF2B5EF4-FFF2-40B4-BE49-F238E27FC236}">
                <a16:creationId xmlns:a16="http://schemas.microsoft.com/office/drawing/2014/main" id="{1028F040-90D1-AA3E-3D31-6364DB514410}"/>
              </a:ext>
            </a:extLst>
          </p:cNvPr>
          <p:cNvPicPr>
            <a:picLocks noChangeAspect="1"/>
          </p:cNvPicPr>
          <p:nvPr/>
        </p:nvPicPr>
        <p:blipFill>
          <a:blip r:embed="rId2"/>
          <a:stretch>
            <a:fillRect/>
          </a:stretch>
        </p:blipFill>
        <p:spPr>
          <a:xfrm>
            <a:off x="683758" y="2802302"/>
            <a:ext cx="1342857" cy="1361905"/>
          </a:xfrm>
          <a:prstGeom prst="rect">
            <a:avLst/>
          </a:prstGeom>
        </p:spPr>
      </p:pic>
      <p:sp>
        <p:nvSpPr>
          <p:cNvPr id="8" name="TextBox 7">
            <a:extLst>
              <a:ext uri="{FF2B5EF4-FFF2-40B4-BE49-F238E27FC236}">
                <a16:creationId xmlns:a16="http://schemas.microsoft.com/office/drawing/2014/main" id="{2BFD9863-2F9F-F209-96C5-BC5C6DB2F5F0}"/>
              </a:ext>
            </a:extLst>
          </p:cNvPr>
          <p:cNvSpPr txBox="1"/>
          <p:nvPr/>
        </p:nvSpPr>
        <p:spPr>
          <a:xfrm>
            <a:off x="683758" y="1862797"/>
            <a:ext cx="3986715" cy="461665"/>
          </a:xfrm>
          <a:prstGeom prst="rect">
            <a:avLst/>
          </a:prstGeom>
          <a:noFill/>
        </p:spPr>
        <p:txBody>
          <a:bodyPr wrap="square" rtlCol="0">
            <a:spAutoFit/>
          </a:bodyPr>
          <a:lstStyle/>
          <a:p>
            <a:r>
              <a:rPr lang="it-IT" sz="2400" dirty="0" err="1"/>
              <a:t>Mnist</a:t>
            </a:r>
            <a:r>
              <a:rPr lang="it-IT" sz="2400" dirty="0"/>
              <a:t> </a:t>
            </a:r>
            <a:r>
              <a:rPr lang="it-IT" sz="2400" dirty="0" err="1"/>
              <a:t>DataSet</a:t>
            </a:r>
            <a:endParaRPr lang="en-US" sz="2400" dirty="0"/>
          </a:p>
        </p:txBody>
      </p:sp>
      <p:pic>
        <p:nvPicPr>
          <p:cNvPr id="11" name="Picture 10" descr="A picture containing text, clipart&#10;&#10;Description automatically generated">
            <a:extLst>
              <a:ext uri="{FF2B5EF4-FFF2-40B4-BE49-F238E27FC236}">
                <a16:creationId xmlns:a16="http://schemas.microsoft.com/office/drawing/2014/main" id="{4634F5D0-CD0C-9507-D84C-808A3CCFEE41}"/>
              </a:ext>
            </a:extLst>
          </p:cNvPr>
          <p:cNvPicPr>
            <a:picLocks noChangeAspect="1"/>
          </p:cNvPicPr>
          <p:nvPr/>
        </p:nvPicPr>
        <p:blipFill>
          <a:blip r:embed="rId3"/>
          <a:stretch>
            <a:fillRect/>
          </a:stretch>
        </p:blipFill>
        <p:spPr>
          <a:xfrm>
            <a:off x="683758" y="4717524"/>
            <a:ext cx="1371429" cy="1361905"/>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9AFFFE2-5B87-5DA1-BDBC-4AA4AFACBE47}"/>
              </a:ext>
            </a:extLst>
          </p:cNvPr>
          <p:cNvPicPr>
            <a:picLocks noChangeAspect="1"/>
          </p:cNvPicPr>
          <p:nvPr/>
        </p:nvPicPr>
        <p:blipFill>
          <a:blip r:embed="rId4"/>
          <a:stretch>
            <a:fillRect/>
          </a:stretch>
        </p:blipFill>
        <p:spPr>
          <a:xfrm>
            <a:off x="2677115" y="2811826"/>
            <a:ext cx="1361905" cy="1352381"/>
          </a:xfrm>
          <a:prstGeom prst="rect">
            <a:avLst/>
          </a:prstGeom>
        </p:spPr>
      </p:pic>
      <p:sp>
        <p:nvSpPr>
          <p:cNvPr id="14" name="TextBox 13">
            <a:extLst>
              <a:ext uri="{FF2B5EF4-FFF2-40B4-BE49-F238E27FC236}">
                <a16:creationId xmlns:a16="http://schemas.microsoft.com/office/drawing/2014/main" id="{BFFBC081-089F-C289-12DA-34C1C5E14DB5}"/>
              </a:ext>
            </a:extLst>
          </p:cNvPr>
          <p:cNvSpPr txBox="1"/>
          <p:nvPr/>
        </p:nvSpPr>
        <p:spPr>
          <a:xfrm>
            <a:off x="6316394" y="2442494"/>
            <a:ext cx="3319975"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Greyscale</a:t>
            </a:r>
            <a:r>
              <a:rPr lang="it-IT" dirty="0"/>
              <a:t> Images;</a:t>
            </a:r>
          </a:p>
          <a:p>
            <a:pPr marL="285750" indent="-285750">
              <a:buFont typeface="Arial" panose="020B0604020202020204" pitchFamily="34" charset="0"/>
              <a:buChar char="•"/>
            </a:pPr>
            <a:r>
              <a:rPr lang="it-IT" dirty="0"/>
              <a:t>28x28 pixel;</a:t>
            </a:r>
            <a:r>
              <a:rPr lang="en-US" dirty="0"/>
              <a:t>	</a:t>
            </a:r>
          </a:p>
          <a:p>
            <a:pPr marL="285750" indent="-285750">
              <a:buFont typeface="Arial" panose="020B0604020202020204" pitchFamily="34" charset="0"/>
              <a:buChar char="•"/>
            </a:pPr>
            <a:r>
              <a:rPr lang="en-US" dirty="0"/>
              <a:t>784 values</a:t>
            </a:r>
            <a:endParaRPr lang="it-IT" dirty="0"/>
          </a:p>
        </p:txBody>
      </p:sp>
    </p:spTree>
    <p:extLst>
      <p:ext uri="{BB962C8B-B14F-4D97-AF65-F5344CB8AC3E}">
        <p14:creationId xmlns:p14="http://schemas.microsoft.com/office/powerpoint/2010/main" val="167316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0BC7-A0DF-3C34-E4A8-61B3CF7CD876}"/>
              </a:ext>
            </a:extLst>
          </p:cNvPr>
          <p:cNvSpPr>
            <a:spLocks noGrp="1"/>
          </p:cNvSpPr>
          <p:nvPr>
            <p:ph type="title"/>
          </p:nvPr>
        </p:nvSpPr>
        <p:spPr/>
        <p:txBody>
          <a:bodyPr>
            <a:normAutofit fontScale="90000"/>
          </a:bodyPr>
          <a:lstStyle/>
          <a:p>
            <a:r>
              <a:rPr lang="it-IT" dirty="0"/>
              <a:t>Overall DNN - </a:t>
            </a:r>
            <a:r>
              <a:rPr lang="it-IT" dirty="0" err="1"/>
              <a:t>Fully</a:t>
            </a:r>
            <a:r>
              <a:rPr lang="it-IT" dirty="0"/>
              <a:t> </a:t>
            </a:r>
            <a:r>
              <a:rPr lang="it-IT" dirty="0" err="1"/>
              <a:t>Connected</a:t>
            </a:r>
            <a:r>
              <a:rPr lang="it-IT" dirty="0"/>
              <a:t> </a:t>
            </a:r>
            <a:r>
              <a:rPr lang="it-IT" dirty="0" err="1"/>
              <a:t>Neural</a:t>
            </a:r>
            <a:r>
              <a:rPr lang="it-IT" dirty="0"/>
              <a:t> </a:t>
            </a:r>
            <a:r>
              <a:rPr lang="it-IT" dirty="0" err="1"/>
              <a:t>Netowork</a:t>
            </a:r>
            <a:r>
              <a:rPr lang="it-IT" dirty="0"/>
              <a:t> </a:t>
            </a:r>
            <a:endParaRPr lang="en-US" dirty="0"/>
          </a:p>
        </p:txBody>
      </p:sp>
      <p:sp>
        <p:nvSpPr>
          <p:cNvPr id="5" name="Rectangle 4">
            <a:extLst>
              <a:ext uri="{FF2B5EF4-FFF2-40B4-BE49-F238E27FC236}">
                <a16:creationId xmlns:a16="http://schemas.microsoft.com/office/drawing/2014/main" id="{D7D63669-2CDB-6819-D663-8EC6907A90D2}"/>
              </a:ext>
            </a:extLst>
          </p:cNvPr>
          <p:cNvSpPr/>
          <p:nvPr/>
        </p:nvSpPr>
        <p:spPr>
          <a:xfrm>
            <a:off x="1062475" y="2032732"/>
            <a:ext cx="561975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with medium conasds&#10;">
            <a:extLst>
              <a:ext uri="{FF2B5EF4-FFF2-40B4-BE49-F238E27FC236}">
                <a16:creationId xmlns:a16="http://schemas.microsoft.com/office/drawing/2014/main" id="{363EA793-69AB-B03C-EC5D-8B147DCFB3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9746" y="2196256"/>
            <a:ext cx="5184722" cy="4092552"/>
          </a:xfrm>
          <a:prstGeom prst="rect">
            <a:avLst/>
          </a:prstGeom>
          <a:noFill/>
          <a:ln>
            <a:noFill/>
          </a:ln>
        </p:spPr>
      </p:pic>
      <p:sp>
        <p:nvSpPr>
          <p:cNvPr id="6" name="TextBox 5">
            <a:extLst>
              <a:ext uri="{FF2B5EF4-FFF2-40B4-BE49-F238E27FC236}">
                <a16:creationId xmlns:a16="http://schemas.microsoft.com/office/drawing/2014/main" id="{6EFB97F2-B266-282A-CB40-534E47F790D0}"/>
              </a:ext>
            </a:extLst>
          </p:cNvPr>
          <p:cNvSpPr txBox="1"/>
          <p:nvPr/>
        </p:nvSpPr>
        <p:spPr>
          <a:xfrm>
            <a:off x="8239729" y="1841875"/>
            <a:ext cx="3285099" cy="4801314"/>
          </a:xfrm>
          <a:prstGeom prst="rect">
            <a:avLst/>
          </a:prstGeom>
          <a:noFill/>
        </p:spPr>
        <p:txBody>
          <a:bodyPr wrap="square" rtlCol="0">
            <a:spAutoFit/>
          </a:bodyPr>
          <a:lstStyle/>
          <a:p>
            <a:pPr marL="285750" indent="-285750">
              <a:buFont typeface="Arial" panose="020B0604020202020204" pitchFamily="34" charset="0"/>
              <a:buChar char="•"/>
            </a:pPr>
            <a:r>
              <a:rPr lang="it-IT" dirty="0"/>
              <a:t>INPUT LAYER: </a:t>
            </a:r>
            <a:r>
              <a:rPr lang="it-IT" dirty="0" err="1"/>
              <a:t>Every</a:t>
            </a:r>
            <a:r>
              <a:rPr lang="it-IT" dirty="0"/>
              <a:t> </a:t>
            </a:r>
            <a:r>
              <a:rPr lang="it-IT" dirty="0" err="1"/>
              <a:t>neuron</a:t>
            </a:r>
            <a:r>
              <a:rPr lang="it-IT" dirty="0"/>
              <a:t> of the first </a:t>
            </a:r>
            <a:r>
              <a:rPr lang="it-IT" dirty="0" err="1"/>
              <a:t>layer</a:t>
            </a:r>
            <a:r>
              <a:rPr lang="it-IT" dirty="0"/>
              <a:t> </a:t>
            </a:r>
            <a:r>
              <a:rPr lang="it-IT" dirty="0" err="1"/>
              <a:t>is</a:t>
            </a:r>
            <a:r>
              <a:rPr lang="it-IT" dirty="0"/>
              <a:t> </a:t>
            </a:r>
            <a:r>
              <a:rPr lang="it-IT" dirty="0" err="1"/>
              <a:t>connected</a:t>
            </a:r>
            <a:r>
              <a:rPr lang="it-IT" dirty="0"/>
              <a:t> to </a:t>
            </a:r>
            <a:r>
              <a:rPr lang="it-IT" dirty="0" err="1"/>
              <a:t>every</a:t>
            </a:r>
            <a:r>
              <a:rPr lang="it-IT" dirty="0"/>
              <a:t> pixel of the image.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OUTPUT LAYER: 10 </a:t>
            </a:r>
            <a:r>
              <a:rPr lang="it-IT" dirty="0" err="1"/>
              <a:t>neurons</a:t>
            </a:r>
            <a:r>
              <a:rPr lang="it-IT" dirty="0"/>
              <a:t>. </a:t>
            </a:r>
            <a:r>
              <a:rPr lang="it-IT" dirty="0" err="1"/>
              <a:t>Every</a:t>
            </a:r>
            <a:r>
              <a:rPr lang="it-IT" dirty="0"/>
              <a:t> </a:t>
            </a:r>
            <a:r>
              <a:rPr lang="it-IT" dirty="0" err="1"/>
              <a:t>neurons</a:t>
            </a:r>
            <a:r>
              <a:rPr lang="it-IT" dirty="0"/>
              <a:t>’ output </a:t>
            </a:r>
            <a:r>
              <a:rPr lang="it-IT" dirty="0" err="1"/>
              <a:t>value</a:t>
            </a:r>
            <a:r>
              <a:rPr lang="it-IT" dirty="0"/>
              <a:t> </a:t>
            </a:r>
            <a:r>
              <a:rPr lang="it-IT" dirty="0" err="1"/>
              <a:t>reflects</a:t>
            </a:r>
            <a:r>
              <a:rPr lang="it-IT" dirty="0"/>
              <a:t> the </a:t>
            </a:r>
            <a:r>
              <a:rPr lang="it-IT" dirty="0" err="1"/>
              <a:t>level</a:t>
            </a:r>
            <a:r>
              <a:rPr lang="it-IT" dirty="0"/>
              <a:t> of confidence the DNN </a:t>
            </a:r>
            <a:r>
              <a:rPr lang="it-IT" dirty="0" err="1"/>
              <a:t>assign</a:t>
            </a:r>
            <a:r>
              <a:rPr lang="it-IT" dirty="0"/>
              <a:t> </a:t>
            </a:r>
            <a:r>
              <a:rPr lang="it-IT" dirty="0" err="1"/>
              <a:t>that</a:t>
            </a:r>
            <a:r>
              <a:rPr lang="it-IT" dirty="0"/>
              <a:t> </a:t>
            </a:r>
            <a:r>
              <a:rPr lang="it-IT" dirty="0" err="1"/>
              <a:t>specific</a:t>
            </a:r>
            <a:r>
              <a:rPr lang="it-IT" dirty="0"/>
              <a:t> </a:t>
            </a:r>
            <a:r>
              <a:rPr lang="it-IT" dirty="0" err="1"/>
              <a:t>number</a:t>
            </a:r>
            <a:r>
              <a:rPr lang="it-IT" dirty="0"/>
              <a:t> to the input image.</a:t>
            </a:r>
          </a:p>
          <a:p>
            <a:endParaRPr lang="it-IT" dirty="0"/>
          </a:p>
          <a:p>
            <a:pPr marL="285750" indent="-285750">
              <a:buFont typeface="Arial" panose="020B0604020202020204" pitchFamily="34" charset="0"/>
              <a:buChar char="•"/>
            </a:pPr>
            <a:r>
              <a:rPr lang="it-IT" dirty="0" err="1"/>
              <a:t>Mnist</a:t>
            </a:r>
            <a:r>
              <a:rPr lang="it-IT" dirty="0"/>
              <a:t> Package </a:t>
            </a:r>
            <a:r>
              <a:rPr lang="it-IT" dirty="0" err="1"/>
              <a:t>is</a:t>
            </a:r>
            <a:r>
              <a:rPr lang="it-IT" dirty="0"/>
              <a:t> </a:t>
            </a:r>
            <a:r>
              <a:rPr lang="it-IT" dirty="0" err="1"/>
              <a:t>used</a:t>
            </a:r>
            <a:r>
              <a:rPr lang="it-IT" dirty="0"/>
              <a:t> to </a:t>
            </a:r>
            <a:r>
              <a:rPr lang="it-IT" dirty="0" err="1"/>
              <a:t>train</a:t>
            </a:r>
            <a:r>
              <a:rPr lang="it-IT" dirty="0"/>
              <a:t> the DNN; a </a:t>
            </a:r>
            <a:r>
              <a:rPr lang="it-IT" dirty="0" err="1"/>
              <a:t>python</a:t>
            </a:r>
            <a:r>
              <a:rPr lang="it-IT" dirty="0"/>
              <a:t> script </a:t>
            </a:r>
            <a:r>
              <a:rPr lang="it-IT" dirty="0" err="1"/>
              <a:t>is</a:t>
            </a:r>
            <a:r>
              <a:rPr lang="it-IT" dirty="0"/>
              <a:t> </a:t>
            </a:r>
            <a:r>
              <a:rPr lang="it-IT" dirty="0" err="1"/>
              <a:t>used</a:t>
            </a:r>
            <a:r>
              <a:rPr lang="it-IT" dirty="0"/>
              <a:t> to </a:t>
            </a:r>
            <a:r>
              <a:rPr lang="it-IT" dirty="0" err="1"/>
              <a:t>train</a:t>
            </a:r>
            <a:r>
              <a:rPr lang="it-IT" dirty="0"/>
              <a:t> </a:t>
            </a:r>
            <a:r>
              <a:rPr lang="it-IT" dirty="0" err="1"/>
              <a:t>it</a:t>
            </a:r>
            <a:r>
              <a:rPr lang="it-IT" dirty="0"/>
              <a:t>; the </a:t>
            </a:r>
            <a:r>
              <a:rPr lang="it-IT" dirty="0" err="1"/>
              <a:t>number</a:t>
            </a:r>
            <a:r>
              <a:rPr lang="it-IT" dirty="0"/>
              <a:t> of </a:t>
            </a:r>
            <a:r>
              <a:rPr lang="it-IT" dirty="0" err="1"/>
              <a:t>layers</a:t>
            </a:r>
            <a:r>
              <a:rPr lang="it-IT" dirty="0"/>
              <a:t> of </a:t>
            </a:r>
            <a:r>
              <a:rPr lang="it-IT" dirty="0" err="1"/>
              <a:t>neurons</a:t>
            </a:r>
            <a:r>
              <a:rPr lang="it-IT" dirty="0"/>
              <a:t> can be </a:t>
            </a:r>
            <a:r>
              <a:rPr lang="it-IT" dirty="0" err="1"/>
              <a:t>modified</a:t>
            </a:r>
            <a:r>
              <a:rPr lang="it-IT" dirty="0"/>
              <a:t>;</a:t>
            </a:r>
            <a:endParaRPr lang="en-US"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91781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3E68-3B9C-CD18-DA52-19140761F651}"/>
              </a:ext>
            </a:extLst>
          </p:cNvPr>
          <p:cNvSpPr>
            <a:spLocks noGrp="1"/>
          </p:cNvSpPr>
          <p:nvPr>
            <p:ph type="title"/>
          </p:nvPr>
        </p:nvSpPr>
        <p:spPr/>
        <p:txBody>
          <a:bodyPr/>
          <a:lstStyle/>
          <a:p>
            <a:r>
              <a:rPr lang="it-IT" dirty="0" err="1"/>
              <a:t>Possible</a:t>
            </a:r>
            <a:r>
              <a:rPr lang="it-IT" dirty="0"/>
              <a:t> </a:t>
            </a:r>
            <a:r>
              <a:rPr lang="it-IT" dirty="0" err="1"/>
              <a:t>Implementations</a:t>
            </a:r>
            <a:endParaRPr lang="en-US" dirty="0"/>
          </a:p>
        </p:txBody>
      </p:sp>
      <p:sp>
        <p:nvSpPr>
          <p:cNvPr id="4" name="Content Placeholder 3">
            <a:extLst>
              <a:ext uri="{FF2B5EF4-FFF2-40B4-BE49-F238E27FC236}">
                <a16:creationId xmlns:a16="http://schemas.microsoft.com/office/drawing/2014/main" id="{72BDCCCB-B8A7-E77E-867D-DF2A4DB81727}"/>
              </a:ext>
            </a:extLst>
          </p:cNvPr>
          <p:cNvSpPr>
            <a:spLocks noGrp="1"/>
          </p:cNvSpPr>
          <p:nvPr>
            <p:ph sz="half" idx="1"/>
          </p:nvPr>
        </p:nvSpPr>
        <p:spPr/>
        <p:txBody>
          <a:bodyPr>
            <a:normAutofit fontScale="92500" lnSpcReduction="20000"/>
          </a:bodyPr>
          <a:lstStyle/>
          <a:p>
            <a:r>
              <a:rPr lang="it-IT" dirty="0" err="1"/>
              <a:t>Parallel</a:t>
            </a:r>
            <a:r>
              <a:rPr lang="it-IT" dirty="0"/>
              <a:t> </a:t>
            </a:r>
            <a:r>
              <a:rPr lang="it-IT" dirty="0" err="1"/>
              <a:t>implementation</a:t>
            </a:r>
            <a:endParaRPr lang="it-IT" dirty="0"/>
          </a:p>
          <a:p>
            <a:pPr>
              <a:buFont typeface="Courier New" panose="02070309020205020404" pitchFamily="49" charset="0"/>
              <a:buChar char="o"/>
            </a:pPr>
            <a:r>
              <a:rPr lang="en-US" sz="1800" dirty="0"/>
              <a:t>The whole weighted sum is computed;</a:t>
            </a:r>
            <a:br>
              <a:rPr lang="en-US" sz="1800" dirty="0"/>
            </a:br>
            <a:endParaRPr lang="en-US" sz="1800" dirty="0"/>
          </a:p>
          <a:p>
            <a:pPr marL="36900" indent="0">
              <a:buNone/>
            </a:pPr>
            <a:r>
              <a:rPr lang="en-US" sz="1800" dirty="0"/>
              <a:t>CONS</a:t>
            </a:r>
          </a:p>
          <a:p>
            <a:pPr>
              <a:buFont typeface="Courier New" panose="02070309020205020404" pitchFamily="49" charset="0"/>
              <a:buChar char="o"/>
            </a:pPr>
            <a:r>
              <a:rPr lang="en-US" sz="1800" dirty="0"/>
              <a:t>There is the need of a number of data lines equal to the numbers of the input of the layer;</a:t>
            </a:r>
          </a:p>
          <a:p>
            <a:pPr>
              <a:buFont typeface="Courier New" panose="02070309020205020404" pitchFamily="49" charset="0"/>
              <a:buChar char="o"/>
            </a:pPr>
            <a:r>
              <a:rPr lang="en-US" sz="1800" dirty="0"/>
              <a:t>There may be overcrowding of data lines for a given layer;</a:t>
            </a:r>
          </a:p>
          <a:p>
            <a:pPr>
              <a:buFont typeface="Courier New" panose="02070309020205020404" pitchFamily="49" charset="0"/>
              <a:buChar char="o"/>
            </a:pPr>
            <a:r>
              <a:rPr lang="en-US" sz="1800" dirty="0"/>
              <a:t>If the system shuts down in the middle of the computation the weighted sum must be computed from scratch;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8CE7AE5-0A40-9638-3962-7950E8DFA7CE}"/>
                  </a:ext>
                </a:extLst>
              </p:cNvPr>
              <p:cNvSpPr>
                <a:spLocks noGrp="1"/>
              </p:cNvSpPr>
              <p:nvPr>
                <p:ph sz="half" idx="2"/>
              </p:nvPr>
            </p:nvSpPr>
            <p:spPr/>
            <p:txBody>
              <a:bodyPr>
                <a:normAutofit fontScale="92500" lnSpcReduction="20000"/>
              </a:bodyPr>
              <a:lstStyle/>
              <a:p>
                <a:r>
                  <a:rPr lang="it-IT" dirty="0"/>
                  <a:t>Serial/</a:t>
                </a:r>
                <a:r>
                  <a:rPr lang="it-IT" dirty="0" err="1"/>
                  <a:t>Sequential</a:t>
                </a:r>
                <a:r>
                  <a:rPr lang="it-IT" dirty="0"/>
                  <a:t> </a:t>
                </a:r>
                <a:r>
                  <a:rPr lang="it-IT" dirty="0" err="1"/>
                  <a:t>implementation</a:t>
                </a:r>
                <a:endParaRPr lang="it-IT" dirty="0"/>
              </a:p>
              <a:p>
                <a:pPr>
                  <a:buFont typeface="Courier New" panose="02070309020205020404" pitchFamily="49" charset="0"/>
                  <a:buChar char="o"/>
                </a:pPr>
                <a:r>
                  <a:rPr lang="it-IT" sz="1800" dirty="0"/>
                  <a:t>At </a:t>
                </a:r>
                <a:r>
                  <a:rPr lang="it-IT" sz="1800" dirty="0" err="1"/>
                  <a:t>every</a:t>
                </a:r>
                <a:r>
                  <a:rPr lang="it-IT" sz="1800" dirty="0"/>
                  <a:t> clock </a:t>
                </a:r>
                <a:r>
                  <a:rPr lang="it-IT" sz="1800" dirty="0" err="1"/>
                  <a:t>cycle</a:t>
                </a:r>
                <a:r>
                  <a:rPr lang="it-IT" sz="1800" dirty="0"/>
                  <a:t> </a:t>
                </a:r>
                <a:r>
                  <a:rPr lang="it-IT" sz="1800" dirty="0" err="1"/>
                  <a:t>only</a:t>
                </a:r>
                <a:r>
                  <a:rPr lang="it-IT" sz="1800" dirty="0"/>
                  <a:t> one </a:t>
                </a:r>
                <a:r>
                  <a:rPr lang="it-IT" sz="1800" dirty="0" err="1"/>
                  <a:t>term</a:t>
                </a:r>
                <a:r>
                  <a:rPr lang="it-IT" sz="1800" dirty="0"/>
                  <a:t> </a:t>
                </a:r>
                <a14:m>
                  <m:oMath xmlns:m="http://schemas.openxmlformats.org/officeDocument/2006/math">
                    <m:sSub>
                      <m:sSubPr>
                        <m:ctrlPr>
                          <a:rPr lang="it-IT" sz="1800" b="0" i="1" smtClean="0">
                            <a:latin typeface="Cambria Math" panose="02040503050406030204" pitchFamily="18" charset="0"/>
                          </a:rPr>
                        </m:ctrlPr>
                      </m:sSubPr>
                      <m:e>
                        <m:r>
                          <m:rPr>
                            <m:sty m:val="p"/>
                          </m:rPr>
                          <a:rPr lang="it-IT" sz="1800" b="0" i="0" smtClean="0">
                            <a:latin typeface="Cambria Math" panose="02040503050406030204" pitchFamily="18" charset="0"/>
                          </a:rPr>
                          <m:t>x</m:t>
                        </m:r>
                      </m:e>
                      <m:sub>
                        <m:r>
                          <m:rPr>
                            <m:sty m:val="p"/>
                          </m:rPr>
                          <a:rPr lang="it-IT" sz="1800" b="0" i="0" smtClean="0">
                            <a:latin typeface="Cambria Math" panose="02040503050406030204" pitchFamily="18" charset="0"/>
                          </a:rPr>
                          <m:t>i</m:t>
                        </m:r>
                      </m:sub>
                    </m:sSub>
                    <m:sSub>
                      <m:sSubPr>
                        <m:ctrlPr>
                          <a:rPr lang="it-IT" sz="1800" b="0" i="1" smtClean="0">
                            <a:latin typeface="Cambria Math" panose="02040503050406030204" pitchFamily="18" charset="0"/>
                          </a:rPr>
                        </m:ctrlPr>
                      </m:sSubPr>
                      <m:e>
                        <m:r>
                          <m:rPr>
                            <m:sty m:val="p"/>
                          </m:rPr>
                          <a:rPr lang="it-IT" sz="1800" b="0" i="0" smtClean="0">
                            <a:latin typeface="Cambria Math" panose="02040503050406030204" pitchFamily="18" charset="0"/>
                          </a:rPr>
                          <m:t>w</m:t>
                        </m:r>
                      </m:e>
                      <m:sub>
                        <m:r>
                          <m:rPr>
                            <m:sty m:val="p"/>
                          </m:rPr>
                          <a:rPr lang="it-IT" sz="1800" b="0" i="0" smtClean="0">
                            <a:latin typeface="Cambria Math" panose="02040503050406030204" pitchFamily="18" charset="0"/>
                          </a:rPr>
                          <m:t>i</m:t>
                        </m:r>
                      </m:sub>
                    </m:sSub>
                  </m:oMath>
                </a14:m>
                <a:r>
                  <a:rPr lang="en-US" sz="1800" dirty="0"/>
                  <a:t> is computed;</a:t>
                </a:r>
              </a:p>
              <a:p>
                <a:pPr marL="36900" indent="0">
                  <a:buNone/>
                </a:pPr>
                <a:r>
                  <a:rPr lang="en-US" sz="1800" dirty="0"/>
                  <a:t>PROS</a:t>
                </a:r>
              </a:p>
              <a:p>
                <a:pPr>
                  <a:buFont typeface="Courier New" panose="02070309020205020404" pitchFamily="49" charset="0"/>
                  <a:buChar char="o"/>
                </a:pPr>
                <a:r>
                  <a:rPr lang="it-IT" sz="1800" dirty="0"/>
                  <a:t>The </a:t>
                </a:r>
                <a:r>
                  <a:rPr lang="it-IT" sz="1800" dirty="0" err="1"/>
                  <a:t>computational</a:t>
                </a:r>
                <a:r>
                  <a:rPr lang="it-IT" sz="1800" dirty="0"/>
                  <a:t> power </a:t>
                </a:r>
                <a:r>
                  <a:rPr lang="it-IT" sz="1800" dirty="0" err="1"/>
                  <a:t>is</a:t>
                </a:r>
                <a:r>
                  <a:rPr lang="it-IT" sz="1800" dirty="0"/>
                  <a:t> spread over the </a:t>
                </a:r>
                <a:r>
                  <a:rPr lang="it-IT" sz="1800" dirty="0" err="1"/>
                  <a:t>number</a:t>
                </a:r>
                <a:r>
                  <a:rPr lang="it-IT" sz="1800" dirty="0"/>
                  <a:t> of </a:t>
                </a:r>
                <a:r>
                  <a:rPr lang="it-IT" sz="1800" dirty="0" err="1"/>
                  <a:t>total</a:t>
                </a:r>
                <a:r>
                  <a:rPr lang="it-IT" sz="1800" dirty="0"/>
                  <a:t> clock </a:t>
                </a:r>
                <a:r>
                  <a:rPr lang="it-IT" sz="1800" dirty="0" err="1"/>
                  <a:t>cycles</a:t>
                </a:r>
                <a:r>
                  <a:rPr lang="it-IT" sz="1800" dirty="0"/>
                  <a:t> </a:t>
                </a:r>
                <a:r>
                  <a:rPr lang="it-IT" sz="1800" dirty="0" err="1"/>
                  <a:t>required</a:t>
                </a:r>
                <a:r>
                  <a:rPr lang="it-IT" sz="1800" dirty="0"/>
                  <a:t> to compute the </a:t>
                </a:r>
                <a:r>
                  <a:rPr lang="it-IT" sz="1800" dirty="0" err="1"/>
                  <a:t>weighted</a:t>
                </a:r>
                <a:r>
                  <a:rPr lang="it-IT" sz="1800" dirty="0"/>
                  <a:t> sum; </a:t>
                </a:r>
              </a:p>
              <a:p>
                <a:pPr>
                  <a:buFont typeface="Courier New" panose="02070309020205020404" pitchFamily="49" charset="0"/>
                  <a:buChar char="o"/>
                </a:pPr>
                <a:r>
                  <a:rPr lang="it-IT" sz="1800" dirty="0"/>
                  <a:t>The </a:t>
                </a:r>
                <a:r>
                  <a:rPr lang="it-IT" sz="1800" dirty="0" err="1"/>
                  <a:t>architecture</a:t>
                </a:r>
                <a:r>
                  <a:rPr lang="it-IT" sz="1800" dirty="0"/>
                  <a:t> </a:t>
                </a:r>
                <a:r>
                  <a:rPr lang="it-IT" sz="1800" dirty="0" err="1"/>
                  <a:t>has</a:t>
                </a:r>
                <a:r>
                  <a:rPr lang="it-IT" sz="1800" dirty="0"/>
                  <a:t> </a:t>
                </a:r>
                <a:r>
                  <a:rPr lang="it-IT" sz="1800" dirty="0" err="1"/>
                  <a:t>only</a:t>
                </a:r>
                <a:r>
                  <a:rPr lang="it-IT" sz="1800" dirty="0"/>
                  <a:t> one data line for the input;</a:t>
                </a:r>
              </a:p>
              <a:p>
                <a:pPr>
                  <a:buFont typeface="Courier New" panose="02070309020205020404" pitchFamily="49" charset="0"/>
                  <a:buChar char="o"/>
                </a:pPr>
                <a:r>
                  <a:rPr lang="it-IT" sz="1800" dirty="0" err="1"/>
                  <a:t>It</a:t>
                </a:r>
                <a:r>
                  <a:rPr lang="it-IT" sz="1800" dirty="0"/>
                  <a:t> </a:t>
                </a:r>
                <a:r>
                  <a:rPr lang="it-IT" sz="1800" dirty="0" err="1"/>
                  <a:t>enables</a:t>
                </a:r>
                <a:r>
                  <a:rPr lang="it-IT" sz="1800" dirty="0"/>
                  <a:t> </a:t>
                </a:r>
                <a:r>
                  <a:rPr lang="it-IT" sz="1800" dirty="0" err="1"/>
                  <a:t>saving</a:t>
                </a:r>
                <a:r>
                  <a:rPr lang="it-IT" sz="1800" dirty="0"/>
                  <a:t> of parts cumulative sum;</a:t>
                </a:r>
              </a:p>
              <a:p>
                <a:pPr marL="36900" indent="0">
                  <a:buNone/>
                </a:pPr>
                <a:endParaRPr lang="en-US" sz="1800" dirty="0"/>
              </a:p>
            </p:txBody>
          </p:sp>
        </mc:Choice>
        <mc:Fallback xmlns="">
          <p:sp>
            <p:nvSpPr>
              <p:cNvPr id="5" name="Content Placeholder 4">
                <a:extLst>
                  <a:ext uri="{FF2B5EF4-FFF2-40B4-BE49-F238E27FC236}">
                    <a16:creationId xmlns:a16="http://schemas.microsoft.com/office/drawing/2014/main" id="{88CE7AE5-0A40-9638-3962-7950E8DFA7CE}"/>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CBBCB23C-983C-1272-DF75-7840BF9A30F3}"/>
              </a:ext>
            </a:extLst>
          </p:cNvPr>
          <p:cNvSpPr/>
          <p:nvPr/>
        </p:nvSpPr>
        <p:spPr>
          <a:xfrm rot="5400000">
            <a:off x="8522765" y="5419258"/>
            <a:ext cx="417700" cy="559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93574D9-3A11-6F3A-2FC6-F04F9FFF2BCB}"/>
              </a:ext>
            </a:extLst>
          </p:cNvPr>
          <p:cNvSpPr txBox="1"/>
          <p:nvPr/>
        </p:nvSpPr>
        <p:spPr>
          <a:xfrm>
            <a:off x="6881746" y="5966251"/>
            <a:ext cx="3860800" cy="646331"/>
          </a:xfrm>
          <a:prstGeom prst="rect">
            <a:avLst/>
          </a:prstGeom>
          <a:solidFill>
            <a:srgbClr val="F0A22E"/>
          </a:solidFill>
        </p:spPr>
        <p:txBody>
          <a:bodyPr wrap="square" rtlCol="0">
            <a:spAutoFit/>
          </a:bodyPr>
          <a:lstStyle/>
          <a:p>
            <a:r>
              <a:rPr lang="it-IT" dirty="0">
                <a:solidFill>
                  <a:schemeClr val="bg1"/>
                </a:solidFill>
              </a:rPr>
              <a:t>SEQUENTIAL IMPLEMENTATION HAS BEEN IMPLEMENTED</a:t>
            </a:r>
            <a:endParaRPr lang="en-US" dirty="0">
              <a:solidFill>
                <a:schemeClr val="bg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635B07C-D684-CB2E-5C7B-23BBFB09FFC5}"/>
                  </a:ext>
                </a:extLst>
              </p:cNvPr>
              <p:cNvSpPr txBox="1"/>
              <p:nvPr/>
            </p:nvSpPr>
            <p:spPr>
              <a:xfrm>
                <a:off x="536210" y="6058584"/>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𝑚</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𝑚</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635B07C-D684-CB2E-5C7B-23BBFB09FFC5}"/>
                  </a:ext>
                </a:extLst>
              </p:cNvPr>
              <p:cNvSpPr txBox="1">
                <a:spLocks noRot="1" noChangeAspect="1" noMove="1" noResize="1" noEditPoints="1" noAdjustHandles="1" noChangeArrowheads="1" noChangeShapeType="1" noTextEdit="1"/>
              </p:cNvSpPr>
              <p:nvPr/>
            </p:nvSpPr>
            <p:spPr>
              <a:xfrm>
                <a:off x="536210" y="6058584"/>
                <a:ext cx="6096000" cy="369332"/>
              </a:xfrm>
              <a:prstGeom prst="rect">
                <a:avLst/>
              </a:prstGeom>
              <a:blipFill>
                <a:blip r:embed="rId3"/>
                <a:stretch>
                  <a:fillRect b="-13333"/>
                </a:stretch>
              </a:blipFill>
            </p:spPr>
            <p:txBody>
              <a:bodyPr/>
              <a:lstStyle/>
              <a:p>
                <a:r>
                  <a:rPr lang="en-US">
                    <a:noFill/>
                  </a:rPr>
                  <a:t> </a:t>
                </a:r>
              </a:p>
            </p:txBody>
          </p:sp>
        </mc:Fallback>
      </mc:AlternateContent>
      <p:sp>
        <p:nvSpPr>
          <p:cNvPr id="10" name="Double Brace 9">
            <a:extLst>
              <a:ext uri="{FF2B5EF4-FFF2-40B4-BE49-F238E27FC236}">
                <a16:creationId xmlns:a16="http://schemas.microsoft.com/office/drawing/2014/main" id="{952DB9C1-A0CF-5D94-8A85-BA3E650DB76D}"/>
              </a:ext>
            </a:extLst>
          </p:cNvPr>
          <p:cNvSpPr/>
          <p:nvPr/>
        </p:nvSpPr>
        <p:spPr>
          <a:xfrm rot="16200000">
            <a:off x="2132468" y="5909488"/>
            <a:ext cx="386576" cy="736600"/>
          </a:xfrm>
          <a:prstGeom prst="bracePair">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E87599-E000-355F-8F30-881420B5EC44}"/>
              </a:ext>
            </a:extLst>
          </p:cNvPr>
          <p:cNvSpPr txBox="1"/>
          <p:nvPr/>
        </p:nvSpPr>
        <p:spPr>
          <a:xfrm>
            <a:off x="1576456" y="6427916"/>
            <a:ext cx="1803400" cy="369332"/>
          </a:xfrm>
          <a:prstGeom prst="rect">
            <a:avLst/>
          </a:prstGeom>
          <a:noFill/>
        </p:spPr>
        <p:txBody>
          <a:bodyPr wrap="square" rtlCol="0">
            <a:spAutoFit/>
          </a:bodyPr>
          <a:lstStyle/>
          <a:p>
            <a:r>
              <a:rPr lang="it-IT" dirty="0" err="1"/>
              <a:t>weighted</a:t>
            </a:r>
            <a:r>
              <a:rPr lang="it-IT" dirty="0"/>
              <a:t> product</a:t>
            </a:r>
            <a:endParaRPr lang="en-US" dirty="0"/>
          </a:p>
        </p:txBody>
      </p:sp>
    </p:spTree>
    <p:extLst>
      <p:ext uri="{BB962C8B-B14F-4D97-AF65-F5344CB8AC3E}">
        <p14:creationId xmlns:p14="http://schemas.microsoft.com/office/powerpoint/2010/main" val="371950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E26E-4FA0-6BB3-C28D-339B1AB17D2B}"/>
              </a:ext>
            </a:extLst>
          </p:cNvPr>
          <p:cNvSpPr>
            <a:spLocks noGrp="1"/>
          </p:cNvSpPr>
          <p:nvPr>
            <p:ph type="title"/>
          </p:nvPr>
        </p:nvSpPr>
        <p:spPr>
          <a:xfrm>
            <a:off x="811698" y="361950"/>
            <a:ext cx="10353762" cy="1257300"/>
          </a:xfrm>
        </p:spPr>
        <p:txBody>
          <a:bodyPr/>
          <a:lstStyle/>
          <a:p>
            <a:r>
              <a:rPr lang="it-IT" dirty="0" err="1"/>
              <a:t>Neuron</a:t>
            </a:r>
            <a:r>
              <a:rPr lang="it-IT" dirty="0"/>
              <a:t> </a:t>
            </a:r>
            <a:r>
              <a:rPr lang="it-IT" dirty="0" err="1"/>
              <a:t>Implementation</a:t>
            </a:r>
            <a:endParaRPr lang="en-US" dirty="0"/>
          </a:p>
        </p:txBody>
      </p:sp>
      <p:pic>
        <p:nvPicPr>
          <p:cNvPr id="5" name="Picture 4" descr="Diagram&#10;&#10;Description automatically generated">
            <a:extLst>
              <a:ext uri="{FF2B5EF4-FFF2-40B4-BE49-F238E27FC236}">
                <a16:creationId xmlns:a16="http://schemas.microsoft.com/office/drawing/2014/main" id="{2BF51E0B-C379-87DD-726B-075249BCD96F}"/>
              </a:ext>
            </a:extLst>
          </p:cNvPr>
          <p:cNvPicPr>
            <a:picLocks noChangeAspect="1"/>
          </p:cNvPicPr>
          <p:nvPr/>
        </p:nvPicPr>
        <p:blipFill>
          <a:blip r:embed="rId3"/>
          <a:stretch>
            <a:fillRect/>
          </a:stretch>
        </p:blipFill>
        <p:spPr>
          <a:xfrm>
            <a:off x="945627" y="1313653"/>
            <a:ext cx="7090118" cy="4726745"/>
          </a:xfrm>
          <a:prstGeom prst="rect">
            <a:avLst/>
          </a:prstGeom>
        </p:spPr>
      </p:pic>
      <p:sp>
        <p:nvSpPr>
          <p:cNvPr id="6" name="TextBox 5">
            <a:extLst>
              <a:ext uri="{FF2B5EF4-FFF2-40B4-BE49-F238E27FC236}">
                <a16:creationId xmlns:a16="http://schemas.microsoft.com/office/drawing/2014/main" id="{A954E959-3283-2625-4F65-5CC5C6ACF7C7}"/>
              </a:ext>
            </a:extLst>
          </p:cNvPr>
          <p:cNvSpPr txBox="1"/>
          <p:nvPr/>
        </p:nvSpPr>
        <p:spPr>
          <a:xfrm>
            <a:off x="8340335" y="1756609"/>
            <a:ext cx="2590800" cy="4524315"/>
          </a:xfrm>
          <a:prstGeom prst="rect">
            <a:avLst/>
          </a:prstGeom>
          <a:noFill/>
        </p:spPr>
        <p:txBody>
          <a:bodyPr wrap="square" rtlCol="0">
            <a:spAutoFit/>
          </a:bodyPr>
          <a:lstStyle/>
          <a:p>
            <a:pPr marL="285750" indent="-285750">
              <a:buFont typeface="Arial" panose="020B0604020202020204" pitchFamily="34" charset="0"/>
              <a:buChar char="•"/>
            </a:pPr>
            <a:r>
              <a:rPr lang="it-IT" dirty="0"/>
              <a:t>The weights and </a:t>
            </a:r>
            <a:r>
              <a:rPr lang="it-IT" dirty="0" err="1"/>
              <a:t>bias</a:t>
            </a:r>
            <a:r>
              <a:rPr lang="it-IT" dirty="0"/>
              <a:t> </a:t>
            </a:r>
            <a:r>
              <a:rPr lang="it-IT" dirty="0" err="1"/>
              <a:t>indentifying</a:t>
            </a:r>
            <a:r>
              <a:rPr lang="it-IT" dirty="0"/>
              <a:t> the </a:t>
            </a:r>
            <a:r>
              <a:rPr lang="it-IT" dirty="0" err="1"/>
              <a:t>neurons</a:t>
            </a:r>
            <a:r>
              <a:rPr lang="it-IT" dirty="0"/>
              <a:t> are </a:t>
            </a:r>
            <a:r>
              <a:rPr lang="it-IT" dirty="0" err="1"/>
              <a:t>stored</a:t>
            </a:r>
            <a:r>
              <a:rPr lang="it-IT" dirty="0"/>
              <a:t> </a:t>
            </a:r>
            <a:r>
              <a:rPr lang="it-IT" dirty="0" err="1"/>
              <a:t>into</a:t>
            </a:r>
            <a:r>
              <a:rPr lang="it-IT" dirty="0"/>
              <a:t> non-volatile </a:t>
            </a:r>
            <a:r>
              <a:rPr lang="it-IT" dirty="0" err="1"/>
              <a:t>ROMs</a:t>
            </a:r>
            <a:r>
              <a:rPr lang="it-IT" dirty="0"/>
              <a:t> </a:t>
            </a:r>
            <a:r>
              <a:rPr lang="it-IT" dirty="0" err="1"/>
              <a:t>which</a:t>
            </a:r>
            <a:r>
              <a:rPr lang="it-IT" dirty="0"/>
              <a:t> are </a:t>
            </a:r>
            <a:r>
              <a:rPr lang="it-IT" dirty="0" err="1"/>
              <a:t>accessed</a:t>
            </a:r>
            <a:r>
              <a:rPr lang="it-IT" dirty="0"/>
              <a:t> in a </a:t>
            </a:r>
            <a:r>
              <a:rPr lang="it-IT" dirty="0" err="1"/>
              <a:t>sequential</a:t>
            </a:r>
            <a:r>
              <a:rPr lang="it-IT" dirty="0"/>
              <a:t> fashion;</a:t>
            </a:r>
          </a:p>
          <a:p>
            <a:endParaRPr lang="it-IT" dirty="0"/>
          </a:p>
          <a:p>
            <a:pPr marL="285750" indent="-285750">
              <a:buFont typeface="Arial" panose="020B0604020202020204" pitchFamily="34" charset="0"/>
              <a:buChar char="•"/>
            </a:pPr>
            <a:r>
              <a:rPr lang="it-IT" dirty="0"/>
              <a:t>An accumulator </a:t>
            </a:r>
            <a:r>
              <a:rPr lang="it-IT" dirty="0" err="1"/>
              <a:t>is</a:t>
            </a:r>
            <a:r>
              <a:rPr lang="it-IT" dirty="0"/>
              <a:t> </a:t>
            </a:r>
            <a:r>
              <a:rPr lang="it-IT" dirty="0" err="1"/>
              <a:t>used</a:t>
            </a:r>
            <a:r>
              <a:rPr lang="it-IT" dirty="0"/>
              <a:t> for </a:t>
            </a:r>
            <a:r>
              <a:rPr lang="it-IT" dirty="0" err="1"/>
              <a:t>storing</a:t>
            </a:r>
            <a:r>
              <a:rPr lang="it-IT" dirty="0"/>
              <a:t> the cumulative </a:t>
            </a:r>
            <a:r>
              <a:rPr lang="it-IT" dirty="0" err="1"/>
              <a:t>weighted</a:t>
            </a:r>
            <a:r>
              <a:rPr lang="it-IT" dirty="0"/>
              <a:t> sum;</a:t>
            </a:r>
          </a:p>
          <a:p>
            <a:endParaRPr lang="it-IT" dirty="0"/>
          </a:p>
          <a:p>
            <a:pPr marL="285750" indent="-285750">
              <a:buFont typeface="Arial" panose="020B0604020202020204" pitchFamily="34" charset="0"/>
              <a:buChar char="•"/>
            </a:pPr>
            <a:r>
              <a:rPr lang="it-IT" dirty="0"/>
              <a:t>Control </a:t>
            </a:r>
            <a:r>
              <a:rPr lang="it-IT" dirty="0" err="1"/>
              <a:t>Logic</a:t>
            </a:r>
            <a:r>
              <a:rPr lang="it-IT" dirty="0"/>
              <a:t> </a:t>
            </a:r>
            <a:r>
              <a:rPr lang="it-IT" dirty="0" err="1"/>
              <a:t>is</a:t>
            </a:r>
            <a:r>
              <a:rPr lang="it-IT" dirty="0"/>
              <a:t> </a:t>
            </a:r>
            <a:r>
              <a:rPr lang="it-IT" dirty="0" err="1"/>
              <a:t>implemented</a:t>
            </a:r>
            <a:r>
              <a:rPr lang="it-IT" dirty="0"/>
              <a:t> by </a:t>
            </a:r>
            <a:r>
              <a:rPr lang="it-IT" dirty="0" err="1"/>
              <a:t>using</a:t>
            </a:r>
            <a:r>
              <a:rPr lang="it-IT" dirty="0"/>
              <a:t> a Finite State Machine</a:t>
            </a:r>
          </a:p>
          <a:p>
            <a:pPr marL="285750" indent="-285750">
              <a:buFont typeface="Arial" panose="020B0604020202020204" pitchFamily="34" charset="0"/>
              <a:buChar char="•"/>
            </a:pPr>
            <a:endParaRPr lang="it-IT"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CD7FBD-9802-B9CF-BC49-CB7DB964372F}"/>
                  </a:ext>
                </a:extLst>
              </p:cNvPr>
              <p:cNvSpPr txBox="1"/>
              <p:nvPr/>
            </p:nvSpPr>
            <p:spPr>
              <a:xfrm>
                <a:off x="1410854" y="6083558"/>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𝑚</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𝑚</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F7CD7FBD-9802-B9CF-BC49-CB7DB964372F}"/>
                  </a:ext>
                </a:extLst>
              </p:cNvPr>
              <p:cNvSpPr txBox="1">
                <a:spLocks noRot="1" noChangeAspect="1" noMove="1" noResize="1" noEditPoints="1" noAdjustHandles="1" noChangeArrowheads="1" noChangeShapeType="1" noTextEdit="1"/>
              </p:cNvSpPr>
              <p:nvPr/>
            </p:nvSpPr>
            <p:spPr>
              <a:xfrm>
                <a:off x="1410854" y="6083558"/>
                <a:ext cx="6096000" cy="369332"/>
              </a:xfrm>
              <a:prstGeom prst="rect">
                <a:avLst/>
              </a:prstGeom>
              <a:blipFill>
                <a:blip r:embed="rId4"/>
                <a:stretch>
                  <a:fillRect b="-11475"/>
                </a:stretch>
              </a:blipFill>
            </p:spPr>
            <p:txBody>
              <a:bodyPr/>
              <a:lstStyle/>
              <a:p>
                <a:r>
                  <a:rPr lang="en-US">
                    <a:noFill/>
                  </a:rPr>
                  <a:t> </a:t>
                </a:r>
              </a:p>
            </p:txBody>
          </p:sp>
        </mc:Fallback>
      </mc:AlternateContent>
      <p:sp>
        <p:nvSpPr>
          <p:cNvPr id="9" name="Double Brace 8">
            <a:extLst>
              <a:ext uri="{FF2B5EF4-FFF2-40B4-BE49-F238E27FC236}">
                <a16:creationId xmlns:a16="http://schemas.microsoft.com/office/drawing/2014/main" id="{8B32026F-5615-08AC-F4DD-B26E32880EB2}"/>
              </a:ext>
            </a:extLst>
          </p:cNvPr>
          <p:cNvSpPr/>
          <p:nvPr/>
        </p:nvSpPr>
        <p:spPr>
          <a:xfrm rot="16200000">
            <a:off x="3007112" y="5934462"/>
            <a:ext cx="386576" cy="736600"/>
          </a:xfrm>
          <a:prstGeom prst="bracePair">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D94B818-41B6-5E03-9306-1F790753092E}"/>
              </a:ext>
            </a:extLst>
          </p:cNvPr>
          <p:cNvSpPr txBox="1"/>
          <p:nvPr/>
        </p:nvSpPr>
        <p:spPr>
          <a:xfrm>
            <a:off x="2451100" y="6452890"/>
            <a:ext cx="1803400" cy="369332"/>
          </a:xfrm>
          <a:prstGeom prst="rect">
            <a:avLst/>
          </a:prstGeom>
          <a:noFill/>
        </p:spPr>
        <p:txBody>
          <a:bodyPr wrap="square" rtlCol="0">
            <a:spAutoFit/>
          </a:bodyPr>
          <a:lstStyle/>
          <a:p>
            <a:r>
              <a:rPr lang="it-IT" dirty="0" err="1"/>
              <a:t>weighted</a:t>
            </a:r>
            <a:r>
              <a:rPr lang="it-IT" dirty="0"/>
              <a:t> product</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606859-8B13-73DF-F1F4-E9CB817547C0}"/>
                  </a:ext>
                </a:extLst>
              </p:cNvPr>
              <p:cNvSpPr txBox="1"/>
              <p:nvPr/>
            </p:nvSpPr>
            <p:spPr>
              <a:xfrm>
                <a:off x="202518" y="361950"/>
                <a:ext cx="2416672" cy="6614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𝑛𝑢</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𝑏𝑖𝑡𝑠</m:t>
                          </m:r>
                        </m:sub>
                      </m:sSub>
                      <m:d>
                        <m:dPr>
                          <m:ctrlPr>
                            <a:rPr lang="it-IT" i="1">
                              <a:latin typeface="Cambria Math" panose="02040503050406030204" pitchFamily="18" charset="0"/>
                            </a:rPr>
                          </m:ctrlPr>
                        </m:dPr>
                        <m:e>
                          <m:r>
                            <a:rPr lang="it-IT" i="1">
                              <a:latin typeface="Cambria Math" panose="02040503050406030204" pitchFamily="18" charset="0"/>
                            </a:rPr>
                            <m:t>𝐴𝐷𝐷𝑅</m:t>
                          </m:r>
                        </m:e>
                      </m:d>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log</m:t>
                              </m:r>
                            </m:e>
                            <m:sub>
                              <m:r>
                                <a:rPr lang="it-IT" b="0" i="1" smtClean="0">
                                  <a:latin typeface="Cambria Math" panose="02040503050406030204" pitchFamily="18" charset="0"/>
                                </a:rPr>
                                <m:t>2</m:t>
                              </m:r>
                            </m:sub>
                          </m:sSub>
                          <m:r>
                            <a:rPr lang="it-IT" b="0" i="1" smtClean="0">
                              <a:latin typeface="Cambria Math" panose="02040503050406030204" pitchFamily="18" charset="0"/>
                            </a:rPr>
                            <m:t>(</m:t>
                          </m:r>
                        </m:fName>
                        <m:e>
                          <m:r>
                            <a:rPr lang="it-IT" b="0" i="1" smtClean="0">
                              <a:latin typeface="Cambria Math" panose="02040503050406030204" pitchFamily="18" charset="0"/>
                            </a:rPr>
                            <m:t>𝑛𝑢</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𝑖𝑛𝑝𝑢𝑡𝑠</m:t>
                              </m:r>
                            </m:sub>
                          </m:sSub>
                          <m:r>
                            <a:rPr lang="it-IT" b="0" i="1" smtClean="0">
                              <a:latin typeface="Cambria Math" panose="02040503050406030204" pitchFamily="18" charset="0"/>
                            </a:rPr>
                            <m:t>)</m:t>
                          </m:r>
                        </m:e>
                      </m:func>
                    </m:oMath>
                  </m:oMathPara>
                </a14:m>
                <a:endParaRPr lang="en-US" dirty="0"/>
              </a:p>
            </p:txBody>
          </p:sp>
        </mc:Choice>
        <mc:Fallback xmlns="">
          <p:sp>
            <p:nvSpPr>
              <p:cNvPr id="3" name="TextBox 2">
                <a:extLst>
                  <a:ext uri="{FF2B5EF4-FFF2-40B4-BE49-F238E27FC236}">
                    <a16:creationId xmlns:a16="http://schemas.microsoft.com/office/drawing/2014/main" id="{85606859-8B13-73DF-F1F4-E9CB817547C0}"/>
                  </a:ext>
                </a:extLst>
              </p:cNvPr>
              <p:cNvSpPr txBox="1">
                <a:spLocks noRot="1" noChangeAspect="1" noMove="1" noResize="1" noEditPoints="1" noAdjustHandles="1" noChangeArrowheads="1" noChangeShapeType="1" noTextEdit="1"/>
              </p:cNvSpPr>
              <p:nvPr/>
            </p:nvSpPr>
            <p:spPr>
              <a:xfrm>
                <a:off x="202518" y="361950"/>
                <a:ext cx="2416672" cy="661400"/>
              </a:xfrm>
              <a:prstGeom prst="rect">
                <a:avLst/>
              </a:prstGeom>
              <a:blipFill>
                <a:blip r:embed="rId5"/>
                <a:stretch>
                  <a:fillRect b="-4587"/>
                </a:stretch>
              </a:blipFill>
            </p:spPr>
            <p:txBody>
              <a:bodyPr/>
              <a:lstStyle/>
              <a:p>
                <a:r>
                  <a:rPr lang="en-US">
                    <a:noFill/>
                  </a:rPr>
                  <a:t> </a:t>
                </a:r>
              </a:p>
            </p:txBody>
          </p:sp>
        </mc:Fallback>
      </mc:AlternateContent>
    </p:spTree>
    <p:extLst>
      <p:ext uri="{BB962C8B-B14F-4D97-AF65-F5344CB8AC3E}">
        <p14:creationId xmlns:p14="http://schemas.microsoft.com/office/powerpoint/2010/main" val="236187426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5FBD4A-7568-8A35-2DB7-F2F4935CBFF3}"/>
              </a:ext>
            </a:extLst>
          </p:cNvPr>
          <p:cNvSpPr/>
          <p:nvPr/>
        </p:nvSpPr>
        <p:spPr>
          <a:xfrm>
            <a:off x="919119" y="1339110"/>
            <a:ext cx="6858000" cy="4586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BB271-4F44-0F19-E434-A1CB48DF7C55}"/>
              </a:ext>
            </a:extLst>
          </p:cNvPr>
          <p:cNvSpPr>
            <a:spLocks noGrp="1"/>
          </p:cNvSpPr>
          <p:nvPr>
            <p:ph type="title"/>
          </p:nvPr>
        </p:nvSpPr>
        <p:spPr>
          <a:xfrm>
            <a:off x="919119" y="290287"/>
            <a:ext cx="10353762" cy="1257300"/>
          </a:xfrm>
        </p:spPr>
        <p:txBody>
          <a:bodyPr/>
          <a:lstStyle/>
          <a:p>
            <a:r>
              <a:rPr lang="it-IT" dirty="0"/>
              <a:t>Finite State Machine</a:t>
            </a:r>
            <a:endParaRPr lang="en-US" dirty="0"/>
          </a:p>
        </p:txBody>
      </p:sp>
      <p:pic>
        <p:nvPicPr>
          <p:cNvPr id="5" name="Picture 4" descr="Timeline&#10;&#10;Description automatically generated">
            <a:extLst>
              <a:ext uri="{FF2B5EF4-FFF2-40B4-BE49-F238E27FC236}">
                <a16:creationId xmlns:a16="http://schemas.microsoft.com/office/drawing/2014/main" id="{210AE57D-AE3F-1463-E181-41EDCEE42A57}"/>
              </a:ext>
            </a:extLst>
          </p:cNvPr>
          <p:cNvPicPr>
            <a:picLocks noChangeAspect="1"/>
          </p:cNvPicPr>
          <p:nvPr/>
        </p:nvPicPr>
        <p:blipFill>
          <a:blip r:embed="rId3"/>
          <a:stretch>
            <a:fillRect/>
          </a:stretch>
        </p:blipFill>
        <p:spPr>
          <a:xfrm>
            <a:off x="1325181" y="1447696"/>
            <a:ext cx="6306430" cy="4305901"/>
          </a:xfrm>
          <a:prstGeom prst="rect">
            <a:avLst/>
          </a:prstGeom>
        </p:spPr>
      </p:pic>
      <p:sp>
        <p:nvSpPr>
          <p:cNvPr id="8" name="TextBox 7">
            <a:extLst>
              <a:ext uri="{FF2B5EF4-FFF2-40B4-BE49-F238E27FC236}">
                <a16:creationId xmlns:a16="http://schemas.microsoft.com/office/drawing/2014/main" id="{D1A240BA-4A0D-09B9-6154-18065A7CFF34}"/>
              </a:ext>
            </a:extLst>
          </p:cNvPr>
          <p:cNvSpPr txBox="1"/>
          <p:nvPr/>
        </p:nvSpPr>
        <p:spPr>
          <a:xfrm>
            <a:off x="8183181" y="1409328"/>
            <a:ext cx="3564835" cy="3416320"/>
          </a:xfrm>
          <a:prstGeom prst="rect">
            <a:avLst/>
          </a:prstGeom>
          <a:noFill/>
        </p:spPr>
        <p:txBody>
          <a:bodyPr wrap="square" rtlCol="0">
            <a:spAutoFit/>
          </a:bodyPr>
          <a:lstStyle/>
          <a:p>
            <a:r>
              <a:rPr lang="it-IT" dirty="0"/>
              <a:t>FINITE STATE MACHINE</a:t>
            </a:r>
          </a:p>
          <a:p>
            <a:endParaRPr lang="it-IT" dirty="0"/>
          </a:p>
          <a:p>
            <a:pPr marL="285750" indent="-285750">
              <a:buFont typeface="Arial" panose="020B0604020202020204" pitchFamily="34" charset="0"/>
              <a:buChar char="•"/>
            </a:pPr>
            <a:r>
              <a:rPr lang="it-IT" dirty="0"/>
              <a:t>IDLE;</a:t>
            </a:r>
          </a:p>
          <a:p>
            <a:pPr marL="285750" indent="-285750">
              <a:buFont typeface="Arial" panose="020B0604020202020204" pitchFamily="34" charset="0"/>
              <a:buChar char="•"/>
            </a:pPr>
            <a:r>
              <a:rPr lang="it-IT" dirty="0"/>
              <a:t>W_SUM;</a:t>
            </a:r>
          </a:p>
          <a:p>
            <a:pPr marL="285750" indent="-285750">
              <a:buFont typeface="Arial" panose="020B0604020202020204" pitchFamily="34" charset="0"/>
              <a:buChar char="•"/>
            </a:pPr>
            <a:r>
              <a:rPr lang="it-IT" dirty="0"/>
              <a:t>B_SUM;</a:t>
            </a:r>
          </a:p>
          <a:p>
            <a:pPr marL="285750" indent="-285750">
              <a:buFont typeface="Arial" panose="020B0604020202020204" pitchFamily="34" charset="0"/>
              <a:buChar char="•"/>
            </a:pPr>
            <a:r>
              <a:rPr lang="it-IT" dirty="0"/>
              <a:t>ACT_FUN;</a:t>
            </a:r>
          </a:p>
          <a:p>
            <a:pPr marL="285750" indent="-285750">
              <a:buFont typeface="Arial" panose="020B0604020202020204" pitchFamily="34" charset="0"/>
              <a:buChar char="•"/>
            </a:pPr>
            <a:r>
              <a:rPr lang="it-IT" dirty="0"/>
              <a:t>FINISHED;</a:t>
            </a:r>
          </a:p>
          <a:p>
            <a:pPr marL="285750" indent="-285750">
              <a:buFont typeface="Arial" panose="020B0604020202020204" pitchFamily="34" charset="0"/>
              <a:buChar char="•"/>
            </a:pPr>
            <a:endParaRPr lang="it-IT" dirty="0"/>
          </a:p>
          <a:p>
            <a:r>
              <a:rPr lang="it-IT" dirty="0"/>
              <a:t>The FSM </a:t>
            </a:r>
            <a:r>
              <a:rPr lang="it-IT" dirty="0" err="1"/>
              <a:t>has</a:t>
            </a:r>
            <a:r>
              <a:rPr lang="it-IT" dirty="0"/>
              <a:t> </a:t>
            </a:r>
            <a:r>
              <a:rPr lang="it-IT" dirty="0" err="1"/>
              <a:t>been</a:t>
            </a:r>
            <a:r>
              <a:rPr lang="it-IT" dirty="0"/>
              <a:t> </a:t>
            </a:r>
            <a:r>
              <a:rPr lang="it-IT" dirty="0" err="1"/>
              <a:t>moved</a:t>
            </a:r>
            <a:r>
              <a:rPr lang="it-IT" dirty="0"/>
              <a:t> </a:t>
            </a:r>
            <a:r>
              <a:rPr lang="it-IT" dirty="0" err="1"/>
              <a:t>outside</a:t>
            </a:r>
            <a:r>
              <a:rPr lang="it-IT" dirty="0"/>
              <a:t> and </a:t>
            </a:r>
            <a:r>
              <a:rPr lang="it-IT" dirty="0" err="1"/>
              <a:t>modified</a:t>
            </a:r>
            <a:r>
              <a:rPr lang="it-IT" dirty="0"/>
              <a:t> </a:t>
            </a:r>
            <a:r>
              <a:rPr lang="it-IT" dirty="0" err="1"/>
              <a:t>slightly</a:t>
            </a:r>
            <a:r>
              <a:rPr lang="it-IT" dirty="0"/>
              <a:t>.</a:t>
            </a:r>
          </a:p>
          <a:p>
            <a:endParaRPr lang="it-IT"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35655361"/>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4230</TotalTime>
  <Words>1319</Words>
  <Application>Microsoft Office PowerPoint</Application>
  <PresentationFormat>Widescreen</PresentationFormat>
  <Paragraphs>220</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Courier New</vt:lpstr>
      <vt:lpstr>Goudy Old Style</vt:lpstr>
      <vt:lpstr>Verdana</vt:lpstr>
      <vt:lpstr>Wingdings 2</vt:lpstr>
      <vt:lpstr>SlateVTI</vt:lpstr>
      <vt:lpstr>Development of an Intermittent Computing Architecture for Machine Learning on configurable platforms</vt:lpstr>
      <vt:lpstr>Outline </vt:lpstr>
      <vt:lpstr>Neuron</vt:lpstr>
      <vt:lpstr>Fully Connected Neural Network</vt:lpstr>
      <vt:lpstr>Handwritten numbers detenction</vt:lpstr>
      <vt:lpstr>Overall DNN - Fully Connected Neural Netowork </vt:lpstr>
      <vt:lpstr>Possible Implementations</vt:lpstr>
      <vt:lpstr>Neuron Implementation</vt:lpstr>
      <vt:lpstr>Finite State Machine</vt:lpstr>
      <vt:lpstr>Layer Implementation</vt:lpstr>
      <vt:lpstr>Layer Implementation</vt:lpstr>
      <vt:lpstr>Finite State Machine</vt:lpstr>
      <vt:lpstr>TestBench Layer</vt:lpstr>
      <vt:lpstr>DNN Implementation</vt:lpstr>
      <vt:lpstr>TestBench DNN</vt:lpstr>
      <vt:lpstr>Testbench DNN</vt:lpstr>
      <vt:lpstr>Testbench DNN</vt:lpstr>
      <vt:lpstr>Testbench DNN</vt:lpstr>
      <vt:lpstr>Testbench DNN</vt:lpstr>
      <vt:lpstr>Integrating with NORM - Saving The DNN state</vt:lpstr>
      <vt:lpstr>The intermittency emulator</vt:lpstr>
      <vt:lpstr>NV Register Architecture</vt:lpstr>
      <vt:lpstr>NV_REG FSM</vt:lpstr>
      <vt:lpstr>VOLATILE ARCHITECTURE</vt:lpstr>
      <vt:lpstr>VOLATILE ARCHITECTURE FSM </vt:lpstr>
      <vt:lpstr>Coupling the layer with NORM </vt:lpstr>
      <vt:lpstr>What data to save ?</vt:lpstr>
      <vt:lpstr>Neuron Added Pins</vt:lpstr>
      <vt:lpstr>Layer Added Pins</vt:lpstr>
      <vt:lpstr>Grouping data </vt:lpstr>
      <vt:lpstr>DNN Overall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Intermittent Computing Architecture for Machine Learning on configurable platforms</dc:title>
  <dc:creator>Fragasso, Michele Pio</dc:creator>
  <cp:lastModifiedBy>Fragasso, Michele Pio</cp:lastModifiedBy>
  <cp:revision>36</cp:revision>
  <dcterms:created xsi:type="dcterms:W3CDTF">2022-05-07T14:12:02Z</dcterms:created>
  <dcterms:modified xsi:type="dcterms:W3CDTF">2022-05-27T10:46:28Z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