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Open Sauce" panose="020B0604020202020204" charset="0"/>
      <p:regular r:id="rId15"/>
    </p:embeddedFont>
    <p:embeddedFont>
      <p:font typeface="Open Sauce Heavy" panose="020B0604020202020204" charset="0"/>
      <p:regular r:id="rId16"/>
    </p:embeddedFont>
    <p:embeddedFont>
      <p:font typeface="Open Sauce Light" panose="020B0604020202020204" charset="0"/>
      <p:regular r:id="rId17"/>
    </p:embeddedFont>
    <p:embeddedFont>
      <p:font typeface="Open Sauce Semi-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A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539299" y="6106102"/>
            <a:ext cx="13758203" cy="1514885"/>
          </a:xfrm>
          <a:prstGeom prst="rect">
            <a:avLst/>
          </a:prstGeom>
        </p:spPr>
        <p:txBody>
          <a:bodyPr lIns="0" tIns="0" rIns="0" bIns="0" rtlCol="0" anchor="t">
            <a:spAutoFit/>
          </a:bodyPr>
          <a:lstStyle/>
          <a:p>
            <a:pPr>
              <a:lnSpc>
                <a:spcPts val="11482"/>
              </a:lnSpc>
            </a:pPr>
            <a:r>
              <a:rPr lang="en-US" sz="12087" dirty="0">
                <a:solidFill>
                  <a:srgbClr val="BFA886"/>
                </a:solidFill>
                <a:latin typeface="Open Sauce Heavy"/>
              </a:rPr>
              <a:t>BAPKMO 2023</a:t>
            </a:r>
          </a:p>
        </p:txBody>
      </p:sp>
      <p:sp>
        <p:nvSpPr>
          <p:cNvPr id="3" name="TextBox 3"/>
          <p:cNvSpPr txBox="1"/>
          <p:nvPr/>
        </p:nvSpPr>
        <p:spPr>
          <a:xfrm>
            <a:off x="2539299" y="2681946"/>
            <a:ext cx="9307173" cy="3247864"/>
          </a:xfrm>
          <a:prstGeom prst="rect">
            <a:avLst/>
          </a:prstGeom>
        </p:spPr>
        <p:txBody>
          <a:bodyPr lIns="0" tIns="0" rIns="0" bIns="0" rtlCol="0" anchor="t">
            <a:spAutoFit/>
          </a:bodyPr>
          <a:lstStyle/>
          <a:p>
            <a:pPr algn="just">
              <a:lnSpc>
                <a:spcPts val="12660"/>
              </a:lnSpc>
            </a:pPr>
            <a:r>
              <a:rPr lang="en-US" sz="13326">
                <a:solidFill>
                  <a:srgbClr val="FFFFFF"/>
                </a:solidFill>
                <a:latin typeface="Open Sauce Heavy"/>
              </a:rPr>
              <a:t>Filosofi</a:t>
            </a:r>
          </a:p>
          <a:p>
            <a:pPr algn="just">
              <a:lnSpc>
                <a:spcPts val="12660"/>
              </a:lnSpc>
            </a:pPr>
            <a:r>
              <a:rPr lang="en-US" sz="13326">
                <a:solidFill>
                  <a:srgbClr val="FFFFFF"/>
                </a:solidFill>
                <a:latin typeface="Open Sauce Heavy"/>
              </a:rPr>
              <a:t>Logo</a:t>
            </a:r>
          </a:p>
        </p:txBody>
      </p:sp>
      <p:sp>
        <p:nvSpPr>
          <p:cNvPr id="4" name="AutoShape 4"/>
          <p:cNvSpPr/>
          <p:nvPr/>
        </p:nvSpPr>
        <p:spPr>
          <a:xfrm>
            <a:off x="2570872" y="8061710"/>
            <a:ext cx="13272938" cy="10020"/>
          </a:xfrm>
          <a:prstGeom prst="rect">
            <a:avLst/>
          </a:prstGeom>
          <a:solidFill>
            <a:srgbClr val="FFFFFF"/>
          </a:solidFill>
        </p:spPr>
      </p:sp>
      <p:sp>
        <p:nvSpPr>
          <p:cNvPr id="5" name="AutoShape 5"/>
          <p:cNvSpPr/>
          <p:nvPr/>
        </p:nvSpPr>
        <p:spPr>
          <a:xfrm rot="-5400000">
            <a:off x="-3912141" y="5147024"/>
            <a:ext cx="10853325" cy="9525"/>
          </a:xfrm>
          <a:prstGeom prst="rect">
            <a:avLst/>
          </a:prstGeom>
          <a:solidFill>
            <a:srgbClr val="FFFFFF"/>
          </a:solidFill>
        </p:spPr>
      </p:sp>
      <p:sp>
        <p:nvSpPr>
          <p:cNvPr id="6" name="AutoShape 6"/>
          <p:cNvSpPr/>
          <p:nvPr/>
        </p:nvSpPr>
        <p:spPr>
          <a:xfrm rot="-5400000">
            <a:off x="-463662" y="6890737"/>
            <a:ext cx="2422566" cy="9525"/>
          </a:xfrm>
          <a:prstGeom prst="rect">
            <a:avLst/>
          </a:prstGeom>
          <a:solidFill>
            <a:srgbClr val="FFFFFF"/>
          </a:solidFill>
        </p:spPr>
      </p:sp>
      <p:sp>
        <p:nvSpPr>
          <p:cNvPr id="7" name="TextBox 7"/>
          <p:cNvSpPr txBox="1"/>
          <p:nvPr/>
        </p:nvSpPr>
        <p:spPr>
          <a:xfrm rot="-5400000">
            <a:off x="-352956" y="8453060"/>
            <a:ext cx="2141876" cy="240436"/>
          </a:xfrm>
          <a:prstGeom prst="rect">
            <a:avLst/>
          </a:prstGeom>
        </p:spPr>
        <p:txBody>
          <a:bodyPr lIns="0" tIns="0" rIns="0" bIns="0" rtlCol="0" anchor="t">
            <a:spAutoFit/>
          </a:bodyPr>
          <a:lstStyle/>
          <a:p>
            <a:pPr>
              <a:lnSpc>
                <a:spcPts val="1960"/>
              </a:lnSpc>
            </a:pPr>
            <a:r>
              <a:rPr lang="en-US" sz="1400" dirty="0">
                <a:solidFill>
                  <a:srgbClr val="FFFFFF"/>
                </a:solidFill>
                <a:latin typeface="Open Sauce Heavy"/>
              </a:rPr>
              <a:t>BAPKMO 2023</a:t>
            </a:r>
          </a:p>
        </p:txBody>
      </p:sp>
      <p:sp>
        <p:nvSpPr>
          <p:cNvPr id="8" name="TextBox 8"/>
          <p:cNvSpPr txBox="1"/>
          <p:nvPr/>
        </p:nvSpPr>
        <p:spPr>
          <a:xfrm>
            <a:off x="15165530" y="1095375"/>
            <a:ext cx="2093770" cy="402613"/>
          </a:xfrm>
          <a:prstGeom prst="rect">
            <a:avLst/>
          </a:prstGeom>
        </p:spPr>
        <p:txBody>
          <a:bodyPr lIns="0" tIns="0" rIns="0" bIns="0" rtlCol="0" anchor="t">
            <a:spAutoFit/>
          </a:bodyPr>
          <a:lstStyle/>
          <a:p>
            <a:pPr algn="just">
              <a:lnSpc>
                <a:spcPts val="2926"/>
              </a:lnSpc>
            </a:pPr>
            <a:r>
              <a:rPr lang="en-US" sz="3080">
                <a:solidFill>
                  <a:srgbClr val="BFA886"/>
                </a:solidFill>
                <a:latin typeface="Open Sauce Heavy"/>
              </a:rPr>
              <a:t>HM KMJ IF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7548636" y="438726"/>
            <a:ext cx="210315" cy="6359516"/>
            <a:chOff x="0" y="0"/>
            <a:chExt cx="280419" cy="8479355"/>
          </a:xfrm>
        </p:grpSpPr>
        <p:sp>
          <p:nvSpPr>
            <p:cNvPr id="4" name="AutoShape 4"/>
            <p:cNvSpPr/>
            <p:nvPr/>
          </p:nvSpPr>
          <p:spPr>
            <a:xfrm rot="-5400000">
              <a:off x="-1454366" y="3777092"/>
              <a:ext cx="3230088" cy="12700"/>
            </a:xfrm>
            <a:prstGeom prst="rect">
              <a:avLst/>
            </a:prstGeom>
            <a:solidFill>
              <a:srgbClr val="FFFFFF"/>
            </a:solidFill>
          </p:spPr>
        </p:sp>
        <p:sp>
          <p:nvSpPr>
            <p:cNvPr id="5" name="TextBox 5"/>
            <p:cNvSpPr txBox="1"/>
            <p:nvPr/>
          </p:nvSpPr>
          <p:spPr>
            <a:xfrm rot="-5400000">
              <a:off x="-1301996" y="6895910"/>
              <a:ext cx="2855835" cy="311056"/>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
          <p:nvSpPr>
            <p:cNvPr id="6" name="TextBox 6"/>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7" name="Freeform 7"/>
          <p:cNvSpPr/>
          <p:nvPr/>
        </p:nvSpPr>
        <p:spPr>
          <a:xfrm>
            <a:off x="5264357" y="2572249"/>
            <a:ext cx="7759285" cy="6686051"/>
          </a:xfrm>
          <a:custGeom>
            <a:avLst/>
            <a:gdLst/>
            <a:ahLst/>
            <a:cxnLst/>
            <a:rect l="l" t="t" r="r" b="b"/>
            <a:pathLst>
              <a:path w="7759285" h="6686051">
                <a:moveTo>
                  <a:pt x="0" y="0"/>
                </a:moveTo>
                <a:lnTo>
                  <a:pt x="7759286" y="0"/>
                </a:lnTo>
                <a:lnTo>
                  <a:pt x="7759286" y="6686051"/>
                </a:lnTo>
                <a:lnTo>
                  <a:pt x="0" y="6686051"/>
                </a:lnTo>
                <a:lnTo>
                  <a:pt x="0" y="0"/>
                </a:lnTo>
                <a:close/>
              </a:path>
            </a:pathLst>
          </a:custGeom>
          <a:blipFill>
            <a:blip r:embed="rId2"/>
            <a:stretch>
              <a:fillRect/>
            </a:stretch>
          </a:blipFill>
        </p:spPr>
      </p:sp>
      <p:sp>
        <p:nvSpPr>
          <p:cNvPr id="8" name="TextBox 8"/>
          <p:cNvSpPr txBox="1"/>
          <p:nvPr/>
        </p:nvSpPr>
        <p:spPr>
          <a:xfrm>
            <a:off x="1590400" y="1000125"/>
            <a:ext cx="7553600" cy="2308261"/>
          </a:xfrm>
          <a:prstGeom prst="rect">
            <a:avLst/>
          </a:prstGeom>
        </p:spPr>
        <p:txBody>
          <a:bodyPr lIns="0" tIns="0" rIns="0" bIns="0" rtlCol="0" anchor="t">
            <a:spAutoFit/>
          </a:bodyPr>
          <a:lstStyle/>
          <a:p>
            <a:pPr>
              <a:lnSpc>
                <a:spcPts val="9300"/>
              </a:lnSpc>
            </a:pPr>
            <a:r>
              <a:rPr lang="en-US" sz="7500" dirty="0">
                <a:solidFill>
                  <a:srgbClr val="FFFFFF"/>
                </a:solidFill>
                <a:latin typeface="Open Sauce Heavy"/>
              </a:rPr>
              <a:t>Logo BAPKMO 2023</a:t>
            </a:r>
          </a:p>
        </p:txBody>
      </p:sp>
      <p:sp>
        <p:nvSpPr>
          <p:cNvPr id="9" name="TextBox 9"/>
          <p:cNvSpPr txBox="1"/>
          <p:nvPr/>
        </p:nvSpPr>
        <p:spPr>
          <a:xfrm rot="-5400000">
            <a:off x="-352956" y="8448144"/>
            <a:ext cx="2141876" cy="240436"/>
          </a:xfrm>
          <a:prstGeom prst="rect">
            <a:avLst/>
          </a:prstGeom>
        </p:spPr>
        <p:txBody>
          <a:bodyPr lIns="0" tIns="0" rIns="0" bIns="0" rtlCol="0" anchor="t">
            <a:spAutoFit/>
          </a:bodyPr>
          <a:lstStyle/>
          <a:p>
            <a:pPr>
              <a:lnSpc>
                <a:spcPts val="1960"/>
              </a:lnSpc>
            </a:pPr>
            <a:r>
              <a:rPr lang="en-US" sz="1400" dirty="0">
                <a:solidFill>
                  <a:srgbClr val="BFA886"/>
                </a:solidFill>
                <a:latin typeface="Open Sauce Heavy"/>
              </a:rPr>
              <a:t>Logo BAPKMO 2023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852544" y="8105281"/>
            <a:ext cx="3550919" cy="117735"/>
            <a:chOff x="0" y="0"/>
            <a:chExt cx="4734559" cy="156980"/>
          </a:xfrm>
        </p:grpSpPr>
        <p:sp>
          <p:nvSpPr>
            <p:cNvPr id="4" name="AutoShape 4"/>
            <p:cNvSpPr/>
            <p:nvPr/>
          </p:nvSpPr>
          <p:spPr>
            <a:xfrm>
              <a:off x="307648" y="62688"/>
              <a:ext cx="4119262" cy="31605"/>
            </a:xfrm>
            <a:prstGeom prst="rect">
              <a:avLst/>
            </a:prstGeom>
            <a:solidFill>
              <a:srgbClr val="FFFFFF"/>
            </a:solidFill>
          </p:spPr>
        </p:sp>
        <p:sp>
          <p:nvSpPr>
            <p:cNvPr id="5" name="Freeform 5"/>
            <p:cNvSpPr/>
            <p:nvPr/>
          </p:nvSpPr>
          <p:spPr>
            <a:xfrm>
              <a:off x="4611258" y="0"/>
              <a:ext cx="123301" cy="156980"/>
            </a:xfrm>
            <a:custGeom>
              <a:avLst/>
              <a:gdLst/>
              <a:ahLst/>
              <a:cxnLst/>
              <a:rect l="l" t="t" r="r" b="b"/>
              <a:pathLst>
                <a:path w="123301" h="156980">
                  <a:moveTo>
                    <a:pt x="0" y="0"/>
                  </a:moveTo>
                  <a:lnTo>
                    <a:pt x="123301" y="0"/>
                  </a:lnTo>
                  <a:lnTo>
                    <a:pt x="123301" y="156980"/>
                  </a:lnTo>
                  <a:lnTo>
                    <a:pt x="0" y="156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0" y="0"/>
              <a:ext cx="123301" cy="156980"/>
            </a:xfrm>
            <a:custGeom>
              <a:avLst/>
              <a:gdLst/>
              <a:ahLst/>
              <a:cxnLst/>
              <a:rect l="l" t="t" r="r" b="b"/>
              <a:pathLst>
                <a:path w="123301" h="156980">
                  <a:moveTo>
                    <a:pt x="123301" y="0"/>
                  </a:moveTo>
                  <a:lnTo>
                    <a:pt x="0" y="0"/>
                  </a:lnTo>
                  <a:lnTo>
                    <a:pt x="0" y="156980"/>
                  </a:lnTo>
                  <a:lnTo>
                    <a:pt x="123301" y="156980"/>
                  </a:lnTo>
                  <a:lnTo>
                    <a:pt x="123301"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AutoShape 7"/>
          <p:cNvSpPr/>
          <p:nvPr/>
        </p:nvSpPr>
        <p:spPr>
          <a:xfrm>
            <a:off x="1852544" y="5944019"/>
            <a:ext cx="3560444" cy="19050"/>
          </a:xfrm>
          <a:prstGeom prst="rect">
            <a:avLst/>
          </a:prstGeom>
          <a:solidFill>
            <a:srgbClr val="FFFFFF"/>
          </a:solidFill>
        </p:spPr>
      </p:sp>
      <p:grpSp>
        <p:nvGrpSpPr>
          <p:cNvPr id="8" name="Group 8"/>
          <p:cNvGrpSpPr/>
          <p:nvPr/>
        </p:nvGrpSpPr>
        <p:grpSpPr>
          <a:xfrm>
            <a:off x="17525143" y="438726"/>
            <a:ext cx="233293" cy="4048864"/>
            <a:chOff x="-31324" y="0"/>
            <a:chExt cx="311056" cy="5398486"/>
          </a:xfrm>
        </p:grpSpPr>
        <p:sp>
          <p:nvSpPr>
            <p:cNvPr id="9" name="AutoShape 9"/>
            <p:cNvSpPr/>
            <p:nvPr/>
          </p:nvSpPr>
          <p:spPr>
            <a:xfrm rot="-5400000">
              <a:off x="-1454366" y="3777092"/>
              <a:ext cx="3230088" cy="12700"/>
            </a:xfrm>
            <a:prstGeom prst="rect">
              <a:avLst/>
            </a:prstGeom>
            <a:solidFill>
              <a:srgbClr val="FFFFFF"/>
            </a:solidFill>
          </p:spPr>
        </p:sp>
        <p:sp>
          <p:nvSpPr>
            <p:cNvPr id="11" name="TextBox 11"/>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2" name="Freeform 12"/>
          <p:cNvSpPr/>
          <p:nvPr/>
        </p:nvSpPr>
        <p:spPr>
          <a:xfrm>
            <a:off x="7325300" y="4854003"/>
            <a:ext cx="9527272" cy="4074801"/>
          </a:xfrm>
          <a:custGeom>
            <a:avLst/>
            <a:gdLst/>
            <a:ahLst/>
            <a:cxnLst/>
            <a:rect l="l" t="t" r="r" b="b"/>
            <a:pathLst>
              <a:path w="9527272" h="4074801">
                <a:moveTo>
                  <a:pt x="0" y="0"/>
                </a:moveTo>
                <a:lnTo>
                  <a:pt x="9527272" y="0"/>
                </a:lnTo>
                <a:lnTo>
                  <a:pt x="9527272" y="4074800"/>
                </a:lnTo>
                <a:lnTo>
                  <a:pt x="0" y="4074800"/>
                </a:lnTo>
                <a:lnTo>
                  <a:pt x="0" y="0"/>
                </a:lnTo>
                <a:close/>
              </a:path>
            </a:pathLst>
          </a:custGeom>
          <a:blipFill>
            <a:blip r:embed="rId4"/>
            <a:stretch>
              <a:fillRect/>
            </a:stretch>
          </a:blipFill>
        </p:spPr>
      </p:sp>
      <p:sp>
        <p:nvSpPr>
          <p:cNvPr id="13" name="TextBox 13"/>
          <p:cNvSpPr txBox="1"/>
          <p:nvPr/>
        </p:nvSpPr>
        <p:spPr>
          <a:xfrm>
            <a:off x="1519284" y="2260362"/>
            <a:ext cx="9977390" cy="2103140"/>
          </a:xfrm>
          <a:prstGeom prst="rect">
            <a:avLst/>
          </a:prstGeom>
        </p:spPr>
        <p:txBody>
          <a:bodyPr wrap="square" lIns="0" tIns="0" rIns="0" bIns="0" rtlCol="0" anchor="t">
            <a:spAutoFit/>
          </a:bodyPr>
          <a:lstStyle/>
          <a:p>
            <a:pPr>
              <a:lnSpc>
                <a:spcPts val="8249"/>
              </a:lnSpc>
            </a:pPr>
            <a:r>
              <a:rPr lang="en-US" sz="7499" dirty="0" err="1">
                <a:solidFill>
                  <a:srgbClr val="BFA886"/>
                </a:solidFill>
                <a:latin typeface="Open Sauce Heavy"/>
              </a:rPr>
              <a:t>Unsur-unsur</a:t>
            </a:r>
            <a:endParaRPr lang="en-US" sz="7499" dirty="0">
              <a:solidFill>
                <a:srgbClr val="BFA886"/>
              </a:solidFill>
              <a:latin typeface="Open Sauce Heavy"/>
            </a:endParaRPr>
          </a:p>
          <a:p>
            <a:pPr>
              <a:lnSpc>
                <a:spcPts val="8249"/>
              </a:lnSpc>
            </a:pPr>
            <a:r>
              <a:rPr lang="en-US" sz="7499" dirty="0">
                <a:solidFill>
                  <a:srgbClr val="BFA886"/>
                </a:solidFill>
                <a:latin typeface="Open Sauce Heavy"/>
              </a:rPr>
              <a:t>Logo BAPKMO 2023</a:t>
            </a:r>
          </a:p>
        </p:txBody>
      </p:sp>
      <p:sp>
        <p:nvSpPr>
          <p:cNvPr id="14" name="TextBox 14"/>
          <p:cNvSpPr txBox="1"/>
          <p:nvPr/>
        </p:nvSpPr>
        <p:spPr>
          <a:xfrm>
            <a:off x="1519284" y="1104900"/>
            <a:ext cx="12141734" cy="1066888"/>
          </a:xfrm>
          <a:prstGeom prst="rect">
            <a:avLst/>
          </a:prstGeom>
        </p:spPr>
        <p:txBody>
          <a:bodyPr lIns="0" tIns="0" rIns="0" bIns="0" rtlCol="0" anchor="t">
            <a:spAutoFit/>
          </a:bodyPr>
          <a:lstStyle/>
          <a:p>
            <a:pPr>
              <a:lnSpc>
                <a:spcPts val="8250"/>
              </a:lnSpc>
            </a:pPr>
            <a:r>
              <a:rPr lang="en-US" sz="7500">
                <a:solidFill>
                  <a:srgbClr val="FFFFFF"/>
                </a:solidFill>
                <a:latin typeface="Open Sauce Heavy"/>
              </a:rPr>
              <a:t>Simbol &amp; Makna</a:t>
            </a:r>
          </a:p>
        </p:txBody>
      </p:sp>
      <p:sp>
        <p:nvSpPr>
          <p:cNvPr id="15" name="TextBox 15"/>
          <p:cNvSpPr txBox="1"/>
          <p:nvPr/>
        </p:nvSpPr>
        <p:spPr>
          <a:xfrm rot="-5400000">
            <a:off x="-352182" y="8447370"/>
            <a:ext cx="2141876" cy="241982"/>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Simbol dan Makna</a:t>
            </a:r>
          </a:p>
        </p:txBody>
      </p:sp>
      <p:sp>
        <p:nvSpPr>
          <p:cNvPr id="16" name="TextBox 16"/>
          <p:cNvSpPr txBox="1"/>
          <p:nvPr/>
        </p:nvSpPr>
        <p:spPr>
          <a:xfrm>
            <a:off x="1852544" y="8375416"/>
            <a:ext cx="278480" cy="329800"/>
          </a:xfrm>
          <a:prstGeom prst="rect">
            <a:avLst/>
          </a:prstGeom>
        </p:spPr>
        <p:txBody>
          <a:bodyPr lIns="0" tIns="0" rIns="0" bIns="0" rtlCol="0" anchor="t">
            <a:spAutoFit/>
          </a:bodyPr>
          <a:lstStyle/>
          <a:p>
            <a:pPr>
              <a:lnSpc>
                <a:spcPts val="2883"/>
              </a:lnSpc>
            </a:pPr>
            <a:r>
              <a:rPr lang="en-US" sz="1601">
                <a:solidFill>
                  <a:srgbClr val="FFFFFF"/>
                </a:solidFill>
                <a:latin typeface="Open Sauce Light"/>
              </a:rPr>
              <a:t>01</a:t>
            </a:r>
          </a:p>
        </p:txBody>
      </p:sp>
      <p:sp>
        <p:nvSpPr>
          <p:cNvPr id="17" name="TextBox 17"/>
          <p:cNvSpPr txBox="1"/>
          <p:nvPr/>
        </p:nvSpPr>
        <p:spPr>
          <a:xfrm>
            <a:off x="1852544" y="4796853"/>
            <a:ext cx="3550919" cy="1099820"/>
          </a:xfrm>
          <a:prstGeom prst="rect">
            <a:avLst/>
          </a:prstGeom>
        </p:spPr>
        <p:txBody>
          <a:bodyPr lIns="0" tIns="0" rIns="0" bIns="0" rtlCol="0" anchor="t">
            <a:spAutoFit/>
          </a:bodyPr>
          <a:lstStyle/>
          <a:p>
            <a:pPr>
              <a:lnSpc>
                <a:spcPts val="4480"/>
              </a:lnSpc>
            </a:pPr>
            <a:r>
              <a:rPr lang="en-US" sz="3200">
                <a:solidFill>
                  <a:srgbClr val="FFFFFF"/>
                </a:solidFill>
                <a:latin typeface="Open Sauce Semi-Bold"/>
              </a:rPr>
              <a:t>Kelopak Bunga Edelweiss</a:t>
            </a:r>
          </a:p>
        </p:txBody>
      </p:sp>
      <p:sp>
        <p:nvSpPr>
          <p:cNvPr id="18" name="TextBox 18"/>
          <p:cNvSpPr txBox="1"/>
          <p:nvPr/>
        </p:nvSpPr>
        <p:spPr>
          <a:xfrm>
            <a:off x="1852544" y="6092653"/>
            <a:ext cx="3560444" cy="1784985"/>
          </a:xfrm>
          <a:prstGeom prst="rect">
            <a:avLst/>
          </a:prstGeom>
        </p:spPr>
        <p:txBody>
          <a:bodyPr lIns="0" tIns="0" rIns="0" bIns="0" rtlCol="0" anchor="t">
            <a:spAutoFit/>
          </a:bodyPr>
          <a:lstStyle/>
          <a:p>
            <a:pPr marL="0" lvl="0" indent="0" algn="just">
              <a:lnSpc>
                <a:spcPts val="2880"/>
              </a:lnSpc>
              <a:spcBef>
                <a:spcPct val="0"/>
              </a:spcBef>
            </a:pPr>
            <a:r>
              <a:rPr lang="en-US" sz="1800">
                <a:solidFill>
                  <a:srgbClr val="FFFFFF"/>
                </a:solidFill>
                <a:latin typeface="Open Sauce Light"/>
              </a:rPr>
              <a:t>Melambangkan bentuk cinta dan pengabdian yang bertujuan untuk menumbuhkan cinta dan pengabdian pada jurusan Informatika</a:t>
            </a:r>
          </a:p>
        </p:txBody>
      </p:sp>
      <p:sp>
        <p:nvSpPr>
          <p:cNvPr id="21" name="TextBox 5">
            <a:extLst>
              <a:ext uri="{FF2B5EF4-FFF2-40B4-BE49-F238E27FC236}">
                <a16:creationId xmlns:a16="http://schemas.microsoft.com/office/drawing/2014/main" id="{38A00AF0-838B-2EE1-B4C8-A0C6877AC0F7}"/>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852544" y="8105281"/>
            <a:ext cx="3550919" cy="117735"/>
            <a:chOff x="0" y="0"/>
            <a:chExt cx="4734559" cy="156980"/>
          </a:xfrm>
        </p:grpSpPr>
        <p:sp>
          <p:nvSpPr>
            <p:cNvPr id="4" name="AutoShape 4"/>
            <p:cNvSpPr/>
            <p:nvPr/>
          </p:nvSpPr>
          <p:spPr>
            <a:xfrm>
              <a:off x="307648" y="62688"/>
              <a:ext cx="4119262" cy="31605"/>
            </a:xfrm>
            <a:prstGeom prst="rect">
              <a:avLst/>
            </a:prstGeom>
            <a:solidFill>
              <a:srgbClr val="FFFFFF"/>
            </a:solidFill>
          </p:spPr>
        </p:sp>
        <p:sp>
          <p:nvSpPr>
            <p:cNvPr id="5" name="Freeform 5"/>
            <p:cNvSpPr/>
            <p:nvPr/>
          </p:nvSpPr>
          <p:spPr>
            <a:xfrm>
              <a:off x="4611258" y="0"/>
              <a:ext cx="123301" cy="156980"/>
            </a:xfrm>
            <a:custGeom>
              <a:avLst/>
              <a:gdLst/>
              <a:ahLst/>
              <a:cxnLst/>
              <a:rect l="l" t="t" r="r" b="b"/>
              <a:pathLst>
                <a:path w="123301" h="156980">
                  <a:moveTo>
                    <a:pt x="0" y="0"/>
                  </a:moveTo>
                  <a:lnTo>
                    <a:pt x="123301" y="0"/>
                  </a:lnTo>
                  <a:lnTo>
                    <a:pt x="123301" y="156980"/>
                  </a:lnTo>
                  <a:lnTo>
                    <a:pt x="0" y="156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0" y="0"/>
              <a:ext cx="123301" cy="156980"/>
            </a:xfrm>
            <a:custGeom>
              <a:avLst/>
              <a:gdLst/>
              <a:ahLst/>
              <a:cxnLst/>
              <a:rect l="l" t="t" r="r" b="b"/>
              <a:pathLst>
                <a:path w="123301" h="156980">
                  <a:moveTo>
                    <a:pt x="123301" y="0"/>
                  </a:moveTo>
                  <a:lnTo>
                    <a:pt x="0" y="0"/>
                  </a:lnTo>
                  <a:lnTo>
                    <a:pt x="0" y="156980"/>
                  </a:lnTo>
                  <a:lnTo>
                    <a:pt x="123301" y="156980"/>
                  </a:lnTo>
                  <a:lnTo>
                    <a:pt x="123301"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AutoShape 7"/>
          <p:cNvSpPr/>
          <p:nvPr/>
        </p:nvSpPr>
        <p:spPr>
          <a:xfrm>
            <a:off x="1852544" y="5944019"/>
            <a:ext cx="3560444" cy="19050"/>
          </a:xfrm>
          <a:prstGeom prst="rect">
            <a:avLst/>
          </a:prstGeom>
          <a:solidFill>
            <a:srgbClr val="FFFFFF"/>
          </a:solidFill>
        </p:spPr>
      </p:sp>
      <p:grpSp>
        <p:nvGrpSpPr>
          <p:cNvPr id="8" name="Group 8"/>
          <p:cNvGrpSpPr/>
          <p:nvPr/>
        </p:nvGrpSpPr>
        <p:grpSpPr>
          <a:xfrm>
            <a:off x="17525143" y="438726"/>
            <a:ext cx="233293" cy="4048864"/>
            <a:chOff x="-31324" y="0"/>
            <a:chExt cx="311056" cy="5398486"/>
          </a:xfrm>
        </p:grpSpPr>
        <p:sp>
          <p:nvSpPr>
            <p:cNvPr id="9" name="AutoShape 9"/>
            <p:cNvSpPr/>
            <p:nvPr/>
          </p:nvSpPr>
          <p:spPr>
            <a:xfrm rot="-5400000">
              <a:off x="-1454366" y="3777092"/>
              <a:ext cx="3230088" cy="12700"/>
            </a:xfrm>
            <a:prstGeom prst="rect">
              <a:avLst/>
            </a:prstGeom>
            <a:solidFill>
              <a:srgbClr val="FFFFFF"/>
            </a:solidFill>
          </p:spPr>
        </p:sp>
        <p:sp>
          <p:nvSpPr>
            <p:cNvPr id="11" name="TextBox 11"/>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2" name="Freeform 12"/>
          <p:cNvSpPr/>
          <p:nvPr/>
        </p:nvSpPr>
        <p:spPr>
          <a:xfrm>
            <a:off x="10630462" y="3408488"/>
            <a:ext cx="6327812" cy="5849812"/>
          </a:xfrm>
          <a:custGeom>
            <a:avLst/>
            <a:gdLst/>
            <a:ahLst/>
            <a:cxnLst/>
            <a:rect l="l" t="t" r="r" b="b"/>
            <a:pathLst>
              <a:path w="6327812" h="5849812">
                <a:moveTo>
                  <a:pt x="0" y="0"/>
                </a:moveTo>
                <a:lnTo>
                  <a:pt x="6327812" y="0"/>
                </a:lnTo>
                <a:lnTo>
                  <a:pt x="6327812" y="5849812"/>
                </a:lnTo>
                <a:lnTo>
                  <a:pt x="0" y="5849812"/>
                </a:lnTo>
                <a:lnTo>
                  <a:pt x="0" y="0"/>
                </a:lnTo>
                <a:close/>
              </a:path>
            </a:pathLst>
          </a:custGeom>
          <a:blipFill>
            <a:blip r:embed="rId4"/>
            <a:stretch>
              <a:fillRect/>
            </a:stretch>
          </a:blipFill>
        </p:spPr>
      </p:sp>
      <p:sp>
        <p:nvSpPr>
          <p:cNvPr id="14" name="TextBox 14"/>
          <p:cNvSpPr txBox="1"/>
          <p:nvPr/>
        </p:nvSpPr>
        <p:spPr>
          <a:xfrm>
            <a:off x="1519284" y="1104900"/>
            <a:ext cx="12141734" cy="1066888"/>
          </a:xfrm>
          <a:prstGeom prst="rect">
            <a:avLst/>
          </a:prstGeom>
        </p:spPr>
        <p:txBody>
          <a:bodyPr lIns="0" tIns="0" rIns="0" bIns="0" rtlCol="0" anchor="t">
            <a:spAutoFit/>
          </a:bodyPr>
          <a:lstStyle/>
          <a:p>
            <a:pPr>
              <a:lnSpc>
                <a:spcPts val="8250"/>
              </a:lnSpc>
            </a:pPr>
            <a:r>
              <a:rPr lang="en-US" sz="7500">
                <a:solidFill>
                  <a:srgbClr val="FFFFFF"/>
                </a:solidFill>
                <a:latin typeface="Open Sauce Heavy"/>
              </a:rPr>
              <a:t>Simbol &amp; Makna</a:t>
            </a:r>
          </a:p>
        </p:txBody>
      </p:sp>
      <p:sp>
        <p:nvSpPr>
          <p:cNvPr id="15" name="TextBox 15"/>
          <p:cNvSpPr txBox="1"/>
          <p:nvPr/>
        </p:nvSpPr>
        <p:spPr>
          <a:xfrm rot="-5400000">
            <a:off x="-352182" y="8447370"/>
            <a:ext cx="2141876" cy="241982"/>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Simbol dan Makna</a:t>
            </a:r>
          </a:p>
        </p:txBody>
      </p:sp>
      <p:sp>
        <p:nvSpPr>
          <p:cNvPr id="16" name="TextBox 16"/>
          <p:cNvSpPr txBox="1"/>
          <p:nvPr/>
        </p:nvSpPr>
        <p:spPr>
          <a:xfrm>
            <a:off x="1852544" y="8375416"/>
            <a:ext cx="278480" cy="321452"/>
          </a:xfrm>
          <a:prstGeom prst="rect">
            <a:avLst/>
          </a:prstGeom>
        </p:spPr>
        <p:txBody>
          <a:bodyPr lIns="0" tIns="0" rIns="0" bIns="0" rtlCol="0" anchor="t">
            <a:spAutoFit/>
          </a:bodyPr>
          <a:lstStyle/>
          <a:p>
            <a:pPr>
              <a:lnSpc>
                <a:spcPts val="2883"/>
              </a:lnSpc>
            </a:pPr>
            <a:r>
              <a:rPr lang="en-US" sz="1601">
                <a:solidFill>
                  <a:srgbClr val="FFFFFF"/>
                </a:solidFill>
                <a:latin typeface="Open Sauce Light"/>
              </a:rPr>
              <a:t>02</a:t>
            </a:r>
          </a:p>
        </p:txBody>
      </p:sp>
      <p:sp>
        <p:nvSpPr>
          <p:cNvPr id="17" name="TextBox 17"/>
          <p:cNvSpPr txBox="1"/>
          <p:nvPr/>
        </p:nvSpPr>
        <p:spPr>
          <a:xfrm>
            <a:off x="1852544" y="5094636"/>
            <a:ext cx="3550919" cy="537845"/>
          </a:xfrm>
          <a:prstGeom prst="rect">
            <a:avLst/>
          </a:prstGeom>
        </p:spPr>
        <p:txBody>
          <a:bodyPr lIns="0" tIns="0" rIns="0" bIns="0" rtlCol="0" anchor="t">
            <a:spAutoFit/>
          </a:bodyPr>
          <a:lstStyle/>
          <a:p>
            <a:pPr>
              <a:lnSpc>
                <a:spcPts val="4480"/>
              </a:lnSpc>
            </a:pPr>
            <a:r>
              <a:rPr lang="en-US" sz="3200">
                <a:solidFill>
                  <a:srgbClr val="FFFFFF"/>
                </a:solidFill>
                <a:latin typeface="Open Sauce Semi-Bold"/>
              </a:rPr>
              <a:t>Burung Merpati</a:t>
            </a:r>
          </a:p>
        </p:txBody>
      </p:sp>
      <p:sp>
        <p:nvSpPr>
          <p:cNvPr id="18" name="TextBox 18"/>
          <p:cNvSpPr txBox="1"/>
          <p:nvPr/>
        </p:nvSpPr>
        <p:spPr>
          <a:xfrm>
            <a:off x="1852544" y="6092653"/>
            <a:ext cx="3560444" cy="1784985"/>
          </a:xfrm>
          <a:prstGeom prst="rect">
            <a:avLst/>
          </a:prstGeom>
        </p:spPr>
        <p:txBody>
          <a:bodyPr lIns="0" tIns="0" rIns="0" bIns="0" rtlCol="0" anchor="t">
            <a:spAutoFit/>
          </a:bodyPr>
          <a:lstStyle/>
          <a:p>
            <a:pPr marL="0" lvl="0" indent="0" algn="just">
              <a:lnSpc>
                <a:spcPts val="2880"/>
              </a:lnSpc>
              <a:spcBef>
                <a:spcPct val="0"/>
              </a:spcBef>
            </a:pPr>
            <a:r>
              <a:rPr lang="en-US" sz="1800">
                <a:solidFill>
                  <a:srgbClr val="FFFFFF"/>
                </a:solidFill>
                <a:latin typeface="Open Sauce Light"/>
              </a:rPr>
              <a:t>Melambangkan perdamaian, cinta, harapan, dan pengabdian yang merupakan sifat-sifat yang harus dimiliki oleh seorang Mahasiswa Informatika.</a:t>
            </a:r>
          </a:p>
        </p:txBody>
      </p:sp>
      <p:sp>
        <p:nvSpPr>
          <p:cNvPr id="19" name="TextBox 5">
            <a:extLst>
              <a:ext uri="{FF2B5EF4-FFF2-40B4-BE49-F238E27FC236}">
                <a16:creationId xmlns:a16="http://schemas.microsoft.com/office/drawing/2014/main" id="{73F7DAB9-375A-E896-C294-ED5C897B8C47}"/>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
        <p:nvSpPr>
          <p:cNvPr id="20" name="TextBox 13">
            <a:extLst>
              <a:ext uri="{FF2B5EF4-FFF2-40B4-BE49-F238E27FC236}">
                <a16:creationId xmlns:a16="http://schemas.microsoft.com/office/drawing/2014/main" id="{5202C105-038D-42E9-4E78-481AC0BC7011}"/>
              </a:ext>
            </a:extLst>
          </p:cNvPr>
          <p:cNvSpPr txBox="1"/>
          <p:nvPr/>
        </p:nvSpPr>
        <p:spPr>
          <a:xfrm>
            <a:off x="1519284" y="2260362"/>
            <a:ext cx="10139316" cy="2103140"/>
          </a:xfrm>
          <a:prstGeom prst="rect">
            <a:avLst/>
          </a:prstGeom>
        </p:spPr>
        <p:txBody>
          <a:bodyPr wrap="square" lIns="0" tIns="0" rIns="0" bIns="0" rtlCol="0" anchor="t">
            <a:spAutoFit/>
          </a:bodyPr>
          <a:lstStyle/>
          <a:p>
            <a:pPr>
              <a:lnSpc>
                <a:spcPts val="8249"/>
              </a:lnSpc>
            </a:pPr>
            <a:r>
              <a:rPr lang="en-US" sz="7499" dirty="0" err="1">
                <a:solidFill>
                  <a:srgbClr val="BFA886"/>
                </a:solidFill>
                <a:latin typeface="Open Sauce Heavy"/>
              </a:rPr>
              <a:t>Unsur-unsur</a:t>
            </a:r>
            <a:endParaRPr lang="en-US" sz="7499" dirty="0">
              <a:solidFill>
                <a:srgbClr val="BFA886"/>
              </a:solidFill>
              <a:latin typeface="Open Sauce Heavy"/>
            </a:endParaRPr>
          </a:p>
          <a:p>
            <a:pPr>
              <a:lnSpc>
                <a:spcPts val="8249"/>
              </a:lnSpc>
            </a:pPr>
            <a:r>
              <a:rPr lang="en-US" sz="7499" dirty="0">
                <a:solidFill>
                  <a:srgbClr val="BFA886"/>
                </a:solidFill>
                <a:latin typeface="Open Sauce Heavy"/>
              </a:rPr>
              <a:t>Logo B</a:t>
            </a:r>
            <a:r>
              <a:rPr lang="en-US" sz="7500" dirty="0">
                <a:solidFill>
                  <a:srgbClr val="BFA886"/>
                </a:solidFill>
                <a:latin typeface="Open Sauce Heavy"/>
              </a:rPr>
              <a:t>APKMO</a:t>
            </a:r>
            <a:r>
              <a:rPr lang="en-US" sz="7499" dirty="0">
                <a:solidFill>
                  <a:srgbClr val="BFA886"/>
                </a:solidFill>
                <a:latin typeface="Open Sauce Heavy"/>
              </a:rPr>
              <a:t> 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852544" y="8891367"/>
            <a:ext cx="3550919" cy="117735"/>
            <a:chOff x="0" y="0"/>
            <a:chExt cx="4734559" cy="156980"/>
          </a:xfrm>
        </p:grpSpPr>
        <p:sp>
          <p:nvSpPr>
            <p:cNvPr id="4" name="AutoShape 4"/>
            <p:cNvSpPr/>
            <p:nvPr/>
          </p:nvSpPr>
          <p:spPr>
            <a:xfrm>
              <a:off x="307648" y="62688"/>
              <a:ext cx="4119262" cy="31605"/>
            </a:xfrm>
            <a:prstGeom prst="rect">
              <a:avLst/>
            </a:prstGeom>
            <a:solidFill>
              <a:srgbClr val="FFFFFF"/>
            </a:solidFill>
          </p:spPr>
        </p:sp>
        <p:sp>
          <p:nvSpPr>
            <p:cNvPr id="5" name="Freeform 5"/>
            <p:cNvSpPr/>
            <p:nvPr/>
          </p:nvSpPr>
          <p:spPr>
            <a:xfrm>
              <a:off x="4611258" y="0"/>
              <a:ext cx="123301" cy="156980"/>
            </a:xfrm>
            <a:custGeom>
              <a:avLst/>
              <a:gdLst/>
              <a:ahLst/>
              <a:cxnLst/>
              <a:rect l="l" t="t" r="r" b="b"/>
              <a:pathLst>
                <a:path w="123301" h="156980">
                  <a:moveTo>
                    <a:pt x="0" y="0"/>
                  </a:moveTo>
                  <a:lnTo>
                    <a:pt x="123301" y="0"/>
                  </a:lnTo>
                  <a:lnTo>
                    <a:pt x="123301" y="156980"/>
                  </a:lnTo>
                  <a:lnTo>
                    <a:pt x="0" y="156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0" y="0"/>
              <a:ext cx="123301" cy="156980"/>
            </a:xfrm>
            <a:custGeom>
              <a:avLst/>
              <a:gdLst/>
              <a:ahLst/>
              <a:cxnLst/>
              <a:rect l="l" t="t" r="r" b="b"/>
              <a:pathLst>
                <a:path w="123301" h="156980">
                  <a:moveTo>
                    <a:pt x="123301" y="0"/>
                  </a:moveTo>
                  <a:lnTo>
                    <a:pt x="0" y="0"/>
                  </a:lnTo>
                  <a:lnTo>
                    <a:pt x="0" y="156980"/>
                  </a:lnTo>
                  <a:lnTo>
                    <a:pt x="123301" y="156980"/>
                  </a:lnTo>
                  <a:lnTo>
                    <a:pt x="123301"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AutoShape 7"/>
          <p:cNvSpPr/>
          <p:nvPr/>
        </p:nvSpPr>
        <p:spPr>
          <a:xfrm>
            <a:off x="1852544" y="5820194"/>
            <a:ext cx="3560444" cy="19050"/>
          </a:xfrm>
          <a:prstGeom prst="rect">
            <a:avLst/>
          </a:prstGeom>
          <a:solidFill>
            <a:srgbClr val="FFFFFF"/>
          </a:solidFill>
        </p:spPr>
      </p:sp>
      <p:grpSp>
        <p:nvGrpSpPr>
          <p:cNvPr id="8" name="Group 8"/>
          <p:cNvGrpSpPr/>
          <p:nvPr/>
        </p:nvGrpSpPr>
        <p:grpSpPr>
          <a:xfrm>
            <a:off x="17525143" y="438726"/>
            <a:ext cx="233293" cy="4048864"/>
            <a:chOff x="-31324" y="0"/>
            <a:chExt cx="311056" cy="5398486"/>
          </a:xfrm>
        </p:grpSpPr>
        <p:sp>
          <p:nvSpPr>
            <p:cNvPr id="9" name="AutoShape 9"/>
            <p:cNvSpPr/>
            <p:nvPr/>
          </p:nvSpPr>
          <p:spPr>
            <a:xfrm rot="-5400000">
              <a:off x="-1454366" y="3777092"/>
              <a:ext cx="3230088" cy="12700"/>
            </a:xfrm>
            <a:prstGeom prst="rect">
              <a:avLst/>
            </a:prstGeom>
            <a:solidFill>
              <a:srgbClr val="FFFFFF"/>
            </a:solidFill>
          </p:spPr>
        </p:sp>
        <p:sp>
          <p:nvSpPr>
            <p:cNvPr id="11" name="TextBox 11"/>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2" name="Freeform 12"/>
          <p:cNvSpPr/>
          <p:nvPr/>
        </p:nvSpPr>
        <p:spPr>
          <a:xfrm>
            <a:off x="9904227" y="4206813"/>
            <a:ext cx="5149823" cy="4802288"/>
          </a:xfrm>
          <a:custGeom>
            <a:avLst/>
            <a:gdLst/>
            <a:ahLst/>
            <a:cxnLst/>
            <a:rect l="l" t="t" r="r" b="b"/>
            <a:pathLst>
              <a:path w="5149823" h="4802288">
                <a:moveTo>
                  <a:pt x="0" y="0"/>
                </a:moveTo>
                <a:lnTo>
                  <a:pt x="5149823" y="0"/>
                </a:lnTo>
                <a:lnTo>
                  <a:pt x="5149823" y="4802289"/>
                </a:lnTo>
                <a:lnTo>
                  <a:pt x="0" y="4802289"/>
                </a:lnTo>
                <a:lnTo>
                  <a:pt x="0" y="0"/>
                </a:lnTo>
                <a:close/>
              </a:path>
            </a:pathLst>
          </a:custGeom>
          <a:blipFill>
            <a:blip r:embed="rId4"/>
            <a:stretch>
              <a:fillRect/>
            </a:stretch>
          </a:blipFill>
        </p:spPr>
      </p:sp>
      <p:sp>
        <p:nvSpPr>
          <p:cNvPr id="14" name="TextBox 14"/>
          <p:cNvSpPr txBox="1"/>
          <p:nvPr/>
        </p:nvSpPr>
        <p:spPr>
          <a:xfrm>
            <a:off x="1519284" y="1104900"/>
            <a:ext cx="12141734" cy="1066888"/>
          </a:xfrm>
          <a:prstGeom prst="rect">
            <a:avLst/>
          </a:prstGeom>
        </p:spPr>
        <p:txBody>
          <a:bodyPr lIns="0" tIns="0" rIns="0" bIns="0" rtlCol="0" anchor="t">
            <a:spAutoFit/>
          </a:bodyPr>
          <a:lstStyle/>
          <a:p>
            <a:pPr>
              <a:lnSpc>
                <a:spcPts val="8250"/>
              </a:lnSpc>
            </a:pPr>
            <a:r>
              <a:rPr lang="en-US" sz="7500">
                <a:solidFill>
                  <a:srgbClr val="FFFFFF"/>
                </a:solidFill>
                <a:latin typeface="Open Sauce Heavy"/>
              </a:rPr>
              <a:t>Simbol &amp; Makna</a:t>
            </a:r>
          </a:p>
        </p:txBody>
      </p:sp>
      <p:sp>
        <p:nvSpPr>
          <p:cNvPr id="15" name="TextBox 15"/>
          <p:cNvSpPr txBox="1"/>
          <p:nvPr/>
        </p:nvSpPr>
        <p:spPr>
          <a:xfrm rot="-5400000">
            <a:off x="-352182" y="8447370"/>
            <a:ext cx="2141876" cy="241982"/>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Simbol dan Makna</a:t>
            </a:r>
          </a:p>
        </p:txBody>
      </p:sp>
      <p:sp>
        <p:nvSpPr>
          <p:cNvPr id="16" name="TextBox 16"/>
          <p:cNvSpPr txBox="1"/>
          <p:nvPr/>
        </p:nvSpPr>
        <p:spPr>
          <a:xfrm>
            <a:off x="1852544" y="9161502"/>
            <a:ext cx="278480" cy="321452"/>
          </a:xfrm>
          <a:prstGeom prst="rect">
            <a:avLst/>
          </a:prstGeom>
        </p:spPr>
        <p:txBody>
          <a:bodyPr lIns="0" tIns="0" rIns="0" bIns="0" rtlCol="0" anchor="t">
            <a:spAutoFit/>
          </a:bodyPr>
          <a:lstStyle/>
          <a:p>
            <a:pPr>
              <a:lnSpc>
                <a:spcPts val="2883"/>
              </a:lnSpc>
            </a:pPr>
            <a:r>
              <a:rPr lang="en-US" sz="1601">
                <a:solidFill>
                  <a:srgbClr val="FFFFFF"/>
                </a:solidFill>
                <a:latin typeface="Open Sauce Light"/>
              </a:rPr>
              <a:t>03</a:t>
            </a:r>
          </a:p>
        </p:txBody>
      </p:sp>
      <p:sp>
        <p:nvSpPr>
          <p:cNvPr id="17" name="TextBox 17"/>
          <p:cNvSpPr txBox="1"/>
          <p:nvPr/>
        </p:nvSpPr>
        <p:spPr>
          <a:xfrm>
            <a:off x="1852544" y="4629569"/>
            <a:ext cx="3550919" cy="1057275"/>
          </a:xfrm>
          <a:prstGeom prst="rect">
            <a:avLst/>
          </a:prstGeom>
        </p:spPr>
        <p:txBody>
          <a:bodyPr lIns="0" tIns="0" rIns="0" bIns="0" rtlCol="0" anchor="t">
            <a:spAutoFit/>
          </a:bodyPr>
          <a:lstStyle/>
          <a:p>
            <a:pPr>
              <a:lnSpc>
                <a:spcPts val="4200"/>
              </a:lnSpc>
            </a:pPr>
            <a:r>
              <a:rPr lang="en-US" sz="3000">
                <a:solidFill>
                  <a:srgbClr val="FFFFFF"/>
                </a:solidFill>
                <a:latin typeface="Open Sauce Semi-Bold"/>
              </a:rPr>
              <a:t>Graph/Block Yang Saling Terhubung</a:t>
            </a:r>
          </a:p>
        </p:txBody>
      </p:sp>
      <p:sp>
        <p:nvSpPr>
          <p:cNvPr id="18" name="TextBox 18"/>
          <p:cNvSpPr txBox="1"/>
          <p:nvPr/>
        </p:nvSpPr>
        <p:spPr>
          <a:xfrm>
            <a:off x="1843019" y="5905919"/>
            <a:ext cx="3560444" cy="2870835"/>
          </a:xfrm>
          <a:prstGeom prst="rect">
            <a:avLst/>
          </a:prstGeom>
        </p:spPr>
        <p:txBody>
          <a:bodyPr lIns="0" tIns="0" rIns="0" bIns="0" rtlCol="0" anchor="t">
            <a:spAutoFit/>
          </a:bodyPr>
          <a:lstStyle/>
          <a:p>
            <a:pPr marL="0" lvl="0" indent="0" algn="just">
              <a:lnSpc>
                <a:spcPts val="2880"/>
              </a:lnSpc>
              <a:spcBef>
                <a:spcPct val="0"/>
              </a:spcBef>
            </a:pPr>
            <a:r>
              <a:rPr lang="en-US" sz="1800">
                <a:solidFill>
                  <a:srgbClr val="FFFFFF"/>
                </a:solidFill>
                <a:latin typeface="Open Sauce Light"/>
              </a:rPr>
              <a:t>Melambangkan 3 Karakteristik Utama Transparan (Tidak ada yang ditutupi antara panitia dan peserta), Proteksi yang lebih baik, dan tidak dapat dihapus (Ilmu yang didapatkan dari BAPKMO akan terus diingat dan diimplementasikan.</a:t>
            </a:r>
          </a:p>
        </p:txBody>
      </p:sp>
      <p:sp>
        <p:nvSpPr>
          <p:cNvPr id="19" name="TextBox 5">
            <a:extLst>
              <a:ext uri="{FF2B5EF4-FFF2-40B4-BE49-F238E27FC236}">
                <a16:creationId xmlns:a16="http://schemas.microsoft.com/office/drawing/2014/main" id="{AA82F778-1577-B475-4C30-2CF80CA0816E}"/>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
        <p:nvSpPr>
          <p:cNvPr id="20" name="TextBox 13">
            <a:extLst>
              <a:ext uri="{FF2B5EF4-FFF2-40B4-BE49-F238E27FC236}">
                <a16:creationId xmlns:a16="http://schemas.microsoft.com/office/drawing/2014/main" id="{3D360DCF-8276-FCFE-B652-94CB98C6C182}"/>
              </a:ext>
            </a:extLst>
          </p:cNvPr>
          <p:cNvSpPr txBox="1"/>
          <p:nvPr/>
        </p:nvSpPr>
        <p:spPr>
          <a:xfrm>
            <a:off x="1519284" y="2260362"/>
            <a:ext cx="10139316" cy="2103140"/>
          </a:xfrm>
          <a:prstGeom prst="rect">
            <a:avLst/>
          </a:prstGeom>
        </p:spPr>
        <p:txBody>
          <a:bodyPr wrap="square" lIns="0" tIns="0" rIns="0" bIns="0" rtlCol="0" anchor="t">
            <a:spAutoFit/>
          </a:bodyPr>
          <a:lstStyle/>
          <a:p>
            <a:pPr>
              <a:lnSpc>
                <a:spcPts val="8249"/>
              </a:lnSpc>
            </a:pPr>
            <a:r>
              <a:rPr lang="en-US" sz="7499" dirty="0" err="1">
                <a:solidFill>
                  <a:srgbClr val="BFA886"/>
                </a:solidFill>
                <a:latin typeface="Open Sauce Heavy"/>
              </a:rPr>
              <a:t>Unsur-unsur</a:t>
            </a:r>
            <a:endParaRPr lang="en-US" sz="7499" dirty="0">
              <a:solidFill>
                <a:srgbClr val="BFA886"/>
              </a:solidFill>
              <a:latin typeface="Open Sauce Heavy"/>
            </a:endParaRPr>
          </a:p>
          <a:p>
            <a:pPr>
              <a:lnSpc>
                <a:spcPts val="8249"/>
              </a:lnSpc>
            </a:pPr>
            <a:r>
              <a:rPr lang="en-US" sz="7499" dirty="0">
                <a:solidFill>
                  <a:srgbClr val="BFA886"/>
                </a:solidFill>
                <a:latin typeface="Open Sauce Heavy"/>
              </a:rPr>
              <a:t>Logo B</a:t>
            </a:r>
            <a:r>
              <a:rPr lang="en-US" sz="7500" dirty="0">
                <a:solidFill>
                  <a:srgbClr val="BFA886"/>
                </a:solidFill>
                <a:latin typeface="Open Sauce Heavy"/>
              </a:rPr>
              <a:t>APKMO</a:t>
            </a:r>
            <a:r>
              <a:rPr lang="en-US" sz="7499" dirty="0">
                <a:solidFill>
                  <a:srgbClr val="BFA886"/>
                </a:solidFill>
                <a:latin typeface="Open Sauce Heavy"/>
              </a:rPr>
              <a:t> 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852544" y="8891367"/>
            <a:ext cx="3550919" cy="117735"/>
            <a:chOff x="0" y="0"/>
            <a:chExt cx="4734559" cy="156980"/>
          </a:xfrm>
        </p:grpSpPr>
        <p:sp>
          <p:nvSpPr>
            <p:cNvPr id="4" name="AutoShape 4"/>
            <p:cNvSpPr/>
            <p:nvPr/>
          </p:nvSpPr>
          <p:spPr>
            <a:xfrm>
              <a:off x="307648" y="62688"/>
              <a:ext cx="4119262" cy="31605"/>
            </a:xfrm>
            <a:prstGeom prst="rect">
              <a:avLst/>
            </a:prstGeom>
            <a:solidFill>
              <a:srgbClr val="FFFFFF"/>
            </a:solidFill>
          </p:spPr>
        </p:sp>
        <p:sp>
          <p:nvSpPr>
            <p:cNvPr id="5" name="Freeform 5"/>
            <p:cNvSpPr/>
            <p:nvPr/>
          </p:nvSpPr>
          <p:spPr>
            <a:xfrm>
              <a:off x="4611258" y="0"/>
              <a:ext cx="123301" cy="156980"/>
            </a:xfrm>
            <a:custGeom>
              <a:avLst/>
              <a:gdLst/>
              <a:ahLst/>
              <a:cxnLst/>
              <a:rect l="l" t="t" r="r" b="b"/>
              <a:pathLst>
                <a:path w="123301" h="156980">
                  <a:moveTo>
                    <a:pt x="0" y="0"/>
                  </a:moveTo>
                  <a:lnTo>
                    <a:pt x="123301" y="0"/>
                  </a:lnTo>
                  <a:lnTo>
                    <a:pt x="123301" y="156980"/>
                  </a:lnTo>
                  <a:lnTo>
                    <a:pt x="0" y="156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0" y="0"/>
              <a:ext cx="123301" cy="156980"/>
            </a:xfrm>
            <a:custGeom>
              <a:avLst/>
              <a:gdLst/>
              <a:ahLst/>
              <a:cxnLst/>
              <a:rect l="l" t="t" r="r" b="b"/>
              <a:pathLst>
                <a:path w="123301" h="156980">
                  <a:moveTo>
                    <a:pt x="123301" y="0"/>
                  </a:moveTo>
                  <a:lnTo>
                    <a:pt x="0" y="0"/>
                  </a:lnTo>
                  <a:lnTo>
                    <a:pt x="0" y="156980"/>
                  </a:lnTo>
                  <a:lnTo>
                    <a:pt x="123301" y="156980"/>
                  </a:lnTo>
                  <a:lnTo>
                    <a:pt x="123301"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AutoShape 7"/>
          <p:cNvSpPr/>
          <p:nvPr/>
        </p:nvSpPr>
        <p:spPr>
          <a:xfrm>
            <a:off x="1852544" y="5820194"/>
            <a:ext cx="3560444" cy="19050"/>
          </a:xfrm>
          <a:prstGeom prst="rect">
            <a:avLst/>
          </a:prstGeom>
          <a:solidFill>
            <a:srgbClr val="FFFFFF"/>
          </a:solidFill>
        </p:spPr>
      </p:sp>
      <p:grpSp>
        <p:nvGrpSpPr>
          <p:cNvPr id="8" name="Group 8"/>
          <p:cNvGrpSpPr/>
          <p:nvPr/>
        </p:nvGrpSpPr>
        <p:grpSpPr>
          <a:xfrm>
            <a:off x="17525143" y="438726"/>
            <a:ext cx="233293" cy="4048864"/>
            <a:chOff x="-31324" y="0"/>
            <a:chExt cx="311056" cy="5398486"/>
          </a:xfrm>
        </p:grpSpPr>
        <p:sp>
          <p:nvSpPr>
            <p:cNvPr id="9" name="AutoShape 9"/>
            <p:cNvSpPr/>
            <p:nvPr/>
          </p:nvSpPr>
          <p:spPr>
            <a:xfrm rot="-5400000">
              <a:off x="-1454366" y="3777092"/>
              <a:ext cx="3230088" cy="12700"/>
            </a:xfrm>
            <a:prstGeom prst="rect">
              <a:avLst/>
            </a:prstGeom>
            <a:solidFill>
              <a:srgbClr val="FFFFFF"/>
            </a:solidFill>
          </p:spPr>
        </p:sp>
        <p:sp>
          <p:nvSpPr>
            <p:cNvPr id="11" name="TextBox 11"/>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2" name="Freeform 12"/>
          <p:cNvSpPr/>
          <p:nvPr/>
        </p:nvSpPr>
        <p:spPr>
          <a:xfrm>
            <a:off x="11742879" y="3475691"/>
            <a:ext cx="3746321" cy="5782609"/>
          </a:xfrm>
          <a:custGeom>
            <a:avLst/>
            <a:gdLst/>
            <a:ahLst/>
            <a:cxnLst/>
            <a:rect l="l" t="t" r="r" b="b"/>
            <a:pathLst>
              <a:path w="3746321" h="5782609">
                <a:moveTo>
                  <a:pt x="0" y="0"/>
                </a:moveTo>
                <a:lnTo>
                  <a:pt x="3746321" y="0"/>
                </a:lnTo>
                <a:lnTo>
                  <a:pt x="3746321" y="5782609"/>
                </a:lnTo>
                <a:lnTo>
                  <a:pt x="0" y="5782609"/>
                </a:lnTo>
                <a:lnTo>
                  <a:pt x="0" y="0"/>
                </a:lnTo>
                <a:close/>
              </a:path>
            </a:pathLst>
          </a:custGeom>
          <a:blipFill>
            <a:blip r:embed="rId4"/>
            <a:stretch>
              <a:fillRect/>
            </a:stretch>
          </a:blipFill>
        </p:spPr>
      </p:sp>
      <p:sp>
        <p:nvSpPr>
          <p:cNvPr id="14" name="TextBox 14"/>
          <p:cNvSpPr txBox="1"/>
          <p:nvPr/>
        </p:nvSpPr>
        <p:spPr>
          <a:xfrm>
            <a:off x="1519284" y="1104900"/>
            <a:ext cx="12141734" cy="1066888"/>
          </a:xfrm>
          <a:prstGeom prst="rect">
            <a:avLst/>
          </a:prstGeom>
        </p:spPr>
        <p:txBody>
          <a:bodyPr lIns="0" tIns="0" rIns="0" bIns="0" rtlCol="0" anchor="t">
            <a:spAutoFit/>
          </a:bodyPr>
          <a:lstStyle/>
          <a:p>
            <a:pPr>
              <a:lnSpc>
                <a:spcPts val="8250"/>
              </a:lnSpc>
            </a:pPr>
            <a:r>
              <a:rPr lang="en-US" sz="7500">
                <a:solidFill>
                  <a:srgbClr val="FFFFFF"/>
                </a:solidFill>
                <a:latin typeface="Open Sauce Heavy"/>
              </a:rPr>
              <a:t>Simbol &amp; Makna</a:t>
            </a:r>
          </a:p>
        </p:txBody>
      </p:sp>
      <p:sp>
        <p:nvSpPr>
          <p:cNvPr id="15" name="TextBox 15"/>
          <p:cNvSpPr txBox="1"/>
          <p:nvPr/>
        </p:nvSpPr>
        <p:spPr>
          <a:xfrm rot="-5400000">
            <a:off x="-352182" y="8447370"/>
            <a:ext cx="2141876" cy="241982"/>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Simbol dan Makna</a:t>
            </a:r>
          </a:p>
        </p:txBody>
      </p:sp>
      <p:sp>
        <p:nvSpPr>
          <p:cNvPr id="16" name="TextBox 16"/>
          <p:cNvSpPr txBox="1"/>
          <p:nvPr/>
        </p:nvSpPr>
        <p:spPr>
          <a:xfrm>
            <a:off x="1852544" y="9161502"/>
            <a:ext cx="278480" cy="321452"/>
          </a:xfrm>
          <a:prstGeom prst="rect">
            <a:avLst/>
          </a:prstGeom>
        </p:spPr>
        <p:txBody>
          <a:bodyPr lIns="0" tIns="0" rIns="0" bIns="0" rtlCol="0" anchor="t">
            <a:spAutoFit/>
          </a:bodyPr>
          <a:lstStyle/>
          <a:p>
            <a:pPr>
              <a:lnSpc>
                <a:spcPts val="2883"/>
              </a:lnSpc>
            </a:pPr>
            <a:r>
              <a:rPr lang="en-US" sz="1601">
                <a:solidFill>
                  <a:srgbClr val="FFFFFF"/>
                </a:solidFill>
                <a:latin typeface="Open Sauce Light"/>
              </a:rPr>
              <a:t>04</a:t>
            </a:r>
          </a:p>
        </p:txBody>
      </p:sp>
      <p:sp>
        <p:nvSpPr>
          <p:cNvPr id="17" name="TextBox 17"/>
          <p:cNvSpPr txBox="1"/>
          <p:nvPr/>
        </p:nvSpPr>
        <p:spPr>
          <a:xfrm>
            <a:off x="1852544" y="4629569"/>
            <a:ext cx="3550919" cy="1057275"/>
          </a:xfrm>
          <a:prstGeom prst="rect">
            <a:avLst/>
          </a:prstGeom>
        </p:spPr>
        <p:txBody>
          <a:bodyPr lIns="0" tIns="0" rIns="0" bIns="0" rtlCol="0" anchor="t">
            <a:spAutoFit/>
          </a:bodyPr>
          <a:lstStyle/>
          <a:p>
            <a:pPr>
              <a:lnSpc>
                <a:spcPts val="4200"/>
              </a:lnSpc>
            </a:pPr>
            <a:r>
              <a:rPr lang="en-US" sz="3000">
                <a:solidFill>
                  <a:srgbClr val="FFFFFF"/>
                </a:solidFill>
                <a:latin typeface="Open Sauce Semi-Bold"/>
              </a:rPr>
              <a:t>Sayap Berbentuk Kujang</a:t>
            </a:r>
          </a:p>
        </p:txBody>
      </p:sp>
      <p:sp>
        <p:nvSpPr>
          <p:cNvPr id="18" name="TextBox 18"/>
          <p:cNvSpPr txBox="1"/>
          <p:nvPr/>
        </p:nvSpPr>
        <p:spPr>
          <a:xfrm>
            <a:off x="1843019" y="5905919"/>
            <a:ext cx="3560444" cy="2870835"/>
          </a:xfrm>
          <a:prstGeom prst="rect">
            <a:avLst/>
          </a:prstGeom>
        </p:spPr>
        <p:txBody>
          <a:bodyPr lIns="0" tIns="0" rIns="0" bIns="0" rtlCol="0" anchor="t">
            <a:spAutoFit/>
          </a:bodyPr>
          <a:lstStyle/>
          <a:p>
            <a:pPr marL="0" lvl="0" indent="0" algn="just">
              <a:lnSpc>
                <a:spcPts val="2880"/>
              </a:lnSpc>
              <a:spcBef>
                <a:spcPct val="0"/>
              </a:spcBef>
            </a:pPr>
            <a:r>
              <a:rPr lang="en-US" sz="1800">
                <a:solidFill>
                  <a:srgbClr val="FFFFFF"/>
                </a:solidFill>
                <a:latin typeface="Open Sauce Light"/>
              </a:rPr>
              <a:t>Melambangkan lokasi UNJANI yang berlokasi di tanah Jawa Barat. Kujang juga merupakan simbol/refleksi dari ketajaman daya pikir dan daya kritis dalam kehidupan, yang tentunya harus dimiliki oleh seorang mahasiswa Informatika</a:t>
            </a:r>
          </a:p>
        </p:txBody>
      </p:sp>
      <p:sp>
        <p:nvSpPr>
          <p:cNvPr id="19" name="TextBox 5">
            <a:extLst>
              <a:ext uri="{FF2B5EF4-FFF2-40B4-BE49-F238E27FC236}">
                <a16:creationId xmlns:a16="http://schemas.microsoft.com/office/drawing/2014/main" id="{2E7F8501-85AC-41CA-DFE5-B4E838AEC34D}"/>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
        <p:nvSpPr>
          <p:cNvPr id="20" name="TextBox 13">
            <a:extLst>
              <a:ext uri="{FF2B5EF4-FFF2-40B4-BE49-F238E27FC236}">
                <a16:creationId xmlns:a16="http://schemas.microsoft.com/office/drawing/2014/main" id="{B8200BC9-ABED-AED8-57BD-7A224848F8D7}"/>
              </a:ext>
            </a:extLst>
          </p:cNvPr>
          <p:cNvSpPr txBox="1"/>
          <p:nvPr/>
        </p:nvSpPr>
        <p:spPr>
          <a:xfrm>
            <a:off x="1519284" y="2260362"/>
            <a:ext cx="10139316" cy="2103140"/>
          </a:xfrm>
          <a:prstGeom prst="rect">
            <a:avLst/>
          </a:prstGeom>
        </p:spPr>
        <p:txBody>
          <a:bodyPr wrap="square" lIns="0" tIns="0" rIns="0" bIns="0" rtlCol="0" anchor="t">
            <a:spAutoFit/>
          </a:bodyPr>
          <a:lstStyle/>
          <a:p>
            <a:pPr>
              <a:lnSpc>
                <a:spcPts val="8249"/>
              </a:lnSpc>
            </a:pPr>
            <a:r>
              <a:rPr lang="en-US" sz="7499" dirty="0" err="1">
                <a:solidFill>
                  <a:srgbClr val="BFA886"/>
                </a:solidFill>
                <a:latin typeface="Open Sauce Heavy"/>
              </a:rPr>
              <a:t>Unsur-unsur</a:t>
            </a:r>
            <a:endParaRPr lang="en-US" sz="7499" dirty="0">
              <a:solidFill>
                <a:srgbClr val="BFA886"/>
              </a:solidFill>
              <a:latin typeface="Open Sauce Heavy"/>
            </a:endParaRPr>
          </a:p>
          <a:p>
            <a:pPr>
              <a:lnSpc>
                <a:spcPts val="8249"/>
              </a:lnSpc>
            </a:pPr>
            <a:r>
              <a:rPr lang="en-US" sz="7499" dirty="0">
                <a:solidFill>
                  <a:srgbClr val="BFA886"/>
                </a:solidFill>
                <a:latin typeface="Open Sauce Heavy"/>
              </a:rPr>
              <a:t>Logo B</a:t>
            </a:r>
            <a:r>
              <a:rPr lang="en-US" sz="7500" dirty="0">
                <a:solidFill>
                  <a:srgbClr val="BFA886"/>
                </a:solidFill>
                <a:latin typeface="Open Sauce Heavy"/>
              </a:rPr>
              <a:t>APKMO</a:t>
            </a:r>
            <a:r>
              <a:rPr lang="en-US" sz="7499" dirty="0">
                <a:solidFill>
                  <a:srgbClr val="BFA886"/>
                </a:solidFill>
                <a:latin typeface="Open Sauce Heavy"/>
              </a:rPr>
              <a:t> 2023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grpSp>
        <p:nvGrpSpPr>
          <p:cNvPr id="3" name="Group 3"/>
          <p:cNvGrpSpPr/>
          <p:nvPr/>
        </p:nvGrpSpPr>
        <p:grpSpPr>
          <a:xfrm>
            <a:off x="1852544" y="7430749"/>
            <a:ext cx="3550919" cy="117735"/>
            <a:chOff x="0" y="0"/>
            <a:chExt cx="4734559" cy="156980"/>
          </a:xfrm>
        </p:grpSpPr>
        <p:sp>
          <p:nvSpPr>
            <p:cNvPr id="4" name="AutoShape 4"/>
            <p:cNvSpPr/>
            <p:nvPr/>
          </p:nvSpPr>
          <p:spPr>
            <a:xfrm>
              <a:off x="307648" y="62688"/>
              <a:ext cx="4119262" cy="31605"/>
            </a:xfrm>
            <a:prstGeom prst="rect">
              <a:avLst/>
            </a:prstGeom>
            <a:solidFill>
              <a:srgbClr val="FFFFFF"/>
            </a:solidFill>
          </p:spPr>
        </p:sp>
        <p:sp>
          <p:nvSpPr>
            <p:cNvPr id="5" name="Freeform 5"/>
            <p:cNvSpPr/>
            <p:nvPr/>
          </p:nvSpPr>
          <p:spPr>
            <a:xfrm>
              <a:off x="4611258" y="0"/>
              <a:ext cx="123301" cy="156980"/>
            </a:xfrm>
            <a:custGeom>
              <a:avLst/>
              <a:gdLst/>
              <a:ahLst/>
              <a:cxnLst/>
              <a:rect l="l" t="t" r="r" b="b"/>
              <a:pathLst>
                <a:path w="123301" h="156980">
                  <a:moveTo>
                    <a:pt x="0" y="0"/>
                  </a:moveTo>
                  <a:lnTo>
                    <a:pt x="123301" y="0"/>
                  </a:lnTo>
                  <a:lnTo>
                    <a:pt x="123301" y="156980"/>
                  </a:lnTo>
                  <a:lnTo>
                    <a:pt x="0" y="156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0" y="0"/>
              <a:ext cx="123301" cy="156980"/>
            </a:xfrm>
            <a:custGeom>
              <a:avLst/>
              <a:gdLst/>
              <a:ahLst/>
              <a:cxnLst/>
              <a:rect l="l" t="t" r="r" b="b"/>
              <a:pathLst>
                <a:path w="123301" h="156980">
                  <a:moveTo>
                    <a:pt x="123301" y="0"/>
                  </a:moveTo>
                  <a:lnTo>
                    <a:pt x="0" y="0"/>
                  </a:lnTo>
                  <a:lnTo>
                    <a:pt x="0" y="156980"/>
                  </a:lnTo>
                  <a:lnTo>
                    <a:pt x="123301" y="156980"/>
                  </a:lnTo>
                  <a:lnTo>
                    <a:pt x="123301"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AutoShape 7"/>
          <p:cNvSpPr/>
          <p:nvPr/>
        </p:nvSpPr>
        <p:spPr>
          <a:xfrm>
            <a:off x="1852544" y="6213407"/>
            <a:ext cx="3560444" cy="19050"/>
          </a:xfrm>
          <a:prstGeom prst="rect">
            <a:avLst/>
          </a:prstGeom>
          <a:solidFill>
            <a:srgbClr val="FFFFFF"/>
          </a:solidFill>
        </p:spPr>
      </p:sp>
      <p:grpSp>
        <p:nvGrpSpPr>
          <p:cNvPr id="8" name="Group 8"/>
          <p:cNvGrpSpPr/>
          <p:nvPr/>
        </p:nvGrpSpPr>
        <p:grpSpPr>
          <a:xfrm>
            <a:off x="17525143" y="438726"/>
            <a:ext cx="233293" cy="4048864"/>
            <a:chOff x="-31324" y="0"/>
            <a:chExt cx="311056" cy="5398486"/>
          </a:xfrm>
        </p:grpSpPr>
        <p:sp>
          <p:nvSpPr>
            <p:cNvPr id="9" name="AutoShape 9"/>
            <p:cNvSpPr/>
            <p:nvPr/>
          </p:nvSpPr>
          <p:spPr>
            <a:xfrm rot="-5400000">
              <a:off x="-1454366" y="3777092"/>
              <a:ext cx="3230088" cy="12700"/>
            </a:xfrm>
            <a:prstGeom prst="rect">
              <a:avLst/>
            </a:prstGeom>
            <a:solidFill>
              <a:srgbClr val="FFFFFF"/>
            </a:solidFill>
          </p:spPr>
        </p:sp>
        <p:sp>
          <p:nvSpPr>
            <p:cNvPr id="11" name="TextBox 11"/>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2" name="Freeform 12"/>
          <p:cNvSpPr/>
          <p:nvPr/>
        </p:nvSpPr>
        <p:spPr>
          <a:xfrm>
            <a:off x="11076129" y="6105642"/>
            <a:ext cx="4640491" cy="1442842"/>
          </a:xfrm>
          <a:custGeom>
            <a:avLst/>
            <a:gdLst/>
            <a:ahLst/>
            <a:cxnLst/>
            <a:rect l="l" t="t" r="r" b="b"/>
            <a:pathLst>
              <a:path w="4640491" h="1442842">
                <a:moveTo>
                  <a:pt x="0" y="0"/>
                </a:moveTo>
                <a:lnTo>
                  <a:pt x="4640491" y="0"/>
                </a:lnTo>
                <a:lnTo>
                  <a:pt x="4640491" y="1442842"/>
                </a:lnTo>
                <a:lnTo>
                  <a:pt x="0" y="1442842"/>
                </a:lnTo>
                <a:lnTo>
                  <a:pt x="0" y="0"/>
                </a:lnTo>
                <a:close/>
              </a:path>
            </a:pathLst>
          </a:custGeom>
          <a:blipFill>
            <a:blip r:embed="rId4"/>
            <a:stretch>
              <a:fillRect/>
            </a:stretch>
          </a:blipFill>
        </p:spPr>
      </p:sp>
      <p:sp>
        <p:nvSpPr>
          <p:cNvPr id="13" name="TextBox 13"/>
          <p:cNvSpPr txBox="1"/>
          <p:nvPr/>
        </p:nvSpPr>
        <p:spPr>
          <a:xfrm>
            <a:off x="1519284" y="2260362"/>
            <a:ext cx="10139316" cy="2103140"/>
          </a:xfrm>
          <a:prstGeom prst="rect">
            <a:avLst/>
          </a:prstGeom>
        </p:spPr>
        <p:txBody>
          <a:bodyPr wrap="square" lIns="0" tIns="0" rIns="0" bIns="0" rtlCol="0" anchor="t">
            <a:spAutoFit/>
          </a:bodyPr>
          <a:lstStyle/>
          <a:p>
            <a:pPr>
              <a:lnSpc>
                <a:spcPts val="8249"/>
              </a:lnSpc>
            </a:pPr>
            <a:r>
              <a:rPr lang="en-US" sz="7499" dirty="0" err="1">
                <a:solidFill>
                  <a:srgbClr val="BFA886"/>
                </a:solidFill>
                <a:latin typeface="Open Sauce Heavy"/>
              </a:rPr>
              <a:t>Unsur-unsur</a:t>
            </a:r>
            <a:endParaRPr lang="en-US" sz="7499" dirty="0">
              <a:solidFill>
                <a:srgbClr val="BFA886"/>
              </a:solidFill>
              <a:latin typeface="Open Sauce Heavy"/>
            </a:endParaRPr>
          </a:p>
          <a:p>
            <a:pPr>
              <a:lnSpc>
                <a:spcPts val="8249"/>
              </a:lnSpc>
            </a:pPr>
            <a:r>
              <a:rPr lang="en-US" sz="7499" dirty="0">
                <a:solidFill>
                  <a:srgbClr val="BFA886"/>
                </a:solidFill>
                <a:latin typeface="Open Sauce Heavy"/>
              </a:rPr>
              <a:t>Logo B</a:t>
            </a:r>
            <a:r>
              <a:rPr lang="en-US" sz="7500" dirty="0">
                <a:solidFill>
                  <a:srgbClr val="BFA886"/>
                </a:solidFill>
                <a:latin typeface="Open Sauce Heavy"/>
              </a:rPr>
              <a:t>APKMO</a:t>
            </a:r>
            <a:r>
              <a:rPr lang="en-US" sz="7499" dirty="0">
                <a:solidFill>
                  <a:srgbClr val="BFA886"/>
                </a:solidFill>
                <a:latin typeface="Open Sauce Heavy"/>
              </a:rPr>
              <a:t> 2023</a:t>
            </a:r>
          </a:p>
        </p:txBody>
      </p:sp>
      <p:sp>
        <p:nvSpPr>
          <p:cNvPr id="14" name="TextBox 14"/>
          <p:cNvSpPr txBox="1"/>
          <p:nvPr/>
        </p:nvSpPr>
        <p:spPr>
          <a:xfrm>
            <a:off x="1519284" y="1104900"/>
            <a:ext cx="12141734" cy="1066888"/>
          </a:xfrm>
          <a:prstGeom prst="rect">
            <a:avLst/>
          </a:prstGeom>
        </p:spPr>
        <p:txBody>
          <a:bodyPr lIns="0" tIns="0" rIns="0" bIns="0" rtlCol="0" anchor="t">
            <a:spAutoFit/>
          </a:bodyPr>
          <a:lstStyle/>
          <a:p>
            <a:pPr>
              <a:lnSpc>
                <a:spcPts val="8250"/>
              </a:lnSpc>
            </a:pPr>
            <a:r>
              <a:rPr lang="en-US" sz="7500">
                <a:solidFill>
                  <a:srgbClr val="FFFFFF"/>
                </a:solidFill>
                <a:latin typeface="Open Sauce Heavy"/>
              </a:rPr>
              <a:t>Simbol &amp; Makna</a:t>
            </a:r>
          </a:p>
        </p:txBody>
      </p:sp>
      <p:sp>
        <p:nvSpPr>
          <p:cNvPr id="15" name="TextBox 15"/>
          <p:cNvSpPr txBox="1"/>
          <p:nvPr/>
        </p:nvSpPr>
        <p:spPr>
          <a:xfrm rot="-5400000">
            <a:off x="-352182" y="8447370"/>
            <a:ext cx="2141876" cy="241982"/>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Simbol dan Makna</a:t>
            </a:r>
          </a:p>
        </p:txBody>
      </p:sp>
      <p:sp>
        <p:nvSpPr>
          <p:cNvPr id="16" name="TextBox 16"/>
          <p:cNvSpPr txBox="1"/>
          <p:nvPr/>
        </p:nvSpPr>
        <p:spPr>
          <a:xfrm>
            <a:off x="1852544" y="7700884"/>
            <a:ext cx="278480" cy="321452"/>
          </a:xfrm>
          <a:prstGeom prst="rect">
            <a:avLst/>
          </a:prstGeom>
        </p:spPr>
        <p:txBody>
          <a:bodyPr lIns="0" tIns="0" rIns="0" bIns="0" rtlCol="0" anchor="t">
            <a:spAutoFit/>
          </a:bodyPr>
          <a:lstStyle/>
          <a:p>
            <a:pPr>
              <a:lnSpc>
                <a:spcPts val="2883"/>
              </a:lnSpc>
            </a:pPr>
            <a:r>
              <a:rPr lang="en-US" sz="1601">
                <a:solidFill>
                  <a:srgbClr val="FFFFFF"/>
                </a:solidFill>
                <a:latin typeface="Open Sauce Light"/>
              </a:rPr>
              <a:t>05</a:t>
            </a:r>
          </a:p>
        </p:txBody>
      </p:sp>
      <p:sp>
        <p:nvSpPr>
          <p:cNvPr id="17" name="TextBox 17"/>
          <p:cNvSpPr txBox="1"/>
          <p:nvPr/>
        </p:nvSpPr>
        <p:spPr>
          <a:xfrm>
            <a:off x="1852544" y="5022782"/>
            <a:ext cx="3550919" cy="1057275"/>
          </a:xfrm>
          <a:prstGeom prst="rect">
            <a:avLst/>
          </a:prstGeom>
        </p:spPr>
        <p:txBody>
          <a:bodyPr lIns="0" tIns="0" rIns="0" bIns="0" rtlCol="0" anchor="t">
            <a:spAutoFit/>
          </a:bodyPr>
          <a:lstStyle/>
          <a:p>
            <a:pPr>
              <a:lnSpc>
                <a:spcPts val="4200"/>
              </a:lnSpc>
            </a:pPr>
            <a:r>
              <a:rPr lang="en-US" sz="3000">
                <a:solidFill>
                  <a:srgbClr val="FFFFFF"/>
                </a:solidFill>
                <a:latin typeface="Open Sauce Semi-Bold"/>
              </a:rPr>
              <a:t>Titik 3 berwarna kuning</a:t>
            </a:r>
          </a:p>
        </p:txBody>
      </p:sp>
      <p:sp>
        <p:nvSpPr>
          <p:cNvPr id="18" name="TextBox 18"/>
          <p:cNvSpPr txBox="1"/>
          <p:nvPr/>
        </p:nvSpPr>
        <p:spPr>
          <a:xfrm>
            <a:off x="1843019" y="6424862"/>
            <a:ext cx="3560444" cy="699135"/>
          </a:xfrm>
          <a:prstGeom prst="rect">
            <a:avLst/>
          </a:prstGeom>
        </p:spPr>
        <p:txBody>
          <a:bodyPr lIns="0" tIns="0" rIns="0" bIns="0" rtlCol="0" anchor="t">
            <a:spAutoFit/>
          </a:bodyPr>
          <a:lstStyle/>
          <a:p>
            <a:pPr marL="0" lvl="0" indent="0" algn="just">
              <a:lnSpc>
                <a:spcPts val="2880"/>
              </a:lnSpc>
              <a:spcBef>
                <a:spcPct val="0"/>
              </a:spcBef>
            </a:pPr>
            <a:r>
              <a:rPr lang="en-US" sz="1800">
                <a:solidFill>
                  <a:srgbClr val="FFFFFF"/>
                </a:solidFill>
                <a:latin typeface="Open Sauce Light"/>
              </a:rPr>
              <a:t>Melambangkan Tri Dharma Perguruan Tinggi</a:t>
            </a:r>
          </a:p>
        </p:txBody>
      </p:sp>
      <p:sp>
        <p:nvSpPr>
          <p:cNvPr id="19" name="TextBox 5">
            <a:extLst>
              <a:ext uri="{FF2B5EF4-FFF2-40B4-BE49-F238E27FC236}">
                <a16:creationId xmlns:a16="http://schemas.microsoft.com/office/drawing/2014/main" id="{6E657A7F-8ADC-FC5F-EFCE-BE34D81F7F11}"/>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519284" y="1390851"/>
            <a:ext cx="10053590" cy="2128788"/>
          </a:xfrm>
          <a:prstGeom prst="rect">
            <a:avLst/>
          </a:prstGeom>
        </p:spPr>
        <p:txBody>
          <a:bodyPr wrap="square" lIns="0" tIns="0" rIns="0" bIns="0" rtlCol="0" anchor="t">
            <a:spAutoFit/>
          </a:bodyPr>
          <a:lstStyle/>
          <a:p>
            <a:pPr marL="0" lvl="0" indent="0" algn="l">
              <a:lnSpc>
                <a:spcPts val="8250"/>
              </a:lnSpc>
              <a:spcBef>
                <a:spcPct val="0"/>
              </a:spcBef>
            </a:pPr>
            <a:r>
              <a:rPr lang="en-US" sz="7500" u="none" dirty="0" err="1">
                <a:solidFill>
                  <a:srgbClr val="FFFFFF"/>
                </a:solidFill>
                <a:latin typeface="Open Sauce Heavy"/>
              </a:rPr>
              <a:t>Warna</a:t>
            </a:r>
            <a:r>
              <a:rPr lang="en-US" sz="7500" u="none" dirty="0">
                <a:solidFill>
                  <a:srgbClr val="FFFFFF"/>
                </a:solidFill>
                <a:latin typeface="Open Sauce Heavy"/>
              </a:rPr>
              <a:t> -</a:t>
            </a:r>
            <a:r>
              <a:rPr lang="en-US" sz="7500" u="none" dirty="0" err="1">
                <a:solidFill>
                  <a:srgbClr val="FFFFFF"/>
                </a:solidFill>
                <a:latin typeface="Open Sauce Heavy"/>
              </a:rPr>
              <a:t>warni</a:t>
            </a:r>
            <a:endParaRPr lang="en-US" sz="7500" u="none" dirty="0">
              <a:solidFill>
                <a:srgbClr val="FFFFFF"/>
              </a:solidFill>
              <a:latin typeface="Open Sauce Heavy"/>
            </a:endParaRPr>
          </a:p>
          <a:p>
            <a:pPr marL="0" lvl="0" indent="0" algn="l">
              <a:lnSpc>
                <a:spcPts val="8250"/>
              </a:lnSpc>
              <a:spcBef>
                <a:spcPct val="0"/>
              </a:spcBef>
            </a:pPr>
            <a:r>
              <a:rPr lang="en-US" sz="7500" u="none" dirty="0">
                <a:solidFill>
                  <a:srgbClr val="FFFFFF"/>
                </a:solidFill>
                <a:latin typeface="Open Sauce Heavy"/>
              </a:rPr>
              <a:t>Logo </a:t>
            </a:r>
            <a:r>
              <a:rPr lang="en-US" sz="7500" dirty="0">
                <a:solidFill>
                  <a:srgbClr val="FFFFFF"/>
                </a:solidFill>
                <a:latin typeface="Open Sauce Heavy"/>
              </a:rPr>
              <a:t>BAPKMO</a:t>
            </a:r>
            <a:r>
              <a:rPr lang="en-US" sz="7500" u="none" dirty="0">
                <a:solidFill>
                  <a:srgbClr val="FFFFFF"/>
                </a:solidFill>
                <a:latin typeface="Open Sauce Heavy"/>
              </a:rPr>
              <a:t> 2023</a:t>
            </a:r>
          </a:p>
        </p:txBody>
      </p:sp>
      <p:sp>
        <p:nvSpPr>
          <p:cNvPr id="4" name="TextBox 4"/>
          <p:cNvSpPr txBox="1"/>
          <p:nvPr/>
        </p:nvSpPr>
        <p:spPr>
          <a:xfrm rot="-5400000">
            <a:off x="-895880" y="7905220"/>
            <a:ext cx="3227726" cy="24043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Warna Logo Bangkit 2023</a:t>
            </a:r>
          </a:p>
        </p:txBody>
      </p:sp>
      <p:sp>
        <p:nvSpPr>
          <p:cNvPr id="5" name="TextBox 5"/>
          <p:cNvSpPr txBox="1"/>
          <p:nvPr/>
        </p:nvSpPr>
        <p:spPr>
          <a:xfrm>
            <a:off x="2083977" y="5229608"/>
            <a:ext cx="8007954" cy="2374338"/>
          </a:xfrm>
          <a:prstGeom prst="rect">
            <a:avLst/>
          </a:prstGeom>
        </p:spPr>
        <p:txBody>
          <a:bodyPr lIns="0" tIns="0" rIns="0" bIns="0" rtlCol="0" anchor="t">
            <a:spAutoFit/>
          </a:bodyPr>
          <a:lstStyle/>
          <a:p>
            <a:pPr marL="0" lvl="0" indent="0" algn="just">
              <a:lnSpc>
                <a:spcPts val="3217"/>
              </a:lnSpc>
              <a:spcBef>
                <a:spcPct val="0"/>
              </a:spcBef>
            </a:pPr>
            <a:r>
              <a:rPr lang="en-US" sz="2011">
                <a:solidFill>
                  <a:srgbClr val="FFFFFF"/>
                </a:solidFill>
                <a:latin typeface="Open Sauce"/>
              </a:rPr>
              <a:t>Warna Orange pada kelopak bunga digunakan untuk memberikan kesan hangat dan bersemangat serta merupakan simbol dari petualangan, optimisme, percaya diri dan kemampuan dalam bersosialisasi. Warna orange juga merupakan simbol dari kreativitas, kebahagiaan, kebebasan, dan kepercayaan diri.</a:t>
            </a:r>
          </a:p>
        </p:txBody>
      </p:sp>
      <p:grpSp>
        <p:nvGrpSpPr>
          <p:cNvPr id="6" name="Group 6"/>
          <p:cNvGrpSpPr/>
          <p:nvPr/>
        </p:nvGrpSpPr>
        <p:grpSpPr>
          <a:xfrm>
            <a:off x="12220759" y="5151786"/>
            <a:ext cx="3546844" cy="2169560"/>
            <a:chOff x="0" y="0"/>
            <a:chExt cx="2588871" cy="1583580"/>
          </a:xfrm>
        </p:grpSpPr>
        <p:sp>
          <p:nvSpPr>
            <p:cNvPr id="7" name="Freeform 7"/>
            <p:cNvSpPr/>
            <p:nvPr/>
          </p:nvSpPr>
          <p:spPr>
            <a:xfrm>
              <a:off x="0" y="0"/>
              <a:ext cx="2588871" cy="1583580"/>
            </a:xfrm>
            <a:custGeom>
              <a:avLst/>
              <a:gdLst/>
              <a:ahLst/>
              <a:cxnLst/>
              <a:rect l="l" t="t" r="r" b="b"/>
              <a:pathLst>
                <a:path w="2588871" h="1583580">
                  <a:moveTo>
                    <a:pt x="0" y="0"/>
                  </a:moveTo>
                  <a:lnTo>
                    <a:pt x="2588871" y="0"/>
                  </a:lnTo>
                  <a:lnTo>
                    <a:pt x="2588871" y="1583580"/>
                  </a:lnTo>
                  <a:lnTo>
                    <a:pt x="0" y="1583580"/>
                  </a:lnTo>
                  <a:close/>
                </a:path>
              </a:pathLst>
            </a:custGeom>
            <a:solidFill>
              <a:srgbClr val="FD7A00"/>
            </a:solidFill>
          </p:spPr>
        </p:sp>
      </p:grpSp>
      <p:grpSp>
        <p:nvGrpSpPr>
          <p:cNvPr id="8" name="Group 8"/>
          <p:cNvGrpSpPr/>
          <p:nvPr/>
        </p:nvGrpSpPr>
        <p:grpSpPr>
          <a:xfrm>
            <a:off x="12220759" y="7504365"/>
            <a:ext cx="245944" cy="24594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7A00"/>
            </a:solidFill>
          </p:spPr>
        </p:sp>
      </p:grpSp>
      <p:sp>
        <p:nvSpPr>
          <p:cNvPr id="10" name="TextBox 10"/>
          <p:cNvSpPr txBox="1"/>
          <p:nvPr/>
        </p:nvSpPr>
        <p:spPr>
          <a:xfrm>
            <a:off x="12599561" y="7530510"/>
            <a:ext cx="1838674" cy="221864"/>
          </a:xfrm>
          <a:prstGeom prst="rect">
            <a:avLst/>
          </a:prstGeom>
        </p:spPr>
        <p:txBody>
          <a:bodyPr lIns="0" tIns="0" rIns="0" bIns="0" rtlCol="0" anchor="t">
            <a:spAutoFit/>
          </a:bodyPr>
          <a:lstStyle/>
          <a:p>
            <a:pPr algn="just">
              <a:lnSpc>
                <a:spcPts val="1879"/>
              </a:lnSpc>
            </a:pPr>
            <a:r>
              <a:rPr lang="en-US" sz="1445">
                <a:solidFill>
                  <a:srgbClr val="FFFFFF"/>
                </a:solidFill>
                <a:latin typeface="Open Sauce Semi-Bold"/>
              </a:rPr>
              <a:t>Warna Orange</a:t>
            </a:r>
          </a:p>
        </p:txBody>
      </p:sp>
      <p:sp>
        <p:nvSpPr>
          <p:cNvPr id="11" name="TextBox 11"/>
          <p:cNvSpPr txBox="1"/>
          <p:nvPr/>
        </p:nvSpPr>
        <p:spPr>
          <a:xfrm>
            <a:off x="13938767" y="7536104"/>
            <a:ext cx="1838674" cy="221864"/>
          </a:xfrm>
          <a:prstGeom prst="rect">
            <a:avLst/>
          </a:prstGeom>
        </p:spPr>
        <p:txBody>
          <a:bodyPr lIns="0" tIns="0" rIns="0" bIns="0" rtlCol="0" anchor="t">
            <a:spAutoFit/>
          </a:bodyPr>
          <a:lstStyle/>
          <a:p>
            <a:pPr algn="r">
              <a:lnSpc>
                <a:spcPts val="1879"/>
              </a:lnSpc>
            </a:pPr>
            <a:r>
              <a:rPr lang="en-US" sz="1445">
                <a:solidFill>
                  <a:srgbClr val="FFFFFF"/>
                </a:solidFill>
                <a:latin typeface="Open Sauce Light"/>
              </a:rPr>
              <a:t>#FD7A00</a:t>
            </a:r>
          </a:p>
        </p:txBody>
      </p:sp>
      <p:grpSp>
        <p:nvGrpSpPr>
          <p:cNvPr id="12" name="Group 12"/>
          <p:cNvGrpSpPr/>
          <p:nvPr/>
        </p:nvGrpSpPr>
        <p:grpSpPr>
          <a:xfrm>
            <a:off x="17525143" y="438726"/>
            <a:ext cx="233293" cy="4048864"/>
            <a:chOff x="-31324" y="0"/>
            <a:chExt cx="311056" cy="5398486"/>
          </a:xfrm>
        </p:grpSpPr>
        <p:sp>
          <p:nvSpPr>
            <p:cNvPr id="13" name="AutoShape 13"/>
            <p:cNvSpPr/>
            <p:nvPr/>
          </p:nvSpPr>
          <p:spPr>
            <a:xfrm rot="-5400000">
              <a:off x="-1454366" y="3777092"/>
              <a:ext cx="3230088" cy="12700"/>
            </a:xfrm>
            <a:prstGeom prst="rect">
              <a:avLst/>
            </a:prstGeom>
            <a:solidFill>
              <a:srgbClr val="FFFFFF"/>
            </a:solidFill>
          </p:spPr>
        </p:sp>
        <p:sp>
          <p:nvSpPr>
            <p:cNvPr id="15" name="TextBox 15"/>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sp>
        <p:nvSpPr>
          <p:cNvPr id="16" name="TextBox 5">
            <a:extLst>
              <a:ext uri="{FF2B5EF4-FFF2-40B4-BE49-F238E27FC236}">
                <a16:creationId xmlns:a16="http://schemas.microsoft.com/office/drawing/2014/main" id="{5D6F8EA5-7938-BBB6-A9A4-E83E4244C8A1}"/>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519284" y="1390851"/>
            <a:ext cx="9824990" cy="2128788"/>
          </a:xfrm>
          <a:prstGeom prst="rect">
            <a:avLst/>
          </a:prstGeom>
        </p:spPr>
        <p:txBody>
          <a:bodyPr wrap="square" lIns="0" tIns="0" rIns="0" bIns="0" rtlCol="0" anchor="t">
            <a:spAutoFit/>
          </a:bodyPr>
          <a:lstStyle/>
          <a:p>
            <a:pPr marL="0" lvl="0" indent="0" algn="l">
              <a:lnSpc>
                <a:spcPts val="8250"/>
              </a:lnSpc>
              <a:spcBef>
                <a:spcPct val="0"/>
              </a:spcBef>
            </a:pPr>
            <a:r>
              <a:rPr lang="en-US" sz="7500" u="none" dirty="0" err="1">
                <a:solidFill>
                  <a:srgbClr val="FFFFFF"/>
                </a:solidFill>
                <a:latin typeface="Open Sauce Heavy"/>
              </a:rPr>
              <a:t>Warna</a:t>
            </a:r>
            <a:r>
              <a:rPr lang="en-US" sz="7500" u="none" dirty="0">
                <a:solidFill>
                  <a:srgbClr val="FFFFFF"/>
                </a:solidFill>
                <a:latin typeface="Open Sauce Heavy"/>
              </a:rPr>
              <a:t> -</a:t>
            </a:r>
            <a:r>
              <a:rPr lang="en-US" sz="7500" u="none" dirty="0" err="1">
                <a:solidFill>
                  <a:srgbClr val="FFFFFF"/>
                </a:solidFill>
                <a:latin typeface="Open Sauce Heavy"/>
              </a:rPr>
              <a:t>warni</a:t>
            </a:r>
            <a:endParaRPr lang="en-US" sz="7500" u="none" dirty="0">
              <a:solidFill>
                <a:srgbClr val="FFFFFF"/>
              </a:solidFill>
              <a:latin typeface="Open Sauce Heavy"/>
            </a:endParaRPr>
          </a:p>
          <a:p>
            <a:pPr marL="0" lvl="0" indent="0" algn="l">
              <a:lnSpc>
                <a:spcPts val="8250"/>
              </a:lnSpc>
              <a:spcBef>
                <a:spcPct val="0"/>
              </a:spcBef>
            </a:pPr>
            <a:r>
              <a:rPr lang="en-US" sz="7500" u="none" dirty="0">
                <a:solidFill>
                  <a:srgbClr val="FFFFFF"/>
                </a:solidFill>
                <a:latin typeface="Open Sauce Heavy"/>
              </a:rPr>
              <a:t>Logo </a:t>
            </a:r>
            <a:r>
              <a:rPr lang="en-US" sz="7500" dirty="0">
                <a:solidFill>
                  <a:srgbClr val="FFFFFF"/>
                </a:solidFill>
                <a:latin typeface="Open Sauce Heavy"/>
              </a:rPr>
              <a:t>BAPKMO</a:t>
            </a:r>
            <a:r>
              <a:rPr lang="en-US" sz="7500" u="none" dirty="0">
                <a:solidFill>
                  <a:srgbClr val="FFFFFF"/>
                </a:solidFill>
                <a:latin typeface="Open Sauce Heavy"/>
              </a:rPr>
              <a:t> 2023</a:t>
            </a:r>
          </a:p>
        </p:txBody>
      </p:sp>
      <p:sp>
        <p:nvSpPr>
          <p:cNvPr id="4" name="TextBox 4"/>
          <p:cNvSpPr txBox="1"/>
          <p:nvPr/>
        </p:nvSpPr>
        <p:spPr>
          <a:xfrm rot="-5400000">
            <a:off x="-895880" y="7905220"/>
            <a:ext cx="3227726" cy="24043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Warna Logo Bangkit 2023</a:t>
            </a:r>
          </a:p>
        </p:txBody>
      </p:sp>
      <p:sp>
        <p:nvSpPr>
          <p:cNvPr id="5" name="TextBox 5"/>
          <p:cNvSpPr txBox="1"/>
          <p:nvPr/>
        </p:nvSpPr>
        <p:spPr>
          <a:xfrm>
            <a:off x="2083977" y="4496405"/>
            <a:ext cx="8007954" cy="774138"/>
          </a:xfrm>
          <a:prstGeom prst="rect">
            <a:avLst/>
          </a:prstGeom>
        </p:spPr>
        <p:txBody>
          <a:bodyPr lIns="0" tIns="0" rIns="0" bIns="0" rtlCol="0" anchor="t">
            <a:spAutoFit/>
          </a:bodyPr>
          <a:lstStyle/>
          <a:p>
            <a:pPr marL="0" lvl="0" indent="0" algn="just">
              <a:lnSpc>
                <a:spcPts val="3217"/>
              </a:lnSpc>
              <a:spcBef>
                <a:spcPct val="0"/>
              </a:spcBef>
            </a:pPr>
            <a:r>
              <a:rPr lang="en-US" sz="2011">
                <a:solidFill>
                  <a:srgbClr val="FFFFFF"/>
                </a:solidFill>
                <a:latin typeface="Open Sauce"/>
              </a:rPr>
              <a:t>Warna Biru merupakan simbol profesionalisme dan kepercayaan, yang selalu dijunjung dalam bidang teknologi</a:t>
            </a:r>
          </a:p>
        </p:txBody>
      </p:sp>
      <p:grpSp>
        <p:nvGrpSpPr>
          <p:cNvPr id="6" name="Group 6"/>
          <p:cNvGrpSpPr/>
          <p:nvPr/>
        </p:nvGrpSpPr>
        <p:grpSpPr>
          <a:xfrm>
            <a:off x="12204810" y="3618484"/>
            <a:ext cx="3546844" cy="2169560"/>
            <a:chOff x="0" y="0"/>
            <a:chExt cx="2588871" cy="1583580"/>
          </a:xfrm>
        </p:grpSpPr>
        <p:sp>
          <p:nvSpPr>
            <p:cNvPr id="7" name="Freeform 7"/>
            <p:cNvSpPr/>
            <p:nvPr/>
          </p:nvSpPr>
          <p:spPr>
            <a:xfrm>
              <a:off x="0" y="0"/>
              <a:ext cx="2588871" cy="1583580"/>
            </a:xfrm>
            <a:custGeom>
              <a:avLst/>
              <a:gdLst/>
              <a:ahLst/>
              <a:cxnLst/>
              <a:rect l="l" t="t" r="r" b="b"/>
              <a:pathLst>
                <a:path w="2588871" h="1583580">
                  <a:moveTo>
                    <a:pt x="0" y="0"/>
                  </a:moveTo>
                  <a:lnTo>
                    <a:pt x="2588871" y="0"/>
                  </a:lnTo>
                  <a:lnTo>
                    <a:pt x="2588871" y="1583580"/>
                  </a:lnTo>
                  <a:lnTo>
                    <a:pt x="0" y="1583580"/>
                  </a:lnTo>
                  <a:close/>
                </a:path>
              </a:pathLst>
            </a:custGeom>
            <a:solidFill>
              <a:srgbClr val="4463B0"/>
            </a:solidFill>
          </p:spPr>
        </p:sp>
      </p:grpSp>
      <p:grpSp>
        <p:nvGrpSpPr>
          <p:cNvPr id="8" name="Group 8"/>
          <p:cNvGrpSpPr/>
          <p:nvPr/>
        </p:nvGrpSpPr>
        <p:grpSpPr>
          <a:xfrm>
            <a:off x="12204810" y="5971063"/>
            <a:ext cx="245944" cy="24594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463B0"/>
            </a:solidFill>
          </p:spPr>
        </p:sp>
      </p:grpSp>
      <p:sp>
        <p:nvSpPr>
          <p:cNvPr id="10" name="TextBox 10"/>
          <p:cNvSpPr txBox="1"/>
          <p:nvPr/>
        </p:nvSpPr>
        <p:spPr>
          <a:xfrm>
            <a:off x="12583612" y="5997208"/>
            <a:ext cx="1838674" cy="221864"/>
          </a:xfrm>
          <a:prstGeom prst="rect">
            <a:avLst/>
          </a:prstGeom>
        </p:spPr>
        <p:txBody>
          <a:bodyPr lIns="0" tIns="0" rIns="0" bIns="0" rtlCol="0" anchor="t">
            <a:spAutoFit/>
          </a:bodyPr>
          <a:lstStyle/>
          <a:p>
            <a:pPr algn="just">
              <a:lnSpc>
                <a:spcPts val="1879"/>
              </a:lnSpc>
            </a:pPr>
            <a:r>
              <a:rPr lang="en-US" sz="1445">
                <a:solidFill>
                  <a:srgbClr val="FFFFFF"/>
                </a:solidFill>
                <a:latin typeface="Open Sauce Semi-Bold"/>
              </a:rPr>
              <a:t>Warna Biru</a:t>
            </a:r>
          </a:p>
        </p:txBody>
      </p:sp>
      <p:sp>
        <p:nvSpPr>
          <p:cNvPr id="11" name="TextBox 11"/>
          <p:cNvSpPr txBox="1"/>
          <p:nvPr/>
        </p:nvSpPr>
        <p:spPr>
          <a:xfrm>
            <a:off x="13922818" y="6002801"/>
            <a:ext cx="1838674" cy="221864"/>
          </a:xfrm>
          <a:prstGeom prst="rect">
            <a:avLst/>
          </a:prstGeom>
        </p:spPr>
        <p:txBody>
          <a:bodyPr lIns="0" tIns="0" rIns="0" bIns="0" rtlCol="0" anchor="t">
            <a:spAutoFit/>
          </a:bodyPr>
          <a:lstStyle/>
          <a:p>
            <a:pPr algn="r">
              <a:lnSpc>
                <a:spcPts val="1879"/>
              </a:lnSpc>
            </a:pPr>
            <a:r>
              <a:rPr lang="en-US" sz="1445">
                <a:solidFill>
                  <a:srgbClr val="FFFFFF"/>
                </a:solidFill>
                <a:latin typeface="Open Sauce Light"/>
              </a:rPr>
              <a:t>#4463B0</a:t>
            </a:r>
          </a:p>
        </p:txBody>
      </p:sp>
      <p:grpSp>
        <p:nvGrpSpPr>
          <p:cNvPr id="12" name="Group 12"/>
          <p:cNvGrpSpPr/>
          <p:nvPr/>
        </p:nvGrpSpPr>
        <p:grpSpPr>
          <a:xfrm>
            <a:off x="17525143" y="438726"/>
            <a:ext cx="233293" cy="4048864"/>
            <a:chOff x="-31324" y="0"/>
            <a:chExt cx="311056" cy="5398486"/>
          </a:xfrm>
        </p:grpSpPr>
        <p:sp>
          <p:nvSpPr>
            <p:cNvPr id="13" name="AutoShape 13"/>
            <p:cNvSpPr/>
            <p:nvPr/>
          </p:nvSpPr>
          <p:spPr>
            <a:xfrm rot="-5400000">
              <a:off x="-1454366" y="3777092"/>
              <a:ext cx="3230088" cy="12700"/>
            </a:xfrm>
            <a:prstGeom prst="rect">
              <a:avLst/>
            </a:prstGeom>
            <a:solidFill>
              <a:srgbClr val="FFFFFF"/>
            </a:solidFill>
          </p:spPr>
        </p:sp>
        <p:sp>
          <p:nvSpPr>
            <p:cNvPr id="15" name="TextBox 15"/>
            <p:cNvSpPr txBox="1"/>
            <p:nvPr/>
          </p:nvSpPr>
          <p:spPr>
            <a:xfrm rot="-5400000">
              <a:off x="-827464" y="796140"/>
              <a:ext cx="1903335" cy="311056"/>
            </a:xfrm>
            <a:prstGeom prst="rect">
              <a:avLst/>
            </a:prstGeom>
          </p:spPr>
          <p:txBody>
            <a:bodyPr lIns="0" tIns="0" rIns="0" bIns="0" rtlCol="0" anchor="t">
              <a:spAutoFit/>
            </a:bodyPr>
            <a:lstStyle/>
            <a:p>
              <a:pPr>
                <a:lnSpc>
                  <a:spcPts val="1960"/>
                </a:lnSpc>
              </a:pPr>
              <a:r>
                <a:rPr lang="en-US" sz="1400">
                  <a:solidFill>
                    <a:srgbClr val="BFA886"/>
                  </a:solidFill>
                  <a:latin typeface="Open Sauce Heavy"/>
                </a:rPr>
                <a:t>HM KMJ IF</a:t>
              </a:r>
            </a:p>
          </p:txBody>
        </p:sp>
      </p:grpSp>
      <p:grpSp>
        <p:nvGrpSpPr>
          <p:cNvPr id="16" name="Group 16"/>
          <p:cNvGrpSpPr/>
          <p:nvPr/>
        </p:nvGrpSpPr>
        <p:grpSpPr>
          <a:xfrm>
            <a:off x="12204810" y="7033119"/>
            <a:ext cx="3546844" cy="2169560"/>
            <a:chOff x="0" y="0"/>
            <a:chExt cx="2588871" cy="1583580"/>
          </a:xfrm>
        </p:grpSpPr>
        <p:sp>
          <p:nvSpPr>
            <p:cNvPr id="17" name="Freeform 17"/>
            <p:cNvSpPr/>
            <p:nvPr/>
          </p:nvSpPr>
          <p:spPr>
            <a:xfrm>
              <a:off x="0" y="0"/>
              <a:ext cx="2588871" cy="1583580"/>
            </a:xfrm>
            <a:custGeom>
              <a:avLst/>
              <a:gdLst/>
              <a:ahLst/>
              <a:cxnLst/>
              <a:rect l="l" t="t" r="r" b="b"/>
              <a:pathLst>
                <a:path w="2588871" h="1583580">
                  <a:moveTo>
                    <a:pt x="0" y="0"/>
                  </a:moveTo>
                  <a:lnTo>
                    <a:pt x="2588871" y="0"/>
                  </a:lnTo>
                  <a:lnTo>
                    <a:pt x="2588871" y="1583580"/>
                  </a:lnTo>
                  <a:lnTo>
                    <a:pt x="0" y="1583580"/>
                  </a:lnTo>
                  <a:close/>
                </a:path>
              </a:pathLst>
            </a:custGeom>
            <a:solidFill>
              <a:srgbClr val="B70404"/>
            </a:solidFill>
          </p:spPr>
        </p:sp>
      </p:grpSp>
      <p:grpSp>
        <p:nvGrpSpPr>
          <p:cNvPr id="18" name="Group 18"/>
          <p:cNvGrpSpPr/>
          <p:nvPr/>
        </p:nvGrpSpPr>
        <p:grpSpPr>
          <a:xfrm>
            <a:off x="12204810" y="9385698"/>
            <a:ext cx="245944" cy="245944"/>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0404"/>
            </a:solidFill>
          </p:spPr>
        </p:sp>
      </p:grpSp>
      <p:sp>
        <p:nvSpPr>
          <p:cNvPr id="20" name="TextBox 20"/>
          <p:cNvSpPr txBox="1"/>
          <p:nvPr/>
        </p:nvSpPr>
        <p:spPr>
          <a:xfrm>
            <a:off x="12583612" y="9411843"/>
            <a:ext cx="1838674" cy="221864"/>
          </a:xfrm>
          <a:prstGeom prst="rect">
            <a:avLst/>
          </a:prstGeom>
        </p:spPr>
        <p:txBody>
          <a:bodyPr lIns="0" tIns="0" rIns="0" bIns="0" rtlCol="0" anchor="t">
            <a:spAutoFit/>
          </a:bodyPr>
          <a:lstStyle/>
          <a:p>
            <a:pPr algn="just">
              <a:lnSpc>
                <a:spcPts val="1879"/>
              </a:lnSpc>
            </a:pPr>
            <a:r>
              <a:rPr lang="en-US" sz="1445">
                <a:solidFill>
                  <a:srgbClr val="FFFFFF"/>
                </a:solidFill>
                <a:latin typeface="Open Sauce Semi-Bold"/>
              </a:rPr>
              <a:t>Warna Merah</a:t>
            </a:r>
          </a:p>
        </p:txBody>
      </p:sp>
      <p:sp>
        <p:nvSpPr>
          <p:cNvPr id="21" name="TextBox 21"/>
          <p:cNvSpPr txBox="1"/>
          <p:nvPr/>
        </p:nvSpPr>
        <p:spPr>
          <a:xfrm>
            <a:off x="13922818" y="9417436"/>
            <a:ext cx="1838674" cy="221864"/>
          </a:xfrm>
          <a:prstGeom prst="rect">
            <a:avLst/>
          </a:prstGeom>
        </p:spPr>
        <p:txBody>
          <a:bodyPr lIns="0" tIns="0" rIns="0" bIns="0" rtlCol="0" anchor="t">
            <a:spAutoFit/>
          </a:bodyPr>
          <a:lstStyle/>
          <a:p>
            <a:pPr algn="r">
              <a:lnSpc>
                <a:spcPts val="1879"/>
              </a:lnSpc>
            </a:pPr>
            <a:r>
              <a:rPr lang="en-US" sz="1445">
                <a:solidFill>
                  <a:srgbClr val="FFFFFF"/>
                </a:solidFill>
                <a:latin typeface="Open Sauce Light"/>
              </a:rPr>
              <a:t>#B70404</a:t>
            </a:r>
          </a:p>
        </p:txBody>
      </p:sp>
      <p:sp>
        <p:nvSpPr>
          <p:cNvPr id="22" name="TextBox 22"/>
          <p:cNvSpPr txBox="1"/>
          <p:nvPr/>
        </p:nvSpPr>
        <p:spPr>
          <a:xfrm>
            <a:off x="2083977" y="7692729"/>
            <a:ext cx="8007954" cy="774138"/>
          </a:xfrm>
          <a:prstGeom prst="rect">
            <a:avLst/>
          </a:prstGeom>
        </p:spPr>
        <p:txBody>
          <a:bodyPr lIns="0" tIns="0" rIns="0" bIns="0" rtlCol="0" anchor="t">
            <a:spAutoFit/>
          </a:bodyPr>
          <a:lstStyle/>
          <a:p>
            <a:pPr marL="0" lvl="0" indent="0" algn="just">
              <a:lnSpc>
                <a:spcPts val="3217"/>
              </a:lnSpc>
              <a:spcBef>
                <a:spcPct val="0"/>
              </a:spcBef>
            </a:pPr>
            <a:r>
              <a:rPr lang="en-US" sz="2011" dirty="0" err="1">
                <a:solidFill>
                  <a:srgbClr val="FFFFFF"/>
                </a:solidFill>
                <a:latin typeface="Open Sauce"/>
              </a:rPr>
              <a:t>Warna</a:t>
            </a:r>
            <a:r>
              <a:rPr lang="en-US" sz="2011" dirty="0">
                <a:solidFill>
                  <a:srgbClr val="FFFFFF"/>
                </a:solidFill>
                <a:latin typeface="Open Sauce"/>
              </a:rPr>
              <a:t> Merah </a:t>
            </a:r>
            <a:r>
              <a:rPr lang="en-US" sz="2011" dirty="0" err="1">
                <a:solidFill>
                  <a:srgbClr val="FFFFFF"/>
                </a:solidFill>
                <a:latin typeface="Open Sauce"/>
              </a:rPr>
              <a:t>merupakan</a:t>
            </a:r>
            <a:r>
              <a:rPr lang="en-US" sz="2011" dirty="0">
                <a:solidFill>
                  <a:srgbClr val="FFFFFF"/>
                </a:solidFill>
                <a:latin typeface="Open Sauce"/>
              </a:rPr>
              <a:t> </a:t>
            </a:r>
            <a:r>
              <a:rPr lang="en-US" sz="2011" dirty="0" err="1">
                <a:solidFill>
                  <a:srgbClr val="FFFFFF"/>
                </a:solidFill>
                <a:latin typeface="Open Sauce"/>
              </a:rPr>
              <a:t>simbol</a:t>
            </a:r>
            <a:r>
              <a:rPr lang="en-US" sz="2011" dirty="0">
                <a:solidFill>
                  <a:srgbClr val="FFFFFF"/>
                </a:solidFill>
                <a:latin typeface="Open Sauce"/>
              </a:rPr>
              <a:t> </a:t>
            </a:r>
            <a:r>
              <a:rPr lang="en-US" sz="2011" dirty="0" err="1">
                <a:solidFill>
                  <a:srgbClr val="FFFFFF"/>
                </a:solidFill>
                <a:latin typeface="Open Sauce"/>
              </a:rPr>
              <a:t>semangat</a:t>
            </a:r>
            <a:r>
              <a:rPr lang="en-US" sz="2011" dirty="0">
                <a:solidFill>
                  <a:srgbClr val="FFFFFF"/>
                </a:solidFill>
                <a:latin typeface="Open Sauce"/>
              </a:rPr>
              <a:t>, </a:t>
            </a:r>
            <a:r>
              <a:rPr lang="en-US" sz="2011" dirty="0" err="1">
                <a:solidFill>
                  <a:srgbClr val="FFFFFF"/>
                </a:solidFill>
                <a:latin typeface="Open Sauce"/>
              </a:rPr>
              <a:t>menarik</a:t>
            </a:r>
            <a:r>
              <a:rPr lang="en-US" sz="2011" dirty="0">
                <a:solidFill>
                  <a:srgbClr val="FFFFFF"/>
                </a:solidFill>
                <a:latin typeface="Open Sauce"/>
              </a:rPr>
              <a:t>, </a:t>
            </a:r>
            <a:r>
              <a:rPr lang="en-US" sz="2011" dirty="0" err="1">
                <a:solidFill>
                  <a:srgbClr val="FFFFFF"/>
                </a:solidFill>
                <a:latin typeface="Open Sauce"/>
              </a:rPr>
              <a:t>energik</a:t>
            </a:r>
            <a:r>
              <a:rPr lang="en-US" sz="2011" dirty="0">
                <a:solidFill>
                  <a:srgbClr val="FFFFFF"/>
                </a:solidFill>
                <a:latin typeface="Open Sauce"/>
              </a:rPr>
              <a:t>, </a:t>
            </a:r>
            <a:r>
              <a:rPr lang="en-US" sz="2011" dirty="0" err="1">
                <a:solidFill>
                  <a:srgbClr val="FFFFFF"/>
                </a:solidFill>
                <a:latin typeface="Open Sauce"/>
              </a:rPr>
              <a:t>keramahan</a:t>
            </a:r>
            <a:r>
              <a:rPr lang="en-US" sz="2011" dirty="0">
                <a:solidFill>
                  <a:srgbClr val="FFFFFF"/>
                </a:solidFill>
                <a:latin typeface="Open Sauce"/>
              </a:rPr>
              <a:t> dan </a:t>
            </a:r>
            <a:r>
              <a:rPr lang="en-US" sz="2011" dirty="0" err="1">
                <a:solidFill>
                  <a:srgbClr val="FFFFFF"/>
                </a:solidFill>
                <a:latin typeface="Open Sauce"/>
              </a:rPr>
              <a:t>keberanian</a:t>
            </a:r>
            <a:endParaRPr lang="en-US" sz="2011" dirty="0">
              <a:solidFill>
                <a:srgbClr val="FFFFFF"/>
              </a:solidFill>
              <a:latin typeface="Open Sauce"/>
            </a:endParaRPr>
          </a:p>
        </p:txBody>
      </p:sp>
      <p:sp>
        <p:nvSpPr>
          <p:cNvPr id="23" name="TextBox 5">
            <a:extLst>
              <a:ext uri="{FF2B5EF4-FFF2-40B4-BE49-F238E27FC236}">
                <a16:creationId xmlns:a16="http://schemas.microsoft.com/office/drawing/2014/main" id="{88443B62-8B6B-60F9-1761-7D34F93B9520}"/>
              </a:ext>
            </a:extLst>
          </p:cNvPr>
          <p:cNvSpPr txBox="1"/>
          <p:nvPr/>
        </p:nvSpPr>
        <p:spPr>
          <a:xfrm rot="16200000">
            <a:off x="16572139" y="5610658"/>
            <a:ext cx="2141876" cy="233293"/>
          </a:xfrm>
          <a:prstGeom prst="rect">
            <a:avLst/>
          </a:prstGeom>
        </p:spPr>
        <p:txBody>
          <a:bodyPr lIns="0" tIns="0" rIns="0" bIns="0" rtlCol="0" anchor="t">
            <a:spAutoFit/>
          </a:bodyPr>
          <a:lstStyle/>
          <a:p>
            <a:pPr algn="r">
              <a:lnSpc>
                <a:spcPts val="1960"/>
              </a:lnSpc>
            </a:pPr>
            <a:r>
              <a:rPr lang="en-US" sz="1400" dirty="0">
                <a:solidFill>
                  <a:srgbClr val="FFFFFF"/>
                </a:solidFill>
                <a:latin typeface="Open Sauce Heavy"/>
              </a:rPr>
              <a:t>BAPKMO 2023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340</Words>
  <Application>Microsoft Office PowerPoint</Application>
  <PresentationFormat>Custom</PresentationFormat>
  <Paragraphs>73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Open Sauce</vt:lpstr>
      <vt:lpstr>Arial</vt:lpstr>
      <vt:lpstr>Open Sauce Light</vt:lpstr>
      <vt:lpstr>Open Sauce Semi-Bold</vt:lpstr>
      <vt:lpstr>Open Sauce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Panduan Logo Merek Gaya Hidup Sederhana Hitam</dc:title>
  <cp:lastModifiedBy>Acep Handika</cp:lastModifiedBy>
  <cp:revision>2</cp:revision>
  <dcterms:created xsi:type="dcterms:W3CDTF">2006-08-16T00:00:00Z</dcterms:created>
  <dcterms:modified xsi:type="dcterms:W3CDTF">2023-07-16T16:26:46Z</dcterms:modified>
  <dc:identifier>DAFoyHyeqgY</dc:identifier>
</cp:coreProperties>
</file>