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4F250-33E0-D6D2-3FD6-2E562913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1027D-733F-598B-EE94-1521A0AE2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632B0-B7C1-037A-45DA-C460BB70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E619B-391D-92D3-66CA-897073FB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C120C-D220-A01E-CFBE-A75534C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81DDE-B09D-BC2E-193A-E6109742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A38D3-5BC5-EE58-582F-010EF9148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84E42-D0B3-3084-FAAC-4B5E066C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4F802-4B01-A316-4429-C3ED1FCA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15F81-CCD0-81A2-EF6B-AE41E197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B16499-7F2F-2D71-C6CA-94100C85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9A154-6947-34CC-B4DC-BA8DD4929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C5BFB-80BF-7C39-1E4C-874A28B3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E4153-9B60-F4CE-FD51-7E3BE703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1AE7C-71B1-475F-81CB-86267109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6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9E823-17A9-404F-0D24-D809965B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7DC69-1C95-0D71-AA0E-3EC91B84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B0EF3-2EC2-27AD-806D-7840860E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F96B4-B87A-AEEE-23E8-A4CE6E4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D8166-2DE0-66EA-05D2-2A4513F0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1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A7A47-1AD6-8D25-D8C8-959FEF75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C4BFA-A954-A222-CB34-D20EF34A4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95AA8-40C5-1C87-4572-39D3C53F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A3B06-69BF-E57A-7FBB-4ED147D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FAFA8-BA0E-F562-14C6-8F2F4E9E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8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06DCF-88E9-AF24-BB2F-FE7DC180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BD190-4F66-FCAB-FF53-FD0009BAE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68F2D6-4747-39F7-D7B3-9A531C637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A372D-DDFD-56F7-67DF-40B38A31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FF8EC-01E0-8C6B-D3C7-D11AE545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B84B2-DA84-35EE-47A8-58229030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6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0EA69-3B07-987A-6C3C-92FAC91F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F8D90-B137-2652-F0E6-BAD3B6EC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8B914-34A7-4F83-7246-F17DE842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D8581B-D008-3962-C5F1-69C9CB51F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A5B5E0-D019-C282-771C-C4BB2F191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B7D001-1756-388A-3038-0ADDA2C0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1CCFE9-8BC2-D6BF-32FB-47BCAA82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273673-D4B8-3AA4-C4F6-D0FD335D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2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0D3E4-8AFC-C2B2-8DCE-01AEBB36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503034-1D37-91F0-5462-087E8974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8F166-B96D-E69E-07FE-F63EF59A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A7910-4F6F-4A1C-6C06-6AB46743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5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AEC966-1C21-0294-FE1A-A3B27A6C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28E882-4BD3-F98C-4810-E2985F51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F5C3B0-2628-70CF-7029-2405C077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1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BB2B0-1884-9BA8-7E1E-8E916A3A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F5A95-6B5D-5A92-C3A8-7519FAD4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10B17-4170-2F10-FF5B-E1A18AE8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C4148-560D-B076-09AD-7C5DB23E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B8D63-6F23-1ECA-F5CA-0BC69079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FFCC2-27CC-B359-838D-8154C6D5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9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448BD-7827-2D41-F9B5-60F40C74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639A97-2D79-3C14-169D-E398AACE3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D13BC-AD6F-6D5D-C997-1809832A0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01D92-F283-2EF9-CB81-7E9982A3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72D2D-0246-6667-FE41-AFEBD688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F0E94-54FA-B5B0-EE04-46785735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3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2FC490-CB19-8FB4-43B9-2E1156F2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A6124-26C9-2DBB-BEA9-C2D8A561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5DEF9-0C1A-BE59-3F4E-305A6FD3A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CC6B-0737-4F2F-AB90-FA6803207A5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0732C-D2A4-BBC9-02F9-1E2D46CDC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4AFF3-11B1-1B2D-D9D9-0815049CA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1CB6-61AD-4BED-A36E-48A35B94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4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aceprep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7E8BF-782F-253D-1CE3-6D96CC961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ACEPREP SAT </a:t>
            </a:r>
            <a:r>
              <a:rPr lang="ko-KR" altLang="en-US" dirty="0"/>
              <a:t>모의고사 웹 매뉴얼</a:t>
            </a:r>
          </a:p>
        </p:txBody>
      </p:sp>
    </p:spTree>
    <p:extLst>
      <p:ext uri="{BB962C8B-B14F-4D97-AF65-F5344CB8AC3E}">
        <p14:creationId xmlns:p14="http://schemas.microsoft.com/office/powerpoint/2010/main" val="336974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A028CA13-4A75-1FE2-77B3-3EE80BE85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"/>
          <a:stretch/>
        </p:blipFill>
        <p:spPr>
          <a:xfrm>
            <a:off x="523783" y="1093704"/>
            <a:ext cx="6702854" cy="4291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1-5. </a:t>
            </a:r>
            <a:r>
              <a:rPr lang="ko-KR" altLang="en-US" b="1" dirty="0" err="1"/>
              <a:t>학생별</a:t>
            </a:r>
            <a:r>
              <a:rPr lang="ko-KR" altLang="en-US" b="1" dirty="0"/>
              <a:t> 시험 결과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0287C4-7B49-A2EE-F1AD-6BD271C76E1A}"/>
              </a:ext>
            </a:extLst>
          </p:cNvPr>
          <p:cNvSpPr/>
          <p:nvPr/>
        </p:nvSpPr>
        <p:spPr>
          <a:xfrm>
            <a:off x="1077488" y="2833476"/>
            <a:ext cx="5589642" cy="217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9B3B2A-83D9-CFF1-BFB2-BEF404E028D5}"/>
              </a:ext>
            </a:extLst>
          </p:cNvPr>
          <p:cNvSpPr/>
          <p:nvPr/>
        </p:nvSpPr>
        <p:spPr>
          <a:xfrm>
            <a:off x="1958618" y="2158396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41832" y="1093704"/>
            <a:ext cx="4527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학생들의 시험 결과 페이지로 이동할 수 있는 </a:t>
            </a:r>
            <a:r>
              <a:rPr lang="ko-KR" altLang="en-US" sz="1600" dirty="0" err="1"/>
              <a:t>탭버튼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테스트명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학생명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시험응시</a:t>
            </a:r>
            <a:r>
              <a:rPr lang="ko-KR" altLang="en-US" sz="1600" dirty="0"/>
              <a:t> 기간별로 필터링 가능한 </a:t>
            </a:r>
            <a:r>
              <a:rPr lang="ko-KR" altLang="en-US" sz="1600" dirty="0" err="1"/>
              <a:t>검색칸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학생 시험 결과 리스트 테이블</a:t>
            </a:r>
            <a:r>
              <a:rPr lang="en-US" altLang="ko-KR" sz="1600" dirty="0"/>
              <a:t>. </a:t>
            </a:r>
            <a:r>
              <a:rPr lang="ko-KR" altLang="en-US" sz="1600" dirty="0"/>
              <a:t>각 행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상세 시험 결과 페이지로 이동</a:t>
            </a:r>
            <a:r>
              <a:rPr lang="en-US" altLang="ko-KR" sz="16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28A6AA-5B8A-4E21-5EA0-4347EDE69C12}"/>
              </a:ext>
            </a:extLst>
          </p:cNvPr>
          <p:cNvSpPr/>
          <p:nvPr/>
        </p:nvSpPr>
        <p:spPr>
          <a:xfrm>
            <a:off x="896640" y="3194577"/>
            <a:ext cx="5956921" cy="15961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0C1CBD-0734-F31D-0DAD-027093B4A765}"/>
              </a:ext>
            </a:extLst>
          </p:cNvPr>
          <p:cNvSpPr/>
          <p:nvPr/>
        </p:nvSpPr>
        <p:spPr>
          <a:xfrm>
            <a:off x="740348" y="2800156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A7A062-F1AA-107E-2187-672D1F38F4FA}"/>
              </a:ext>
            </a:extLst>
          </p:cNvPr>
          <p:cNvSpPr/>
          <p:nvPr/>
        </p:nvSpPr>
        <p:spPr>
          <a:xfrm>
            <a:off x="562364" y="3192459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D476E-3180-EA8D-E366-E7B7C94EA438}"/>
              </a:ext>
            </a:extLst>
          </p:cNvPr>
          <p:cNvSpPr/>
          <p:nvPr/>
        </p:nvSpPr>
        <p:spPr>
          <a:xfrm>
            <a:off x="1999659" y="2420319"/>
            <a:ext cx="592621" cy="2840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EA935CC-0B6C-2493-EA51-BB0B9B39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53" y="1093704"/>
            <a:ext cx="6700184" cy="5329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1-5. </a:t>
            </a:r>
            <a:r>
              <a:rPr lang="ko-KR" altLang="en-US" b="1" dirty="0" err="1"/>
              <a:t>학생별</a:t>
            </a:r>
            <a:r>
              <a:rPr lang="ko-KR" altLang="en-US" b="1" dirty="0"/>
              <a:t> 시험 결과 확인</a:t>
            </a:r>
            <a:r>
              <a:rPr lang="en-US" altLang="ko-KR" b="1" dirty="0"/>
              <a:t>(</a:t>
            </a:r>
            <a:r>
              <a:rPr lang="ko-KR" altLang="en-US" b="1" dirty="0"/>
              <a:t>상세 페이지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0287C4-7B49-A2EE-F1AD-6BD271C76E1A}"/>
              </a:ext>
            </a:extLst>
          </p:cNvPr>
          <p:cNvSpPr/>
          <p:nvPr/>
        </p:nvSpPr>
        <p:spPr>
          <a:xfrm>
            <a:off x="909022" y="2933793"/>
            <a:ext cx="5956921" cy="60077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9B3B2A-83D9-CFF1-BFB2-BEF404E028D5}"/>
              </a:ext>
            </a:extLst>
          </p:cNvPr>
          <p:cNvSpPr/>
          <p:nvPr/>
        </p:nvSpPr>
        <p:spPr>
          <a:xfrm>
            <a:off x="571672" y="2172092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41832" y="1093704"/>
            <a:ext cx="4527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/>
              <a:t>시험명</a:t>
            </a:r>
            <a:r>
              <a:rPr lang="en-US" altLang="ko-KR" sz="1600" dirty="0"/>
              <a:t>, </a:t>
            </a:r>
            <a:r>
              <a:rPr lang="ko-KR" altLang="en-US" sz="1600" dirty="0"/>
              <a:t>답안 제출시간 현시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총 문제 수</a:t>
            </a:r>
            <a:r>
              <a:rPr lang="en-US" altLang="ko-KR" sz="1600" dirty="0"/>
              <a:t>, </a:t>
            </a:r>
            <a:r>
              <a:rPr lang="ko-KR" altLang="en-US" sz="1600" dirty="0"/>
              <a:t>정답 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오답수</a:t>
            </a:r>
            <a:r>
              <a:rPr lang="ko-KR" altLang="en-US" sz="1600" dirty="0"/>
              <a:t> 현시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각 </a:t>
            </a:r>
            <a:r>
              <a:rPr lang="ko-KR" altLang="en-US" sz="1600" dirty="0" err="1"/>
              <a:t>문제별</a:t>
            </a:r>
            <a:r>
              <a:rPr lang="ko-KR" altLang="en-US" sz="1600" dirty="0"/>
              <a:t> 학생이 제출한 답안과 정답이 </a:t>
            </a:r>
            <a:r>
              <a:rPr lang="ko-KR" altLang="en-US" sz="1600" dirty="0" err="1"/>
              <a:t>현시되며</a:t>
            </a:r>
            <a:r>
              <a:rPr lang="en-US" altLang="ko-KR" sz="1600" dirty="0"/>
              <a:t>, </a:t>
            </a:r>
            <a:r>
              <a:rPr lang="ko-KR" altLang="en-US" sz="1600" dirty="0"/>
              <a:t>정답인 경우 </a:t>
            </a:r>
            <a:r>
              <a:rPr lang="en-US" altLang="ko-KR" sz="1600" dirty="0"/>
              <a:t>Correct, </a:t>
            </a:r>
            <a:r>
              <a:rPr lang="ko-KR" altLang="en-US" sz="1600" dirty="0"/>
              <a:t>오답인 경우 </a:t>
            </a:r>
            <a:r>
              <a:rPr lang="en-US" altLang="ko-KR" sz="1600" dirty="0"/>
              <a:t>Incorrect, </a:t>
            </a:r>
            <a:r>
              <a:rPr lang="ko-KR" altLang="en-US" sz="1600" dirty="0"/>
              <a:t>답안 미제출인 경우 </a:t>
            </a:r>
            <a:r>
              <a:rPr lang="en-US" altLang="ko-KR" sz="1600" dirty="0"/>
              <a:t>Omitted </a:t>
            </a:r>
            <a:r>
              <a:rPr lang="ko-KR" altLang="en-US" sz="1600" dirty="0"/>
              <a:t>로 현시</a:t>
            </a:r>
            <a:r>
              <a:rPr lang="en-US" altLang="ko-KR" sz="16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28A6AA-5B8A-4E21-5EA0-4347EDE69C12}"/>
              </a:ext>
            </a:extLst>
          </p:cNvPr>
          <p:cNvSpPr/>
          <p:nvPr/>
        </p:nvSpPr>
        <p:spPr>
          <a:xfrm>
            <a:off x="909022" y="3562200"/>
            <a:ext cx="5956921" cy="25811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0C1CBD-0734-F31D-0DAD-027093B4A765}"/>
              </a:ext>
            </a:extLst>
          </p:cNvPr>
          <p:cNvSpPr/>
          <p:nvPr/>
        </p:nvSpPr>
        <p:spPr>
          <a:xfrm>
            <a:off x="571672" y="2822559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A7A062-F1AA-107E-2187-672D1F38F4FA}"/>
              </a:ext>
            </a:extLst>
          </p:cNvPr>
          <p:cNvSpPr/>
          <p:nvPr/>
        </p:nvSpPr>
        <p:spPr>
          <a:xfrm>
            <a:off x="577820" y="3609314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D476E-3180-EA8D-E366-E7B7C94EA438}"/>
              </a:ext>
            </a:extLst>
          </p:cNvPr>
          <p:cNvSpPr/>
          <p:nvPr/>
        </p:nvSpPr>
        <p:spPr>
          <a:xfrm>
            <a:off x="909023" y="2211851"/>
            <a:ext cx="1532336" cy="3322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4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51D8DC3-B0B5-CC81-D463-FAA2AA16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093703"/>
            <a:ext cx="6700184" cy="5329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303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1-5. Explore </a:t>
            </a:r>
            <a:r>
              <a:rPr lang="en-US" altLang="ko-KR" b="1" dirty="0" err="1"/>
              <a:t>Aceprep</a:t>
            </a:r>
            <a:r>
              <a:rPr lang="en-US" altLang="ko-KR" b="1" dirty="0"/>
              <a:t> </a:t>
            </a:r>
            <a:r>
              <a:rPr lang="ko-KR" altLang="en-US" b="1" dirty="0"/>
              <a:t>편집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9B3B2A-83D9-CFF1-BFB2-BEF404E028D5}"/>
              </a:ext>
            </a:extLst>
          </p:cNvPr>
          <p:cNvSpPr/>
          <p:nvPr/>
        </p:nvSpPr>
        <p:spPr>
          <a:xfrm>
            <a:off x="6178859" y="4864964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32954" y="1093704"/>
            <a:ext cx="45276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메인페이지</a:t>
            </a:r>
            <a:r>
              <a:rPr lang="ko-KR" altLang="en-US" sz="1600" dirty="0"/>
              <a:t> 최하단의 </a:t>
            </a:r>
            <a:r>
              <a:rPr lang="en-US" altLang="ko-KR" sz="1600" dirty="0"/>
              <a:t>Explore</a:t>
            </a:r>
            <a:r>
              <a:rPr lang="ko-KR" altLang="en-US" sz="1600" dirty="0"/>
              <a:t> </a:t>
            </a:r>
            <a:r>
              <a:rPr lang="en-US" altLang="ko-KR" sz="1600" dirty="0" err="1"/>
              <a:t>Aceprep</a:t>
            </a:r>
            <a:r>
              <a:rPr lang="en-US" altLang="ko-KR" sz="1600" dirty="0"/>
              <a:t> </a:t>
            </a:r>
            <a:r>
              <a:rPr lang="ko-KR" altLang="en-US" sz="1600" dirty="0"/>
              <a:t>칸 편집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최고관리자 계정으로 로그인 필요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Edit </a:t>
            </a:r>
            <a:r>
              <a:rPr lang="ko-KR" altLang="en-US" sz="1600" dirty="0"/>
              <a:t>버튼 클릭 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D476E-3180-EA8D-E366-E7B7C94EA438}"/>
              </a:ext>
            </a:extLst>
          </p:cNvPr>
          <p:cNvSpPr/>
          <p:nvPr/>
        </p:nvSpPr>
        <p:spPr>
          <a:xfrm>
            <a:off x="6516210" y="4910662"/>
            <a:ext cx="417250" cy="2383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0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6A6D878-BBAD-C575-11D5-AC09E41F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093703"/>
            <a:ext cx="6700184" cy="5329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303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1-5. Explore </a:t>
            </a:r>
            <a:r>
              <a:rPr lang="en-US" altLang="ko-KR" b="1" dirty="0" err="1"/>
              <a:t>Aceprep</a:t>
            </a:r>
            <a:r>
              <a:rPr lang="en-US" altLang="ko-KR" b="1" dirty="0"/>
              <a:t> </a:t>
            </a:r>
            <a:r>
              <a:rPr lang="ko-KR" altLang="en-US" b="1" dirty="0"/>
              <a:t>편집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9B3B2A-83D9-CFF1-BFB2-BEF404E028D5}"/>
              </a:ext>
            </a:extLst>
          </p:cNvPr>
          <p:cNvSpPr/>
          <p:nvPr/>
        </p:nvSpPr>
        <p:spPr>
          <a:xfrm>
            <a:off x="6462942" y="4820575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32954" y="1093704"/>
            <a:ext cx="4527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이미지 업로드</a:t>
            </a:r>
            <a:r>
              <a:rPr lang="en-US" altLang="ko-KR" sz="1600" dirty="0"/>
              <a:t>. </a:t>
            </a:r>
            <a:r>
              <a:rPr lang="ko-KR" altLang="en-US" sz="1600" dirty="0"/>
              <a:t>파일선택 버튼을 누르면 메인 화면 </a:t>
            </a:r>
            <a:r>
              <a:rPr lang="en-US" altLang="ko-KR" sz="1600" dirty="0"/>
              <a:t>Explore </a:t>
            </a:r>
            <a:r>
              <a:rPr lang="en-US" altLang="ko-KR" sz="1600" dirty="0" err="1"/>
              <a:t>Aceprep</a:t>
            </a:r>
            <a:r>
              <a:rPr lang="ko-KR" altLang="en-US" sz="1600" dirty="0"/>
              <a:t> 섹션에 보여질 이미지를 업로드 가능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본문 스타일링 </a:t>
            </a:r>
            <a:r>
              <a:rPr lang="ko-KR" altLang="en-US" sz="1600" dirty="0" err="1"/>
              <a:t>툴바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본문 </a:t>
            </a:r>
            <a:r>
              <a:rPr lang="ko-KR" altLang="en-US" sz="1600" dirty="0" err="1"/>
              <a:t>작성칸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모두 작성 후 </a:t>
            </a:r>
            <a:r>
              <a:rPr lang="en-US" altLang="ko-KR" sz="1600" dirty="0"/>
              <a:t>Save </a:t>
            </a:r>
            <a:r>
              <a:rPr lang="ko-KR" altLang="en-US" sz="1600" dirty="0"/>
              <a:t>버튼 클릭하여 저장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D476E-3180-EA8D-E366-E7B7C94EA438}"/>
              </a:ext>
            </a:extLst>
          </p:cNvPr>
          <p:cNvSpPr/>
          <p:nvPr/>
        </p:nvSpPr>
        <p:spPr>
          <a:xfrm>
            <a:off x="6462942" y="5104660"/>
            <a:ext cx="461640" cy="2041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28B0BF-C6CA-734E-0E49-23991CFB94D9}"/>
              </a:ext>
            </a:extLst>
          </p:cNvPr>
          <p:cNvSpPr/>
          <p:nvPr/>
        </p:nvSpPr>
        <p:spPr>
          <a:xfrm>
            <a:off x="951388" y="5390225"/>
            <a:ext cx="1800690" cy="930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59CC9E-2E24-645F-EEAE-DF9881FC41FD}"/>
              </a:ext>
            </a:extLst>
          </p:cNvPr>
          <p:cNvSpPr/>
          <p:nvPr/>
        </p:nvSpPr>
        <p:spPr>
          <a:xfrm>
            <a:off x="2752077" y="5390225"/>
            <a:ext cx="4048215" cy="20270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FB16F1-60A0-A233-A1D0-22999DF3F526}"/>
              </a:ext>
            </a:extLst>
          </p:cNvPr>
          <p:cNvSpPr/>
          <p:nvPr/>
        </p:nvSpPr>
        <p:spPr>
          <a:xfrm>
            <a:off x="2752077" y="5594411"/>
            <a:ext cx="4048215" cy="7264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EDB15B-477A-E6AC-E1F3-00B2F9A39616}"/>
              </a:ext>
            </a:extLst>
          </p:cNvPr>
          <p:cNvSpPr/>
          <p:nvPr/>
        </p:nvSpPr>
        <p:spPr>
          <a:xfrm>
            <a:off x="614037" y="5349536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A6461A0-B6A5-AD69-D0A1-F5F4ED6E4BC8}"/>
              </a:ext>
            </a:extLst>
          </p:cNvPr>
          <p:cNvSpPr/>
          <p:nvPr/>
        </p:nvSpPr>
        <p:spPr>
          <a:xfrm>
            <a:off x="2752077" y="5103551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3A22930-BB0B-E89A-DCA7-F57300A781B7}"/>
              </a:ext>
            </a:extLst>
          </p:cNvPr>
          <p:cNvSpPr/>
          <p:nvPr/>
        </p:nvSpPr>
        <p:spPr>
          <a:xfrm>
            <a:off x="2750847" y="6036815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C97257-2719-31C5-FA38-C5EE0AD94679}"/>
              </a:ext>
            </a:extLst>
          </p:cNvPr>
          <p:cNvSpPr txBox="1"/>
          <p:nvPr/>
        </p:nvSpPr>
        <p:spPr>
          <a:xfrm>
            <a:off x="4317507" y="2974708"/>
            <a:ext cx="355698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학생 매뉴얼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051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16F374-6F0A-70A4-17CA-6BB46F02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1" y="1093703"/>
            <a:ext cx="6720398" cy="5350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2-1. </a:t>
            </a:r>
            <a:r>
              <a:rPr lang="ko-KR" altLang="en-US" b="1" dirty="0"/>
              <a:t>시험 응시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32954" y="1093704"/>
            <a:ext cx="45276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시험 리스트 현시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시험 응시 페이지로 이동</a:t>
            </a:r>
            <a:r>
              <a:rPr lang="en-US" altLang="ko-KR" sz="1600" dirty="0"/>
              <a:t>. </a:t>
            </a:r>
            <a:r>
              <a:rPr lang="ko-KR" altLang="en-US" sz="1600" dirty="0"/>
              <a:t>시험 도중 중단된 상태의 시험의 경우엔 </a:t>
            </a:r>
            <a:r>
              <a:rPr lang="en-US" altLang="ko-KR" sz="1600" dirty="0"/>
              <a:t>In Progress 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현시되며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남은 시험시간만큼 시험 응시 가능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현재 응시 가능한 시험을 볼 수 있는 </a:t>
            </a:r>
            <a:r>
              <a:rPr lang="en-US" altLang="ko-KR" sz="1600" dirty="0"/>
              <a:t>Active </a:t>
            </a:r>
            <a:r>
              <a:rPr lang="ko-KR" altLang="en-US" sz="1600" dirty="0"/>
              <a:t>버튼</a:t>
            </a:r>
            <a:r>
              <a:rPr lang="en-US" altLang="ko-KR" sz="1600" dirty="0"/>
              <a:t>, </a:t>
            </a:r>
            <a:r>
              <a:rPr lang="ko-KR" altLang="en-US" sz="1600" dirty="0"/>
              <a:t>과거 시험 결과를 </a:t>
            </a:r>
            <a:r>
              <a:rPr lang="ko-KR" altLang="en-US" sz="1600" dirty="0" err="1"/>
              <a:t>확인할수</a:t>
            </a:r>
            <a:r>
              <a:rPr lang="ko-KR" altLang="en-US" sz="1600" dirty="0"/>
              <a:t> 있는 </a:t>
            </a:r>
            <a:r>
              <a:rPr lang="en-US" altLang="ko-KR" sz="1600" dirty="0"/>
              <a:t>Past </a:t>
            </a:r>
            <a:r>
              <a:rPr lang="ko-KR" altLang="en-US" sz="1600" dirty="0"/>
              <a:t>버튼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관리자가 시험관리 페이지의 시험 리스트에서 활성화 </a:t>
            </a:r>
            <a:r>
              <a:rPr lang="ko-KR" altLang="en-US" sz="1600" dirty="0" err="1"/>
              <a:t>해둔</a:t>
            </a:r>
            <a:r>
              <a:rPr lang="ko-KR" altLang="en-US" sz="1600" dirty="0"/>
              <a:t> 시험만 </a:t>
            </a:r>
            <a:r>
              <a:rPr lang="en-US" altLang="ko-KR" sz="1600" dirty="0"/>
              <a:t>Active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보여지며</a:t>
            </a:r>
            <a:r>
              <a:rPr lang="en-US" altLang="ko-KR" sz="1600" dirty="0"/>
              <a:t>, Past </a:t>
            </a:r>
            <a:r>
              <a:rPr lang="ko-KR" altLang="en-US" sz="1600" dirty="0"/>
              <a:t>의 과거 시험 기록은 비활성화 상태에서도 확인 가능</a:t>
            </a:r>
            <a:r>
              <a:rPr lang="en-US" altLang="ko-KR" sz="16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D476E-3180-EA8D-E366-E7B7C94EA438}"/>
              </a:ext>
            </a:extLst>
          </p:cNvPr>
          <p:cNvSpPr/>
          <p:nvPr/>
        </p:nvSpPr>
        <p:spPr>
          <a:xfrm>
            <a:off x="3088197" y="3710866"/>
            <a:ext cx="1031041" cy="20728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28B0BF-C6CA-734E-0E49-23991CFB94D9}"/>
              </a:ext>
            </a:extLst>
          </p:cNvPr>
          <p:cNvSpPr/>
          <p:nvPr/>
        </p:nvSpPr>
        <p:spPr>
          <a:xfrm>
            <a:off x="862611" y="3900391"/>
            <a:ext cx="1232520" cy="101783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EDB15B-477A-E6AC-E1F3-00B2F9A39616}"/>
              </a:ext>
            </a:extLst>
          </p:cNvPr>
          <p:cNvSpPr/>
          <p:nvPr/>
        </p:nvSpPr>
        <p:spPr>
          <a:xfrm>
            <a:off x="525260" y="3900391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3A22930-BB0B-E89A-DCA7-F57300A781B7}"/>
              </a:ext>
            </a:extLst>
          </p:cNvPr>
          <p:cNvSpPr/>
          <p:nvPr/>
        </p:nvSpPr>
        <p:spPr>
          <a:xfrm>
            <a:off x="3088197" y="3426781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8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1738A71-1981-09C3-928D-2019CC67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1" y="1093703"/>
            <a:ext cx="6720398" cy="5330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2-1. </a:t>
            </a:r>
            <a:r>
              <a:rPr lang="ko-KR" altLang="en-US" b="1" dirty="0"/>
              <a:t>시험 응시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32954" y="1093704"/>
            <a:ext cx="45276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시험 잔여시간 현시</a:t>
            </a:r>
            <a:r>
              <a:rPr lang="en-US" altLang="ko-KR" sz="1600" dirty="0"/>
              <a:t>. Hide </a:t>
            </a:r>
            <a:r>
              <a:rPr lang="ko-KR" altLang="en-US" sz="1600" dirty="0"/>
              <a:t>버튼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시험 시간 숨김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추가 기능 버튼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시험을 일시중지 하는 </a:t>
            </a:r>
            <a:r>
              <a:rPr lang="en-US" altLang="ko-KR" sz="1600" dirty="0"/>
              <a:t>Save and Exit </a:t>
            </a:r>
            <a:r>
              <a:rPr lang="ko-KR" altLang="en-US" sz="1600" dirty="0"/>
              <a:t>버튼 현시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시험문제 본문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북마크 버튼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오답 지우기 활성화 버튼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답안 선택 버튼 리스트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문제간 네비게이션 버튼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답안을 선택한 문제</a:t>
            </a:r>
            <a:r>
              <a:rPr lang="en-US" altLang="ko-KR" sz="1600" dirty="0"/>
              <a:t>, </a:t>
            </a:r>
            <a:r>
              <a:rPr lang="ko-KR" altLang="en-US" sz="1600" dirty="0"/>
              <a:t>선택하지 않은 문제</a:t>
            </a:r>
            <a:r>
              <a:rPr lang="en-US" altLang="ko-KR" sz="1600" dirty="0"/>
              <a:t>, </a:t>
            </a:r>
            <a:r>
              <a:rPr lang="ko-KR" altLang="en-US" sz="1600" dirty="0"/>
              <a:t>북마크한 문제로 구분하여 문제를 </a:t>
            </a:r>
            <a:r>
              <a:rPr lang="en-US" altLang="ko-KR" sz="1600" dirty="0"/>
              <a:t>Grid </a:t>
            </a:r>
            <a:r>
              <a:rPr lang="ko-KR" altLang="en-US" sz="1600" dirty="0"/>
              <a:t>형태로 현시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다음 버튼</a:t>
            </a:r>
            <a:r>
              <a:rPr lang="en-US" altLang="ko-KR" sz="1600" dirty="0"/>
              <a:t>. </a:t>
            </a:r>
            <a:r>
              <a:rPr lang="ko-KR" altLang="en-US" sz="1600" dirty="0"/>
              <a:t>답안 저장 후 다음 문제로 이동 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D476E-3180-EA8D-E366-E7B7C94EA438}"/>
              </a:ext>
            </a:extLst>
          </p:cNvPr>
          <p:cNvSpPr/>
          <p:nvPr/>
        </p:nvSpPr>
        <p:spPr>
          <a:xfrm>
            <a:off x="944389" y="2636669"/>
            <a:ext cx="2855255" cy="23792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28B0BF-C6CA-734E-0E49-23991CFB94D9}"/>
              </a:ext>
            </a:extLst>
          </p:cNvPr>
          <p:cNvSpPr/>
          <p:nvPr/>
        </p:nvSpPr>
        <p:spPr>
          <a:xfrm>
            <a:off x="3639844" y="2290438"/>
            <a:ext cx="479393" cy="3107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EDB15B-477A-E6AC-E1F3-00B2F9A39616}"/>
              </a:ext>
            </a:extLst>
          </p:cNvPr>
          <p:cNvSpPr/>
          <p:nvPr/>
        </p:nvSpPr>
        <p:spPr>
          <a:xfrm>
            <a:off x="3639844" y="2006353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3A22930-BB0B-E89A-DCA7-F57300A781B7}"/>
              </a:ext>
            </a:extLst>
          </p:cNvPr>
          <p:cNvSpPr/>
          <p:nvPr/>
        </p:nvSpPr>
        <p:spPr>
          <a:xfrm>
            <a:off x="514902" y="2582928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5412DF-67A9-A7FE-ABAB-87B073C3D30B}"/>
              </a:ext>
            </a:extLst>
          </p:cNvPr>
          <p:cNvSpPr/>
          <p:nvPr/>
        </p:nvSpPr>
        <p:spPr>
          <a:xfrm flipV="1">
            <a:off x="4119237" y="2636669"/>
            <a:ext cx="177556" cy="1597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924A368-36AB-5571-8E8A-837728EF2B3C}"/>
              </a:ext>
            </a:extLst>
          </p:cNvPr>
          <p:cNvSpPr/>
          <p:nvPr/>
        </p:nvSpPr>
        <p:spPr>
          <a:xfrm>
            <a:off x="4208012" y="2334828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3304E3-15A9-30B4-FD40-EE891EC212A2}"/>
              </a:ext>
            </a:extLst>
          </p:cNvPr>
          <p:cNvSpPr/>
          <p:nvPr/>
        </p:nvSpPr>
        <p:spPr>
          <a:xfrm flipV="1">
            <a:off x="6562076" y="2636668"/>
            <a:ext cx="273730" cy="1597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53292B-EB34-30F3-A57D-C4885D88E1A8}"/>
              </a:ext>
            </a:extLst>
          </p:cNvPr>
          <p:cNvSpPr/>
          <p:nvPr/>
        </p:nvSpPr>
        <p:spPr>
          <a:xfrm>
            <a:off x="6215844" y="2540492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D91FA5-E9F0-CFDB-B885-87AC3672E927}"/>
              </a:ext>
            </a:extLst>
          </p:cNvPr>
          <p:cNvSpPr/>
          <p:nvPr/>
        </p:nvSpPr>
        <p:spPr>
          <a:xfrm flipV="1">
            <a:off x="6545796" y="2298841"/>
            <a:ext cx="273730" cy="2756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13D0DF-DA5D-3872-D453-D74C81464C94}"/>
              </a:ext>
            </a:extLst>
          </p:cNvPr>
          <p:cNvSpPr/>
          <p:nvPr/>
        </p:nvSpPr>
        <p:spPr>
          <a:xfrm>
            <a:off x="6431860" y="2014756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118D1-5E81-3335-9CF1-C7589F5AA728}"/>
              </a:ext>
            </a:extLst>
          </p:cNvPr>
          <p:cNvSpPr/>
          <p:nvPr/>
        </p:nvSpPr>
        <p:spPr>
          <a:xfrm>
            <a:off x="3974086" y="3149821"/>
            <a:ext cx="2861720" cy="9908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A8C90C-AF29-99D1-8B6D-85D54595BAE2}"/>
              </a:ext>
            </a:extLst>
          </p:cNvPr>
          <p:cNvSpPr/>
          <p:nvPr/>
        </p:nvSpPr>
        <p:spPr>
          <a:xfrm>
            <a:off x="3975559" y="3152779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DB0F73-AD1C-F850-CEDF-A580D218A2AE}"/>
              </a:ext>
            </a:extLst>
          </p:cNvPr>
          <p:cNvSpPr/>
          <p:nvPr/>
        </p:nvSpPr>
        <p:spPr>
          <a:xfrm>
            <a:off x="3354124" y="5166958"/>
            <a:ext cx="1093589" cy="2840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F90A79-DE4A-89C3-DA0E-46A0688378CB}"/>
              </a:ext>
            </a:extLst>
          </p:cNvPr>
          <p:cNvSpPr/>
          <p:nvPr/>
        </p:nvSpPr>
        <p:spPr>
          <a:xfrm>
            <a:off x="3016773" y="5131150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4285F-B8FF-4B77-D226-00C012225A9D}"/>
              </a:ext>
            </a:extLst>
          </p:cNvPr>
          <p:cNvSpPr/>
          <p:nvPr/>
        </p:nvSpPr>
        <p:spPr>
          <a:xfrm>
            <a:off x="6184467" y="5166958"/>
            <a:ext cx="557305" cy="2840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1BD805-B666-EF5D-C188-A30C36183B32}"/>
              </a:ext>
            </a:extLst>
          </p:cNvPr>
          <p:cNvSpPr/>
          <p:nvPr/>
        </p:nvSpPr>
        <p:spPr>
          <a:xfrm>
            <a:off x="5850226" y="5141930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4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A0E29BB-3DA4-F4BF-80EB-6FC7A379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83" y="1093703"/>
            <a:ext cx="6726995" cy="5265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2-1. </a:t>
            </a:r>
            <a:r>
              <a:rPr lang="ko-KR" altLang="en-US" b="1" dirty="0"/>
              <a:t>시험 응시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32954" y="1093704"/>
            <a:ext cx="4527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최종 제출 전 요약 페이지</a:t>
            </a:r>
            <a:r>
              <a:rPr lang="en-US" altLang="ko-KR" sz="1600" dirty="0"/>
              <a:t>. </a:t>
            </a:r>
            <a:r>
              <a:rPr lang="ko-KR" altLang="en-US" sz="1600" dirty="0"/>
              <a:t>문제들의 답안 선택 상태</a:t>
            </a:r>
            <a:r>
              <a:rPr lang="en-US" altLang="ko-KR" sz="1600" dirty="0"/>
              <a:t>, </a:t>
            </a:r>
            <a:r>
              <a:rPr lang="ko-KR" altLang="en-US" sz="1600" dirty="0"/>
              <a:t>북마크 상태 현시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최종 제출 버튼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답안 최종 제출 후 시험 기록 페이지로 이동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D476E-3180-EA8D-E366-E7B7C94EA438}"/>
              </a:ext>
            </a:extLst>
          </p:cNvPr>
          <p:cNvSpPr/>
          <p:nvPr/>
        </p:nvSpPr>
        <p:spPr>
          <a:xfrm>
            <a:off x="2027465" y="3577702"/>
            <a:ext cx="1781055" cy="3373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3A22930-BB0B-E89A-DCA7-F57300A781B7}"/>
              </a:ext>
            </a:extLst>
          </p:cNvPr>
          <p:cNvSpPr/>
          <p:nvPr/>
        </p:nvSpPr>
        <p:spPr>
          <a:xfrm>
            <a:off x="1690114" y="3577702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4285F-B8FF-4B77-D226-00C012225A9D}"/>
              </a:ext>
            </a:extLst>
          </p:cNvPr>
          <p:cNvSpPr/>
          <p:nvPr/>
        </p:nvSpPr>
        <p:spPr>
          <a:xfrm>
            <a:off x="6184467" y="5166958"/>
            <a:ext cx="557305" cy="2840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1BD805-B666-EF5D-C188-A30C36183B32}"/>
              </a:ext>
            </a:extLst>
          </p:cNvPr>
          <p:cNvSpPr/>
          <p:nvPr/>
        </p:nvSpPr>
        <p:spPr>
          <a:xfrm>
            <a:off x="5850226" y="5141930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2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E25EEE82-2452-5199-5F57-1CC6DC56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093704"/>
            <a:ext cx="6720395" cy="4670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2-2. </a:t>
            </a:r>
            <a:r>
              <a:rPr lang="ko-KR" altLang="en-US" b="1" dirty="0"/>
              <a:t>시험 결과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32954" y="1093704"/>
            <a:ext cx="452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시험 결과 요약 카드</a:t>
            </a:r>
            <a:r>
              <a:rPr lang="en-US" altLang="ko-KR" sz="1600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시험 결과 상세 페이지로 이동 버튼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D476E-3180-EA8D-E366-E7B7C94EA438}"/>
              </a:ext>
            </a:extLst>
          </p:cNvPr>
          <p:cNvSpPr/>
          <p:nvPr/>
        </p:nvSpPr>
        <p:spPr>
          <a:xfrm>
            <a:off x="900001" y="2707690"/>
            <a:ext cx="2153917" cy="26100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3A22930-BB0B-E89A-DCA7-F57300A781B7}"/>
              </a:ext>
            </a:extLst>
          </p:cNvPr>
          <p:cNvSpPr/>
          <p:nvPr/>
        </p:nvSpPr>
        <p:spPr>
          <a:xfrm>
            <a:off x="549333" y="2707690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4285F-B8FF-4B77-D226-00C012225A9D}"/>
              </a:ext>
            </a:extLst>
          </p:cNvPr>
          <p:cNvSpPr/>
          <p:nvPr/>
        </p:nvSpPr>
        <p:spPr>
          <a:xfrm>
            <a:off x="3326675" y="4987566"/>
            <a:ext cx="1911150" cy="33015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1BD805-B666-EF5D-C188-A30C36183B32}"/>
              </a:ext>
            </a:extLst>
          </p:cNvPr>
          <p:cNvSpPr/>
          <p:nvPr/>
        </p:nvSpPr>
        <p:spPr>
          <a:xfrm>
            <a:off x="3279216" y="4715803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8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02F8A9-845F-5B38-5237-E91BB4BB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093702"/>
            <a:ext cx="6809171" cy="4670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2-2. </a:t>
            </a:r>
            <a:r>
              <a:rPr lang="ko-KR" altLang="en-US" b="1" dirty="0"/>
              <a:t>시험 결과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32954" y="1093704"/>
            <a:ext cx="4527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/>
              <a:t>시험명</a:t>
            </a:r>
            <a:r>
              <a:rPr lang="en-US" altLang="ko-KR" sz="1600" dirty="0"/>
              <a:t>, </a:t>
            </a:r>
            <a:r>
              <a:rPr lang="ko-KR" altLang="en-US" sz="1600" dirty="0"/>
              <a:t>응시 일시 현시</a:t>
            </a:r>
            <a:r>
              <a:rPr lang="en-US" altLang="ko-KR" sz="1600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총 </a:t>
            </a:r>
            <a:r>
              <a:rPr lang="ko-KR" altLang="en-US" sz="1600" dirty="0" err="1"/>
              <a:t>문제수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정답수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오답수</a:t>
            </a:r>
            <a:r>
              <a:rPr lang="ko-KR" altLang="en-US" sz="1600" dirty="0"/>
              <a:t> 현시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문제별</a:t>
            </a:r>
            <a:r>
              <a:rPr lang="ko-KR" altLang="en-US" sz="1600" dirty="0"/>
              <a:t> 정답</a:t>
            </a:r>
            <a:r>
              <a:rPr lang="en-US" altLang="ko-KR" sz="1600" dirty="0"/>
              <a:t>, </a:t>
            </a:r>
            <a:r>
              <a:rPr lang="ko-KR" altLang="en-US" sz="1600" dirty="0"/>
              <a:t>학생 답안</a:t>
            </a:r>
            <a:r>
              <a:rPr lang="en-US" altLang="ko-KR" sz="1600" dirty="0"/>
              <a:t>, </a:t>
            </a:r>
            <a:r>
              <a:rPr lang="ko-KR" altLang="en-US" sz="1600" dirty="0"/>
              <a:t>정답</a:t>
            </a:r>
            <a:r>
              <a:rPr lang="en-US" altLang="ko-KR" sz="1600" dirty="0"/>
              <a:t>/</a:t>
            </a:r>
            <a:r>
              <a:rPr lang="ko-KR" altLang="en-US" sz="1600" dirty="0"/>
              <a:t>오답 여부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현시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D476E-3180-EA8D-E366-E7B7C94EA438}"/>
              </a:ext>
            </a:extLst>
          </p:cNvPr>
          <p:cNvSpPr/>
          <p:nvPr/>
        </p:nvSpPr>
        <p:spPr>
          <a:xfrm>
            <a:off x="878943" y="2015232"/>
            <a:ext cx="1606805" cy="4030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3A22930-BB0B-E89A-DCA7-F57300A781B7}"/>
              </a:ext>
            </a:extLst>
          </p:cNvPr>
          <p:cNvSpPr/>
          <p:nvPr/>
        </p:nvSpPr>
        <p:spPr>
          <a:xfrm>
            <a:off x="541592" y="2015232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4285F-B8FF-4B77-D226-00C012225A9D}"/>
              </a:ext>
            </a:extLst>
          </p:cNvPr>
          <p:cNvSpPr/>
          <p:nvPr/>
        </p:nvSpPr>
        <p:spPr>
          <a:xfrm>
            <a:off x="896698" y="2716567"/>
            <a:ext cx="6054517" cy="5504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1BD805-B666-EF5D-C188-A30C36183B32}"/>
              </a:ext>
            </a:extLst>
          </p:cNvPr>
          <p:cNvSpPr/>
          <p:nvPr/>
        </p:nvSpPr>
        <p:spPr>
          <a:xfrm>
            <a:off x="559347" y="2716567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290AE1-EBA6-9FA8-2223-029863E055FF}"/>
              </a:ext>
            </a:extLst>
          </p:cNvPr>
          <p:cNvSpPr/>
          <p:nvPr/>
        </p:nvSpPr>
        <p:spPr>
          <a:xfrm>
            <a:off x="878943" y="3339856"/>
            <a:ext cx="6054517" cy="22974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AFBD867-55DF-1705-1D6C-BEB6EDE79D67}"/>
              </a:ext>
            </a:extLst>
          </p:cNvPr>
          <p:cNvSpPr/>
          <p:nvPr/>
        </p:nvSpPr>
        <p:spPr>
          <a:xfrm>
            <a:off x="559347" y="3339856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6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97257-2719-31C5-FA38-C5EE0AD94679}"/>
              </a:ext>
            </a:extLst>
          </p:cNvPr>
          <p:cNvSpPr txBox="1"/>
          <p:nvPr/>
        </p:nvSpPr>
        <p:spPr>
          <a:xfrm>
            <a:off x="662866" y="1260629"/>
            <a:ext cx="10866268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관리자 매뉴얼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1-1. </a:t>
            </a:r>
            <a:r>
              <a:rPr lang="ko-KR" altLang="en-US" dirty="0"/>
              <a:t>관리자 로그인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1-2. </a:t>
            </a:r>
            <a:r>
              <a:rPr lang="ko-KR" altLang="en-US" dirty="0"/>
              <a:t>관리자 페이지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1-3. </a:t>
            </a:r>
            <a:r>
              <a:rPr lang="ko-KR" altLang="en-US" dirty="0"/>
              <a:t>회원 관리</a:t>
            </a:r>
            <a:r>
              <a:rPr lang="en-US" altLang="ko-KR" dirty="0"/>
              <a:t>(</a:t>
            </a:r>
            <a:r>
              <a:rPr lang="ko-KR" altLang="en-US" dirty="0"/>
              <a:t>가입승인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1-4. </a:t>
            </a:r>
            <a:r>
              <a:rPr lang="ko-KR" altLang="en-US" dirty="0"/>
              <a:t>시험 생성</a:t>
            </a:r>
            <a:r>
              <a:rPr lang="en-US" altLang="ko-KR" dirty="0"/>
              <a:t>/</a:t>
            </a:r>
            <a:r>
              <a:rPr lang="ko-KR" altLang="en-US" dirty="0"/>
              <a:t>편집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1-5. </a:t>
            </a:r>
            <a:r>
              <a:rPr lang="ko-KR" altLang="en-US" dirty="0" err="1"/>
              <a:t>학생별</a:t>
            </a:r>
            <a:r>
              <a:rPr lang="ko-KR" altLang="en-US" dirty="0"/>
              <a:t> 시험 결과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1-6. Explore ACEPREP </a:t>
            </a:r>
            <a:r>
              <a:rPr lang="ko-KR" altLang="en-US" dirty="0"/>
              <a:t>편집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학생 매뉴얼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2-1. </a:t>
            </a:r>
            <a:r>
              <a:rPr lang="ko-KR" altLang="en-US" dirty="0"/>
              <a:t>시험 응시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2-2. </a:t>
            </a:r>
            <a:r>
              <a:rPr lang="ko-KR" altLang="en-US" dirty="0"/>
              <a:t>시험 결과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523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C97257-2719-31C5-FA38-C5EE0AD94679}"/>
              </a:ext>
            </a:extLst>
          </p:cNvPr>
          <p:cNvSpPr txBox="1"/>
          <p:nvPr/>
        </p:nvSpPr>
        <p:spPr>
          <a:xfrm>
            <a:off x="4317507" y="2974708"/>
            <a:ext cx="355698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관리자 매뉴얼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094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1-1. </a:t>
            </a:r>
            <a:r>
              <a:rPr lang="ko-KR" altLang="en-US" b="1" dirty="0"/>
              <a:t>관리자 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594B7-D051-ACA0-497D-DC6BC5B2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097345"/>
            <a:ext cx="6689668" cy="4874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0287C4-7B49-A2EE-F1AD-6BD271C76E1A}"/>
              </a:ext>
            </a:extLst>
          </p:cNvPr>
          <p:cNvSpPr/>
          <p:nvPr/>
        </p:nvSpPr>
        <p:spPr>
          <a:xfrm>
            <a:off x="1154097" y="1046519"/>
            <a:ext cx="1402672" cy="2840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9B3B2A-83D9-CFF1-BFB2-BEF404E028D5}"/>
              </a:ext>
            </a:extLst>
          </p:cNvPr>
          <p:cNvSpPr/>
          <p:nvPr/>
        </p:nvSpPr>
        <p:spPr>
          <a:xfrm>
            <a:off x="1154097" y="1339526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BBA09-7A3C-D9B5-9DF1-4FF0A36FB247}"/>
              </a:ext>
            </a:extLst>
          </p:cNvPr>
          <p:cNvSpPr/>
          <p:nvPr/>
        </p:nvSpPr>
        <p:spPr>
          <a:xfrm>
            <a:off x="2752077" y="3606022"/>
            <a:ext cx="2201663" cy="10904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7FFEF7-1293-3AAA-81CB-DF61774C104B}"/>
              </a:ext>
            </a:extLst>
          </p:cNvPr>
          <p:cNvSpPr/>
          <p:nvPr/>
        </p:nvSpPr>
        <p:spPr>
          <a:xfrm>
            <a:off x="2752077" y="3321937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577063-E7D3-8791-55B1-12F6E79C5940}"/>
              </a:ext>
            </a:extLst>
          </p:cNvPr>
          <p:cNvSpPr/>
          <p:nvPr/>
        </p:nvSpPr>
        <p:spPr>
          <a:xfrm>
            <a:off x="2752077" y="4705417"/>
            <a:ext cx="2201663" cy="2840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78096B-F755-E0B9-D114-593093D98B7B}"/>
              </a:ext>
            </a:extLst>
          </p:cNvPr>
          <p:cNvSpPr/>
          <p:nvPr/>
        </p:nvSpPr>
        <p:spPr>
          <a:xfrm>
            <a:off x="2752077" y="4998380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DAD00-C6ED-70E6-2188-9C9F1CD0A56B}"/>
              </a:ext>
            </a:extLst>
          </p:cNvPr>
          <p:cNvSpPr txBox="1"/>
          <p:nvPr/>
        </p:nvSpPr>
        <p:spPr>
          <a:xfrm>
            <a:off x="7277986" y="1097345"/>
            <a:ext cx="45276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URL</a:t>
            </a:r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현재 임시 </a:t>
            </a:r>
            <a:r>
              <a:rPr lang="en-US" altLang="ko-KR" sz="1600" dirty="0"/>
              <a:t>URL </a:t>
            </a:r>
            <a:r>
              <a:rPr lang="ko-KR" altLang="en-US" sz="1600" dirty="0" err="1"/>
              <a:t>사용중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정식운영 시작 후 </a:t>
            </a:r>
            <a:r>
              <a:rPr lang="en-US" altLang="ko-KR" sz="1600" dirty="0"/>
              <a:t>aceprepsat.com </a:t>
            </a:r>
            <a:r>
              <a:rPr lang="ko-KR" altLang="en-US" sz="1600" dirty="0"/>
              <a:t>으로 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변경 예정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최고관리자 계정 정보</a:t>
            </a:r>
            <a:endParaRPr lang="en-US" altLang="ko-KR" sz="1600" dirty="0"/>
          </a:p>
          <a:p>
            <a:r>
              <a:rPr lang="en-US" altLang="ko-KR" sz="1600" dirty="0"/>
              <a:t>ID: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3"/>
              </a:rPr>
              <a:t>admin@aceprep.com</a:t>
            </a:r>
            <a:r>
              <a:rPr lang="en-US" altLang="ko-KR" sz="1600" dirty="0"/>
              <a:t> (</a:t>
            </a:r>
            <a:r>
              <a:rPr lang="ko-KR" altLang="en-US" sz="1600" dirty="0"/>
              <a:t>고정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비밀번호</a:t>
            </a:r>
            <a:r>
              <a:rPr lang="en-US" altLang="ko-KR" sz="1600" dirty="0"/>
              <a:t>: Zhemfhzpt123!! (</a:t>
            </a:r>
            <a:r>
              <a:rPr lang="ko-KR" altLang="en-US" sz="1600" dirty="0"/>
              <a:t>향후 비밀번호 변경 기능 추가 후 변경 가능</a:t>
            </a:r>
            <a:r>
              <a:rPr lang="en-US" altLang="ko-KR" sz="1600" dirty="0"/>
              <a:t>) 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회원가입 페이지로 이동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9787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259BF6-6B96-746E-F4B8-38907FD0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097344"/>
            <a:ext cx="6689668" cy="4874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1-2. </a:t>
            </a:r>
            <a:r>
              <a:rPr lang="ko-KR" altLang="en-US" b="1" dirty="0"/>
              <a:t>관리자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0287C4-7B49-A2EE-F1AD-6BD271C76E1A}"/>
              </a:ext>
            </a:extLst>
          </p:cNvPr>
          <p:cNvSpPr/>
          <p:nvPr/>
        </p:nvSpPr>
        <p:spPr>
          <a:xfrm>
            <a:off x="5078026" y="1646864"/>
            <a:ext cx="523783" cy="217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9B3B2A-83D9-CFF1-BFB2-BEF404E028D5}"/>
              </a:ext>
            </a:extLst>
          </p:cNvPr>
          <p:cNvSpPr/>
          <p:nvPr/>
        </p:nvSpPr>
        <p:spPr>
          <a:xfrm>
            <a:off x="5078026" y="1367161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DAD00-C6ED-70E6-2188-9C9F1CD0A56B}"/>
              </a:ext>
            </a:extLst>
          </p:cNvPr>
          <p:cNvSpPr txBox="1"/>
          <p:nvPr/>
        </p:nvSpPr>
        <p:spPr>
          <a:xfrm>
            <a:off x="7341832" y="1093704"/>
            <a:ext cx="4527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</a:t>
            </a:r>
            <a:r>
              <a:rPr lang="en-US" altLang="ko-KR" sz="1600" dirty="0"/>
              <a:t>/</a:t>
            </a:r>
            <a:r>
              <a:rPr lang="ko-KR" altLang="en-US" sz="1600" dirty="0"/>
              <a:t>선생님 계정으로 </a:t>
            </a:r>
            <a:r>
              <a:rPr lang="ko-KR" altLang="en-US" sz="1600" dirty="0" err="1"/>
              <a:t>로그인시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메인화면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우측 상단에 관리자 페이지 버튼 </a:t>
            </a:r>
            <a:r>
              <a:rPr lang="ko-KR" altLang="en-US" sz="1600" dirty="0" err="1"/>
              <a:t>현시되며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관리자 페이지 진입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4906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793971-A273-DD40-499F-A0A6988F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097344"/>
            <a:ext cx="6689668" cy="4883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1-2. </a:t>
            </a:r>
            <a:r>
              <a:rPr lang="ko-KR" altLang="en-US" b="1" dirty="0"/>
              <a:t>관리자 페이지</a:t>
            </a:r>
            <a:r>
              <a:rPr lang="en-US" altLang="ko-KR" b="1" dirty="0"/>
              <a:t>(</a:t>
            </a:r>
            <a:r>
              <a:rPr lang="ko-KR" altLang="en-US" b="1" dirty="0"/>
              <a:t>기능별 탭 버튼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0287C4-7B49-A2EE-F1AD-6BD271C76E1A}"/>
              </a:ext>
            </a:extLst>
          </p:cNvPr>
          <p:cNvSpPr/>
          <p:nvPr/>
        </p:nvSpPr>
        <p:spPr>
          <a:xfrm>
            <a:off x="843377" y="2530135"/>
            <a:ext cx="1757779" cy="217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9B3B2A-83D9-CFF1-BFB2-BEF404E028D5}"/>
              </a:ext>
            </a:extLst>
          </p:cNvPr>
          <p:cNvSpPr/>
          <p:nvPr/>
        </p:nvSpPr>
        <p:spPr>
          <a:xfrm>
            <a:off x="798991" y="2246050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41832" y="1093704"/>
            <a:ext cx="4527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기능별 탭 버튼을 통해 관리메뉴 진입</a:t>
            </a:r>
            <a:endParaRPr lang="en-US" altLang="ko-KR" sz="1600" dirty="0"/>
          </a:p>
          <a:p>
            <a:r>
              <a:rPr lang="en-US" altLang="ko-KR" sz="1600" dirty="0"/>
              <a:t> 1) </a:t>
            </a:r>
            <a:r>
              <a:rPr lang="ko-KR" altLang="en-US" sz="1600" dirty="0"/>
              <a:t>회원관리</a:t>
            </a:r>
            <a:endParaRPr lang="en-US" altLang="ko-KR" sz="1600" dirty="0"/>
          </a:p>
          <a:p>
            <a:r>
              <a:rPr lang="en-US" altLang="ko-KR" sz="1600" dirty="0"/>
              <a:t> 2) </a:t>
            </a:r>
            <a:r>
              <a:rPr lang="ko-KR" altLang="en-US" sz="1600" dirty="0"/>
              <a:t>시험관리</a:t>
            </a:r>
            <a:endParaRPr lang="en-US" altLang="ko-KR" sz="1600" dirty="0"/>
          </a:p>
          <a:p>
            <a:r>
              <a:rPr lang="en-US" altLang="ko-KR" sz="1600" dirty="0"/>
              <a:t> 3) </a:t>
            </a:r>
            <a:r>
              <a:rPr lang="ko-KR" altLang="en-US" sz="1600" dirty="0"/>
              <a:t>성적관리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CD6ABC-E3A5-7933-9349-58B287EC4D63}"/>
              </a:ext>
            </a:extLst>
          </p:cNvPr>
          <p:cNvSpPr/>
          <p:nvPr/>
        </p:nvSpPr>
        <p:spPr>
          <a:xfrm flipV="1">
            <a:off x="1136342" y="4617614"/>
            <a:ext cx="5592932" cy="682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0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793971-A273-DD40-499F-A0A6988F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097344"/>
            <a:ext cx="6689668" cy="4883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1-3. </a:t>
            </a:r>
            <a:r>
              <a:rPr lang="ko-KR" altLang="en-US" b="1" dirty="0"/>
              <a:t>회원관리</a:t>
            </a:r>
            <a:r>
              <a:rPr lang="en-US" altLang="ko-KR" b="1" dirty="0"/>
              <a:t>(</a:t>
            </a:r>
            <a:r>
              <a:rPr lang="ko-KR" altLang="en-US" b="1" dirty="0"/>
              <a:t>가입승인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0287C4-7B49-A2EE-F1AD-6BD271C76E1A}"/>
              </a:ext>
            </a:extLst>
          </p:cNvPr>
          <p:cNvSpPr/>
          <p:nvPr/>
        </p:nvSpPr>
        <p:spPr>
          <a:xfrm>
            <a:off x="843377" y="2530135"/>
            <a:ext cx="568173" cy="217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9B3B2A-83D9-CFF1-BFB2-BEF404E028D5}"/>
              </a:ext>
            </a:extLst>
          </p:cNvPr>
          <p:cNvSpPr/>
          <p:nvPr/>
        </p:nvSpPr>
        <p:spPr>
          <a:xfrm>
            <a:off x="798991" y="2246050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41832" y="1093704"/>
            <a:ext cx="45276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회원관리 탭 클릭 시 왼쪽 화면 현시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가입한 학생</a:t>
            </a:r>
            <a:r>
              <a:rPr lang="en-US" altLang="ko-KR" sz="1600" dirty="0"/>
              <a:t>/</a:t>
            </a:r>
            <a:r>
              <a:rPr lang="ko-KR" altLang="en-US" sz="1600" dirty="0"/>
              <a:t>선생님의 리스트 현시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가입 승인버튼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회원가입이 승인되어 로그인이 가능해짐</a:t>
            </a:r>
            <a:r>
              <a:rPr lang="en-US" altLang="ko-KR" sz="1600" dirty="0"/>
              <a:t>. </a:t>
            </a:r>
            <a:r>
              <a:rPr lang="ko-KR" altLang="en-US" sz="1600" dirty="0"/>
              <a:t>삭제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모든 회원 정보가 삭제되며</a:t>
            </a:r>
            <a:r>
              <a:rPr lang="en-US" altLang="ko-KR" sz="1600" dirty="0"/>
              <a:t>, </a:t>
            </a:r>
            <a:r>
              <a:rPr lang="ko-KR" altLang="en-US" sz="1600" dirty="0"/>
              <a:t>관련된 데이터도 삭제됩니다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회원 </a:t>
            </a:r>
            <a:r>
              <a:rPr lang="ko-KR" altLang="en-US" sz="1600" dirty="0" err="1"/>
              <a:t>삭제시</a:t>
            </a:r>
            <a:r>
              <a:rPr lang="ko-KR" altLang="en-US" sz="1600" dirty="0"/>
              <a:t> 자동으로 삭제되는 데이터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선생님</a:t>
            </a:r>
            <a:r>
              <a:rPr lang="en-US" altLang="ko-KR" sz="1600" dirty="0"/>
              <a:t>: </a:t>
            </a:r>
            <a:r>
              <a:rPr lang="ko-KR" altLang="en-US" sz="1600" dirty="0"/>
              <a:t>해당 계정으로 작성한 모든 시험 </a:t>
            </a:r>
            <a:endParaRPr lang="en-US" altLang="ko-KR" sz="1600" dirty="0"/>
          </a:p>
          <a:p>
            <a:r>
              <a:rPr lang="en-US" altLang="ko-KR" sz="1600" dirty="0"/>
              <a:t>             </a:t>
            </a:r>
            <a:r>
              <a:rPr lang="ko-KR" altLang="en-US" sz="1600" dirty="0"/>
              <a:t>삭제됨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학생</a:t>
            </a:r>
            <a:r>
              <a:rPr lang="en-US" altLang="ko-KR" sz="1600" dirty="0"/>
              <a:t>:</a:t>
            </a:r>
            <a:r>
              <a:rPr lang="ko-KR" altLang="en-US" sz="1600" dirty="0"/>
              <a:t> 해당 계정으로 치른 모든 시험 기록 </a:t>
            </a:r>
            <a:endParaRPr lang="en-US" altLang="ko-KR" sz="1600" dirty="0"/>
          </a:p>
          <a:p>
            <a:r>
              <a:rPr lang="en-US" altLang="ko-KR" sz="1600" dirty="0"/>
              <a:t>          </a:t>
            </a:r>
            <a:r>
              <a:rPr lang="ko-KR" altLang="en-US" sz="1600" dirty="0"/>
              <a:t>데이터 삭제됨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28A6AA-5B8A-4E21-5EA0-4347EDE69C12}"/>
              </a:ext>
            </a:extLst>
          </p:cNvPr>
          <p:cNvSpPr/>
          <p:nvPr/>
        </p:nvSpPr>
        <p:spPr>
          <a:xfrm>
            <a:off x="852255" y="2967376"/>
            <a:ext cx="6036817" cy="246575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0C1CBD-0734-F31D-0DAD-027093B4A765}"/>
              </a:ext>
            </a:extLst>
          </p:cNvPr>
          <p:cNvSpPr/>
          <p:nvPr/>
        </p:nvSpPr>
        <p:spPr>
          <a:xfrm>
            <a:off x="506026" y="2967376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30B003-E56E-B9C5-E2DA-6751DB5FB99B}"/>
              </a:ext>
            </a:extLst>
          </p:cNvPr>
          <p:cNvSpPr/>
          <p:nvPr/>
        </p:nvSpPr>
        <p:spPr>
          <a:xfrm>
            <a:off x="5718697" y="4209494"/>
            <a:ext cx="1081597" cy="29300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A7A062-F1AA-107E-2187-672D1F38F4FA}"/>
              </a:ext>
            </a:extLst>
          </p:cNvPr>
          <p:cNvSpPr/>
          <p:nvPr/>
        </p:nvSpPr>
        <p:spPr>
          <a:xfrm>
            <a:off x="5718697" y="3916170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9F4A0E-7784-7C6B-0F5B-43F1C790ACB9}"/>
              </a:ext>
            </a:extLst>
          </p:cNvPr>
          <p:cNvSpPr/>
          <p:nvPr/>
        </p:nvSpPr>
        <p:spPr>
          <a:xfrm flipV="1">
            <a:off x="1136342" y="4617614"/>
            <a:ext cx="5592932" cy="682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3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5F928DC-F1C7-1B35-5CC5-4B5F808C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093704"/>
            <a:ext cx="6689668" cy="4083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1-4. </a:t>
            </a:r>
            <a:r>
              <a:rPr lang="ko-KR" altLang="en-US" b="1" dirty="0"/>
              <a:t>시험관리</a:t>
            </a:r>
            <a:r>
              <a:rPr lang="en-US" altLang="ko-KR" b="1" dirty="0"/>
              <a:t>(</a:t>
            </a:r>
            <a:r>
              <a:rPr lang="ko-KR" altLang="en-US" b="1" dirty="0"/>
              <a:t>생성</a:t>
            </a:r>
            <a:r>
              <a:rPr lang="en-US" altLang="ko-KR" b="1" dirty="0"/>
              <a:t>/</a:t>
            </a:r>
            <a:r>
              <a:rPr lang="ko-KR" altLang="en-US" b="1" dirty="0"/>
              <a:t>편집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r>
              <a:rPr lang="en-US" altLang="ko-KR" b="1" dirty="0"/>
              <a:t>/</a:t>
            </a:r>
            <a:r>
              <a:rPr lang="ko-KR" altLang="en-US" b="1" dirty="0"/>
              <a:t>활성화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0287C4-7B49-A2EE-F1AD-6BD271C76E1A}"/>
              </a:ext>
            </a:extLst>
          </p:cNvPr>
          <p:cNvSpPr/>
          <p:nvPr/>
        </p:nvSpPr>
        <p:spPr>
          <a:xfrm>
            <a:off x="1411550" y="2421411"/>
            <a:ext cx="568173" cy="217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9B3B2A-83D9-CFF1-BFB2-BEF404E028D5}"/>
              </a:ext>
            </a:extLst>
          </p:cNvPr>
          <p:cNvSpPr/>
          <p:nvPr/>
        </p:nvSpPr>
        <p:spPr>
          <a:xfrm>
            <a:off x="1074199" y="2333113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41832" y="1093704"/>
            <a:ext cx="45276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시험관리 탭 클릭 시 왼쪽 화면 현시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생성된 시험 리스트 현시</a:t>
            </a:r>
            <a:r>
              <a:rPr lang="en-US" altLang="ko-KR" sz="1600" dirty="0"/>
              <a:t>. </a:t>
            </a:r>
            <a:r>
              <a:rPr lang="ko-KR" altLang="en-US" sz="1600" dirty="0"/>
              <a:t>각 행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편집 페이지로 이동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새 테스트 생성 버튼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시험 생성페이지로 이동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활성화 버튼</a:t>
            </a:r>
            <a:r>
              <a:rPr lang="en-US" altLang="ko-KR" sz="1600" dirty="0"/>
              <a:t>. </a:t>
            </a:r>
            <a:r>
              <a:rPr lang="ko-KR" altLang="en-US" sz="1600" dirty="0"/>
              <a:t>시험을 삭제하면 관련된 모든 시험 기록이 삭제되기때문에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활성화</a:t>
            </a:r>
            <a:r>
              <a:rPr lang="en-US" altLang="ko-KR" sz="1600" dirty="0"/>
              <a:t>/</a:t>
            </a:r>
            <a:r>
              <a:rPr lang="ko-KR" altLang="en-US" sz="1600" dirty="0"/>
              <a:t>비활성화버튼 클릭하여 </a:t>
            </a:r>
            <a:r>
              <a:rPr lang="ko-KR" altLang="en-US" sz="1600" dirty="0" err="1"/>
              <a:t>메인화면에서</a:t>
            </a:r>
            <a:r>
              <a:rPr lang="ko-KR" altLang="en-US" sz="1600" dirty="0"/>
              <a:t> 안보이도록 설정하시길 권장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삭제 버튼</a:t>
            </a:r>
            <a:r>
              <a:rPr lang="en-US" altLang="ko-KR" sz="1600" dirty="0"/>
              <a:t>. </a:t>
            </a:r>
            <a:r>
              <a:rPr lang="ko-KR" altLang="en-US" sz="1600" dirty="0"/>
              <a:t>시험 뿐 아니라 모든 시험기록까지 함께 삭제되는 버튼</a:t>
            </a:r>
            <a:r>
              <a:rPr lang="en-US" altLang="ko-KR" sz="16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28A6AA-5B8A-4E21-5EA0-4347EDE69C12}"/>
              </a:ext>
            </a:extLst>
          </p:cNvPr>
          <p:cNvSpPr/>
          <p:nvPr/>
        </p:nvSpPr>
        <p:spPr>
          <a:xfrm>
            <a:off x="843377" y="3238232"/>
            <a:ext cx="6036817" cy="14491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0C1CBD-0734-F31D-0DAD-027093B4A765}"/>
              </a:ext>
            </a:extLst>
          </p:cNvPr>
          <p:cNvSpPr/>
          <p:nvPr/>
        </p:nvSpPr>
        <p:spPr>
          <a:xfrm>
            <a:off x="843377" y="2946327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30B003-E56E-B9C5-E2DA-6751DB5FB99B}"/>
              </a:ext>
            </a:extLst>
          </p:cNvPr>
          <p:cNvSpPr/>
          <p:nvPr/>
        </p:nvSpPr>
        <p:spPr>
          <a:xfrm>
            <a:off x="6019959" y="2842501"/>
            <a:ext cx="860235" cy="29300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A7A062-F1AA-107E-2187-672D1F38F4FA}"/>
              </a:ext>
            </a:extLst>
          </p:cNvPr>
          <p:cNvSpPr/>
          <p:nvPr/>
        </p:nvSpPr>
        <p:spPr>
          <a:xfrm>
            <a:off x="5711867" y="2662242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C9957-8A08-2CF5-3649-489C6F2CBAB5}"/>
              </a:ext>
            </a:extLst>
          </p:cNvPr>
          <p:cNvSpPr/>
          <p:nvPr/>
        </p:nvSpPr>
        <p:spPr>
          <a:xfrm>
            <a:off x="5756469" y="3610038"/>
            <a:ext cx="404633" cy="2251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EC4EA84-53E1-FA3F-A145-E76EE38D871C}"/>
              </a:ext>
            </a:extLst>
          </p:cNvPr>
          <p:cNvSpPr/>
          <p:nvPr/>
        </p:nvSpPr>
        <p:spPr>
          <a:xfrm>
            <a:off x="5423213" y="3567361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EB1FE-2163-FD03-8629-3C996497AD73}"/>
              </a:ext>
            </a:extLst>
          </p:cNvPr>
          <p:cNvSpPr/>
          <p:nvPr/>
        </p:nvSpPr>
        <p:spPr>
          <a:xfrm>
            <a:off x="6337435" y="3610038"/>
            <a:ext cx="404633" cy="2251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0ABF355-8259-22C2-28A7-A9BB025DE424}"/>
              </a:ext>
            </a:extLst>
          </p:cNvPr>
          <p:cNvSpPr/>
          <p:nvPr/>
        </p:nvSpPr>
        <p:spPr>
          <a:xfrm>
            <a:off x="6284475" y="3322043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8773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714C481-85FA-B189-236C-DF083D8B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4" y="1093704"/>
            <a:ext cx="6689668" cy="5262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E02A5-D0B1-D5DC-F953-CF8710A32BDD}"/>
              </a:ext>
            </a:extLst>
          </p:cNvPr>
          <p:cNvSpPr txBox="1"/>
          <p:nvPr/>
        </p:nvSpPr>
        <p:spPr>
          <a:xfrm>
            <a:off x="523783" y="435006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1-4. </a:t>
            </a:r>
            <a:r>
              <a:rPr lang="ko-KR" altLang="en-US" b="1" dirty="0"/>
              <a:t>시험 생성</a:t>
            </a:r>
            <a:r>
              <a:rPr lang="en-US" altLang="ko-KR" b="1" dirty="0"/>
              <a:t>/</a:t>
            </a:r>
            <a:r>
              <a:rPr lang="ko-KR" altLang="en-US" b="1" dirty="0"/>
              <a:t>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0287C4-7B49-A2EE-F1AD-6BD271C76E1A}"/>
              </a:ext>
            </a:extLst>
          </p:cNvPr>
          <p:cNvSpPr/>
          <p:nvPr/>
        </p:nvSpPr>
        <p:spPr>
          <a:xfrm>
            <a:off x="896641" y="2475474"/>
            <a:ext cx="1989434" cy="2174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9B3B2A-83D9-CFF1-BFB2-BEF404E028D5}"/>
              </a:ext>
            </a:extLst>
          </p:cNvPr>
          <p:cNvSpPr/>
          <p:nvPr/>
        </p:nvSpPr>
        <p:spPr>
          <a:xfrm>
            <a:off x="874174" y="2183931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FFAE1-FBFA-7A00-F208-4A3657F37BCE}"/>
              </a:ext>
            </a:extLst>
          </p:cNvPr>
          <p:cNvSpPr txBox="1"/>
          <p:nvPr/>
        </p:nvSpPr>
        <p:spPr>
          <a:xfrm>
            <a:off x="7341832" y="1093704"/>
            <a:ext cx="45276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시험 제목 </a:t>
            </a:r>
            <a:r>
              <a:rPr lang="ko-KR" altLang="en-US" sz="1600" dirty="0" err="1"/>
              <a:t>입력칸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시험 제한시간 </a:t>
            </a:r>
            <a:r>
              <a:rPr lang="ko-KR" altLang="en-US" sz="1600" dirty="0" err="1"/>
              <a:t>입력칸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시험 본문 스타일 및 이미지 업로드 </a:t>
            </a:r>
            <a:r>
              <a:rPr lang="ko-KR" altLang="en-US" sz="1600" dirty="0" err="1"/>
              <a:t>툴바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시험 본문 </a:t>
            </a:r>
            <a:r>
              <a:rPr lang="ko-KR" altLang="en-US" sz="1600" dirty="0" err="1"/>
              <a:t>입력칸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정답 선택 안내문구 </a:t>
            </a:r>
            <a:r>
              <a:rPr lang="ko-KR" altLang="en-US" sz="1600" dirty="0" err="1"/>
              <a:t>편집칸</a:t>
            </a:r>
            <a:r>
              <a:rPr lang="en-US" altLang="ko-KR" sz="1600" dirty="0"/>
              <a:t>(</a:t>
            </a:r>
            <a:r>
              <a:rPr lang="ko-KR" altLang="en-US" sz="1600" dirty="0"/>
              <a:t>기본값 </a:t>
            </a:r>
            <a:r>
              <a:rPr lang="ko-KR" altLang="en-US" sz="1600" dirty="0" err="1"/>
              <a:t>입력되어있음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선택지 </a:t>
            </a:r>
            <a:r>
              <a:rPr lang="ko-KR" altLang="en-US" sz="1600" dirty="0" err="1"/>
              <a:t>입력칸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정답 지정 버튼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문제간 이동 네비게이션 버튼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원하는 문제 번호로 이동할 수 있는 창이 나타납니다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Delete: </a:t>
            </a:r>
            <a:r>
              <a:rPr lang="ko-KR" altLang="en-US" sz="1600" dirty="0"/>
              <a:t>문제 삭제 버튼</a:t>
            </a:r>
            <a:endParaRPr lang="en-US" altLang="ko-KR" sz="1600" dirty="0"/>
          </a:p>
          <a:p>
            <a:r>
              <a:rPr lang="en-US" altLang="ko-KR" sz="1600" dirty="0"/>
              <a:t>     Next: </a:t>
            </a:r>
            <a:r>
              <a:rPr lang="ko-KR" altLang="en-US" sz="1600" dirty="0"/>
              <a:t>문제 저장 및 새 문제 생성 후 새 문제 </a:t>
            </a:r>
            <a:endParaRPr lang="en-US" altLang="ko-KR" sz="1600" dirty="0"/>
          </a:p>
          <a:p>
            <a:r>
              <a:rPr lang="en-US" altLang="ko-KR" sz="1600" dirty="0"/>
              <a:t>            </a:t>
            </a:r>
            <a:r>
              <a:rPr lang="ko-KR" altLang="en-US" sz="1600" dirty="0"/>
              <a:t>편집 페이지로 이동하는 버튼</a:t>
            </a:r>
            <a:endParaRPr lang="en-US" altLang="ko-KR" sz="1600" dirty="0"/>
          </a:p>
          <a:p>
            <a:r>
              <a:rPr lang="en-US" altLang="ko-KR" sz="1600" dirty="0"/>
              <a:t>     Done: </a:t>
            </a:r>
            <a:r>
              <a:rPr lang="ko-KR" altLang="en-US" sz="1600" dirty="0"/>
              <a:t>모든 문제 편집을 끝내고 저장 후 </a:t>
            </a:r>
            <a:endParaRPr lang="en-US" altLang="ko-KR" sz="1600" dirty="0"/>
          </a:p>
          <a:p>
            <a:r>
              <a:rPr lang="en-US" altLang="ko-KR" sz="1600" dirty="0"/>
              <a:t>             </a:t>
            </a:r>
            <a:r>
              <a:rPr lang="ko-KR" altLang="en-US" sz="1600" dirty="0"/>
              <a:t>다시 시험 목록으로 이동하는 버튼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28A6AA-5B8A-4E21-5EA0-4347EDE69C12}"/>
              </a:ext>
            </a:extLst>
          </p:cNvPr>
          <p:cNvSpPr/>
          <p:nvPr/>
        </p:nvSpPr>
        <p:spPr>
          <a:xfrm>
            <a:off x="896641" y="3321696"/>
            <a:ext cx="2821217" cy="2442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0C1CBD-0734-F31D-0DAD-027093B4A765}"/>
              </a:ext>
            </a:extLst>
          </p:cNvPr>
          <p:cNvSpPr/>
          <p:nvPr/>
        </p:nvSpPr>
        <p:spPr>
          <a:xfrm>
            <a:off x="3158277" y="2333431"/>
            <a:ext cx="337351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30B003-E56E-B9C5-E2DA-6751DB5FB99B}"/>
              </a:ext>
            </a:extLst>
          </p:cNvPr>
          <p:cNvSpPr/>
          <p:nvPr/>
        </p:nvSpPr>
        <p:spPr>
          <a:xfrm>
            <a:off x="3170079" y="2639056"/>
            <a:ext cx="1455261" cy="2558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A7A062-F1AA-107E-2187-672D1F38F4FA}"/>
              </a:ext>
            </a:extLst>
          </p:cNvPr>
          <p:cNvSpPr/>
          <p:nvPr/>
        </p:nvSpPr>
        <p:spPr>
          <a:xfrm>
            <a:off x="565439" y="2954147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C9957-8A08-2CF5-3649-489C6F2CBAB5}"/>
              </a:ext>
            </a:extLst>
          </p:cNvPr>
          <p:cNvSpPr/>
          <p:nvPr/>
        </p:nvSpPr>
        <p:spPr>
          <a:xfrm>
            <a:off x="4226245" y="3947578"/>
            <a:ext cx="2025279" cy="2251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EC4EA84-53E1-FA3F-A145-E76EE38D871C}"/>
              </a:ext>
            </a:extLst>
          </p:cNvPr>
          <p:cNvSpPr/>
          <p:nvPr/>
        </p:nvSpPr>
        <p:spPr>
          <a:xfrm>
            <a:off x="6379904" y="3947578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EB1FE-2163-FD03-8629-3C996497AD73}"/>
              </a:ext>
            </a:extLst>
          </p:cNvPr>
          <p:cNvSpPr/>
          <p:nvPr/>
        </p:nvSpPr>
        <p:spPr>
          <a:xfrm>
            <a:off x="6407884" y="4231663"/>
            <a:ext cx="404633" cy="2251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0ABF355-8259-22C2-28A7-A9BB025DE424}"/>
              </a:ext>
            </a:extLst>
          </p:cNvPr>
          <p:cNvSpPr/>
          <p:nvPr/>
        </p:nvSpPr>
        <p:spPr>
          <a:xfrm>
            <a:off x="3889445" y="2965108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82F54B-D7E5-F176-7134-FBEBE5CD10AE}"/>
              </a:ext>
            </a:extLst>
          </p:cNvPr>
          <p:cNvSpPr/>
          <p:nvPr/>
        </p:nvSpPr>
        <p:spPr>
          <a:xfrm>
            <a:off x="3920851" y="3251833"/>
            <a:ext cx="2821217" cy="4210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FA46DD-8343-DC16-9D32-29BEFE469CA4}"/>
              </a:ext>
            </a:extLst>
          </p:cNvPr>
          <p:cNvSpPr/>
          <p:nvPr/>
        </p:nvSpPr>
        <p:spPr>
          <a:xfrm>
            <a:off x="896641" y="2990323"/>
            <a:ext cx="2821217" cy="2479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A89B96-C1A6-FD7D-5657-17181E7B6627}"/>
              </a:ext>
            </a:extLst>
          </p:cNvPr>
          <p:cNvSpPr/>
          <p:nvPr/>
        </p:nvSpPr>
        <p:spPr>
          <a:xfrm>
            <a:off x="565439" y="3315423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4F1674-D5D8-2D7F-2FBD-104E10FD85B8}"/>
              </a:ext>
            </a:extLst>
          </p:cNvPr>
          <p:cNvSpPr/>
          <p:nvPr/>
        </p:nvSpPr>
        <p:spPr>
          <a:xfrm>
            <a:off x="3912542" y="3902248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4AE2BF-F1A5-5D18-04A0-BEFA08976772}"/>
              </a:ext>
            </a:extLst>
          </p:cNvPr>
          <p:cNvSpPr/>
          <p:nvPr/>
        </p:nvSpPr>
        <p:spPr>
          <a:xfrm>
            <a:off x="5417284" y="6025560"/>
            <a:ext cx="1234976" cy="2251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D664812-F5FA-1CE1-1A91-689A87523E72}"/>
              </a:ext>
            </a:extLst>
          </p:cNvPr>
          <p:cNvSpPr/>
          <p:nvPr/>
        </p:nvSpPr>
        <p:spPr>
          <a:xfrm>
            <a:off x="5417284" y="5749018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FBA021-01F2-4359-703E-1DF280097EE1}"/>
              </a:ext>
            </a:extLst>
          </p:cNvPr>
          <p:cNvSpPr/>
          <p:nvPr/>
        </p:nvSpPr>
        <p:spPr>
          <a:xfrm>
            <a:off x="3366968" y="6020060"/>
            <a:ext cx="1022152" cy="2251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0B28B0E-EDD8-EDC7-1EE9-3A80375CAE23}"/>
              </a:ext>
            </a:extLst>
          </p:cNvPr>
          <p:cNvSpPr/>
          <p:nvPr/>
        </p:nvSpPr>
        <p:spPr>
          <a:xfrm>
            <a:off x="3035766" y="5968880"/>
            <a:ext cx="331202" cy="284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105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818</Words>
  <Application>Microsoft Office PowerPoint</Application>
  <PresentationFormat>와이드스크린</PresentationFormat>
  <Paragraphs>156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ACEPREP SAT 모의고사 웹 매뉴얼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ACEPREP SAT 모의고사 웹 매뉴얼</dc:title>
  <dc:creator>Sunhyung</dc:creator>
  <cp:lastModifiedBy>Sunhyung</cp:lastModifiedBy>
  <cp:revision>2</cp:revision>
  <dcterms:created xsi:type="dcterms:W3CDTF">2023-11-13T04:50:19Z</dcterms:created>
  <dcterms:modified xsi:type="dcterms:W3CDTF">2023-11-14T08:47:25Z</dcterms:modified>
</cp:coreProperties>
</file>