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64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85" r:id="rId12"/>
    <p:sldId id="286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4176"/>
    <a:srgbClr val="D8A31A"/>
    <a:srgbClr val="33BEDC"/>
    <a:srgbClr val="27BDDB"/>
    <a:srgbClr val="00B1D2"/>
    <a:srgbClr val="461E64"/>
    <a:srgbClr val="306188"/>
    <a:srgbClr val="0059A2"/>
    <a:srgbClr val="008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>
        <p:scale>
          <a:sx n="125" d="100"/>
          <a:sy n="125" d="100"/>
        </p:scale>
        <p:origin x="15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715A-E010-40B3-86ED-DFEECFBFA36E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1EFC-A655-4D85-AE5E-7B12EA399EE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322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AAF9-3D4D-8CF8-143F-9E1FB160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363"/>
            <a:ext cx="9144000" cy="1385599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746E-1865-83D1-21F7-D94AEAA0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41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CE893-A0CD-56AE-BEC0-5B6A463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C28F-FD48-B854-9867-9287BAB1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20EA5-E773-FBCD-9ADC-E3FB2C28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33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135A6-1465-B99B-F163-74429578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347C9-A3AC-C198-069B-E6CE4D78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EF8B2-B78A-C166-A253-9360DC43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08EA2-10EB-19B8-4274-AF80B6EB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E7084-95C2-646D-56CE-E5696FA5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76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E07704-366B-53EC-28F3-17742D6F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3434A1-4DC7-AFB6-1737-50254887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BD4D-26D1-677B-87E4-E75A98D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E580A-885F-E480-675C-460586BA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4A16A-05C6-FAF2-92D1-9929D10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64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A5E9F-168A-C6DC-FF66-FD7AE0322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F3B90-0099-0AAA-D0C3-BDDB135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4" y="226581"/>
            <a:ext cx="10515600" cy="521566"/>
          </a:xfrm>
        </p:spPr>
        <p:txBody>
          <a:bodyPr>
            <a:noAutofit/>
          </a:bodyPr>
          <a:lstStyle>
            <a:lvl1pPr>
              <a:defRPr sz="4000" b="0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97E94-AE96-A2CC-A3F0-290E45E1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C88B6-B0BA-CA8C-2404-3C9E75BB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D54D3-EA26-9965-014C-04A6B728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8121F-A40D-6CA1-D314-AA9FB1F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2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D396-1055-01CF-A1FD-5E61FC2B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7D9B6-6E11-4923-09BB-658C908C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07A8B-5974-EB66-ACC1-EC7F35FA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16D6-9799-4098-2669-428251CD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23545-EA01-F5C3-528B-E21C0F2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22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27C4B-4282-F05B-A879-4D814B4B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70CD0-925C-2CAE-C4D5-EFC22FA5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E6C72E-7BC1-624F-991E-3D3D34AE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E7D909-4BB3-AF90-9F3C-0E482C44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D59D1-7345-7E2C-F4DF-8D85A81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AC043-1274-7E93-E82C-0DA2432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367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480D-2A29-0F42-5363-893C48A0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23635-FF78-8169-3125-5AA6FD1A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46D32-1D6A-F19C-A335-46758565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EFCD36-437A-D7BD-0FAA-3EA609BF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64194B-FC52-410A-D796-4377A4ADB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376368-EFB8-8208-7476-C7D3187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C1FFA6-AFCE-7ECD-99F1-84E7E1C9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3DAD5-40F1-659B-F94B-D40BE4FF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12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A1F0D-5C56-A07A-71DD-3DAB0A6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55C05B-493F-C4E6-D105-F2FDCD9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834D8C-F403-0A79-4C78-8232DD70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8CEFD6-C628-1500-E973-7607850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8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29612A-3B4A-28C9-6975-17FC901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30FA41-D107-5DCE-B83B-65F6791F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13F44-DD27-CD28-2DAE-2796AD1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46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DC6-614A-F63C-FC6D-FFF5293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2C7A7-8C63-0E78-895E-3AEEE813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DD194-34E6-A825-F33D-A6FE27C0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0CA957-A593-7037-CD66-E41A6D0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1FF21-7445-93EA-2A89-6B9AE96B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9942-E84D-D527-8B7C-DA7C2B75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01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96A5E-0B49-8DFE-E123-248BF03F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E9EB6C-3AD4-6432-A4B6-F64E10D5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3F3A6-9619-171C-1BA4-6C1509A1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703C2-0025-98FD-8DFF-2E3797A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27B15-9672-4A87-270D-CE69606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7E9A8C-54B6-05C9-85B2-045A883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12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9AD6F-9056-909E-F146-FB81A3A4F5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D3B06-E191-8280-7063-9D073F5E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8630A-F9D3-9866-B37B-B17A24A9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C6985-DE64-562A-2FD3-B4EBFAC06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7CD21-7BBD-8FBD-FB7B-5B832DDB4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7623-1B74-59E7-F8B1-FEC62D6F1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62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D881-2263-59E3-3251-F7BA5228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672"/>
            <a:ext cx="9144000" cy="50297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O’zbekiston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 smtClean="0"/>
              <a:t>Islom</a:t>
            </a:r>
            <a:r>
              <a:rPr lang="en-US" sz="3200" dirty="0" err="1" smtClean="0"/>
              <a:t>shunoslik</a:t>
            </a:r>
            <a:r>
              <a:rPr lang="en-US" sz="3200" dirty="0" smtClean="0"/>
              <a:t> </a:t>
            </a:r>
            <a:r>
              <a:rPr lang="en-US" sz="3200" dirty="0" err="1"/>
              <a:t>Akademiyasi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Islom</a:t>
            </a:r>
            <a:r>
              <a:rPr lang="en-US" sz="3200" dirty="0"/>
              <a:t> </a:t>
            </a:r>
            <a:r>
              <a:rPr lang="en-US" sz="3200" dirty="0" err="1"/>
              <a:t>Iqtisodiyoti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/>
              <a:t>Munosabatlar</a:t>
            </a:r>
            <a:r>
              <a:rPr lang="en-US" sz="3200" dirty="0"/>
              <a:t> </a:t>
            </a:r>
            <a:r>
              <a:rPr lang="en-US" sz="3200" dirty="0" err="1"/>
              <a:t>fakulteti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dirty="0" err="1"/>
              <a:t>Kompyuter</a:t>
            </a:r>
            <a:r>
              <a:rPr lang="en-US" sz="3200" dirty="0"/>
              <a:t> </a:t>
            </a:r>
            <a:r>
              <a:rPr lang="en-US" sz="3200" dirty="0" err="1"/>
              <a:t>injiniringi</a:t>
            </a:r>
            <a:r>
              <a:rPr lang="en-US" sz="3200" dirty="0"/>
              <a:t>” </a:t>
            </a:r>
            <a:r>
              <a:rPr lang="en-US" sz="3200" dirty="0" err="1"/>
              <a:t>yo’nalishi</a:t>
            </a:r>
            <a:r>
              <a:rPr lang="en-US" sz="3200" dirty="0"/>
              <a:t> </a:t>
            </a:r>
            <a:r>
              <a:rPr lang="en-US" sz="3200" dirty="0" err="1"/>
              <a:t>masofaviy</a:t>
            </a:r>
            <a:r>
              <a:rPr lang="en-US" sz="3200" dirty="0"/>
              <a:t> </a:t>
            </a:r>
            <a:r>
              <a:rPr lang="en-US" sz="3200" dirty="0" err="1"/>
              <a:t>ta’lim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uz-Cyrl-UZ" sz="3200" dirty="0" smtClean="0"/>
              <a:t>4</a:t>
            </a:r>
            <a:r>
              <a:rPr lang="en-US" sz="3200" dirty="0" smtClean="0"/>
              <a:t> </a:t>
            </a:r>
            <a:r>
              <a:rPr lang="en-US" sz="3200" dirty="0"/>
              <a:t>- </a:t>
            </a:r>
            <a:r>
              <a:rPr lang="en-US" sz="3200" dirty="0" err="1"/>
              <a:t>kurs</a:t>
            </a:r>
            <a:r>
              <a:rPr lang="en-US" sz="3200" dirty="0"/>
              <a:t> </a:t>
            </a:r>
            <a:r>
              <a:rPr lang="en-US" sz="3200" dirty="0" err="1" smtClean="0"/>
              <a:t>talabasi</a:t>
            </a:r>
            <a:r>
              <a:rPr lang="en-US" sz="3200" dirty="0" smtClean="0"/>
              <a:t>  </a:t>
            </a:r>
            <a:r>
              <a:rPr lang="en-US" sz="3200" dirty="0" err="1" smtClean="0"/>
              <a:t>Azimova</a:t>
            </a:r>
            <a:r>
              <a:rPr lang="en-US" sz="3200" dirty="0" smtClean="0"/>
              <a:t> </a:t>
            </a:r>
            <a:r>
              <a:rPr lang="en-US" sz="3200" dirty="0" err="1" smtClean="0"/>
              <a:t>Nodiraning</a:t>
            </a:r>
            <a:r>
              <a:rPr lang="en-US" sz="3200" dirty="0" smtClean="0"/>
              <a:t> </a:t>
            </a:r>
            <a:r>
              <a:rPr lang="en-US" sz="3200" dirty="0" smtClean="0"/>
              <a:t>“SUN’IY </a:t>
            </a:r>
            <a:r>
              <a:rPr lang="en-US" sz="3200" dirty="0"/>
              <a:t>INTELLEKT ASOSLARI </a:t>
            </a:r>
            <a:r>
              <a:rPr lang="en-US" sz="3200" dirty="0" smtClean="0"/>
              <a:t>” </a:t>
            </a:r>
            <a:r>
              <a:rPr lang="en-US" sz="3200" dirty="0" err="1"/>
              <a:t>fanidan</a:t>
            </a:r>
            <a:r>
              <a:rPr lang="en-US" sz="3200" dirty="0"/>
              <a:t> </a:t>
            </a:r>
            <a:r>
              <a:rPr lang="en-US" sz="3200" dirty="0" err="1" smtClean="0"/>
              <a:t>tayyorlagan</a:t>
            </a:r>
            <a:r>
              <a:rPr lang="en-US" sz="3200" dirty="0" smtClean="0"/>
              <a:t> </a:t>
            </a:r>
            <a:r>
              <a:rPr lang="en-US" sz="3200" dirty="0" smtClean="0"/>
              <a:t>3 – </a:t>
            </a:r>
            <a:r>
              <a:rPr lang="en-US" sz="3200" dirty="0" err="1" smtClean="0"/>
              <a:t>laboratoriya</a:t>
            </a:r>
            <a:r>
              <a:rPr lang="en-US" sz="3200" dirty="0" smtClean="0"/>
              <a:t> </a:t>
            </a:r>
            <a:r>
              <a:rPr lang="en-US" sz="3200" dirty="0" err="1" smtClean="0"/>
              <a:t>ishi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Mavzu</a:t>
            </a:r>
            <a:r>
              <a:rPr lang="en-US" sz="3200" dirty="0"/>
              <a:t> </a:t>
            </a:r>
            <a:r>
              <a:rPr lang="en-US" sz="3200" dirty="0" smtClean="0"/>
              <a:t>:</a:t>
            </a:r>
            <a:r>
              <a:rPr lang="en-US" sz="2800" dirty="0" err="1"/>
              <a:t>NumPy</a:t>
            </a:r>
            <a:r>
              <a:rPr lang="en-US" sz="2800" dirty="0"/>
              <a:t>  </a:t>
            </a:r>
            <a:r>
              <a:rPr lang="en-US" sz="2800" dirty="0" err="1"/>
              <a:t>kutubxonasi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r>
              <a:rPr lang="en-US" sz="28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F3A8B4-7CEA-2B11-CFB1-6AE11AE2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3417"/>
            <a:ext cx="9144000" cy="434109"/>
          </a:xfrm>
        </p:spPr>
        <p:txBody>
          <a:bodyPr>
            <a:normAutofit/>
          </a:bodyPr>
          <a:lstStyle/>
          <a:p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: </a:t>
            </a:r>
            <a:r>
              <a:rPr lang="en-US" dirty="0" err="1" smtClean="0"/>
              <a:t>Raxmanov</a:t>
            </a:r>
            <a:r>
              <a:rPr lang="en-US" dirty="0" smtClean="0"/>
              <a:t> </a:t>
            </a:r>
            <a:r>
              <a:rPr lang="en-US" dirty="0" err="1" smtClean="0"/>
              <a:t>Qurbon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712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4.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birlardan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 smtClean="0"/>
              <a:t>massivlar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endParaRPr lang="en-US" sz="1800" dirty="0"/>
          </a:p>
          <a:p>
            <a:r>
              <a:rPr lang="en-US" sz="1800" dirty="0" err="1" smtClean="0"/>
              <a:t>zeros_arr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np.zeros</a:t>
            </a:r>
            <a:r>
              <a:rPr lang="en-US" sz="1800" dirty="0"/>
              <a:t>((3, 3))</a:t>
            </a:r>
          </a:p>
          <a:p>
            <a:r>
              <a:rPr lang="en-US" sz="1800" dirty="0" err="1"/>
              <a:t>ones_arr</a:t>
            </a:r>
            <a:r>
              <a:rPr lang="en-US" sz="1800" dirty="0"/>
              <a:t> = </a:t>
            </a:r>
            <a:r>
              <a:rPr lang="en-US" sz="1800" dirty="0" err="1"/>
              <a:t>np.ones</a:t>
            </a:r>
            <a:r>
              <a:rPr lang="en-US" sz="1800" dirty="0"/>
              <a:t>((2, 4))</a:t>
            </a:r>
          </a:p>
          <a:p>
            <a:r>
              <a:rPr lang="en-US" sz="1800" dirty="0" smtClean="0"/>
              <a:t>print</a:t>
            </a:r>
            <a:r>
              <a:rPr lang="en-US" sz="1800" dirty="0"/>
              <a:t>("0-lardan </a:t>
            </a:r>
            <a:r>
              <a:rPr lang="en-US" sz="1800" dirty="0" err="1"/>
              <a:t>iborat</a:t>
            </a:r>
            <a:r>
              <a:rPr lang="en-US" sz="1800" dirty="0"/>
              <a:t> </a:t>
            </a:r>
            <a:r>
              <a:rPr lang="en-US" sz="1800" dirty="0" err="1"/>
              <a:t>massiv</a:t>
            </a:r>
            <a:r>
              <a:rPr lang="en-US" sz="1800" dirty="0"/>
              <a:t>:\n", </a:t>
            </a:r>
            <a:r>
              <a:rPr lang="en-US" sz="1800" dirty="0" err="1"/>
              <a:t>zeros_arr</a:t>
            </a:r>
            <a:r>
              <a:rPr lang="en-US" sz="1800" dirty="0"/>
              <a:t>)</a:t>
            </a:r>
          </a:p>
          <a:p>
            <a:r>
              <a:rPr lang="en-US" sz="1800" dirty="0"/>
              <a:t>print("1-lardan </a:t>
            </a:r>
            <a:r>
              <a:rPr lang="en-US" sz="1800" dirty="0" err="1"/>
              <a:t>iborat</a:t>
            </a:r>
            <a:r>
              <a:rPr lang="en-US" sz="1800" dirty="0"/>
              <a:t> </a:t>
            </a:r>
            <a:r>
              <a:rPr lang="en-US" sz="1800" dirty="0" err="1"/>
              <a:t>massiv</a:t>
            </a:r>
            <a:r>
              <a:rPr lang="en-US" sz="1800" dirty="0"/>
              <a:t>:\n", </a:t>
            </a:r>
            <a:r>
              <a:rPr lang="en-US" sz="1800" dirty="0" err="1"/>
              <a:t>ones_arr</a:t>
            </a:r>
            <a:r>
              <a:rPr lang="en-US" sz="1800" dirty="0"/>
              <a:t>)</a:t>
            </a:r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649"/>
            <a:ext cx="5181600" cy="2549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69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kutubxonasi</a:t>
            </a:r>
            <a:r>
              <a:rPr lang="en-US" dirty="0"/>
              <a:t> 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b="1" dirty="0" err="1"/>
              <a:t>matematik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statistik</a:t>
            </a:r>
            <a:r>
              <a:rPr lang="en-US" b="1" dirty="0"/>
              <a:t> </a:t>
            </a:r>
            <a:r>
              <a:rPr lang="en-US" b="1" dirty="0" err="1"/>
              <a:t>hisob-kitoblarni</a:t>
            </a:r>
            <a:r>
              <a:rPr lang="en-US" b="1" dirty="0"/>
              <a:t> </a:t>
            </a:r>
            <a:r>
              <a:rPr lang="en-US" b="1" dirty="0" err="1"/>
              <a:t>tez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samarali</a:t>
            </a:r>
            <a:r>
              <a:rPr lang="en-US" b="1" dirty="0"/>
              <a:t> </a:t>
            </a:r>
            <a:r>
              <a:rPr lang="en-US" b="1" dirty="0" err="1"/>
              <a:t>bajarish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U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massivlar</a:t>
            </a:r>
            <a:r>
              <a:rPr lang="en-US" dirty="0"/>
              <a:t> (</a:t>
            </a:r>
            <a:r>
              <a:rPr lang="en-US" dirty="0" err="1"/>
              <a:t>arraylar</a:t>
            </a:r>
            <a:r>
              <a:rPr lang="en-US" dirty="0"/>
              <a:t>)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, </a:t>
            </a:r>
            <a:r>
              <a:rPr lang="en-US" dirty="0" err="1"/>
              <a:t>chiziqli</a:t>
            </a:r>
            <a:r>
              <a:rPr lang="en-US" dirty="0"/>
              <a:t> algebra </a:t>
            </a:r>
            <a:r>
              <a:rPr lang="en-US" dirty="0" err="1"/>
              <a:t>amallarini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,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osonlashadi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Kutubxonaning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r>
              <a:rPr lang="en-US" dirty="0"/>
              <a:t>:</a:t>
            </a:r>
          </a:p>
          <a:p>
            <a:r>
              <a:rPr lang="en-US" b="1" dirty="0" err="1"/>
              <a:t>Yuqori</a:t>
            </a:r>
            <a:r>
              <a:rPr lang="en-US" b="1" dirty="0"/>
              <a:t> </a:t>
            </a:r>
            <a:r>
              <a:rPr lang="en-US" b="1" dirty="0" err="1"/>
              <a:t>tezlik</a:t>
            </a:r>
            <a:r>
              <a:rPr lang="en-US" dirty="0"/>
              <a:t> (C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yozilganligi</a:t>
            </a:r>
            <a:r>
              <a:rPr lang="en-US" dirty="0"/>
              <a:t> </a:t>
            </a:r>
            <a:r>
              <a:rPr lang="en-US" dirty="0" err="1"/>
              <a:t>sababli</a:t>
            </a:r>
            <a:r>
              <a:rPr lang="en-US" dirty="0"/>
              <a:t>),</a:t>
            </a:r>
          </a:p>
          <a:p>
            <a:r>
              <a:rPr lang="en-US" b="1" dirty="0" err="1"/>
              <a:t>Katta</a:t>
            </a:r>
            <a:r>
              <a:rPr lang="en-US" b="1" dirty="0"/>
              <a:t> </a:t>
            </a:r>
            <a:r>
              <a:rPr lang="en-US" b="1" dirty="0" err="1"/>
              <a:t>hajmdagi</a:t>
            </a:r>
            <a:r>
              <a:rPr lang="en-US" b="1" dirty="0"/>
              <a:t> </a:t>
            </a:r>
            <a:r>
              <a:rPr lang="en-US" b="1" dirty="0" err="1"/>
              <a:t>ma’lumotlarni</a:t>
            </a:r>
            <a:r>
              <a:rPr lang="en-US" b="1" dirty="0"/>
              <a:t> </a:t>
            </a:r>
            <a:r>
              <a:rPr lang="en-US" b="1" dirty="0" err="1"/>
              <a:t>qayta</a:t>
            </a:r>
            <a:r>
              <a:rPr lang="en-US" b="1" dirty="0"/>
              <a:t> </a:t>
            </a:r>
            <a:r>
              <a:rPr lang="en-US" b="1" dirty="0" err="1"/>
              <a:t>ishlash</a:t>
            </a:r>
            <a:r>
              <a:rPr lang="en-US" b="1" dirty="0"/>
              <a:t> </a:t>
            </a:r>
            <a:r>
              <a:rPr lang="en-US" b="1" dirty="0" err="1"/>
              <a:t>imkoniyati</a:t>
            </a:r>
            <a:r>
              <a:rPr lang="en-US" b="1" dirty="0"/>
              <a:t>,</a:t>
            </a:r>
            <a:endParaRPr lang="en-US" dirty="0"/>
          </a:p>
          <a:p>
            <a:r>
              <a:rPr lang="en-US" b="1" dirty="0" err="1"/>
              <a:t>Matematik</a:t>
            </a:r>
            <a:r>
              <a:rPr lang="en-US" b="1" dirty="0"/>
              <a:t> </a:t>
            </a:r>
            <a:r>
              <a:rPr lang="en-US" b="1" dirty="0" err="1"/>
              <a:t>funksiyalar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o‘lchovli</a:t>
            </a:r>
            <a:r>
              <a:rPr lang="en-US" b="1" dirty="0"/>
              <a:t> </a:t>
            </a:r>
            <a:r>
              <a:rPr lang="en-US" b="1" dirty="0" err="1"/>
              <a:t>massivlar</a:t>
            </a:r>
            <a:r>
              <a:rPr lang="en-US" b="1" dirty="0"/>
              <a:t> </a:t>
            </a:r>
            <a:r>
              <a:rPr lang="en-US" b="1" dirty="0" err="1"/>
              <a:t>uchun</a:t>
            </a:r>
            <a:r>
              <a:rPr lang="en-US" b="1" dirty="0"/>
              <a:t> </a:t>
            </a:r>
            <a:r>
              <a:rPr lang="en-US" b="1" dirty="0" err="1"/>
              <a:t>qulay</a:t>
            </a:r>
            <a:r>
              <a:rPr lang="en-US" b="1" dirty="0"/>
              <a:t> </a:t>
            </a:r>
            <a:r>
              <a:rPr lang="en-US" b="1" dirty="0" err="1"/>
              <a:t>interfeys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1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Foydalanilgan</a:t>
            </a:r>
            <a:r>
              <a:rPr lang="en-US" dirty="0"/>
              <a:t> </a:t>
            </a:r>
            <a:r>
              <a:rPr lang="en-US" dirty="0" err="1"/>
              <a:t>adabiyot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saytlar</a:t>
            </a:r>
            <a:r>
              <a:rPr lang="en-US" dirty="0"/>
              <a:t> </a:t>
            </a:r>
            <a:r>
              <a:rPr lang="en-US" dirty="0" err="1" smtClean="0"/>
              <a:t>ro’yxati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820" y="1254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Géron</a:t>
            </a:r>
            <a:r>
              <a:rPr lang="en-US" sz="2400" dirty="0"/>
              <a:t>, A. (2022). Hands-On Machine Learning with </a:t>
            </a:r>
            <a:r>
              <a:rPr lang="en-US" sz="2400" dirty="0" err="1"/>
              <a:t>Scikit</a:t>
            </a:r>
            <a:r>
              <a:rPr lang="en-US" sz="2400" dirty="0"/>
              <a:t>-Learn, </a:t>
            </a:r>
            <a:r>
              <a:rPr lang="en-US" sz="2400" dirty="0" err="1"/>
              <a:t>Keras</a:t>
            </a:r>
            <a:r>
              <a:rPr lang="en-US" sz="2400" dirty="0"/>
              <a:t>, and </a:t>
            </a:r>
            <a:r>
              <a:rPr lang="en-US" sz="2400" dirty="0" err="1"/>
              <a:t>TensorFlow</a:t>
            </a:r>
            <a:r>
              <a:rPr lang="en-US" sz="2400" dirty="0"/>
              <a:t>. O’Reilly Media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Raschka</a:t>
            </a:r>
            <a:r>
              <a:rPr lang="en-US" sz="2400" dirty="0"/>
              <a:t>, S., &amp; </a:t>
            </a:r>
            <a:r>
              <a:rPr lang="en-US" sz="2400" dirty="0" err="1"/>
              <a:t>Mirjalili</a:t>
            </a:r>
            <a:r>
              <a:rPr lang="en-US" sz="2400" dirty="0"/>
              <a:t>, V. (2020). Python Machine Learning: Machine Learning and Deep Learning with Python, </a:t>
            </a:r>
            <a:r>
              <a:rPr lang="en-US" sz="2400" dirty="0" err="1"/>
              <a:t>scikit</a:t>
            </a:r>
            <a:r>
              <a:rPr lang="en-US" sz="2400" dirty="0"/>
              <a:t>-learn, and </a:t>
            </a:r>
            <a:r>
              <a:rPr lang="en-US" sz="2400" dirty="0" err="1"/>
              <a:t>TensorFlow</a:t>
            </a:r>
            <a:r>
              <a:rPr lang="en-US" sz="2400" dirty="0"/>
              <a:t> 2. </a:t>
            </a:r>
            <a:r>
              <a:rPr lang="en-US" sz="2400" dirty="0" err="1"/>
              <a:t>Packt</a:t>
            </a:r>
            <a:r>
              <a:rPr lang="en-US" sz="2400" dirty="0"/>
              <a:t> Publishing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James</a:t>
            </a:r>
            <a:r>
              <a:rPr lang="en-US" sz="2400" dirty="0"/>
              <a:t>, G., Witten, D., Hastie, T., &amp; </a:t>
            </a:r>
            <a:r>
              <a:rPr lang="en-US" sz="2400" dirty="0" err="1"/>
              <a:t>Tibshirani</a:t>
            </a:r>
            <a:r>
              <a:rPr lang="en-US" sz="2400" dirty="0"/>
              <a:t>, R. (2021). An Introduction to Statistical Learning. Springer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://scikit-learn.org/stable/ — </a:t>
            </a:r>
            <a:r>
              <a:rPr lang="en-US" sz="2400" dirty="0" err="1"/>
              <a:t>Scikit</a:t>
            </a:r>
            <a:r>
              <a:rPr lang="en-US" sz="2400" dirty="0"/>
              <a:t>-learn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hujjatlari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://numpy.org/ —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kutubxonasining</a:t>
            </a:r>
            <a:r>
              <a:rPr lang="en-US" sz="2400" dirty="0"/>
              <a:t>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sayti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://www.w3schools.com/python/ — Python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tili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o‘quv</a:t>
            </a:r>
            <a:r>
              <a:rPr lang="en-US" sz="2400" dirty="0"/>
              <a:t> </a:t>
            </a:r>
            <a:r>
              <a:rPr lang="en-US" sz="2400" dirty="0" err="1"/>
              <a:t>manbasi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://realpython.com/ — Python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darslar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loyihalar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://towardsdatascience.com/ — Ma’lumotlar </a:t>
            </a:r>
            <a:r>
              <a:rPr lang="en-US" sz="2400" dirty="0" err="1"/>
              <a:t>tahlili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mashinaviy</a:t>
            </a:r>
            <a:r>
              <a:rPr lang="en-US" sz="2400" dirty="0"/>
              <a:t> </a:t>
            </a:r>
            <a:r>
              <a:rPr lang="en-US" sz="2400" dirty="0" err="1"/>
              <a:t>o‘rganish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maqolalar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78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Topshiriq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3-laboratoriya </a:t>
            </a:r>
            <a:r>
              <a:rPr lang="en-US" dirty="0" err="1"/>
              <a:t>keltirlgan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kutubxonasi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keltirilgan</a:t>
            </a:r>
            <a:r>
              <a:rPr lang="en-US" dirty="0"/>
              <a:t> </a:t>
            </a:r>
            <a:r>
              <a:rPr lang="en-US" dirty="0" err="1"/>
              <a:t>misollarni</a:t>
            </a:r>
            <a:r>
              <a:rPr lang="en-US" dirty="0"/>
              <a:t> </a:t>
            </a:r>
            <a:r>
              <a:rPr lang="en-US" dirty="0" err="1"/>
              <a:t>bajarib</a:t>
            </a:r>
            <a:r>
              <a:rPr lang="en-US" dirty="0"/>
              <a:t> </a:t>
            </a:r>
            <a:r>
              <a:rPr lang="en-US" dirty="0" err="1"/>
              <a:t>taqdimot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yuklash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 </a:t>
            </a:r>
            <a:r>
              <a:rPr lang="en-US" dirty="0" err="1"/>
              <a:t>PrintScreenda</a:t>
            </a:r>
            <a:r>
              <a:rPr lang="en-US" dirty="0"/>
              <a:t> </a:t>
            </a:r>
            <a:r>
              <a:rPr lang="en-US" dirty="0" err="1"/>
              <a:t>o'zini</a:t>
            </a:r>
            <a:r>
              <a:rPr lang="en-US" dirty="0"/>
              <a:t> </a:t>
            </a:r>
            <a:r>
              <a:rPr lang="en-US" dirty="0" err="1"/>
              <a:t>kompyuterida</a:t>
            </a:r>
            <a:r>
              <a:rPr lang="en-US" dirty="0"/>
              <a:t> </a:t>
            </a:r>
            <a:r>
              <a:rPr lang="en-US" dirty="0" err="1"/>
              <a:t>yuklanganligi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ettishi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5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kutubxonasi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NumPy</a:t>
            </a:r>
            <a:r>
              <a:rPr lang="en-US" sz="2400" dirty="0"/>
              <a:t> (Numerical Python) — Python </a:t>
            </a:r>
            <a:r>
              <a:rPr lang="en-US" sz="2400" dirty="0" err="1"/>
              <a:t>tilida</a:t>
            </a:r>
            <a:r>
              <a:rPr lang="en-US" sz="2400" dirty="0"/>
              <a:t> </a:t>
            </a:r>
            <a:r>
              <a:rPr lang="en-US" sz="2400" dirty="0" err="1"/>
              <a:t>massivlar</a:t>
            </a:r>
            <a:r>
              <a:rPr lang="en-US" sz="2400" dirty="0"/>
              <a:t> (</a:t>
            </a:r>
            <a:r>
              <a:rPr lang="en-US" sz="2400" dirty="0" err="1"/>
              <a:t>arraylar</a:t>
            </a:r>
            <a:r>
              <a:rPr lang="en-US" sz="2400" dirty="0"/>
              <a:t>)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ishlashni</a:t>
            </a:r>
            <a:r>
              <a:rPr lang="en-US" sz="2400" dirty="0"/>
              <a:t> </a:t>
            </a:r>
            <a:r>
              <a:rPr lang="en-US" sz="2400" dirty="0" err="1"/>
              <a:t>soddalashtiruvchi</a:t>
            </a:r>
            <a:r>
              <a:rPr lang="en-US" sz="2400" dirty="0"/>
              <a:t>, </a:t>
            </a:r>
            <a:r>
              <a:rPr lang="en-US" sz="2400" dirty="0" err="1"/>
              <a:t>vektorlashgan</a:t>
            </a:r>
            <a:r>
              <a:rPr lang="en-US" sz="2400" dirty="0"/>
              <a:t> </a:t>
            </a:r>
            <a:r>
              <a:rPr lang="en-US" sz="2400" dirty="0" err="1"/>
              <a:t>hisoblashni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oshiruvchi</a:t>
            </a:r>
            <a:r>
              <a:rPr lang="en-US" sz="2400" dirty="0"/>
              <a:t> </a:t>
            </a:r>
            <a:r>
              <a:rPr lang="en-US" sz="2400" dirty="0" err="1"/>
              <a:t>ochiq</a:t>
            </a:r>
            <a:r>
              <a:rPr lang="en-US" sz="2400" dirty="0"/>
              <a:t> </a:t>
            </a:r>
            <a:r>
              <a:rPr lang="en-US" sz="2400" dirty="0" err="1"/>
              <a:t>manbali</a:t>
            </a:r>
            <a:r>
              <a:rPr lang="en-US" sz="2400" dirty="0"/>
              <a:t> </a:t>
            </a:r>
            <a:r>
              <a:rPr lang="en-US" sz="2400" dirty="0" err="1"/>
              <a:t>kutubxona.U</a:t>
            </a:r>
            <a:r>
              <a:rPr lang="en-US" sz="2400" dirty="0"/>
              <a:t> </a:t>
            </a:r>
            <a:r>
              <a:rPr lang="en-US" sz="2400" dirty="0" err="1"/>
              <a:t>ma’lumotlarni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,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matematik</a:t>
            </a:r>
            <a:r>
              <a:rPr lang="en-US" sz="2400" dirty="0"/>
              <a:t> </a:t>
            </a:r>
            <a:r>
              <a:rPr lang="en-US" sz="2400" dirty="0" err="1"/>
              <a:t>amallarni</a:t>
            </a:r>
            <a:r>
              <a:rPr lang="en-US" sz="2400" dirty="0"/>
              <a:t> </a:t>
            </a:r>
            <a:r>
              <a:rPr lang="en-US" sz="2400" dirty="0" err="1"/>
              <a:t>tez</a:t>
            </a:r>
            <a:r>
              <a:rPr lang="en-US" sz="2400" dirty="0"/>
              <a:t> </a:t>
            </a:r>
            <a:r>
              <a:rPr lang="en-US" sz="2400" dirty="0" err="1"/>
              <a:t>bajarish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ishlatiladi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" name="Picture 6" descr="NumPy : la bibliothèque Python la plus utilisée en Data Scie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79390"/>
            <a:ext cx="5181600" cy="284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kutubxonasining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imkoniyatlari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o‘lchovli</a:t>
            </a:r>
            <a:r>
              <a:rPr lang="en-US" dirty="0"/>
              <a:t> </a:t>
            </a:r>
            <a:r>
              <a:rPr lang="en-US" dirty="0" err="1"/>
              <a:t>massivlar</a:t>
            </a:r>
            <a:r>
              <a:rPr lang="en-US" dirty="0"/>
              <a:t> (</a:t>
            </a:r>
            <a:r>
              <a:rPr lang="en-US" dirty="0" err="1"/>
              <a:t>ndarray</a:t>
            </a:r>
            <a:r>
              <a:rPr lang="en-US" dirty="0"/>
              <a:t>)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Matematik</a:t>
            </a:r>
            <a:r>
              <a:rPr lang="en-US" dirty="0"/>
              <a:t>,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chiziqli</a:t>
            </a:r>
            <a:r>
              <a:rPr lang="en-US" dirty="0"/>
              <a:t> algebra </a:t>
            </a:r>
            <a:r>
              <a:rPr lang="en-US" dirty="0" err="1"/>
              <a:t>funksiyalari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Massivlar</a:t>
            </a:r>
            <a:r>
              <a:rPr lang="en-US" dirty="0" smtClean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arifmetik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amallarni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tartiblash</a:t>
            </a:r>
            <a:r>
              <a:rPr lang="en-US" dirty="0"/>
              <a:t>, </a:t>
            </a:r>
            <a:r>
              <a:rPr lang="en-US" dirty="0" err="1"/>
              <a:t>indekslash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kesish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fayllardan</a:t>
            </a:r>
            <a:r>
              <a:rPr lang="en-US" dirty="0"/>
              <a:t> (CSV, TXT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) </a:t>
            </a:r>
            <a:r>
              <a:rPr lang="en-US" dirty="0" err="1"/>
              <a:t>o‘qish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Tezlik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samaradorlik</a:t>
            </a:r>
            <a:r>
              <a:rPr lang="en-US" dirty="0"/>
              <a:t> — </a:t>
            </a:r>
            <a:r>
              <a:rPr lang="en-US" dirty="0" err="1"/>
              <a:t>NumPy</a:t>
            </a:r>
            <a:r>
              <a:rPr lang="en-US" dirty="0"/>
              <a:t> C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yozilganligi</a:t>
            </a:r>
            <a:r>
              <a:rPr lang="en-US" dirty="0"/>
              <a:t> </a:t>
            </a:r>
            <a:r>
              <a:rPr lang="en-US" dirty="0" err="1"/>
              <a:t>sababli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147" name="Picture 3" descr="Numpy kutubxonasi #3 dars // Data types, basic functions// #python ..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kutubxonasining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— </a:t>
            </a:r>
            <a:r>
              <a:rPr lang="en-US" dirty="0" err="1"/>
              <a:t>massivlar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amallar</a:t>
            </a:r>
            <a:r>
              <a:rPr lang="en-US" dirty="0"/>
              <a:t> </a:t>
            </a:r>
            <a:r>
              <a:rPr lang="en-US" dirty="0" err="1"/>
              <a:t>vektorlashgan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Katta</a:t>
            </a:r>
            <a:r>
              <a:rPr lang="en-US" dirty="0" smtClean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Matematik</a:t>
            </a:r>
            <a:r>
              <a:rPr lang="en-US" dirty="0" smtClean="0"/>
              <a:t> </a:t>
            </a:r>
            <a:r>
              <a:rPr lang="en-US" dirty="0" err="1"/>
              <a:t>formulalarni</a:t>
            </a:r>
            <a:r>
              <a:rPr lang="en-US" dirty="0"/>
              <a:t> </a:t>
            </a:r>
            <a:r>
              <a:rPr lang="en-US" dirty="0" err="1"/>
              <a:t>soddalashtirish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/>
              <a:t>kutubxonalar</a:t>
            </a:r>
            <a:r>
              <a:rPr lang="en-US" dirty="0"/>
              <a:t> (Pandas,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)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asos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Ochiq</a:t>
            </a:r>
            <a:r>
              <a:rPr lang="en-US" dirty="0" smtClean="0"/>
              <a:t> </a:t>
            </a:r>
            <a:r>
              <a:rPr lang="en-US" dirty="0" err="1"/>
              <a:t>manbali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bepul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kodi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# 1D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r>
              <a:rPr lang="en-US" dirty="0"/>
              <a:t>print("</a:t>
            </a:r>
            <a:r>
              <a:rPr lang="en-US" dirty="0" err="1"/>
              <a:t>Massiv</a:t>
            </a:r>
            <a:r>
              <a:rPr lang="en-US" dirty="0"/>
              <a:t>:",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2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ko‘paytirish</a:t>
            </a:r>
            <a:endParaRPr lang="en-US" dirty="0"/>
          </a:p>
          <a:p>
            <a:r>
              <a:rPr lang="en-US" dirty="0"/>
              <a:t>print("Har </a:t>
            </a:r>
            <a:r>
              <a:rPr lang="en-US" dirty="0" err="1"/>
              <a:t>bir</a:t>
            </a:r>
            <a:r>
              <a:rPr lang="en-US" dirty="0"/>
              <a:t> element *2:", </a:t>
            </a:r>
            <a:r>
              <a:rPr lang="en-US" dirty="0" err="1"/>
              <a:t>arr</a:t>
            </a:r>
            <a:r>
              <a:rPr lang="en-US" dirty="0"/>
              <a:t> * 2)</a:t>
            </a:r>
          </a:p>
          <a:p>
            <a:endParaRPr lang="en-US" dirty="0"/>
          </a:p>
          <a:p>
            <a:r>
              <a:rPr lang="en-US" dirty="0"/>
              <a:t># 2D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en-US" dirty="0"/>
          </a:p>
          <a:p>
            <a:r>
              <a:rPr lang="en-US" dirty="0"/>
              <a:t>mat = </a:t>
            </a:r>
            <a:r>
              <a:rPr lang="en-US" dirty="0" err="1"/>
              <a:t>np.array</a:t>
            </a:r>
            <a:r>
              <a:rPr lang="en-US" dirty="0"/>
              <a:t>([[1, 2, 3], [4, 5, 6]])</a:t>
            </a:r>
          </a:p>
          <a:p>
            <a:r>
              <a:rPr lang="en-US" dirty="0"/>
              <a:t>print("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o‘lchamli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:\n", mat)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o‘lchamini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shaklini</a:t>
            </a:r>
            <a:r>
              <a:rPr lang="en-US" dirty="0"/>
              <a:t> </a:t>
            </a:r>
            <a:r>
              <a:rPr lang="en-US" dirty="0" err="1"/>
              <a:t>aniqlash</a:t>
            </a:r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O‘lchami</a:t>
            </a:r>
            <a:r>
              <a:rPr lang="en-US" dirty="0"/>
              <a:t>:", </a:t>
            </a:r>
            <a:r>
              <a:rPr lang="en-US" dirty="0" err="1"/>
              <a:t>mat.ndim</a:t>
            </a:r>
            <a:r>
              <a:rPr lang="en-US" dirty="0"/>
              <a:t>)</a:t>
            </a:r>
          </a:p>
          <a:p>
            <a:r>
              <a:rPr lang="en-US" dirty="0"/>
              <a:t>print("</a:t>
            </a:r>
            <a:r>
              <a:rPr lang="en-US" dirty="0" err="1"/>
              <a:t>Shakli</a:t>
            </a:r>
            <a:r>
              <a:rPr lang="en-US" dirty="0"/>
              <a:t>:", </a:t>
            </a:r>
            <a:r>
              <a:rPr lang="en-US" dirty="0" err="1"/>
              <a:t>mat.shape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0737"/>
            <a:ext cx="5181600" cy="254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3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1. </a:t>
            </a:r>
            <a:r>
              <a:rPr lang="en-US" dirty="0" err="1"/>
              <a:t>Oddiy</a:t>
            </a:r>
            <a:r>
              <a:rPr lang="en-US" dirty="0"/>
              <a:t> Python list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en-US" dirty="0" err="1"/>
              <a:t>taqqoslash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</a:t>
            </a:r>
            <a:r>
              <a:rPr lang="en-US" dirty="0"/>
              <a:t>= list(range(10))</a:t>
            </a:r>
          </a:p>
          <a:p>
            <a:r>
              <a:rPr lang="en-US" dirty="0" err="1"/>
              <a:t>my_array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(range(10))</a:t>
            </a:r>
          </a:p>
          <a:p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ro‘yxat</a:t>
            </a:r>
            <a:r>
              <a:rPr lang="en-US" dirty="0"/>
              <a:t>:",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print("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:", </a:t>
            </a:r>
            <a:r>
              <a:rPr lang="en-US" dirty="0" err="1"/>
              <a:t>my_array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135"/>
            <a:ext cx="5181600" cy="255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3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# 2. Har bir elementni 2 ga ko‘paytirish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print</a:t>
            </a:r>
            <a:r>
              <a:rPr lang="en-US" sz="1800" dirty="0"/>
              <a:t>("</a:t>
            </a:r>
            <a:r>
              <a:rPr lang="en-US" sz="1800" dirty="0" err="1"/>
              <a:t>Ro‘yxat</a:t>
            </a:r>
            <a:r>
              <a:rPr lang="en-US" sz="1800" dirty="0"/>
              <a:t> </a:t>
            </a:r>
            <a:r>
              <a:rPr lang="en-US" sz="1800" dirty="0" err="1"/>
              <a:t>natijasi</a:t>
            </a:r>
            <a:r>
              <a:rPr lang="en-US" sz="1800" dirty="0"/>
              <a:t>:", [x * 2 for x in </a:t>
            </a:r>
            <a:r>
              <a:rPr lang="en-US" sz="1800" dirty="0" err="1"/>
              <a:t>my_list</a:t>
            </a:r>
            <a:r>
              <a:rPr lang="en-US" sz="1800" dirty="0"/>
              <a:t>])</a:t>
            </a:r>
          </a:p>
          <a:p>
            <a:r>
              <a:rPr lang="en-US" sz="1800" dirty="0"/>
              <a:t>print("</a:t>
            </a:r>
            <a:r>
              <a:rPr lang="en-US" sz="1800" dirty="0" err="1"/>
              <a:t>Massiv</a:t>
            </a:r>
            <a:r>
              <a:rPr lang="en-US" sz="1800" dirty="0"/>
              <a:t> </a:t>
            </a:r>
            <a:r>
              <a:rPr lang="en-US" sz="1800" dirty="0" err="1"/>
              <a:t>natijasi</a:t>
            </a:r>
            <a:r>
              <a:rPr lang="en-US" sz="1800" dirty="0"/>
              <a:t>:", </a:t>
            </a:r>
            <a:r>
              <a:rPr lang="en-US" sz="1800" dirty="0" err="1"/>
              <a:t>my_array</a:t>
            </a:r>
            <a:r>
              <a:rPr lang="en-US" sz="1800" dirty="0"/>
              <a:t> * 2)</a:t>
            </a:r>
          </a:p>
          <a:p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4231"/>
            <a:ext cx="5181600" cy="2534126"/>
          </a:xfrm>
        </p:spPr>
      </p:pic>
    </p:spTree>
    <p:extLst>
      <p:ext uri="{BB962C8B-B14F-4D97-AF65-F5344CB8AC3E}">
        <p14:creationId xmlns:p14="http://schemas.microsoft.com/office/powerpoint/2010/main" val="134205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3. N-</a:t>
            </a:r>
            <a:r>
              <a:rPr lang="en-US" dirty="0" err="1"/>
              <a:t>o‘lchovli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smtClean="0"/>
              <a:t>data </a:t>
            </a:r>
            <a:r>
              <a:rPr lang="en-US" dirty="0"/>
              <a:t>= [[1, 2, 3, 4], [5, 6, 7, 8]]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(data)</a:t>
            </a:r>
          </a:p>
          <a:p>
            <a:r>
              <a:rPr lang="en-US" dirty="0"/>
              <a:t>print("2 </a:t>
            </a:r>
            <a:r>
              <a:rPr lang="en-US" dirty="0" err="1"/>
              <a:t>o‘lchovli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:\n",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print("</a:t>
            </a:r>
            <a:r>
              <a:rPr lang="en-US" dirty="0" err="1"/>
              <a:t>O‘lchami</a:t>
            </a:r>
            <a:r>
              <a:rPr lang="en-US" dirty="0"/>
              <a:t>:", </a:t>
            </a:r>
            <a:r>
              <a:rPr lang="en-US" dirty="0" err="1"/>
              <a:t>arr.ndim</a:t>
            </a:r>
            <a:r>
              <a:rPr lang="en-US" dirty="0"/>
              <a:t>)</a:t>
            </a:r>
          </a:p>
          <a:p>
            <a:r>
              <a:rPr lang="en-US" dirty="0"/>
              <a:t>print("</a:t>
            </a:r>
            <a:r>
              <a:rPr lang="en-US" dirty="0" err="1"/>
              <a:t>Shakli</a:t>
            </a:r>
            <a:r>
              <a:rPr lang="en-US" dirty="0"/>
              <a:t>:", </a:t>
            </a:r>
            <a:r>
              <a:rPr lang="en-US" dirty="0" err="1"/>
              <a:t>arr.shape</a:t>
            </a:r>
            <a:r>
              <a:rPr lang="en-US" dirty="0"/>
              <a:t>)</a:t>
            </a:r>
          </a:p>
          <a:p>
            <a:r>
              <a:rPr lang="en-US" dirty="0"/>
              <a:t>print("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:", </a:t>
            </a:r>
            <a:r>
              <a:rPr lang="en-US" dirty="0" err="1"/>
              <a:t>arr.size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0183"/>
            <a:ext cx="5181600" cy="254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599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O’zbekiston Xalqaro Islomshunoslik Akademiyasi Islom Iqtisodiyoti va Xalqaro Munosabatlar fakulteti  “Kompyuter injiniringi” yo’nalishi masofaviy ta’lim  4 - kurs talabasi  Azimova Nodiraning “SUN’IY INTELLEKT ASOSLARI ” fanidan tayyorlagan 3 – laboratoriya ishi Mavzu :NumPy  kutubxonasi bilan ishlash </vt:lpstr>
      <vt:lpstr>Topshiriq</vt:lpstr>
      <vt:lpstr>NumPy kutubxonasi</vt:lpstr>
      <vt:lpstr>NumPy kutubxonasining asosiy imkoniyatlari</vt:lpstr>
      <vt:lpstr>NumPy kutubxonasining afzalliklari</vt:lpstr>
      <vt:lpstr>NumPy misol kodi</vt:lpstr>
      <vt:lpstr># 1. Oddiy Python list va NumPy array taqqoslash</vt:lpstr>
      <vt:lpstr># 2. Har bir elementni 2 ga ko‘paytirish</vt:lpstr>
      <vt:lpstr># 3. N-o‘lchovli massiv yaratish</vt:lpstr>
      <vt:lpstr># 4. Nol va birlardan iborat massivlar</vt:lpstr>
      <vt:lpstr>Xulosa</vt:lpstr>
      <vt:lpstr>Foydalanilgan adabiyot va saytlar ro’yxati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Maryna Markasyan</dc:creator>
  <cp:lastModifiedBy>DISTRUB-D</cp:lastModifiedBy>
  <cp:revision>29</cp:revision>
  <dcterms:created xsi:type="dcterms:W3CDTF">2022-11-01T13:57:10Z</dcterms:created>
  <dcterms:modified xsi:type="dcterms:W3CDTF">2025-10-22T16:40:47Z</dcterms:modified>
</cp:coreProperties>
</file>