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6"/>
  </p:notesMasterIdLst>
  <p:handoutMasterIdLst>
    <p:handoutMasterId r:id="rId67"/>
  </p:handoutMasterIdLst>
  <p:sldIdLst>
    <p:sldId id="256" r:id="rId2"/>
    <p:sldId id="280" r:id="rId3"/>
    <p:sldId id="258" r:id="rId4"/>
    <p:sldId id="286" r:id="rId5"/>
    <p:sldId id="288" r:id="rId6"/>
    <p:sldId id="289" r:id="rId7"/>
    <p:sldId id="297" r:id="rId8"/>
    <p:sldId id="298" r:id="rId9"/>
    <p:sldId id="299" r:id="rId10"/>
    <p:sldId id="300" r:id="rId11"/>
    <p:sldId id="303" r:id="rId12"/>
    <p:sldId id="305" r:id="rId13"/>
    <p:sldId id="304" r:id="rId14"/>
    <p:sldId id="301" r:id="rId15"/>
    <p:sldId id="287" r:id="rId16"/>
    <p:sldId id="307" r:id="rId17"/>
    <p:sldId id="282" r:id="rId18"/>
    <p:sldId id="308" r:id="rId19"/>
    <p:sldId id="311" r:id="rId20"/>
    <p:sldId id="309" r:id="rId21"/>
    <p:sldId id="310" r:id="rId22"/>
    <p:sldId id="312" r:id="rId23"/>
    <p:sldId id="290" r:id="rId24"/>
    <p:sldId id="291" r:id="rId25"/>
    <p:sldId id="281" r:id="rId26"/>
    <p:sldId id="315" r:id="rId27"/>
    <p:sldId id="313" r:id="rId28"/>
    <p:sldId id="295" r:id="rId29"/>
    <p:sldId id="316" r:id="rId30"/>
    <p:sldId id="317" r:id="rId31"/>
    <p:sldId id="318" r:id="rId32"/>
    <p:sldId id="319" r:id="rId33"/>
    <p:sldId id="320" r:id="rId34"/>
    <p:sldId id="321" r:id="rId35"/>
    <p:sldId id="322" r:id="rId36"/>
    <p:sldId id="292" r:id="rId37"/>
    <p:sldId id="330" r:id="rId38"/>
    <p:sldId id="329" r:id="rId39"/>
    <p:sldId id="331" r:id="rId40"/>
    <p:sldId id="296" r:id="rId41"/>
    <p:sldId id="328" r:id="rId42"/>
    <p:sldId id="323" r:id="rId43"/>
    <p:sldId id="324" r:id="rId44"/>
    <p:sldId id="325" r:id="rId45"/>
    <p:sldId id="326" r:id="rId46"/>
    <p:sldId id="314" r:id="rId47"/>
    <p:sldId id="327" r:id="rId48"/>
    <p:sldId id="293" r:id="rId49"/>
    <p:sldId id="267" r:id="rId50"/>
    <p:sldId id="274" r:id="rId51"/>
    <p:sldId id="284" r:id="rId52"/>
    <p:sldId id="275" r:id="rId53"/>
    <p:sldId id="269" r:id="rId54"/>
    <p:sldId id="270" r:id="rId55"/>
    <p:sldId id="278" r:id="rId56"/>
    <p:sldId id="279" r:id="rId57"/>
    <p:sldId id="294" r:id="rId58"/>
    <p:sldId id="271" r:id="rId59"/>
    <p:sldId id="272" r:id="rId60"/>
    <p:sldId id="277" r:id="rId61"/>
    <p:sldId id="273" r:id="rId62"/>
    <p:sldId id="283" r:id="rId63"/>
    <p:sldId id="276" r:id="rId64"/>
    <p:sldId id="28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0" d="100"/>
          <a:sy n="120" d="100"/>
        </p:scale>
        <p:origin x="-1312"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03D090-D7AA-0E49-A1A6-54B70636242B}" type="datetimeFigureOut">
              <a:rPr lang="en-US" smtClean="0"/>
              <a:t>2/8/15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88655-1F56-4B45-958D-023462C63395}" type="slidenum">
              <a:rPr lang="en-US" smtClean="0"/>
              <a:t>‹#›</a:t>
            </a:fld>
            <a:endParaRPr lang="en-US"/>
          </a:p>
        </p:txBody>
      </p:sp>
    </p:spTree>
    <p:extLst>
      <p:ext uri="{BB962C8B-B14F-4D97-AF65-F5344CB8AC3E}">
        <p14:creationId xmlns:p14="http://schemas.microsoft.com/office/powerpoint/2010/main" val="18465136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B7832-276C-E341-97C6-C8CB6B6B36FA}" type="datetimeFigureOut">
              <a:rPr lang="en-US" smtClean="0"/>
              <a:t>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E4B14-2F33-DB45-9546-5D482548C4BA}" type="slidenum">
              <a:rPr lang="en-US" smtClean="0"/>
              <a:t>‹#›</a:t>
            </a:fld>
            <a:endParaRPr lang="en-US"/>
          </a:p>
        </p:txBody>
      </p:sp>
    </p:spTree>
    <p:extLst>
      <p:ext uri="{BB962C8B-B14F-4D97-AF65-F5344CB8AC3E}">
        <p14:creationId xmlns:p14="http://schemas.microsoft.com/office/powerpoint/2010/main" val="2566517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01869D-4450-414D-BDCA-654CCCD45A6E}" type="slidenum">
              <a:rPr lang="de-CH" smtClean="0">
                <a:solidFill>
                  <a:prstClr val="black"/>
                </a:solidFill>
              </a:rPr>
              <a:pPr/>
              <a:t>53</a:t>
            </a:fld>
            <a:endParaRPr lang="de-CH">
              <a:solidFill>
                <a:prstClr val="black"/>
              </a:solidFill>
            </a:endParaRPr>
          </a:p>
        </p:txBody>
      </p:sp>
    </p:spTree>
    <p:extLst>
      <p:ext uri="{BB962C8B-B14F-4D97-AF65-F5344CB8AC3E}">
        <p14:creationId xmlns:p14="http://schemas.microsoft.com/office/powerpoint/2010/main" val="2488979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C01869D-4450-414D-BDCA-654CCCD45A6E}" type="slidenum">
              <a:rPr lang="de-CH" smtClean="0">
                <a:solidFill>
                  <a:prstClr val="black"/>
                </a:solidFill>
              </a:rPr>
              <a:pPr/>
              <a:t>54</a:t>
            </a:fld>
            <a:endParaRPr lang="de-CH">
              <a:solidFill>
                <a:prstClr val="black"/>
              </a:solidFill>
            </a:endParaRPr>
          </a:p>
        </p:txBody>
      </p:sp>
    </p:spTree>
    <p:extLst>
      <p:ext uri="{BB962C8B-B14F-4D97-AF65-F5344CB8AC3E}">
        <p14:creationId xmlns:p14="http://schemas.microsoft.com/office/powerpoint/2010/main" val="422849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overlayTitl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779463" y="1597025"/>
            <a:ext cx="7583488" cy="1679575"/>
          </a:xfrm>
        </p:spPr>
        <p:txBody>
          <a:bodyPr anchor="b" anchorCtr="0"/>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79463" y="3276600"/>
            <a:ext cx="7583487" cy="1752600"/>
          </a:xfrm>
        </p:spPr>
        <p:txBody>
          <a:bodyPr/>
          <a:lstStyle>
            <a:lvl1pPr marL="0" indent="0" algn="ctr">
              <a:lnSpc>
                <a:spcPct val="110000"/>
              </a:lnSpc>
              <a:spcBef>
                <a:spcPts val="6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727892" y="838200"/>
            <a:ext cx="3474720" cy="4572000"/>
          </a:xfrm>
          <a:prstGeom prst="roundRect">
            <a:avLst>
              <a:gd name="adj" fmla="val 10888"/>
            </a:avLst>
          </a:prstGeom>
          <a:solidFill>
            <a:schemeClr val="bg1">
              <a:lumMod val="75000"/>
            </a:schemeClr>
          </a:solidFill>
          <a:effectLst>
            <a:reflection blurRad="6350" stA="20000" endA="300" endPos="25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
        <p:nvSpPr>
          <p:cNvPr id="8" name="Text Placeholder 3"/>
          <p:cNvSpPr>
            <a:spLocks noGrp="1"/>
          </p:cNvSpPr>
          <p:nvPr>
            <p:ph type="body" sz="half" idx="2"/>
          </p:nvPr>
        </p:nvSpPr>
        <p:spPr>
          <a:xfrm>
            <a:off x="779463" y="1371600"/>
            <a:ext cx="7583488" cy="13716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9" name="Picture Placeholder 2"/>
          <p:cNvSpPr>
            <a:spLocks noGrp="1"/>
          </p:cNvSpPr>
          <p:nvPr>
            <p:ph type="pic" idx="1"/>
          </p:nvPr>
        </p:nvSpPr>
        <p:spPr>
          <a:xfrm>
            <a:off x="2514600" y="2743200"/>
            <a:ext cx="4114800" cy="28194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365760" indent="-365760">
              <a:defRPr/>
            </a:lvl1pPr>
            <a:lvl2pPr marL="731520" indent="-365760">
              <a:defRPr/>
            </a:lvl2pPr>
            <a:lvl3pPr marL="1097280" indent="-365760">
              <a:defRPr/>
            </a:lvl3pPr>
            <a:lvl4pPr marL="1463040" indent="-365760">
              <a:defRPr/>
            </a:lvl4pPr>
            <a:lvl5pPr marL="1828800" indent="-365760">
              <a:defRPr/>
            </a:lvl5pPr>
            <a:lvl6pPr marL="2194560" indent="-365760">
              <a:defRPr/>
            </a:lvl6pPr>
            <a:lvl7pPr marL="2560320" indent="-365760">
              <a:defRPr/>
            </a:lvl7pPr>
            <a:lvl8pPr marL="2926080" indent="-365760">
              <a:defRPr/>
            </a:lvl8pPr>
            <a:lvl9pPr marL="3291840" indent="-36576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overlayVertical.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39000" y="838200"/>
            <a:ext cx="1676400" cy="5053013"/>
          </a:xfrm>
        </p:spPr>
        <p:txBody>
          <a:bodyPr vert="eaVert"/>
          <a:lstStyle>
            <a:lvl1pPr>
              <a:defRPr sz="3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9462" y="838200"/>
            <a:ext cx="6019800" cy="505301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picTx" preserve="1">
  <p:cSld name="Title Slide with Picture">
    <p:spTree>
      <p:nvGrpSpPr>
        <p:cNvPr id="1" name=""/>
        <p:cNvGrpSpPr/>
        <p:nvPr/>
      </p:nvGrpSpPr>
      <p:grpSpPr>
        <a:xfrm>
          <a:off x="0" y="0"/>
          <a:ext cx="0" cy="0"/>
          <a:chOff x="0" y="0"/>
          <a:chExt cx="0" cy="0"/>
        </a:xfrm>
      </p:grpSpPr>
      <p:pic>
        <p:nvPicPr>
          <p:cNvPr id="9" name="Picture 8" descr="overlayText.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781812" y="3254188"/>
            <a:ext cx="7580376" cy="1685365"/>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400" b="1" kern="120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514600" y="457200"/>
            <a:ext cx="4114800" cy="27432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81812" y="4953000"/>
            <a:ext cx="7580376" cy="914400"/>
          </a:xfrm>
        </p:spPr>
        <p:txBody>
          <a:bodyPr>
            <a:normAutofit/>
          </a:bodyPr>
          <a:lstStyle>
            <a:lvl1pPr marL="0" indent="0" algn="ctr">
              <a:spcBef>
                <a:spcPts val="3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806450" y="1627188"/>
            <a:ext cx="7580376" cy="1682496"/>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44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806450" y="3309411"/>
            <a:ext cx="7580376" cy="1755648"/>
          </a:xfrm>
        </p:spPr>
        <p:txBody>
          <a:bodyPr vert="horz" lIns="91440" tIns="45720" rIns="91440" bIns="45720" rtlCol="0">
            <a:normAutofit/>
          </a:bodyPr>
          <a:lstStyle>
            <a:lvl1pPr marL="0" indent="0" algn="ctr" defTabSz="914400" rtl="0" eaLnBrk="1" latinLnBrk="0" hangingPunct="1">
              <a:lnSpc>
                <a:spcPct val="110000"/>
              </a:lnSpc>
              <a:spcBef>
                <a:spcPts val="600"/>
              </a:spcBef>
              <a:spcAft>
                <a:spcPts val="0"/>
              </a:spcAft>
              <a:buSzPct val="90000"/>
              <a:buFont typeface="Wingdings" pitchFamily="2" charset="2"/>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8"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66216"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66216" y="2174875"/>
            <a:ext cx="3529584" cy="3716338"/>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tabLst/>
              <a:defRPr sz="1800"/>
            </a:lvl6pPr>
            <a:lvl7pPr marL="1603375" indent="-231775">
              <a:tabLst/>
              <a:defRPr sz="1800"/>
            </a:lvl7pPr>
            <a:lvl8pPr marL="1828800" indent="-231775">
              <a:tabLst/>
              <a:defRPr sz="1800"/>
            </a:lvl8pPr>
            <a:lvl9pPr marL="2060575" indent="-231775">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3529584" cy="3716338"/>
          </a:xfrm>
        </p:spPr>
        <p:txBody>
          <a:bodyPr>
            <a:noAutofit/>
          </a:bodyPr>
          <a:lstStyle>
            <a:lvl1pPr marL="2317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2pPr>
            <a:lvl3pPr marL="6889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3pPr>
            <a:lvl4pPr marL="9144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4pPr>
            <a:lvl5pPr marL="11461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5pPr>
            <a:lvl6pPr marL="13716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16033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18288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2060575" indent="-231775" algn="l" defTabSz="914400" rtl="0" eaLnBrk="1" latinLnBrk="0" hangingPunct="1">
              <a:buSzPct val="90000"/>
              <a:buFont typeface="Wingdings" pitchFamily="2" charset="2"/>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Nov 20, 2014</a:t>
            </a:r>
            <a:endParaRPr lang="en-US"/>
          </a:p>
        </p:txBody>
      </p:sp>
      <p:sp>
        <p:nvSpPr>
          <p:cNvPr id="8" name="Footer Placeholder 7"/>
          <p:cNvSpPr>
            <a:spLocks noGrp="1"/>
          </p:cNvSpPr>
          <p:nvPr>
            <p:ph type="ftr" sz="quarter" idx="11"/>
          </p:nvPr>
        </p:nvSpPr>
        <p:spPr/>
        <p:txBody>
          <a:bodyPr/>
          <a:lstStyle/>
          <a:p>
            <a:r>
              <a:rPr lang="en-US" smtClean="0"/>
              <a:t>XALT Tutorial, May 2015</a:t>
            </a:r>
            <a:endParaRPr lang="en-US"/>
          </a:p>
        </p:txBody>
      </p:sp>
      <p:sp>
        <p:nvSpPr>
          <p:cNvPr id="9" name="Slide Number Placeholder 8"/>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Nov 20, 2014</a:t>
            </a:r>
            <a:endParaRPr lang="en-US"/>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Slide Number Placeholder 4"/>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r>
              <a:rPr lang="en-US" smtClean="0"/>
              <a:t>Nov 20, 2014</a:t>
            </a:r>
            <a:endParaRPr lang="en-US"/>
          </a:p>
        </p:txBody>
      </p:sp>
      <p:sp>
        <p:nvSpPr>
          <p:cNvPr id="3" name="Footer Placeholder 2"/>
          <p:cNvSpPr>
            <a:spLocks noGrp="1"/>
          </p:cNvSpPr>
          <p:nvPr>
            <p:ph type="ftr" sz="quarter" idx="11"/>
          </p:nvPr>
        </p:nvSpPr>
        <p:spPr/>
        <p:txBody>
          <a:bodyPr/>
          <a:lstStyle/>
          <a:p>
            <a:r>
              <a:rPr lang="en-US" smtClean="0"/>
              <a:t>XALT Tutorial, May 2015</a:t>
            </a:r>
            <a:endParaRPr lang="en-US"/>
          </a:p>
        </p:txBody>
      </p:sp>
      <p:sp>
        <p:nvSpPr>
          <p:cNvPr id="4" name="Slide Number Placeholder 3"/>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smtClean="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727892" y="838200"/>
            <a:ext cx="3474720" cy="4572000"/>
          </a:xfrm>
        </p:spPr>
        <p:txBody>
          <a:bodyPr>
            <a:normAutofit/>
          </a:bodyPr>
          <a:lstStyle>
            <a:lvl1pPr marL="282575" indent="-282575">
              <a:defRPr sz="2400"/>
            </a:lvl1pPr>
            <a:lvl2pPr marL="573088" indent="-282575">
              <a:defRPr sz="2200"/>
            </a:lvl2pPr>
            <a:lvl3pPr marL="855663" indent="-282575">
              <a:defRPr sz="20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Footer Placeholder 5"/>
          <p:cNvSpPr>
            <a:spLocks noGrp="1"/>
          </p:cNvSpPr>
          <p:nvPr>
            <p:ph type="ftr" sz="quarter" idx="11"/>
          </p:nvPr>
        </p:nvSpPr>
        <p:spPr/>
        <p:txBody>
          <a:bodyPr/>
          <a:lstStyle/>
          <a:p>
            <a:r>
              <a:rPr lang="en-US" smtClean="0"/>
              <a:t>XALT Tutorial, May 2015</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overlayText.png"/>
          <p:cNvPicPr>
            <a:picLocks noChangeAspect="1"/>
          </p:cNvPicPr>
          <p:nvPr/>
        </p:nvPicPr>
        <p:blipFill>
          <a:blip r:embed="rId15"/>
          <a:stretch>
            <a:fillRect/>
          </a:stretch>
        </p:blipFill>
        <p:spPr>
          <a:xfrm>
            <a:off x="0" y="0"/>
            <a:ext cx="9144000" cy="6858000"/>
          </a:xfrm>
          <a:prstGeom prst="rect">
            <a:avLst/>
          </a:prstGeom>
        </p:spPr>
      </p:pic>
      <p:sp>
        <p:nvSpPr>
          <p:cNvPr id="2" name="Title Placeholder 1"/>
          <p:cNvSpPr>
            <a:spLocks noGrp="1"/>
          </p:cNvSpPr>
          <p:nvPr>
            <p:ph type="title"/>
          </p:nvPr>
        </p:nvSpPr>
        <p:spPr>
          <a:xfrm>
            <a:off x="779463" y="89647"/>
            <a:ext cx="7583488"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55675" y="1600200"/>
            <a:ext cx="7232650" cy="429101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486400" y="6172200"/>
            <a:ext cx="3200400" cy="365125"/>
          </a:xfrm>
          <a:prstGeom prst="rect">
            <a:avLst/>
          </a:prstGeom>
        </p:spPr>
        <p:txBody>
          <a:bodyPr vert="horz" lIns="91440" tIns="45720" rIns="91440" bIns="45720" rtlCol="0" anchor="ctr"/>
          <a:lstStyle>
            <a:lvl1pPr algn="r">
              <a:defRPr sz="1000" b="1">
                <a:solidFill>
                  <a:schemeClr val="bg1"/>
                </a:solidFill>
              </a:defRPr>
            </a:lvl1pPr>
          </a:lstStyle>
          <a:p>
            <a:r>
              <a:rPr lang="en-US" smtClean="0"/>
              <a:t>Nov 20, 2014</a:t>
            </a:r>
            <a:endParaRPr lang="en-US"/>
          </a:p>
        </p:txBody>
      </p:sp>
      <p:sp>
        <p:nvSpPr>
          <p:cNvPr id="5" name="Footer Placeholder 4"/>
          <p:cNvSpPr>
            <a:spLocks noGrp="1"/>
          </p:cNvSpPr>
          <p:nvPr>
            <p:ph type="ftr" sz="quarter" idx="3"/>
          </p:nvPr>
        </p:nvSpPr>
        <p:spPr>
          <a:xfrm>
            <a:off x="457200" y="6172200"/>
            <a:ext cx="3200400" cy="365125"/>
          </a:xfrm>
          <a:prstGeom prst="rect">
            <a:avLst/>
          </a:prstGeom>
        </p:spPr>
        <p:txBody>
          <a:bodyPr vert="horz" lIns="91440" tIns="45720" rIns="91440" bIns="45720" rtlCol="0" anchor="ctr"/>
          <a:lstStyle>
            <a:lvl1pPr algn="l">
              <a:defRPr sz="1000" b="1">
                <a:solidFill>
                  <a:schemeClr val="bg1"/>
                </a:solidFill>
              </a:defRPr>
            </a:lvl1pPr>
          </a:lstStyle>
          <a:p>
            <a:r>
              <a:rPr lang="en-US" smtClean="0"/>
              <a:t>XALT Tutorial, May 2015</a:t>
            </a:r>
            <a:endParaRPr lang="en-US"/>
          </a:p>
        </p:txBody>
      </p:sp>
      <p:sp>
        <p:nvSpPr>
          <p:cNvPr id="6" name="Slide Number Placeholder 5"/>
          <p:cNvSpPr>
            <a:spLocks noGrp="1"/>
          </p:cNvSpPr>
          <p:nvPr>
            <p:ph type="sldNum" sz="quarter" idx="4"/>
          </p:nvPr>
        </p:nvSpPr>
        <p:spPr>
          <a:xfrm>
            <a:off x="4305300" y="6172200"/>
            <a:ext cx="533400" cy="365125"/>
          </a:xfrm>
          <a:prstGeom prst="rect">
            <a:avLst/>
          </a:prstGeom>
        </p:spPr>
        <p:txBody>
          <a:bodyPr vert="horz" lIns="91440" tIns="45720" rIns="91440" bIns="45720" rtlCol="0" anchor="ctr"/>
          <a:lstStyle>
            <a:lvl1pPr algn="ctr">
              <a:defRPr sz="1000" b="1">
                <a:solidFill>
                  <a:schemeClr val="bg1"/>
                </a:solidFill>
              </a:defRPr>
            </a:lvl1pPr>
          </a:lstStyle>
          <a:p>
            <a:fld id="{BC5020F2-D687-FB4E-A3F4-6DC877452ED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ctr" defTabSz="914400" rtl="0" eaLnBrk="1" latinLnBrk="0" hangingPunct="1">
        <a:lnSpc>
          <a:spcPct val="95000"/>
        </a:lnSpc>
        <a:spcBef>
          <a:spcPct val="0"/>
        </a:spcBef>
        <a:buNone/>
        <a:defRPr sz="4800" b="1" kern="1200">
          <a:solidFill>
            <a:schemeClr val="bg1"/>
          </a:solidFill>
          <a:effectLst>
            <a:outerShdw blurRad="101600" dist="12700" dir="3600000" algn="tl" rotWithShape="0">
              <a:prstClr val="black">
                <a:alpha val="30000"/>
              </a:prstClr>
            </a:outerShdw>
          </a:effectLst>
          <a:latin typeface="+mj-lt"/>
          <a:ea typeface="+mj-ea"/>
          <a:cs typeface="+mj-cs"/>
        </a:defRPr>
      </a:lvl1pPr>
    </p:titleStyle>
    <p:bodyStyle>
      <a:lvl1pPr marL="457200" indent="-457200" algn="l" defTabSz="914400" rtl="0" eaLnBrk="1" latinLnBrk="0" hangingPunct="1">
        <a:spcBef>
          <a:spcPts val="2000"/>
        </a:spcBef>
        <a:spcAft>
          <a:spcPts val="0"/>
        </a:spcAft>
        <a:buSzPct val="90000"/>
        <a:buFont typeface="Wingdings" pitchFamily="2" charset="2"/>
        <a:buChar char=""/>
        <a:defRPr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git@github.com:TACC/Lmod.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mailto:mclay@tacc.utexas.edu" TargetMode="External"/><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hyperlink" Target="mailto:mfahey@utk.edu"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urceforge.net/projects/xal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4909" y="1597025"/>
            <a:ext cx="8174182" cy="1933575"/>
          </a:xfrm>
        </p:spPr>
        <p:txBody>
          <a:bodyPr>
            <a:normAutofit fontScale="90000"/>
          </a:bodyPr>
          <a:lstStyle/>
          <a:p>
            <a:r>
              <a:rPr lang="en-US" dirty="0" smtClean="0"/>
              <a:t>Tutorial: Tracking users codes and </a:t>
            </a:r>
            <a:r>
              <a:rPr lang="en-US" dirty="0"/>
              <a:t>environments on a </a:t>
            </a:r>
            <a:r>
              <a:rPr lang="en-US" dirty="0" smtClean="0"/>
              <a:t>cluster with XALT</a:t>
            </a:r>
            <a:endParaRPr lang="en-US" dirty="0"/>
          </a:p>
        </p:txBody>
      </p:sp>
      <p:sp>
        <p:nvSpPr>
          <p:cNvPr id="3" name="Subtitle 2"/>
          <p:cNvSpPr>
            <a:spLocks noGrp="1"/>
          </p:cNvSpPr>
          <p:nvPr>
            <p:ph type="subTitle" idx="1"/>
          </p:nvPr>
        </p:nvSpPr>
        <p:spPr>
          <a:xfrm>
            <a:off x="779463" y="3759200"/>
            <a:ext cx="7583487" cy="2366681"/>
          </a:xfrm>
        </p:spPr>
        <p:txBody>
          <a:bodyPr>
            <a:normAutofit/>
          </a:bodyPr>
          <a:lstStyle/>
          <a:p>
            <a:r>
              <a:rPr lang="en-US" dirty="0" smtClean="0"/>
              <a:t>Mark R. Fahey</a:t>
            </a:r>
          </a:p>
          <a:p>
            <a:r>
              <a:rPr lang="en-US" dirty="0" smtClean="0"/>
              <a:t>Robert </a:t>
            </a:r>
            <a:r>
              <a:rPr lang="en-US" dirty="0" err="1" smtClean="0"/>
              <a:t>McLay</a:t>
            </a:r>
            <a:endParaRPr lang="en-US" dirty="0" smtClean="0"/>
          </a:p>
          <a:p>
            <a:endParaRPr lang="en-US" dirty="0" smtClean="0"/>
          </a:p>
          <a:p>
            <a:r>
              <a:rPr lang="en-US" dirty="0" smtClean="0"/>
              <a:t>Put conference here</a:t>
            </a:r>
            <a:endParaRPr lang="en-US" dirty="0"/>
          </a:p>
        </p:txBody>
      </p:sp>
      <p:pic>
        <p:nvPicPr>
          <p:cNvPr id="5" name="Picture 4" descr="XAL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540000" cy="1056431"/>
          </a:xfrm>
          <a:prstGeom prst="rect">
            <a:avLst/>
          </a:prstGeom>
        </p:spPr>
      </p:pic>
    </p:spTree>
    <p:extLst>
      <p:ext uri="{BB962C8B-B14F-4D97-AF65-F5344CB8AC3E}">
        <p14:creationId xmlns:p14="http://schemas.microsoft.com/office/powerpoint/2010/main" val="3817367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2" y="89647"/>
            <a:ext cx="7907337" cy="1143000"/>
          </a:xfrm>
        </p:spPr>
        <p:txBody>
          <a:bodyPr/>
          <a:lstStyle/>
          <a:p>
            <a:r>
              <a:rPr lang="en-US" dirty="0" smtClean="0"/>
              <a:t>Decisions: </a:t>
            </a:r>
            <a:r>
              <a:rPr lang="en-US" dirty="0" err="1" smtClean="0"/>
              <a:t>Lmod</a:t>
            </a:r>
            <a:r>
              <a:rPr lang="en-US" dirty="0" smtClean="0"/>
              <a:t>/</a:t>
            </a:r>
            <a:r>
              <a:rPr lang="en-US" dirty="0" err="1" smtClean="0"/>
              <a:t>ReverseMap</a:t>
            </a:r>
            <a:endParaRPr lang="en-US" dirty="0"/>
          </a:p>
        </p:txBody>
      </p:sp>
      <p:sp>
        <p:nvSpPr>
          <p:cNvPr id="3" name="Content Placeholder 2"/>
          <p:cNvSpPr>
            <a:spLocks noGrp="1"/>
          </p:cNvSpPr>
          <p:nvPr>
            <p:ph idx="1"/>
          </p:nvPr>
        </p:nvSpPr>
        <p:spPr/>
        <p:txBody>
          <a:bodyPr/>
          <a:lstStyle/>
          <a:p>
            <a:r>
              <a:rPr lang="en-US" dirty="0" smtClean="0">
                <a:effectLst/>
              </a:rPr>
              <a:t>If </a:t>
            </a:r>
            <a:r>
              <a:rPr lang="en-US" dirty="0">
                <a:effectLst/>
              </a:rPr>
              <a:t>your machines have different software installations (module lists) </a:t>
            </a:r>
            <a:r>
              <a:rPr lang="en-US" i="1" dirty="0">
                <a:effectLst/>
              </a:rPr>
              <a:t>AND</a:t>
            </a:r>
            <a:r>
              <a:rPr lang="en-US" dirty="0">
                <a:effectLst/>
              </a:rPr>
              <a:t> you want the </a:t>
            </a:r>
            <a:r>
              <a:rPr lang="en-US" b="1" dirty="0" err="1">
                <a:effectLst/>
              </a:rPr>
              <a:t>ReverseMap</a:t>
            </a:r>
            <a:r>
              <a:rPr lang="en-US" dirty="0">
                <a:effectLst/>
              </a:rPr>
              <a:t> support in XALT, then you will need </a:t>
            </a:r>
            <a:r>
              <a:rPr lang="en-US" dirty="0" smtClean="0">
                <a:effectLst/>
              </a:rPr>
              <a:t>an </a:t>
            </a:r>
            <a:r>
              <a:rPr lang="en-US" dirty="0" err="1" smtClean="0">
                <a:effectLst/>
              </a:rPr>
              <a:t>Lmod</a:t>
            </a:r>
            <a:r>
              <a:rPr lang="en-US" dirty="0" smtClean="0">
                <a:effectLst/>
              </a:rPr>
              <a:t> </a:t>
            </a:r>
            <a:r>
              <a:rPr lang="en-US" dirty="0" err="1">
                <a:effectLst/>
              </a:rPr>
              <a:t>ReverseMap</a:t>
            </a:r>
            <a:r>
              <a:rPr lang="en-US" dirty="0">
                <a:effectLst/>
              </a:rPr>
              <a:t> per machine </a:t>
            </a:r>
            <a:endParaRPr lang="en-US" dirty="0" smtClean="0">
              <a:effectLst/>
            </a:endParaRPr>
          </a:p>
          <a:p>
            <a:pPr lvl="1"/>
            <a:r>
              <a:rPr lang="en-US" dirty="0" smtClean="0">
                <a:effectLst/>
              </a:rPr>
              <a:t>If machines are different architectures, then need a </a:t>
            </a:r>
            <a:r>
              <a:rPr lang="en-US" dirty="0">
                <a:effectLst/>
              </a:rPr>
              <a:t>build of </a:t>
            </a:r>
            <a:r>
              <a:rPr lang="en-US" dirty="0" err="1">
                <a:effectLst/>
              </a:rPr>
              <a:t>Lmod</a:t>
            </a:r>
            <a:r>
              <a:rPr lang="en-US" dirty="0">
                <a:effectLst/>
              </a:rPr>
              <a:t> per </a:t>
            </a:r>
            <a:r>
              <a:rPr lang="en-US" dirty="0" smtClean="0">
                <a:effectLst/>
              </a:rPr>
              <a:t>machine</a:t>
            </a:r>
            <a:r>
              <a:rPr lang="en-US" dirty="0">
                <a:effectLst/>
              </a:rPr>
              <a:t> </a:t>
            </a:r>
            <a:endParaRPr lang="en-US" dirty="0" smtClean="0">
              <a:effectLst/>
            </a:endParaRPr>
          </a:p>
          <a:p>
            <a:pPr lvl="1"/>
            <a:r>
              <a:rPr lang="en-US" dirty="0" err="1" smtClean="0">
                <a:effectLst/>
              </a:rPr>
              <a:t>Lmod</a:t>
            </a:r>
            <a:r>
              <a:rPr lang="en-US" dirty="0" smtClean="0">
                <a:effectLst/>
              </a:rPr>
              <a:t> provides the spider utility which creates the map</a:t>
            </a:r>
          </a:p>
          <a:p>
            <a:pPr lvl="1"/>
            <a:r>
              <a:rPr lang="en-US" dirty="0" smtClean="0">
                <a:effectLst/>
              </a:rPr>
              <a:t>TCL module system does not need to be replaced</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10</a:t>
            </a:fld>
            <a:endParaRPr lang="en-US"/>
          </a:p>
        </p:txBody>
      </p:sp>
    </p:spTree>
    <p:extLst>
      <p:ext uri="{BB962C8B-B14F-4D97-AF65-F5344CB8AC3E}">
        <p14:creationId xmlns:p14="http://schemas.microsoft.com/office/powerpoint/2010/main" val="122393605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Intercepting</a:t>
            </a:r>
            <a:endParaRPr lang="en-US" dirty="0"/>
          </a:p>
        </p:txBody>
      </p:sp>
      <p:sp>
        <p:nvSpPr>
          <p:cNvPr id="3" name="Content Placeholder 2"/>
          <p:cNvSpPr>
            <a:spLocks noGrp="1"/>
          </p:cNvSpPr>
          <p:nvPr>
            <p:ph idx="1"/>
          </p:nvPr>
        </p:nvSpPr>
        <p:spPr/>
        <p:txBody>
          <a:bodyPr>
            <a:normAutofit/>
          </a:bodyPr>
          <a:lstStyle/>
          <a:p>
            <a:r>
              <a:rPr lang="en-US" dirty="0" smtClean="0"/>
              <a:t>If you have multiple code launchers or linkers, then you have to pick a method to intercept them</a:t>
            </a:r>
          </a:p>
          <a:p>
            <a:r>
              <a:rPr lang="en-US" dirty="0" smtClean="0"/>
              <a:t>This also depends on how you “install” XALT:  with a module or as a replacement</a:t>
            </a:r>
          </a:p>
          <a:p>
            <a:r>
              <a:rPr lang="en-US" dirty="0" smtClean="0"/>
              <a:t>If they are already wrapped/intercepted, then add XALT as a plugin</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11</a:t>
            </a:fld>
            <a:endParaRPr lang="en-US"/>
          </a:p>
        </p:txBody>
      </p:sp>
    </p:spTree>
    <p:extLst>
      <p:ext uri="{BB962C8B-B14F-4D97-AF65-F5344CB8AC3E}">
        <p14:creationId xmlns:p14="http://schemas.microsoft.com/office/powerpoint/2010/main" val="3216549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Intercepting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 a single linker/launcher, one can replace them – rename the originals and put XALT wrappers in place</a:t>
            </a:r>
          </a:p>
          <a:p>
            <a:pPr lvl="1"/>
            <a:r>
              <a:rPr lang="en-US" dirty="0" smtClean="0"/>
              <a:t>Not recommended as it requires modifications to our wrappers</a:t>
            </a:r>
          </a:p>
          <a:p>
            <a:pPr lvl="1"/>
            <a:r>
              <a:rPr lang="en-US" dirty="0">
                <a:effectLst/>
              </a:rPr>
              <a:t>If in /</a:t>
            </a:r>
            <a:r>
              <a:rPr lang="en-US" dirty="0" err="1">
                <a:effectLst/>
              </a:rPr>
              <a:t>usr</a:t>
            </a:r>
            <a:r>
              <a:rPr lang="en-US" dirty="0">
                <a:effectLst/>
              </a:rPr>
              <a:t>/bin, then the </a:t>
            </a:r>
            <a:r>
              <a:rPr lang="en-US" dirty="0" err="1">
                <a:effectLst/>
              </a:rPr>
              <a:t>modulefile</a:t>
            </a:r>
            <a:r>
              <a:rPr lang="en-US" dirty="0">
                <a:effectLst/>
              </a:rPr>
              <a:t> for each MPI must set some environment variable that the </a:t>
            </a:r>
            <a:r>
              <a:rPr lang="en-US" dirty="0" err="1">
                <a:effectLst/>
              </a:rPr>
              <a:t>ld</a:t>
            </a:r>
            <a:r>
              <a:rPr lang="en-US" dirty="0">
                <a:effectLst/>
              </a:rPr>
              <a:t> and </a:t>
            </a:r>
            <a:r>
              <a:rPr lang="en-US" dirty="0" err="1">
                <a:effectLst/>
              </a:rPr>
              <a:t>mpirun</a:t>
            </a:r>
            <a:r>
              <a:rPr lang="en-US" dirty="0">
                <a:effectLst/>
              </a:rPr>
              <a:t> wrappers </a:t>
            </a:r>
            <a:r>
              <a:rPr lang="en-US" dirty="0" smtClean="0">
                <a:effectLst/>
              </a:rPr>
              <a:t>recognize</a:t>
            </a:r>
          </a:p>
          <a:p>
            <a:pPr lvl="1"/>
            <a:r>
              <a:rPr lang="en-US" dirty="0" smtClean="0">
                <a:effectLst/>
              </a:rPr>
              <a:t>If</a:t>
            </a:r>
            <a:r>
              <a:rPr lang="en-US" dirty="0">
                <a:effectLst/>
              </a:rPr>
              <a:t>, however, the XALT wrappers are placed in each </a:t>
            </a:r>
            <a:r>
              <a:rPr lang="en-US" dirty="0" err="1">
                <a:effectLst/>
              </a:rPr>
              <a:t>each</a:t>
            </a:r>
            <a:r>
              <a:rPr lang="en-US" dirty="0">
                <a:effectLst/>
              </a:rPr>
              <a:t> MPI installation directory (not recommended), then the wrappers just call “./</a:t>
            </a:r>
            <a:r>
              <a:rPr lang="en-US" dirty="0" err="1">
                <a:effectLst/>
              </a:rPr>
              <a:t>ld.x</a:t>
            </a:r>
            <a:r>
              <a:rPr lang="en-US" dirty="0">
                <a:effectLst/>
              </a:rPr>
              <a:t>” and “./</a:t>
            </a:r>
            <a:r>
              <a:rPr lang="en-US" dirty="0" err="1" smtClean="0">
                <a:effectLst/>
              </a:rPr>
              <a:t>mpirun.x</a:t>
            </a:r>
            <a:r>
              <a:rPr lang="en-US" dirty="0" smtClean="0">
                <a:effectLst/>
              </a:rPr>
              <a:t>”</a:t>
            </a:r>
          </a:p>
          <a:p>
            <a:pPr lvl="2"/>
            <a:r>
              <a:rPr lang="en-US" dirty="0" smtClean="0">
                <a:effectLst/>
              </a:rPr>
              <a:t>Within </a:t>
            </a:r>
            <a:r>
              <a:rPr lang="en-US" dirty="0">
                <a:effectLst/>
              </a:rPr>
              <a:t>the </a:t>
            </a:r>
            <a:r>
              <a:rPr lang="en-US" dirty="0" err="1">
                <a:effectLst/>
              </a:rPr>
              <a:t>ld</a:t>
            </a:r>
            <a:r>
              <a:rPr lang="en-US" dirty="0">
                <a:effectLst/>
              </a:rPr>
              <a:t> and </a:t>
            </a:r>
            <a:r>
              <a:rPr lang="en-US" dirty="0" err="1">
                <a:effectLst/>
              </a:rPr>
              <a:t>mpirun</a:t>
            </a:r>
            <a:r>
              <a:rPr lang="en-US" dirty="0">
                <a:effectLst/>
              </a:rPr>
              <a:t> wrappers, you still need to set the XALT_PATH properly to where-ever it was unpacked and </a:t>
            </a:r>
            <a:r>
              <a:rPr lang="en-US" dirty="0" smtClean="0">
                <a:effectLst/>
              </a:rPr>
              <a:t>configured</a:t>
            </a:r>
            <a:endParaRPr lang="en-US" dirty="0" smtClean="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12</a:t>
            </a:fld>
            <a:endParaRPr lang="en-US"/>
          </a:p>
        </p:txBody>
      </p:sp>
    </p:spTree>
    <p:extLst>
      <p:ext uri="{BB962C8B-B14F-4D97-AF65-F5344CB8AC3E}">
        <p14:creationId xmlns:p14="http://schemas.microsoft.com/office/powerpoint/2010/main" val="29425114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Intercepting (</a:t>
            </a:r>
            <a:r>
              <a:rPr lang="en-US" dirty="0" err="1" smtClean="0"/>
              <a:t>cont</a:t>
            </a:r>
            <a:r>
              <a:rPr lang="en-US" dirty="0" smtClean="0"/>
              <a:t>)</a:t>
            </a:r>
            <a:endParaRPr lang="en-US" dirty="0"/>
          </a:p>
        </p:txBody>
      </p:sp>
      <p:sp>
        <p:nvSpPr>
          <p:cNvPr id="3" name="Content Placeholder 2"/>
          <p:cNvSpPr>
            <a:spLocks noGrp="1"/>
          </p:cNvSpPr>
          <p:nvPr>
            <p:ph idx="1"/>
          </p:nvPr>
        </p:nvSpPr>
        <p:spPr>
          <a:xfrm>
            <a:off x="962902" y="1600200"/>
            <a:ext cx="7407276" cy="4572000"/>
          </a:xfrm>
        </p:spPr>
        <p:txBody>
          <a:bodyPr>
            <a:normAutofit fontScale="77500" lnSpcReduction="20000"/>
          </a:bodyPr>
          <a:lstStyle/>
          <a:p>
            <a:r>
              <a:rPr lang="en-US" dirty="0" smtClean="0"/>
              <a:t>If you have multiple launchers, then there must be a way to swap them (assuming modules)</a:t>
            </a:r>
          </a:p>
          <a:p>
            <a:pPr lvl="1"/>
            <a:r>
              <a:rPr lang="en-US" dirty="0" smtClean="0"/>
              <a:t>Create a </a:t>
            </a:r>
            <a:r>
              <a:rPr lang="en-US" dirty="0" err="1" smtClean="0"/>
              <a:t>modulefile</a:t>
            </a:r>
            <a:r>
              <a:rPr lang="en-US" dirty="0" smtClean="0"/>
              <a:t> for XATL (for each version)</a:t>
            </a:r>
          </a:p>
          <a:p>
            <a:pPr lvl="1"/>
            <a:r>
              <a:rPr lang="en-US" dirty="0" smtClean="0">
                <a:effectLst/>
              </a:rPr>
              <a:t>An </a:t>
            </a:r>
            <a:r>
              <a:rPr lang="en-US" dirty="0">
                <a:effectLst/>
              </a:rPr>
              <a:t>example </a:t>
            </a:r>
            <a:r>
              <a:rPr lang="en-US" dirty="0" err="1">
                <a:effectLst/>
              </a:rPr>
              <a:t>modulefile</a:t>
            </a:r>
            <a:r>
              <a:rPr lang="en-US" dirty="0">
                <a:effectLst/>
              </a:rPr>
              <a:t> is provided with the xalt.tar file. This can be used to help make XALT part of the default environment. The </a:t>
            </a:r>
            <a:r>
              <a:rPr lang="en-US" dirty="0" err="1">
                <a:effectLst/>
              </a:rPr>
              <a:t>modulefile</a:t>
            </a:r>
            <a:r>
              <a:rPr lang="en-US" dirty="0">
                <a:effectLst/>
              </a:rPr>
              <a:t> </a:t>
            </a:r>
            <a:r>
              <a:rPr lang="en-US" dirty="0" smtClean="0">
                <a:effectLst/>
              </a:rPr>
              <a:t>modifies </a:t>
            </a:r>
            <a:r>
              <a:rPr lang="en-US" dirty="0">
                <a:effectLst/>
              </a:rPr>
              <a:t>the default user PATH and puts the </a:t>
            </a:r>
            <a:r>
              <a:rPr lang="en-US" dirty="0" err="1">
                <a:effectLst/>
              </a:rPr>
              <a:t>ld</a:t>
            </a:r>
            <a:r>
              <a:rPr lang="en-US" dirty="0">
                <a:effectLst/>
              </a:rPr>
              <a:t> and </a:t>
            </a:r>
            <a:r>
              <a:rPr lang="en-US" dirty="0" err="1">
                <a:effectLst/>
              </a:rPr>
              <a:t>mpirun</a:t>
            </a:r>
            <a:r>
              <a:rPr lang="en-US" dirty="0">
                <a:effectLst/>
              </a:rPr>
              <a:t> wrappers first in the PATH. </a:t>
            </a:r>
            <a:endParaRPr lang="en-US" dirty="0" smtClean="0">
              <a:effectLst/>
            </a:endParaRPr>
          </a:p>
          <a:p>
            <a:r>
              <a:rPr lang="en-US" dirty="0" smtClean="0">
                <a:effectLst/>
              </a:rPr>
              <a:t>This </a:t>
            </a:r>
            <a:r>
              <a:rPr lang="en-US" dirty="0">
                <a:effectLst/>
              </a:rPr>
              <a:t>requires addressing an issue: any change to the MPI library by a module swap will not keep the XALT wrapper first in the </a:t>
            </a:r>
            <a:r>
              <a:rPr lang="en-US" dirty="0" smtClean="0">
                <a:effectLst/>
              </a:rPr>
              <a:t>path</a:t>
            </a:r>
          </a:p>
          <a:p>
            <a:pPr lvl="1"/>
            <a:r>
              <a:rPr lang="en-US" b="1" dirty="0" smtClean="0">
                <a:effectLst/>
              </a:rPr>
              <a:t>Have </a:t>
            </a:r>
            <a:r>
              <a:rPr lang="en-US" b="1" dirty="0">
                <a:effectLst/>
              </a:rPr>
              <a:t>each MPI </a:t>
            </a:r>
            <a:r>
              <a:rPr lang="en-US" b="1" dirty="0" err="1">
                <a:effectLst/>
              </a:rPr>
              <a:t>modulefile</a:t>
            </a:r>
            <a:r>
              <a:rPr lang="en-US" b="1" dirty="0">
                <a:effectLst/>
              </a:rPr>
              <a:t> reload the XALT </a:t>
            </a:r>
            <a:r>
              <a:rPr lang="en-US" b="1" dirty="0" err="1">
                <a:effectLst/>
              </a:rPr>
              <a:t>modulefile</a:t>
            </a:r>
            <a:r>
              <a:rPr lang="en-US" b="1" dirty="0">
                <a:effectLst/>
              </a:rPr>
              <a:t> (or inline the XALT </a:t>
            </a:r>
            <a:r>
              <a:rPr lang="en-US" b="1" dirty="0" err="1">
                <a:effectLst/>
              </a:rPr>
              <a:t>modulefile</a:t>
            </a:r>
            <a:r>
              <a:rPr lang="en-US" b="1" dirty="0">
                <a:effectLst/>
              </a:rPr>
              <a:t> contents</a:t>
            </a:r>
            <a:r>
              <a:rPr lang="en-US" b="1" dirty="0" smtClean="0">
                <a:effectLst/>
              </a:rPr>
              <a:t>) OR</a:t>
            </a:r>
            <a:endParaRPr lang="en-US" b="1" dirty="0">
              <a:effectLst/>
            </a:endParaRPr>
          </a:p>
          <a:p>
            <a:pPr lvl="1" fontAlgn="base"/>
            <a:r>
              <a:rPr lang="en-US" b="1" dirty="0">
                <a:effectLst/>
              </a:rPr>
              <a:t>Use </a:t>
            </a:r>
            <a:r>
              <a:rPr lang="en-US" b="1" dirty="0" err="1">
                <a:effectLst/>
              </a:rPr>
              <a:t>Lmod</a:t>
            </a:r>
            <a:r>
              <a:rPr lang="en-US" b="1" dirty="0">
                <a:effectLst/>
              </a:rPr>
              <a:t> </a:t>
            </a:r>
            <a:r>
              <a:rPr lang="en-US" b="1" dirty="0" smtClean="0">
                <a:effectLst/>
              </a:rPr>
              <a:t>as </a:t>
            </a:r>
            <a:r>
              <a:rPr lang="en-US" b="1" dirty="0">
                <a:effectLst/>
              </a:rPr>
              <a:t>the module system which allows one to specify priorities on a PATH setting. </a:t>
            </a:r>
            <a:r>
              <a:rPr lang="en-US" b="1" dirty="0" err="1">
                <a:effectLst/>
              </a:rPr>
              <a:t>Lmod</a:t>
            </a:r>
            <a:r>
              <a:rPr lang="en-US" b="1" dirty="0">
                <a:effectLst/>
              </a:rPr>
              <a:t> has the ability to prioritize modules to keep them first in the </a:t>
            </a:r>
            <a:r>
              <a:rPr lang="en-US" b="1" dirty="0" smtClean="0">
                <a:effectLst/>
              </a:rPr>
              <a:t>path</a:t>
            </a:r>
          </a:p>
          <a:p>
            <a:pPr lvl="2" fontAlgn="base"/>
            <a:r>
              <a:rPr lang="en-US" dirty="0" smtClean="0">
                <a:effectLst/>
              </a:rPr>
              <a:t>Set </a:t>
            </a:r>
            <a:r>
              <a:rPr lang="en-US" dirty="0">
                <a:effectLst/>
              </a:rPr>
              <a:t>the XALT PATH priority to ensure that the MPI </a:t>
            </a:r>
            <a:r>
              <a:rPr lang="en-US" dirty="0" err="1">
                <a:effectLst/>
              </a:rPr>
              <a:t>modulefile</a:t>
            </a:r>
            <a:r>
              <a:rPr lang="en-US" dirty="0">
                <a:effectLst/>
              </a:rPr>
              <a:t> swaps will not be a problem</a:t>
            </a:r>
            <a:r>
              <a:rPr lang="en-US" dirty="0" smtClean="0">
                <a:effectLst/>
              </a:rPr>
              <a:t>.</a:t>
            </a:r>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13</a:t>
            </a:fld>
            <a:endParaRPr lang="en-US"/>
          </a:p>
        </p:txBody>
      </p:sp>
    </p:spTree>
    <p:extLst>
      <p:ext uri="{BB962C8B-B14F-4D97-AF65-F5344CB8AC3E}">
        <p14:creationId xmlns:p14="http://schemas.microsoft.com/office/powerpoint/2010/main" val="226893282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a:t>
            </a:r>
            <a:r>
              <a:rPr lang="en-US" dirty="0" err="1" smtClean="0"/>
              <a:t>etc</a:t>
            </a:r>
            <a:r>
              <a:rPr lang="en-US" dirty="0" smtClean="0"/>
              <a:t> </a:t>
            </a:r>
            <a:r>
              <a:rPr lang="en-US" dirty="0" err="1" smtClean="0"/>
              <a:t>dir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effectLst/>
              </a:rPr>
              <a:t>Pick a location for a </a:t>
            </a:r>
            <a:r>
              <a:rPr lang="en-US" dirty="0">
                <a:effectLst/>
              </a:rPr>
              <a:t>few </a:t>
            </a:r>
            <a:r>
              <a:rPr lang="en-US" dirty="0" smtClean="0">
                <a:effectLst/>
              </a:rPr>
              <a:t>files</a:t>
            </a:r>
          </a:p>
          <a:p>
            <a:pPr lvl="1"/>
            <a:r>
              <a:rPr lang="en-US" dirty="0" err="1" smtClean="0">
                <a:effectLst/>
              </a:rPr>
              <a:t>xalt_db.conf</a:t>
            </a:r>
            <a:endParaRPr lang="en-US" dirty="0" smtClean="0">
              <a:effectLst/>
            </a:endParaRPr>
          </a:p>
          <a:p>
            <a:pPr lvl="1"/>
            <a:r>
              <a:rPr lang="en-US" dirty="0" err="1" smtClean="0">
                <a:effectLst/>
              </a:rPr>
              <a:t>reverseMapD</a:t>
            </a:r>
            <a:r>
              <a:rPr lang="en-US" dirty="0">
                <a:effectLst/>
              </a:rPr>
              <a:t> </a:t>
            </a:r>
            <a:r>
              <a:rPr lang="en-US" dirty="0" smtClean="0">
                <a:effectLst/>
              </a:rPr>
              <a:t>directory</a:t>
            </a:r>
            <a:endParaRPr lang="en-US" dirty="0">
              <a:effectLst/>
            </a:endParaRPr>
          </a:p>
          <a:p>
            <a:r>
              <a:rPr lang="en-US" dirty="0" smtClean="0">
                <a:effectLst/>
              </a:rPr>
              <a:t>Suggest </a:t>
            </a:r>
            <a:r>
              <a:rPr lang="en-US" dirty="0">
                <a:effectLst/>
              </a:rPr>
              <a:t>for simplicity that </a:t>
            </a:r>
            <a:r>
              <a:rPr lang="en-US" dirty="0" smtClean="0">
                <a:effectLst/>
              </a:rPr>
              <a:t>these </a:t>
            </a:r>
            <a:r>
              <a:rPr lang="en-US" dirty="0">
                <a:effectLst/>
              </a:rPr>
              <a:t>go in XALT_DIR/</a:t>
            </a:r>
            <a:r>
              <a:rPr lang="en-US" dirty="0" err="1">
                <a:effectLst/>
              </a:rPr>
              <a:t>etc</a:t>
            </a:r>
            <a:r>
              <a:rPr lang="en-US" dirty="0">
                <a:effectLst/>
              </a:rPr>
              <a:t>, but this is up to </a:t>
            </a:r>
            <a:r>
              <a:rPr lang="en-US" dirty="0" smtClean="0">
                <a:effectLst/>
              </a:rPr>
              <a:t>you</a:t>
            </a:r>
          </a:p>
          <a:p>
            <a:pPr lvl="1"/>
            <a:r>
              <a:rPr lang="en-US" dirty="0" smtClean="0">
                <a:effectLst/>
              </a:rPr>
              <a:t>It </a:t>
            </a:r>
            <a:r>
              <a:rPr lang="en-US" dirty="0">
                <a:effectLst/>
              </a:rPr>
              <a:t>may be that the site wants the </a:t>
            </a:r>
            <a:r>
              <a:rPr lang="en-US" dirty="0" err="1">
                <a:effectLst/>
              </a:rPr>
              <a:t>xalt_db.conf</a:t>
            </a:r>
            <a:r>
              <a:rPr lang="en-US" dirty="0">
                <a:effectLst/>
              </a:rPr>
              <a:t> file somewhere more </a:t>
            </a:r>
            <a:r>
              <a:rPr lang="en-US" dirty="0" smtClean="0">
                <a:effectLst/>
              </a:rPr>
              <a:t>hidden/secure</a:t>
            </a:r>
            <a:r>
              <a:rPr lang="en-US" dirty="0">
                <a:effectLst/>
              </a:rPr>
              <a:t> </a:t>
            </a:r>
            <a:endParaRPr lang="en-US" dirty="0" smtClean="0">
              <a:effectLst/>
            </a:endParaRPr>
          </a:p>
          <a:p>
            <a:pPr lvl="1"/>
            <a:r>
              <a:rPr lang="en-US" dirty="0" smtClean="0">
                <a:effectLst/>
              </a:rPr>
              <a:t>This </a:t>
            </a:r>
            <a:r>
              <a:rPr lang="en-US" dirty="0">
                <a:effectLst/>
              </a:rPr>
              <a:t>can be chosen with the configuration option --with-</a:t>
            </a:r>
            <a:r>
              <a:rPr lang="en-US" dirty="0" err="1">
                <a:effectLst/>
              </a:rPr>
              <a:t>etcDir</a:t>
            </a:r>
            <a:r>
              <a:rPr lang="en-US" dirty="0">
                <a:effectLst/>
              </a:rPr>
              <a:t>=</a:t>
            </a:r>
            <a:r>
              <a:rPr lang="en-US" dirty="0" err="1">
                <a:effectLst/>
              </a:rPr>
              <a:t>ans</a:t>
            </a:r>
            <a:r>
              <a:rPr lang="en-US" dirty="0">
                <a:effectLst/>
              </a:rPr>
              <a:t> or overridden at runtime with </a:t>
            </a:r>
            <a:r>
              <a:rPr lang="en-US" dirty="0" smtClean="0">
                <a:effectLst/>
              </a:rPr>
              <a:t>XALT_ETC_DIR</a:t>
            </a:r>
            <a:r>
              <a:rPr lang="en-US" dirty="0">
                <a:effectLst/>
              </a:rPr>
              <a:t> </a:t>
            </a:r>
            <a:endParaRPr lang="en-US" dirty="0" smtClean="0">
              <a:effectLst/>
            </a:endParaRPr>
          </a:p>
          <a:p>
            <a:pPr lvl="1"/>
            <a:r>
              <a:rPr lang="en-US" dirty="0" smtClean="0">
                <a:effectLst/>
              </a:rPr>
              <a:t>Note </a:t>
            </a:r>
            <a:r>
              <a:rPr lang="en-US" dirty="0">
                <a:effectLst/>
              </a:rPr>
              <a:t>that you will need to have a XALT_ETC_DIR directory for each </a:t>
            </a:r>
            <a:r>
              <a:rPr lang="en-US" dirty="0" smtClean="0">
                <a:effectLst/>
              </a:rPr>
              <a:t>machine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14</a:t>
            </a:fld>
            <a:endParaRPr lang="en-US"/>
          </a:p>
        </p:txBody>
      </p:sp>
    </p:spTree>
    <p:extLst>
      <p:ext uri="{BB962C8B-B14F-4D97-AF65-F5344CB8AC3E}">
        <p14:creationId xmlns:p14="http://schemas.microsoft.com/office/powerpoint/2010/main" val="221063007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Installation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15</a:t>
            </a:fld>
            <a:endParaRPr lang="en-US"/>
          </a:p>
        </p:txBody>
      </p:sp>
    </p:spTree>
    <p:extLst>
      <p:ext uri="{BB962C8B-B14F-4D97-AF65-F5344CB8AC3E}">
        <p14:creationId xmlns:p14="http://schemas.microsoft.com/office/powerpoint/2010/main" val="36430686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Optional installation of </a:t>
            </a:r>
            <a:r>
              <a:rPr lang="en-US" dirty="0" err="1"/>
              <a:t>Lmod</a:t>
            </a:r>
            <a:endParaRPr lang="en-US" dirty="0"/>
          </a:p>
          <a:p>
            <a:pPr lvl="1"/>
            <a:r>
              <a:rPr lang="en-US" dirty="0"/>
              <a:t>Needed for reverse map capability (optional)</a:t>
            </a:r>
          </a:p>
          <a:p>
            <a:pPr lvl="1"/>
            <a:r>
              <a:rPr lang="en-US" dirty="0"/>
              <a:t>Can be used to replace TCL module system (optional)</a:t>
            </a:r>
          </a:p>
          <a:p>
            <a:r>
              <a:rPr lang="en-US" dirty="0" err="1"/>
              <a:t>Lmod</a:t>
            </a:r>
            <a:r>
              <a:rPr lang="en-US" dirty="0"/>
              <a:t> will need to be built for each machine it is to be used on.</a:t>
            </a:r>
          </a:p>
          <a:p>
            <a:r>
              <a:rPr lang="en-US" dirty="0"/>
              <a:t>Get Lmod-5.8rc2 or greater from…</a:t>
            </a:r>
          </a:p>
          <a:p>
            <a:pPr lvl="1"/>
            <a:r>
              <a:rPr lang="en-US" dirty="0" err="1"/>
              <a:t>git</a:t>
            </a:r>
            <a:r>
              <a:rPr lang="en-US" dirty="0"/>
              <a:t> clone </a:t>
            </a:r>
            <a:r>
              <a:rPr lang="en-US" dirty="0" err="1" smtClean="0">
                <a:hlinkClick r:id="rId2"/>
              </a:rPr>
              <a:t>git@github.com:TACC</a:t>
            </a:r>
            <a:r>
              <a:rPr lang="en-US" dirty="0" smtClean="0">
                <a:hlinkClick r:id="rId2"/>
              </a:rPr>
              <a:t>/</a:t>
            </a:r>
            <a:r>
              <a:rPr lang="en-US" dirty="0" err="1" smtClean="0">
                <a:hlinkClick r:id="rId2"/>
              </a:rPr>
              <a:t>Lmod.git</a:t>
            </a:r>
            <a:r>
              <a:rPr lang="en-US" dirty="0" smtClean="0"/>
              <a:t> or </a:t>
            </a:r>
            <a:r>
              <a:rPr lang="en-US" dirty="0"/>
              <a:t>download </a:t>
            </a:r>
            <a:r>
              <a:rPr lang="en-US" dirty="0" err="1"/>
              <a:t>Lmod</a:t>
            </a:r>
            <a:r>
              <a:rPr lang="en-US" dirty="0"/>
              <a:t>-&lt;</a:t>
            </a:r>
            <a:r>
              <a:rPr lang="en-US" dirty="0" err="1"/>
              <a:t>ver</a:t>
            </a:r>
            <a:r>
              <a:rPr lang="en-US" dirty="0"/>
              <a:t>&gt;.tar.gz from </a:t>
            </a:r>
            <a:r>
              <a:rPr lang="en-US" dirty="0" err="1"/>
              <a:t>github</a:t>
            </a:r>
            <a:r>
              <a:rPr lang="en-US" dirty="0"/>
              <a:t>.</a:t>
            </a:r>
          </a:p>
          <a:p>
            <a:r>
              <a:rPr lang="en-US" dirty="0"/>
              <a:t>Pick a location to install like $SWBASE/</a:t>
            </a:r>
            <a:r>
              <a:rPr lang="en-US" dirty="0" err="1"/>
              <a:t>lmod</a:t>
            </a:r>
            <a:endParaRPr lang="en-US" dirty="0"/>
          </a:p>
          <a:p>
            <a:r>
              <a:rPr lang="en-US" dirty="0"/>
              <a:t>Follow the INSTALL directions that are included with </a:t>
            </a:r>
            <a:r>
              <a:rPr lang="en-US" dirty="0" err="1"/>
              <a:t>Lmod</a:t>
            </a:r>
            <a:endParaRPr lang="en-US" dirty="0"/>
          </a:p>
          <a:p>
            <a:r>
              <a:rPr lang="en-US" dirty="0"/>
              <a:t>Create local </a:t>
            </a:r>
            <a:r>
              <a:rPr lang="en-US" dirty="0" err="1"/>
              <a:t>config</a:t>
            </a:r>
            <a:r>
              <a:rPr lang="en-US" dirty="0"/>
              <a:t> files that users will source</a:t>
            </a:r>
          </a:p>
          <a:p>
            <a:r>
              <a:rPr lang="en-US" dirty="0"/>
              <a:t>Documentation for </a:t>
            </a:r>
            <a:r>
              <a:rPr lang="en-US" dirty="0" err="1"/>
              <a:t>Lmod</a:t>
            </a:r>
            <a:r>
              <a:rPr lang="en-US" dirty="0"/>
              <a:t> can be found at:  https://www.tacc.utexas.edu/tacc-projects/lmod</a:t>
            </a: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16</a:t>
            </a:fld>
            <a:endParaRPr lang="en-US"/>
          </a:p>
        </p:txBody>
      </p:sp>
    </p:spTree>
    <p:extLst>
      <p:ext uri="{BB962C8B-B14F-4D97-AF65-F5344CB8AC3E}">
        <p14:creationId xmlns:p14="http://schemas.microsoft.com/office/powerpoint/2010/main" val="88185787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Automated part</a:t>
            </a:r>
            <a:endParaRPr lang="en-US" dirty="0"/>
          </a:p>
        </p:txBody>
      </p:sp>
      <p:sp>
        <p:nvSpPr>
          <p:cNvPr id="3" name="Content Placeholder 2"/>
          <p:cNvSpPr>
            <a:spLocks noGrp="1"/>
          </p:cNvSpPr>
          <p:nvPr>
            <p:ph idx="1"/>
          </p:nvPr>
        </p:nvSpPr>
        <p:spPr/>
        <p:txBody>
          <a:bodyPr>
            <a:normAutofit fontScale="70000" lnSpcReduction="20000"/>
          </a:bodyPr>
          <a:lstStyle/>
          <a:p>
            <a:pPr>
              <a:lnSpc>
                <a:spcPct val="80000"/>
              </a:lnSpc>
            </a:pPr>
            <a:r>
              <a:rPr lang="en-US" dirty="0" smtClean="0"/>
              <a:t>Again, mostly automated, but a few things need to be done by hand</a:t>
            </a:r>
          </a:p>
          <a:p>
            <a:pPr>
              <a:lnSpc>
                <a:spcPct val="80000"/>
              </a:lnSpc>
            </a:pPr>
            <a:r>
              <a:rPr lang="en-US" dirty="0" smtClean="0"/>
              <a:t>configure</a:t>
            </a:r>
          </a:p>
          <a:p>
            <a:pPr marL="914400" lvl="3">
              <a:lnSpc>
                <a:spcPct val="80000"/>
              </a:lnSpc>
              <a:spcBef>
                <a:spcPts val="2000"/>
              </a:spcBef>
            </a:pPr>
            <a:r>
              <a:rPr lang="en-US" sz="2200" dirty="0"/>
              <a:t>Will determine if a newer </a:t>
            </a:r>
            <a:r>
              <a:rPr lang="en-US" sz="2200" dirty="0" err="1"/>
              <a:t>psmisc</a:t>
            </a:r>
            <a:r>
              <a:rPr lang="en-US" sz="2200" dirty="0"/>
              <a:t> installation is </a:t>
            </a:r>
            <a:r>
              <a:rPr lang="en-US" sz="2200" dirty="0" smtClean="0"/>
              <a:t>needed</a:t>
            </a:r>
          </a:p>
          <a:p>
            <a:pPr marL="914400" lvl="3">
              <a:lnSpc>
                <a:spcPct val="80000"/>
              </a:lnSpc>
              <a:spcBef>
                <a:spcPts val="2000"/>
              </a:spcBef>
            </a:pPr>
            <a:r>
              <a:rPr lang="en-US" sz="2200" dirty="0" smtClean="0"/>
              <a:t>Might want to specify</a:t>
            </a:r>
          </a:p>
          <a:p>
            <a:pPr marL="1371600" lvl="4">
              <a:lnSpc>
                <a:spcPct val="80000"/>
              </a:lnSpc>
              <a:spcBef>
                <a:spcPts val="2000"/>
              </a:spcBef>
            </a:pPr>
            <a:r>
              <a:rPr lang="en-US" sz="2200" dirty="0" smtClean="0"/>
              <a:t>--prefix=</a:t>
            </a:r>
          </a:p>
          <a:p>
            <a:pPr marL="1371600" lvl="4">
              <a:lnSpc>
                <a:spcPct val="80000"/>
              </a:lnSpc>
              <a:spcBef>
                <a:spcPts val="2000"/>
              </a:spcBef>
            </a:pPr>
            <a:r>
              <a:rPr lang="en-US" sz="2200" dirty="0" smtClean="0"/>
              <a:t>--with-</a:t>
            </a:r>
            <a:r>
              <a:rPr lang="en-US" sz="2200" dirty="0" err="1" smtClean="0"/>
              <a:t>etcDir</a:t>
            </a:r>
            <a:r>
              <a:rPr lang="en-US" sz="2200" dirty="0" smtClean="0"/>
              <a:t>=[directory]</a:t>
            </a:r>
          </a:p>
          <a:p>
            <a:pPr marL="1371600" lvl="4">
              <a:lnSpc>
                <a:spcPct val="80000"/>
              </a:lnSpc>
              <a:spcBef>
                <a:spcPts val="2000"/>
              </a:spcBef>
            </a:pPr>
            <a:r>
              <a:rPr lang="en-US" sz="2200" dirty="0" smtClean="0"/>
              <a:t>--with-transmission=[</a:t>
            </a:r>
            <a:r>
              <a:rPr lang="en-US" sz="2200" dirty="0" err="1" smtClean="0"/>
              <a:t>file,syslog,directdb</a:t>
            </a:r>
            <a:r>
              <a:rPr lang="en-US" sz="2200" dirty="0" smtClean="0"/>
              <a:t>]</a:t>
            </a:r>
            <a:endParaRPr lang="en-US" sz="2200" dirty="0"/>
          </a:p>
          <a:p>
            <a:pPr>
              <a:lnSpc>
                <a:spcPct val="80000"/>
              </a:lnSpc>
            </a:pPr>
            <a:r>
              <a:rPr lang="en-US" dirty="0"/>
              <a:t>m</a:t>
            </a:r>
            <a:r>
              <a:rPr lang="en-US" dirty="0" smtClean="0"/>
              <a:t>ake</a:t>
            </a:r>
          </a:p>
          <a:p>
            <a:pPr>
              <a:lnSpc>
                <a:spcPct val="80000"/>
              </a:lnSpc>
            </a:pPr>
            <a:r>
              <a:rPr lang="en-US" dirty="0" smtClean="0"/>
              <a:t>make install</a:t>
            </a:r>
          </a:p>
          <a:p>
            <a:pPr lvl="1">
              <a:lnSpc>
                <a:spcPct val="80000"/>
              </a:lnSpc>
            </a:pPr>
            <a:r>
              <a:rPr lang="en-US" dirty="0" smtClean="0"/>
              <a:t>Installs </a:t>
            </a:r>
            <a:r>
              <a:rPr lang="en-US" dirty="0" err="1" smtClean="0"/>
              <a:t>mpirun</a:t>
            </a:r>
            <a:r>
              <a:rPr lang="en-US" dirty="0" smtClean="0"/>
              <a:t>, </a:t>
            </a:r>
            <a:r>
              <a:rPr lang="en-US" dirty="0" err="1" smtClean="0"/>
              <a:t>aprun</a:t>
            </a:r>
            <a:r>
              <a:rPr lang="en-US" dirty="0" smtClean="0"/>
              <a:t>, </a:t>
            </a:r>
            <a:r>
              <a:rPr lang="en-US" dirty="0" err="1" smtClean="0"/>
              <a:t>srun</a:t>
            </a:r>
            <a:r>
              <a:rPr lang="en-US" dirty="0" smtClean="0"/>
              <a:t>, </a:t>
            </a:r>
            <a:r>
              <a:rPr lang="en-US" dirty="0" err="1" smtClean="0"/>
              <a:t>ibrun</a:t>
            </a:r>
            <a:endParaRPr lang="en-US" dirty="0"/>
          </a:p>
          <a:p>
            <a:pPr lvl="2">
              <a:lnSpc>
                <a:spcPct val="80000"/>
              </a:lnSpc>
            </a:pPr>
            <a:r>
              <a:rPr lang="en-US" dirty="0" smtClean="0"/>
              <a:t>might want to delete inappropriate launchers</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17</a:t>
            </a:fld>
            <a:endParaRPr lang="en-US"/>
          </a:p>
        </p:txBody>
      </p:sp>
    </p:spTree>
    <p:extLst>
      <p:ext uri="{BB962C8B-B14F-4D97-AF65-F5344CB8AC3E}">
        <p14:creationId xmlns:p14="http://schemas.microsoft.com/office/powerpoint/2010/main" val="392979230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(1)</a:t>
            </a:r>
            <a:endParaRPr lang="en-US" dirty="0"/>
          </a:p>
        </p:txBody>
      </p:sp>
      <p:sp>
        <p:nvSpPr>
          <p:cNvPr id="3" name="Content Placeholder 2"/>
          <p:cNvSpPr>
            <a:spLocks noGrp="1"/>
          </p:cNvSpPr>
          <p:nvPr>
            <p:ph idx="1"/>
          </p:nvPr>
        </p:nvSpPr>
        <p:spPr/>
        <p:txBody>
          <a:bodyPr/>
          <a:lstStyle/>
          <a:p>
            <a:pPr>
              <a:lnSpc>
                <a:spcPct val="80000"/>
              </a:lnSpc>
            </a:pPr>
            <a:r>
              <a:rPr lang="en-US" dirty="0" smtClean="0"/>
              <a:t>Modify </a:t>
            </a:r>
            <a:r>
              <a:rPr lang="en-US" dirty="0"/>
              <a:t>the site/xalt_syshost.py </a:t>
            </a:r>
            <a:r>
              <a:rPr lang="en-US" dirty="0" smtClean="0"/>
              <a:t>file</a:t>
            </a:r>
          </a:p>
          <a:p>
            <a:pPr lvl="1">
              <a:lnSpc>
                <a:spcPct val="80000"/>
              </a:lnSpc>
            </a:pPr>
            <a:r>
              <a:rPr lang="en-US" dirty="0" smtClean="0"/>
              <a:t>This file must return the name or names of the hosts you want stored in the database</a:t>
            </a:r>
          </a:p>
          <a:p>
            <a:pPr lvl="1">
              <a:lnSpc>
                <a:spcPct val="80000"/>
              </a:lnSpc>
            </a:pPr>
            <a:r>
              <a:rPr lang="en-US" dirty="0" smtClean="0"/>
              <a:t>We suggest one name for an entire machine, but you could go with a name for each compute node or partition</a:t>
            </a:r>
          </a:p>
          <a:p>
            <a:pPr lvl="1">
              <a:lnSpc>
                <a:spcPct val="80000"/>
              </a:lnSpc>
            </a:pPr>
            <a:r>
              <a:rPr lang="en-US" dirty="0" smtClean="0"/>
              <a:t>We provide a stub xalt_syshost.py file</a:t>
            </a:r>
          </a:p>
          <a:p>
            <a:pPr lvl="2">
              <a:lnSpc>
                <a:spcPct val="80000"/>
              </a:lnSpc>
            </a:pPr>
            <a:r>
              <a:rPr lang="en-US" dirty="0" smtClean="0"/>
              <a:t>Examples work on Stampede (TACC) and Darter (NICS) to provide one name for each node on the machines</a:t>
            </a:r>
          </a:p>
          <a:p>
            <a:pPr lvl="2">
              <a:lnSpc>
                <a:spcPct val="80000"/>
              </a:lnSpc>
            </a:pPr>
            <a:r>
              <a:rPr lang="en-US" dirty="0" smtClean="0"/>
              <a:t>Up to installer to modify it to return what the site wants</a:t>
            </a:r>
            <a:endParaRPr lang="en-US" dirty="0"/>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18</a:t>
            </a:fld>
            <a:endParaRPr lang="en-US"/>
          </a:p>
        </p:txBody>
      </p:sp>
    </p:spTree>
    <p:extLst>
      <p:ext uri="{BB962C8B-B14F-4D97-AF65-F5344CB8AC3E}">
        <p14:creationId xmlns:p14="http://schemas.microsoft.com/office/powerpoint/2010/main" val="33682056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(2)</a:t>
            </a:r>
            <a:endParaRPr lang="en-US" dirty="0"/>
          </a:p>
        </p:txBody>
      </p:sp>
      <p:sp>
        <p:nvSpPr>
          <p:cNvPr id="3" name="Content Placeholder 2"/>
          <p:cNvSpPr>
            <a:spLocks noGrp="1"/>
          </p:cNvSpPr>
          <p:nvPr>
            <p:ph idx="1"/>
          </p:nvPr>
        </p:nvSpPr>
        <p:spPr/>
        <p:txBody>
          <a:bodyPr/>
          <a:lstStyle/>
          <a:p>
            <a:pPr>
              <a:lnSpc>
                <a:spcPct val="80000"/>
              </a:lnSpc>
            </a:pPr>
            <a:r>
              <a:rPr lang="en-US" dirty="0" smtClean="0"/>
              <a:t>Might </a:t>
            </a:r>
            <a:r>
              <a:rPr lang="en-US" dirty="0"/>
              <a:t>need to develop your own code launcher if not part of XALT </a:t>
            </a:r>
            <a:endParaRPr lang="en-US" dirty="0" smtClean="0"/>
          </a:p>
          <a:p>
            <a:pPr lvl="1">
              <a:lnSpc>
                <a:spcPct val="80000"/>
              </a:lnSpc>
            </a:pPr>
            <a:r>
              <a:rPr lang="en-US" dirty="0" smtClean="0"/>
              <a:t>We provide </a:t>
            </a:r>
            <a:r>
              <a:rPr lang="en-US" dirty="0" err="1" smtClean="0"/>
              <a:t>mpirun</a:t>
            </a:r>
            <a:r>
              <a:rPr lang="en-US" dirty="0" smtClean="0"/>
              <a:t>, </a:t>
            </a:r>
            <a:r>
              <a:rPr lang="en-US" dirty="0" err="1" smtClean="0"/>
              <a:t>aprun</a:t>
            </a:r>
            <a:r>
              <a:rPr lang="en-US" dirty="0" smtClean="0"/>
              <a:t>, </a:t>
            </a:r>
            <a:r>
              <a:rPr lang="en-US" dirty="0" err="1" smtClean="0"/>
              <a:t>srun</a:t>
            </a:r>
            <a:r>
              <a:rPr lang="en-US" dirty="0" smtClean="0"/>
              <a:t>, and </a:t>
            </a:r>
            <a:r>
              <a:rPr lang="en-US" dirty="0" err="1" smtClean="0"/>
              <a:t>ibrun</a:t>
            </a:r>
            <a:r>
              <a:rPr lang="en-US" dirty="0" smtClean="0"/>
              <a:t> launchers</a:t>
            </a:r>
            <a:endParaRPr lang="en-US" dirty="0"/>
          </a:p>
          <a:p>
            <a:pPr lvl="1">
              <a:lnSpc>
                <a:spcPct val="80000"/>
              </a:lnSpc>
            </a:pPr>
            <a:r>
              <a:rPr lang="en-US" dirty="0"/>
              <a:t>Might also require creating </a:t>
            </a:r>
            <a:r>
              <a:rPr lang="en-US" dirty="0" smtClean="0"/>
              <a:t>site/xalt_find_exec_</a:t>
            </a:r>
            <a:r>
              <a:rPr lang="en-US" b="1" dirty="0" smtClean="0"/>
              <a:t>xxxx</a:t>
            </a:r>
            <a:r>
              <a:rPr lang="en-US" dirty="0" smtClean="0"/>
              <a:t>.py</a:t>
            </a:r>
          </a:p>
          <a:p>
            <a:pPr>
              <a:lnSpc>
                <a:spcPct val="80000"/>
              </a:lnSpc>
            </a:pPr>
            <a:r>
              <a:rPr lang="en-US" dirty="0" smtClean="0"/>
              <a:t>We hope sites will contribute new launchers or fixes to these wrappers if issues are detected</a:t>
            </a:r>
            <a:endParaRPr lang="en-US" dirty="0"/>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19</a:t>
            </a:fld>
            <a:endParaRPr lang="en-US"/>
          </a:p>
        </p:txBody>
      </p:sp>
    </p:spTree>
    <p:extLst>
      <p:ext uri="{BB962C8B-B14F-4D97-AF65-F5344CB8AC3E}">
        <p14:creationId xmlns:p14="http://schemas.microsoft.com/office/powerpoint/2010/main" val="9119663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lstStyle/>
          <a:p>
            <a:r>
              <a:rPr lang="x-none" dirty="0">
                <a:effectLst/>
              </a:rPr>
              <a:t>This work was supported by the NSF award 1339690 entitled “Collaborative Research: SI2-SSE: XALT: Understanding the Software Needs of High End Computer Users.”</a:t>
            </a:r>
            <a:endParaRPr lang="en-US" dirty="0">
              <a:effectLst/>
            </a:endParaRPr>
          </a:p>
          <a:p>
            <a:r>
              <a:rPr lang="x-none" dirty="0">
                <a:effectLst/>
              </a:rPr>
              <a:t>This material is based upon work performed using computational resources provided by the University of Tennessee’s Joint Institute for Computational Sciences [26] and the Texas Advanced Computing Center (TACC) at the University of Texas at Austin.</a:t>
            </a:r>
            <a:endParaRPr lang="en-US" dirty="0">
              <a:effectLst/>
            </a:endParaRPr>
          </a:p>
          <a:p>
            <a:endParaRPr lang="en-US" dirty="0"/>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a:t>
            </a:fld>
            <a:endParaRPr lang="en-US"/>
          </a:p>
        </p:txBody>
      </p:sp>
    </p:spTree>
    <p:extLst>
      <p:ext uri="{BB962C8B-B14F-4D97-AF65-F5344CB8AC3E}">
        <p14:creationId xmlns:p14="http://schemas.microsoft.com/office/powerpoint/2010/main" val="320542456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(3)</a:t>
            </a:r>
            <a:endParaRPr lang="en-US" dirty="0"/>
          </a:p>
        </p:txBody>
      </p:sp>
      <p:sp>
        <p:nvSpPr>
          <p:cNvPr id="3" name="Content Placeholder 2"/>
          <p:cNvSpPr>
            <a:spLocks noGrp="1"/>
          </p:cNvSpPr>
          <p:nvPr>
            <p:ph idx="1"/>
          </p:nvPr>
        </p:nvSpPr>
        <p:spPr/>
        <p:txBody>
          <a:bodyPr/>
          <a:lstStyle/>
          <a:p>
            <a:pPr>
              <a:lnSpc>
                <a:spcPct val="80000"/>
              </a:lnSpc>
            </a:pPr>
            <a:r>
              <a:rPr lang="en-US" dirty="0" smtClean="0"/>
              <a:t>Might </a:t>
            </a:r>
            <a:r>
              <a:rPr lang="en-US" dirty="0"/>
              <a:t>require edits to </a:t>
            </a:r>
            <a:r>
              <a:rPr lang="en-US" dirty="0" smtClean="0"/>
              <a:t>site/xalt_site_pkg.py</a:t>
            </a:r>
          </a:p>
          <a:p>
            <a:pPr lvl="1">
              <a:lnSpc>
                <a:spcPct val="80000"/>
              </a:lnSpc>
            </a:pPr>
            <a:r>
              <a:rPr lang="en-US" dirty="0" smtClean="0"/>
              <a:t>XALT provides SLURM and PBS hooks</a:t>
            </a:r>
          </a:p>
          <a:p>
            <a:pPr>
              <a:lnSpc>
                <a:spcPct val="80000"/>
              </a:lnSpc>
            </a:pPr>
            <a:r>
              <a:rPr lang="en-US" b="1" dirty="0" smtClean="0"/>
              <a:t>What does this file do?</a:t>
            </a:r>
          </a:p>
          <a:p>
            <a:pPr lvl="1">
              <a:lnSpc>
                <a:spcPct val="80000"/>
              </a:lnSpc>
            </a:pPr>
            <a:r>
              <a:rPr lang="en-US" b="1" dirty="0" err="1" smtClean="0"/>
              <a:t>xxxxx</a:t>
            </a:r>
            <a:endParaRPr lang="en-US" b="1" dirty="0" smtClean="0"/>
          </a:p>
          <a:p>
            <a:pPr>
              <a:lnSpc>
                <a:spcPct val="80000"/>
              </a:lnSpc>
            </a:pPr>
            <a:r>
              <a:rPr lang="en-US" dirty="0" smtClean="0"/>
              <a:t>Again, hope sites will contribute new hooks</a:t>
            </a:r>
            <a:endParaRPr lang="en-US" dirty="0"/>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20</a:t>
            </a:fld>
            <a:endParaRPr lang="en-US"/>
          </a:p>
        </p:txBody>
      </p:sp>
    </p:spTree>
    <p:extLst>
      <p:ext uri="{BB962C8B-B14F-4D97-AF65-F5344CB8AC3E}">
        <p14:creationId xmlns:p14="http://schemas.microsoft.com/office/powerpoint/2010/main" val="146703891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 manual part (4)</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Create </a:t>
            </a:r>
            <a:r>
              <a:rPr lang="en-US" dirty="0" err="1"/>
              <a:t>modulefile</a:t>
            </a:r>
            <a:r>
              <a:rPr lang="en-US" dirty="0"/>
              <a:t> for XALT </a:t>
            </a:r>
            <a:endParaRPr lang="en-US" dirty="0" smtClean="0"/>
          </a:p>
          <a:p>
            <a:pPr lvl="1">
              <a:lnSpc>
                <a:spcPct val="80000"/>
              </a:lnSpc>
            </a:pPr>
            <a:r>
              <a:rPr lang="en-US" dirty="0" smtClean="0"/>
              <a:t>unless </a:t>
            </a:r>
            <a:r>
              <a:rPr lang="en-US" dirty="0"/>
              <a:t>you want to do something </a:t>
            </a:r>
            <a:r>
              <a:rPr lang="en-US" dirty="0" smtClean="0"/>
              <a:t>else</a:t>
            </a:r>
          </a:p>
          <a:p>
            <a:pPr lvl="1">
              <a:lnSpc>
                <a:spcPct val="80000"/>
              </a:lnSpc>
            </a:pPr>
            <a:r>
              <a:rPr lang="en-US" dirty="0" smtClean="0"/>
              <a:t>Example </a:t>
            </a:r>
            <a:r>
              <a:rPr lang="en-US" dirty="0" err="1" smtClean="0"/>
              <a:t>modulefile</a:t>
            </a:r>
            <a:r>
              <a:rPr lang="en-US" dirty="0" smtClean="0"/>
              <a:t> is provided</a:t>
            </a:r>
          </a:p>
          <a:p>
            <a:pPr lvl="1">
              <a:lnSpc>
                <a:spcPct val="80000"/>
              </a:lnSpc>
            </a:pPr>
            <a:r>
              <a:rPr lang="en-US" dirty="0" smtClean="0"/>
              <a:t>A “priority” setting is included if you are using </a:t>
            </a:r>
            <a:r>
              <a:rPr lang="en-US" dirty="0" err="1" smtClean="0"/>
              <a:t>Lmod</a:t>
            </a:r>
            <a:endParaRPr lang="en-US" dirty="0" smtClean="0"/>
          </a:p>
          <a:p>
            <a:pPr lvl="2">
              <a:lnSpc>
                <a:spcPct val="80000"/>
              </a:lnSpc>
            </a:pPr>
            <a:r>
              <a:rPr lang="en-US" dirty="0" smtClean="0"/>
              <a:t>Again this can keep XALT first in the path</a:t>
            </a:r>
            <a:endParaRPr lang="en-US" dirty="0"/>
          </a:p>
          <a:p>
            <a:pPr>
              <a:lnSpc>
                <a:spcPct val="80000"/>
              </a:lnSpc>
            </a:pPr>
            <a:r>
              <a:rPr lang="en-US" dirty="0"/>
              <a:t>Choose database transmission </a:t>
            </a:r>
            <a:r>
              <a:rPr lang="en-US" dirty="0" smtClean="0"/>
              <a:t>method</a:t>
            </a:r>
          </a:p>
          <a:p>
            <a:pPr lvl="1">
              <a:lnSpc>
                <a:spcPct val="80000"/>
              </a:lnSpc>
            </a:pPr>
            <a:r>
              <a:rPr lang="en-US" dirty="0" smtClean="0"/>
              <a:t>If you didn’t choose at configure time or want to change your choice, set XALT_TRANSMISSION_STYLE in the </a:t>
            </a:r>
            <a:r>
              <a:rPr lang="en-US" dirty="0" err="1" smtClean="0"/>
              <a:t>modulefile</a:t>
            </a:r>
            <a:endParaRPr lang="en-US" dirty="0"/>
          </a:p>
          <a:p>
            <a:pPr lvl="1">
              <a:lnSpc>
                <a:spcPct val="80000"/>
              </a:lnSpc>
            </a:pPr>
            <a:r>
              <a:rPr lang="en-US" dirty="0"/>
              <a:t>File, syslog or </a:t>
            </a:r>
            <a:r>
              <a:rPr lang="en-US" dirty="0" err="1"/>
              <a:t>directdb</a:t>
            </a:r>
            <a:endParaRPr lang="en-US" dirty="0"/>
          </a:p>
          <a:p>
            <a:pPr lvl="2">
              <a:lnSpc>
                <a:spcPct val="80000"/>
              </a:lnSpc>
            </a:pPr>
            <a:r>
              <a:rPr lang="en-US" dirty="0"/>
              <a:t>File is best for initial </a:t>
            </a:r>
            <a:r>
              <a:rPr lang="en-US" dirty="0" smtClean="0"/>
              <a:t>testing/debugging</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21</a:t>
            </a:fld>
            <a:endParaRPr lang="en-US"/>
          </a:p>
        </p:txBody>
      </p:sp>
    </p:spTree>
    <p:extLst>
      <p:ext uri="{BB962C8B-B14F-4D97-AF65-F5344CB8AC3E}">
        <p14:creationId xmlns:p14="http://schemas.microsoft.com/office/powerpoint/2010/main" val="146703891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smtClean="0"/>
              <a:t>At this point, the XALT code base is installed.  There are more steps to be completed, but we consider the rest post-installation.</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22</a:t>
            </a:fld>
            <a:endParaRPr lang="en-US"/>
          </a:p>
        </p:txBody>
      </p:sp>
    </p:spTree>
    <p:extLst>
      <p:ext uri="{BB962C8B-B14F-4D97-AF65-F5344CB8AC3E}">
        <p14:creationId xmlns:p14="http://schemas.microsoft.com/office/powerpoint/2010/main" val="5652511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Break</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23</a:t>
            </a:fld>
            <a:endParaRPr lang="en-US"/>
          </a:p>
        </p:txBody>
      </p:sp>
    </p:spTree>
    <p:extLst>
      <p:ext uri="{BB962C8B-B14F-4D97-AF65-F5344CB8AC3E}">
        <p14:creationId xmlns:p14="http://schemas.microsoft.com/office/powerpoint/2010/main" val="32012327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Testing</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24</a:t>
            </a:fld>
            <a:endParaRPr lang="en-US"/>
          </a:p>
        </p:txBody>
      </p:sp>
    </p:spTree>
    <p:extLst>
      <p:ext uri="{BB962C8B-B14F-4D97-AF65-F5344CB8AC3E}">
        <p14:creationId xmlns:p14="http://schemas.microsoft.com/office/powerpoint/2010/main" val="291975974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setup</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Highly suggest setting transmission style to file for initial testing</a:t>
            </a:r>
          </a:p>
          <a:p>
            <a:pPr lvl="1">
              <a:lnSpc>
                <a:spcPct val="80000"/>
              </a:lnSpc>
            </a:pPr>
            <a:r>
              <a:rPr lang="en-US" dirty="0" smtClean="0"/>
              <a:t>File is best for initial testing/debugging</a:t>
            </a:r>
          </a:p>
          <a:p>
            <a:pPr lvl="1">
              <a:lnSpc>
                <a:spcPct val="80000"/>
              </a:lnSpc>
            </a:pPr>
            <a:r>
              <a:rPr lang="en-US" dirty="0" smtClean="0"/>
              <a:t>Can set it on command line or in </a:t>
            </a:r>
            <a:r>
              <a:rPr lang="en-US" dirty="0" err="1" smtClean="0"/>
              <a:t>modulefile</a:t>
            </a:r>
            <a:endParaRPr lang="en-US" dirty="0" smtClean="0"/>
          </a:p>
          <a:p>
            <a:pPr>
              <a:lnSpc>
                <a:spcPct val="80000"/>
              </a:lnSpc>
            </a:pPr>
            <a:r>
              <a:rPr lang="en-US" dirty="0" smtClean="0"/>
              <a:t>Load your new XALT </a:t>
            </a:r>
            <a:r>
              <a:rPr lang="en-US" dirty="0" err="1" smtClean="0"/>
              <a:t>modulefile</a:t>
            </a:r>
            <a:endParaRPr lang="en-US" dirty="0" smtClean="0"/>
          </a:p>
          <a:p>
            <a:pPr lvl="1">
              <a:lnSpc>
                <a:spcPct val="80000"/>
              </a:lnSpc>
            </a:pPr>
            <a:r>
              <a:rPr lang="en-US" dirty="0" smtClean="0"/>
              <a:t>Unload old XALT or ALTD </a:t>
            </a:r>
            <a:r>
              <a:rPr lang="en-US" dirty="0" err="1" smtClean="0"/>
              <a:t>modulefile</a:t>
            </a:r>
            <a:endParaRPr lang="en-US" dirty="0" smtClean="0"/>
          </a:p>
          <a:p>
            <a:pPr lvl="1">
              <a:lnSpc>
                <a:spcPct val="80000"/>
              </a:lnSpc>
            </a:pPr>
            <a:r>
              <a:rPr lang="en-US" dirty="0" smtClean="0"/>
              <a:t>Remember to do this inside batch jobs too!</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25</a:t>
            </a:fld>
            <a:endParaRPr lang="en-US"/>
          </a:p>
        </p:txBody>
      </p:sp>
    </p:spTree>
    <p:extLst>
      <p:ext uri="{BB962C8B-B14F-4D97-AF65-F5344CB8AC3E}">
        <p14:creationId xmlns:p14="http://schemas.microsoft.com/office/powerpoint/2010/main" val="40982911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setup</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Create reverse map with </a:t>
            </a:r>
            <a:r>
              <a:rPr lang="en-US" dirty="0" err="1" smtClean="0"/>
              <a:t>lmod</a:t>
            </a:r>
            <a:r>
              <a:rPr lang="en-US" dirty="0" smtClean="0"/>
              <a:t> </a:t>
            </a:r>
          </a:p>
          <a:p>
            <a:pPr lvl="1">
              <a:lnSpc>
                <a:spcPct val="80000"/>
              </a:lnSpc>
            </a:pPr>
            <a:r>
              <a:rPr lang="en-US" dirty="0" smtClean="0"/>
              <a:t>optional but nice feature</a:t>
            </a:r>
            <a:r>
              <a:rPr lang="en-US" dirty="0"/>
              <a:t> </a:t>
            </a:r>
            <a:endParaRPr lang="en-US" dirty="0" smtClean="0"/>
          </a:p>
          <a:p>
            <a:pPr lvl="1">
              <a:lnSpc>
                <a:spcPct val="80000"/>
              </a:lnSpc>
            </a:pPr>
            <a:r>
              <a:rPr lang="en-US" dirty="0" smtClean="0"/>
              <a:t>Not necessary now, but since we are testing a good time to do it</a:t>
            </a:r>
          </a:p>
          <a:p>
            <a:pPr>
              <a:lnSpc>
                <a:spcPct val="80000"/>
              </a:lnSpc>
            </a:pPr>
            <a:r>
              <a:rPr lang="en-US" dirty="0" smtClean="0"/>
              <a:t>Run the spider tool that comes with </a:t>
            </a:r>
            <a:r>
              <a:rPr lang="en-US" dirty="0" err="1" smtClean="0"/>
              <a:t>lmod</a:t>
            </a:r>
            <a:endParaRPr lang="en-US" dirty="0" smtClean="0"/>
          </a:p>
          <a:p>
            <a:pPr lvl="1">
              <a:lnSpc>
                <a:spcPct val="80000"/>
              </a:lnSpc>
            </a:pPr>
            <a:r>
              <a:rPr lang="en-US" dirty="0" smtClean="0"/>
              <a:t>Will map all lib and exe directories to </a:t>
            </a:r>
            <a:r>
              <a:rPr lang="en-US" dirty="0" err="1" smtClean="0"/>
              <a:t>modulefiles</a:t>
            </a:r>
            <a:endParaRPr lang="en-US" dirty="0" smtClean="0"/>
          </a:p>
          <a:p>
            <a:pPr lvl="1">
              <a:lnSpc>
                <a:spcPct val="80000"/>
              </a:lnSpc>
            </a:pPr>
            <a:r>
              <a:rPr lang="en-US" dirty="0" smtClean="0"/>
              <a:t>On Cray’s a bit more complicated but still works</a:t>
            </a:r>
          </a:p>
          <a:p>
            <a:pPr lvl="2">
              <a:lnSpc>
                <a:spcPct val="80000"/>
              </a:lnSpc>
            </a:pPr>
            <a:r>
              <a:rPr lang="en-US" dirty="0" smtClean="0"/>
              <a:t>An example script is provided in the </a:t>
            </a:r>
            <a:r>
              <a:rPr lang="en-US" dirty="0" err="1" smtClean="0"/>
              <a:t>contrib</a:t>
            </a:r>
            <a:r>
              <a:rPr lang="en-US" dirty="0" smtClean="0"/>
              <a:t> directory</a:t>
            </a:r>
          </a:p>
          <a:p>
            <a:pPr lvl="1">
              <a:lnSpc>
                <a:spcPct val="80000"/>
              </a:lnSpc>
            </a:pPr>
            <a:r>
              <a:rPr lang="en-US" dirty="0" smtClean="0"/>
              <a:t>This resulting map (text file) must go in the XALT_ETCDIR </a:t>
            </a:r>
            <a:r>
              <a:rPr lang="en-US" dirty="0" err="1" smtClean="0"/>
              <a:t>directoryset</a:t>
            </a:r>
            <a:r>
              <a:rPr lang="en-US" dirty="0" smtClean="0"/>
              <a:t> at configure or set by the </a:t>
            </a:r>
            <a:r>
              <a:rPr lang="en-US" dirty="0" err="1" smtClean="0"/>
              <a:t>env</a:t>
            </a:r>
            <a:r>
              <a:rPr lang="en-US" dirty="0" smtClean="0"/>
              <a:t> </a:t>
            </a:r>
            <a:r>
              <a:rPr lang="en-US" dirty="0" err="1" smtClean="0"/>
              <a:t>var</a:t>
            </a:r>
            <a:r>
              <a:rPr lang="en-US" dirty="0" smtClean="0"/>
              <a:t> in the </a:t>
            </a:r>
            <a:r>
              <a:rPr lang="en-US" dirty="0" err="1" smtClean="0"/>
              <a:t>modulefile</a:t>
            </a:r>
            <a:endParaRPr lang="en-US" dirty="0" smtClean="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26</a:t>
            </a:fld>
            <a:endParaRPr lang="en-US"/>
          </a:p>
        </p:txBody>
      </p:sp>
    </p:spTree>
    <p:extLst>
      <p:ext uri="{BB962C8B-B14F-4D97-AF65-F5344CB8AC3E}">
        <p14:creationId xmlns:p14="http://schemas.microsoft.com/office/powerpoint/2010/main" val="22493161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setup</a:t>
            </a:r>
            <a:endParaRPr lang="en-US" dirty="0"/>
          </a:p>
        </p:txBody>
      </p:sp>
      <p:sp>
        <p:nvSpPr>
          <p:cNvPr id="3" name="Content Placeholder 2"/>
          <p:cNvSpPr>
            <a:spLocks noGrp="1"/>
          </p:cNvSpPr>
          <p:nvPr>
            <p:ph idx="1"/>
          </p:nvPr>
        </p:nvSpPr>
        <p:spPr/>
        <p:txBody>
          <a:bodyPr>
            <a:normAutofit/>
          </a:bodyPr>
          <a:lstStyle/>
          <a:p>
            <a:pPr>
              <a:lnSpc>
                <a:spcPct val="80000"/>
              </a:lnSpc>
            </a:pPr>
            <a:r>
              <a:rPr lang="en-US" dirty="0" smtClean="0"/>
              <a:t>If you plan to test XALT with multiple MPIs, then you will need to </a:t>
            </a:r>
            <a:r>
              <a:rPr lang="en-US" b="1" dirty="0" smtClean="0"/>
              <a:t>keep XALT first in the path</a:t>
            </a:r>
          </a:p>
          <a:p>
            <a:pPr>
              <a:lnSpc>
                <a:spcPct val="80000"/>
              </a:lnSpc>
            </a:pPr>
            <a:r>
              <a:rPr lang="en-US" b="1" dirty="0" smtClean="0"/>
              <a:t>Options</a:t>
            </a:r>
          </a:p>
          <a:p>
            <a:pPr lvl="1">
              <a:lnSpc>
                <a:spcPct val="80000"/>
              </a:lnSpc>
            </a:pPr>
            <a:r>
              <a:rPr lang="en-US" dirty="0" smtClean="0"/>
              <a:t>Edit MPI </a:t>
            </a:r>
            <a:r>
              <a:rPr lang="en-US" dirty="0" err="1" smtClean="0"/>
              <a:t>modulefiles</a:t>
            </a:r>
            <a:endParaRPr lang="en-US" dirty="0" smtClean="0"/>
          </a:p>
          <a:p>
            <a:pPr lvl="1">
              <a:lnSpc>
                <a:spcPct val="80000"/>
              </a:lnSpc>
            </a:pPr>
            <a:r>
              <a:rPr lang="en-US" dirty="0" smtClean="0"/>
              <a:t>Use </a:t>
            </a:r>
            <a:r>
              <a:rPr lang="en-US" dirty="0" err="1" smtClean="0"/>
              <a:t>Lmod</a:t>
            </a:r>
            <a:r>
              <a:rPr lang="en-US" dirty="0" smtClean="0"/>
              <a:t> as TCL module system replacement</a:t>
            </a:r>
          </a:p>
          <a:p>
            <a:pPr lvl="1">
              <a:lnSpc>
                <a:spcPct val="80000"/>
              </a:lnSpc>
            </a:pPr>
            <a:r>
              <a:rPr lang="en-US" dirty="0" smtClean="0"/>
              <a:t>Move </a:t>
            </a:r>
            <a:r>
              <a:rPr lang="en-US" dirty="0" err="1" smtClean="0"/>
              <a:t>mpirun</a:t>
            </a:r>
            <a:r>
              <a:rPr lang="en-US" dirty="0" smtClean="0"/>
              <a:t> wrappers and put ours in place</a:t>
            </a:r>
          </a:p>
          <a:p>
            <a:pPr lvl="1">
              <a:lnSpc>
                <a:spcPct val="80000"/>
              </a:lnSpc>
            </a:pPr>
            <a:r>
              <a:rPr lang="en-US" dirty="0" smtClean="0"/>
              <a:t>Same for </a:t>
            </a:r>
            <a:r>
              <a:rPr lang="en-US" dirty="0" err="1" smtClean="0"/>
              <a:t>ld</a:t>
            </a:r>
            <a:endParaRPr lang="en-US" dirty="0" smtClean="0"/>
          </a:p>
          <a:p>
            <a:pPr>
              <a:lnSpc>
                <a:spcPct val="80000"/>
              </a:lnSpc>
            </a:pPr>
            <a:r>
              <a:rPr lang="en-US" dirty="0" smtClean="0"/>
              <a:t>For now, you can reload the XALT </a:t>
            </a:r>
            <a:r>
              <a:rPr lang="en-US" dirty="0" err="1" smtClean="0"/>
              <a:t>modulefile</a:t>
            </a:r>
            <a:r>
              <a:rPr lang="en-US" dirty="0" smtClean="0"/>
              <a:t> after each MPI swap</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27</a:t>
            </a:fld>
            <a:endParaRPr lang="en-US"/>
          </a:p>
        </p:txBody>
      </p:sp>
    </p:spTree>
    <p:extLst>
      <p:ext uri="{BB962C8B-B14F-4D97-AF65-F5344CB8AC3E}">
        <p14:creationId xmlns:p14="http://schemas.microsoft.com/office/powerpoint/2010/main" val="303063111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Testing</a:t>
            </a:r>
            <a:endParaRPr lang="en-US" dirty="0"/>
          </a:p>
        </p:txBody>
      </p:sp>
      <p:sp>
        <p:nvSpPr>
          <p:cNvPr id="8" name="Content Placeholder 7"/>
          <p:cNvSpPr>
            <a:spLocks noGrp="1"/>
          </p:cNvSpPr>
          <p:nvPr>
            <p:ph idx="1"/>
          </p:nvPr>
        </p:nvSpPr>
        <p:spPr/>
        <p:txBody>
          <a:bodyPr/>
          <a:lstStyle/>
          <a:p>
            <a:r>
              <a:rPr lang="en-US" dirty="0" smtClean="0"/>
              <a:t>Testing is now simple and straightforward</a:t>
            </a:r>
          </a:p>
          <a:p>
            <a:r>
              <a:rPr lang="en-US" dirty="0" smtClean="0"/>
              <a:t>Compile a code and run it in a job</a:t>
            </a:r>
          </a:p>
          <a:p>
            <a:pPr lvl="1"/>
            <a:r>
              <a:rPr lang="en-US" dirty="0" smtClean="0"/>
              <a:t>Remember to have XALT loaded in the job</a:t>
            </a:r>
          </a:p>
          <a:p>
            <a:r>
              <a:rPr lang="en-US" dirty="0" smtClean="0"/>
              <a:t>There should be two files in ~/.</a:t>
            </a:r>
            <a:r>
              <a:rPr lang="en-US" dirty="0" err="1" smtClean="0"/>
              <a:t>xalt.d</a:t>
            </a:r>
            <a:r>
              <a:rPr lang="en-US" dirty="0" smtClean="0"/>
              <a:t>/</a:t>
            </a:r>
          </a:p>
          <a:p>
            <a:pPr lvl="1"/>
            <a:r>
              <a:rPr lang="en-US" dirty="0" err="1" smtClean="0"/>
              <a:t>link.machine.XXXX</a:t>
            </a:r>
            <a:endParaRPr lang="en-US" dirty="0" smtClean="0"/>
          </a:p>
          <a:p>
            <a:pPr lvl="1"/>
            <a:r>
              <a:rPr lang="en-US" dirty="0" err="1" smtClean="0"/>
              <a:t>run.machine.XXXX</a:t>
            </a:r>
            <a:endParaRPr lang="en-US" dirty="0" smtClean="0"/>
          </a:p>
          <a:p>
            <a:r>
              <a:rPr lang="en-US" dirty="0" smtClean="0"/>
              <a:t>Lets look at both of them now</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28</a:t>
            </a:fld>
            <a:endParaRPr lang="en-US"/>
          </a:p>
        </p:txBody>
      </p:sp>
    </p:spTree>
    <p:extLst>
      <p:ext uri="{BB962C8B-B14F-4D97-AF65-F5344CB8AC3E}">
        <p14:creationId xmlns:p14="http://schemas.microsoft.com/office/powerpoint/2010/main" val="176050822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Link.machine.*</a:t>
            </a:r>
            <a:endParaRPr lang="en-US" dirty="0"/>
          </a:p>
        </p:txBody>
      </p:sp>
      <p:sp>
        <p:nvSpPr>
          <p:cNvPr id="3" name="Content Placeholder 2"/>
          <p:cNvSpPr>
            <a:spLocks noGrp="1"/>
          </p:cNvSpPr>
          <p:nvPr>
            <p:ph idx="1"/>
          </p:nvPr>
        </p:nvSpPr>
        <p:spPr/>
        <p:txBody>
          <a:bodyPr/>
          <a:lstStyle/>
          <a:p>
            <a:r>
              <a:rPr lang="en-US" dirty="0" smtClean="0"/>
              <a:t>Put example here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29</a:t>
            </a:fld>
            <a:endParaRPr lang="en-US"/>
          </a:p>
        </p:txBody>
      </p:sp>
    </p:spTree>
    <p:extLst>
      <p:ext uri="{BB962C8B-B14F-4D97-AF65-F5344CB8AC3E}">
        <p14:creationId xmlns:p14="http://schemas.microsoft.com/office/powerpoint/2010/main" val="17013912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tIns="91440" bIns="0">
            <a:normAutofit lnSpcReduction="10000"/>
          </a:bodyPr>
          <a:lstStyle/>
          <a:p>
            <a:pPr lvl="0">
              <a:lnSpc>
                <a:spcPct val="50000"/>
              </a:lnSpc>
            </a:pPr>
            <a:r>
              <a:rPr lang="en-US" dirty="0">
                <a:effectLst/>
              </a:rPr>
              <a:t>Introduction and Motivation, 20 min</a:t>
            </a:r>
          </a:p>
          <a:p>
            <a:pPr lvl="0">
              <a:lnSpc>
                <a:spcPct val="50000"/>
              </a:lnSpc>
            </a:pPr>
            <a:r>
              <a:rPr lang="en-US" dirty="0">
                <a:effectLst/>
              </a:rPr>
              <a:t>Prepare to install, 20 min</a:t>
            </a:r>
          </a:p>
          <a:p>
            <a:pPr lvl="1">
              <a:lnSpc>
                <a:spcPct val="50000"/>
              </a:lnSpc>
            </a:pPr>
            <a:r>
              <a:rPr lang="en-US" sz="2400" dirty="0">
                <a:effectLst/>
              </a:rPr>
              <a:t>Things to consider</a:t>
            </a:r>
          </a:p>
          <a:p>
            <a:pPr lvl="0">
              <a:lnSpc>
                <a:spcPct val="50000"/>
              </a:lnSpc>
            </a:pPr>
            <a:r>
              <a:rPr lang="en-US" dirty="0">
                <a:effectLst/>
              </a:rPr>
              <a:t>Installation, 50 min</a:t>
            </a:r>
          </a:p>
          <a:p>
            <a:pPr lvl="1">
              <a:lnSpc>
                <a:spcPct val="50000"/>
              </a:lnSpc>
            </a:pPr>
            <a:r>
              <a:rPr lang="en-US" sz="2400" dirty="0">
                <a:effectLst/>
              </a:rPr>
              <a:t>Configure, make, install</a:t>
            </a:r>
          </a:p>
          <a:p>
            <a:pPr lvl="1">
              <a:lnSpc>
                <a:spcPct val="50000"/>
              </a:lnSpc>
            </a:pPr>
            <a:r>
              <a:rPr lang="en-US" sz="2400" dirty="0">
                <a:effectLst/>
              </a:rPr>
              <a:t>Post install changes</a:t>
            </a:r>
          </a:p>
          <a:p>
            <a:pPr lvl="0">
              <a:lnSpc>
                <a:spcPct val="50000"/>
              </a:lnSpc>
            </a:pPr>
            <a:r>
              <a:rPr lang="en-US" dirty="0">
                <a:effectLst/>
              </a:rPr>
              <a:t>Break, 15 min</a:t>
            </a:r>
          </a:p>
          <a:p>
            <a:pPr lvl="0">
              <a:lnSpc>
                <a:spcPct val="50000"/>
              </a:lnSpc>
            </a:pPr>
            <a:r>
              <a:rPr lang="en-US" dirty="0">
                <a:effectLst/>
              </a:rPr>
              <a:t>Testing, 30 min</a:t>
            </a:r>
          </a:p>
          <a:p>
            <a:pPr lvl="1">
              <a:lnSpc>
                <a:spcPct val="50000"/>
              </a:lnSpc>
            </a:pPr>
            <a:r>
              <a:rPr lang="en-US" sz="2400" dirty="0">
                <a:effectLst/>
              </a:rPr>
              <a:t>Debugging</a:t>
            </a:r>
          </a:p>
          <a:p>
            <a:pPr lvl="0">
              <a:lnSpc>
                <a:spcPct val="50000"/>
              </a:lnSpc>
            </a:pPr>
            <a:r>
              <a:rPr lang="en-US" dirty="0">
                <a:effectLst/>
              </a:rPr>
              <a:t>Production, 30 min</a:t>
            </a:r>
          </a:p>
          <a:p>
            <a:pPr lvl="1">
              <a:lnSpc>
                <a:spcPct val="50000"/>
              </a:lnSpc>
            </a:pPr>
            <a:r>
              <a:rPr lang="en-US" sz="2400" dirty="0">
                <a:effectLst/>
              </a:rPr>
              <a:t>Wrappers</a:t>
            </a:r>
          </a:p>
          <a:p>
            <a:pPr lvl="1">
              <a:lnSpc>
                <a:spcPct val="50000"/>
              </a:lnSpc>
            </a:pPr>
            <a:r>
              <a:rPr lang="en-US" sz="2400" dirty="0">
                <a:effectLst/>
              </a:rPr>
              <a:t>Data transmission</a:t>
            </a:r>
          </a:p>
          <a:p>
            <a:pPr lvl="0">
              <a:lnSpc>
                <a:spcPct val="50000"/>
              </a:lnSpc>
            </a:pPr>
            <a:r>
              <a:rPr lang="en-US" dirty="0">
                <a:effectLst/>
              </a:rPr>
              <a:t>Data mining, 40 </a:t>
            </a:r>
            <a:r>
              <a:rPr lang="en-US" dirty="0" smtClean="0">
                <a:effectLst/>
              </a:rPr>
              <a:t>min</a:t>
            </a:r>
            <a:endParaRPr lang="en-US" dirty="0">
              <a:effectLst/>
            </a:endParaRPr>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a:t>
            </a:fld>
            <a:endParaRPr lang="en-US"/>
          </a:p>
        </p:txBody>
      </p:sp>
    </p:spTree>
    <p:extLst>
      <p:ext uri="{BB962C8B-B14F-4D97-AF65-F5344CB8AC3E}">
        <p14:creationId xmlns:p14="http://schemas.microsoft.com/office/powerpoint/2010/main" val="118602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Run.machine.*</a:t>
            </a:r>
            <a:endParaRPr lang="en-US" dirty="0"/>
          </a:p>
        </p:txBody>
      </p:sp>
      <p:sp>
        <p:nvSpPr>
          <p:cNvPr id="3" name="Content Placeholder 2"/>
          <p:cNvSpPr>
            <a:spLocks noGrp="1"/>
          </p:cNvSpPr>
          <p:nvPr>
            <p:ph idx="1"/>
          </p:nvPr>
        </p:nvSpPr>
        <p:spPr/>
        <p:txBody>
          <a:bodyPr/>
          <a:lstStyle/>
          <a:p>
            <a:r>
              <a:rPr lang="en-US" dirty="0" smtClean="0"/>
              <a:t>Put example here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30</a:t>
            </a:fld>
            <a:endParaRPr lang="en-US"/>
          </a:p>
        </p:txBody>
      </p:sp>
    </p:spTree>
    <p:extLst>
      <p:ext uri="{BB962C8B-B14F-4D97-AF65-F5344CB8AC3E}">
        <p14:creationId xmlns:p14="http://schemas.microsoft.com/office/powerpoint/2010/main" val="20974096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could be wrong</a:t>
            </a:r>
            <a:endParaRPr lang="en-US" dirty="0"/>
          </a:p>
        </p:txBody>
      </p:sp>
      <p:sp>
        <p:nvSpPr>
          <p:cNvPr id="3" name="Content Placeholder 2"/>
          <p:cNvSpPr>
            <a:spLocks noGrp="1"/>
          </p:cNvSpPr>
          <p:nvPr>
            <p:ph idx="1"/>
          </p:nvPr>
        </p:nvSpPr>
        <p:spPr/>
        <p:txBody>
          <a:bodyPr>
            <a:normAutofit fontScale="92500"/>
          </a:bodyPr>
          <a:lstStyle/>
          <a:p>
            <a:r>
              <a:rPr lang="en-US" dirty="0" err="1" smtClean="0"/>
              <a:t>Syshost</a:t>
            </a:r>
            <a:r>
              <a:rPr lang="en-US" dirty="0" smtClean="0"/>
              <a:t> name</a:t>
            </a:r>
          </a:p>
          <a:p>
            <a:pPr lvl="1"/>
            <a:r>
              <a:rPr lang="en-US" dirty="0" smtClean="0"/>
              <a:t>Need to go back and work on xalt_syshost.py</a:t>
            </a:r>
          </a:p>
          <a:p>
            <a:r>
              <a:rPr lang="en-US" dirty="0" err="1" smtClean="0"/>
              <a:t>Num_cores</a:t>
            </a:r>
            <a:endParaRPr lang="en-US" dirty="0" smtClean="0"/>
          </a:p>
          <a:p>
            <a:pPr lvl="1"/>
            <a:r>
              <a:rPr lang="en-US" dirty="0" smtClean="0"/>
              <a:t>Something likely wrong with </a:t>
            </a:r>
            <a:r>
              <a:rPr lang="en-US" dirty="0" err="1" smtClean="0"/>
              <a:t>site_pkg</a:t>
            </a:r>
            <a:r>
              <a:rPr lang="en-US" dirty="0" smtClean="0"/>
              <a:t> or launcher</a:t>
            </a:r>
            <a:endParaRPr lang="en-US" dirty="0"/>
          </a:p>
          <a:p>
            <a:r>
              <a:rPr lang="en-US" dirty="0" err="1" smtClean="0"/>
              <a:t>Modulefile</a:t>
            </a:r>
            <a:r>
              <a:rPr lang="en-US" dirty="0" smtClean="0"/>
              <a:t> name</a:t>
            </a:r>
          </a:p>
          <a:p>
            <a:pPr lvl="1"/>
            <a:r>
              <a:rPr lang="en-US" dirty="0" smtClean="0"/>
              <a:t>The reverse map is likely not right</a:t>
            </a:r>
          </a:p>
          <a:p>
            <a:pPr lvl="1"/>
            <a:r>
              <a:rPr lang="en-US" dirty="0" smtClean="0"/>
              <a:t>Check the spider output</a:t>
            </a:r>
          </a:p>
          <a:p>
            <a:pPr lvl="1"/>
            <a:r>
              <a:rPr lang="en-US" dirty="0" smtClean="0"/>
              <a:t>Make sure to compile a code that uses hdf5 or </a:t>
            </a:r>
            <a:r>
              <a:rPr lang="en-US" dirty="0" err="1" smtClean="0"/>
              <a:t>netcdf</a:t>
            </a:r>
            <a:r>
              <a:rPr lang="en-US" dirty="0" smtClean="0"/>
              <a:t> or some other package that should have a </a:t>
            </a:r>
            <a:r>
              <a:rPr lang="en-US" dirty="0" err="1" smtClean="0"/>
              <a:t>modulefile</a:t>
            </a:r>
            <a:r>
              <a:rPr lang="en-US" dirty="0" smtClean="0"/>
              <a:t> name</a:t>
            </a: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31</a:t>
            </a:fld>
            <a:endParaRPr lang="en-US"/>
          </a:p>
        </p:txBody>
      </p:sp>
    </p:spTree>
    <p:extLst>
      <p:ext uri="{BB962C8B-B14F-4D97-AF65-F5344CB8AC3E}">
        <p14:creationId xmlns:p14="http://schemas.microsoft.com/office/powerpoint/2010/main" val="64955099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r>
              <a:rPr lang="en-US" dirty="0" smtClean="0"/>
              <a:t>If all the output in the files looks right, then we should test the parsing of the data and transmission to the database</a:t>
            </a:r>
          </a:p>
          <a:p>
            <a:r>
              <a:rPr lang="en-US" dirty="0" smtClean="0"/>
              <a:t>If you have files that have bad data, then delete them – maybe delete them all and create some new ones when you think everything looks right</a:t>
            </a:r>
          </a:p>
          <a:p>
            <a:r>
              <a:rPr lang="en-US" dirty="0" smtClean="0"/>
              <a:t>Now we can use the sbin/xalt_file_to_db.py script </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32</a:t>
            </a:fld>
            <a:endParaRPr lang="en-US"/>
          </a:p>
        </p:txBody>
      </p:sp>
    </p:spTree>
    <p:extLst>
      <p:ext uri="{BB962C8B-B14F-4D97-AF65-F5344CB8AC3E}">
        <p14:creationId xmlns:p14="http://schemas.microsoft.com/office/powerpoint/2010/main" val="277975633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Xalt_file_to_db.py</a:t>
            </a:r>
            <a:endParaRPr lang="en-US" dirty="0"/>
          </a:p>
        </p:txBody>
      </p:sp>
      <p:sp>
        <p:nvSpPr>
          <p:cNvPr id="3" name="Content Placeholder 2"/>
          <p:cNvSpPr>
            <a:spLocks noGrp="1"/>
          </p:cNvSpPr>
          <p:nvPr>
            <p:ph idx="1"/>
          </p:nvPr>
        </p:nvSpPr>
        <p:spPr/>
        <p:txBody>
          <a:bodyPr/>
          <a:lstStyle/>
          <a:p>
            <a:r>
              <a:rPr lang="en-US" dirty="0" smtClean="0"/>
              <a:t>Example of how to use xalt_file_to_db.py</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33</a:t>
            </a:fld>
            <a:endParaRPr lang="en-US"/>
          </a:p>
        </p:txBody>
      </p:sp>
    </p:spTree>
    <p:extLst>
      <p:ext uri="{BB962C8B-B14F-4D97-AF65-F5344CB8AC3E}">
        <p14:creationId xmlns:p14="http://schemas.microsoft.com/office/powerpoint/2010/main" val="425196861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file to </a:t>
            </a:r>
            <a:r>
              <a:rPr lang="en-US" dirty="0" err="1" smtClean="0"/>
              <a:t>db</a:t>
            </a:r>
            <a:r>
              <a:rPr lang="en-US" dirty="0" smtClean="0"/>
              <a:t> issues</a:t>
            </a:r>
            <a:endParaRPr lang="en-US" dirty="0"/>
          </a:p>
        </p:txBody>
      </p:sp>
      <p:sp>
        <p:nvSpPr>
          <p:cNvPr id="3" name="Content Placeholder 2"/>
          <p:cNvSpPr>
            <a:spLocks noGrp="1"/>
          </p:cNvSpPr>
          <p:nvPr>
            <p:ph idx="1"/>
          </p:nvPr>
        </p:nvSpPr>
        <p:spPr/>
        <p:txBody>
          <a:bodyPr/>
          <a:lstStyle/>
          <a:p>
            <a:r>
              <a:rPr lang="en-US" dirty="0" smtClean="0"/>
              <a:t>You may have access issues like only certain accounts can insert or access is only granted to hosts</a:t>
            </a:r>
          </a:p>
          <a:p>
            <a:r>
              <a:rPr lang="en-US" dirty="0" smtClean="0"/>
              <a:t>There is a simple summary report generated </a:t>
            </a:r>
          </a:p>
          <a:p>
            <a:pPr lvl="1"/>
            <a:r>
              <a:rPr lang="en-US" dirty="0" smtClean="0"/>
              <a:t>Total records parsed, links, runs, bad entries</a:t>
            </a:r>
          </a:p>
          <a:p>
            <a:pPr lvl="1"/>
            <a:r>
              <a:rPr lang="en-US" dirty="0" smtClean="0"/>
              <a:t>Bad could be several things:</a:t>
            </a:r>
          </a:p>
          <a:p>
            <a:pPr lvl="2"/>
            <a:r>
              <a:rPr lang="en-US" dirty="0" smtClean="0"/>
              <a:t>Couldn’t decode file (or syslog)</a:t>
            </a:r>
          </a:p>
          <a:p>
            <a:pPr lvl="3"/>
            <a:r>
              <a:rPr lang="en-US" dirty="0" smtClean="0"/>
              <a:t>For each bad entry there is a number printed that is the length of the number of characters – this number may be a clue to syslog limit issues</a:t>
            </a:r>
          </a:p>
          <a:p>
            <a:pPr lvl="2"/>
            <a:r>
              <a:rPr lang="en-US" dirty="0" smtClean="0"/>
              <a:t>Couldn’t insert data into </a:t>
            </a:r>
            <a:r>
              <a:rPr lang="en-US" dirty="0" err="1" smtClean="0"/>
              <a:t>db</a:t>
            </a:r>
            <a:endParaRPr lang="en-US" dirty="0" smtClean="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34</a:t>
            </a:fld>
            <a:endParaRPr lang="en-US"/>
          </a:p>
        </p:txBody>
      </p:sp>
    </p:spTree>
    <p:extLst>
      <p:ext uri="{BB962C8B-B14F-4D97-AF65-F5344CB8AC3E}">
        <p14:creationId xmlns:p14="http://schemas.microsoft.com/office/powerpoint/2010/main" val="149907666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err="1" smtClean="0"/>
              <a:t>directdb</a:t>
            </a:r>
            <a:endParaRPr lang="en-US" dirty="0"/>
          </a:p>
        </p:txBody>
      </p:sp>
      <p:sp>
        <p:nvSpPr>
          <p:cNvPr id="3" name="Content Placeholder 2"/>
          <p:cNvSpPr>
            <a:spLocks noGrp="1"/>
          </p:cNvSpPr>
          <p:nvPr>
            <p:ph idx="1"/>
          </p:nvPr>
        </p:nvSpPr>
        <p:spPr/>
        <p:txBody>
          <a:bodyPr/>
          <a:lstStyle/>
          <a:p>
            <a:r>
              <a:rPr lang="en-US" dirty="0" smtClean="0"/>
              <a:t>Set XALT_TRANSMISSION_STYLE to </a:t>
            </a:r>
            <a:r>
              <a:rPr lang="en-US" dirty="0" err="1" smtClean="0"/>
              <a:t>directdb</a:t>
            </a:r>
            <a:r>
              <a:rPr lang="en-US" dirty="0" smtClean="0"/>
              <a:t> either on command line or in </a:t>
            </a:r>
            <a:r>
              <a:rPr lang="en-US" dirty="0" err="1" smtClean="0"/>
              <a:t>modulefile</a:t>
            </a:r>
            <a:endParaRPr lang="en-US" dirty="0" smtClean="0"/>
          </a:p>
          <a:p>
            <a:r>
              <a:rPr lang="en-US" dirty="0" smtClean="0"/>
              <a:t>This method has the database updated immediately when </a:t>
            </a:r>
            <a:r>
              <a:rPr lang="en-US" dirty="0" err="1" smtClean="0"/>
              <a:t>ld</a:t>
            </a:r>
            <a:r>
              <a:rPr lang="en-US" dirty="0" smtClean="0"/>
              <a:t> or </a:t>
            </a:r>
            <a:r>
              <a:rPr lang="en-US" dirty="0" err="1" smtClean="0"/>
              <a:t>mpirun</a:t>
            </a:r>
            <a:r>
              <a:rPr lang="en-US" dirty="0" smtClean="0"/>
              <a:t> wrappers are used</a:t>
            </a:r>
          </a:p>
          <a:p>
            <a:pPr lvl="1"/>
            <a:r>
              <a:rPr lang="en-US" dirty="0" smtClean="0"/>
              <a:t>This is how ALTD worked for years at many sites</a:t>
            </a:r>
          </a:p>
          <a:p>
            <a:r>
              <a:rPr lang="en-US" dirty="0" smtClean="0"/>
              <a:t>Even if you don’t want to use it, good to test to make sure it works</a:t>
            </a:r>
          </a:p>
          <a:p>
            <a:pPr lvl="1"/>
            <a:r>
              <a:rPr lang="en-US" dirty="0" smtClean="0"/>
              <a:t>No files generated, so no trace of what was done other than what is in the database</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35</a:t>
            </a:fld>
            <a:endParaRPr lang="en-US"/>
          </a:p>
        </p:txBody>
      </p:sp>
    </p:spTree>
    <p:extLst>
      <p:ext uri="{BB962C8B-B14F-4D97-AF65-F5344CB8AC3E}">
        <p14:creationId xmlns:p14="http://schemas.microsoft.com/office/powerpoint/2010/main" val="383433359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36</a:t>
            </a:fld>
            <a:endParaRPr lang="en-US"/>
          </a:p>
        </p:txBody>
      </p:sp>
    </p:spTree>
    <p:extLst>
      <p:ext uri="{BB962C8B-B14F-4D97-AF65-F5344CB8AC3E}">
        <p14:creationId xmlns:p14="http://schemas.microsoft.com/office/powerpoint/2010/main" val="16170738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r>
              <a:rPr lang="en-US" dirty="0" err="1" smtClean="0"/>
              <a:t>reverseMap</a:t>
            </a:r>
            <a:endParaRPr lang="en-US" dirty="0"/>
          </a:p>
        </p:txBody>
      </p:sp>
      <p:sp>
        <p:nvSpPr>
          <p:cNvPr id="8" name="Content Placeholder 7"/>
          <p:cNvSpPr>
            <a:spLocks noGrp="1"/>
          </p:cNvSpPr>
          <p:nvPr>
            <p:ph idx="1"/>
          </p:nvPr>
        </p:nvSpPr>
        <p:spPr/>
        <p:txBody>
          <a:bodyPr>
            <a:noAutofit/>
          </a:bodyPr>
          <a:lstStyle/>
          <a:p>
            <a:r>
              <a:rPr lang="en-US" sz="1800" dirty="0" smtClean="0">
                <a:effectLst/>
              </a:rPr>
              <a:t>The </a:t>
            </a:r>
            <a:r>
              <a:rPr lang="en-US" sz="1800" dirty="0">
                <a:effectLst/>
              </a:rPr>
              <a:t>reverse map has been mentioned several times before, but exactly how do you create it.  As described above, </a:t>
            </a:r>
            <a:r>
              <a:rPr lang="en-US" sz="1800" dirty="0" err="1">
                <a:effectLst/>
              </a:rPr>
              <a:t>Lmod</a:t>
            </a:r>
            <a:r>
              <a:rPr lang="en-US" sz="1800" dirty="0">
                <a:effectLst/>
              </a:rPr>
              <a:t> can be used as a module replacement.  But even if you don’t want to replace TCL modules, you can use </a:t>
            </a:r>
            <a:r>
              <a:rPr lang="en-US" sz="1800" dirty="0" err="1">
                <a:effectLst/>
              </a:rPr>
              <a:t>Lmod</a:t>
            </a:r>
            <a:r>
              <a:rPr lang="en-US" sz="1800" dirty="0">
                <a:effectLst/>
              </a:rPr>
              <a:t> to create what we refer to as the reverse map.  Basically, it maps libraries (with paths) back to </a:t>
            </a:r>
            <a:r>
              <a:rPr lang="en-US" sz="1800" dirty="0" err="1">
                <a:effectLst/>
              </a:rPr>
              <a:t>modulefiles</a:t>
            </a:r>
            <a:r>
              <a:rPr lang="en-US" sz="1800" dirty="0">
                <a:effectLst/>
              </a:rPr>
              <a:t>.  </a:t>
            </a:r>
          </a:p>
          <a:p>
            <a:r>
              <a:rPr lang="en-US" sz="1800" dirty="0" smtClean="0">
                <a:effectLst/>
              </a:rPr>
              <a:t>If </a:t>
            </a:r>
            <a:r>
              <a:rPr lang="en-US" sz="1800" dirty="0">
                <a:effectLst/>
              </a:rPr>
              <a:t>you have your </a:t>
            </a:r>
            <a:r>
              <a:rPr lang="en-US" sz="1800" dirty="0" err="1">
                <a:effectLst/>
              </a:rPr>
              <a:t>modulefiles</a:t>
            </a:r>
            <a:r>
              <a:rPr lang="en-US" sz="1800" dirty="0">
                <a:effectLst/>
              </a:rPr>
              <a:t> set up with a one-to-one to mapping of modules to package installations, then </a:t>
            </a:r>
            <a:r>
              <a:rPr lang="en-US" sz="1800" dirty="0" err="1">
                <a:effectLst/>
              </a:rPr>
              <a:t>Lmod</a:t>
            </a:r>
            <a:r>
              <a:rPr lang="en-US" sz="1800" dirty="0">
                <a:effectLst/>
              </a:rPr>
              <a:t> can probably create the reverse map without issue.  But on some machines, a module points (with appropriate if tests) can point to a variety of installations and set environment variables depending on the currently loaded compilers and MPI.  In this scenario, the reverse map can be created, but it is a looser reverse map with many-to-one relationships</a:t>
            </a:r>
            <a:r>
              <a:rPr lang="en-US" sz="1800" dirty="0" smtClean="0">
                <a:effectLst/>
              </a:rPr>
              <a:t>.</a:t>
            </a:r>
            <a:endParaRPr lang="en-US" sz="1800"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37</a:t>
            </a:fld>
            <a:endParaRPr lang="en-US"/>
          </a:p>
        </p:txBody>
      </p:sp>
    </p:spTree>
    <p:extLst>
      <p:ext uri="{BB962C8B-B14F-4D97-AF65-F5344CB8AC3E}">
        <p14:creationId xmlns:p14="http://schemas.microsoft.com/office/powerpoint/2010/main" val="25372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r>
              <a:rPr lang="en-US" dirty="0" err="1" smtClean="0"/>
              <a:t>reverseMap</a:t>
            </a:r>
            <a:endParaRPr lang="en-US" dirty="0"/>
          </a:p>
        </p:txBody>
      </p:sp>
      <p:sp>
        <p:nvSpPr>
          <p:cNvPr id="8" name="Content Placeholder 7"/>
          <p:cNvSpPr>
            <a:spLocks noGrp="1"/>
          </p:cNvSpPr>
          <p:nvPr>
            <p:ph idx="1"/>
          </p:nvPr>
        </p:nvSpPr>
        <p:spPr/>
        <p:txBody>
          <a:bodyPr>
            <a:noAutofit/>
          </a:bodyPr>
          <a:lstStyle/>
          <a:p>
            <a:r>
              <a:rPr lang="en-US" sz="1800" dirty="0" smtClean="0">
                <a:effectLst/>
              </a:rPr>
              <a:t>And </a:t>
            </a:r>
            <a:r>
              <a:rPr lang="en-US" sz="1800" dirty="0">
                <a:effectLst/>
              </a:rPr>
              <a:t>further on some machines (like Crays), for spider to work, you have to run it multiple times (one for each Programming Environment) to get multiple reverse maps, which then have to be combined together for a master reverse map.  Below you will see a sample script for how to do this.</a:t>
            </a:r>
          </a:p>
          <a:p>
            <a:r>
              <a:rPr lang="en-US" sz="1800" i="1" dirty="0" smtClean="0">
                <a:effectLst/>
              </a:rPr>
              <a:t>The </a:t>
            </a:r>
            <a:r>
              <a:rPr lang="en-US" sz="1800" i="1" dirty="0">
                <a:effectLst/>
              </a:rPr>
              <a:t>reverse map needs to be created/updated per machine every time a new </a:t>
            </a:r>
            <a:r>
              <a:rPr lang="en-US" sz="1800" i="1" dirty="0" err="1">
                <a:effectLst/>
              </a:rPr>
              <a:t>modulefile</a:t>
            </a:r>
            <a:r>
              <a:rPr lang="en-US" sz="1800" i="1" dirty="0">
                <a:effectLst/>
              </a:rPr>
              <a:t> or package is installed.  </a:t>
            </a:r>
            <a:r>
              <a:rPr lang="en-US" sz="1800" dirty="0">
                <a:effectLst/>
              </a:rPr>
              <a:t>So it either has to become part of the software installation process, or run as a </a:t>
            </a:r>
            <a:r>
              <a:rPr lang="en-US" sz="1800" dirty="0" err="1">
                <a:effectLst/>
              </a:rPr>
              <a:t>cron</a:t>
            </a:r>
            <a:r>
              <a:rPr lang="en-US" sz="1800" dirty="0">
                <a:effectLst/>
              </a:rPr>
              <a:t> job every week for example.</a:t>
            </a:r>
          </a:p>
          <a:p>
            <a:r>
              <a:rPr lang="en-US" sz="1800" dirty="0" smtClean="0">
                <a:effectLst/>
              </a:rPr>
              <a:t>And </a:t>
            </a:r>
            <a:r>
              <a:rPr lang="en-US" sz="1800" dirty="0">
                <a:effectLst/>
              </a:rPr>
              <a:t>if you have multiple machines and one XALT installation, then you will need to have a </a:t>
            </a:r>
            <a:r>
              <a:rPr lang="en-US" sz="1800" dirty="0" err="1">
                <a:effectLst/>
              </a:rPr>
              <a:t>reversemap</a:t>
            </a:r>
            <a:r>
              <a:rPr lang="en-US" sz="1800" dirty="0">
                <a:effectLst/>
              </a:rPr>
              <a:t> for each machine.  That means as an example the </a:t>
            </a:r>
            <a:r>
              <a:rPr lang="en-US" sz="1800" dirty="0" err="1">
                <a:effectLst/>
              </a:rPr>
              <a:t>etc</a:t>
            </a:r>
            <a:r>
              <a:rPr lang="en-US" sz="1800" dirty="0">
                <a:effectLst/>
              </a:rPr>
              <a:t> directory will likely need to have subdirectories for each machine and a </a:t>
            </a:r>
            <a:r>
              <a:rPr lang="en-US" sz="1800" dirty="0" err="1">
                <a:effectLst/>
              </a:rPr>
              <a:t>reverseMapD</a:t>
            </a:r>
            <a:r>
              <a:rPr lang="en-US" sz="1800" dirty="0">
                <a:effectLst/>
              </a:rPr>
              <a:t> in each of those directories.  And you will need to set XALT_ETC_DIR in the </a:t>
            </a:r>
            <a:r>
              <a:rPr lang="en-US" sz="1800" dirty="0" err="1">
                <a:effectLst/>
              </a:rPr>
              <a:t>modulefile</a:t>
            </a:r>
            <a:r>
              <a:rPr lang="en-US" sz="1800" dirty="0">
                <a:effectLst/>
              </a:rPr>
              <a:t> for each machine to point to the appropriate place</a:t>
            </a:r>
            <a:r>
              <a:rPr lang="en-US" sz="1800" dirty="0" smtClean="0">
                <a:effectLst/>
              </a:rPr>
              <a:t>.</a:t>
            </a:r>
            <a:endParaRPr lang="en-US" sz="1800"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38</a:t>
            </a:fld>
            <a:endParaRPr lang="en-US"/>
          </a:p>
        </p:txBody>
      </p:sp>
    </p:spTree>
    <p:extLst>
      <p:ext uri="{BB962C8B-B14F-4D97-AF65-F5344CB8AC3E}">
        <p14:creationId xmlns:p14="http://schemas.microsoft.com/office/powerpoint/2010/main" val="1461631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r>
              <a:rPr lang="en-US" dirty="0" err="1" smtClean="0"/>
              <a:t>reverseMap</a:t>
            </a:r>
            <a:endParaRPr lang="en-US" dirty="0"/>
          </a:p>
        </p:txBody>
      </p:sp>
      <p:sp>
        <p:nvSpPr>
          <p:cNvPr id="8" name="Content Placeholder 7"/>
          <p:cNvSpPr>
            <a:spLocks noGrp="1"/>
          </p:cNvSpPr>
          <p:nvPr>
            <p:ph idx="1"/>
          </p:nvPr>
        </p:nvSpPr>
        <p:spPr/>
        <p:txBody>
          <a:bodyPr>
            <a:noAutofit/>
          </a:bodyPr>
          <a:lstStyle/>
          <a:p>
            <a:pPr marL="0" indent="0">
              <a:buNone/>
            </a:pPr>
            <a:r>
              <a:rPr lang="en-US" sz="1800" b="1" dirty="0" smtClean="0">
                <a:effectLst/>
              </a:rPr>
              <a:t>Examples</a:t>
            </a:r>
            <a:endParaRPr lang="en-US" sz="1800" b="1" dirty="0">
              <a:effectLst/>
            </a:endParaRPr>
          </a:p>
          <a:p>
            <a:r>
              <a:rPr lang="en-US" sz="1800" b="1" dirty="0" smtClean="0">
                <a:effectLst/>
              </a:rPr>
              <a:t>Simple </a:t>
            </a:r>
            <a:r>
              <a:rPr lang="en-US" sz="1800" b="1" dirty="0">
                <a:effectLst/>
              </a:rPr>
              <a:t>command to create </a:t>
            </a:r>
            <a:r>
              <a:rPr lang="en-US" sz="1800" b="1" dirty="0" err="1">
                <a:effectLst/>
              </a:rPr>
              <a:t>reverseMap</a:t>
            </a:r>
            <a:endParaRPr lang="en-US" sz="1800" dirty="0">
              <a:effectLst/>
            </a:endParaRPr>
          </a:p>
          <a:p>
            <a:r>
              <a:rPr lang="en-US" sz="1800" dirty="0">
                <a:effectLst/>
              </a:rPr>
              <a:t>spider -o </a:t>
            </a:r>
            <a:r>
              <a:rPr lang="en-US" sz="1800" dirty="0" err="1">
                <a:effectLst/>
              </a:rPr>
              <a:t>jsonReverseMapT</a:t>
            </a:r>
            <a:r>
              <a:rPr lang="en-US" sz="1800" dirty="0">
                <a:effectLst/>
              </a:rPr>
              <a:t> $LMOD_MODULEPATH &gt; </a:t>
            </a:r>
            <a:r>
              <a:rPr lang="en-US" sz="1800" dirty="0" err="1">
                <a:effectLst/>
              </a:rPr>
              <a:t>rmapD</a:t>
            </a:r>
            <a:r>
              <a:rPr lang="en-US" sz="1800" dirty="0">
                <a:effectLst/>
              </a:rPr>
              <a:t>/</a:t>
            </a:r>
            <a:r>
              <a:rPr lang="en-US" sz="1800" dirty="0" err="1">
                <a:effectLst/>
              </a:rPr>
              <a:t>jsonReverseMapT.json</a:t>
            </a:r>
            <a:endParaRPr lang="en-US" sz="1800" dirty="0">
              <a:effectLst/>
            </a:endParaRPr>
          </a:p>
          <a:p>
            <a:r>
              <a:rPr lang="en-US" sz="1800" b="1" dirty="0" smtClean="0">
                <a:effectLst/>
              </a:rPr>
              <a:t>Cray </a:t>
            </a:r>
            <a:r>
              <a:rPr lang="en-US" sz="1800" b="1" dirty="0">
                <a:effectLst/>
              </a:rPr>
              <a:t>script to create </a:t>
            </a:r>
            <a:r>
              <a:rPr lang="en-US" sz="1800" b="1" dirty="0" err="1">
                <a:effectLst/>
              </a:rPr>
              <a:t>reverseMap</a:t>
            </a:r>
            <a:endParaRPr lang="en-US" sz="1800" dirty="0">
              <a:effectLst/>
            </a:endParaRPr>
          </a:p>
          <a:p>
            <a:r>
              <a:rPr lang="en-US" sz="1800" dirty="0">
                <a:effectLst/>
              </a:rPr>
              <a:t>An example script, darter_build_rmapT.sh, for a Cray XC30 that uses </a:t>
            </a:r>
            <a:r>
              <a:rPr lang="en-US" sz="1800" dirty="0" err="1">
                <a:effectLst/>
              </a:rPr>
              <a:t>Lmod</a:t>
            </a:r>
            <a:r>
              <a:rPr lang="en-US" sz="1800" dirty="0">
                <a:effectLst/>
              </a:rPr>
              <a:t> (namely the spider utility) to create the </a:t>
            </a:r>
            <a:r>
              <a:rPr lang="en-US" sz="1800" dirty="0" err="1">
                <a:effectLst/>
              </a:rPr>
              <a:t>reverseMap</a:t>
            </a:r>
            <a:r>
              <a:rPr lang="en-US" sz="1800" dirty="0">
                <a:effectLst/>
              </a:rPr>
              <a:t> is provided in the </a:t>
            </a:r>
            <a:r>
              <a:rPr lang="en-US" sz="1800" dirty="0" err="1">
                <a:effectLst/>
              </a:rPr>
              <a:t>contrib</a:t>
            </a:r>
            <a:r>
              <a:rPr lang="en-US" sz="1800" dirty="0">
                <a:effectLst/>
              </a:rPr>
              <a:t>/</a:t>
            </a:r>
            <a:r>
              <a:rPr lang="en-US" sz="1800" dirty="0" err="1">
                <a:effectLst/>
              </a:rPr>
              <a:t>build_reverseMapT_cray</a:t>
            </a:r>
            <a:r>
              <a:rPr lang="en-US" sz="1800" dirty="0">
                <a:effectLst/>
              </a:rPr>
              <a:t>/ directory.</a:t>
            </a:r>
            <a:endParaRPr lang="en-US" sz="1800"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39</a:t>
            </a:fld>
            <a:endParaRPr lang="en-US"/>
          </a:p>
        </p:txBody>
      </p:sp>
    </p:spTree>
    <p:extLst>
      <p:ext uri="{BB962C8B-B14F-4D97-AF65-F5344CB8AC3E}">
        <p14:creationId xmlns:p14="http://schemas.microsoft.com/office/powerpoint/2010/main" val="2537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a:t>
            </a:fld>
            <a:endParaRPr lang="en-US"/>
          </a:p>
        </p:txBody>
      </p:sp>
    </p:spTree>
    <p:extLst>
      <p:ext uri="{BB962C8B-B14F-4D97-AF65-F5344CB8AC3E}">
        <p14:creationId xmlns:p14="http://schemas.microsoft.com/office/powerpoint/2010/main" val="21075648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Production: </a:t>
            </a:r>
            <a:endParaRPr lang="en-US" dirty="0"/>
          </a:p>
        </p:txBody>
      </p:sp>
      <p:sp>
        <p:nvSpPr>
          <p:cNvPr id="8" name="Content Placeholder 7"/>
          <p:cNvSpPr>
            <a:spLocks noGrp="1"/>
          </p:cNvSpPr>
          <p:nvPr>
            <p:ph idx="1"/>
          </p:nvPr>
        </p:nvSpPr>
        <p:spPr/>
        <p:txBody>
          <a:bodyPr/>
          <a:lstStyle/>
          <a:p>
            <a:pPr>
              <a:lnSpc>
                <a:spcPct val="80000"/>
              </a:lnSpc>
            </a:pPr>
            <a:r>
              <a:rPr lang="en-US" b="1" dirty="0" smtClean="0"/>
              <a:t>Keep </a:t>
            </a:r>
            <a:r>
              <a:rPr lang="en-US" b="1" dirty="0"/>
              <a:t>XALT first in the path</a:t>
            </a:r>
          </a:p>
          <a:p>
            <a:pPr lvl="1">
              <a:lnSpc>
                <a:spcPct val="80000"/>
              </a:lnSpc>
            </a:pPr>
            <a:r>
              <a:rPr lang="en-US" dirty="0"/>
              <a:t>Edit MPI </a:t>
            </a:r>
            <a:r>
              <a:rPr lang="en-US" dirty="0" err="1" smtClean="0"/>
              <a:t>modulefiles</a:t>
            </a:r>
            <a:endParaRPr lang="en-US" dirty="0" smtClean="0"/>
          </a:p>
          <a:p>
            <a:pPr lvl="2">
              <a:lnSpc>
                <a:spcPct val="80000"/>
              </a:lnSpc>
            </a:pPr>
            <a:r>
              <a:rPr lang="en-US" dirty="0" smtClean="0"/>
              <a:t>Unload and load XALT, or</a:t>
            </a:r>
          </a:p>
          <a:p>
            <a:pPr lvl="2">
              <a:lnSpc>
                <a:spcPct val="80000"/>
              </a:lnSpc>
            </a:pPr>
            <a:r>
              <a:rPr lang="en-US" dirty="0" smtClean="0"/>
              <a:t>Put XALT </a:t>
            </a:r>
            <a:r>
              <a:rPr lang="en-US" dirty="0" err="1" smtClean="0"/>
              <a:t>modulefile</a:t>
            </a:r>
            <a:r>
              <a:rPr lang="en-US" dirty="0" smtClean="0"/>
              <a:t> contents in MPI </a:t>
            </a:r>
            <a:r>
              <a:rPr lang="en-US" dirty="0" err="1" smtClean="0"/>
              <a:t>modulefile</a:t>
            </a:r>
            <a:endParaRPr lang="en-US" dirty="0"/>
          </a:p>
          <a:p>
            <a:pPr lvl="1">
              <a:lnSpc>
                <a:spcPct val="80000"/>
              </a:lnSpc>
            </a:pPr>
            <a:r>
              <a:rPr lang="en-US" dirty="0"/>
              <a:t>Use </a:t>
            </a:r>
            <a:r>
              <a:rPr lang="en-US" dirty="0" err="1"/>
              <a:t>Lmod</a:t>
            </a:r>
            <a:r>
              <a:rPr lang="en-US" dirty="0"/>
              <a:t> at TCL module system </a:t>
            </a:r>
            <a:r>
              <a:rPr lang="en-US" dirty="0" smtClean="0"/>
              <a:t>replacement</a:t>
            </a:r>
            <a:endParaRPr lang="en-US" dirty="0"/>
          </a:p>
          <a:p>
            <a:pPr lvl="1">
              <a:lnSpc>
                <a:spcPct val="80000"/>
              </a:lnSpc>
            </a:pPr>
            <a:r>
              <a:rPr lang="en-US" dirty="0" smtClean="0"/>
              <a:t>Both of these in use at sites</a:t>
            </a:r>
          </a:p>
          <a:p>
            <a:pPr lvl="1">
              <a:lnSpc>
                <a:spcPct val="80000"/>
              </a:lnSpc>
            </a:pPr>
            <a:r>
              <a:rPr lang="en-US" dirty="0" smtClean="0"/>
              <a:t>If one launcher, then another option is to rename </a:t>
            </a:r>
            <a:r>
              <a:rPr lang="en-US" dirty="0" err="1" smtClean="0"/>
              <a:t>ld</a:t>
            </a:r>
            <a:r>
              <a:rPr lang="en-US" dirty="0" smtClean="0"/>
              <a:t> and </a:t>
            </a:r>
            <a:r>
              <a:rPr lang="en-US" dirty="0" err="1" smtClean="0"/>
              <a:t>mpirun</a:t>
            </a:r>
            <a:r>
              <a:rPr lang="en-US" dirty="0" smtClean="0"/>
              <a:t> to </a:t>
            </a:r>
            <a:r>
              <a:rPr lang="en-US" dirty="0" err="1" smtClean="0"/>
              <a:t>ld.x</a:t>
            </a:r>
            <a:r>
              <a:rPr lang="en-US" dirty="0" smtClean="0"/>
              <a:t> and </a:t>
            </a:r>
            <a:r>
              <a:rPr lang="en-US" dirty="0" err="1" smtClean="0"/>
              <a:t>mpirun.x</a:t>
            </a:r>
            <a:r>
              <a:rPr lang="en-US" dirty="0" smtClean="0"/>
              <a:t> and put our wrappers in their place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40</a:t>
            </a:fld>
            <a:endParaRPr lang="en-US"/>
          </a:p>
        </p:txBody>
      </p:sp>
    </p:spTree>
    <p:extLst>
      <p:ext uri="{BB962C8B-B14F-4D97-AF65-F5344CB8AC3E}">
        <p14:creationId xmlns:p14="http://schemas.microsoft.com/office/powerpoint/2010/main" val="14476867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wrappers</a:t>
            </a:r>
            <a:endParaRPr lang="en-US" dirty="0"/>
          </a:p>
        </p:txBody>
      </p:sp>
      <p:sp>
        <p:nvSpPr>
          <p:cNvPr id="3" name="Content Placeholder 2"/>
          <p:cNvSpPr>
            <a:spLocks noGrp="1"/>
          </p:cNvSpPr>
          <p:nvPr>
            <p:ph idx="1"/>
          </p:nvPr>
        </p:nvSpPr>
        <p:spPr/>
        <p:txBody>
          <a:bodyPr/>
          <a:lstStyle/>
          <a:p>
            <a:r>
              <a:rPr lang="en-US" dirty="0" smtClean="0"/>
              <a:t>Some tools have issues with wrappers </a:t>
            </a:r>
          </a:p>
          <a:p>
            <a:pPr lvl="1"/>
            <a:r>
              <a:rPr lang="en-US" dirty="0" err="1" smtClean="0"/>
              <a:t>Totalview</a:t>
            </a:r>
            <a:r>
              <a:rPr lang="en-US" dirty="0" smtClean="0"/>
              <a:t> for instance</a:t>
            </a:r>
          </a:p>
          <a:p>
            <a:pPr lvl="1"/>
            <a:r>
              <a:rPr lang="en-US" dirty="0" smtClean="0"/>
              <a:t>It is easy to unload </a:t>
            </a:r>
            <a:r>
              <a:rPr lang="en-US" dirty="0" err="1" smtClean="0"/>
              <a:t>xalt</a:t>
            </a:r>
            <a:r>
              <a:rPr lang="en-US" dirty="0" smtClean="0"/>
              <a:t> automatically when loading </a:t>
            </a:r>
            <a:r>
              <a:rPr lang="en-US" dirty="0" err="1" smtClean="0"/>
              <a:t>totalview</a:t>
            </a:r>
            <a:r>
              <a:rPr lang="en-US" dirty="0" smtClean="0"/>
              <a:t> if you use modules</a:t>
            </a:r>
          </a:p>
          <a:p>
            <a:pPr lvl="1"/>
            <a:r>
              <a:rPr lang="en-US" dirty="0" smtClean="0"/>
              <a:t>Much harder to automatically load </a:t>
            </a:r>
            <a:r>
              <a:rPr lang="en-US" dirty="0" err="1" smtClean="0"/>
              <a:t>xalt</a:t>
            </a:r>
            <a:r>
              <a:rPr lang="en-US" dirty="0" smtClean="0"/>
              <a:t> when </a:t>
            </a:r>
            <a:r>
              <a:rPr lang="en-US" dirty="0" err="1" smtClean="0"/>
              <a:t>totalview</a:t>
            </a:r>
            <a:r>
              <a:rPr lang="en-US" dirty="0" smtClean="0"/>
              <a:t> is not being used</a:t>
            </a:r>
          </a:p>
          <a:p>
            <a:pPr lvl="2"/>
            <a:r>
              <a:rPr lang="en-US" dirty="0" smtClean="0"/>
              <a:t>So some links and runs are missed – small percent</a:t>
            </a:r>
          </a:p>
          <a:p>
            <a:pPr lvl="2"/>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41</a:t>
            </a:fld>
            <a:endParaRPr lang="en-US"/>
          </a:p>
        </p:txBody>
      </p:sp>
    </p:spTree>
    <p:extLst>
      <p:ext uri="{BB962C8B-B14F-4D97-AF65-F5344CB8AC3E}">
        <p14:creationId xmlns:p14="http://schemas.microsoft.com/office/powerpoint/2010/main" val="3008060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Arguably the best method for production</a:t>
            </a:r>
          </a:p>
          <a:p>
            <a:pPr lvl="1"/>
            <a:r>
              <a:rPr lang="en-US" dirty="0" smtClean="0"/>
              <a:t>All records first go to syslog</a:t>
            </a:r>
          </a:p>
          <a:p>
            <a:pPr lvl="1"/>
            <a:r>
              <a:rPr lang="en-US" dirty="0" smtClean="0"/>
              <a:t>Then the records must be parsed later (like file method) to go to database</a:t>
            </a:r>
          </a:p>
          <a:p>
            <a:r>
              <a:rPr lang="en-US" dirty="0" smtClean="0"/>
              <a:t>Set XALT_TRANSMISSION_STYLE to syslog</a:t>
            </a:r>
          </a:p>
          <a:p>
            <a:r>
              <a:rPr lang="en-US" dirty="0" smtClean="0"/>
              <a:t>Set syslog settings (actually </a:t>
            </a:r>
            <a:r>
              <a:rPr lang="en-US" dirty="0" err="1" smtClean="0"/>
              <a:t>rsyslog</a:t>
            </a:r>
            <a:r>
              <a:rPr lang="en-US" dirty="0" smtClean="0"/>
              <a:t>)</a:t>
            </a:r>
          </a:p>
          <a:p>
            <a:r>
              <a:rPr lang="en-US" dirty="0">
                <a:effectLst/>
              </a:rPr>
              <a:t>To use syslog (and in this context we mean </a:t>
            </a:r>
            <a:r>
              <a:rPr lang="en-US" dirty="0" err="1">
                <a:effectLst/>
              </a:rPr>
              <a:t>rsyslog</a:t>
            </a:r>
            <a:r>
              <a:rPr lang="en-US" dirty="0">
                <a:effectLst/>
              </a:rPr>
              <a:t> since that is all we have </a:t>
            </a:r>
            <a:r>
              <a:rPr lang="en-US" dirty="0" smtClean="0">
                <a:effectLst/>
              </a:rPr>
              <a:t>tested)</a:t>
            </a:r>
            <a:endParaRPr lang="en-US" dirty="0">
              <a:effectLst/>
            </a:endParaRPr>
          </a:p>
          <a:p>
            <a:pPr lvl="1" fontAlgn="base"/>
            <a:r>
              <a:rPr lang="en-US" dirty="0">
                <a:effectLst/>
              </a:rPr>
              <a:t>set up a configuration file for syslog and place in /</a:t>
            </a:r>
            <a:r>
              <a:rPr lang="en-US" dirty="0" err="1">
                <a:effectLst/>
              </a:rPr>
              <a:t>etc</a:t>
            </a:r>
            <a:r>
              <a:rPr lang="en-US" dirty="0">
                <a:effectLst/>
              </a:rPr>
              <a:t>/</a:t>
            </a:r>
            <a:r>
              <a:rPr lang="en-US" dirty="0" err="1">
                <a:effectLst/>
              </a:rPr>
              <a:t>rsyslog.d</a:t>
            </a:r>
            <a:r>
              <a:rPr lang="en-US" dirty="0">
                <a:effectLst/>
              </a:rPr>
              <a:t>/ that we called </a:t>
            </a:r>
            <a:r>
              <a:rPr lang="en-US" dirty="0" err="1">
                <a:effectLst/>
              </a:rPr>
              <a:t>xalt_syslog.conf</a:t>
            </a:r>
            <a:endParaRPr lang="en-US" dirty="0">
              <a:effectLst/>
            </a:endParaRPr>
          </a:p>
          <a:p>
            <a:pPr marL="914400" lvl="2"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MaxMessageSize</a:t>
            </a:r>
            <a:r>
              <a:rPr lang="en-US" dirty="0">
                <a:effectLst/>
                <a:latin typeface="Courier New" panose="02070309020205020404" pitchFamily="49" charset="0"/>
                <a:cs typeface="Courier New" panose="02070309020205020404" pitchFamily="49" charset="0"/>
              </a:rPr>
              <a:t> 256k</a:t>
            </a:r>
          </a:p>
          <a:p>
            <a:pPr marL="914400" lvl="2" indent="0">
              <a:buNone/>
            </a:pPr>
            <a:r>
              <a:rPr lang="en-US" dirty="0">
                <a:effectLst/>
                <a:latin typeface="Courier New" panose="02070309020205020404" pitchFamily="49" charset="0"/>
                <a:cs typeface="Courier New" panose="02070309020205020404" pitchFamily="49" charset="0"/>
              </a:rPr>
              <a:t>if $</a:t>
            </a:r>
            <a:r>
              <a:rPr lang="en-US" dirty="0" err="1">
                <a:effectLst/>
                <a:latin typeface="Courier New" panose="02070309020205020404" pitchFamily="49" charset="0"/>
                <a:cs typeface="Courier New" panose="02070309020205020404" pitchFamily="49" charset="0"/>
              </a:rPr>
              <a:t>programname</a:t>
            </a:r>
            <a:r>
              <a:rPr lang="en-US" dirty="0">
                <a:effectLst/>
                <a:latin typeface="Courier New" panose="02070309020205020404" pitchFamily="49" charset="0"/>
                <a:cs typeface="Courier New" panose="02070309020205020404" pitchFamily="49" charset="0"/>
              </a:rPr>
              <a:t> contains ‘XALT_LOGGING’ then /</a:t>
            </a:r>
            <a:r>
              <a:rPr lang="en-US" dirty="0" err="1">
                <a:effectLst/>
                <a:latin typeface="Courier New" panose="02070309020205020404" pitchFamily="49" charset="0"/>
                <a:cs typeface="Courier New" panose="02070309020205020404" pitchFamily="49" charset="0"/>
              </a:rPr>
              <a:t>var</a:t>
            </a:r>
            <a:r>
              <a:rPr lang="en-US" dirty="0">
                <a:effectLst/>
                <a:latin typeface="Courier New" panose="02070309020205020404" pitchFamily="49" charset="0"/>
                <a:cs typeface="Courier New" panose="02070309020205020404" pitchFamily="49" charset="0"/>
              </a:rPr>
              <a:t>/log/xalt.log</a:t>
            </a:r>
          </a:p>
          <a:p>
            <a:pPr marL="914400" lvl="2" indent="0">
              <a:buNone/>
            </a:pPr>
            <a:r>
              <a:rPr lang="en-US" dirty="0">
                <a:effectLst/>
                <a:latin typeface="Courier New" panose="02070309020205020404" pitchFamily="49" charset="0"/>
                <a:cs typeface="Courier New" panose="02070309020205020404" pitchFamily="49" charset="0"/>
              </a:rPr>
              <a:t>&amp; ~</a:t>
            </a:r>
            <a:endParaRPr lang="en-US" dirty="0" smtClean="0">
              <a:latin typeface="Courier New" panose="02070309020205020404" pitchFamily="49" charset="0"/>
              <a:cs typeface="Courier New" panose="02070309020205020404" pitchFamily="49" charset="0"/>
            </a:endParaRP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42</a:t>
            </a:fld>
            <a:endParaRPr lang="en-US"/>
          </a:p>
        </p:txBody>
      </p:sp>
    </p:spTree>
    <p:extLst>
      <p:ext uri="{BB962C8B-B14F-4D97-AF65-F5344CB8AC3E}">
        <p14:creationId xmlns:p14="http://schemas.microsoft.com/office/powerpoint/2010/main" val="635587018"/>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effectLst/>
              </a:rPr>
              <a:t>This example shows that the log file is set up as /</a:t>
            </a:r>
            <a:r>
              <a:rPr lang="en-US" dirty="0" err="1">
                <a:effectLst/>
              </a:rPr>
              <a:t>var</a:t>
            </a:r>
            <a:r>
              <a:rPr lang="en-US" dirty="0">
                <a:effectLst/>
              </a:rPr>
              <a:t>/log/xalt.log.  Note that /</a:t>
            </a:r>
            <a:r>
              <a:rPr lang="en-US" dirty="0" err="1">
                <a:effectLst/>
              </a:rPr>
              <a:t>var</a:t>
            </a:r>
            <a:r>
              <a:rPr lang="en-US" dirty="0">
                <a:effectLst/>
              </a:rPr>
              <a:t> is probably local for the node where the linker or job launcher is run.  </a:t>
            </a:r>
            <a:endParaRPr lang="en-US" dirty="0" smtClean="0">
              <a:effectLst/>
            </a:endParaRPr>
          </a:p>
          <a:p>
            <a:pPr lvl="1"/>
            <a:r>
              <a:rPr lang="en-US" dirty="0" smtClean="0">
                <a:effectLst/>
              </a:rPr>
              <a:t>This </a:t>
            </a:r>
            <a:r>
              <a:rPr lang="en-US" dirty="0">
                <a:effectLst/>
              </a:rPr>
              <a:t>is fine, but you will have to run the syslog parser on each node for this setup.  </a:t>
            </a:r>
            <a:endParaRPr lang="en-US" dirty="0" smtClean="0">
              <a:effectLst/>
            </a:endParaRPr>
          </a:p>
          <a:p>
            <a:pPr lvl="1"/>
            <a:r>
              <a:rPr lang="en-US" dirty="0" smtClean="0">
                <a:effectLst/>
              </a:rPr>
              <a:t>Alternatively</a:t>
            </a:r>
            <a:r>
              <a:rPr lang="en-US" dirty="0">
                <a:effectLst/>
              </a:rPr>
              <a:t>, it might be easier if you had say one node/server where all the log files could be put by syslog and then you would only have to run the parser on that node, but for each file</a:t>
            </a:r>
            <a:r>
              <a:rPr lang="en-US" dirty="0" smtClean="0">
                <a:effectLst/>
              </a:rPr>
              <a:t>.</a:t>
            </a:r>
          </a:p>
          <a:p>
            <a:pPr lvl="1"/>
            <a:r>
              <a:rPr lang="en-US" dirty="0" smtClean="0">
                <a:effectLst/>
              </a:rPr>
              <a:t>For testing, you might want to also put the files in your home or scratch directory for some short period of time</a:t>
            </a:r>
            <a:endParaRPr lang="en-US" dirty="0">
              <a:effectLst/>
            </a:endParaRPr>
          </a:p>
          <a:p>
            <a:r>
              <a:rPr lang="en-US" dirty="0">
                <a:effectLst/>
              </a:rPr>
              <a:t>Also note that </a:t>
            </a:r>
            <a:r>
              <a:rPr lang="en-US" dirty="0" smtClean="0">
                <a:effectLst/>
              </a:rPr>
              <a:t>256k </a:t>
            </a:r>
            <a:r>
              <a:rPr lang="en-US" dirty="0">
                <a:effectLst/>
              </a:rPr>
              <a:t>is the maximum message size as given.  We have </a:t>
            </a:r>
            <a:r>
              <a:rPr lang="en-US" dirty="0" smtClean="0">
                <a:effectLst/>
              </a:rPr>
              <a:t>hit </a:t>
            </a:r>
            <a:r>
              <a:rPr lang="en-US" dirty="0">
                <a:effectLst/>
              </a:rPr>
              <a:t>a case where a link line was larger than </a:t>
            </a:r>
            <a:r>
              <a:rPr lang="en-US" dirty="0" smtClean="0">
                <a:effectLst/>
              </a:rPr>
              <a:t>64k and </a:t>
            </a:r>
            <a:r>
              <a:rPr lang="en-US" dirty="0">
                <a:effectLst/>
              </a:rPr>
              <a:t>this results in the XALT log message being incomplete and as a result the parser will have to skip those entries as </a:t>
            </a:r>
            <a:r>
              <a:rPr lang="en-US" dirty="0" smtClean="0">
                <a:effectLst/>
              </a:rPr>
              <a:t>incomplete</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43</a:t>
            </a:fld>
            <a:endParaRPr lang="en-US"/>
          </a:p>
        </p:txBody>
      </p:sp>
    </p:spTree>
    <p:extLst>
      <p:ext uri="{BB962C8B-B14F-4D97-AF65-F5344CB8AC3E}">
        <p14:creationId xmlns:p14="http://schemas.microsoft.com/office/powerpoint/2010/main" val="2347428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(2)</a:t>
            </a:r>
            <a:endParaRPr lang="en-US" dirty="0"/>
          </a:p>
        </p:txBody>
      </p:sp>
      <p:sp>
        <p:nvSpPr>
          <p:cNvPr id="3" name="Content Placeholder 2"/>
          <p:cNvSpPr>
            <a:spLocks noGrp="1"/>
          </p:cNvSpPr>
          <p:nvPr>
            <p:ph idx="1"/>
          </p:nvPr>
        </p:nvSpPr>
        <p:spPr/>
        <p:txBody>
          <a:bodyPr>
            <a:normAutofit fontScale="92500"/>
          </a:bodyPr>
          <a:lstStyle/>
          <a:p>
            <a:pPr fontAlgn="base"/>
            <a:r>
              <a:rPr lang="en-US" dirty="0">
                <a:effectLst/>
              </a:rPr>
              <a:t>modify /</a:t>
            </a:r>
            <a:r>
              <a:rPr lang="en-US" dirty="0" err="1">
                <a:effectLst/>
              </a:rPr>
              <a:t>etc</a:t>
            </a:r>
            <a:r>
              <a:rPr lang="en-US" dirty="0">
                <a:effectLst/>
              </a:rPr>
              <a:t>/</a:t>
            </a:r>
            <a:r>
              <a:rPr lang="en-US" dirty="0" err="1">
                <a:effectLst/>
              </a:rPr>
              <a:t>rsyslog.conf</a:t>
            </a:r>
            <a:r>
              <a:rPr lang="en-US" dirty="0">
                <a:effectLst/>
              </a:rPr>
              <a:t> to use this new configuration</a:t>
            </a:r>
          </a:p>
          <a:p>
            <a:pPr marL="457200" lvl="1" indent="0">
              <a:buNone/>
            </a:pPr>
            <a:r>
              <a:rPr lang="en-US" dirty="0">
                <a:effectLst/>
                <a:latin typeface="Courier New" panose="02070309020205020404" pitchFamily="49" charset="0"/>
                <a:cs typeface="Courier New" panose="02070309020205020404" pitchFamily="49" charset="0"/>
              </a:rPr>
              <a:t># Include all </a:t>
            </a:r>
            <a:r>
              <a:rPr lang="en-US" dirty="0" err="1">
                <a:effectLst/>
                <a:latin typeface="Courier New" panose="02070309020205020404" pitchFamily="49" charset="0"/>
                <a:cs typeface="Courier New" panose="02070309020205020404" pitchFamily="49" charset="0"/>
              </a:rPr>
              <a:t>config</a:t>
            </a:r>
            <a:r>
              <a:rPr lang="en-US" dirty="0">
                <a:effectLst/>
                <a:latin typeface="Courier New" panose="02070309020205020404" pitchFamily="49" charset="0"/>
                <a:cs typeface="Courier New" panose="02070309020205020404" pitchFamily="49" charset="0"/>
              </a:rPr>
              <a:t> files in /</a:t>
            </a:r>
            <a:r>
              <a:rPr lang="en-US" dirty="0" err="1">
                <a:effectLst/>
                <a:latin typeface="Courier New" panose="02070309020205020404" pitchFamily="49" charset="0"/>
                <a:cs typeface="Courier New" panose="02070309020205020404" pitchFamily="49" charset="0"/>
              </a:rPr>
              <a:t>etc</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rsyslog.d</a:t>
            </a:r>
            <a:r>
              <a:rPr lang="en-US" dirty="0">
                <a:effectLst/>
                <a:latin typeface="Courier New" panose="02070309020205020404" pitchFamily="49" charset="0"/>
                <a:cs typeface="Courier New" panose="02070309020205020404" pitchFamily="49" charset="0"/>
              </a:rPr>
              <a:t>/</a:t>
            </a:r>
          </a:p>
          <a:p>
            <a:pPr marL="457200" lvl="1"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IncludeConfig</a:t>
            </a: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etc</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rsyslog.d</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conf</a:t>
            </a:r>
            <a:endParaRPr lang="en-US" dirty="0">
              <a:effectLst/>
              <a:latin typeface="Courier New" panose="02070309020205020404" pitchFamily="49" charset="0"/>
              <a:cs typeface="Courier New" panose="02070309020205020404" pitchFamily="49" charset="0"/>
            </a:endParaRPr>
          </a:p>
          <a:p>
            <a:pPr fontAlgn="base"/>
            <a:r>
              <a:rPr lang="en-US" dirty="0" smtClean="0">
                <a:effectLst/>
                <a:cs typeface="Courier New" panose="02070309020205020404" pitchFamily="49" charset="0"/>
              </a:rPr>
              <a:t>Restart </a:t>
            </a:r>
            <a:r>
              <a:rPr lang="en-US" dirty="0" err="1" smtClean="0">
                <a:effectLst/>
                <a:cs typeface="Courier New" panose="02070309020205020404" pitchFamily="49" charset="0"/>
              </a:rPr>
              <a:t>rsyslog</a:t>
            </a:r>
            <a:endParaRPr lang="en-US" dirty="0" smtClean="0">
              <a:effectLst/>
              <a:cs typeface="Courier New" panose="02070309020205020404" pitchFamily="49" charset="0"/>
            </a:endParaRPr>
          </a:p>
          <a:p>
            <a:pPr fontAlgn="base"/>
            <a:r>
              <a:rPr lang="en-US" dirty="0" smtClean="0">
                <a:effectLst/>
                <a:cs typeface="Courier New" panose="02070309020205020404" pitchFamily="49" charset="0"/>
              </a:rPr>
              <a:t>Can’t read the entries directly as they are encoded</a:t>
            </a:r>
          </a:p>
          <a:p>
            <a:pPr fontAlgn="base"/>
            <a:r>
              <a:rPr lang="en-US" dirty="0" smtClean="0">
                <a:effectLst/>
                <a:cs typeface="Courier New" panose="02070309020205020404" pitchFamily="49" charset="0"/>
              </a:rPr>
              <a:t>Will have to parse the log file and see the results in the database (or modify the parser to print the results)</a:t>
            </a:r>
            <a:endParaRPr lang="en-US" dirty="0">
              <a:effectLst/>
              <a:cs typeface="Courier New" panose="02070309020205020404" pitchFamily="49" charset="0"/>
            </a:endParaRP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44</a:t>
            </a:fld>
            <a:endParaRPr lang="en-US"/>
          </a:p>
        </p:txBody>
      </p:sp>
    </p:spTree>
    <p:extLst>
      <p:ext uri="{BB962C8B-B14F-4D97-AF65-F5344CB8AC3E}">
        <p14:creationId xmlns:p14="http://schemas.microsoft.com/office/powerpoint/2010/main" val="1792286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parse syslog file</a:t>
            </a:r>
            <a:endParaRPr lang="en-US" dirty="0"/>
          </a:p>
        </p:txBody>
      </p:sp>
      <p:sp>
        <p:nvSpPr>
          <p:cNvPr id="3" name="Content Placeholder 2"/>
          <p:cNvSpPr>
            <a:spLocks noGrp="1"/>
          </p:cNvSpPr>
          <p:nvPr>
            <p:ph idx="1"/>
          </p:nvPr>
        </p:nvSpPr>
        <p:spPr/>
        <p:txBody>
          <a:bodyPr/>
          <a:lstStyle/>
          <a:p>
            <a:pPr fontAlgn="base"/>
            <a:r>
              <a:rPr lang="en-US" dirty="0">
                <a:effectLst/>
              </a:rPr>
              <a:t>use xalt_syslog_to_db.py to collect data from syslog</a:t>
            </a:r>
          </a:p>
          <a:p>
            <a:pPr marL="914400" lvl="2" indent="0">
              <a:buNone/>
            </a:pPr>
            <a:r>
              <a:rPr lang="en-US" dirty="0">
                <a:effectLst/>
                <a:latin typeface="Courier New" panose="02070309020205020404" pitchFamily="49" charset="0"/>
                <a:cs typeface="Courier New" panose="02070309020205020404" pitchFamily="49" charset="0"/>
              </a:rPr>
              <a:t>python xalt_syslog_to_db.py </a:t>
            </a:r>
            <a:r>
              <a:rPr lang="en-US" dirty="0" smtClean="0">
                <a:effectLst/>
                <a:latin typeface="Courier New" panose="02070309020205020404" pitchFamily="49" charset="0"/>
                <a:cs typeface="Courier New" panose="02070309020205020404" pitchFamily="49" charset="0"/>
              </a:rPr>
              <a:t>–</a:t>
            </a:r>
            <a:r>
              <a:rPr lang="en-US" dirty="0" err="1" smtClean="0">
                <a:effectLst/>
                <a:latin typeface="Courier New" panose="02070309020205020404" pitchFamily="49" charset="0"/>
                <a:cs typeface="Courier New" panose="02070309020205020404" pitchFamily="49" charset="0"/>
              </a:rPr>
              <a:t>reverseMapD</a:t>
            </a:r>
            <a:r>
              <a:rPr lang="en-US" dirty="0" smtClean="0">
                <a:effectLst/>
                <a:latin typeface="Courier New" panose="02070309020205020404" pitchFamily="49" charset="0"/>
                <a:cs typeface="Courier New" panose="02070309020205020404" pitchFamily="49" charset="0"/>
              </a:rPr>
              <a:t>=$BASE/</a:t>
            </a:r>
            <a:r>
              <a:rPr lang="en-US" dirty="0" err="1" smtClean="0">
                <a:effectLst/>
                <a:latin typeface="Courier New" panose="02070309020205020404" pitchFamily="49" charset="0"/>
                <a:cs typeface="Courier New" panose="02070309020205020404" pitchFamily="49" charset="0"/>
              </a:rPr>
              <a:t>etc</a:t>
            </a:r>
            <a:r>
              <a:rPr lang="en-US" dirty="0" smtClean="0">
                <a:effectLst/>
                <a:latin typeface="Courier New" panose="02070309020205020404" pitchFamily="49" charset="0"/>
                <a:cs typeface="Courier New" panose="02070309020205020404" pitchFamily="49" charset="0"/>
              </a:rPr>
              <a:t>/</a:t>
            </a:r>
            <a:r>
              <a:rPr lang="en-US" dirty="0" err="1" smtClean="0">
                <a:effectLst/>
                <a:latin typeface="Courier New" panose="02070309020205020404" pitchFamily="49" charset="0"/>
                <a:cs typeface="Courier New" panose="02070309020205020404" pitchFamily="49" charset="0"/>
              </a:rPr>
              <a:t>reverseMapD</a:t>
            </a:r>
            <a:r>
              <a:rPr lang="en-US" dirty="0">
                <a:effectLst/>
                <a:latin typeface="Courier New" panose="02070309020205020404" pitchFamily="49" charset="0"/>
                <a:cs typeface="Courier New" panose="02070309020205020404" pitchFamily="49" charset="0"/>
              </a:rPr>
              <a:t> </a:t>
            </a:r>
            <a:r>
              <a:rPr lang="en-US" dirty="0" smtClean="0">
                <a:effectLst/>
                <a:latin typeface="Courier New" panose="02070309020205020404" pitchFamily="49" charset="0"/>
                <a:cs typeface="Courier New" panose="02070309020205020404" pitchFamily="49" charset="0"/>
              </a:rPr>
              <a:t>/</a:t>
            </a:r>
            <a:r>
              <a:rPr lang="en-US" dirty="0" err="1" smtClean="0">
                <a:effectLst/>
                <a:latin typeface="Courier New" panose="02070309020205020404" pitchFamily="49" charset="0"/>
                <a:cs typeface="Courier New" panose="02070309020205020404" pitchFamily="49" charset="0"/>
              </a:rPr>
              <a:t>var</a:t>
            </a:r>
            <a:r>
              <a:rPr lang="en-US" dirty="0" smtClean="0">
                <a:effectLst/>
                <a:latin typeface="Courier New" panose="02070309020205020404" pitchFamily="49" charset="0"/>
                <a:cs typeface="Courier New" panose="02070309020205020404" pitchFamily="49" charset="0"/>
              </a:rPr>
              <a:t>/log/xalt.log.1</a:t>
            </a:r>
          </a:p>
          <a:p>
            <a:r>
              <a:rPr lang="en-US" dirty="0" smtClean="0">
                <a:effectLst/>
              </a:rPr>
              <a:t>Can be rerun if desired – will not make duplicate entries</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45</a:t>
            </a:fld>
            <a:endParaRPr lang="en-US"/>
          </a:p>
        </p:txBody>
      </p:sp>
    </p:spTree>
    <p:extLst>
      <p:ext uri="{BB962C8B-B14F-4D97-AF65-F5344CB8AC3E}">
        <p14:creationId xmlns:p14="http://schemas.microsoft.com/office/powerpoint/2010/main" val="39956303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rotation</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effectLst/>
              </a:rPr>
              <a:t>set up rotation on the /</a:t>
            </a:r>
            <a:r>
              <a:rPr lang="en-US" dirty="0" err="1">
                <a:effectLst/>
              </a:rPr>
              <a:t>var</a:t>
            </a:r>
            <a:r>
              <a:rPr lang="en-US" dirty="0">
                <a:effectLst/>
              </a:rPr>
              <a:t>/log/xalt.log log file with a </a:t>
            </a:r>
            <a:r>
              <a:rPr lang="en-US" dirty="0" err="1">
                <a:effectLst/>
              </a:rPr>
              <a:t>logrotate</a:t>
            </a:r>
            <a:r>
              <a:rPr lang="en-US" dirty="0">
                <a:effectLst/>
              </a:rPr>
              <a:t> configuration file like</a:t>
            </a:r>
          </a:p>
          <a:p>
            <a:pPr marL="457200" lvl="1"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etc</a:t>
            </a: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logrotate.d</a:t>
            </a:r>
            <a:r>
              <a:rPr lang="en-US" dirty="0">
                <a:effectLst/>
                <a:latin typeface="Courier New" panose="02070309020205020404" pitchFamily="49" charset="0"/>
                <a:cs typeface="Courier New" panose="02070309020205020404" pitchFamily="49" charset="0"/>
              </a:rPr>
              <a:t>&gt;  cat </a:t>
            </a:r>
            <a:r>
              <a:rPr lang="en-US" dirty="0" err="1">
                <a:effectLst/>
                <a:latin typeface="Courier New" panose="02070309020205020404" pitchFamily="49" charset="0"/>
                <a:cs typeface="Courier New" panose="02070309020205020404" pitchFamily="49" charset="0"/>
              </a:rPr>
              <a:t>xalt</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a:t>
            </a:r>
            <a:r>
              <a:rPr lang="en-US" dirty="0" err="1">
                <a:effectLst/>
                <a:latin typeface="Courier New" panose="02070309020205020404" pitchFamily="49" charset="0"/>
                <a:cs typeface="Courier New" panose="02070309020205020404" pitchFamily="49" charset="0"/>
              </a:rPr>
              <a:t>var</a:t>
            </a:r>
            <a:r>
              <a:rPr lang="en-US" dirty="0">
                <a:effectLst/>
                <a:latin typeface="Courier New" panose="02070309020205020404" pitchFamily="49" charset="0"/>
                <a:cs typeface="Courier New" panose="02070309020205020404" pitchFamily="49" charset="0"/>
              </a:rPr>
              <a:t>/log/xalt.log{</a:t>
            </a:r>
          </a:p>
          <a:p>
            <a:pPr marL="457200" lvl="1" indent="0">
              <a:buNone/>
            </a:pP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copytruncate</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  rotate 4</a:t>
            </a:r>
          </a:p>
          <a:p>
            <a:pPr marL="457200" lvl="1" indent="0">
              <a:buNone/>
            </a:pPr>
            <a:r>
              <a:rPr lang="en-US" dirty="0">
                <a:effectLst/>
                <a:latin typeface="Courier New" panose="02070309020205020404" pitchFamily="49" charset="0"/>
                <a:cs typeface="Courier New" panose="02070309020205020404" pitchFamily="49" charset="0"/>
              </a:rPr>
              <a:t>  daily</a:t>
            </a:r>
          </a:p>
          <a:p>
            <a:pPr marL="457200" lvl="1" indent="0">
              <a:buNone/>
            </a:pPr>
            <a:r>
              <a:rPr lang="en-US" dirty="0">
                <a:effectLst/>
                <a:latin typeface="Courier New" panose="02070309020205020404" pitchFamily="49" charset="0"/>
                <a:cs typeface="Courier New" panose="02070309020205020404" pitchFamily="49" charset="0"/>
              </a:rPr>
              <a:t>  create 0644 root </a:t>
            </a:r>
            <a:r>
              <a:rPr lang="en-US" dirty="0" err="1">
                <a:effectLst/>
                <a:latin typeface="Courier New" panose="02070309020205020404" pitchFamily="49" charset="0"/>
                <a:cs typeface="Courier New" panose="02070309020205020404" pitchFamily="49" charset="0"/>
              </a:rPr>
              <a:t>root</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  </a:t>
            </a:r>
            <a:r>
              <a:rPr lang="en-US" dirty="0" err="1">
                <a:effectLst/>
                <a:latin typeface="Courier New" panose="02070309020205020404" pitchFamily="49" charset="0"/>
                <a:cs typeface="Courier New" panose="02070309020205020404" pitchFamily="49" charset="0"/>
              </a:rPr>
              <a:t>missingok</a:t>
            </a:r>
            <a:endParaRPr lang="en-US" dirty="0">
              <a:effectLst/>
              <a:latin typeface="Courier New" panose="02070309020205020404" pitchFamily="49" charset="0"/>
              <a:cs typeface="Courier New" panose="02070309020205020404" pitchFamily="49" charset="0"/>
            </a:endParaRPr>
          </a:p>
          <a:p>
            <a:pPr marL="457200" lvl="1" indent="0">
              <a:buNone/>
            </a:pPr>
            <a:r>
              <a:rPr lang="en-US" dirty="0">
                <a:effectLst/>
                <a:latin typeface="Courier New" panose="02070309020205020404" pitchFamily="49" charset="0"/>
                <a:cs typeface="Courier New" panose="02070309020205020404" pitchFamily="49" charset="0"/>
              </a:rPr>
              <a:t>}</a:t>
            </a:r>
          </a:p>
          <a:p>
            <a:r>
              <a:rPr lang="en-US" dirty="0">
                <a:effectLst/>
                <a:cs typeface="Courier New" panose="02070309020205020404" pitchFamily="49" charset="0"/>
              </a:rPr>
              <a:t>The above </a:t>
            </a:r>
            <a:r>
              <a:rPr lang="en-US" dirty="0">
                <a:effectLst/>
              </a:rPr>
              <a:t>sets a 4 day rotation on the files.  We suggest nothing less than 2.   The above is also setting the log file to be readable by all.  This is a site dependent setting - in this case, a non-root account can be used to parse the data and put it in the database</a:t>
            </a:r>
            <a:r>
              <a:rPr lang="en-US" dirty="0" smtClean="0">
                <a:effectLst/>
              </a:rPr>
              <a:t>.</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46</a:t>
            </a:fld>
            <a:endParaRPr lang="en-US"/>
          </a:p>
        </p:txBody>
      </p:sp>
    </p:spTree>
    <p:extLst>
      <p:ext uri="{BB962C8B-B14F-4D97-AF65-F5344CB8AC3E}">
        <p14:creationId xmlns:p14="http://schemas.microsoft.com/office/powerpoint/2010/main" val="1985613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syslog notes</a:t>
            </a:r>
            <a:endParaRPr lang="en-US" dirty="0"/>
          </a:p>
        </p:txBody>
      </p:sp>
      <p:sp>
        <p:nvSpPr>
          <p:cNvPr id="3" name="Content Placeholder 2"/>
          <p:cNvSpPr>
            <a:spLocks noGrp="1"/>
          </p:cNvSpPr>
          <p:nvPr>
            <p:ph idx="1"/>
          </p:nvPr>
        </p:nvSpPr>
        <p:spPr/>
        <p:txBody>
          <a:bodyPr/>
          <a:lstStyle/>
          <a:p>
            <a:r>
              <a:rPr lang="en-US" i="1" dirty="0" smtClean="0">
                <a:effectLst/>
              </a:rPr>
              <a:t>A site might want to “send” their syslog records to a separate server and then parse the records there</a:t>
            </a:r>
          </a:p>
          <a:p>
            <a:pPr lvl="1"/>
            <a:r>
              <a:rPr lang="en-US" i="1" dirty="0" smtClean="0">
                <a:effectLst/>
              </a:rPr>
              <a:t>Make sure to use the appropriate </a:t>
            </a:r>
            <a:r>
              <a:rPr lang="en-US" i="1" dirty="0" err="1" smtClean="0">
                <a:effectLst/>
              </a:rPr>
              <a:t>reverseMap</a:t>
            </a:r>
            <a:r>
              <a:rPr lang="en-US" i="1" dirty="0" smtClean="0">
                <a:effectLst/>
              </a:rPr>
              <a:t> </a:t>
            </a:r>
          </a:p>
          <a:p>
            <a:r>
              <a:rPr lang="en-US" i="1" dirty="0" smtClean="0">
                <a:effectLst/>
              </a:rPr>
              <a:t>We </a:t>
            </a:r>
            <a:r>
              <a:rPr lang="en-US" i="1" dirty="0">
                <a:effectLst/>
              </a:rPr>
              <a:t>assume the installers know that all of these steps </a:t>
            </a:r>
            <a:r>
              <a:rPr lang="en-US" i="1" dirty="0" smtClean="0">
                <a:effectLst/>
              </a:rPr>
              <a:t>for syslog will </a:t>
            </a:r>
            <a:r>
              <a:rPr lang="en-US" i="1" dirty="0">
                <a:effectLst/>
              </a:rPr>
              <a:t>have to be done on each of the nodes where the linker and the job launcher (</a:t>
            </a:r>
            <a:r>
              <a:rPr lang="en-US" i="1" dirty="0" err="1">
                <a:effectLst/>
              </a:rPr>
              <a:t>mpirun</a:t>
            </a:r>
            <a:r>
              <a:rPr lang="en-US" i="1" dirty="0">
                <a:effectLst/>
              </a:rPr>
              <a:t>, </a:t>
            </a:r>
            <a:r>
              <a:rPr lang="en-US" i="1" dirty="0" err="1">
                <a:effectLst/>
              </a:rPr>
              <a:t>aprun</a:t>
            </a:r>
            <a:r>
              <a:rPr lang="en-US" i="1" dirty="0">
                <a:effectLst/>
              </a:rPr>
              <a:t>, </a:t>
            </a:r>
            <a:r>
              <a:rPr lang="en-US" i="1" dirty="0" err="1">
                <a:effectLst/>
              </a:rPr>
              <a:t>etc</a:t>
            </a:r>
            <a:r>
              <a:rPr lang="en-US" i="1" dirty="0">
                <a:effectLst/>
              </a:rPr>
              <a:t>) will be run.</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47</a:t>
            </a:fld>
            <a:endParaRPr lang="en-US"/>
          </a:p>
        </p:txBody>
      </p:sp>
    </p:spTree>
    <p:extLst>
      <p:ext uri="{BB962C8B-B14F-4D97-AF65-F5344CB8AC3E}">
        <p14:creationId xmlns:p14="http://schemas.microsoft.com/office/powerpoint/2010/main" val="253158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Mining</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48</a:t>
            </a:fld>
            <a:endParaRPr lang="en-US"/>
          </a:p>
        </p:txBody>
      </p:sp>
    </p:spTree>
    <p:extLst>
      <p:ext uri="{BB962C8B-B14F-4D97-AF65-F5344CB8AC3E}">
        <p14:creationId xmlns:p14="http://schemas.microsoft.com/office/powerpoint/2010/main" val="88602627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are many analyses that can be done with XALT data</a:t>
            </a:r>
          </a:p>
          <a:p>
            <a:pPr lvl="1"/>
            <a:r>
              <a:rPr lang="en-US" dirty="0" smtClean="0"/>
              <a:t>Most/least and trends reports for</a:t>
            </a:r>
          </a:p>
          <a:p>
            <a:pPr lvl="2"/>
            <a:r>
              <a:rPr lang="en-US" dirty="0" smtClean="0"/>
              <a:t>Libraries</a:t>
            </a:r>
          </a:p>
          <a:p>
            <a:pPr lvl="2"/>
            <a:r>
              <a:rPr lang="en-US" dirty="0" err="1" smtClean="0"/>
              <a:t>Modulefiles</a:t>
            </a:r>
            <a:endParaRPr lang="en-US" dirty="0" smtClean="0"/>
          </a:p>
          <a:p>
            <a:pPr lvl="2"/>
            <a:r>
              <a:rPr lang="en-US" dirty="0" smtClean="0"/>
              <a:t>Applications</a:t>
            </a:r>
          </a:p>
          <a:p>
            <a:pPr lvl="2"/>
            <a:r>
              <a:rPr lang="en-US" dirty="0" smtClean="0"/>
              <a:t>Based on user or project or time used</a:t>
            </a:r>
          </a:p>
          <a:p>
            <a:pPr lvl="1"/>
            <a:r>
              <a:rPr lang="en-US" dirty="0" smtClean="0"/>
              <a:t>Last time a library was used </a:t>
            </a:r>
          </a:p>
          <a:p>
            <a:pPr lvl="1"/>
            <a:r>
              <a:rPr lang="en-US" dirty="0" smtClean="0"/>
              <a:t>Provenance/reproducibility reports</a:t>
            </a:r>
          </a:p>
          <a:p>
            <a:pPr lvl="1"/>
            <a:r>
              <a:rPr lang="en-US" dirty="0"/>
              <a:t>Providing usage statistics to developers and vendors</a:t>
            </a:r>
          </a:p>
          <a:p>
            <a:pPr lvl="1"/>
            <a:r>
              <a:rPr lang="en-US" dirty="0"/>
              <a:t>Restoring the program environment where user applications were built</a:t>
            </a:r>
          </a:p>
          <a:p>
            <a:pPr lvl="1"/>
            <a:endParaRPr lang="en-US" dirty="0" smtClean="0"/>
          </a:p>
          <a:p>
            <a:pPr lvl="1"/>
            <a:endParaRPr lang="en-US" dirty="0" smtClean="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49</a:t>
            </a:fld>
            <a:endParaRPr lang="en-US"/>
          </a:p>
        </p:txBody>
      </p:sp>
    </p:spTree>
    <p:extLst>
      <p:ext uri="{BB962C8B-B14F-4D97-AF65-F5344CB8AC3E}">
        <p14:creationId xmlns:p14="http://schemas.microsoft.com/office/powerpoint/2010/main" val="42657147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Prepare to install</a:t>
            </a:r>
            <a:endParaRPr lang="en-US" dirty="0"/>
          </a:p>
        </p:txBody>
      </p:sp>
      <p:sp>
        <p:nvSpPr>
          <p:cNvPr id="8" name="Text Placeholder 7"/>
          <p:cNvSpPr>
            <a:spLocks noGrp="1"/>
          </p:cNvSpPr>
          <p:nvPr>
            <p:ph type="body" idx="1"/>
          </p:nvPr>
        </p:nvSpPr>
        <p:spPr/>
        <p:txBody>
          <a:bodyPr/>
          <a:lstStyle/>
          <a:p>
            <a:r>
              <a:rPr lang="en-US" dirty="0"/>
              <a:t>Installation is mostly automated with some manual steps</a:t>
            </a:r>
          </a:p>
          <a:p>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a:t>
            </a:fld>
            <a:endParaRPr lang="en-US"/>
          </a:p>
        </p:txBody>
      </p:sp>
    </p:spTree>
    <p:extLst>
      <p:ext uri="{BB962C8B-B14F-4D97-AF65-F5344CB8AC3E}">
        <p14:creationId xmlns:p14="http://schemas.microsoft.com/office/powerpoint/2010/main" val="176073371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Modulefile</a:t>
            </a:r>
            <a:r>
              <a:rPr lang="en-US" dirty="0" smtClean="0"/>
              <a:t> usage</a:t>
            </a:r>
            <a:endParaRPr lang="en-US" dirty="0"/>
          </a:p>
        </p:txBody>
      </p:sp>
      <p:sp>
        <p:nvSpPr>
          <p:cNvPr id="3" name="Content Placeholder 2"/>
          <p:cNvSpPr>
            <a:spLocks noGrp="1"/>
          </p:cNvSpPr>
          <p:nvPr>
            <p:ph idx="1"/>
          </p:nvPr>
        </p:nvSpPr>
        <p:spPr/>
        <p:txBody>
          <a:bodyPr>
            <a:noAutofit/>
          </a:bodyPr>
          <a:lstStyle/>
          <a:p>
            <a:pPr marL="0" indent="0">
              <a:lnSpc>
                <a:spcPct val="90000"/>
              </a:lnSpc>
              <a:buNone/>
            </a:pPr>
            <a:r>
              <a:rPr lang="en-US" sz="1600" dirty="0" err="1">
                <a:latin typeface="Courier"/>
                <a:cs typeface="Courier"/>
              </a:rPr>
              <a:t>mysql</a:t>
            </a:r>
            <a:r>
              <a:rPr lang="en-US" sz="1600" dirty="0">
                <a:latin typeface="Courier"/>
                <a:cs typeface="Courier"/>
              </a:rPr>
              <a:t>&gt; SELECT </a:t>
            </a:r>
            <a:r>
              <a:rPr lang="en-US" sz="1600" dirty="0" err="1">
                <a:latin typeface="Courier"/>
                <a:cs typeface="Courier"/>
              </a:rPr>
              <a:t>xalt_object.module_name</a:t>
            </a:r>
            <a:r>
              <a:rPr lang="en-US" sz="1600" dirty="0">
                <a:latin typeface="Courier"/>
                <a:cs typeface="Courier"/>
              </a:rPr>
              <a:t>, count(</a:t>
            </a:r>
            <a:r>
              <a:rPr lang="en-US" sz="1600" dirty="0" err="1">
                <a:latin typeface="Courier"/>
                <a:cs typeface="Courier"/>
              </a:rPr>
              <a:t>xalt_run.date</a:t>
            </a:r>
            <a:r>
              <a:rPr lang="en-US" sz="1600" dirty="0">
                <a:latin typeface="Courier"/>
                <a:cs typeface="Courier"/>
              </a:rPr>
              <a:t>) AS Jobs, ROUND(SUM(</a:t>
            </a:r>
            <a:r>
              <a:rPr lang="en-US" sz="1600" dirty="0" err="1">
                <a:latin typeface="Courier"/>
                <a:cs typeface="Courier"/>
              </a:rPr>
              <a:t>run_time</a:t>
            </a:r>
            <a:r>
              <a:rPr lang="en-US" sz="1600" dirty="0">
                <a:latin typeface="Courier"/>
                <a:cs typeface="Courier"/>
              </a:rPr>
              <a:t>*</a:t>
            </a:r>
            <a:r>
              <a:rPr lang="en-US" sz="1600" dirty="0" err="1">
                <a:latin typeface="Courier"/>
                <a:cs typeface="Courier"/>
              </a:rPr>
              <a:t>num_cores</a:t>
            </a:r>
            <a:r>
              <a:rPr lang="en-US" sz="1600" dirty="0">
                <a:latin typeface="Courier"/>
                <a:cs typeface="Courier"/>
              </a:rPr>
              <a:t>)/3600) as </a:t>
            </a:r>
            <a:r>
              <a:rPr lang="en-US" sz="1600" dirty="0" err="1">
                <a:latin typeface="Courier"/>
                <a:cs typeface="Courier"/>
              </a:rPr>
              <a:t>TotalSUs</a:t>
            </a:r>
            <a:r>
              <a:rPr lang="en-US" sz="1600" dirty="0">
                <a:latin typeface="Courier"/>
                <a:cs typeface="Courier"/>
              </a:rPr>
              <a:t> FROM </a:t>
            </a:r>
            <a:r>
              <a:rPr lang="en-US" sz="1600" dirty="0" err="1">
                <a:latin typeface="Courier"/>
                <a:cs typeface="Courier"/>
              </a:rPr>
              <a:t>xalt_run</a:t>
            </a:r>
            <a:r>
              <a:rPr lang="en-US" sz="1600" dirty="0">
                <a:latin typeface="Courier"/>
                <a:cs typeface="Courier"/>
              </a:rPr>
              <a:t>, </a:t>
            </a:r>
            <a:r>
              <a:rPr lang="en-US" sz="1600" dirty="0" err="1">
                <a:latin typeface="Courier"/>
                <a:cs typeface="Courier"/>
              </a:rPr>
              <a:t>xalt_link</a:t>
            </a:r>
            <a:r>
              <a:rPr lang="en-US" sz="1600" dirty="0">
                <a:latin typeface="Courier"/>
                <a:cs typeface="Courier"/>
              </a:rPr>
              <a:t>, </a:t>
            </a:r>
            <a:r>
              <a:rPr lang="en-US" sz="1600" dirty="0" err="1">
                <a:latin typeface="Courier"/>
                <a:cs typeface="Courier"/>
              </a:rPr>
              <a:t>join_link_object</a:t>
            </a:r>
            <a:r>
              <a:rPr lang="en-US" sz="1600" dirty="0">
                <a:latin typeface="Courier"/>
                <a:cs typeface="Courier"/>
              </a:rPr>
              <a:t>, </a:t>
            </a:r>
            <a:r>
              <a:rPr lang="en-US" sz="1600" dirty="0" err="1" smtClean="0">
                <a:latin typeface="Courier"/>
                <a:cs typeface="Courier"/>
              </a:rPr>
              <a:t>xalt_object</a:t>
            </a:r>
            <a:r>
              <a:rPr lang="en-US" sz="1600" dirty="0" smtClean="0">
                <a:latin typeface="Courier"/>
                <a:cs typeface="Courier"/>
              </a:rPr>
              <a:t> WHERE </a:t>
            </a:r>
            <a:r>
              <a:rPr lang="en-US" sz="1600" dirty="0" err="1">
                <a:latin typeface="Courier"/>
                <a:cs typeface="Courier"/>
              </a:rPr>
              <a:t>xalt_run.syshost</a:t>
            </a:r>
            <a:r>
              <a:rPr lang="en-US" sz="1600" dirty="0">
                <a:latin typeface="Courier"/>
                <a:cs typeface="Courier"/>
              </a:rPr>
              <a:t>='</a:t>
            </a:r>
            <a:r>
              <a:rPr lang="en-US" sz="1600" dirty="0" smtClean="0">
                <a:latin typeface="Courier"/>
                <a:cs typeface="Courier"/>
              </a:rPr>
              <a:t>darter’ AND </a:t>
            </a:r>
            <a:r>
              <a:rPr lang="en-US" sz="1600" dirty="0" err="1">
                <a:latin typeface="Courier"/>
                <a:cs typeface="Courier"/>
              </a:rPr>
              <a:t>xalt_object.module_name</a:t>
            </a:r>
            <a:r>
              <a:rPr lang="en-US" sz="1600" dirty="0">
                <a:latin typeface="Courier"/>
                <a:cs typeface="Courier"/>
              </a:rPr>
              <a:t> is NOT NULL </a:t>
            </a:r>
            <a:r>
              <a:rPr lang="en-US" sz="1600" dirty="0" smtClean="0">
                <a:latin typeface="Courier"/>
                <a:cs typeface="Courier"/>
              </a:rPr>
              <a:t>AND </a:t>
            </a:r>
            <a:r>
              <a:rPr lang="en-US" sz="1600" dirty="0" err="1">
                <a:latin typeface="Courier"/>
                <a:cs typeface="Courier"/>
              </a:rPr>
              <a:t>xalt_run.uuid</a:t>
            </a:r>
            <a:r>
              <a:rPr lang="en-US" sz="1600" dirty="0">
                <a:latin typeface="Courier"/>
                <a:cs typeface="Courier"/>
              </a:rPr>
              <a:t> = </a:t>
            </a:r>
            <a:r>
              <a:rPr lang="en-US" sz="1600" dirty="0" err="1">
                <a:latin typeface="Courier"/>
                <a:cs typeface="Courier"/>
              </a:rPr>
              <a:t>xalt_link.uuid</a:t>
            </a:r>
            <a:r>
              <a:rPr lang="en-US" sz="1600" dirty="0">
                <a:latin typeface="Courier"/>
                <a:cs typeface="Courier"/>
              </a:rPr>
              <a:t> AND </a:t>
            </a:r>
            <a:r>
              <a:rPr lang="en-US" sz="1600" dirty="0" err="1">
                <a:latin typeface="Courier"/>
                <a:cs typeface="Courier"/>
              </a:rPr>
              <a:t>xalt_link.link_id</a:t>
            </a:r>
            <a:r>
              <a:rPr lang="en-US" sz="1600" dirty="0">
                <a:latin typeface="Courier"/>
                <a:cs typeface="Courier"/>
              </a:rPr>
              <a:t> = </a:t>
            </a:r>
            <a:r>
              <a:rPr lang="en-US" sz="1600" dirty="0" err="1">
                <a:latin typeface="Courier"/>
                <a:cs typeface="Courier"/>
              </a:rPr>
              <a:t>join_link_object.link_id</a:t>
            </a:r>
            <a:r>
              <a:rPr lang="en-US" sz="1600" dirty="0">
                <a:latin typeface="Courier"/>
                <a:cs typeface="Courier"/>
              </a:rPr>
              <a:t> </a:t>
            </a:r>
            <a:r>
              <a:rPr lang="en-US" sz="1600" dirty="0" smtClean="0">
                <a:latin typeface="Courier"/>
                <a:cs typeface="Courier"/>
              </a:rPr>
              <a:t>AND </a:t>
            </a:r>
            <a:r>
              <a:rPr lang="en-US" sz="1600" dirty="0" err="1">
                <a:latin typeface="Courier"/>
                <a:cs typeface="Courier"/>
              </a:rPr>
              <a:t>join_link_object.obj_id</a:t>
            </a:r>
            <a:r>
              <a:rPr lang="en-US" sz="1600" dirty="0">
                <a:latin typeface="Courier"/>
                <a:cs typeface="Courier"/>
              </a:rPr>
              <a:t> = </a:t>
            </a:r>
            <a:r>
              <a:rPr lang="en-US" sz="1600" dirty="0" err="1">
                <a:latin typeface="Courier"/>
                <a:cs typeface="Courier"/>
              </a:rPr>
              <a:t>xalt_object.obj_id</a:t>
            </a:r>
            <a:r>
              <a:rPr lang="en-US" sz="1600" dirty="0">
                <a:latin typeface="Courier"/>
                <a:cs typeface="Courier"/>
              </a:rPr>
              <a:t> AND </a:t>
            </a:r>
            <a:r>
              <a:rPr lang="en-US" sz="1600" dirty="0" err="1">
                <a:latin typeface="Courier"/>
                <a:cs typeface="Courier"/>
              </a:rPr>
              <a:t>xalt_run.date</a:t>
            </a:r>
            <a:r>
              <a:rPr lang="en-US" sz="1600" dirty="0">
                <a:latin typeface="Courier"/>
                <a:cs typeface="Courier"/>
              </a:rPr>
              <a:t> &gt;= '2014-11-</a:t>
            </a:r>
            <a:r>
              <a:rPr lang="en-US" sz="1600" dirty="0" smtClean="0">
                <a:latin typeface="Courier"/>
                <a:cs typeface="Courier"/>
              </a:rPr>
              <a:t>01’ AND </a:t>
            </a:r>
            <a:r>
              <a:rPr lang="en-US" sz="1600" dirty="0" err="1">
                <a:latin typeface="Courier"/>
                <a:cs typeface="Courier"/>
              </a:rPr>
              <a:t>xalt_run.date</a:t>
            </a:r>
            <a:r>
              <a:rPr lang="en-US" sz="1600" dirty="0">
                <a:latin typeface="Courier"/>
                <a:cs typeface="Courier"/>
              </a:rPr>
              <a:t> &lt;= '2014-11-</a:t>
            </a:r>
            <a:r>
              <a:rPr lang="en-US" sz="1600" dirty="0" smtClean="0">
                <a:latin typeface="Courier"/>
                <a:cs typeface="Courier"/>
              </a:rPr>
              <a:t>09’ GROUP </a:t>
            </a:r>
            <a:r>
              <a:rPr lang="en-US" sz="1600" dirty="0">
                <a:latin typeface="Courier"/>
                <a:cs typeface="Courier"/>
              </a:rPr>
              <a:t>BY </a:t>
            </a:r>
            <a:r>
              <a:rPr lang="en-US" sz="1600" dirty="0" err="1">
                <a:latin typeface="Courier"/>
                <a:cs typeface="Courier"/>
              </a:rPr>
              <a:t>xalt_object.module_name</a:t>
            </a:r>
            <a:r>
              <a:rPr lang="en-US" sz="1600" dirty="0">
                <a:latin typeface="Courier"/>
                <a:cs typeface="Courier"/>
              </a:rPr>
              <a:t> ORDER BY Jobs DESC;</a:t>
            </a:r>
          </a:p>
          <a:p>
            <a:pPr marL="0" indent="0">
              <a:lnSpc>
                <a:spcPct val="0"/>
              </a:lnSpc>
              <a:buNone/>
            </a:pPr>
            <a:endParaRPr lang="en-US" sz="1400" dirty="0"/>
          </a:p>
          <a:p>
            <a:pPr marL="0" indent="0">
              <a:lnSpc>
                <a:spcPct val="0"/>
              </a:lnSpc>
              <a:buNone/>
            </a:pPr>
            <a:endParaRPr lang="en-US" sz="1600"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50</a:t>
            </a:fld>
            <a:endParaRPr lang="en-US"/>
          </a:p>
        </p:txBody>
      </p:sp>
    </p:spTree>
    <p:extLst>
      <p:ext uri="{BB962C8B-B14F-4D97-AF65-F5344CB8AC3E}">
        <p14:creationId xmlns:p14="http://schemas.microsoft.com/office/powerpoint/2010/main" val="149301758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Modulefile</a:t>
            </a:r>
            <a:r>
              <a:rPr lang="en-US" dirty="0" smtClean="0"/>
              <a:t> usage (2)</a:t>
            </a:r>
            <a:endParaRPr lang="en-US" dirty="0"/>
          </a:p>
        </p:txBody>
      </p:sp>
      <p:sp>
        <p:nvSpPr>
          <p:cNvPr id="3" name="Content Placeholder 2"/>
          <p:cNvSpPr>
            <a:spLocks noGrp="1"/>
          </p:cNvSpPr>
          <p:nvPr>
            <p:ph idx="1"/>
          </p:nvPr>
        </p:nvSpPr>
        <p:spPr>
          <a:xfrm>
            <a:off x="918261" y="1232647"/>
            <a:ext cx="7232650" cy="4291013"/>
          </a:xfrm>
        </p:spPr>
        <p:txBody>
          <a:bodyPr>
            <a:noAutofit/>
          </a:bodyPr>
          <a:lstStyle/>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module_name</a:t>
            </a:r>
            <a:r>
              <a:rPr lang="en-US" sz="1600" dirty="0">
                <a:latin typeface="Courier New" panose="02070309020205020404" pitchFamily="49" charset="0"/>
                <a:cs typeface="Courier New" panose="02070309020205020404" pitchFamily="49" charset="0"/>
              </a:rPr>
              <a:t>                         | Jobs  | </a:t>
            </a:r>
            <a:r>
              <a:rPr lang="en-US" sz="1600" dirty="0" err="1">
                <a:latin typeface="Courier New" panose="02070309020205020404" pitchFamily="49" charset="0"/>
                <a:cs typeface="Courier New" panose="02070309020205020404" pitchFamily="49" charset="0"/>
              </a:rPr>
              <a:t>TotalSUs</a:t>
            </a:r>
            <a:r>
              <a:rPr lang="en-US" sz="1600" dirty="0">
                <a:latin typeface="Courier New" panose="02070309020205020404" pitchFamily="49" charset="0"/>
                <a:cs typeface="Courier New" panose="02070309020205020404" pitchFamily="49" charset="0"/>
              </a:rPr>
              <a:t>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alps/5.2.1-2.0502.8712.10.32.ari    | 26458 |   258684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cray-mpich</a:t>
            </a:r>
            <a:r>
              <a:rPr lang="en-US" sz="1600" dirty="0">
                <a:latin typeface="Courier New" panose="02070309020205020404" pitchFamily="49" charset="0"/>
                <a:cs typeface="Courier New" panose="02070309020205020404" pitchFamily="49" charset="0"/>
              </a:rPr>
              <a:t>/7.0.3                    | 26456 |   259040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wlm_detect</a:t>
            </a:r>
            <a:r>
              <a:rPr lang="en-US" sz="1600" dirty="0">
                <a:latin typeface="Courier New" panose="02070309020205020404" pitchFamily="49" charset="0"/>
                <a:cs typeface="Courier New" panose="02070309020205020404" pitchFamily="49" charset="0"/>
              </a:rPr>
              <a:t>/1.0-1.0502.51217.1.1.ari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udreg</a:t>
            </a:r>
            <a:r>
              <a:rPr lang="en-US" sz="1600" dirty="0">
                <a:latin typeface="Courier New" panose="02070309020205020404" pitchFamily="49" charset="0"/>
                <a:cs typeface="Courier New" panose="02070309020205020404" pitchFamily="49" charset="0"/>
              </a:rPr>
              <a:t>/2.3.2-1.0502.8763.1.11.ari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xpmem</a:t>
            </a:r>
            <a:r>
              <a:rPr lang="en-US" sz="1600" dirty="0">
                <a:latin typeface="Courier New" panose="02070309020205020404" pitchFamily="49" charset="0"/>
                <a:cs typeface="Courier New" panose="02070309020205020404" pitchFamily="49" charset="0"/>
              </a:rPr>
              <a:t>/0.1-2.0502.51169.1.11.ari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ugni</a:t>
            </a:r>
            <a:r>
              <a:rPr lang="en-US" sz="1600" dirty="0">
                <a:latin typeface="Courier New" panose="02070309020205020404" pitchFamily="49" charset="0"/>
                <a:cs typeface="Courier New" panose="02070309020205020404" pitchFamily="49" charset="0"/>
              </a:rPr>
              <a:t>/5.0-1.0502.9037.7.26.ari       | 13229 |   129342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pmi</a:t>
            </a:r>
            <a:r>
              <a:rPr lang="en-US" sz="1600" dirty="0">
                <a:latin typeface="Courier New" panose="02070309020205020404" pitchFamily="49" charset="0"/>
                <a:cs typeface="Courier New" panose="02070309020205020404" pitchFamily="49" charset="0"/>
              </a:rPr>
              <a:t>/5.0.5-1.0000.10300.134.8.ari    | 13227 |   129341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/4.8.1                           | 10868 |    59680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rca</a:t>
            </a:r>
            <a:r>
              <a:rPr lang="en-US" sz="1600" dirty="0">
                <a:latin typeface="Courier New" panose="02070309020205020404" pitchFamily="49" charset="0"/>
                <a:cs typeface="Courier New" panose="02070309020205020404" pitchFamily="49" charset="0"/>
              </a:rPr>
              <a:t>/1.0.0-2.0502.51491.3.92.ari     | 10852 |    59675 |</a:t>
            </a:r>
          </a:p>
          <a:p>
            <a:pPr marL="0" indent="0">
              <a:lnSpc>
                <a:spcPct val="40000"/>
              </a:lnSpc>
              <a:spcBef>
                <a:spcPts val="20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dmapp</a:t>
            </a:r>
            <a:r>
              <a:rPr lang="en-US" sz="1600" dirty="0">
                <a:latin typeface="Courier New" panose="02070309020205020404" pitchFamily="49" charset="0"/>
                <a:cs typeface="Courier New" panose="02070309020205020404" pitchFamily="49" charset="0"/>
              </a:rPr>
              <a:t>/7.0.1-1.0502.9080.9.32.ari    | 10852 |    59675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fftw</a:t>
            </a:r>
            <a:r>
              <a:rPr lang="en-US" sz="1600" b="1" dirty="0">
                <a:latin typeface="Courier New" panose="02070309020205020404" pitchFamily="49" charset="0"/>
                <a:cs typeface="Courier New" panose="02070309020205020404" pitchFamily="49" charset="0"/>
              </a:rPr>
              <a:t>/3.3.4.0                        |  3123 |     1482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cray-libsci</a:t>
            </a:r>
            <a:r>
              <a:rPr lang="en-US" sz="1600" b="1" dirty="0">
                <a:latin typeface="Courier New" panose="02070309020205020404" pitchFamily="49" charset="0"/>
                <a:cs typeface="Courier New" panose="02070309020205020404" pitchFamily="49" charset="0"/>
              </a:rPr>
              <a:t>/13.0.1                  |  2357 |    69848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craype-intel-knc</a:t>
            </a:r>
            <a:r>
              <a:rPr lang="en-US" sz="1600" b="1" dirty="0">
                <a:latin typeface="Courier New" panose="02070309020205020404" pitchFamily="49" charset="0"/>
                <a:cs typeface="Courier New" panose="02070309020205020404" pitchFamily="49" charset="0"/>
              </a:rPr>
              <a:t>                    |  1758 |      522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hdf4/4.2.9                          |  1180 |      667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cray-hdf5/1.8.12                    |   586 |      174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cray-netcdf</a:t>
            </a:r>
            <a:r>
              <a:rPr lang="en-US" sz="1600" b="1" dirty="0">
                <a:latin typeface="Courier New" panose="02070309020205020404" pitchFamily="49" charset="0"/>
                <a:cs typeface="Courier New" panose="02070309020205020404" pitchFamily="49" charset="0"/>
              </a:rPr>
              <a:t>/4.3.1                   |   586 |      174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szip</a:t>
            </a:r>
            <a:r>
              <a:rPr lang="en-US" sz="1600" b="1" dirty="0">
                <a:latin typeface="Courier New" panose="02070309020205020404" pitchFamily="49" charset="0"/>
                <a:cs typeface="Courier New" panose="02070309020205020404" pitchFamily="49" charset="0"/>
              </a:rPr>
              <a:t>/2.1                            |   295 |      167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fftw</a:t>
            </a:r>
            <a:r>
              <a:rPr lang="en-US" sz="1600" b="1" dirty="0">
                <a:latin typeface="Courier New" panose="02070309020205020404" pitchFamily="49" charset="0"/>
                <a:cs typeface="Courier New" panose="02070309020205020404" pitchFamily="49" charset="0"/>
              </a:rPr>
              <a:t>/3.3.0.4                        |   274 |    78293 |</a:t>
            </a:r>
          </a:p>
          <a:p>
            <a:pPr marL="0" indent="0">
              <a:lnSpc>
                <a:spcPct val="40000"/>
              </a:lnSpc>
              <a:spcBef>
                <a:spcPts val="20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gcc</a:t>
            </a:r>
            <a:r>
              <a:rPr lang="en-US" sz="1600" b="1" dirty="0">
                <a:latin typeface="Courier New" panose="02070309020205020404" pitchFamily="49" charset="0"/>
                <a:cs typeface="Courier New" panose="02070309020205020404" pitchFamily="49" charset="0"/>
              </a:rPr>
              <a:t>/4.8.2                           |   156 |    44739</a:t>
            </a:r>
          </a:p>
          <a:p>
            <a:pPr marL="0" indent="0">
              <a:lnSpc>
                <a:spcPct val="0"/>
              </a:lnSpc>
              <a:spcBef>
                <a:spcPts val="200"/>
              </a:spcBef>
              <a:buNone/>
            </a:pPr>
            <a:endParaRPr lang="en-US" sz="1400" b="1" dirty="0"/>
          </a:p>
          <a:p>
            <a:pPr marL="0" indent="0">
              <a:lnSpc>
                <a:spcPct val="0"/>
              </a:lnSpc>
              <a:spcBef>
                <a:spcPts val="200"/>
              </a:spcBef>
              <a:buNone/>
            </a:pPr>
            <a:endParaRPr lang="en-US" sz="1600" b="1"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51</a:t>
            </a:fld>
            <a:endParaRPr lang="en-US"/>
          </a:p>
        </p:txBody>
      </p:sp>
    </p:spTree>
    <p:extLst>
      <p:ext uri="{BB962C8B-B14F-4D97-AF65-F5344CB8AC3E}">
        <p14:creationId xmlns:p14="http://schemas.microsoft.com/office/powerpoint/2010/main" val="156919883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usage</a:t>
            </a:r>
            <a:endParaRPr lang="en-US" dirty="0"/>
          </a:p>
        </p:txBody>
      </p:sp>
      <p:sp>
        <p:nvSpPr>
          <p:cNvPr id="3" name="Content Placeholder 2"/>
          <p:cNvSpPr>
            <a:spLocks noGrp="1"/>
          </p:cNvSpPr>
          <p:nvPr>
            <p:ph idx="1"/>
          </p:nvPr>
        </p:nvSpPr>
        <p:spPr>
          <a:xfrm>
            <a:off x="1623920" y="1232647"/>
            <a:ext cx="6320678" cy="4809565"/>
          </a:xfrm>
        </p:spPr>
        <p:txBody>
          <a:bodyPr>
            <a:noAutofit/>
          </a:bodyPr>
          <a:lstStyle/>
          <a:p>
            <a:pPr marL="0" indent="0">
              <a:lnSpc>
                <a:spcPct val="90000"/>
              </a:lnSpc>
              <a:buNone/>
            </a:pPr>
            <a:r>
              <a:rPr lang="en-US" sz="1600" dirty="0" err="1">
                <a:latin typeface="Courier New" panose="02070309020205020404" pitchFamily="49" charset="0"/>
                <a:cs typeface="Courier New" panose="02070309020205020404" pitchFamily="49" charset="0"/>
              </a:rPr>
              <a:t>mysql</a:t>
            </a:r>
            <a:r>
              <a:rPr lang="en-US" sz="1600" dirty="0">
                <a:latin typeface="Courier New" panose="02070309020205020404" pitchFamily="49" charset="0"/>
                <a:cs typeface="Courier New" panose="02070309020205020404" pitchFamily="49" charset="0"/>
              </a:rPr>
              <a:t>&gt; select </a:t>
            </a:r>
            <a:r>
              <a:rPr lang="en-US" sz="1600" dirty="0" err="1">
                <a:latin typeface="Courier New" panose="02070309020205020404" pitchFamily="49" charset="0"/>
                <a:cs typeface="Courier New" panose="02070309020205020404" pitchFamily="49" charset="0"/>
              </a:rPr>
              <a:t>link_program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build_syshost</a:t>
            </a:r>
            <a:r>
              <a:rPr lang="en-US" sz="1600" dirty="0">
                <a:latin typeface="Courier New" panose="02070309020205020404" pitchFamily="49" charset="0"/>
                <a:cs typeface="Courier New" panose="02070309020205020404" pitchFamily="49" charset="0"/>
              </a:rPr>
              <a:t>, count(*) from </a:t>
            </a:r>
            <a:r>
              <a:rPr lang="en-US" sz="1600" dirty="0" err="1">
                <a:latin typeface="Courier New" panose="02070309020205020404" pitchFamily="49" charset="0"/>
                <a:cs typeface="Courier New" panose="02070309020205020404" pitchFamily="49" charset="0"/>
              </a:rPr>
              <a:t>xalt_link</a:t>
            </a:r>
            <a:r>
              <a:rPr lang="en-US" sz="1600" dirty="0">
                <a:latin typeface="Courier New" panose="02070309020205020404" pitchFamily="49" charset="0"/>
                <a:cs typeface="Courier New" panose="02070309020205020404" pitchFamily="49" charset="0"/>
              </a:rPr>
              <a:t> group by </a:t>
            </a:r>
            <a:r>
              <a:rPr lang="en-US" sz="1600" dirty="0" err="1">
                <a:latin typeface="Courier New" panose="02070309020205020404" pitchFamily="49" charset="0"/>
                <a:cs typeface="Courier New" panose="02070309020205020404" pitchFamily="49" charset="0"/>
              </a:rPr>
              <a:t>link_program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build_syshost</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link_program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build_syshost</a:t>
            </a:r>
            <a:r>
              <a:rPr lang="en-US" sz="1600" dirty="0">
                <a:latin typeface="Courier New" panose="02070309020205020404" pitchFamily="49" charset="0"/>
                <a:cs typeface="Courier New" panose="02070309020205020404" pitchFamily="49" charset="0"/>
              </a:rPr>
              <a:t> | count(*) |</a:t>
            </a:r>
          </a:p>
          <a:p>
            <a:pPr marL="0" indent="0">
              <a:lnSpc>
                <a:spcPct val="0"/>
              </a:lnSpc>
              <a:buNone/>
            </a:pP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configure    | darter        |        7 |</a:t>
            </a:r>
          </a:p>
          <a:p>
            <a:pPr marL="0" indent="0">
              <a:lnSpc>
                <a:spcPct val="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driver.CC</a:t>
            </a:r>
            <a:r>
              <a:rPr lang="en-US" sz="1600" dirty="0">
                <a:latin typeface="Courier New" panose="02070309020205020404" pitchFamily="49" charset="0"/>
                <a:cs typeface="Courier New" panose="02070309020205020404" pitchFamily="49" charset="0"/>
              </a:rPr>
              <a:t>    | darter        |        8 |</a:t>
            </a:r>
          </a:p>
          <a:p>
            <a:pPr marL="0" indent="0">
              <a:lnSpc>
                <a:spcPct val="0"/>
              </a:lnSpc>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driver.cc</a:t>
            </a:r>
            <a:r>
              <a:rPr lang="en-US" sz="1600" dirty="0">
                <a:latin typeface="Courier New" panose="02070309020205020404" pitchFamily="49" charset="0"/>
                <a:cs typeface="Courier New" panose="02070309020205020404" pitchFamily="49" charset="0"/>
              </a:rPr>
              <a:t>    | darter        |      </a:t>
            </a:r>
            <a:r>
              <a:rPr lang="en-US" sz="1600" dirty="0" smtClean="0">
                <a:latin typeface="Courier New" panose="02070309020205020404" pitchFamily="49" charset="0"/>
                <a:cs typeface="Courier New" panose="02070309020205020404" pitchFamily="49" charset="0"/>
              </a:rPr>
              <a:t>180 </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ftn_driver</a:t>
            </a:r>
            <a:r>
              <a:rPr lang="en-US" sz="1600" dirty="0">
                <a:latin typeface="Courier New" panose="02070309020205020404" pitchFamily="49" charset="0"/>
                <a:cs typeface="Courier New" panose="02070309020205020404" pitchFamily="49" charset="0"/>
              </a:rPr>
              <a:t>   | darter        |      </a:t>
            </a:r>
            <a:r>
              <a:rPr lang="en-US" sz="1600" dirty="0" smtClean="0">
                <a:latin typeface="Courier New" panose="02070309020205020404" pitchFamily="49" charset="0"/>
                <a:cs typeface="Courier New" panose="02070309020205020404" pitchFamily="49" charset="0"/>
              </a:rPr>
              <a:t>173 </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          | darter        |     2396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 darter        |     6190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gfortran</a:t>
            </a:r>
            <a:r>
              <a:rPr lang="en-US" sz="1600" dirty="0">
                <a:latin typeface="Courier New" panose="02070309020205020404" pitchFamily="49" charset="0"/>
                <a:cs typeface="Courier New" panose="02070309020205020404" pitchFamily="49" charset="0"/>
              </a:rPr>
              <a:t>     | darter        |      959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icc</a:t>
            </a:r>
            <a:r>
              <a:rPr lang="en-US" sz="1600" dirty="0">
                <a:latin typeface="Courier New" panose="02070309020205020404" pitchFamily="49" charset="0"/>
                <a:cs typeface="Courier New" panose="02070309020205020404" pitchFamily="49" charset="0"/>
              </a:rPr>
              <a:t>          | darter        |     1890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icpc</a:t>
            </a:r>
            <a:r>
              <a:rPr lang="en-US" sz="1600" dirty="0">
                <a:latin typeface="Courier New" panose="02070309020205020404" pitchFamily="49" charset="0"/>
                <a:cs typeface="Courier New" panose="02070309020205020404" pitchFamily="49" charset="0"/>
              </a:rPr>
              <a:t>         | darter        |      562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ifort</a:t>
            </a:r>
            <a:r>
              <a:rPr lang="en-US" sz="1600" dirty="0">
                <a:latin typeface="Courier New" panose="02070309020205020404" pitchFamily="49" charset="0"/>
                <a:cs typeface="Courier New" panose="02070309020205020404" pitchFamily="49" charset="0"/>
              </a:rPr>
              <a:t>        | darter        |      915 |</a:t>
            </a:r>
          </a:p>
          <a:p>
            <a:pPr marL="0" indent="0">
              <a:lnSpc>
                <a:spcPct val="0"/>
              </a:lnSpc>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make         | darter        |      123 |</a:t>
            </a:r>
          </a:p>
          <a:p>
            <a:pPr marL="0" indent="0">
              <a:lnSpc>
                <a:spcPct val="0"/>
              </a:lnSpc>
              <a:buNone/>
            </a:pPr>
            <a:r>
              <a:rPr lang="en-US" sz="1600" dirty="0" smtClean="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a:t>
            </a:r>
          </a:p>
          <a:p>
            <a:pPr marL="0" indent="0">
              <a:lnSpc>
                <a:spcPct val="0"/>
              </a:lnSpc>
              <a:buNone/>
            </a:pPr>
            <a:r>
              <a:rPr lang="en-US" sz="1600" dirty="0" smtClean="0">
                <a:latin typeface="Courier New" panose="02070309020205020404" pitchFamily="49" charset="0"/>
                <a:cs typeface="Courier New" panose="02070309020205020404" pitchFamily="49" charset="0"/>
              </a:rPr>
              <a:t>11 rows </a:t>
            </a:r>
            <a:r>
              <a:rPr lang="en-US" sz="1600" dirty="0">
                <a:latin typeface="Courier New" panose="02070309020205020404" pitchFamily="49" charset="0"/>
                <a:cs typeface="Courier New" panose="02070309020205020404" pitchFamily="49" charset="0"/>
              </a:rPr>
              <a:t>in set (0.02 sec)</a:t>
            </a:r>
          </a:p>
          <a:p>
            <a:pPr marL="0" indent="0">
              <a:lnSpc>
                <a:spcPct val="0"/>
              </a:lnSpc>
              <a:buNone/>
            </a:pPr>
            <a:endParaRPr lang="en-US" sz="1600" dirty="0">
              <a:latin typeface="Courier"/>
              <a:cs typeface="Courier"/>
            </a:endParaRPr>
          </a:p>
          <a:p>
            <a:pPr marL="0" indent="0">
              <a:lnSpc>
                <a:spcPct val="0"/>
              </a:lnSpc>
              <a:buNone/>
            </a:pPr>
            <a:r>
              <a:rPr lang="en-US" sz="1600" dirty="0" smtClean="0">
                <a:latin typeface="Courier"/>
                <a:cs typeface="Courier"/>
              </a:rPr>
              <a:t>|</a:t>
            </a:r>
            <a:endParaRPr lang="en-US" sz="1600" dirty="0">
              <a:latin typeface="Courier"/>
              <a:cs typeface="Courier"/>
            </a:endParaRPr>
          </a:p>
          <a:p>
            <a:pPr marL="0" indent="0">
              <a:lnSpc>
                <a:spcPct val="0"/>
              </a:lnSpc>
              <a:buNone/>
            </a:pPr>
            <a:endParaRPr lang="en-US" sz="1600"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52</a:t>
            </a:fld>
            <a:endParaRPr lang="en-US"/>
          </a:p>
        </p:txBody>
      </p:sp>
    </p:spTree>
    <p:extLst>
      <p:ext uri="{BB962C8B-B14F-4D97-AF65-F5344CB8AC3E}">
        <p14:creationId xmlns:p14="http://schemas.microsoft.com/office/powerpoint/2010/main" val="792504345"/>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5882" y="1139599"/>
            <a:ext cx="7129653" cy="1165849"/>
          </a:xfrm>
        </p:spPr>
        <p:txBody>
          <a:bodyPr/>
          <a:lstStyle/>
          <a:p>
            <a:pPr algn="l"/>
            <a:r>
              <a:rPr lang="en-US" sz="2000" dirty="0"/>
              <a:t>A critical bug was identified in FFTW version 3.3.0.2, affecting code correctness</a:t>
            </a:r>
            <a:r>
              <a:rPr lang="de-CH" sz="2000" dirty="0"/>
              <a:t/>
            </a:r>
            <a:br>
              <a:rPr lang="de-CH" sz="2000" dirty="0"/>
            </a:br>
            <a:r>
              <a:rPr lang="de-CH" sz="2000" dirty="0" smtClean="0"/>
              <a:t/>
            </a:r>
            <a:br>
              <a:rPr lang="de-CH" sz="2000" dirty="0" smtClean="0"/>
            </a:br>
            <a:r>
              <a:rPr lang="en-AU" sz="2000" dirty="0" smtClean="0"/>
              <a:t>Find which users have linked this library</a:t>
            </a:r>
            <a:endParaRPr lang="en-AU" sz="2000" dirty="0"/>
          </a:p>
        </p:txBody>
      </p:sp>
      <p:sp>
        <p:nvSpPr>
          <p:cNvPr id="4" name="TextBox 3"/>
          <p:cNvSpPr txBox="1"/>
          <p:nvPr/>
        </p:nvSpPr>
        <p:spPr>
          <a:xfrm>
            <a:off x="1968500" y="114300"/>
            <a:ext cx="184666" cy="369332"/>
          </a:xfrm>
          <a:prstGeom prst="rect">
            <a:avLst/>
          </a:prstGeom>
          <a:noFill/>
        </p:spPr>
        <p:txBody>
          <a:bodyPr wrap="none" rtlCol="0">
            <a:spAutoFit/>
          </a:bodyPr>
          <a:lstStyle/>
          <a:p>
            <a:endParaRPr lang="en-GB" dirty="0">
              <a:solidFill>
                <a:srgbClr val="000000"/>
              </a:solidFill>
            </a:endParaRPr>
          </a:p>
        </p:txBody>
      </p:sp>
      <p:sp>
        <p:nvSpPr>
          <p:cNvPr id="9" name="TextBox 8"/>
          <p:cNvSpPr txBox="1"/>
          <p:nvPr/>
        </p:nvSpPr>
        <p:spPr>
          <a:xfrm>
            <a:off x="2483768" y="4221088"/>
            <a:ext cx="184666" cy="369332"/>
          </a:xfrm>
          <a:prstGeom prst="rect">
            <a:avLst/>
          </a:prstGeom>
          <a:noFill/>
        </p:spPr>
        <p:txBody>
          <a:bodyPr wrap="none" rtlCol="0">
            <a:spAutoFit/>
          </a:bodyPr>
          <a:lstStyle/>
          <a:p>
            <a:endParaRPr lang="en-GB" dirty="0">
              <a:solidFill>
                <a:srgbClr val="000000"/>
              </a:solidFill>
            </a:endParaRPr>
          </a:p>
        </p:txBody>
      </p:sp>
      <p:sp>
        <p:nvSpPr>
          <p:cNvPr id="8" name="TextBox 7"/>
          <p:cNvSpPr txBox="1"/>
          <p:nvPr/>
        </p:nvSpPr>
        <p:spPr>
          <a:xfrm>
            <a:off x="964053" y="2412548"/>
            <a:ext cx="6984776" cy="2893100"/>
          </a:xfrm>
          <a:prstGeom prst="rect">
            <a:avLst/>
          </a:prstGeom>
          <a:noFill/>
          <a:ln>
            <a:solidFill>
              <a:schemeClr val="tx1"/>
            </a:solidFill>
          </a:ln>
        </p:spPr>
        <p:txBody>
          <a:bodyPr wrap="square" rtlCol="0">
            <a:spAutoFit/>
          </a:bodyPr>
          <a:lstStyle/>
          <a:p>
            <a:r>
              <a:rPr lang="en-US" sz="1400" b="1" dirty="0" err="1">
                <a:solidFill>
                  <a:srgbClr val="000000"/>
                </a:solidFill>
                <a:latin typeface="Courier"/>
                <a:cs typeface="Courier"/>
              </a:rPr>
              <a:t>mysql</a:t>
            </a:r>
            <a:r>
              <a:rPr lang="en-US" sz="1400" b="1" dirty="0">
                <a:solidFill>
                  <a:srgbClr val="000000"/>
                </a:solidFill>
                <a:latin typeface="Courier"/>
                <a:cs typeface="Courier"/>
              </a:rPr>
              <a:t>&gt; select distinct </a:t>
            </a:r>
            <a:r>
              <a:rPr lang="en-US" sz="1400" b="1" dirty="0" err="1">
                <a:solidFill>
                  <a:srgbClr val="0000FF"/>
                </a:solidFill>
                <a:latin typeface="Courier"/>
                <a:cs typeface="Courier"/>
              </a:rPr>
              <a:t>build_user</a:t>
            </a:r>
            <a:r>
              <a:rPr lang="en-US" sz="1400" b="1" dirty="0">
                <a:solidFill>
                  <a:srgbClr val="0000FF"/>
                </a:solidFill>
                <a:latin typeface="Courier"/>
                <a:cs typeface="Courier"/>
              </a:rPr>
              <a:t> </a:t>
            </a:r>
            <a:r>
              <a:rPr lang="en-US" sz="1400" b="1" dirty="0">
                <a:solidFill>
                  <a:srgbClr val="000000"/>
                </a:solidFill>
                <a:latin typeface="Courier"/>
                <a:cs typeface="Courier"/>
              </a:rPr>
              <a:t>from </a:t>
            </a:r>
            <a:r>
              <a:rPr lang="en-US" sz="1400" b="1" dirty="0" err="1">
                <a:solidFill>
                  <a:srgbClr val="000000"/>
                </a:solidFill>
                <a:latin typeface="Courier"/>
                <a:cs typeface="Courier"/>
              </a:rPr>
              <a:t>xalt_link,xalt_object</a:t>
            </a:r>
            <a:r>
              <a:rPr lang="en-US" sz="1400" b="1" dirty="0">
                <a:solidFill>
                  <a:srgbClr val="000000"/>
                </a:solidFill>
                <a:latin typeface="Courier"/>
                <a:cs typeface="Courier"/>
              </a:rPr>
              <a:t> where </a:t>
            </a:r>
            <a:r>
              <a:rPr lang="en-US" sz="1400" b="1" dirty="0" err="1">
                <a:solidFill>
                  <a:srgbClr val="0000FF"/>
                </a:solidFill>
                <a:latin typeface="Courier"/>
                <a:cs typeface="Courier"/>
              </a:rPr>
              <a:t>xalt_object.object_path</a:t>
            </a:r>
            <a:r>
              <a:rPr lang="en-US" sz="1400" b="1" dirty="0">
                <a:solidFill>
                  <a:srgbClr val="0000FF"/>
                </a:solidFill>
                <a:latin typeface="Courier"/>
                <a:cs typeface="Courier"/>
              </a:rPr>
              <a:t> like</a:t>
            </a:r>
            <a:r>
              <a:rPr lang="en-US" sz="1400" b="1" dirty="0" smtClean="0">
                <a:solidFill>
                  <a:srgbClr val="0000FF"/>
                </a:solidFill>
                <a:latin typeface="Courier"/>
                <a:cs typeface="Courier"/>
              </a:rPr>
              <a:t>'</a:t>
            </a:r>
            <a:r>
              <a:rPr lang="en-US" sz="1400" b="1" dirty="0">
                <a:solidFill>
                  <a:srgbClr val="0000FF"/>
                </a:solidFill>
                <a:latin typeface="Courier"/>
                <a:cs typeface="Courier"/>
              </a:rPr>
              <a:t>%</a:t>
            </a:r>
            <a:r>
              <a:rPr lang="en-US" sz="1400" b="1" dirty="0" err="1">
                <a:solidFill>
                  <a:srgbClr val="0000FF"/>
                </a:solidFill>
                <a:latin typeface="Courier"/>
                <a:cs typeface="Courier"/>
              </a:rPr>
              <a:t>fftw</a:t>
            </a:r>
            <a:r>
              <a:rPr lang="en-US" sz="1400" b="1" dirty="0">
                <a:solidFill>
                  <a:srgbClr val="0000FF"/>
                </a:solidFill>
                <a:latin typeface="Courier"/>
                <a:cs typeface="Courier"/>
              </a:rPr>
              <a:t>/3.3.0.2/%' </a:t>
            </a:r>
            <a:r>
              <a:rPr lang="en-US" sz="1400" b="1" dirty="0">
                <a:solidFill>
                  <a:srgbClr val="000000"/>
                </a:solidFill>
                <a:latin typeface="Courier"/>
                <a:cs typeface="Courier"/>
              </a:rPr>
              <a:t>;</a:t>
            </a:r>
          </a:p>
          <a:p>
            <a:endParaRPr lang="en-US" sz="1400" b="1" dirty="0">
              <a:solidFill>
                <a:srgbClr val="000000"/>
              </a:solidFill>
              <a:latin typeface="Courier"/>
              <a:cs typeface="Courier"/>
            </a:endParaRPr>
          </a:p>
          <a:p>
            <a:r>
              <a:rPr lang="en-US" sz="1400" b="1" dirty="0">
                <a:solidFill>
                  <a:srgbClr val="000000"/>
                </a:solidFill>
                <a:latin typeface="Courier"/>
                <a:cs typeface="Courier"/>
              </a:rPr>
              <a:t>+----------+</a:t>
            </a:r>
          </a:p>
          <a:p>
            <a:r>
              <a:rPr lang="en-US" sz="1400" b="1" dirty="0">
                <a:solidFill>
                  <a:srgbClr val="000000"/>
                </a:solidFill>
                <a:latin typeface="Courier"/>
                <a:cs typeface="Courier"/>
              </a:rPr>
              <a:t>| username |</a:t>
            </a:r>
          </a:p>
          <a:p>
            <a:r>
              <a:rPr lang="en-US" sz="1400" b="1" dirty="0">
                <a:solidFill>
                  <a:srgbClr val="000000"/>
                </a:solidFill>
                <a:latin typeface="Courier"/>
                <a:cs typeface="Courier"/>
              </a:rPr>
              <a:t>+----------+</a:t>
            </a:r>
          </a:p>
          <a:p>
            <a:r>
              <a:rPr lang="en-US" sz="1400" b="1" dirty="0">
                <a:solidFill>
                  <a:srgbClr val="000000"/>
                </a:solidFill>
                <a:latin typeface="Courier"/>
                <a:cs typeface="Courier"/>
              </a:rPr>
              <a:t>| </a:t>
            </a:r>
            <a:r>
              <a:rPr lang="en-US" sz="1400" b="1" dirty="0" smtClean="0">
                <a:solidFill>
                  <a:srgbClr val="000000"/>
                </a:solidFill>
                <a:latin typeface="Courier"/>
                <a:cs typeface="Courier"/>
              </a:rPr>
              <a:t>user1    | </a:t>
            </a:r>
            <a:endParaRPr lang="en-US" sz="1400" b="1" dirty="0">
              <a:solidFill>
                <a:srgbClr val="000000"/>
              </a:solidFill>
              <a:latin typeface="Courier"/>
              <a:cs typeface="Courier"/>
            </a:endParaRPr>
          </a:p>
          <a:p>
            <a:r>
              <a:rPr lang="en-US" sz="1400" b="1" dirty="0">
                <a:solidFill>
                  <a:srgbClr val="000000"/>
                </a:solidFill>
                <a:latin typeface="Courier"/>
                <a:cs typeface="Courier"/>
              </a:rPr>
              <a:t>| </a:t>
            </a:r>
            <a:r>
              <a:rPr lang="en-US" sz="1400" b="1" dirty="0" smtClean="0">
                <a:solidFill>
                  <a:srgbClr val="000000"/>
                </a:solidFill>
                <a:latin typeface="Courier"/>
                <a:cs typeface="Courier"/>
              </a:rPr>
              <a:t>user2    |  </a:t>
            </a:r>
            <a:endParaRPr lang="en-US" sz="1400" b="1" dirty="0">
              <a:solidFill>
                <a:srgbClr val="000000"/>
              </a:solidFill>
              <a:latin typeface="Courier"/>
              <a:cs typeface="Courier"/>
            </a:endParaRPr>
          </a:p>
          <a:p>
            <a:r>
              <a:rPr lang="en-US" sz="1400" b="1" dirty="0">
                <a:solidFill>
                  <a:srgbClr val="000000"/>
                </a:solidFill>
                <a:latin typeface="Courier"/>
                <a:cs typeface="Courier"/>
              </a:rPr>
              <a:t>| </a:t>
            </a:r>
            <a:r>
              <a:rPr lang="en-US" sz="1400" b="1" dirty="0" smtClean="0">
                <a:solidFill>
                  <a:srgbClr val="000000"/>
                </a:solidFill>
                <a:latin typeface="Courier"/>
                <a:cs typeface="Courier"/>
              </a:rPr>
              <a:t>user3    |</a:t>
            </a:r>
            <a:endParaRPr lang="en-US" sz="1400" b="1" dirty="0">
              <a:solidFill>
                <a:srgbClr val="000000"/>
              </a:solidFill>
              <a:latin typeface="Courier"/>
              <a:cs typeface="Courier"/>
            </a:endParaRPr>
          </a:p>
          <a:p>
            <a:r>
              <a:rPr lang="en-US" sz="1400" b="1" dirty="0">
                <a:solidFill>
                  <a:srgbClr val="FF0000"/>
                </a:solidFill>
                <a:latin typeface="Courier"/>
                <a:cs typeface="Courier"/>
              </a:rPr>
              <a:t>| </a:t>
            </a:r>
            <a:r>
              <a:rPr lang="en-US" sz="1400" b="1" dirty="0" smtClean="0">
                <a:solidFill>
                  <a:srgbClr val="0000FF"/>
                </a:solidFill>
                <a:latin typeface="Courier"/>
                <a:cs typeface="Courier"/>
              </a:rPr>
              <a:t>user4    </a:t>
            </a:r>
            <a:r>
              <a:rPr lang="en-US" sz="1400" b="1" dirty="0" smtClean="0">
                <a:solidFill>
                  <a:srgbClr val="FF0000"/>
                </a:solidFill>
                <a:latin typeface="Courier"/>
                <a:cs typeface="Courier"/>
              </a:rPr>
              <a:t>| </a:t>
            </a:r>
            <a:endParaRPr lang="en-US" sz="1400" b="1" dirty="0">
              <a:solidFill>
                <a:srgbClr val="FF0000"/>
              </a:solidFill>
              <a:latin typeface="Courier"/>
              <a:cs typeface="Courier"/>
            </a:endParaRPr>
          </a:p>
          <a:p>
            <a:r>
              <a:rPr lang="en-US" sz="1400" b="1" dirty="0">
                <a:solidFill>
                  <a:srgbClr val="000000"/>
                </a:solidFill>
                <a:latin typeface="Courier"/>
                <a:cs typeface="Courier"/>
              </a:rPr>
              <a:t>| </a:t>
            </a:r>
            <a:r>
              <a:rPr lang="en-US" sz="1400" b="1" dirty="0" smtClean="0">
                <a:solidFill>
                  <a:srgbClr val="000000"/>
                </a:solidFill>
                <a:latin typeface="Courier"/>
                <a:cs typeface="Courier"/>
              </a:rPr>
              <a:t>user5    | </a:t>
            </a:r>
            <a:endParaRPr lang="en-US" sz="1400" b="1" dirty="0">
              <a:solidFill>
                <a:srgbClr val="000000"/>
              </a:solidFill>
              <a:latin typeface="Courier"/>
              <a:cs typeface="Courier"/>
            </a:endParaRPr>
          </a:p>
          <a:p>
            <a:r>
              <a:rPr lang="en-US" sz="1400" b="1" dirty="0">
                <a:solidFill>
                  <a:srgbClr val="000000"/>
                </a:solidFill>
                <a:latin typeface="Courier"/>
                <a:cs typeface="Courier"/>
              </a:rPr>
              <a:t>+----------+</a:t>
            </a:r>
          </a:p>
          <a:p>
            <a:r>
              <a:rPr lang="en-US" sz="1400" b="1" dirty="0">
                <a:solidFill>
                  <a:srgbClr val="000000"/>
                </a:solidFill>
                <a:latin typeface="Courier"/>
                <a:cs typeface="Courier"/>
              </a:rPr>
              <a:t>5 rows in set </a:t>
            </a:r>
            <a:r>
              <a:rPr lang="en-US" sz="1400" b="1" dirty="0" smtClean="0">
                <a:solidFill>
                  <a:srgbClr val="000000"/>
                </a:solidFill>
                <a:latin typeface="Courier"/>
                <a:cs typeface="Courier"/>
              </a:rPr>
              <a:t>(1.33 </a:t>
            </a:r>
            <a:r>
              <a:rPr lang="en-US" sz="1400" b="1" dirty="0">
                <a:solidFill>
                  <a:srgbClr val="000000"/>
                </a:solidFill>
                <a:latin typeface="Courier"/>
                <a:cs typeface="Courier"/>
              </a:rPr>
              <a:t>sec)</a:t>
            </a:r>
            <a:endParaRPr lang="en-GB" sz="1400" dirty="0">
              <a:solidFill>
                <a:srgbClr val="000000"/>
              </a:solidFill>
            </a:endParaRPr>
          </a:p>
        </p:txBody>
      </p:sp>
      <p:sp>
        <p:nvSpPr>
          <p:cNvPr id="10" name="Content Placeholder 6"/>
          <p:cNvSpPr txBox="1">
            <a:spLocks/>
          </p:cNvSpPr>
          <p:nvPr/>
        </p:nvSpPr>
        <p:spPr>
          <a:xfrm>
            <a:off x="405882" y="5423314"/>
            <a:ext cx="7982541" cy="748886"/>
          </a:xfrm>
          <a:prstGeom prst="rect">
            <a:avLst/>
          </a:prstGeom>
        </p:spPr>
        <p:txBody>
          <a:bodyPr vert="horz" lIns="0" tIns="0" rIns="0" bIns="0" rtlCol="0">
            <a:noAutofit/>
          </a:bodyPr>
          <a:lstStyle>
            <a:lvl1pPr marL="180000" indent="-180000" algn="l" defTabSz="914400" rtl="0" eaLnBrk="1" latinLnBrk="0" hangingPunct="1">
              <a:lnSpc>
                <a:spcPct val="111000"/>
              </a:lnSpc>
              <a:spcBef>
                <a:spcPts val="0"/>
              </a:spcBef>
              <a:buFont typeface="Arial" pitchFamily="34" charset="0"/>
              <a:buChar char="•"/>
              <a:defRPr sz="1600" b="1" kern="1200">
                <a:solidFill>
                  <a:schemeClr val="tx1"/>
                </a:solidFill>
                <a:latin typeface="Verdana" pitchFamily="34" charset="0"/>
                <a:ea typeface="Verdana" pitchFamily="34" charset="0"/>
                <a:cs typeface="Verdana" pitchFamily="34" charset="0"/>
              </a:defRPr>
            </a:lvl1pPr>
            <a:lvl2pPr marL="180000" indent="-180000" algn="l" defTabSz="914400" rtl="0" eaLnBrk="1" latinLnBrk="0" hangingPunct="1">
              <a:lnSpc>
                <a:spcPct val="111000"/>
              </a:lnSpc>
              <a:spcBef>
                <a:spcPts val="0"/>
              </a:spcBef>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9900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3pPr>
            <a:lvl4pPr marL="16002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4pPr>
            <a:lvl5pPr marL="2057400" indent="-180000" algn="l" defTabSz="914400" rtl="0" eaLnBrk="1" latinLnBrk="0" hangingPunct="1">
              <a:lnSpc>
                <a:spcPct val="111000"/>
              </a:lnSpc>
              <a:spcBef>
                <a:spcPts val="0"/>
              </a:spcBef>
              <a:buFont typeface="Verdana"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dirty="0" smtClean="0">
                <a:solidFill>
                  <a:srgbClr val="000000"/>
                </a:solidFill>
              </a:rPr>
              <a:t>Querying the database reveals that several users have applications linked to the buggy library</a:t>
            </a:r>
          </a:p>
        </p:txBody>
      </p:sp>
      <p:sp>
        <p:nvSpPr>
          <p:cNvPr id="11" name="Titel 1"/>
          <p:cNvSpPr txBox="1">
            <a:spLocks/>
          </p:cNvSpPr>
          <p:nvPr/>
        </p:nvSpPr>
        <p:spPr>
          <a:xfrm>
            <a:off x="229507" y="150388"/>
            <a:ext cx="8675421" cy="989211"/>
          </a:xfrm>
          <a:prstGeom prst="rect">
            <a:avLst/>
          </a:prstGeom>
        </p:spPr>
        <p:txBody>
          <a:bodyPr vert="horz" lIns="0" tIns="0" rIns="0" bIns="0" rtlCol="0" anchor="t" anchorCtr="0">
            <a:noAutofit/>
          </a:bodyPr>
          <a:lstStyle>
            <a:lvl1pPr algn="l" defTabSz="914400" rtl="0" eaLnBrk="1" latinLnBrk="0" hangingPunct="1">
              <a:spcBef>
                <a:spcPct val="0"/>
              </a:spcBef>
              <a:buNone/>
              <a:defRPr sz="2200" b="1" kern="1200">
                <a:solidFill>
                  <a:srgbClr val="7B7C7E"/>
                </a:solidFill>
                <a:latin typeface="Verdana" pitchFamily="34" charset="0"/>
                <a:ea typeface="Verdana" pitchFamily="34" charset="0"/>
                <a:cs typeface="Verdana" pitchFamily="34" charset="0"/>
              </a:defRPr>
            </a:lvl1pPr>
          </a:lstStyle>
          <a:p>
            <a:pPr algn="ctr"/>
            <a:r>
              <a:rPr lang="en-US" sz="3600" dirty="0" smtClean="0">
                <a:solidFill>
                  <a:schemeClr val="bg1"/>
                </a:solidFill>
                <a:latin typeface="+mj-lt"/>
              </a:rPr>
              <a:t>Identifying users or codes or libraries </a:t>
            </a:r>
            <a:endParaRPr lang="de-CH" sz="3600" dirty="0">
              <a:solidFill>
                <a:schemeClr val="bg1"/>
              </a:solidFill>
              <a:latin typeface="+mj-lt"/>
            </a:endParaRPr>
          </a:p>
        </p:txBody>
      </p:sp>
      <p:sp>
        <p:nvSpPr>
          <p:cNvPr id="5" name="Footer Placeholder 4"/>
          <p:cNvSpPr>
            <a:spLocks noGrp="1"/>
          </p:cNvSpPr>
          <p:nvPr>
            <p:ph type="ftr" sz="quarter" idx="11"/>
          </p:nvPr>
        </p:nvSpPr>
        <p:spPr/>
        <p:txBody>
          <a:bodyPr/>
          <a:lstStyle/>
          <a:p>
            <a:r>
              <a:rPr lang="en-US" smtClean="0"/>
              <a:t>XALT Tutorial, May 2015</a:t>
            </a:r>
            <a:endParaRPr lang="en-US" dirty="0"/>
          </a:p>
        </p:txBody>
      </p:sp>
      <p:sp>
        <p:nvSpPr>
          <p:cNvPr id="3" name="Date Placeholder 2"/>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53</a:t>
            </a:fld>
            <a:endParaRPr lang="en-US"/>
          </a:p>
        </p:txBody>
      </p:sp>
    </p:spTree>
    <p:extLst>
      <p:ext uri="{BB962C8B-B14F-4D97-AF65-F5344CB8AC3E}">
        <p14:creationId xmlns:p14="http://schemas.microsoft.com/office/powerpoint/2010/main" val="573281857"/>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199" y="89647"/>
            <a:ext cx="8355925" cy="1143000"/>
          </a:xfrm>
        </p:spPr>
        <p:txBody>
          <a:bodyPr/>
          <a:lstStyle/>
          <a:p>
            <a:r>
              <a:rPr lang="en-AU" sz="3600" dirty="0" smtClean="0"/>
              <a:t>Was the buggy library used?</a:t>
            </a:r>
            <a:endParaRPr lang="en-AU" sz="3600" dirty="0"/>
          </a:p>
        </p:txBody>
      </p:sp>
      <p:sp>
        <p:nvSpPr>
          <p:cNvPr id="7" name="Content Placeholder 6"/>
          <p:cNvSpPr>
            <a:spLocks noGrp="1"/>
          </p:cNvSpPr>
          <p:nvPr>
            <p:ph idx="1"/>
          </p:nvPr>
        </p:nvSpPr>
        <p:spPr>
          <a:xfrm>
            <a:off x="457199" y="4436444"/>
            <a:ext cx="7976527" cy="1276361"/>
          </a:xfrm>
        </p:spPr>
        <p:txBody>
          <a:bodyPr>
            <a:normAutofit fontScale="70000" lnSpcReduction="20000"/>
          </a:bodyPr>
          <a:lstStyle/>
          <a:p>
            <a:pPr marL="0" indent="0">
              <a:buNone/>
            </a:pPr>
            <a:r>
              <a:rPr lang="en-GB" dirty="0" smtClean="0"/>
              <a:t>And it’s confirmed that user “user4” has run the application linked to the buggy library</a:t>
            </a:r>
          </a:p>
          <a:p>
            <a:pPr marL="0" indent="0">
              <a:buNone/>
            </a:pPr>
            <a:r>
              <a:rPr lang="en-GB" dirty="0" smtClean="0"/>
              <a:t>It’s now up to the user services group to contact the user and recommend relinking their applications against the newer version of FFTW, which has fixed the bug</a:t>
            </a:r>
            <a:endParaRPr lang="en-GB" dirty="0"/>
          </a:p>
        </p:txBody>
      </p:sp>
      <p:sp>
        <p:nvSpPr>
          <p:cNvPr id="4" name="TextBox 3"/>
          <p:cNvSpPr txBox="1"/>
          <p:nvPr/>
        </p:nvSpPr>
        <p:spPr>
          <a:xfrm>
            <a:off x="1968500" y="114300"/>
            <a:ext cx="184666" cy="369332"/>
          </a:xfrm>
          <a:prstGeom prst="rect">
            <a:avLst/>
          </a:prstGeom>
          <a:noFill/>
        </p:spPr>
        <p:txBody>
          <a:bodyPr wrap="none" rtlCol="0">
            <a:spAutoFit/>
          </a:bodyPr>
          <a:lstStyle/>
          <a:p>
            <a:endParaRPr lang="en-GB" dirty="0">
              <a:solidFill>
                <a:srgbClr val="000000"/>
              </a:solidFill>
            </a:endParaRPr>
          </a:p>
        </p:txBody>
      </p:sp>
      <p:sp>
        <p:nvSpPr>
          <p:cNvPr id="9" name="TextBox 8"/>
          <p:cNvSpPr txBox="1"/>
          <p:nvPr/>
        </p:nvSpPr>
        <p:spPr>
          <a:xfrm>
            <a:off x="2483768" y="4221088"/>
            <a:ext cx="184666" cy="369332"/>
          </a:xfrm>
          <a:prstGeom prst="rect">
            <a:avLst/>
          </a:prstGeom>
          <a:noFill/>
        </p:spPr>
        <p:txBody>
          <a:bodyPr wrap="none" rtlCol="0">
            <a:spAutoFit/>
          </a:bodyPr>
          <a:lstStyle/>
          <a:p>
            <a:endParaRPr lang="en-GB" dirty="0">
              <a:solidFill>
                <a:srgbClr val="000000"/>
              </a:solidFill>
            </a:endParaRPr>
          </a:p>
        </p:txBody>
      </p:sp>
      <p:sp>
        <p:nvSpPr>
          <p:cNvPr id="10" name="TextBox 9"/>
          <p:cNvSpPr txBox="1"/>
          <p:nvPr/>
        </p:nvSpPr>
        <p:spPr>
          <a:xfrm>
            <a:off x="88437" y="1758154"/>
            <a:ext cx="8928992" cy="2308324"/>
          </a:xfrm>
          <a:prstGeom prst="rect">
            <a:avLst/>
          </a:prstGeom>
          <a:noFill/>
          <a:ln>
            <a:solidFill>
              <a:srgbClr val="000000"/>
            </a:solidFill>
          </a:ln>
        </p:spPr>
        <p:txBody>
          <a:bodyPr wrap="square" rtlCol="0">
            <a:spAutoFit/>
          </a:bodyPr>
          <a:lstStyle/>
          <a:p>
            <a:r>
              <a:rPr lang="en-US" sz="1200" b="1" dirty="0" err="1">
                <a:solidFill>
                  <a:srgbClr val="000000"/>
                </a:solidFill>
                <a:latin typeface="Courier"/>
                <a:cs typeface="Courier"/>
              </a:rPr>
              <a:t>mysql</a:t>
            </a:r>
            <a:r>
              <a:rPr lang="en-US" sz="1200" b="1" dirty="0">
                <a:solidFill>
                  <a:srgbClr val="000000"/>
                </a:solidFill>
                <a:latin typeface="Courier"/>
                <a:cs typeface="Courier"/>
              </a:rPr>
              <a:t>&gt; select </a:t>
            </a:r>
            <a:r>
              <a:rPr lang="en-US" sz="1200" b="1" dirty="0" smtClean="0">
                <a:solidFill>
                  <a:srgbClr val="000000"/>
                </a:solidFill>
                <a:latin typeface="Courier"/>
                <a:cs typeface="Courier"/>
              </a:rPr>
              <a:t>distinct </a:t>
            </a:r>
            <a:r>
              <a:rPr lang="en-US" sz="1200" b="1" dirty="0" err="1" smtClean="0">
                <a:solidFill>
                  <a:srgbClr val="000000"/>
                </a:solidFill>
                <a:latin typeface="Courier"/>
                <a:cs typeface="Courier"/>
              </a:rPr>
              <a:t>xalt_run.run_id</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xalt_run.job_id</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xalt_run.date</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xalt_run.syshost</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xalt_run.user</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xalt_run.exec_path</a:t>
            </a:r>
            <a:r>
              <a:rPr lang="en-US" sz="1200" b="1" dirty="0" smtClean="0">
                <a:solidFill>
                  <a:srgbClr val="000000"/>
                </a:solidFill>
                <a:latin typeface="Courier"/>
                <a:cs typeface="Courier"/>
              </a:rPr>
              <a:t> </a:t>
            </a:r>
            <a:r>
              <a:rPr lang="en-US" sz="1200" b="1" dirty="0">
                <a:solidFill>
                  <a:srgbClr val="000000"/>
                </a:solidFill>
                <a:latin typeface="Courier"/>
                <a:cs typeface="Courier"/>
              </a:rPr>
              <a:t>from </a:t>
            </a:r>
            <a:r>
              <a:rPr lang="en-US" sz="1200" b="1" dirty="0" err="1" smtClean="0">
                <a:solidFill>
                  <a:srgbClr val="000000"/>
                </a:solidFill>
                <a:latin typeface="Courier"/>
                <a:cs typeface="Courier"/>
              </a:rPr>
              <a:t>xalt_run</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xalt_object</a:t>
            </a:r>
            <a:r>
              <a:rPr lang="en-US" sz="1200" b="1" dirty="0" smtClean="0">
                <a:solidFill>
                  <a:srgbClr val="000000"/>
                </a:solidFill>
                <a:latin typeface="Courier"/>
                <a:cs typeface="Courier"/>
              </a:rPr>
              <a:t>, </a:t>
            </a:r>
            <a:r>
              <a:rPr lang="en-US" sz="1200" b="1" dirty="0" err="1" smtClean="0">
                <a:solidFill>
                  <a:srgbClr val="000000"/>
                </a:solidFill>
                <a:latin typeface="Courier"/>
                <a:cs typeface="Courier"/>
              </a:rPr>
              <a:t>join_run_object</a:t>
            </a:r>
            <a:r>
              <a:rPr lang="en-US" sz="1200" b="1" dirty="0" smtClean="0">
                <a:solidFill>
                  <a:srgbClr val="000000"/>
                </a:solidFill>
                <a:latin typeface="Courier"/>
                <a:cs typeface="Courier"/>
              </a:rPr>
              <a:t> </a:t>
            </a:r>
            <a:r>
              <a:rPr lang="en-US" sz="1200" b="1" dirty="0">
                <a:solidFill>
                  <a:srgbClr val="000000"/>
                </a:solidFill>
                <a:latin typeface="Courier"/>
                <a:cs typeface="Courier"/>
              </a:rPr>
              <a:t>where </a:t>
            </a:r>
            <a:r>
              <a:rPr lang="en-US" sz="1200" b="1" dirty="0" err="1">
                <a:solidFill>
                  <a:srgbClr val="0000FF"/>
                </a:solidFill>
                <a:latin typeface="Courier"/>
                <a:cs typeface="Courier"/>
              </a:rPr>
              <a:t>xalt_object.object_path</a:t>
            </a:r>
            <a:r>
              <a:rPr lang="en-US" sz="1200" b="1" dirty="0">
                <a:solidFill>
                  <a:srgbClr val="0000FF"/>
                </a:solidFill>
                <a:latin typeface="Courier"/>
                <a:cs typeface="Courier"/>
              </a:rPr>
              <a:t> like '%</a:t>
            </a:r>
            <a:r>
              <a:rPr lang="en-US" sz="1200" b="1" dirty="0" err="1">
                <a:solidFill>
                  <a:srgbClr val="0000FF"/>
                </a:solidFill>
                <a:latin typeface="Courier"/>
                <a:cs typeface="Courier"/>
              </a:rPr>
              <a:t>fftw</a:t>
            </a:r>
            <a:r>
              <a:rPr lang="en-US" sz="1200" b="1" dirty="0">
                <a:solidFill>
                  <a:srgbClr val="0000FF"/>
                </a:solidFill>
                <a:latin typeface="Courier"/>
                <a:cs typeface="Courier"/>
              </a:rPr>
              <a:t>/</a:t>
            </a:r>
            <a:r>
              <a:rPr lang="en-US" sz="1200" b="1" dirty="0" smtClean="0">
                <a:solidFill>
                  <a:srgbClr val="0000FF"/>
                </a:solidFill>
                <a:latin typeface="Courier"/>
                <a:cs typeface="Courier"/>
              </a:rPr>
              <a:t>3.3.0.2/</a:t>
            </a:r>
            <a:r>
              <a:rPr lang="en-US" sz="1200" b="1" dirty="0">
                <a:solidFill>
                  <a:srgbClr val="0000FF"/>
                </a:solidFill>
                <a:latin typeface="Courier"/>
                <a:cs typeface="Courier"/>
              </a:rPr>
              <a:t>%</a:t>
            </a:r>
            <a:r>
              <a:rPr lang="en-US" sz="1200" b="1" dirty="0">
                <a:solidFill>
                  <a:srgbClr val="000000"/>
                </a:solidFill>
                <a:latin typeface="Courier"/>
                <a:cs typeface="Courier"/>
              </a:rPr>
              <a:t>' AND </a:t>
            </a:r>
            <a:r>
              <a:rPr lang="en-US" sz="1200" b="1" dirty="0" err="1">
                <a:solidFill>
                  <a:srgbClr val="000000"/>
                </a:solidFill>
                <a:latin typeface="Courier"/>
                <a:cs typeface="Courier"/>
              </a:rPr>
              <a:t>xalt_object.obj_id</a:t>
            </a:r>
            <a:r>
              <a:rPr lang="en-US" sz="1200" b="1" dirty="0">
                <a:solidFill>
                  <a:srgbClr val="000000"/>
                </a:solidFill>
                <a:latin typeface="Courier"/>
                <a:cs typeface="Courier"/>
              </a:rPr>
              <a:t>=</a:t>
            </a:r>
            <a:r>
              <a:rPr lang="en-US" sz="1200" b="1" dirty="0" err="1">
                <a:solidFill>
                  <a:srgbClr val="000000"/>
                </a:solidFill>
                <a:latin typeface="Courier"/>
                <a:cs typeface="Courier"/>
              </a:rPr>
              <a:t>join_run_object.obj_id</a:t>
            </a:r>
            <a:r>
              <a:rPr lang="en-US" sz="1200" b="1" dirty="0">
                <a:solidFill>
                  <a:srgbClr val="000000"/>
                </a:solidFill>
                <a:latin typeface="Courier"/>
                <a:cs typeface="Courier"/>
              </a:rPr>
              <a:t> AND </a:t>
            </a:r>
            <a:r>
              <a:rPr lang="en-US" sz="1200" b="1" dirty="0" err="1">
                <a:solidFill>
                  <a:srgbClr val="000000"/>
                </a:solidFill>
                <a:latin typeface="Courier"/>
                <a:cs typeface="Courier"/>
              </a:rPr>
              <a:t>join_run_object.run_id</a:t>
            </a:r>
            <a:r>
              <a:rPr lang="en-US" sz="1200" b="1" dirty="0">
                <a:solidFill>
                  <a:srgbClr val="000000"/>
                </a:solidFill>
                <a:latin typeface="Courier"/>
                <a:cs typeface="Courier"/>
              </a:rPr>
              <a:t>=</a:t>
            </a:r>
            <a:r>
              <a:rPr lang="en-US" sz="1200" b="1" dirty="0" err="1">
                <a:solidFill>
                  <a:srgbClr val="000000"/>
                </a:solidFill>
                <a:latin typeface="Courier"/>
                <a:cs typeface="Courier"/>
              </a:rPr>
              <a:t>xalt_run.run_id</a:t>
            </a:r>
            <a:r>
              <a:rPr lang="en-US" sz="1200" b="1" dirty="0" smtClean="0">
                <a:solidFill>
                  <a:srgbClr val="000000"/>
                </a:solidFill>
                <a:latin typeface="Courier"/>
                <a:cs typeface="Courier"/>
              </a:rPr>
              <a:t>;</a:t>
            </a:r>
          </a:p>
          <a:p>
            <a:endParaRPr lang="en-US" sz="1200" b="1" dirty="0">
              <a:solidFill>
                <a:srgbClr val="000000"/>
              </a:solidFill>
              <a:latin typeface="Courier"/>
              <a:cs typeface="Courier"/>
            </a:endParaRPr>
          </a:p>
          <a:p>
            <a:r>
              <a:rPr lang="en-US" sz="1200" b="1" dirty="0">
                <a:solidFill>
                  <a:srgbClr val="000000"/>
                </a:solidFill>
                <a:latin typeface="Courier"/>
                <a:cs typeface="Courier"/>
              </a:rPr>
              <a:t>+--------+-------------+---------------------+---------+--------+---------</a:t>
            </a:r>
            <a:r>
              <a:rPr lang="en-US" sz="1200" b="1" dirty="0" smtClean="0">
                <a:solidFill>
                  <a:srgbClr val="000000"/>
                </a:solidFill>
                <a:latin typeface="Courier"/>
                <a:cs typeface="Courier"/>
              </a:rPr>
              <a:t>--</a:t>
            </a:r>
            <a:r>
              <a:rPr lang="en-US" sz="1200" b="1" dirty="0">
                <a:solidFill>
                  <a:srgbClr val="000000"/>
                </a:solidFill>
                <a:latin typeface="Courier"/>
                <a:cs typeface="Courier"/>
              </a:rPr>
              <a:t>-------+</a:t>
            </a:r>
          </a:p>
          <a:p>
            <a:r>
              <a:rPr lang="en-US" sz="1200" b="1" dirty="0">
                <a:solidFill>
                  <a:srgbClr val="000000"/>
                </a:solidFill>
                <a:latin typeface="Courier"/>
                <a:cs typeface="Courier"/>
              </a:rPr>
              <a:t>| </a:t>
            </a:r>
            <a:r>
              <a:rPr lang="en-US" sz="1200" b="1" dirty="0" err="1">
                <a:solidFill>
                  <a:srgbClr val="000000"/>
                </a:solidFill>
                <a:latin typeface="Courier"/>
                <a:cs typeface="Courier"/>
              </a:rPr>
              <a:t>run_id</a:t>
            </a:r>
            <a:r>
              <a:rPr lang="en-US" sz="1200" b="1" dirty="0">
                <a:solidFill>
                  <a:srgbClr val="000000"/>
                </a:solidFill>
                <a:latin typeface="Courier"/>
                <a:cs typeface="Courier"/>
              </a:rPr>
              <a:t> | </a:t>
            </a:r>
            <a:r>
              <a:rPr lang="en-US" sz="1200" b="1" dirty="0" err="1">
                <a:solidFill>
                  <a:srgbClr val="000000"/>
                </a:solidFill>
                <a:latin typeface="Courier"/>
                <a:cs typeface="Courier"/>
              </a:rPr>
              <a:t>job_id</a:t>
            </a:r>
            <a:r>
              <a:rPr lang="en-US" sz="1200" b="1" dirty="0">
                <a:solidFill>
                  <a:srgbClr val="000000"/>
                </a:solidFill>
                <a:latin typeface="Courier"/>
                <a:cs typeface="Courier"/>
              </a:rPr>
              <a:t>      | date                | </a:t>
            </a:r>
            <a:r>
              <a:rPr lang="en-US" sz="1200" b="1" dirty="0" err="1">
                <a:solidFill>
                  <a:srgbClr val="000000"/>
                </a:solidFill>
                <a:latin typeface="Courier"/>
                <a:cs typeface="Courier"/>
              </a:rPr>
              <a:t>syshost</a:t>
            </a:r>
            <a:r>
              <a:rPr lang="en-US" sz="1200" b="1" dirty="0">
                <a:solidFill>
                  <a:srgbClr val="000000"/>
                </a:solidFill>
                <a:latin typeface="Courier"/>
                <a:cs typeface="Courier"/>
              </a:rPr>
              <a:t> | user   | </a:t>
            </a:r>
            <a:r>
              <a:rPr lang="en-US" sz="1200" b="1" dirty="0" err="1">
                <a:solidFill>
                  <a:srgbClr val="000000"/>
                </a:solidFill>
                <a:latin typeface="Courier"/>
                <a:cs typeface="Courier"/>
              </a:rPr>
              <a:t>exec_path</a:t>
            </a:r>
            <a:r>
              <a:rPr lang="en-US" sz="1200" b="1" dirty="0">
                <a:solidFill>
                  <a:srgbClr val="000000"/>
                </a:solidFill>
                <a:latin typeface="Courier"/>
                <a:cs typeface="Courier"/>
              </a:rPr>
              <a:t>        </a:t>
            </a:r>
            <a:r>
              <a:rPr lang="en-US" sz="1200" b="1" dirty="0" smtClean="0">
                <a:solidFill>
                  <a:srgbClr val="000000"/>
                </a:solidFill>
                <a:latin typeface="Courier"/>
                <a:cs typeface="Courier"/>
              </a:rPr>
              <a:t>|</a:t>
            </a:r>
            <a:endParaRPr lang="en-US" sz="1200" b="1" dirty="0">
              <a:solidFill>
                <a:srgbClr val="000000"/>
              </a:solidFill>
              <a:latin typeface="Courier"/>
              <a:cs typeface="Courier"/>
            </a:endParaRPr>
          </a:p>
          <a:p>
            <a:r>
              <a:rPr lang="en-US" sz="1200" b="1" dirty="0">
                <a:solidFill>
                  <a:srgbClr val="000000"/>
                </a:solidFill>
                <a:latin typeface="Courier"/>
                <a:cs typeface="Courier"/>
              </a:rPr>
              <a:t>+--------+-------------+---------------------+---------+--------+--</a:t>
            </a:r>
            <a:r>
              <a:rPr lang="en-US" sz="1200" b="1" dirty="0" smtClean="0">
                <a:solidFill>
                  <a:srgbClr val="000000"/>
                </a:solidFill>
                <a:latin typeface="Courier"/>
                <a:cs typeface="Courier"/>
              </a:rPr>
              <a:t>--</a:t>
            </a:r>
            <a:r>
              <a:rPr lang="en-US" sz="1200" b="1" dirty="0">
                <a:solidFill>
                  <a:srgbClr val="000000"/>
                </a:solidFill>
                <a:latin typeface="Courier"/>
                <a:cs typeface="Courier"/>
              </a:rPr>
              <a:t>--------------+</a:t>
            </a:r>
          </a:p>
          <a:p>
            <a:r>
              <a:rPr lang="en-US" sz="1200" b="1" dirty="0">
                <a:solidFill>
                  <a:srgbClr val="000000"/>
                </a:solidFill>
                <a:latin typeface="Courier"/>
                <a:cs typeface="Courier"/>
              </a:rPr>
              <a:t>|   7273 | 350840.ocoe | 2014-10-23 13:22:29 | darter  | </a:t>
            </a:r>
            <a:r>
              <a:rPr lang="en-US" sz="1200" b="1" dirty="0" smtClean="0">
                <a:solidFill>
                  <a:srgbClr val="000000"/>
                </a:solidFill>
                <a:latin typeface="Courier"/>
                <a:cs typeface="Courier"/>
              </a:rPr>
              <a:t>user4  | ~/cp2k</a:t>
            </a:r>
            <a:r>
              <a:rPr lang="en-US" sz="1200" b="1" dirty="0">
                <a:solidFill>
                  <a:srgbClr val="000000"/>
                </a:solidFill>
                <a:latin typeface="Courier"/>
                <a:cs typeface="Courier"/>
              </a:rPr>
              <a:t>/cp2k.psmp </a:t>
            </a:r>
            <a:r>
              <a:rPr lang="en-US" sz="1200" b="1" dirty="0" smtClean="0">
                <a:solidFill>
                  <a:srgbClr val="000000"/>
                </a:solidFill>
                <a:latin typeface="Courier"/>
                <a:cs typeface="Courier"/>
              </a:rPr>
              <a:t>|</a:t>
            </a:r>
            <a:endParaRPr lang="hr-HR" sz="1200" b="1" dirty="0">
              <a:solidFill>
                <a:srgbClr val="000000"/>
              </a:solidFill>
              <a:latin typeface="Courier"/>
              <a:cs typeface="Courier"/>
            </a:endParaRPr>
          </a:p>
          <a:p>
            <a:r>
              <a:rPr lang="hr-HR" sz="1200" b="1" dirty="0">
                <a:solidFill>
                  <a:srgbClr val="000000"/>
                </a:solidFill>
                <a:latin typeface="Courier"/>
                <a:cs typeface="Courier"/>
              </a:rPr>
              <a:t>+--------+-------------+---------------------+---------+--------</a:t>
            </a:r>
            <a:r>
              <a:rPr lang="hr-HR" sz="1200" b="1" dirty="0" smtClean="0">
                <a:solidFill>
                  <a:srgbClr val="000000"/>
                </a:solidFill>
                <a:latin typeface="Courier"/>
                <a:cs typeface="Courier"/>
              </a:rPr>
              <a:t>+-</a:t>
            </a:r>
            <a:r>
              <a:rPr lang="hr-HR" sz="1200" b="1" dirty="0">
                <a:solidFill>
                  <a:srgbClr val="000000"/>
                </a:solidFill>
                <a:latin typeface="Courier"/>
                <a:cs typeface="Courier"/>
              </a:rPr>
              <a:t>-----------------+</a:t>
            </a:r>
          </a:p>
          <a:p>
            <a:r>
              <a:rPr lang="hr-HR" sz="1200" b="1" dirty="0" smtClean="0">
                <a:solidFill>
                  <a:srgbClr val="000000"/>
                </a:solidFill>
                <a:latin typeface="Courier"/>
                <a:cs typeface="Courier"/>
              </a:rPr>
              <a:t>1 </a:t>
            </a:r>
            <a:r>
              <a:rPr lang="hr-HR" sz="1200" b="1" dirty="0">
                <a:solidFill>
                  <a:srgbClr val="000000"/>
                </a:solidFill>
                <a:latin typeface="Courier"/>
                <a:cs typeface="Courier"/>
              </a:rPr>
              <a:t>rows in set (0.08 sec)</a:t>
            </a:r>
          </a:p>
          <a:p>
            <a:endParaRPr lang="en-US" sz="1200" b="1" dirty="0" err="1">
              <a:solidFill>
                <a:srgbClr val="000000"/>
              </a:solidFill>
              <a:latin typeface="Courier"/>
              <a:cs typeface="Courier"/>
            </a:endParaRPr>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3" name="Date Placeholder 2"/>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54</a:t>
            </a:fld>
            <a:endParaRPr lang="en-US"/>
          </a:p>
        </p:txBody>
      </p:sp>
    </p:spTree>
    <p:extLst>
      <p:ext uri="{BB962C8B-B14F-4D97-AF65-F5344CB8AC3E}">
        <p14:creationId xmlns:p14="http://schemas.microsoft.com/office/powerpoint/2010/main" val="169343189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I build my program 2 months ago?</a:t>
            </a:r>
            <a:endParaRPr lang="en-US" dirty="0"/>
          </a:p>
        </p:txBody>
      </p:sp>
      <p:sp>
        <p:nvSpPr>
          <p:cNvPr id="3" name="Content Placeholder 2"/>
          <p:cNvSpPr>
            <a:spLocks noGrp="1"/>
          </p:cNvSpPr>
          <p:nvPr>
            <p:ph idx="1"/>
          </p:nvPr>
        </p:nvSpPr>
        <p:spPr>
          <a:xfrm>
            <a:off x="130250" y="1953614"/>
            <a:ext cx="8726791" cy="4218586"/>
          </a:xfrm>
        </p:spPr>
        <p:txBody>
          <a:bodyPr>
            <a:normAutofit fontScale="55000" lnSpcReduction="20000"/>
          </a:bodyPr>
          <a:lstStyle/>
          <a:p>
            <a:pPr marL="0" indent="0">
              <a:buNone/>
            </a:pPr>
            <a:r>
              <a:rPr lang="en-US" b="1" dirty="0" err="1">
                <a:latin typeface="Courier New"/>
                <a:cs typeface="Courier New"/>
              </a:rPr>
              <a:t>mysql</a:t>
            </a:r>
            <a:r>
              <a:rPr lang="en-US" b="1" dirty="0">
                <a:latin typeface="Courier New"/>
                <a:cs typeface="Courier New"/>
              </a:rPr>
              <a:t>&gt; select </a:t>
            </a:r>
            <a:r>
              <a:rPr lang="en-US" b="1" dirty="0" err="1">
                <a:latin typeface="Courier New"/>
                <a:cs typeface="Courier New"/>
              </a:rPr>
              <a:t>xalt_link</a:t>
            </a:r>
            <a:r>
              <a:rPr lang="en-US" b="1" dirty="0">
                <a:latin typeface="Courier New"/>
                <a:cs typeface="Courier New"/>
              </a:rPr>
              <a:t>.* from </a:t>
            </a:r>
            <a:r>
              <a:rPr lang="en-US" b="1" dirty="0" err="1">
                <a:latin typeface="Courier New"/>
                <a:cs typeface="Courier New"/>
              </a:rPr>
              <a:t>xalt_link</a:t>
            </a:r>
            <a:r>
              <a:rPr lang="en-US" b="1" dirty="0">
                <a:latin typeface="Courier New"/>
                <a:cs typeface="Courier New"/>
              </a:rPr>
              <a:t> where </a:t>
            </a:r>
            <a:r>
              <a:rPr lang="en-US" b="1" dirty="0" err="1">
                <a:latin typeface="Courier New"/>
                <a:cs typeface="Courier New"/>
              </a:rPr>
              <a:t>build_user</a:t>
            </a:r>
            <a:r>
              <a:rPr lang="en-US" b="1" dirty="0">
                <a:latin typeface="Courier New"/>
                <a:cs typeface="Courier New"/>
              </a:rPr>
              <a:t> like '%</a:t>
            </a:r>
            <a:r>
              <a:rPr lang="en-US" b="1" dirty="0" err="1">
                <a:latin typeface="Courier New"/>
                <a:cs typeface="Courier New"/>
              </a:rPr>
              <a:t>faheymr</a:t>
            </a:r>
            <a:r>
              <a:rPr lang="en-US" b="1" dirty="0">
                <a:latin typeface="Courier New"/>
                <a:cs typeface="Courier New"/>
              </a:rPr>
              <a:t>%' AND </a:t>
            </a:r>
            <a:r>
              <a:rPr lang="en-US" b="1" dirty="0" err="1">
                <a:latin typeface="Courier New"/>
                <a:cs typeface="Courier New"/>
              </a:rPr>
              <a:t>exec_path</a:t>
            </a:r>
            <a:r>
              <a:rPr lang="en-US" b="1" dirty="0">
                <a:latin typeface="Courier New"/>
                <a:cs typeface="Courier New"/>
              </a:rPr>
              <a:t> like '%</a:t>
            </a:r>
            <a:r>
              <a:rPr lang="en-US" b="1" dirty="0" err="1">
                <a:solidFill>
                  <a:srgbClr val="0000FF"/>
                </a:solidFill>
                <a:latin typeface="Courier New"/>
                <a:cs typeface="Courier New"/>
              </a:rPr>
              <a:t>hyperslab</a:t>
            </a:r>
            <a:r>
              <a:rPr lang="en-US" b="1" dirty="0">
                <a:latin typeface="Courier New"/>
                <a:cs typeface="Courier New"/>
              </a:rPr>
              <a:t>%';</a:t>
            </a:r>
          </a:p>
          <a:p>
            <a:pPr marL="0" indent="0">
              <a:buNone/>
            </a:pPr>
            <a:r>
              <a:rPr lang="en-US" b="1" dirty="0">
                <a:latin typeface="Courier New"/>
                <a:cs typeface="Courier New"/>
              </a:rPr>
              <a:t>+--------</a:t>
            </a:r>
            <a:r>
              <a:rPr lang="en-US" b="1" dirty="0" smtClean="0">
                <a:latin typeface="Courier New"/>
                <a:cs typeface="Courier New"/>
              </a:rPr>
              <a:t>-+</a:t>
            </a:r>
            <a:r>
              <a:rPr lang="en-US" b="1" dirty="0">
                <a:latin typeface="Courier New"/>
                <a:cs typeface="Courier New"/>
              </a:rPr>
              <a:t>---------------------+--------------+------------+---------------+---------------+-----------+----------------------------------------------+</a:t>
            </a:r>
          </a:p>
          <a:p>
            <a:pPr marL="0" indent="0">
              <a:buNone/>
            </a:pPr>
            <a:r>
              <a:rPr lang="en-US" b="1" dirty="0">
                <a:latin typeface="Courier New"/>
                <a:cs typeface="Courier New"/>
              </a:rPr>
              <a:t>| </a:t>
            </a:r>
            <a:r>
              <a:rPr lang="en-US" b="1" dirty="0" err="1">
                <a:latin typeface="Courier New"/>
                <a:cs typeface="Courier New"/>
              </a:rPr>
              <a:t>link_id</a:t>
            </a:r>
            <a:r>
              <a:rPr lang="en-US" b="1" dirty="0">
                <a:latin typeface="Courier New"/>
                <a:cs typeface="Courier New"/>
              </a:rPr>
              <a:t> </a:t>
            </a:r>
            <a:r>
              <a:rPr lang="en-US" b="1" dirty="0" smtClean="0">
                <a:latin typeface="Courier New"/>
                <a:cs typeface="Courier New"/>
              </a:rPr>
              <a:t>| </a:t>
            </a:r>
            <a:r>
              <a:rPr lang="en-US" b="1" dirty="0">
                <a:latin typeface="Courier New"/>
                <a:cs typeface="Courier New"/>
              </a:rPr>
              <a:t>date                | </a:t>
            </a:r>
            <a:r>
              <a:rPr lang="en-US" b="1" dirty="0" err="1">
                <a:latin typeface="Courier New"/>
                <a:cs typeface="Courier New"/>
              </a:rPr>
              <a:t>link_program</a:t>
            </a:r>
            <a:r>
              <a:rPr lang="en-US" b="1" dirty="0">
                <a:latin typeface="Courier New"/>
                <a:cs typeface="Courier New"/>
              </a:rPr>
              <a:t> | </a:t>
            </a:r>
            <a:r>
              <a:rPr lang="en-US" b="1" dirty="0" err="1">
                <a:latin typeface="Courier New"/>
                <a:cs typeface="Courier New"/>
              </a:rPr>
              <a:t>build_user</a:t>
            </a:r>
            <a:r>
              <a:rPr lang="en-US" b="1" dirty="0">
                <a:latin typeface="Courier New"/>
                <a:cs typeface="Courier New"/>
              </a:rPr>
              <a:t> | </a:t>
            </a:r>
            <a:r>
              <a:rPr lang="en-US" b="1" dirty="0" err="1">
                <a:latin typeface="Courier New"/>
                <a:cs typeface="Courier New"/>
              </a:rPr>
              <a:t>build_syshost</a:t>
            </a:r>
            <a:r>
              <a:rPr lang="en-US" b="1" dirty="0">
                <a:latin typeface="Courier New"/>
                <a:cs typeface="Courier New"/>
              </a:rPr>
              <a:t> | </a:t>
            </a:r>
            <a:r>
              <a:rPr lang="en-US" b="1" dirty="0" err="1">
                <a:latin typeface="Courier New"/>
                <a:cs typeface="Courier New"/>
              </a:rPr>
              <a:t>build_epoch</a:t>
            </a:r>
            <a:r>
              <a:rPr lang="en-US" b="1" dirty="0">
                <a:latin typeface="Courier New"/>
                <a:cs typeface="Courier New"/>
              </a:rPr>
              <a:t>   | </a:t>
            </a:r>
            <a:r>
              <a:rPr lang="en-US" b="1" dirty="0" err="1">
                <a:latin typeface="Courier New"/>
                <a:cs typeface="Courier New"/>
              </a:rPr>
              <a:t>exit_code</a:t>
            </a:r>
            <a:r>
              <a:rPr lang="en-US" b="1" dirty="0">
                <a:latin typeface="Courier New"/>
                <a:cs typeface="Courier New"/>
              </a:rPr>
              <a:t> | </a:t>
            </a:r>
            <a:r>
              <a:rPr lang="en-US" b="1" dirty="0" err="1">
                <a:latin typeface="Courier New"/>
                <a:cs typeface="Courier New"/>
              </a:rPr>
              <a:t>exec_path</a:t>
            </a:r>
            <a:r>
              <a:rPr lang="en-US" b="1" dirty="0">
                <a:latin typeface="Courier New"/>
                <a:cs typeface="Courier New"/>
              </a:rPr>
              <a:t>                                    |</a:t>
            </a:r>
          </a:p>
          <a:p>
            <a:pPr marL="0" indent="0">
              <a:buNone/>
            </a:pPr>
            <a:r>
              <a:rPr lang="en-US" b="1" dirty="0">
                <a:latin typeface="Courier New"/>
                <a:cs typeface="Courier New"/>
              </a:rPr>
              <a:t>+--------</a:t>
            </a:r>
            <a:r>
              <a:rPr lang="en-US" b="1" dirty="0" smtClean="0">
                <a:latin typeface="Courier New"/>
                <a:cs typeface="Courier New"/>
              </a:rPr>
              <a:t>-+</a:t>
            </a:r>
            <a:r>
              <a:rPr lang="en-US" b="1" dirty="0">
                <a:latin typeface="Courier New"/>
                <a:cs typeface="Courier New"/>
              </a:rPr>
              <a:t>---------------------+--------------+------------+---------------+---------------+-----------+----------------------------------------------+</a:t>
            </a:r>
          </a:p>
          <a:p>
            <a:pPr marL="0" indent="0">
              <a:buNone/>
            </a:pPr>
            <a:r>
              <a:rPr lang="en-US" b="1" dirty="0">
                <a:latin typeface="Courier New"/>
                <a:cs typeface="Courier New"/>
              </a:rPr>
              <a:t>|     </a:t>
            </a:r>
            <a:r>
              <a:rPr lang="en-US" b="1" dirty="0">
                <a:solidFill>
                  <a:srgbClr val="0000FF"/>
                </a:solidFill>
                <a:latin typeface="Courier New"/>
                <a:cs typeface="Courier New"/>
              </a:rPr>
              <a:t>  4 </a:t>
            </a:r>
            <a:r>
              <a:rPr lang="en-US" b="1" dirty="0" smtClean="0">
                <a:latin typeface="Courier New"/>
                <a:cs typeface="Courier New"/>
              </a:rPr>
              <a:t>| </a:t>
            </a:r>
            <a:r>
              <a:rPr lang="en-US" b="1" dirty="0">
                <a:latin typeface="Courier New"/>
                <a:cs typeface="Courier New"/>
              </a:rPr>
              <a:t>2014-09-23 14:17:29 | </a:t>
            </a:r>
            <a:r>
              <a:rPr lang="en-US" b="1" dirty="0" err="1">
                <a:latin typeface="Courier New"/>
                <a:cs typeface="Courier New"/>
              </a:rPr>
              <a:t>ftn_driver</a:t>
            </a:r>
            <a:r>
              <a:rPr lang="en-US" b="1" dirty="0">
                <a:latin typeface="Courier New"/>
                <a:cs typeface="Courier New"/>
              </a:rPr>
              <a:t>   | </a:t>
            </a:r>
            <a:r>
              <a:rPr lang="en-US" b="1" dirty="0" err="1">
                <a:latin typeface="Courier New"/>
                <a:cs typeface="Courier New"/>
              </a:rPr>
              <a:t>faheymr</a:t>
            </a:r>
            <a:r>
              <a:rPr lang="en-US" b="1" dirty="0">
                <a:latin typeface="Courier New"/>
                <a:cs typeface="Courier New"/>
              </a:rPr>
              <a:t>    | darter        | 1411496249.58 |         0 | /</a:t>
            </a:r>
            <a:r>
              <a:rPr lang="en-US" b="1" dirty="0" err="1">
                <a:latin typeface="Courier New"/>
                <a:cs typeface="Courier New"/>
              </a:rPr>
              <a:t>nics</a:t>
            </a:r>
            <a:r>
              <a:rPr lang="en-US" b="1" dirty="0">
                <a:latin typeface="Courier New"/>
                <a:cs typeface="Courier New"/>
              </a:rPr>
              <a:t>/d/home/</a:t>
            </a:r>
            <a:r>
              <a:rPr lang="en-US" b="1" dirty="0" err="1">
                <a:latin typeface="Courier New"/>
                <a:cs typeface="Courier New"/>
              </a:rPr>
              <a:t>faheymr</a:t>
            </a:r>
            <a:r>
              <a:rPr lang="en-US" b="1" dirty="0">
                <a:latin typeface="Courier New"/>
                <a:cs typeface="Courier New"/>
              </a:rPr>
              <a:t>/examples/hdf5/</a:t>
            </a:r>
            <a:r>
              <a:rPr lang="en-US" b="1" dirty="0" err="1">
                <a:solidFill>
                  <a:srgbClr val="0000FF"/>
                </a:solidFill>
                <a:latin typeface="Courier New"/>
                <a:cs typeface="Courier New"/>
              </a:rPr>
              <a:t>hyperslab</a:t>
            </a:r>
            <a:r>
              <a:rPr lang="en-US" b="1" dirty="0">
                <a:solidFill>
                  <a:srgbClr val="0000FF"/>
                </a:solidFill>
                <a:latin typeface="Courier New"/>
                <a:cs typeface="Courier New"/>
              </a:rPr>
              <a:t> </a:t>
            </a:r>
            <a:r>
              <a:rPr lang="en-US" b="1" dirty="0">
                <a:latin typeface="Courier New"/>
                <a:cs typeface="Courier New"/>
              </a:rPr>
              <a:t>|</a:t>
            </a:r>
          </a:p>
          <a:p>
            <a:pPr marL="0" indent="0">
              <a:buNone/>
            </a:pPr>
            <a:r>
              <a:rPr lang="en-US" b="1" dirty="0">
                <a:latin typeface="Courier New"/>
                <a:cs typeface="Courier New"/>
              </a:rPr>
              <a:t>+--------</a:t>
            </a:r>
            <a:r>
              <a:rPr lang="en-US" b="1" dirty="0" smtClean="0">
                <a:latin typeface="Courier New"/>
                <a:cs typeface="Courier New"/>
              </a:rPr>
              <a:t>-+</a:t>
            </a:r>
            <a:r>
              <a:rPr lang="en-US" b="1" dirty="0">
                <a:latin typeface="Courier New"/>
                <a:cs typeface="Courier New"/>
              </a:rPr>
              <a:t>---------------------+--------------+------------+---------------+---------------+-----------+----------------------------------------------+</a:t>
            </a:r>
          </a:p>
          <a:p>
            <a:pPr marL="0" indent="0">
              <a:buNone/>
            </a:pPr>
            <a:r>
              <a:rPr lang="en-US" b="1" dirty="0">
                <a:latin typeface="Courier New"/>
                <a:cs typeface="Courier New"/>
              </a:rPr>
              <a:t>3 rows in set (0.01 sec)</a:t>
            </a:r>
          </a:p>
          <a:p>
            <a:pPr marL="0" indent="0">
              <a:buNone/>
            </a:pPr>
            <a:endParaRPr lang="en-US" b="1" dirty="0">
              <a:latin typeface="Courier New"/>
              <a:cs typeface="Courier New"/>
            </a:endParaRPr>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55</a:t>
            </a:fld>
            <a:endParaRPr lang="en-US"/>
          </a:p>
        </p:txBody>
      </p:sp>
    </p:spTree>
    <p:extLst>
      <p:ext uri="{BB962C8B-B14F-4D97-AF65-F5344CB8AC3E}">
        <p14:creationId xmlns:p14="http://schemas.microsoft.com/office/powerpoint/2010/main" val="315969494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561558"/>
          </a:xfrm>
        </p:spPr>
        <p:txBody>
          <a:bodyPr/>
          <a:lstStyle/>
          <a:p>
            <a:r>
              <a:rPr lang="en-US" sz="2800" dirty="0" smtClean="0"/>
              <a:t>How did I build my program 2 months ago? (</a:t>
            </a:r>
            <a:r>
              <a:rPr lang="en-US" sz="2800" dirty="0" err="1" smtClean="0"/>
              <a:t>cont</a:t>
            </a:r>
            <a:r>
              <a:rPr lang="en-US" sz="2800" dirty="0" smtClean="0"/>
              <a:t>)</a:t>
            </a:r>
            <a:endParaRPr lang="en-US" sz="2800" dirty="0"/>
          </a:p>
        </p:txBody>
      </p:sp>
      <p:sp>
        <p:nvSpPr>
          <p:cNvPr id="3" name="Content Placeholder 2"/>
          <p:cNvSpPr>
            <a:spLocks noGrp="1"/>
          </p:cNvSpPr>
          <p:nvPr>
            <p:ph idx="1"/>
          </p:nvPr>
        </p:nvSpPr>
        <p:spPr>
          <a:xfrm>
            <a:off x="130251" y="797726"/>
            <a:ext cx="7589806" cy="5374474"/>
          </a:xfrm>
        </p:spPr>
        <p:txBody>
          <a:bodyPr>
            <a:normAutofit lnSpcReduction="10000"/>
          </a:bodyPr>
          <a:lstStyle/>
          <a:p>
            <a:pPr marL="0" indent="0">
              <a:lnSpc>
                <a:spcPct val="120000"/>
              </a:lnSpc>
              <a:spcBef>
                <a:spcPts val="1000"/>
              </a:spcBef>
              <a:buNone/>
            </a:pPr>
            <a:r>
              <a:rPr lang="en-US" sz="1000" b="1" dirty="0" err="1">
                <a:latin typeface="Courier New"/>
                <a:cs typeface="Courier New"/>
              </a:rPr>
              <a:t>mysql</a:t>
            </a:r>
            <a:r>
              <a:rPr lang="en-US" sz="1000" b="1" dirty="0">
                <a:latin typeface="Courier New"/>
                <a:cs typeface="Courier New"/>
              </a:rPr>
              <a:t>&gt; select </a:t>
            </a:r>
            <a:r>
              <a:rPr lang="en-US" sz="1000" b="1" dirty="0" err="1">
                <a:latin typeface="Courier New"/>
                <a:cs typeface="Courier New"/>
              </a:rPr>
              <a:t>object_path</a:t>
            </a:r>
            <a:r>
              <a:rPr lang="en-US" sz="1000" b="1" dirty="0">
                <a:latin typeface="Courier New"/>
                <a:cs typeface="Courier New"/>
              </a:rPr>
              <a:t>, timestamp from </a:t>
            </a:r>
            <a:r>
              <a:rPr lang="en-US" sz="1000" b="1" dirty="0" err="1">
                <a:latin typeface="Courier New"/>
                <a:cs typeface="Courier New"/>
              </a:rPr>
              <a:t>xalt_object</a:t>
            </a:r>
            <a:r>
              <a:rPr lang="en-US" sz="1000" b="1" dirty="0">
                <a:latin typeface="Courier New"/>
                <a:cs typeface="Courier New"/>
              </a:rPr>
              <a:t>, </a:t>
            </a:r>
            <a:r>
              <a:rPr lang="en-US" sz="1000" b="1" dirty="0" err="1">
                <a:latin typeface="Courier New"/>
                <a:cs typeface="Courier New"/>
              </a:rPr>
              <a:t>join_link_object</a:t>
            </a:r>
            <a:r>
              <a:rPr lang="en-US" sz="1000" b="1" dirty="0">
                <a:latin typeface="Courier New"/>
                <a:cs typeface="Courier New"/>
              </a:rPr>
              <a:t> where </a:t>
            </a:r>
            <a:r>
              <a:rPr lang="en-US" sz="1000" b="1" dirty="0" err="1">
                <a:solidFill>
                  <a:srgbClr val="0000FF"/>
                </a:solidFill>
                <a:latin typeface="Courier New"/>
                <a:cs typeface="Courier New"/>
              </a:rPr>
              <a:t>join_link_object.link_id</a:t>
            </a:r>
            <a:r>
              <a:rPr lang="en-US" sz="1000" b="1" dirty="0">
                <a:solidFill>
                  <a:srgbClr val="0000FF"/>
                </a:solidFill>
                <a:latin typeface="Courier New"/>
                <a:cs typeface="Courier New"/>
              </a:rPr>
              <a:t>="4"</a:t>
            </a:r>
            <a:r>
              <a:rPr lang="en-US" sz="1000" b="1" dirty="0">
                <a:latin typeface="Courier New"/>
                <a:cs typeface="Courier New"/>
              </a:rPr>
              <a:t> AND </a:t>
            </a:r>
            <a:r>
              <a:rPr lang="en-US" sz="1000" b="1" dirty="0" err="1">
                <a:latin typeface="Courier New"/>
                <a:cs typeface="Courier New"/>
              </a:rPr>
              <a:t>join_link_object.obj_id</a:t>
            </a:r>
            <a:r>
              <a:rPr lang="en-US" sz="1000" b="1" dirty="0">
                <a:latin typeface="Courier New"/>
                <a:cs typeface="Courier New"/>
              </a:rPr>
              <a:t>=</a:t>
            </a:r>
            <a:r>
              <a:rPr lang="en-US" sz="1000" b="1" dirty="0" err="1">
                <a:latin typeface="Courier New"/>
                <a:cs typeface="Courier New"/>
              </a:rPr>
              <a:t>xalt_object.obj_id</a:t>
            </a: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object_path</a:t>
            </a:r>
            <a:r>
              <a:rPr lang="en-US" sz="1000" b="1" dirty="0">
                <a:latin typeface="Courier New"/>
                <a:cs typeface="Courier New"/>
              </a:rPr>
              <a:t>                                                       | timestamp           |</a:t>
            </a:r>
          </a:p>
          <a:p>
            <a:pPr marL="0" indent="0">
              <a:lnSpc>
                <a:spcPct val="20000"/>
              </a:lnSpc>
              <a:spcBef>
                <a:spcPts val="1000"/>
              </a:spcBef>
              <a:buNone/>
            </a:pP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libc.a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libdl.a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libhugetlbfs.a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libm.a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libpthread.a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librt.a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libz.a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atp</a:t>
            </a:r>
            <a:r>
              <a:rPr lang="en-US" sz="1000" b="1" dirty="0">
                <a:latin typeface="Courier New"/>
                <a:cs typeface="Courier New"/>
              </a:rPr>
              <a:t>/1.7.2/lib/</a:t>
            </a:r>
            <a:r>
              <a:rPr lang="en-US" sz="1000" b="1" dirty="0" err="1">
                <a:latin typeface="Courier New"/>
                <a:cs typeface="Courier New"/>
              </a:rPr>
              <a:t>libAtpSigHCommData.a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atp</a:t>
            </a:r>
            <a:r>
              <a:rPr lang="en-US" sz="1000" b="1" dirty="0">
                <a:latin typeface="Courier New"/>
                <a:cs typeface="Courier New"/>
              </a:rPr>
              <a:t>/1.7.2/lib/</a:t>
            </a:r>
            <a:r>
              <a:rPr lang="en-US" sz="1000" b="1" dirty="0" err="1">
                <a:latin typeface="Courier New"/>
                <a:cs typeface="Courier New"/>
              </a:rPr>
              <a:t>libAtpSigHandler.a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libcsup.a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libf.a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libfi.a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libtcmalloc_minimal.a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libu.a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a:t>
            </a:r>
            <a:r>
              <a:rPr lang="en-US" sz="1000" b="1" dirty="0" err="1">
                <a:latin typeface="Courier New"/>
                <a:cs typeface="Courier New"/>
              </a:rPr>
              <a:t>cce</a:t>
            </a:r>
            <a:r>
              <a:rPr lang="en-US" sz="1000" b="1" dirty="0">
                <a:latin typeface="Courier New"/>
                <a:cs typeface="Courier New"/>
              </a:rPr>
              <a:t>/8.2.5/</a:t>
            </a:r>
            <a:r>
              <a:rPr lang="en-US" sz="1000" b="1" dirty="0" err="1">
                <a:latin typeface="Courier New"/>
                <a:cs typeface="Courier New"/>
              </a:rPr>
              <a:t>craylibs</a:t>
            </a:r>
            <a:r>
              <a:rPr lang="en-US" sz="1000" b="1" dirty="0">
                <a:latin typeface="Courier New"/>
                <a:cs typeface="Courier New"/>
              </a:rPr>
              <a:t>/x86-64/</a:t>
            </a:r>
            <a:r>
              <a:rPr lang="en-US" sz="1000" b="1" dirty="0" err="1">
                <a:latin typeface="Courier New"/>
                <a:cs typeface="Courier New"/>
              </a:rPr>
              <a:t>no_mmap.o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/hdf5/1.8.12/CRAY/81/lib/libhdf5_cray.a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cray</a:t>
            </a:r>
            <a:r>
              <a:rPr lang="en-US" sz="1000" b="1" dirty="0">
                <a:latin typeface="Courier New"/>
                <a:cs typeface="Courier New"/>
              </a:rPr>
              <a:t>/hdf5/1.8.12/CRAY/81/lib/libhdf5_fortran_cray.a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crtbeginT.o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crtend.o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crtfastmath.o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libgcc.a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a:t>
            </a:r>
            <a:r>
              <a:rPr lang="en-US" sz="1000" b="1" dirty="0" err="1">
                <a:latin typeface="Courier New"/>
                <a:cs typeface="Courier New"/>
              </a:rPr>
              <a:t>gcc</a:t>
            </a:r>
            <a:r>
              <a:rPr lang="en-US" sz="1000" b="1" dirty="0">
                <a:latin typeface="Courier New"/>
                <a:cs typeface="Courier New"/>
              </a:rPr>
              <a:t>/x86_64-suse-linux/4.4.4/</a:t>
            </a:r>
            <a:r>
              <a:rPr lang="en-US" sz="1000" b="1" dirty="0" err="1">
                <a:latin typeface="Courier New"/>
                <a:cs typeface="Courier New"/>
              </a:rPr>
              <a:t>libgcc_eh.a</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/opt/</a:t>
            </a:r>
            <a:r>
              <a:rPr lang="en-US" sz="1000" b="1" dirty="0" err="1">
                <a:latin typeface="Courier New"/>
                <a:cs typeface="Courier New"/>
              </a:rPr>
              <a:t>gcc</a:t>
            </a:r>
            <a:r>
              <a:rPr lang="en-US" sz="1000" b="1" dirty="0">
                <a:latin typeface="Courier New"/>
                <a:cs typeface="Courier New"/>
              </a:rPr>
              <a:t>/4.4.4/</a:t>
            </a:r>
            <a:r>
              <a:rPr lang="en-US" sz="1000" b="1" dirty="0" err="1">
                <a:latin typeface="Courier New"/>
                <a:cs typeface="Courier New"/>
              </a:rPr>
              <a:t>snos</a:t>
            </a:r>
            <a:r>
              <a:rPr lang="en-US" sz="1000" b="1" dirty="0">
                <a:latin typeface="Courier New"/>
                <a:cs typeface="Courier New"/>
              </a:rPr>
              <a:t>/lib64/</a:t>
            </a:r>
            <a:r>
              <a:rPr lang="en-US" sz="1000" b="1" dirty="0" err="1">
                <a:latin typeface="Courier New"/>
                <a:cs typeface="Courier New"/>
              </a:rPr>
              <a:t>libstdc</a:t>
            </a:r>
            <a:r>
              <a:rPr lang="en-US" sz="1000" b="1" dirty="0">
                <a:latin typeface="Courier New"/>
                <a:cs typeface="Courier New"/>
              </a:rPr>
              <a:t>++.a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tmp</a:t>
            </a:r>
            <a:r>
              <a:rPr lang="en-US" sz="1000" b="1" dirty="0">
                <a:latin typeface="Courier New"/>
                <a:cs typeface="Courier New"/>
              </a:rPr>
              <a:t>/pe_14932/hyperslab_1.o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/lib64/crt1.o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crti.o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 /</a:t>
            </a:r>
            <a:r>
              <a:rPr lang="en-US" sz="1000" b="1" dirty="0" err="1">
                <a:latin typeface="Courier New"/>
                <a:cs typeface="Courier New"/>
              </a:rPr>
              <a:t>usr</a:t>
            </a:r>
            <a:r>
              <a:rPr lang="en-US" sz="1000" b="1" dirty="0">
                <a:latin typeface="Courier New"/>
                <a:cs typeface="Courier New"/>
              </a:rPr>
              <a:t>/lib64/</a:t>
            </a:r>
            <a:r>
              <a:rPr lang="en-US" sz="1000" b="1" dirty="0" err="1">
                <a:latin typeface="Courier New"/>
                <a:cs typeface="Courier New"/>
              </a:rPr>
              <a:t>crtn.o</a:t>
            </a:r>
            <a:r>
              <a:rPr lang="en-US" sz="1000" b="1" dirty="0">
                <a:latin typeface="Courier New"/>
                <a:cs typeface="Courier New"/>
              </a:rPr>
              <a:t>                                                 | 2014-09-26 15:49:53 |</a:t>
            </a:r>
          </a:p>
          <a:p>
            <a:pPr marL="0" indent="0">
              <a:lnSpc>
                <a:spcPct val="20000"/>
              </a:lnSpc>
              <a:spcBef>
                <a:spcPts val="1000"/>
              </a:spcBef>
              <a:buNone/>
            </a:pPr>
            <a:r>
              <a:rPr lang="en-US" sz="1000" b="1" dirty="0">
                <a:latin typeface="Courier New"/>
                <a:cs typeface="Courier New"/>
              </a:rPr>
              <a:t>+-------------------------------------------------------------------+---------------------+</a:t>
            </a:r>
          </a:p>
          <a:p>
            <a:pPr marL="0" indent="0">
              <a:lnSpc>
                <a:spcPct val="20000"/>
              </a:lnSpc>
              <a:spcBef>
                <a:spcPts val="1000"/>
              </a:spcBef>
              <a:buNone/>
            </a:pPr>
            <a:r>
              <a:rPr lang="en-US" sz="1000" b="1" dirty="0">
                <a:latin typeface="Courier New"/>
                <a:cs typeface="Courier New"/>
              </a:rPr>
              <a:t>27 rows in set (0.00 sec)</a:t>
            </a:r>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TextBox 4"/>
          <p:cNvSpPr txBox="1"/>
          <p:nvPr/>
        </p:nvSpPr>
        <p:spPr>
          <a:xfrm>
            <a:off x="7601846" y="3245675"/>
            <a:ext cx="1522209" cy="646331"/>
          </a:xfrm>
          <a:prstGeom prst="rect">
            <a:avLst/>
          </a:prstGeom>
          <a:noFill/>
        </p:spPr>
        <p:txBody>
          <a:bodyPr wrap="none" rtlCol="0">
            <a:spAutoFit/>
          </a:bodyPr>
          <a:lstStyle/>
          <a:p>
            <a:r>
              <a:rPr lang="en-US" dirty="0" smtClean="0"/>
              <a:t>Cray </a:t>
            </a:r>
            <a:r>
              <a:rPr lang="en-US" dirty="0" err="1" smtClean="0"/>
              <a:t>cce</a:t>
            </a:r>
            <a:r>
              <a:rPr lang="en-US" dirty="0" smtClean="0"/>
              <a:t>/8.2.5</a:t>
            </a:r>
          </a:p>
          <a:p>
            <a:r>
              <a:rPr lang="en-US" dirty="0" smtClean="0"/>
              <a:t>Hdf5/1.8.12</a:t>
            </a:r>
            <a:endParaRPr lang="en-US" dirty="0"/>
          </a:p>
        </p:txBody>
      </p:sp>
      <p:sp>
        <p:nvSpPr>
          <p:cNvPr id="6" name="Date Placeholder 5"/>
          <p:cNvSpPr>
            <a:spLocks noGrp="1"/>
          </p:cNvSpPr>
          <p:nvPr>
            <p:ph type="dt" sz="half" idx="10"/>
          </p:nvPr>
        </p:nvSpPr>
        <p:spPr/>
        <p:txBody>
          <a:bodyPr/>
          <a:lstStyle/>
          <a:p>
            <a:r>
              <a:rPr lang="en-US" smtClean="0"/>
              <a:t>Nov 20, 2014</a:t>
            </a:r>
            <a:endParaRPr lang="en-US"/>
          </a:p>
        </p:txBody>
      </p:sp>
      <p:sp>
        <p:nvSpPr>
          <p:cNvPr id="7" name="Slide Number Placeholder 6"/>
          <p:cNvSpPr>
            <a:spLocks noGrp="1"/>
          </p:cNvSpPr>
          <p:nvPr>
            <p:ph type="sldNum" sz="quarter" idx="12"/>
          </p:nvPr>
        </p:nvSpPr>
        <p:spPr/>
        <p:txBody>
          <a:bodyPr/>
          <a:lstStyle/>
          <a:p>
            <a:fld id="{BC5020F2-D687-FB4E-A3F4-6DC877452ED4}" type="slidenum">
              <a:rPr lang="en-US" smtClean="0"/>
              <a:t>56</a:t>
            </a:fld>
            <a:endParaRPr lang="en-US"/>
          </a:p>
        </p:txBody>
      </p:sp>
    </p:spTree>
    <p:extLst>
      <p:ext uri="{BB962C8B-B14F-4D97-AF65-F5344CB8AC3E}">
        <p14:creationId xmlns:p14="http://schemas.microsoft.com/office/powerpoint/2010/main" val="409449394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Other</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57</a:t>
            </a:fld>
            <a:endParaRPr lang="en-US"/>
          </a:p>
        </p:txBody>
      </p:sp>
    </p:spTree>
    <p:extLst>
      <p:ext uri="{BB962C8B-B14F-4D97-AF65-F5344CB8AC3E}">
        <p14:creationId xmlns:p14="http://schemas.microsoft.com/office/powerpoint/2010/main" val="310316815"/>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0711" y="89647"/>
            <a:ext cx="8369409" cy="1143000"/>
          </a:xfrm>
        </p:spPr>
        <p:txBody>
          <a:bodyPr>
            <a:normAutofit fontScale="90000"/>
          </a:bodyPr>
          <a:lstStyle/>
          <a:p>
            <a:r>
              <a:rPr lang="en-US" dirty="0" smtClean="0"/>
              <a:t>Automating the process of alerting?</a:t>
            </a:r>
            <a:endParaRPr lang="en-US" dirty="0"/>
          </a:p>
        </p:txBody>
      </p:sp>
      <p:sp>
        <p:nvSpPr>
          <p:cNvPr id="3" name="Inhaltsplatzhalter 2"/>
          <p:cNvSpPr>
            <a:spLocks noGrp="1"/>
          </p:cNvSpPr>
          <p:nvPr>
            <p:ph idx="1"/>
          </p:nvPr>
        </p:nvSpPr>
        <p:spPr/>
        <p:txBody>
          <a:bodyPr>
            <a:normAutofit/>
          </a:bodyPr>
          <a:lstStyle/>
          <a:p>
            <a:r>
              <a:rPr lang="en-GB" b="0" dirty="0" smtClean="0"/>
              <a:t>Ideally, user support specialists would be </a:t>
            </a:r>
            <a:r>
              <a:rPr lang="en-GB" dirty="0" smtClean="0"/>
              <a:t>alerted automatically </a:t>
            </a:r>
            <a:r>
              <a:rPr lang="en-GB" b="0" dirty="0" smtClean="0"/>
              <a:t>to </a:t>
            </a:r>
            <a:r>
              <a:rPr lang="en-GB" dirty="0" smtClean="0"/>
              <a:t>“situations of interest”</a:t>
            </a:r>
          </a:p>
          <a:p>
            <a:pPr lvl="2"/>
            <a:r>
              <a:rPr lang="en-GB" dirty="0" smtClean="0"/>
              <a:t>Users running applications linked to legacy, less-</a:t>
            </a:r>
            <a:r>
              <a:rPr lang="en-GB" dirty="0" err="1" smtClean="0"/>
              <a:t>performant</a:t>
            </a:r>
            <a:r>
              <a:rPr lang="en-GB" dirty="0" smtClean="0"/>
              <a:t>, or buggy libraries</a:t>
            </a:r>
          </a:p>
          <a:p>
            <a:pPr lvl="2"/>
            <a:r>
              <a:rPr lang="en-GB" dirty="0" smtClean="0"/>
              <a:t>Users running legacy versions of applications</a:t>
            </a:r>
          </a:p>
          <a:p>
            <a:pPr lvl="2"/>
            <a:r>
              <a:rPr lang="en-GB" dirty="0" smtClean="0"/>
              <a:t>Users building code with legacy compilers</a:t>
            </a:r>
          </a:p>
          <a:p>
            <a:pPr lvl="2"/>
            <a:r>
              <a:rPr lang="en-GB" dirty="0" smtClean="0"/>
              <a:t>Users making use of their own libs or apps, when more optimized versions are available centrally</a:t>
            </a:r>
          </a:p>
        </p:txBody>
      </p:sp>
      <p:sp>
        <p:nvSpPr>
          <p:cNvPr id="2" name="Footer Placeholder 1"/>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58</a:t>
            </a:fld>
            <a:endParaRPr lang="en-US"/>
          </a:p>
        </p:txBody>
      </p:sp>
    </p:spTree>
    <p:extLst>
      <p:ext uri="{BB962C8B-B14F-4D97-AF65-F5344CB8AC3E}">
        <p14:creationId xmlns:p14="http://schemas.microsoft.com/office/powerpoint/2010/main" val="2302435227"/>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TACC_Stats</a:t>
            </a:r>
            <a:r>
              <a:rPr lang="en-US" dirty="0" smtClean="0"/>
              <a:t> (and </a:t>
            </a:r>
            <a:r>
              <a:rPr lang="en-US" dirty="0" err="1" smtClean="0"/>
              <a:t>SUPReMM</a:t>
            </a:r>
            <a:r>
              <a:rPr lang="en-US" dirty="0" smtClean="0"/>
              <a:t>)</a:t>
            </a:r>
            <a:endParaRPr lang="en-US" dirty="0"/>
          </a:p>
        </p:txBody>
      </p:sp>
      <p:sp>
        <p:nvSpPr>
          <p:cNvPr id="3" name="Content Placeholder 2"/>
          <p:cNvSpPr>
            <a:spLocks noGrp="1"/>
          </p:cNvSpPr>
          <p:nvPr>
            <p:ph idx="1"/>
          </p:nvPr>
        </p:nvSpPr>
        <p:spPr/>
        <p:txBody>
          <a:bodyPr numCol="1">
            <a:normAutofit lnSpcReduction="10000"/>
          </a:bodyPr>
          <a:lstStyle/>
          <a:p>
            <a:r>
              <a:rPr lang="en-US" dirty="0" smtClean="0"/>
              <a:t>Job-level transparent performance monitoring from HPC compute nodes</a:t>
            </a:r>
          </a:p>
          <a:p>
            <a:pPr lvl="1"/>
            <a:r>
              <a:rPr lang="en-US" dirty="0" smtClean="0"/>
              <a:t>CPU performance counters</a:t>
            </a:r>
          </a:p>
          <a:p>
            <a:pPr lvl="1"/>
            <a:r>
              <a:rPr lang="en-US" dirty="0" smtClean="0"/>
              <a:t>IB statistics</a:t>
            </a:r>
          </a:p>
          <a:p>
            <a:pPr lvl="1"/>
            <a:r>
              <a:rPr lang="en-US" dirty="0" err="1" smtClean="0"/>
              <a:t>Lustre</a:t>
            </a:r>
            <a:r>
              <a:rPr lang="en-US" dirty="0" smtClean="0"/>
              <a:t> statistics</a:t>
            </a:r>
          </a:p>
          <a:p>
            <a:pPr lvl="1"/>
            <a:r>
              <a:rPr lang="en-US" dirty="0" smtClean="0"/>
              <a:t>Scheduler job statistics</a:t>
            </a:r>
          </a:p>
          <a:p>
            <a:pPr lvl="1"/>
            <a:r>
              <a:rPr lang="en-US" dirty="0" smtClean="0"/>
              <a:t>Host data</a:t>
            </a:r>
          </a:p>
          <a:p>
            <a:pPr lvl="1"/>
            <a:r>
              <a:rPr lang="en-US" dirty="0" smtClean="0"/>
              <a:t>OS statistics</a:t>
            </a:r>
          </a:p>
          <a:p>
            <a:r>
              <a:rPr lang="en-US" dirty="0" smtClean="0"/>
              <a:t>Analyses integrate available Lariat data (and will be XALT in the near future)</a:t>
            </a:r>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59</a:t>
            </a:fld>
            <a:endParaRPr lang="en-US"/>
          </a:p>
        </p:txBody>
      </p:sp>
    </p:spTree>
    <p:extLst>
      <p:ext uri="{BB962C8B-B14F-4D97-AF65-F5344CB8AC3E}">
        <p14:creationId xmlns:p14="http://schemas.microsoft.com/office/powerpoint/2010/main" val="27293642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effectLst/>
              </a:rPr>
              <a:t>Clients: </a:t>
            </a:r>
          </a:p>
          <a:p>
            <a:pPr lvl="1"/>
            <a:r>
              <a:rPr lang="en-US" dirty="0" smtClean="0">
                <a:effectLst/>
              </a:rPr>
              <a:t>Python 2.6 or later</a:t>
            </a:r>
          </a:p>
          <a:p>
            <a:pPr lvl="1"/>
            <a:r>
              <a:rPr lang="en-US" dirty="0" smtClean="0">
                <a:effectLst/>
              </a:rPr>
              <a:t>Python </a:t>
            </a:r>
            <a:r>
              <a:rPr lang="en-US" dirty="0" err="1" smtClean="0">
                <a:effectLst/>
              </a:rPr>
              <a:t>MySQLDb</a:t>
            </a:r>
            <a:r>
              <a:rPr lang="en-US" dirty="0" smtClean="0">
                <a:effectLst/>
              </a:rPr>
              <a:t> module</a:t>
            </a:r>
          </a:p>
          <a:p>
            <a:r>
              <a:rPr lang="en-US" dirty="0" smtClean="0">
                <a:effectLst/>
              </a:rPr>
              <a:t>Servers</a:t>
            </a:r>
          </a:p>
          <a:p>
            <a:pPr lvl="1"/>
            <a:r>
              <a:rPr lang="en-US" dirty="0" smtClean="0">
                <a:effectLst/>
              </a:rPr>
              <a:t>MySQL with proper IP ranges opened for client machines</a:t>
            </a:r>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a:t>
            </a:fld>
            <a:endParaRPr lang="en-US"/>
          </a:p>
        </p:txBody>
      </p:sp>
    </p:spTree>
    <p:extLst>
      <p:ext uri="{BB962C8B-B14F-4D97-AF65-F5344CB8AC3E}">
        <p14:creationId xmlns:p14="http://schemas.microsoft.com/office/powerpoint/2010/main" val="401153758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Will add a feature to track function calls</a:t>
            </a:r>
          </a:p>
          <a:p>
            <a:pPr lvl="1"/>
            <a:r>
              <a:rPr lang="en-US" dirty="0" smtClean="0"/>
              <a:t>Only those function calls resolved by external libraries</a:t>
            </a:r>
          </a:p>
          <a:p>
            <a:pPr lvl="1"/>
            <a:r>
              <a:rPr lang="en-US" dirty="0" smtClean="0"/>
              <a:t>Will not track</a:t>
            </a:r>
          </a:p>
          <a:p>
            <a:pPr lvl="2"/>
            <a:r>
              <a:rPr lang="en-US" dirty="0" smtClean="0"/>
              <a:t>User defined functions</a:t>
            </a:r>
          </a:p>
          <a:p>
            <a:pPr lvl="2"/>
            <a:r>
              <a:rPr lang="en-US" dirty="0" smtClean="0"/>
              <a:t>Auxiliary functions in a library</a:t>
            </a:r>
          </a:p>
          <a:p>
            <a:r>
              <a:rPr lang="en-US" dirty="0" smtClean="0"/>
              <a:t>Ability to compare run time environment against compile time environment</a:t>
            </a:r>
          </a:p>
          <a:p>
            <a:pPr lvl="1"/>
            <a:r>
              <a:rPr lang="en-US" dirty="0" smtClean="0"/>
              <a:t>Provide warning messages to users</a:t>
            </a:r>
          </a:p>
          <a:p>
            <a:pPr lvl="1"/>
            <a:r>
              <a:rPr lang="en-US" dirty="0" smtClean="0"/>
              <a:t>May help users self-diagnose run time problems</a:t>
            </a:r>
          </a:p>
          <a:p>
            <a:r>
              <a:rPr lang="en-US" dirty="0" smtClean="0"/>
              <a:t>Much, much more </a:t>
            </a:r>
            <a:r>
              <a:rPr lang="en-US" smtClean="0"/>
              <a:t>data analysis</a:t>
            </a:r>
            <a:endParaRPr lang="en-US" dirty="0"/>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60</a:t>
            </a:fld>
            <a:endParaRPr lang="en-US"/>
          </a:p>
        </p:txBody>
      </p:sp>
    </p:spTree>
    <p:extLst>
      <p:ext uri="{BB962C8B-B14F-4D97-AF65-F5344CB8AC3E}">
        <p14:creationId xmlns:p14="http://schemas.microsoft.com/office/powerpoint/2010/main" val="3577405394"/>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testers - Thanks</a:t>
            </a:r>
            <a:endParaRPr lang="en-US" dirty="0"/>
          </a:p>
        </p:txBody>
      </p:sp>
      <p:sp>
        <p:nvSpPr>
          <p:cNvPr id="3" name="Content Placeholder 2"/>
          <p:cNvSpPr>
            <a:spLocks noGrp="1"/>
          </p:cNvSpPr>
          <p:nvPr>
            <p:ph idx="1"/>
          </p:nvPr>
        </p:nvSpPr>
        <p:spPr/>
        <p:txBody>
          <a:bodyPr/>
          <a:lstStyle/>
          <a:p>
            <a:r>
              <a:rPr lang="en-US" dirty="0" smtClean="0"/>
              <a:t>Tim Robinson, CSCS</a:t>
            </a:r>
          </a:p>
          <a:p>
            <a:r>
              <a:rPr lang="en-US" dirty="0" err="1" smtClean="0"/>
              <a:t>Bilel</a:t>
            </a:r>
            <a:r>
              <a:rPr lang="en-US" dirty="0" smtClean="0"/>
              <a:t> </a:t>
            </a:r>
            <a:r>
              <a:rPr lang="en-US" dirty="0" err="1" smtClean="0"/>
              <a:t>Hadri</a:t>
            </a:r>
            <a:r>
              <a:rPr lang="en-US" dirty="0" smtClean="0"/>
              <a:t>, KAUST</a:t>
            </a:r>
          </a:p>
          <a:p>
            <a:r>
              <a:rPr lang="en-US" dirty="0" smtClean="0"/>
              <a:t>Julius </a:t>
            </a:r>
            <a:r>
              <a:rPr lang="en-US" dirty="0" err="1" smtClean="0"/>
              <a:t>Westerman</a:t>
            </a:r>
            <a:r>
              <a:rPr lang="en-US" dirty="0" smtClean="0"/>
              <a:t>, LANL</a:t>
            </a:r>
          </a:p>
          <a:p>
            <a:r>
              <a:rPr lang="en-US" dirty="0" err="1" smtClean="0"/>
              <a:t>Davide</a:t>
            </a:r>
            <a:r>
              <a:rPr lang="en-US" dirty="0" smtClean="0"/>
              <a:t> Del Vento, NCAR</a:t>
            </a:r>
          </a:p>
          <a:p>
            <a:r>
              <a:rPr lang="en-US" dirty="0" smtClean="0"/>
              <a:t>Andrew </a:t>
            </a:r>
            <a:r>
              <a:rPr lang="en-US" dirty="0" err="1" smtClean="0"/>
              <a:t>Elwell</a:t>
            </a:r>
            <a:r>
              <a:rPr lang="en-US" dirty="0" smtClean="0"/>
              <a:t>, </a:t>
            </a:r>
            <a:r>
              <a:rPr lang="en-US" dirty="0" err="1" smtClean="0"/>
              <a:t>iVEC</a:t>
            </a: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61</a:t>
            </a:fld>
            <a:endParaRPr lang="en-US"/>
          </a:p>
        </p:txBody>
      </p:sp>
    </p:spTree>
    <p:extLst>
      <p:ext uri="{BB962C8B-B14F-4D97-AF65-F5344CB8AC3E}">
        <p14:creationId xmlns:p14="http://schemas.microsoft.com/office/powerpoint/2010/main" val="4210123442"/>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issues</a:t>
            </a:r>
            <a:endParaRPr lang="en-US" dirty="0"/>
          </a:p>
        </p:txBody>
      </p:sp>
      <p:sp>
        <p:nvSpPr>
          <p:cNvPr id="3" name="Content Placeholder 2"/>
          <p:cNvSpPr>
            <a:spLocks noGrp="1"/>
          </p:cNvSpPr>
          <p:nvPr>
            <p:ph idx="1"/>
          </p:nvPr>
        </p:nvSpPr>
        <p:spPr/>
        <p:txBody>
          <a:bodyPr/>
          <a:lstStyle/>
          <a:p>
            <a:r>
              <a:rPr lang="en-US" dirty="0" smtClean="0"/>
              <a:t>Going to add a field to hold the number of cores reserved for the job </a:t>
            </a:r>
          </a:p>
          <a:p>
            <a:r>
              <a:rPr lang="en-US" dirty="0" smtClean="0"/>
              <a:t>International character support</a:t>
            </a:r>
          </a:p>
          <a:p>
            <a:pPr lvl="1"/>
            <a:r>
              <a:rPr lang="en-US" dirty="0" smtClean="0"/>
              <a:t>In progress to support UTF8 characters, not </a:t>
            </a:r>
            <a:r>
              <a:rPr lang="en-US" smtClean="0"/>
              <a:t>fully working yet</a:t>
            </a:r>
            <a:endParaRPr lang="en-US" dirty="0"/>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62</a:t>
            </a:fld>
            <a:endParaRPr lang="en-US"/>
          </a:p>
        </p:txBody>
      </p:sp>
    </p:spTree>
    <p:extLst>
      <p:ext uri="{BB962C8B-B14F-4D97-AF65-F5344CB8AC3E}">
        <p14:creationId xmlns:p14="http://schemas.microsoft.com/office/powerpoint/2010/main" val="404200119"/>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Contacts</a:t>
            </a:r>
            <a:endParaRPr lang="en-US" dirty="0" smtClean="0">
              <a:hlinkClick r:id="rId2"/>
            </a:endParaRPr>
          </a:p>
          <a:p>
            <a:pPr lvl="1"/>
            <a:r>
              <a:rPr lang="en-US" dirty="0" smtClean="0">
                <a:hlinkClick r:id="rId2"/>
              </a:rPr>
              <a:t>mfahey@utk.edu</a:t>
            </a:r>
            <a:endParaRPr lang="en-US" dirty="0" smtClean="0"/>
          </a:p>
          <a:p>
            <a:pPr lvl="1"/>
            <a:r>
              <a:rPr lang="en-US" dirty="0" smtClean="0">
                <a:hlinkClick r:id="rId3"/>
              </a:rPr>
              <a:t>mclay@tacc.utexas.edu</a:t>
            </a:r>
            <a:r>
              <a:rPr lang="en-US" dirty="0" smtClean="0"/>
              <a:t> </a:t>
            </a:r>
          </a:p>
          <a:p>
            <a:pPr lvl="1"/>
            <a:endParaRPr lang="en-US" dirty="0"/>
          </a:p>
          <a:p>
            <a:r>
              <a:rPr lang="en-US" dirty="0" smtClean="0"/>
              <a:t>Next Discussion</a:t>
            </a:r>
            <a:endParaRPr lang="en-US" dirty="0"/>
          </a:p>
        </p:txBody>
      </p:sp>
      <p:sp>
        <p:nvSpPr>
          <p:cNvPr id="4" name="Footer Placeholder 3"/>
          <p:cNvSpPr>
            <a:spLocks noGrp="1"/>
          </p:cNvSpPr>
          <p:nvPr>
            <p:ph type="ftr" sz="quarter" idx="11"/>
          </p:nvPr>
        </p:nvSpPr>
        <p:spPr/>
        <p:txBody>
          <a:bodyPr/>
          <a:lstStyle/>
          <a:p>
            <a:r>
              <a:rPr lang="en-US" smtClean="0"/>
              <a:t>XALT Tutorial, May 2015</a:t>
            </a:r>
            <a:endParaRPr lang="en-US"/>
          </a:p>
        </p:txBody>
      </p:sp>
      <p:sp>
        <p:nvSpPr>
          <p:cNvPr id="5" name="Date Placeholder 4"/>
          <p:cNvSpPr>
            <a:spLocks noGrp="1"/>
          </p:cNvSpPr>
          <p:nvPr>
            <p:ph type="dt" sz="half" idx="10"/>
          </p:nvPr>
        </p:nvSpPr>
        <p:spPr/>
        <p:txBody>
          <a:bodyPr/>
          <a:lstStyle/>
          <a:p>
            <a:r>
              <a:rPr lang="en-US" smtClean="0"/>
              <a:t>Nov 20, 2014</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63</a:t>
            </a:fld>
            <a:endParaRPr lang="en-US"/>
          </a:p>
        </p:txBody>
      </p:sp>
      <p:pic>
        <p:nvPicPr>
          <p:cNvPr id="7" name="Picture 6" descr="XALTflyer10_30.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700" y="1130249"/>
            <a:ext cx="4178195" cy="5407076"/>
          </a:xfrm>
          <a:prstGeom prst="rect">
            <a:avLst/>
          </a:prstGeom>
        </p:spPr>
      </p:pic>
    </p:spTree>
    <p:extLst>
      <p:ext uri="{BB962C8B-B14F-4D97-AF65-F5344CB8AC3E}">
        <p14:creationId xmlns:p14="http://schemas.microsoft.com/office/powerpoint/2010/main" val="2949953995"/>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64</a:t>
            </a:fld>
            <a:endParaRPr lang="en-US"/>
          </a:p>
        </p:txBody>
      </p:sp>
    </p:spTree>
    <p:extLst>
      <p:ext uri="{BB962C8B-B14F-4D97-AF65-F5344CB8AC3E}">
        <p14:creationId xmlns:p14="http://schemas.microsoft.com/office/powerpoint/2010/main" val="34384742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Obtaining</a:t>
            </a:r>
            <a:endParaRPr lang="en-US" dirty="0"/>
          </a:p>
        </p:txBody>
      </p:sp>
      <p:sp>
        <p:nvSpPr>
          <p:cNvPr id="8" name="Content Placeholder 7"/>
          <p:cNvSpPr>
            <a:spLocks noGrp="1"/>
          </p:cNvSpPr>
          <p:nvPr>
            <p:ph idx="1"/>
          </p:nvPr>
        </p:nvSpPr>
        <p:spPr/>
        <p:txBody>
          <a:bodyPr/>
          <a:lstStyle/>
          <a:p>
            <a:r>
              <a:rPr lang="en-US" dirty="0" smtClean="0">
                <a:effectLst/>
              </a:rPr>
              <a:t>Released tar file from </a:t>
            </a:r>
            <a:r>
              <a:rPr lang="en-US" dirty="0" err="1" smtClean="0">
                <a:effectLst/>
              </a:rPr>
              <a:t>sourceforge</a:t>
            </a:r>
            <a:endParaRPr lang="en-US" dirty="0" smtClean="0">
              <a:effectLst/>
            </a:endParaRPr>
          </a:p>
          <a:p>
            <a:pPr lvl="1"/>
            <a:r>
              <a:rPr lang="en-US" dirty="0">
                <a:effectLst/>
                <a:hlinkClick r:id="rId2"/>
              </a:rPr>
              <a:t>http://sourceforge.net/projects/xalt/</a:t>
            </a:r>
            <a:r>
              <a:rPr lang="en-US" dirty="0">
                <a:effectLst/>
              </a:rPr>
              <a:t> </a:t>
            </a:r>
          </a:p>
          <a:p>
            <a:r>
              <a:rPr lang="en-US" dirty="0" err="1" smtClean="0">
                <a:effectLst/>
              </a:rPr>
              <a:t>Github</a:t>
            </a:r>
            <a:r>
              <a:rPr lang="en-US" dirty="0" smtClean="0">
                <a:effectLst/>
              </a:rPr>
              <a:t> repo</a:t>
            </a:r>
          </a:p>
          <a:p>
            <a:pPr lvl="1"/>
            <a:r>
              <a:rPr lang="en-US" dirty="0" smtClean="0">
                <a:effectLst/>
              </a:rPr>
              <a:t>github.com/Fahey-</a:t>
            </a:r>
            <a:r>
              <a:rPr lang="en-US" dirty="0" err="1" smtClean="0">
                <a:effectLst/>
              </a:rPr>
              <a:t>McLay</a:t>
            </a:r>
            <a:r>
              <a:rPr lang="en-US" dirty="0" smtClean="0">
                <a:effectLst/>
              </a:rPr>
              <a:t>/</a:t>
            </a:r>
            <a:r>
              <a:rPr lang="en-US" dirty="0" err="1" smtClean="0">
                <a:effectLst/>
              </a:rPr>
              <a:t>xalt</a:t>
            </a:r>
            <a:endParaRPr lang="en-US" dirty="0" smtClean="0">
              <a:effectLst/>
            </a:endParaRPr>
          </a:p>
          <a:p>
            <a:pPr lvl="1"/>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7</a:t>
            </a:fld>
            <a:endParaRPr lang="en-US"/>
          </a:p>
        </p:txBody>
      </p:sp>
    </p:spTree>
    <p:extLst>
      <p:ext uri="{BB962C8B-B14F-4D97-AF65-F5344CB8AC3E}">
        <p14:creationId xmlns:p14="http://schemas.microsoft.com/office/powerpoint/2010/main" val="21507122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Unpacking</a:t>
            </a:r>
            <a:endParaRPr lang="en-US" dirty="0"/>
          </a:p>
        </p:txBody>
      </p:sp>
      <p:sp>
        <p:nvSpPr>
          <p:cNvPr id="8" name="Content Placeholder 7"/>
          <p:cNvSpPr>
            <a:spLocks noGrp="1"/>
          </p:cNvSpPr>
          <p:nvPr>
            <p:ph idx="1"/>
          </p:nvPr>
        </p:nvSpPr>
        <p:spPr/>
        <p:txBody>
          <a:bodyPr/>
          <a:lstStyle/>
          <a:p>
            <a:r>
              <a:rPr lang="en-US" dirty="0" smtClean="0">
                <a:effectLst/>
              </a:rPr>
              <a:t>Choose an installation directory</a:t>
            </a:r>
          </a:p>
          <a:p>
            <a:pPr lvl="1"/>
            <a:r>
              <a:rPr lang="en-US" dirty="0" smtClean="0">
                <a:effectLst/>
              </a:rPr>
              <a:t>Likely to be new versions as we provide patches and add functionality</a:t>
            </a:r>
          </a:p>
          <a:p>
            <a:pPr lvl="1"/>
            <a:r>
              <a:rPr lang="en-US" dirty="0" smtClean="0">
                <a:effectLst/>
              </a:rPr>
              <a:t>Might want to provide for multiple versions</a:t>
            </a:r>
          </a:p>
          <a:p>
            <a:r>
              <a:rPr lang="en-US" dirty="0" smtClean="0">
                <a:effectLst/>
              </a:rPr>
              <a:t>Directory will be referred to as XALT_DIR </a:t>
            </a:r>
            <a:endParaRPr lang="en-US" dirty="0">
              <a:effectLst/>
            </a:endParaRP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8</a:t>
            </a:fld>
            <a:endParaRPr lang="en-US"/>
          </a:p>
        </p:txBody>
      </p:sp>
    </p:spTree>
    <p:extLst>
      <p:ext uri="{BB962C8B-B14F-4D97-AF65-F5344CB8AC3E}">
        <p14:creationId xmlns:p14="http://schemas.microsoft.com/office/powerpoint/2010/main" val="19272885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Decisions: Database(s)</a:t>
            </a:r>
            <a:endParaRPr lang="en-US" dirty="0"/>
          </a:p>
        </p:txBody>
      </p:sp>
      <p:sp>
        <p:nvSpPr>
          <p:cNvPr id="3" name="Content Placeholder 2"/>
          <p:cNvSpPr>
            <a:spLocks noGrp="1"/>
          </p:cNvSpPr>
          <p:nvPr>
            <p:ph idx="1"/>
          </p:nvPr>
        </p:nvSpPr>
        <p:spPr>
          <a:xfrm>
            <a:off x="779463" y="1532047"/>
            <a:ext cx="7232650" cy="4291013"/>
          </a:xfrm>
        </p:spPr>
        <p:txBody>
          <a:bodyPr/>
          <a:lstStyle/>
          <a:p>
            <a:r>
              <a:rPr lang="en-US" dirty="0" smtClean="0">
                <a:effectLst/>
              </a:rPr>
              <a:t>If you are running XALT on multiple machines, must decide if you want to have one database for all or multiple databases (e.g. one per machine)</a:t>
            </a:r>
          </a:p>
          <a:p>
            <a:pPr lvl="1"/>
            <a:r>
              <a:rPr lang="en-US" dirty="0" smtClean="0">
                <a:effectLst/>
              </a:rPr>
              <a:t>Either mode is easily support</a:t>
            </a:r>
          </a:p>
          <a:p>
            <a:pPr lvl="1"/>
            <a:r>
              <a:rPr lang="en-US" dirty="0" smtClean="0">
                <a:effectLst/>
              </a:rPr>
              <a:t>Developers use one database</a:t>
            </a:r>
          </a:p>
          <a:p>
            <a:r>
              <a:rPr lang="en-US" dirty="0" smtClean="0">
                <a:effectLst/>
              </a:rPr>
              <a:t>Regardless, will likely need file/syslog to database scripts for each machine</a:t>
            </a:r>
          </a:p>
        </p:txBody>
      </p:sp>
      <p:sp>
        <p:nvSpPr>
          <p:cNvPr id="4" name="Date Placeholder 3"/>
          <p:cNvSpPr>
            <a:spLocks noGrp="1"/>
          </p:cNvSpPr>
          <p:nvPr>
            <p:ph type="dt" sz="half" idx="10"/>
          </p:nvPr>
        </p:nvSpPr>
        <p:spPr/>
        <p:txBody>
          <a:bodyPr/>
          <a:lstStyle/>
          <a:p>
            <a:r>
              <a:rPr lang="en-US" smtClean="0"/>
              <a:t>Nov 20, 2014</a:t>
            </a:r>
            <a:endParaRPr lang="en-US"/>
          </a:p>
        </p:txBody>
      </p:sp>
      <p:sp>
        <p:nvSpPr>
          <p:cNvPr id="5" name="Footer Placeholder 4"/>
          <p:cNvSpPr>
            <a:spLocks noGrp="1"/>
          </p:cNvSpPr>
          <p:nvPr>
            <p:ph type="ftr" sz="quarter" idx="11"/>
          </p:nvPr>
        </p:nvSpPr>
        <p:spPr/>
        <p:txBody>
          <a:bodyPr/>
          <a:lstStyle/>
          <a:p>
            <a:r>
              <a:rPr lang="en-US" smtClean="0"/>
              <a:t>XALT Tutorial, May 2015</a:t>
            </a:r>
            <a:endParaRPr lang="en-US"/>
          </a:p>
        </p:txBody>
      </p:sp>
      <p:sp>
        <p:nvSpPr>
          <p:cNvPr id="6" name="Slide Number Placeholder 5"/>
          <p:cNvSpPr>
            <a:spLocks noGrp="1"/>
          </p:cNvSpPr>
          <p:nvPr>
            <p:ph type="sldNum" sz="quarter" idx="12"/>
          </p:nvPr>
        </p:nvSpPr>
        <p:spPr/>
        <p:txBody>
          <a:bodyPr/>
          <a:lstStyle/>
          <a:p>
            <a:fld id="{BC5020F2-D687-FB4E-A3F4-6DC877452ED4}" type="slidenum">
              <a:rPr lang="en-US" smtClean="0"/>
              <a:t>9</a:t>
            </a:fld>
            <a:endParaRPr lang="en-US"/>
          </a:p>
        </p:txBody>
      </p:sp>
    </p:spTree>
    <p:extLst>
      <p:ext uri="{BB962C8B-B14F-4D97-AF65-F5344CB8AC3E}">
        <p14:creationId xmlns:p14="http://schemas.microsoft.com/office/powerpoint/2010/main" val="177628895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mmer">
      <a:fillStyleLst>
        <a:solidFill>
          <a:schemeClr val="phClr"/>
        </a:solidFill>
        <a:solidFill>
          <a:schemeClr val="phClr">
            <a:tint val="90000"/>
            <a:satMod val="135000"/>
          </a:schemeClr>
        </a:solidFill>
        <a:solidFill>
          <a:schemeClr val="phClr">
            <a:shade val="80000"/>
            <a:satMod val="110000"/>
          </a:schemeClr>
        </a:solidFill>
      </a:fillStyleLst>
      <a:lnStyleLst>
        <a:ln w="9525" cap="flat" cmpd="sng" algn="ctr">
          <a:solidFill>
            <a:schemeClr val="phClr">
              <a:satMod val="135000"/>
            </a:schemeClr>
          </a:solidFill>
          <a:prstDash val="solid"/>
        </a:ln>
        <a:ln w="25400" cap="flat" cmpd="sng" algn="ctr">
          <a:solidFill>
            <a:schemeClr val="phClr">
              <a:satMod val="150000"/>
            </a:schemeClr>
          </a:solidFill>
          <a:prstDash val="solid"/>
        </a:ln>
        <a:ln w="38100" cap="flat" cmpd="sng" algn="ctr">
          <a:solidFill>
            <a:schemeClr val="phClr">
              <a:satMod val="150000"/>
            </a:schemeClr>
          </a:solidFill>
          <a:prstDash val="solid"/>
        </a:ln>
      </a:lnStyleLst>
      <a:effectStyleLst>
        <a:effectStyle>
          <a:effectLst/>
        </a:effectStyle>
        <a:effectStyle>
          <a:effectLst>
            <a:outerShdw blurRad="76200" sx="101000" sy="101000" algn="ctr" rotWithShape="0">
              <a:srgbClr val="000000">
                <a:alpha val="50000"/>
              </a:srgbClr>
            </a:outerShdw>
            <a:reflection blurRad="12700" stA="20000" endPos="35000" dist="63500" dir="5400000" sy="-100000" rotWithShape="0"/>
          </a:effectLst>
        </a:effectStyle>
        <a:effectStyle>
          <a:effectLst>
            <a:outerShdw blurRad="127000" sx="103000" sy="103000" algn="ctr" rotWithShape="0">
              <a:srgbClr val="FFFFFF">
                <a:alpha val="65000"/>
              </a:srgbClr>
            </a:outerShdw>
          </a:effectLst>
          <a:scene3d>
            <a:camera prst="orthographicFront">
              <a:rot lat="0" lon="0" rev="0"/>
            </a:camera>
            <a:lightRig rig="morning" dir="t">
              <a:rot lat="0" lon="0" rev="12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gs>
            <a:gs pos="100000">
              <a:schemeClr val="tx2"/>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13135</TotalTime>
  <Words>6020</Words>
  <Application>Microsoft Macintosh PowerPoint</Application>
  <PresentationFormat>On-screen Show (4:3)</PresentationFormat>
  <Paragraphs>627</Paragraphs>
  <Slides>64</Slides>
  <Notes>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Summer</vt:lpstr>
      <vt:lpstr>Tutorial: Tracking users codes and environments on a cluster with XALT</vt:lpstr>
      <vt:lpstr>Acknowledgment</vt:lpstr>
      <vt:lpstr>Outline</vt:lpstr>
      <vt:lpstr>PowerPoint Presentation</vt:lpstr>
      <vt:lpstr>Prepare to install</vt:lpstr>
      <vt:lpstr>Prerequisites</vt:lpstr>
      <vt:lpstr>Obtaining</vt:lpstr>
      <vt:lpstr>Unpacking</vt:lpstr>
      <vt:lpstr>Decisions: Database(s)</vt:lpstr>
      <vt:lpstr>Decisions: Lmod/ReverseMap</vt:lpstr>
      <vt:lpstr>Decisions: Intercepting</vt:lpstr>
      <vt:lpstr>Decisions: Intercepting (cont)</vt:lpstr>
      <vt:lpstr>Decisions: Intercepting (cont)</vt:lpstr>
      <vt:lpstr>Decisions: etc dir</vt:lpstr>
      <vt:lpstr>Installation</vt:lpstr>
      <vt:lpstr>PowerPoint Presentation</vt:lpstr>
      <vt:lpstr>Installation:  Automated part</vt:lpstr>
      <vt:lpstr>Installation: Manual part (1)</vt:lpstr>
      <vt:lpstr>Installation: manual part (2)</vt:lpstr>
      <vt:lpstr>Installation: manual part (3)</vt:lpstr>
      <vt:lpstr>Installation: manual part (4)</vt:lpstr>
      <vt:lpstr>Installation</vt:lpstr>
      <vt:lpstr>Break</vt:lpstr>
      <vt:lpstr>Testing</vt:lpstr>
      <vt:lpstr>Testing: setup</vt:lpstr>
      <vt:lpstr>Testing: setup</vt:lpstr>
      <vt:lpstr>Testing: setup</vt:lpstr>
      <vt:lpstr>Testing</vt:lpstr>
      <vt:lpstr>Link.machine.*</vt:lpstr>
      <vt:lpstr>Run.machine.*</vt:lpstr>
      <vt:lpstr>Things that could be wrong</vt:lpstr>
      <vt:lpstr>Testing</vt:lpstr>
      <vt:lpstr>Xalt_file_to_db.py</vt:lpstr>
      <vt:lpstr>Testing: file to db issues</vt:lpstr>
      <vt:lpstr>Testing: directdb</vt:lpstr>
      <vt:lpstr>Production</vt:lpstr>
      <vt:lpstr>Production: reverseMap</vt:lpstr>
      <vt:lpstr>Production: reverseMap</vt:lpstr>
      <vt:lpstr>Production: reverseMap</vt:lpstr>
      <vt:lpstr>Production: </vt:lpstr>
      <vt:lpstr>Production: wrappers</vt:lpstr>
      <vt:lpstr>Production: syslog </vt:lpstr>
      <vt:lpstr>PowerPoint Presentation</vt:lpstr>
      <vt:lpstr>Production: syslog (2)</vt:lpstr>
      <vt:lpstr>Testing: parse syslog file</vt:lpstr>
      <vt:lpstr>Production: syslog rotation</vt:lpstr>
      <vt:lpstr>Production: syslog notes</vt:lpstr>
      <vt:lpstr>Data Mining</vt:lpstr>
      <vt:lpstr>Usage</vt:lpstr>
      <vt:lpstr>Modulefile usage</vt:lpstr>
      <vt:lpstr>Modulefile usage (2)</vt:lpstr>
      <vt:lpstr>Program usage</vt:lpstr>
      <vt:lpstr>A critical bug was identified in FFTW version 3.3.0.2, affecting code correctness  Find which users have linked this library</vt:lpstr>
      <vt:lpstr>Was the buggy library used?</vt:lpstr>
      <vt:lpstr>How did I build my program 2 months ago?</vt:lpstr>
      <vt:lpstr>How did I build my program 2 months ago? (cont)</vt:lpstr>
      <vt:lpstr>Other</vt:lpstr>
      <vt:lpstr>Automating the process of alerting?</vt:lpstr>
      <vt:lpstr>TACC_Stats (and SUPReMM)</vt:lpstr>
      <vt:lpstr>Future </vt:lpstr>
      <vt:lpstr>Alpha testers - Thanks</vt:lpstr>
      <vt:lpstr>Current issues</vt:lpstr>
      <vt:lpstr>Thank You</vt:lpstr>
      <vt:lpstr>Extras</vt:lpstr>
    </vt:vector>
  </TitlesOfParts>
  <Company>ORNL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XALT: A tool that tracks users jobs and environments on a cluster </dc:title>
  <dc:creator>Fahey, Mark R. (fm9)</dc:creator>
  <cp:lastModifiedBy>A B</cp:lastModifiedBy>
  <cp:revision>100</cp:revision>
  <dcterms:created xsi:type="dcterms:W3CDTF">2014-09-19T13:05:57Z</dcterms:created>
  <dcterms:modified xsi:type="dcterms:W3CDTF">2015-02-08T08:10:09Z</dcterms:modified>
</cp:coreProperties>
</file>