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4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75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18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36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14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93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5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16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2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3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8F00-BEB9-4D19-8F9C-D4E049D3289E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724E-CBA9-4F60-9322-97B16BA46B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84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686193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673295" y="2348880"/>
            <a:ext cx="1512168" cy="1293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線吹き出し 2 (枠付き) 4"/>
          <p:cNvSpPr/>
          <p:nvPr/>
        </p:nvSpPr>
        <p:spPr>
          <a:xfrm>
            <a:off x="6660232" y="548680"/>
            <a:ext cx="2232248" cy="1584176"/>
          </a:xfrm>
          <a:prstGeom prst="borderCallout2">
            <a:avLst>
              <a:gd name="adj1" fmla="val 28007"/>
              <a:gd name="adj2" fmla="val -11038"/>
              <a:gd name="adj3" fmla="val 63402"/>
              <a:gd name="adj4" fmla="val -26714"/>
              <a:gd name="adj5" fmla="val 129925"/>
              <a:gd name="adj6" fmla="val -68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400" dirty="0" smtClean="0"/>
              <a:t>在鏡頭前秀出紅色卡片，就會出現音樂</a:t>
            </a:r>
            <a:r>
              <a:rPr kumimoji="1" lang="en-US" altLang="zh-TW" sz="1400" dirty="0" smtClean="0"/>
              <a:t>(</a:t>
            </a:r>
            <a:r>
              <a:rPr kumimoji="1" lang="zh-TW" altLang="en-US" sz="1400" dirty="0" smtClean="0"/>
              <a:t>任何音效皆可</a:t>
            </a:r>
            <a:r>
              <a:rPr kumimoji="1" lang="en-US" altLang="zh-TW" sz="1400" dirty="0" smtClean="0"/>
              <a:t>)</a:t>
            </a:r>
            <a:br>
              <a:rPr kumimoji="1" lang="en-US" altLang="zh-TW" sz="1400" dirty="0" smtClean="0"/>
            </a:br>
            <a:r>
              <a:rPr lang="zh-TW" altLang="en-US" sz="1400" dirty="0"/>
              <a:t>當</a:t>
            </a:r>
            <a:r>
              <a:rPr kumimoji="1" lang="zh-TW" altLang="en-US" sz="1400" dirty="0" smtClean="0"/>
              <a:t>紅色卡片從鏡頭前消失，音樂馬上會跟著停止</a:t>
            </a:r>
            <a:endParaRPr lang="en-US" altLang="zh-TW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084260" y="3501008"/>
            <a:ext cx="756084" cy="646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 rot="1163305">
            <a:off x="534462" y="2936744"/>
            <a:ext cx="246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14490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686193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線吹き出し 2 (枠付き) 4"/>
          <p:cNvSpPr/>
          <p:nvPr/>
        </p:nvSpPr>
        <p:spPr>
          <a:xfrm>
            <a:off x="6660232" y="548680"/>
            <a:ext cx="2232248" cy="1584176"/>
          </a:xfrm>
          <a:prstGeom prst="borderCallout2">
            <a:avLst>
              <a:gd name="adj1" fmla="val 28007"/>
              <a:gd name="adj2" fmla="val -11038"/>
              <a:gd name="adj3" fmla="val 63402"/>
              <a:gd name="adj4" fmla="val -26714"/>
              <a:gd name="adj5" fmla="val 129925"/>
              <a:gd name="adj6" fmla="val -68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在鏡頭前秀出</a:t>
            </a:r>
            <a:r>
              <a:rPr kumimoji="1" lang="en-US" altLang="zh-TW" dirty="0" smtClean="0"/>
              <a:t>”</a:t>
            </a:r>
            <a:r>
              <a:rPr kumimoji="1" lang="zh-TW" altLang="en-US" dirty="0"/>
              <a:t>方形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及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圓型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紅色卡片，畫面上會顯示出影像，並標示出圖形的中心點及外框。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387233" y="3429000"/>
            <a:ext cx="756084" cy="6466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 rot="1163305">
            <a:off x="534462" y="2936744"/>
            <a:ext cx="246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♪♪♪</a:t>
            </a: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xmlns="" id="{40C6695B-0A56-4EB1-B4E8-E209C56015FC}"/>
              </a:ext>
            </a:extLst>
          </p:cNvPr>
          <p:cNvSpPr/>
          <p:nvPr/>
        </p:nvSpPr>
        <p:spPr>
          <a:xfrm>
            <a:off x="1657263" y="3661057"/>
            <a:ext cx="216024" cy="228858"/>
          </a:xfrm>
          <a:prstGeom prst="plus">
            <a:avLst>
              <a:gd name="adj" fmla="val 42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xmlns="" id="{D929932A-218E-47C6-B370-6D5229CE7026}"/>
              </a:ext>
            </a:extLst>
          </p:cNvPr>
          <p:cNvSpPr/>
          <p:nvPr/>
        </p:nvSpPr>
        <p:spPr>
          <a:xfrm>
            <a:off x="2699792" y="3889915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xmlns="" id="{DE436A3A-0F71-494D-B298-347847C1E564}"/>
              </a:ext>
            </a:extLst>
          </p:cNvPr>
          <p:cNvSpPr/>
          <p:nvPr/>
        </p:nvSpPr>
        <p:spPr>
          <a:xfrm>
            <a:off x="2915816" y="4094268"/>
            <a:ext cx="216024" cy="228858"/>
          </a:xfrm>
          <a:prstGeom prst="plus">
            <a:avLst>
              <a:gd name="adj" fmla="val 42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7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686193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732240" y="3251382"/>
            <a:ext cx="1512168" cy="1293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chemeClr val="tx1"/>
                </a:solidFill>
              </a:rPr>
              <a:t>☆</a:t>
            </a:r>
          </a:p>
        </p:txBody>
      </p:sp>
      <p:sp>
        <p:nvSpPr>
          <p:cNvPr id="4" name="線吹き出し 2 (枠付き) 3"/>
          <p:cNvSpPr/>
          <p:nvPr/>
        </p:nvSpPr>
        <p:spPr>
          <a:xfrm>
            <a:off x="5940152" y="280953"/>
            <a:ext cx="3096344" cy="2643209"/>
          </a:xfrm>
          <a:prstGeom prst="borderCallout2">
            <a:avLst>
              <a:gd name="adj1" fmla="val 18750"/>
              <a:gd name="adj2" fmla="val -8333"/>
              <a:gd name="adj3" fmla="val 92181"/>
              <a:gd name="adj4" fmla="val -33662"/>
              <a:gd name="adj5" fmla="val 136156"/>
              <a:gd name="adj6" fmla="val 5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在鏡頭前秀出星星標誌的圖卡，電腦桌面上位於不同位置的星星標誌會移動到畫面中央。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桌面上的星星標誌可以是一個或以上</a:t>
            </a:r>
            <a:r>
              <a:rPr kumimoji="1" lang="en-US" altLang="zh-TW" dirty="0" smtClean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187624" y="3573016"/>
            <a:ext cx="543908" cy="4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☆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619672" y="3912946"/>
            <a:ext cx="376117" cy="274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195736" y="4066459"/>
            <a:ext cx="543908" cy="4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☆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2559624" y="3898013"/>
            <a:ext cx="36004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9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6916"/>
            <a:ext cx="7776864" cy="367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線吹き出し 2 (枠付き) 3"/>
          <p:cNvSpPr/>
          <p:nvPr/>
        </p:nvSpPr>
        <p:spPr>
          <a:xfrm>
            <a:off x="5940152" y="280953"/>
            <a:ext cx="3096344" cy="2643209"/>
          </a:xfrm>
          <a:prstGeom prst="borderCallout2">
            <a:avLst>
              <a:gd name="adj1" fmla="val 18750"/>
              <a:gd name="adj2" fmla="val -8333"/>
              <a:gd name="adj3" fmla="val 92181"/>
              <a:gd name="adj4" fmla="val -33662"/>
              <a:gd name="adj5" fmla="val 110700"/>
              <a:gd name="adj6" fmla="val -28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sz="1600" dirty="0"/>
              <a:t>偵測抓取攝影機畫面中，新出現的</a:t>
            </a:r>
            <a:r>
              <a:rPr kumimoji="1" lang="zh-TW" altLang="en-US" sz="1600" dirty="0" smtClean="0"/>
              <a:t>事物。</a:t>
            </a:r>
            <a:r>
              <a:rPr kumimoji="1" lang="en-US" altLang="zh-TW" sz="1600" dirty="0" smtClean="0"/>
              <a:t/>
            </a:r>
            <a:br>
              <a:rPr kumimoji="1" lang="en-US" altLang="zh-TW" sz="1600" dirty="0" smtClean="0"/>
            </a:br>
            <a:r>
              <a:rPr kumimoji="1" lang="en-US" altLang="zh-TW" sz="1600" dirty="0" smtClean="0"/>
              <a:t>(</a:t>
            </a:r>
            <a:r>
              <a:rPr kumimoji="1" lang="zh-TW" altLang="en-US" sz="1600" dirty="0" smtClean="0"/>
              <a:t>與攝影機開機時的畫面比較，捕捉任何的異動</a:t>
            </a:r>
            <a:r>
              <a:rPr kumimoji="1" lang="en-US" altLang="zh-TW" sz="1600" dirty="0" smtClean="0"/>
              <a:t>)</a:t>
            </a:r>
            <a:br>
              <a:rPr kumimoji="1" lang="en-US" altLang="zh-TW" sz="1600" dirty="0" smtClean="0"/>
            </a:br>
            <a:r>
              <a:rPr kumimoji="1" lang="zh-TW" altLang="en-US" sz="1600" dirty="0" smtClean="0"/>
              <a:t>例如一開始鏡頭前沒有任何東西，接下來出現一隻手在揮動，畫面上就會捕捉這隻手。可以以任何方式去呈現捕捉到手。例如 影像反白又或是框線處理等</a:t>
            </a:r>
            <a:endParaRPr kumimoji="1" lang="ja-JP" altLang="en-US" sz="1600" dirty="0"/>
          </a:p>
        </p:txBody>
      </p:sp>
      <p:sp>
        <p:nvSpPr>
          <p:cNvPr id="21" name="正方形/長方形 3">
            <a:extLst>
              <a:ext uri="{FF2B5EF4-FFF2-40B4-BE49-F238E27FC236}">
                <a16:creationId xmlns:a16="http://schemas.microsoft.com/office/drawing/2014/main" xmlns="" id="{62208D6C-F023-40C9-BB27-ED8BF3E94FFD}"/>
              </a:ext>
            </a:extLst>
          </p:cNvPr>
          <p:cNvSpPr/>
          <p:nvPr/>
        </p:nvSpPr>
        <p:spPr>
          <a:xfrm>
            <a:off x="611560" y="492798"/>
            <a:ext cx="1512168" cy="1293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3">
            <a:extLst>
              <a:ext uri="{FF2B5EF4-FFF2-40B4-BE49-F238E27FC236}">
                <a16:creationId xmlns:a16="http://schemas.microsoft.com/office/drawing/2014/main" xmlns="" id="{92431712-1083-4270-9A03-73BE73CD6180}"/>
              </a:ext>
            </a:extLst>
          </p:cNvPr>
          <p:cNvSpPr/>
          <p:nvPr/>
        </p:nvSpPr>
        <p:spPr>
          <a:xfrm>
            <a:off x="3203849" y="492798"/>
            <a:ext cx="1512168" cy="1293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340EDFCA-0872-4805-AD03-D6A84E317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35" b="70002"/>
          <a:stretch/>
        </p:blipFill>
        <p:spPr>
          <a:xfrm>
            <a:off x="3419562" y="643145"/>
            <a:ext cx="1277690" cy="1142916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xmlns="" id="{CCF3540C-E0D1-4575-B15F-CB4A14D17EA4}"/>
              </a:ext>
            </a:extLst>
          </p:cNvPr>
          <p:cNvSpPr/>
          <p:nvPr/>
        </p:nvSpPr>
        <p:spPr>
          <a:xfrm>
            <a:off x="2303748" y="962575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0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6916"/>
            <a:ext cx="7776864" cy="367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線吹き出し 2 (枠付き) 3"/>
          <p:cNvSpPr/>
          <p:nvPr/>
        </p:nvSpPr>
        <p:spPr>
          <a:xfrm>
            <a:off x="5940152" y="280953"/>
            <a:ext cx="3096344" cy="2643209"/>
          </a:xfrm>
          <a:prstGeom prst="borderCallout2">
            <a:avLst>
              <a:gd name="adj1" fmla="val 18750"/>
              <a:gd name="adj2" fmla="val -8333"/>
              <a:gd name="adj3" fmla="val 92181"/>
              <a:gd name="adj4" fmla="val -33662"/>
              <a:gd name="adj5" fmla="val 110700"/>
              <a:gd name="adj6" fmla="val -28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將臉朝向鏡頭，並進行移動，在畫面上會出現移動時的加速度以及從起點到終點移動的平均速度</a:t>
            </a:r>
            <a:r>
              <a:rPr kumimoji="1" lang="ja-JP" altLang="en-US" dirty="0" smtClean="0"/>
              <a:t>。</a:t>
            </a:r>
            <a:endParaRPr kumimoji="1" lang="en-US" altLang="ja-JP" dirty="0"/>
          </a:p>
          <a:p>
            <a:pPr algn="ctr"/>
            <a:r>
              <a:rPr lang="zh-TW" altLang="en-US" dirty="0" smtClean="0"/>
              <a:t>固定條件，如鏡頭與臉的距離等等的設定可自行決定。</a:t>
            </a:r>
            <a:r>
              <a:rPr lang="ja-JP" altLang="en-US" dirty="0"/>
              <a:t>　　　　　　　　　　　　　　　　　　　　　　　　</a:t>
            </a:r>
            <a:endParaRPr kumimoji="1" lang="ja-JP" altLang="en-US" dirty="0"/>
          </a:p>
        </p:txBody>
      </p:sp>
      <p:pic>
        <p:nvPicPr>
          <p:cNvPr id="307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84984"/>
            <a:ext cx="648072" cy="6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900" y="3284984"/>
            <a:ext cx="648072" cy="6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/>
          <p:cNvCxnSpPr>
            <a:endCxn id="11" idx="1"/>
          </p:cNvCxnSpPr>
          <p:nvPr/>
        </p:nvCxnSpPr>
        <p:spPr>
          <a:xfrm>
            <a:off x="6368796" y="3596285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99436"/>
            <a:ext cx="648072" cy="6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15" y="3911448"/>
            <a:ext cx="648072" cy="6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/>
          <p:cNvCxnSpPr/>
          <p:nvPr/>
        </p:nvCxnSpPr>
        <p:spPr>
          <a:xfrm>
            <a:off x="1547664" y="426311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862" y="3911448"/>
            <a:ext cx="648072" cy="6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矢印コネクタ 19"/>
          <p:cNvCxnSpPr/>
          <p:nvPr/>
        </p:nvCxnSpPr>
        <p:spPr>
          <a:xfrm>
            <a:off x="2835798" y="421815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971702" y="448323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FF00"/>
                </a:solidFill>
              </a:rPr>
              <a:t>加速度　〇〇</a:t>
            </a:r>
            <a:r>
              <a:rPr kumimoji="1" lang="en-US" altLang="ja-JP" sz="1200" dirty="0">
                <a:solidFill>
                  <a:srgbClr val="FFFF00"/>
                </a:solidFill>
              </a:rPr>
              <a:t>m/s</a:t>
            </a:r>
            <a:r>
              <a:rPr kumimoji="1" lang="ja-JP" altLang="en-US" sz="1200" dirty="0">
                <a:solidFill>
                  <a:srgbClr val="FFFF00"/>
                </a:solidFill>
              </a:rPr>
              <a:t>＾</a:t>
            </a:r>
            <a:r>
              <a:rPr kumimoji="1" lang="en-US" altLang="ja-JP" sz="1200" dirty="0">
                <a:solidFill>
                  <a:srgbClr val="FFFF00"/>
                </a:solidFill>
              </a:rPr>
              <a:t>2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9592" y="358442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FF00"/>
                </a:solidFill>
              </a:rPr>
              <a:t>Start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00778" y="36344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FF00"/>
                </a:solidFill>
              </a:rPr>
              <a:t>Goal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76230" y="453405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FF00"/>
                </a:solidFill>
              </a:rPr>
              <a:t>速度　〇〇</a:t>
            </a:r>
            <a:r>
              <a:rPr kumimoji="1" lang="en-US" altLang="ja-JP" sz="1200" dirty="0">
                <a:solidFill>
                  <a:srgbClr val="FFFF00"/>
                </a:solidFill>
              </a:rPr>
              <a:t>m/s</a:t>
            </a:r>
            <a:endParaRPr kumimoji="1" lang="ja-JP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3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141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​​テーマ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Z600</dc:creator>
  <cp:lastModifiedBy>Annie</cp:lastModifiedBy>
  <cp:revision>7</cp:revision>
  <dcterms:created xsi:type="dcterms:W3CDTF">2016-07-08T01:47:44Z</dcterms:created>
  <dcterms:modified xsi:type="dcterms:W3CDTF">2019-04-17T02:45:00Z</dcterms:modified>
</cp:coreProperties>
</file>