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48"/>
  </p:notesMasterIdLst>
  <p:sldIdLst>
    <p:sldId id="301" r:id="rId2"/>
    <p:sldId id="258" r:id="rId3"/>
    <p:sldId id="346" r:id="rId4"/>
    <p:sldId id="273" r:id="rId5"/>
    <p:sldId id="274" r:id="rId6"/>
    <p:sldId id="284" r:id="rId7"/>
    <p:sldId id="347" r:id="rId8"/>
    <p:sldId id="326" r:id="rId9"/>
    <p:sldId id="285" r:id="rId10"/>
    <p:sldId id="324" r:id="rId11"/>
    <p:sldId id="325" r:id="rId12"/>
    <p:sldId id="319" r:id="rId13"/>
    <p:sldId id="320" r:id="rId14"/>
    <p:sldId id="321" r:id="rId15"/>
    <p:sldId id="322" r:id="rId16"/>
    <p:sldId id="323" r:id="rId17"/>
    <p:sldId id="261" r:id="rId18"/>
    <p:sldId id="312" r:id="rId19"/>
    <p:sldId id="289" r:id="rId20"/>
    <p:sldId id="318" r:id="rId21"/>
    <p:sldId id="327" r:id="rId22"/>
    <p:sldId id="290" r:id="rId23"/>
    <p:sldId id="291" r:id="rId24"/>
    <p:sldId id="313" r:id="rId25"/>
    <p:sldId id="292" r:id="rId26"/>
    <p:sldId id="306" r:id="rId27"/>
    <p:sldId id="307" r:id="rId28"/>
    <p:sldId id="308" r:id="rId29"/>
    <p:sldId id="311" r:id="rId30"/>
    <p:sldId id="262" r:id="rId31"/>
    <p:sldId id="349" r:id="rId32"/>
    <p:sldId id="293" r:id="rId33"/>
    <p:sldId id="348" r:id="rId34"/>
    <p:sldId id="296" r:id="rId35"/>
    <p:sldId id="315" r:id="rId36"/>
    <p:sldId id="339" r:id="rId37"/>
    <p:sldId id="351" r:id="rId38"/>
    <p:sldId id="337" r:id="rId39"/>
    <p:sldId id="331" r:id="rId40"/>
    <p:sldId id="332" r:id="rId41"/>
    <p:sldId id="352" r:id="rId42"/>
    <p:sldId id="335" r:id="rId43"/>
    <p:sldId id="334" r:id="rId44"/>
    <p:sldId id="338" r:id="rId45"/>
    <p:sldId id="299" r:id="rId46"/>
    <p:sldId id="264" r:id="rId47"/>
  </p:sldIdLst>
  <p:sldSz cx="9144000" cy="6858000" type="screen4x3"/>
  <p:notesSz cx="6858000" cy="9144000"/>
  <p:defaultTextStyle>
    <a:defPPr>
      <a:defRPr lang="zh-TW"/>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66"/>
    <a:srgbClr val="FFCC99"/>
    <a:srgbClr val="4D4D4D"/>
    <a:srgbClr val="FF0000"/>
    <a:srgbClr val="006600"/>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47" autoAdjust="0"/>
    <p:restoredTop sz="94681" autoAdjust="0"/>
  </p:normalViewPr>
  <p:slideViewPr>
    <p:cSldViewPr>
      <p:cViewPr varScale="1">
        <p:scale>
          <a:sx n="61" d="100"/>
          <a:sy n="61" d="100"/>
        </p:scale>
        <p:origin x="1584"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200" d="100"/>
        <a:sy n="200" d="100"/>
      </p:scale>
      <p:origin x="0" y="214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33.xml"/><Relationship Id="rId3" Type="http://schemas.openxmlformats.org/officeDocument/2006/relationships/slide" Target="slides/slide4.xml"/><Relationship Id="rId7" Type="http://schemas.openxmlformats.org/officeDocument/2006/relationships/slide" Target="slides/slide14.xml"/><Relationship Id="rId12" Type="http://schemas.openxmlformats.org/officeDocument/2006/relationships/slide" Target="slides/slide32.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2.xml"/><Relationship Id="rId11" Type="http://schemas.openxmlformats.org/officeDocument/2006/relationships/slide" Target="slides/slide30.xml"/><Relationship Id="rId5" Type="http://schemas.openxmlformats.org/officeDocument/2006/relationships/slide" Target="slides/slide6.xml"/><Relationship Id="rId10" Type="http://schemas.openxmlformats.org/officeDocument/2006/relationships/slide" Target="slides/slide23.xml"/><Relationship Id="rId4" Type="http://schemas.openxmlformats.org/officeDocument/2006/relationships/slide" Target="slides/slide5.xml"/><Relationship Id="rId9"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13.wmf"/><Relationship Id="rId5" Type="http://schemas.openxmlformats.org/officeDocument/2006/relationships/image" Target="../media/image15.wmf"/><Relationship Id="rId4"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6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79.wmf"/><Relationship Id="rId2" Type="http://schemas.openxmlformats.org/officeDocument/2006/relationships/image" Target="../media/image14.wmf"/><Relationship Id="rId1" Type="http://schemas.openxmlformats.org/officeDocument/2006/relationships/image" Target="../media/image75.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a:p>
        </p:txBody>
      </p:sp>
      <p:sp>
        <p:nvSpPr>
          <p:cNvPr id="542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TW"/>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42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a:p>
        </p:txBody>
      </p:sp>
      <p:sp>
        <p:nvSpPr>
          <p:cNvPr id="542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ACC1ADB-6BAA-4DA6-A983-97D6DE915FB4}" type="slidenum">
              <a:rPr lang="en-US" altLang="zh-TW"/>
              <a:pPr>
                <a:defRPr/>
              </a:pPr>
              <a:t>‹#›</a:t>
            </a:fld>
            <a:endParaRPr lang="en-US" altLang="zh-TW"/>
          </a:p>
        </p:txBody>
      </p:sp>
    </p:spTree>
    <p:extLst>
      <p:ext uri="{BB962C8B-B14F-4D97-AF65-F5344CB8AC3E}">
        <p14:creationId xmlns:p14="http://schemas.microsoft.com/office/powerpoint/2010/main" val="7558400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220387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標題 6"/>
          <p:cNvSpPr>
            <a:spLocks noGrp="1"/>
          </p:cNvSpPr>
          <p:nvPr>
            <p:ph type="title"/>
          </p:nvPr>
        </p:nvSpPr>
        <p:spPr/>
        <p:txBody>
          <a:bodyPr/>
          <a:lstStyle/>
          <a:p>
            <a:r>
              <a:rPr lang="zh-TW" altLang="en-US" smtClean="0"/>
              <a:t>按一下以編輯母片標題樣式</a:t>
            </a:r>
            <a:endParaRPr lang="zh-TW" altLang="en-US"/>
          </a:p>
        </p:txBody>
      </p:sp>
      <p:sp>
        <p:nvSpPr>
          <p:cNvPr id="5" name="頁尾版面配置區 5"/>
          <p:cNvSpPr>
            <a:spLocks noGrp="1"/>
          </p:cNvSpPr>
          <p:nvPr>
            <p:ph type="ftr" sz="quarter" idx="10"/>
          </p:nvPr>
        </p:nvSpPr>
        <p:spPr/>
        <p:txBody>
          <a:bodyPr/>
          <a:lstStyle>
            <a:lvl1pPr>
              <a:defRPr/>
            </a:lvl1pPr>
          </a:lstStyle>
          <a:p>
            <a:pPr>
              <a:defRPr/>
            </a:pPr>
            <a:endParaRPr lang="en-US" altLang="zh-TW"/>
          </a:p>
        </p:txBody>
      </p:sp>
      <p:sp>
        <p:nvSpPr>
          <p:cNvPr id="6" name="Rectangle 10"/>
          <p:cNvSpPr>
            <a:spLocks noGrp="1" noChangeArrowheads="1"/>
          </p:cNvSpPr>
          <p:nvPr>
            <p:ph type="sldNum" sz="quarter" idx="11"/>
          </p:nvPr>
        </p:nvSpPr>
        <p:spPr/>
        <p:txBody>
          <a:bodyPr/>
          <a:lstStyle>
            <a:lvl1pPr>
              <a:defRPr/>
            </a:lvl1pPr>
          </a:lstStyle>
          <a:p>
            <a:pPr>
              <a:defRPr/>
            </a:pPr>
            <a:fld id="{30868AAD-8F59-4743-9EC8-03E9725057A2}" type="slidenum">
              <a:rPr lang="en-US" altLang="zh-TW"/>
              <a:pPr>
                <a:defRPr/>
              </a:pPr>
              <a:t>‹#›</a:t>
            </a:fld>
            <a:endParaRPr lang="en-US" altLang="zh-TW" dirty="0"/>
          </a:p>
        </p:txBody>
      </p:sp>
    </p:spTree>
    <p:extLst>
      <p:ext uri="{BB962C8B-B14F-4D97-AF65-F5344CB8AC3E}">
        <p14:creationId xmlns:p14="http://schemas.microsoft.com/office/powerpoint/2010/main" val="17211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endParaRPr lang="en-US" altLang="zh-TW"/>
          </a:p>
        </p:txBody>
      </p:sp>
      <p:sp>
        <p:nvSpPr>
          <p:cNvPr id="3" name="Rectangle 10"/>
          <p:cNvSpPr>
            <a:spLocks noGrp="1" noChangeArrowheads="1"/>
          </p:cNvSpPr>
          <p:nvPr>
            <p:ph type="sldNum" sz="quarter" idx="11"/>
          </p:nvPr>
        </p:nvSpPr>
        <p:spPr/>
        <p:txBody>
          <a:bodyPr/>
          <a:lstStyle>
            <a:lvl1pPr>
              <a:defRPr/>
            </a:lvl1pPr>
          </a:lstStyle>
          <a:p>
            <a:pPr>
              <a:defRPr/>
            </a:pPr>
            <a:fld id="{13D5231C-FAAE-4B8A-93FB-2169B2D724D3}" type="slidenum">
              <a:rPr lang="en-US" altLang="zh-TW"/>
              <a:pPr>
                <a:defRPr/>
              </a:pPr>
              <a:t>‹#›</a:t>
            </a:fld>
            <a:endParaRPr lang="en-US" altLang="zh-TW" dirty="0"/>
          </a:p>
        </p:txBody>
      </p:sp>
    </p:spTree>
    <p:extLst>
      <p:ext uri="{BB962C8B-B14F-4D97-AF65-F5344CB8AC3E}">
        <p14:creationId xmlns:p14="http://schemas.microsoft.com/office/powerpoint/2010/main" val="1844620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381000" y="152400"/>
            <a:ext cx="83820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381000" y="990600"/>
            <a:ext cx="84582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35" name="Rectangle 11"/>
          <p:cNvSpPr>
            <a:spLocks noGrp="1" noChangeArrowheads="1"/>
          </p:cNvSpPr>
          <p:nvPr>
            <p:ph type="ftr" sz="quarter" idx="3"/>
          </p:nvPr>
        </p:nvSpPr>
        <p:spPr bwMode="auto">
          <a:xfrm>
            <a:off x="3124200" y="63881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solidFill>
                  <a:srgbClr val="FFFF99"/>
                </a:solidFill>
                <a:ea typeface="標楷體" pitchFamily="65" charset="-120"/>
              </a:defRPr>
            </a:lvl1pPr>
          </a:lstStyle>
          <a:p>
            <a:pPr>
              <a:defRPr/>
            </a:pPr>
            <a:endParaRPr lang="en-US" altLang="zh-TW"/>
          </a:p>
        </p:txBody>
      </p:sp>
      <p:sp>
        <p:nvSpPr>
          <p:cNvPr id="6" name="Rectangle 10"/>
          <p:cNvSpPr>
            <a:spLocks noGrp="1" noChangeArrowheads="1"/>
          </p:cNvSpPr>
          <p:nvPr>
            <p:ph type="sldNum" sz="quarter" idx="4"/>
          </p:nvPr>
        </p:nvSpPr>
        <p:spPr>
          <a:xfrm>
            <a:off x="6553200" y="6410325"/>
            <a:ext cx="2133600" cy="311150"/>
          </a:xfrm>
          <a:prstGeom prst="rect">
            <a:avLst/>
          </a:prstGeom>
          <a:ln/>
        </p:spPr>
        <p:txBody>
          <a:bodyPr/>
          <a:lstStyle>
            <a:lvl1pPr algn="r">
              <a:defRPr/>
            </a:lvl1pPr>
          </a:lstStyle>
          <a:p>
            <a:pPr>
              <a:defRPr/>
            </a:pPr>
            <a:fld id="{E7D272F2-0ABF-419E-A94E-D26D50AF03FE}" type="slidenum">
              <a:rPr lang="en-US" altLang="zh-TW"/>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0" r:id="rId3"/>
  </p:sldLayoutIdLst>
  <p:hf hdr="0" dt="0"/>
  <p:txStyles>
    <p:titleStyle>
      <a:lvl1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2pPr>
      <a:lvl3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3pPr>
      <a:lvl4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4pPr>
      <a:lvl5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5pPr>
      <a:lvl6pPr marL="4572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6pPr>
      <a:lvl7pPr marL="9144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7pPr>
      <a:lvl8pPr marL="13716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8pPr>
      <a:lvl9pPr marL="18288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200" b="1">
          <a:solidFill>
            <a:schemeClr val="tx1"/>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kumimoji="1"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kumimoji="1" b="1">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kumimoji="1"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kumimoji="1"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kumimoji="1"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kumimoji="1" b="1">
          <a:solidFill>
            <a:schemeClr val="tx1"/>
          </a:solidFill>
          <a:effectLst>
            <a:outerShdw blurRad="38100" dist="38100" dir="2700000" algn="tl">
              <a:srgbClr val="C0C0C0"/>
            </a:outerShdw>
          </a:effectLst>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21.bin"/><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9.wmf"/><Relationship Id="rId3" Type="http://schemas.openxmlformats.org/officeDocument/2006/relationships/image" Target="../media/image1.png"/><Relationship Id="rId7" Type="http://schemas.openxmlformats.org/officeDocument/2006/relationships/image" Target="../media/image26.wmf"/><Relationship Id="rId12"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24.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image" Target="../media/image1.png"/><Relationship Id="rId4" Type="http://schemas.openxmlformats.org/officeDocument/2006/relationships/image" Target="../media/image30.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1.png"/><Relationship Id="rId7" Type="http://schemas.openxmlformats.org/officeDocument/2006/relationships/image" Target="../media/image33.wmf"/><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oleObject" Target="../embeddings/oleObject30.bin"/><Relationship Id="rId5" Type="http://schemas.openxmlformats.org/officeDocument/2006/relationships/image" Target="../media/image32.wmf"/><Relationship Id="rId4" Type="http://schemas.openxmlformats.org/officeDocument/2006/relationships/oleObject" Target="../embeddings/oleObject29.bin"/><Relationship Id="rId9" Type="http://schemas.openxmlformats.org/officeDocument/2006/relationships/image" Target="../media/image34.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1.png"/><Relationship Id="rId7" Type="http://schemas.openxmlformats.org/officeDocument/2006/relationships/image" Target="../media/image35.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33.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6.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2.wmf"/><Relationship Id="rId3" Type="http://schemas.openxmlformats.org/officeDocument/2006/relationships/oleObject" Target="../embeddings/oleObject36.bin"/><Relationship Id="rId7" Type="http://schemas.openxmlformats.org/officeDocument/2006/relationships/image" Target="../media/image1.png"/><Relationship Id="rId12"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9.wmf"/><Relationship Id="rId11" Type="http://schemas.openxmlformats.org/officeDocument/2006/relationships/image" Target="../media/image41.wmf"/><Relationship Id="rId5" Type="http://schemas.openxmlformats.org/officeDocument/2006/relationships/oleObject" Target="../embeddings/oleObject37.bin"/><Relationship Id="rId10" Type="http://schemas.openxmlformats.org/officeDocument/2006/relationships/oleObject" Target="../embeddings/oleObject39.bin"/><Relationship Id="rId4" Type="http://schemas.openxmlformats.org/officeDocument/2006/relationships/image" Target="../media/image38.wmf"/><Relationship Id="rId9" Type="http://schemas.openxmlformats.org/officeDocument/2006/relationships/image" Target="../media/image40.wm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15.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4.wmf"/><Relationship Id="rId11" Type="http://schemas.openxmlformats.org/officeDocument/2006/relationships/image" Target="../media/image14.wmf"/><Relationship Id="rId5" Type="http://schemas.openxmlformats.org/officeDocument/2006/relationships/oleObject" Target="../embeddings/oleObject42.bin"/><Relationship Id="rId10" Type="http://schemas.openxmlformats.org/officeDocument/2006/relationships/oleObject" Target="../embeddings/oleObject44.bin"/><Relationship Id="rId4" Type="http://schemas.openxmlformats.org/officeDocument/2006/relationships/image" Target="../media/image13.wmf"/><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6.bin"/><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8.wmf"/><Relationship Id="rId5" Type="http://schemas.openxmlformats.org/officeDocument/2006/relationships/oleObject" Target="../embeddings/oleObject47.bin"/><Relationship Id="rId4" Type="http://schemas.openxmlformats.org/officeDocument/2006/relationships/image" Target="../media/image4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6.png"/><Relationship Id="rId4" Type="http://schemas.openxmlformats.org/officeDocument/2006/relationships/image" Target="../media/image49.wmf"/></Relationships>
</file>

<file path=ppt/slides/_rels/slide22.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image" Target="../media/image51.wmf"/></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7.wmf"/><Relationship Id="rId3" Type="http://schemas.openxmlformats.org/officeDocument/2006/relationships/oleObject" Target="../embeddings/oleObject49.bin"/><Relationship Id="rId7" Type="http://schemas.openxmlformats.org/officeDocument/2006/relationships/image" Target="../media/image1.png"/><Relationship Id="rId12" Type="http://schemas.openxmlformats.org/officeDocument/2006/relationships/oleObject" Target="../embeddings/oleObject53.bin"/><Relationship Id="rId17" Type="http://schemas.openxmlformats.org/officeDocument/2006/relationships/image" Target="../media/image59.wmf"/><Relationship Id="rId2" Type="http://schemas.openxmlformats.org/officeDocument/2006/relationships/slideLayout" Target="../slideLayouts/slideLayout3.xml"/><Relationship Id="rId16" Type="http://schemas.openxmlformats.org/officeDocument/2006/relationships/oleObject" Target="../embeddings/oleObject55.bin"/><Relationship Id="rId1" Type="http://schemas.openxmlformats.org/officeDocument/2006/relationships/vmlDrawing" Target="../drawings/vmlDrawing17.vml"/><Relationship Id="rId6" Type="http://schemas.openxmlformats.org/officeDocument/2006/relationships/image" Target="../media/image54.wmf"/><Relationship Id="rId11" Type="http://schemas.openxmlformats.org/officeDocument/2006/relationships/image" Target="../media/image56.wmf"/><Relationship Id="rId5" Type="http://schemas.openxmlformats.org/officeDocument/2006/relationships/oleObject" Target="../embeddings/oleObject50.bin"/><Relationship Id="rId15" Type="http://schemas.openxmlformats.org/officeDocument/2006/relationships/image" Target="../media/image58.wmf"/><Relationship Id="rId10" Type="http://schemas.openxmlformats.org/officeDocument/2006/relationships/oleObject" Target="../embeddings/oleObject52.bin"/><Relationship Id="rId4" Type="http://schemas.openxmlformats.org/officeDocument/2006/relationships/image" Target="../media/image53.wmf"/><Relationship Id="rId9" Type="http://schemas.openxmlformats.org/officeDocument/2006/relationships/image" Target="../media/image55.wmf"/><Relationship Id="rId14" Type="http://schemas.openxmlformats.org/officeDocument/2006/relationships/oleObject" Target="../embeddings/oleObject54.bin"/></Relationships>
</file>

<file path=ppt/slides/_rels/slide25.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62.wmf"/></Relationships>
</file>

<file path=ppt/slides/_rels/slide27.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5.wmf"/><Relationship Id="rId5" Type="http://schemas.openxmlformats.org/officeDocument/2006/relationships/oleObject" Target="../embeddings/oleObject58.bin"/><Relationship Id="rId4" Type="http://schemas.openxmlformats.org/officeDocument/2006/relationships/image" Target="../media/image64.wmf"/></Relationships>
</file>

<file path=ppt/slides/_rels/slide29.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image" Target="../media/image68.emf"/><Relationship Id="rId5" Type="http://schemas.openxmlformats.org/officeDocument/2006/relationships/oleObject" Target="../embeddings/oleObject61.bin"/><Relationship Id="rId4" Type="http://schemas.openxmlformats.org/officeDocument/2006/relationships/image" Target="../media/image67.e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70.wmf"/><Relationship Id="rId4" Type="http://schemas.openxmlformats.org/officeDocument/2006/relationships/oleObject" Target="../embeddings/oleObject63.bin"/></Relationships>
</file>

<file path=ppt/slides/_rels/slide3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1.png"/><Relationship Id="rId7" Type="http://schemas.openxmlformats.org/officeDocument/2006/relationships/oleObject" Target="../embeddings/oleObject64.bin"/><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4.w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80.png"/><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7.wmf"/><Relationship Id="rId17" Type="http://schemas.openxmlformats.org/officeDocument/2006/relationships/image" Target="../media/image79.wmf"/><Relationship Id="rId2" Type="http://schemas.openxmlformats.org/officeDocument/2006/relationships/slideLayout" Target="../slideLayouts/slideLayout2.xml"/><Relationship Id="rId16" Type="http://schemas.openxmlformats.org/officeDocument/2006/relationships/oleObject" Target="../embeddings/oleObject71.bin"/><Relationship Id="rId1" Type="http://schemas.openxmlformats.org/officeDocument/2006/relationships/vmlDrawing" Target="../drawings/vmlDrawing23.vml"/><Relationship Id="rId6" Type="http://schemas.openxmlformats.org/officeDocument/2006/relationships/image" Target="../media/image14.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image" Target="../media/image78.wmf"/><Relationship Id="rId10" Type="http://schemas.openxmlformats.org/officeDocument/2006/relationships/image" Target="../media/image76.wmf"/><Relationship Id="rId4" Type="http://schemas.openxmlformats.org/officeDocument/2006/relationships/image" Target="../media/image75.wmf"/><Relationship Id="rId9" Type="http://schemas.openxmlformats.org/officeDocument/2006/relationships/oleObject" Target="../embeddings/oleObject68.bin"/><Relationship Id="rId14" Type="http://schemas.openxmlformats.org/officeDocument/2006/relationships/oleObject" Target="../embeddings/oleObject70.bin"/></Relationships>
</file>

<file path=ppt/slides/_rels/slide35.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3.xml"/><Relationship Id="rId1" Type="http://schemas.openxmlformats.org/officeDocument/2006/relationships/vmlDrawing" Target="../drawings/vmlDrawing24.vml"/><Relationship Id="rId6" Type="http://schemas.openxmlformats.org/officeDocument/2006/relationships/image" Target="../media/image82.wmf"/><Relationship Id="rId5" Type="http://schemas.openxmlformats.org/officeDocument/2006/relationships/oleObject" Target="../embeddings/oleObject73.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75.bin"/></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7.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77.bin"/><Relationship Id="rId5" Type="http://schemas.openxmlformats.org/officeDocument/2006/relationships/image" Target="../media/image86.wmf"/><Relationship Id="rId4" Type="http://schemas.openxmlformats.org/officeDocument/2006/relationships/oleObject" Target="../embeddings/oleObject76.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8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8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9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2.wmf"/><Relationship Id="rId5" Type="http://schemas.openxmlformats.org/officeDocument/2006/relationships/oleObject" Target="../embeddings/oleObject82.bin"/><Relationship Id="rId4" Type="http://schemas.openxmlformats.org/officeDocument/2006/relationships/image" Target="../media/image91.wmf"/></Relationships>
</file>

<file path=ppt/slides/_rels/slide44.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3.xml"/><Relationship Id="rId1" Type="http://schemas.openxmlformats.org/officeDocument/2006/relationships/vmlDrawing" Target="../drawings/vmlDrawing30.vml"/><Relationship Id="rId6" Type="http://schemas.openxmlformats.org/officeDocument/2006/relationships/image" Target="../media/image94.wmf"/><Relationship Id="rId5" Type="http://schemas.openxmlformats.org/officeDocument/2006/relationships/oleObject" Target="../embeddings/oleObject84.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86.bin"/></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image" Target="../media/image6.wmf"/><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9.bin"/><Relationship Id="rId1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6.wmf"/><Relationship Id="rId3" Type="http://schemas.openxmlformats.org/officeDocument/2006/relationships/image" Target="../media/image18.png"/><Relationship Id="rId7" Type="http://schemas.openxmlformats.org/officeDocument/2006/relationships/image" Target="../media/image14.wmf"/><Relationship Id="rId12"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file:///D:\&#32769;&#24107;\ANN\&#39006;&#31070;&#32147;&#32178;&#36335;\&#22294;\Ch03\3-2.eps" TargetMode="External"/><Relationship Id="rId5" Type="http://schemas.openxmlformats.org/officeDocument/2006/relationships/image" Target="../media/image13.wmf"/><Relationship Id="rId15" Type="http://schemas.openxmlformats.org/officeDocument/2006/relationships/image" Target="../media/image17.wmf"/><Relationship Id="rId10" Type="http://schemas.openxmlformats.org/officeDocument/2006/relationships/image" Target="../media/image19.wmf"/><Relationship Id="rId4" Type="http://schemas.openxmlformats.org/officeDocument/2006/relationships/oleObject" Target="../embeddings/oleObject13.bin"/><Relationship Id="rId9" Type="http://schemas.openxmlformats.org/officeDocument/2006/relationships/image" Target="../media/image15.wmf"/><Relationship Id="rId1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ChangeArrowheads="1"/>
          </p:cNvSpPr>
          <p:nvPr/>
        </p:nvSpPr>
        <p:spPr bwMode="auto">
          <a:xfrm>
            <a:off x="1447800" y="1447800"/>
            <a:ext cx="6858000" cy="1600200"/>
          </a:xfrm>
          <a:prstGeom prst="rect">
            <a:avLst/>
          </a:prstGeom>
          <a:noFill/>
          <a:ln w="38100">
            <a:solidFill>
              <a:srgbClr val="006699"/>
            </a:solidFill>
            <a:miter lim="800000"/>
            <a:headEnd/>
            <a:tailEnd/>
          </a:ln>
          <a:effectLst/>
        </p:spPr>
        <p:txBody>
          <a:bodyPr wrap="none" anchor="ctr"/>
          <a:lstStyle/>
          <a:p>
            <a:pPr algn="ctr">
              <a:defRPr/>
            </a:pPr>
            <a:r>
              <a:rPr lang="zh-TW" altLang="en-US" sz="4000" b="1" dirty="0" smtClean="0">
                <a:effectLst>
                  <a:outerShdw blurRad="38100" dist="38100" dir="2700000" algn="tl">
                    <a:srgbClr val="C0C0C0"/>
                  </a:outerShdw>
                </a:effectLst>
                <a:ea typeface="標楷體" pitchFamily="65" charset="-120"/>
              </a:rPr>
              <a:t>學習</a:t>
            </a:r>
            <a:r>
              <a:rPr lang="zh-TW" altLang="en-US" sz="4000" b="1" dirty="0">
                <a:effectLst>
                  <a:outerShdw blurRad="38100" dist="38100" dir="2700000" algn="tl">
                    <a:srgbClr val="C0C0C0"/>
                  </a:outerShdw>
                </a:effectLst>
                <a:ea typeface="標楷體" pitchFamily="65" charset="-120"/>
              </a:rPr>
              <a:t>演算法</a:t>
            </a:r>
            <a:endParaRPr lang="zh-TW" altLang="en-US" sz="1800" b="1" dirty="0">
              <a:effectLst>
                <a:outerShdw blurRad="38100" dist="38100" dir="2700000" algn="tl">
                  <a:srgbClr val="C0C0C0"/>
                </a:outerShdw>
              </a:effectLst>
              <a:ea typeface="標楷體" pitchFamily="65" charset="-120"/>
            </a:endParaRPr>
          </a:p>
        </p:txBody>
      </p:sp>
      <p:sp>
        <p:nvSpPr>
          <p:cNvPr id="55330" name="Rectangle 34"/>
          <p:cNvSpPr>
            <a:spLocks noChangeArrowheads="1"/>
          </p:cNvSpPr>
          <p:nvPr/>
        </p:nvSpPr>
        <p:spPr bwMode="auto">
          <a:xfrm>
            <a:off x="1524000" y="1524000"/>
            <a:ext cx="6858000" cy="1600200"/>
          </a:xfrm>
          <a:prstGeom prst="rect">
            <a:avLst/>
          </a:prstGeom>
          <a:noFill/>
          <a:ln w="38100">
            <a:solidFill>
              <a:srgbClr val="006699"/>
            </a:solidFill>
            <a:miter lim="800000"/>
            <a:headEnd/>
            <a:tailEnd/>
          </a:ln>
          <a:effectLst/>
        </p:spPr>
        <p:txBody>
          <a:bodyPr wrap="none" anchor="ctr"/>
          <a:lstStyle/>
          <a:p>
            <a:pPr algn="ctr">
              <a:defRPr/>
            </a:pPr>
            <a:endParaRPr lang="en-US" altLang="zh-TW" sz="2800" b="1">
              <a:effectLst>
                <a:outerShdw blurRad="38100" dist="38100" dir="2700000" algn="tl">
                  <a:srgbClr val="C0C0C0"/>
                </a:outerShdw>
              </a:effectLst>
              <a:ea typeface="標楷體" pitchFamily="65" charset="-120"/>
            </a:endParaRPr>
          </a:p>
          <a:p>
            <a:pPr algn="ctr">
              <a:defRPr/>
            </a:pPr>
            <a:endParaRPr lang="en-US" altLang="zh-TW" sz="4000" b="1">
              <a:effectLst>
                <a:outerShdw blurRad="38100" dist="38100" dir="2700000" algn="tl">
                  <a:srgbClr val="C0C0C0"/>
                </a:outerShdw>
              </a:effectLst>
              <a:ea typeface="標楷體" pitchFamily="65"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defRPr/>
            </a:pPr>
            <a:endParaRPr lang="zh-TW" altLang="zh-TW"/>
          </a:p>
        </p:txBody>
      </p:sp>
      <p:sp>
        <p:nvSpPr>
          <p:cNvPr id="102403" name="Rectangle 3"/>
          <p:cNvSpPr>
            <a:spLocks noGrp="1" noChangeArrowheads="1"/>
          </p:cNvSpPr>
          <p:nvPr>
            <p:ph idx="1"/>
          </p:nvPr>
        </p:nvSpPr>
        <p:spPr/>
        <p:txBody>
          <a:bodyPr/>
          <a:lstStyle/>
          <a:p>
            <a:pPr marL="457200" indent="-457200">
              <a:lnSpc>
                <a:spcPct val="90000"/>
              </a:lnSpc>
              <a:buFontTx/>
              <a:buNone/>
              <a:defRPr/>
            </a:pPr>
            <a:r>
              <a:rPr lang="zh-TW" altLang="en-US" dirty="0"/>
              <a:t>解：</a:t>
            </a:r>
          </a:p>
          <a:p>
            <a:pPr marL="457200" indent="-457200">
              <a:lnSpc>
                <a:spcPct val="90000"/>
              </a:lnSpc>
              <a:buFontTx/>
              <a:buAutoNum type="arabicParenBoth"/>
              <a:defRPr/>
            </a:pPr>
            <a:r>
              <a:rPr lang="zh-TW" altLang="en-US" dirty="0"/>
              <a:t>推求</a:t>
            </a:r>
            <a:r>
              <a:rPr lang="en-US" altLang="zh-TW" i="1" dirty="0"/>
              <a:t>W</a:t>
            </a:r>
            <a:r>
              <a:rPr lang="en-US" altLang="zh-TW" baseline="30000" dirty="0"/>
              <a:t>2</a:t>
            </a:r>
            <a:endParaRPr lang="en-US" altLang="zh-TW" dirty="0"/>
          </a:p>
          <a:p>
            <a:pPr marL="457200" indent="-457200">
              <a:lnSpc>
                <a:spcPct val="90000"/>
              </a:lnSpc>
              <a:buFontTx/>
              <a:buNone/>
              <a:defRPr/>
            </a:pPr>
            <a:endParaRPr lang="en-US" altLang="zh-TW" i="1" dirty="0"/>
          </a:p>
          <a:p>
            <a:pPr marL="457200" indent="-457200">
              <a:lnSpc>
                <a:spcPct val="90000"/>
              </a:lnSpc>
              <a:buFontTx/>
              <a:buNone/>
              <a:defRPr/>
            </a:pPr>
            <a:endParaRPr lang="en-US" altLang="zh-TW" i="1" dirty="0"/>
          </a:p>
          <a:p>
            <a:pPr marL="457200" indent="-457200">
              <a:lnSpc>
                <a:spcPct val="90000"/>
              </a:lnSpc>
              <a:buFontTx/>
              <a:buNone/>
              <a:defRPr/>
            </a:pPr>
            <a:endParaRPr lang="en-US" altLang="zh-TW" i="1" dirty="0"/>
          </a:p>
          <a:p>
            <a:pPr marL="457200" indent="-457200">
              <a:lnSpc>
                <a:spcPct val="90000"/>
              </a:lnSpc>
              <a:buFontTx/>
              <a:buNone/>
              <a:defRPr/>
            </a:pPr>
            <a:endParaRPr lang="en-US" altLang="zh-TW" i="1" dirty="0"/>
          </a:p>
          <a:p>
            <a:pPr marL="457200" indent="-457200">
              <a:lnSpc>
                <a:spcPct val="90000"/>
              </a:lnSpc>
              <a:buFontTx/>
              <a:buNone/>
              <a:defRPr/>
            </a:pPr>
            <a:r>
              <a:rPr lang="en-US" altLang="zh-TW" i="1" dirty="0"/>
              <a:t>               </a:t>
            </a:r>
            <a:r>
              <a:rPr lang="en-US" altLang="zh-TW" b="0" i="1" dirty="0"/>
              <a:t>sign</a:t>
            </a:r>
            <a:r>
              <a:rPr lang="en-US" altLang="zh-TW" b="0" dirty="0"/>
              <a:t>(</a:t>
            </a:r>
            <a:r>
              <a:rPr lang="en-US" altLang="zh-TW" b="0" i="1" dirty="0"/>
              <a:t>net</a:t>
            </a:r>
            <a:r>
              <a:rPr lang="en-US" altLang="zh-TW" b="0" baseline="30000" dirty="0"/>
              <a:t>1</a:t>
            </a:r>
            <a:r>
              <a:rPr lang="en-US" altLang="zh-TW" b="0" dirty="0"/>
              <a:t>) =</a:t>
            </a:r>
            <a:r>
              <a:rPr lang="en-US" altLang="zh-TW" b="0" i="1" dirty="0"/>
              <a:t> sign</a:t>
            </a:r>
            <a:r>
              <a:rPr lang="en-US" altLang="zh-TW" b="0" dirty="0"/>
              <a:t>(3) = +1       </a:t>
            </a:r>
            <a:r>
              <a:rPr lang="zh-TW" altLang="en-US" b="0" dirty="0"/>
              <a:t>（表示增強）</a:t>
            </a:r>
            <a:endParaRPr lang="zh-TW" altLang="en-US" b="0" i="1" dirty="0"/>
          </a:p>
          <a:p>
            <a:pPr marL="457200" indent="-457200">
              <a:lnSpc>
                <a:spcPct val="90000"/>
              </a:lnSpc>
              <a:buFontTx/>
              <a:buNone/>
              <a:defRPr/>
            </a:pPr>
            <a:r>
              <a:rPr lang="zh-TW" altLang="en-US" b="0" i="1" dirty="0"/>
              <a:t>               </a:t>
            </a:r>
            <a:r>
              <a:rPr lang="en-US" altLang="zh-TW" b="0" i="1" dirty="0"/>
              <a:t>W</a:t>
            </a:r>
            <a:r>
              <a:rPr lang="en-US" altLang="zh-TW" b="0" baseline="30000" dirty="0"/>
              <a:t>2</a:t>
            </a:r>
            <a:r>
              <a:rPr lang="en-US" altLang="zh-TW" b="0" dirty="0"/>
              <a:t> = </a:t>
            </a:r>
            <a:r>
              <a:rPr lang="en-US" altLang="zh-TW" b="0" i="1" dirty="0"/>
              <a:t>W</a:t>
            </a:r>
            <a:r>
              <a:rPr lang="en-US" altLang="zh-TW" b="0" baseline="30000" dirty="0"/>
              <a:t>1 </a:t>
            </a:r>
            <a:r>
              <a:rPr lang="en-US" altLang="zh-TW" b="0" dirty="0"/>
              <a:t>+ </a:t>
            </a:r>
            <a:r>
              <a:rPr lang="en-US" altLang="zh-TW" b="0" i="1" dirty="0"/>
              <a:t>sign</a:t>
            </a:r>
            <a:r>
              <a:rPr lang="en-US" altLang="zh-TW" b="0" dirty="0"/>
              <a:t>(</a:t>
            </a:r>
            <a:r>
              <a:rPr lang="en-US" altLang="zh-TW" b="0" i="1" dirty="0"/>
              <a:t>net</a:t>
            </a:r>
            <a:r>
              <a:rPr lang="en-US" altLang="zh-TW" b="0" baseline="30000" dirty="0"/>
              <a:t>1</a:t>
            </a:r>
            <a:r>
              <a:rPr lang="en-US" altLang="zh-TW" b="0" dirty="0"/>
              <a:t>)</a:t>
            </a:r>
            <a:r>
              <a:rPr lang="en-US" altLang="zh-TW" b="0" i="1" dirty="0"/>
              <a:t>X</a:t>
            </a:r>
            <a:r>
              <a:rPr lang="en-US" altLang="zh-TW" b="0" baseline="-20000" dirty="0"/>
              <a:t>1</a:t>
            </a:r>
            <a:r>
              <a:rPr lang="en-US" altLang="zh-TW" b="0" dirty="0"/>
              <a:t> =</a:t>
            </a:r>
            <a:r>
              <a:rPr lang="en-US" altLang="zh-TW" b="0" i="1" dirty="0"/>
              <a:t> W</a:t>
            </a:r>
            <a:r>
              <a:rPr lang="en-US" altLang="zh-TW" b="0" baseline="30000" dirty="0"/>
              <a:t>1</a:t>
            </a:r>
            <a:r>
              <a:rPr lang="en-US" altLang="zh-TW" b="0" dirty="0"/>
              <a:t> + </a:t>
            </a:r>
            <a:r>
              <a:rPr lang="en-US" altLang="zh-TW" b="0" i="1" dirty="0"/>
              <a:t>X</a:t>
            </a:r>
            <a:r>
              <a:rPr lang="en-US" altLang="zh-TW" b="0" baseline="-20000" dirty="0"/>
              <a:t>1</a:t>
            </a:r>
          </a:p>
          <a:p>
            <a:pPr marL="457200" indent="-457200">
              <a:lnSpc>
                <a:spcPct val="90000"/>
              </a:lnSpc>
              <a:buFontTx/>
              <a:buNone/>
              <a:defRPr/>
            </a:pPr>
            <a:r>
              <a:rPr lang="en-US" altLang="zh-TW" b="0" dirty="0"/>
              <a:t>               </a:t>
            </a:r>
            <a:r>
              <a:rPr lang="zh-TW" altLang="en-US" b="0" dirty="0"/>
              <a:t>因此</a:t>
            </a:r>
            <a:endParaRPr lang="zh-TW" altLang="en-US" b="0" i="1" dirty="0"/>
          </a:p>
          <a:p>
            <a:pPr marL="457200" indent="-457200">
              <a:lnSpc>
                <a:spcPct val="90000"/>
              </a:lnSpc>
              <a:buFontTx/>
              <a:buNone/>
              <a:defRPr/>
            </a:pPr>
            <a:r>
              <a:rPr lang="zh-TW" altLang="en-US" b="0" i="1" dirty="0"/>
              <a:t>                   </a:t>
            </a:r>
          </a:p>
          <a:p>
            <a:pPr marL="457200" indent="-457200">
              <a:lnSpc>
                <a:spcPct val="90000"/>
              </a:lnSpc>
              <a:buFontTx/>
              <a:buNone/>
              <a:defRPr/>
            </a:pPr>
            <a:r>
              <a:rPr lang="zh-TW" altLang="en-US" b="0" i="1" dirty="0"/>
              <a:t>                     </a:t>
            </a:r>
            <a:r>
              <a:rPr lang="en-US" altLang="zh-TW" b="0" i="1" dirty="0"/>
              <a:t>W</a:t>
            </a:r>
            <a:r>
              <a:rPr lang="en-US" altLang="zh-TW" b="0" baseline="30000" dirty="0"/>
              <a:t>2</a:t>
            </a:r>
            <a:r>
              <a:rPr lang="en-US" altLang="zh-TW" b="0" dirty="0"/>
              <a:t> =</a:t>
            </a:r>
          </a:p>
        </p:txBody>
      </p:sp>
      <p:sp>
        <p:nvSpPr>
          <p:cNvPr id="143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14341" name="Object 4"/>
          <p:cNvGraphicFramePr>
            <a:graphicFrameLocks noChangeAspect="1"/>
          </p:cNvGraphicFramePr>
          <p:nvPr/>
        </p:nvGraphicFramePr>
        <p:xfrm>
          <a:off x="1908175" y="1773238"/>
          <a:ext cx="4968875" cy="1517650"/>
        </p:xfrm>
        <a:graphic>
          <a:graphicData uri="http://schemas.openxmlformats.org/presentationml/2006/ole">
            <mc:AlternateContent xmlns:mc="http://schemas.openxmlformats.org/markup-compatibility/2006">
              <mc:Choice xmlns:v="urn:schemas-microsoft-com:vml" Requires="v">
                <p:oleObj spid="_x0000_s14360" name="方程式" r:id="rId3" imgW="2273300" imgH="698500" progId="Equation.3">
                  <p:embed/>
                </p:oleObj>
              </mc:Choice>
              <mc:Fallback>
                <p:oleObj name="方程式" r:id="rId3" imgW="2273300" imgH="698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773238"/>
                        <a:ext cx="4968875"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14343" name="Rectangle 9"/>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14344" name="Object 8"/>
          <p:cNvGraphicFramePr>
            <a:graphicFrameLocks noChangeAspect="1"/>
          </p:cNvGraphicFramePr>
          <p:nvPr/>
        </p:nvGraphicFramePr>
        <p:xfrm>
          <a:off x="2843213" y="4437063"/>
          <a:ext cx="2665412" cy="1692275"/>
        </p:xfrm>
        <a:graphic>
          <a:graphicData uri="http://schemas.openxmlformats.org/presentationml/2006/ole">
            <mc:AlternateContent xmlns:mc="http://schemas.openxmlformats.org/markup-compatibility/2006">
              <mc:Choice xmlns:v="urn:schemas-microsoft-com:vml" Requires="v">
                <p:oleObj spid="_x0000_s14361" name="方程式" r:id="rId5" imgW="1091726" imgH="698197" progId="Equation.3">
                  <p:embed/>
                </p:oleObj>
              </mc:Choice>
              <mc:Fallback>
                <p:oleObj name="方程式" r:id="rId5" imgW="1091726" imgH="698197"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4437063"/>
                        <a:ext cx="266541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5"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pic>
        <p:nvPicPr>
          <p:cNvPr id="14346" name="Picture 9" descr="實例3-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15888"/>
            <a:ext cx="15763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BF3121DE-66FF-4E0B-9ECC-516B8A2AF085}" type="slidenum">
              <a:rPr lang="en-US" altLang="zh-TW" smtClean="0"/>
              <a:pPr eaLnBrk="1" hangingPunct="1"/>
              <a:t>10</a:t>
            </a:fld>
            <a:endParaRPr lang="en-US" altLang="zh-TW"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defRPr/>
            </a:pPr>
            <a:endParaRPr lang="zh-TW" altLang="zh-TW"/>
          </a:p>
        </p:txBody>
      </p:sp>
      <p:sp>
        <p:nvSpPr>
          <p:cNvPr id="103427" name="Rectangle 3"/>
          <p:cNvSpPr>
            <a:spLocks noGrp="1" noChangeArrowheads="1"/>
          </p:cNvSpPr>
          <p:nvPr>
            <p:ph idx="1"/>
          </p:nvPr>
        </p:nvSpPr>
        <p:spPr/>
        <p:txBody>
          <a:bodyPr/>
          <a:lstStyle/>
          <a:p>
            <a:pPr>
              <a:buFontTx/>
              <a:buNone/>
              <a:defRPr/>
            </a:pPr>
            <a:r>
              <a:rPr lang="en-US" altLang="zh-TW" dirty="0"/>
              <a:t>(2)</a:t>
            </a:r>
            <a:r>
              <a:rPr lang="zh-TW" altLang="en-US" dirty="0"/>
              <a:t>推求</a:t>
            </a:r>
            <a:r>
              <a:rPr lang="en-US" altLang="zh-TW" i="1" dirty="0"/>
              <a:t>W</a:t>
            </a:r>
            <a:r>
              <a:rPr lang="en-US" altLang="zh-TW" baseline="30000" dirty="0"/>
              <a:t>3</a:t>
            </a:r>
            <a:endParaRPr lang="nl-BE" altLang="zh-TW" baseline="30000" dirty="0"/>
          </a:p>
          <a:p>
            <a:pPr>
              <a:buFontTx/>
              <a:buNone/>
              <a:defRPr/>
            </a:pPr>
            <a:r>
              <a:rPr lang="nl-BE" altLang="zh-TW" b="0" i="1" dirty="0"/>
              <a:t>                 </a:t>
            </a:r>
          </a:p>
          <a:p>
            <a:pPr>
              <a:buFontTx/>
              <a:buNone/>
              <a:defRPr/>
            </a:pPr>
            <a:r>
              <a:rPr lang="nl-BE" altLang="zh-TW" b="0" i="1" dirty="0"/>
              <a:t>                 net</a:t>
            </a:r>
            <a:r>
              <a:rPr lang="nl-BE" altLang="zh-TW" b="0" baseline="30000" dirty="0"/>
              <a:t>2</a:t>
            </a:r>
            <a:r>
              <a:rPr lang="nl-BE" altLang="zh-TW" b="0" dirty="0"/>
              <a:t> </a:t>
            </a:r>
            <a:r>
              <a:rPr lang="en-US" altLang="zh-TW" b="0" dirty="0"/>
              <a:t>= </a:t>
            </a:r>
            <a:r>
              <a:rPr lang="nl-BE" altLang="zh-TW" b="0" dirty="0"/>
              <a:t>(</a:t>
            </a:r>
            <a:r>
              <a:rPr lang="nl-BE" altLang="zh-TW" b="0" i="1" dirty="0"/>
              <a:t>W</a:t>
            </a:r>
            <a:r>
              <a:rPr lang="nl-BE" altLang="zh-TW" b="0" baseline="30000" dirty="0"/>
              <a:t>2</a:t>
            </a:r>
            <a:r>
              <a:rPr lang="nl-BE" altLang="zh-TW" b="0" dirty="0"/>
              <a:t>)</a:t>
            </a:r>
            <a:r>
              <a:rPr lang="nl-BE" altLang="zh-TW" b="0" i="1" baseline="30000" dirty="0"/>
              <a:t>T</a:t>
            </a:r>
            <a:r>
              <a:rPr lang="nl-BE" altLang="zh-TW" b="0" i="1" dirty="0"/>
              <a:t>X</a:t>
            </a:r>
            <a:r>
              <a:rPr lang="nl-BE" altLang="zh-TW" b="0" baseline="-20000" dirty="0"/>
              <a:t>2</a:t>
            </a:r>
            <a:r>
              <a:rPr lang="nl-BE" altLang="zh-TW" b="0" dirty="0"/>
              <a:t> </a:t>
            </a:r>
            <a:r>
              <a:rPr lang="en-US" altLang="zh-TW" b="0" dirty="0"/>
              <a:t>=</a:t>
            </a:r>
            <a:r>
              <a:rPr lang="nl-BE" altLang="zh-TW" b="0" dirty="0"/>
              <a:t> </a:t>
            </a:r>
            <a:r>
              <a:rPr lang="nl-BE" altLang="zh-TW" b="0" dirty="0">
                <a:effectLst/>
              </a:rPr>
              <a:t>[ 0.5  1.5  –3  2]</a:t>
            </a:r>
            <a:r>
              <a:rPr lang="nl-BE" altLang="zh-TW" b="0" dirty="0"/>
              <a:t>                 </a:t>
            </a:r>
            <a:r>
              <a:rPr lang="en-US" altLang="zh-TW" b="0" dirty="0"/>
              <a:t>= </a:t>
            </a:r>
            <a:r>
              <a:rPr lang="nl-BE" altLang="zh-TW" b="0" dirty="0"/>
              <a:t>–0.25</a:t>
            </a:r>
            <a:endParaRPr lang="nl-BE" altLang="zh-TW" b="0" i="1" dirty="0"/>
          </a:p>
          <a:p>
            <a:pPr>
              <a:buFontTx/>
              <a:buNone/>
              <a:defRPr/>
            </a:pPr>
            <a:endParaRPr lang="nl-BE" altLang="zh-TW" b="0" i="1" dirty="0"/>
          </a:p>
          <a:p>
            <a:pPr>
              <a:buFontTx/>
              <a:buNone/>
              <a:defRPr/>
            </a:pPr>
            <a:endParaRPr lang="nl-BE" altLang="zh-TW" b="0" i="1" dirty="0"/>
          </a:p>
          <a:p>
            <a:pPr>
              <a:buFontTx/>
              <a:buNone/>
              <a:defRPr/>
            </a:pPr>
            <a:r>
              <a:rPr lang="nl-BE" altLang="zh-TW" b="0" i="1" dirty="0"/>
              <a:t>                sign</a:t>
            </a:r>
            <a:r>
              <a:rPr lang="nl-BE" altLang="zh-TW" b="0" dirty="0"/>
              <a:t>(</a:t>
            </a:r>
            <a:r>
              <a:rPr lang="nl-BE" altLang="zh-TW" b="0" i="1" dirty="0"/>
              <a:t>net</a:t>
            </a:r>
            <a:r>
              <a:rPr lang="nl-BE" altLang="zh-TW" b="0" baseline="30000" dirty="0"/>
              <a:t>2</a:t>
            </a:r>
            <a:r>
              <a:rPr lang="nl-BE" altLang="zh-TW" b="0" dirty="0"/>
              <a:t>) </a:t>
            </a:r>
            <a:r>
              <a:rPr lang="en-US" altLang="zh-TW" b="0" dirty="0"/>
              <a:t>= </a:t>
            </a:r>
            <a:r>
              <a:rPr lang="nl-BE" altLang="zh-TW" b="0" i="1" dirty="0"/>
              <a:t>sign</a:t>
            </a:r>
            <a:r>
              <a:rPr lang="nl-BE" altLang="zh-TW" b="0" dirty="0"/>
              <a:t>(–0.25) </a:t>
            </a:r>
            <a:r>
              <a:rPr lang="en-US" altLang="zh-TW" b="0" dirty="0"/>
              <a:t>=</a:t>
            </a:r>
            <a:r>
              <a:rPr lang="nl-BE" altLang="zh-TW" b="0" dirty="0"/>
              <a:t> –1    </a:t>
            </a:r>
            <a:r>
              <a:rPr lang="zh-TW" altLang="nl-BE" b="0" dirty="0"/>
              <a:t>（表示減弱）</a:t>
            </a:r>
            <a:endParaRPr lang="zh-TW" altLang="nl-BE" b="0" i="1" dirty="0"/>
          </a:p>
          <a:p>
            <a:pPr>
              <a:buFontTx/>
              <a:buNone/>
              <a:defRPr/>
            </a:pPr>
            <a:r>
              <a:rPr lang="nl-BE" altLang="zh-TW" b="0" i="1" dirty="0"/>
              <a:t>                W</a:t>
            </a:r>
            <a:r>
              <a:rPr lang="nl-BE" altLang="zh-TW" b="0" baseline="30000" dirty="0"/>
              <a:t>3</a:t>
            </a:r>
            <a:r>
              <a:rPr lang="nl-BE" altLang="zh-TW" b="0" dirty="0"/>
              <a:t> </a:t>
            </a:r>
            <a:r>
              <a:rPr lang="en-US" altLang="zh-TW" b="0" dirty="0"/>
              <a:t>= </a:t>
            </a:r>
            <a:r>
              <a:rPr lang="nl-BE" altLang="zh-TW" b="0" i="1" dirty="0"/>
              <a:t>W</a:t>
            </a:r>
            <a:r>
              <a:rPr lang="nl-BE" altLang="zh-TW" b="0" baseline="30000" dirty="0"/>
              <a:t>2</a:t>
            </a:r>
            <a:r>
              <a:rPr lang="nl-BE" altLang="zh-TW" b="0" dirty="0"/>
              <a:t> + </a:t>
            </a:r>
            <a:r>
              <a:rPr lang="nl-BE" altLang="zh-TW" b="0" i="1" dirty="0"/>
              <a:t>sign</a:t>
            </a:r>
            <a:r>
              <a:rPr lang="nl-BE" altLang="zh-TW" b="0" dirty="0"/>
              <a:t>(</a:t>
            </a:r>
            <a:r>
              <a:rPr lang="nl-BE" altLang="zh-TW" b="0" i="1" dirty="0"/>
              <a:t>net</a:t>
            </a:r>
            <a:r>
              <a:rPr lang="nl-BE" altLang="zh-TW" b="0" baseline="30000" dirty="0"/>
              <a:t>2</a:t>
            </a:r>
            <a:r>
              <a:rPr lang="nl-BE" altLang="zh-TW" b="0" dirty="0"/>
              <a:t>)</a:t>
            </a:r>
            <a:r>
              <a:rPr lang="nl-BE" altLang="zh-TW" b="0" i="1" dirty="0"/>
              <a:t>X</a:t>
            </a:r>
            <a:r>
              <a:rPr lang="nl-BE" altLang="zh-TW" b="0" baseline="30000" dirty="0"/>
              <a:t>2</a:t>
            </a:r>
            <a:r>
              <a:rPr lang="nl-BE" altLang="zh-TW" b="0" dirty="0"/>
              <a:t> </a:t>
            </a:r>
            <a:r>
              <a:rPr lang="en-US" altLang="zh-TW" b="0" dirty="0"/>
              <a:t>= </a:t>
            </a:r>
            <a:r>
              <a:rPr lang="nl-BE" altLang="zh-TW" b="0" i="1" dirty="0"/>
              <a:t>W</a:t>
            </a:r>
            <a:r>
              <a:rPr lang="nl-BE" altLang="zh-TW" b="0" baseline="30000" dirty="0"/>
              <a:t>2</a:t>
            </a:r>
            <a:r>
              <a:rPr lang="zh-TW" altLang="nl-BE" b="0" dirty="0"/>
              <a:t>－</a:t>
            </a:r>
            <a:r>
              <a:rPr lang="nl-BE" altLang="zh-TW" b="0" i="1" dirty="0"/>
              <a:t>X</a:t>
            </a:r>
            <a:r>
              <a:rPr lang="nl-BE" altLang="zh-TW" b="0" baseline="30000" dirty="0"/>
              <a:t>2</a:t>
            </a:r>
          </a:p>
          <a:p>
            <a:pPr>
              <a:buFontTx/>
              <a:buNone/>
              <a:defRPr/>
            </a:pPr>
            <a:r>
              <a:rPr lang="zh-TW" altLang="nl-BE" b="0" dirty="0"/>
              <a:t>                因此</a:t>
            </a:r>
            <a:endParaRPr lang="zh-TW" altLang="en-US" b="0" i="1" dirty="0"/>
          </a:p>
          <a:p>
            <a:pPr>
              <a:buFontTx/>
              <a:buNone/>
              <a:defRPr/>
            </a:pPr>
            <a:endParaRPr lang="zh-TW" altLang="en-US" b="0" i="1" dirty="0"/>
          </a:p>
          <a:p>
            <a:pPr>
              <a:buFontTx/>
              <a:buNone/>
              <a:defRPr/>
            </a:pPr>
            <a:r>
              <a:rPr lang="zh-TW" altLang="en-US" b="0" i="1" dirty="0"/>
              <a:t>                </a:t>
            </a:r>
            <a:r>
              <a:rPr lang="en-US" altLang="zh-TW" b="0" i="1" dirty="0"/>
              <a:t>W</a:t>
            </a:r>
            <a:r>
              <a:rPr lang="en-US" altLang="zh-TW" b="0" baseline="30000" dirty="0"/>
              <a:t>3</a:t>
            </a:r>
            <a:r>
              <a:rPr lang="zh-TW" altLang="en-US" b="0" dirty="0"/>
              <a:t>＝</a:t>
            </a:r>
          </a:p>
        </p:txBody>
      </p:sp>
      <p:sp>
        <p:nvSpPr>
          <p:cNvPr id="15364" name="Rectangle 5"/>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15365" name="Object 4"/>
          <p:cNvGraphicFramePr>
            <a:graphicFrameLocks noChangeAspect="1"/>
          </p:cNvGraphicFramePr>
          <p:nvPr/>
        </p:nvGraphicFramePr>
        <p:xfrm>
          <a:off x="5940425" y="1412875"/>
          <a:ext cx="931863" cy="1584325"/>
        </p:xfrm>
        <a:graphic>
          <a:graphicData uri="http://schemas.openxmlformats.org/presentationml/2006/ole">
            <mc:AlternateContent xmlns:mc="http://schemas.openxmlformats.org/markup-compatibility/2006">
              <mc:Choice xmlns:v="urn:schemas-microsoft-com:vml" Requires="v">
                <p:oleObj spid="_x0000_s15383" name="方程式" r:id="rId3" imgW="406224" imgH="698197" progId="Equation.3">
                  <p:embed/>
                </p:oleObj>
              </mc:Choice>
              <mc:Fallback>
                <p:oleObj name="方程式" r:id="rId3" imgW="406224" imgH="69819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1412875"/>
                        <a:ext cx="93186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Rectangle 7"/>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15367" name="Object 6"/>
          <p:cNvGraphicFramePr>
            <a:graphicFrameLocks noChangeAspect="1"/>
          </p:cNvGraphicFramePr>
          <p:nvPr/>
        </p:nvGraphicFramePr>
        <p:xfrm>
          <a:off x="2771775" y="4437063"/>
          <a:ext cx="2736850" cy="1641475"/>
        </p:xfrm>
        <a:graphic>
          <a:graphicData uri="http://schemas.openxmlformats.org/presentationml/2006/ole">
            <mc:AlternateContent xmlns:mc="http://schemas.openxmlformats.org/markup-compatibility/2006">
              <mc:Choice xmlns:v="urn:schemas-microsoft-com:vml" Requires="v">
                <p:oleObj spid="_x0000_s15384" name="方程式" r:id="rId5" imgW="1282700" imgH="774700" progId="Equation.3">
                  <p:embed/>
                </p:oleObj>
              </mc:Choice>
              <mc:Fallback>
                <p:oleObj name="方程式" r:id="rId5" imgW="1282700" imgH="774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4437063"/>
                        <a:ext cx="273685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pic>
        <p:nvPicPr>
          <p:cNvPr id="15369" name="Picture 9" descr="實例3-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15888"/>
            <a:ext cx="15763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79FE6A72-2445-4DA8-95BC-A0F4A7902D1F}" type="slidenum">
              <a:rPr lang="en-US" altLang="zh-TW" smtClean="0"/>
              <a:pPr eaLnBrk="1" hangingPunct="1"/>
              <a:t>11</a:t>
            </a:fld>
            <a:endParaRPr lang="en-US" altLang="zh-TW"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368300" y="152400"/>
            <a:ext cx="8013700" cy="533400"/>
          </a:xfrm>
        </p:spPr>
        <p:txBody>
          <a:bodyPr/>
          <a:lstStyle/>
          <a:p>
            <a:pPr>
              <a:defRPr/>
            </a:pPr>
            <a:r>
              <a:rPr lang="en-US" altLang="zh-TW" sz="3300" dirty="0" smtClean="0">
                <a:solidFill>
                  <a:srgbClr val="003366"/>
                </a:solidFill>
              </a:rPr>
              <a:t>3.3 </a:t>
            </a:r>
            <a:r>
              <a:rPr lang="zh-TW" altLang="en-US" sz="3300" dirty="0" smtClean="0">
                <a:solidFill>
                  <a:srgbClr val="003366"/>
                </a:solidFill>
              </a:rPr>
              <a:t>最小</a:t>
            </a:r>
            <a:r>
              <a:rPr lang="zh-TW" altLang="en-US" sz="3300" dirty="0">
                <a:solidFill>
                  <a:srgbClr val="003366"/>
                </a:solidFill>
              </a:rPr>
              <a:t>均方演算法</a:t>
            </a:r>
          </a:p>
        </p:txBody>
      </p:sp>
      <p:sp>
        <p:nvSpPr>
          <p:cNvPr id="10246" name="Rectangle 6"/>
          <p:cNvSpPr>
            <a:spLocks noGrp="1" noChangeArrowheads="1"/>
          </p:cNvSpPr>
          <p:nvPr>
            <p:ph type="body" sz="half" idx="4294967295"/>
          </p:nvPr>
        </p:nvSpPr>
        <p:spPr>
          <a:xfrm>
            <a:off x="0" y="2565400"/>
            <a:ext cx="8294688" cy="3024188"/>
          </a:xfrm>
        </p:spPr>
        <p:txBody>
          <a:bodyPr/>
          <a:lstStyle/>
          <a:p>
            <a:pPr marL="457200" indent="-457200">
              <a:spcAft>
                <a:spcPct val="80000"/>
              </a:spcAft>
              <a:defRPr/>
            </a:pPr>
            <a:r>
              <a:rPr lang="en-US" altLang="zh-TW" dirty="0"/>
              <a:t>LMS</a:t>
            </a:r>
            <a:r>
              <a:rPr lang="zh-TW" altLang="en-US" dirty="0"/>
              <a:t>用於調整其權重值的方式，主要是依據</a:t>
            </a:r>
            <a:r>
              <a:rPr lang="zh-TW" altLang="en-US" dirty="0">
                <a:solidFill>
                  <a:srgbClr val="006600"/>
                </a:solidFill>
              </a:rPr>
              <a:t>最陡坡降法（</a:t>
            </a:r>
            <a:r>
              <a:rPr lang="en-US" altLang="zh-TW" dirty="0">
                <a:solidFill>
                  <a:srgbClr val="006600"/>
                </a:solidFill>
              </a:rPr>
              <a:t>the steepest descent method</a:t>
            </a:r>
            <a:r>
              <a:rPr lang="zh-TW" altLang="en-US" dirty="0">
                <a:solidFill>
                  <a:srgbClr val="006600"/>
                </a:solidFill>
              </a:rPr>
              <a:t>）</a:t>
            </a:r>
            <a:r>
              <a:rPr lang="zh-TW" altLang="en-US" dirty="0"/>
              <a:t> </a:t>
            </a:r>
          </a:p>
          <a:p>
            <a:pPr marL="457200" indent="-457200">
              <a:spcAft>
                <a:spcPct val="50000"/>
              </a:spcAft>
              <a:defRPr/>
            </a:pPr>
            <a:r>
              <a:rPr lang="zh-TW" altLang="en-US" dirty="0"/>
              <a:t>依據</a:t>
            </a:r>
            <a:r>
              <a:rPr lang="zh-TW" altLang="en-US" dirty="0">
                <a:solidFill>
                  <a:srgbClr val="000066"/>
                </a:solidFill>
              </a:rPr>
              <a:t>均方差（</a:t>
            </a:r>
            <a:r>
              <a:rPr lang="en-US" altLang="zh-TW" dirty="0">
                <a:solidFill>
                  <a:srgbClr val="000066"/>
                </a:solidFill>
              </a:rPr>
              <a:t>Mean-Square-Error, MSE</a:t>
            </a:r>
            <a:r>
              <a:rPr lang="zh-TW" altLang="en-US" dirty="0">
                <a:solidFill>
                  <a:srgbClr val="000066"/>
                </a:solidFill>
              </a:rPr>
              <a:t>）</a:t>
            </a:r>
            <a:r>
              <a:rPr lang="zh-TW" altLang="en-US" dirty="0"/>
              <a:t>來定義</a:t>
            </a:r>
            <a:br>
              <a:rPr lang="zh-TW" altLang="en-US" dirty="0"/>
            </a:br>
            <a:r>
              <a:rPr lang="zh-TW" altLang="en-US" dirty="0"/>
              <a:t>目標函數（</a:t>
            </a:r>
            <a:r>
              <a:rPr lang="en-US" altLang="zh-TW" dirty="0"/>
              <a:t>objective function</a:t>
            </a:r>
            <a:r>
              <a:rPr lang="zh-TW" altLang="en-US" dirty="0"/>
              <a:t>），或成本函數（</a:t>
            </a:r>
            <a:r>
              <a:rPr lang="en-US" altLang="zh-TW" dirty="0"/>
              <a:t>cost function</a:t>
            </a:r>
            <a:r>
              <a:rPr lang="zh-TW" altLang="en-US" dirty="0" smtClean="0"/>
              <a:t>）、誤差</a:t>
            </a:r>
            <a:r>
              <a:rPr lang="zh-TW" altLang="en-US" dirty="0"/>
              <a:t>函數（</a:t>
            </a:r>
            <a:r>
              <a:rPr lang="en-US" altLang="zh-TW" dirty="0"/>
              <a:t>error function</a:t>
            </a:r>
            <a:r>
              <a:rPr lang="zh-TW" altLang="en-US" dirty="0"/>
              <a:t>），或能量函數（</a:t>
            </a:r>
            <a:r>
              <a:rPr lang="en-US" altLang="zh-TW" dirty="0"/>
              <a:t>energy function</a:t>
            </a:r>
            <a:r>
              <a:rPr lang="zh-TW" altLang="en-US" dirty="0" smtClean="0"/>
              <a:t>）</a:t>
            </a:r>
            <a:endParaRPr lang="zh-TW" altLang="en-US" dirty="0"/>
          </a:p>
        </p:txBody>
      </p:sp>
      <p:pic>
        <p:nvPicPr>
          <p:cNvPr id="16388" name="Picture 9" descr="BD1030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Rectangle 13"/>
          <p:cNvSpPr>
            <a:spLocks noChangeArrowheads="1"/>
          </p:cNvSpPr>
          <p:nvPr/>
        </p:nvSpPr>
        <p:spPr bwMode="auto">
          <a:xfrm>
            <a:off x="368300" y="1066800"/>
            <a:ext cx="8458200" cy="1187450"/>
          </a:xfrm>
          <a:prstGeom prst="rect">
            <a:avLst/>
          </a:prstGeom>
          <a:noFill/>
          <a:ln w="9525">
            <a:noFill/>
            <a:miter lim="800000"/>
            <a:headEnd/>
            <a:tailEnd/>
          </a:ln>
          <a:effectLst/>
        </p:spPr>
        <p:txBody>
          <a:bodyPr/>
          <a:lstStyle/>
          <a:p>
            <a:pPr marL="457200" indent="-457200">
              <a:spcBef>
                <a:spcPct val="20000"/>
              </a:spcBef>
              <a:spcAft>
                <a:spcPct val="50000"/>
              </a:spcAft>
              <a:buFontTx/>
              <a:buChar char="•"/>
              <a:defRPr/>
            </a:pPr>
            <a:r>
              <a:rPr lang="zh-TW" altLang="en-US" b="1" dirty="0">
                <a:solidFill>
                  <a:srgbClr val="FF0000"/>
                </a:solidFill>
                <a:effectLst>
                  <a:outerShdw blurRad="38100" dist="38100" dir="2700000" algn="tl">
                    <a:srgbClr val="C0C0C0"/>
                  </a:outerShdw>
                </a:effectLst>
                <a:ea typeface="標楷體" pitchFamily="65" charset="-120"/>
              </a:rPr>
              <a:t>最小均方演算法（</a:t>
            </a:r>
            <a:r>
              <a:rPr lang="en-US" altLang="zh-TW" b="1" dirty="0">
                <a:solidFill>
                  <a:srgbClr val="FF0000"/>
                </a:solidFill>
                <a:effectLst>
                  <a:outerShdw blurRad="38100" dist="38100" dir="2700000" algn="tl">
                    <a:srgbClr val="C0C0C0"/>
                  </a:outerShdw>
                </a:effectLst>
                <a:ea typeface="標楷體" pitchFamily="65" charset="-120"/>
              </a:rPr>
              <a:t>least-mean square algorithm, LMS</a:t>
            </a:r>
            <a:r>
              <a:rPr lang="zh-TW" altLang="en-US" b="1" dirty="0">
                <a:solidFill>
                  <a:srgbClr val="FF0000"/>
                </a:solidFill>
                <a:effectLst>
                  <a:outerShdw blurRad="38100" dist="38100" dir="2700000" algn="tl">
                    <a:srgbClr val="C0C0C0"/>
                  </a:outerShdw>
                </a:effectLst>
                <a:ea typeface="標楷體" pitchFamily="65" charset="-120"/>
              </a:rPr>
              <a:t>）</a:t>
            </a:r>
            <a:endParaRPr lang="en-US" altLang="zh-TW" b="1" dirty="0">
              <a:solidFill>
                <a:srgbClr val="FF0000"/>
              </a:solidFill>
              <a:effectLst>
                <a:outerShdw blurRad="38100" dist="38100" dir="2700000" algn="tl">
                  <a:srgbClr val="C0C0C0"/>
                </a:outerShdw>
              </a:effectLst>
              <a:ea typeface="標楷體" pitchFamily="65" charset="-120"/>
            </a:endParaRPr>
          </a:p>
          <a:p>
            <a:pPr marL="914400" lvl="1" indent="-457200">
              <a:spcBef>
                <a:spcPct val="20000"/>
              </a:spcBef>
              <a:spcAft>
                <a:spcPct val="50000"/>
              </a:spcAft>
              <a:buFontTx/>
              <a:buChar char="•"/>
              <a:defRPr/>
            </a:pPr>
            <a:r>
              <a:rPr lang="zh-TW" altLang="en-US" b="1" dirty="0">
                <a:effectLst>
                  <a:outerShdw blurRad="38100" dist="38100" dir="2700000" algn="tl">
                    <a:srgbClr val="C0C0C0"/>
                  </a:outerShdw>
                </a:effectLst>
                <a:ea typeface="標楷體" pitchFamily="65" charset="-120"/>
              </a:rPr>
              <a:t>監督式學習最常用的方法，亦稱為</a:t>
            </a:r>
            <a:r>
              <a:rPr lang="en-US" altLang="zh-TW" b="1" u="sng" dirty="0" err="1">
                <a:solidFill>
                  <a:srgbClr val="000066"/>
                </a:solidFill>
                <a:effectLst>
                  <a:outerShdw blurRad="38100" dist="38100" dir="2700000" algn="tl">
                    <a:srgbClr val="C0C0C0"/>
                  </a:outerShdw>
                </a:effectLst>
                <a:ea typeface="標楷體" pitchFamily="65" charset="-120"/>
              </a:rPr>
              <a:t>Widrow</a:t>
            </a:r>
            <a:r>
              <a:rPr lang="en-US" altLang="zh-TW" b="1" u="sng" dirty="0">
                <a:solidFill>
                  <a:srgbClr val="000066"/>
                </a:solidFill>
                <a:effectLst>
                  <a:outerShdw blurRad="38100" dist="38100" dir="2700000" algn="tl">
                    <a:srgbClr val="C0C0C0"/>
                  </a:outerShdw>
                </a:effectLst>
                <a:ea typeface="標楷體" pitchFamily="65" charset="-120"/>
              </a:rPr>
              <a:t>-Hoff</a:t>
            </a:r>
            <a:r>
              <a:rPr lang="zh-TW" altLang="en-US" b="1" u="sng" dirty="0">
                <a:solidFill>
                  <a:srgbClr val="000066"/>
                </a:solidFill>
                <a:effectLst>
                  <a:outerShdw blurRad="38100" dist="38100" dir="2700000" algn="tl">
                    <a:srgbClr val="C0C0C0"/>
                  </a:outerShdw>
                </a:effectLst>
                <a:ea typeface="標楷體" pitchFamily="65" charset="-120"/>
              </a:rPr>
              <a:t>學習法</a:t>
            </a:r>
            <a:endParaRPr lang="zh-TW" altLang="en-US" b="1" dirty="0">
              <a:effectLst>
                <a:outerShdw blurRad="38100" dist="38100" dir="2700000" algn="tl">
                  <a:srgbClr val="C0C0C0"/>
                </a:outerShdw>
              </a:effectLst>
              <a:ea typeface="標楷體" pitchFamily="65" charset="-120"/>
            </a:endParaRPr>
          </a:p>
        </p:txBody>
      </p:sp>
      <p:grpSp>
        <p:nvGrpSpPr>
          <p:cNvPr id="2" name="Group 20"/>
          <p:cNvGrpSpPr>
            <a:grpSpLocks/>
          </p:cNvGrpSpPr>
          <p:nvPr/>
        </p:nvGrpSpPr>
        <p:grpSpPr bwMode="auto">
          <a:xfrm>
            <a:off x="3013075" y="5300663"/>
            <a:ext cx="3116263" cy="773112"/>
            <a:chOff x="1265" y="3521"/>
            <a:chExt cx="1963" cy="487"/>
          </a:xfrm>
        </p:grpSpPr>
        <p:graphicFrame>
          <p:nvGraphicFramePr>
            <p:cNvPr id="16393" name="Object 17"/>
            <p:cNvGraphicFramePr>
              <a:graphicFrameLocks noChangeAspect="1"/>
            </p:cNvGraphicFramePr>
            <p:nvPr/>
          </p:nvGraphicFramePr>
          <p:xfrm>
            <a:off x="1655" y="3521"/>
            <a:ext cx="1573" cy="487"/>
          </p:xfrm>
          <a:graphic>
            <a:graphicData uri="http://schemas.openxmlformats.org/presentationml/2006/ole">
              <mc:AlternateContent xmlns:mc="http://schemas.openxmlformats.org/markup-compatibility/2006">
                <mc:Choice xmlns:v="urn:schemas-microsoft-com:vml" Requires="v">
                  <p:oleObj spid="_x0000_s16401" name="Equation" r:id="rId4" imgW="1269449" imgH="393529" progId="Equation.DSMT4">
                    <p:embed/>
                  </p:oleObj>
                </mc:Choice>
                <mc:Fallback>
                  <p:oleObj name="Equation" r:id="rId4" imgW="1269449" imgH="393529" progId="Equation.DSMT4">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 y="3521"/>
                          <a:ext cx="1573" cy="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AutoShape 19"/>
            <p:cNvSpPr>
              <a:spLocks noChangeArrowheads="1"/>
            </p:cNvSpPr>
            <p:nvPr/>
          </p:nvSpPr>
          <p:spPr bwMode="auto">
            <a:xfrm>
              <a:off x="1265" y="3647"/>
              <a:ext cx="318" cy="227"/>
            </a:xfrm>
            <a:prstGeom prst="rightArrow">
              <a:avLst>
                <a:gd name="adj1" fmla="val 50000"/>
                <a:gd name="adj2" fmla="val 35022"/>
              </a:avLst>
            </a:prstGeom>
            <a:solidFill>
              <a:schemeClr val="accent1"/>
            </a:solidFill>
            <a:ln w="19050">
              <a:solidFill>
                <a:schemeClr val="tx1"/>
              </a:solidFill>
              <a:miter lim="800000"/>
              <a:headEnd/>
              <a:tailEnd/>
            </a:ln>
            <a:effectLst>
              <a:outerShdw dist="35921" dir="2700000" algn="ctr" rotWithShape="0">
                <a:schemeClr val="bg2">
                  <a:alpha val="50000"/>
                </a:schemeClr>
              </a:outerShdw>
            </a:effec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16391"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16392" name="投影片編號版面配置區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624A931A-DC56-4AE2-92D4-907E71539EB7}" type="slidenum">
              <a:rPr lang="en-US" altLang="zh-TW" smtClean="0"/>
              <a:pPr eaLnBrk="1" hangingPunct="1"/>
              <a:t>12</a:t>
            </a:fld>
            <a:endParaRPr lang="en-US" altLang="zh-TW"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6">
                                            <p:txEl>
                                              <p:pRg st="1" end="1"/>
                                            </p:txEl>
                                          </p:spTgt>
                                        </p:tgtEl>
                                        <p:attrNameLst>
                                          <p:attrName>style.visibility</p:attrName>
                                        </p:attrNameLst>
                                      </p:cBhvr>
                                      <p:to>
                                        <p:strVal val="visible"/>
                                      </p:to>
                                    </p:set>
                                  </p:childTnLst>
                                </p:cTn>
                              </p:par>
                            </p:childTnLst>
                          </p:cTn>
                        </p:par>
                        <p:par>
                          <p:cTn id="11" fill="hold" nodeType="afterGroup">
                            <p:stCondLst>
                              <p:cond delay="500"/>
                            </p:stCondLst>
                            <p:childTnLst>
                              <p:par>
                                <p:cTn id="12" presetID="9" presetClass="entr" presetSubtype="0" fill="hold" nodeType="afterEffect">
                                  <p:stCondLst>
                                    <p:cond delay="100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9" descr="BD1030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群組 43"/>
          <p:cNvGrpSpPr>
            <a:grpSpLocks/>
          </p:cNvGrpSpPr>
          <p:nvPr/>
        </p:nvGrpSpPr>
        <p:grpSpPr bwMode="auto">
          <a:xfrm>
            <a:off x="5235575" y="904875"/>
            <a:ext cx="3865563" cy="2500313"/>
            <a:chOff x="5143504" y="285728"/>
            <a:chExt cx="3864592" cy="2500330"/>
          </a:xfrm>
        </p:grpSpPr>
        <p:sp>
          <p:nvSpPr>
            <p:cNvPr id="7" name="Rectangle 6"/>
            <p:cNvSpPr txBox="1">
              <a:spLocks noChangeArrowheads="1"/>
            </p:cNvSpPr>
            <p:nvPr/>
          </p:nvSpPr>
          <p:spPr>
            <a:xfrm>
              <a:off x="5286343" y="285728"/>
              <a:ext cx="3721753" cy="2500330"/>
            </a:xfrm>
            <a:prstGeom prst="rect">
              <a:avLst/>
            </a:prstGeom>
            <a:solidFill>
              <a:srgbClr val="FFFFCC"/>
            </a:solidFill>
            <a:ln w="19050">
              <a:solidFill>
                <a:srgbClr val="FF6600"/>
              </a:solidFill>
              <a:prstDash val="dash"/>
            </a:ln>
          </p:spPr>
          <p:txBody>
            <a:bodyPr/>
            <a:lstStyle/>
            <a:p>
              <a:pPr>
                <a:spcBef>
                  <a:spcPts val="0"/>
                </a:spcBef>
                <a:spcAft>
                  <a:spcPts val="0"/>
                </a:spcAft>
                <a:defRPr/>
              </a:pPr>
              <a:endParaRPr lang="en-US" altLang="zh-TW" sz="2000" kern="0" dirty="0">
                <a:latin typeface="+mn-lt"/>
                <a:ea typeface="+mn-ea"/>
              </a:endParaRPr>
            </a:p>
          </p:txBody>
        </p:sp>
        <p:sp>
          <p:nvSpPr>
            <p:cNvPr id="17425" name="橢圓 7"/>
            <p:cNvSpPr>
              <a:spLocks noChangeAspect="1"/>
            </p:cNvSpPr>
            <p:nvPr/>
          </p:nvSpPr>
          <p:spPr bwMode="auto">
            <a:xfrm>
              <a:off x="6207726" y="1200134"/>
              <a:ext cx="228602" cy="228602"/>
            </a:xfrm>
            <a:prstGeom prst="ellipse">
              <a:avLst/>
            </a:prstGeom>
            <a:solidFill>
              <a:srgbClr val="33CCFF"/>
            </a:solidFill>
            <a:ln w="9525" algn="ctr">
              <a:solidFill>
                <a:schemeClr val="tx1"/>
              </a:solidFill>
              <a:round/>
              <a:headEnd/>
              <a:tailEnd/>
            </a:ln>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sp>
          <p:nvSpPr>
            <p:cNvPr id="17426" name="橢圓 8"/>
            <p:cNvSpPr>
              <a:spLocks noChangeAspect="1"/>
            </p:cNvSpPr>
            <p:nvPr/>
          </p:nvSpPr>
          <p:spPr bwMode="auto">
            <a:xfrm>
              <a:off x="6207726" y="1628762"/>
              <a:ext cx="228602" cy="228602"/>
            </a:xfrm>
            <a:prstGeom prst="ellipse">
              <a:avLst/>
            </a:prstGeom>
            <a:solidFill>
              <a:srgbClr val="33CCFF"/>
            </a:solidFill>
            <a:ln w="9525" algn="ctr">
              <a:solidFill>
                <a:schemeClr val="tx1"/>
              </a:solidFill>
              <a:round/>
              <a:headEnd/>
              <a:tailEnd/>
            </a:ln>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sp>
          <p:nvSpPr>
            <p:cNvPr id="17427" name="橢圓 9"/>
            <p:cNvSpPr>
              <a:spLocks noChangeAspect="1"/>
            </p:cNvSpPr>
            <p:nvPr/>
          </p:nvSpPr>
          <p:spPr bwMode="auto">
            <a:xfrm>
              <a:off x="6207726" y="2271704"/>
              <a:ext cx="228602" cy="228602"/>
            </a:xfrm>
            <a:prstGeom prst="ellipse">
              <a:avLst/>
            </a:prstGeom>
            <a:solidFill>
              <a:srgbClr val="33CCFF"/>
            </a:solidFill>
            <a:ln w="9525" algn="ctr">
              <a:solidFill>
                <a:schemeClr val="tx1"/>
              </a:solidFill>
              <a:round/>
              <a:headEnd/>
              <a:tailEnd/>
            </a:ln>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sp>
          <p:nvSpPr>
            <p:cNvPr id="17428" name="橢圓 10"/>
            <p:cNvSpPr>
              <a:spLocks noChangeAspect="1"/>
            </p:cNvSpPr>
            <p:nvPr/>
          </p:nvSpPr>
          <p:spPr bwMode="auto">
            <a:xfrm>
              <a:off x="7650774" y="1771638"/>
              <a:ext cx="228602" cy="228602"/>
            </a:xfrm>
            <a:prstGeom prst="ellipse">
              <a:avLst/>
            </a:prstGeom>
            <a:solidFill>
              <a:srgbClr val="92D050"/>
            </a:solidFill>
            <a:ln w="9525" algn="ctr">
              <a:solidFill>
                <a:schemeClr val="tx1"/>
              </a:solidFill>
              <a:round/>
              <a:headEnd/>
              <a:tailEnd/>
            </a:ln>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sp>
          <p:nvSpPr>
            <p:cNvPr id="17429" name="文字方塊 11"/>
            <p:cNvSpPr txBox="1">
              <a:spLocks noChangeArrowheads="1"/>
            </p:cNvSpPr>
            <p:nvPr/>
          </p:nvSpPr>
          <p:spPr bwMode="auto">
            <a:xfrm>
              <a:off x="6156291" y="1869202"/>
              <a:ext cx="553998"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t>....</a:t>
              </a:r>
            </a:p>
          </p:txBody>
        </p:sp>
        <p:cxnSp>
          <p:nvCxnSpPr>
            <p:cNvPr id="17430" name="直線單箭頭接點 17"/>
            <p:cNvCxnSpPr>
              <a:cxnSpLocks noChangeShapeType="1"/>
            </p:cNvCxnSpPr>
            <p:nvPr/>
          </p:nvCxnSpPr>
          <p:spPr bwMode="auto">
            <a:xfrm>
              <a:off x="5936262" y="1325049"/>
              <a:ext cx="28575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31" name="直線單箭頭接點 18"/>
            <p:cNvCxnSpPr>
              <a:cxnSpLocks noChangeShapeType="1"/>
            </p:cNvCxnSpPr>
            <p:nvPr/>
          </p:nvCxnSpPr>
          <p:spPr bwMode="auto">
            <a:xfrm>
              <a:off x="5936262" y="1746737"/>
              <a:ext cx="28575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32" name="直線單箭頭接點 19"/>
            <p:cNvCxnSpPr>
              <a:cxnSpLocks noChangeShapeType="1"/>
            </p:cNvCxnSpPr>
            <p:nvPr/>
          </p:nvCxnSpPr>
          <p:spPr bwMode="auto">
            <a:xfrm>
              <a:off x="5936262" y="2376616"/>
              <a:ext cx="28575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33" name="文字方塊 20"/>
            <p:cNvSpPr txBox="1">
              <a:spLocks noChangeArrowheads="1"/>
            </p:cNvSpPr>
            <p:nvPr/>
          </p:nvSpPr>
          <p:spPr bwMode="auto">
            <a:xfrm>
              <a:off x="5650510" y="1109918"/>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i="1"/>
                <a:t>x</a:t>
              </a:r>
              <a:r>
                <a:rPr lang="en-US" altLang="zh-TW" sz="1800" baseline="-25000"/>
                <a:t>1</a:t>
              </a:r>
            </a:p>
          </p:txBody>
        </p:sp>
        <p:sp>
          <p:nvSpPr>
            <p:cNvPr id="17434" name="文字方塊 21"/>
            <p:cNvSpPr txBox="1">
              <a:spLocks noChangeArrowheads="1"/>
            </p:cNvSpPr>
            <p:nvPr/>
          </p:nvSpPr>
          <p:spPr bwMode="auto">
            <a:xfrm>
              <a:off x="5650510" y="1519360"/>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i="1"/>
                <a:t>x</a:t>
              </a:r>
              <a:r>
                <a:rPr lang="en-US" altLang="zh-TW" sz="1800" baseline="-25000"/>
                <a:t>2</a:t>
              </a:r>
            </a:p>
          </p:txBody>
        </p:sp>
        <p:sp>
          <p:nvSpPr>
            <p:cNvPr id="17435" name="文字方塊 22"/>
            <p:cNvSpPr txBox="1">
              <a:spLocks noChangeArrowheads="1"/>
            </p:cNvSpPr>
            <p:nvPr/>
          </p:nvSpPr>
          <p:spPr bwMode="auto">
            <a:xfrm>
              <a:off x="5657452" y="1928802"/>
              <a:ext cx="553998" cy="546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t>......</a:t>
              </a:r>
            </a:p>
          </p:txBody>
        </p:sp>
        <p:cxnSp>
          <p:nvCxnSpPr>
            <p:cNvPr id="17436" name="直線單箭頭接點 23"/>
            <p:cNvCxnSpPr>
              <a:cxnSpLocks noChangeShapeType="1"/>
            </p:cNvCxnSpPr>
            <p:nvPr/>
          </p:nvCxnSpPr>
          <p:spPr bwMode="auto">
            <a:xfrm>
              <a:off x="7872436" y="1896553"/>
              <a:ext cx="28575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37" name="文字方塊 24"/>
            <p:cNvSpPr txBox="1">
              <a:spLocks noChangeArrowheads="1"/>
            </p:cNvSpPr>
            <p:nvPr/>
          </p:nvSpPr>
          <p:spPr bwMode="auto">
            <a:xfrm>
              <a:off x="5143504" y="454871"/>
              <a:ext cx="14287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r>
                <a:rPr lang="zh-TW" altLang="en-US" sz="1800" b="1">
                  <a:solidFill>
                    <a:srgbClr val="0000CC"/>
                  </a:solidFill>
                </a:rPr>
                <a:t>輸入向量</a:t>
              </a:r>
              <a:br>
                <a:rPr lang="zh-TW" altLang="en-US" sz="1800" b="1">
                  <a:solidFill>
                    <a:srgbClr val="0000CC"/>
                  </a:solidFill>
                </a:rPr>
              </a:br>
              <a:r>
                <a:rPr lang="en-US" altLang="zh-TW" sz="1800" b="1" i="1">
                  <a:solidFill>
                    <a:srgbClr val="0000CC"/>
                  </a:solidFill>
                </a:rPr>
                <a:t>X</a:t>
              </a:r>
              <a:r>
                <a:rPr lang="en-US" altLang="zh-TW" sz="1800" b="1">
                  <a:solidFill>
                    <a:srgbClr val="0000CC"/>
                  </a:solidFill>
                </a:rPr>
                <a:t>(t)</a:t>
              </a:r>
            </a:p>
          </p:txBody>
        </p:sp>
        <p:sp>
          <p:nvSpPr>
            <p:cNvPr id="17438" name="文字方塊 25"/>
            <p:cNvSpPr txBox="1">
              <a:spLocks noChangeArrowheads="1"/>
            </p:cNvSpPr>
            <p:nvPr/>
          </p:nvSpPr>
          <p:spPr bwMode="auto">
            <a:xfrm>
              <a:off x="7507898" y="451341"/>
              <a:ext cx="14287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r>
                <a:rPr lang="zh-TW" altLang="en-US" sz="1800" b="1">
                  <a:solidFill>
                    <a:srgbClr val="006600"/>
                  </a:solidFill>
                </a:rPr>
                <a:t>目標輸出值</a:t>
              </a:r>
              <a:br>
                <a:rPr lang="zh-TW" altLang="en-US" sz="1800" b="1">
                  <a:solidFill>
                    <a:srgbClr val="006600"/>
                  </a:solidFill>
                </a:rPr>
              </a:br>
              <a:r>
                <a:rPr lang="en-US" altLang="zh-TW" sz="1800" b="1" i="1">
                  <a:solidFill>
                    <a:srgbClr val="006600"/>
                  </a:solidFill>
                </a:rPr>
                <a:t>d </a:t>
              </a:r>
              <a:r>
                <a:rPr lang="en-US" altLang="zh-TW" sz="1800" b="1">
                  <a:solidFill>
                    <a:srgbClr val="006600"/>
                  </a:solidFill>
                </a:rPr>
                <a:t>(t)</a:t>
              </a:r>
            </a:p>
          </p:txBody>
        </p:sp>
        <p:cxnSp>
          <p:nvCxnSpPr>
            <p:cNvPr id="17439" name="直線單箭頭接點 27"/>
            <p:cNvCxnSpPr>
              <a:cxnSpLocks noChangeShapeType="1"/>
              <a:stCxn id="17425" idx="6"/>
              <a:endCxn id="17428" idx="2"/>
            </p:cNvCxnSpPr>
            <p:nvPr/>
          </p:nvCxnSpPr>
          <p:spPr bwMode="auto">
            <a:xfrm>
              <a:off x="6436328" y="1314435"/>
              <a:ext cx="1214446" cy="57150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40" name="直線單箭頭接點 29"/>
            <p:cNvCxnSpPr>
              <a:cxnSpLocks noChangeShapeType="1"/>
              <a:stCxn id="17426" idx="6"/>
              <a:endCxn id="17428" idx="2"/>
            </p:cNvCxnSpPr>
            <p:nvPr/>
          </p:nvCxnSpPr>
          <p:spPr bwMode="auto">
            <a:xfrm>
              <a:off x="6436328" y="1743063"/>
              <a:ext cx="1214446" cy="14287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41" name="直線單箭頭接點 31"/>
            <p:cNvCxnSpPr>
              <a:cxnSpLocks noChangeShapeType="1"/>
              <a:stCxn id="17427" idx="6"/>
              <a:endCxn id="17428" idx="2"/>
            </p:cNvCxnSpPr>
            <p:nvPr/>
          </p:nvCxnSpPr>
          <p:spPr bwMode="auto">
            <a:xfrm flipV="1">
              <a:off x="6436328" y="1885939"/>
              <a:ext cx="1214446" cy="50006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42" name="文字方塊 32"/>
            <p:cNvSpPr txBox="1">
              <a:spLocks noChangeArrowheads="1"/>
            </p:cNvSpPr>
            <p:nvPr/>
          </p:nvSpPr>
          <p:spPr bwMode="auto">
            <a:xfrm>
              <a:off x="6722080" y="1285860"/>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i="1"/>
                <a:t>w</a:t>
              </a:r>
              <a:r>
                <a:rPr lang="en-US" altLang="zh-TW" sz="1800" baseline="-25000"/>
                <a:t>1</a:t>
              </a:r>
            </a:p>
          </p:txBody>
        </p:sp>
        <p:sp>
          <p:nvSpPr>
            <p:cNvPr id="17443" name="文字方塊 33"/>
            <p:cNvSpPr txBox="1">
              <a:spLocks noChangeArrowheads="1"/>
            </p:cNvSpPr>
            <p:nvPr/>
          </p:nvSpPr>
          <p:spPr bwMode="auto">
            <a:xfrm>
              <a:off x="6722080" y="1571612"/>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i="1"/>
                <a:t>w</a:t>
              </a:r>
              <a:r>
                <a:rPr lang="en-US" altLang="zh-TW" sz="1800" baseline="-25000"/>
                <a:t>2</a:t>
              </a:r>
            </a:p>
          </p:txBody>
        </p:sp>
        <p:sp>
          <p:nvSpPr>
            <p:cNvPr id="17444" name="文字方塊 34"/>
            <p:cNvSpPr txBox="1">
              <a:spLocks noChangeArrowheads="1"/>
            </p:cNvSpPr>
            <p:nvPr/>
          </p:nvSpPr>
          <p:spPr bwMode="auto">
            <a:xfrm>
              <a:off x="6742083" y="1928802"/>
              <a:ext cx="553998"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t>....</a:t>
              </a:r>
            </a:p>
          </p:txBody>
        </p:sp>
        <p:sp>
          <p:nvSpPr>
            <p:cNvPr id="17445" name="文字方塊 35"/>
            <p:cNvSpPr txBox="1">
              <a:spLocks noChangeArrowheads="1"/>
            </p:cNvSpPr>
            <p:nvPr/>
          </p:nvSpPr>
          <p:spPr bwMode="auto">
            <a:xfrm>
              <a:off x="6286217" y="450829"/>
              <a:ext cx="1428391" cy="64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r>
                <a:rPr lang="zh-TW" altLang="en-US" sz="1800" b="1">
                  <a:solidFill>
                    <a:srgbClr val="404040"/>
                  </a:solidFill>
                </a:rPr>
                <a:t>權重向量</a:t>
              </a:r>
              <a:br>
                <a:rPr lang="zh-TW" altLang="en-US" sz="1800" b="1">
                  <a:solidFill>
                    <a:srgbClr val="404040"/>
                  </a:solidFill>
                </a:rPr>
              </a:br>
              <a:r>
                <a:rPr lang="zh-TW" altLang="en-US" sz="1800" b="1" i="1">
                  <a:solidFill>
                    <a:srgbClr val="404040"/>
                  </a:solidFill>
                </a:rPr>
                <a:t> </a:t>
              </a:r>
              <a:r>
                <a:rPr lang="en-US" altLang="zh-TW" sz="1800" b="1" i="1">
                  <a:solidFill>
                    <a:srgbClr val="404040"/>
                  </a:solidFill>
                </a:rPr>
                <a:t>W</a:t>
              </a:r>
              <a:r>
                <a:rPr lang="en-US" altLang="zh-TW" sz="1800" b="1">
                  <a:solidFill>
                    <a:srgbClr val="404040"/>
                  </a:solidFill>
                </a:rPr>
                <a:t>(t)</a:t>
              </a:r>
            </a:p>
          </p:txBody>
        </p:sp>
        <p:sp>
          <p:nvSpPr>
            <p:cNvPr id="17446" name="文字方塊 36"/>
            <p:cNvSpPr txBox="1">
              <a:spLocks noChangeArrowheads="1"/>
            </p:cNvSpPr>
            <p:nvPr/>
          </p:nvSpPr>
          <p:spPr bwMode="auto">
            <a:xfrm>
              <a:off x="8176966" y="1691884"/>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i="1"/>
                <a:t>y</a:t>
              </a:r>
              <a:endParaRPr lang="en-US" altLang="zh-TW" sz="1800" baseline="-25000"/>
            </a:p>
          </p:txBody>
        </p:sp>
        <p:sp>
          <p:nvSpPr>
            <p:cNvPr id="17447" name="文字方塊 37"/>
            <p:cNvSpPr txBox="1">
              <a:spLocks noChangeArrowheads="1"/>
            </p:cNvSpPr>
            <p:nvPr/>
          </p:nvSpPr>
          <p:spPr bwMode="auto">
            <a:xfrm>
              <a:off x="7533679" y="2071678"/>
              <a:ext cx="1428391" cy="646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r>
                <a:rPr lang="zh-TW" altLang="en-US" sz="1800" b="1">
                  <a:solidFill>
                    <a:srgbClr val="404040"/>
                  </a:solidFill>
                </a:rPr>
                <a:t>網路輸出值</a:t>
              </a:r>
              <a:br>
                <a:rPr lang="zh-TW" altLang="en-US" sz="1800" b="1">
                  <a:solidFill>
                    <a:srgbClr val="404040"/>
                  </a:solidFill>
                </a:rPr>
              </a:br>
              <a:r>
                <a:rPr lang="en-US" altLang="zh-TW" sz="1800" b="1" i="1">
                  <a:solidFill>
                    <a:srgbClr val="404040"/>
                  </a:solidFill>
                </a:rPr>
                <a:t>y </a:t>
              </a:r>
              <a:r>
                <a:rPr lang="en-US" altLang="zh-TW" sz="1800" b="1">
                  <a:solidFill>
                    <a:srgbClr val="404040"/>
                  </a:solidFill>
                </a:rPr>
                <a:t>(t)</a:t>
              </a:r>
            </a:p>
          </p:txBody>
        </p:sp>
      </p:grpSp>
      <p:sp>
        <p:nvSpPr>
          <p:cNvPr id="1741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graphicFrame>
        <p:nvGraphicFramePr>
          <p:cNvPr id="88065" name="Object 1"/>
          <p:cNvGraphicFramePr>
            <a:graphicFrameLocks noChangeAspect="1"/>
          </p:cNvGraphicFramePr>
          <p:nvPr/>
        </p:nvGraphicFramePr>
        <p:xfrm>
          <a:off x="1071563" y="2428875"/>
          <a:ext cx="1943100" cy="365125"/>
        </p:xfrm>
        <a:graphic>
          <a:graphicData uri="http://schemas.openxmlformats.org/presentationml/2006/ole">
            <mc:AlternateContent xmlns:mc="http://schemas.openxmlformats.org/markup-compatibility/2006">
              <mc:Choice xmlns:v="urn:schemas-microsoft-com:vml" Requires="v">
                <p:oleObj spid="_x0000_s17478" name="Equation" r:id="rId4" imgW="1079032" imgH="203112" progId="Equation.DSMT4">
                  <p:embed/>
                </p:oleObj>
              </mc:Choice>
              <mc:Fallback>
                <p:oleObj name="Equation" r:id="rId4" imgW="1079032" imgH="203112"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2428875"/>
                        <a:ext cx="1943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graphicFrame>
        <p:nvGraphicFramePr>
          <p:cNvPr id="88067" name="Object 3"/>
          <p:cNvGraphicFramePr>
            <a:graphicFrameLocks noChangeAspect="1"/>
          </p:cNvGraphicFramePr>
          <p:nvPr/>
        </p:nvGraphicFramePr>
        <p:xfrm>
          <a:off x="1071563" y="3930650"/>
          <a:ext cx="2041525" cy="674688"/>
        </p:xfrm>
        <a:graphic>
          <a:graphicData uri="http://schemas.openxmlformats.org/presentationml/2006/ole">
            <mc:AlternateContent xmlns:mc="http://schemas.openxmlformats.org/markup-compatibility/2006">
              <mc:Choice xmlns:v="urn:schemas-microsoft-com:vml" Requires="v">
                <p:oleObj spid="_x0000_s17479" name="Equation" r:id="rId6" imgW="1193800" imgH="393700" progId="Equation.DSMT4">
                  <p:embed/>
                </p:oleObj>
              </mc:Choice>
              <mc:Fallback>
                <p:oleObj name="Equation" r:id="rId6" imgW="1193800" imgH="3937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1563" y="3930650"/>
                        <a:ext cx="2041525"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13"/>
          <p:cNvSpPr>
            <a:spLocks noChangeArrowheads="1"/>
          </p:cNvSpPr>
          <p:nvPr/>
        </p:nvSpPr>
        <p:spPr bwMode="auto">
          <a:xfrm>
            <a:off x="471488" y="1066800"/>
            <a:ext cx="8458200" cy="862013"/>
          </a:xfrm>
          <a:prstGeom prst="rect">
            <a:avLst/>
          </a:prstGeom>
          <a:noFill/>
          <a:ln w="9525">
            <a:noFill/>
            <a:miter lim="800000"/>
            <a:headEnd/>
            <a:tailEnd/>
          </a:ln>
          <a:effectLst/>
        </p:spPr>
        <p:txBody>
          <a:bodyPr/>
          <a:lstStyle/>
          <a:p>
            <a:pPr marL="457200" indent="-457200">
              <a:spcBef>
                <a:spcPct val="20000"/>
              </a:spcBef>
              <a:spcAft>
                <a:spcPct val="50000"/>
              </a:spcAft>
              <a:buFontTx/>
              <a:buChar char="•"/>
              <a:defRPr/>
            </a:pPr>
            <a:r>
              <a:rPr lang="en-US" altLang="zh-TW" b="1" dirty="0" err="1">
                <a:effectLst>
                  <a:outerShdw blurRad="38100" dist="38100" dir="2700000" algn="tl">
                    <a:srgbClr val="C0C0C0"/>
                  </a:outerShdw>
                </a:effectLst>
                <a:ea typeface="標楷體" pitchFamily="65" charset="-120"/>
              </a:rPr>
              <a:t>Widrow</a:t>
            </a:r>
            <a:r>
              <a:rPr lang="en-US" altLang="zh-TW" b="1" dirty="0">
                <a:effectLst>
                  <a:outerShdw blurRad="38100" dist="38100" dir="2700000" algn="tl">
                    <a:srgbClr val="C0C0C0"/>
                  </a:outerShdw>
                </a:effectLst>
                <a:ea typeface="標楷體" pitchFamily="65" charset="-120"/>
              </a:rPr>
              <a:t>-Hoff</a:t>
            </a:r>
            <a:r>
              <a:rPr lang="zh-TW" altLang="en-US" b="1" dirty="0">
                <a:effectLst>
                  <a:outerShdw blurRad="38100" dist="38100" dir="2700000" algn="tl">
                    <a:srgbClr val="C0C0C0"/>
                  </a:outerShdw>
                </a:effectLst>
                <a:ea typeface="標楷體" pitchFamily="65" charset="-120"/>
              </a:rPr>
              <a:t>學習法</a:t>
            </a:r>
            <a:r>
              <a:rPr lang="zh-TW" altLang="en-US" b="1" dirty="0">
                <a:ea typeface="標楷體" pitchFamily="65" charset="-120"/>
              </a:rPr>
              <a:t>：</a:t>
            </a:r>
            <a:r>
              <a:rPr lang="en-US" altLang="zh-TW" b="1" dirty="0">
                <a:ea typeface="標楷體" pitchFamily="65" charset="-120"/>
              </a:rPr>
              <a:t/>
            </a:r>
            <a:br>
              <a:rPr lang="en-US" altLang="zh-TW" b="1" dirty="0">
                <a:ea typeface="標楷體" pitchFamily="65" charset="-120"/>
              </a:rPr>
            </a:br>
            <a:r>
              <a:rPr lang="zh-TW" altLang="en-US" b="1" dirty="0">
                <a:solidFill>
                  <a:srgbClr val="FF0000"/>
                </a:solidFill>
                <a:ea typeface="標楷體" pitchFamily="65" charset="-120"/>
              </a:rPr>
              <a:t>用於調整單一神經元的權重向量</a:t>
            </a:r>
            <a:endParaRPr lang="zh-TW" altLang="en-US" b="1" dirty="0">
              <a:solidFill>
                <a:srgbClr val="FF0000"/>
              </a:solidFill>
              <a:effectLst>
                <a:outerShdw blurRad="38100" dist="38100" dir="2700000" algn="tl">
                  <a:srgbClr val="C0C0C0"/>
                </a:outerShdw>
              </a:effectLst>
              <a:ea typeface="標楷體" pitchFamily="65" charset="-120"/>
            </a:endParaRPr>
          </a:p>
        </p:txBody>
      </p:sp>
      <p:sp>
        <p:nvSpPr>
          <p:cNvPr id="45" name="文字方塊 44"/>
          <p:cNvSpPr txBox="1">
            <a:spLocks noChangeArrowheads="1"/>
          </p:cNvSpPr>
          <p:nvPr/>
        </p:nvSpPr>
        <p:spPr bwMode="auto">
          <a:xfrm>
            <a:off x="323850" y="1903413"/>
            <a:ext cx="5040313" cy="427037"/>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4638" indent="-274638"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buFont typeface="Wingdings" pitchFamily="2" charset="2"/>
              <a:buChar char=""/>
            </a:pPr>
            <a:r>
              <a:rPr lang="zh-TW" altLang="en-US" sz="2200" b="1">
                <a:solidFill>
                  <a:schemeClr val="bg1"/>
                </a:solidFill>
                <a:latin typeface="標楷體" pitchFamily="65" charset="-120"/>
                <a:ea typeface="標楷體" pitchFamily="65" charset="-120"/>
              </a:rPr>
              <a:t>誤差即為目標輸出與神經元輸出之差</a:t>
            </a:r>
          </a:p>
        </p:txBody>
      </p:sp>
      <p:graphicFrame>
        <p:nvGraphicFramePr>
          <p:cNvPr id="88069" name="Object 5"/>
          <p:cNvGraphicFramePr>
            <a:graphicFrameLocks noChangeAspect="1"/>
          </p:cNvGraphicFramePr>
          <p:nvPr/>
        </p:nvGraphicFramePr>
        <p:xfrm>
          <a:off x="3019425" y="2403475"/>
          <a:ext cx="2263775" cy="411163"/>
        </p:xfrm>
        <a:graphic>
          <a:graphicData uri="http://schemas.openxmlformats.org/presentationml/2006/ole">
            <mc:AlternateContent xmlns:mc="http://schemas.openxmlformats.org/markup-compatibility/2006">
              <mc:Choice xmlns:v="urn:schemas-microsoft-com:vml" Requires="v">
                <p:oleObj spid="_x0000_s17480" name="Equation" r:id="rId8" imgW="1257300" imgH="228600" progId="Equation.DSMT4">
                  <p:embed/>
                </p:oleObj>
              </mc:Choice>
              <mc:Fallback>
                <p:oleObj name="Equation" r:id="rId8" imgW="1257300" imgH="2286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9425" y="2403475"/>
                        <a:ext cx="226377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 name="文字方塊 46"/>
          <p:cNvSpPr txBox="1">
            <a:spLocks noChangeArrowheads="1"/>
          </p:cNvSpPr>
          <p:nvPr/>
        </p:nvSpPr>
        <p:spPr bwMode="auto">
          <a:xfrm>
            <a:off x="682625" y="3429000"/>
            <a:ext cx="5246688" cy="430213"/>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4638" indent="-274638"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buFont typeface="Wingdings" pitchFamily="2" charset="2"/>
              <a:buChar char=""/>
            </a:pPr>
            <a:r>
              <a:rPr lang="zh-TW" altLang="en-US" sz="2200" b="1">
                <a:solidFill>
                  <a:schemeClr val="bg1"/>
                </a:solidFill>
                <a:latin typeface="標楷體" pitchFamily="65" charset="-120"/>
                <a:ea typeface="標楷體" pitchFamily="65" charset="-120"/>
              </a:rPr>
              <a:t>目標函數可以均方誤差之定義，表示為</a:t>
            </a:r>
          </a:p>
        </p:txBody>
      </p:sp>
      <p:graphicFrame>
        <p:nvGraphicFramePr>
          <p:cNvPr id="88070" name="Object 6"/>
          <p:cNvGraphicFramePr>
            <a:graphicFrameLocks noChangeAspect="1"/>
          </p:cNvGraphicFramePr>
          <p:nvPr/>
        </p:nvGraphicFramePr>
        <p:xfrm>
          <a:off x="1766888" y="4611688"/>
          <a:ext cx="7067550" cy="688975"/>
        </p:xfrm>
        <a:graphic>
          <a:graphicData uri="http://schemas.openxmlformats.org/presentationml/2006/ole">
            <mc:AlternateContent xmlns:mc="http://schemas.openxmlformats.org/markup-compatibility/2006">
              <mc:Choice xmlns:v="urn:schemas-microsoft-com:vml" Requires="v">
                <p:oleObj spid="_x0000_s17481" name="Equation" r:id="rId10" imgW="4038600" imgH="393700" progId="Equation.DSMT4">
                  <p:embed/>
                </p:oleObj>
              </mc:Choice>
              <mc:Fallback>
                <p:oleObj name="Equation" r:id="rId10" imgW="4038600" imgH="3937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6888" y="4611688"/>
                        <a:ext cx="706755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1" name="Object 7"/>
          <p:cNvGraphicFramePr>
            <a:graphicFrameLocks noChangeAspect="1"/>
          </p:cNvGraphicFramePr>
          <p:nvPr/>
        </p:nvGraphicFramePr>
        <p:xfrm>
          <a:off x="3135313" y="3930650"/>
          <a:ext cx="3222625" cy="688975"/>
        </p:xfrm>
        <a:graphic>
          <a:graphicData uri="http://schemas.openxmlformats.org/presentationml/2006/ole">
            <mc:AlternateContent xmlns:mc="http://schemas.openxmlformats.org/markup-compatibility/2006">
              <mc:Choice xmlns:v="urn:schemas-microsoft-com:vml" Requires="v">
                <p:oleObj spid="_x0000_s17482" name="Equation" r:id="rId12" imgW="1841500" imgH="393700" progId="Equation.DSMT4">
                  <p:embed/>
                </p:oleObj>
              </mc:Choice>
              <mc:Fallback>
                <p:oleObj name="Equation" r:id="rId12" imgW="1841500" imgH="3937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5313" y="3930650"/>
                        <a:ext cx="3222625"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2"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17423" name="投影片編號版面配置區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974BDF5-51C0-4BA8-9BF6-BEAD189B92BF}" type="slidenum">
              <a:rPr lang="en-US" altLang="zh-TW" smtClean="0"/>
              <a:pPr eaLnBrk="1" hangingPunct="1"/>
              <a:t>13</a:t>
            </a:fld>
            <a:endParaRPr lang="en-US" altLang="zh-TW"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8"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amond(in)">
                                      <p:cBhvr>
                                        <p:cTn id="10" dur="1000"/>
                                        <p:tgtEl>
                                          <p:spTgt spid="2"/>
                                        </p:tgtEl>
                                      </p:cBhvr>
                                    </p:animEffect>
                                  </p:childTnLst>
                                </p:cTn>
                              </p:par>
                            </p:childTnLst>
                          </p:cTn>
                        </p:par>
                        <p:par>
                          <p:cTn id="11" fill="hold" nodeType="afterGroup">
                            <p:stCondLst>
                              <p:cond delay="1000"/>
                            </p:stCondLst>
                            <p:childTnLst>
                              <p:par>
                                <p:cTn id="12" presetID="9" presetClass="entr" presetSubtype="0"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dissolve">
                                      <p:cBhvr>
                                        <p:cTn id="14" dur="500"/>
                                        <p:tgtEl>
                                          <p:spTgt spid="45"/>
                                        </p:tgtEl>
                                      </p:cBhvr>
                                    </p:animEffect>
                                  </p:childTnLst>
                                </p:cTn>
                              </p:par>
                            </p:childTnLst>
                          </p:cTn>
                        </p:par>
                        <p:par>
                          <p:cTn id="15" fill="hold" nodeType="afterGroup">
                            <p:stCondLst>
                              <p:cond delay="1500"/>
                            </p:stCondLst>
                            <p:childTnLst>
                              <p:par>
                                <p:cTn id="16" presetID="53" presetClass="entr" presetSubtype="0" fill="hold" nodeType="afterEffect">
                                  <p:stCondLst>
                                    <p:cond delay="0"/>
                                  </p:stCondLst>
                                  <p:childTnLst>
                                    <p:set>
                                      <p:cBhvr>
                                        <p:cTn id="17" dur="1" fill="hold">
                                          <p:stCondLst>
                                            <p:cond delay="0"/>
                                          </p:stCondLst>
                                        </p:cTn>
                                        <p:tgtEl>
                                          <p:spTgt spid="88069"/>
                                        </p:tgtEl>
                                        <p:attrNameLst>
                                          <p:attrName>style.visibility</p:attrName>
                                        </p:attrNameLst>
                                      </p:cBhvr>
                                      <p:to>
                                        <p:strVal val="visible"/>
                                      </p:to>
                                    </p:set>
                                    <p:anim calcmode="lin" valueType="num">
                                      <p:cBhvr>
                                        <p:cTn id="18" dur="500" fill="hold"/>
                                        <p:tgtEl>
                                          <p:spTgt spid="88069"/>
                                        </p:tgtEl>
                                        <p:attrNameLst>
                                          <p:attrName>ppt_w</p:attrName>
                                        </p:attrNameLst>
                                      </p:cBhvr>
                                      <p:tavLst>
                                        <p:tav tm="0">
                                          <p:val>
                                            <p:fltVal val="0"/>
                                          </p:val>
                                        </p:tav>
                                        <p:tav tm="100000">
                                          <p:val>
                                            <p:strVal val="#ppt_w"/>
                                          </p:val>
                                        </p:tav>
                                      </p:tavLst>
                                    </p:anim>
                                    <p:anim calcmode="lin" valueType="num">
                                      <p:cBhvr>
                                        <p:cTn id="19" dur="500" fill="hold"/>
                                        <p:tgtEl>
                                          <p:spTgt spid="88069"/>
                                        </p:tgtEl>
                                        <p:attrNameLst>
                                          <p:attrName>ppt_h</p:attrName>
                                        </p:attrNameLst>
                                      </p:cBhvr>
                                      <p:tavLst>
                                        <p:tav tm="0">
                                          <p:val>
                                            <p:fltVal val="0"/>
                                          </p:val>
                                        </p:tav>
                                        <p:tav tm="100000">
                                          <p:val>
                                            <p:strVal val="#ppt_h"/>
                                          </p:val>
                                        </p:tav>
                                      </p:tavLst>
                                    </p:anim>
                                    <p:animEffect transition="in" filter="fade">
                                      <p:cBhvr>
                                        <p:cTn id="20" dur="500"/>
                                        <p:tgtEl>
                                          <p:spTgt spid="88069"/>
                                        </p:tgtEl>
                                      </p:cBhvr>
                                    </p:animEffect>
                                  </p:childTnLst>
                                </p:cTn>
                              </p:par>
                              <p:par>
                                <p:cTn id="21" presetID="53" presetClass="entr" presetSubtype="0" fill="hold" nodeType="withEffect">
                                  <p:stCondLst>
                                    <p:cond delay="0"/>
                                  </p:stCondLst>
                                  <p:childTnLst>
                                    <p:set>
                                      <p:cBhvr>
                                        <p:cTn id="22" dur="1" fill="hold">
                                          <p:stCondLst>
                                            <p:cond delay="0"/>
                                          </p:stCondLst>
                                        </p:cTn>
                                        <p:tgtEl>
                                          <p:spTgt spid="88065"/>
                                        </p:tgtEl>
                                        <p:attrNameLst>
                                          <p:attrName>style.visibility</p:attrName>
                                        </p:attrNameLst>
                                      </p:cBhvr>
                                      <p:to>
                                        <p:strVal val="visible"/>
                                      </p:to>
                                    </p:set>
                                    <p:anim calcmode="lin" valueType="num">
                                      <p:cBhvr>
                                        <p:cTn id="23" dur="500" fill="hold"/>
                                        <p:tgtEl>
                                          <p:spTgt spid="88065"/>
                                        </p:tgtEl>
                                        <p:attrNameLst>
                                          <p:attrName>ppt_w</p:attrName>
                                        </p:attrNameLst>
                                      </p:cBhvr>
                                      <p:tavLst>
                                        <p:tav tm="0">
                                          <p:val>
                                            <p:fltVal val="0"/>
                                          </p:val>
                                        </p:tav>
                                        <p:tav tm="100000">
                                          <p:val>
                                            <p:strVal val="#ppt_w"/>
                                          </p:val>
                                        </p:tav>
                                      </p:tavLst>
                                    </p:anim>
                                    <p:anim calcmode="lin" valueType="num">
                                      <p:cBhvr>
                                        <p:cTn id="24" dur="500" fill="hold"/>
                                        <p:tgtEl>
                                          <p:spTgt spid="88065"/>
                                        </p:tgtEl>
                                        <p:attrNameLst>
                                          <p:attrName>ppt_h</p:attrName>
                                        </p:attrNameLst>
                                      </p:cBhvr>
                                      <p:tavLst>
                                        <p:tav tm="0">
                                          <p:val>
                                            <p:fltVal val="0"/>
                                          </p:val>
                                        </p:tav>
                                        <p:tav tm="100000">
                                          <p:val>
                                            <p:strVal val="#ppt_h"/>
                                          </p:val>
                                        </p:tav>
                                      </p:tavLst>
                                    </p:anim>
                                    <p:animEffect transition="in" filter="fade">
                                      <p:cBhvr>
                                        <p:cTn id="25" dur="500"/>
                                        <p:tgtEl>
                                          <p:spTgt spid="8806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dissolve">
                                      <p:cBhvr>
                                        <p:cTn id="30" dur="500"/>
                                        <p:tgtEl>
                                          <p:spTgt spid="47"/>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88067"/>
                                        </p:tgtEl>
                                        <p:attrNameLst>
                                          <p:attrName>style.visibility</p:attrName>
                                        </p:attrNameLst>
                                      </p:cBhvr>
                                      <p:to>
                                        <p:strVal val="visible"/>
                                      </p:to>
                                    </p:set>
                                    <p:animEffect transition="in" filter="dissolve">
                                      <p:cBhvr>
                                        <p:cTn id="34" dur="500"/>
                                        <p:tgtEl>
                                          <p:spTgt spid="88067"/>
                                        </p:tgtEl>
                                      </p:cBhvr>
                                    </p:animEffect>
                                  </p:childTnLst>
                                </p:cTn>
                              </p:par>
                            </p:childTnLst>
                          </p:cTn>
                        </p:par>
                        <p:par>
                          <p:cTn id="35" fill="hold" nodeType="afterGroup">
                            <p:stCondLst>
                              <p:cond delay="1000"/>
                            </p:stCondLst>
                            <p:childTnLst>
                              <p:par>
                                <p:cTn id="36" presetID="22" presetClass="entr" presetSubtype="8" fill="hold" nodeType="afterEffect">
                                  <p:stCondLst>
                                    <p:cond delay="0"/>
                                  </p:stCondLst>
                                  <p:childTnLst>
                                    <p:set>
                                      <p:cBhvr>
                                        <p:cTn id="37" dur="1" fill="hold">
                                          <p:stCondLst>
                                            <p:cond delay="0"/>
                                          </p:stCondLst>
                                        </p:cTn>
                                        <p:tgtEl>
                                          <p:spTgt spid="88071"/>
                                        </p:tgtEl>
                                        <p:attrNameLst>
                                          <p:attrName>style.visibility</p:attrName>
                                        </p:attrNameLst>
                                      </p:cBhvr>
                                      <p:to>
                                        <p:strVal val="visible"/>
                                      </p:to>
                                    </p:set>
                                    <p:animEffect transition="in" filter="wipe(left)">
                                      <p:cBhvr>
                                        <p:cTn id="38" dur="500"/>
                                        <p:tgtEl>
                                          <p:spTgt spid="88071"/>
                                        </p:tgtEl>
                                      </p:cBhvr>
                                    </p:animEffect>
                                  </p:childTnLst>
                                </p:cTn>
                              </p:par>
                            </p:childTnLst>
                          </p:cTn>
                        </p:par>
                        <p:par>
                          <p:cTn id="39" fill="hold" nodeType="afterGroup">
                            <p:stCondLst>
                              <p:cond delay="1500"/>
                            </p:stCondLst>
                            <p:childTnLst>
                              <p:par>
                                <p:cTn id="40" presetID="22" presetClass="entr" presetSubtype="8" fill="hold" nodeType="afterEffect">
                                  <p:stCondLst>
                                    <p:cond delay="0"/>
                                  </p:stCondLst>
                                  <p:childTnLst>
                                    <p:set>
                                      <p:cBhvr>
                                        <p:cTn id="41" dur="1" fill="hold">
                                          <p:stCondLst>
                                            <p:cond delay="0"/>
                                          </p:stCondLst>
                                        </p:cTn>
                                        <p:tgtEl>
                                          <p:spTgt spid="88070"/>
                                        </p:tgtEl>
                                        <p:attrNameLst>
                                          <p:attrName>style.visibility</p:attrName>
                                        </p:attrNameLst>
                                      </p:cBhvr>
                                      <p:to>
                                        <p:strVal val="visible"/>
                                      </p:to>
                                    </p:set>
                                    <p:animEffect transition="in" filter="wipe(left)">
                                      <p:cBhvr>
                                        <p:cTn id="42" dur="500"/>
                                        <p:tgtEl>
                                          <p:spTgt spid="8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5"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Rectangle 8"/>
          <p:cNvSpPr>
            <a:spLocks noGrp="1" noChangeArrowheads="1"/>
          </p:cNvSpPr>
          <p:nvPr>
            <p:ph type="body" idx="4294967295"/>
          </p:nvPr>
        </p:nvSpPr>
        <p:spPr>
          <a:xfrm>
            <a:off x="5322888" y="5757863"/>
            <a:ext cx="2286000" cy="457200"/>
          </a:xfrm>
        </p:spPr>
        <p:txBody>
          <a:bodyPr/>
          <a:lstStyle/>
          <a:p>
            <a:pPr>
              <a:buFontTx/>
              <a:buNone/>
              <a:defRPr/>
            </a:pPr>
            <a:r>
              <a:rPr lang="zh-TW" altLang="en-US" sz="1800" b="0" dirty="0"/>
              <a:t>成本函數曲面示意圖 </a:t>
            </a:r>
          </a:p>
        </p:txBody>
      </p:sp>
      <p:graphicFrame>
        <p:nvGraphicFramePr>
          <p:cNvPr id="38923" name="Object 11"/>
          <p:cNvGraphicFramePr>
            <a:graphicFrameLocks noChangeAspect="1"/>
          </p:cNvGraphicFramePr>
          <p:nvPr/>
        </p:nvGraphicFramePr>
        <p:xfrm>
          <a:off x="7358063" y="1584325"/>
          <a:ext cx="1587500" cy="414338"/>
        </p:xfrm>
        <a:graphic>
          <a:graphicData uri="http://schemas.openxmlformats.org/presentationml/2006/ole">
            <mc:AlternateContent xmlns:mc="http://schemas.openxmlformats.org/markup-compatibility/2006">
              <mc:Choice xmlns:v="urn:schemas-microsoft-com:vml" Requires="v">
                <p:oleObj spid="_x0000_s18451" name="Equation" r:id="rId3" imgW="876300" imgH="228600" progId="Equation.DSMT4">
                  <p:embed/>
                </p:oleObj>
              </mc:Choice>
              <mc:Fallback>
                <p:oleObj name="Equation" r:id="rId3" imgW="876300" imgH="2286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8063" y="1584325"/>
                        <a:ext cx="15875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a:spLocks noChangeArrowheads="1"/>
          </p:cNvSpPr>
          <p:nvPr/>
        </p:nvSpPr>
        <p:spPr bwMode="auto">
          <a:xfrm>
            <a:off x="7273925" y="1577975"/>
            <a:ext cx="1714500" cy="403225"/>
          </a:xfrm>
          <a:prstGeom prst="rect">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pic>
        <p:nvPicPr>
          <p:cNvPr id="18437" name="Picture 2" descr="BD10307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9" descr="3-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0375" y="2428875"/>
            <a:ext cx="5683250" cy="3357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13"/>
          <p:cNvSpPr>
            <a:spLocks noChangeArrowheads="1"/>
          </p:cNvSpPr>
          <p:nvPr/>
        </p:nvSpPr>
        <p:spPr bwMode="auto">
          <a:xfrm>
            <a:off x="471488" y="1066800"/>
            <a:ext cx="8529637" cy="504825"/>
          </a:xfrm>
          <a:prstGeom prst="rect">
            <a:avLst/>
          </a:prstGeom>
          <a:noFill/>
          <a:ln w="9525">
            <a:noFill/>
            <a:miter lim="800000"/>
            <a:headEnd/>
            <a:tailEnd/>
          </a:ln>
          <a:effectLst/>
        </p:spPr>
        <p:txBody>
          <a:bodyPr/>
          <a:lstStyle/>
          <a:p>
            <a:pPr marL="457200" indent="-457200">
              <a:spcBef>
                <a:spcPct val="20000"/>
              </a:spcBef>
              <a:spcAft>
                <a:spcPct val="50000"/>
              </a:spcAft>
              <a:buFontTx/>
              <a:buChar char="•"/>
              <a:defRPr/>
            </a:pPr>
            <a:r>
              <a:rPr lang="zh-TW" altLang="en-US" b="1">
                <a:effectLst>
                  <a:outerShdw blurRad="38100" dist="38100" dir="2700000" algn="tl">
                    <a:srgbClr val="C0C0C0"/>
                  </a:outerShdw>
                </a:effectLst>
                <a:ea typeface="標楷體" pitchFamily="65" charset="-120"/>
              </a:rPr>
              <a:t>學習演算法就是調整網路連結權重，使目標函數能達最小</a:t>
            </a:r>
          </a:p>
        </p:txBody>
      </p:sp>
      <p:sp>
        <p:nvSpPr>
          <p:cNvPr id="10" name="矩形 9"/>
          <p:cNvSpPr>
            <a:spLocks noChangeArrowheads="1"/>
          </p:cNvSpPr>
          <p:nvPr/>
        </p:nvSpPr>
        <p:spPr bwMode="auto">
          <a:xfrm>
            <a:off x="857250" y="1571625"/>
            <a:ext cx="6500813" cy="43021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2425" indent="-352425"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spcAft>
                <a:spcPct val="50000"/>
              </a:spcAft>
              <a:buFont typeface="Wingdings" pitchFamily="2" charset="2"/>
              <a:buChar char=""/>
            </a:pPr>
            <a:r>
              <a:rPr lang="zh-TW" altLang="en-US" sz="2200" b="1">
                <a:solidFill>
                  <a:schemeClr val="bg1"/>
                </a:solidFill>
                <a:ea typeface="標楷體" pitchFamily="65" charset="-120"/>
              </a:rPr>
              <a:t>目標函數的最小值發生於一次微分式為零的地方</a:t>
            </a:r>
          </a:p>
        </p:txBody>
      </p:sp>
      <p:sp>
        <p:nvSpPr>
          <p:cNvPr id="1844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sp>
        <p:nvSpPr>
          <p:cNvPr id="14" name="矩形 13"/>
          <p:cNvSpPr>
            <a:spLocks noChangeArrowheads="1"/>
          </p:cNvSpPr>
          <p:nvPr/>
        </p:nvSpPr>
        <p:spPr bwMode="auto">
          <a:xfrm>
            <a:off x="1535113" y="2286000"/>
            <a:ext cx="6073775" cy="3929063"/>
          </a:xfrm>
          <a:prstGeom prst="rect">
            <a:avLst/>
          </a:prstGeom>
          <a:noFill/>
          <a:ln w="19050" algn="ctr">
            <a:solidFill>
              <a:srgbClr val="FF6600"/>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sp>
        <p:nvSpPr>
          <p:cNvPr id="18443"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18444"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A4246B2B-58CC-441D-A83B-3C88B92D5BA4}" type="slidenum">
              <a:rPr lang="en-US" altLang="zh-TW" smtClean="0"/>
              <a:pPr eaLnBrk="1" hangingPunct="1"/>
              <a:t>14</a:t>
            </a:fld>
            <a:endParaRPr lang="en-US" altLang="zh-TW" smtClean="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par>
                          <p:cTn id="12" fill="hold" nodeType="afterGroup">
                            <p:stCondLst>
                              <p:cond delay="1000"/>
                            </p:stCondLst>
                            <p:childTnLst>
                              <p:par>
                                <p:cTn id="13" presetID="53" presetClass="entr" presetSubtype="0" fill="hold" nodeType="afterEffect">
                                  <p:stCondLst>
                                    <p:cond delay="0"/>
                                  </p:stCondLst>
                                  <p:childTnLst>
                                    <p:set>
                                      <p:cBhvr>
                                        <p:cTn id="14" dur="1" fill="hold">
                                          <p:stCondLst>
                                            <p:cond delay="0"/>
                                          </p:stCondLst>
                                        </p:cTn>
                                        <p:tgtEl>
                                          <p:spTgt spid="38923"/>
                                        </p:tgtEl>
                                        <p:attrNameLst>
                                          <p:attrName>style.visibility</p:attrName>
                                        </p:attrNameLst>
                                      </p:cBhvr>
                                      <p:to>
                                        <p:strVal val="visible"/>
                                      </p:to>
                                    </p:set>
                                    <p:anim calcmode="lin" valueType="num">
                                      <p:cBhvr>
                                        <p:cTn id="15" dur="500" fill="hold"/>
                                        <p:tgtEl>
                                          <p:spTgt spid="38923"/>
                                        </p:tgtEl>
                                        <p:attrNameLst>
                                          <p:attrName>ppt_w</p:attrName>
                                        </p:attrNameLst>
                                      </p:cBhvr>
                                      <p:tavLst>
                                        <p:tav tm="0">
                                          <p:val>
                                            <p:fltVal val="0"/>
                                          </p:val>
                                        </p:tav>
                                        <p:tav tm="100000">
                                          <p:val>
                                            <p:strVal val="#ppt_w"/>
                                          </p:val>
                                        </p:tav>
                                      </p:tavLst>
                                    </p:anim>
                                    <p:anim calcmode="lin" valueType="num">
                                      <p:cBhvr>
                                        <p:cTn id="16" dur="500" fill="hold"/>
                                        <p:tgtEl>
                                          <p:spTgt spid="38923"/>
                                        </p:tgtEl>
                                        <p:attrNameLst>
                                          <p:attrName>ppt_h</p:attrName>
                                        </p:attrNameLst>
                                      </p:cBhvr>
                                      <p:tavLst>
                                        <p:tav tm="0">
                                          <p:val>
                                            <p:fltVal val="0"/>
                                          </p:val>
                                        </p:tav>
                                        <p:tav tm="100000">
                                          <p:val>
                                            <p:strVal val="#ppt_h"/>
                                          </p:val>
                                        </p:tav>
                                      </p:tavLst>
                                    </p:anim>
                                    <p:animEffect transition="in" filter="fade">
                                      <p:cBhvr>
                                        <p:cTn id="17" dur="500"/>
                                        <p:tgtEl>
                                          <p:spTgt spid="38923"/>
                                        </p:tgtEl>
                                      </p:cBhvr>
                                    </p:animEffect>
                                  </p:childTnLst>
                                </p:cTn>
                              </p:par>
                              <p:par>
                                <p:cTn id="18" presetID="53"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nodeType="afterGroup">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38920">
                                            <p:txEl>
                                              <p:pRg st="0" end="0"/>
                                            </p:txEl>
                                          </p:spTgt>
                                        </p:tgtEl>
                                        <p:attrNameLst>
                                          <p:attrName>style.visibility</p:attrName>
                                        </p:attrNameLst>
                                      </p:cBhvr>
                                      <p:to>
                                        <p:strVal val="visible"/>
                                      </p:to>
                                    </p:set>
                                    <p:animEffect transition="in" filter="fade">
                                      <p:cBhvr>
                                        <p:cTn id="26" dur="1000"/>
                                        <p:tgtEl>
                                          <p:spTgt spid="38920">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8921"/>
                                        </p:tgtEl>
                                        <p:attrNameLst>
                                          <p:attrName>style.visibility</p:attrName>
                                        </p:attrNameLst>
                                      </p:cBhvr>
                                      <p:to>
                                        <p:strVal val="visible"/>
                                      </p:to>
                                    </p:set>
                                    <p:animEffect transition="in" filter="fade">
                                      <p:cBhvr>
                                        <p:cTn id="29" dur="1000"/>
                                        <p:tgtEl>
                                          <p:spTgt spid="389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build="p"/>
      <p:bldP spid="13" grpId="0" animBg="1"/>
      <p:bldP spid="9" grpId="0"/>
      <p:bldP spid="10"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BD1030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3"/>
          <p:cNvSpPr>
            <a:spLocks noChangeArrowheads="1"/>
          </p:cNvSpPr>
          <p:nvPr/>
        </p:nvSpPr>
        <p:spPr bwMode="auto">
          <a:xfrm>
            <a:off x="471488" y="1066800"/>
            <a:ext cx="852963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buFontTx/>
              <a:buChar char="•"/>
            </a:pPr>
            <a:r>
              <a:rPr lang="zh-TW" altLang="en-US" sz="2200" b="1">
                <a:solidFill>
                  <a:srgbClr val="660066"/>
                </a:solidFill>
                <a:ea typeface="標楷體" pitchFamily="65" charset="-120"/>
              </a:rPr>
              <a:t>把瞬時目標函數曲面的導函數值，代替原目標函數（</a:t>
            </a:r>
            <a:r>
              <a:rPr lang="en-US" altLang="zh-TW" sz="2200" b="1">
                <a:solidFill>
                  <a:srgbClr val="660066"/>
                </a:solidFill>
                <a:ea typeface="標楷體" pitchFamily="65" charset="-120"/>
              </a:rPr>
              <a:t>MSE</a:t>
            </a:r>
            <a:r>
              <a:rPr lang="zh-TW" altLang="en-US" sz="2200" b="1">
                <a:solidFill>
                  <a:srgbClr val="660066"/>
                </a:solidFill>
                <a:ea typeface="標楷體" pitchFamily="65" charset="-120"/>
              </a:rPr>
              <a:t>）曲面的導函數值</a:t>
            </a:r>
          </a:p>
        </p:txBody>
      </p:sp>
      <p:sp>
        <p:nvSpPr>
          <p:cNvPr id="19460"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sp>
        <p:nvSpPr>
          <p:cNvPr id="16" name="矩形 15"/>
          <p:cNvSpPr>
            <a:spLocks noChangeArrowheads="1"/>
          </p:cNvSpPr>
          <p:nvPr/>
        </p:nvSpPr>
        <p:spPr bwMode="auto">
          <a:xfrm>
            <a:off x="606425" y="1857375"/>
            <a:ext cx="81803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2425" indent="-352425"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buFont typeface="Wingdings" pitchFamily="2" charset="2"/>
              <a:buChar char=""/>
            </a:pPr>
            <a:r>
              <a:rPr lang="zh-TW" altLang="en-US" sz="2200" b="1">
                <a:solidFill>
                  <a:srgbClr val="000099"/>
                </a:solidFill>
                <a:ea typeface="標楷體" pitchFamily="65" charset="-120"/>
              </a:rPr>
              <a:t>在每一次的迭代過程中需推導瞬時目標函數的導函數，並以某一特定點當時導函數的反方向作為坡降方向，即</a:t>
            </a:r>
          </a:p>
        </p:txBody>
      </p:sp>
      <p:graphicFrame>
        <p:nvGraphicFramePr>
          <p:cNvPr id="100362" name="Object 3"/>
          <p:cNvGraphicFramePr>
            <a:graphicFrameLocks noChangeAspect="1"/>
          </p:cNvGraphicFramePr>
          <p:nvPr/>
        </p:nvGraphicFramePr>
        <p:xfrm>
          <a:off x="2170113" y="3571875"/>
          <a:ext cx="6194425" cy="1693863"/>
        </p:xfrm>
        <a:graphic>
          <a:graphicData uri="http://schemas.openxmlformats.org/presentationml/2006/ole">
            <mc:AlternateContent xmlns:mc="http://schemas.openxmlformats.org/markup-compatibility/2006">
              <mc:Choice xmlns:v="urn:schemas-microsoft-com:vml" Requires="v">
                <p:oleObj spid="_x0000_s19490" name="Equation" r:id="rId4" imgW="3924300" imgH="927100" progId="Equation.DSMT4">
                  <p:embed/>
                </p:oleObj>
              </mc:Choice>
              <mc:Fallback>
                <p:oleObj name="Equation" r:id="rId4" imgW="3924300" imgH="9271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0113" y="3571875"/>
                        <a:ext cx="6194425"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63" name="Object 4"/>
          <p:cNvGraphicFramePr>
            <a:graphicFrameLocks noChangeAspect="1"/>
          </p:cNvGraphicFramePr>
          <p:nvPr/>
        </p:nvGraphicFramePr>
        <p:xfrm>
          <a:off x="1071563" y="2714625"/>
          <a:ext cx="3044825" cy="777875"/>
        </p:xfrm>
        <a:graphic>
          <a:graphicData uri="http://schemas.openxmlformats.org/presentationml/2006/ole">
            <mc:AlternateContent xmlns:mc="http://schemas.openxmlformats.org/markup-compatibility/2006">
              <mc:Choice xmlns:v="urn:schemas-microsoft-com:vml" Requires="v">
                <p:oleObj spid="_x0000_s19491" name="Equation" r:id="rId6" imgW="1739900" imgH="444500" progId="Equation.DSMT4">
                  <p:embed/>
                </p:oleObj>
              </mc:Choice>
              <mc:Fallback>
                <p:oleObj name="Equation" r:id="rId6" imgW="1739900" imgH="4445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1563" y="2714625"/>
                        <a:ext cx="3044825"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矩形 18"/>
          <p:cNvSpPr>
            <a:spLocks noChangeArrowheads="1"/>
          </p:cNvSpPr>
          <p:nvPr/>
        </p:nvSpPr>
        <p:spPr bwMode="auto">
          <a:xfrm>
            <a:off x="928688" y="2643188"/>
            <a:ext cx="3143250" cy="928687"/>
          </a:xfrm>
          <a:prstGeom prst="rect">
            <a:avLst/>
          </a:prstGeom>
          <a:noFill/>
          <a:ln w="28575" algn="ctr">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sp>
        <p:nvSpPr>
          <p:cNvPr id="1946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grpSp>
        <p:nvGrpSpPr>
          <p:cNvPr id="2" name="群組 23"/>
          <p:cNvGrpSpPr>
            <a:grpSpLocks/>
          </p:cNvGrpSpPr>
          <p:nvPr/>
        </p:nvGrpSpPr>
        <p:grpSpPr bwMode="auto">
          <a:xfrm>
            <a:off x="1357313" y="5500688"/>
            <a:ext cx="6572250" cy="642937"/>
            <a:chOff x="1357290" y="5500702"/>
            <a:chExt cx="6572296" cy="642942"/>
          </a:xfrm>
        </p:grpSpPr>
        <p:sp>
          <p:nvSpPr>
            <p:cNvPr id="19469" name="矩形 21"/>
            <p:cNvSpPr>
              <a:spLocks noChangeArrowheads="1"/>
            </p:cNvSpPr>
            <p:nvPr/>
          </p:nvSpPr>
          <p:spPr bwMode="auto">
            <a:xfrm>
              <a:off x="1928794" y="5500702"/>
              <a:ext cx="6000792" cy="642942"/>
            </a:xfrm>
            <a:prstGeom prst="rect">
              <a:avLst/>
            </a:prstGeom>
            <a:solidFill>
              <a:srgbClr val="000099"/>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graphicFrame>
          <p:nvGraphicFramePr>
            <p:cNvPr id="19470" name="Object 5"/>
            <p:cNvGraphicFramePr>
              <a:graphicFrameLocks noChangeAspect="1"/>
            </p:cNvGraphicFramePr>
            <p:nvPr/>
          </p:nvGraphicFramePr>
          <p:xfrm>
            <a:off x="1992313" y="5643563"/>
            <a:ext cx="5800725" cy="411162"/>
          </p:xfrm>
          <a:graphic>
            <a:graphicData uri="http://schemas.openxmlformats.org/presentationml/2006/ole">
              <mc:AlternateContent xmlns:mc="http://schemas.openxmlformats.org/markup-compatibility/2006">
                <mc:Choice xmlns:v="urn:schemas-microsoft-com:vml" Requires="v">
                  <p:oleObj spid="_x0000_s19492" name="Equation" r:id="rId8" imgW="3225800" imgH="228600" progId="Equation.DSMT4">
                    <p:embed/>
                  </p:oleObj>
                </mc:Choice>
                <mc:Fallback>
                  <p:oleObj name="Equation" r:id="rId8" imgW="3225800" imgH="2286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2313" y="5643563"/>
                          <a:ext cx="58007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1" name="向右箭號 22"/>
            <p:cNvSpPr>
              <a:spLocks noChangeArrowheads="1"/>
            </p:cNvSpPr>
            <p:nvPr/>
          </p:nvSpPr>
          <p:spPr bwMode="auto">
            <a:xfrm>
              <a:off x="1357290" y="5500702"/>
              <a:ext cx="428628" cy="642942"/>
            </a:xfrm>
            <a:prstGeom prst="rightArrow">
              <a:avLst>
                <a:gd name="adj1" fmla="val 50000"/>
                <a:gd name="adj2" fmla="val 50000"/>
              </a:avLst>
            </a:prstGeom>
            <a:solidFill>
              <a:srgbClr val="000099"/>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grpSp>
      <p:sp>
        <p:nvSpPr>
          <p:cNvPr id="19467"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19468" name="投影片編號版面配置區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7F018EC7-1121-4B84-B1DB-A98D543C9AC5}" type="slidenum">
              <a:rPr lang="en-US" altLang="zh-TW" smtClean="0"/>
              <a:pPr eaLnBrk="1" hangingPunct="1"/>
              <a:t>15</a:t>
            </a:fld>
            <a:endParaRPr lang="en-US" altLang="zh-TW" smtClean="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100363"/>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00362"/>
                                        </p:tgtEl>
                                        <p:attrNameLst>
                                          <p:attrName>style.visibility</p:attrName>
                                        </p:attrNameLst>
                                      </p:cBhvr>
                                      <p:to>
                                        <p:strVal val="visible"/>
                                      </p:to>
                                    </p:set>
                                    <p:animEffect transition="in" filter="blinds(horizontal)">
                                      <p:cBhvr>
                                        <p:cTn id="23" dur="500"/>
                                        <p:tgtEl>
                                          <p:spTgt spid="10036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6" grpId="0" autoUpdateAnimBg="0"/>
      <p:bldP spid="1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BD1030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sp>
        <p:nvSpPr>
          <p:cNvPr id="16" name="矩形 15"/>
          <p:cNvSpPr>
            <a:spLocks noChangeArrowheads="1"/>
          </p:cNvSpPr>
          <p:nvPr/>
        </p:nvSpPr>
        <p:spPr bwMode="auto">
          <a:xfrm>
            <a:off x="714375" y="2071688"/>
            <a:ext cx="818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2425" indent="-352425"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buFont typeface="Wingdings" pitchFamily="2" charset="2"/>
              <a:buChar char=""/>
            </a:pPr>
            <a:r>
              <a:rPr lang="zh-TW" altLang="en-US" b="1">
                <a:solidFill>
                  <a:srgbClr val="000099"/>
                </a:solidFill>
                <a:ea typeface="標楷體" pitchFamily="65" charset="-120"/>
              </a:rPr>
              <a:t>學習速率</a:t>
            </a:r>
            <a:r>
              <a:rPr lang="el-GR" altLang="zh-TW" b="1">
                <a:solidFill>
                  <a:srgbClr val="000099"/>
                </a:solidFill>
                <a:ea typeface="標楷體" pitchFamily="65" charset="-120"/>
              </a:rPr>
              <a:t>η</a:t>
            </a:r>
            <a:r>
              <a:rPr lang="zh-TW" altLang="en-US" b="1">
                <a:solidFill>
                  <a:srgbClr val="000099"/>
                </a:solidFill>
                <a:ea typeface="標楷體" pitchFamily="65" charset="-120"/>
              </a:rPr>
              <a:t>，影響權重更新的步移、收斂速度</a:t>
            </a:r>
          </a:p>
        </p:txBody>
      </p:sp>
      <p:sp>
        <p:nvSpPr>
          <p:cNvPr id="2048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sp>
        <p:nvSpPr>
          <p:cNvPr id="20486" name="矩形 21"/>
          <p:cNvSpPr>
            <a:spLocks noChangeArrowheads="1"/>
          </p:cNvSpPr>
          <p:nvPr/>
        </p:nvSpPr>
        <p:spPr bwMode="auto">
          <a:xfrm>
            <a:off x="2714625" y="1143000"/>
            <a:ext cx="6000750" cy="642938"/>
          </a:xfrm>
          <a:prstGeom prst="rect">
            <a:avLst/>
          </a:prstGeom>
          <a:solidFill>
            <a:srgbClr val="000099"/>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graphicFrame>
        <p:nvGraphicFramePr>
          <p:cNvPr id="20487" name="Object 4"/>
          <p:cNvGraphicFramePr>
            <a:graphicFrameLocks noChangeAspect="1"/>
          </p:cNvGraphicFramePr>
          <p:nvPr/>
        </p:nvGraphicFramePr>
        <p:xfrm>
          <a:off x="2778125" y="1285875"/>
          <a:ext cx="5800725" cy="411163"/>
        </p:xfrm>
        <a:graphic>
          <a:graphicData uri="http://schemas.openxmlformats.org/presentationml/2006/ole">
            <mc:AlternateContent xmlns:mc="http://schemas.openxmlformats.org/markup-compatibility/2006">
              <mc:Choice xmlns:v="urn:schemas-microsoft-com:vml" Requires="v">
                <p:oleObj spid="_x0000_s20526" name="Equation" r:id="rId4" imgW="3225800" imgH="228600" progId="Equation.DSMT4">
                  <p:embed/>
                </p:oleObj>
              </mc:Choice>
              <mc:Fallback>
                <p:oleObj name="Equation" r:id="rId4" imgW="322580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8125" y="1285875"/>
                        <a:ext cx="58007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8" name="矩形 17"/>
          <p:cNvSpPr>
            <a:spLocks noChangeArrowheads="1"/>
          </p:cNvSpPr>
          <p:nvPr/>
        </p:nvSpPr>
        <p:spPr bwMode="auto">
          <a:xfrm>
            <a:off x="571500" y="1214438"/>
            <a:ext cx="2071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zh-TW" altLang="en-US" b="1">
                <a:solidFill>
                  <a:srgbClr val="000099"/>
                </a:solidFill>
                <a:ea typeface="標楷體" pitchFamily="65" charset="-120"/>
              </a:rPr>
              <a:t>權重更新方式</a:t>
            </a:r>
          </a:p>
        </p:txBody>
      </p:sp>
      <p:sp>
        <p:nvSpPr>
          <p:cNvPr id="20" name="矩形 19"/>
          <p:cNvSpPr>
            <a:spLocks noChangeArrowheads="1"/>
          </p:cNvSpPr>
          <p:nvPr/>
        </p:nvSpPr>
        <p:spPr bwMode="auto">
          <a:xfrm>
            <a:off x="1214438" y="2714625"/>
            <a:ext cx="7358062"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2425" indent="-352425"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ts val="1800"/>
              </a:spcBef>
              <a:buFont typeface="Wingdings" pitchFamily="2" charset="2"/>
              <a:buChar char="§"/>
            </a:pPr>
            <a:r>
              <a:rPr lang="el-GR" altLang="zh-TW" sz="2200" b="1">
                <a:ea typeface="標楷體" pitchFamily="65" charset="-120"/>
              </a:rPr>
              <a:t>η</a:t>
            </a:r>
            <a:r>
              <a:rPr lang="en-US" altLang="zh-TW" sz="2200" b="1">
                <a:ea typeface="標楷體" pitchFamily="65" charset="-120"/>
              </a:rPr>
              <a:t> </a:t>
            </a:r>
            <a:r>
              <a:rPr lang="zh-TW" altLang="en-US" sz="2200" b="1">
                <a:ea typeface="標楷體" pitchFamily="65" charset="-120"/>
              </a:rPr>
              <a:t>太小，收斂速度緩慢，需花費大量的迭代次數</a:t>
            </a:r>
          </a:p>
          <a:p>
            <a:pPr eaLnBrk="1" hangingPunct="1">
              <a:spcBef>
                <a:spcPts val="1800"/>
              </a:spcBef>
              <a:buFont typeface="Wingdings" pitchFamily="2" charset="2"/>
              <a:buChar char="§"/>
            </a:pPr>
            <a:r>
              <a:rPr lang="el-GR" altLang="zh-TW" sz="2200" b="1">
                <a:ea typeface="標楷體" pitchFamily="65" charset="-120"/>
              </a:rPr>
              <a:t>η</a:t>
            </a:r>
            <a:r>
              <a:rPr lang="en-US" altLang="zh-TW" sz="2200" b="1">
                <a:ea typeface="標楷體" pitchFamily="65" charset="-120"/>
              </a:rPr>
              <a:t> </a:t>
            </a:r>
            <a:r>
              <a:rPr lang="zh-TW" altLang="en-US" sz="2200" b="1">
                <a:ea typeface="標楷體" pitchFamily="65" charset="-120"/>
              </a:rPr>
              <a:t>太大，可能因權重調整過大，造成目標函數發生震盪</a:t>
            </a:r>
            <a:br>
              <a:rPr lang="zh-TW" altLang="en-US" sz="2200" b="1">
                <a:ea typeface="標楷體" pitchFamily="65" charset="-120"/>
              </a:rPr>
            </a:br>
            <a:r>
              <a:rPr lang="zh-TW" altLang="en-US" sz="2200" b="1">
                <a:ea typeface="標楷體" pitchFamily="65" charset="-120"/>
              </a:rPr>
              <a:t>              （</a:t>
            </a:r>
            <a:r>
              <a:rPr lang="en-US" altLang="zh-TW" sz="2200" b="1">
                <a:ea typeface="標楷體" pitchFamily="65" charset="-120"/>
              </a:rPr>
              <a:t>damping</a:t>
            </a:r>
            <a:r>
              <a:rPr lang="zh-TW" altLang="en-US" sz="2200" b="1">
                <a:ea typeface="標楷體" pitchFamily="65" charset="-120"/>
              </a:rPr>
              <a:t>）、不穩定的現象，而難以收斂</a:t>
            </a:r>
          </a:p>
        </p:txBody>
      </p:sp>
      <p:sp>
        <p:nvSpPr>
          <p:cNvPr id="21" name="矩形 20"/>
          <p:cNvSpPr>
            <a:spLocks noChangeArrowheads="1"/>
          </p:cNvSpPr>
          <p:nvPr/>
        </p:nvSpPr>
        <p:spPr bwMode="auto">
          <a:xfrm>
            <a:off x="714375" y="4286250"/>
            <a:ext cx="8180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2425" indent="-352425"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buFont typeface="Wingdings" pitchFamily="2" charset="2"/>
              <a:buChar char=""/>
            </a:pPr>
            <a:r>
              <a:rPr lang="el-GR" altLang="zh-TW" b="1">
                <a:solidFill>
                  <a:srgbClr val="000099"/>
                </a:solidFill>
                <a:ea typeface="標楷體" pitchFamily="65" charset="-120"/>
              </a:rPr>
              <a:t>η</a:t>
            </a:r>
            <a:r>
              <a:rPr lang="en-US" altLang="zh-TW" b="1">
                <a:solidFill>
                  <a:srgbClr val="000099"/>
                </a:solidFill>
                <a:ea typeface="標楷體" pitchFamily="65" charset="-120"/>
              </a:rPr>
              <a:t> </a:t>
            </a:r>
            <a:r>
              <a:rPr lang="zh-TW" altLang="en-US" b="1">
                <a:solidFill>
                  <a:srgbClr val="000099"/>
                </a:solidFill>
                <a:ea typeface="標楷體" pitchFamily="65" charset="-120"/>
              </a:rPr>
              <a:t>建議數值與範圍</a:t>
            </a:r>
          </a:p>
        </p:txBody>
      </p:sp>
      <p:sp>
        <p:nvSpPr>
          <p:cNvPr id="2049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sp>
        <p:nvSpPr>
          <p:cNvPr id="2049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sp>
        <p:nvSpPr>
          <p:cNvPr id="20493"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zh-TW"/>
          </a:p>
        </p:txBody>
      </p:sp>
      <p:grpSp>
        <p:nvGrpSpPr>
          <p:cNvPr id="2" name="群組 28"/>
          <p:cNvGrpSpPr>
            <a:grpSpLocks/>
          </p:cNvGrpSpPr>
          <p:nvPr/>
        </p:nvGrpSpPr>
        <p:grpSpPr bwMode="auto">
          <a:xfrm>
            <a:off x="1273175" y="4799013"/>
            <a:ext cx="7358063" cy="1355725"/>
            <a:chOff x="1272789" y="4799385"/>
            <a:chExt cx="7358114" cy="1354868"/>
          </a:xfrm>
        </p:grpSpPr>
        <p:sp>
          <p:nvSpPr>
            <p:cNvPr id="20497" name="矩形 23"/>
            <p:cNvSpPr>
              <a:spLocks noChangeArrowheads="1"/>
            </p:cNvSpPr>
            <p:nvPr/>
          </p:nvSpPr>
          <p:spPr bwMode="auto">
            <a:xfrm>
              <a:off x="1272789" y="4857760"/>
              <a:ext cx="7358114"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2425" indent="-352425"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ts val="1800"/>
                </a:spcBef>
                <a:spcAft>
                  <a:spcPts val="1200"/>
                </a:spcAft>
                <a:buFont typeface="Wingdings" pitchFamily="2" charset="2"/>
                <a:buChar char="§"/>
              </a:pPr>
              <a:r>
                <a:rPr lang="en-US" altLang="zh-TW" sz="2200" b="1">
                  <a:ea typeface="標楷體" pitchFamily="65" charset="-120"/>
                </a:rPr>
                <a:t>  </a:t>
              </a:r>
            </a:p>
            <a:p>
              <a:pPr eaLnBrk="1" hangingPunct="1">
                <a:spcBef>
                  <a:spcPts val="1800"/>
                </a:spcBef>
                <a:spcAft>
                  <a:spcPts val="1200"/>
                </a:spcAft>
                <a:buFont typeface="Wingdings" pitchFamily="2" charset="2"/>
                <a:buChar char="§"/>
              </a:pPr>
              <a:r>
                <a:rPr lang="en-US" altLang="zh-TW" sz="2200" b="1">
                  <a:ea typeface="標楷體" pitchFamily="65" charset="-120"/>
                </a:rPr>
                <a:t>  </a:t>
              </a:r>
            </a:p>
          </p:txBody>
        </p:sp>
        <p:graphicFrame>
          <p:nvGraphicFramePr>
            <p:cNvPr id="20498" name="Object 5"/>
            <p:cNvGraphicFramePr>
              <a:graphicFrameLocks noChangeAspect="1"/>
            </p:cNvGraphicFramePr>
            <p:nvPr/>
          </p:nvGraphicFramePr>
          <p:xfrm>
            <a:off x="1695294" y="4799385"/>
            <a:ext cx="1200150" cy="642938"/>
          </p:xfrm>
          <a:graphic>
            <a:graphicData uri="http://schemas.openxmlformats.org/presentationml/2006/ole">
              <mc:AlternateContent xmlns:mc="http://schemas.openxmlformats.org/markup-compatibility/2006">
                <mc:Choice xmlns:v="urn:schemas-microsoft-com:vml" Requires="v">
                  <p:oleObj spid="_x0000_s20527" name="Equation" r:id="rId6" imgW="799753" imgH="431613" progId="Equation.DSMT4">
                    <p:embed/>
                  </p:oleObj>
                </mc:Choice>
                <mc:Fallback>
                  <p:oleObj name="Equation" r:id="rId6" imgW="799753" imgH="431613"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5294" y="4799385"/>
                          <a:ext cx="1200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9" name="Object 7"/>
            <p:cNvGraphicFramePr>
              <a:graphicFrameLocks noChangeAspect="1"/>
            </p:cNvGraphicFramePr>
            <p:nvPr/>
          </p:nvGraphicFramePr>
          <p:xfrm>
            <a:off x="1714480" y="5468453"/>
            <a:ext cx="1100138" cy="685800"/>
          </p:xfrm>
          <a:graphic>
            <a:graphicData uri="http://schemas.openxmlformats.org/presentationml/2006/ole">
              <mc:AlternateContent xmlns:mc="http://schemas.openxmlformats.org/markup-compatibility/2006">
                <mc:Choice xmlns:v="urn:schemas-microsoft-com:vml" Requires="v">
                  <p:oleObj spid="_x0000_s20528" name="Equation" r:id="rId8" imgW="736600" imgH="457200" progId="Equation.DSMT4">
                    <p:embed/>
                  </p:oleObj>
                </mc:Choice>
                <mc:Fallback>
                  <p:oleObj name="Equation" r:id="rId8" imgW="736600" imgH="4572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4480" y="5468453"/>
                          <a:ext cx="11001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0" name="矩形 25"/>
            <p:cNvSpPr>
              <a:spLocks noChangeArrowheads="1"/>
            </p:cNvSpPr>
            <p:nvPr/>
          </p:nvSpPr>
          <p:spPr bwMode="auto">
            <a:xfrm>
              <a:off x="3357554" y="4929198"/>
              <a:ext cx="457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zh-TW" altLang="en-US" sz="1600"/>
                <a:t>，</a:t>
              </a:r>
              <a:r>
                <a:rPr lang="el-GR" altLang="zh-TW" sz="1600" i="1"/>
                <a:t>λ</a:t>
              </a:r>
              <a:r>
                <a:rPr lang="en-US" altLang="zh-TW" sz="1600" baseline="-25000"/>
                <a:t>max </a:t>
              </a:r>
              <a:r>
                <a:rPr lang="zh-TW" altLang="en-US" sz="1600"/>
                <a:t>為輸入向量共變異矩陣的最大</a:t>
              </a:r>
              <a:r>
                <a:rPr lang="zh-TW" altLang="en-US" sz="1600" b="1"/>
                <a:t>特徵值</a:t>
              </a:r>
              <a:endParaRPr lang="zh-TW" altLang="en-US" sz="1600"/>
            </a:p>
          </p:txBody>
        </p:sp>
        <p:graphicFrame>
          <p:nvGraphicFramePr>
            <p:cNvPr id="20501" name="Object 9"/>
            <p:cNvGraphicFramePr>
              <a:graphicFrameLocks noChangeAspect="1"/>
            </p:cNvGraphicFramePr>
            <p:nvPr/>
          </p:nvGraphicFramePr>
          <p:xfrm>
            <a:off x="3507370" y="5715016"/>
            <a:ext cx="2430780" cy="301752"/>
          </p:xfrm>
          <a:graphic>
            <a:graphicData uri="http://schemas.openxmlformats.org/presentationml/2006/ole">
              <mc:AlternateContent xmlns:mc="http://schemas.openxmlformats.org/markup-compatibility/2006">
                <mc:Choice xmlns:v="urn:schemas-microsoft-com:vml" Requires="v">
                  <p:oleObj spid="_x0000_s20529" name="Equation" r:id="rId10" imgW="1841500" imgH="228600" progId="Equation.DSMT4">
                    <p:embed/>
                  </p:oleObj>
                </mc:Choice>
                <mc:Fallback>
                  <p:oleObj name="Equation" r:id="rId10" imgW="1841500" imgH="2286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7370" y="5715016"/>
                          <a:ext cx="2430780" cy="30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495"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20496" name="投影片編號版面配置區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59AB4F2-5359-409E-B54A-4F61B386CA24}" type="slidenum">
              <a:rPr lang="en-US" altLang="zh-TW" smtClean="0"/>
              <a:pPr eaLnBrk="1" hangingPunct="1"/>
              <a:t>16</a:t>
            </a:fld>
            <a:endParaRPr lang="en-US" altLang="zh-TW" smtClean="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linds(horizontal)">
                                      <p:cBhvr>
                                        <p:cTn id="11" dur="500"/>
                                        <p:tgtEl>
                                          <p:spTgt spid="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up)">
                                      <p:cBhvr>
                                        <p:cTn id="16" dur="500"/>
                                        <p:tgtEl>
                                          <p:spTgt spid="21"/>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20" grpId="0" autoUpdateAnimBg="0"/>
      <p:bldP spid="2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296" name="Object 32"/>
          <p:cNvGraphicFramePr>
            <a:graphicFrameLocks noGrp="1" noChangeAspect="1"/>
          </p:cNvGraphicFramePr>
          <p:nvPr>
            <p:ph idx="1"/>
          </p:nvPr>
        </p:nvGraphicFramePr>
        <p:xfrm>
          <a:off x="1500188" y="5286375"/>
          <a:ext cx="3824287" cy="857250"/>
        </p:xfrm>
        <a:graphic>
          <a:graphicData uri="http://schemas.openxmlformats.org/presentationml/2006/ole">
            <mc:AlternateContent xmlns:mc="http://schemas.openxmlformats.org/markup-compatibility/2006">
              <mc:Choice xmlns:v="urn:schemas-microsoft-com:vml" Requires="v">
                <p:oleObj spid="_x0000_s23594" name="Equation" r:id="rId3" imgW="2946400" imgH="660400" progId="Equation.DSMT4">
                  <p:embed/>
                </p:oleObj>
              </mc:Choice>
              <mc:Fallback>
                <p:oleObj name="Equation" r:id="rId3" imgW="2946400" imgH="660400" progId="Equation.DSMT4">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5286375"/>
                        <a:ext cx="3824287"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6" name="Rectangle 2"/>
          <p:cNvSpPr>
            <a:spLocks noGrp="1" noChangeArrowheads="1"/>
          </p:cNvSpPr>
          <p:nvPr>
            <p:ph type="title"/>
          </p:nvPr>
        </p:nvSpPr>
        <p:spPr/>
        <p:txBody>
          <a:bodyPr/>
          <a:lstStyle/>
          <a:p>
            <a:pPr>
              <a:defRPr/>
            </a:pPr>
            <a:r>
              <a:rPr lang="en-US" altLang="zh-TW" sz="3300" dirty="0" smtClean="0">
                <a:solidFill>
                  <a:srgbClr val="003366"/>
                </a:solidFill>
              </a:rPr>
              <a:t>3.4 </a:t>
            </a:r>
            <a:r>
              <a:rPr lang="zh-TW" altLang="en-US" sz="3300" dirty="0" smtClean="0">
                <a:solidFill>
                  <a:srgbClr val="003366"/>
                </a:solidFill>
              </a:rPr>
              <a:t>感知</a:t>
            </a:r>
            <a:r>
              <a:rPr lang="zh-TW" altLang="en-US" sz="3300" dirty="0">
                <a:solidFill>
                  <a:srgbClr val="003366"/>
                </a:solidFill>
              </a:rPr>
              <a:t>器學習法</a:t>
            </a:r>
            <a:r>
              <a:rPr lang="zh-TW" altLang="en-US" sz="2400" dirty="0">
                <a:solidFill>
                  <a:srgbClr val="FF0000"/>
                </a:solidFill>
              </a:rPr>
              <a:t>（</a:t>
            </a:r>
            <a:r>
              <a:rPr lang="en-US" altLang="zh-TW" sz="2400" dirty="0">
                <a:solidFill>
                  <a:srgbClr val="FF0000"/>
                </a:solidFill>
              </a:rPr>
              <a:t>Perceptron learning rule</a:t>
            </a:r>
            <a:r>
              <a:rPr lang="zh-TW" altLang="en-US" sz="2400" dirty="0">
                <a:solidFill>
                  <a:srgbClr val="FF0000"/>
                </a:solidFill>
              </a:rPr>
              <a:t>）</a:t>
            </a:r>
          </a:p>
        </p:txBody>
      </p:sp>
      <p:sp>
        <p:nvSpPr>
          <p:cNvPr id="11271" name="Rectangle 7"/>
          <p:cNvSpPr>
            <a:spLocks noGrp="1" noChangeArrowheads="1"/>
          </p:cNvSpPr>
          <p:nvPr>
            <p:ph type="body" sz="half" idx="4294967295"/>
          </p:nvPr>
        </p:nvSpPr>
        <p:spPr>
          <a:xfrm>
            <a:off x="500063" y="1052513"/>
            <a:ext cx="7794625" cy="1009650"/>
          </a:xfrm>
        </p:spPr>
        <p:txBody>
          <a:bodyPr/>
          <a:lstStyle/>
          <a:p>
            <a:pPr marL="450850" indent="-450850">
              <a:lnSpc>
                <a:spcPct val="130000"/>
              </a:lnSpc>
              <a:spcAft>
                <a:spcPct val="30000"/>
              </a:spcAft>
              <a:defRPr/>
            </a:pPr>
            <a:r>
              <a:rPr lang="zh-TW" altLang="en-US" sz="2200" dirty="0"/>
              <a:t>感知器是屬於</a:t>
            </a:r>
            <a:r>
              <a:rPr lang="zh-TW" altLang="en-US" sz="2200" dirty="0">
                <a:solidFill>
                  <a:schemeClr val="accent2"/>
                </a:solidFill>
              </a:rPr>
              <a:t>單層前饋式網路</a:t>
            </a:r>
            <a:r>
              <a:rPr lang="zh-TW" altLang="en-US" sz="2200" dirty="0"/>
              <a:t>，早期的活化函數為兩值門檻函數，神經元的輸出為 </a:t>
            </a:r>
            <a:r>
              <a:rPr lang="en-US" altLang="zh-TW" sz="2200" dirty="0"/>
              <a:t>1</a:t>
            </a:r>
            <a:r>
              <a:rPr lang="zh-TW" altLang="en-US" sz="2200" dirty="0"/>
              <a:t>，否則為 </a:t>
            </a:r>
            <a:r>
              <a:rPr lang="en-US" altLang="zh-TW" sz="2200" dirty="0"/>
              <a:t>0</a:t>
            </a:r>
            <a:r>
              <a:rPr lang="zh-TW" altLang="en-US" sz="2200" dirty="0"/>
              <a:t>（或 </a:t>
            </a:r>
            <a:r>
              <a:rPr lang="en-US" altLang="zh-TW" sz="2200" dirty="0"/>
              <a:t>–1</a:t>
            </a:r>
            <a:r>
              <a:rPr lang="zh-TW" altLang="en-US" sz="2200" dirty="0"/>
              <a:t>）</a:t>
            </a:r>
          </a:p>
        </p:txBody>
      </p:sp>
      <p:graphicFrame>
        <p:nvGraphicFramePr>
          <p:cNvPr id="11291" name="Object 27"/>
          <p:cNvGraphicFramePr>
            <a:graphicFrameLocks noGrp="1" noChangeAspect="1"/>
          </p:cNvGraphicFramePr>
          <p:nvPr>
            <p:ph sz="quarter" idx="4294967295"/>
          </p:nvPr>
        </p:nvGraphicFramePr>
        <p:xfrm>
          <a:off x="1428750" y="3000375"/>
          <a:ext cx="5470525" cy="957263"/>
        </p:xfrm>
        <a:graphic>
          <a:graphicData uri="http://schemas.openxmlformats.org/presentationml/2006/ole">
            <mc:AlternateContent xmlns:mc="http://schemas.openxmlformats.org/markup-compatibility/2006">
              <mc:Choice xmlns:v="urn:schemas-microsoft-com:vml" Requires="v">
                <p:oleObj spid="_x0000_s23595" name="Equation" r:id="rId5" imgW="3048000" imgH="533400" progId="Equation.DSMT4">
                  <p:embed/>
                </p:oleObj>
              </mc:Choice>
              <mc:Fallback>
                <p:oleObj name="Equation" r:id="rId5" imgW="3048000" imgH="533400"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50" y="3000375"/>
                        <a:ext cx="5470525"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558" name="Picture 4" descr="BD10307_"/>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87" name="Object 23"/>
          <p:cNvGraphicFramePr>
            <a:graphicFrameLocks noChangeAspect="1"/>
          </p:cNvGraphicFramePr>
          <p:nvPr/>
        </p:nvGraphicFramePr>
        <p:xfrm>
          <a:off x="1476375" y="2116138"/>
          <a:ext cx="3722688" cy="808037"/>
        </p:xfrm>
        <a:graphic>
          <a:graphicData uri="http://schemas.openxmlformats.org/presentationml/2006/ole">
            <mc:AlternateContent xmlns:mc="http://schemas.openxmlformats.org/markup-compatibility/2006">
              <mc:Choice xmlns:v="urn:schemas-microsoft-com:vml" Requires="v">
                <p:oleObj spid="_x0000_s23596" name="Equation" r:id="rId8" imgW="2298700" imgH="495300" progId="Equation.DSMT4">
                  <p:embed/>
                </p:oleObj>
              </mc:Choice>
              <mc:Fallback>
                <p:oleObj name="Equation" r:id="rId8" imgW="2298700" imgH="495300" progId="Equation.DSMT4">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2116138"/>
                        <a:ext cx="3722688"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93" name="Object 29"/>
          <p:cNvGraphicFramePr>
            <a:graphicFrameLocks noChangeAspect="1"/>
          </p:cNvGraphicFramePr>
          <p:nvPr/>
        </p:nvGraphicFramePr>
        <p:xfrm>
          <a:off x="1444625" y="4081463"/>
          <a:ext cx="3160713" cy="436562"/>
        </p:xfrm>
        <a:graphic>
          <a:graphicData uri="http://schemas.openxmlformats.org/presentationml/2006/ole">
            <mc:AlternateContent xmlns:mc="http://schemas.openxmlformats.org/markup-compatibility/2006">
              <mc:Choice xmlns:v="urn:schemas-microsoft-com:vml" Requires="v">
                <p:oleObj spid="_x0000_s23597" name="Equation" r:id="rId10" imgW="1841500" imgH="254000" progId="Equation.DSMT4">
                  <p:embed/>
                </p:oleObj>
              </mc:Choice>
              <mc:Fallback>
                <p:oleObj name="Equation" r:id="rId10" imgW="1841500" imgH="254000" progId="Equation.DSMT4">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4625" y="4081463"/>
                        <a:ext cx="3160713"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94" name="Object 30"/>
          <p:cNvGraphicFramePr>
            <a:graphicFrameLocks noChangeAspect="1"/>
          </p:cNvGraphicFramePr>
          <p:nvPr/>
        </p:nvGraphicFramePr>
        <p:xfrm>
          <a:off x="1443038" y="4681538"/>
          <a:ext cx="5467350" cy="454025"/>
        </p:xfrm>
        <a:graphic>
          <a:graphicData uri="http://schemas.openxmlformats.org/presentationml/2006/ole">
            <mc:AlternateContent xmlns:mc="http://schemas.openxmlformats.org/markup-compatibility/2006">
              <mc:Choice xmlns:v="urn:schemas-microsoft-com:vml" Requires="v">
                <p:oleObj spid="_x0000_s23598" name="Equation" r:id="rId12" imgW="3060700" imgH="254000" progId="Equation.DSMT4">
                  <p:embed/>
                </p:oleObj>
              </mc:Choice>
              <mc:Fallback>
                <p:oleObj name="Equation" r:id="rId12" imgW="3060700" imgH="254000" progId="Equation.DSMT4">
                  <p:embed/>
                  <p:pic>
                    <p:nvPicPr>
                      <p:cNvPr id="0"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3038" y="4681538"/>
                        <a:ext cx="54673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2"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23563"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63EE92F2-7DF4-4A4E-B465-5BCDF4C9C4B5}" type="slidenum">
              <a:rPr lang="en-US" altLang="zh-TW" smtClean="0"/>
              <a:pPr eaLnBrk="1" hangingPunct="1"/>
              <a:t>17</a:t>
            </a:fld>
            <a:endParaRPr lang="en-US" altLang="zh-TW"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2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1287"/>
                                        </p:tgtEl>
                                        <p:attrNameLst>
                                          <p:attrName>style.visibility</p:attrName>
                                        </p:attrNameLst>
                                      </p:cBhvr>
                                      <p:to>
                                        <p:strVal val="visible"/>
                                      </p:to>
                                    </p:set>
                                    <p:animEffect transition="in" filter="wipe(up)">
                                      <p:cBhvr>
                                        <p:cTn id="11" dur="500"/>
                                        <p:tgtEl>
                                          <p:spTgt spid="112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1291"/>
                                        </p:tgtEl>
                                        <p:attrNameLst>
                                          <p:attrName>style.visibility</p:attrName>
                                        </p:attrNameLst>
                                      </p:cBhvr>
                                      <p:to>
                                        <p:strVal val="visible"/>
                                      </p:to>
                                    </p:set>
                                    <p:animEffect transition="in" filter="wipe(up)">
                                      <p:cBhvr>
                                        <p:cTn id="16" dur="500"/>
                                        <p:tgtEl>
                                          <p:spTgt spid="112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1293"/>
                                        </p:tgtEl>
                                        <p:attrNameLst>
                                          <p:attrName>style.visibility</p:attrName>
                                        </p:attrNameLst>
                                      </p:cBhvr>
                                      <p:to>
                                        <p:strVal val="visible"/>
                                      </p:to>
                                    </p:set>
                                    <p:animEffect transition="in" filter="wipe(up)">
                                      <p:cBhvr>
                                        <p:cTn id="21" dur="500"/>
                                        <p:tgtEl>
                                          <p:spTgt spid="112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1294"/>
                                        </p:tgtEl>
                                        <p:attrNameLst>
                                          <p:attrName>style.visibility</p:attrName>
                                        </p:attrNameLst>
                                      </p:cBhvr>
                                      <p:to>
                                        <p:strVal val="visible"/>
                                      </p:to>
                                    </p:set>
                                    <p:animEffect transition="in" filter="wipe(up)">
                                      <p:cBhvr>
                                        <p:cTn id="26" dur="500"/>
                                        <p:tgtEl>
                                          <p:spTgt spid="1129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1296"/>
                                        </p:tgtEl>
                                        <p:attrNameLst>
                                          <p:attrName>style.visibility</p:attrName>
                                        </p:attrNameLst>
                                      </p:cBhvr>
                                      <p:to>
                                        <p:strVal val="visible"/>
                                      </p:to>
                                    </p:set>
                                    <p:animEffect transition="in" filter="wipe(up)">
                                      <p:cBhvr>
                                        <p:cTn id="31" dur="500"/>
                                        <p:tgtEl>
                                          <p:spTgt spid="11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9" name="Rectangle 7"/>
          <p:cNvSpPr>
            <a:spLocks noGrp="1" noChangeArrowheads="1"/>
          </p:cNvSpPr>
          <p:nvPr>
            <p:ph type="title"/>
          </p:nvPr>
        </p:nvSpPr>
        <p:spPr/>
        <p:txBody>
          <a:bodyPr/>
          <a:lstStyle/>
          <a:p>
            <a:pPr>
              <a:defRPr/>
            </a:pPr>
            <a:r>
              <a:rPr lang="zh-TW" altLang="en-US" sz="3600" dirty="0">
                <a:solidFill>
                  <a:srgbClr val="003366"/>
                </a:solidFill>
              </a:rPr>
              <a:t>感知器學習法</a:t>
            </a:r>
            <a:endParaRPr lang="zh-TW" altLang="zh-TW" dirty="0"/>
          </a:p>
        </p:txBody>
      </p:sp>
      <p:pic>
        <p:nvPicPr>
          <p:cNvPr id="79878" name="Picture 6" descr="3-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6517" t="-6033" r="-7956" b="-10692"/>
          <a:stretch>
            <a:fillRect/>
          </a:stretch>
        </p:blipFill>
        <p:spPr>
          <a:xfrm>
            <a:off x="1763713" y="1268413"/>
            <a:ext cx="5688012" cy="4176712"/>
          </a:xfrm>
          <a:noFill/>
          <a:ln w="57150" cmpd="thinThick">
            <a:solidFill>
              <a:srgbClr val="0000CC"/>
            </a:solidFill>
          </a:ln>
          <a:extLst>
            <a:ext uri="{909E8E84-426E-40DD-AFC4-6F175D3DCCD1}">
              <a14:hiddenFill xmlns:a14="http://schemas.microsoft.com/office/drawing/2010/main">
                <a:solidFill>
                  <a:srgbClr val="FFFFFF"/>
                </a:solidFill>
              </a14:hiddenFill>
            </a:ext>
          </a:extLst>
        </p:spPr>
      </p:pic>
      <p:pic>
        <p:nvPicPr>
          <p:cNvPr id="24580" name="Picture 4" descr="BD1030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1" name="Text Box 9"/>
          <p:cNvSpPr txBox="1">
            <a:spLocks noChangeArrowheads="1"/>
          </p:cNvSpPr>
          <p:nvPr/>
        </p:nvSpPr>
        <p:spPr bwMode="auto">
          <a:xfrm>
            <a:off x="3276600" y="5589588"/>
            <a:ext cx="4032250" cy="396875"/>
          </a:xfrm>
          <a:prstGeom prst="rect">
            <a:avLst/>
          </a:prstGeom>
          <a:noFill/>
          <a:ln w="9525">
            <a:noFill/>
            <a:miter lim="800000"/>
            <a:headEnd/>
            <a:tailEnd/>
          </a:ln>
          <a:effectLst/>
        </p:spPr>
        <p:txBody>
          <a:bodyPr>
            <a:spAutoFit/>
          </a:bodyPr>
          <a:lstStyle/>
          <a:p>
            <a:pPr>
              <a:spcBef>
                <a:spcPct val="50000"/>
              </a:spcBef>
              <a:defRPr/>
            </a:pPr>
            <a:r>
              <a:rPr lang="zh-TW" altLang="en-US" sz="2000" b="1" dirty="0">
                <a:effectLst>
                  <a:outerShdw blurRad="38100" dist="38100" dir="2700000" algn="tl">
                    <a:srgbClr val="C0C0C0"/>
                  </a:outerShdw>
                </a:effectLst>
                <a:ea typeface="標楷體" pitchFamily="65" charset="-120"/>
              </a:rPr>
              <a:t>圖</a:t>
            </a:r>
            <a:r>
              <a:rPr lang="en-US" altLang="zh-TW" sz="2000" b="1" dirty="0">
                <a:effectLst>
                  <a:outerShdw blurRad="38100" dist="38100" dir="2700000" algn="tl">
                    <a:srgbClr val="C0C0C0"/>
                  </a:outerShdw>
                </a:effectLst>
                <a:ea typeface="標楷體" pitchFamily="65" charset="-120"/>
              </a:rPr>
              <a:t>3.6  </a:t>
            </a:r>
            <a:r>
              <a:rPr lang="zh-TW" altLang="en-US" sz="2000" b="1" dirty="0">
                <a:effectLst>
                  <a:outerShdw blurRad="38100" dist="38100" dir="2700000" algn="tl">
                    <a:srgbClr val="C0C0C0"/>
                  </a:outerShdw>
                </a:effectLst>
                <a:ea typeface="標楷體" pitchFamily="65" charset="-120"/>
              </a:rPr>
              <a:t>感知器學習法</a:t>
            </a:r>
          </a:p>
        </p:txBody>
      </p:sp>
      <p:sp>
        <p:nvSpPr>
          <p:cNvPr id="24582"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24583"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5094D235-F4B2-4E35-B061-7251C127606B}" type="slidenum">
              <a:rPr lang="en-US" altLang="zh-TW" smtClean="0"/>
              <a:pPr eaLnBrk="1" hangingPunct="1"/>
              <a:t>18</a:t>
            </a:fld>
            <a:endParaRPr lang="en-US" altLang="zh-TW"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dissolve">
                                      <p:cBhvr>
                                        <p:cTn id="7" dur="500"/>
                                        <p:tgtEl>
                                          <p:spTgt spid="7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336699"/>
            </a:gs>
          </a:gsLst>
          <a:lin ang="5400000" scaled="1"/>
        </a:gradFill>
        <a:effectLst/>
      </p:bgPr>
    </p:bg>
    <p:spTree>
      <p:nvGrpSpPr>
        <p:cNvPr id="1" name=""/>
        <p:cNvGrpSpPr/>
        <p:nvPr/>
      </p:nvGrpSpPr>
      <p:grpSpPr>
        <a:xfrm>
          <a:off x="0" y="0"/>
          <a:ext cx="0" cy="0"/>
          <a:chOff x="0" y="0"/>
          <a:chExt cx="0" cy="0"/>
        </a:xfrm>
      </p:grpSpPr>
      <p:grpSp>
        <p:nvGrpSpPr>
          <p:cNvPr id="25602" name="Group 2"/>
          <p:cNvGrpSpPr>
            <a:grpSpLocks/>
          </p:cNvGrpSpPr>
          <p:nvPr/>
        </p:nvGrpSpPr>
        <p:grpSpPr bwMode="auto">
          <a:xfrm>
            <a:off x="457200" y="1143000"/>
            <a:ext cx="8458200" cy="4419600"/>
            <a:chOff x="-3" y="-3"/>
            <a:chExt cx="3373" cy="409"/>
          </a:xfrm>
        </p:grpSpPr>
        <p:grpSp>
          <p:nvGrpSpPr>
            <p:cNvPr id="25613" name="Group 3"/>
            <p:cNvGrpSpPr>
              <a:grpSpLocks/>
            </p:cNvGrpSpPr>
            <p:nvPr/>
          </p:nvGrpSpPr>
          <p:grpSpPr bwMode="auto">
            <a:xfrm>
              <a:off x="0" y="0"/>
              <a:ext cx="3367" cy="403"/>
              <a:chOff x="0" y="0"/>
              <a:chExt cx="3367" cy="403"/>
            </a:xfrm>
          </p:grpSpPr>
          <p:sp>
            <p:nvSpPr>
              <p:cNvPr id="41988" name="Rectangle 4"/>
              <p:cNvSpPr>
                <a:spLocks noChangeArrowheads="1"/>
              </p:cNvSpPr>
              <p:nvPr/>
            </p:nvSpPr>
            <p:spPr bwMode="auto">
              <a:xfrm>
                <a:off x="11" y="0"/>
                <a:ext cx="3345" cy="403"/>
              </a:xfrm>
              <a:prstGeom prst="rect">
                <a:avLst/>
              </a:prstGeom>
              <a:gradFill rotWithShape="0">
                <a:gsLst>
                  <a:gs pos="0">
                    <a:srgbClr val="FFFF99"/>
                  </a:gs>
                  <a:gs pos="5000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a:lstStyle/>
              <a:p>
                <a:pPr>
                  <a:defRPr/>
                </a:pPr>
                <a:r>
                  <a:rPr lang="en-US" altLang="zh-TW" sz="1200"/>
                  <a:t> </a:t>
                </a:r>
              </a:p>
              <a:p>
                <a:pPr eaLnBrk="0" hangingPunct="0">
                  <a:defRPr/>
                </a:pPr>
                <a:endParaRPr lang="en-US" altLang="zh-TW"/>
              </a:p>
            </p:txBody>
          </p:sp>
          <p:sp>
            <p:nvSpPr>
              <p:cNvPr id="41989" name="Rectangle 5"/>
              <p:cNvSpPr>
                <a:spLocks noChangeArrowheads="1"/>
              </p:cNvSpPr>
              <p:nvPr/>
            </p:nvSpPr>
            <p:spPr bwMode="auto">
              <a:xfrm>
                <a:off x="0" y="0"/>
                <a:ext cx="3367" cy="403"/>
              </a:xfrm>
              <a:prstGeom prst="rect">
                <a:avLst/>
              </a:prstGeom>
              <a:gradFill rotWithShape="0">
                <a:gsLst>
                  <a:gs pos="0">
                    <a:srgbClr val="FFFF99"/>
                  </a:gs>
                  <a:gs pos="5000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p>
                <a:pPr>
                  <a:defRPr/>
                </a:pPr>
                <a:endParaRPr lang="zh-TW" altLang="en-US"/>
              </a:p>
            </p:txBody>
          </p:sp>
        </p:grpSp>
        <p:sp>
          <p:nvSpPr>
            <p:cNvPr id="41990" name="Rectangle 6"/>
            <p:cNvSpPr>
              <a:spLocks noChangeArrowheads="1"/>
            </p:cNvSpPr>
            <p:nvPr/>
          </p:nvSpPr>
          <p:spPr bwMode="auto">
            <a:xfrm>
              <a:off x="-3" y="-3"/>
              <a:ext cx="3373" cy="409"/>
            </a:xfrm>
            <a:prstGeom prst="rect">
              <a:avLst/>
            </a:prstGeom>
            <a:gradFill rotWithShape="0">
              <a:gsLst>
                <a:gs pos="0">
                  <a:srgbClr val="FFFF99"/>
                </a:gs>
                <a:gs pos="5000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p>
              <a:pPr>
                <a:defRPr/>
              </a:pPr>
              <a:endParaRPr lang="zh-TW" altLang="en-US"/>
            </a:p>
          </p:txBody>
        </p:sp>
      </p:grpSp>
      <p:sp>
        <p:nvSpPr>
          <p:cNvPr id="41991" name="Rectangle 7"/>
          <p:cNvSpPr>
            <a:spLocks noGrp="1" noChangeArrowheads="1"/>
          </p:cNvSpPr>
          <p:nvPr>
            <p:ph type="title"/>
          </p:nvPr>
        </p:nvSpPr>
        <p:spPr/>
        <p:txBody>
          <a:bodyPr/>
          <a:lstStyle/>
          <a:p>
            <a:pPr>
              <a:defRPr/>
            </a:pPr>
            <a:endParaRPr lang="zh-TW" altLang="zh-TW"/>
          </a:p>
        </p:txBody>
      </p:sp>
      <p:sp>
        <p:nvSpPr>
          <p:cNvPr id="41992" name="Rectangle 8"/>
          <p:cNvSpPr>
            <a:spLocks noGrp="1" noChangeArrowheads="1"/>
          </p:cNvSpPr>
          <p:nvPr>
            <p:ph idx="1"/>
          </p:nvPr>
        </p:nvSpPr>
        <p:spPr>
          <a:xfrm>
            <a:off x="323850" y="1295400"/>
            <a:ext cx="8458200" cy="2349500"/>
          </a:xfrm>
        </p:spPr>
        <p:txBody>
          <a:bodyPr/>
          <a:lstStyle/>
          <a:p>
            <a:pPr>
              <a:lnSpc>
                <a:spcPct val="150000"/>
              </a:lnSpc>
              <a:buFontTx/>
              <a:buNone/>
              <a:defRPr/>
            </a:pPr>
            <a:r>
              <a:rPr lang="en-US" altLang="zh-TW" sz="2200" dirty="0">
                <a:ea typeface="華康儷細黑" pitchFamily="49" charset="-120"/>
              </a:rPr>
              <a:t>	</a:t>
            </a:r>
            <a:r>
              <a:rPr lang="zh-TW" altLang="en-US" sz="2200" dirty="0">
                <a:ea typeface="華康儷細黑" pitchFamily="49" charset="-120"/>
              </a:rPr>
              <a:t>利用 </a:t>
            </a:r>
            <a:r>
              <a:rPr lang="en-US" altLang="zh-TW" sz="2200" dirty="0">
                <a:ea typeface="華康儷細黑" pitchFamily="49" charset="-120"/>
              </a:rPr>
              <a:t>Perceptron </a:t>
            </a:r>
            <a:r>
              <a:rPr lang="zh-TW" altLang="en-US" sz="2200" dirty="0">
                <a:ea typeface="華康儷細黑" pitchFamily="49" charset="-120"/>
              </a:rPr>
              <a:t>學習法更新單一神經元網路之權重。已知                                                 </a:t>
            </a:r>
          </a:p>
          <a:p>
            <a:pPr>
              <a:lnSpc>
                <a:spcPct val="150000"/>
              </a:lnSpc>
              <a:buFontTx/>
              <a:buNone/>
              <a:defRPr/>
            </a:pPr>
            <a:r>
              <a:rPr lang="zh-TW" altLang="en-US" sz="2200" dirty="0">
                <a:ea typeface="華康儷細黑" pitchFamily="49" charset="-120"/>
              </a:rPr>
              <a:t>                                          為目前神經元的連結權重，假設學習速率</a:t>
            </a:r>
            <a:r>
              <a:rPr lang="en-US" altLang="zh-TW" sz="2200" dirty="0">
                <a:latin typeface="標楷體" pitchFamily="65" charset="-120"/>
              </a:rPr>
              <a:t>η</a:t>
            </a:r>
            <a:r>
              <a:rPr lang="en-US" altLang="zh-TW" sz="2200" dirty="0">
                <a:ea typeface="華康儷細黑" pitchFamily="49" charset="-120"/>
              </a:rPr>
              <a:t>= 0.1</a:t>
            </a:r>
            <a:r>
              <a:rPr lang="zh-TW" altLang="en-US" sz="2200" dirty="0">
                <a:ea typeface="華康儷細黑" pitchFamily="49" charset="-120"/>
              </a:rPr>
              <a:t>，輸入向量 </a:t>
            </a:r>
            <a:r>
              <a:rPr lang="en-US" altLang="zh-TW" sz="2200" i="1" dirty="0">
                <a:ea typeface="華康儷細黑" pitchFamily="49" charset="-120"/>
              </a:rPr>
              <a:t>X</a:t>
            </a:r>
            <a:r>
              <a:rPr lang="en-US" altLang="zh-TW" sz="2200" baseline="-30000" dirty="0">
                <a:ea typeface="華康儷細黑" pitchFamily="49" charset="-120"/>
              </a:rPr>
              <a:t>1 </a:t>
            </a:r>
            <a:r>
              <a:rPr lang="zh-TW" altLang="en-US" sz="2200" dirty="0">
                <a:ea typeface="華康儷細黑" pitchFamily="49" charset="-120"/>
              </a:rPr>
              <a:t>的輸出值 </a:t>
            </a:r>
            <a:r>
              <a:rPr lang="en-US" altLang="zh-TW" sz="2200" i="1" dirty="0">
                <a:ea typeface="華康儷細黑" pitchFamily="49" charset="-120"/>
              </a:rPr>
              <a:t>d</a:t>
            </a:r>
            <a:r>
              <a:rPr lang="en-US" altLang="zh-TW" sz="2200" baseline="-30000" dirty="0">
                <a:ea typeface="華康儷細黑" pitchFamily="49" charset="-120"/>
              </a:rPr>
              <a:t>1 </a:t>
            </a:r>
            <a:r>
              <a:rPr lang="zh-TW" altLang="en-US" sz="2200" dirty="0">
                <a:ea typeface="華康儷細黑" pitchFamily="49" charset="-120"/>
              </a:rPr>
              <a:t>為 </a:t>
            </a:r>
            <a:r>
              <a:rPr lang="en-US" altLang="zh-TW" sz="2200" dirty="0">
                <a:ea typeface="華康儷細黑" pitchFamily="49" charset="-120"/>
              </a:rPr>
              <a:t>–1</a:t>
            </a:r>
            <a:r>
              <a:rPr lang="zh-TW" altLang="en-US" sz="2200" dirty="0">
                <a:ea typeface="華康儷細黑" pitchFamily="49" charset="-120"/>
              </a:rPr>
              <a:t>，</a:t>
            </a:r>
            <a:r>
              <a:rPr lang="en-US" altLang="zh-TW" sz="2200" i="1" dirty="0">
                <a:ea typeface="華康儷細黑" pitchFamily="49" charset="-120"/>
              </a:rPr>
              <a:t>X</a:t>
            </a:r>
            <a:r>
              <a:rPr lang="en-US" altLang="zh-TW" sz="2200" baseline="-30000" dirty="0">
                <a:ea typeface="華康儷細黑" pitchFamily="49" charset="-120"/>
              </a:rPr>
              <a:t>2 </a:t>
            </a:r>
            <a:r>
              <a:rPr lang="zh-TW" altLang="en-US" sz="2200" dirty="0">
                <a:ea typeface="華康儷細黑" pitchFamily="49" charset="-120"/>
              </a:rPr>
              <a:t>的輸出值 </a:t>
            </a:r>
            <a:r>
              <a:rPr lang="en-US" altLang="zh-TW" sz="2200" i="1" dirty="0">
                <a:ea typeface="華康儷細黑" pitchFamily="49" charset="-120"/>
              </a:rPr>
              <a:t>d</a:t>
            </a:r>
            <a:r>
              <a:rPr lang="en-US" altLang="zh-TW" sz="2200" baseline="-30000" dirty="0">
                <a:ea typeface="華康儷細黑" pitchFamily="49" charset="-120"/>
              </a:rPr>
              <a:t>2 </a:t>
            </a:r>
            <a:r>
              <a:rPr lang="zh-TW" altLang="en-US" sz="2200" dirty="0">
                <a:ea typeface="華康儷細黑" pitchFamily="49" charset="-120"/>
              </a:rPr>
              <a:t>為 </a:t>
            </a:r>
            <a:r>
              <a:rPr lang="en-US" altLang="zh-TW" sz="2200" dirty="0">
                <a:ea typeface="華康儷細黑" pitchFamily="49" charset="-120"/>
              </a:rPr>
              <a:t>–1</a:t>
            </a:r>
            <a:r>
              <a:rPr lang="zh-TW" altLang="en-US" sz="2200" dirty="0">
                <a:ea typeface="華康儷細黑" pitchFamily="49" charset="-120"/>
              </a:rPr>
              <a:t>。試調整目前的權重       ，來推求下二個迭代的權重                 。 </a:t>
            </a:r>
          </a:p>
        </p:txBody>
      </p:sp>
      <p:graphicFrame>
        <p:nvGraphicFramePr>
          <p:cNvPr id="25605" name="Object 10"/>
          <p:cNvGraphicFramePr>
            <a:graphicFrameLocks noChangeAspect="1"/>
          </p:cNvGraphicFramePr>
          <p:nvPr/>
        </p:nvGraphicFramePr>
        <p:xfrm>
          <a:off x="684213" y="2008188"/>
          <a:ext cx="2679700" cy="412750"/>
        </p:xfrm>
        <a:graphic>
          <a:graphicData uri="http://schemas.openxmlformats.org/presentationml/2006/ole">
            <mc:AlternateContent xmlns:mc="http://schemas.openxmlformats.org/markup-compatibility/2006">
              <mc:Choice xmlns:v="urn:schemas-microsoft-com:vml" Requires="v">
                <p:oleObj spid="_x0000_s25647" name="Equation" r:id="rId3" imgW="1485900" imgH="228600" progId="Equation.DSMT4">
                  <p:embed/>
                </p:oleObj>
              </mc:Choice>
              <mc:Fallback>
                <p:oleObj name="Equation" r:id="rId3" imgW="1485900" imgH="2286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008188"/>
                        <a:ext cx="26797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14"/>
          <p:cNvGraphicFramePr>
            <a:graphicFrameLocks noChangeAspect="1"/>
          </p:cNvGraphicFramePr>
          <p:nvPr/>
        </p:nvGraphicFramePr>
        <p:xfrm>
          <a:off x="1166813" y="3722688"/>
          <a:ext cx="2867025" cy="427037"/>
        </p:xfrm>
        <a:graphic>
          <a:graphicData uri="http://schemas.openxmlformats.org/presentationml/2006/ole">
            <mc:AlternateContent xmlns:mc="http://schemas.openxmlformats.org/markup-compatibility/2006">
              <mc:Choice xmlns:v="urn:schemas-microsoft-com:vml" Requires="v">
                <p:oleObj spid="_x0000_s25648" name="Equation" r:id="rId5" imgW="1536700" imgH="228600" progId="Equation.DSMT4">
                  <p:embed/>
                </p:oleObj>
              </mc:Choice>
              <mc:Fallback>
                <p:oleObj name="Equation" r:id="rId5" imgW="1536700" imgH="2286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813" y="3722688"/>
                        <a:ext cx="28670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15"/>
          <p:cNvGraphicFramePr>
            <a:graphicFrameLocks noChangeAspect="1"/>
          </p:cNvGraphicFramePr>
          <p:nvPr/>
        </p:nvGraphicFramePr>
        <p:xfrm>
          <a:off x="4519613" y="3722688"/>
          <a:ext cx="3246437" cy="427037"/>
        </p:xfrm>
        <a:graphic>
          <a:graphicData uri="http://schemas.openxmlformats.org/presentationml/2006/ole">
            <mc:AlternateContent xmlns:mc="http://schemas.openxmlformats.org/markup-compatibility/2006">
              <mc:Choice xmlns:v="urn:schemas-microsoft-com:vml" Requires="v">
                <p:oleObj spid="_x0000_s25649" name="Equation" r:id="rId7" imgW="1739900" imgH="228600" progId="Equation.DSMT4">
                  <p:embed/>
                </p:oleObj>
              </mc:Choice>
              <mc:Fallback>
                <p:oleObj name="Equation" r:id="rId7" imgW="1739900" imgH="228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9613" y="3722688"/>
                        <a:ext cx="3246437"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5608" name="Picture 16" descr="實例3-3"/>
          <p:cNvPicPr>
            <a:picLocks noChangeAspect="1" noChangeArrowheads="1"/>
          </p:cNvPicPr>
          <p:nvPr/>
        </p:nvPicPr>
        <p:blipFill>
          <a:blip r:embed="rId9">
            <a:clrChange>
              <a:clrFrom>
                <a:srgbClr val="FFFFFF"/>
              </a:clrFrom>
              <a:clrTo>
                <a:srgbClr val="FFFFFF">
                  <a:alpha val="0"/>
                </a:srgbClr>
              </a:clrTo>
            </a:clrChange>
            <a:lum bright="-6000" contrast="6000"/>
            <a:extLst>
              <a:ext uri="{28A0092B-C50C-407E-A947-70E740481C1C}">
                <a14:useLocalDpi xmlns:a14="http://schemas.microsoft.com/office/drawing/2010/main" val="0"/>
              </a:ext>
            </a:extLst>
          </a:blip>
          <a:srcRect/>
          <a:stretch>
            <a:fillRect/>
          </a:stretch>
        </p:blipFill>
        <p:spPr bwMode="auto">
          <a:xfrm>
            <a:off x="492125" y="115888"/>
            <a:ext cx="16002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9" name="Object 18"/>
          <p:cNvGraphicFramePr>
            <a:graphicFrameLocks noChangeAspect="1"/>
          </p:cNvGraphicFramePr>
          <p:nvPr/>
        </p:nvGraphicFramePr>
        <p:xfrm>
          <a:off x="2943225" y="3030538"/>
          <a:ext cx="584200" cy="438150"/>
        </p:xfrm>
        <a:graphic>
          <a:graphicData uri="http://schemas.openxmlformats.org/presentationml/2006/ole">
            <mc:AlternateContent xmlns:mc="http://schemas.openxmlformats.org/markup-compatibility/2006">
              <mc:Choice xmlns:v="urn:schemas-microsoft-com:vml" Requires="v">
                <p:oleObj spid="_x0000_s25650" name="Equation" r:id="rId10" imgW="304668" imgH="228501" progId="Equation.DSMT4">
                  <p:embed/>
                </p:oleObj>
              </mc:Choice>
              <mc:Fallback>
                <p:oleObj name="Equation" r:id="rId10" imgW="304668" imgH="228501"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43225" y="3030538"/>
                        <a:ext cx="5842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9"/>
          <p:cNvGraphicFramePr>
            <a:graphicFrameLocks noChangeAspect="1"/>
          </p:cNvGraphicFramePr>
          <p:nvPr/>
        </p:nvGraphicFramePr>
        <p:xfrm>
          <a:off x="6877050" y="3030538"/>
          <a:ext cx="1143000" cy="419100"/>
        </p:xfrm>
        <a:graphic>
          <a:graphicData uri="http://schemas.openxmlformats.org/presentationml/2006/ole">
            <mc:AlternateContent xmlns:mc="http://schemas.openxmlformats.org/markup-compatibility/2006">
              <mc:Choice xmlns:v="urn:schemas-microsoft-com:vml" Requires="v">
                <p:oleObj spid="_x0000_s25651" name="Equation" r:id="rId12" imgW="622030" imgH="228501" progId="Equation.DSMT4">
                  <p:embed/>
                </p:oleObj>
              </mc:Choice>
              <mc:Fallback>
                <p:oleObj name="Equation" r:id="rId12" imgW="622030" imgH="228501"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7050" y="3030538"/>
                        <a:ext cx="11430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1"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25612"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7ECFCF8-0C21-4ECD-9FE5-40B1C7FEF2A5}" type="slidenum">
              <a:rPr lang="en-US" altLang="zh-TW" smtClean="0"/>
              <a:pPr eaLnBrk="1" hangingPunct="1"/>
              <a:t>19</a:t>
            </a:fld>
            <a:endParaRPr lang="en-US" altLang="zh-TW" smtClean="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5" name="Rectangle 7"/>
          <p:cNvSpPr>
            <a:spLocks noGrp="1" noChangeArrowheads="1"/>
          </p:cNvSpPr>
          <p:nvPr>
            <p:ph type="title"/>
          </p:nvPr>
        </p:nvSpPr>
        <p:spPr/>
        <p:txBody>
          <a:bodyPr/>
          <a:lstStyle/>
          <a:p>
            <a:pPr>
              <a:defRPr/>
            </a:pPr>
            <a:r>
              <a:rPr lang="zh-TW" altLang="en-US" dirty="0" smtClean="0">
                <a:solidFill>
                  <a:srgbClr val="003366"/>
                </a:solidFill>
              </a:rPr>
              <a:t>緒論</a:t>
            </a:r>
            <a:endParaRPr lang="zh-TW" altLang="en-US" dirty="0">
              <a:solidFill>
                <a:srgbClr val="003366"/>
              </a:solidFill>
            </a:endParaRPr>
          </a:p>
        </p:txBody>
      </p:sp>
      <p:sp>
        <p:nvSpPr>
          <p:cNvPr id="7176" name="Rectangle 8"/>
          <p:cNvSpPr>
            <a:spLocks noGrp="1" noChangeArrowheads="1"/>
          </p:cNvSpPr>
          <p:nvPr>
            <p:ph idx="1"/>
          </p:nvPr>
        </p:nvSpPr>
        <p:spPr>
          <a:xfrm>
            <a:off x="381000" y="1219200"/>
            <a:ext cx="8458200" cy="5029200"/>
          </a:xfrm>
        </p:spPr>
        <p:txBody>
          <a:bodyPr/>
          <a:lstStyle/>
          <a:p>
            <a:pPr marL="457200" indent="-457200">
              <a:lnSpc>
                <a:spcPct val="120000"/>
              </a:lnSpc>
              <a:spcAft>
                <a:spcPct val="50000"/>
              </a:spcAft>
              <a:defRPr/>
            </a:pPr>
            <a:r>
              <a:rPr lang="zh-TW" altLang="en-US" dirty="0" smtClean="0">
                <a:latin typeface="標楷體" pitchFamily="65" charset="-120"/>
              </a:rPr>
              <a:t>類</a:t>
            </a:r>
            <a:r>
              <a:rPr lang="zh-TW" altLang="en-US" dirty="0">
                <a:latin typeface="標楷體" pitchFamily="65" charset="-120"/>
              </a:rPr>
              <a:t>神經網路</a:t>
            </a:r>
            <a:r>
              <a:rPr lang="zh-TW" altLang="en-US" dirty="0" smtClean="0">
                <a:latin typeface="標楷體" pitchFamily="65" charset="-120"/>
              </a:rPr>
              <a:t>需要良好</a:t>
            </a:r>
            <a:r>
              <a:rPr lang="zh-TW" altLang="en-US" dirty="0">
                <a:latin typeface="標楷體" pitchFamily="65" charset="-120"/>
              </a:rPr>
              <a:t>的</a:t>
            </a:r>
            <a:r>
              <a:rPr lang="zh-TW" altLang="en-US" dirty="0">
                <a:solidFill>
                  <a:srgbClr val="0000CC"/>
                </a:solidFill>
                <a:latin typeface="標楷體" pitchFamily="65" charset="-120"/>
              </a:rPr>
              <a:t>訓練學習</a:t>
            </a:r>
            <a:r>
              <a:rPr lang="zh-TW" altLang="en-US" dirty="0" smtClean="0">
                <a:solidFill>
                  <a:srgbClr val="0000CC"/>
                </a:solidFill>
                <a:latin typeface="標楷體" pitchFamily="65" charset="-120"/>
              </a:rPr>
              <a:t>機制</a:t>
            </a:r>
            <a:r>
              <a:rPr lang="zh-TW" altLang="en-US" dirty="0" smtClean="0">
                <a:latin typeface="標楷體" pitchFamily="65" charset="-120"/>
              </a:rPr>
              <a:t>來發揮其功能</a:t>
            </a:r>
            <a:endParaRPr lang="zh-TW" altLang="en-US" dirty="0">
              <a:latin typeface="標楷體" pitchFamily="65" charset="-120"/>
            </a:endParaRPr>
          </a:p>
          <a:p>
            <a:pPr marL="457200" indent="-457200">
              <a:lnSpc>
                <a:spcPct val="120000"/>
              </a:lnSpc>
              <a:spcAft>
                <a:spcPct val="50000"/>
              </a:spcAft>
              <a:defRPr/>
            </a:pPr>
            <a:r>
              <a:rPr lang="zh-TW" altLang="en-US" dirty="0" smtClean="0">
                <a:solidFill>
                  <a:srgbClr val="0000CC"/>
                </a:solidFill>
                <a:latin typeface="標楷體" pitchFamily="65" charset="-120"/>
              </a:rPr>
              <a:t>學習演算法</a:t>
            </a:r>
            <a:r>
              <a:rPr lang="zh-TW" altLang="en-US" dirty="0" smtClean="0">
                <a:latin typeface="標楷體" pitchFamily="65" charset="-120"/>
              </a:rPr>
              <a:t>就是</a:t>
            </a:r>
            <a:r>
              <a:rPr lang="zh-TW" altLang="en-US" dirty="0">
                <a:latin typeface="標楷體" pitchFamily="65" charset="-120"/>
              </a:rPr>
              <a:t>一套</a:t>
            </a:r>
            <a:r>
              <a:rPr lang="zh-TW" altLang="en-US" dirty="0">
                <a:solidFill>
                  <a:srgbClr val="FF0000"/>
                </a:solidFill>
                <a:latin typeface="標楷體" pitchFamily="65" charset="-120"/>
              </a:rPr>
              <a:t>權重</a:t>
            </a:r>
            <a:r>
              <a:rPr lang="zh-TW" altLang="en-US" dirty="0">
                <a:latin typeface="標楷體" pitchFamily="65" charset="-120"/>
              </a:rPr>
              <a:t>調整的</a:t>
            </a:r>
            <a:r>
              <a:rPr lang="zh-TW" altLang="en-US" dirty="0" smtClean="0">
                <a:latin typeface="標楷體" pitchFamily="65" charset="-120"/>
              </a:rPr>
              <a:t>演算法</a:t>
            </a:r>
            <a:endParaRPr lang="en-US" altLang="zh-TW" dirty="0" smtClean="0">
              <a:latin typeface="標楷體" pitchFamily="65" charset="-120"/>
            </a:endParaRPr>
          </a:p>
          <a:p>
            <a:pPr marL="857250" lvl="1" indent="-457200">
              <a:lnSpc>
                <a:spcPct val="120000"/>
              </a:lnSpc>
              <a:spcAft>
                <a:spcPct val="50000"/>
              </a:spcAft>
              <a:defRPr/>
            </a:pPr>
            <a:r>
              <a:rPr lang="zh-TW" altLang="en-US" dirty="0" smtClean="0">
                <a:latin typeface="標楷體" pitchFamily="65" charset="-120"/>
              </a:rPr>
              <a:t>藉</a:t>
            </a:r>
            <a:r>
              <a:rPr lang="zh-TW" altLang="en-US" dirty="0">
                <a:latin typeface="標楷體" pitchFamily="65" charset="-120"/>
              </a:rPr>
              <a:t>由演算法逐步地調整神經元間連結的權重，使其達到最佳的數值</a:t>
            </a:r>
          </a:p>
          <a:p>
            <a:pPr marL="457200" indent="-457200">
              <a:lnSpc>
                <a:spcPct val="120000"/>
              </a:lnSpc>
              <a:spcAft>
                <a:spcPct val="50000"/>
              </a:spcAft>
              <a:defRPr/>
            </a:pPr>
            <a:r>
              <a:rPr lang="zh-TW" altLang="en-US" dirty="0">
                <a:latin typeface="標楷體" pitchFamily="65" charset="-120"/>
              </a:rPr>
              <a:t>依據有無</a:t>
            </a:r>
            <a:r>
              <a:rPr lang="zh-TW" altLang="en-US" dirty="0">
                <a:solidFill>
                  <a:srgbClr val="FF0000"/>
                </a:solidFill>
                <a:latin typeface="標楷體" pitchFamily="65" charset="-120"/>
              </a:rPr>
              <a:t>目標輸出</a:t>
            </a:r>
            <a:r>
              <a:rPr lang="zh-TW" altLang="en-US" dirty="0" smtClean="0">
                <a:solidFill>
                  <a:srgbClr val="FF0000"/>
                </a:solidFill>
                <a:latin typeface="標楷體" pitchFamily="65" charset="-120"/>
              </a:rPr>
              <a:t>值</a:t>
            </a:r>
            <a:r>
              <a:rPr lang="en-US" altLang="zh-TW" dirty="0" smtClean="0">
                <a:solidFill>
                  <a:srgbClr val="FF0000"/>
                </a:solidFill>
                <a:latin typeface="標楷體" pitchFamily="65" charset="-120"/>
              </a:rPr>
              <a:t>(desired output)</a:t>
            </a:r>
            <a:r>
              <a:rPr lang="zh-TW" altLang="en-US" dirty="0" smtClean="0">
                <a:latin typeface="標楷體" pitchFamily="65" charset="-120"/>
              </a:rPr>
              <a:t>的</a:t>
            </a:r>
            <a:r>
              <a:rPr lang="zh-TW" altLang="en-US" dirty="0">
                <a:latin typeface="標楷體" pitchFamily="65" charset="-120"/>
              </a:rPr>
              <a:t>學習過程，</a:t>
            </a:r>
            <a:r>
              <a:rPr lang="zh-TW" altLang="en-US" dirty="0" smtClean="0">
                <a:latin typeface="標楷體" pitchFamily="65" charset="-120"/>
              </a:rPr>
              <a:t>分為</a:t>
            </a:r>
            <a:endParaRPr lang="en-US" altLang="zh-TW" dirty="0">
              <a:latin typeface="標楷體" pitchFamily="65" charset="-120"/>
            </a:endParaRPr>
          </a:p>
          <a:p>
            <a:pPr marL="857250" lvl="1" indent="-457200">
              <a:lnSpc>
                <a:spcPct val="120000"/>
              </a:lnSpc>
              <a:spcAft>
                <a:spcPct val="50000"/>
              </a:spcAft>
              <a:defRPr/>
            </a:pPr>
            <a:r>
              <a:rPr lang="zh-TW" altLang="en-US" dirty="0" smtClean="0">
                <a:solidFill>
                  <a:srgbClr val="006600"/>
                </a:solidFill>
                <a:latin typeface="標楷體" pitchFamily="65" charset="-120"/>
              </a:rPr>
              <a:t>監督</a:t>
            </a:r>
            <a:r>
              <a:rPr lang="zh-TW" altLang="en-US" dirty="0">
                <a:solidFill>
                  <a:srgbClr val="006600"/>
                </a:solidFill>
                <a:latin typeface="標楷體" pitchFamily="65" charset="-120"/>
              </a:rPr>
              <a:t>式學習（</a:t>
            </a:r>
            <a:r>
              <a:rPr lang="en-US" altLang="zh-TW" dirty="0">
                <a:solidFill>
                  <a:srgbClr val="006600"/>
                </a:solidFill>
                <a:latin typeface="標楷體" pitchFamily="65" charset="-120"/>
              </a:rPr>
              <a:t>supervised learning</a:t>
            </a:r>
            <a:r>
              <a:rPr lang="zh-TW" altLang="en-US" dirty="0">
                <a:solidFill>
                  <a:srgbClr val="006600"/>
                </a:solidFill>
                <a:latin typeface="標楷體" pitchFamily="65" charset="-120"/>
              </a:rPr>
              <a:t>） </a:t>
            </a:r>
            <a:endParaRPr lang="en-US" altLang="zh-TW" dirty="0" smtClean="0">
              <a:solidFill>
                <a:srgbClr val="006600"/>
              </a:solidFill>
              <a:latin typeface="標楷體" pitchFamily="65" charset="-120"/>
            </a:endParaRPr>
          </a:p>
          <a:p>
            <a:pPr marL="857250" lvl="1" indent="-457200">
              <a:lnSpc>
                <a:spcPct val="120000"/>
              </a:lnSpc>
              <a:spcAft>
                <a:spcPct val="50000"/>
              </a:spcAft>
              <a:defRPr/>
            </a:pPr>
            <a:r>
              <a:rPr lang="zh-TW" altLang="en-US" dirty="0" smtClean="0">
                <a:solidFill>
                  <a:srgbClr val="006600"/>
                </a:solidFill>
                <a:latin typeface="標楷體" pitchFamily="65" charset="-120"/>
              </a:rPr>
              <a:t>非</a:t>
            </a:r>
            <a:r>
              <a:rPr lang="zh-TW" altLang="en-US" dirty="0">
                <a:solidFill>
                  <a:srgbClr val="006600"/>
                </a:solidFill>
                <a:latin typeface="標楷體" pitchFamily="65" charset="-120"/>
              </a:rPr>
              <a:t>監督式學習（</a:t>
            </a:r>
            <a:r>
              <a:rPr lang="en-US" altLang="zh-TW" dirty="0">
                <a:solidFill>
                  <a:srgbClr val="006600"/>
                </a:solidFill>
                <a:latin typeface="標楷體" pitchFamily="65" charset="-120"/>
              </a:rPr>
              <a:t>unsupervised learning</a:t>
            </a:r>
            <a:r>
              <a:rPr lang="zh-TW" altLang="en-US" dirty="0" smtClean="0">
                <a:solidFill>
                  <a:srgbClr val="006600"/>
                </a:solidFill>
                <a:latin typeface="標楷體" pitchFamily="65" charset="-120"/>
              </a:rPr>
              <a:t>）</a:t>
            </a:r>
          </a:p>
        </p:txBody>
      </p:sp>
      <p:pic>
        <p:nvPicPr>
          <p:cNvPr id="6148" name="Picture 9" descr="BD1030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6150"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497C6F50-37E8-4AD8-9BF5-908794A30C5A}" type="slidenum">
              <a:rPr lang="en-US" altLang="zh-TW" smtClean="0"/>
              <a:pPr eaLnBrk="1" hangingPunct="1"/>
              <a:t>2</a:t>
            </a:fld>
            <a:endParaRPr lang="en-US" altLang="zh-TW" smtClean="0"/>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1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6">
                                            <p:txEl>
                                              <p:pRg st="1" end="1"/>
                                            </p:txEl>
                                          </p:spTgt>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7176">
                                            <p:txEl>
                                              <p:pRg st="2" end="2"/>
                                            </p:txEl>
                                          </p:spTgt>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7176">
                                            <p:txEl>
                                              <p:pRg st="3" end="3"/>
                                            </p:txEl>
                                          </p:spTgt>
                                        </p:tgtEl>
                                        <p:attrNameLst>
                                          <p:attrName>style.visibility</p:attrName>
                                        </p:attrNameLst>
                                      </p:cBhvr>
                                      <p:to>
                                        <p:strVal val="visible"/>
                                      </p:to>
                                    </p:set>
                                  </p:childTnLst>
                                </p:cTn>
                              </p:par>
                            </p:childTnLst>
                          </p:cTn>
                        </p:par>
                        <p:par>
                          <p:cTn id="17" fill="hold" nodeType="afterGroup">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7176">
                                            <p:txEl>
                                              <p:pRg st="4" end="4"/>
                                            </p:txEl>
                                          </p:spTgt>
                                        </p:tgtEl>
                                        <p:attrNameLst>
                                          <p:attrName>style.visibility</p:attrName>
                                        </p:attrNameLst>
                                      </p:cBhvr>
                                      <p:to>
                                        <p:strVal val="visible"/>
                                      </p:to>
                                    </p:se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71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build="p" bldLvl="2"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a:defRPr/>
            </a:pPr>
            <a:endParaRPr lang="zh-TW" altLang="zh-TW"/>
          </a:p>
        </p:txBody>
      </p:sp>
      <p:sp>
        <p:nvSpPr>
          <p:cNvPr id="96259" name="Rectangle 3"/>
          <p:cNvSpPr>
            <a:spLocks noGrp="1" noChangeArrowheads="1"/>
          </p:cNvSpPr>
          <p:nvPr>
            <p:ph idx="1"/>
          </p:nvPr>
        </p:nvSpPr>
        <p:spPr>
          <a:xfrm>
            <a:off x="342900" y="620713"/>
            <a:ext cx="8458200" cy="5262562"/>
          </a:xfrm>
        </p:spPr>
        <p:txBody>
          <a:bodyPr/>
          <a:lstStyle/>
          <a:p>
            <a:pPr>
              <a:buFontTx/>
              <a:buNone/>
              <a:defRPr/>
            </a:pPr>
            <a:r>
              <a:rPr lang="zh-TW" altLang="en-US" dirty="0"/>
              <a:t>解：</a:t>
            </a:r>
          </a:p>
          <a:p>
            <a:pPr>
              <a:buFontTx/>
              <a:buNone/>
              <a:defRPr/>
            </a:pPr>
            <a:r>
              <a:rPr lang="en-US" altLang="zh-TW" dirty="0"/>
              <a:t>(1)</a:t>
            </a:r>
            <a:r>
              <a:rPr lang="zh-TW" altLang="en-US" dirty="0"/>
              <a:t>推求</a:t>
            </a:r>
            <a:r>
              <a:rPr lang="en-US" altLang="zh-TW" i="1" dirty="0"/>
              <a:t>W</a:t>
            </a:r>
            <a:r>
              <a:rPr lang="en-US" altLang="zh-TW" baseline="30000" dirty="0"/>
              <a:t>2</a:t>
            </a:r>
            <a:endParaRPr lang="nl-BE" altLang="zh-TW" baseline="30000" dirty="0"/>
          </a:p>
          <a:p>
            <a:pPr>
              <a:buFontTx/>
              <a:buNone/>
              <a:defRPr/>
            </a:pPr>
            <a:endParaRPr lang="nl-BE" altLang="zh-TW" b="0" i="1" dirty="0"/>
          </a:p>
          <a:p>
            <a:pPr>
              <a:buFontTx/>
              <a:buNone/>
              <a:defRPr/>
            </a:pPr>
            <a:r>
              <a:rPr lang="nl-BE" altLang="zh-TW" b="0" i="1" dirty="0"/>
              <a:t>     net</a:t>
            </a:r>
            <a:r>
              <a:rPr lang="nl-BE" altLang="zh-TW" b="0" baseline="30000" dirty="0"/>
              <a:t>1</a:t>
            </a:r>
            <a:r>
              <a:rPr lang="nl-BE" altLang="zh-TW" b="0" dirty="0"/>
              <a:t> </a:t>
            </a:r>
            <a:r>
              <a:rPr lang="en-US" altLang="zh-TW" b="0" dirty="0"/>
              <a:t>=</a:t>
            </a:r>
            <a:r>
              <a:rPr lang="nl-BE" altLang="zh-TW" b="0" dirty="0"/>
              <a:t> (</a:t>
            </a:r>
            <a:r>
              <a:rPr lang="nl-BE" altLang="zh-TW" b="0" i="1" dirty="0"/>
              <a:t>W</a:t>
            </a:r>
            <a:r>
              <a:rPr lang="nl-BE" altLang="zh-TW" b="0" baseline="30000" dirty="0"/>
              <a:t>1</a:t>
            </a:r>
            <a:r>
              <a:rPr lang="nl-BE" altLang="zh-TW" b="0" dirty="0"/>
              <a:t>)</a:t>
            </a:r>
            <a:r>
              <a:rPr lang="nl-BE" altLang="zh-TW" b="0" i="1" baseline="30000" dirty="0"/>
              <a:t>T</a:t>
            </a:r>
            <a:r>
              <a:rPr lang="nl-BE" altLang="zh-TW" b="0" i="1" dirty="0"/>
              <a:t>X</a:t>
            </a:r>
            <a:r>
              <a:rPr lang="nl-BE" altLang="zh-TW" b="0" baseline="-20000" dirty="0"/>
              <a:t>1</a:t>
            </a:r>
            <a:r>
              <a:rPr lang="nl-BE" altLang="zh-TW" b="0" dirty="0"/>
              <a:t> </a:t>
            </a:r>
            <a:r>
              <a:rPr lang="en-US" altLang="zh-TW" b="0" dirty="0"/>
              <a:t>=</a:t>
            </a:r>
            <a:r>
              <a:rPr lang="nl-BE" altLang="zh-TW" b="0" dirty="0"/>
              <a:t> </a:t>
            </a:r>
            <a:r>
              <a:rPr lang="nl-BE" altLang="zh-TW" b="0" dirty="0">
                <a:effectLst/>
              </a:rPr>
              <a:t>[0.5  0  –1  1]</a:t>
            </a:r>
            <a:r>
              <a:rPr lang="nl-BE" altLang="zh-TW" b="0" dirty="0"/>
              <a:t>           </a:t>
            </a:r>
            <a:r>
              <a:rPr lang="en-US" altLang="zh-TW" b="0" dirty="0"/>
              <a:t>=</a:t>
            </a:r>
            <a:r>
              <a:rPr lang="nl-BE" altLang="zh-TW" b="0" dirty="0"/>
              <a:t> 2.5</a:t>
            </a:r>
            <a:endParaRPr lang="en-US" altLang="zh-TW" b="0" i="1" dirty="0"/>
          </a:p>
          <a:p>
            <a:pPr>
              <a:buFontTx/>
              <a:buNone/>
              <a:defRPr/>
            </a:pPr>
            <a:endParaRPr lang="en-US" altLang="zh-TW" b="0" i="1" dirty="0"/>
          </a:p>
          <a:p>
            <a:pPr>
              <a:buFontTx/>
              <a:buNone/>
              <a:defRPr/>
            </a:pPr>
            <a:endParaRPr lang="en-US" altLang="zh-TW" b="0" i="1" dirty="0"/>
          </a:p>
          <a:p>
            <a:pPr>
              <a:buFontTx/>
              <a:buNone/>
              <a:defRPr/>
            </a:pPr>
            <a:r>
              <a:rPr lang="en-US" altLang="zh-TW" b="0" i="1" dirty="0"/>
              <a:t>     d</a:t>
            </a:r>
            <a:r>
              <a:rPr lang="en-US" altLang="zh-TW" b="0" baseline="-20000" dirty="0"/>
              <a:t>1</a:t>
            </a:r>
            <a:r>
              <a:rPr lang="en-US" altLang="zh-TW" b="0" dirty="0"/>
              <a:t> = –1</a:t>
            </a:r>
            <a:r>
              <a:rPr lang="zh-TW" altLang="en-US" b="0" dirty="0"/>
              <a:t>，</a:t>
            </a:r>
            <a:r>
              <a:rPr lang="en-US" altLang="zh-TW" b="0" i="1" dirty="0"/>
              <a:t>sign</a:t>
            </a:r>
            <a:r>
              <a:rPr lang="en-US" altLang="zh-TW" b="0" dirty="0"/>
              <a:t>(2.5)=1</a:t>
            </a:r>
            <a:r>
              <a:rPr lang="zh-TW" altLang="en-US" b="0" dirty="0"/>
              <a:t>，</a:t>
            </a:r>
            <a:endParaRPr lang="zh-TW" altLang="en-US" b="0" i="1" dirty="0"/>
          </a:p>
          <a:p>
            <a:pPr>
              <a:buFontTx/>
              <a:buNone/>
              <a:defRPr/>
            </a:pPr>
            <a:r>
              <a:rPr lang="zh-TW" altLang="en-US" b="0" i="1" dirty="0"/>
              <a:t>     </a:t>
            </a:r>
            <a:r>
              <a:rPr lang="en-US" altLang="zh-TW" b="0" i="1" dirty="0"/>
              <a:t>d</a:t>
            </a:r>
            <a:r>
              <a:rPr lang="en-US" altLang="zh-TW" b="0" baseline="-20000" dirty="0"/>
              <a:t>1</a:t>
            </a:r>
            <a:r>
              <a:rPr lang="en-US" altLang="zh-TW" b="0" dirty="0"/>
              <a:t> </a:t>
            </a:r>
            <a:r>
              <a:rPr lang="en-US" altLang="zh-TW" b="0" dirty="0">
                <a:sym typeface="Symbol" pitchFamily="18" charset="2"/>
              </a:rPr>
              <a:t></a:t>
            </a:r>
            <a:r>
              <a:rPr lang="en-US" altLang="zh-TW" b="0" dirty="0"/>
              <a:t> </a:t>
            </a:r>
            <a:r>
              <a:rPr lang="en-US" altLang="zh-TW" b="0" i="1" dirty="0"/>
              <a:t>sign</a:t>
            </a:r>
            <a:r>
              <a:rPr lang="en-US" altLang="zh-TW" b="0" dirty="0"/>
              <a:t>(2.5)</a:t>
            </a:r>
            <a:r>
              <a:rPr lang="zh-TW" altLang="en-US" b="0" dirty="0"/>
              <a:t>，故要對權重作</a:t>
            </a:r>
            <a:r>
              <a:rPr lang="zh-TW" altLang="en-US" b="0" dirty="0" smtClean="0"/>
              <a:t>修正</a:t>
            </a:r>
            <a:endParaRPr lang="zh-TW" altLang="en-US" b="0" dirty="0"/>
          </a:p>
          <a:p>
            <a:pPr>
              <a:buFontTx/>
              <a:buNone/>
              <a:defRPr/>
            </a:pPr>
            <a:r>
              <a:rPr lang="zh-TW" altLang="en-US" b="0" i="1" dirty="0"/>
              <a:t>    </a:t>
            </a:r>
            <a:r>
              <a:rPr lang="en-US" altLang="zh-TW" b="0" i="1" dirty="0"/>
              <a:t>W</a:t>
            </a:r>
            <a:r>
              <a:rPr lang="en-US" altLang="zh-TW" b="0" i="1" baseline="30000" dirty="0"/>
              <a:t>2</a:t>
            </a:r>
            <a:r>
              <a:rPr lang="en-US" altLang="zh-TW" b="0" i="1" dirty="0"/>
              <a:t> = W</a:t>
            </a:r>
            <a:r>
              <a:rPr lang="en-US" altLang="zh-TW" b="0" i="1" baseline="30000" dirty="0"/>
              <a:t>1</a:t>
            </a:r>
            <a:r>
              <a:rPr lang="en-US" altLang="zh-TW" b="0" i="1" dirty="0"/>
              <a:t> + 0.1(–1–1)X</a:t>
            </a:r>
            <a:r>
              <a:rPr lang="en-US" altLang="zh-TW" b="0" i="1" baseline="-20000" dirty="0"/>
              <a:t>1</a:t>
            </a:r>
            <a:r>
              <a:rPr lang="zh-TW" altLang="en-US" b="0" i="1" dirty="0"/>
              <a:t>，</a:t>
            </a:r>
            <a:r>
              <a:rPr lang="zh-TW" altLang="en-US" b="0" dirty="0"/>
              <a:t>因此</a:t>
            </a:r>
          </a:p>
          <a:p>
            <a:pPr>
              <a:buFontTx/>
              <a:buNone/>
              <a:defRPr/>
            </a:pPr>
            <a:endParaRPr lang="zh-TW" altLang="en-US" b="0" i="1" dirty="0"/>
          </a:p>
          <a:p>
            <a:pPr>
              <a:buFontTx/>
              <a:buNone/>
              <a:defRPr/>
            </a:pPr>
            <a:r>
              <a:rPr lang="zh-TW" altLang="en-US" b="0" i="1" dirty="0"/>
              <a:t>    </a:t>
            </a:r>
            <a:endParaRPr lang="zh-TW" altLang="en-US" dirty="0"/>
          </a:p>
          <a:p>
            <a:pPr>
              <a:buFontTx/>
              <a:buNone/>
              <a:defRPr/>
            </a:pPr>
            <a:endParaRPr lang="en-US" altLang="zh-TW" i="1" baseline="30000" dirty="0"/>
          </a:p>
        </p:txBody>
      </p:sp>
      <p:sp>
        <p:nvSpPr>
          <p:cNvPr id="26628" name="Rectangle 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26629" name="Object 4"/>
          <p:cNvGraphicFramePr>
            <a:graphicFrameLocks noChangeAspect="1"/>
          </p:cNvGraphicFramePr>
          <p:nvPr/>
        </p:nvGraphicFramePr>
        <p:xfrm>
          <a:off x="4643438" y="1341438"/>
          <a:ext cx="674687" cy="1655762"/>
        </p:xfrm>
        <a:graphic>
          <a:graphicData uri="http://schemas.openxmlformats.org/presentationml/2006/ole">
            <mc:AlternateContent xmlns:mc="http://schemas.openxmlformats.org/markup-compatibility/2006">
              <mc:Choice xmlns:v="urn:schemas-microsoft-com:vml" Requires="v">
                <p:oleObj spid="_x0000_s26647" name="方程式" r:id="rId3" imgW="317362" imgH="774364" progId="Equation.3">
                  <p:embed/>
                </p:oleObj>
              </mc:Choice>
              <mc:Fallback>
                <p:oleObj name="方程式" r:id="rId3" imgW="317362" imgH="77436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341438"/>
                        <a:ext cx="674687"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Rectangle 7"/>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26631" name="Object 6"/>
          <p:cNvGraphicFramePr>
            <a:graphicFrameLocks noChangeAspect="1"/>
          </p:cNvGraphicFramePr>
          <p:nvPr/>
        </p:nvGraphicFramePr>
        <p:xfrm>
          <a:off x="2987675" y="4652963"/>
          <a:ext cx="3382963" cy="1566862"/>
        </p:xfrm>
        <a:graphic>
          <a:graphicData uri="http://schemas.openxmlformats.org/presentationml/2006/ole">
            <mc:AlternateContent xmlns:mc="http://schemas.openxmlformats.org/markup-compatibility/2006">
              <mc:Choice xmlns:v="urn:schemas-microsoft-com:vml" Requires="v">
                <p:oleObj spid="_x0000_s26648" name="方程式" r:id="rId5" imgW="1663700" imgH="774700" progId="Equation.3">
                  <p:embed/>
                </p:oleObj>
              </mc:Choice>
              <mc:Fallback>
                <p:oleObj name="方程式" r:id="rId5" imgW="1663700" imgH="774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4652963"/>
                        <a:ext cx="3382963" cy="156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26633"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13E2026-01BD-4331-AFD5-50507C0B8463}" type="slidenum">
              <a:rPr lang="en-US" altLang="zh-TW" smtClean="0"/>
              <a:pPr eaLnBrk="1" hangingPunct="1"/>
              <a:t>20</a:t>
            </a:fld>
            <a:endParaRPr lang="en-US" altLang="zh-TW" smtClean="0"/>
          </a:p>
        </p:txBody>
      </p:sp>
      <p:pic>
        <p:nvPicPr>
          <p:cNvPr id="26634" name="Picture 16" descr="實例3-3"/>
          <p:cNvPicPr>
            <a:picLocks noChangeAspect="1" noChangeArrowheads="1"/>
          </p:cNvPicPr>
          <p:nvPr/>
        </p:nvPicPr>
        <p:blipFill>
          <a:blip r:embed="rId7">
            <a:clrChange>
              <a:clrFrom>
                <a:srgbClr val="FFFFFF"/>
              </a:clrFrom>
              <a:clrTo>
                <a:srgbClr val="FFFFFF">
                  <a:alpha val="0"/>
                </a:srgbClr>
              </a:clrTo>
            </a:clrChange>
            <a:lum bright="-6000" contrast="6000"/>
            <a:extLst>
              <a:ext uri="{28A0092B-C50C-407E-A947-70E740481C1C}">
                <a14:useLocalDpi xmlns:a14="http://schemas.microsoft.com/office/drawing/2010/main" val="0"/>
              </a:ext>
            </a:extLst>
          </a:blip>
          <a:srcRect/>
          <a:stretch>
            <a:fillRect/>
          </a:stretch>
        </p:blipFill>
        <p:spPr bwMode="auto">
          <a:xfrm>
            <a:off x="492125" y="115888"/>
            <a:ext cx="16002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a:defRPr/>
            </a:pPr>
            <a:endParaRPr lang="zh-TW" altLang="zh-TW"/>
          </a:p>
        </p:txBody>
      </p:sp>
      <p:sp>
        <p:nvSpPr>
          <p:cNvPr id="108547" name="Rectangle 3"/>
          <p:cNvSpPr>
            <a:spLocks noGrp="1" noChangeArrowheads="1"/>
          </p:cNvSpPr>
          <p:nvPr>
            <p:ph idx="1"/>
          </p:nvPr>
        </p:nvSpPr>
        <p:spPr/>
        <p:txBody>
          <a:bodyPr/>
          <a:lstStyle/>
          <a:p>
            <a:pPr>
              <a:buFontTx/>
              <a:buNone/>
              <a:defRPr/>
            </a:pPr>
            <a:r>
              <a:rPr lang="en-US" altLang="zh-TW" dirty="0"/>
              <a:t>(2)</a:t>
            </a:r>
            <a:r>
              <a:rPr lang="zh-TW" altLang="en-US" dirty="0"/>
              <a:t>推求</a:t>
            </a:r>
            <a:r>
              <a:rPr lang="en-US" altLang="zh-TW" i="1" dirty="0"/>
              <a:t>W</a:t>
            </a:r>
            <a:r>
              <a:rPr lang="en-US" altLang="zh-TW" baseline="30000" dirty="0"/>
              <a:t>3</a:t>
            </a:r>
            <a:endParaRPr lang="nl-BE" altLang="zh-TW" baseline="30000" dirty="0"/>
          </a:p>
          <a:p>
            <a:pPr>
              <a:buFontTx/>
              <a:buNone/>
              <a:defRPr/>
            </a:pPr>
            <a:r>
              <a:rPr lang="nl-BE" altLang="zh-TW" b="0" i="1" dirty="0"/>
              <a:t>     </a:t>
            </a:r>
            <a:br>
              <a:rPr lang="nl-BE" altLang="zh-TW" b="0" i="1" dirty="0"/>
            </a:br>
            <a:r>
              <a:rPr lang="nl-BE" altLang="zh-TW" b="0" i="1" dirty="0"/>
              <a:t>net</a:t>
            </a:r>
            <a:r>
              <a:rPr lang="nl-BE" altLang="zh-TW" b="0" baseline="30000" dirty="0"/>
              <a:t>2 </a:t>
            </a:r>
            <a:r>
              <a:rPr lang="en-US" altLang="zh-TW" b="0" dirty="0"/>
              <a:t>=</a:t>
            </a:r>
            <a:r>
              <a:rPr lang="nl-BE" altLang="zh-TW" b="0" dirty="0"/>
              <a:t> (</a:t>
            </a:r>
            <a:r>
              <a:rPr lang="en-US" altLang="zh-TW" b="0" i="1" dirty="0"/>
              <a:t>W</a:t>
            </a:r>
            <a:r>
              <a:rPr lang="en-US" altLang="zh-TW" b="0" baseline="30000" dirty="0"/>
              <a:t>2</a:t>
            </a:r>
            <a:r>
              <a:rPr lang="nl-BE" altLang="zh-TW" b="0" dirty="0"/>
              <a:t>)</a:t>
            </a:r>
            <a:r>
              <a:rPr lang="nl-BE" altLang="zh-TW" b="0" i="1" baseline="30000" dirty="0"/>
              <a:t>T</a:t>
            </a:r>
            <a:r>
              <a:rPr lang="nl-BE" altLang="zh-TW" b="0" i="1" dirty="0"/>
              <a:t>X</a:t>
            </a:r>
            <a:r>
              <a:rPr lang="nl-BE" altLang="zh-TW" b="0" baseline="-25000" dirty="0"/>
              <a:t>2</a:t>
            </a:r>
            <a:r>
              <a:rPr lang="nl-BE" altLang="zh-TW" b="0" dirty="0"/>
              <a:t>  </a:t>
            </a:r>
            <a:r>
              <a:rPr lang="en-US" altLang="zh-TW" b="0" dirty="0"/>
              <a:t>=</a:t>
            </a:r>
            <a:r>
              <a:rPr lang="nl-BE" altLang="zh-TW" b="0" dirty="0"/>
              <a:t> </a:t>
            </a:r>
            <a:r>
              <a:rPr lang="nl-BE" altLang="zh-TW" b="0" dirty="0">
                <a:effectLst/>
              </a:rPr>
              <a:t>[0.7  0  –0.6  0.8 ]</a:t>
            </a:r>
            <a:r>
              <a:rPr lang="nl-BE" altLang="zh-TW" b="0" dirty="0"/>
              <a:t>                </a:t>
            </a:r>
            <a:r>
              <a:rPr lang="en-US" altLang="zh-TW" b="0" dirty="0"/>
              <a:t>= </a:t>
            </a:r>
            <a:r>
              <a:rPr lang="nl-BE" altLang="zh-TW" b="0" dirty="0"/>
              <a:t>–1.6</a:t>
            </a:r>
            <a:endParaRPr lang="en-US" altLang="zh-TW" b="0" i="1" dirty="0"/>
          </a:p>
          <a:p>
            <a:pPr>
              <a:buFontTx/>
              <a:buNone/>
              <a:defRPr/>
            </a:pPr>
            <a:endParaRPr lang="en-US" altLang="zh-TW" b="0" i="1" dirty="0"/>
          </a:p>
          <a:p>
            <a:pPr>
              <a:buFontTx/>
              <a:buNone/>
              <a:defRPr/>
            </a:pPr>
            <a:endParaRPr lang="en-US" altLang="zh-TW" b="0" i="1" dirty="0"/>
          </a:p>
          <a:p>
            <a:pPr>
              <a:buFontTx/>
              <a:buNone/>
              <a:defRPr/>
            </a:pPr>
            <a:endParaRPr lang="en-US" altLang="zh-TW" b="0" i="1" dirty="0"/>
          </a:p>
          <a:p>
            <a:pPr>
              <a:buFontTx/>
              <a:buNone/>
              <a:defRPr/>
            </a:pPr>
            <a:r>
              <a:rPr lang="en-US" altLang="zh-TW" b="0" i="1" dirty="0"/>
              <a:t>     d</a:t>
            </a:r>
            <a:r>
              <a:rPr lang="en-US" altLang="zh-TW" b="0" baseline="-20000" dirty="0"/>
              <a:t>2</a:t>
            </a:r>
            <a:r>
              <a:rPr lang="en-US" altLang="zh-TW" b="0" dirty="0"/>
              <a:t> = </a:t>
            </a:r>
            <a:r>
              <a:rPr lang="en-US" altLang="zh-TW" b="0" i="1" dirty="0"/>
              <a:t>sign</a:t>
            </a:r>
            <a:r>
              <a:rPr lang="en-US" altLang="zh-TW" b="0" dirty="0"/>
              <a:t>(–1.6)= –1</a:t>
            </a:r>
            <a:r>
              <a:rPr lang="zh-TW" altLang="en-US" b="0" dirty="0"/>
              <a:t>，故不需要對權重作</a:t>
            </a:r>
            <a:r>
              <a:rPr lang="zh-TW" altLang="en-US" b="0" dirty="0" smtClean="0"/>
              <a:t>修正</a:t>
            </a:r>
            <a:endParaRPr lang="zh-TW" altLang="en-US" b="0" dirty="0"/>
          </a:p>
          <a:p>
            <a:pPr>
              <a:buFontTx/>
              <a:buNone/>
              <a:defRPr/>
            </a:pPr>
            <a:r>
              <a:rPr lang="zh-TW" altLang="en-US" b="0" dirty="0"/>
              <a:t>     即 </a:t>
            </a:r>
            <a:r>
              <a:rPr lang="en-US" altLang="zh-TW" b="0" i="1" dirty="0"/>
              <a:t>W</a:t>
            </a:r>
            <a:r>
              <a:rPr lang="en-US" altLang="zh-TW" b="0" baseline="30000" dirty="0"/>
              <a:t>3 </a:t>
            </a:r>
            <a:r>
              <a:rPr lang="en-US" altLang="zh-TW" b="0" dirty="0"/>
              <a:t>= </a:t>
            </a:r>
            <a:r>
              <a:rPr lang="en-US" altLang="zh-TW" b="0" i="1" dirty="0"/>
              <a:t>W</a:t>
            </a:r>
            <a:r>
              <a:rPr lang="en-US" altLang="zh-TW" b="0" baseline="30000" dirty="0"/>
              <a:t>2</a:t>
            </a:r>
            <a:r>
              <a:rPr lang="en-US" altLang="zh-TW" b="0" dirty="0"/>
              <a:t> = [0.7  0  –0.6  0.8]</a:t>
            </a:r>
            <a:r>
              <a:rPr lang="en-US" altLang="zh-TW" b="0" i="1" baseline="30000" dirty="0"/>
              <a:t>T</a:t>
            </a:r>
          </a:p>
        </p:txBody>
      </p:sp>
      <p:sp>
        <p:nvSpPr>
          <p:cNvPr id="27652" name="Rectangle 5"/>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27653" name="Object 4"/>
          <p:cNvGraphicFramePr>
            <a:graphicFrameLocks noChangeAspect="1"/>
          </p:cNvGraphicFramePr>
          <p:nvPr/>
        </p:nvGraphicFramePr>
        <p:xfrm>
          <a:off x="5292725" y="1196975"/>
          <a:ext cx="917575" cy="1727200"/>
        </p:xfrm>
        <a:graphic>
          <a:graphicData uri="http://schemas.openxmlformats.org/presentationml/2006/ole">
            <mc:AlternateContent xmlns:mc="http://schemas.openxmlformats.org/markup-compatibility/2006">
              <mc:Choice xmlns:v="urn:schemas-microsoft-com:vml" Requires="v">
                <p:oleObj spid="_x0000_s27663" name="方程式" r:id="rId3" imgW="406224" imgH="774364" progId="Equation.3">
                  <p:embed/>
                </p:oleObj>
              </mc:Choice>
              <mc:Fallback>
                <p:oleObj name="方程式" r:id="rId3" imgW="406224" imgH="77436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1196975"/>
                        <a:ext cx="9175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4"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27655"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A28B9689-A1A7-4D41-A2CC-D4DB1B26102C}" type="slidenum">
              <a:rPr lang="en-US" altLang="zh-TW" smtClean="0"/>
              <a:pPr eaLnBrk="1" hangingPunct="1"/>
              <a:t>21</a:t>
            </a:fld>
            <a:endParaRPr lang="en-US" altLang="zh-TW" smtClean="0"/>
          </a:p>
        </p:txBody>
      </p:sp>
      <p:pic>
        <p:nvPicPr>
          <p:cNvPr id="27656" name="Picture 16" descr="實例3-3"/>
          <p:cNvPicPr>
            <a:picLocks noChangeAspect="1" noChangeArrowheads="1"/>
          </p:cNvPicPr>
          <p:nvPr/>
        </p:nvPicPr>
        <p:blipFill>
          <a:blip r:embed="rId5">
            <a:clrChange>
              <a:clrFrom>
                <a:srgbClr val="FFFFFF"/>
              </a:clrFrom>
              <a:clrTo>
                <a:srgbClr val="FFFFFF">
                  <a:alpha val="0"/>
                </a:srgbClr>
              </a:clrTo>
            </a:clrChange>
            <a:lum bright="-6000" contrast="6000"/>
            <a:extLst>
              <a:ext uri="{28A0092B-C50C-407E-A947-70E740481C1C}">
                <a14:useLocalDpi xmlns:a14="http://schemas.microsoft.com/office/drawing/2010/main" val="0"/>
              </a:ext>
            </a:extLst>
          </a:blip>
          <a:srcRect/>
          <a:stretch>
            <a:fillRect/>
          </a:stretch>
        </p:blipFill>
        <p:spPr bwMode="auto">
          <a:xfrm>
            <a:off x="492125" y="115888"/>
            <a:ext cx="16002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7" name="Rectangle 9"/>
          <p:cNvSpPr>
            <a:spLocks noGrp="1" noChangeArrowheads="1"/>
          </p:cNvSpPr>
          <p:nvPr>
            <p:ph idx="1"/>
          </p:nvPr>
        </p:nvSpPr>
        <p:spPr>
          <a:xfrm>
            <a:off x="381000" y="990600"/>
            <a:ext cx="8583613" cy="1430338"/>
          </a:xfrm>
        </p:spPr>
        <p:txBody>
          <a:bodyPr/>
          <a:lstStyle/>
          <a:p>
            <a:pPr>
              <a:lnSpc>
                <a:spcPct val="120000"/>
              </a:lnSpc>
              <a:defRPr/>
            </a:pPr>
            <a:r>
              <a:rPr lang="zh-TW" altLang="en-US" dirty="0">
                <a:solidFill>
                  <a:srgbClr val="FF0000"/>
                </a:solidFill>
              </a:rPr>
              <a:t>單層感知器</a:t>
            </a:r>
            <a:r>
              <a:rPr lang="zh-TW" altLang="en-US" dirty="0"/>
              <a:t>因其活化函數為兩值門檻函數，可視為在超平面（</a:t>
            </a:r>
            <a:r>
              <a:rPr lang="en-US" altLang="zh-TW" dirty="0" err="1"/>
              <a:t>hyperplane</a:t>
            </a:r>
            <a:r>
              <a:rPr lang="zh-TW" altLang="en-US" dirty="0"/>
              <a:t>）上作</a:t>
            </a:r>
            <a:r>
              <a:rPr lang="zh-TW" altLang="en-US" dirty="0">
                <a:solidFill>
                  <a:srgbClr val="0000CC"/>
                </a:solidFill>
              </a:rPr>
              <a:t>線性分割（</a:t>
            </a:r>
            <a:r>
              <a:rPr lang="en-US" altLang="zh-TW" dirty="0">
                <a:solidFill>
                  <a:srgbClr val="0000CC"/>
                </a:solidFill>
              </a:rPr>
              <a:t>linear separate</a:t>
            </a:r>
            <a:r>
              <a:rPr lang="zh-TW" altLang="en-US" dirty="0">
                <a:solidFill>
                  <a:srgbClr val="0000CC"/>
                </a:solidFill>
              </a:rPr>
              <a:t>）</a:t>
            </a:r>
            <a:r>
              <a:rPr lang="zh-TW" altLang="en-US" dirty="0"/>
              <a:t>，但</a:t>
            </a:r>
            <a:r>
              <a:rPr lang="zh-TW" altLang="en-US" dirty="0">
                <a:solidFill>
                  <a:srgbClr val="006600"/>
                </a:solidFill>
              </a:rPr>
              <a:t>無法處理在超平面上非線性的分割問題</a:t>
            </a:r>
          </a:p>
        </p:txBody>
      </p:sp>
      <p:pic>
        <p:nvPicPr>
          <p:cNvPr id="28675" name="Picture 3" descr="BD1030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Rectangle 10"/>
          <p:cNvSpPr>
            <a:spLocks noChangeArrowheads="1"/>
          </p:cNvSpPr>
          <p:nvPr/>
        </p:nvSpPr>
        <p:spPr bwMode="auto">
          <a:xfrm>
            <a:off x="395288" y="2497138"/>
            <a:ext cx="8458200" cy="1219200"/>
          </a:xfrm>
          <a:prstGeom prst="rect">
            <a:avLst/>
          </a:prstGeom>
          <a:noFill/>
          <a:ln w="9525">
            <a:noFill/>
            <a:miter lim="800000"/>
            <a:headEnd/>
            <a:tailEnd/>
          </a:ln>
          <a:effectLst/>
        </p:spPr>
        <p:txBody>
          <a:bodyPr/>
          <a:lstStyle/>
          <a:p>
            <a:pPr marL="342900" indent="-342900">
              <a:lnSpc>
                <a:spcPct val="120000"/>
              </a:lnSpc>
              <a:spcBef>
                <a:spcPct val="20000"/>
              </a:spcBef>
              <a:buFontTx/>
              <a:buChar char="•"/>
              <a:defRPr/>
            </a:pPr>
            <a:r>
              <a:rPr lang="zh-TW" altLang="en-US" b="1" dirty="0">
                <a:effectLst>
                  <a:outerShdw blurRad="38100" dist="38100" dir="2700000" algn="tl">
                    <a:srgbClr val="C0C0C0"/>
                  </a:outerShdw>
                </a:effectLst>
                <a:ea typeface="標楷體" pitchFamily="65" charset="-120"/>
              </a:rPr>
              <a:t>其後相關研究發展了</a:t>
            </a:r>
            <a:r>
              <a:rPr lang="zh-TW" altLang="en-US" b="1" dirty="0">
                <a:solidFill>
                  <a:srgbClr val="FF0000"/>
                </a:solidFill>
                <a:effectLst>
                  <a:outerShdw blurRad="38100" dist="38100" dir="2700000" algn="tl">
                    <a:srgbClr val="C0C0C0"/>
                  </a:outerShdw>
                </a:effectLst>
                <a:ea typeface="標楷體" pitchFamily="65" charset="-120"/>
              </a:rPr>
              <a:t>多層感知器（</a:t>
            </a:r>
            <a:r>
              <a:rPr lang="en-US" altLang="zh-TW" b="1" dirty="0">
                <a:solidFill>
                  <a:srgbClr val="FF0000"/>
                </a:solidFill>
                <a:effectLst>
                  <a:outerShdw blurRad="38100" dist="38100" dir="2700000" algn="tl">
                    <a:srgbClr val="C0C0C0"/>
                  </a:outerShdw>
                </a:effectLst>
                <a:ea typeface="標楷體" pitchFamily="65" charset="-120"/>
              </a:rPr>
              <a:t>multilayer </a:t>
            </a:r>
            <a:r>
              <a:rPr lang="en-US" altLang="zh-TW" b="1" dirty="0" err="1">
                <a:solidFill>
                  <a:srgbClr val="FF0000"/>
                </a:solidFill>
                <a:effectLst>
                  <a:outerShdw blurRad="38100" dist="38100" dir="2700000" algn="tl">
                    <a:srgbClr val="C0C0C0"/>
                  </a:outerShdw>
                </a:effectLst>
                <a:ea typeface="標楷體" pitchFamily="65" charset="-120"/>
              </a:rPr>
              <a:t>perceptrons</a:t>
            </a:r>
            <a:r>
              <a:rPr lang="en-US" altLang="zh-TW" b="1" dirty="0">
                <a:solidFill>
                  <a:srgbClr val="FF0000"/>
                </a:solidFill>
                <a:effectLst>
                  <a:outerShdw blurRad="38100" dist="38100" dir="2700000" algn="tl">
                    <a:srgbClr val="C0C0C0"/>
                  </a:outerShdw>
                </a:effectLst>
                <a:ea typeface="標楷體" pitchFamily="65" charset="-120"/>
              </a:rPr>
              <a:t>, MLP</a:t>
            </a:r>
            <a:r>
              <a:rPr lang="zh-TW" altLang="en-US" b="1" dirty="0">
                <a:solidFill>
                  <a:srgbClr val="FF0000"/>
                </a:solidFill>
                <a:effectLst>
                  <a:outerShdw blurRad="38100" dist="38100" dir="2700000" algn="tl">
                    <a:srgbClr val="C0C0C0"/>
                  </a:outerShdw>
                </a:effectLst>
                <a:ea typeface="標楷體" pitchFamily="65" charset="-120"/>
              </a:rPr>
              <a:t>），</a:t>
            </a:r>
            <a:r>
              <a:rPr lang="zh-TW" altLang="en-US" b="1" dirty="0">
                <a:effectLst>
                  <a:outerShdw blurRad="38100" dist="38100" dir="2700000" algn="tl">
                    <a:srgbClr val="C0C0C0"/>
                  </a:outerShdw>
                </a:effectLst>
                <a:ea typeface="標楷體" pitchFamily="65" charset="-120"/>
              </a:rPr>
              <a:t>並證明其可以處理複雜的非線性問題 </a:t>
            </a:r>
          </a:p>
        </p:txBody>
      </p:sp>
      <p:grpSp>
        <p:nvGrpSpPr>
          <p:cNvPr id="2" name="Group 20"/>
          <p:cNvGrpSpPr>
            <a:grpSpLocks/>
          </p:cNvGrpSpPr>
          <p:nvPr/>
        </p:nvGrpSpPr>
        <p:grpSpPr bwMode="auto">
          <a:xfrm>
            <a:off x="990600" y="3506788"/>
            <a:ext cx="2057400" cy="2730500"/>
            <a:chOff x="624" y="2208"/>
            <a:chExt cx="1296" cy="1720"/>
          </a:xfrm>
        </p:grpSpPr>
        <p:pic>
          <p:nvPicPr>
            <p:cNvPr id="28687" name="Picture 11" descr="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 y="2208"/>
              <a:ext cx="1180" cy="11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025" name="Rectangle 17"/>
            <p:cNvSpPr>
              <a:spLocks noChangeArrowheads="1"/>
            </p:cNvSpPr>
            <p:nvPr/>
          </p:nvSpPr>
          <p:spPr bwMode="auto">
            <a:xfrm>
              <a:off x="624" y="3408"/>
              <a:ext cx="1296" cy="520"/>
            </a:xfrm>
            <a:prstGeom prst="rect">
              <a:avLst/>
            </a:prstGeom>
            <a:solidFill>
              <a:schemeClr val="accent1"/>
            </a:solidFill>
            <a:ln w="9525">
              <a:noFill/>
              <a:miter lim="800000"/>
              <a:headEnd/>
              <a:tailEnd/>
            </a:ln>
            <a:effectLst/>
          </p:spPr>
          <p:txBody>
            <a:bodyPr>
              <a:spAutoFit/>
            </a:bodyPr>
            <a:lstStyle/>
            <a:p>
              <a:pPr>
                <a:defRPr/>
              </a:pPr>
              <a:r>
                <a:rPr lang="zh-TW" altLang="en-US" sz="1600" b="1">
                  <a:solidFill>
                    <a:srgbClr val="000066"/>
                  </a:solidFill>
                  <a:effectLst>
                    <a:outerShdw blurRad="38100" dist="38100" dir="2700000" algn="tl">
                      <a:srgbClr val="C0C0C0"/>
                    </a:outerShdw>
                  </a:effectLst>
                  <a:ea typeface="華康儷細黑" pitchFamily="49" charset="-120"/>
                </a:rPr>
                <a:t>圖</a:t>
              </a:r>
              <a:r>
                <a:rPr lang="en-US" altLang="zh-TW" sz="1600" b="1">
                  <a:solidFill>
                    <a:srgbClr val="000066"/>
                  </a:solidFill>
                  <a:effectLst>
                    <a:outerShdw blurRad="38100" dist="38100" dir="2700000" algn="tl">
                      <a:srgbClr val="C0C0C0"/>
                    </a:outerShdw>
                  </a:effectLst>
                  <a:ea typeface="華康儷細黑" pitchFamily="49" charset="-120"/>
                </a:rPr>
                <a:t>3.7  </a:t>
              </a:r>
              <a:br>
                <a:rPr lang="en-US" altLang="zh-TW" sz="1600" b="1">
                  <a:solidFill>
                    <a:srgbClr val="000066"/>
                  </a:solidFill>
                  <a:effectLst>
                    <a:outerShdw blurRad="38100" dist="38100" dir="2700000" algn="tl">
                      <a:srgbClr val="C0C0C0"/>
                    </a:outerShdw>
                  </a:effectLst>
                  <a:ea typeface="華康儷細黑" pitchFamily="49" charset="-120"/>
                </a:rPr>
              </a:br>
              <a:r>
                <a:rPr lang="zh-TW" altLang="en-US" sz="1600" b="1">
                  <a:solidFill>
                    <a:srgbClr val="000066"/>
                  </a:solidFill>
                  <a:effectLst>
                    <a:outerShdw blurRad="38100" dist="38100" dir="2700000" algn="tl">
                      <a:srgbClr val="C0C0C0"/>
                    </a:outerShdw>
                  </a:effectLst>
                  <a:ea typeface="華康儷細黑" pitchFamily="49" charset="-120"/>
                </a:rPr>
                <a:t>感知器將○及 </a:t>
              </a:r>
              <a:r>
                <a:rPr lang="zh-TW" altLang="en-US" sz="1200" b="1">
                  <a:solidFill>
                    <a:srgbClr val="000066"/>
                  </a:solidFill>
                  <a:effectLst>
                    <a:outerShdw blurRad="38100" dist="38100" dir="2700000" algn="tl">
                      <a:srgbClr val="C0C0C0"/>
                    </a:outerShdw>
                  </a:effectLst>
                  <a:ea typeface="華康儷細黑" pitchFamily="49" charset="-120"/>
                </a:rPr>
                <a:t>╳</a:t>
              </a:r>
              <a:r>
                <a:rPr lang="zh-TW" altLang="en-US" sz="1600" b="1">
                  <a:solidFill>
                    <a:srgbClr val="000066"/>
                  </a:solidFill>
                  <a:effectLst>
                    <a:outerShdw blurRad="38100" dist="38100" dir="2700000" algn="tl">
                      <a:srgbClr val="C0C0C0"/>
                    </a:outerShdw>
                  </a:effectLst>
                  <a:ea typeface="華康儷細黑" pitchFamily="49" charset="-120"/>
                </a:rPr>
                <a:t>分成兩類</a:t>
              </a:r>
              <a:r>
                <a:rPr lang="zh-TW" altLang="en-US" sz="1500" b="1">
                  <a:solidFill>
                    <a:srgbClr val="000066"/>
                  </a:solidFill>
                  <a:effectLst>
                    <a:outerShdw blurRad="38100" dist="38100" dir="2700000" algn="tl">
                      <a:srgbClr val="C0C0C0"/>
                    </a:outerShdw>
                  </a:effectLst>
                </a:rPr>
                <a:t> </a:t>
              </a:r>
              <a:endParaRPr lang="zh-TW" altLang="en-US" sz="3200" b="1">
                <a:solidFill>
                  <a:srgbClr val="000066"/>
                </a:solidFill>
                <a:effectLst>
                  <a:outerShdw blurRad="38100" dist="38100" dir="2700000" algn="tl">
                    <a:srgbClr val="C0C0C0"/>
                  </a:outerShdw>
                </a:effectLst>
              </a:endParaRPr>
            </a:p>
          </p:txBody>
        </p:sp>
      </p:grpSp>
      <p:grpSp>
        <p:nvGrpSpPr>
          <p:cNvPr id="3" name="Group 21"/>
          <p:cNvGrpSpPr>
            <a:grpSpLocks/>
          </p:cNvGrpSpPr>
          <p:nvPr/>
        </p:nvGrpSpPr>
        <p:grpSpPr bwMode="auto">
          <a:xfrm>
            <a:off x="3751263" y="3736975"/>
            <a:ext cx="1828800" cy="2284413"/>
            <a:chOff x="2352" y="2335"/>
            <a:chExt cx="1152" cy="1439"/>
          </a:xfrm>
        </p:grpSpPr>
        <p:pic>
          <p:nvPicPr>
            <p:cNvPr id="28685" name="Picture 13" descr="3-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3" y="2335"/>
              <a:ext cx="924" cy="9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026" name="Rectangle 18"/>
            <p:cNvSpPr>
              <a:spLocks noChangeArrowheads="1"/>
            </p:cNvSpPr>
            <p:nvPr/>
          </p:nvSpPr>
          <p:spPr bwMode="auto">
            <a:xfrm>
              <a:off x="2352" y="3408"/>
              <a:ext cx="1152" cy="366"/>
            </a:xfrm>
            <a:prstGeom prst="rect">
              <a:avLst/>
            </a:prstGeom>
            <a:solidFill>
              <a:schemeClr val="accent1"/>
            </a:solidFill>
            <a:ln w="9525">
              <a:noFill/>
              <a:miter lim="800000"/>
              <a:headEnd/>
              <a:tailEnd/>
            </a:ln>
            <a:effectLst/>
          </p:spPr>
          <p:txBody>
            <a:bodyPr>
              <a:spAutoFit/>
            </a:bodyPr>
            <a:lstStyle/>
            <a:p>
              <a:pPr>
                <a:defRPr/>
              </a:pPr>
              <a:r>
                <a:rPr lang="zh-TW" altLang="en-US" sz="1600" b="1">
                  <a:solidFill>
                    <a:srgbClr val="000066"/>
                  </a:solidFill>
                  <a:effectLst>
                    <a:outerShdw blurRad="38100" dist="38100" dir="2700000" algn="tl">
                      <a:srgbClr val="C0C0C0"/>
                    </a:outerShdw>
                  </a:effectLst>
                  <a:ea typeface="華康儷細黑" pitchFamily="49" charset="-120"/>
                </a:rPr>
                <a:t>圖</a:t>
              </a:r>
              <a:r>
                <a:rPr lang="en-US" altLang="zh-TW" sz="1600" b="1">
                  <a:solidFill>
                    <a:srgbClr val="000066"/>
                  </a:solidFill>
                  <a:effectLst>
                    <a:outerShdw blurRad="38100" dist="38100" dir="2700000" algn="tl">
                      <a:srgbClr val="C0C0C0"/>
                    </a:outerShdw>
                  </a:effectLst>
                  <a:ea typeface="華康儷細黑" pitchFamily="49" charset="-120"/>
                </a:rPr>
                <a:t>3.8  </a:t>
              </a:r>
              <a:br>
                <a:rPr lang="en-US" altLang="zh-TW" sz="1600" b="1">
                  <a:solidFill>
                    <a:srgbClr val="000066"/>
                  </a:solidFill>
                  <a:effectLst>
                    <a:outerShdw blurRad="38100" dist="38100" dir="2700000" algn="tl">
                      <a:srgbClr val="C0C0C0"/>
                    </a:outerShdw>
                  </a:effectLst>
                  <a:ea typeface="華康儷細黑" pitchFamily="49" charset="-120"/>
                </a:rPr>
              </a:br>
              <a:r>
                <a:rPr lang="en-US" altLang="zh-TW" sz="1600" b="1">
                  <a:solidFill>
                    <a:srgbClr val="000066"/>
                  </a:solidFill>
                  <a:effectLst>
                    <a:outerShdw blurRad="38100" dist="38100" dir="2700000" algn="tl">
                      <a:srgbClr val="C0C0C0"/>
                    </a:outerShdw>
                  </a:effectLst>
                  <a:ea typeface="華康儷細黑" pitchFamily="49" charset="-120"/>
                </a:rPr>
                <a:t>XOR problem </a:t>
              </a:r>
            </a:p>
          </p:txBody>
        </p:sp>
      </p:grpSp>
      <p:grpSp>
        <p:nvGrpSpPr>
          <p:cNvPr id="4" name="Group 22"/>
          <p:cNvGrpSpPr>
            <a:grpSpLocks/>
          </p:cNvGrpSpPr>
          <p:nvPr/>
        </p:nvGrpSpPr>
        <p:grpSpPr bwMode="auto">
          <a:xfrm>
            <a:off x="6124575" y="3638550"/>
            <a:ext cx="2181225" cy="2598738"/>
            <a:chOff x="3858" y="2291"/>
            <a:chExt cx="1374" cy="1637"/>
          </a:xfrm>
        </p:grpSpPr>
        <p:pic>
          <p:nvPicPr>
            <p:cNvPr id="28683" name="Picture 15" descr="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8" y="2291"/>
              <a:ext cx="1134" cy="10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027" name="Rectangle 19"/>
            <p:cNvSpPr>
              <a:spLocks noChangeArrowheads="1"/>
            </p:cNvSpPr>
            <p:nvPr/>
          </p:nvSpPr>
          <p:spPr bwMode="auto">
            <a:xfrm>
              <a:off x="3984" y="3408"/>
              <a:ext cx="1248" cy="520"/>
            </a:xfrm>
            <a:prstGeom prst="rect">
              <a:avLst/>
            </a:prstGeom>
            <a:solidFill>
              <a:schemeClr val="accent1"/>
            </a:solidFill>
            <a:ln w="9525">
              <a:noFill/>
              <a:miter lim="800000"/>
              <a:headEnd/>
              <a:tailEnd/>
            </a:ln>
            <a:effectLst/>
          </p:spPr>
          <p:txBody>
            <a:bodyPr>
              <a:spAutoFit/>
            </a:bodyPr>
            <a:lstStyle/>
            <a:p>
              <a:pPr>
                <a:defRPr/>
              </a:pPr>
              <a:r>
                <a:rPr lang="zh-TW" altLang="en-US" sz="1600" b="1">
                  <a:solidFill>
                    <a:srgbClr val="660066"/>
                  </a:solidFill>
                  <a:effectLst>
                    <a:outerShdw blurRad="38100" dist="38100" dir="2700000" algn="tl">
                      <a:srgbClr val="C0C0C0"/>
                    </a:outerShdw>
                  </a:effectLst>
                  <a:ea typeface="華康儷細黑" pitchFamily="49" charset="-120"/>
                </a:rPr>
                <a:t>圖</a:t>
              </a:r>
              <a:r>
                <a:rPr lang="en-US" altLang="zh-TW" sz="1600" b="1">
                  <a:solidFill>
                    <a:srgbClr val="660066"/>
                  </a:solidFill>
                  <a:effectLst>
                    <a:outerShdw blurRad="38100" dist="38100" dir="2700000" algn="tl">
                      <a:srgbClr val="C0C0C0"/>
                    </a:outerShdw>
                  </a:effectLst>
                  <a:ea typeface="華康儷細黑" pitchFamily="49" charset="-120"/>
                </a:rPr>
                <a:t>3.9  </a:t>
              </a:r>
              <a:br>
                <a:rPr lang="en-US" altLang="zh-TW" sz="1600" b="1">
                  <a:solidFill>
                    <a:srgbClr val="660066"/>
                  </a:solidFill>
                  <a:effectLst>
                    <a:outerShdw blurRad="38100" dist="38100" dir="2700000" algn="tl">
                      <a:srgbClr val="C0C0C0"/>
                    </a:outerShdw>
                  </a:effectLst>
                  <a:ea typeface="華康儷細黑" pitchFamily="49" charset="-120"/>
                </a:rPr>
              </a:br>
              <a:r>
                <a:rPr lang="zh-TW" altLang="en-US" sz="1600" b="1">
                  <a:solidFill>
                    <a:srgbClr val="660066"/>
                  </a:solidFill>
                  <a:effectLst>
                    <a:outerShdw blurRad="38100" dist="38100" dir="2700000" algn="tl">
                      <a:srgbClr val="C0C0C0"/>
                    </a:outerShdw>
                  </a:effectLst>
                  <a:ea typeface="華康儷細黑" pitchFamily="49" charset="-120"/>
                </a:rPr>
                <a:t>多層前向式網路可以解決</a:t>
              </a:r>
              <a:r>
                <a:rPr lang="en-US" altLang="zh-TW" sz="1600" b="1">
                  <a:solidFill>
                    <a:srgbClr val="660066"/>
                  </a:solidFill>
                  <a:effectLst>
                    <a:outerShdw blurRad="38100" dist="38100" dir="2700000" algn="tl">
                      <a:srgbClr val="C0C0C0"/>
                    </a:outerShdw>
                  </a:effectLst>
                  <a:ea typeface="華康儷細黑" pitchFamily="49" charset="-120"/>
                </a:rPr>
                <a:t>XOR</a:t>
              </a:r>
              <a:r>
                <a:rPr lang="zh-TW" altLang="en-US" sz="1600" b="1">
                  <a:solidFill>
                    <a:srgbClr val="660066"/>
                  </a:solidFill>
                  <a:effectLst>
                    <a:outerShdw blurRad="38100" dist="38100" dir="2700000" algn="tl">
                      <a:srgbClr val="C0C0C0"/>
                    </a:outerShdw>
                  </a:effectLst>
                  <a:ea typeface="華康儷細黑" pitchFamily="49" charset="-120"/>
                </a:rPr>
                <a:t>問題 </a:t>
              </a:r>
            </a:p>
          </p:txBody>
        </p:sp>
      </p:grpSp>
      <p:sp>
        <p:nvSpPr>
          <p:cNvPr id="28680" name="頁尾版面配置區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28681"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1B57483-E7C0-4A85-8AD6-ACCCE933C224}" type="slidenum">
              <a:rPr lang="en-US" altLang="zh-TW" smtClean="0"/>
              <a:pPr eaLnBrk="1" hangingPunct="1"/>
              <a:t>22</a:t>
            </a:fld>
            <a:endParaRPr lang="en-US" altLang="zh-TW" smtClean="0"/>
          </a:p>
        </p:txBody>
      </p:sp>
      <p:sp>
        <p:nvSpPr>
          <p:cNvPr id="17" name="Rectangle 7"/>
          <p:cNvSpPr>
            <a:spLocks noGrp="1" noChangeArrowheads="1"/>
          </p:cNvSpPr>
          <p:nvPr>
            <p:ph type="title"/>
          </p:nvPr>
        </p:nvSpPr>
        <p:spPr/>
        <p:txBody>
          <a:bodyPr/>
          <a:lstStyle/>
          <a:p>
            <a:pPr>
              <a:defRPr/>
            </a:pPr>
            <a:r>
              <a:rPr lang="zh-TW" altLang="en-US" sz="3600" dirty="0">
                <a:solidFill>
                  <a:srgbClr val="003366"/>
                </a:solidFill>
              </a:rPr>
              <a:t>感知器學習法</a:t>
            </a:r>
            <a:endParaRPr lang="zh-TW" altLang="zh-TW"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3018"/>
                                        </p:tgtEl>
                                        <p:attrNameLst>
                                          <p:attrName>style.visibility</p:attrName>
                                        </p:attrNameLst>
                                      </p:cBhvr>
                                      <p:to>
                                        <p:strVal val="visible"/>
                                      </p:to>
                                    </p:set>
                                  </p:childTnLst>
                                </p:cTn>
                              </p:par>
                            </p:childTnLst>
                          </p:cTn>
                        </p:par>
                        <p:par>
                          <p:cTn id="16" fill="hold" nodeType="afterGroup">
                            <p:stCondLst>
                              <p:cond delay="500"/>
                            </p:stCondLst>
                            <p:childTnLst>
                              <p:par>
                                <p:cTn id="17" presetID="9"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454025" y="1417638"/>
            <a:ext cx="8294688" cy="2011362"/>
          </a:xfrm>
        </p:spPr>
        <p:txBody>
          <a:bodyPr/>
          <a:lstStyle/>
          <a:p>
            <a:pPr>
              <a:lnSpc>
                <a:spcPct val="140000"/>
              </a:lnSpc>
              <a:defRPr/>
            </a:pPr>
            <a:r>
              <a:rPr lang="zh-TW" altLang="en-US" dirty="0"/>
              <a:t>直到</a:t>
            </a:r>
            <a:r>
              <a:rPr lang="en-US" altLang="zh-TW" dirty="0"/>
              <a:t>1986</a:t>
            </a:r>
            <a:r>
              <a:rPr lang="zh-TW" altLang="en-US" dirty="0"/>
              <a:t>年</a:t>
            </a:r>
            <a:r>
              <a:rPr lang="zh-TW" altLang="en-US" dirty="0">
                <a:solidFill>
                  <a:srgbClr val="006600"/>
                </a:solidFill>
              </a:rPr>
              <a:t>倒傳遞學習演算法（</a:t>
            </a:r>
            <a:r>
              <a:rPr lang="en-US" altLang="zh-TW" dirty="0">
                <a:solidFill>
                  <a:srgbClr val="006600"/>
                </a:solidFill>
              </a:rPr>
              <a:t>Back-propagation algorithm, BP</a:t>
            </a:r>
            <a:r>
              <a:rPr lang="zh-TW" altLang="en-US" dirty="0">
                <a:solidFill>
                  <a:srgbClr val="006600"/>
                </a:solidFill>
              </a:rPr>
              <a:t>）</a:t>
            </a:r>
            <a:r>
              <a:rPr lang="zh-TW" altLang="en-US" dirty="0"/>
              <a:t>被提出，才使得多層感知器的網路架構得以</a:t>
            </a:r>
            <a:r>
              <a:rPr lang="zh-TW" altLang="en-US" dirty="0" smtClean="0"/>
              <a:t>實現 </a:t>
            </a:r>
            <a:endParaRPr lang="zh-TW" altLang="en-US" dirty="0"/>
          </a:p>
        </p:txBody>
      </p:sp>
      <p:sp>
        <p:nvSpPr>
          <p:cNvPr id="44038" name="Rectangle 6"/>
          <p:cNvSpPr>
            <a:spLocks noChangeArrowheads="1"/>
          </p:cNvSpPr>
          <p:nvPr/>
        </p:nvSpPr>
        <p:spPr bwMode="auto">
          <a:xfrm>
            <a:off x="434975" y="3357563"/>
            <a:ext cx="8458200" cy="2425700"/>
          </a:xfrm>
          <a:prstGeom prst="rect">
            <a:avLst/>
          </a:prstGeom>
          <a:noFill/>
          <a:ln w="9525">
            <a:noFill/>
            <a:miter lim="800000"/>
            <a:headEnd/>
            <a:tailEnd/>
          </a:ln>
          <a:effectLst/>
        </p:spPr>
        <p:txBody>
          <a:bodyPr/>
          <a:lstStyle/>
          <a:p>
            <a:pPr marL="342900" indent="-342900">
              <a:lnSpc>
                <a:spcPct val="110000"/>
              </a:lnSpc>
              <a:spcBef>
                <a:spcPct val="20000"/>
              </a:spcBef>
              <a:buFontTx/>
              <a:buChar char="•"/>
              <a:defRPr/>
            </a:pPr>
            <a:r>
              <a:rPr lang="zh-TW" altLang="en-US" b="1" dirty="0">
                <a:solidFill>
                  <a:srgbClr val="000099"/>
                </a:solidFill>
                <a:effectLst>
                  <a:outerShdw blurRad="38100" dist="38100" dir="2700000" algn="tl">
                    <a:srgbClr val="C0C0C0"/>
                  </a:outerShdw>
                </a:effectLst>
                <a:latin typeface="標楷體" pitchFamily="65" charset="-120"/>
                <a:ea typeface="標楷體" pitchFamily="65" charset="-120"/>
              </a:rPr>
              <a:t>為了讓感知器能有效的處理非線性的問題</a:t>
            </a:r>
            <a:endParaRPr lang="en-US" altLang="zh-TW" b="1" dirty="0">
              <a:solidFill>
                <a:srgbClr val="000099"/>
              </a:solidFill>
              <a:effectLst>
                <a:outerShdw blurRad="38100" dist="38100" dir="2700000" algn="tl">
                  <a:srgbClr val="C0C0C0"/>
                </a:outerShdw>
              </a:effectLst>
              <a:latin typeface="標楷體" pitchFamily="65" charset="-120"/>
              <a:ea typeface="標楷體" pitchFamily="65" charset="-120"/>
            </a:endParaRPr>
          </a:p>
          <a:p>
            <a:pPr marL="342900" indent="-342900">
              <a:lnSpc>
                <a:spcPct val="110000"/>
              </a:lnSpc>
              <a:spcBef>
                <a:spcPct val="30000"/>
              </a:spcBef>
              <a:spcAft>
                <a:spcPct val="30000"/>
              </a:spcAft>
              <a:defRPr/>
            </a:pPr>
            <a:r>
              <a:rPr lang="en-US" altLang="zh-TW" b="1" dirty="0">
                <a:solidFill>
                  <a:srgbClr val="FF0000"/>
                </a:solidFill>
                <a:effectLst>
                  <a:outerShdw blurRad="38100" dist="38100" dir="2700000" algn="tl">
                    <a:srgbClr val="C0C0C0"/>
                  </a:outerShdw>
                </a:effectLst>
                <a:ea typeface="標楷體" pitchFamily="65" charset="-120"/>
              </a:rPr>
              <a:t>	</a:t>
            </a:r>
            <a:r>
              <a:rPr lang="en-US" altLang="zh-TW" b="1" dirty="0">
                <a:effectLst>
                  <a:outerShdw blurRad="38100" dist="38100" dir="2700000" algn="tl">
                    <a:srgbClr val="C0C0C0"/>
                  </a:outerShdw>
                </a:effectLst>
                <a:ea typeface="標楷體" pitchFamily="65" charset="-120"/>
              </a:rPr>
              <a:t>→ </a:t>
            </a:r>
            <a:r>
              <a:rPr lang="en-US" altLang="zh-TW" b="1" dirty="0">
                <a:solidFill>
                  <a:schemeClr val="folHlink"/>
                </a:solidFill>
                <a:effectLst>
                  <a:outerShdw blurRad="38100" dist="38100" dir="2700000" algn="tl">
                    <a:srgbClr val="C0C0C0"/>
                  </a:outerShdw>
                </a:effectLst>
                <a:ea typeface="標楷體" pitchFamily="65" charset="-120"/>
              </a:rPr>
              <a:t> </a:t>
            </a:r>
            <a:r>
              <a:rPr lang="zh-TW" altLang="en-US" b="1" dirty="0">
                <a:solidFill>
                  <a:srgbClr val="FF0000"/>
                </a:solidFill>
                <a:effectLst>
                  <a:outerShdw blurRad="38100" dist="38100" dir="2700000" algn="tl">
                    <a:srgbClr val="C0C0C0"/>
                  </a:outerShdw>
                </a:effectLst>
                <a:ea typeface="標楷體" pitchFamily="65" charset="-120"/>
              </a:rPr>
              <a:t>將活化函數設為</a:t>
            </a:r>
            <a:r>
              <a:rPr lang="en-US" altLang="zh-TW" b="1" dirty="0">
                <a:solidFill>
                  <a:srgbClr val="FF0000"/>
                </a:solidFill>
                <a:effectLst>
                  <a:outerShdw blurRad="38100" dist="38100" dir="2700000" algn="tl">
                    <a:srgbClr val="C0C0C0"/>
                  </a:outerShdw>
                </a:effectLst>
                <a:ea typeface="標楷體" pitchFamily="65" charset="-120"/>
              </a:rPr>
              <a:t>Sigmoid</a:t>
            </a:r>
            <a:r>
              <a:rPr lang="zh-TW" altLang="en-US" b="1" dirty="0">
                <a:solidFill>
                  <a:srgbClr val="FF0000"/>
                </a:solidFill>
                <a:effectLst>
                  <a:outerShdw blurRad="38100" dist="38100" dir="2700000" algn="tl">
                    <a:srgbClr val="C0C0C0"/>
                  </a:outerShdw>
                </a:effectLst>
                <a:ea typeface="標楷體" pitchFamily="65" charset="-120"/>
              </a:rPr>
              <a:t>函數 </a:t>
            </a:r>
          </a:p>
          <a:p>
            <a:pPr marL="342900" indent="-342900">
              <a:lnSpc>
                <a:spcPct val="130000"/>
              </a:lnSpc>
              <a:spcAft>
                <a:spcPct val="30000"/>
              </a:spcAft>
              <a:defRPr/>
            </a:pPr>
            <a:r>
              <a:rPr lang="zh-TW" altLang="en-US" b="1" dirty="0">
                <a:solidFill>
                  <a:srgbClr val="FF0000"/>
                </a:solidFill>
                <a:effectLst>
                  <a:outerShdw blurRad="38100" dist="38100" dir="2700000" algn="tl">
                    <a:srgbClr val="C0C0C0"/>
                  </a:outerShdw>
                </a:effectLst>
                <a:ea typeface="標楷體" pitchFamily="65" charset="-120"/>
              </a:rPr>
              <a:t>	</a:t>
            </a:r>
            <a:r>
              <a:rPr lang="zh-TW" altLang="en-US" sz="2200" b="1" dirty="0">
                <a:effectLst>
                  <a:outerShdw blurRad="38100" dist="38100" dir="2700000" algn="tl">
                    <a:srgbClr val="C0C0C0"/>
                  </a:outerShdw>
                </a:effectLst>
                <a:ea typeface="標楷體" pitchFamily="65" charset="-120"/>
              </a:rPr>
              <a:t>此調整網路連結權重的學習法則與 </a:t>
            </a:r>
            <a:r>
              <a:rPr lang="en-US" altLang="zh-TW" sz="2200" b="1" dirty="0">
                <a:effectLst>
                  <a:outerShdw blurRad="38100" dist="38100" dir="2700000" algn="tl">
                    <a:srgbClr val="C0C0C0"/>
                  </a:outerShdw>
                </a:effectLst>
                <a:ea typeface="標楷體" pitchFamily="65" charset="-120"/>
              </a:rPr>
              <a:t>LMS </a:t>
            </a:r>
            <a:r>
              <a:rPr lang="zh-TW" altLang="en-US" sz="2200" b="1" dirty="0">
                <a:effectLst>
                  <a:outerShdw blurRad="38100" dist="38100" dir="2700000" algn="tl">
                    <a:srgbClr val="C0C0C0"/>
                  </a:outerShdw>
                </a:effectLst>
                <a:ea typeface="標楷體" pitchFamily="65" charset="-120"/>
              </a:rPr>
              <a:t>相似，都是利用最陡坡降法尋求最小的瞬時目標函數值</a:t>
            </a:r>
          </a:p>
        </p:txBody>
      </p:sp>
      <p:pic>
        <p:nvPicPr>
          <p:cNvPr id="29700" name="Picture 3" descr="BD1030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29702"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6883700D-7AD5-4CED-AAFE-56D0E2B55317}" type="slidenum">
              <a:rPr lang="en-US" altLang="zh-TW" smtClean="0"/>
              <a:pPr eaLnBrk="1" hangingPunct="1"/>
              <a:t>23</a:t>
            </a:fld>
            <a:endParaRPr lang="en-US" altLang="zh-TW" smtClean="0"/>
          </a:p>
        </p:txBody>
      </p:sp>
      <p:sp>
        <p:nvSpPr>
          <p:cNvPr id="8" name="Rectangle 7"/>
          <p:cNvSpPr>
            <a:spLocks noGrp="1" noChangeArrowheads="1"/>
          </p:cNvSpPr>
          <p:nvPr>
            <p:ph type="title"/>
          </p:nvPr>
        </p:nvSpPr>
        <p:spPr/>
        <p:txBody>
          <a:bodyPr/>
          <a:lstStyle/>
          <a:p>
            <a:pPr>
              <a:defRPr/>
            </a:pPr>
            <a:r>
              <a:rPr lang="zh-TW" altLang="en-US" sz="3600" dirty="0">
                <a:solidFill>
                  <a:srgbClr val="003366"/>
                </a:solidFill>
              </a:rPr>
              <a:t>感知器學習法</a:t>
            </a:r>
            <a:endParaRPr lang="zh-TW" altLang="zh-TW"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slide(fromLeft)">
                                      <p:cBhvr>
                                        <p:cTn id="7"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62" name="Rectangle 18"/>
          <p:cNvSpPr>
            <a:spLocks noGrp="1" noChangeArrowheads="1"/>
          </p:cNvSpPr>
          <p:nvPr>
            <p:ph type="title" idx="4294967295"/>
          </p:nvPr>
        </p:nvSpPr>
        <p:spPr/>
        <p:txBody>
          <a:bodyPr/>
          <a:lstStyle/>
          <a:p>
            <a:pPr>
              <a:defRPr/>
            </a:pPr>
            <a:r>
              <a:rPr lang="zh-TW" altLang="en-US" sz="2400" dirty="0">
                <a:solidFill>
                  <a:schemeClr val="tx1"/>
                </a:solidFill>
              </a:rPr>
              <a:t>活化函數為</a:t>
            </a:r>
            <a:r>
              <a:rPr lang="en-US" altLang="zh-TW" sz="2400" dirty="0">
                <a:solidFill>
                  <a:schemeClr val="tx1"/>
                </a:solidFill>
              </a:rPr>
              <a:t>Sigmoid</a:t>
            </a:r>
            <a:r>
              <a:rPr lang="zh-TW" altLang="en-US" sz="2400" dirty="0">
                <a:solidFill>
                  <a:schemeClr val="tx1"/>
                </a:solidFill>
              </a:rPr>
              <a:t>函數之學習法則</a:t>
            </a:r>
          </a:p>
        </p:txBody>
      </p:sp>
      <p:graphicFrame>
        <p:nvGraphicFramePr>
          <p:cNvPr id="30723" name="Object 6"/>
          <p:cNvGraphicFramePr>
            <a:graphicFrameLocks noGrp="1" noChangeAspect="1"/>
          </p:cNvGraphicFramePr>
          <p:nvPr>
            <p:ph sz="quarter" idx="4294967295"/>
          </p:nvPr>
        </p:nvGraphicFramePr>
        <p:xfrm>
          <a:off x="1285875" y="1209675"/>
          <a:ext cx="2049463" cy="690563"/>
        </p:xfrm>
        <a:graphic>
          <a:graphicData uri="http://schemas.openxmlformats.org/presentationml/2006/ole">
            <mc:AlternateContent xmlns:mc="http://schemas.openxmlformats.org/markup-compatibility/2006">
              <mc:Choice xmlns:v="urn:schemas-microsoft-com:vml" Requires="v">
                <p:oleObj spid="_x0000_s30783" name="Equation" r:id="rId3" imgW="1205977" imgH="406224" progId="Equation.DSMT4">
                  <p:embed/>
                </p:oleObj>
              </mc:Choice>
              <mc:Fallback>
                <p:oleObj name="Equation" r:id="rId3" imgW="1205977" imgH="406224"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209675"/>
                        <a:ext cx="2049463"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4" name="Object 17"/>
          <p:cNvGraphicFramePr>
            <a:graphicFrameLocks noGrp="1" noChangeAspect="1"/>
          </p:cNvGraphicFramePr>
          <p:nvPr>
            <p:ph sz="quarter" idx="4294967295"/>
          </p:nvPr>
        </p:nvGraphicFramePr>
        <p:xfrm>
          <a:off x="1143000" y="4500563"/>
          <a:ext cx="6365875" cy="388937"/>
        </p:xfrm>
        <a:graphic>
          <a:graphicData uri="http://schemas.openxmlformats.org/presentationml/2006/ole">
            <mc:AlternateContent xmlns:mc="http://schemas.openxmlformats.org/markup-compatibility/2006">
              <mc:Choice xmlns:v="urn:schemas-microsoft-com:vml" Requires="v">
                <p:oleObj spid="_x0000_s30784" name="Equation" r:id="rId5" imgW="3746500" imgH="228600" progId="Equation.DSMT4">
                  <p:embed/>
                </p:oleObj>
              </mc:Choice>
              <mc:Fallback>
                <p:oleObj name="Equation" r:id="rId5" imgW="3746500" imgH="22860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500563"/>
                        <a:ext cx="6365875"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725" name="Picture 4" descr="BD10307_"/>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6" name="Object 20"/>
          <p:cNvGraphicFramePr>
            <a:graphicFrameLocks noChangeAspect="1"/>
          </p:cNvGraphicFramePr>
          <p:nvPr/>
        </p:nvGraphicFramePr>
        <p:xfrm>
          <a:off x="1285875" y="5500688"/>
          <a:ext cx="4786313" cy="430212"/>
        </p:xfrm>
        <a:graphic>
          <a:graphicData uri="http://schemas.openxmlformats.org/presentationml/2006/ole">
            <mc:AlternateContent xmlns:mc="http://schemas.openxmlformats.org/markup-compatibility/2006">
              <mc:Choice xmlns:v="urn:schemas-microsoft-com:vml" Requires="v">
                <p:oleObj spid="_x0000_s30785" name="Equation" r:id="rId8" imgW="2679700" imgH="241300" progId="Equation.DSMT4">
                  <p:embed/>
                </p:oleObj>
              </mc:Choice>
              <mc:Fallback>
                <p:oleObj name="Equation" r:id="rId8" imgW="2679700" imgH="241300" progId="Equation.DSMT4">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5875" y="5500688"/>
                        <a:ext cx="4786313"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67" name="Text Box 23"/>
          <p:cNvSpPr txBox="1">
            <a:spLocks noChangeArrowheads="1"/>
          </p:cNvSpPr>
          <p:nvPr/>
        </p:nvSpPr>
        <p:spPr bwMode="auto">
          <a:xfrm>
            <a:off x="3643313" y="1357313"/>
            <a:ext cx="792162" cy="396875"/>
          </a:xfrm>
          <a:prstGeom prst="rect">
            <a:avLst/>
          </a:prstGeom>
          <a:noFill/>
          <a:ln w="9525">
            <a:noFill/>
            <a:miter lim="800000"/>
            <a:headEnd/>
            <a:tailEnd/>
          </a:ln>
          <a:effectLst/>
        </p:spPr>
        <p:txBody>
          <a:bodyPr>
            <a:spAutoFit/>
          </a:bodyPr>
          <a:lstStyle/>
          <a:p>
            <a:pPr>
              <a:spcBef>
                <a:spcPct val="50000"/>
              </a:spcBef>
              <a:defRPr/>
            </a:pPr>
            <a:r>
              <a:rPr lang="zh-TW" altLang="en-US" sz="2000" b="1" dirty="0">
                <a:effectLst>
                  <a:outerShdw blurRad="38100" dist="38100" dir="2700000" algn="tl">
                    <a:srgbClr val="C0C0C0"/>
                  </a:outerShdw>
                </a:effectLst>
                <a:ea typeface="標楷體" pitchFamily="65" charset="-120"/>
              </a:rPr>
              <a:t>其中</a:t>
            </a:r>
          </a:p>
        </p:txBody>
      </p:sp>
      <p:graphicFrame>
        <p:nvGraphicFramePr>
          <p:cNvPr id="30728" name="Object 24"/>
          <p:cNvGraphicFramePr>
            <a:graphicFrameLocks noChangeAspect="1"/>
          </p:cNvGraphicFramePr>
          <p:nvPr/>
        </p:nvGraphicFramePr>
        <p:xfrm>
          <a:off x="4294188" y="1382713"/>
          <a:ext cx="1965325" cy="346075"/>
        </p:xfrm>
        <a:graphic>
          <a:graphicData uri="http://schemas.openxmlformats.org/presentationml/2006/ole">
            <mc:AlternateContent xmlns:mc="http://schemas.openxmlformats.org/markup-compatibility/2006">
              <mc:Choice xmlns:v="urn:schemas-microsoft-com:vml" Requires="v">
                <p:oleObj spid="_x0000_s30786" name="Equation" r:id="rId10" imgW="1155700" imgH="203200" progId="Equation.DSMT4">
                  <p:embed/>
                </p:oleObj>
              </mc:Choice>
              <mc:Fallback>
                <p:oleObj name="Equation" r:id="rId10" imgW="1155700" imgH="203200" progId="Equation.DSMT4">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94188" y="1382713"/>
                        <a:ext cx="19653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69" name="Rectangle 25"/>
          <p:cNvSpPr>
            <a:spLocks noChangeArrowheads="1"/>
          </p:cNvSpPr>
          <p:nvPr/>
        </p:nvSpPr>
        <p:spPr bwMode="auto">
          <a:xfrm>
            <a:off x="1285875" y="5000625"/>
            <a:ext cx="3003550" cy="396875"/>
          </a:xfrm>
          <a:prstGeom prst="rect">
            <a:avLst/>
          </a:prstGeom>
          <a:noFill/>
          <a:ln w="9525" algn="ctr">
            <a:noFill/>
            <a:miter lim="800000"/>
            <a:headEnd/>
            <a:tailEnd/>
          </a:ln>
          <a:effectLst/>
        </p:spPr>
        <p:txBody>
          <a:bodyPr>
            <a:spAutoFit/>
          </a:bodyPr>
          <a:lstStyle/>
          <a:p>
            <a:pPr>
              <a:spcBef>
                <a:spcPct val="50000"/>
              </a:spcBef>
              <a:defRPr/>
            </a:pPr>
            <a:r>
              <a:rPr lang="zh-TW" altLang="en-US" sz="2000" b="1" dirty="0">
                <a:effectLst>
                  <a:outerShdw blurRad="38100" dist="38100" dir="2700000" algn="tl">
                    <a:srgbClr val="C0C0C0"/>
                  </a:outerShdw>
                </a:effectLst>
                <a:ea typeface="標楷體" pitchFamily="65" charset="-120"/>
              </a:rPr>
              <a:t>或以純量的方式表示 </a:t>
            </a:r>
          </a:p>
        </p:txBody>
      </p:sp>
      <p:sp>
        <p:nvSpPr>
          <p:cNvPr id="30730" name="Rectangle 27"/>
          <p:cNvSpPr>
            <a:spLocks noChangeArrowheads="1"/>
          </p:cNvSpPr>
          <p:nvPr/>
        </p:nvSpPr>
        <p:spPr bwMode="auto">
          <a:xfrm>
            <a:off x="1331913" y="27813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zh-TW" altLang="en-US" sz="1800" b="1">
                <a:cs typeface="Times New Roman" pitchFamily="18" charset="0"/>
              </a:rPr>
              <a:t>式中</a:t>
            </a:r>
            <a:endParaRPr lang="zh-TW" altLang="en-US" sz="1800" b="1"/>
          </a:p>
        </p:txBody>
      </p:sp>
      <p:graphicFrame>
        <p:nvGraphicFramePr>
          <p:cNvPr id="30731" name="Object 26"/>
          <p:cNvGraphicFramePr>
            <a:graphicFrameLocks noChangeAspect="1"/>
          </p:cNvGraphicFramePr>
          <p:nvPr/>
        </p:nvGraphicFramePr>
        <p:xfrm>
          <a:off x="2071688" y="2781300"/>
          <a:ext cx="3414712" cy="377825"/>
        </p:xfrm>
        <a:graphic>
          <a:graphicData uri="http://schemas.openxmlformats.org/presentationml/2006/ole">
            <mc:AlternateContent xmlns:mc="http://schemas.openxmlformats.org/markup-compatibility/2006">
              <mc:Choice xmlns:v="urn:schemas-microsoft-com:vml" Requires="v">
                <p:oleObj spid="_x0000_s30787" name="方程式" r:id="rId12" imgW="2057400" imgH="228600" progId="Equation.3">
                  <p:embed/>
                </p:oleObj>
              </mc:Choice>
              <mc:Fallback>
                <p:oleObj name="方程式" r:id="rId12" imgW="2057400" imgH="22860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71688" y="2781300"/>
                        <a:ext cx="341471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2" name="Rectangle 28"/>
          <p:cNvSpPr>
            <a:spLocks noChangeArrowheads="1"/>
          </p:cNvSpPr>
          <p:nvPr/>
        </p:nvSpPr>
        <p:spPr bwMode="auto">
          <a:xfrm>
            <a:off x="3529013" y="3567113"/>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900"/>
              <a:t> </a:t>
            </a:r>
            <a:endParaRPr lang="en-US" altLang="zh-TW"/>
          </a:p>
        </p:txBody>
      </p:sp>
      <p:sp>
        <p:nvSpPr>
          <p:cNvPr id="30733" name="Rectangle 30"/>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30734" name="Object 29"/>
          <p:cNvGraphicFramePr>
            <a:graphicFrameLocks noChangeAspect="1"/>
          </p:cNvGraphicFramePr>
          <p:nvPr/>
        </p:nvGraphicFramePr>
        <p:xfrm>
          <a:off x="1258888" y="1858963"/>
          <a:ext cx="3673475" cy="706437"/>
        </p:xfrm>
        <a:graphic>
          <a:graphicData uri="http://schemas.openxmlformats.org/presentationml/2006/ole">
            <mc:AlternateContent xmlns:mc="http://schemas.openxmlformats.org/markup-compatibility/2006">
              <mc:Choice xmlns:v="urn:schemas-microsoft-com:vml" Requires="v">
                <p:oleObj spid="_x0000_s30788" name="方程式" r:id="rId14" imgW="2032000" imgH="393700" progId="Equation.3">
                  <p:embed/>
                </p:oleObj>
              </mc:Choice>
              <mc:Fallback>
                <p:oleObj name="方程式" r:id="rId14" imgW="2032000" imgH="393700" progId="Equation.3">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58888" y="1858963"/>
                        <a:ext cx="36734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5" name="Rectangle 31"/>
          <p:cNvSpPr>
            <a:spLocks noChangeArrowheads="1"/>
          </p:cNvSpPr>
          <p:nvPr/>
        </p:nvSpPr>
        <p:spPr bwMode="auto">
          <a:xfrm>
            <a:off x="0" y="3624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30736" name="Rectangle 35"/>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30737" name="Object 34"/>
          <p:cNvGraphicFramePr>
            <a:graphicFrameLocks noChangeAspect="1"/>
          </p:cNvGraphicFramePr>
          <p:nvPr/>
        </p:nvGraphicFramePr>
        <p:xfrm>
          <a:off x="1357313" y="3429000"/>
          <a:ext cx="4608512" cy="804863"/>
        </p:xfrm>
        <a:graphic>
          <a:graphicData uri="http://schemas.openxmlformats.org/presentationml/2006/ole">
            <mc:AlternateContent xmlns:mc="http://schemas.openxmlformats.org/markup-compatibility/2006">
              <mc:Choice xmlns:v="urn:schemas-microsoft-com:vml" Requires="v">
                <p:oleObj spid="_x0000_s30789" name="方程式" r:id="rId16" imgW="2628900" imgH="457200" progId="Equation.3">
                  <p:embed/>
                </p:oleObj>
              </mc:Choice>
              <mc:Fallback>
                <p:oleObj name="方程式" r:id="rId16" imgW="2628900" imgH="457200"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57313" y="3429000"/>
                        <a:ext cx="4608512"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8" name="Rectangle 36"/>
          <p:cNvSpPr>
            <a:spLocks noChangeArrowheads="1"/>
          </p:cNvSpPr>
          <p:nvPr/>
        </p:nvSpPr>
        <p:spPr bwMode="auto">
          <a:xfrm>
            <a:off x="0" y="3657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30739"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30740" name="投影片編號版面配置區 1"/>
          <p:cNvSpPr txBox="1">
            <a:spLocks/>
          </p:cNvSpPr>
          <p:nvPr/>
        </p:nvSpPr>
        <p:spPr bwMode="auto">
          <a:xfrm>
            <a:off x="6553200" y="6410325"/>
            <a:ext cx="21336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r" eaLnBrk="1" hangingPunct="1"/>
            <a:fld id="{B4E27878-7604-44EB-B673-E82A3927F211}" type="slidenum">
              <a:rPr lang="en-US" altLang="zh-TW"/>
              <a:pPr algn="r" eaLnBrk="1" hangingPunct="1"/>
              <a:t>24</a:t>
            </a:fld>
            <a:endParaRPr lang="en-US" altLang="zh-TW"/>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336699"/>
            </a:gs>
          </a:gsLst>
          <a:lin ang="5400000" scaled="1"/>
        </a:gradFill>
        <a:effectLst/>
      </p:bgPr>
    </p:bg>
    <p:spTree>
      <p:nvGrpSpPr>
        <p:cNvPr id="1" name=""/>
        <p:cNvGrpSpPr/>
        <p:nvPr/>
      </p:nvGrpSpPr>
      <p:grpSpPr>
        <a:xfrm>
          <a:off x="0" y="0"/>
          <a:ext cx="0" cy="0"/>
          <a:chOff x="0" y="0"/>
          <a:chExt cx="0" cy="0"/>
        </a:xfrm>
      </p:grpSpPr>
      <p:sp>
        <p:nvSpPr>
          <p:cNvPr id="45063" name="Rectangle 7"/>
          <p:cNvSpPr>
            <a:spLocks noGrp="1" noChangeArrowheads="1"/>
          </p:cNvSpPr>
          <p:nvPr>
            <p:ph type="title"/>
          </p:nvPr>
        </p:nvSpPr>
        <p:spPr/>
        <p:txBody>
          <a:bodyPr/>
          <a:lstStyle/>
          <a:p>
            <a:pPr>
              <a:defRPr/>
            </a:pPr>
            <a:endParaRPr lang="zh-TW" altLang="zh-TW"/>
          </a:p>
        </p:txBody>
      </p:sp>
      <p:grpSp>
        <p:nvGrpSpPr>
          <p:cNvPr id="31747" name="Group 2"/>
          <p:cNvGrpSpPr>
            <a:grpSpLocks/>
          </p:cNvGrpSpPr>
          <p:nvPr/>
        </p:nvGrpSpPr>
        <p:grpSpPr bwMode="auto">
          <a:xfrm>
            <a:off x="457200" y="1143000"/>
            <a:ext cx="8458200" cy="4878388"/>
            <a:chOff x="-3" y="-3"/>
            <a:chExt cx="3373" cy="409"/>
          </a:xfrm>
        </p:grpSpPr>
        <p:grpSp>
          <p:nvGrpSpPr>
            <p:cNvPr id="31753" name="Group 3"/>
            <p:cNvGrpSpPr>
              <a:grpSpLocks/>
            </p:cNvGrpSpPr>
            <p:nvPr/>
          </p:nvGrpSpPr>
          <p:grpSpPr bwMode="auto">
            <a:xfrm>
              <a:off x="0" y="0"/>
              <a:ext cx="3367" cy="403"/>
              <a:chOff x="0" y="0"/>
              <a:chExt cx="3367" cy="403"/>
            </a:xfrm>
          </p:grpSpPr>
          <p:sp>
            <p:nvSpPr>
              <p:cNvPr id="45060" name="Rectangle 4"/>
              <p:cNvSpPr>
                <a:spLocks noChangeArrowheads="1"/>
              </p:cNvSpPr>
              <p:nvPr/>
            </p:nvSpPr>
            <p:spPr bwMode="auto">
              <a:xfrm>
                <a:off x="11" y="0"/>
                <a:ext cx="3345" cy="403"/>
              </a:xfrm>
              <a:prstGeom prst="rect">
                <a:avLst/>
              </a:prstGeom>
              <a:gradFill rotWithShape="0">
                <a:gsLst>
                  <a:gs pos="0">
                    <a:srgbClr val="FFFF99"/>
                  </a:gs>
                  <a:gs pos="5000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a:lstStyle/>
              <a:p>
                <a:pPr>
                  <a:defRPr/>
                </a:pPr>
                <a:r>
                  <a:rPr lang="en-US" altLang="zh-TW" sz="1200"/>
                  <a:t> </a:t>
                </a:r>
              </a:p>
              <a:p>
                <a:pPr eaLnBrk="0" hangingPunct="0">
                  <a:defRPr/>
                </a:pPr>
                <a:endParaRPr lang="en-US" altLang="zh-TW"/>
              </a:p>
            </p:txBody>
          </p:sp>
          <p:sp>
            <p:nvSpPr>
              <p:cNvPr id="45061" name="Rectangle 5"/>
              <p:cNvSpPr>
                <a:spLocks noChangeArrowheads="1"/>
              </p:cNvSpPr>
              <p:nvPr/>
            </p:nvSpPr>
            <p:spPr bwMode="auto">
              <a:xfrm>
                <a:off x="0" y="0"/>
                <a:ext cx="3367" cy="403"/>
              </a:xfrm>
              <a:prstGeom prst="rect">
                <a:avLst/>
              </a:prstGeom>
              <a:gradFill rotWithShape="0">
                <a:gsLst>
                  <a:gs pos="0">
                    <a:srgbClr val="FFFF99"/>
                  </a:gs>
                  <a:gs pos="5000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p>
                <a:pPr>
                  <a:defRPr/>
                </a:pPr>
                <a:endParaRPr lang="zh-TW" altLang="en-US"/>
              </a:p>
            </p:txBody>
          </p:sp>
        </p:grpSp>
        <p:sp>
          <p:nvSpPr>
            <p:cNvPr id="45062" name="Rectangle 6"/>
            <p:cNvSpPr>
              <a:spLocks noChangeArrowheads="1"/>
            </p:cNvSpPr>
            <p:nvPr/>
          </p:nvSpPr>
          <p:spPr bwMode="auto">
            <a:xfrm>
              <a:off x="-3" y="-3"/>
              <a:ext cx="3373" cy="409"/>
            </a:xfrm>
            <a:prstGeom prst="rect">
              <a:avLst/>
            </a:prstGeom>
            <a:gradFill rotWithShape="0">
              <a:gsLst>
                <a:gs pos="0">
                  <a:srgbClr val="FFFF99"/>
                </a:gs>
                <a:gs pos="5000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p>
              <a:pPr>
                <a:defRPr/>
              </a:pPr>
              <a:endParaRPr lang="zh-TW" altLang="en-US"/>
            </a:p>
          </p:txBody>
        </p:sp>
      </p:grpSp>
      <p:sp>
        <p:nvSpPr>
          <p:cNvPr id="45064" name="Rectangle 8"/>
          <p:cNvSpPr>
            <a:spLocks noGrp="1" noChangeArrowheads="1"/>
          </p:cNvSpPr>
          <p:nvPr>
            <p:ph idx="1"/>
          </p:nvPr>
        </p:nvSpPr>
        <p:spPr>
          <a:xfrm>
            <a:off x="466725" y="1341438"/>
            <a:ext cx="8208963" cy="2133600"/>
          </a:xfrm>
        </p:spPr>
        <p:txBody>
          <a:bodyPr/>
          <a:lstStyle/>
          <a:p>
            <a:pPr>
              <a:lnSpc>
                <a:spcPct val="140000"/>
              </a:lnSpc>
              <a:buFontTx/>
              <a:buNone/>
              <a:defRPr/>
            </a:pPr>
            <a:r>
              <a:rPr lang="en-US" altLang="zh-TW" sz="2200" dirty="0">
                <a:ea typeface="華康儷細黑" pitchFamily="49" charset="-120"/>
              </a:rPr>
              <a:t>	</a:t>
            </a:r>
            <a:r>
              <a:rPr lang="zh-TW" altLang="en-US" sz="2200" dirty="0">
                <a:ea typeface="華康儷細黑" pitchFamily="49" charset="-120"/>
              </a:rPr>
              <a:t>試利用感知器的學習方法來辨識 </a:t>
            </a:r>
            <a:r>
              <a:rPr lang="en-US" altLang="zh-TW" sz="2200" dirty="0">
                <a:ea typeface="華康儷細黑" pitchFamily="49" charset="-120"/>
              </a:rPr>
              <a:t>0</a:t>
            </a:r>
            <a:r>
              <a:rPr lang="zh-TW" altLang="en-US" sz="2200" dirty="0">
                <a:ea typeface="華康儷細黑" pitchFamily="49" charset="-120"/>
              </a:rPr>
              <a:t>～</a:t>
            </a:r>
            <a:r>
              <a:rPr lang="en-US" altLang="zh-TW" sz="2200" dirty="0">
                <a:ea typeface="華康儷細黑" pitchFamily="49" charset="-120"/>
              </a:rPr>
              <a:t>9</a:t>
            </a:r>
            <a:r>
              <a:rPr lang="zh-TW" altLang="en-US" sz="2200" dirty="0">
                <a:ea typeface="華康儷細黑" pitchFamily="49" charset="-120"/>
              </a:rPr>
              <a:t>的 </a:t>
            </a:r>
            <a:r>
              <a:rPr lang="en-US" altLang="zh-TW" sz="2200" dirty="0">
                <a:ea typeface="華康儷細黑" pitchFamily="49" charset="-120"/>
              </a:rPr>
              <a:t>10 </a:t>
            </a:r>
            <a:r>
              <a:rPr lang="zh-TW" altLang="en-US" sz="2200" dirty="0">
                <a:ea typeface="華康儷細黑" pitchFamily="49" charset="-120"/>
              </a:rPr>
              <a:t>個阿拉伯數字（如圖 </a:t>
            </a:r>
            <a:r>
              <a:rPr lang="en-US" altLang="zh-TW" sz="2200" dirty="0">
                <a:ea typeface="華康儷細黑" pitchFamily="49" charset="-120"/>
              </a:rPr>
              <a:t>3.10</a:t>
            </a:r>
            <a:r>
              <a:rPr lang="zh-TW" altLang="en-US" sz="2200" dirty="0">
                <a:ea typeface="華康儷細黑" pitchFamily="49" charset="-120"/>
              </a:rPr>
              <a:t>所示，圖中顯示 </a:t>
            </a:r>
            <a:r>
              <a:rPr lang="en-US" altLang="zh-TW" sz="2200" dirty="0">
                <a:ea typeface="華康儷細黑" pitchFamily="49" charset="-120"/>
              </a:rPr>
              <a:t>10 </a:t>
            </a:r>
            <a:r>
              <a:rPr lang="zh-TW" altLang="en-US" sz="2200" dirty="0">
                <a:ea typeface="華康儷細黑" pitchFamily="49" charset="-120"/>
              </a:rPr>
              <a:t>個阿拉伯數字以空白及黑色填空的方式，儲存在 </a:t>
            </a:r>
            <a:r>
              <a:rPr lang="en-US" altLang="zh-TW" sz="2200" dirty="0">
                <a:ea typeface="華康儷細黑" pitchFamily="49" charset="-120"/>
              </a:rPr>
              <a:t>9×4 </a:t>
            </a:r>
            <a:r>
              <a:rPr lang="zh-TW" altLang="en-US" sz="2200" dirty="0">
                <a:ea typeface="華康儷細黑" pitchFamily="49" charset="-120"/>
              </a:rPr>
              <a:t>的方格上</a:t>
            </a:r>
            <a:r>
              <a:rPr lang="zh-TW" altLang="en-US" sz="2200" dirty="0" smtClean="0">
                <a:ea typeface="華康儷細黑" pitchFamily="49" charset="-120"/>
              </a:rPr>
              <a:t>） </a:t>
            </a:r>
            <a:endParaRPr lang="zh-TW" altLang="en-US" sz="2200" dirty="0">
              <a:ea typeface="華康儷細黑" pitchFamily="49" charset="-120"/>
            </a:endParaRPr>
          </a:p>
        </p:txBody>
      </p:sp>
      <p:pic>
        <p:nvPicPr>
          <p:cNvPr id="31749" name="Picture 16" descr="實例3-4"/>
          <p:cNvPicPr>
            <a:picLocks noChangeAspect="1" noChangeArrowheads="1"/>
          </p:cNvPicPr>
          <p:nvPr/>
        </p:nvPicPr>
        <p:blipFill>
          <a:blip r:embed="rId2">
            <a:clrChange>
              <a:clrFrom>
                <a:srgbClr val="FFFFFF"/>
              </a:clrFrom>
              <a:clrTo>
                <a:srgbClr val="FFFFFF">
                  <a:alpha val="0"/>
                </a:srgbClr>
              </a:clrTo>
            </a:clrChange>
            <a:lum bright="-6000" contrast="12000"/>
            <a:extLst>
              <a:ext uri="{28A0092B-C50C-407E-A947-70E740481C1C}">
                <a14:useLocalDpi xmlns:a14="http://schemas.microsoft.com/office/drawing/2010/main" val="0"/>
              </a:ext>
            </a:extLst>
          </a:blip>
          <a:srcRect/>
          <a:stretch>
            <a:fillRect/>
          </a:stretch>
        </p:blipFill>
        <p:spPr bwMode="auto">
          <a:xfrm>
            <a:off x="465138" y="115888"/>
            <a:ext cx="16002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18" descr="3-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3173413"/>
            <a:ext cx="3657600"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31752"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C3B176F2-A0C1-4F48-A5E9-ACAA760091AF}" type="slidenum">
              <a:rPr lang="en-US" altLang="zh-TW" smtClean="0"/>
              <a:pPr eaLnBrk="1" hangingPunct="1"/>
              <a:t>25</a:t>
            </a:fld>
            <a:endParaRPr lang="en-US" altLang="zh-TW" smtClean="0"/>
          </a:p>
        </p:txBody>
      </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457200" y="762000"/>
            <a:ext cx="8458200" cy="5619750"/>
            <a:chOff x="-3" y="-3"/>
            <a:chExt cx="3373" cy="409"/>
          </a:xfrm>
        </p:grpSpPr>
        <p:grpSp>
          <p:nvGrpSpPr>
            <p:cNvPr id="32781" name="Group 3"/>
            <p:cNvGrpSpPr>
              <a:grpSpLocks/>
            </p:cNvGrpSpPr>
            <p:nvPr/>
          </p:nvGrpSpPr>
          <p:grpSpPr bwMode="auto">
            <a:xfrm>
              <a:off x="0" y="0"/>
              <a:ext cx="3367" cy="403"/>
              <a:chOff x="0" y="0"/>
              <a:chExt cx="3367" cy="403"/>
            </a:xfrm>
          </p:grpSpPr>
          <p:sp>
            <p:nvSpPr>
              <p:cNvPr id="32783" name="Rectangle 4"/>
              <p:cNvSpPr>
                <a:spLocks noChangeArrowheads="1"/>
              </p:cNvSpPr>
              <p:nvPr/>
            </p:nvSpPr>
            <p:spPr bwMode="auto">
              <a:xfrm>
                <a:off x="11" y="0"/>
                <a:ext cx="3345" cy="403"/>
              </a:xfrm>
              <a:prstGeom prst="rect">
                <a:avLst/>
              </a:prstGeom>
              <a:gradFill rotWithShape="0">
                <a:gsLst>
                  <a:gs pos="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200"/>
                  <a:t> </a:t>
                </a:r>
              </a:p>
              <a:p>
                <a:endParaRPr lang="en-US" altLang="zh-TW"/>
              </a:p>
            </p:txBody>
          </p:sp>
          <p:sp>
            <p:nvSpPr>
              <p:cNvPr id="32784" name="Rectangle 5"/>
              <p:cNvSpPr>
                <a:spLocks noChangeArrowheads="1"/>
              </p:cNvSpPr>
              <p:nvPr/>
            </p:nvSpPr>
            <p:spPr bwMode="auto">
              <a:xfrm>
                <a:off x="0" y="0"/>
                <a:ext cx="3367" cy="403"/>
              </a:xfrm>
              <a:prstGeom prst="rect">
                <a:avLst/>
              </a:prstGeom>
              <a:gradFill rotWithShape="0">
                <a:gsLst>
                  <a:gs pos="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32782" name="Rectangle 6"/>
            <p:cNvSpPr>
              <a:spLocks noChangeArrowheads="1"/>
            </p:cNvSpPr>
            <p:nvPr/>
          </p:nvSpPr>
          <p:spPr bwMode="auto">
            <a:xfrm>
              <a:off x="-3" y="-3"/>
              <a:ext cx="3373" cy="409"/>
            </a:xfrm>
            <a:prstGeom prst="rect">
              <a:avLst/>
            </a:prstGeom>
            <a:gradFill rotWithShape="0">
              <a:gsLst>
                <a:gs pos="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67591" name="Rectangle 7"/>
          <p:cNvSpPr>
            <a:spLocks noGrp="1" noChangeArrowheads="1"/>
          </p:cNvSpPr>
          <p:nvPr>
            <p:ph type="title"/>
          </p:nvPr>
        </p:nvSpPr>
        <p:spPr/>
        <p:txBody>
          <a:bodyPr/>
          <a:lstStyle/>
          <a:p>
            <a:pPr>
              <a:defRPr/>
            </a:pPr>
            <a:endParaRPr lang="zh-TW" altLang="zh-TW"/>
          </a:p>
        </p:txBody>
      </p:sp>
      <p:sp>
        <p:nvSpPr>
          <p:cNvPr id="32772" name="Rectangle 13"/>
          <p:cNvSpPr>
            <a:spLocks noChangeArrowheads="1"/>
          </p:cNvSpPr>
          <p:nvPr/>
        </p:nvSpPr>
        <p:spPr bwMode="auto">
          <a:xfrm>
            <a:off x="0" y="2609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67592" name="Text Box 8"/>
          <p:cNvSpPr txBox="1">
            <a:spLocks noChangeArrowheads="1"/>
          </p:cNvSpPr>
          <p:nvPr/>
        </p:nvSpPr>
        <p:spPr bwMode="auto">
          <a:xfrm>
            <a:off x="611188" y="908050"/>
            <a:ext cx="8077200" cy="795338"/>
          </a:xfrm>
          <a:prstGeom prst="rect">
            <a:avLst/>
          </a:prstGeom>
          <a:noFill/>
          <a:ln w="9525">
            <a:noFill/>
            <a:miter lim="800000"/>
            <a:headEnd/>
            <a:tailEnd/>
          </a:ln>
          <a:effectLst/>
        </p:spPr>
        <p:txBody>
          <a:bodyPr>
            <a:spAutoFit/>
          </a:bodyPr>
          <a:lstStyle/>
          <a:p>
            <a:pPr marL="457200" indent="-457200">
              <a:buFontTx/>
              <a:buAutoNum type="arabicParenBoth"/>
              <a:defRPr/>
            </a:pPr>
            <a:r>
              <a:rPr lang="zh-TW" altLang="en-US" sz="2200" b="1" dirty="0">
                <a:effectLst>
                  <a:outerShdw blurRad="38100" dist="38100" dir="2700000" algn="tl">
                    <a:srgbClr val="C0C0C0"/>
                  </a:outerShdw>
                </a:effectLst>
                <a:ea typeface="華康儷細黑" pitchFamily="49" charset="-120"/>
              </a:rPr>
              <a:t>輸入資料處理</a:t>
            </a:r>
          </a:p>
          <a:p>
            <a:pPr marL="457200" indent="-457200">
              <a:lnSpc>
                <a:spcPct val="110000"/>
              </a:lnSpc>
              <a:defRPr/>
            </a:pPr>
            <a:r>
              <a:rPr lang="zh-TW" altLang="en-US" sz="2200" b="1" dirty="0">
                <a:effectLst>
                  <a:outerShdw blurRad="38100" dist="38100" dir="2700000" algn="tl">
                    <a:srgbClr val="C0C0C0"/>
                  </a:outerShdw>
                </a:effectLst>
              </a:rPr>
              <a:t>	</a:t>
            </a:r>
            <a:r>
              <a:rPr lang="zh-TW" altLang="en-US" sz="2000" b="1" dirty="0">
                <a:effectLst>
                  <a:outerShdw blurRad="38100" dist="38100" dir="2700000" algn="tl">
                    <a:srgbClr val="C0C0C0"/>
                  </a:outerShdw>
                </a:effectLst>
              </a:rPr>
              <a:t>以 </a:t>
            </a:r>
            <a:r>
              <a:rPr lang="en-US" altLang="zh-TW" sz="2000" b="1" dirty="0">
                <a:effectLst>
                  <a:outerShdw blurRad="38100" dist="38100" dir="2700000" algn="tl">
                    <a:srgbClr val="C0C0C0"/>
                  </a:outerShdw>
                </a:effectLst>
              </a:rPr>
              <a:t>9×4</a:t>
            </a:r>
            <a:r>
              <a:rPr lang="zh-TW" altLang="en-US" sz="2000" b="1" dirty="0">
                <a:effectLst>
                  <a:outerShdw blurRad="38100" dist="38100" dir="2700000" algn="tl">
                    <a:srgbClr val="C0C0C0"/>
                  </a:outerShdw>
                </a:effectLst>
              </a:rPr>
              <a:t>的矩陣來代表這些方格，方格中黑色表示為 </a:t>
            </a:r>
            <a:r>
              <a:rPr lang="en-US" altLang="zh-TW" sz="2000" b="1" dirty="0">
                <a:effectLst>
                  <a:outerShdw blurRad="38100" dist="38100" dir="2700000" algn="tl">
                    <a:srgbClr val="C0C0C0"/>
                  </a:outerShdw>
                </a:effectLst>
              </a:rPr>
              <a:t>1</a:t>
            </a:r>
            <a:r>
              <a:rPr lang="zh-TW" altLang="en-US" sz="2000" b="1" dirty="0">
                <a:effectLst>
                  <a:outerShdw blurRad="38100" dist="38100" dir="2700000" algn="tl">
                    <a:srgbClr val="C0C0C0"/>
                  </a:outerShdw>
                </a:effectLst>
              </a:rPr>
              <a:t>、白色表示為 </a:t>
            </a:r>
            <a:r>
              <a:rPr lang="en-US" altLang="zh-TW" sz="2000" b="1" dirty="0">
                <a:effectLst>
                  <a:outerShdw blurRad="38100" dist="38100" dir="2700000" algn="tl">
                    <a:srgbClr val="C0C0C0"/>
                  </a:outerShdw>
                </a:effectLst>
              </a:rPr>
              <a:t>0</a:t>
            </a:r>
          </a:p>
        </p:txBody>
      </p:sp>
      <p:grpSp>
        <p:nvGrpSpPr>
          <p:cNvPr id="32774" name="Group 18"/>
          <p:cNvGrpSpPr>
            <a:grpSpLocks/>
          </p:cNvGrpSpPr>
          <p:nvPr/>
        </p:nvGrpSpPr>
        <p:grpSpPr bwMode="auto">
          <a:xfrm>
            <a:off x="684213" y="4797425"/>
            <a:ext cx="8302625" cy="1152525"/>
            <a:chOff x="113" y="2886"/>
            <a:chExt cx="5230" cy="726"/>
          </a:xfrm>
        </p:grpSpPr>
        <p:sp>
          <p:nvSpPr>
            <p:cNvPr id="67598" name="Text Box 14"/>
            <p:cNvSpPr txBox="1">
              <a:spLocks noChangeArrowheads="1"/>
            </p:cNvSpPr>
            <p:nvPr/>
          </p:nvSpPr>
          <p:spPr bwMode="auto">
            <a:xfrm>
              <a:off x="113" y="2886"/>
              <a:ext cx="5230" cy="480"/>
            </a:xfrm>
            <a:prstGeom prst="rect">
              <a:avLst/>
            </a:prstGeom>
            <a:noFill/>
            <a:ln w="9525">
              <a:noFill/>
              <a:miter lim="800000"/>
              <a:headEnd/>
              <a:tailEnd/>
            </a:ln>
            <a:effectLst/>
          </p:spPr>
          <p:txBody>
            <a:bodyPr>
              <a:spAutoFit/>
            </a:bodyPr>
            <a:lstStyle/>
            <a:p>
              <a:pPr>
                <a:lnSpc>
                  <a:spcPct val="110000"/>
                </a:lnSpc>
                <a:defRPr/>
              </a:pPr>
              <a:r>
                <a:rPr lang="zh-TW" altLang="en-US" sz="2000" b="1">
                  <a:effectLst>
                    <a:outerShdw blurRad="38100" dist="38100" dir="2700000" algn="tl">
                      <a:srgbClr val="C0C0C0"/>
                    </a:outerShdw>
                  </a:effectLst>
                </a:rPr>
                <a:t>每一「數字」的輸入以一維向量來表示，即將 </a:t>
              </a:r>
              <a:r>
                <a:rPr lang="en-US" altLang="zh-TW" sz="2000" b="1">
                  <a:effectLst>
                    <a:outerShdw blurRad="38100" dist="38100" dir="2700000" algn="tl">
                      <a:srgbClr val="C0C0C0"/>
                    </a:outerShdw>
                  </a:effectLst>
                </a:rPr>
                <a:t>9×4 </a:t>
              </a:r>
              <a:r>
                <a:rPr lang="zh-TW" altLang="en-US" sz="2000" b="1">
                  <a:effectLst>
                    <a:outerShdw blurRad="38100" dist="38100" dir="2700000" algn="tl">
                      <a:srgbClr val="C0C0C0"/>
                    </a:outerShdw>
                  </a:effectLst>
                </a:rPr>
                <a:t>的矩陣改寫為 </a:t>
              </a:r>
              <a:r>
                <a:rPr lang="en-US" altLang="zh-TW" sz="2000" b="1">
                  <a:effectLst>
                    <a:outerShdw blurRad="38100" dist="38100" dir="2700000" algn="tl">
                      <a:srgbClr val="C0C0C0"/>
                    </a:outerShdw>
                  </a:effectLst>
                </a:rPr>
                <a:t>36×1 </a:t>
              </a:r>
              <a:r>
                <a:rPr lang="zh-TW" altLang="en-US" sz="2000" b="1">
                  <a:effectLst>
                    <a:outerShdw blurRad="38100" dist="38100" dir="2700000" algn="tl">
                      <a:srgbClr val="C0C0C0"/>
                    </a:outerShdw>
                  </a:effectLst>
                </a:rPr>
                <a:t>的向量，數字「</a:t>
              </a:r>
              <a:r>
                <a:rPr lang="en-US" altLang="zh-TW" sz="2000" b="1">
                  <a:effectLst>
                    <a:outerShdw blurRad="38100" dist="38100" dir="2700000" algn="tl">
                      <a:srgbClr val="C0C0C0"/>
                    </a:outerShdw>
                  </a:effectLst>
                </a:rPr>
                <a:t>3</a:t>
              </a:r>
              <a:r>
                <a:rPr lang="zh-TW" altLang="en-US" sz="2000" b="1">
                  <a:effectLst>
                    <a:outerShdw blurRad="38100" dist="38100" dir="2700000" algn="tl">
                      <a:srgbClr val="C0C0C0"/>
                    </a:outerShdw>
                  </a:effectLst>
                </a:rPr>
                <a:t>」的輸入方式可表示為</a:t>
              </a:r>
            </a:p>
          </p:txBody>
        </p:sp>
        <p:sp>
          <p:nvSpPr>
            <p:cNvPr id="32780" name="Text Box 15"/>
            <p:cNvSpPr txBox="1">
              <a:spLocks noChangeArrowheads="1"/>
            </p:cNvSpPr>
            <p:nvPr/>
          </p:nvSpPr>
          <p:spPr bwMode="auto">
            <a:xfrm>
              <a:off x="196" y="3362"/>
              <a:ext cx="5043" cy="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kumimoji="0" lang="en-US" altLang="zh-TW" sz="2000" i="1"/>
                <a:t>x</a:t>
              </a:r>
              <a:r>
                <a:rPr kumimoji="0" lang="en-US" altLang="zh-TW" sz="2000" baseline="-25000"/>
                <a:t>3</a:t>
              </a:r>
              <a:r>
                <a:rPr lang="en-US" altLang="zh-TW" sz="2000"/>
                <a:t>=[1 0 0 0 1 0 0 0 1 1 0 0 0 1 0 0 0 1 1 0 0 0 1 0 0 0 1 1 1 1 1 1 1 1 1 1]</a:t>
              </a:r>
              <a:r>
                <a:rPr lang="en-US" altLang="zh-TW" sz="2000" baseline="30000"/>
                <a:t>T</a:t>
              </a:r>
            </a:p>
          </p:txBody>
        </p:sp>
      </p:grpSp>
      <p:sp>
        <p:nvSpPr>
          <p:cNvPr id="32775" name="Rectangle 20"/>
          <p:cNvSpPr>
            <a:spLocks noChangeArrowheads="1"/>
          </p:cNvSpPr>
          <p:nvPr/>
        </p:nvSpPr>
        <p:spPr bwMode="auto">
          <a:xfrm>
            <a:off x="0" y="2609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32776" name="Object 19"/>
          <p:cNvGraphicFramePr>
            <a:graphicFrameLocks noChangeAspect="1"/>
          </p:cNvGraphicFramePr>
          <p:nvPr/>
        </p:nvGraphicFramePr>
        <p:xfrm>
          <a:off x="1908175" y="1844675"/>
          <a:ext cx="5688013" cy="2803525"/>
        </p:xfrm>
        <a:graphic>
          <a:graphicData uri="http://schemas.openxmlformats.org/presentationml/2006/ole">
            <mc:AlternateContent xmlns:mc="http://schemas.openxmlformats.org/markup-compatibility/2006">
              <mc:Choice xmlns:v="urn:schemas-microsoft-com:vml" Requires="v">
                <p:oleObj spid="_x0000_s32791" name="方程式" r:id="rId3" imgW="3327400" imgH="1638300" progId="Equation.3">
                  <p:embed/>
                </p:oleObj>
              </mc:Choice>
              <mc:Fallback>
                <p:oleObj name="方程式" r:id="rId3" imgW="3327400" imgH="16383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844675"/>
                        <a:ext cx="5688013"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32778"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E7620D35-06F1-440B-BA6D-9637117F56CE}" type="slidenum">
              <a:rPr lang="en-US" altLang="zh-TW" smtClean="0"/>
              <a:pPr eaLnBrk="1" hangingPunct="1"/>
              <a:t>26</a:t>
            </a:fld>
            <a:endParaRPr lang="en-US" altLang="zh-TW"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500063" y="714375"/>
            <a:ext cx="8458200" cy="5667375"/>
            <a:chOff x="-3" y="-3"/>
            <a:chExt cx="3373" cy="409"/>
          </a:xfrm>
        </p:grpSpPr>
        <p:grpSp>
          <p:nvGrpSpPr>
            <p:cNvPr id="33801" name="Group 3"/>
            <p:cNvGrpSpPr>
              <a:grpSpLocks/>
            </p:cNvGrpSpPr>
            <p:nvPr/>
          </p:nvGrpSpPr>
          <p:grpSpPr bwMode="auto">
            <a:xfrm>
              <a:off x="0" y="0"/>
              <a:ext cx="3367" cy="403"/>
              <a:chOff x="0" y="0"/>
              <a:chExt cx="3367" cy="403"/>
            </a:xfrm>
          </p:grpSpPr>
          <p:sp>
            <p:nvSpPr>
              <p:cNvPr id="33803" name="Rectangle 4"/>
              <p:cNvSpPr>
                <a:spLocks noChangeArrowheads="1"/>
              </p:cNvSpPr>
              <p:nvPr/>
            </p:nvSpPr>
            <p:spPr bwMode="auto">
              <a:xfrm>
                <a:off x="11" y="0"/>
                <a:ext cx="3345" cy="403"/>
              </a:xfrm>
              <a:prstGeom prst="rect">
                <a:avLst/>
              </a:prstGeom>
              <a:gradFill rotWithShape="0">
                <a:gsLst>
                  <a:gs pos="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200"/>
                  <a:t> </a:t>
                </a:r>
              </a:p>
              <a:p>
                <a:endParaRPr lang="en-US" altLang="zh-TW"/>
              </a:p>
            </p:txBody>
          </p:sp>
          <p:sp>
            <p:nvSpPr>
              <p:cNvPr id="33804" name="Rectangle 5"/>
              <p:cNvSpPr>
                <a:spLocks noChangeArrowheads="1"/>
              </p:cNvSpPr>
              <p:nvPr/>
            </p:nvSpPr>
            <p:spPr bwMode="auto">
              <a:xfrm>
                <a:off x="0" y="0"/>
                <a:ext cx="3367" cy="403"/>
              </a:xfrm>
              <a:prstGeom prst="rect">
                <a:avLst/>
              </a:prstGeom>
              <a:gradFill rotWithShape="0">
                <a:gsLst>
                  <a:gs pos="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33802" name="Rectangle 6"/>
            <p:cNvSpPr>
              <a:spLocks noChangeArrowheads="1"/>
            </p:cNvSpPr>
            <p:nvPr/>
          </p:nvSpPr>
          <p:spPr bwMode="auto">
            <a:xfrm>
              <a:off x="-3" y="-3"/>
              <a:ext cx="3373" cy="409"/>
            </a:xfrm>
            <a:prstGeom prst="rect">
              <a:avLst/>
            </a:prstGeom>
            <a:gradFill rotWithShape="0">
              <a:gsLst>
                <a:gs pos="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68625" name="Rectangle 17"/>
          <p:cNvSpPr>
            <a:spLocks noGrp="1" noChangeArrowheads="1"/>
          </p:cNvSpPr>
          <p:nvPr>
            <p:ph type="title"/>
          </p:nvPr>
        </p:nvSpPr>
        <p:spPr/>
        <p:txBody>
          <a:bodyPr/>
          <a:lstStyle/>
          <a:p>
            <a:pPr>
              <a:defRPr/>
            </a:pPr>
            <a:endParaRPr lang="zh-TW" altLang="zh-TW"/>
          </a:p>
        </p:txBody>
      </p:sp>
      <p:sp>
        <p:nvSpPr>
          <p:cNvPr id="68616" name="Text Box 8"/>
          <p:cNvSpPr txBox="1">
            <a:spLocks noChangeArrowheads="1"/>
          </p:cNvSpPr>
          <p:nvPr/>
        </p:nvSpPr>
        <p:spPr bwMode="auto">
          <a:xfrm>
            <a:off x="609600" y="914400"/>
            <a:ext cx="8077200" cy="1800225"/>
          </a:xfrm>
          <a:prstGeom prst="rect">
            <a:avLst/>
          </a:prstGeom>
          <a:noFill/>
          <a:ln w="9525">
            <a:noFill/>
            <a:miter lim="800000"/>
            <a:headEnd/>
            <a:tailEnd/>
          </a:ln>
          <a:effectLst/>
        </p:spPr>
        <p:txBody>
          <a:bodyPr>
            <a:spAutoFit/>
          </a:bodyPr>
          <a:lstStyle/>
          <a:p>
            <a:pPr marL="457200" indent="-457200">
              <a:buFontTx/>
              <a:buAutoNum type="arabicParenBoth" startAt="2"/>
              <a:defRPr/>
            </a:pPr>
            <a:r>
              <a:rPr lang="zh-TW" altLang="en-US" sz="2200" b="1">
                <a:effectLst>
                  <a:outerShdw blurRad="38100" dist="38100" dir="2700000" algn="tl">
                    <a:srgbClr val="C0C0C0"/>
                  </a:outerShdw>
                </a:effectLst>
                <a:ea typeface="華康儷細黑" pitchFamily="49" charset="-120"/>
              </a:rPr>
              <a:t>網路架構</a:t>
            </a:r>
          </a:p>
          <a:p>
            <a:pPr marL="457200" indent="-457200">
              <a:lnSpc>
                <a:spcPct val="130000"/>
              </a:lnSpc>
              <a:defRPr/>
            </a:pPr>
            <a:r>
              <a:rPr lang="zh-TW" altLang="en-US" sz="2200" b="1">
                <a:effectLst>
                  <a:outerShdw blurRad="38100" dist="38100" dir="2700000" algn="tl">
                    <a:srgbClr val="C0C0C0"/>
                  </a:outerShdw>
                </a:effectLst>
              </a:rPr>
              <a:t>	</a:t>
            </a:r>
            <a:br>
              <a:rPr lang="zh-TW" altLang="en-US" sz="2200" b="1">
                <a:effectLst>
                  <a:outerShdw blurRad="38100" dist="38100" dir="2700000" algn="tl">
                    <a:srgbClr val="C0C0C0"/>
                  </a:outerShdw>
                </a:effectLst>
              </a:rPr>
            </a:br>
            <a:r>
              <a:rPr lang="zh-TW" altLang="en-US" sz="2200" b="1">
                <a:effectLst>
                  <a:outerShdw blurRad="38100" dist="38100" dir="2700000" algn="tl">
                    <a:srgbClr val="C0C0C0"/>
                  </a:outerShdw>
                </a:effectLst>
              </a:rPr>
              <a:t>輸入層神經元個數</a:t>
            </a:r>
            <a:r>
              <a:rPr lang="en-US" altLang="zh-TW" sz="2200" b="1">
                <a:effectLst>
                  <a:outerShdw blurRad="38100" dist="38100" dir="2700000" algn="tl">
                    <a:srgbClr val="C0C0C0"/>
                  </a:outerShdw>
                </a:effectLst>
              </a:rPr>
              <a:t>=36</a:t>
            </a:r>
          </a:p>
          <a:p>
            <a:pPr marL="457200" indent="-457200">
              <a:lnSpc>
                <a:spcPct val="150000"/>
              </a:lnSpc>
              <a:defRPr/>
            </a:pPr>
            <a:r>
              <a:rPr lang="zh-TW" altLang="en-US" sz="2200" b="1">
                <a:effectLst>
                  <a:outerShdw blurRad="38100" dist="38100" dir="2700000" algn="tl">
                    <a:srgbClr val="C0C0C0"/>
                  </a:outerShdw>
                </a:effectLst>
              </a:rPr>
              <a:t>　   輸出層神經元個數</a:t>
            </a:r>
            <a:r>
              <a:rPr lang="en-US" altLang="zh-TW" sz="2200" b="1">
                <a:effectLst>
                  <a:outerShdw blurRad="38100" dist="38100" dir="2700000" algn="tl">
                    <a:srgbClr val="C0C0C0"/>
                  </a:outerShdw>
                </a:effectLst>
              </a:rPr>
              <a:t>=10</a:t>
            </a:r>
          </a:p>
        </p:txBody>
      </p:sp>
      <p:sp>
        <p:nvSpPr>
          <p:cNvPr id="33797" name="Rectangle 21"/>
          <p:cNvSpPr>
            <a:spLocks noChangeArrowheads="1"/>
          </p:cNvSpPr>
          <p:nvPr/>
        </p:nvSpPr>
        <p:spPr bwMode="auto">
          <a:xfrm>
            <a:off x="0" y="1914525"/>
            <a:ext cx="9144000" cy="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55526" rIns="155526"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pic>
        <p:nvPicPr>
          <p:cNvPr id="33798" name="Picture 20" descr="3-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1125538"/>
            <a:ext cx="43751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33800"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491FE297-55A9-47B5-99A2-9C26C6E3875A}" type="slidenum">
              <a:rPr lang="en-US" altLang="zh-TW" smtClean="0"/>
              <a:pPr eaLnBrk="1" hangingPunct="1"/>
              <a:t>27</a:t>
            </a:fld>
            <a:endParaRPr lang="en-US" altLang="zh-TW" smtClean="0"/>
          </a:p>
        </p:txBody>
      </p:sp>
    </p:spTree>
  </p:cSld>
  <p:clrMapOvr>
    <a:masterClrMapping/>
  </p:clrMapOvr>
  <p:transition>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468313" y="765175"/>
            <a:ext cx="8458200" cy="5449888"/>
            <a:chOff x="-3" y="-3"/>
            <a:chExt cx="3373" cy="409"/>
          </a:xfrm>
        </p:grpSpPr>
        <p:grpSp>
          <p:nvGrpSpPr>
            <p:cNvPr id="34828" name="Group 3"/>
            <p:cNvGrpSpPr>
              <a:grpSpLocks/>
            </p:cNvGrpSpPr>
            <p:nvPr/>
          </p:nvGrpSpPr>
          <p:grpSpPr bwMode="auto">
            <a:xfrm>
              <a:off x="0" y="0"/>
              <a:ext cx="3367" cy="403"/>
              <a:chOff x="0" y="0"/>
              <a:chExt cx="3367" cy="403"/>
            </a:xfrm>
          </p:grpSpPr>
          <p:sp>
            <p:nvSpPr>
              <p:cNvPr id="34830" name="Rectangle 4"/>
              <p:cNvSpPr>
                <a:spLocks noChangeArrowheads="1"/>
              </p:cNvSpPr>
              <p:nvPr/>
            </p:nvSpPr>
            <p:spPr bwMode="auto">
              <a:xfrm>
                <a:off x="11" y="0"/>
                <a:ext cx="3345" cy="403"/>
              </a:xfrm>
              <a:prstGeom prst="rect">
                <a:avLst/>
              </a:prstGeom>
              <a:gradFill rotWithShape="0">
                <a:gsLst>
                  <a:gs pos="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200"/>
                  <a:t> </a:t>
                </a:r>
              </a:p>
              <a:p>
                <a:endParaRPr lang="en-US" altLang="zh-TW"/>
              </a:p>
            </p:txBody>
          </p:sp>
          <p:sp>
            <p:nvSpPr>
              <p:cNvPr id="34831" name="Rectangle 5"/>
              <p:cNvSpPr>
                <a:spLocks noChangeArrowheads="1"/>
              </p:cNvSpPr>
              <p:nvPr/>
            </p:nvSpPr>
            <p:spPr bwMode="auto">
              <a:xfrm>
                <a:off x="0" y="0"/>
                <a:ext cx="3367" cy="403"/>
              </a:xfrm>
              <a:prstGeom prst="rect">
                <a:avLst/>
              </a:prstGeom>
              <a:gradFill rotWithShape="0">
                <a:gsLst>
                  <a:gs pos="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34829" name="Rectangle 6"/>
            <p:cNvSpPr>
              <a:spLocks noChangeArrowheads="1"/>
            </p:cNvSpPr>
            <p:nvPr/>
          </p:nvSpPr>
          <p:spPr bwMode="auto">
            <a:xfrm>
              <a:off x="-3" y="-3"/>
              <a:ext cx="3373" cy="409"/>
            </a:xfrm>
            <a:prstGeom prst="rect">
              <a:avLst/>
            </a:prstGeom>
            <a:gradFill rotWithShape="0">
              <a:gsLst>
                <a:gs pos="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69642" name="Rectangle 10"/>
          <p:cNvSpPr>
            <a:spLocks noGrp="1" noChangeArrowheads="1"/>
          </p:cNvSpPr>
          <p:nvPr>
            <p:ph type="title"/>
          </p:nvPr>
        </p:nvSpPr>
        <p:spPr/>
        <p:txBody>
          <a:bodyPr/>
          <a:lstStyle/>
          <a:p>
            <a:pPr>
              <a:defRPr/>
            </a:pPr>
            <a:endParaRPr lang="zh-TW" altLang="zh-TW"/>
          </a:p>
        </p:txBody>
      </p:sp>
      <p:graphicFrame>
        <p:nvGraphicFramePr>
          <p:cNvPr id="34820" name="Object 9"/>
          <p:cNvGraphicFramePr>
            <a:graphicFrameLocks noGrp="1" noChangeAspect="1"/>
          </p:cNvGraphicFramePr>
          <p:nvPr>
            <p:ph idx="1"/>
          </p:nvPr>
        </p:nvGraphicFramePr>
        <p:xfrm>
          <a:off x="2195513" y="2852738"/>
          <a:ext cx="4668837" cy="3397250"/>
        </p:xfrm>
        <a:graphic>
          <a:graphicData uri="http://schemas.openxmlformats.org/presentationml/2006/ole">
            <mc:AlternateContent xmlns:mc="http://schemas.openxmlformats.org/markup-compatibility/2006">
              <mc:Choice xmlns:v="urn:schemas-microsoft-com:vml" Requires="v">
                <p:oleObj spid="_x0000_s34850" name="Equation" r:id="rId3" imgW="2705100" imgH="1968500" progId="Equation.DSMT4">
                  <p:embed/>
                </p:oleObj>
              </mc:Choice>
              <mc:Fallback>
                <p:oleObj name="Equation" r:id="rId3" imgW="2705100" imgH="19685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852738"/>
                        <a:ext cx="4668837" cy="339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40" name="Text Box 8"/>
          <p:cNvSpPr txBox="1">
            <a:spLocks noChangeArrowheads="1"/>
          </p:cNvSpPr>
          <p:nvPr/>
        </p:nvSpPr>
        <p:spPr bwMode="auto">
          <a:xfrm>
            <a:off x="611188" y="981075"/>
            <a:ext cx="8208962" cy="1646238"/>
          </a:xfrm>
          <a:prstGeom prst="rect">
            <a:avLst/>
          </a:prstGeom>
          <a:noFill/>
          <a:ln w="9525">
            <a:noFill/>
            <a:miter lim="800000"/>
            <a:headEnd/>
            <a:tailEnd/>
          </a:ln>
          <a:effectLst/>
        </p:spPr>
        <p:txBody>
          <a:bodyPr>
            <a:spAutoFit/>
          </a:bodyPr>
          <a:lstStyle/>
          <a:p>
            <a:pPr marL="457200" indent="-457200">
              <a:lnSpc>
                <a:spcPct val="150000"/>
              </a:lnSpc>
              <a:defRPr/>
            </a:pPr>
            <a:r>
              <a:rPr lang="zh-TW" altLang="en-US" sz="2200" b="1" dirty="0">
                <a:effectLst>
                  <a:outerShdw blurRad="38100" dist="38100" dir="2700000" algn="tl">
                    <a:srgbClr val="C0C0C0"/>
                  </a:outerShdw>
                </a:effectLst>
              </a:rPr>
              <a:t>網路的輸出是由輸入向量與連結權重向量相乘後</a:t>
            </a:r>
            <a:endParaRPr lang="en-US" altLang="zh-TW" sz="2200" b="1" dirty="0">
              <a:effectLst>
                <a:outerShdw blurRad="38100" dist="38100" dir="2700000" algn="tl">
                  <a:srgbClr val="C0C0C0"/>
                </a:outerShdw>
              </a:effectLst>
            </a:endParaRPr>
          </a:p>
          <a:p>
            <a:pPr marL="457200" indent="-457200">
              <a:lnSpc>
                <a:spcPct val="150000"/>
              </a:lnSpc>
              <a:defRPr/>
            </a:pPr>
            <a:r>
              <a:rPr lang="zh-TW" altLang="en-US" sz="2200" b="1" dirty="0">
                <a:effectLst>
                  <a:outerShdw blurRad="38100" dist="38100" dir="2700000" algn="tl">
                    <a:srgbClr val="C0C0C0"/>
                  </a:outerShdw>
                </a:effectLst>
              </a:rPr>
              <a:t>經活化函數輸出而得</a:t>
            </a:r>
          </a:p>
          <a:p>
            <a:pPr marL="457200" indent="-457200">
              <a:lnSpc>
                <a:spcPct val="150000"/>
              </a:lnSpc>
              <a:defRPr/>
            </a:pPr>
            <a:r>
              <a:rPr lang="en-US" altLang="zh-TW" sz="2000" b="1" dirty="0">
                <a:effectLst>
                  <a:outerShdw blurRad="38100" dist="38100" dir="2700000" algn="tl">
                    <a:srgbClr val="C0C0C0"/>
                  </a:outerShdw>
                </a:effectLst>
              </a:rPr>
              <a:t>(</a:t>
            </a:r>
            <a:r>
              <a:rPr lang="zh-TW" altLang="en-US" sz="2000" b="1" dirty="0">
                <a:effectLst>
                  <a:outerShdw blurRad="38100" dist="38100" dir="2700000" algn="tl">
                    <a:srgbClr val="C0C0C0"/>
                  </a:outerShdw>
                </a:effectLst>
              </a:rPr>
              <a:t>其中      為活化函數，可依問題的複雜度選取適合者，    為偏權值</a:t>
            </a:r>
            <a:r>
              <a:rPr lang="en-US" altLang="zh-TW" sz="2000" b="1" dirty="0">
                <a:effectLst>
                  <a:outerShdw blurRad="38100" dist="38100" dir="2700000" algn="tl">
                    <a:srgbClr val="C0C0C0"/>
                  </a:outerShdw>
                </a:effectLst>
              </a:rPr>
              <a:t>)</a:t>
            </a:r>
            <a:r>
              <a:rPr lang="en-US" altLang="zh-TW" dirty="0"/>
              <a:t> </a:t>
            </a:r>
          </a:p>
        </p:txBody>
      </p:sp>
      <p:sp>
        <p:nvSpPr>
          <p:cNvPr id="3482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34823" name="Object 12"/>
          <p:cNvGraphicFramePr>
            <a:graphicFrameLocks noChangeAspect="1"/>
          </p:cNvGraphicFramePr>
          <p:nvPr/>
        </p:nvGraphicFramePr>
        <p:xfrm>
          <a:off x="1258888" y="2205038"/>
          <a:ext cx="504825" cy="347662"/>
        </p:xfrm>
        <a:graphic>
          <a:graphicData uri="http://schemas.openxmlformats.org/presentationml/2006/ole">
            <mc:AlternateContent xmlns:mc="http://schemas.openxmlformats.org/markup-compatibility/2006">
              <mc:Choice xmlns:v="urn:schemas-microsoft-com:vml" Requires="v">
                <p:oleObj spid="_x0000_s34851" name="方程式" r:id="rId5" imgW="279400" imgH="190500" progId="Equation.3">
                  <p:embed/>
                </p:oleObj>
              </mc:Choice>
              <mc:Fallback>
                <p:oleObj name="方程式" r:id="rId5" imgW="279400" imgH="1905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05038"/>
                        <a:ext cx="5048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4" name="Rectangle 15"/>
          <p:cNvSpPr>
            <a:spLocks noChangeArrowheads="1"/>
          </p:cNvSpPr>
          <p:nvPr/>
        </p:nvSpPr>
        <p:spPr bwMode="auto">
          <a:xfrm>
            <a:off x="0" y="386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34825" name="Object 14"/>
          <p:cNvGraphicFramePr>
            <a:graphicFrameLocks noChangeAspect="1"/>
          </p:cNvGraphicFramePr>
          <p:nvPr/>
        </p:nvGraphicFramePr>
        <p:xfrm>
          <a:off x="6732588" y="2195513"/>
          <a:ext cx="390525" cy="431800"/>
        </p:xfrm>
        <a:graphic>
          <a:graphicData uri="http://schemas.openxmlformats.org/presentationml/2006/ole">
            <mc:AlternateContent xmlns:mc="http://schemas.openxmlformats.org/markup-compatibility/2006">
              <mc:Choice xmlns:v="urn:schemas-microsoft-com:vml" Requires="v">
                <p:oleObj spid="_x0000_s34852" name="方程式" r:id="rId7" imgW="177569" imgH="202936" progId="Equation.3">
                  <p:embed/>
                </p:oleObj>
              </mc:Choice>
              <mc:Fallback>
                <p:oleObj name="方程式" r:id="rId7" imgW="177569" imgH="202936"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2195513"/>
                        <a:ext cx="390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6"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34827"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43F904A7-65B5-4CF9-9B75-8B0B97B15AEC}" type="slidenum">
              <a:rPr lang="en-US" altLang="zh-TW" smtClean="0"/>
              <a:pPr eaLnBrk="1" hangingPunct="1"/>
              <a:t>28</a:t>
            </a:fld>
            <a:endParaRPr lang="en-US" altLang="zh-TW" smtClean="0"/>
          </a:p>
        </p:txBody>
      </p:sp>
    </p:spTree>
  </p:cSld>
  <p:clrMapOvr>
    <a:masterClrMapping/>
  </p:clrMapOvr>
  <p:transition>
    <p:blind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428625" y="214313"/>
            <a:ext cx="8372475" cy="6072187"/>
            <a:chOff x="-3" y="-3"/>
            <a:chExt cx="3373" cy="409"/>
          </a:xfrm>
        </p:grpSpPr>
        <p:grpSp>
          <p:nvGrpSpPr>
            <p:cNvPr id="37900" name="Group 3"/>
            <p:cNvGrpSpPr>
              <a:grpSpLocks/>
            </p:cNvGrpSpPr>
            <p:nvPr/>
          </p:nvGrpSpPr>
          <p:grpSpPr bwMode="auto">
            <a:xfrm>
              <a:off x="0" y="0"/>
              <a:ext cx="3367" cy="403"/>
              <a:chOff x="0" y="0"/>
              <a:chExt cx="3367" cy="403"/>
            </a:xfrm>
          </p:grpSpPr>
          <p:sp>
            <p:nvSpPr>
              <p:cNvPr id="37902" name="Rectangle 4"/>
              <p:cNvSpPr>
                <a:spLocks noChangeArrowheads="1"/>
              </p:cNvSpPr>
              <p:nvPr/>
            </p:nvSpPr>
            <p:spPr bwMode="auto">
              <a:xfrm>
                <a:off x="11" y="0"/>
                <a:ext cx="3345" cy="403"/>
              </a:xfrm>
              <a:prstGeom prst="rect">
                <a:avLst/>
              </a:prstGeom>
              <a:gradFill rotWithShape="0">
                <a:gsLst>
                  <a:gs pos="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200"/>
                  <a:t> </a:t>
                </a:r>
              </a:p>
              <a:p>
                <a:endParaRPr lang="en-US" altLang="zh-TW"/>
              </a:p>
            </p:txBody>
          </p:sp>
          <p:sp>
            <p:nvSpPr>
              <p:cNvPr id="37903" name="Rectangle 5"/>
              <p:cNvSpPr>
                <a:spLocks noChangeArrowheads="1"/>
              </p:cNvSpPr>
              <p:nvPr/>
            </p:nvSpPr>
            <p:spPr bwMode="auto">
              <a:xfrm>
                <a:off x="0" y="0"/>
                <a:ext cx="3367" cy="403"/>
              </a:xfrm>
              <a:prstGeom prst="rect">
                <a:avLst/>
              </a:prstGeom>
              <a:gradFill rotWithShape="0">
                <a:gsLst>
                  <a:gs pos="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37901" name="Rectangle 6"/>
            <p:cNvSpPr>
              <a:spLocks noChangeArrowheads="1"/>
            </p:cNvSpPr>
            <p:nvPr/>
          </p:nvSpPr>
          <p:spPr bwMode="auto">
            <a:xfrm>
              <a:off x="-3" y="-3"/>
              <a:ext cx="3373" cy="409"/>
            </a:xfrm>
            <a:prstGeom prst="rect">
              <a:avLst/>
            </a:prstGeom>
            <a:gradFill rotWithShape="0">
              <a:gsLst>
                <a:gs pos="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78857" name="Text Box 9"/>
          <p:cNvSpPr txBox="1">
            <a:spLocks noChangeArrowheads="1"/>
          </p:cNvSpPr>
          <p:nvPr/>
        </p:nvSpPr>
        <p:spPr bwMode="auto">
          <a:xfrm>
            <a:off x="571500" y="500063"/>
            <a:ext cx="8077200" cy="762000"/>
          </a:xfrm>
          <a:prstGeom prst="rect">
            <a:avLst/>
          </a:prstGeom>
          <a:noFill/>
          <a:ln w="9525">
            <a:noFill/>
            <a:miter lim="800000"/>
            <a:headEnd/>
            <a:tailEnd/>
          </a:ln>
          <a:effectLst/>
        </p:spPr>
        <p:txBody>
          <a:bodyPr>
            <a:spAutoFit/>
          </a:bodyPr>
          <a:lstStyle/>
          <a:p>
            <a:pPr>
              <a:defRPr/>
            </a:pPr>
            <a:r>
              <a:rPr lang="zh-TW" altLang="en-US" sz="2200" b="1" dirty="0">
                <a:effectLst>
                  <a:outerShdw blurRad="38100" dist="38100" dir="2700000" algn="tl">
                    <a:srgbClr val="C0C0C0"/>
                  </a:outerShdw>
                </a:effectLst>
                <a:ea typeface="華康儷細黑" pitchFamily="49" charset="-120"/>
              </a:rPr>
              <a:t>數字辨識測試</a:t>
            </a:r>
          </a:p>
          <a:p>
            <a:pPr marL="457200" indent="-457200">
              <a:defRPr/>
            </a:pPr>
            <a:r>
              <a:rPr lang="zh-TW" altLang="en-US" sz="2200" b="1" dirty="0">
                <a:effectLst>
                  <a:outerShdw blurRad="38100" dist="38100" dir="2700000" algn="tl">
                    <a:srgbClr val="C0C0C0"/>
                  </a:outerShdw>
                </a:effectLst>
              </a:rPr>
              <a:t>	</a:t>
            </a:r>
          </a:p>
        </p:txBody>
      </p:sp>
      <p:sp>
        <p:nvSpPr>
          <p:cNvPr id="37892" name="Rectangle 24"/>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37893" name="Object 23"/>
          <p:cNvGraphicFramePr>
            <a:graphicFrameLocks noChangeAspect="1"/>
          </p:cNvGraphicFramePr>
          <p:nvPr/>
        </p:nvGraphicFramePr>
        <p:xfrm>
          <a:off x="500063" y="1571625"/>
          <a:ext cx="3876675" cy="3000375"/>
        </p:xfrm>
        <a:graphic>
          <a:graphicData uri="http://schemas.openxmlformats.org/presentationml/2006/ole">
            <mc:AlternateContent xmlns:mc="http://schemas.openxmlformats.org/markup-compatibility/2006">
              <mc:Choice xmlns:v="urn:schemas-microsoft-com:vml" Requires="v">
                <p:oleObj spid="_x0000_s37922" name="圖片" r:id="rId3" imgW="2726097" imgH="1714254" progId="Word.Picture.8">
                  <p:embed/>
                </p:oleObj>
              </mc:Choice>
              <mc:Fallback>
                <p:oleObj name="圖片" r:id="rId3" imgW="2726097" imgH="1714254" progId="Word.Picture.8">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l="792" r="792"/>
                      <a:stretch>
                        <a:fillRect/>
                      </a:stretch>
                    </p:blipFill>
                    <p:spPr bwMode="auto">
                      <a:xfrm>
                        <a:off x="500063" y="1571625"/>
                        <a:ext cx="38766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Rectangle 26"/>
          <p:cNvSpPr>
            <a:spLocks noChangeArrowheads="1"/>
          </p:cNvSpPr>
          <p:nvPr/>
        </p:nvSpPr>
        <p:spPr bwMode="auto">
          <a:xfrm>
            <a:off x="0" y="2552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37895" name="Object 25"/>
          <p:cNvGraphicFramePr>
            <a:graphicFrameLocks noChangeAspect="1"/>
          </p:cNvGraphicFramePr>
          <p:nvPr/>
        </p:nvGraphicFramePr>
        <p:xfrm>
          <a:off x="4572000" y="500063"/>
          <a:ext cx="3900488" cy="2571750"/>
        </p:xfrm>
        <a:graphic>
          <a:graphicData uri="http://schemas.openxmlformats.org/presentationml/2006/ole">
            <mc:AlternateContent xmlns:mc="http://schemas.openxmlformats.org/markup-compatibility/2006">
              <mc:Choice xmlns:v="urn:schemas-microsoft-com:vml" Requires="v">
                <p:oleObj spid="_x0000_s37923" name="圖片" r:id="rId5" imgW="2726097" imgH="1750666" progId="Word.Picture.8">
                  <p:embed/>
                </p:oleObj>
              </mc:Choice>
              <mc:Fallback>
                <p:oleObj name="圖片" r:id="rId5" imgW="2726097" imgH="1750666" progId="Word.Picture.8">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l="792" r="792"/>
                      <a:stretch>
                        <a:fillRect/>
                      </a:stretch>
                    </p:blipFill>
                    <p:spPr bwMode="auto">
                      <a:xfrm>
                        <a:off x="4572000" y="500063"/>
                        <a:ext cx="390048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Rectangle 28"/>
          <p:cNvSpPr>
            <a:spLocks noChangeArrowheads="1"/>
          </p:cNvSpPr>
          <p:nvPr/>
        </p:nvSpPr>
        <p:spPr bwMode="auto">
          <a:xfrm>
            <a:off x="0" y="2552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37897" name="Object 27"/>
          <p:cNvGraphicFramePr>
            <a:graphicFrameLocks noChangeAspect="1"/>
          </p:cNvGraphicFramePr>
          <p:nvPr/>
        </p:nvGraphicFramePr>
        <p:xfrm>
          <a:off x="4500563" y="3429000"/>
          <a:ext cx="3898900" cy="2570163"/>
        </p:xfrm>
        <a:graphic>
          <a:graphicData uri="http://schemas.openxmlformats.org/presentationml/2006/ole">
            <mc:AlternateContent xmlns:mc="http://schemas.openxmlformats.org/markup-compatibility/2006">
              <mc:Choice xmlns:v="urn:schemas-microsoft-com:vml" Requires="v">
                <p:oleObj spid="_x0000_s37924" name="圖片" r:id="rId7" imgW="2726097" imgH="1750666" progId="Word.Picture.8">
                  <p:embed/>
                </p:oleObj>
              </mc:Choice>
              <mc:Fallback>
                <p:oleObj name="圖片" r:id="rId7" imgW="2726097" imgH="1750666" progId="Word.Picture.8">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l="792" r="792"/>
                      <a:stretch>
                        <a:fillRect/>
                      </a:stretch>
                    </p:blipFill>
                    <p:spPr bwMode="auto">
                      <a:xfrm>
                        <a:off x="4500563" y="3429000"/>
                        <a:ext cx="3898900"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37899"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FAB1321-D123-4DF0-84AC-71409A1C4882}" type="slidenum">
              <a:rPr lang="en-US" altLang="zh-TW" smtClean="0"/>
              <a:pPr eaLnBrk="1" hangingPunct="1"/>
              <a:t>29</a:t>
            </a:fld>
            <a:endParaRPr lang="en-US" altLang="zh-TW"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5" name="Rectangle 7"/>
          <p:cNvSpPr>
            <a:spLocks noGrp="1" noChangeArrowheads="1"/>
          </p:cNvSpPr>
          <p:nvPr>
            <p:ph type="title"/>
          </p:nvPr>
        </p:nvSpPr>
        <p:spPr/>
        <p:txBody>
          <a:bodyPr/>
          <a:lstStyle/>
          <a:p>
            <a:pPr>
              <a:defRPr/>
            </a:pPr>
            <a:endParaRPr lang="zh-TW" altLang="en-US" dirty="0">
              <a:solidFill>
                <a:srgbClr val="003366"/>
              </a:solidFill>
            </a:endParaRPr>
          </a:p>
        </p:txBody>
      </p:sp>
      <p:sp>
        <p:nvSpPr>
          <p:cNvPr id="7176" name="Rectangle 8"/>
          <p:cNvSpPr>
            <a:spLocks noGrp="1" noChangeArrowheads="1"/>
          </p:cNvSpPr>
          <p:nvPr>
            <p:ph idx="1"/>
          </p:nvPr>
        </p:nvSpPr>
        <p:spPr>
          <a:xfrm>
            <a:off x="381000" y="1219200"/>
            <a:ext cx="8458200" cy="5029200"/>
          </a:xfrm>
        </p:spPr>
        <p:txBody>
          <a:bodyPr/>
          <a:lstStyle/>
          <a:p>
            <a:pPr marL="457200" indent="-457200">
              <a:lnSpc>
                <a:spcPct val="120000"/>
              </a:lnSpc>
              <a:spcAft>
                <a:spcPct val="50000"/>
              </a:spcAft>
              <a:defRPr/>
            </a:pPr>
            <a:r>
              <a:rPr lang="zh-TW" altLang="en-US" dirty="0" smtClean="0">
                <a:latin typeface="標楷體" pitchFamily="65" charset="-120"/>
              </a:rPr>
              <a:t>介紹幾種最常用的學習法則</a:t>
            </a:r>
            <a:endParaRPr lang="en-US" altLang="zh-TW" dirty="0" smtClean="0">
              <a:latin typeface="標楷體" pitchFamily="65" charset="-120"/>
            </a:endParaRPr>
          </a:p>
          <a:p>
            <a:pPr marL="857250" lvl="1" indent="-457200">
              <a:lnSpc>
                <a:spcPct val="120000"/>
              </a:lnSpc>
              <a:spcAft>
                <a:spcPct val="50000"/>
              </a:spcAft>
              <a:defRPr/>
            </a:pPr>
            <a:r>
              <a:rPr lang="zh-TW" altLang="en-US" dirty="0" smtClean="0">
                <a:latin typeface="標楷體" pitchFamily="65" charset="-120"/>
              </a:rPr>
              <a:t>一般而言，</a:t>
            </a:r>
            <a:r>
              <a:rPr lang="zh-TW" altLang="en-US" dirty="0" smtClean="0">
                <a:solidFill>
                  <a:srgbClr val="0000CC"/>
                </a:solidFill>
                <a:latin typeface="標楷體" pitchFamily="65" charset="-120"/>
              </a:rPr>
              <a:t>同一層</a:t>
            </a:r>
            <a:r>
              <a:rPr lang="zh-TW" altLang="en-US" dirty="0" smtClean="0">
                <a:latin typeface="標楷體" pitchFamily="65" charset="-120"/>
              </a:rPr>
              <a:t>的神經元我們建議採用</a:t>
            </a:r>
            <a:r>
              <a:rPr lang="zh-TW" altLang="en-US" dirty="0" smtClean="0">
                <a:solidFill>
                  <a:srgbClr val="0000CC"/>
                </a:solidFill>
                <a:latin typeface="標楷體" pitchFamily="65" charset="-120"/>
              </a:rPr>
              <a:t>相同的學習法則</a:t>
            </a:r>
            <a:r>
              <a:rPr lang="zh-TW" altLang="en-US" dirty="0" smtClean="0">
                <a:solidFill>
                  <a:srgbClr val="660066"/>
                </a:solidFill>
                <a:latin typeface="標楷體" pitchFamily="65" charset="-120"/>
              </a:rPr>
              <a:t> </a:t>
            </a:r>
            <a:endParaRPr lang="en-US" altLang="zh-TW" dirty="0" smtClean="0">
              <a:solidFill>
                <a:srgbClr val="660066"/>
              </a:solidFill>
              <a:latin typeface="標楷體" pitchFamily="65" charset="-120"/>
            </a:endParaRPr>
          </a:p>
          <a:p>
            <a:pPr marL="457200" indent="-457200">
              <a:lnSpc>
                <a:spcPct val="120000"/>
              </a:lnSpc>
              <a:spcAft>
                <a:spcPct val="50000"/>
              </a:spcAft>
              <a:defRPr/>
            </a:pPr>
            <a:r>
              <a:rPr lang="zh-TW" altLang="en-US" dirty="0" smtClean="0">
                <a:solidFill>
                  <a:srgbClr val="0000CC"/>
                </a:solidFill>
              </a:rPr>
              <a:t>通用</a:t>
            </a:r>
            <a:r>
              <a:rPr lang="zh-TW" altLang="en-US" dirty="0">
                <a:solidFill>
                  <a:srgbClr val="0000CC"/>
                </a:solidFill>
              </a:rPr>
              <a:t>學習法（</a:t>
            </a:r>
            <a:r>
              <a:rPr lang="en-US" altLang="zh-TW" dirty="0">
                <a:solidFill>
                  <a:srgbClr val="0000CC"/>
                </a:solidFill>
              </a:rPr>
              <a:t>general learning rule</a:t>
            </a:r>
            <a:r>
              <a:rPr lang="zh-TW" altLang="en-US" dirty="0" smtClean="0">
                <a:solidFill>
                  <a:srgbClr val="0000CC"/>
                </a:solidFill>
              </a:rPr>
              <a:t>）</a:t>
            </a:r>
            <a:endParaRPr lang="en-US" altLang="zh-TW" dirty="0" smtClean="0">
              <a:solidFill>
                <a:srgbClr val="0000CC"/>
              </a:solidFill>
            </a:endParaRPr>
          </a:p>
          <a:p>
            <a:pPr marL="857250" lvl="1" indent="-457200">
              <a:lnSpc>
                <a:spcPct val="120000"/>
              </a:lnSpc>
              <a:spcAft>
                <a:spcPct val="50000"/>
              </a:spcAft>
              <a:defRPr/>
            </a:pPr>
            <a:r>
              <a:rPr lang="en-US" altLang="zh-TW" dirty="0" err="1" smtClean="0"/>
              <a:t>Amari</a:t>
            </a:r>
            <a:r>
              <a:rPr lang="en-US" altLang="zh-TW" dirty="0" smtClean="0"/>
              <a:t>(1990</a:t>
            </a:r>
            <a:r>
              <a:rPr lang="en-US" altLang="zh-TW" dirty="0"/>
              <a:t>)</a:t>
            </a:r>
            <a:r>
              <a:rPr lang="zh-TW" altLang="en-US" dirty="0"/>
              <a:t>彙整前人的學習</a:t>
            </a:r>
            <a:r>
              <a:rPr lang="zh-TW" altLang="en-US" dirty="0" smtClean="0"/>
              <a:t>法則提出</a:t>
            </a:r>
            <a:endParaRPr lang="en-US" altLang="zh-TW" dirty="0"/>
          </a:p>
          <a:p>
            <a:pPr marL="457200" indent="-457200">
              <a:lnSpc>
                <a:spcPct val="120000"/>
              </a:lnSpc>
              <a:spcAft>
                <a:spcPct val="50000"/>
              </a:spcAft>
              <a:defRPr/>
            </a:pPr>
            <a:endParaRPr lang="zh-TW" altLang="en-US" dirty="0">
              <a:solidFill>
                <a:srgbClr val="0000CC"/>
              </a:solidFill>
            </a:endParaRPr>
          </a:p>
          <a:p>
            <a:pPr marL="857250" lvl="1" indent="-457200">
              <a:lnSpc>
                <a:spcPct val="120000"/>
              </a:lnSpc>
              <a:spcAft>
                <a:spcPct val="50000"/>
              </a:spcAft>
              <a:defRPr/>
            </a:pPr>
            <a:endParaRPr lang="zh-TW" altLang="en-US" dirty="0">
              <a:solidFill>
                <a:srgbClr val="660066"/>
              </a:solidFill>
              <a:latin typeface="標楷體" pitchFamily="65" charset="-120"/>
            </a:endParaRPr>
          </a:p>
        </p:txBody>
      </p:sp>
      <p:pic>
        <p:nvPicPr>
          <p:cNvPr id="7172" name="Picture 9" descr="BD1030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7174"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5F64D272-9465-4036-8173-D1E034408D48}" type="slidenum">
              <a:rPr lang="en-US" altLang="zh-TW" smtClean="0"/>
              <a:pPr eaLnBrk="1" hangingPunct="1"/>
              <a:t>3</a:t>
            </a:fld>
            <a:endParaRPr lang="en-US" altLang="zh-TW" smtClean="0"/>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176">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176">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7176">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71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build="p" bldLvl="2"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altLang="zh-TW" sz="3300" dirty="0" smtClean="0">
                <a:solidFill>
                  <a:srgbClr val="003366"/>
                </a:solidFill>
              </a:rPr>
              <a:t>3.5 Delta</a:t>
            </a:r>
            <a:r>
              <a:rPr lang="zh-TW" altLang="en-US" sz="3300" dirty="0">
                <a:solidFill>
                  <a:srgbClr val="003366"/>
                </a:solidFill>
              </a:rPr>
              <a:t>學習法</a:t>
            </a:r>
          </a:p>
        </p:txBody>
      </p:sp>
      <p:sp>
        <p:nvSpPr>
          <p:cNvPr id="12428" name="Rectangle 140"/>
          <p:cNvSpPr>
            <a:spLocks noGrp="1" noChangeArrowheads="1"/>
          </p:cNvSpPr>
          <p:nvPr>
            <p:ph idx="1"/>
          </p:nvPr>
        </p:nvSpPr>
        <p:spPr>
          <a:xfrm>
            <a:off x="381000" y="1219200"/>
            <a:ext cx="8458200" cy="1633538"/>
          </a:xfrm>
        </p:spPr>
        <p:txBody>
          <a:bodyPr/>
          <a:lstStyle/>
          <a:p>
            <a:pPr marL="457200" indent="-457200">
              <a:lnSpc>
                <a:spcPct val="140000"/>
              </a:lnSpc>
              <a:spcAft>
                <a:spcPct val="50000"/>
              </a:spcAft>
              <a:defRPr/>
            </a:pPr>
            <a:r>
              <a:rPr lang="en-US" altLang="zh-TW" dirty="0"/>
              <a:t> </a:t>
            </a:r>
            <a:r>
              <a:rPr lang="en-US" altLang="zh-TW" dirty="0">
                <a:solidFill>
                  <a:srgbClr val="FF3300"/>
                </a:solidFill>
              </a:rPr>
              <a:t>Delta </a:t>
            </a:r>
            <a:r>
              <a:rPr lang="zh-TW" altLang="en-US" dirty="0">
                <a:solidFill>
                  <a:srgbClr val="FF3300"/>
                </a:solidFill>
              </a:rPr>
              <a:t>學習法（</a:t>
            </a:r>
            <a:r>
              <a:rPr lang="en-US" altLang="zh-TW" dirty="0">
                <a:solidFill>
                  <a:srgbClr val="FF3300"/>
                </a:solidFill>
              </a:rPr>
              <a:t>Delta learning rule</a:t>
            </a:r>
            <a:r>
              <a:rPr lang="zh-TW" altLang="en-US" dirty="0" smtClean="0">
                <a:solidFill>
                  <a:srgbClr val="FF3300"/>
                </a:solidFill>
              </a:rPr>
              <a:t>）</a:t>
            </a:r>
            <a:endParaRPr lang="en-US" altLang="zh-TW" dirty="0" smtClean="0">
              <a:solidFill>
                <a:srgbClr val="FF3300"/>
              </a:solidFill>
            </a:endParaRPr>
          </a:p>
          <a:p>
            <a:pPr marL="457200" indent="-457200">
              <a:lnSpc>
                <a:spcPct val="140000"/>
              </a:lnSpc>
              <a:spcAft>
                <a:spcPct val="50000"/>
              </a:spcAft>
              <a:defRPr/>
            </a:pPr>
            <a:r>
              <a:rPr lang="zh-TW" altLang="en-US" dirty="0" smtClean="0"/>
              <a:t>是</a:t>
            </a:r>
            <a:r>
              <a:rPr lang="zh-TW" altLang="en-US" dirty="0" smtClean="0">
                <a:solidFill>
                  <a:srgbClr val="0000CC"/>
                </a:solidFill>
              </a:rPr>
              <a:t>監督</a:t>
            </a:r>
            <a:r>
              <a:rPr lang="zh-TW" altLang="en-US" dirty="0">
                <a:solidFill>
                  <a:srgbClr val="0000CC"/>
                </a:solidFill>
              </a:rPr>
              <a:t>式學習</a:t>
            </a:r>
            <a:r>
              <a:rPr lang="zh-TW" altLang="en-US" dirty="0"/>
              <a:t>的演算法，適合用於活化函數為連續函數的神經元中，其學習訊號 </a:t>
            </a:r>
            <a:r>
              <a:rPr lang="en-US" altLang="zh-TW" i="1" dirty="0"/>
              <a:t>r </a:t>
            </a:r>
            <a:r>
              <a:rPr lang="zh-TW" altLang="en-US" dirty="0"/>
              <a:t>為 </a:t>
            </a:r>
          </a:p>
        </p:txBody>
      </p:sp>
      <p:pic>
        <p:nvPicPr>
          <p:cNvPr id="38916" name="Picture 4" descr="BD1030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17" name="Group 145"/>
          <p:cNvGrpSpPr>
            <a:grpSpLocks/>
          </p:cNvGrpSpPr>
          <p:nvPr/>
        </p:nvGrpSpPr>
        <p:grpSpPr bwMode="auto">
          <a:xfrm>
            <a:off x="2057400" y="3441700"/>
            <a:ext cx="4876800" cy="1066800"/>
            <a:chOff x="1296" y="1968"/>
            <a:chExt cx="3072" cy="672"/>
          </a:xfrm>
        </p:grpSpPr>
        <p:sp>
          <p:nvSpPr>
            <p:cNvPr id="38920" name="Rectangle 144"/>
            <p:cNvSpPr>
              <a:spLocks noChangeArrowheads="1"/>
            </p:cNvSpPr>
            <p:nvPr/>
          </p:nvSpPr>
          <p:spPr bwMode="auto">
            <a:xfrm>
              <a:off x="1296" y="1968"/>
              <a:ext cx="3072" cy="672"/>
            </a:xfrm>
            <a:prstGeom prst="rect">
              <a:avLst/>
            </a:prstGeom>
            <a:solidFill>
              <a:schemeClr val="accent1"/>
            </a:solidFill>
            <a:ln w="57150" cmpd="thinThick">
              <a:solidFill>
                <a:srgbClr val="0000CC"/>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38921" name="Object 142"/>
            <p:cNvGraphicFramePr>
              <a:graphicFrameLocks noChangeAspect="1"/>
            </p:cNvGraphicFramePr>
            <p:nvPr/>
          </p:nvGraphicFramePr>
          <p:xfrm>
            <a:off x="1426" y="2112"/>
            <a:ext cx="2812" cy="372"/>
          </p:xfrm>
          <a:graphic>
            <a:graphicData uri="http://schemas.openxmlformats.org/presentationml/2006/ole">
              <mc:AlternateContent xmlns:mc="http://schemas.openxmlformats.org/markup-compatibility/2006">
                <mc:Choice xmlns:v="urn:schemas-microsoft-com:vml" Requires="v">
                  <p:oleObj spid="_x0000_s38928" name="Equation" r:id="rId4" imgW="1943100" imgH="254000" progId="Equation.DSMT4">
                    <p:embed/>
                  </p:oleObj>
                </mc:Choice>
                <mc:Fallback>
                  <p:oleObj name="Equation" r:id="rId4" imgW="1943100" imgH="254000" progId="Equation.DSMT4">
                    <p:embed/>
                    <p:pic>
                      <p:nvPicPr>
                        <p:cNvPr id="0" name="Object 1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6" y="2112"/>
                          <a:ext cx="281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8918"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38919"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7FFF0792-0D39-471D-99C9-57E8BEA7A444}" type="slidenum">
              <a:rPr lang="en-US" altLang="zh-TW" smtClean="0"/>
              <a:pPr eaLnBrk="1" hangingPunct="1"/>
              <a:t>30</a:t>
            </a:fld>
            <a:endParaRPr lang="en-US" altLang="zh-TW"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descr="BD1030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67" name="Text Box 23"/>
          <p:cNvSpPr txBox="1">
            <a:spLocks noChangeArrowheads="1"/>
          </p:cNvSpPr>
          <p:nvPr/>
        </p:nvSpPr>
        <p:spPr bwMode="auto">
          <a:xfrm>
            <a:off x="1181100" y="1357313"/>
            <a:ext cx="792163" cy="400050"/>
          </a:xfrm>
          <a:prstGeom prst="rect">
            <a:avLst/>
          </a:prstGeom>
          <a:noFill/>
          <a:ln w="9525">
            <a:noFill/>
            <a:miter lim="800000"/>
            <a:headEnd/>
            <a:tailEnd/>
          </a:ln>
          <a:effectLst/>
        </p:spPr>
        <p:txBody>
          <a:bodyPr>
            <a:spAutoFit/>
          </a:bodyPr>
          <a:lstStyle/>
          <a:p>
            <a:pPr>
              <a:spcBef>
                <a:spcPct val="50000"/>
              </a:spcBef>
              <a:defRPr/>
            </a:pPr>
            <a:r>
              <a:rPr lang="zh-TW" altLang="en-US" sz="2000" b="1" dirty="0">
                <a:effectLst>
                  <a:outerShdw blurRad="38100" dist="38100" dir="2700000" algn="tl">
                    <a:srgbClr val="C0C0C0"/>
                  </a:outerShdw>
                </a:effectLst>
                <a:ea typeface="標楷體" pitchFamily="65" charset="-120"/>
              </a:rPr>
              <a:t>誤差</a:t>
            </a:r>
          </a:p>
        </p:txBody>
      </p:sp>
      <p:sp>
        <p:nvSpPr>
          <p:cNvPr id="39940" name="Rectangle 28"/>
          <p:cNvSpPr>
            <a:spLocks noChangeArrowheads="1"/>
          </p:cNvSpPr>
          <p:nvPr/>
        </p:nvSpPr>
        <p:spPr bwMode="auto">
          <a:xfrm>
            <a:off x="3529013" y="3567113"/>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900"/>
              <a:t> </a:t>
            </a:r>
            <a:endParaRPr lang="en-US" altLang="zh-TW"/>
          </a:p>
        </p:txBody>
      </p:sp>
      <p:sp>
        <p:nvSpPr>
          <p:cNvPr id="39941" name="Rectangle 31"/>
          <p:cNvSpPr>
            <a:spLocks noChangeArrowheads="1"/>
          </p:cNvSpPr>
          <p:nvPr/>
        </p:nvSpPr>
        <p:spPr bwMode="auto">
          <a:xfrm>
            <a:off x="0" y="3624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39942" name="Rectangle 36"/>
          <p:cNvSpPr>
            <a:spLocks noChangeArrowheads="1"/>
          </p:cNvSpPr>
          <p:nvPr/>
        </p:nvSpPr>
        <p:spPr bwMode="auto">
          <a:xfrm>
            <a:off x="0" y="3657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39943"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39944" name="投影片編號版面配置區 1"/>
          <p:cNvSpPr txBox="1">
            <a:spLocks/>
          </p:cNvSpPr>
          <p:nvPr/>
        </p:nvSpPr>
        <p:spPr bwMode="auto">
          <a:xfrm>
            <a:off x="6553200" y="6410325"/>
            <a:ext cx="21336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r" eaLnBrk="1" hangingPunct="1"/>
            <a:fld id="{8555A097-77E9-4414-AB83-125514D1B6A6}" type="slidenum">
              <a:rPr lang="en-US" altLang="zh-TW"/>
              <a:pPr algn="r" eaLnBrk="1" hangingPunct="1"/>
              <a:t>31</a:t>
            </a:fld>
            <a:endParaRPr lang="en-US" altLang="zh-TW"/>
          </a:p>
        </p:txBody>
      </p:sp>
      <p:sp>
        <p:nvSpPr>
          <p:cNvPr id="21" name="Rectangle 2"/>
          <p:cNvSpPr txBox="1">
            <a:spLocks noChangeArrowheads="1"/>
          </p:cNvSpPr>
          <p:nvPr/>
        </p:nvSpPr>
        <p:spPr>
          <a:xfrm>
            <a:off x="381000" y="152400"/>
            <a:ext cx="8382000" cy="533400"/>
          </a:xfrm>
          <a:prstGeom prst="rect">
            <a:avLst/>
          </a:prstGeom>
        </p:spPr>
        <p:txBody>
          <a:bodyPr/>
          <a:lstStyle>
            <a:lvl1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2pPr>
            <a:lvl3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3pPr>
            <a:lvl4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4pPr>
            <a:lvl5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5pPr>
            <a:lvl6pPr marL="4572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6pPr>
            <a:lvl7pPr marL="9144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7pPr>
            <a:lvl8pPr marL="13716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8pPr>
            <a:lvl9pPr marL="18288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9pPr>
          </a:lstStyle>
          <a:p>
            <a:pPr>
              <a:defRPr/>
            </a:pPr>
            <a:r>
              <a:rPr lang="en-US" altLang="zh-TW" sz="3300" dirty="0" smtClean="0">
                <a:solidFill>
                  <a:srgbClr val="003366"/>
                </a:solidFill>
              </a:rPr>
              <a:t>Delta</a:t>
            </a:r>
            <a:r>
              <a:rPr lang="zh-TW" altLang="en-US" sz="3300" dirty="0" smtClean="0">
                <a:solidFill>
                  <a:srgbClr val="003366"/>
                </a:solidFill>
              </a:rPr>
              <a:t>學習法</a:t>
            </a:r>
            <a:endParaRPr lang="zh-TW" altLang="en-US" sz="3300" dirty="0">
              <a:solidFill>
                <a:srgbClr val="003366"/>
              </a:solidFill>
            </a:endParaRPr>
          </a:p>
        </p:txBody>
      </p:sp>
      <p:sp>
        <p:nvSpPr>
          <p:cNvPr id="2" name="文字方塊 1"/>
          <p:cNvSpPr txBox="1">
            <a:spLocks noRot="1" noChangeAspect="1" noMove="1" noResize="1" noEditPoints="1" noAdjustHandles="1" noChangeArrowheads="1" noChangeShapeType="1" noTextEdit="1"/>
          </p:cNvSpPr>
          <p:nvPr/>
        </p:nvSpPr>
        <p:spPr>
          <a:xfrm>
            <a:off x="1869604" y="1165466"/>
            <a:ext cx="4430588" cy="1305422"/>
          </a:xfrm>
          <a:prstGeom prst="rect">
            <a:avLst/>
          </a:prstGeom>
          <a:blipFill rotWithShape="1">
            <a:blip r:embed="rId4"/>
            <a:stretch>
              <a:fillRect/>
            </a:stretch>
          </a:blipFill>
        </p:spPr>
        <p:txBody>
          <a:bodyPr/>
          <a:lstStyle/>
          <a:p>
            <a:pPr>
              <a:defRPr/>
            </a:pPr>
            <a:r>
              <a:rPr lang="zh-TW" altLang="en-US">
                <a:noFill/>
              </a:rPr>
              <a:t> </a:t>
            </a:r>
          </a:p>
        </p:txBody>
      </p:sp>
      <p:sp>
        <p:nvSpPr>
          <p:cNvPr id="3" name="文字方塊 2"/>
          <p:cNvSpPr txBox="1">
            <a:spLocks noRot="1" noChangeAspect="1" noMove="1" noResize="1" noEditPoints="1" noAdjustHandles="1" noChangeArrowheads="1" noChangeShapeType="1" noTextEdit="1"/>
          </p:cNvSpPr>
          <p:nvPr/>
        </p:nvSpPr>
        <p:spPr>
          <a:xfrm>
            <a:off x="1195182" y="2820711"/>
            <a:ext cx="4326929" cy="720582"/>
          </a:xfrm>
          <a:prstGeom prst="rect">
            <a:avLst/>
          </a:prstGeom>
          <a:blipFill rotWithShape="1">
            <a:blip r:embed="rId5"/>
            <a:stretch>
              <a:fillRect/>
            </a:stretch>
          </a:blipFill>
        </p:spPr>
        <p:txBody>
          <a:bodyPr/>
          <a:lstStyle/>
          <a:p>
            <a:pPr>
              <a:defRPr/>
            </a:pPr>
            <a:r>
              <a:rPr lang="zh-TW" altLang="en-US">
                <a:noFill/>
              </a:rPr>
              <a:t> </a:t>
            </a:r>
          </a:p>
        </p:txBody>
      </p:sp>
      <p:sp>
        <p:nvSpPr>
          <p:cNvPr id="39948" name="Text Box 23"/>
          <p:cNvSpPr txBox="1">
            <a:spLocks noChangeArrowheads="1"/>
          </p:cNvSpPr>
          <p:nvPr/>
        </p:nvSpPr>
        <p:spPr bwMode="auto">
          <a:xfrm>
            <a:off x="5508625" y="2981325"/>
            <a:ext cx="3178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50000"/>
              </a:spcBef>
            </a:pPr>
            <a:r>
              <a:rPr lang="en-US" altLang="zh-TW" sz="2000">
                <a:ea typeface="標楷體" pitchFamily="65" charset="-120"/>
              </a:rPr>
              <a:t>i=1, 2, 3, …, n</a:t>
            </a:r>
            <a:endParaRPr lang="zh-TW" altLang="en-US" sz="2000">
              <a:ea typeface="標楷體" pitchFamily="65" charset="-120"/>
            </a:endParaRPr>
          </a:p>
        </p:txBody>
      </p:sp>
      <p:sp>
        <p:nvSpPr>
          <p:cNvPr id="25" name="文字方塊 24"/>
          <p:cNvSpPr txBox="1">
            <a:spLocks noRot="1" noChangeAspect="1" noMove="1" noResize="1" noEditPoints="1" noAdjustHandles="1" noChangeArrowheads="1" noChangeShapeType="1" noTextEdit="1"/>
          </p:cNvSpPr>
          <p:nvPr/>
        </p:nvSpPr>
        <p:spPr>
          <a:xfrm>
            <a:off x="1181101" y="3799544"/>
            <a:ext cx="4326929" cy="890500"/>
          </a:xfrm>
          <a:prstGeom prst="rect">
            <a:avLst/>
          </a:prstGeom>
          <a:blipFill rotWithShape="1">
            <a:blip r:embed="rId6"/>
            <a:stretch>
              <a:fillRect l="-423" b="-11644"/>
            </a:stretch>
          </a:blipFill>
        </p:spPr>
        <p:txBody>
          <a:bodyPr/>
          <a:lstStyle/>
          <a:p>
            <a:pPr>
              <a:defRPr/>
            </a:pPr>
            <a:r>
              <a:rPr lang="zh-TW" altLang="en-US">
                <a:noFill/>
              </a:rPr>
              <a:t> </a:t>
            </a:r>
          </a:p>
        </p:txBody>
      </p:sp>
      <p:graphicFrame>
        <p:nvGraphicFramePr>
          <p:cNvPr id="4" name="物件 3"/>
          <p:cNvGraphicFramePr>
            <a:graphicFrameLocks noChangeAspect="1"/>
          </p:cNvGraphicFramePr>
          <p:nvPr/>
        </p:nvGraphicFramePr>
        <p:xfrm>
          <a:off x="1116013" y="5445125"/>
          <a:ext cx="5703887" cy="511175"/>
        </p:xfrm>
        <a:graphic>
          <a:graphicData uri="http://schemas.openxmlformats.org/presentationml/2006/ole">
            <mc:AlternateContent xmlns:mc="http://schemas.openxmlformats.org/markup-compatibility/2006">
              <mc:Choice xmlns:v="urn:schemas-microsoft-com:vml" Requires="v">
                <p:oleObj spid="_x0000_s39958" name="Equation" r:id="rId7" imgW="2654300" imgH="241300" progId="Equation.DSMT4">
                  <p:embed/>
                </p:oleObj>
              </mc:Choice>
              <mc:Fallback>
                <p:oleObj name="Equation" r:id="rId7" imgW="2654300" imgH="241300" progId="Equation.DSMT4">
                  <p:embed/>
                  <p:pic>
                    <p:nvPicPr>
                      <p:cNvPr id="0" name="物件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5445125"/>
                        <a:ext cx="57038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Text Box 23"/>
          <p:cNvSpPr txBox="1">
            <a:spLocks noChangeArrowheads="1"/>
          </p:cNvSpPr>
          <p:nvPr/>
        </p:nvSpPr>
        <p:spPr bwMode="auto">
          <a:xfrm>
            <a:off x="1181100" y="4868863"/>
            <a:ext cx="1446213" cy="400050"/>
          </a:xfrm>
          <a:prstGeom prst="rect">
            <a:avLst/>
          </a:prstGeom>
          <a:noFill/>
          <a:ln w="9525">
            <a:noFill/>
            <a:miter lim="800000"/>
            <a:headEnd/>
            <a:tailEnd/>
          </a:ln>
          <a:effectLst/>
        </p:spPr>
        <p:txBody>
          <a:bodyPr>
            <a:spAutoFit/>
          </a:bodyPr>
          <a:lstStyle/>
          <a:p>
            <a:pPr>
              <a:spcBef>
                <a:spcPct val="50000"/>
              </a:spcBef>
              <a:defRPr/>
            </a:pPr>
            <a:r>
              <a:rPr lang="zh-TW" altLang="en-US" sz="2000" b="1" dirty="0">
                <a:effectLst>
                  <a:outerShdw blurRad="38100" dist="38100" dir="2700000" algn="tl">
                    <a:srgbClr val="C0C0C0"/>
                  </a:outerShdw>
                </a:effectLst>
                <a:ea typeface="標楷體" pitchFamily="65" charset="-120"/>
              </a:rPr>
              <a:t>可得到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6"/>
          <p:cNvSpPr>
            <a:spLocks noGrp="1" noChangeArrowheads="1"/>
          </p:cNvSpPr>
          <p:nvPr>
            <p:ph type="body" sz="half" idx="4294967295"/>
          </p:nvPr>
        </p:nvSpPr>
        <p:spPr>
          <a:xfrm>
            <a:off x="642938" y="836613"/>
            <a:ext cx="8072437" cy="5334000"/>
          </a:xfrm>
        </p:spPr>
        <p:txBody>
          <a:bodyPr/>
          <a:lstStyle/>
          <a:p>
            <a:pPr marL="476250" indent="-419100">
              <a:lnSpc>
                <a:spcPct val="140000"/>
              </a:lnSpc>
              <a:spcAft>
                <a:spcPct val="10000"/>
              </a:spcAft>
              <a:defRPr/>
            </a:pPr>
            <a:r>
              <a:rPr lang="zh-TW" altLang="en-US" dirty="0" smtClean="0"/>
              <a:t>初</a:t>
            </a:r>
            <a:r>
              <a:rPr lang="zh-TW" altLang="en-US" dirty="0"/>
              <a:t>始權重可以為任意值，通常是隨機產生</a:t>
            </a:r>
            <a:r>
              <a:rPr lang="zh-TW" altLang="en-US" dirty="0" smtClean="0"/>
              <a:t>的</a:t>
            </a:r>
            <a:endParaRPr lang="zh-TW" altLang="en-US" dirty="0"/>
          </a:p>
          <a:p>
            <a:pPr marL="476250" indent="-419100">
              <a:lnSpc>
                <a:spcPct val="130000"/>
              </a:lnSpc>
              <a:spcAft>
                <a:spcPct val="10000"/>
              </a:spcAft>
              <a:defRPr/>
            </a:pPr>
            <a:r>
              <a:rPr lang="en-US" altLang="zh-TW" dirty="0" smtClean="0"/>
              <a:t>Delta </a:t>
            </a:r>
            <a:r>
              <a:rPr lang="zh-TW" altLang="en-US" dirty="0"/>
              <a:t>學習法用於神經元具有連續性質，而感知器學習法用於具有離散性質的神經元，故有時 </a:t>
            </a:r>
            <a:r>
              <a:rPr lang="en-US" altLang="zh-TW" dirty="0"/>
              <a:t>Delta </a:t>
            </a:r>
            <a:r>
              <a:rPr lang="zh-TW" altLang="en-US" dirty="0"/>
              <a:t>學習法也稱為</a:t>
            </a:r>
            <a:r>
              <a:rPr lang="zh-TW" altLang="en-US" dirty="0">
                <a:solidFill>
                  <a:schemeClr val="accent2"/>
                </a:solidFill>
              </a:rPr>
              <a:t>連續性感知器學習</a:t>
            </a:r>
            <a:r>
              <a:rPr lang="zh-TW" altLang="en-US" dirty="0" smtClean="0">
                <a:solidFill>
                  <a:schemeClr val="accent2"/>
                </a:solidFill>
              </a:rPr>
              <a:t>法</a:t>
            </a:r>
            <a:endParaRPr lang="en-US" altLang="zh-TW" dirty="0" smtClean="0">
              <a:solidFill>
                <a:schemeClr val="accent2"/>
              </a:solidFill>
            </a:endParaRPr>
          </a:p>
          <a:p>
            <a:pPr marL="476250" indent="-419100">
              <a:lnSpc>
                <a:spcPct val="130000"/>
              </a:lnSpc>
              <a:spcAft>
                <a:spcPct val="10000"/>
              </a:spcAft>
              <a:defRPr/>
            </a:pPr>
            <a:r>
              <a:rPr lang="en-US" altLang="zh-TW" dirty="0"/>
              <a:t>Delta </a:t>
            </a:r>
            <a:r>
              <a:rPr lang="zh-TW" altLang="en-US" dirty="0" smtClean="0"/>
              <a:t>與</a:t>
            </a:r>
            <a:r>
              <a:rPr lang="en-US" altLang="zh-TW" dirty="0" smtClean="0"/>
              <a:t>LMS</a:t>
            </a:r>
            <a:r>
              <a:rPr lang="zh-TW" altLang="en-US" dirty="0" smtClean="0"/>
              <a:t>都是用最陡坡降法</a:t>
            </a:r>
            <a:endParaRPr lang="en-US" altLang="zh-TW" dirty="0" smtClean="0"/>
          </a:p>
          <a:p>
            <a:pPr marL="876300" lvl="1" indent="-419100">
              <a:lnSpc>
                <a:spcPct val="130000"/>
              </a:lnSpc>
              <a:spcAft>
                <a:spcPct val="10000"/>
              </a:spcAft>
              <a:defRPr/>
            </a:pPr>
            <a:r>
              <a:rPr lang="en-US" altLang="zh-TW" dirty="0" err="1" smtClean="0"/>
              <a:t>Widrow</a:t>
            </a:r>
            <a:r>
              <a:rPr lang="en-US" altLang="zh-TW" dirty="0" smtClean="0"/>
              <a:t>-Hoff </a:t>
            </a:r>
            <a:r>
              <a:rPr lang="zh-TW" altLang="en-US" dirty="0" smtClean="0"/>
              <a:t>法的活化函數是輸入向量與權重向量相乘積的線性疊加值（</a:t>
            </a:r>
            <a:r>
              <a:rPr lang="en-US" altLang="zh-TW" dirty="0" smtClean="0"/>
              <a:t>3.9</a:t>
            </a:r>
            <a:r>
              <a:rPr lang="zh-TW" altLang="en-US" dirty="0" smtClean="0"/>
              <a:t>式）</a:t>
            </a:r>
            <a:endParaRPr lang="en-US" altLang="zh-TW" dirty="0" smtClean="0"/>
          </a:p>
          <a:p>
            <a:pPr marL="876300" lvl="1" indent="-419100">
              <a:lnSpc>
                <a:spcPct val="130000"/>
              </a:lnSpc>
              <a:spcAft>
                <a:spcPct val="10000"/>
              </a:spcAft>
              <a:defRPr/>
            </a:pPr>
            <a:r>
              <a:rPr lang="en-US" altLang="zh-TW" dirty="0" smtClean="0"/>
              <a:t>Delta</a:t>
            </a:r>
            <a:r>
              <a:rPr lang="zh-TW" altLang="en-US" dirty="0" smtClean="0"/>
              <a:t> 則適用於任一具有連續性質的活化函數</a:t>
            </a:r>
            <a:endParaRPr lang="en-US" altLang="zh-TW" dirty="0" smtClean="0"/>
          </a:p>
          <a:p>
            <a:pPr marL="876300" lvl="1" indent="-419100">
              <a:lnSpc>
                <a:spcPct val="130000"/>
              </a:lnSpc>
              <a:spcAft>
                <a:spcPct val="10000"/>
              </a:spcAft>
              <a:defRPr/>
            </a:pPr>
            <a:r>
              <a:rPr lang="zh-TW" altLang="en-US" dirty="0" smtClean="0"/>
              <a:t>因此 </a:t>
            </a:r>
            <a:r>
              <a:rPr lang="en-US" altLang="zh-TW" dirty="0" smtClean="0"/>
              <a:t>Delta</a:t>
            </a:r>
            <a:r>
              <a:rPr lang="zh-TW" altLang="en-US" dirty="0" smtClean="0"/>
              <a:t> 有時也稱為</a:t>
            </a:r>
            <a:r>
              <a:rPr lang="en-US" altLang="zh-TW" dirty="0" smtClean="0"/>
              <a:t> LMS</a:t>
            </a:r>
            <a:r>
              <a:rPr lang="zh-TW" altLang="en-US" dirty="0" smtClean="0"/>
              <a:t> 法</a:t>
            </a:r>
            <a:endParaRPr lang="en-US" altLang="zh-TW" dirty="0" smtClean="0"/>
          </a:p>
        </p:txBody>
      </p:sp>
      <p:pic>
        <p:nvPicPr>
          <p:cNvPr id="40963" name="Picture 4" descr="BD1030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Oval 14"/>
          <p:cNvSpPr>
            <a:spLocks noChangeArrowheads="1"/>
          </p:cNvSpPr>
          <p:nvPr/>
        </p:nvSpPr>
        <p:spPr bwMode="auto">
          <a:xfrm>
            <a:off x="5364163" y="5229225"/>
            <a:ext cx="431800" cy="431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40965"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8" name="Rectangle 2"/>
          <p:cNvSpPr txBox="1">
            <a:spLocks noChangeArrowheads="1"/>
          </p:cNvSpPr>
          <p:nvPr/>
        </p:nvSpPr>
        <p:spPr>
          <a:xfrm>
            <a:off x="381000" y="152400"/>
            <a:ext cx="8382000" cy="533400"/>
          </a:xfrm>
          <a:prstGeom prst="rect">
            <a:avLst/>
          </a:prstGeom>
        </p:spPr>
        <p:txBody>
          <a:bodyPr/>
          <a:lstStyle>
            <a:lvl1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2pPr>
            <a:lvl3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3pPr>
            <a:lvl4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4pPr>
            <a:lvl5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5pPr>
            <a:lvl6pPr marL="4572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6pPr>
            <a:lvl7pPr marL="9144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7pPr>
            <a:lvl8pPr marL="13716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8pPr>
            <a:lvl9pPr marL="18288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9pPr>
          </a:lstStyle>
          <a:p>
            <a:pPr>
              <a:defRPr/>
            </a:pPr>
            <a:r>
              <a:rPr lang="en-US" altLang="zh-TW" sz="3300" dirty="0" smtClean="0">
                <a:solidFill>
                  <a:srgbClr val="003366"/>
                </a:solidFill>
              </a:rPr>
              <a:t>Delta</a:t>
            </a:r>
            <a:r>
              <a:rPr lang="zh-TW" altLang="en-US" sz="3300" dirty="0" smtClean="0">
                <a:solidFill>
                  <a:srgbClr val="003366"/>
                </a:solidFill>
              </a:rPr>
              <a:t>學習法</a:t>
            </a:r>
            <a:endParaRPr lang="zh-TW" altLang="en-US" sz="3300" dirty="0">
              <a:solidFill>
                <a:srgbClr val="003366"/>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1" descr="3-16"/>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55650" y="1196975"/>
            <a:ext cx="6761163" cy="4865688"/>
          </a:xfrm>
          <a:noFill/>
          <a:extLst>
            <a:ext uri="{909E8E84-426E-40DD-AFC4-6F175D3DCCD1}">
              <a14:hiddenFill xmlns:a14="http://schemas.microsoft.com/office/drawing/2010/main">
                <a:solidFill>
                  <a:srgbClr val="FFFFFF"/>
                </a:solidFill>
              </a14:hiddenFill>
            </a:ext>
          </a:extLst>
        </p:spPr>
      </p:pic>
      <p:pic>
        <p:nvPicPr>
          <p:cNvPr id="41987" name="Picture 4" descr="BD1030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Oval 14"/>
          <p:cNvSpPr>
            <a:spLocks noChangeArrowheads="1"/>
          </p:cNvSpPr>
          <p:nvPr/>
        </p:nvSpPr>
        <p:spPr bwMode="auto">
          <a:xfrm>
            <a:off x="5364163" y="5229225"/>
            <a:ext cx="431800" cy="431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41989" name="Oval 15"/>
          <p:cNvSpPr>
            <a:spLocks noChangeArrowheads="1"/>
          </p:cNvSpPr>
          <p:nvPr/>
        </p:nvSpPr>
        <p:spPr bwMode="auto">
          <a:xfrm>
            <a:off x="5364163" y="4221163"/>
            <a:ext cx="576262" cy="576262"/>
          </a:xfrm>
          <a:prstGeom prst="ellipse">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41990"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8" name="Rectangle 2"/>
          <p:cNvSpPr txBox="1">
            <a:spLocks noChangeArrowheads="1"/>
          </p:cNvSpPr>
          <p:nvPr/>
        </p:nvSpPr>
        <p:spPr>
          <a:xfrm>
            <a:off x="381000" y="152400"/>
            <a:ext cx="8382000" cy="533400"/>
          </a:xfrm>
          <a:prstGeom prst="rect">
            <a:avLst/>
          </a:prstGeom>
        </p:spPr>
        <p:txBody>
          <a:bodyPr/>
          <a:lstStyle>
            <a:lvl1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2pPr>
            <a:lvl3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3pPr>
            <a:lvl4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4pPr>
            <a:lvl5pPr algn="l" rtl="0" eaLnBrk="0" fontAlgn="base" hangingPunct="0">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5pPr>
            <a:lvl6pPr marL="4572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6pPr>
            <a:lvl7pPr marL="9144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7pPr>
            <a:lvl8pPr marL="13716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8pPr>
            <a:lvl9pPr marL="1828800" algn="l" rtl="0" fontAlgn="base">
              <a:spcBef>
                <a:spcPct val="0"/>
              </a:spcBef>
              <a:spcAft>
                <a:spcPct val="0"/>
              </a:spcAft>
              <a:defRPr kumimoji="1" sz="3500" b="1">
                <a:solidFill>
                  <a:schemeClr val="tx2"/>
                </a:solidFill>
                <a:effectLst>
                  <a:outerShdw blurRad="38100" dist="38100" dir="2700000" algn="tl">
                    <a:srgbClr val="C0C0C0"/>
                  </a:outerShdw>
                </a:effectLst>
                <a:latin typeface="Times New Roman" pitchFamily="18" charset="0"/>
                <a:ea typeface="標楷體" pitchFamily="65" charset="-120"/>
              </a:defRPr>
            </a:lvl9pPr>
          </a:lstStyle>
          <a:p>
            <a:pPr>
              <a:defRPr/>
            </a:pPr>
            <a:r>
              <a:rPr lang="en-US" altLang="zh-TW" sz="3300" dirty="0" smtClean="0">
                <a:solidFill>
                  <a:srgbClr val="003366"/>
                </a:solidFill>
              </a:rPr>
              <a:t>Delta</a:t>
            </a:r>
            <a:r>
              <a:rPr lang="zh-TW" altLang="en-US" sz="3300" dirty="0" smtClean="0">
                <a:solidFill>
                  <a:srgbClr val="003366"/>
                </a:solidFill>
              </a:rPr>
              <a:t>學習法</a:t>
            </a:r>
            <a:endParaRPr lang="zh-TW" altLang="en-US" sz="3300" dirty="0">
              <a:solidFill>
                <a:srgbClr val="003366"/>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336699"/>
            </a:gs>
          </a:gsLst>
          <a:lin ang="5400000" scaled="1"/>
        </a:gradFill>
        <a:effectLst/>
      </p:bgPr>
    </p:bg>
    <p:spTree>
      <p:nvGrpSpPr>
        <p:cNvPr id="1" name=""/>
        <p:cNvGrpSpPr/>
        <p:nvPr/>
      </p:nvGrpSpPr>
      <p:grpSpPr>
        <a:xfrm>
          <a:off x="0" y="0"/>
          <a:ext cx="0" cy="0"/>
          <a:chOff x="0" y="0"/>
          <a:chExt cx="0" cy="0"/>
        </a:xfrm>
      </p:grpSpPr>
      <p:grpSp>
        <p:nvGrpSpPr>
          <p:cNvPr id="43010" name="Group 2"/>
          <p:cNvGrpSpPr>
            <a:grpSpLocks/>
          </p:cNvGrpSpPr>
          <p:nvPr/>
        </p:nvGrpSpPr>
        <p:grpSpPr bwMode="auto">
          <a:xfrm>
            <a:off x="457200" y="1143000"/>
            <a:ext cx="8458200" cy="4949825"/>
            <a:chOff x="-3" y="-3"/>
            <a:chExt cx="3373" cy="409"/>
          </a:xfrm>
        </p:grpSpPr>
        <p:grpSp>
          <p:nvGrpSpPr>
            <p:cNvPr id="43022" name="Group 3"/>
            <p:cNvGrpSpPr>
              <a:grpSpLocks/>
            </p:cNvGrpSpPr>
            <p:nvPr/>
          </p:nvGrpSpPr>
          <p:grpSpPr bwMode="auto">
            <a:xfrm>
              <a:off x="0" y="0"/>
              <a:ext cx="3367" cy="403"/>
              <a:chOff x="0" y="0"/>
              <a:chExt cx="3367" cy="403"/>
            </a:xfrm>
          </p:grpSpPr>
          <p:sp>
            <p:nvSpPr>
              <p:cNvPr id="49156" name="Rectangle 4"/>
              <p:cNvSpPr>
                <a:spLocks noChangeArrowheads="1"/>
              </p:cNvSpPr>
              <p:nvPr/>
            </p:nvSpPr>
            <p:spPr bwMode="auto">
              <a:xfrm>
                <a:off x="11" y="0"/>
                <a:ext cx="3345" cy="403"/>
              </a:xfrm>
              <a:prstGeom prst="rect">
                <a:avLst/>
              </a:prstGeom>
              <a:gradFill rotWithShape="0">
                <a:gsLst>
                  <a:gs pos="0">
                    <a:srgbClr val="FFFF66"/>
                  </a:gs>
                  <a:gs pos="50000">
                    <a:schemeClr val="accent1"/>
                  </a:gs>
                  <a:gs pos="100000">
                    <a:srgbClr val="FFFF66"/>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a:lstStyle/>
              <a:p>
                <a:pPr>
                  <a:defRPr/>
                </a:pPr>
                <a:r>
                  <a:rPr lang="en-US" altLang="zh-TW" sz="1200"/>
                  <a:t> </a:t>
                </a:r>
              </a:p>
              <a:p>
                <a:pPr eaLnBrk="0" hangingPunct="0">
                  <a:defRPr/>
                </a:pPr>
                <a:endParaRPr lang="en-US" altLang="zh-TW"/>
              </a:p>
            </p:txBody>
          </p:sp>
          <p:sp>
            <p:nvSpPr>
              <p:cNvPr id="49157" name="Rectangle 5"/>
              <p:cNvSpPr>
                <a:spLocks noChangeArrowheads="1"/>
              </p:cNvSpPr>
              <p:nvPr/>
            </p:nvSpPr>
            <p:spPr bwMode="auto">
              <a:xfrm>
                <a:off x="0" y="0"/>
                <a:ext cx="3367" cy="403"/>
              </a:xfrm>
              <a:prstGeom prst="rect">
                <a:avLst/>
              </a:prstGeom>
              <a:gradFill rotWithShape="0">
                <a:gsLst>
                  <a:gs pos="0">
                    <a:srgbClr val="FFFF66"/>
                  </a:gs>
                  <a:gs pos="50000">
                    <a:schemeClr val="accent1"/>
                  </a:gs>
                  <a:gs pos="100000">
                    <a:srgbClr val="FFFF66"/>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p>
                <a:pPr>
                  <a:defRPr/>
                </a:pPr>
                <a:endParaRPr lang="zh-TW" altLang="en-US"/>
              </a:p>
            </p:txBody>
          </p:sp>
        </p:grpSp>
        <p:sp>
          <p:nvSpPr>
            <p:cNvPr id="49158" name="Rectangle 6"/>
            <p:cNvSpPr>
              <a:spLocks noChangeArrowheads="1"/>
            </p:cNvSpPr>
            <p:nvPr/>
          </p:nvSpPr>
          <p:spPr bwMode="auto">
            <a:xfrm>
              <a:off x="-3" y="-3"/>
              <a:ext cx="3373" cy="409"/>
            </a:xfrm>
            <a:prstGeom prst="rect">
              <a:avLst/>
            </a:prstGeom>
            <a:gradFill rotWithShape="0">
              <a:gsLst>
                <a:gs pos="0">
                  <a:srgbClr val="FFFF66"/>
                </a:gs>
                <a:gs pos="50000">
                  <a:schemeClr val="accent1"/>
                </a:gs>
                <a:gs pos="100000">
                  <a:srgbClr val="FFFF66"/>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p>
              <a:pPr>
                <a:defRPr/>
              </a:pPr>
              <a:endParaRPr lang="zh-TW" altLang="en-US"/>
            </a:p>
          </p:txBody>
        </p:sp>
      </p:grpSp>
      <p:sp>
        <p:nvSpPr>
          <p:cNvPr id="49159" name="Rectangle 7"/>
          <p:cNvSpPr>
            <a:spLocks noGrp="1" noChangeArrowheads="1"/>
          </p:cNvSpPr>
          <p:nvPr>
            <p:ph type="title"/>
          </p:nvPr>
        </p:nvSpPr>
        <p:spPr/>
        <p:txBody>
          <a:bodyPr/>
          <a:lstStyle/>
          <a:p>
            <a:pPr>
              <a:defRPr/>
            </a:pPr>
            <a:endParaRPr lang="zh-TW" altLang="zh-TW"/>
          </a:p>
        </p:txBody>
      </p:sp>
      <p:sp>
        <p:nvSpPr>
          <p:cNvPr id="49160" name="Rectangle 8"/>
          <p:cNvSpPr>
            <a:spLocks noGrp="1" noChangeArrowheads="1"/>
          </p:cNvSpPr>
          <p:nvPr>
            <p:ph idx="1"/>
          </p:nvPr>
        </p:nvSpPr>
        <p:spPr>
          <a:xfrm>
            <a:off x="381000" y="1295400"/>
            <a:ext cx="8458200" cy="3810000"/>
          </a:xfrm>
        </p:spPr>
        <p:txBody>
          <a:bodyPr/>
          <a:lstStyle/>
          <a:p>
            <a:pPr>
              <a:lnSpc>
                <a:spcPct val="180000"/>
              </a:lnSpc>
              <a:buFontTx/>
              <a:buNone/>
              <a:defRPr/>
            </a:pPr>
            <a:r>
              <a:rPr lang="en-US" altLang="zh-TW" sz="2200" dirty="0">
                <a:ea typeface="華康儷細黑" pitchFamily="49" charset="-120"/>
              </a:rPr>
              <a:t>	</a:t>
            </a:r>
            <a:r>
              <a:rPr lang="zh-TW" altLang="en-US" sz="2200" dirty="0">
                <a:ea typeface="華康儷細黑" pitchFamily="49" charset="-120"/>
              </a:rPr>
              <a:t>利用</a:t>
            </a:r>
            <a:r>
              <a:rPr lang="en-US" altLang="zh-TW" sz="2200" dirty="0">
                <a:ea typeface="華康儷細黑" pitchFamily="49" charset="-120"/>
              </a:rPr>
              <a:t>Delta</a:t>
            </a:r>
            <a:r>
              <a:rPr lang="zh-TW" altLang="en-US" sz="2200" dirty="0">
                <a:ea typeface="華康儷細黑" pitchFamily="49" charset="-120"/>
              </a:rPr>
              <a:t>學習法更新單一神經元網路之權</a:t>
            </a:r>
            <a:r>
              <a:rPr lang="zh-TW" altLang="en-US" sz="2200" dirty="0" smtClean="0">
                <a:ea typeface="華康儷細黑" pitchFamily="49" charset="-120"/>
              </a:rPr>
              <a:t>重</a:t>
            </a:r>
            <a:r>
              <a:rPr lang="zh-TW" altLang="en-US" sz="2200" dirty="0">
                <a:ea typeface="華康儷細黑" pitchFamily="49" charset="-120"/>
              </a:rPr>
              <a:t/>
            </a:r>
            <a:br>
              <a:rPr lang="zh-TW" altLang="en-US" sz="2200" dirty="0">
                <a:ea typeface="華康儷細黑" pitchFamily="49" charset="-120"/>
              </a:rPr>
            </a:br>
            <a:r>
              <a:rPr lang="zh-TW" altLang="en-US" sz="2200" dirty="0">
                <a:ea typeface="華康儷細黑" pitchFamily="49" charset="-120"/>
              </a:rPr>
              <a:t>已知                                      為目前神經元的連結權重向量，兩組輸入向量</a:t>
            </a:r>
            <a:r>
              <a:rPr lang="en-US" altLang="zh-TW" sz="2200" i="1" dirty="0">
                <a:ea typeface="華康儷細黑" pitchFamily="49" charset="-120"/>
              </a:rPr>
              <a:t>X</a:t>
            </a:r>
            <a:r>
              <a:rPr lang="en-US" altLang="zh-TW" sz="2200" baseline="-25000" dirty="0">
                <a:ea typeface="華康儷細黑" pitchFamily="49" charset="-120"/>
              </a:rPr>
              <a:t>1</a:t>
            </a:r>
            <a:r>
              <a:rPr lang="zh-TW" altLang="en-US" sz="2200" dirty="0">
                <a:ea typeface="華康儷細黑" pitchFamily="49" charset="-120"/>
              </a:rPr>
              <a:t>、</a:t>
            </a:r>
            <a:r>
              <a:rPr lang="en-US" altLang="zh-TW" sz="2200" i="1" dirty="0">
                <a:ea typeface="華康儷細黑" pitchFamily="49" charset="-120"/>
              </a:rPr>
              <a:t>X</a:t>
            </a:r>
            <a:r>
              <a:rPr lang="en-US" altLang="zh-TW" sz="2200" baseline="-25000" dirty="0">
                <a:ea typeface="華康儷細黑" pitchFamily="49" charset="-120"/>
              </a:rPr>
              <a:t>2</a:t>
            </a:r>
            <a:r>
              <a:rPr lang="zh-TW" altLang="en-US" sz="2200" dirty="0">
                <a:ea typeface="華康儷細黑" pitchFamily="49" charset="-120"/>
              </a:rPr>
              <a:t>的輸出值為 </a:t>
            </a:r>
            <a:r>
              <a:rPr lang="en-US" altLang="zh-TW" sz="2200" i="1" dirty="0">
                <a:ea typeface="華康儷細黑" pitchFamily="49" charset="-120"/>
              </a:rPr>
              <a:t>d</a:t>
            </a:r>
            <a:r>
              <a:rPr lang="en-US" altLang="zh-TW" sz="2200" baseline="-30000" dirty="0">
                <a:ea typeface="華康儷細黑" pitchFamily="49" charset="-120"/>
              </a:rPr>
              <a:t>1</a:t>
            </a:r>
            <a:r>
              <a:rPr lang="en-US" altLang="zh-TW" sz="2200" dirty="0">
                <a:ea typeface="華康儷細黑" pitchFamily="49" charset="-120"/>
              </a:rPr>
              <a:t> </a:t>
            </a:r>
            <a:r>
              <a:rPr lang="en-US" altLang="zh-TW" sz="2200" dirty="0">
                <a:latin typeface="Symbol" pitchFamily="18" charset="2"/>
                <a:ea typeface="華康儷細黑" pitchFamily="49" charset="-120"/>
              </a:rPr>
              <a:t>=</a:t>
            </a:r>
            <a:r>
              <a:rPr lang="en-US" altLang="zh-TW" sz="2200" dirty="0">
                <a:ea typeface="華康儷細黑" pitchFamily="49" charset="-120"/>
              </a:rPr>
              <a:t> –1</a:t>
            </a:r>
            <a:r>
              <a:rPr lang="zh-TW" altLang="en-US" sz="2200" dirty="0">
                <a:ea typeface="華康儷細黑" pitchFamily="49" charset="-120"/>
              </a:rPr>
              <a:t>、</a:t>
            </a:r>
            <a:r>
              <a:rPr lang="en-US" altLang="zh-TW" sz="2200" i="1" dirty="0">
                <a:ea typeface="華康儷細黑" pitchFamily="49" charset="-120"/>
              </a:rPr>
              <a:t>d</a:t>
            </a:r>
            <a:r>
              <a:rPr lang="en-US" altLang="zh-TW" sz="2200" baseline="-30000" dirty="0">
                <a:ea typeface="華康儷細黑" pitchFamily="49" charset="-120"/>
              </a:rPr>
              <a:t>2</a:t>
            </a:r>
            <a:r>
              <a:rPr lang="en-US" altLang="zh-TW" sz="2200" dirty="0">
                <a:ea typeface="華康儷細黑" pitchFamily="49" charset="-120"/>
              </a:rPr>
              <a:t> </a:t>
            </a:r>
            <a:r>
              <a:rPr lang="en-US" altLang="zh-TW" sz="2200" dirty="0">
                <a:latin typeface="Symbol" pitchFamily="18" charset="2"/>
                <a:ea typeface="華康儷細黑" pitchFamily="49" charset="-120"/>
              </a:rPr>
              <a:t>=</a:t>
            </a:r>
            <a:r>
              <a:rPr lang="en-US" altLang="zh-TW" sz="2200" dirty="0">
                <a:ea typeface="華康儷細黑" pitchFamily="49" charset="-120"/>
              </a:rPr>
              <a:t> –1</a:t>
            </a:r>
            <a:r>
              <a:rPr lang="zh-TW" altLang="en-US" sz="2200" dirty="0">
                <a:ea typeface="華康儷細黑" pitchFamily="49" charset="-120"/>
              </a:rPr>
              <a:t>，假設活化函數為</a:t>
            </a:r>
          </a:p>
          <a:p>
            <a:pPr>
              <a:lnSpc>
                <a:spcPct val="160000"/>
              </a:lnSpc>
              <a:buFontTx/>
              <a:buNone/>
              <a:defRPr/>
            </a:pPr>
            <a:r>
              <a:rPr lang="zh-TW" altLang="en-US" sz="2200" dirty="0">
                <a:ea typeface="華康儷細黑" pitchFamily="49" charset="-120"/>
              </a:rPr>
              <a:t>	                                                ，其中</a:t>
            </a:r>
            <a:br>
              <a:rPr lang="zh-TW" altLang="en-US" sz="2200" dirty="0">
                <a:ea typeface="華康儷細黑" pitchFamily="49" charset="-120"/>
              </a:rPr>
            </a:br>
            <a:r>
              <a:rPr lang="zh-TW" altLang="en-US" sz="2200" dirty="0">
                <a:ea typeface="華康儷細黑" pitchFamily="49" charset="-120"/>
              </a:rPr>
              <a:t>， 其中 </a:t>
            </a:r>
            <a:r>
              <a:rPr lang="en-US" altLang="zh-TW" sz="2200" i="1" dirty="0">
                <a:ea typeface="華康儷細黑" pitchFamily="49" charset="-120"/>
              </a:rPr>
              <a:t>y</a:t>
            </a:r>
            <a:r>
              <a:rPr lang="en-US" altLang="zh-TW" sz="2200" dirty="0">
                <a:ea typeface="華康儷細黑" pitchFamily="49" charset="-120"/>
              </a:rPr>
              <a:t> </a:t>
            </a:r>
            <a:r>
              <a:rPr lang="en-US" altLang="zh-TW" sz="2200" dirty="0">
                <a:latin typeface="Symbol" pitchFamily="18" charset="2"/>
                <a:ea typeface="華康儷細黑" pitchFamily="49" charset="-120"/>
              </a:rPr>
              <a:t>=</a:t>
            </a:r>
            <a:r>
              <a:rPr lang="en-US" altLang="zh-TW" sz="2200" dirty="0">
                <a:ea typeface="華康儷細黑" pitchFamily="49" charset="-120"/>
              </a:rPr>
              <a:t> </a:t>
            </a:r>
            <a:r>
              <a:rPr lang="en-US" altLang="zh-TW" sz="2200" i="1" dirty="0">
                <a:ea typeface="華康儷細黑" pitchFamily="49" charset="-120"/>
              </a:rPr>
              <a:t>f</a:t>
            </a:r>
            <a:r>
              <a:rPr lang="en-US" altLang="zh-TW" sz="2200" dirty="0">
                <a:ea typeface="華康儷細黑" pitchFamily="49" charset="-120"/>
              </a:rPr>
              <a:t>(</a:t>
            </a:r>
            <a:r>
              <a:rPr lang="en-US" altLang="zh-TW" sz="2200" i="1" dirty="0">
                <a:ea typeface="華康儷細黑" pitchFamily="49" charset="-120"/>
              </a:rPr>
              <a:t>net</a:t>
            </a:r>
            <a:r>
              <a:rPr lang="en-US" altLang="zh-TW" sz="2200" dirty="0">
                <a:ea typeface="華康儷細黑" pitchFamily="49" charset="-120"/>
              </a:rPr>
              <a:t>)</a:t>
            </a:r>
            <a:r>
              <a:rPr lang="zh-TW" altLang="en-US" sz="2200" dirty="0">
                <a:ea typeface="華康儷細黑" pitchFamily="49" charset="-120"/>
              </a:rPr>
              <a:t>，學習速率 </a:t>
            </a:r>
            <a:r>
              <a:rPr lang="en-US" altLang="zh-TW" sz="2200" dirty="0">
                <a:latin typeface="標楷體" pitchFamily="65" charset="-120"/>
              </a:rPr>
              <a:t>η</a:t>
            </a:r>
            <a:r>
              <a:rPr lang="en-US" altLang="zh-TW" sz="2200" dirty="0">
                <a:ea typeface="華康儷細黑" pitchFamily="49" charset="-120"/>
              </a:rPr>
              <a:t>= 1</a:t>
            </a:r>
            <a:r>
              <a:rPr lang="zh-TW" altLang="en-US" sz="2200" dirty="0">
                <a:ea typeface="華康儷細黑" pitchFamily="49" charset="-120"/>
              </a:rPr>
              <a:t>，試調整目前的權重       ，來推求下兩個迭代的權重                。 </a:t>
            </a:r>
          </a:p>
        </p:txBody>
      </p:sp>
      <p:graphicFrame>
        <p:nvGraphicFramePr>
          <p:cNvPr id="43013" name="Object 10"/>
          <p:cNvGraphicFramePr>
            <a:graphicFrameLocks noChangeAspect="1"/>
          </p:cNvGraphicFramePr>
          <p:nvPr/>
        </p:nvGraphicFramePr>
        <p:xfrm>
          <a:off x="1333500" y="2152650"/>
          <a:ext cx="2679700" cy="412750"/>
        </p:xfrm>
        <a:graphic>
          <a:graphicData uri="http://schemas.openxmlformats.org/presentationml/2006/ole">
            <mc:AlternateContent xmlns:mc="http://schemas.openxmlformats.org/markup-compatibility/2006">
              <mc:Choice xmlns:v="urn:schemas-microsoft-com:vml" Requires="v">
                <p:oleObj spid="_x0000_s43068" name="Equation" r:id="rId3" imgW="1485900" imgH="228600" progId="Equation.DSMT4">
                  <p:embed/>
                </p:oleObj>
              </mc:Choice>
              <mc:Fallback>
                <p:oleObj name="Equation" r:id="rId3" imgW="1485900" imgH="2286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 y="2152650"/>
                        <a:ext cx="26797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11"/>
          <p:cNvGraphicFramePr>
            <a:graphicFrameLocks noChangeAspect="1"/>
          </p:cNvGraphicFramePr>
          <p:nvPr/>
        </p:nvGraphicFramePr>
        <p:xfrm>
          <a:off x="7391400" y="3895725"/>
          <a:ext cx="528638" cy="396875"/>
        </p:xfrm>
        <a:graphic>
          <a:graphicData uri="http://schemas.openxmlformats.org/presentationml/2006/ole">
            <mc:AlternateContent xmlns:mc="http://schemas.openxmlformats.org/markup-compatibility/2006">
              <mc:Choice xmlns:v="urn:schemas-microsoft-com:vml" Requires="v">
                <p:oleObj spid="_x0000_s43069" name="Equation" r:id="rId5" imgW="304668" imgH="228501" progId="Equation.DSMT4">
                  <p:embed/>
                </p:oleObj>
              </mc:Choice>
              <mc:Fallback>
                <p:oleObj name="Equation" r:id="rId5" imgW="304668" imgH="228501"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3895725"/>
                        <a:ext cx="5286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12"/>
          <p:cNvGraphicFramePr>
            <a:graphicFrameLocks noChangeAspect="1"/>
          </p:cNvGraphicFramePr>
          <p:nvPr/>
        </p:nvGraphicFramePr>
        <p:xfrm>
          <a:off x="3657600" y="4437063"/>
          <a:ext cx="1093788" cy="401637"/>
        </p:xfrm>
        <a:graphic>
          <a:graphicData uri="http://schemas.openxmlformats.org/presentationml/2006/ole">
            <mc:AlternateContent xmlns:mc="http://schemas.openxmlformats.org/markup-compatibility/2006">
              <mc:Choice xmlns:v="urn:schemas-microsoft-com:vml" Requires="v">
                <p:oleObj spid="_x0000_s43070" name="Equation" r:id="rId7" imgW="622030" imgH="228501" progId="Equation.DSMT4">
                  <p:embed/>
                </p:oleObj>
              </mc:Choice>
              <mc:Fallback>
                <p:oleObj name="Equation" r:id="rId7" imgW="622030" imgH="228501"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4437063"/>
                        <a:ext cx="1093788"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6" name="Object 14"/>
          <p:cNvGraphicFramePr>
            <a:graphicFrameLocks noChangeAspect="1"/>
          </p:cNvGraphicFramePr>
          <p:nvPr/>
        </p:nvGraphicFramePr>
        <p:xfrm>
          <a:off x="1746250" y="5191125"/>
          <a:ext cx="2673350" cy="398463"/>
        </p:xfrm>
        <a:graphic>
          <a:graphicData uri="http://schemas.openxmlformats.org/presentationml/2006/ole">
            <mc:AlternateContent xmlns:mc="http://schemas.openxmlformats.org/markup-compatibility/2006">
              <mc:Choice xmlns:v="urn:schemas-microsoft-com:vml" Requires="v">
                <p:oleObj spid="_x0000_s43071" name="Equation" r:id="rId9" imgW="1536700" imgH="228600" progId="Equation.DSMT4">
                  <p:embed/>
                </p:oleObj>
              </mc:Choice>
              <mc:Fallback>
                <p:oleObj name="Equation" r:id="rId9" imgW="1536700" imgH="2286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6250" y="5191125"/>
                        <a:ext cx="26733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7" name="Object 15"/>
          <p:cNvGraphicFramePr>
            <a:graphicFrameLocks noChangeAspect="1"/>
          </p:cNvGraphicFramePr>
          <p:nvPr/>
        </p:nvGraphicFramePr>
        <p:xfrm>
          <a:off x="4897438" y="5191125"/>
          <a:ext cx="3027362" cy="398463"/>
        </p:xfrm>
        <a:graphic>
          <a:graphicData uri="http://schemas.openxmlformats.org/presentationml/2006/ole">
            <mc:AlternateContent xmlns:mc="http://schemas.openxmlformats.org/markup-compatibility/2006">
              <mc:Choice xmlns:v="urn:schemas-microsoft-com:vml" Requires="v">
                <p:oleObj spid="_x0000_s43072" name="Equation" r:id="rId11" imgW="1739900" imgH="228600" progId="Equation.DSMT4">
                  <p:embed/>
                </p:oleObj>
              </mc:Choice>
              <mc:Fallback>
                <p:oleObj name="Equation" r:id="rId11" imgW="1739900" imgH="2286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97438" y="5191125"/>
                        <a:ext cx="30273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3018" name="Picture 16" descr="實例3-5"/>
          <p:cNvPicPr>
            <a:picLocks noChangeAspect="1" noChangeArrowheads="1"/>
          </p:cNvPicPr>
          <p:nvPr/>
        </p:nvPicPr>
        <p:blipFill>
          <a:blip r:embed="rId13">
            <a:clrChange>
              <a:clrFrom>
                <a:srgbClr val="FFFFFF"/>
              </a:clrFrom>
              <a:clrTo>
                <a:srgbClr val="FFFFFF">
                  <a:alpha val="0"/>
                </a:srgbClr>
              </a:clrTo>
            </a:clrChange>
            <a:lum bright="-6000" contrast="12000"/>
            <a:extLst>
              <a:ext uri="{28A0092B-C50C-407E-A947-70E740481C1C}">
                <a14:useLocalDpi xmlns:a14="http://schemas.microsoft.com/office/drawing/2010/main" val="0"/>
              </a:ext>
            </a:extLst>
          </a:blip>
          <a:srcRect/>
          <a:stretch>
            <a:fillRect/>
          </a:stretch>
        </p:blipFill>
        <p:spPr bwMode="auto">
          <a:xfrm>
            <a:off x="457200" y="136525"/>
            <a:ext cx="16002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019" name="Object 18"/>
          <p:cNvGraphicFramePr>
            <a:graphicFrameLocks noChangeAspect="1"/>
          </p:cNvGraphicFramePr>
          <p:nvPr/>
        </p:nvGraphicFramePr>
        <p:xfrm>
          <a:off x="838200" y="3198813"/>
          <a:ext cx="3221038" cy="735012"/>
        </p:xfrm>
        <a:graphic>
          <a:graphicData uri="http://schemas.openxmlformats.org/presentationml/2006/ole">
            <mc:AlternateContent xmlns:mc="http://schemas.openxmlformats.org/markup-compatibility/2006">
              <mc:Choice xmlns:v="urn:schemas-microsoft-com:vml" Requires="v">
                <p:oleObj spid="_x0000_s43073" name="Equation" r:id="rId14" imgW="1841500" imgH="419100" progId="Equation.DSMT4">
                  <p:embed/>
                </p:oleObj>
              </mc:Choice>
              <mc:Fallback>
                <p:oleObj name="Equation" r:id="rId14" imgW="1841500" imgH="419100"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8200" y="3198813"/>
                        <a:ext cx="3221038"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0" name="Object 20"/>
          <p:cNvGraphicFramePr>
            <a:graphicFrameLocks noChangeAspect="1"/>
          </p:cNvGraphicFramePr>
          <p:nvPr/>
        </p:nvGraphicFramePr>
        <p:xfrm>
          <a:off x="4968875" y="3213100"/>
          <a:ext cx="3184525" cy="690563"/>
        </p:xfrm>
        <a:graphic>
          <a:graphicData uri="http://schemas.openxmlformats.org/presentationml/2006/ole">
            <mc:AlternateContent xmlns:mc="http://schemas.openxmlformats.org/markup-compatibility/2006">
              <mc:Choice xmlns:v="urn:schemas-microsoft-com:vml" Requires="v">
                <p:oleObj spid="_x0000_s43074" name="Equation" r:id="rId16" imgW="1815312" imgH="393529" progId="Equation.DSMT4">
                  <p:embed/>
                </p:oleObj>
              </mc:Choice>
              <mc:Fallback>
                <p:oleObj name="Equation" r:id="rId16" imgW="1815312" imgH="393529"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68875" y="3213100"/>
                        <a:ext cx="3184525"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1"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p:cNvGrpSpPr>
          <p:nvPr/>
        </p:nvGrpSpPr>
        <p:grpSpPr bwMode="auto">
          <a:xfrm>
            <a:off x="457200" y="260350"/>
            <a:ext cx="8458200" cy="5976938"/>
            <a:chOff x="-3" y="-3"/>
            <a:chExt cx="3373" cy="409"/>
          </a:xfrm>
        </p:grpSpPr>
        <p:grpSp>
          <p:nvGrpSpPr>
            <p:cNvPr id="44042" name="Group 3"/>
            <p:cNvGrpSpPr>
              <a:grpSpLocks/>
            </p:cNvGrpSpPr>
            <p:nvPr/>
          </p:nvGrpSpPr>
          <p:grpSpPr bwMode="auto">
            <a:xfrm>
              <a:off x="0" y="0"/>
              <a:ext cx="3367" cy="403"/>
              <a:chOff x="0" y="0"/>
              <a:chExt cx="3367" cy="403"/>
            </a:xfrm>
          </p:grpSpPr>
          <p:sp>
            <p:nvSpPr>
              <p:cNvPr id="89092" name="Rectangle 4"/>
              <p:cNvSpPr>
                <a:spLocks noChangeArrowheads="1"/>
              </p:cNvSpPr>
              <p:nvPr/>
            </p:nvSpPr>
            <p:spPr bwMode="auto">
              <a:xfrm>
                <a:off x="11" y="0"/>
                <a:ext cx="3345" cy="403"/>
              </a:xfrm>
              <a:prstGeom prst="rect">
                <a:avLst/>
              </a:prstGeom>
              <a:gradFill rotWithShape="0">
                <a:gsLst>
                  <a:gs pos="0">
                    <a:srgbClr val="FFFF66"/>
                  </a:gs>
                  <a:gs pos="50000">
                    <a:schemeClr val="accent1"/>
                  </a:gs>
                  <a:gs pos="100000">
                    <a:srgbClr val="FFFF66"/>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a:lstStyle/>
              <a:p>
                <a:pPr>
                  <a:defRPr/>
                </a:pPr>
                <a:r>
                  <a:rPr lang="en-US" altLang="zh-TW" sz="1200"/>
                  <a:t> </a:t>
                </a:r>
              </a:p>
              <a:p>
                <a:pPr eaLnBrk="0" hangingPunct="0">
                  <a:defRPr/>
                </a:pPr>
                <a:endParaRPr lang="en-US" altLang="zh-TW"/>
              </a:p>
            </p:txBody>
          </p:sp>
          <p:sp>
            <p:nvSpPr>
              <p:cNvPr id="89093" name="Rectangle 5"/>
              <p:cNvSpPr>
                <a:spLocks noChangeArrowheads="1"/>
              </p:cNvSpPr>
              <p:nvPr/>
            </p:nvSpPr>
            <p:spPr bwMode="auto">
              <a:xfrm>
                <a:off x="0" y="0"/>
                <a:ext cx="3367" cy="403"/>
              </a:xfrm>
              <a:prstGeom prst="rect">
                <a:avLst/>
              </a:prstGeom>
              <a:gradFill rotWithShape="0">
                <a:gsLst>
                  <a:gs pos="0">
                    <a:srgbClr val="FFFF66"/>
                  </a:gs>
                  <a:gs pos="50000">
                    <a:schemeClr val="accent1"/>
                  </a:gs>
                  <a:gs pos="100000">
                    <a:srgbClr val="FFFF66"/>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p>
                <a:pPr>
                  <a:defRPr/>
                </a:pPr>
                <a:endParaRPr lang="zh-TW" altLang="en-US"/>
              </a:p>
            </p:txBody>
          </p:sp>
        </p:grpSp>
        <p:sp>
          <p:nvSpPr>
            <p:cNvPr id="89094" name="Rectangle 6"/>
            <p:cNvSpPr>
              <a:spLocks noChangeArrowheads="1"/>
            </p:cNvSpPr>
            <p:nvPr/>
          </p:nvSpPr>
          <p:spPr bwMode="auto">
            <a:xfrm>
              <a:off x="-3" y="-3"/>
              <a:ext cx="3373" cy="409"/>
            </a:xfrm>
            <a:prstGeom prst="rect">
              <a:avLst/>
            </a:prstGeom>
            <a:gradFill rotWithShape="0">
              <a:gsLst>
                <a:gs pos="0">
                  <a:srgbClr val="FFFF66"/>
                </a:gs>
                <a:gs pos="50000">
                  <a:schemeClr val="accent1"/>
                </a:gs>
                <a:gs pos="100000">
                  <a:srgbClr val="FFFF66"/>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p>
              <a:pPr>
                <a:defRPr/>
              </a:pPr>
              <a:endParaRPr lang="zh-TW" altLang="en-US"/>
            </a:p>
          </p:txBody>
        </p:sp>
      </p:grpSp>
      <p:sp>
        <p:nvSpPr>
          <p:cNvPr id="89096" name="Rectangle 8"/>
          <p:cNvSpPr>
            <a:spLocks noGrp="1" noChangeArrowheads="1"/>
          </p:cNvSpPr>
          <p:nvPr>
            <p:ph type="body" sz="half" idx="4294967295"/>
          </p:nvPr>
        </p:nvSpPr>
        <p:spPr>
          <a:xfrm>
            <a:off x="0" y="990600"/>
            <a:ext cx="4152900" cy="5334000"/>
          </a:xfrm>
        </p:spPr>
        <p:txBody>
          <a:bodyPr/>
          <a:lstStyle/>
          <a:p>
            <a:pPr>
              <a:lnSpc>
                <a:spcPct val="150000"/>
              </a:lnSpc>
              <a:buFontTx/>
              <a:buNone/>
              <a:defRPr/>
            </a:pPr>
            <a:r>
              <a:rPr lang="en-US" altLang="zh-TW" sz="2200" smtClean="0">
                <a:ea typeface="華康儷細黑" pitchFamily="49" charset="-120"/>
              </a:rPr>
              <a:t>	</a:t>
            </a:r>
          </a:p>
        </p:txBody>
      </p:sp>
      <p:graphicFrame>
        <p:nvGraphicFramePr>
          <p:cNvPr id="44036" name="Object 23"/>
          <p:cNvGraphicFramePr>
            <a:graphicFrameLocks noGrp="1" noChangeAspect="1"/>
          </p:cNvGraphicFramePr>
          <p:nvPr>
            <p:ph sz="quarter" idx="4294967295"/>
          </p:nvPr>
        </p:nvGraphicFramePr>
        <p:xfrm>
          <a:off x="2071688" y="642938"/>
          <a:ext cx="360362" cy="303212"/>
        </p:xfrm>
        <a:graphic>
          <a:graphicData uri="http://schemas.openxmlformats.org/presentationml/2006/ole">
            <mc:AlternateContent xmlns:mc="http://schemas.openxmlformats.org/markup-compatibility/2006">
              <mc:Choice xmlns:v="urn:schemas-microsoft-com:vml" Requires="v">
                <p:oleObj spid="_x0000_s44070" name="方程式" r:id="rId3" imgW="241195" imgH="203112" progId="Equation.3">
                  <p:embed/>
                </p:oleObj>
              </mc:Choice>
              <mc:Fallback>
                <p:oleObj name="方程式" r:id="rId3" imgW="241195" imgH="203112"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642938"/>
                        <a:ext cx="360362"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25"/>
          <p:cNvGraphicFramePr>
            <a:graphicFrameLocks noGrp="1" noChangeAspect="1"/>
          </p:cNvGraphicFramePr>
          <p:nvPr>
            <p:ph sz="quarter" idx="4294967295"/>
            <p:extLst>
              <p:ext uri="{D42A27DB-BD31-4B8C-83A1-F6EECF244321}">
                <p14:modId xmlns:p14="http://schemas.microsoft.com/office/powerpoint/2010/main" val="187983212"/>
              </p:ext>
            </p:extLst>
          </p:nvPr>
        </p:nvGraphicFramePr>
        <p:xfrm>
          <a:off x="1651000" y="928688"/>
          <a:ext cx="3797300" cy="2549525"/>
        </p:xfrm>
        <a:graphic>
          <a:graphicData uri="http://schemas.openxmlformats.org/presentationml/2006/ole">
            <mc:AlternateContent xmlns:mc="http://schemas.openxmlformats.org/markup-compatibility/2006">
              <mc:Choice xmlns:v="urn:schemas-microsoft-com:vml" Requires="v">
                <p:oleObj spid="_x0000_s44071" name="方程式" r:id="rId5" imgW="2705040" imgH="1815840" progId="Equation.3">
                  <p:embed/>
                </p:oleObj>
              </mc:Choice>
              <mc:Fallback>
                <p:oleObj name="方程式" r:id="rId5" imgW="2705040" imgH="1815840" progId="Equation.3">
                  <p:embed/>
                  <p:pic>
                    <p:nvPicPr>
                      <p:cNvPr id="0" name="Object 25"/>
                      <p:cNvPicPr>
                        <a:picLocks noChangeAspect="1" noChangeArrowheads="1"/>
                      </p:cNvPicPr>
                      <p:nvPr/>
                    </p:nvPicPr>
                    <p:blipFill>
                      <a:blip r:embed="rId6"/>
                      <a:srcRect/>
                      <a:stretch>
                        <a:fillRect/>
                      </a:stretch>
                    </p:blipFill>
                    <p:spPr bwMode="auto">
                      <a:xfrm>
                        <a:off x="1651000" y="928688"/>
                        <a:ext cx="3797300" cy="254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8" name="Text Box 17"/>
          <p:cNvSpPr txBox="1">
            <a:spLocks noChangeArrowheads="1"/>
          </p:cNvSpPr>
          <p:nvPr/>
        </p:nvSpPr>
        <p:spPr bwMode="auto">
          <a:xfrm>
            <a:off x="611261" y="323866"/>
            <a:ext cx="7777163" cy="370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buFontTx/>
              <a:buAutoNum type="arabicParenBoth"/>
            </a:pPr>
            <a:r>
              <a:rPr lang="zh-TW" altLang="en-US">
                <a:ea typeface="標楷體" pitchFamily="65" charset="-120"/>
              </a:rPr>
              <a:t>推求</a:t>
            </a:r>
          </a:p>
          <a:p>
            <a:pPr eaLnBrk="1" hangingPunct="1">
              <a:buFontTx/>
              <a:buAutoNum type="arabicParenBoth"/>
            </a:pPr>
            <a:endParaRPr lang="zh-TW" altLang="en-US"/>
          </a:p>
          <a:p>
            <a:pPr eaLnBrk="1" hangingPunct="1">
              <a:buFontTx/>
              <a:buAutoNum type="arabicParenBoth"/>
            </a:pPr>
            <a:endParaRPr lang="zh-TW" altLang="en-US"/>
          </a:p>
          <a:p>
            <a:pPr eaLnBrk="1" hangingPunct="1">
              <a:buFontTx/>
              <a:buAutoNum type="arabicParenBoth"/>
            </a:pPr>
            <a:endParaRPr lang="zh-TW" altLang="en-US"/>
          </a:p>
          <a:p>
            <a:pPr eaLnBrk="1" hangingPunct="1">
              <a:buFontTx/>
              <a:buAutoNum type="arabicParenBoth"/>
            </a:pPr>
            <a:endParaRPr lang="zh-TW" altLang="en-US"/>
          </a:p>
          <a:p>
            <a:pPr eaLnBrk="1" hangingPunct="1">
              <a:buFontTx/>
              <a:buAutoNum type="arabicParenBoth"/>
            </a:pPr>
            <a:endParaRPr lang="zh-TW" altLang="en-US"/>
          </a:p>
          <a:p>
            <a:pPr eaLnBrk="1" hangingPunct="1">
              <a:buFontTx/>
              <a:buAutoNum type="arabicParenBoth"/>
            </a:pPr>
            <a:endParaRPr lang="zh-TW" altLang="en-US"/>
          </a:p>
          <a:p>
            <a:pPr eaLnBrk="1" hangingPunct="1">
              <a:buFontTx/>
              <a:buAutoNum type="arabicParenBoth"/>
            </a:pPr>
            <a:endParaRPr lang="zh-TW" altLang="en-US"/>
          </a:p>
          <a:p>
            <a:pPr eaLnBrk="1" hangingPunct="1">
              <a:lnSpc>
                <a:spcPct val="90000"/>
              </a:lnSpc>
              <a:buFontTx/>
              <a:buAutoNum type="arabicParenBoth"/>
            </a:pPr>
            <a:r>
              <a:rPr lang="zh-TW" altLang="en-US">
                <a:ea typeface="標楷體" pitchFamily="65" charset="-120"/>
              </a:rPr>
              <a:t>推求</a:t>
            </a:r>
            <a:endParaRPr lang="nl-BE" altLang="zh-TW" i="1">
              <a:ea typeface="標楷體" pitchFamily="65" charset="-120"/>
            </a:endParaRPr>
          </a:p>
          <a:p>
            <a:pPr eaLnBrk="1" hangingPunct="1"/>
            <a:endParaRPr lang="en-US" altLang="zh-TW"/>
          </a:p>
        </p:txBody>
      </p:sp>
      <p:graphicFrame>
        <p:nvGraphicFramePr>
          <p:cNvPr id="44039" name="Object 28"/>
          <p:cNvGraphicFramePr>
            <a:graphicFrameLocks noChangeAspect="1"/>
          </p:cNvGraphicFramePr>
          <p:nvPr/>
        </p:nvGraphicFramePr>
        <p:xfrm>
          <a:off x="2646363" y="3500438"/>
          <a:ext cx="4017962" cy="2624137"/>
        </p:xfrm>
        <a:graphic>
          <a:graphicData uri="http://schemas.openxmlformats.org/presentationml/2006/ole">
            <mc:AlternateContent xmlns:mc="http://schemas.openxmlformats.org/markup-compatibility/2006">
              <mc:Choice xmlns:v="urn:schemas-microsoft-com:vml" Requires="v">
                <p:oleObj spid="_x0000_s44072" name="方程式" r:id="rId7" imgW="2781300" imgH="1816100" progId="Equation.3">
                  <p:embed/>
                </p:oleObj>
              </mc:Choice>
              <mc:Fallback>
                <p:oleObj name="方程式" r:id="rId7" imgW="2781300" imgH="18161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6363" y="3500438"/>
                        <a:ext cx="4017962" cy="2624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0" name="Object 29"/>
          <p:cNvGraphicFramePr>
            <a:graphicFrameLocks noChangeAspect="1"/>
          </p:cNvGraphicFramePr>
          <p:nvPr/>
        </p:nvGraphicFramePr>
        <p:xfrm>
          <a:off x="1998663" y="3500438"/>
          <a:ext cx="341312" cy="303212"/>
        </p:xfrm>
        <a:graphic>
          <a:graphicData uri="http://schemas.openxmlformats.org/presentationml/2006/ole">
            <mc:AlternateContent xmlns:mc="http://schemas.openxmlformats.org/markup-compatibility/2006">
              <mc:Choice xmlns:v="urn:schemas-microsoft-com:vml" Requires="v">
                <p:oleObj spid="_x0000_s44073" name="方程式" r:id="rId9" imgW="228501" imgH="203112" progId="Equation.3">
                  <p:embed/>
                </p:oleObj>
              </mc:Choice>
              <mc:Fallback>
                <p:oleObj name="方程式" r:id="rId9" imgW="228501" imgH="203112"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8663" y="3500438"/>
                        <a:ext cx="341312"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1"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34" name="Rectangle 778"/>
          <p:cNvSpPr>
            <a:spLocks noChangeArrowheads="1"/>
          </p:cNvSpPr>
          <p:nvPr/>
        </p:nvSpPr>
        <p:spPr bwMode="auto">
          <a:xfrm>
            <a:off x="407988" y="146050"/>
            <a:ext cx="8382000" cy="533400"/>
          </a:xfrm>
          <a:prstGeom prst="rect">
            <a:avLst/>
          </a:prstGeom>
          <a:noFill/>
          <a:ln w="9525">
            <a:noFill/>
            <a:miter lim="800000"/>
            <a:headEnd/>
            <a:tailEnd/>
          </a:ln>
          <a:effectLst/>
        </p:spPr>
        <p:txBody>
          <a:bodyPr anchor="ctr"/>
          <a:lstStyle/>
          <a:p>
            <a:pPr>
              <a:defRPr/>
            </a:pPr>
            <a:r>
              <a:rPr lang="zh-TW" altLang="en-US" sz="3300" b="1" dirty="0" smtClean="0">
                <a:solidFill>
                  <a:srgbClr val="003366"/>
                </a:solidFill>
                <a:effectLst>
                  <a:outerShdw blurRad="38100" dist="38100" dir="2700000" algn="tl">
                    <a:srgbClr val="C0C0C0"/>
                  </a:outerShdw>
                </a:effectLst>
                <a:ea typeface="標楷體" pitchFamily="65" charset="-120"/>
              </a:rPr>
              <a:t>交叉</a:t>
            </a:r>
            <a:r>
              <a:rPr lang="zh-TW" altLang="en-US" sz="3300" b="1" dirty="0">
                <a:solidFill>
                  <a:srgbClr val="003366"/>
                </a:solidFill>
                <a:effectLst>
                  <a:outerShdw blurRad="38100" dist="38100" dir="2700000" algn="tl">
                    <a:srgbClr val="C0C0C0"/>
                  </a:outerShdw>
                </a:effectLst>
                <a:ea typeface="標楷體" pitchFamily="65" charset="-120"/>
              </a:rPr>
              <a:t>驗證</a:t>
            </a:r>
          </a:p>
        </p:txBody>
      </p:sp>
      <p:pic>
        <p:nvPicPr>
          <p:cNvPr id="54275" name="Picture 779" descr="BD1030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75565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780"/>
          <p:cNvSpPr>
            <a:spLocks noChangeArrowheads="1"/>
          </p:cNvSpPr>
          <p:nvPr/>
        </p:nvSpPr>
        <p:spPr bwMode="auto">
          <a:xfrm>
            <a:off x="407988" y="1111250"/>
            <a:ext cx="8382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buFont typeface="Arial" pitchFamily="34" charset="0"/>
              <a:buChar char="•"/>
              <a:defRPr/>
            </a:pPr>
            <a:r>
              <a:rPr lang="zh-TW" altLang="en-US" b="1" dirty="0">
                <a:ea typeface="標楷體" pitchFamily="65" charset="-120"/>
              </a:rPr>
              <a:t>建構類神經網路模式一般可分為</a:t>
            </a:r>
            <a:r>
              <a:rPr lang="zh-TW" altLang="en-US" b="1" dirty="0">
                <a:solidFill>
                  <a:srgbClr val="FF0000"/>
                </a:solidFill>
                <a:ea typeface="標楷體" pitchFamily="65" charset="-120"/>
              </a:rPr>
              <a:t>訓練</a:t>
            </a:r>
            <a:r>
              <a:rPr lang="zh-TW" altLang="en-US" b="1" dirty="0">
                <a:ea typeface="標楷體" pitchFamily="65" charset="-120"/>
              </a:rPr>
              <a:t>、</a:t>
            </a:r>
            <a:r>
              <a:rPr lang="zh-TW" altLang="en-US" b="1" dirty="0">
                <a:solidFill>
                  <a:srgbClr val="FF0000"/>
                </a:solidFill>
                <a:ea typeface="標楷體" pitchFamily="65" charset="-120"/>
              </a:rPr>
              <a:t>驗證</a:t>
            </a:r>
            <a:r>
              <a:rPr lang="zh-TW" altLang="en-US" b="1" dirty="0">
                <a:ea typeface="標楷體" pitchFamily="65" charset="-120"/>
              </a:rPr>
              <a:t>及</a:t>
            </a:r>
            <a:r>
              <a:rPr lang="zh-TW" altLang="en-US" b="1" dirty="0">
                <a:solidFill>
                  <a:srgbClr val="FF0000"/>
                </a:solidFill>
                <a:ea typeface="標楷體" pitchFamily="65" charset="-120"/>
              </a:rPr>
              <a:t>測試</a:t>
            </a:r>
            <a:r>
              <a:rPr lang="zh-TW" altLang="en-US" b="1" dirty="0">
                <a:ea typeface="標楷體" pitchFamily="65" charset="-120"/>
              </a:rPr>
              <a:t>三階段</a:t>
            </a:r>
          </a:p>
          <a:p>
            <a:pPr marL="800100" lvl="1" indent="-342900">
              <a:buFont typeface="Arial" pitchFamily="34" charset="0"/>
              <a:buChar char="•"/>
              <a:defRPr/>
            </a:pPr>
            <a:endParaRPr lang="en-US" altLang="zh-TW" sz="2000" b="1" dirty="0">
              <a:solidFill>
                <a:srgbClr val="006600"/>
              </a:solidFill>
              <a:latin typeface="標楷體" pitchFamily="65" charset="-120"/>
              <a:ea typeface="標楷體" pitchFamily="65" charset="-120"/>
            </a:endParaRPr>
          </a:p>
          <a:p>
            <a:pPr marL="800100" lvl="1" indent="-342900">
              <a:buFont typeface="Arial" pitchFamily="34" charset="0"/>
              <a:buChar char="•"/>
              <a:defRPr/>
            </a:pPr>
            <a:r>
              <a:rPr lang="zh-TW" altLang="en-US" sz="2000" b="1" dirty="0">
                <a:solidFill>
                  <a:srgbClr val="006600"/>
                </a:solidFill>
                <a:latin typeface="標楷體" pitchFamily="65" charset="-120"/>
                <a:ea typeface="標楷體" pitchFamily="65" charset="-120"/>
              </a:rPr>
              <a:t>訓練階段</a:t>
            </a:r>
            <a:r>
              <a:rPr lang="en-US" altLang="zh-TW" sz="2000" b="1" dirty="0">
                <a:solidFill>
                  <a:srgbClr val="006600"/>
                </a:solidFill>
                <a:latin typeface="標楷體" pitchFamily="65" charset="-120"/>
                <a:ea typeface="標楷體" pitchFamily="65" charset="-120"/>
              </a:rPr>
              <a:t>:</a:t>
            </a:r>
            <a:r>
              <a:rPr lang="zh-TW" altLang="en-US" sz="2000" b="1" dirty="0">
                <a:latin typeface="標楷體" pitchFamily="65" charset="-120"/>
                <a:ea typeface="標楷體" pitchFamily="65" charset="-120"/>
              </a:rPr>
              <a:t>決定模式輸入因子、架構大小與參數調整等過程，需提供足夠之資料量以供學習</a:t>
            </a:r>
          </a:p>
          <a:p>
            <a:pPr marL="800100" lvl="1" indent="-342900">
              <a:buFont typeface="Arial" pitchFamily="34" charset="0"/>
              <a:buChar char="•"/>
              <a:defRPr/>
            </a:pPr>
            <a:r>
              <a:rPr lang="zh-TW" altLang="en-US" sz="2000" b="1" dirty="0">
                <a:solidFill>
                  <a:srgbClr val="006600"/>
                </a:solidFill>
                <a:latin typeface="標楷體" pitchFamily="65" charset="-120"/>
                <a:ea typeface="標楷體" pitchFamily="65" charset="-120"/>
              </a:rPr>
              <a:t>驗證階段</a:t>
            </a:r>
            <a:r>
              <a:rPr lang="en-US" altLang="zh-TW" sz="2000" b="1" dirty="0">
                <a:solidFill>
                  <a:srgbClr val="006600"/>
                </a:solidFill>
                <a:latin typeface="標楷體" pitchFamily="65" charset="-120"/>
                <a:ea typeface="標楷體" pitchFamily="65" charset="-120"/>
              </a:rPr>
              <a:t>:</a:t>
            </a:r>
            <a:r>
              <a:rPr lang="zh-TW" altLang="en-US" sz="2000" b="1" dirty="0">
                <a:latin typeface="標楷體" pitchFamily="65" charset="-120"/>
                <a:ea typeface="標楷體" pitchFamily="65" charset="-120"/>
              </a:rPr>
              <a:t>驗證訓練階段所決定的模式架構是否適當</a:t>
            </a:r>
          </a:p>
          <a:p>
            <a:pPr marL="800100" lvl="1" indent="-342900">
              <a:buFont typeface="Arial" pitchFamily="34" charset="0"/>
              <a:buChar char="•"/>
              <a:defRPr/>
            </a:pPr>
            <a:r>
              <a:rPr lang="zh-TW" altLang="en-US" sz="2000" b="1" dirty="0">
                <a:solidFill>
                  <a:srgbClr val="006600"/>
                </a:solidFill>
                <a:latin typeface="標楷體" pitchFamily="65" charset="-120"/>
                <a:ea typeface="標楷體" pitchFamily="65" charset="-120"/>
              </a:rPr>
              <a:t>測試階段</a:t>
            </a:r>
            <a:r>
              <a:rPr lang="en-US" altLang="zh-TW" sz="2000" b="1" dirty="0">
                <a:solidFill>
                  <a:srgbClr val="006600"/>
                </a:solidFill>
                <a:latin typeface="標楷體" pitchFamily="65" charset="-120"/>
                <a:ea typeface="標楷體" pitchFamily="65" charset="-120"/>
              </a:rPr>
              <a:t>:</a:t>
            </a:r>
            <a:r>
              <a:rPr lang="zh-TW" altLang="en-US" sz="2000" b="1" dirty="0">
                <a:latin typeface="標楷體" pitchFamily="65" charset="-120"/>
                <a:ea typeface="標楷體" pitchFamily="65" charset="-120"/>
              </a:rPr>
              <a:t>測試模式決定的架構與參數能否滿足實際應用</a:t>
            </a:r>
          </a:p>
          <a:p>
            <a:pPr marL="342900" indent="-342900">
              <a:buFont typeface="Arial" pitchFamily="34" charset="0"/>
              <a:buChar char="•"/>
              <a:defRPr/>
            </a:pPr>
            <a:endParaRPr lang="en-US" altLang="zh-TW" sz="2000" b="1" dirty="0">
              <a:latin typeface="標楷體" pitchFamily="65" charset="-120"/>
              <a:ea typeface="標楷體" pitchFamily="65" charset="-120"/>
            </a:endParaRPr>
          </a:p>
          <a:p>
            <a:pPr marL="342900" indent="-342900">
              <a:buFont typeface="Arial" pitchFamily="34" charset="0"/>
              <a:buChar char="•"/>
              <a:defRPr/>
            </a:pPr>
            <a:r>
              <a:rPr lang="zh-TW" altLang="en-US" b="1" dirty="0">
                <a:latin typeface="標楷體" pitchFamily="65" charset="-120"/>
                <a:ea typeface="標楷體" pitchFamily="65" charset="-120"/>
              </a:rPr>
              <a:t>三階段皆為獨立資料，以提供獨立且公平的檢測模式</a:t>
            </a:r>
            <a:endParaRPr lang="en-US" altLang="zh-TW" b="1" dirty="0">
              <a:latin typeface="標楷體" pitchFamily="65" charset="-120"/>
              <a:ea typeface="標楷體" pitchFamily="65" charset="-120"/>
            </a:endParaRPr>
          </a:p>
          <a:p>
            <a:pPr marL="342900" indent="-342900">
              <a:buFont typeface="Arial" pitchFamily="34" charset="0"/>
              <a:buChar char="•"/>
              <a:defRPr/>
            </a:pPr>
            <a:endParaRPr lang="en-US" altLang="zh-TW" b="1" dirty="0">
              <a:latin typeface="標楷體" pitchFamily="65" charset="-120"/>
              <a:ea typeface="標楷體" pitchFamily="65" charset="-120"/>
            </a:endParaRPr>
          </a:p>
          <a:p>
            <a:pPr marL="342900" indent="-342900">
              <a:buFont typeface="Arial" pitchFamily="34" charset="0"/>
              <a:buChar char="•"/>
              <a:defRPr/>
            </a:pPr>
            <a:r>
              <a:rPr lang="zh-TW" altLang="en-US" b="1" dirty="0">
                <a:latin typeface="標楷體" pitchFamily="65" charset="-120"/>
                <a:ea typeface="標楷體" pitchFamily="65" charset="-120"/>
              </a:rPr>
              <a:t>如果資料量不足，容易造成訓練階段參數學習修正上的困難，使架構模式缺乏穩定性與強健性</a:t>
            </a:r>
            <a:endParaRPr lang="en-US" altLang="zh-TW" b="1" dirty="0">
              <a:latin typeface="標楷體" pitchFamily="65" charset="-120"/>
              <a:ea typeface="標楷體" pitchFamily="65" charset="-120"/>
            </a:endParaRPr>
          </a:p>
          <a:p>
            <a:pPr marL="342900" indent="-342900">
              <a:buFont typeface="Arial" pitchFamily="34" charset="0"/>
              <a:buChar char="•"/>
              <a:defRPr/>
            </a:pPr>
            <a:r>
              <a:rPr lang="zh-TW" altLang="en-US" b="1" dirty="0">
                <a:latin typeface="標楷體" pitchFamily="65" charset="-120"/>
                <a:ea typeface="標楷體" pitchFamily="65" charset="-120"/>
              </a:rPr>
              <a:t>或導致對資料的過度描述（</a:t>
            </a:r>
            <a:r>
              <a:rPr lang="en-US" altLang="zh-TW" b="1" dirty="0">
                <a:latin typeface="標楷體" pitchFamily="65" charset="-120"/>
                <a:ea typeface="標楷體" pitchFamily="65" charset="-120"/>
              </a:rPr>
              <a:t>over-fitting</a:t>
            </a:r>
            <a:r>
              <a:rPr lang="zh-TW" altLang="en-US" b="1" dirty="0">
                <a:latin typeface="標楷體" pitchFamily="65" charset="-120"/>
                <a:ea typeface="標楷體" pitchFamily="65" charset="-120"/>
              </a:rPr>
              <a:t>）等問題</a:t>
            </a:r>
          </a:p>
          <a:p>
            <a:pPr>
              <a:buClr>
                <a:schemeClr val="hlink"/>
              </a:buClr>
              <a:defRPr/>
            </a:pPr>
            <a:endParaRPr lang="zh-TW" altLang="en-US" b="1" dirty="0">
              <a:latin typeface="標楷體" pitchFamily="65" charset="-120"/>
              <a:ea typeface="標楷體" pitchFamily="65" charset="-120"/>
            </a:endParaRPr>
          </a:p>
        </p:txBody>
      </p:sp>
      <p:sp>
        <p:nvSpPr>
          <p:cNvPr id="54277"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34" name="Rectangle 778"/>
          <p:cNvSpPr>
            <a:spLocks noChangeArrowheads="1"/>
          </p:cNvSpPr>
          <p:nvPr/>
        </p:nvSpPr>
        <p:spPr bwMode="auto">
          <a:xfrm>
            <a:off x="407988" y="146050"/>
            <a:ext cx="8382000" cy="533400"/>
          </a:xfrm>
          <a:prstGeom prst="rect">
            <a:avLst/>
          </a:prstGeom>
          <a:noFill/>
          <a:ln w="9525">
            <a:noFill/>
            <a:miter lim="800000"/>
            <a:headEnd/>
            <a:tailEnd/>
          </a:ln>
          <a:effectLst/>
        </p:spPr>
        <p:txBody>
          <a:bodyPr anchor="ctr"/>
          <a:lstStyle/>
          <a:p>
            <a:pPr>
              <a:defRPr/>
            </a:pPr>
            <a:r>
              <a:rPr lang="zh-TW" altLang="en-US" sz="3300" b="1" dirty="0">
                <a:solidFill>
                  <a:srgbClr val="003366"/>
                </a:solidFill>
                <a:effectLst>
                  <a:outerShdw blurRad="38100" dist="38100" dir="2700000" algn="tl">
                    <a:srgbClr val="C0C0C0"/>
                  </a:outerShdw>
                </a:effectLst>
                <a:ea typeface="標楷體" pitchFamily="65" charset="-120"/>
              </a:rPr>
              <a:t>交叉驗證</a:t>
            </a:r>
          </a:p>
        </p:txBody>
      </p:sp>
      <p:pic>
        <p:nvPicPr>
          <p:cNvPr id="55299" name="Picture 779" descr="BD1030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75565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780"/>
          <p:cNvSpPr>
            <a:spLocks noChangeArrowheads="1"/>
          </p:cNvSpPr>
          <p:nvPr/>
        </p:nvSpPr>
        <p:spPr bwMode="auto">
          <a:xfrm>
            <a:off x="407988" y="896938"/>
            <a:ext cx="838200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kumimoji="1" sz="2400">
                <a:solidFill>
                  <a:schemeClr val="tx1"/>
                </a:solidFill>
                <a:latin typeface="Times New Roman" pitchFamily="18" charset="0"/>
                <a:ea typeface="新細明體" pitchFamily="18" charset="-120"/>
              </a:defRPr>
            </a:lvl1pPr>
            <a:lvl2pPr marL="800100" indent="-34290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lnSpc>
                <a:spcPct val="150000"/>
              </a:lnSpc>
              <a:buFont typeface="Arial" pitchFamily="34" charset="0"/>
              <a:buChar char="•"/>
            </a:pPr>
            <a:r>
              <a:rPr lang="zh-TW" altLang="en-US" b="1">
                <a:solidFill>
                  <a:schemeClr val="tx2"/>
                </a:solidFill>
                <a:latin typeface="標楷體" pitchFamily="65" charset="-120"/>
                <a:ea typeface="標楷體" pitchFamily="65" charset="-120"/>
              </a:rPr>
              <a:t>交叉驗證方法，提供如何將資料切割為訓練、驗證與測試資料之參考，並可應用於資料量較少時之情況</a:t>
            </a:r>
          </a:p>
          <a:p>
            <a:pPr eaLnBrk="1" hangingPunct="1">
              <a:lnSpc>
                <a:spcPct val="150000"/>
              </a:lnSpc>
              <a:buFont typeface="Arial" pitchFamily="34" charset="0"/>
              <a:buChar char="•"/>
            </a:pPr>
            <a:endParaRPr lang="zh-TW" altLang="en-US" b="1">
              <a:latin typeface="標楷體" pitchFamily="65" charset="-120"/>
              <a:ea typeface="標楷體" pitchFamily="65" charset="-120"/>
            </a:endParaRPr>
          </a:p>
          <a:p>
            <a:pPr eaLnBrk="1" hangingPunct="1">
              <a:lnSpc>
                <a:spcPct val="150000"/>
              </a:lnSpc>
              <a:buFont typeface="Arial" pitchFamily="34" charset="0"/>
              <a:buChar char="•"/>
            </a:pPr>
            <a:r>
              <a:rPr lang="zh-TW" altLang="en-US" b="1">
                <a:solidFill>
                  <a:schemeClr val="tx2"/>
                </a:solidFill>
                <a:latin typeface="標楷體" pitchFamily="65" charset="-120"/>
                <a:ea typeface="標楷體" pitchFamily="65" charset="-120"/>
              </a:rPr>
              <a:t>交叉驗證法有很多種，最為廣泛使用的是 </a:t>
            </a:r>
            <a:r>
              <a:rPr lang="en-US" altLang="zh-TW" b="1">
                <a:solidFill>
                  <a:srgbClr val="FF0000"/>
                </a:solidFill>
                <a:latin typeface="標楷體" pitchFamily="65" charset="-120"/>
                <a:ea typeface="標楷體" pitchFamily="65" charset="-120"/>
              </a:rPr>
              <a:t>k-fold</a:t>
            </a:r>
            <a:r>
              <a:rPr lang="zh-TW" altLang="en-US" b="1">
                <a:solidFill>
                  <a:srgbClr val="FF0000"/>
                </a:solidFill>
                <a:latin typeface="標楷體" pitchFamily="65" charset="-120"/>
                <a:ea typeface="標楷體" pitchFamily="65" charset="-120"/>
              </a:rPr>
              <a:t>法</a:t>
            </a:r>
            <a:endParaRPr lang="en-US" altLang="zh-TW" b="1">
              <a:solidFill>
                <a:srgbClr val="FF0000"/>
              </a:solidFill>
              <a:latin typeface="標楷體" pitchFamily="65" charset="-120"/>
              <a:ea typeface="標楷體" pitchFamily="65" charset="-120"/>
            </a:endParaRPr>
          </a:p>
          <a:p>
            <a:pPr lvl="1" eaLnBrk="1" hangingPunct="1">
              <a:lnSpc>
                <a:spcPct val="150000"/>
              </a:lnSpc>
              <a:buFont typeface="Arial" pitchFamily="34" charset="0"/>
              <a:buChar char="•"/>
            </a:pPr>
            <a:r>
              <a:rPr lang="zh-TW" altLang="en-US" sz="2200" b="1">
                <a:latin typeface="標楷體" pitchFamily="65" charset="-120"/>
                <a:ea typeface="標楷體" pitchFamily="65" charset="-120"/>
              </a:rPr>
              <a:t>將所有樣本資料</a:t>
            </a:r>
            <a:r>
              <a:rPr lang="en-US" altLang="zh-TW" sz="2200" b="1">
                <a:latin typeface="標楷體" pitchFamily="65" charset="-120"/>
                <a:ea typeface="標楷體" pitchFamily="65" charset="-120"/>
              </a:rPr>
              <a:t>S</a:t>
            </a:r>
            <a:r>
              <a:rPr lang="zh-TW" altLang="en-US" sz="2200" b="1">
                <a:solidFill>
                  <a:srgbClr val="0000CC"/>
                </a:solidFill>
                <a:latin typeface="標楷體" pitchFamily="65" charset="-120"/>
                <a:ea typeface="標楷體" pitchFamily="65" charset="-120"/>
              </a:rPr>
              <a:t>平均切割</a:t>
            </a:r>
            <a:r>
              <a:rPr lang="zh-TW" altLang="en-US" sz="2200" b="1">
                <a:latin typeface="標楷體" pitchFamily="65" charset="-120"/>
                <a:ea typeface="標楷體" pitchFamily="65" charset="-120"/>
              </a:rPr>
              <a:t>成</a:t>
            </a:r>
            <a:r>
              <a:rPr lang="en-US" altLang="zh-TW" sz="2200" b="1">
                <a:latin typeface="標楷體" pitchFamily="65" charset="-120"/>
                <a:ea typeface="標楷體" pitchFamily="65" charset="-120"/>
              </a:rPr>
              <a:t>k</a:t>
            </a:r>
            <a:r>
              <a:rPr lang="zh-TW" altLang="en-US" sz="2200" b="1">
                <a:latin typeface="標楷體" pitchFamily="65" charset="-120"/>
                <a:ea typeface="標楷體" pitchFamily="65" charset="-120"/>
              </a:rPr>
              <a:t>個較小的子樣本集合</a:t>
            </a:r>
            <a:endParaRPr lang="en-US" altLang="zh-TW" sz="2200" b="1">
              <a:latin typeface="標楷體" pitchFamily="65" charset="-120"/>
              <a:ea typeface="標楷體" pitchFamily="65" charset="-120"/>
            </a:endParaRPr>
          </a:p>
          <a:p>
            <a:pPr lvl="1" eaLnBrk="1" hangingPunct="1">
              <a:lnSpc>
                <a:spcPct val="150000"/>
              </a:lnSpc>
              <a:buFont typeface="Arial" pitchFamily="34" charset="0"/>
              <a:buChar char="•"/>
            </a:pPr>
            <a:r>
              <a:rPr lang="zh-TW" altLang="en-US" sz="2200" b="1">
                <a:latin typeface="標楷體" pitchFamily="65" charset="-120"/>
                <a:ea typeface="標楷體" pitchFamily="65" charset="-120"/>
              </a:rPr>
              <a:t>各子樣本集合</a:t>
            </a:r>
            <a:r>
              <a:rPr lang="zh-TW" altLang="en-US" sz="2200" b="1">
                <a:solidFill>
                  <a:srgbClr val="0000CC"/>
                </a:solidFill>
                <a:latin typeface="標楷體" pitchFamily="65" charset="-120"/>
                <a:ea typeface="標楷體" pitchFamily="65" charset="-120"/>
              </a:rPr>
              <a:t>輪流做為測試資料</a:t>
            </a:r>
            <a:endParaRPr lang="en-US" altLang="zh-TW" sz="2200" b="1">
              <a:latin typeface="標楷體" pitchFamily="65" charset="-120"/>
              <a:ea typeface="標楷體" pitchFamily="65" charset="-120"/>
            </a:endParaRPr>
          </a:p>
          <a:p>
            <a:pPr lvl="1" eaLnBrk="1" hangingPunct="1">
              <a:lnSpc>
                <a:spcPct val="150000"/>
              </a:lnSpc>
              <a:buFont typeface="Arial" pitchFamily="34" charset="0"/>
              <a:buChar char="•"/>
            </a:pPr>
            <a:r>
              <a:rPr lang="zh-TW" altLang="en-US" sz="2200" b="1">
                <a:latin typeface="標楷體" pitchFamily="65" charset="-120"/>
                <a:ea typeface="標楷體" pitchFamily="65" charset="-120"/>
              </a:rPr>
              <a:t>剩餘的</a:t>
            </a:r>
            <a:r>
              <a:rPr lang="en-US" altLang="zh-TW" sz="2200" b="1">
                <a:latin typeface="標楷體" pitchFamily="65" charset="-120"/>
                <a:ea typeface="標楷體" pitchFamily="65" charset="-120"/>
              </a:rPr>
              <a:t>k-1</a:t>
            </a:r>
            <a:r>
              <a:rPr lang="zh-TW" altLang="en-US" sz="2200" b="1">
                <a:latin typeface="標楷體" pitchFamily="65" charset="-120"/>
                <a:ea typeface="標楷體" pitchFamily="65" charset="-120"/>
              </a:rPr>
              <a:t>個子樣本集合則做為訓練資料</a:t>
            </a:r>
            <a:endParaRPr lang="en-US" altLang="zh-TW" sz="2200" b="1">
              <a:latin typeface="標楷體" pitchFamily="65" charset="-120"/>
              <a:ea typeface="標楷體" pitchFamily="65" charset="-120"/>
            </a:endParaRPr>
          </a:p>
          <a:p>
            <a:pPr lvl="1" eaLnBrk="1" hangingPunct="1">
              <a:lnSpc>
                <a:spcPct val="150000"/>
              </a:lnSpc>
              <a:buFont typeface="Arial" pitchFamily="34" charset="0"/>
              <a:buChar char="•"/>
            </a:pPr>
            <a:r>
              <a:rPr lang="zh-TW" altLang="en-US" sz="2200" b="1">
                <a:latin typeface="標楷體" pitchFamily="65" charset="-120"/>
                <a:ea typeface="標楷體" pitchFamily="65" charset="-120"/>
              </a:rPr>
              <a:t>以此原則產生</a:t>
            </a:r>
            <a:r>
              <a:rPr lang="en-US" altLang="zh-TW" sz="2200" b="1">
                <a:latin typeface="標楷體" pitchFamily="65" charset="-120"/>
                <a:ea typeface="標楷體" pitchFamily="65" charset="-120"/>
              </a:rPr>
              <a:t>k</a:t>
            </a:r>
            <a:r>
              <a:rPr lang="zh-TW" altLang="en-US" sz="2200" b="1">
                <a:latin typeface="標楷體" pitchFamily="65" charset="-120"/>
                <a:ea typeface="標楷體" pitchFamily="65" charset="-120"/>
              </a:rPr>
              <a:t>組訓練與測試資料的組合 </a:t>
            </a:r>
          </a:p>
        </p:txBody>
      </p:sp>
      <p:sp>
        <p:nvSpPr>
          <p:cNvPr id="55301"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779"/>
          <p:cNvGrpSpPr>
            <a:grpSpLocks/>
          </p:cNvGrpSpPr>
          <p:nvPr/>
        </p:nvGrpSpPr>
        <p:grpSpPr bwMode="auto">
          <a:xfrm>
            <a:off x="1403350" y="1052513"/>
            <a:ext cx="5329238" cy="2357437"/>
            <a:chOff x="340" y="130"/>
            <a:chExt cx="4538" cy="2107"/>
          </a:xfrm>
        </p:grpSpPr>
        <p:sp>
          <p:nvSpPr>
            <p:cNvPr id="56421" name="Oval 2"/>
            <p:cNvSpPr>
              <a:spLocks noChangeArrowheads="1"/>
            </p:cNvSpPr>
            <p:nvPr/>
          </p:nvSpPr>
          <p:spPr bwMode="auto">
            <a:xfrm>
              <a:off x="3445" y="1010"/>
              <a:ext cx="316" cy="33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422" name="Group 3"/>
            <p:cNvGrpSpPr>
              <a:grpSpLocks/>
            </p:cNvGrpSpPr>
            <p:nvPr/>
          </p:nvGrpSpPr>
          <p:grpSpPr bwMode="auto">
            <a:xfrm>
              <a:off x="1231" y="798"/>
              <a:ext cx="424" cy="740"/>
              <a:chOff x="379" y="2535"/>
              <a:chExt cx="732" cy="1213"/>
            </a:xfrm>
          </p:grpSpPr>
          <p:sp>
            <p:nvSpPr>
              <p:cNvPr id="57086" name="Oval 4"/>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87" name="Oval 5"/>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88" name="Oval 6"/>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89" name="Freeform 7"/>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090" name="AutoShape 8"/>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91" name="Rectangle 9"/>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92" name="AutoShape 10"/>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93" name="Rectangle 11"/>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7094" name="Group 12"/>
              <p:cNvGrpSpPr>
                <a:grpSpLocks/>
              </p:cNvGrpSpPr>
              <p:nvPr/>
            </p:nvGrpSpPr>
            <p:grpSpPr bwMode="auto">
              <a:xfrm>
                <a:off x="509" y="2535"/>
                <a:ext cx="453" cy="453"/>
                <a:chOff x="521" y="2523"/>
                <a:chExt cx="453" cy="453"/>
              </a:xfrm>
            </p:grpSpPr>
            <p:sp>
              <p:nvSpPr>
                <p:cNvPr id="57101" name="Oval 13"/>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7102" name="Freeform 14"/>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7095" name="Oval 15"/>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96" name="AutoShape 16"/>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97" name="Oval 17"/>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98" name="AutoShape 18"/>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99" name="Rectangle 19"/>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100" name="Rectangle 20"/>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grpSp>
          <p:nvGrpSpPr>
            <p:cNvPr id="56423" name="Group 21"/>
            <p:cNvGrpSpPr>
              <a:grpSpLocks/>
            </p:cNvGrpSpPr>
            <p:nvPr/>
          </p:nvGrpSpPr>
          <p:grpSpPr bwMode="auto">
            <a:xfrm>
              <a:off x="4046" y="703"/>
              <a:ext cx="424" cy="740"/>
              <a:chOff x="379" y="2535"/>
              <a:chExt cx="732" cy="1213"/>
            </a:xfrm>
          </p:grpSpPr>
          <p:sp>
            <p:nvSpPr>
              <p:cNvPr id="57069" name="Oval 22"/>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70" name="Oval 23"/>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71" name="Oval 24"/>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72" name="Freeform 25"/>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073" name="AutoShape 26"/>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74" name="Rectangle 27"/>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75" name="AutoShape 28"/>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76" name="Rectangle 29"/>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7077" name="Group 30"/>
              <p:cNvGrpSpPr>
                <a:grpSpLocks/>
              </p:cNvGrpSpPr>
              <p:nvPr/>
            </p:nvGrpSpPr>
            <p:grpSpPr bwMode="auto">
              <a:xfrm>
                <a:off x="509" y="2535"/>
                <a:ext cx="453" cy="453"/>
                <a:chOff x="521" y="2523"/>
                <a:chExt cx="453" cy="453"/>
              </a:xfrm>
            </p:grpSpPr>
            <p:sp>
              <p:nvSpPr>
                <p:cNvPr id="57084" name="Oval 31"/>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7085" name="Freeform 32"/>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7078" name="Oval 33"/>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79" name="AutoShape 34"/>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80" name="Oval 35"/>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81" name="AutoShape 36"/>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82" name="Rectangle 37"/>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83" name="Rectangle 38"/>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424" name="Oval 39"/>
            <p:cNvSpPr>
              <a:spLocks noChangeArrowheads="1"/>
            </p:cNvSpPr>
            <p:nvPr/>
          </p:nvSpPr>
          <p:spPr bwMode="auto">
            <a:xfrm>
              <a:off x="4085" y="1225"/>
              <a:ext cx="211" cy="167"/>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25" name="Oval 40"/>
            <p:cNvSpPr>
              <a:spLocks noChangeArrowheads="1"/>
            </p:cNvSpPr>
            <p:nvPr/>
          </p:nvSpPr>
          <p:spPr bwMode="auto">
            <a:xfrm>
              <a:off x="3927" y="1226"/>
              <a:ext cx="211"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26" name="Oval 41"/>
            <p:cNvSpPr>
              <a:spLocks noChangeArrowheads="1"/>
            </p:cNvSpPr>
            <p:nvPr/>
          </p:nvSpPr>
          <p:spPr bwMode="auto">
            <a:xfrm>
              <a:off x="3954" y="1207"/>
              <a:ext cx="316" cy="33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27" name="Freeform 42"/>
            <p:cNvSpPr>
              <a:spLocks/>
            </p:cNvSpPr>
            <p:nvPr/>
          </p:nvSpPr>
          <p:spPr bwMode="auto">
            <a:xfrm>
              <a:off x="4062" y="1222"/>
              <a:ext cx="53" cy="333"/>
            </a:xfrm>
            <a:custGeom>
              <a:avLst/>
              <a:gdLst>
                <a:gd name="T0" fmla="*/ 1 w 91"/>
                <a:gd name="T1" fmla="*/ 0 h 545"/>
                <a:gd name="T2" fmla="*/ 0 w 91"/>
                <a:gd name="T3" fmla="*/ 5 h 545"/>
                <a:gd name="T4" fmla="*/ 1 w 91"/>
                <a:gd name="T5" fmla="*/ 10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428" name="AutoShape 43"/>
            <p:cNvSpPr>
              <a:spLocks noChangeArrowheads="1"/>
            </p:cNvSpPr>
            <p:nvPr/>
          </p:nvSpPr>
          <p:spPr bwMode="auto">
            <a:xfrm rot="10800000">
              <a:off x="4041" y="1222"/>
              <a:ext cx="130" cy="28"/>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29" name="Rectangle 44"/>
            <p:cNvSpPr>
              <a:spLocks noChangeArrowheads="1"/>
            </p:cNvSpPr>
            <p:nvPr/>
          </p:nvSpPr>
          <p:spPr bwMode="auto">
            <a:xfrm>
              <a:off x="3396" y="1274"/>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30" name="Rectangle 45"/>
            <p:cNvSpPr>
              <a:spLocks noChangeArrowheads="1"/>
            </p:cNvSpPr>
            <p:nvPr/>
          </p:nvSpPr>
          <p:spPr bwMode="auto">
            <a:xfrm>
              <a:off x="4138" y="1287"/>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31" name="AutoShape 46"/>
            <p:cNvSpPr>
              <a:spLocks noChangeArrowheads="1"/>
            </p:cNvSpPr>
            <p:nvPr/>
          </p:nvSpPr>
          <p:spPr bwMode="auto">
            <a:xfrm rot="10800000">
              <a:off x="4138" y="1350"/>
              <a:ext cx="78" cy="2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32" name="Rectangle 47"/>
            <p:cNvSpPr>
              <a:spLocks noChangeArrowheads="1"/>
            </p:cNvSpPr>
            <p:nvPr/>
          </p:nvSpPr>
          <p:spPr bwMode="auto">
            <a:xfrm>
              <a:off x="4174" y="1287"/>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33" name="Oval 48"/>
            <p:cNvSpPr>
              <a:spLocks noChangeArrowheads="1"/>
            </p:cNvSpPr>
            <p:nvPr/>
          </p:nvSpPr>
          <p:spPr bwMode="auto">
            <a:xfrm>
              <a:off x="3977" y="953"/>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434" name="Freeform 49"/>
            <p:cNvSpPr>
              <a:spLocks/>
            </p:cNvSpPr>
            <p:nvPr/>
          </p:nvSpPr>
          <p:spPr bwMode="auto">
            <a:xfrm rot="10800000">
              <a:off x="4023" y="1128"/>
              <a:ext cx="168" cy="61"/>
            </a:xfrm>
            <a:custGeom>
              <a:avLst/>
              <a:gdLst>
                <a:gd name="T0" fmla="*/ 0 w 408"/>
                <a:gd name="T1" fmla="*/ 0 h 136"/>
                <a:gd name="T2" fmla="*/ 0 w 408"/>
                <a:gd name="T3" fmla="*/ 0 h 136"/>
                <a:gd name="T4" fmla="*/ 0 w 408"/>
                <a:gd name="T5" fmla="*/ 0 h 136"/>
                <a:gd name="T6" fmla="*/ 0 w 408"/>
                <a:gd name="T7" fmla="*/ 0 h 136"/>
                <a:gd name="T8" fmla="*/ 0 w 408"/>
                <a:gd name="T9" fmla="*/ 0 h 136"/>
                <a:gd name="T10" fmla="*/ 0 w 408"/>
                <a:gd name="T11" fmla="*/ 0 h 136"/>
                <a:gd name="T12" fmla="*/ 0 w 408"/>
                <a:gd name="T13" fmla="*/ 0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sp>
          <p:nvSpPr>
            <p:cNvPr id="56435" name="Oval 50"/>
            <p:cNvSpPr>
              <a:spLocks noChangeArrowheads="1"/>
            </p:cNvSpPr>
            <p:nvPr/>
          </p:nvSpPr>
          <p:spPr bwMode="auto">
            <a:xfrm>
              <a:off x="3905" y="1340"/>
              <a:ext cx="52" cy="56"/>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36" name="AutoShape 51"/>
            <p:cNvSpPr>
              <a:spLocks noChangeArrowheads="1"/>
            </p:cNvSpPr>
            <p:nvPr/>
          </p:nvSpPr>
          <p:spPr bwMode="auto">
            <a:xfrm rot="-10048271">
              <a:off x="3901" y="1322"/>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37" name="Oval 52"/>
            <p:cNvSpPr>
              <a:spLocks noChangeArrowheads="1"/>
            </p:cNvSpPr>
            <p:nvPr/>
          </p:nvSpPr>
          <p:spPr bwMode="auto">
            <a:xfrm>
              <a:off x="4250" y="1340"/>
              <a:ext cx="53" cy="56"/>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38" name="AutoShape 53"/>
            <p:cNvSpPr>
              <a:spLocks noChangeArrowheads="1"/>
            </p:cNvSpPr>
            <p:nvPr/>
          </p:nvSpPr>
          <p:spPr bwMode="auto">
            <a:xfrm rot="-2162852">
              <a:off x="4233" y="1326"/>
              <a:ext cx="79" cy="27"/>
            </a:xfrm>
            <a:prstGeom prst="parallelogram">
              <a:avLst>
                <a:gd name="adj" fmla="val 8007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39" name="Rectangle 54"/>
            <p:cNvSpPr>
              <a:spLocks noChangeArrowheads="1"/>
            </p:cNvSpPr>
            <p:nvPr/>
          </p:nvSpPr>
          <p:spPr bwMode="auto">
            <a:xfrm>
              <a:off x="3905" y="1471"/>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40" name="Rectangle 55"/>
            <p:cNvSpPr>
              <a:spLocks noChangeArrowheads="1"/>
            </p:cNvSpPr>
            <p:nvPr/>
          </p:nvSpPr>
          <p:spPr bwMode="auto">
            <a:xfrm>
              <a:off x="4047" y="986"/>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nvGrpSpPr>
            <p:cNvPr id="56441" name="Group 56"/>
            <p:cNvGrpSpPr>
              <a:grpSpLocks/>
            </p:cNvGrpSpPr>
            <p:nvPr/>
          </p:nvGrpSpPr>
          <p:grpSpPr bwMode="auto">
            <a:xfrm>
              <a:off x="4198" y="953"/>
              <a:ext cx="425" cy="740"/>
              <a:chOff x="379" y="2535"/>
              <a:chExt cx="732" cy="1213"/>
            </a:xfrm>
          </p:grpSpPr>
          <p:sp>
            <p:nvSpPr>
              <p:cNvPr id="57052" name="Oval 57"/>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53" name="Oval 58"/>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54" name="Oval 59"/>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55" name="Freeform 60"/>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056" name="AutoShape 61"/>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57" name="Rectangle 62"/>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58" name="AutoShape 63"/>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59" name="Rectangle 64"/>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7060" name="Group 65"/>
              <p:cNvGrpSpPr>
                <a:grpSpLocks/>
              </p:cNvGrpSpPr>
              <p:nvPr/>
            </p:nvGrpSpPr>
            <p:grpSpPr bwMode="auto">
              <a:xfrm>
                <a:off x="509" y="2535"/>
                <a:ext cx="453" cy="453"/>
                <a:chOff x="521" y="2523"/>
                <a:chExt cx="453" cy="453"/>
              </a:xfrm>
            </p:grpSpPr>
            <p:sp>
              <p:nvSpPr>
                <p:cNvPr id="57067" name="Oval 66"/>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7068" name="Freeform 67"/>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7061" name="Oval 68"/>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62" name="AutoShape 69"/>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63" name="Oval 70"/>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64" name="AutoShape 71"/>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65" name="Rectangle 72"/>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66" name="Rectangle 73"/>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grpSp>
          <p:nvGrpSpPr>
            <p:cNvPr id="56442" name="Group 74"/>
            <p:cNvGrpSpPr>
              <a:grpSpLocks/>
            </p:cNvGrpSpPr>
            <p:nvPr/>
          </p:nvGrpSpPr>
          <p:grpSpPr bwMode="auto">
            <a:xfrm>
              <a:off x="3732" y="1204"/>
              <a:ext cx="424" cy="740"/>
              <a:chOff x="379" y="2535"/>
              <a:chExt cx="732" cy="1213"/>
            </a:xfrm>
          </p:grpSpPr>
          <p:sp>
            <p:nvSpPr>
              <p:cNvPr id="57035" name="Oval 75"/>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36" name="Oval 76"/>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37" name="Oval 77"/>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38" name="Freeform 78"/>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039" name="AutoShape 79"/>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40" name="Rectangle 80"/>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41" name="AutoShape 81"/>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42" name="Rectangle 82"/>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7043" name="Group 83"/>
              <p:cNvGrpSpPr>
                <a:grpSpLocks/>
              </p:cNvGrpSpPr>
              <p:nvPr/>
            </p:nvGrpSpPr>
            <p:grpSpPr bwMode="auto">
              <a:xfrm>
                <a:off x="509" y="2535"/>
                <a:ext cx="453" cy="453"/>
                <a:chOff x="521" y="2523"/>
                <a:chExt cx="453" cy="453"/>
              </a:xfrm>
            </p:grpSpPr>
            <p:sp>
              <p:nvSpPr>
                <p:cNvPr id="57050" name="Oval 84"/>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7051" name="Freeform 85"/>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7044" name="Oval 86"/>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45" name="AutoShape 87"/>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46" name="Oval 88"/>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47" name="AutoShape 89"/>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48" name="Rectangle 90"/>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49" name="Rectangle 91"/>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443" name="Oval 92"/>
            <p:cNvSpPr>
              <a:spLocks noChangeArrowheads="1"/>
            </p:cNvSpPr>
            <p:nvPr/>
          </p:nvSpPr>
          <p:spPr bwMode="auto">
            <a:xfrm>
              <a:off x="4212" y="1477"/>
              <a:ext cx="211"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44" name="Oval 93"/>
            <p:cNvSpPr>
              <a:spLocks noChangeArrowheads="1"/>
            </p:cNvSpPr>
            <p:nvPr/>
          </p:nvSpPr>
          <p:spPr bwMode="auto">
            <a:xfrm>
              <a:off x="4055" y="1478"/>
              <a:ext cx="210" cy="16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45" name="Oval 94"/>
            <p:cNvSpPr>
              <a:spLocks noChangeArrowheads="1"/>
            </p:cNvSpPr>
            <p:nvPr/>
          </p:nvSpPr>
          <p:spPr bwMode="auto">
            <a:xfrm>
              <a:off x="4081" y="1458"/>
              <a:ext cx="316" cy="333"/>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46" name="Freeform 95"/>
            <p:cNvSpPr>
              <a:spLocks/>
            </p:cNvSpPr>
            <p:nvPr/>
          </p:nvSpPr>
          <p:spPr bwMode="auto">
            <a:xfrm>
              <a:off x="4189" y="1473"/>
              <a:ext cx="53" cy="333"/>
            </a:xfrm>
            <a:custGeom>
              <a:avLst/>
              <a:gdLst>
                <a:gd name="T0" fmla="*/ 1 w 91"/>
                <a:gd name="T1" fmla="*/ 0 h 545"/>
                <a:gd name="T2" fmla="*/ 0 w 91"/>
                <a:gd name="T3" fmla="*/ 5 h 545"/>
                <a:gd name="T4" fmla="*/ 1 w 91"/>
                <a:gd name="T5" fmla="*/ 10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447" name="AutoShape 96"/>
            <p:cNvSpPr>
              <a:spLocks noChangeArrowheads="1"/>
            </p:cNvSpPr>
            <p:nvPr/>
          </p:nvSpPr>
          <p:spPr bwMode="auto">
            <a:xfrm rot="10800000">
              <a:off x="4168" y="1473"/>
              <a:ext cx="130"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48" name="Rectangle 97"/>
            <p:cNvSpPr>
              <a:spLocks noChangeArrowheads="1"/>
            </p:cNvSpPr>
            <p:nvPr/>
          </p:nvSpPr>
          <p:spPr bwMode="auto">
            <a:xfrm>
              <a:off x="4265" y="1538"/>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49" name="AutoShape 98"/>
            <p:cNvSpPr>
              <a:spLocks noChangeArrowheads="1"/>
            </p:cNvSpPr>
            <p:nvPr/>
          </p:nvSpPr>
          <p:spPr bwMode="auto">
            <a:xfrm rot="10800000">
              <a:off x="4265" y="1601"/>
              <a:ext cx="78" cy="2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50" name="Rectangle 99"/>
            <p:cNvSpPr>
              <a:spLocks noChangeArrowheads="1"/>
            </p:cNvSpPr>
            <p:nvPr/>
          </p:nvSpPr>
          <p:spPr bwMode="auto">
            <a:xfrm>
              <a:off x="4301" y="1538"/>
              <a:ext cx="40"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51" name="Oval 100"/>
            <p:cNvSpPr>
              <a:spLocks noChangeArrowheads="1"/>
            </p:cNvSpPr>
            <p:nvPr/>
          </p:nvSpPr>
          <p:spPr bwMode="auto">
            <a:xfrm>
              <a:off x="4104" y="1204"/>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452" name="Oval 101"/>
            <p:cNvSpPr>
              <a:spLocks noChangeArrowheads="1"/>
            </p:cNvSpPr>
            <p:nvPr/>
          </p:nvSpPr>
          <p:spPr bwMode="auto">
            <a:xfrm>
              <a:off x="4032" y="1592"/>
              <a:ext cx="52"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53" name="AutoShape 102"/>
            <p:cNvSpPr>
              <a:spLocks noChangeArrowheads="1"/>
            </p:cNvSpPr>
            <p:nvPr/>
          </p:nvSpPr>
          <p:spPr bwMode="auto">
            <a:xfrm rot="-10048271">
              <a:off x="4028" y="1573"/>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54" name="Oval 103"/>
            <p:cNvSpPr>
              <a:spLocks noChangeArrowheads="1"/>
            </p:cNvSpPr>
            <p:nvPr/>
          </p:nvSpPr>
          <p:spPr bwMode="auto">
            <a:xfrm>
              <a:off x="4377" y="1592"/>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55" name="AutoShape 104"/>
            <p:cNvSpPr>
              <a:spLocks noChangeArrowheads="1"/>
            </p:cNvSpPr>
            <p:nvPr/>
          </p:nvSpPr>
          <p:spPr bwMode="auto">
            <a:xfrm rot="-2162852">
              <a:off x="4360" y="1577"/>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56" name="Rectangle 105"/>
            <p:cNvSpPr>
              <a:spLocks noChangeArrowheads="1"/>
            </p:cNvSpPr>
            <p:nvPr/>
          </p:nvSpPr>
          <p:spPr bwMode="auto">
            <a:xfrm>
              <a:off x="4032" y="1722"/>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57" name="Rectangle 106"/>
            <p:cNvSpPr>
              <a:spLocks noChangeArrowheads="1"/>
            </p:cNvSpPr>
            <p:nvPr/>
          </p:nvSpPr>
          <p:spPr bwMode="auto">
            <a:xfrm>
              <a:off x="4174" y="1237"/>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458" name="Oval 107"/>
            <p:cNvSpPr>
              <a:spLocks noChangeArrowheads="1"/>
            </p:cNvSpPr>
            <p:nvPr/>
          </p:nvSpPr>
          <p:spPr bwMode="auto">
            <a:xfrm>
              <a:off x="4510" y="1477"/>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59" name="Oval 108"/>
            <p:cNvSpPr>
              <a:spLocks noChangeArrowheads="1"/>
            </p:cNvSpPr>
            <p:nvPr/>
          </p:nvSpPr>
          <p:spPr bwMode="auto">
            <a:xfrm>
              <a:off x="4352" y="1478"/>
              <a:ext cx="210" cy="16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60" name="Oval 109"/>
            <p:cNvSpPr>
              <a:spLocks noChangeArrowheads="1"/>
            </p:cNvSpPr>
            <p:nvPr/>
          </p:nvSpPr>
          <p:spPr bwMode="auto">
            <a:xfrm>
              <a:off x="4378" y="1458"/>
              <a:ext cx="316" cy="333"/>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61" name="Freeform 110"/>
            <p:cNvSpPr>
              <a:spLocks/>
            </p:cNvSpPr>
            <p:nvPr/>
          </p:nvSpPr>
          <p:spPr bwMode="auto">
            <a:xfrm>
              <a:off x="4486" y="1473"/>
              <a:ext cx="54" cy="333"/>
            </a:xfrm>
            <a:custGeom>
              <a:avLst/>
              <a:gdLst>
                <a:gd name="T0" fmla="*/ 1 w 91"/>
                <a:gd name="T1" fmla="*/ 0 h 545"/>
                <a:gd name="T2" fmla="*/ 0 w 91"/>
                <a:gd name="T3" fmla="*/ 5 h 545"/>
                <a:gd name="T4" fmla="*/ 1 w 91"/>
                <a:gd name="T5" fmla="*/ 10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462" name="AutoShape 111"/>
            <p:cNvSpPr>
              <a:spLocks noChangeArrowheads="1"/>
            </p:cNvSpPr>
            <p:nvPr/>
          </p:nvSpPr>
          <p:spPr bwMode="auto">
            <a:xfrm rot="10800000">
              <a:off x="4465" y="1473"/>
              <a:ext cx="131"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63" name="Rectangle 112"/>
            <p:cNvSpPr>
              <a:spLocks noChangeArrowheads="1"/>
            </p:cNvSpPr>
            <p:nvPr/>
          </p:nvSpPr>
          <p:spPr bwMode="auto">
            <a:xfrm>
              <a:off x="4562" y="1538"/>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64" name="AutoShape 113"/>
            <p:cNvSpPr>
              <a:spLocks noChangeArrowheads="1"/>
            </p:cNvSpPr>
            <p:nvPr/>
          </p:nvSpPr>
          <p:spPr bwMode="auto">
            <a:xfrm rot="10800000">
              <a:off x="4562" y="1601"/>
              <a:ext cx="79" cy="2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65" name="Rectangle 114"/>
            <p:cNvSpPr>
              <a:spLocks noChangeArrowheads="1"/>
            </p:cNvSpPr>
            <p:nvPr/>
          </p:nvSpPr>
          <p:spPr bwMode="auto">
            <a:xfrm>
              <a:off x="4599" y="1538"/>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66" name="Oval 115"/>
            <p:cNvSpPr>
              <a:spLocks noChangeArrowheads="1"/>
            </p:cNvSpPr>
            <p:nvPr/>
          </p:nvSpPr>
          <p:spPr bwMode="auto">
            <a:xfrm>
              <a:off x="4401" y="1204"/>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467" name="Oval 116"/>
            <p:cNvSpPr>
              <a:spLocks noChangeArrowheads="1"/>
            </p:cNvSpPr>
            <p:nvPr/>
          </p:nvSpPr>
          <p:spPr bwMode="auto">
            <a:xfrm>
              <a:off x="4329" y="1592"/>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68" name="AutoShape 117"/>
            <p:cNvSpPr>
              <a:spLocks noChangeArrowheads="1"/>
            </p:cNvSpPr>
            <p:nvPr/>
          </p:nvSpPr>
          <p:spPr bwMode="auto">
            <a:xfrm rot="-10048271">
              <a:off x="4326" y="1573"/>
              <a:ext cx="78" cy="28"/>
            </a:xfrm>
            <a:prstGeom prst="parallelogram">
              <a:avLst>
                <a:gd name="adj" fmla="val 76233"/>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69" name="Oval 118"/>
            <p:cNvSpPr>
              <a:spLocks noChangeArrowheads="1"/>
            </p:cNvSpPr>
            <p:nvPr/>
          </p:nvSpPr>
          <p:spPr bwMode="auto">
            <a:xfrm>
              <a:off x="4674" y="1592"/>
              <a:ext cx="54"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70" name="AutoShape 119"/>
            <p:cNvSpPr>
              <a:spLocks noChangeArrowheads="1"/>
            </p:cNvSpPr>
            <p:nvPr/>
          </p:nvSpPr>
          <p:spPr bwMode="auto">
            <a:xfrm rot="-2162852">
              <a:off x="4657" y="1577"/>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71" name="Rectangle 120"/>
            <p:cNvSpPr>
              <a:spLocks noChangeArrowheads="1"/>
            </p:cNvSpPr>
            <p:nvPr/>
          </p:nvSpPr>
          <p:spPr bwMode="auto">
            <a:xfrm>
              <a:off x="4329" y="1722"/>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72" name="Rectangle 121"/>
            <p:cNvSpPr>
              <a:spLocks noChangeArrowheads="1"/>
            </p:cNvSpPr>
            <p:nvPr/>
          </p:nvSpPr>
          <p:spPr bwMode="auto">
            <a:xfrm>
              <a:off x="4471" y="1237"/>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473" name="Oval 122"/>
            <p:cNvSpPr>
              <a:spLocks noChangeArrowheads="1"/>
            </p:cNvSpPr>
            <p:nvPr/>
          </p:nvSpPr>
          <p:spPr bwMode="auto">
            <a:xfrm>
              <a:off x="2686" y="1028"/>
              <a:ext cx="210" cy="167"/>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74" name="Oval 123"/>
            <p:cNvSpPr>
              <a:spLocks noChangeArrowheads="1"/>
            </p:cNvSpPr>
            <p:nvPr/>
          </p:nvSpPr>
          <p:spPr bwMode="auto">
            <a:xfrm>
              <a:off x="2528" y="1029"/>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75" name="Oval 124"/>
            <p:cNvSpPr>
              <a:spLocks noChangeArrowheads="1"/>
            </p:cNvSpPr>
            <p:nvPr/>
          </p:nvSpPr>
          <p:spPr bwMode="auto">
            <a:xfrm>
              <a:off x="2554" y="1010"/>
              <a:ext cx="316" cy="33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76" name="Freeform 125"/>
            <p:cNvSpPr>
              <a:spLocks/>
            </p:cNvSpPr>
            <p:nvPr/>
          </p:nvSpPr>
          <p:spPr bwMode="auto">
            <a:xfrm>
              <a:off x="2663" y="1025"/>
              <a:ext cx="53" cy="333"/>
            </a:xfrm>
            <a:custGeom>
              <a:avLst/>
              <a:gdLst>
                <a:gd name="T0" fmla="*/ 1 w 91"/>
                <a:gd name="T1" fmla="*/ 0 h 545"/>
                <a:gd name="T2" fmla="*/ 0 w 91"/>
                <a:gd name="T3" fmla="*/ 5 h 545"/>
                <a:gd name="T4" fmla="*/ 1 w 91"/>
                <a:gd name="T5" fmla="*/ 10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477" name="AutoShape 126"/>
            <p:cNvSpPr>
              <a:spLocks noChangeArrowheads="1"/>
            </p:cNvSpPr>
            <p:nvPr/>
          </p:nvSpPr>
          <p:spPr bwMode="auto">
            <a:xfrm rot="10800000">
              <a:off x="2641" y="1025"/>
              <a:ext cx="131" cy="28"/>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78" name="Rectangle 127"/>
            <p:cNvSpPr>
              <a:spLocks noChangeArrowheads="1"/>
            </p:cNvSpPr>
            <p:nvPr/>
          </p:nvSpPr>
          <p:spPr bwMode="auto">
            <a:xfrm>
              <a:off x="2738" y="1090"/>
              <a:ext cx="40"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79" name="AutoShape 128"/>
            <p:cNvSpPr>
              <a:spLocks noChangeArrowheads="1"/>
            </p:cNvSpPr>
            <p:nvPr/>
          </p:nvSpPr>
          <p:spPr bwMode="auto">
            <a:xfrm rot="10800000">
              <a:off x="2738" y="1153"/>
              <a:ext cx="79" cy="2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80" name="Rectangle 129"/>
            <p:cNvSpPr>
              <a:spLocks noChangeArrowheads="1"/>
            </p:cNvSpPr>
            <p:nvPr/>
          </p:nvSpPr>
          <p:spPr bwMode="auto">
            <a:xfrm>
              <a:off x="2775" y="1090"/>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81" name="Oval 130"/>
            <p:cNvSpPr>
              <a:spLocks noChangeArrowheads="1"/>
            </p:cNvSpPr>
            <p:nvPr/>
          </p:nvSpPr>
          <p:spPr bwMode="auto">
            <a:xfrm>
              <a:off x="2578" y="756"/>
              <a:ext cx="262"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482" name="Oval 131"/>
            <p:cNvSpPr>
              <a:spLocks noChangeArrowheads="1"/>
            </p:cNvSpPr>
            <p:nvPr/>
          </p:nvSpPr>
          <p:spPr bwMode="auto">
            <a:xfrm>
              <a:off x="2506" y="1143"/>
              <a:ext cx="52" cy="56"/>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83" name="AutoShape 132"/>
            <p:cNvSpPr>
              <a:spLocks noChangeArrowheads="1"/>
            </p:cNvSpPr>
            <p:nvPr/>
          </p:nvSpPr>
          <p:spPr bwMode="auto">
            <a:xfrm rot="-10048271">
              <a:off x="2502" y="1125"/>
              <a:ext cx="78" cy="28"/>
            </a:xfrm>
            <a:prstGeom prst="parallelogram">
              <a:avLst>
                <a:gd name="adj" fmla="val 76233"/>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84" name="Oval 133"/>
            <p:cNvSpPr>
              <a:spLocks noChangeArrowheads="1"/>
            </p:cNvSpPr>
            <p:nvPr/>
          </p:nvSpPr>
          <p:spPr bwMode="auto">
            <a:xfrm>
              <a:off x="2851" y="1143"/>
              <a:ext cx="53" cy="56"/>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85" name="AutoShape 134"/>
            <p:cNvSpPr>
              <a:spLocks noChangeArrowheads="1"/>
            </p:cNvSpPr>
            <p:nvPr/>
          </p:nvSpPr>
          <p:spPr bwMode="auto">
            <a:xfrm rot="-2162852">
              <a:off x="2834" y="1129"/>
              <a:ext cx="78" cy="27"/>
            </a:xfrm>
            <a:prstGeom prst="parallelogram">
              <a:avLst>
                <a:gd name="adj" fmla="val 79057"/>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86" name="Rectangle 135"/>
            <p:cNvSpPr>
              <a:spLocks noChangeArrowheads="1"/>
            </p:cNvSpPr>
            <p:nvPr/>
          </p:nvSpPr>
          <p:spPr bwMode="auto">
            <a:xfrm>
              <a:off x="2506" y="1274"/>
              <a:ext cx="420"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87" name="Rectangle 136"/>
            <p:cNvSpPr>
              <a:spLocks noChangeArrowheads="1"/>
            </p:cNvSpPr>
            <p:nvPr/>
          </p:nvSpPr>
          <p:spPr bwMode="auto">
            <a:xfrm>
              <a:off x="2648" y="789"/>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nvGrpSpPr>
            <p:cNvPr id="56488" name="Group 137"/>
            <p:cNvGrpSpPr>
              <a:grpSpLocks/>
            </p:cNvGrpSpPr>
            <p:nvPr/>
          </p:nvGrpSpPr>
          <p:grpSpPr bwMode="auto">
            <a:xfrm>
              <a:off x="2799" y="756"/>
              <a:ext cx="425" cy="740"/>
              <a:chOff x="379" y="2535"/>
              <a:chExt cx="732" cy="1213"/>
            </a:xfrm>
          </p:grpSpPr>
          <p:sp>
            <p:nvSpPr>
              <p:cNvPr id="57018" name="Oval 138"/>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19" name="Oval 139"/>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20" name="Oval 140"/>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21" name="Freeform 141"/>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022" name="AutoShape 142"/>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23" name="Rectangle 143"/>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24" name="AutoShape 144"/>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25" name="Rectangle 145"/>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7026" name="Group 146"/>
              <p:cNvGrpSpPr>
                <a:grpSpLocks/>
              </p:cNvGrpSpPr>
              <p:nvPr/>
            </p:nvGrpSpPr>
            <p:grpSpPr bwMode="auto">
              <a:xfrm>
                <a:off x="509" y="2535"/>
                <a:ext cx="453" cy="453"/>
                <a:chOff x="521" y="2523"/>
                <a:chExt cx="453" cy="453"/>
              </a:xfrm>
            </p:grpSpPr>
            <p:sp>
              <p:nvSpPr>
                <p:cNvPr id="57033" name="Oval 147"/>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7034" name="Freeform 148"/>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7027" name="Oval 149"/>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28" name="AutoShape 150"/>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29" name="Oval 151"/>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30" name="AutoShape 152"/>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31" name="Rectangle 153"/>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32" name="Rectangle 154"/>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grpSp>
          <p:nvGrpSpPr>
            <p:cNvPr id="56489" name="Group 155"/>
            <p:cNvGrpSpPr>
              <a:grpSpLocks/>
            </p:cNvGrpSpPr>
            <p:nvPr/>
          </p:nvGrpSpPr>
          <p:grpSpPr bwMode="auto">
            <a:xfrm>
              <a:off x="3096" y="756"/>
              <a:ext cx="424" cy="740"/>
              <a:chOff x="379" y="2535"/>
              <a:chExt cx="732" cy="1213"/>
            </a:xfrm>
          </p:grpSpPr>
          <p:sp>
            <p:nvSpPr>
              <p:cNvPr id="57001" name="Oval 156"/>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02" name="Oval 157"/>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03" name="Oval 158"/>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04" name="Freeform 159"/>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7005" name="AutoShape 160"/>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06" name="Rectangle 161"/>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07" name="AutoShape 162"/>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08" name="Rectangle 163"/>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7009" name="Group 164"/>
              <p:cNvGrpSpPr>
                <a:grpSpLocks/>
              </p:cNvGrpSpPr>
              <p:nvPr/>
            </p:nvGrpSpPr>
            <p:grpSpPr bwMode="auto">
              <a:xfrm>
                <a:off x="509" y="2535"/>
                <a:ext cx="453" cy="453"/>
                <a:chOff x="521" y="2523"/>
                <a:chExt cx="453" cy="453"/>
              </a:xfrm>
            </p:grpSpPr>
            <p:sp>
              <p:nvSpPr>
                <p:cNvPr id="57016" name="Oval 165"/>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7017" name="Freeform 166"/>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7010" name="Oval 167"/>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11" name="AutoShape 168"/>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12" name="Oval 169"/>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13" name="AutoShape 170"/>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14" name="Rectangle 171"/>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7015" name="Rectangle 172"/>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490" name="Oval 173"/>
            <p:cNvSpPr>
              <a:spLocks noChangeArrowheads="1"/>
            </p:cNvSpPr>
            <p:nvPr/>
          </p:nvSpPr>
          <p:spPr bwMode="auto">
            <a:xfrm>
              <a:off x="3577" y="1028"/>
              <a:ext cx="210" cy="167"/>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91" name="Oval 174"/>
            <p:cNvSpPr>
              <a:spLocks noChangeArrowheads="1"/>
            </p:cNvSpPr>
            <p:nvPr/>
          </p:nvSpPr>
          <p:spPr bwMode="auto">
            <a:xfrm>
              <a:off x="3419" y="1029"/>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92" name="Freeform 175"/>
            <p:cNvSpPr>
              <a:spLocks/>
            </p:cNvSpPr>
            <p:nvPr/>
          </p:nvSpPr>
          <p:spPr bwMode="auto">
            <a:xfrm>
              <a:off x="3554" y="1025"/>
              <a:ext cx="53" cy="333"/>
            </a:xfrm>
            <a:custGeom>
              <a:avLst/>
              <a:gdLst>
                <a:gd name="T0" fmla="*/ 1 w 91"/>
                <a:gd name="T1" fmla="*/ 0 h 545"/>
                <a:gd name="T2" fmla="*/ 0 w 91"/>
                <a:gd name="T3" fmla="*/ 5 h 545"/>
                <a:gd name="T4" fmla="*/ 1 w 91"/>
                <a:gd name="T5" fmla="*/ 10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493" name="AutoShape 176"/>
            <p:cNvSpPr>
              <a:spLocks noChangeArrowheads="1"/>
            </p:cNvSpPr>
            <p:nvPr/>
          </p:nvSpPr>
          <p:spPr bwMode="auto">
            <a:xfrm rot="10800000">
              <a:off x="3532" y="1025"/>
              <a:ext cx="131" cy="28"/>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94" name="Rectangle 177"/>
            <p:cNvSpPr>
              <a:spLocks noChangeArrowheads="1"/>
            </p:cNvSpPr>
            <p:nvPr/>
          </p:nvSpPr>
          <p:spPr bwMode="auto">
            <a:xfrm>
              <a:off x="3629" y="1090"/>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95" name="AutoShape 178"/>
            <p:cNvSpPr>
              <a:spLocks noChangeArrowheads="1"/>
            </p:cNvSpPr>
            <p:nvPr/>
          </p:nvSpPr>
          <p:spPr bwMode="auto">
            <a:xfrm rot="10800000">
              <a:off x="3629" y="1153"/>
              <a:ext cx="79" cy="2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96" name="Rectangle 179"/>
            <p:cNvSpPr>
              <a:spLocks noChangeArrowheads="1"/>
            </p:cNvSpPr>
            <p:nvPr/>
          </p:nvSpPr>
          <p:spPr bwMode="auto">
            <a:xfrm>
              <a:off x="3666" y="1090"/>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97" name="Oval 180"/>
            <p:cNvSpPr>
              <a:spLocks noChangeArrowheads="1"/>
            </p:cNvSpPr>
            <p:nvPr/>
          </p:nvSpPr>
          <p:spPr bwMode="auto">
            <a:xfrm>
              <a:off x="3468" y="756"/>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498" name="Oval 181"/>
            <p:cNvSpPr>
              <a:spLocks noChangeArrowheads="1"/>
            </p:cNvSpPr>
            <p:nvPr/>
          </p:nvSpPr>
          <p:spPr bwMode="auto">
            <a:xfrm>
              <a:off x="3396" y="1143"/>
              <a:ext cx="53" cy="56"/>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99" name="AutoShape 182"/>
            <p:cNvSpPr>
              <a:spLocks noChangeArrowheads="1"/>
            </p:cNvSpPr>
            <p:nvPr/>
          </p:nvSpPr>
          <p:spPr bwMode="auto">
            <a:xfrm rot="-10048271">
              <a:off x="3393" y="1125"/>
              <a:ext cx="78" cy="28"/>
            </a:xfrm>
            <a:prstGeom prst="parallelogram">
              <a:avLst>
                <a:gd name="adj" fmla="val 76233"/>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00" name="Oval 183"/>
            <p:cNvSpPr>
              <a:spLocks noChangeArrowheads="1"/>
            </p:cNvSpPr>
            <p:nvPr/>
          </p:nvSpPr>
          <p:spPr bwMode="auto">
            <a:xfrm>
              <a:off x="3741" y="1143"/>
              <a:ext cx="54" cy="56"/>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01" name="AutoShape 184"/>
            <p:cNvSpPr>
              <a:spLocks noChangeArrowheads="1"/>
            </p:cNvSpPr>
            <p:nvPr/>
          </p:nvSpPr>
          <p:spPr bwMode="auto">
            <a:xfrm rot="-2162852">
              <a:off x="3725" y="1129"/>
              <a:ext cx="78" cy="27"/>
            </a:xfrm>
            <a:prstGeom prst="parallelogram">
              <a:avLst>
                <a:gd name="adj" fmla="val 79057"/>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02" name="Rectangle 185"/>
            <p:cNvSpPr>
              <a:spLocks noChangeArrowheads="1"/>
            </p:cNvSpPr>
            <p:nvPr/>
          </p:nvSpPr>
          <p:spPr bwMode="auto">
            <a:xfrm>
              <a:off x="3539" y="789"/>
              <a:ext cx="13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nvGrpSpPr>
            <p:cNvPr id="56503" name="Group 186"/>
            <p:cNvGrpSpPr>
              <a:grpSpLocks/>
            </p:cNvGrpSpPr>
            <p:nvPr/>
          </p:nvGrpSpPr>
          <p:grpSpPr bwMode="auto">
            <a:xfrm>
              <a:off x="2671" y="995"/>
              <a:ext cx="425" cy="740"/>
              <a:chOff x="379" y="2535"/>
              <a:chExt cx="732" cy="1213"/>
            </a:xfrm>
          </p:grpSpPr>
          <p:sp>
            <p:nvSpPr>
              <p:cNvPr id="56984" name="Oval 187"/>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85" name="Oval 188"/>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86" name="Oval 189"/>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87" name="Freeform 190"/>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988" name="AutoShape 191"/>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89" name="Rectangle 192"/>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90" name="AutoShape 193"/>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91" name="Rectangle 194"/>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992" name="Group 195"/>
              <p:cNvGrpSpPr>
                <a:grpSpLocks/>
              </p:cNvGrpSpPr>
              <p:nvPr/>
            </p:nvGrpSpPr>
            <p:grpSpPr bwMode="auto">
              <a:xfrm>
                <a:off x="509" y="2535"/>
                <a:ext cx="453" cy="453"/>
                <a:chOff x="521" y="2523"/>
                <a:chExt cx="453" cy="453"/>
              </a:xfrm>
            </p:grpSpPr>
            <p:sp>
              <p:nvSpPr>
                <p:cNvPr id="56999" name="Oval 196"/>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7000" name="Freeform 197"/>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6993" name="Oval 198"/>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94" name="AutoShape 199"/>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95" name="Oval 200"/>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96" name="AutoShape 201"/>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97" name="Rectangle 202"/>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98" name="Rectangle 203"/>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grpSp>
          <p:nvGrpSpPr>
            <p:cNvPr id="56504" name="Group 204"/>
            <p:cNvGrpSpPr>
              <a:grpSpLocks/>
            </p:cNvGrpSpPr>
            <p:nvPr/>
          </p:nvGrpSpPr>
          <p:grpSpPr bwMode="auto">
            <a:xfrm>
              <a:off x="2967" y="995"/>
              <a:ext cx="425" cy="740"/>
              <a:chOff x="379" y="2535"/>
              <a:chExt cx="732" cy="1213"/>
            </a:xfrm>
          </p:grpSpPr>
          <p:sp>
            <p:nvSpPr>
              <p:cNvPr id="56967" name="Oval 205"/>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68" name="Oval 206"/>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69" name="Oval 207"/>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70" name="Freeform 208"/>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971" name="AutoShape 209"/>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72" name="Rectangle 210"/>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73" name="AutoShape 211"/>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74" name="Rectangle 212"/>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975" name="Group 213"/>
              <p:cNvGrpSpPr>
                <a:grpSpLocks/>
              </p:cNvGrpSpPr>
              <p:nvPr/>
            </p:nvGrpSpPr>
            <p:grpSpPr bwMode="auto">
              <a:xfrm>
                <a:off x="509" y="2535"/>
                <a:ext cx="453" cy="453"/>
                <a:chOff x="521" y="2523"/>
                <a:chExt cx="453" cy="453"/>
              </a:xfrm>
            </p:grpSpPr>
            <p:sp>
              <p:nvSpPr>
                <p:cNvPr id="56982" name="Oval 214"/>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983" name="Freeform 215"/>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6976" name="Oval 216"/>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77" name="AutoShape 217"/>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78" name="Oval 218"/>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79" name="AutoShape 219"/>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80" name="Rectangle 220"/>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81" name="Rectangle 221"/>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505" name="Oval 222"/>
            <p:cNvSpPr>
              <a:spLocks noChangeArrowheads="1"/>
            </p:cNvSpPr>
            <p:nvPr/>
          </p:nvSpPr>
          <p:spPr bwMode="auto">
            <a:xfrm>
              <a:off x="3449" y="1268"/>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06" name="Oval 223"/>
            <p:cNvSpPr>
              <a:spLocks noChangeArrowheads="1"/>
            </p:cNvSpPr>
            <p:nvPr/>
          </p:nvSpPr>
          <p:spPr bwMode="auto">
            <a:xfrm>
              <a:off x="3291" y="1269"/>
              <a:ext cx="210" cy="16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07" name="Oval 224"/>
            <p:cNvSpPr>
              <a:spLocks noChangeArrowheads="1"/>
            </p:cNvSpPr>
            <p:nvPr/>
          </p:nvSpPr>
          <p:spPr bwMode="auto">
            <a:xfrm>
              <a:off x="3317" y="1249"/>
              <a:ext cx="316" cy="333"/>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08" name="Freeform 225"/>
            <p:cNvSpPr>
              <a:spLocks/>
            </p:cNvSpPr>
            <p:nvPr/>
          </p:nvSpPr>
          <p:spPr bwMode="auto">
            <a:xfrm>
              <a:off x="3425" y="1264"/>
              <a:ext cx="54" cy="333"/>
            </a:xfrm>
            <a:custGeom>
              <a:avLst/>
              <a:gdLst>
                <a:gd name="T0" fmla="*/ 1 w 91"/>
                <a:gd name="T1" fmla="*/ 0 h 545"/>
                <a:gd name="T2" fmla="*/ 0 w 91"/>
                <a:gd name="T3" fmla="*/ 5 h 545"/>
                <a:gd name="T4" fmla="*/ 1 w 91"/>
                <a:gd name="T5" fmla="*/ 10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509" name="AutoShape 226"/>
            <p:cNvSpPr>
              <a:spLocks noChangeArrowheads="1"/>
            </p:cNvSpPr>
            <p:nvPr/>
          </p:nvSpPr>
          <p:spPr bwMode="auto">
            <a:xfrm rot="10800000">
              <a:off x="3404" y="1264"/>
              <a:ext cx="131"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10" name="Rectangle 227"/>
            <p:cNvSpPr>
              <a:spLocks noChangeArrowheads="1"/>
            </p:cNvSpPr>
            <p:nvPr/>
          </p:nvSpPr>
          <p:spPr bwMode="auto">
            <a:xfrm>
              <a:off x="3501" y="1329"/>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11" name="AutoShape 228"/>
            <p:cNvSpPr>
              <a:spLocks noChangeArrowheads="1"/>
            </p:cNvSpPr>
            <p:nvPr/>
          </p:nvSpPr>
          <p:spPr bwMode="auto">
            <a:xfrm rot="10800000">
              <a:off x="3501" y="1392"/>
              <a:ext cx="79" cy="2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12" name="Rectangle 229"/>
            <p:cNvSpPr>
              <a:spLocks noChangeArrowheads="1"/>
            </p:cNvSpPr>
            <p:nvPr/>
          </p:nvSpPr>
          <p:spPr bwMode="auto">
            <a:xfrm>
              <a:off x="3538" y="1329"/>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13" name="Oval 230"/>
            <p:cNvSpPr>
              <a:spLocks noChangeArrowheads="1"/>
            </p:cNvSpPr>
            <p:nvPr/>
          </p:nvSpPr>
          <p:spPr bwMode="auto">
            <a:xfrm>
              <a:off x="3340" y="995"/>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514" name="Oval 231"/>
            <p:cNvSpPr>
              <a:spLocks noChangeArrowheads="1"/>
            </p:cNvSpPr>
            <p:nvPr/>
          </p:nvSpPr>
          <p:spPr bwMode="auto">
            <a:xfrm>
              <a:off x="3268" y="1383"/>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15" name="AutoShape 232"/>
            <p:cNvSpPr>
              <a:spLocks noChangeArrowheads="1"/>
            </p:cNvSpPr>
            <p:nvPr/>
          </p:nvSpPr>
          <p:spPr bwMode="auto">
            <a:xfrm rot="-10048271">
              <a:off x="3265" y="1364"/>
              <a:ext cx="78" cy="28"/>
            </a:xfrm>
            <a:prstGeom prst="parallelogram">
              <a:avLst>
                <a:gd name="adj" fmla="val 76233"/>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16" name="Oval 233"/>
            <p:cNvSpPr>
              <a:spLocks noChangeArrowheads="1"/>
            </p:cNvSpPr>
            <p:nvPr/>
          </p:nvSpPr>
          <p:spPr bwMode="auto">
            <a:xfrm>
              <a:off x="3613" y="1383"/>
              <a:ext cx="54"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17" name="AutoShape 234"/>
            <p:cNvSpPr>
              <a:spLocks noChangeArrowheads="1"/>
            </p:cNvSpPr>
            <p:nvPr/>
          </p:nvSpPr>
          <p:spPr bwMode="auto">
            <a:xfrm rot="-2162852">
              <a:off x="3597" y="1368"/>
              <a:ext cx="78" cy="28"/>
            </a:xfrm>
            <a:prstGeom prst="parallelogram">
              <a:avLst>
                <a:gd name="adj" fmla="val 76233"/>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18" name="Rectangle 235"/>
            <p:cNvSpPr>
              <a:spLocks noChangeArrowheads="1"/>
            </p:cNvSpPr>
            <p:nvPr/>
          </p:nvSpPr>
          <p:spPr bwMode="auto">
            <a:xfrm>
              <a:off x="3268" y="1513"/>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19" name="Rectangle 236"/>
            <p:cNvSpPr>
              <a:spLocks noChangeArrowheads="1"/>
            </p:cNvSpPr>
            <p:nvPr/>
          </p:nvSpPr>
          <p:spPr bwMode="auto">
            <a:xfrm>
              <a:off x="3411" y="1028"/>
              <a:ext cx="13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520" name="Oval 237"/>
            <p:cNvSpPr>
              <a:spLocks noChangeArrowheads="1"/>
            </p:cNvSpPr>
            <p:nvPr/>
          </p:nvSpPr>
          <p:spPr bwMode="auto">
            <a:xfrm>
              <a:off x="3024" y="1488"/>
              <a:ext cx="211"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21" name="Oval 238"/>
            <p:cNvSpPr>
              <a:spLocks noChangeArrowheads="1"/>
            </p:cNvSpPr>
            <p:nvPr/>
          </p:nvSpPr>
          <p:spPr bwMode="auto">
            <a:xfrm>
              <a:off x="2867" y="1489"/>
              <a:ext cx="210" cy="16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22" name="Oval 239"/>
            <p:cNvSpPr>
              <a:spLocks noChangeArrowheads="1"/>
            </p:cNvSpPr>
            <p:nvPr/>
          </p:nvSpPr>
          <p:spPr bwMode="auto">
            <a:xfrm>
              <a:off x="2893" y="1469"/>
              <a:ext cx="316" cy="333"/>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23" name="Freeform 240"/>
            <p:cNvSpPr>
              <a:spLocks/>
            </p:cNvSpPr>
            <p:nvPr/>
          </p:nvSpPr>
          <p:spPr bwMode="auto">
            <a:xfrm>
              <a:off x="3001" y="1484"/>
              <a:ext cx="53" cy="333"/>
            </a:xfrm>
            <a:custGeom>
              <a:avLst/>
              <a:gdLst>
                <a:gd name="T0" fmla="*/ 1 w 91"/>
                <a:gd name="T1" fmla="*/ 0 h 545"/>
                <a:gd name="T2" fmla="*/ 0 w 91"/>
                <a:gd name="T3" fmla="*/ 5 h 545"/>
                <a:gd name="T4" fmla="*/ 1 w 91"/>
                <a:gd name="T5" fmla="*/ 10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524" name="AutoShape 241"/>
            <p:cNvSpPr>
              <a:spLocks noChangeArrowheads="1"/>
            </p:cNvSpPr>
            <p:nvPr/>
          </p:nvSpPr>
          <p:spPr bwMode="auto">
            <a:xfrm rot="10800000">
              <a:off x="2980" y="1484"/>
              <a:ext cx="130"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25" name="Rectangle 242"/>
            <p:cNvSpPr>
              <a:spLocks noChangeArrowheads="1"/>
            </p:cNvSpPr>
            <p:nvPr/>
          </p:nvSpPr>
          <p:spPr bwMode="auto">
            <a:xfrm>
              <a:off x="3077" y="1549"/>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26" name="AutoShape 243"/>
            <p:cNvSpPr>
              <a:spLocks noChangeArrowheads="1"/>
            </p:cNvSpPr>
            <p:nvPr/>
          </p:nvSpPr>
          <p:spPr bwMode="auto">
            <a:xfrm rot="10800000">
              <a:off x="3077" y="1612"/>
              <a:ext cx="78" cy="2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27" name="Rectangle 244"/>
            <p:cNvSpPr>
              <a:spLocks noChangeArrowheads="1"/>
            </p:cNvSpPr>
            <p:nvPr/>
          </p:nvSpPr>
          <p:spPr bwMode="auto">
            <a:xfrm>
              <a:off x="3113" y="1549"/>
              <a:ext cx="40"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28" name="Oval 245"/>
            <p:cNvSpPr>
              <a:spLocks noChangeArrowheads="1"/>
            </p:cNvSpPr>
            <p:nvPr/>
          </p:nvSpPr>
          <p:spPr bwMode="auto">
            <a:xfrm>
              <a:off x="2916" y="1215"/>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529" name="Oval 246"/>
            <p:cNvSpPr>
              <a:spLocks noChangeArrowheads="1"/>
            </p:cNvSpPr>
            <p:nvPr/>
          </p:nvSpPr>
          <p:spPr bwMode="auto">
            <a:xfrm>
              <a:off x="2844" y="1603"/>
              <a:ext cx="52"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30" name="AutoShape 247"/>
            <p:cNvSpPr>
              <a:spLocks noChangeArrowheads="1"/>
            </p:cNvSpPr>
            <p:nvPr/>
          </p:nvSpPr>
          <p:spPr bwMode="auto">
            <a:xfrm rot="-10048271">
              <a:off x="2840" y="1584"/>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31" name="Oval 248"/>
            <p:cNvSpPr>
              <a:spLocks noChangeArrowheads="1"/>
            </p:cNvSpPr>
            <p:nvPr/>
          </p:nvSpPr>
          <p:spPr bwMode="auto">
            <a:xfrm>
              <a:off x="3189" y="1603"/>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32" name="AutoShape 249"/>
            <p:cNvSpPr>
              <a:spLocks noChangeArrowheads="1"/>
            </p:cNvSpPr>
            <p:nvPr/>
          </p:nvSpPr>
          <p:spPr bwMode="auto">
            <a:xfrm rot="-2162852">
              <a:off x="3172" y="1588"/>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33" name="Rectangle 250"/>
            <p:cNvSpPr>
              <a:spLocks noChangeArrowheads="1"/>
            </p:cNvSpPr>
            <p:nvPr/>
          </p:nvSpPr>
          <p:spPr bwMode="auto">
            <a:xfrm>
              <a:off x="2844" y="1733"/>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34" name="Rectangle 251"/>
            <p:cNvSpPr>
              <a:spLocks noChangeArrowheads="1"/>
            </p:cNvSpPr>
            <p:nvPr/>
          </p:nvSpPr>
          <p:spPr bwMode="auto">
            <a:xfrm>
              <a:off x="2986" y="1248"/>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535" name="Oval 252"/>
            <p:cNvSpPr>
              <a:spLocks noChangeArrowheads="1"/>
            </p:cNvSpPr>
            <p:nvPr/>
          </p:nvSpPr>
          <p:spPr bwMode="auto">
            <a:xfrm>
              <a:off x="3322" y="1488"/>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36" name="Oval 253"/>
            <p:cNvSpPr>
              <a:spLocks noChangeArrowheads="1"/>
            </p:cNvSpPr>
            <p:nvPr/>
          </p:nvSpPr>
          <p:spPr bwMode="auto">
            <a:xfrm>
              <a:off x="3164" y="1489"/>
              <a:ext cx="210" cy="16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37" name="Oval 254"/>
            <p:cNvSpPr>
              <a:spLocks noChangeArrowheads="1"/>
            </p:cNvSpPr>
            <p:nvPr/>
          </p:nvSpPr>
          <p:spPr bwMode="auto">
            <a:xfrm>
              <a:off x="3190" y="1469"/>
              <a:ext cx="316" cy="333"/>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38" name="Freeform 255"/>
            <p:cNvSpPr>
              <a:spLocks/>
            </p:cNvSpPr>
            <p:nvPr/>
          </p:nvSpPr>
          <p:spPr bwMode="auto">
            <a:xfrm>
              <a:off x="3298" y="1484"/>
              <a:ext cx="54" cy="333"/>
            </a:xfrm>
            <a:custGeom>
              <a:avLst/>
              <a:gdLst>
                <a:gd name="T0" fmla="*/ 1 w 91"/>
                <a:gd name="T1" fmla="*/ 0 h 545"/>
                <a:gd name="T2" fmla="*/ 0 w 91"/>
                <a:gd name="T3" fmla="*/ 5 h 545"/>
                <a:gd name="T4" fmla="*/ 1 w 91"/>
                <a:gd name="T5" fmla="*/ 10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539" name="AutoShape 256"/>
            <p:cNvSpPr>
              <a:spLocks noChangeArrowheads="1"/>
            </p:cNvSpPr>
            <p:nvPr/>
          </p:nvSpPr>
          <p:spPr bwMode="auto">
            <a:xfrm rot="10800000">
              <a:off x="3277" y="1484"/>
              <a:ext cx="131"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40" name="Rectangle 257"/>
            <p:cNvSpPr>
              <a:spLocks noChangeArrowheads="1"/>
            </p:cNvSpPr>
            <p:nvPr/>
          </p:nvSpPr>
          <p:spPr bwMode="auto">
            <a:xfrm>
              <a:off x="3374" y="1549"/>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41" name="AutoShape 258"/>
            <p:cNvSpPr>
              <a:spLocks noChangeArrowheads="1"/>
            </p:cNvSpPr>
            <p:nvPr/>
          </p:nvSpPr>
          <p:spPr bwMode="auto">
            <a:xfrm rot="10800000">
              <a:off x="3374" y="1612"/>
              <a:ext cx="79" cy="2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42" name="Rectangle 259"/>
            <p:cNvSpPr>
              <a:spLocks noChangeArrowheads="1"/>
            </p:cNvSpPr>
            <p:nvPr/>
          </p:nvSpPr>
          <p:spPr bwMode="auto">
            <a:xfrm>
              <a:off x="3411" y="1549"/>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43" name="Oval 260"/>
            <p:cNvSpPr>
              <a:spLocks noChangeArrowheads="1"/>
            </p:cNvSpPr>
            <p:nvPr/>
          </p:nvSpPr>
          <p:spPr bwMode="auto">
            <a:xfrm>
              <a:off x="3213" y="1215"/>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544" name="Freeform 261"/>
            <p:cNvSpPr>
              <a:spLocks/>
            </p:cNvSpPr>
            <p:nvPr/>
          </p:nvSpPr>
          <p:spPr bwMode="auto">
            <a:xfrm rot="10800000">
              <a:off x="3259" y="1390"/>
              <a:ext cx="168" cy="61"/>
            </a:xfrm>
            <a:custGeom>
              <a:avLst/>
              <a:gdLst>
                <a:gd name="T0" fmla="*/ 0 w 408"/>
                <a:gd name="T1" fmla="*/ 0 h 136"/>
                <a:gd name="T2" fmla="*/ 0 w 408"/>
                <a:gd name="T3" fmla="*/ 0 h 136"/>
                <a:gd name="T4" fmla="*/ 0 w 408"/>
                <a:gd name="T5" fmla="*/ 0 h 136"/>
                <a:gd name="T6" fmla="*/ 0 w 408"/>
                <a:gd name="T7" fmla="*/ 0 h 136"/>
                <a:gd name="T8" fmla="*/ 0 w 408"/>
                <a:gd name="T9" fmla="*/ 0 h 136"/>
                <a:gd name="T10" fmla="*/ 0 w 408"/>
                <a:gd name="T11" fmla="*/ 0 h 136"/>
                <a:gd name="T12" fmla="*/ 0 w 408"/>
                <a:gd name="T13" fmla="*/ 0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sp>
          <p:nvSpPr>
            <p:cNvPr id="56545" name="Oval 262"/>
            <p:cNvSpPr>
              <a:spLocks noChangeArrowheads="1"/>
            </p:cNvSpPr>
            <p:nvPr/>
          </p:nvSpPr>
          <p:spPr bwMode="auto">
            <a:xfrm>
              <a:off x="3141" y="1603"/>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46" name="AutoShape 263"/>
            <p:cNvSpPr>
              <a:spLocks noChangeArrowheads="1"/>
            </p:cNvSpPr>
            <p:nvPr/>
          </p:nvSpPr>
          <p:spPr bwMode="auto">
            <a:xfrm rot="-10048271">
              <a:off x="3138" y="1584"/>
              <a:ext cx="78" cy="28"/>
            </a:xfrm>
            <a:prstGeom prst="parallelogram">
              <a:avLst>
                <a:gd name="adj" fmla="val 76233"/>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47" name="Oval 264"/>
            <p:cNvSpPr>
              <a:spLocks noChangeArrowheads="1"/>
            </p:cNvSpPr>
            <p:nvPr/>
          </p:nvSpPr>
          <p:spPr bwMode="auto">
            <a:xfrm>
              <a:off x="3486" y="1603"/>
              <a:ext cx="54"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48" name="AutoShape 265"/>
            <p:cNvSpPr>
              <a:spLocks noChangeArrowheads="1"/>
            </p:cNvSpPr>
            <p:nvPr/>
          </p:nvSpPr>
          <p:spPr bwMode="auto">
            <a:xfrm rot="-2162852">
              <a:off x="3469" y="1588"/>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49" name="Rectangle 266"/>
            <p:cNvSpPr>
              <a:spLocks noChangeArrowheads="1"/>
            </p:cNvSpPr>
            <p:nvPr/>
          </p:nvSpPr>
          <p:spPr bwMode="auto">
            <a:xfrm>
              <a:off x="3141" y="1733"/>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50" name="Rectangle 267"/>
            <p:cNvSpPr>
              <a:spLocks noChangeArrowheads="1"/>
            </p:cNvSpPr>
            <p:nvPr/>
          </p:nvSpPr>
          <p:spPr bwMode="auto">
            <a:xfrm>
              <a:off x="3283" y="1248"/>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551" name="Oval 268"/>
            <p:cNvSpPr>
              <a:spLocks noChangeArrowheads="1"/>
            </p:cNvSpPr>
            <p:nvPr/>
          </p:nvSpPr>
          <p:spPr bwMode="auto">
            <a:xfrm>
              <a:off x="3196" y="1697"/>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52" name="Oval 269"/>
            <p:cNvSpPr>
              <a:spLocks noChangeArrowheads="1"/>
            </p:cNvSpPr>
            <p:nvPr/>
          </p:nvSpPr>
          <p:spPr bwMode="auto">
            <a:xfrm>
              <a:off x="3038" y="1698"/>
              <a:ext cx="210" cy="16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53" name="Oval 270"/>
            <p:cNvSpPr>
              <a:spLocks noChangeArrowheads="1"/>
            </p:cNvSpPr>
            <p:nvPr/>
          </p:nvSpPr>
          <p:spPr bwMode="auto">
            <a:xfrm>
              <a:off x="3064" y="1678"/>
              <a:ext cx="316" cy="333"/>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54" name="Freeform 271"/>
            <p:cNvSpPr>
              <a:spLocks/>
            </p:cNvSpPr>
            <p:nvPr/>
          </p:nvSpPr>
          <p:spPr bwMode="auto">
            <a:xfrm>
              <a:off x="3172" y="1693"/>
              <a:ext cx="53" cy="333"/>
            </a:xfrm>
            <a:custGeom>
              <a:avLst/>
              <a:gdLst>
                <a:gd name="T0" fmla="*/ 1 w 91"/>
                <a:gd name="T1" fmla="*/ 0 h 545"/>
                <a:gd name="T2" fmla="*/ 0 w 91"/>
                <a:gd name="T3" fmla="*/ 5 h 545"/>
                <a:gd name="T4" fmla="*/ 1 w 91"/>
                <a:gd name="T5" fmla="*/ 10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555" name="AutoShape 272"/>
            <p:cNvSpPr>
              <a:spLocks noChangeArrowheads="1"/>
            </p:cNvSpPr>
            <p:nvPr/>
          </p:nvSpPr>
          <p:spPr bwMode="auto">
            <a:xfrm rot="10800000">
              <a:off x="3151" y="1693"/>
              <a:ext cx="131"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56" name="Rectangle 273"/>
            <p:cNvSpPr>
              <a:spLocks noChangeArrowheads="1"/>
            </p:cNvSpPr>
            <p:nvPr/>
          </p:nvSpPr>
          <p:spPr bwMode="auto">
            <a:xfrm>
              <a:off x="3248" y="1758"/>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57" name="AutoShape 274"/>
            <p:cNvSpPr>
              <a:spLocks noChangeArrowheads="1"/>
            </p:cNvSpPr>
            <p:nvPr/>
          </p:nvSpPr>
          <p:spPr bwMode="auto">
            <a:xfrm rot="10800000">
              <a:off x="3248" y="1821"/>
              <a:ext cx="78" cy="2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58" name="Rectangle 275"/>
            <p:cNvSpPr>
              <a:spLocks noChangeArrowheads="1"/>
            </p:cNvSpPr>
            <p:nvPr/>
          </p:nvSpPr>
          <p:spPr bwMode="auto">
            <a:xfrm>
              <a:off x="3284" y="1758"/>
              <a:ext cx="40"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59" name="Oval 276"/>
            <p:cNvSpPr>
              <a:spLocks noChangeArrowheads="1"/>
            </p:cNvSpPr>
            <p:nvPr/>
          </p:nvSpPr>
          <p:spPr bwMode="auto">
            <a:xfrm>
              <a:off x="3087" y="1424"/>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560" name="Oval 277"/>
            <p:cNvSpPr>
              <a:spLocks noChangeArrowheads="1"/>
            </p:cNvSpPr>
            <p:nvPr/>
          </p:nvSpPr>
          <p:spPr bwMode="auto">
            <a:xfrm>
              <a:off x="3015" y="1812"/>
              <a:ext cx="52"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61" name="AutoShape 278"/>
            <p:cNvSpPr>
              <a:spLocks noChangeArrowheads="1"/>
            </p:cNvSpPr>
            <p:nvPr/>
          </p:nvSpPr>
          <p:spPr bwMode="auto">
            <a:xfrm rot="-10048271">
              <a:off x="3011" y="1793"/>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62" name="Oval 279"/>
            <p:cNvSpPr>
              <a:spLocks noChangeArrowheads="1"/>
            </p:cNvSpPr>
            <p:nvPr/>
          </p:nvSpPr>
          <p:spPr bwMode="auto">
            <a:xfrm>
              <a:off x="3360" y="1812"/>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63" name="AutoShape 280"/>
            <p:cNvSpPr>
              <a:spLocks noChangeArrowheads="1"/>
            </p:cNvSpPr>
            <p:nvPr/>
          </p:nvSpPr>
          <p:spPr bwMode="auto">
            <a:xfrm rot="-2162852">
              <a:off x="3343" y="1797"/>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64" name="Rectangle 281"/>
            <p:cNvSpPr>
              <a:spLocks noChangeArrowheads="1"/>
            </p:cNvSpPr>
            <p:nvPr/>
          </p:nvSpPr>
          <p:spPr bwMode="auto">
            <a:xfrm>
              <a:off x="3015" y="1942"/>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65" name="Rectangle 282"/>
            <p:cNvSpPr>
              <a:spLocks noChangeArrowheads="1"/>
            </p:cNvSpPr>
            <p:nvPr/>
          </p:nvSpPr>
          <p:spPr bwMode="auto">
            <a:xfrm>
              <a:off x="3157" y="1457"/>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566" name="Oval 283"/>
            <p:cNvSpPr>
              <a:spLocks noChangeArrowheads="1"/>
            </p:cNvSpPr>
            <p:nvPr/>
          </p:nvSpPr>
          <p:spPr bwMode="auto">
            <a:xfrm>
              <a:off x="3747" y="1727"/>
              <a:ext cx="210" cy="167"/>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67" name="Oval 284"/>
            <p:cNvSpPr>
              <a:spLocks noChangeArrowheads="1"/>
            </p:cNvSpPr>
            <p:nvPr/>
          </p:nvSpPr>
          <p:spPr bwMode="auto">
            <a:xfrm>
              <a:off x="3589" y="1728"/>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68" name="Oval 285"/>
            <p:cNvSpPr>
              <a:spLocks noChangeArrowheads="1"/>
            </p:cNvSpPr>
            <p:nvPr/>
          </p:nvSpPr>
          <p:spPr bwMode="auto">
            <a:xfrm>
              <a:off x="3615" y="1709"/>
              <a:ext cx="316" cy="33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69" name="Freeform 286"/>
            <p:cNvSpPr>
              <a:spLocks/>
            </p:cNvSpPr>
            <p:nvPr/>
          </p:nvSpPr>
          <p:spPr bwMode="auto">
            <a:xfrm>
              <a:off x="3724" y="1723"/>
              <a:ext cx="53" cy="334"/>
            </a:xfrm>
            <a:custGeom>
              <a:avLst/>
              <a:gdLst>
                <a:gd name="T0" fmla="*/ 1 w 91"/>
                <a:gd name="T1" fmla="*/ 0 h 545"/>
                <a:gd name="T2" fmla="*/ 0 w 91"/>
                <a:gd name="T3" fmla="*/ 6 h 545"/>
                <a:gd name="T4" fmla="*/ 1 w 91"/>
                <a:gd name="T5" fmla="*/ 11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570" name="AutoShape 287"/>
            <p:cNvSpPr>
              <a:spLocks noChangeArrowheads="1"/>
            </p:cNvSpPr>
            <p:nvPr/>
          </p:nvSpPr>
          <p:spPr bwMode="auto">
            <a:xfrm rot="10800000">
              <a:off x="3702" y="1723"/>
              <a:ext cx="131"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71" name="Rectangle 288"/>
            <p:cNvSpPr>
              <a:spLocks noChangeArrowheads="1"/>
            </p:cNvSpPr>
            <p:nvPr/>
          </p:nvSpPr>
          <p:spPr bwMode="auto">
            <a:xfrm>
              <a:off x="3799" y="1789"/>
              <a:ext cx="40"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72" name="AutoShape 289"/>
            <p:cNvSpPr>
              <a:spLocks noChangeArrowheads="1"/>
            </p:cNvSpPr>
            <p:nvPr/>
          </p:nvSpPr>
          <p:spPr bwMode="auto">
            <a:xfrm rot="10800000">
              <a:off x="3799" y="1851"/>
              <a:ext cx="79" cy="21"/>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73" name="Rectangle 290"/>
            <p:cNvSpPr>
              <a:spLocks noChangeArrowheads="1"/>
            </p:cNvSpPr>
            <p:nvPr/>
          </p:nvSpPr>
          <p:spPr bwMode="auto">
            <a:xfrm>
              <a:off x="3836" y="1789"/>
              <a:ext cx="39"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74" name="Oval 291"/>
            <p:cNvSpPr>
              <a:spLocks noChangeArrowheads="1"/>
            </p:cNvSpPr>
            <p:nvPr/>
          </p:nvSpPr>
          <p:spPr bwMode="auto">
            <a:xfrm>
              <a:off x="3639" y="1455"/>
              <a:ext cx="262"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575" name="Freeform 292"/>
            <p:cNvSpPr>
              <a:spLocks/>
            </p:cNvSpPr>
            <p:nvPr/>
          </p:nvSpPr>
          <p:spPr bwMode="auto">
            <a:xfrm rot="10800000">
              <a:off x="3684" y="1629"/>
              <a:ext cx="169" cy="61"/>
            </a:xfrm>
            <a:custGeom>
              <a:avLst/>
              <a:gdLst>
                <a:gd name="T0" fmla="*/ 0 w 408"/>
                <a:gd name="T1" fmla="*/ 0 h 136"/>
                <a:gd name="T2" fmla="*/ 0 w 408"/>
                <a:gd name="T3" fmla="*/ 0 h 136"/>
                <a:gd name="T4" fmla="*/ 0 w 408"/>
                <a:gd name="T5" fmla="*/ 0 h 136"/>
                <a:gd name="T6" fmla="*/ 0 w 408"/>
                <a:gd name="T7" fmla="*/ 0 h 136"/>
                <a:gd name="T8" fmla="*/ 0 w 408"/>
                <a:gd name="T9" fmla="*/ 0 h 136"/>
                <a:gd name="T10" fmla="*/ 0 w 408"/>
                <a:gd name="T11" fmla="*/ 0 h 136"/>
                <a:gd name="T12" fmla="*/ 0 w 408"/>
                <a:gd name="T13" fmla="*/ 0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sp>
          <p:nvSpPr>
            <p:cNvPr id="56576" name="Oval 293"/>
            <p:cNvSpPr>
              <a:spLocks noChangeArrowheads="1"/>
            </p:cNvSpPr>
            <p:nvPr/>
          </p:nvSpPr>
          <p:spPr bwMode="auto">
            <a:xfrm>
              <a:off x="3567" y="1842"/>
              <a:ext cx="52"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77" name="AutoShape 294"/>
            <p:cNvSpPr>
              <a:spLocks noChangeArrowheads="1"/>
            </p:cNvSpPr>
            <p:nvPr/>
          </p:nvSpPr>
          <p:spPr bwMode="auto">
            <a:xfrm rot="-10048271">
              <a:off x="3563" y="1824"/>
              <a:ext cx="78" cy="27"/>
            </a:xfrm>
            <a:prstGeom prst="parallelogram">
              <a:avLst>
                <a:gd name="adj" fmla="val 79057"/>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78" name="Oval 295"/>
            <p:cNvSpPr>
              <a:spLocks noChangeArrowheads="1"/>
            </p:cNvSpPr>
            <p:nvPr/>
          </p:nvSpPr>
          <p:spPr bwMode="auto">
            <a:xfrm>
              <a:off x="3912" y="1842"/>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79" name="AutoShape 296"/>
            <p:cNvSpPr>
              <a:spLocks noChangeArrowheads="1"/>
            </p:cNvSpPr>
            <p:nvPr/>
          </p:nvSpPr>
          <p:spPr bwMode="auto">
            <a:xfrm rot="-2162852">
              <a:off x="3895" y="1827"/>
              <a:ext cx="78" cy="28"/>
            </a:xfrm>
            <a:prstGeom prst="parallelogram">
              <a:avLst>
                <a:gd name="adj" fmla="val 76233"/>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80" name="Rectangle 297"/>
            <p:cNvSpPr>
              <a:spLocks noChangeArrowheads="1"/>
            </p:cNvSpPr>
            <p:nvPr/>
          </p:nvSpPr>
          <p:spPr bwMode="auto">
            <a:xfrm>
              <a:off x="3567" y="1973"/>
              <a:ext cx="420"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81" name="Rectangle 298"/>
            <p:cNvSpPr>
              <a:spLocks noChangeArrowheads="1"/>
            </p:cNvSpPr>
            <p:nvPr/>
          </p:nvSpPr>
          <p:spPr bwMode="auto">
            <a:xfrm>
              <a:off x="3709" y="1488"/>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nvGrpSpPr>
            <p:cNvPr id="56582" name="Group 299"/>
            <p:cNvGrpSpPr>
              <a:grpSpLocks/>
            </p:cNvGrpSpPr>
            <p:nvPr/>
          </p:nvGrpSpPr>
          <p:grpSpPr bwMode="auto">
            <a:xfrm>
              <a:off x="3860" y="1455"/>
              <a:ext cx="424" cy="740"/>
              <a:chOff x="379" y="2535"/>
              <a:chExt cx="732" cy="1213"/>
            </a:xfrm>
          </p:grpSpPr>
          <p:sp>
            <p:nvSpPr>
              <p:cNvPr id="56950" name="Oval 300"/>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51" name="Oval 301"/>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52" name="Oval 302"/>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53" name="Freeform 303"/>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954" name="AutoShape 304"/>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55" name="Rectangle 305"/>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56" name="AutoShape 306"/>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57" name="Rectangle 307"/>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958" name="Group 308"/>
              <p:cNvGrpSpPr>
                <a:grpSpLocks/>
              </p:cNvGrpSpPr>
              <p:nvPr/>
            </p:nvGrpSpPr>
            <p:grpSpPr bwMode="auto">
              <a:xfrm>
                <a:off x="509" y="2535"/>
                <a:ext cx="453" cy="453"/>
                <a:chOff x="521" y="2523"/>
                <a:chExt cx="453" cy="453"/>
              </a:xfrm>
            </p:grpSpPr>
            <p:sp>
              <p:nvSpPr>
                <p:cNvPr id="56965" name="Oval 309"/>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966" name="Freeform 310"/>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6959" name="Oval 311"/>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60" name="AutoShape 312"/>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61" name="Oval 313"/>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62" name="AutoShape 314"/>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63" name="Rectangle 315"/>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64" name="Rectangle 316"/>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583" name="Oval 317"/>
            <p:cNvSpPr>
              <a:spLocks noChangeArrowheads="1"/>
            </p:cNvSpPr>
            <p:nvPr/>
          </p:nvSpPr>
          <p:spPr bwMode="auto">
            <a:xfrm>
              <a:off x="4341" y="1727"/>
              <a:ext cx="210" cy="167"/>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84" name="Oval 318"/>
            <p:cNvSpPr>
              <a:spLocks noChangeArrowheads="1"/>
            </p:cNvSpPr>
            <p:nvPr/>
          </p:nvSpPr>
          <p:spPr bwMode="auto">
            <a:xfrm>
              <a:off x="4183" y="1728"/>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85" name="Oval 319"/>
            <p:cNvSpPr>
              <a:spLocks noChangeArrowheads="1"/>
            </p:cNvSpPr>
            <p:nvPr/>
          </p:nvSpPr>
          <p:spPr bwMode="auto">
            <a:xfrm>
              <a:off x="4209" y="1709"/>
              <a:ext cx="316" cy="33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86" name="Freeform 320"/>
            <p:cNvSpPr>
              <a:spLocks/>
            </p:cNvSpPr>
            <p:nvPr/>
          </p:nvSpPr>
          <p:spPr bwMode="auto">
            <a:xfrm>
              <a:off x="4317" y="1723"/>
              <a:ext cx="53" cy="334"/>
            </a:xfrm>
            <a:custGeom>
              <a:avLst/>
              <a:gdLst>
                <a:gd name="T0" fmla="*/ 1 w 91"/>
                <a:gd name="T1" fmla="*/ 0 h 545"/>
                <a:gd name="T2" fmla="*/ 0 w 91"/>
                <a:gd name="T3" fmla="*/ 6 h 545"/>
                <a:gd name="T4" fmla="*/ 1 w 91"/>
                <a:gd name="T5" fmla="*/ 11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587" name="AutoShape 321"/>
            <p:cNvSpPr>
              <a:spLocks noChangeArrowheads="1"/>
            </p:cNvSpPr>
            <p:nvPr/>
          </p:nvSpPr>
          <p:spPr bwMode="auto">
            <a:xfrm rot="10800000">
              <a:off x="4296" y="1723"/>
              <a:ext cx="131"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88" name="Rectangle 322"/>
            <p:cNvSpPr>
              <a:spLocks noChangeArrowheads="1"/>
            </p:cNvSpPr>
            <p:nvPr/>
          </p:nvSpPr>
          <p:spPr bwMode="auto">
            <a:xfrm>
              <a:off x="4393" y="1789"/>
              <a:ext cx="39"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89" name="AutoShape 323"/>
            <p:cNvSpPr>
              <a:spLocks noChangeArrowheads="1"/>
            </p:cNvSpPr>
            <p:nvPr/>
          </p:nvSpPr>
          <p:spPr bwMode="auto">
            <a:xfrm rot="10800000">
              <a:off x="4393" y="1851"/>
              <a:ext cx="78" cy="21"/>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90" name="Rectangle 324"/>
            <p:cNvSpPr>
              <a:spLocks noChangeArrowheads="1"/>
            </p:cNvSpPr>
            <p:nvPr/>
          </p:nvSpPr>
          <p:spPr bwMode="auto">
            <a:xfrm>
              <a:off x="4429" y="1789"/>
              <a:ext cx="40"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91" name="Oval 325"/>
            <p:cNvSpPr>
              <a:spLocks noChangeArrowheads="1"/>
            </p:cNvSpPr>
            <p:nvPr/>
          </p:nvSpPr>
          <p:spPr bwMode="auto">
            <a:xfrm>
              <a:off x="4232" y="1455"/>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592" name="Oval 326"/>
            <p:cNvSpPr>
              <a:spLocks noChangeArrowheads="1"/>
            </p:cNvSpPr>
            <p:nvPr/>
          </p:nvSpPr>
          <p:spPr bwMode="auto">
            <a:xfrm>
              <a:off x="4160" y="1842"/>
              <a:ext cx="52"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93" name="AutoShape 327"/>
            <p:cNvSpPr>
              <a:spLocks noChangeArrowheads="1"/>
            </p:cNvSpPr>
            <p:nvPr/>
          </p:nvSpPr>
          <p:spPr bwMode="auto">
            <a:xfrm rot="-10048271">
              <a:off x="4156" y="1824"/>
              <a:ext cx="79" cy="27"/>
            </a:xfrm>
            <a:prstGeom prst="parallelogram">
              <a:avLst>
                <a:gd name="adj" fmla="val 8007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94" name="Oval 328"/>
            <p:cNvSpPr>
              <a:spLocks noChangeArrowheads="1"/>
            </p:cNvSpPr>
            <p:nvPr/>
          </p:nvSpPr>
          <p:spPr bwMode="auto">
            <a:xfrm>
              <a:off x="4505" y="1842"/>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95" name="AutoShape 329"/>
            <p:cNvSpPr>
              <a:spLocks noChangeArrowheads="1"/>
            </p:cNvSpPr>
            <p:nvPr/>
          </p:nvSpPr>
          <p:spPr bwMode="auto">
            <a:xfrm rot="-2162852">
              <a:off x="4488" y="1827"/>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96" name="Rectangle 330"/>
            <p:cNvSpPr>
              <a:spLocks noChangeArrowheads="1"/>
            </p:cNvSpPr>
            <p:nvPr/>
          </p:nvSpPr>
          <p:spPr bwMode="auto">
            <a:xfrm>
              <a:off x="4160" y="1973"/>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97" name="Rectangle 331"/>
            <p:cNvSpPr>
              <a:spLocks noChangeArrowheads="1"/>
            </p:cNvSpPr>
            <p:nvPr/>
          </p:nvSpPr>
          <p:spPr bwMode="auto">
            <a:xfrm>
              <a:off x="4302" y="1488"/>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598" name="Oval 332"/>
            <p:cNvSpPr>
              <a:spLocks noChangeArrowheads="1"/>
            </p:cNvSpPr>
            <p:nvPr/>
          </p:nvSpPr>
          <p:spPr bwMode="auto">
            <a:xfrm>
              <a:off x="4638" y="1727"/>
              <a:ext cx="210" cy="167"/>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599" name="Oval 333"/>
            <p:cNvSpPr>
              <a:spLocks noChangeArrowheads="1"/>
            </p:cNvSpPr>
            <p:nvPr/>
          </p:nvSpPr>
          <p:spPr bwMode="auto">
            <a:xfrm>
              <a:off x="4480" y="1728"/>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00" name="Oval 334"/>
            <p:cNvSpPr>
              <a:spLocks noChangeArrowheads="1"/>
            </p:cNvSpPr>
            <p:nvPr/>
          </p:nvSpPr>
          <p:spPr bwMode="auto">
            <a:xfrm>
              <a:off x="4506" y="1709"/>
              <a:ext cx="316" cy="33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01" name="Freeform 335"/>
            <p:cNvSpPr>
              <a:spLocks/>
            </p:cNvSpPr>
            <p:nvPr/>
          </p:nvSpPr>
          <p:spPr bwMode="auto">
            <a:xfrm>
              <a:off x="4614" y="1723"/>
              <a:ext cx="54" cy="334"/>
            </a:xfrm>
            <a:custGeom>
              <a:avLst/>
              <a:gdLst>
                <a:gd name="T0" fmla="*/ 1 w 91"/>
                <a:gd name="T1" fmla="*/ 0 h 545"/>
                <a:gd name="T2" fmla="*/ 0 w 91"/>
                <a:gd name="T3" fmla="*/ 6 h 545"/>
                <a:gd name="T4" fmla="*/ 1 w 91"/>
                <a:gd name="T5" fmla="*/ 11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602" name="AutoShape 336"/>
            <p:cNvSpPr>
              <a:spLocks noChangeArrowheads="1"/>
            </p:cNvSpPr>
            <p:nvPr/>
          </p:nvSpPr>
          <p:spPr bwMode="auto">
            <a:xfrm rot="10800000">
              <a:off x="4593" y="1723"/>
              <a:ext cx="131"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03" name="Rectangle 337"/>
            <p:cNvSpPr>
              <a:spLocks noChangeArrowheads="1"/>
            </p:cNvSpPr>
            <p:nvPr/>
          </p:nvSpPr>
          <p:spPr bwMode="auto">
            <a:xfrm>
              <a:off x="4690" y="1789"/>
              <a:ext cx="39"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04" name="AutoShape 338"/>
            <p:cNvSpPr>
              <a:spLocks noChangeArrowheads="1"/>
            </p:cNvSpPr>
            <p:nvPr/>
          </p:nvSpPr>
          <p:spPr bwMode="auto">
            <a:xfrm rot="10800000">
              <a:off x="4690" y="1851"/>
              <a:ext cx="79" cy="21"/>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05" name="Rectangle 339"/>
            <p:cNvSpPr>
              <a:spLocks noChangeArrowheads="1"/>
            </p:cNvSpPr>
            <p:nvPr/>
          </p:nvSpPr>
          <p:spPr bwMode="auto">
            <a:xfrm>
              <a:off x="4727" y="1789"/>
              <a:ext cx="39"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06" name="Oval 340"/>
            <p:cNvSpPr>
              <a:spLocks noChangeArrowheads="1"/>
            </p:cNvSpPr>
            <p:nvPr/>
          </p:nvSpPr>
          <p:spPr bwMode="auto">
            <a:xfrm>
              <a:off x="4529" y="1455"/>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607" name="Oval 341"/>
            <p:cNvSpPr>
              <a:spLocks noChangeArrowheads="1"/>
            </p:cNvSpPr>
            <p:nvPr/>
          </p:nvSpPr>
          <p:spPr bwMode="auto">
            <a:xfrm>
              <a:off x="4457" y="1842"/>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08" name="AutoShape 342"/>
            <p:cNvSpPr>
              <a:spLocks noChangeArrowheads="1"/>
            </p:cNvSpPr>
            <p:nvPr/>
          </p:nvSpPr>
          <p:spPr bwMode="auto">
            <a:xfrm rot="-10048271">
              <a:off x="4454" y="1824"/>
              <a:ext cx="78" cy="27"/>
            </a:xfrm>
            <a:prstGeom prst="parallelogram">
              <a:avLst>
                <a:gd name="adj" fmla="val 79057"/>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09" name="Oval 343"/>
            <p:cNvSpPr>
              <a:spLocks noChangeArrowheads="1"/>
            </p:cNvSpPr>
            <p:nvPr/>
          </p:nvSpPr>
          <p:spPr bwMode="auto">
            <a:xfrm>
              <a:off x="4802" y="1842"/>
              <a:ext cx="54"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10" name="AutoShape 344"/>
            <p:cNvSpPr>
              <a:spLocks noChangeArrowheads="1"/>
            </p:cNvSpPr>
            <p:nvPr/>
          </p:nvSpPr>
          <p:spPr bwMode="auto">
            <a:xfrm rot="-2162852">
              <a:off x="4785" y="1827"/>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11" name="Rectangle 345"/>
            <p:cNvSpPr>
              <a:spLocks noChangeArrowheads="1"/>
            </p:cNvSpPr>
            <p:nvPr/>
          </p:nvSpPr>
          <p:spPr bwMode="auto">
            <a:xfrm>
              <a:off x="4457" y="1973"/>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12" name="Rectangle 346"/>
            <p:cNvSpPr>
              <a:spLocks noChangeArrowheads="1"/>
            </p:cNvSpPr>
            <p:nvPr/>
          </p:nvSpPr>
          <p:spPr bwMode="auto">
            <a:xfrm>
              <a:off x="4599" y="1488"/>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613" name="Oval 347"/>
            <p:cNvSpPr>
              <a:spLocks noChangeArrowheads="1"/>
            </p:cNvSpPr>
            <p:nvPr/>
          </p:nvSpPr>
          <p:spPr bwMode="auto">
            <a:xfrm>
              <a:off x="2068" y="1017"/>
              <a:ext cx="211" cy="167"/>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14" name="Oval 348"/>
            <p:cNvSpPr>
              <a:spLocks noChangeArrowheads="1"/>
            </p:cNvSpPr>
            <p:nvPr/>
          </p:nvSpPr>
          <p:spPr bwMode="auto">
            <a:xfrm>
              <a:off x="1910" y="1018"/>
              <a:ext cx="211"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15" name="Oval 349"/>
            <p:cNvSpPr>
              <a:spLocks noChangeArrowheads="1"/>
            </p:cNvSpPr>
            <p:nvPr/>
          </p:nvSpPr>
          <p:spPr bwMode="auto">
            <a:xfrm>
              <a:off x="1936" y="999"/>
              <a:ext cx="316" cy="33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16" name="Freeform 350"/>
            <p:cNvSpPr>
              <a:spLocks/>
            </p:cNvSpPr>
            <p:nvPr/>
          </p:nvSpPr>
          <p:spPr bwMode="auto">
            <a:xfrm>
              <a:off x="2045" y="1014"/>
              <a:ext cx="53" cy="333"/>
            </a:xfrm>
            <a:custGeom>
              <a:avLst/>
              <a:gdLst>
                <a:gd name="T0" fmla="*/ 1 w 91"/>
                <a:gd name="T1" fmla="*/ 0 h 545"/>
                <a:gd name="T2" fmla="*/ 0 w 91"/>
                <a:gd name="T3" fmla="*/ 5 h 545"/>
                <a:gd name="T4" fmla="*/ 1 w 91"/>
                <a:gd name="T5" fmla="*/ 10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617" name="AutoShape 351"/>
            <p:cNvSpPr>
              <a:spLocks noChangeArrowheads="1"/>
            </p:cNvSpPr>
            <p:nvPr/>
          </p:nvSpPr>
          <p:spPr bwMode="auto">
            <a:xfrm rot="10800000">
              <a:off x="2023" y="1014"/>
              <a:ext cx="131" cy="28"/>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18" name="Rectangle 352"/>
            <p:cNvSpPr>
              <a:spLocks noChangeArrowheads="1"/>
            </p:cNvSpPr>
            <p:nvPr/>
          </p:nvSpPr>
          <p:spPr bwMode="auto">
            <a:xfrm>
              <a:off x="2121" y="1079"/>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19" name="AutoShape 353"/>
            <p:cNvSpPr>
              <a:spLocks noChangeArrowheads="1"/>
            </p:cNvSpPr>
            <p:nvPr/>
          </p:nvSpPr>
          <p:spPr bwMode="auto">
            <a:xfrm rot="10800000">
              <a:off x="2121" y="1142"/>
              <a:ext cx="78" cy="2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20" name="Rectangle 354"/>
            <p:cNvSpPr>
              <a:spLocks noChangeArrowheads="1"/>
            </p:cNvSpPr>
            <p:nvPr/>
          </p:nvSpPr>
          <p:spPr bwMode="auto">
            <a:xfrm>
              <a:off x="2157" y="1079"/>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21" name="Oval 355"/>
            <p:cNvSpPr>
              <a:spLocks noChangeArrowheads="1"/>
            </p:cNvSpPr>
            <p:nvPr/>
          </p:nvSpPr>
          <p:spPr bwMode="auto">
            <a:xfrm>
              <a:off x="1960" y="745"/>
              <a:ext cx="262"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622" name="Oval 356"/>
            <p:cNvSpPr>
              <a:spLocks noChangeArrowheads="1"/>
            </p:cNvSpPr>
            <p:nvPr/>
          </p:nvSpPr>
          <p:spPr bwMode="auto">
            <a:xfrm>
              <a:off x="1888" y="1132"/>
              <a:ext cx="52" cy="56"/>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23" name="AutoShape 357"/>
            <p:cNvSpPr>
              <a:spLocks noChangeArrowheads="1"/>
            </p:cNvSpPr>
            <p:nvPr/>
          </p:nvSpPr>
          <p:spPr bwMode="auto">
            <a:xfrm rot="-10048271">
              <a:off x="1884" y="1114"/>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24" name="Oval 358"/>
            <p:cNvSpPr>
              <a:spLocks noChangeArrowheads="1"/>
            </p:cNvSpPr>
            <p:nvPr/>
          </p:nvSpPr>
          <p:spPr bwMode="auto">
            <a:xfrm>
              <a:off x="2233" y="1132"/>
              <a:ext cx="53" cy="56"/>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25" name="AutoShape 359"/>
            <p:cNvSpPr>
              <a:spLocks noChangeArrowheads="1"/>
            </p:cNvSpPr>
            <p:nvPr/>
          </p:nvSpPr>
          <p:spPr bwMode="auto">
            <a:xfrm rot="-2162852">
              <a:off x="2216" y="1118"/>
              <a:ext cx="78" cy="27"/>
            </a:xfrm>
            <a:prstGeom prst="parallelogram">
              <a:avLst>
                <a:gd name="adj" fmla="val 79057"/>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26" name="Rectangle 360"/>
            <p:cNvSpPr>
              <a:spLocks noChangeArrowheads="1"/>
            </p:cNvSpPr>
            <p:nvPr/>
          </p:nvSpPr>
          <p:spPr bwMode="auto">
            <a:xfrm>
              <a:off x="1888" y="1263"/>
              <a:ext cx="420"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27" name="Rectangle 361"/>
            <p:cNvSpPr>
              <a:spLocks noChangeArrowheads="1"/>
            </p:cNvSpPr>
            <p:nvPr/>
          </p:nvSpPr>
          <p:spPr bwMode="auto">
            <a:xfrm>
              <a:off x="2030" y="778"/>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nvGrpSpPr>
            <p:cNvPr id="56628" name="Group 362"/>
            <p:cNvGrpSpPr>
              <a:grpSpLocks/>
            </p:cNvGrpSpPr>
            <p:nvPr/>
          </p:nvGrpSpPr>
          <p:grpSpPr bwMode="auto">
            <a:xfrm>
              <a:off x="1739" y="995"/>
              <a:ext cx="425" cy="740"/>
              <a:chOff x="379" y="2535"/>
              <a:chExt cx="732" cy="1213"/>
            </a:xfrm>
          </p:grpSpPr>
          <p:sp>
            <p:nvSpPr>
              <p:cNvPr id="56933" name="Oval 363"/>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34" name="Oval 364"/>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35" name="Oval 365"/>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36" name="Freeform 366"/>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937" name="AutoShape 367"/>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38" name="Rectangle 368"/>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39" name="AutoShape 369"/>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40" name="Rectangle 370"/>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941" name="Group 371"/>
              <p:cNvGrpSpPr>
                <a:grpSpLocks/>
              </p:cNvGrpSpPr>
              <p:nvPr/>
            </p:nvGrpSpPr>
            <p:grpSpPr bwMode="auto">
              <a:xfrm>
                <a:off x="509" y="2535"/>
                <a:ext cx="453" cy="453"/>
                <a:chOff x="521" y="2523"/>
                <a:chExt cx="453" cy="453"/>
              </a:xfrm>
            </p:grpSpPr>
            <p:sp>
              <p:nvSpPr>
                <p:cNvPr id="56948" name="Oval 372"/>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949" name="Freeform 373"/>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6942" name="Oval 374"/>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43" name="AutoShape 375"/>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44" name="Oval 376"/>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45" name="AutoShape 377"/>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46" name="Rectangle 378"/>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47" name="Rectangle 379"/>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629" name="Oval 380"/>
            <p:cNvSpPr>
              <a:spLocks noChangeArrowheads="1"/>
            </p:cNvSpPr>
            <p:nvPr/>
          </p:nvSpPr>
          <p:spPr bwMode="auto">
            <a:xfrm>
              <a:off x="2221" y="1268"/>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30" name="Oval 381"/>
            <p:cNvSpPr>
              <a:spLocks noChangeArrowheads="1"/>
            </p:cNvSpPr>
            <p:nvPr/>
          </p:nvSpPr>
          <p:spPr bwMode="auto">
            <a:xfrm>
              <a:off x="2063" y="1269"/>
              <a:ext cx="210" cy="16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31" name="Oval 382"/>
            <p:cNvSpPr>
              <a:spLocks noChangeArrowheads="1"/>
            </p:cNvSpPr>
            <p:nvPr/>
          </p:nvSpPr>
          <p:spPr bwMode="auto">
            <a:xfrm>
              <a:off x="2089" y="1249"/>
              <a:ext cx="316" cy="333"/>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32" name="Freeform 383"/>
            <p:cNvSpPr>
              <a:spLocks/>
            </p:cNvSpPr>
            <p:nvPr/>
          </p:nvSpPr>
          <p:spPr bwMode="auto">
            <a:xfrm>
              <a:off x="2197" y="1264"/>
              <a:ext cx="54" cy="333"/>
            </a:xfrm>
            <a:custGeom>
              <a:avLst/>
              <a:gdLst>
                <a:gd name="T0" fmla="*/ 1 w 91"/>
                <a:gd name="T1" fmla="*/ 0 h 545"/>
                <a:gd name="T2" fmla="*/ 0 w 91"/>
                <a:gd name="T3" fmla="*/ 5 h 545"/>
                <a:gd name="T4" fmla="*/ 1 w 91"/>
                <a:gd name="T5" fmla="*/ 10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633" name="AutoShape 384"/>
            <p:cNvSpPr>
              <a:spLocks noChangeArrowheads="1"/>
            </p:cNvSpPr>
            <p:nvPr/>
          </p:nvSpPr>
          <p:spPr bwMode="auto">
            <a:xfrm rot="10800000">
              <a:off x="2176" y="1264"/>
              <a:ext cx="131"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34" name="Rectangle 385"/>
            <p:cNvSpPr>
              <a:spLocks noChangeArrowheads="1"/>
            </p:cNvSpPr>
            <p:nvPr/>
          </p:nvSpPr>
          <p:spPr bwMode="auto">
            <a:xfrm>
              <a:off x="2273" y="1329"/>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35" name="AutoShape 386"/>
            <p:cNvSpPr>
              <a:spLocks noChangeArrowheads="1"/>
            </p:cNvSpPr>
            <p:nvPr/>
          </p:nvSpPr>
          <p:spPr bwMode="auto">
            <a:xfrm rot="10800000">
              <a:off x="2273" y="1392"/>
              <a:ext cx="78" cy="2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36" name="Rectangle 387"/>
            <p:cNvSpPr>
              <a:spLocks noChangeArrowheads="1"/>
            </p:cNvSpPr>
            <p:nvPr/>
          </p:nvSpPr>
          <p:spPr bwMode="auto">
            <a:xfrm>
              <a:off x="2309" y="1329"/>
              <a:ext cx="40"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37" name="Oval 388"/>
            <p:cNvSpPr>
              <a:spLocks noChangeArrowheads="1"/>
            </p:cNvSpPr>
            <p:nvPr/>
          </p:nvSpPr>
          <p:spPr bwMode="auto">
            <a:xfrm>
              <a:off x="2112" y="995"/>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638" name="Freeform 389"/>
            <p:cNvSpPr>
              <a:spLocks/>
            </p:cNvSpPr>
            <p:nvPr/>
          </p:nvSpPr>
          <p:spPr bwMode="auto">
            <a:xfrm rot="10800000">
              <a:off x="2158" y="1170"/>
              <a:ext cx="168" cy="61"/>
            </a:xfrm>
            <a:custGeom>
              <a:avLst/>
              <a:gdLst>
                <a:gd name="T0" fmla="*/ 0 w 408"/>
                <a:gd name="T1" fmla="*/ 0 h 136"/>
                <a:gd name="T2" fmla="*/ 0 w 408"/>
                <a:gd name="T3" fmla="*/ 0 h 136"/>
                <a:gd name="T4" fmla="*/ 0 w 408"/>
                <a:gd name="T5" fmla="*/ 0 h 136"/>
                <a:gd name="T6" fmla="*/ 0 w 408"/>
                <a:gd name="T7" fmla="*/ 0 h 136"/>
                <a:gd name="T8" fmla="*/ 0 w 408"/>
                <a:gd name="T9" fmla="*/ 0 h 136"/>
                <a:gd name="T10" fmla="*/ 0 w 408"/>
                <a:gd name="T11" fmla="*/ 0 h 136"/>
                <a:gd name="T12" fmla="*/ 0 w 408"/>
                <a:gd name="T13" fmla="*/ 0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sp>
          <p:nvSpPr>
            <p:cNvPr id="56639" name="Oval 390"/>
            <p:cNvSpPr>
              <a:spLocks noChangeArrowheads="1"/>
            </p:cNvSpPr>
            <p:nvPr/>
          </p:nvSpPr>
          <p:spPr bwMode="auto">
            <a:xfrm>
              <a:off x="2040" y="1383"/>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40" name="AutoShape 391"/>
            <p:cNvSpPr>
              <a:spLocks noChangeArrowheads="1"/>
            </p:cNvSpPr>
            <p:nvPr/>
          </p:nvSpPr>
          <p:spPr bwMode="auto">
            <a:xfrm rot="-10048271">
              <a:off x="2036" y="1364"/>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41" name="Oval 392"/>
            <p:cNvSpPr>
              <a:spLocks noChangeArrowheads="1"/>
            </p:cNvSpPr>
            <p:nvPr/>
          </p:nvSpPr>
          <p:spPr bwMode="auto">
            <a:xfrm>
              <a:off x="2385" y="1383"/>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42" name="AutoShape 393"/>
            <p:cNvSpPr>
              <a:spLocks noChangeArrowheads="1"/>
            </p:cNvSpPr>
            <p:nvPr/>
          </p:nvSpPr>
          <p:spPr bwMode="auto">
            <a:xfrm rot="-2162852">
              <a:off x="2368" y="1368"/>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43" name="Rectangle 394"/>
            <p:cNvSpPr>
              <a:spLocks noChangeArrowheads="1"/>
            </p:cNvSpPr>
            <p:nvPr/>
          </p:nvSpPr>
          <p:spPr bwMode="auto">
            <a:xfrm>
              <a:off x="2040" y="1513"/>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44" name="Rectangle 395"/>
            <p:cNvSpPr>
              <a:spLocks noChangeArrowheads="1"/>
            </p:cNvSpPr>
            <p:nvPr/>
          </p:nvSpPr>
          <p:spPr bwMode="auto">
            <a:xfrm>
              <a:off x="2182" y="1028"/>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645" name="Oval 396"/>
            <p:cNvSpPr>
              <a:spLocks noChangeArrowheads="1"/>
            </p:cNvSpPr>
            <p:nvPr/>
          </p:nvSpPr>
          <p:spPr bwMode="auto">
            <a:xfrm>
              <a:off x="2051" y="1519"/>
              <a:ext cx="210" cy="167"/>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46" name="Oval 397"/>
            <p:cNvSpPr>
              <a:spLocks noChangeArrowheads="1"/>
            </p:cNvSpPr>
            <p:nvPr/>
          </p:nvSpPr>
          <p:spPr bwMode="auto">
            <a:xfrm>
              <a:off x="1893" y="1520"/>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47" name="Oval 398"/>
            <p:cNvSpPr>
              <a:spLocks noChangeArrowheads="1"/>
            </p:cNvSpPr>
            <p:nvPr/>
          </p:nvSpPr>
          <p:spPr bwMode="auto">
            <a:xfrm>
              <a:off x="1919" y="1501"/>
              <a:ext cx="316" cy="33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48" name="Freeform 399"/>
            <p:cNvSpPr>
              <a:spLocks/>
            </p:cNvSpPr>
            <p:nvPr/>
          </p:nvSpPr>
          <p:spPr bwMode="auto">
            <a:xfrm>
              <a:off x="2027" y="1515"/>
              <a:ext cx="53" cy="334"/>
            </a:xfrm>
            <a:custGeom>
              <a:avLst/>
              <a:gdLst>
                <a:gd name="T0" fmla="*/ 1 w 91"/>
                <a:gd name="T1" fmla="*/ 0 h 545"/>
                <a:gd name="T2" fmla="*/ 0 w 91"/>
                <a:gd name="T3" fmla="*/ 6 h 545"/>
                <a:gd name="T4" fmla="*/ 1 w 91"/>
                <a:gd name="T5" fmla="*/ 11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649" name="AutoShape 400"/>
            <p:cNvSpPr>
              <a:spLocks noChangeArrowheads="1"/>
            </p:cNvSpPr>
            <p:nvPr/>
          </p:nvSpPr>
          <p:spPr bwMode="auto">
            <a:xfrm rot="10800000">
              <a:off x="2006" y="1515"/>
              <a:ext cx="131"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50" name="Rectangle 401"/>
            <p:cNvSpPr>
              <a:spLocks noChangeArrowheads="1"/>
            </p:cNvSpPr>
            <p:nvPr/>
          </p:nvSpPr>
          <p:spPr bwMode="auto">
            <a:xfrm>
              <a:off x="2103" y="1581"/>
              <a:ext cx="39"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51" name="AutoShape 402"/>
            <p:cNvSpPr>
              <a:spLocks noChangeArrowheads="1"/>
            </p:cNvSpPr>
            <p:nvPr/>
          </p:nvSpPr>
          <p:spPr bwMode="auto">
            <a:xfrm rot="10800000">
              <a:off x="2103" y="1643"/>
              <a:ext cx="78" cy="21"/>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52" name="Rectangle 403"/>
            <p:cNvSpPr>
              <a:spLocks noChangeArrowheads="1"/>
            </p:cNvSpPr>
            <p:nvPr/>
          </p:nvSpPr>
          <p:spPr bwMode="auto">
            <a:xfrm>
              <a:off x="2139" y="1581"/>
              <a:ext cx="40"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53" name="Oval 404"/>
            <p:cNvSpPr>
              <a:spLocks noChangeArrowheads="1"/>
            </p:cNvSpPr>
            <p:nvPr/>
          </p:nvSpPr>
          <p:spPr bwMode="auto">
            <a:xfrm>
              <a:off x="1942" y="1247"/>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654" name="Freeform 405"/>
            <p:cNvSpPr>
              <a:spLocks/>
            </p:cNvSpPr>
            <p:nvPr/>
          </p:nvSpPr>
          <p:spPr bwMode="auto">
            <a:xfrm rot="10800000">
              <a:off x="1988" y="1421"/>
              <a:ext cx="168" cy="61"/>
            </a:xfrm>
            <a:custGeom>
              <a:avLst/>
              <a:gdLst>
                <a:gd name="T0" fmla="*/ 0 w 408"/>
                <a:gd name="T1" fmla="*/ 0 h 136"/>
                <a:gd name="T2" fmla="*/ 0 w 408"/>
                <a:gd name="T3" fmla="*/ 0 h 136"/>
                <a:gd name="T4" fmla="*/ 0 w 408"/>
                <a:gd name="T5" fmla="*/ 0 h 136"/>
                <a:gd name="T6" fmla="*/ 0 w 408"/>
                <a:gd name="T7" fmla="*/ 0 h 136"/>
                <a:gd name="T8" fmla="*/ 0 w 408"/>
                <a:gd name="T9" fmla="*/ 0 h 136"/>
                <a:gd name="T10" fmla="*/ 0 w 408"/>
                <a:gd name="T11" fmla="*/ 0 h 136"/>
                <a:gd name="T12" fmla="*/ 0 w 408"/>
                <a:gd name="T13" fmla="*/ 0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sp>
          <p:nvSpPr>
            <p:cNvPr id="56655" name="Oval 406"/>
            <p:cNvSpPr>
              <a:spLocks noChangeArrowheads="1"/>
            </p:cNvSpPr>
            <p:nvPr/>
          </p:nvSpPr>
          <p:spPr bwMode="auto">
            <a:xfrm>
              <a:off x="1870" y="1634"/>
              <a:ext cx="52"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656" name="Group 407"/>
            <p:cNvGrpSpPr>
              <a:grpSpLocks/>
            </p:cNvGrpSpPr>
            <p:nvPr/>
          </p:nvGrpSpPr>
          <p:grpSpPr bwMode="auto">
            <a:xfrm>
              <a:off x="1570" y="1247"/>
              <a:ext cx="424" cy="740"/>
              <a:chOff x="379" y="2535"/>
              <a:chExt cx="732" cy="1213"/>
            </a:xfrm>
          </p:grpSpPr>
          <p:sp>
            <p:nvSpPr>
              <p:cNvPr id="56916" name="Oval 408"/>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17" name="Oval 409"/>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18" name="Oval 410"/>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19" name="Freeform 411"/>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920" name="AutoShape 412"/>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21" name="Rectangle 413"/>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22" name="AutoShape 414"/>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23" name="Rectangle 415"/>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924" name="Group 416"/>
              <p:cNvGrpSpPr>
                <a:grpSpLocks/>
              </p:cNvGrpSpPr>
              <p:nvPr/>
            </p:nvGrpSpPr>
            <p:grpSpPr bwMode="auto">
              <a:xfrm>
                <a:off x="509" y="2535"/>
                <a:ext cx="453" cy="453"/>
                <a:chOff x="521" y="2523"/>
                <a:chExt cx="453" cy="453"/>
              </a:xfrm>
            </p:grpSpPr>
            <p:sp>
              <p:nvSpPr>
                <p:cNvPr id="56931" name="Oval 417"/>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932" name="Freeform 418"/>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6925" name="Oval 419"/>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26" name="AutoShape 420"/>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27" name="Oval 421"/>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28" name="AutoShape 422"/>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29" name="Rectangle 423"/>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30" name="Rectangle 424"/>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657" name="AutoShape 425"/>
            <p:cNvSpPr>
              <a:spLocks noChangeArrowheads="1"/>
            </p:cNvSpPr>
            <p:nvPr/>
          </p:nvSpPr>
          <p:spPr bwMode="auto">
            <a:xfrm rot="-10048271">
              <a:off x="1866" y="1616"/>
              <a:ext cx="79" cy="27"/>
            </a:xfrm>
            <a:prstGeom prst="parallelogram">
              <a:avLst>
                <a:gd name="adj" fmla="val 8007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58" name="Oval 426"/>
            <p:cNvSpPr>
              <a:spLocks noChangeArrowheads="1"/>
            </p:cNvSpPr>
            <p:nvPr/>
          </p:nvSpPr>
          <p:spPr bwMode="auto">
            <a:xfrm>
              <a:off x="2215" y="1634"/>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59" name="AutoShape 427"/>
            <p:cNvSpPr>
              <a:spLocks noChangeArrowheads="1"/>
            </p:cNvSpPr>
            <p:nvPr/>
          </p:nvSpPr>
          <p:spPr bwMode="auto">
            <a:xfrm rot="-2162852">
              <a:off x="2198" y="1619"/>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60" name="Rectangle 428"/>
            <p:cNvSpPr>
              <a:spLocks noChangeArrowheads="1"/>
            </p:cNvSpPr>
            <p:nvPr/>
          </p:nvSpPr>
          <p:spPr bwMode="auto">
            <a:xfrm>
              <a:off x="1870" y="1765"/>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61" name="Rectangle 429"/>
            <p:cNvSpPr>
              <a:spLocks noChangeArrowheads="1"/>
            </p:cNvSpPr>
            <p:nvPr/>
          </p:nvSpPr>
          <p:spPr bwMode="auto">
            <a:xfrm>
              <a:off x="2012" y="1280"/>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nvGrpSpPr>
            <p:cNvPr id="56662" name="Group 430"/>
            <p:cNvGrpSpPr>
              <a:grpSpLocks/>
            </p:cNvGrpSpPr>
            <p:nvPr/>
          </p:nvGrpSpPr>
          <p:grpSpPr bwMode="auto">
            <a:xfrm>
              <a:off x="2164" y="1247"/>
              <a:ext cx="424" cy="740"/>
              <a:chOff x="379" y="2535"/>
              <a:chExt cx="732" cy="1213"/>
            </a:xfrm>
          </p:grpSpPr>
          <p:sp>
            <p:nvSpPr>
              <p:cNvPr id="56899" name="Oval 431"/>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00" name="Oval 432"/>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01" name="Oval 433"/>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02" name="Freeform 434"/>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903" name="AutoShape 435"/>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04" name="Rectangle 436"/>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05" name="AutoShape 437"/>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06" name="Rectangle 438"/>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907" name="Group 439"/>
              <p:cNvGrpSpPr>
                <a:grpSpLocks/>
              </p:cNvGrpSpPr>
              <p:nvPr/>
            </p:nvGrpSpPr>
            <p:grpSpPr bwMode="auto">
              <a:xfrm>
                <a:off x="509" y="2535"/>
                <a:ext cx="453" cy="453"/>
                <a:chOff x="521" y="2523"/>
                <a:chExt cx="453" cy="453"/>
              </a:xfrm>
            </p:grpSpPr>
            <p:sp>
              <p:nvSpPr>
                <p:cNvPr id="56914" name="Oval 440"/>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915" name="Freeform 441"/>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6908" name="Oval 442"/>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09" name="AutoShape 443"/>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10" name="Oval 444"/>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11" name="AutoShape 445"/>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12" name="Rectangle 446"/>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913" name="Rectangle 447"/>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663" name="Oval 448"/>
            <p:cNvSpPr>
              <a:spLocks noChangeArrowheads="1"/>
            </p:cNvSpPr>
            <p:nvPr/>
          </p:nvSpPr>
          <p:spPr bwMode="auto">
            <a:xfrm>
              <a:off x="524" y="1071"/>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64" name="Oval 449"/>
            <p:cNvSpPr>
              <a:spLocks noChangeArrowheads="1"/>
            </p:cNvSpPr>
            <p:nvPr/>
          </p:nvSpPr>
          <p:spPr bwMode="auto">
            <a:xfrm>
              <a:off x="366" y="1072"/>
              <a:ext cx="210" cy="16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65" name="Oval 450"/>
            <p:cNvSpPr>
              <a:spLocks noChangeArrowheads="1"/>
            </p:cNvSpPr>
            <p:nvPr/>
          </p:nvSpPr>
          <p:spPr bwMode="auto">
            <a:xfrm>
              <a:off x="392" y="1052"/>
              <a:ext cx="316" cy="333"/>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66" name="Freeform 451"/>
            <p:cNvSpPr>
              <a:spLocks/>
            </p:cNvSpPr>
            <p:nvPr/>
          </p:nvSpPr>
          <p:spPr bwMode="auto">
            <a:xfrm>
              <a:off x="501" y="1067"/>
              <a:ext cx="53" cy="333"/>
            </a:xfrm>
            <a:custGeom>
              <a:avLst/>
              <a:gdLst>
                <a:gd name="T0" fmla="*/ 1 w 91"/>
                <a:gd name="T1" fmla="*/ 0 h 545"/>
                <a:gd name="T2" fmla="*/ 0 w 91"/>
                <a:gd name="T3" fmla="*/ 5 h 545"/>
                <a:gd name="T4" fmla="*/ 1 w 91"/>
                <a:gd name="T5" fmla="*/ 10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667" name="AutoShape 452"/>
            <p:cNvSpPr>
              <a:spLocks noChangeArrowheads="1"/>
            </p:cNvSpPr>
            <p:nvPr/>
          </p:nvSpPr>
          <p:spPr bwMode="auto">
            <a:xfrm rot="10800000">
              <a:off x="479" y="1067"/>
              <a:ext cx="131"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68" name="Rectangle 453"/>
            <p:cNvSpPr>
              <a:spLocks noChangeArrowheads="1"/>
            </p:cNvSpPr>
            <p:nvPr/>
          </p:nvSpPr>
          <p:spPr bwMode="auto">
            <a:xfrm>
              <a:off x="576" y="1132"/>
              <a:ext cx="40"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69" name="AutoShape 454"/>
            <p:cNvSpPr>
              <a:spLocks noChangeArrowheads="1"/>
            </p:cNvSpPr>
            <p:nvPr/>
          </p:nvSpPr>
          <p:spPr bwMode="auto">
            <a:xfrm rot="10800000">
              <a:off x="576" y="1195"/>
              <a:ext cx="79" cy="2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70" name="Rectangle 455"/>
            <p:cNvSpPr>
              <a:spLocks noChangeArrowheads="1"/>
            </p:cNvSpPr>
            <p:nvPr/>
          </p:nvSpPr>
          <p:spPr bwMode="auto">
            <a:xfrm>
              <a:off x="613" y="1132"/>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71" name="Oval 456"/>
            <p:cNvSpPr>
              <a:spLocks noChangeArrowheads="1"/>
            </p:cNvSpPr>
            <p:nvPr/>
          </p:nvSpPr>
          <p:spPr bwMode="auto">
            <a:xfrm>
              <a:off x="416" y="798"/>
              <a:ext cx="262"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672" name="Freeform 457"/>
            <p:cNvSpPr>
              <a:spLocks/>
            </p:cNvSpPr>
            <p:nvPr/>
          </p:nvSpPr>
          <p:spPr bwMode="auto">
            <a:xfrm rot="-10600524">
              <a:off x="462" y="973"/>
              <a:ext cx="168" cy="61"/>
            </a:xfrm>
            <a:custGeom>
              <a:avLst/>
              <a:gdLst>
                <a:gd name="T0" fmla="*/ 0 w 408"/>
                <a:gd name="T1" fmla="*/ 0 h 136"/>
                <a:gd name="T2" fmla="*/ 0 w 408"/>
                <a:gd name="T3" fmla="*/ 0 h 136"/>
                <a:gd name="T4" fmla="*/ 0 w 408"/>
                <a:gd name="T5" fmla="*/ 0 h 136"/>
                <a:gd name="T6" fmla="*/ 0 w 408"/>
                <a:gd name="T7" fmla="*/ 0 h 136"/>
                <a:gd name="T8" fmla="*/ 0 w 408"/>
                <a:gd name="T9" fmla="*/ 0 h 136"/>
                <a:gd name="T10" fmla="*/ 0 w 408"/>
                <a:gd name="T11" fmla="*/ 0 h 136"/>
                <a:gd name="T12" fmla="*/ 0 w 408"/>
                <a:gd name="T13" fmla="*/ 0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sp>
          <p:nvSpPr>
            <p:cNvPr id="56673" name="Oval 458"/>
            <p:cNvSpPr>
              <a:spLocks noChangeArrowheads="1"/>
            </p:cNvSpPr>
            <p:nvPr/>
          </p:nvSpPr>
          <p:spPr bwMode="auto">
            <a:xfrm>
              <a:off x="344" y="1186"/>
              <a:ext cx="52"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74" name="AutoShape 459"/>
            <p:cNvSpPr>
              <a:spLocks noChangeArrowheads="1"/>
            </p:cNvSpPr>
            <p:nvPr/>
          </p:nvSpPr>
          <p:spPr bwMode="auto">
            <a:xfrm rot="-10048271">
              <a:off x="340" y="1167"/>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75" name="Oval 460"/>
            <p:cNvSpPr>
              <a:spLocks noChangeArrowheads="1"/>
            </p:cNvSpPr>
            <p:nvPr/>
          </p:nvSpPr>
          <p:spPr bwMode="auto">
            <a:xfrm>
              <a:off x="689" y="1186"/>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76" name="AutoShape 461"/>
            <p:cNvSpPr>
              <a:spLocks noChangeArrowheads="1"/>
            </p:cNvSpPr>
            <p:nvPr/>
          </p:nvSpPr>
          <p:spPr bwMode="auto">
            <a:xfrm rot="-2162852">
              <a:off x="672" y="1171"/>
              <a:ext cx="78" cy="28"/>
            </a:xfrm>
            <a:prstGeom prst="parallelogram">
              <a:avLst>
                <a:gd name="adj" fmla="val 76233"/>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77" name="Rectangle 462"/>
            <p:cNvSpPr>
              <a:spLocks noChangeArrowheads="1"/>
            </p:cNvSpPr>
            <p:nvPr/>
          </p:nvSpPr>
          <p:spPr bwMode="auto">
            <a:xfrm>
              <a:off x="344" y="1317"/>
              <a:ext cx="420" cy="2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78" name="Rectangle 463"/>
            <p:cNvSpPr>
              <a:spLocks noChangeArrowheads="1"/>
            </p:cNvSpPr>
            <p:nvPr/>
          </p:nvSpPr>
          <p:spPr bwMode="auto">
            <a:xfrm>
              <a:off x="486" y="831"/>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nvGrpSpPr>
            <p:cNvPr id="56679" name="Group 464"/>
            <p:cNvGrpSpPr>
              <a:grpSpLocks/>
            </p:cNvGrpSpPr>
            <p:nvPr/>
          </p:nvGrpSpPr>
          <p:grpSpPr bwMode="auto">
            <a:xfrm>
              <a:off x="637" y="798"/>
              <a:ext cx="425" cy="740"/>
              <a:chOff x="379" y="2535"/>
              <a:chExt cx="732" cy="1213"/>
            </a:xfrm>
          </p:grpSpPr>
          <p:sp>
            <p:nvSpPr>
              <p:cNvPr id="56882" name="Oval 465"/>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83" name="Oval 466"/>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84" name="Oval 467"/>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85" name="Freeform 468"/>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886" name="AutoShape 469"/>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87" name="Rectangle 470"/>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88" name="AutoShape 471"/>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89" name="Rectangle 472"/>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890" name="Group 473"/>
              <p:cNvGrpSpPr>
                <a:grpSpLocks/>
              </p:cNvGrpSpPr>
              <p:nvPr/>
            </p:nvGrpSpPr>
            <p:grpSpPr bwMode="auto">
              <a:xfrm>
                <a:off x="509" y="2535"/>
                <a:ext cx="453" cy="453"/>
                <a:chOff x="521" y="2523"/>
                <a:chExt cx="453" cy="453"/>
              </a:xfrm>
            </p:grpSpPr>
            <p:sp>
              <p:nvSpPr>
                <p:cNvPr id="56897" name="Oval 474"/>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898" name="Freeform 475"/>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6891" name="Oval 476"/>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92" name="AutoShape 477"/>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93" name="Oval 478"/>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94" name="AutoShape 479"/>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95" name="Rectangle 480"/>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96" name="Rectangle 481"/>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680" name="Oval 482"/>
            <p:cNvSpPr>
              <a:spLocks noChangeArrowheads="1"/>
            </p:cNvSpPr>
            <p:nvPr/>
          </p:nvSpPr>
          <p:spPr bwMode="auto">
            <a:xfrm>
              <a:off x="1118" y="1071"/>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81" name="Oval 483"/>
            <p:cNvSpPr>
              <a:spLocks noChangeArrowheads="1"/>
            </p:cNvSpPr>
            <p:nvPr/>
          </p:nvSpPr>
          <p:spPr bwMode="auto">
            <a:xfrm>
              <a:off x="960" y="1072"/>
              <a:ext cx="210" cy="165"/>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82" name="Oval 484"/>
            <p:cNvSpPr>
              <a:spLocks noChangeArrowheads="1"/>
            </p:cNvSpPr>
            <p:nvPr/>
          </p:nvSpPr>
          <p:spPr bwMode="auto">
            <a:xfrm>
              <a:off x="986" y="1052"/>
              <a:ext cx="316" cy="333"/>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83" name="Freeform 485"/>
            <p:cNvSpPr>
              <a:spLocks/>
            </p:cNvSpPr>
            <p:nvPr/>
          </p:nvSpPr>
          <p:spPr bwMode="auto">
            <a:xfrm>
              <a:off x="1094" y="1067"/>
              <a:ext cx="54" cy="333"/>
            </a:xfrm>
            <a:custGeom>
              <a:avLst/>
              <a:gdLst>
                <a:gd name="T0" fmla="*/ 1 w 91"/>
                <a:gd name="T1" fmla="*/ 0 h 545"/>
                <a:gd name="T2" fmla="*/ 0 w 91"/>
                <a:gd name="T3" fmla="*/ 5 h 545"/>
                <a:gd name="T4" fmla="*/ 1 w 91"/>
                <a:gd name="T5" fmla="*/ 10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684" name="AutoShape 486"/>
            <p:cNvSpPr>
              <a:spLocks noChangeArrowheads="1"/>
            </p:cNvSpPr>
            <p:nvPr/>
          </p:nvSpPr>
          <p:spPr bwMode="auto">
            <a:xfrm rot="10800000">
              <a:off x="1073" y="1067"/>
              <a:ext cx="131"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85" name="Rectangle 487"/>
            <p:cNvSpPr>
              <a:spLocks noChangeArrowheads="1"/>
            </p:cNvSpPr>
            <p:nvPr/>
          </p:nvSpPr>
          <p:spPr bwMode="auto">
            <a:xfrm>
              <a:off x="1170" y="1132"/>
              <a:ext cx="39"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86" name="AutoShape 488"/>
            <p:cNvSpPr>
              <a:spLocks noChangeArrowheads="1"/>
            </p:cNvSpPr>
            <p:nvPr/>
          </p:nvSpPr>
          <p:spPr bwMode="auto">
            <a:xfrm rot="10800000">
              <a:off x="1170" y="1195"/>
              <a:ext cx="79" cy="2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87" name="Rectangle 489"/>
            <p:cNvSpPr>
              <a:spLocks noChangeArrowheads="1"/>
            </p:cNvSpPr>
            <p:nvPr/>
          </p:nvSpPr>
          <p:spPr bwMode="auto">
            <a:xfrm>
              <a:off x="1206" y="1132"/>
              <a:ext cx="40" cy="63"/>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88" name="Oval 490"/>
            <p:cNvSpPr>
              <a:spLocks noChangeArrowheads="1"/>
            </p:cNvSpPr>
            <p:nvPr/>
          </p:nvSpPr>
          <p:spPr bwMode="auto">
            <a:xfrm>
              <a:off x="1009" y="798"/>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689" name="Oval 491"/>
            <p:cNvSpPr>
              <a:spLocks noChangeArrowheads="1"/>
            </p:cNvSpPr>
            <p:nvPr/>
          </p:nvSpPr>
          <p:spPr bwMode="auto">
            <a:xfrm>
              <a:off x="937" y="1186"/>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90" name="AutoShape 492"/>
            <p:cNvSpPr>
              <a:spLocks noChangeArrowheads="1"/>
            </p:cNvSpPr>
            <p:nvPr/>
          </p:nvSpPr>
          <p:spPr bwMode="auto">
            <a:xfrm rot="-10048271">
              <a:off x="934" y="1167"/>
              <a:ext cx="78" cy="28"/>
            </a:xfrm>
            <a:prstGeom prst="parallelogram">
              <a:avLst>
                <a:gd name="adj" fmla="val 76233"/>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91" name="Oval 493"/>
            <p:cNvSpPr>
              <a:spLocks noChangeArrowheads="1"/>
            </p:cNvSpPr>
            <p:nvPr/>
          </p:nvSpPr>
          <p:spPr bwMode="auto">
            <a:xfrm>
              <a:off x="1282" y="1186"/>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92" name="AutoShape 494"/>
            <p:cNvSpPr>
              <a:spLocks noChangeArrowheads="1"/>
            </p:cNvSpPr>
            <p:nvPr/>
          </p:nvSpPr>
          <p:spPr bwMode="auto">
            <a:xfrm rot="-2162852">
              <a:off x="1265" y="1171"/>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93" name="Rectangle 495"/>
            <p:cNvSpPr>
              <a:spLocks noChangeArrowheads="1"/>
            </p:cNvSpPr>
            <p:nvPr/>
          </p:nvSpPr>
          <p:spPr bwMode="auto">
            <a:xfrm>
              <a:off x="937" y="1317"/>
              <a:ext cx="421" cy="2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94" name="Rectangle 496"/>
            <p:cNvSpPr>
              <a:spLocks noChangeArrowheads="1"/>
            </p:cNvSpPr>
            <p:nvPr/>
          </p:nvSpPr>
          <p:spPr bwMode="auto">
            <a:xfrm>
              <a:off x="1079" y="831"/>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695" name="Oval 497"/>
            <p:cNvSpPr>
              <a:spLocks noChangeArrowheads="1"/>
            </p:cNvSpPr>
            <p:nvPr/>
          </p:nvSpPr>
          <p:spPr bwMode="auto">
            <a:xfrm>
              <a:off x="693" y="1310"/>
              <a:ext cx="211" cy="167"/>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96" name="Oval 498"/>
            <p:cNvSpPr>
              <a:spLocks noChangeArrowheads="1"/>
            </p:cNvSpPr>
            <p:nvPr/>
          </p:nvSpPr>
          <p:spPr bwMode="auto">
            <a:xfrm>
              <a:off x="535" y="1311"/>
              <a:ext cx="211"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97" name="Oval 499"/>
            <p:cNvSpPr>
              <a:spLocks noChangeArrowheads="1"/>
            </p:cNvSpPr>
            <p:nvPr/>
          </p:nvSpPr>
          <p:spPr bwMode="auto">
            <a:xfrm>
              <a:off x="562" y="1292"/>
              <a:ext cx="315" cy="33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698" name="Freeform 500"/>
            <p:cNvSpPr>
              <a:spLocks/>
            </p:cNvSpPr>
            <p:nvPr/>
          </p:nvSpPr>
          <p:spPr bwMode="auto">
            <a:xfrm>
              <a:off x="670" y="1306"/>
              <a:ext cx="53" cy="334"/>
            </a:xfrm>
            <a:custGeom>
              <a:avLst/>
              <a:gdLst>
                <a:gd name="T0" fmla="*/ 1 w 91"/>
                <a:gd name="T1" fmla="*/ 0 h 545"/>
                <a:gd name="T2" fmla="*/ 0 w 91"/>
                <a:gd name="T3" fmla="*/ 6 h 545"/>
                <a:gd name="T4" fmla="*/ 1 w 91"/>
                <a:gd name="T5" fmla="*/ 11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699" name="AutoShape 501"/>
            <p:cNvSpPr>
              <a:spLocks noChangeArrowheads="1"/>
            </p:cNvSpPr>
            <p:nvPr/>
          </p:nvSpPr>
          <p:spPr bwMode="auto">
            <a:xfrm rot="10800000">
              <a:off x="648" y="1306"/>
              <a:ext cx="131"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00" name="Rectangle 502"/>
            <p:cNvSpPr>
              <a:spLocks noChangeArrowheads="1"/>
            </p:cNvSpPr>
            <p:nvPr/>
          </p:nvSpPr>
          <p:spPr bwMode="auto">
            <a:xfrm>
              <a:off x="746" y="1372"/>
              <a:ext cx="39"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01" name="AutoShape 503"/>
            <p:cNvSpPr>
              <a:spLocks noChangeArrowheads="1"/>
            </p:cNvSpPr>
            <p:nvPr/>
          </p:nvSpPr>
          <p:spPr bwMode="auto">
            <a:xfrm rot="10800000">
              <a:off x="746" y="1434"/>
              <a:ext cx="78" cy="21"/>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02" name="Rectangle 504"/>
            <p:cNvSpPr>
              <a:spLocks noChangeArrowheads="1"/>
            </p:cNvSpPr>
            <p:nvPr/>
          </p:nvSpPr>
          <p:spPr bwMode="auto">
            <a:xfrm>
              <a:off x="782" y="1372"/>
              <a:ext cx="39"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03" name="Oval 505"/>
            <p:cNvSpPr>
              <a:spLocks noChangeArrowheads="1"/>
            </p:cNvSpPr>
            <p:nvPr/>
          </p:nvSpPr>
          <p:spPr bwMode="auto">
            <a:xfrm>
              <a:off x="585" y="1038"/>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704" name="Oval 506"/>
            <p:cNvSpPr>
              <a:spLocks noChangeArrowheads="1"/>
            </p:cNvSpPr>
            <p:nvPr/>
          </p:nvSpPr>
          <p:spPr bwMode="auto">
            <a:xfrm>
              <a:off x="513" y="1425"/>
              <a:ext cx="52"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05" name="AutoShape 507"/>
            <p:cNvSpPr>
              <a:spLocks noChangeArrowheads="1"/>
            </p:cNvSpPr>
            <p:nvPr/>
          </p:nvSpPr>
          <p:spPr bwMode="auto">
            <a:xfrm rot="-10048271">
              <a:off x="509" y="1407"/>
              <a:ext cx="79" cy="27"/>
            </a:xfrm>
            <a:prstGeom prst="parallelogram">
              <a:avLst>
                <a:gd name="adj" fmla="val 8007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06" name="Oval 508"/>
            <p:cNvSpPr>
              <a:spLocks noChangeArrowheads="1"/>
            </p:cNvSpPr>
            <p:nvPr/>
          </p:nvSpPr>
          <p:spPr bwMode="auto">
            <a:xfrm>
              <a:off x="858" y="1425"/>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07" name="AutoShape 509"/>
            <p:cNvSpPr>
              <a:spLocks noChangeArrowheads="1"/>
            </p:cNvSpPr>
            <p:nvPr/>
          </p:nvSpPr>
          <p:spPr bwMode="auto">
            <a:xfrm rot="-2162852">
              <a:off x="841" y="1410"/>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08" name="Rectangle 510"/>
            <p:cNvSpPr>
              <a:spLocks noChangeArrowheads="1"/>
            </p:cNvSpPr>
            <p:nvPr/>
          </p:nvSpPr>
          <p:spPr bwMode="auto">
            <a:xfrm>
              <a:off x="513" y="1556"/>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09" name="Rectangle 511"/>
            <p:cNvSpPr>
              <a:spLocks noChangeArrowheads="1"/>
            </p:cNvSpPr>
            <p:nvPr/>
          </p:nvSpPr>
          <p:spPr bwMode="auto">
            <a:xfrm>
              <a:off x="655" y="1071"/>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710" name="Oval 512"/>
            <p:cNvSpPr>
              <a:spLocks noChangeArrowheads="1"/>
            </p:cNvSpPr>
            <p:nvPr/>
          </p:nvSpPr>
          <p:spPr bwMode="auto">
            <a:xfrm>
              <a:off x="990" y="1310"/>
              <a:ext cx="210" cy="167"/>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11" name="Oval 513"/>
            <p:cNvSpPr>
              <a:spLocks noChangeArrowheads="1"/>
            </p:cNvSpPr>
            <p:nvPr/>
          </p:nvSpPr>
          <p:spPr bwMode="auto">
            <a:xfrm>
              <a:off x="832" y="1311"/>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12" name="Oval 514"/>
            <p:cNvSpPr>
              <a:spLocks noChangeArrowheads="1"/>
            </p:cNvSpPr>
            <p:nvPr/>
          </p:nvSpPr>
          <p:spPr bwMode="auto">
            <a:xfrm>
              <a:off x="858" y="1292"/>
              <a:ext cx="316" cy="33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13" name="Freeform 515"/>
            <p:cNvSpPr>
              <a:spLocks/>
            </p:cNvSpPr>
            <p:nvPr/>
          </p:nvSpPr>
          <p:spPr bwMode="auto">
            <a:xfrm>
              <a:off x="966" y="1306"/>
              <a:ext cx="54" cy="334"/>
            </a:xfrm>
            <a:custGeom>
              <a:avLst/>
              <a:gdLst>
                <a:gd name="T0" fmla="*/ 1 w 91"/>
                <a:gd name="T1" fmla="*/ 0 h 545"/>
                <a:gd name="T2" fmla="*/ 0 w 91"/>
                <a:gd name="T3" fmla="*/ 6 h 545"/>
                <a:gd name="T4" fmla="*/ 1 w 91"/>
                <a:gd name="T5" fmla="*/ 11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714" name="AutoShape 516"/>
            <p:cNvSpPr>
              <a:spLocks noChangeArrowheads="1"/>
            </p:cNvSpPr>
            <p:nvPr/>
          </p:nvSpPr>
          <p:spPr bwMode="auto">
            <a:xfrm rot="10800000">
              <a:off x="945" y="1306"/>
              <a:ext cx="131"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15" name="Rectangle 517"/>
            <p:cNvSpPr>
              <a:spLocks noChangeArrowheads="1"/>
            </p:cNvSpPr>
            <p:nvPr/>
          </p:nvSpPr>
          <p:spPr bwMode="auto">
            <a:xfrm>
              <a:off x="1042" y="1372"/>
              <a:ext cx="39"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16" name="AutoShape 518"/>
            <p:cNvSpPr>
              <a:spLocks noChangeArrowheads="1"/>
            </p:cNvSpPr>
            <p:nvPr/>
          </p:nvSpPr>
          <p:spPr bwMode="auto">
            <a:xfrm rot="10800000">
              <a:off x="1042" y="1434"/>
              <a:ext cx="78" cy="21"/>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17" name="Rectangle 519"/>
            <p:cNvSpPr>
              <a:spLocks noChangeArrowheads="1"/>
            </p:cNvSpPr>
            <p:nvPr/>
          </p:nvSpPr>
          <p:spPr bwMode="auto">
            <a:xfrm>
              <a:off x="1078" y="1372"/>
              <a:ext cx="40"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18" name="Oval 520"/>
            <p:cNvSpPr>
              <a:spLocks noChangeArrowheads="1"/>
            </p:cNvSpPr>
            <p:nvPr/>
          </p:nvSpPr>
          <p:spPr bwMode="auto">
            <a:xfrm>
              <a:off x="881" y="1038"/>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719" name="Freeform 521"/>
            <p:cNvSpPr>
              <a:spLocks/>
            </p:cNvSpPr>
            <p:nvPr/>
          </p:nvSpPr>
          <p:spPr bwMode="auto">
            <a:xfrm rot="10800000">
              <a:off x="927" y="1212"/>
              <a:ext cx="168" cy="61"/>
            </a:xfrm>
            <a:custGeom>
              <a:avLst/>
              <a:gdLst>
                <a:gd name="T0" fmla="*/ 0 w 408"/>
                <a:gd name="T1" fmla="*/ 0 h 136"/>
                <a:gd name="T2" fmla="*/ 0 w 408"/>
                <a:gd name="T3" fmla="*/ 0 h 136"/>
                <a:gd name="T4" fmla="*/ 0 w 408"/>
                <a:gd name="T5" fmla="*/ 0 h 136"/>
                <a:gd name="T6" fmla="*/ 0 w 408"/>
                <a:gd name="T7" fmla="*/ 0 h 136"/>
                <a:gd name="T8" fmla="*/ 0 w 408"/>
                <a:gd name="T9" fmla="*/ 0 h 136"/>
                <a:gd name="T10" fmla="*/ 0 w 408"/>
                <a:gd name="T11" fmla="*/ 0 h 136"/>
                <a:gd name="T12" fmla="*/ 0 w 408"/>
                <a:gd name="T13" fmla="*/ 0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sp>
          <p:nvSpPr>
            <p:cNvPr id="56720" name="Oval 522"/>
            <p:cNvSpPr>
              <a:spLocks noChangeArrowheads="1"/>
            </p:cNvSpPr>
            <p:nvPr/>
          </p:nvSpPr>
          <p:spPr bwMode="auto">
            <a:xfrm>
              <a:off x="809" y="1425"/>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21" name="AutoShape 523"/>
            <p:cNvSpPr>
              <a:spLocks noChangeArrowheads="1"/>
            </p:cNvSpPr>
            <p:nvPr/>
          </p:nvSpPr>
          <p:spPr bwMode="auto">
            <a:xfrm rot="-10048271">
              <a:off x="805" y="1407"/>
              <a:ext cx="79" cy="27"/>
            </a:xfrm>
            <a:prstGeom prst="parallelogram">
              <a:avLst>
                <a:gd name="adj" fmla="val 8007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22" name="Oval 524"/>
            <p:cNvSpPr>
              <a:spLocks noChangeArrowheads="1"/>
            </p:cNvSpPr>
            <p:nvPr/>
          </p:nvSpPr>
          <p:spPr bwMode="auto">
            <a:xfrm>
              <a:off x="1154" y="1425"/>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23" name="AutoShape 525"/>
            <p:cNvSpPr>
              <a:spLocks noChangeArrowheads="1"/>
            </p:cNvSpPr>
            <p:nvPr/>
          </p:nvSpPr>
          <p:spPr bwMode="auto">
            <a:xfrm rot="-2162852">
              <a:off x="1137" y="1410"/>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24" name="Rectangle 526"/>
            <p:cNvSpPr>
              <a:spLocks noChangeArrowheads="1"/>
            </p:cNvSpPr>
            <p:nvPr/>
          </p:nvSpPr>
          <p:spPr bwMode="auto">
            <a:xfrm>
              <a:off x="809" y="1556"/>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25" name="Rectangle 527"/>
            <p:cNvSpPr>
              <a:spLocks noChangeArrowheads="1"/>
            </p:cNvSpPr>
            <p:nvPr/>
          </p:nvSpPr>
          <p:spPr bwMode="auto">
            <a:xfrm>
              <a:off x="951" y="1071"/>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nvGrpSpPr>
            <p:cNvPr id="56726" name="Group 528"/>
            <p:cNvGrpSpPr>
              <a:grpSpLocks/>
            </p:cNvGrpSpPr>
            <p:nvPr/>
          </p:nvGrpSpPr>
          <p:grpSpPr bwMode="auto">
            <a:xfrm>
              <a:off x="1103" y="1038"/>
              <a:ext cx="424" cy="740"/>
              <a:chOff x="379" y="2535"/>
              <a:chExt cx="732" cy="1213"/>
            </a:xfrm>
          </p:grpSpPr>
          <p:sp>
            <p:nvSpPr>
              <p:cNvPr id="56865" name="Oval 529"/>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66" name="Oval 530"/>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67" name="Oval 531"/>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68" name="Freeform 532"/>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869" name="AutoShape 533"/>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70" name="Rectangle 534"/>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71" name="AutoShape 535"/>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72" name="Rectangle 536"/>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873" name="Group 537"/>
              <p:cNvGrpSpPr>
                <a:grpSpLocks/>
              </p:cNvGrpSpPr>
              <p:nvPr/>
            </p:nvGrpSpPr>
            <p:grpSpPr bwMode="auto">
              <a:xfrm>
                <a:off x="509" y="2535"/>
                <a:ext cx="453" cy="453"/>
                <a:chOff x="521" y="2523"/>
                <a:chExt cx="453" cy="453"/>
              </a:xfrm>
            </p:grpSpPr>
            <p:sp>
              <p:nvSpPr>
                <p:cNvPr id="56880" name="Oval 538"/>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881" name="Freeform 539"/>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6874" name="Oval 540"/>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75" name="AutoShape 541"/>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76" name="Oval 542"/>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77" name="AutoShape 543"/>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78" name="Rectangle 544"/>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79" name="Rectangle 545"/>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727" name="Oval 546"/>
            <p:cNvSpPr>
              <a:spLocks noChangeArrowheads="1"/>
            </p:cNvSpPr>
            <p:nvPr/>
          </p:nvSpPr>
          <p:spPr bwMode="auto">
            <a:xfrm>
              <a:off x="863" y="1530"/>
              <a:ext cx="210" cy="167"/>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28" name="Oval 547"/>
            <p:cNvSpPr>
              <a:spLocks noChangeArrowheads="1"/>
            </p:cNvSpPr>
            <p:nvPr/>
          </p:nvSpPr>
          <p:spPr bwMode="auto">
            <a:xfrm>
              <a:off x="705" y="1531"/>
              <a:ext cx="210" cy="166"/>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29" name="Oval 548"/>
            <p:cNvSpPr>
              <a:spLocks noChangeArrowheads="1"/>
            </p:cNvSpPr>
            <p:nvPr/>
          </p:nvSpPr>
          <p:spPr bwMode="auto">
            <a:xfrm>
              <a:off x="731" y="1512"/>
              <a:ext cx="316" cy="33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30" name="Freeform 549"/>
            <p:cNvSpPr>
              <a:spLocks/>
            </p:cNvSpPr>
            <p:nvPr/>
          </p:nvSpPr>
          <p:spPr bwMode="auto">
            <a:xfrm>
              <a:off x="839" y="1526"/>
              <a:ext cx="53" cy="334"/>
            </a:xfrm>
            <a:custGeom>
              <a:avLst/>
              <a:gdLst>
                <a:gd name="T0" fmla="*/ 1 w 91"/>
                <a:gd name="T1" fmla="*/ 0 h 545"/>
                <a:gd name="T2" fmla="*/ 0 w 91"/>
                <a:gd name="T3" fmla="*/ 6 h 545"/>
                <a:gd name="T4" fmla="*/ 1 w 91"/>
                <a:gd name="T5" fmla="*/ 11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731" name="AutoShape 550"/>
            <p:cNvSpPr>
              <a:spLocks noChangeArrowheads="1"/>
            </p:cNvSpPr>
            <p:nvPr/>
          </p:nvSpPr>
          <p:spPr bwMode="auto">
            <a:xfrm rot="10800000">
              <a:off x="818" y="1526"/>
              <a:ext cx="130" cy="29"/>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32" name="Rectangle 551"/>
            <p:cNvSpPr>
              <a:spLocks noChangeArrowheads="1"/>
            </p:cNvSpPr>
            <p:nvPr/>
          </p:nvSpPr>
          <p:spPr bwMode="auto">
            <a:xfrm>
              <a:off x="915" y="1592"/>
              <a:ext cx="39"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33" name="AutoShape 552"/>
            <p:cNvSpPr>
              <a:spLocks noChangeArrowheads="1"/>
            </p:cNvSpPr>
            <p:nvPr/>
          </p:nvSpPr>
          <p:spPr bwMode="auto">
            <a:xfrm rot="10800000">
              <a:off x="915" y="1654"/>
              <a:ext cx="78" cy="21"/>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34" name="Rectangle 553"/>
            <p:cNvSpPr>
              <a:spLocks noChangeArrowheads="1"/>
            </p:cNvSpPr>
            <p:nvPr/>
          </p:nvSpPr>
          <p:spPr bwMode="auto">
            <a:xfrm>
              <a:off x="951" y="1592"/>
              <a:ext cx="40" cy="6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35" name="Oval 554"/>
            <p:cNvSpPr>
              <a:spLocks noChangeArrowheads="1"/>
            </p:cNvSpPr>
            <p:nvPr/>
          </p:nvSpPr>
          <p:spPr bwMode="auto">
            <a:xfrm>
              <a:off x="754" y="1258"/>
              <a:ext cx="263" cy="276"/>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736" name="Oval 555"/>
            <p:cNvSpPr>
              <a:spLocks noChangeArrowheads="1"/>
            </p:cNvSpPr>
            <p:nvPr/>
          </p:nvSpPr>
          <p:spPr bwMode="auto">
            <a:xfrm>
              <a:off x="682" y="1645"/>
              <a:ext cx="52"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37" name="AutoShape 556"/>
            <p:cNvSpPr>
              <a:spLocks noChangeArrowheads="1"/>
            </p:cNvSpPr>
            <p:nvPr/>
          </p:nvSpPr>
          <p:spPr bwMode="auto">
            <a:xfrm rot="-10048271">
              <a:off x="678" y="1627"/>
              <a:ext cx="79" cy="27"/>
            </a:xfrm>
            <a:prstGeom prst="parallelogram">
              <a:avLst>
                <a:gd name="adj" fmla="val 8007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38" name="Oval 557"/>
            <p:cNvSpPr>
              <a:spLocks noChangeArrowheads="1"/>
            </p:cNvSpPr>
            <p:nvPr/>
          </p:nvSpPr>
          <p:spPr bwMode="auto">
            <a:xfrm>
              <a:off x="1027" y="1645"/>
              <a:ext cx="53" cy="55"/>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39" name="AutoShape 558"/>
            <p:cNvSpPr>
              <a:spLocks noChangeArrowheads="1"/>
            </p:cNvSpPr>
            <p:nvPr/>
          </p:nvSpPr>
          <p:spPr bwMode="auto">
            <a:xfrm rot="-2162852">
              <a:off x="1010" y="1630"/>
              <a:ext cx="79" cy="28"/>
            </a:xfrm>
            <a:prstGeom prst="parallelogram">
              <a:avLst>
                <a:gd name="adj" fmla="val 77210"/>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40" name="Rectangle 559"/>
            <p:cNvSpPr>
              <a:spLocks noChangeArrowheads="1"/>
            </p:cNvSpPr>
            <p:nvPr/>
          </p:nvSpPr>
          <p:spPr bwMode="auto">
            <a:xfrm>
              <a:off x="682" y="1776"/>
              <a:ext cx="421"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41" name="Rectangle 560"/>
            <p:cNvSpPr>
              <a:spLocks noChangeArrowheads="1"/>
            </p:cNvSpPr>
            <p:nvPr/>
          </p:nvSpPr>
          <p:spPr bwMode="auto">
            <a:xfrm>
              <a:off x="824" y="1291"/>
              <a:ext cx="13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nvGrpSpPr>
            <p:cNvPr id="56742" name="Group 561"/>
            <p:cNvGrpSpPr>
              <a:grpSpLocks/>
            </p:cNvGrpSpPr>
            <p:nvPr/>
          </p:nvGrpSpPr>
          <p:grpSpPr bwMode="auto">
            <a:xfrm>
              <a:off x="976" y="1258"/>
              <a:ext cx="424" cy="740"/>
              <a:chOff x="379" y="2535"/>
              <a:chExt cx="732" cy="1213"/>
            </a:xfrm>
          </p:grpSpPr>
          <p:sp>
            <p:nvSpPr>
              <p:cNvPr id="56848" name="Oval 562"/>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49" name="Oval 563"/>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50" name="Oval 564"/>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51" name="Freeform 565"/>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852" name="AutoShape 566"/>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53" name="Rectangle 567"/>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54" name="AutoShape 568"/>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55" name="Rectangle 569"/>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856" name="Group 570"/>
              <p:cNvGrpSpPr>
                <a:grpSpLocks/>
              </p:cNvGrpSpPr>
              <p:nvPr/>
            </p:nvGrpSpPr>
            <p:grpSpPr bwMode="auto">
              <a:xfrm>
                <a:off x="509" y="2535"/>
                <a:ext cx="453" cy="453"/>
                <a:chOff x="521" y="2523"/>
                <a:chExt cx="453" cy="453"/>
              </a:xfrm>
            </p:grpSpPr>
            <p:sp>
              <p:nvSpPr>
                <p:cNvPr id="56863" name="Oval 571"/>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864" name="Freeform 572"/>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6857" name="Oval 573"/>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58" name="AutoShape 574"/>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59" name="Oval 575"/>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60" name="AutoShape 576"/>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61" name="Rectangle 577"/>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62" name="Rectangle 578"/>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grpSp>
          <p:nvGrpSpPr>
            <p:cNvPr id="56743" name="Group 579"/>
            <p:cNvGrpSpPr>
              <a:grpSpLocks/>
            </p:cNvGrpSpPr>
            <p:nvPr/>
          </p:nvGrpSpPr>
          <p:grpSpPr bwMode="auto">
            <a:xfrm>
              <a:off x="849" y="1467"/>
              <a:ext cx="425" cy="740"/>
              <a:chOff x="379" y="2535"/>
              <a:chExt cx="732" cy="1213"/>
            </a:xfrm>
          </p:grpSpPr>
          <p:sp>
            <p:nvSpPr>
              <p:cNvPr id="56831" name="Oval 580"/>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32" name="Oval 581"/>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33" name="Oval 582"/>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34" name="Freeform 583"/>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835" name="AutoShape 584"/>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36" name="Rectangle 585"/>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37" name="AutoShape 586"/>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38" name="Rectangle 587"/>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839" name="Group 588"/>
              <p:cNvGrpSpPr>
                <a:grpSpLocks/>
              </p:cNvGrpSpPr>
              <p:nvPr/>
            </p:nvGrpSpPr>
            <p:grpSpPr bwMode="auto">
              <a:xfrm>
                <a:off x="509" y="2535"/>
                <a:ext cx="453" cy="453"/>
                <a:chOff x="521" y="2523"/>
                <a:chExt cx="453" cy="453"/>
              </a:xfrm>
            </p:grpSpPr>
            <p:sp>
              <p:nvSpPr>
                <p:cNvPr id="56846" name="Oval 589"/>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847" name="Freeform 590"/>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6840" name="Oval 591"/>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41" name="AutoShape 592"/>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42" name="Oval 593"/>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43" name="AutoShape 594"/>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44" name="Rectangle 595"/>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45" name="Rectangle 596"/>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grpSp>
          <p:nvGrpSpPr>
            <p:cNvPr id="56744" name="Group 597"/>
            <p:cNvGrpSpPr>
              <a:grpSpLocks/>
            </p:cNvGrpSpPr>
            <p:nvPr/>
          </p:nvGrpSpPr>
          <p:grpSpPr bwMode="auto">
            <a:xfrm>
              <a:off x="1698" y="1497"/>
              <a:ext cx="424" cy="740"/>
              <a:chOff x="379" y="2535"/>
              <a:chExt cx="732" cy="1213"/>
            </a:xfrm>
          </p:grpSpPr>
          <p:sp>
            <p:nvSpPr>
              <p:cNvPr id="56814" name="Oval 598"/>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15" name="Oval 599"/>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16" name="Oval 600"/>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17" name="Freeform 601"/>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818" name="AutoShape 602"/>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19" name="Rectangle 603"/>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20" name="AutoShape 604"/>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21" name="Rectangle 605"/>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822" name="Group 606"/>
              <p:cNvGrpSpPr>
                <a:grpSpLocks/>
              </p:cNvGrpSpPr>
              <p:nvPr/>
            </p:nvGrpSpPr>
            <p:grpSpPr bwMode="auto">
              <a:xfrm>
                <a:off x="509" y="2535"/>
                <a:ext cx="453" cy="453"/>
                <a:chOff x="521" y="2523"/>
                <a:chExt cx="453" cy="453"/>
              </a:xfrm>
            </p:grpSpPr>
            <p:sp>
              <p:nvSpPr>
                <p:cNvPr id="56829" name="Oval 607"/>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830" name="Freeform 608"/>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6823" name="Oval 609"/>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24" name="AutoShape 610"/>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25" name="Oval 611"/>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26" name="AutoShape 612"/>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27" name="Rectangle 613"/>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28" name="Rectangle 614"/>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grpSp>
          <p:nvGrpSpPr>
            <p:cNvPr id="56745" name="Group 615"/>
            <p:cNvGrpSpPr>
              <a:grpSpLocks/>
            </p:cNvGrpSpPr>
            <p:nvPr/>
          </p:nvGrpSpPr>
          <p:grpSpPr bwMode="auto">
            <a:xfrm>
              <a:off x="1994" y="1497"/>
              <a:ext cx="425" cy="740"/>
              <a:chOff x="379" y="2535"/>
              <a:chExt cx="732" cy="1213"/>
            </a:xfrm>
          </p:grpSpPr>
          <p:sp>
            <p:nvSpPr>
              <p:cNvPr id="56797" name="Oval 616"/>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98" name="Oval 617"/>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99" name="Oval 618"/>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00" name="Freeform 619"/>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801" name="AutoShape 620"/>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02" name="Rectangle 621"/>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03" name="AutoShape 622"/>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04" name="Rectangle 623"/>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805" name="Group 624"/>
              <p:cNvGrpSpPr>
                <a:grpSpLocks/>
              </p:cNvGrpSpPr>
              <p:nvPr/>
            </p:nvGrpSpPr>
            <p:grpSpPr bwMode="auto">
              <a:xfrm>
                <a:off x="509" y="2535"/>
                <a:ext cx="453" cy="453"/>
                <a:chOff x="521" y="2523"/>
                <a:chExt cx="453" cy="453"/>
              </a:xfrm>
            </p:grpSpPr>
            <p:sp>
              <p:nvSpPr>
                <p:cNvPr id="56812" name="Oval 625"/>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813" name="Freeform 626"/>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6806" name="Oval 627"/>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07" name="AutoShape 628"/>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08" name="Oval 629"/>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09" name="AutoShape 630"/>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10" name="Rectangle 631"/>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811" name="Rectangle 632"/>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746" name="AutoShape 633"/>
            <p:cNvSpPr>
              <a:spLocks noChangeArrowheads="1"/>
            </p:cNvSpPr>
            <p:nvPr/>
          </p:nvSpPr>
          <p:spPr bwMode="auto">
            <a:xfrm rot="-10048271">
              <a:off x="2292" y="1866"/>
              <a:ext cx="78" cy="28"/>
            </a:xfrm>
            <a:prstGeom prst="parallelogram">
              <a:avLst>
                <a:gd name="adj" fmla="val 76233"/>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747" name="Group 634"/>
            <p:cNvGrpSpPr>
              <a:grpSpLocks/>
            </p:cNvGrpSpPr>
            <p:nvPr/>
          </p:nvGrpSpPr>
          <p:grpSpPr bwMode="auto">
            <a:xfrm>
              <a:off x="2295" y="1497"/>
              <a:ext cx="421" cy="740"/>
              <a:chOff x="2568" y="1649"/>
              <a:chExt cx="450" cy="804"/>
            </a:xfrm>
          </p:grpSpPr>
          <p:sp>
            <p:nvSpPr>
              <p:cNvPr id="56782" name="Oval 635"/>
              <p:cNvSpPr>
                <a:spLocks noChangeArrowheads="1"/>
              </p:cNvSpPr>
              <p:nvPr/>
            </p:nvSpPr>
            <p:spPr bwMode="auto">
              <a:xfrm>
                <a:off x="2761" y="1945"/>
                <a:ext cx="225" cy="18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83" name="Oval 636"/>
              <p:cNvSpPr>
                <a:spLocks noChangeArrowheads="1"/>
              </p:cNvSpPr>
              <p:nvPr/>
            </p:nvSpPr>
            <p:spPr bwMode="auto">
              <a:xfrm>
                <a:off x="2592" y="1946"/>
                <a:ext cx="225" cy="18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84" name="Oval 637"/>
              <p:cNvSpPr>
                <a:spLocks noChangeArrowheads="1"/>
              </p:cNvSpPr>
              <p:nvPr/>
            </p:nvSpPr>
            <p:spPr bwMode="auto">
              <a:xfrm>
                <a:off x="2620" y="1925"/>
                <a:ext cx="338" cy="36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85" name="Freeform 638"/>
              <p:cNvSpPr>
                <a:spLocks/>
              </p:cNvSpPr>
              <p:nvPr/>
            </p:nvSpPr>
            <p:spPr bwMode="auto">
              <a:xfrm>
                <a:off x="2736" y="1941"/>
                <a:ext cx="57" cy="362"/>
              </a:xfrm>
              <a:custGeom>
                <a:avLst/>
                <a:gdLst>
                  <a:gd name="T0" fmla="*/ 3 w 91"/>
                  <a:gd name="T1" fmla="*/ 0 h 545"/>
                  <a:gd name="T2" fmla="*/ 0 w 91"/>
                  <a:gd name="T3" fmla="*/ 10 h 545"/>
                  <a:gd name="T4" fmla="*/ 3 w 91"/>
                  <a:gd name="T5" fmla="*/ 21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786" name="AutoShape 639"/>
              <p:cNvSpPr>
                <a:spLocks noChangeArrowheads="1"/>
              </p:cNvSpPr>
              <p:nvPr/>
            </p:nvSpPr>
            <p:spPr bwMode="auto">
              <a:xfrm rot="10800000">
                <a:off x="2713" y="1941"/>
                <a:ext cx="140" cy="31"/>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87" name="Rectangle 640"/>
              <p:cNvSpPr>
                <a:spLocks noChangeArrowheads="1"/>
              </p:cNvSpPr>
              <p:nvPr/>
            </p:nvSpPr>
            <p:spPr bwMode="auto">
              <a:xfrm>
                <a:off x="2817" y="2012"/>
                <a:ext cx="42" cy="68"/>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88" name="AutoShape 641"/>
              <p:cNvSpPr>
                <a:spLocks noChangeArrowheads="1"/>
              </p:cNvSpPr>
              <p:nvPr/>
            </p:nvSpPr>
            <p:spPr bwMode="auto">
              <a:xfrm rot="10800000">
                <a:off x="2817" y="2080"/>
                <a:ext cx="84" cy="22"/>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89" name="Rectangle 642"/>
              <p:cNvSpPr>
                <a:spLocks noChangeArrowheads="1"/>
              </p:cNvSpPr>
              <p:nvPr/>
            </p:nvSpPr>
            <p:spPr bwMode="auto">
              <a:xfrm>
                <a:off x="2856" y="2012"/>
                <a:ext cx="42" cy="68"/>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90" name="Oval 643"/>
              <p:cNvSpPr>
                <a:spLocks noChangeArrowheads="1"/>
              </p:cNvSpPr>
              <p:nvPr/>
            </p:nvSpPr>
            <p:spPr bwMode="auto">
              <a:xfrm>
                <a:off x="2645" y="1649"/>
                <a:ext cx="281" cy="3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791" name="Freeform 644"/>
              <p:cNvSpPr>
                <a:spLocks/>
              </p:cNvSpPr>
              <p:nvPr/>
            </p:nvSpPr>
            <p:spPr bwMode="auto">
              <a:xfrm rot="10800000">
                <a:off x="2694" y="1839"/>
                <a:ext cx="180" cy="66"/>
              </a:xfrm>
              <a:custGeom>
                <a:avLst/>
                <a:gdLst>
                  <a:gd name="T0" fmla="*/ 0 w 408"/>
                  <a:gd name="T1" fmla="*/ 0 h 136"/>
                  <a:gd name="T2" fmla="*/ 0 w 408"/>
                  <a:gd name="T3" fmla="*/ 0 h 136"/>
                  <a:gd name="T4" fmla="*/ 0 w 408"/>
                  <a:gd name="T5" fmla="*/ 0 h 136"/>
                  <a:gd name="T6" fmla="*/ 0 w 408"/>
                  <a:gd name="T7" fmla="*/ 0 h 136"/>
                  <a:gd name="T8" fmla="*/ 0 w 408"/>
                  <a:gd name="T9" fmla="*/ 0 h 136"/>
                  <a:gd name="T10" fmla="*/ 0 w 408"/>
                  <a:gd name="T11" fmla="*/ 0 h 136"/>
                  <a:gd name="T12" fmla="*/ 0 w 408"/>
                  <a:gd name="T13" fmla="*/ 0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sp>
            <p:nvSpPr>
              <p:cNvPr id="56792" name="Oval 645"/>
              <p:cNvSpPr>
                <a:spLocks noChangeArrowheads="1"/>
              </p:cNvSpPr>
              <p:nvPr/>
            </p:nvSpPr>
            <p:spPr bwMode="auto">
              <a:xfrm>
                <a:off x="2568" y="2070"/>
                <a:ext cx="56" cy="6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93" name="Oval 646"/>
              <p:cNvSpPr>
                <a:spLocks noChangeArrowheads="1"/>
              </p:cNvSpPr>
              <p:nvPr/>
            </p:nvSpPr>
            <p:spPr bwMode="auto">
              <a:xfrm>
                <a:off x="2937" y="2070"/>
                <a:ext cx="57" cy="6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94" name="AutoShape 647"/>
              <p:cNvSpPr>
                <a:spLocks noChangeArrowheads="1"/>
              </p:cNvSpPr>
              <p:nvPr/>
            </p:nvSpPr>
            <p:spPr bwMode="auto">
              <a:xfrm rot="-2162852">
                <a:off x="2919" y="2054"/>
                <a:ext cx="84" cy="30"/>
              </a:xfrm>
              <a:prstGeom prst="parallelogram">
                <a:avLst>
                  <a:gd name="adj" fmla="val 76624"/>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95" name="Rectangle 648"/>
              <p:cNvSpPr>
                <a:spLocks noChangeArrowheads="1"/>
              </p:cNvSpPr>
              <p:nvPr/>
            </p:nvSpPr>
            <p:spPr bwMode="auto">
              <a:xfrm>
                <a:off x="2568" y="2212"/>
                <a:ext cx="450" cy="2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96" name="Rectangle 649"/>
              <p:cNvSpPr>
                <a:spLocks noChangeArrowheads="1"/>
              </p:cNvSpPr>
              <p:nvPr/>
            </p:nvSpPr>
            <p:spPr bwMode="auto">
              <a:xfrm>
                <a:off x="2720" y="1685"/>
                <a:ext cx="14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748" name="WordArt 650"/>
            <p:cNvSpPr>
              <a:spLocks noChangeArrowheads="1" noChangeShapeType="1" noTextEdit="1"/>
            </p:cNvSpPr>
            <p:nvPr/>
          </p:nvSpPr>
          <p:spPr bwMode="auto">
            <a:xfrm>
              <a:off x="848" y="130"/>
              <a:ext cx="493" cy="543"/>
            </a:xfrm>
            <a:prstGeom prst="rect">
              <a:avLst/>
            </a:prstGeom>
          </p:spPr>
          <p:txBody>
            <a:bodyPr wrap="none" fromWordArt="1">
              <a:prstTxWarp prst="textCascadeUp">
                <a:avLst>
                  <a:gd name="adj" fmla="val 100000"/>
                </a:avLst>
              </a:prstTxWarp>
              <a:scene3d>
                <a:camera prst="legacyPerspectiveTopLeft">
                  <a:rot lat="0" lon="20519984" rev="0"/>
                </a:camera>
                <a:lightRig rig="legacyHarsh3" dir="r"/>
              </a:scene3d>
              <a:sp3d extrusionH="430200" prstMaterial="legacyMatte">
                <a:extrusionClr>
                  <a:srgbClr val="006600"/>
                </a:extrusionClr>
              </a:sp3d>
            </a:bodyPr>
            <a:lstStyle/>
            <a:p>
              <a:pPr algn="ctr"/>
              <a:r>
                <a:rPr lang="en-US" altLang="zh-TW" sz="3600" kern="10">
                  <a:ln w="9525">
                    <a:round/>
                    <a:headEnd/>
                    <a:tailEnd/>
                  </a:ln>
                  <a:blipFill dpi="0" rotWithShape="1">
                    <a:blip r:embed="rId2"/>
                    <a:srcRect/>
                    <a:tile tx="0" ty="0" sx="100000" sy="100000" flip="none" algn="tl"/>
                  </a:blipFill>
                  <a:latin typeface="BankGothic Md BT"/>
                </a:rPr>
                <a:t>A</a:t>
              </a:r>
              <a:endParaRPr lang="zh-TW" altLang="en-US" sz="3600" kern="10">
                <a:ln w="9525">
                  <a:round/>
                  <a:headEnd/>
                  <a:tailEnd/>
                </a:ln>
                <a:blipFill dpi="0" rotWithShape="1">
                  <a:blip r:embed="rId2"/>
                  <a:srcRect/>
                  <a:tile tx="0" ty="0" sx="100000" sy="100000" flip="none" algn="tl"/>
                </a:blipFill>
                <a:latin typeface="BankGothic Md BT"/>
              </a:endParaRPr>
            </a:p>
          </p:txBody>
        </p:sp>
        <p:sp>
          <p:nvSpPr>
            <p:cNvPr id="56749" name="WordArt 651"/>
            <p:cNvSpPr>
              <a:spLocks noChangeArrowheads="1" noChangeShapeType="1" noTextEdit="1"/>
            </p:cNvSpPr>
            <p:nvPr/>
          </p:nvSpPr>
          <p:spPr bwMode="auto">
            <a:xfrm>
              <a:off x="1866" y="136"/>
              <a:ext cx="493" cy="543"/>
            </a:xfrm>
            <a:prstGeom prst="rect">
              <a:avLst/>
            </a:prstGeom>
          </p:spPr>
          <p:txBody>
            <a:bodyPr wrap="none" fromWordArt="1">
              <a:prstTxWarp prst="textCascadeUp">
                <a:avLst>
                  <a:gd name="adj" fmla="val 100000"/>
                </a:avLst>
              </a:prstTxWarp>
              <a:scene3d>
                <a:camera prst="legacyPerspectiveTopLeft">
                  <a:rot lat="0" lon="20519984" rev="0"/>
                </a:camera>
                <a:lightRig rig="legacyHarsh3" dir="r"/>
              </a:scene3d>
              <a:sp3d extrusionH="430200" prstMaterial="legacyMatte">
                <a:extrusionClr>
                  <a:srgbClr val="006600"/>
                </a:extrusionClr>
              </a:sp3d>
            </a:bodyPr>
            <a:lstStyle/>
            <a:p>
              <a:pPr algn="ctr"/>
              <a:r>
                <a:rPr lang="en-US" altLang="zh-TW" sz="3600" kern="10">
                  <a:ln w="9525">
                    <a:round/>
                    <a:headEnd/>
                    <a:tailEnd/>
                  </a:ln>
                  <a:blipFill dpi="0" rotWithShape="1">
                    <a:blip r:embed="rId2"/>
                    <a:srcRect/>
                    <a:tile tx="0" ty="0" sx="100000" sy="100000" flip="none" algn="tl"/>
                  </a:blipFill>
                  <a:latin typeface="BankGothic Md BT"/>
                </a:rPr>
                <a:t>B</a:t>
              </a:r>
              <a:endParaRPr lang="zh-TW" altLang="en-US" sz="3600" kern="10">
                <a:ln w="9525">
                  <a:round/>
                  <a:headEnd/>
                  <a:tailEnd/>
                </a:ln>
                <a:blipFill dpi="0" rotWithShape="1">
                  <a:blip r:embed="rId2"/>
                  <a:srcRect/>
                  <a:tile tx="0" ty="0" sx="100000" sy="100000" flip="none" algn="tl"/>
                </a:blipFill>
                <a:latin typeface="BankGothic Md BT"/>
              </a:endParaRPr>
            </a:p>
          </p:txBody>
        </p:sp>
        <p:sp>
          <p:nvSpPr>
            <p:cNvPr id="56750" name="WordArt 652"/>
            <p:cNvSpPr>
              <a:spLocks noChangeArrowheads="1" noChangeShapeType="1" noTextEdit="1"/>
            </p:cNvSpPr>
            <p:nvPr/>
          </p:nvSpPr>
          <p:spPr bwMode="auto">
            <a:xfrm>
              <a:off x="2926" y="136"/>
              <a:ext cx="493" cy="543"/>
            </a:xfrm>
            <a:prstGeom prst="rect">
              <a:avLst/>
            </a:prstGeom>
          </p:spPr>
          <p:txBody>
            <a:bodyPr wrap="none" fromWordArt="1">
              <a:prstTxWarp prst="textCascadeUp">
                <a:avLst>
                  <a:gd name="adj" fmla="val 100000"/>
                </a:avLst>
              </a:prstTxWarp>
              <a:scene3d>
                <a:camera prst="legacyPerspectiveTopLeft">
                  <a:rot lat="0" lon="20519984" rev="0"/>
                </a:camera>
                <a:lightRig rig="legacyHarsh3" dir="r"/>
              </a:scene3d>
              <a:sp3d extrusionH="430200" prstMaterial="legacyMatte">
                <a:extrusionClr>
                  <a:srgbClr val="006600"/>
                </a:extrusionClr>
              </a:sp3d>
            </a:bodyPr>
            <a:lstStyle/>
            <a:p>
              <a:pPr algn="ctr"/>
              <a:r>
                <a:rPr lang="en-US" altLang="zh-TW" sz="3600" kern="10">
                  <a:ln w="9525">
                    <a:round/>
                    <a:headEnd/>
                    <a:tailEnd/>
                  </a:ln>
                  <a:blipFill dpi="0" rotWithShape="1">
                    <a:blip r:embed="rId2"/>
                    <a:srcRect/>
                    <a:tile tx="0" ty="0" sx="100000" sy="100000" flip="none" algn="tl"/>
                  </a:blipFill>
                  <a:latin typeface="BankGothic Md BT"/>
                </a:rPr>
                <a:t>C</a:t>
              </a:r>
              <a:endParaRPr lang="zh-TW" altLang="en-US" sz="3600" kern="10">
                <a:ln w="9525">
                  <a:round/>
                  <a:headEnd/>
                  <a:tailEnd/>
                </a:ln>
                <a:blipFill dpi="0" rotWithShape="1">
                  <a:blip r:embed="rId2"/>
                  <a:srcRect/>
                  <a:tile tx="0" ty="0" sx="100000" sy="100000" flip="none" algn="tl"/>
                </a:blipFill>
                <a:latin typeface="BankGothic Md BT"/>
              </a:endParaRPr>
            </a:p>
          </p:txBody>
        </p:sp>
        <p:sp>
          <p:nvSpPr>
            <p:cNvPr id="56751" name="WordArt 653"/>
            <p:cNvSpPr>
              <a:spLocks noChangeArrowheads="1" noChangeShapeType="1" noTextEdit="1"/>
            </p:cNvSpPr>
            <p:nvPr/>
          </p:nvSpPr>
          <p:spPr bwMode="auto">
            <a:xfrm>
              <a:off x="4087" y="133"/>
              <a:ext cx="493" cy="543"/>
            </a:xfrm>
            <a:prstGeom prst="rect">
              <a:avLst/>
            </a:prstGeom>
          </p:spPr>
          <p:txBody>
            <a:bodyPr wrap="none" fromWordArt="1">
              <a:prstTxWarp prst="textCascadeUp">
                <a:avLst>
                  <a:gd name="adj" fmla="val 100000"/>
                </a:avLst>
              </a:prstTxWarp>
              <a:scene3d>
                <a:camera prst="legacyPerspectiveTopLeft">
                  <a:rot lat="0" lon="20519984" rev="0"/>
                </a:camera>
                <a:lightRig rig="legacyHarsh3" dir="r"/>
              </a:scene3d>
              <a:sp3d extrusionH="430200" prstMaterial="legacyMatte">
                <a:extrusionClr>
                  <a:srgbClr val="006600"/>
                </a:extrusionClr>
              </a:sp3d>
            </a:bodyPr>
            <a:lstStyle/>
            <a:p>
              <a:pPr algn="ctr"/>
              <a:r>
                <a:rPr lang="en-US" altLang="zh-TW" sz="3600" kern="10">
                  <a:ln w="9525">
                    <a:round/>
                    <a:headEnd/>
                    <a:tailEnd/>
                  </a:ln>
                  <a:blipFill dpi="0" rotWithShape="1">
                    <a:blip r:embed="rId2"/>
                    <a:srcRect/>
                    <a:tile tx="0" ty="0" sx="100000" sy="100000" flip="none" algn="tl"/>
                  </a:blipFill>
                  <a:latin typeface="BankGothic Md BT"/>
                </a:rPr>
                <a:t>D</a:t>
              </a:r>
              <a:endParaRPr lang="zh-TW" altLang="en-US" sz="3600" kern="10">
                <a:ln w="9525">
                  <a:round/>
                  <a:headEnd/>
                  <a:tailEnd/>
                </a:ln>
                <a:blipFill dpi="0" rotWithShape="1">
                  <a:blip r:embed="rId2"/>
                  <a:srcRect/>
                  <a:tile tx="0" ty="0" sx="100000" sy="100000" flip="none" algn="tl"/>
                </a:blipFill>
                <a:latin typeface="BankGothic Md BT"/>
              </a:endParaRPr>
            </a:p>
          </p:txBody>
        </p:sp>
        <p:sp>
          <p:nvSpPr>
            <p:cNvPr id="56752" name="AutoShape 654"/>
            <p:cNvSpPr>
              <a:spLocks noChangeArrowheads="1"/>
            </p:cNvSpPr>
            <p:nvPr/>
          </p:nvSpPr>
          <p:spPr bwMode="auto">
            <a:xfrm>
              <a:off x="1066" y="967"/>
              <a:ext cx="142" cy="4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53" name="AutoShape 655"/>
            <p:cNvSpPr>
              <a:spLocks noChangeArrowheads="1"/>
            </p:cNvSpPr>
            <p:nvPr/>
          </p:nvSpPr>
          <p:spPr bwMode="auto">
            <a:xfrm>
              <a:off x="645" y="1212"/>
              <a:ext cx="142" cy="4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54" name="AutoShape 656"/>
            <p:cNvSpPr>
              <a:spLocks noChangeArrowheads="1"/>
            </p:cNvSpPr>
            <p:nvPr/>
          </p:nvSpPr>
          <p:spPr bwMode="auto">
            <a:xfrm>
              <a:off x="818" y="1430"/>
              <a:ext cx="142" cy="4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755" name="Group 657"/>
            <p:cNvGrpSpPr>
              <a:grpSpLocks/>
            </p:cNvGrpSpPr>
            <p:nvPr/>
          </p:nvGrpSpPr>
          <p:grpSpPr bwMode="auto">
            <a:xfrm>
              <a:off x="1401" y="1497"/>
              <a:ext cx="424" cy="740"/>
              <a:chOff x="1611" y="1649"/>
              <a:chExt cx="454" cy="804"/>
            </a:xfrm>
          </p:grpSpPr>
          <p:sp>
            <p:nvSpPr>
              <p:cNvPr id="56766" name="Oval 658"/>
              <p:cNvSpPr>
                <a:spLocks noChangeArrowheads="1"/>
              </p:cNvSpPr>
              <p:nvPr/>
            </p:nvSpPr>
            <p:spPr bwMode="auto">
              <a:xfrm>
                <a:off x="1808" y="1945"/>
                <a:ext cx="225" cy="18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67" name="Oval 659"/>
              <p:cNvSpPr>
                <a:spLocks noChangeArrowheads="1"/>
              </p:cNvSpPr>
              <p:nvPr/>
            </p:nvSpPr>
            <p:spPr bwMode="auto">
              <a:xfrm>
                <a:off x="1639" y="1946"/>
                <a:ext cx="225" cy="18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68" name="Oval 660"/>
              <p:cNvSpPr>
                <a:spLocks noChangeArrowheads="1"/>
              </p:cNvSpPr>
              <p:nvPr/>
            </p:nvSpPr>
            <p:spPr bwMode="auto">
              <a:xfrm>
                <a:off x="1667" y="1925"/>
                <a:ext cx="338" cy="36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69" name="Freeform 661"/>
              <p:cNvSpPr>
                <a:spLocks/>
              </p:cNvSpPr>
              <p:nvPr/>
            </p:nvSpPr>
            <p:spPr bwMode="auto">
              <a:xfrm>
                <a:off x="1783" y="1941"/>
                <a:ext cx="57" cy="362"/>
              </a:xfrm>
              <a:custGeom>
                <a:avLst/>
                <a:gdLst>
                  <a:gd name="T0" fmla="*/ 3 w 91"/>
                  <a:gd name="T1" fmla="*/ 0 h 545"/>
                  <a:gd name="T2" fmla="*/ 0 w 91"/>
                  <a:gd name="T3" fmla="*/ 10 h 545"/>
                  <a:gd name="T4" fmla="*/ 3 w 91"/>
                  <a:gd name="T5" fmla="*/ 21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770" name="AutoShape 662"/>
              <p:cNvSpPr>
                <a:spLocks noChangeArrowheads="1"/>
              </p:cNvSpPr>
              <p:nvPr/>
            </p:nvSpPr>
            <p:spPr bwMode="auto">
              <a:xfrm rot="10800000">
                <a:off x="1760" y="1941"/>
                <a:ext cx="140" cy="31"/>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71" name="Rectangle 663"/>
              <p:cNvSpPr>
                <a:spLocks noChangeArrowheads="1"/>
              </p:cNvSpPr>
              <p:nvPr/>
            </p:nvSpPr>
            <p:spPr bwMode="auto">
              <a:xfrm>
                <a:off x="1864" y="2012"/>
                <a:ext cx="42" cy="68"/>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72" name="AutoShape 664"/>
              <p:cNvSpPr>
                <a:spLocks noChangeArrowheads="1"/>
              </p:cNvSpPr>
              <p:nvPr/>
            </p:nvSpPr>
            <p:spPr bwMode="auto">
              <a:xfrm rot="10800000">
                <a:off x="1864" y="2080"/>
                <a:ext cx="84" cy="22"/>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73" name="Rectangle 665"/>
              <p:cNvSpPr>
                <a:spLocks noChangeArrowheads="1"/>
              </p:cNvSpPr>
              <p:nvPr/>
            </p:nvSpPr>
            <p:spPr bwMode="auto">
              <a:xfrm>
                <a:off x="1903" y="2012"/>
                <a:ext cx="42" cy="68"/>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74" name="Oval 666"/>
              <p:cNvSpPr>
                <a:spLocks noChangeArrowheads="1"/>
              </p:cNvSpPr>
              <p:nvPr/>
            </p:nvSpPr>
            <p:spPr bwMode="auto">
              <a:xfrm>
                <a:off x="1692" y="1649"/>
                <a:ext cx="281" cy="3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775" name="Oval 667"/>
              <p:cNvSpPr>
                <a:spLocks noChangeArrowheads="1"/>
              </p:cNvSpPr>
              <p:nvPr/>
            </p:nvSpPr>
            <p:spPr bwMode="auto">
              <a:xfrm>
                <a:off x="1615" y="2070"/>
                <a:ext cx="56" cy="6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76" name="AutoShape 668"/>
              <p:cNvSpPr>
                <a:spLocks noChangeArrowheads="1"/>
              </p:cNvSpPr>
              <p:nvPr/>
            </p:nvSpPr>
            <p:spPr bwMode="auto">
              <a:xfrm rot="-10048271">
                <a:off x="1611" y="2050"/>
                <a:ext cx="84" cy="30"/>
              </a:xfrm>
              <a:prstGeom prst="parallelogram">
                <a:avLst>
                  <a:gd name="adj" fmla="val 76624"/>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77" name="Oval 669"/>
              <p:cNvSpPr>
                <a:spLocks noChangeArrowheads="1"/>
              </p:cNvSpPr>
              <p:nvPr/>
            </p:nvSpPr>
            <p:spPr bwMode="auto">
              <a:xfrm>
                <a:off x="1984" y="2070"/>
                <a:ext cx="57" cy="6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78" name="AutoShape 670"/>
              <p:cNvSpPr>
                <a:spLocks noChangeArrowheads="1"/>
              </p:cNvSpPr>
              <p:nvPr/>
            </p:nvSpPr>
            <p:spPr bwMode="auto">
              <a:xfrm rot="-2162852">
                <a:off x="1966" y="2054"/>
                <a:ext cx="84" cy="30"/>
              </a:xfrm>
              <a:prstGeom prst="parallelogram">
                <a:avLst>
                  <a:gd name="adj" fmla="val 76624"/>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79" name="Rectangle 671"/>
              <p:cNvSpPr>
                <a:spLocks noChangeArrowheads="1"/>
              </p:cNvSpPr>
              <p:nvPr/>
            </p:nvSpPr>
            <p:spPr bwMode="auto">
              <a:xfrm>
                <a:off x="1615" y="2212"/>
                <a:ext cx="450" cy="2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80" name="Rectangle 672"/>
              <p:cNvSpPr>
                <a:spLocks noChangeArrowheads="1"/>
              </p:cNvSpPr>
              <p:nvPr/>
            </p:nvSpPr>
            <p:spPr bwMode="auto">
              <a:xfrm>
                <a:off x="1767" y="1685"/>
                <a:ext cx="14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781" name="AutoShape 673"/>
              <p:cNvSpPr>
                <a:spLocks noChangeArrowheads="1"/>
              </p:cNvSpPr>
              <p:nvPr/>
            </p:nvSpPr>
            <p:spPr bwMode="auto">
              <a:xfrm>
                <a:off x="1750" y="1836"/>
                <a:ext cx="152" cy="44"/>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56756" name="AutoShape 674"/>
            <p:cNvSpPr>
              <a:spLocks noChangeArrowheads="1"/>
            </p:cNvSpPr>
            <p:nvPr/>
          </p:nvSpPr>
          <p:spPr bwMode="auto">
            <a:xfrm>
              <a:off x="2026" y="912"/>
              <a:ext cx="142" cy="41"/>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57" name="AutoShape 675"/>
            <p:cNvSpPr>
              <a:spLocks noChangeArrowheads="1"/>
            </p:cNvSpPr>
            <p:nvPr/>
          </p:nvSpPr>
          <p:spPr bwMode="auto">
            <a:xfrm>
              <a:off x="4155" y="1383"/>
              <a:ext cx="143" cy="4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58" name="AutoShape 676"/>
            <p:cNvSpPr>
              <a:spLocks noChangeArrowheads="1"/>
            </p:cNvSpPr>
            <p:nvPr/>
          </p:nvSpPr>
          <p:spPr bwMode="auto">
            <a:xfrm>
              <a:off x="4461" y="1383"/>
              <a:ext cx="142" cy="4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59" name="AutoShape 677"/>
            <p:cNvSpPr>
              <a:spLocks noChangeArrowheads="1"/>
            </p:cNvSpPr>
            <p:nvPr/>
          </p:nvSpPr>
          <p:spPr bwMode="auto">
            <a:xfrm>
              <a:off x="4292" y="1633"/>
              <a:ext cx="142" cy="41"/>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60" name="AutoShape 678"/>
            <p:cNvSpPr>
              <a:spLocks noChangeArrowheads="1"/>
            </p:cNvSpPr>
            <p:nvPr/>
          </p:nvSpPr>
          <p:spPr bwMode="auto">
            <a:xfrm>
              <a:off x="4592" y="1638"/>
              <a:ext cx="142" cy="4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61" name="AutoShape 679"/>
            <p:cNvSpPr>
              <a:spLocks noChangeArrowheads="1"/>
            </p:cNvSpPr>
            <p:nvPr/>
          </p:nvSpPr>
          <p:spPr bwMode="auto">
            <a:xfrm>
              <a:off x="2635" y="929"/>
              <a:ext cx="142" cy="4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62" name="AutoShape 680"/>
            <p:cNvSpPr>
              <a:spLocks noChangeArrowheads="1"/>
            </p:cNvSpPr>
            <p:nvPr/>
          </p:nvSpPr>
          <p:spPr bwMode="auto">
            <a:xfrm>
              <a:off x="2968" y="1400"/>
              <a:ext cx="142" cy="41"/>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63" name="AutoShape 681"/>
            <p:cNvSpPr>
              <a:spLocks noChangeArrowheads="1"/>
            </p:cNvSpPr>
            <p:nvPr/>
          </p:nvSpPr>
          <p:spPr bwMode="auto">
            <a:xfrm>
              <a:off x="3525" y="923"/>
              <a:ext cx="142" cy="41"/>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64" name="AutoShape 682"/>
            <p:cNvSpPr>
              <a:spLocks noChangeArrowheads="1"/>
            </p:cNvSpPr>
            <p:nvPr/>
          </p:nvSpPr>
          <p:spPr bwMode="auto">
            <a:xfrm>
              <a:off x="3143" y="1608"/>
              <a:ext cx="142" cy="41"/>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765" name="AutoShape 683"/>
            <p:cNvSpPr>
              <a:spLocks noChangeArrowheads="1"/>
            </p:cNvSpPr>
            <p:nvPr/>
          </p:nvSpPr>
          <p:spPr bwMode="auto">
            <a:xfrm>
              <a:off x="3393" y="1170"/>
              <a:ext cx="142" cy="41"/>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grpSp>
        <p:nvGrpSpPr>
          <p:cNvPr id="56323" name="Group 684"/>
          <p:cNvGrpSpPr>
            <a:grpSpLocks/>
          </p:cNvGrpSpPr>
          <p:nvPr/>
        </p:nvGrpSpPr>
        <p:grpSpPr bwMode="auto">
          <a:xfrm>
            <a:off x="7308850" y="1125538"/>
            <a:ext cx="1296988" cy="1889125"/>
            <a:chOff x="249" y="2614"/>
            <a:chExt cx="817" cy="1190"/>
          </a:xfrm>
        </p:grpSpPr>
        <p:grpSp>
          <p:nvGrpSpPr>
            <p:cNvPr id="56366" name="Group 685"/>
            <p:cNvGrpSpPr>
              <a:grpSpLocks/>
            </p:cNvGrpSpPr>
            <p:nvPr/>
          </p:nvGrpSpPr>
          <p:grpSpPr bwMode="auto">
            <a:xfrm>
              <a:off x="385" y="2659"/>
              <a:ext cx="227" cy="454"/>
              <a:chOff x="379" y="2535"/>
              <a:chExt cx="732" cy="1213"/>
            </a:xfrm>
          </p:grpSpPr>
          <p:sp>
            <p:nvSpPr>
              <p:cNvPr id="56404" name="Oval 686"/>
              <p:cNvSpPr>
                <a:spLocks noChangeArrowheads="1"/>
              </p:cNvSpPr>
              <p:nvPr/>
            </p:nvSpPr>
            <p:spPr bwMode="auto">
              <a:xfrm>
                <a:off x="697" y="2982"/>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05" name="Oval 687"/>
              <p:cNvSpPr>
                <a:spLocks noChangeArrowheads="1"/>
              </p:cNvSpPr>
              <p:nvPr/>
            </p:nvSpPr>
            <p:spPr bwMode="auto">
              <a:xfrm>
                <a:off x="424" y="2983"/>
                <a:ext cx="363" cy="27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06" name="Oval 688"/>
              <p:cNvSpPr>
                <a:spLocks noChangeArrowheads="1"/>
              </p:cNvSpPr>
              <p:nvPr/>
            </p:nvSpPr>
            <p:spPr bwMode="auto">
              <a:xfrm>
                <a:off x="469" y="2952"/>
                <a:ext cx="545" cy="544"/>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07" name="Freeform 689"/>
              <p:cNvSpPr>
                <a:spLocks/>
              </p:cNvSpPr>
              <p:nvPr/>
            </p:nvSpPr>
            <p:spPr bwMode="auto">
              <a:xfrm>
                <a:off x="657" y="2976"/>
                <a:ext cx="91" cy="545"/>
              </a:xfrm>
              <a:custGeom>
                <a:avLst/>
                <a:gdLst>
                  <a:gd name="T0" fmla="*/ 91 w 91"/>
                  <a:gd name="T1" fmla="*/ 0 h 545"/>
                  <a:gd name="T2" fmla="*/ 0 w 91"/>
                  <a:gd name="T3" fmla="*/ 273 h 545"/>
                  <a:gd name="T4" fmla="*/ 91 w 91"/>
                  <a:gd name="T5" fmla="*/ 545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408" name="AutoShape 690"/>
              <p:cNvSpPr>
                <a:spLocks noChangeArrowheads="1"/>
              </p:cNvSpPr>
              <p:nvPr/>
            </p:nvSpPr>
            <p:spPr bwMode="auto">
              <a:xfrm rot="10800000">
                <a:off x="619" y="2976"/>
                <a:ext cx="226" cy="46"/>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09" name="Rectangle 691"/>
              <p:cNvSpPr>
                <a:spLocks noChangeArrowheads="1"/>
              </p:cNvSpPr>
              <p:nvPr/>
            </p:nvSpPr>
            <p:spPr bwMode="auto">
              <a:xfrm>
                <a:off x="787"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10" name="AutoShape 692"/>
              <p:cNvSpPr>
                <a:spLocks noChangeArrowheads="1"/>
              </p:cNvSpPr>
              <p:nvPr/>
            </p:nvSpPr>
            <p:spPr bwMode="auto">
              <a:xfrm rot="10800000">
                <a:off x="787" y="3185"/>
                <a:ext cx="136" cy="34"/>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11" name="Rectangle 693"/>
              <p:cNvSpPr>
                <a:spLocks noChangeArrowheads="1"/>
              </p:cNvSpPr>
              <p:nvPr/>
            </p:nvSpPr>
            <p:spPr bwMode="auto">
              <a:xfrm>
                <a:off x="850" y="3083"/>
                <a:ext cx="68" cy="102"/>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nvGrpSpPr>
              <p:cNvPr id="56412" name="Group 694"/>
              <p:cNvGrpSpPr>
                <a:grpSpLocks/>
              </p:cNvGrpSpPr>
              <p:nvPr/>
            </p:nvGrpSpPr>
            <p:grpSpPr bwMode="auto">
              <a:xfrm>
                <a:off x="509" y="2535"/>
                <a:ext cx="453" cy="453"/>
                <a:chOff x="521" y="2523"/>
                <a:chExt cx="453" cy="453"/>
              </a:xfrm>
            </p:grpSpPr>
            <p:sp>
              <p:nvSpPr>
                <p:cNvPr id="56419" name="Oval 695"/>
                <p:cNvSpPr>
                  <a:spLocks noChangeArrowheads="1"/>
                </p:cNvSpPr>
                <p:nvPr/>
              </p:nvSpPr>
              <p:spPr bwMode="auto">
                <a:xfrm>
                  <a:off x="521" y="2523"/>
                  <a:ext cx="453" cy="453"/>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420" name="Freeform 696"/>
                <p:cNvSpPr>
                  <a:spLocks/>
                </p:cNvSpPr>
                <p:nvPr/>
              </p:nvSpPr>
              <p:spPr bwMode="auto">
                <a:xfrm>
                  <a:off x="600" y="2810"/>
                  <a:ext cx="290" cy="100"/>
                </a:xfrm>
                <a:custGeom>
                  <a:avLst/>
                  <a:gdLst>
                    <a:gd name="T0" fmla="*/ 1 w 408"/>
                    <a:gd name="T1" fmla="*/ 4 h 136"/>
                    <a:gd name="T2" fmla="*/ 13 w 408"/>
                    <a:gd name="T3" fmla="*/ 11 h 136"/>
                    <a:gd name="T4" fmla="*/ 26 w 408"/>
                    <a:gd name="T5" fmla="*/ 4 h 136"/>
                    <a:gd name="T6" fmla="*/ 22 w 408"/>
                    <a:gd name="T7" fmla="*/ 0 h 136"/>
                    <a:gd name="T8" fmla="*/ 13 w 408"/>
                    <a:gd name="T9" fmla="*/ 4 h 136"/>
                    <a:gd name="T10" fmla="*/ 4 w 408"/>
                    <a:gd name="T11" fmla="*/ 0 h 136"/>
                    <a:gd name="T12" fmla="*/ 1 w 408"/>
                    <a:gd name="T13" fmla="*/ 4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grpSp>
          <p:sp>
            <p:nvSpPr>
              <p:cNvPr id="56413" name="Oval 697"/>
              <p:cNvSpPr>
                <a:spLocks noChangeArrowheads="1"/>
              </p:cNvSpPr>
              <p:nvPr/>
            </p:nvSpPr>
            <p:spPr bwMode="auto">
              <a:xfrm>
                <a:off x="385"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14" name="AutoShape 698"/>
              <p:cNvSpPr>
                <a:spLocks noChangeArrowheads="1"/>
              </p:cNvSpPr>
              <p:nvPr/>
            </p:nvSpPr>
            <p:spPr bwMode="auto">
              <a:xfrm rot="-10048271">
                <a:off x="379" y="3140"/>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15" name="Oval 699"/>
              <p:cNvSpPr>
                <a:spLocks noChangeArrowheads="1"/>
              </p:cNvSpPr>
              <p:nvPr/>
            </p:nvSpPr>
            <p:spPr bwMode="auto">
              <a:xfrm>
                <a:off x="981" y="3170"/>
                <a:ext cx="91" cy="91"/>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16" name="AutoShape 700"/>
              <p:cNvSpPr>
                <a:spLocks noChangeArrowheads="1"/>
              </p:cNvSpPr>
              <p:nvPr/>
            </p:nvSpPr>
            <p:spPr bwMode="auto">
              <a:xfrm rot="-2162852">
                <a:off x="951" y="3146"/>
                <a:ext cx="136" cy="45"/>
              </a:xfrm>
              <a:prstGeom prst="parallelogram">
                <a:avLst>
                  <a:gd name="adj" fmla="val 82705"/>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17" name="Rectangle 701"/>
              <p:cNvSpPr>
                <a:spLocks noChangeArrowheads="1"/>
              </p:cNvSpPr>
              <p:nvPr/>
            </p:nvSpPr>
            <p:spPr bwMode="auto">
              <a:xfrm>
                <a:off x="385" y="3385"/>
                <a:ext cx="726"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18" name="Rectangle 702"/>
              <p:cNvSpPr>
                <a:spLocks noChangeArrowheads="1"/>
              </p:cNvSpPr>
              <p:nvPr/>
            </p:nvSpPr>
            <p:spPr bwMode="auto">
              <a:xfrm>
                <a:off x="630" y="259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367" name="Text Box 703"/>
            <p:cNvSpPr txBox="1">
              <a:spLocks noChangeArrowheads="1"/>
            </p:cNvSpPr>
            <p:nvPr/>
          </p:nvSpPr>
          <p:spPr bwMode="auto">
            <a:xfrm>
              <a:off x="611" y="2714"/>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50000"/>
                </a:spcBef>
              </a:pPr>
              <a:r>
                <a:rPr lang="zh-TW" altLang="en-US" sz="1800">
                  <a:latin typeface="Arial" pitchFamily="34" charset="0"/>
                  <a:ea typeface="標楷體" pitchFamily="65" charset="-120"/>
                </a:rPr>
                <a:t>輕微</a:t>
              </a:r>
            </a:p>
          </p:txBody>
        </p:sp>
        <p:sp>
          <p:nvSpPr>
            <p:cNvPr id="56368" name="Text Box 704"/>
            <p:cNvSpPr txBox="1">
              <a:spLocks noChangeArrowheads="1"/>
            </p:cNvSpPr>
            <p:nvPr/>
          </p:nvSpPr>
          <p:spPr bwMode="auto">
            <a:xfrm>
              <a:off x="611" y="3397"/>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50000"/>
                </a:spcBef>
              </a:pPr>
              <a:r>
                <a:rPr kumimoji="0" lang="zh-TW" altLang="en-US" sz="1800">
                  <a:latin typeface="Arial" pitchFamily="34" charset="0"/>
                  <a:ea typeface="標楷體" pitchFamily="65" charset="-120"/>
                </a:rPr>
                <a:t>嚴重</a:t>
              </a:r>
              <a:endParaRPr lang="zh-TW" altLang="en-US" sz="1800">
                <a:latin typeface="Arial" pitchFamily="34" charset="0"/>
                <a:ea typeface="標楷體" pitchFamily="65" charset="-120"/>
              </a:endParaRPr>
            </a:p>
          </p:txBody>
        </p:sp>
        <p:grpSp>
          <p:nvGrpSpPr>
            <p:cNvPr id="56369" name="Group 705"/>
            <p:cNvGrpSpPr>
              <a:grpSpLocks/>
            </p:cNvGrpSpPr>
            <p:nvPr/>
          </p:nvGrpSpPr>
          <p:grpSpPr bwMode="auto">
            <a:xfrm>
              <a:off x="385" y="3000"/>
              <a:ext cx="227" cy="453"/>
              <a:chOff x="1611" y="1649"/>
              <a:chExt cx="454" cy="804"/>
            </a:xfrm>
          </p:grpSpPr>
          <p:sp>
            <p:nvSpPr>
              <p:cNvPr id="56388" name="Oval 706"/>
              <p:cNvSpPr>
                <a:spLocks noChangeArrowheads="1"/>
              </p:cNvSpPr>
              <p:nvPr/>
            </p:nvSpPr>
            <p:spPr bwMode="auto">
              <a:xfrm>
                <a:off x="1808" y="1945"/>
                <a:ext cx="225" cy="18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89" name="Oval 707"/>
              <p:cNvSpPr>
                <a:spLocks noChangeArrowheads="1"/>
              </p:cNvSpPr>
              <p:nvPr/>
            </p:nvSpPr>
            <p:spPr bwMode="auto">
              <a:xfrm>
                <a:off x="1639" y="1946"/>
                <a:ext cx="225" cy="18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90" name="Oval 708"/>
              <p:cNvSpPr>
                <a:spLocks noChangeArrowheads="1"/>
              </p:cNvSpPr>
              <p:nvPr/>
            </p:nvSpPr>
            <p:spPr bwMode="auto">
              <a:xfrm>
                <a:off x="1667" y="1925"/>
                <a:ext cx="338" cy="36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91" name="Freeform 709"/>
              <p:cNvSpPr>
                <a:spLocks/>
              </p:cNvSpPr>
              <p:nvPr/>
            </p:nvSpPr>
            <p:spPr bwMode="auto">
              <a:xfrm>
                <a:off x="1783" y="1941"/>
                <a:ext cx="57" cy="362"/>
              </a:xfrm>
              <a:custGeom>
                <a:avLst/>
                <a:gdLst>
                  <a:gd name="T0" fmla="*/ 3 w 91"/>
                  <a:gd name="T1" fmla="*/ 0 h 545"/>
                  <a:gd name="T2" fmla="*/ 0 w 91"/>
                  <a:gd name="T3" fmla="*/ 10 h 545"/>
                  <a:gd name="T4" fmla="*/ 3 w 91"/>
                  <a:gd name="T5" fmla="*/ 21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392" name="AutoShape 710"/>
              <p:cNvSpPr>
                <a:spLocks noChangeArrowheads="1"/>
              </p:cNvSpPr>
              <p:nvPr/>
            </p:nvSpPr>
            <p:spPr bwMode="auto">
              <a:xfrm rot="10800000">
                <a:off x="1760" y="1941"/>
                <a:ext cx="140" cy="31"/>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93" name="Rectangle 711"/>
              <p:cNvSpPr>
                <a:spLocks noChangeArrowheads="1"/>
              </p:cNvSpPr>
              <p:nvPr/>
            </p:nvSpPr>
            <p:spPr bwMode="auto">
              <a:xfrm>
                <a:off x="1864" y="2012"/>
                <a:ext cx="42" cy="68"/>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94" name="AutoShape 712"/>
              <p:cNvSpPr>
                <a:spLocks noChangeArrowheads="1"/>
              </p:cNvSpPr>
              <p:nvPr/>
            </p:nvSpPr>
            <p:spPr bwMode="auto">
              <a:xfrm rot="10800000">
                <a:off x="1864" y="2080"/>
                <a:ext cx="84" cy="22"/>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95" name="Rectangle 713"/>
              <p:cNvSpPr>
                <a:spLocks noChangeArrowheads="1"/>
              </p:cNvSpPr>
              <p:nvPr/>
            </p:nvSpPr>
            <p:spPr bwMode="auto">
              <a:xfrm>
                <a:off x="1903" y="2012"/>
                <a:ext cx="42" cy="68"/>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96" name="Oval 714"/>
              <p:cNvSpPr>
                <a:spLocks noChangeArrowheads="1"/>
              </p:cNvSpPr>
              <p:nvPr/>
            </p:nvSpPr>
            <p:spPr bwMode="auto">
              <a:xfrm>
                <a:off x="1692" y="1649"/>
                <a:ext cx="281" cy="3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397" name="Oval 715"/>
              <p:cNvSpPr>
                <a:spLocks noChangeArrowheads="1"/>
              </p:cNvSpPr>
              <p:nvPr/>
            </p:nvSpPr>
            <p:spPr bwMode="auto">
              <a:xfrm>
                <a:off x="1615" y="2070"/>
                <a:ext cx="56" cy="6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98" name="AutoShape 716"/>
              <p:cNvSpPr>
                <a:spLocks noChangeArrowheads="1"/>
              </p:cNvSpPr>
              <p:nvPr/>
            </p:nvSpPr>
            <p:spPr bwMode="auto">
              <a:xfrm rot="-10048271">
                <a:off x="1611" y="2050"/>
                <a:ext cx="84" cy="30"/>
              </a:xfrm>
              <a:prstGeom prst="parallelogram">
                <a:avLst>
                  <a:gd name="adj" fmla="val 76624"/>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99" name="Oval 717"/>
              <p:cNvSpPr>
                <a:spLocks noChangeArrowheads="1"/>
              </p:cNvSpPr>
              <p:nvPr/>
            </p:nvSpPr>
            <p:spPr bwMode="auto">
              <a:xfrm>
                <a:off x="1984" y="2070"/>
                <a:ext cx="57" cy="6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00" name="AutoShape 718"/>
              <p:cNvSpPr>
                <a:spLocks noChangeArrowheads="1"/>
              </p:cNvSpPr>
              <p:nvPr/>
            </p:nvSpPr>
            <p:spPr bwMode="auto">
              <a:xfrm rot="-2162852">
                <a:off x="1966" y="2054"/>
                <a:ext cx="84" cy="30"/>
              </a:xfrm>
              <a:prstGeom prst="parallelogram">
                <a:avLst>
                  <a:gd name="adj" fmla="val 76624"/>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01" name="Rectangle 719"/>
              <p:cNvSpPr>
                <a:spLocks noChangeArrowheads="1"/>
              </p:cNvSpPr>
              <p:nvPr/>
            </p:nvSpPr>
            <p:spPr bwMode="auto">
              <a:xfrm>
                <a:off x="1615" y="2212"/>
                <a:ext cx="450" cy="2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402" name="Rectangle 720"/>
              <p:cNvSpPr>
                <a:spLocks noChangeArrowheads="1"/>
              </p:cNvSpPr>
              <p:nvPr/>
            </p:nvSpPr>
            <p:spPr bwMode="auto">
              <a:xfrm>
                <a:off x="1767" y="1685"/>
                <a:ext cx="14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403" name="AutoShape 721"/>
              <p:cNvSpPr>
                <a:spLocks noChangeArrowheads="1"/>
              </p:cNvSpPr>
              <p:nvPr/>
            </p:nvSpPr>
            <p:spPr bwMode="auto">
              <a:xfrm>
                <a:off x="1750" y="1836"/>
                <a:ext cx="152" cy="44"/>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grpSp>
          <p:nvGrpSpPr>
            <p:cNvPr id="56370" name="Group 722"/>
            <p:cNvGrpSpPr>
              <a:grpSpLocks/>
            </p:cNvGrpSpPr>
            <p:nvPr/>
          </p:nvGrpSpPr>
          <p:grpSpPr bwMode="auto">
            <a:xfrm>
              <a:off x="385" y="3351"/>
              <a:ext cx="227" cy="453"/>
              <a:chOff x="2568" y="1649"/>
              <a:chExt cx="450" cy="804"/>
            </a:xfrm>
          </p:grpSpPr>
          <p:sp>
            <p:nvSpPr>
              <p:cNvPr id="56373" name="Oval 723"/>
              <p:cNvSpPr>
                <a:spLocks noChangeArrowheads="1"/>
              </p:cNvSpPr>
              <p:nvPr/>
            </p:nvSpPr>
            <p:spPr bwMode="auto">
              <a:xfrm>
                <a:off x="2761" y="1945"/>
                <a:ext cx="225" cy="18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74" name="Oval 724"/>
              <p:cNvSpPr>
                <a:spLocks noChangeArrowheads="1"/>
              </p:cNvSpPr>
              <p:nvPr/>
            </p:nvSpPr>
            <p:spPr bwMode="auto">
              <a:xfrm>
                <a:off x="2592" y="1946"/>
                <a:ext cx="225" cy="18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75" name="Oval 725"/>
              <p:cNvSpPr>
                <a:spLocks noChangeArrowheads="1"/>
              </p:cNvSpPr>
              <p:nvPr/>
            </p:nvSpPr>
            <p:spPr bwMode="auto">
              <a:xfrm>
                <a:off x="2620" y="1925"/>
                <a:ext cx="338" cy="36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76" name="Freeform 726"/>
              <p:cNvSpPr>
                <a:spLocks/>
              </p:cNvSpPr>
              <p:nvPr/>
            </p:nvSpPr>
            <p:spPr bwMode="auto">
              <a:xfrm>
                <a:off x="2736" y="1941"/>
                <a:ext cx="57" cy="362"/>
              </a:xfrm>
              <a:custGeom>
                <a:avLst/>
                <a:gdLst>
                  <a:gd name="T0" fmla="*/ 3 w 91"/>
                  <a:gd name="T1" fmla="*/ 0 h 545"/>
                  <a:gd name="T2" fmla="*/ 0 w 91"/>
                  <a:gd name="T3" fmla="*/ 10 h 545"/>
                  <a:gd name="T4" fmla="*/ 3 w 91"/>
                  <a:gd name="T5" fmla="*/ 21 h 545"/>
                  <a:gd name="T6" fmla="*/ 0 60000 65536"/>
                  <a:gd name="T7" fmla="*/ 0 60000 65536"/>
                  <a:gd name="T8" fmla="*/ 0 60000 65536"/>
                  <a:gd name="T9" fmla="*/ 0 w 91"/>
                  <a:gd name="T10" fmla="*/ 0 h 545"/>
                  <a:gd name="T11" fmla="*/ 91 w 91"/>
                  <a:gd name="T12" fmla="*/ 545 h 545"/>
                </a:gdLst>
                <a:ahLst/>
                <a:cxnLst>
                  <a:cxn ang="T6">
                    <a:pos x="T0" y="T1"/>
                  </a:cxn>
                  <a:cxn ang="T7">
                    <a:pos x="T2" y="T3"/>
                  </a:cxn>
                  <a:cxn ang="T8">
                    <a:pos x="T4" y="T5"/>
                  </a:cxn>
                </a:cxnLst>
                <a:rect l="T9" t="T10" r="T11" b="T12"/>
                <a:pathLst>
                  <a:path w="91" h="545">
                    <a:moveTo>
                      <a:pt x="91" y="0"/>
                    </a:moveTo>
                    <a:cubicBezTo>
                      <a:pt x="45" y="91"/>
                      <a:pt x="0" y="182"/>
                      <a:pt x="0" y="273"/>
                    </a:cubicBezTo>
                    <a:cubicBezTo>
                      <a:pt x="0" y="364"/>
                      <a:pt x="45" y="454"/>
                      <a:pt x="91" y="545"/>
                    </a:cubicBezTo>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6377" name="AutoShape 727"/>
              <p:cNvSpPr>
                <a:spLocks noChangeArrowheads="1"/>
              </p:cNvSpPr>
              <p:nvPr/>
            </p:nvSpPr>
            <p:spPr bwMode="auto">
              <a:xfrm rot="10800000">
                <a:off x="2713" y="1941"/>
                <a:ext cx="140" cy="31"/>
              </a:xfrm>
              <a:prstGeom prst="triangle">
                <a:avLst>
                  <a:gd name="adj"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78" name="Rectangle 728"/>
              <p:cNvSpPr>
                <a:spLocks noChangeArrowheads="1"/>
              </p:cNvSpPr>
              <p:nvPr/>
            </p:nvSpPr>
            <p:spPr bwMode="auto">
              <a:xfrm>
                <a:off x="2817" y="2012"/>
                <a:ext cx="42" cy="68"/>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79" name="AutoShape 729"/>
              <p:cNvSpPr>
                <a:spLocks noChangeArrowheads="1"/>
              </p:cNvSpPr>
              <p:nvPr/>
            </p:nvSpPr>
            <p:spPr bwMode="auto">
              <a:xfrm rot="10800000">
                <a:off x="2817" y="2080"/>
                <a:ext cx="84" cy="22"/>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80" name="Rectangle 730"/>
              <p:cNvSpPr>
                <a:spLocks noChangeArrowheads="1"/>
              </p:cNvSpPr>
              <p:nvPr/>
            </p:nvSpPr>
            <p:spPr bwMode="auto">
              <a:xfrm>
                <a:off x="2856" y="2012"/>
                <a:ext cx="42" cy="68"/>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81" name="Oval 731"/>
              <p:cNvSpPr>
                <a:spLocks noChangeArrowheads="1"/>
              </p:cNvSpPr>
              <p:nvPr/>
            </p:nvSpPr>
            <p:spPr bwMode="auto">
              <a:xfrm>
                <a:off x="2645" y="1649"/>
                <a:ext cx="281" cy="3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sp>
            <p:nvSpPr>
              <p:cNvPr id="56382" name="Freeform 732"/>
              <p:cNvSpPr>
                <a:spLocks/>
              </p:cNvSpPr>
              <p:nvPr/>
            </p:nvSpPr>
            <p:spPr bwMode="auto">
              <a:xfrm rot="10800000">
                <a:off x="2694" y="1839"/>
                <a:ext cx="180" cy="66"/>
              </a:xfrm>
              <a:custGeom>
                <a:avLst/>
                <a:gdLst>
                  <a:gd name="T0" fmla="*/ 0 w 408"/>
                  <a:gd name="T1" fmla="*/ 0 h 136"/>
                  <a:gd name="T2" fmla="*/ 0 w 408"/>
                  <a:gd name="T3" fmla="*/ 0 h 136"/>
                  <a:gd name="T4" fmla="*/ 0 w 408"/>
                  <a:gd name="T5" fmla="*/ 0 h 136"/>
                  <a:gd name="T6" fmla="*/ 0 w 408"/>
                  <a:gd name="T7" fmla="*/ 0 h 136"/>
                  <a:gd name="T8" fmla="*/ 0 w 408"/>
                  <a:gd name="T9" fmla="*/ 0 h 136"/>
                  <a:gd name="T10" fmla="*/ 0 w 408"/>
                  <a:gd name="T11" fmla="*/ 0 h 136"/>
                  <a:gd name="T12" fmla="*/ 0 w 408"/>
                  <a:gd name="T13" fmla="*/ 0 h 136"/>
                  <a:gd name="T14" fmla="*/ 0 60000 65536"/>
                  <a:gd name="T15" fmla="*/ 0 60000 65536"/>
                  <a:gd name="T16" fmla="*/ 0 60000 65536"/>
                  <a:gd name="T17" fmla="*/ 0 60000 65536"/>
                  <a:gd name="T18" fmla="*/ 0 60000 65536"/>
                  <a:gd name="T19" fmla="*/ 0 60000 65536"/>
                  <a:gd name="T20" fmla="*/ 0 60000 65536"/>
                  <a:gd name="T21" fmla="*/ 0 w 408"/>
                  <a:gd name="T22" fmla="*/ 0 h 136"/>
                  <a:gd name="T23" fmla="*/ 408 w 408"/>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136">
                    <a:moveTo>
                      <a:pt x="23" y="46"/>
                    </a:moveTo>
                    <a:cubicBezTo>
                      <a:pt x="46" y="69"/>
                      <a:pt x="144" y="136"/>
                      <a:pt x="204" y="136"/>
                    </a:cubicBezTo>
                    <a:cubicBezTo>
                      <a:pt x="264" y="136"/>
                      <a:pt x="362" y="69"/>
                      <a:pt x="385" y="46"/>
                    </a:cubicBezTo>
                    <a:cubicBezTo>
                      <a:pt x="408" y="23"/>
                      <a:pt x="370" y="0"/>
                      <a:pt x="340" y="0"/>
                    </a:cubicBezTo>
                    <a:cubicBezTo>
                      <a:pt x="310" y="0"/>
                      <a:pt x="249" y="46"/>
                      <a:pt x="204" y="46"/>
                    </a:cubicBezTo>
                    <a:cubicBezTo>
                      <a:pt x="159" y="46"/>
                      <a:pt x="98" y="0"/>
                      <a:pt x="68" y="0"/>
                    </a:cubicBezTo>
                    <a:cubicBezTo>
                      <a:pt x="38" y="0"/>
                      <a:pt x="0" y="23"/>
                      <a:pt x="23" y="46"/>
                    </a:cubicBezTo>
                    <a:close/>
                  </a:path>
                </a:pathLst>
              </a:custGeom>
              <a:solidFill>
                <a:schemeClr val="bg1"/>
              </a:solidFill>
              <a:ln w="9525">
                <a:solidFill>
                  <a:schemeClr val="tx1"/>
                </a:solidFill>
                <a:round/>
                <a:headEnd/>
                <a:tailEnd/>
              </a:ln>
            </p:spPr>
            <p:txBody>
              <a:bodyPr/>
              <a:lstStyle/>
              <a:p>
                <a:endParaRPr lang="zh-TW" altLang="en-US"/>
              </a:p>
            </p:txBody>
          </p:sp>
          <p:sp>
            <p:nvSpPr>
              <p:cNvPr id="56383" name="Oval 733"/>
              <p:cNvSpPr>
                <a:spLocks noChangeArrowheads="1"/>
              </p:cNvSpPr>
              <p:nvPr/>
            </p:nvSpPr>
            <p:spPr bwMode="auto">
              <a:xfrm>
                <a:off x="2568" y="2070"/>
                <a:ext cx="56" cy="6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84" name="Oval 734"/>
              <p:cNvSpPr>
                <a:spLocks noChangeArrowheads="1"/>
              </p:cNvSpPr>
              <p:nvPr/>
            </p:nvSpPr>
            <p:spPr bwMode="auto">
              <a:xfrm>
                <a:off x="2937" y="2070"/>
                <a:ext cx="57" cy="60"/>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85" name="AutoShape 735"/>
              <p:cNvSpPr>
                <a:spLocks noChangeArrowheads="1"/>
              </p:cNvSpPr>
              <p:nvPr/>
            </p:nvSpPr>
            <p:spPr bwMode="auto">
              <a:xfrm rot="-2162852">
                <a:off x="2919" y="2054"/>
                <a:ext cx="84" cy="30"/>
              </a:xfrm>
              <a:prstGeom prst="parallelogram">
                <a:avLst>
                  <a:gd name="adj" fmla="val 76624"/>
                </a:avLst>
              </a:prstGeom>
              <a:solidFill>
                <a:srgbClr val="333333"/>
              </a:solidFill>
              <a:ln w="9525">
                <a:solidFill>
                  <a:srgbClr val="333333"/>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86" name="Rectangle 736"/>
              <p:cNvSpPr>
                <a:spLocks noChangeArrowheads="1"/>
              </p:cNvSpPr>
              <p:nvPr/>
            </p:nvSpPr>
            <p:spPr bwMode="auto">
              <a:xfrm>
                <a:off x="2568" y="2212"/>
                <a:ext cx="450" cy="2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87" name="Rectangle 737"/>
              <p:cNvSpPr>
                <a:spLocks noChangeArrowheads="1"/>
              </p:cNvSpPr>
              <p:nvPr/>
            </p:nvSpPr>
            <p:spPr bwMode="auto">
              <a:xfrm>
                <a:off x="2720" y="1685"/>
                <a:ext cx="14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a:solidFill>
                    <a:schemeClr val="bg1"/>
                  </a:solidFill>
                  <a:latin typeface="Arial" pitchFamily="34" charset="0"/>
                </a:endParaRPr>
              </a:p>
            </p:txBody>
          </p:sp>
        </p:grpSp>
        <p:sp>
          <p:nvSpPr>
            <p:cNvPr id="56371" name="Rectangle 738"/>
            <p:cNvSpPr>
              <a:spLocks noChangeArrowheads="1"/>
            </p:cNvSpPr>
            <p:nvPr/>
          </p:nvSpPr>
          <p:spPr bwMode="auto">
            <a:xfrm>
              <a:off x="249" y="2614"/>
              <a:ext cx="817" cy="11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72" name="Text Box 739"/>
            <p:cNvSpPr txBox="1">
              <a:spLocks noChangeArrowheads="1"/>
            </p:cNvSpPr>
            <p:nvPr/>
          </p:nvSpPr>
          <p:spPr bwMode="auto">
            <a:xfrm>
              <a:off x="612" y="3063"/>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50000"/>
                </a:spcBef>
              </a:pPr>
              <a:r>
                <a:rPr lang="zh-TW" altLang="en-US" sz="1800">
                  <a:latin typeface="Arial" pitchFamily="34" charset="0"/>
                  <a:ea typeface="標楷體" pitchFamily="65" charset="-120"/>
                </a:rPr>
                <a:t>中度</a:t>
              </a:r>
            </a:p>
          </p:txBody>
        </p:sp>
      </p:grpSp>
      <p:sp>
        <p:nvSpPr>
          <p:cNvPr id="56324" name="AutoShape 740"/>
          <p:cNvSpPr>
            <a:spLocks noChangeArrowheads="1"/>
          </p:cNvSpPr>
          <p:nvPr/>
        </p:nvSpPr>
        <p:spPr bwMode="auto">
          <a:xfrm>
            <a:off x="3708400" y="3716338"/>
            <a:ext cx="1008063" cy="360362"/>
          </a:xfrm>
          <a:prstGeom prst="downArrow">
            <a:avLst>
              <a:gd name="adj1" fmla="val 50000"/>
              <a:gd name="adj2" fmla="val 25000"/>
            </a:avLst>
          </a:prstGeom>
          <a:solidFill>
            <a:schemeClr val="tx1"/>
          </a:solidFill>
          <a:ln w="9525">
            <a:solidFill>
              <a:schemeClr val="tx1"/>
            </a:solidFill>
            <a:miter lim="800000"/>
            <a:headEnd/>
            <a:tailEnd/>
          </a:ln>
        </p:spPr>
        <p:txBody>
          <a:bodyPr vert="eaVert"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6325" name="Rectangle 741"/>
          <p:cNvSpPr>
            <a:spLocks noChangeArrowheads="1"/>
          </p:cNvSpPr>
          <p:nvPr/>
        </p:nvSpPr>
        <p:spPr bwMode="auto">
          <a:xfrm>
            <a:off x="3059113" y="3284538"/>
            <a:ext cx="235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zh-TW" altLang="en-US" sz="1800" b="1">
                <a:solidFill>
                  <a:srgbClr val="FF0000"/>
                </a:solidFill>
                <a:latin typeface="標楷體" pitchFamily="65" charset="-120"/>
                <a:ea typeface="標楷體" pitchFamily="65" charset="-120"/>
              </a:rPr>
              <a:t>隨機挑選且平均分配 </a:t>
            </a:r>
          </a:p>
        </p:txBody>
      </p:sp>
      <p:graphicFrame>
        <p:nvGraphicFramePr>
          <p:cNvPr id="119591" name="Group 807"/>
          <p:cNvGraphicFramePr>
            <a:graphicFrameLocks noGrp="1"/>
          </p:cNvGraphicFramePr>
          <p:nvPr/>
        </p:nvGraphicFramePr>
        <p:xfrm>
          <a:off x="2089150" y="4149725"/>
          <a:ext cx="4090988" cy="1524000"/>
        </p:xfrm>
        <a:graphic>
          <a:graphicData uri="http://schemas.openxmlformats.org/drawingml/2006/table">
            <a:tbl>
              <a:tblPr/>
              <a:tblGrid>
                <a:gridCol w="977900">
                  <a:extLst>
                    <a:ext uri="{9D8B030D-6E8A-4147-A177-3AD203B41FA5}">
                      <a16:colId xmlns:a16="http://schemas.microsoft.com/office/drawing/2014/main" val="20000"/>
                    </a:ext>
                  </a:extLst>
                </a:gridCol>
                <a:gridCol w="1155700">
                  <a:extLst>
                    <a:ext uri="{9D8B030D-6E8A-4147-A177-3AD203B41FA5}">
                      <a16:colId xmlns:a16="http://schemas.microsoft.com/office/drawing/2014/main" val="20001"/>
                    </a:ext>
                  </a:extLst>
                </a:gridCol>
                <a:gridCol w="979488">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tblGrid>
              <a:tr h="2540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zh-TW" altLang="en-US" sz="1400" b="1" i="0" u="none" strike="noStrike" cap="none" normalizeH="0" baseline="0" smtClean="0">
                          <a:ln>
                            <a:noFill/>
                          </a:ln>
                          <a:solidFill>
                            <a:srgbClr val="FFFF00"/>
                          </a:solidFill>
                          <a:effectLst/>
                          <a:latin typeface="標楷體" pitchFamily="65" charset="-120"/>
                          <a:ea typeface="標楷體" pitchFamily="65" charset="-120"/>
                        </a:rPr>
                        <a:t>組別</a:t>
                      </a:r>
                      <a:endParaRPr kumimoji="1" lang="zh-TW" altLang="en-US" sz="1400" b="1" i="0" u="none" strike="noStrike" cap="none" normalizeH="0" baseline="0" smtClean="0">
                        <a:ln>
                          <a:noFill/>
                        </a:ln>
                        <a:solidFill>
                          <a:srgbClr val="FFFF00"/>
                        </a:solidFill>
                        <a:effectLst/>
                        <a:latin typeface="Times New Roman" pitchFamily="18" charset="0"/>
                        <a:ea typeface="標楷體" pitchFamily="65"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zh-TW" altLang="en-US" sz="1400" b="1" i="0" u="none" strike="noStrike" cap="none" normalizeH="0" baseline="0" smtClean="0">
                          <a:ln>
                            <a:noFill/>
                          </a:ln>
                          <a:solidFill>
                            <a:srgbClr val="FFFF00"/>
                          </a:solidFill>
                          <a:effectLst/>
                          <a:latin typeface="標楷體" pitchFamily="65" charset="-120"/>
                          <a:ea typeface="標楷體" pitchFamily="65" charset="-120"/>
                        </a:rPr>
                        <a:t>訓練</a:t>
                      </a:r>
                      <a:endParaRPr kumimoji="1" lang="zh-TW" altLang="en-US" sz="1400" b="1" i="0" u="none" strike="noStrike" cap="none" normalizeH="0" baseline="0" smtClean="0">
                        <a:ln>
                          <a:noFill/>
                        </a:ln>
                        <a:solidFill>
                          <a:srgbClr val="FFFF00"/>
                        </a:solidFill>
                        <a:effectLst/>
                        <a:latin typeface="Times New Roman" pitchFamily="18" charset="0"/>
                        <a:ea typeface="標楷體"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zh-TW" altLang="en-US" sz="1400" b="1" i="0" u="none" strike="noStrike" cap="none" normalizeH="0" baseline="0" smtClean="0">
                          <a:ln>
                            <a:noFill/>
                          </a:ln>
                          <a:solidFill>
                            <a:srgbClr val="FFFF00"/>
                          </a:solidFill>
                          <a:effectLst/>
                          <a:latin typeface="標楷體" pitchFamily="65" charset="-120"/>
                          <a:ea typeface="標楷體" pitchFamily="65" charset="-120"/>
                        </a:rPr>
                        <a:t>測試</a:t>
                      </a:r>
                      <a:endParaRPr kumimoji="1" lang="zh-TW" altLang="en-US" sz="1400" b="1" i="0" u="none" strike="noStrike" cap="none" normalizeH="0" baseline="0" smtClean="0">
                        <a:ln>
                          <a:noFill/>
                        </a:ln>
                        <a:solidFill>
                          <a:srgbClr val="FFFF00"/>
                        </a:solidFill>
                        <a:effectLst/>
                        <a:latin typeface="Times New Roman" pitchFamily="18" charset="0"/>
                        <a:ea typeface="標楷體"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zh-TW" altLang="en-US" sz="1400" b="1" i="0" u="none" strike="noStrike" cap="none" normalizeH="0" baseline="0" smtClean="0">
                          <a:ln>
                            <a:noFill/>
                          </a:ln>
                          <a:solidFill>
                            <a:srgbClr val="FFFF00"/>
                          </a:solidFill>
                          <a:effectLst/>
                          <a:latin typeface="標楷體" pitchFamily="65" charset="-120"/>
                          <a:ea typeface="標楷體" pitchFamily="65" charset="-120"/>
                        </a:rPr>
                        <a:t>正確率</a:t>
                      </a:r>
                      <a:endParaRPr kumimoji="1" lang="zh-TW" altLang="en-US" sz="1400" b="1" i="0" u="none" strike="noStrike" cap="none" normalizeH="0" baseline="0" smtClean="0">
                        <a:ln>
                          <a:noFill/>
                        </a:ln>
                        <a:solidFill>
                          <a:srgbClr val="FFFF00"/>
                        </a:solidFill>
                        <a:effectLst/>
                        <a:latin typeface="Times New Roman" pitchFamily="18" charset="0"/>
                        <a:ea typeface="標楷體"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2746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B</a:t>
                      </a:r>
                      <a:r>
                        <a:rPr kumimoji="1" lang="zh-TW" altLang="en-US" sz="14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C</a:t>
                      </a:r>
                      <a:r>
                        <a:rPr kumimoji="1" lang="zh-TW" altLang="en-US" sz="1400" b="1" i="0" u="none" strike="noStrike" cap="none" normalizeH="0" baseline="0" smtClean="0">
                          <a:ln>
                            <a:noFill/>
                          </a:ln>
                          <a:solidFill>
                            <a:schemeClr val="tx1"/>
                          </a:solidFill>
                          <a:effectLst/>
                          <a:latin typeface="標楷體" pitchFamily="65" charset="-120"/>
                          <a:ea typeface="標楷體" pitchFamily="65" charset="-120"/>
                        </a:rPr>
                        <a:t>、</a:t>
                      </a: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rPr>
                        <a:t>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result1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A</a:t>
                      </a:r>
                      <a:r>
                        <a:rPr kumimoji="1" lang="zh-TW" altLang="en-US" sz="14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C</a:t>
                      </a:r>
                      <a:r>
                        <a:rPr kumimoji="1" lang="zh-TW" altLang="en-US" sz="1400" b="1" i="0" u="none" strike="noStrike" cap="none" normalizeH="0" baseline="0" smtClean="0">
                          <a:ln>
                            <a:noFill/>
                          </a:ln>
                          <a:solidFill>
                            <a:schemeClr val="tx1"/>
                          </a:solidFill>
                          <a:effectLst/>
                          <a:latin typeface="標楷體" pitchFamily="65" charset="-120"/>
                          <a:ea typeface="標楷體" pitchFamily="65" charset="-120"/>
                        </a:rPr>
                        <a:t>、</a:t>
                      </a: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rPr>
                        <a:t>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result2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A</a:t>
                      </a:r>
                      <a:r>
                        <a:rPr kumimoji="1" lang="zh-TW" altLang="en-US" sz="14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B</a:t>
                      </a:r>
                      <a:r>
                        <a:rPr kumimoji="1" lang="zh-TW" altLang="en-US" sz="1400" b="1" i="0" u="none" strike="noStrike" cap="none" normalizeH="0" baseline="0" smtClean="0">
                          <a:ln>
                            <a:noFill/>
                          </a:ln>
                          <a:solidFill>
                            <a:schemeClr val="tx1"/>
                          </a:solidFill>
                          <a:effectLst/>
                          <a:latin typeface="標楷體" pitchFamily="65" charset="-120"/>
                          <a:ea typeface="標楷體" pitchFamily="65" charset="-120"/>
                        </a:rPr>
                        <a:t>、</a:t>
                      </a: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rPr>
                        <a:t>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result3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A</a:t>
                      </a:r>
                      <a:r>
                        <a:rPr kumimoji="1" lang="zh-TW" altLang="en-US" sz="1400" b="1" i="0" u="none" strike="noStrike" cap="none" normalizeH="0" baseline="0" smtClean="0">
                          <a:ln>
                            <a:noFill/>
                          </a:ln>
                          <a:solidFill>
                            <a:schemeClr val="tx1"/>
                          </a:solidFill>
                          <a:effectLst/>
                          <a:latin typeface="標楷體" pitchFamily="65" charset="-120"/>
                          <a:ea typeface="標楷體" pitchFamily="65" charset="-120"/>
                          <a:cs typeface="Times New Roman" pitchFamily="18" charset="0"/>
                        </a:rPr>
                        <a:t>、</a:t>
                      </a: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B</a:t>
                      </a:r>
                      <a:r>
                        <a:rPr kumimoji="1" lang="zh-TW" altLang="en-US" sz="1400" b="1" i="0" u="none" strike="noStrike" cap="none" normalizeH="0" baseline="0" smtClean="0">
                          <a:ln>
                            <a:noFill/>
                          </a:ln>
                          <a:solidFill>
                            <a:schemeClr val="tx1"/>
                          </a:solidFill>
                          <a:effectLst/>
                          <a:latin typeface="標楷體" pitchFamily="65" charset="-120"/>
                          <a:ea typeface="標楷體" pitchFamily="65" charset="-120"/>
                        </a:rPr>
                        <a:t>、</a:t>
                      </a: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rPr>
                        <a:t>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result4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6361" name="Rectangle 774"/>
          <p:cNvSpPr>
            <a:spLocks noChangeArrowheads="1"/>
          </p:cNvSpPr>
          <p:nvPr/>
        </p:nvSpPr>
        <p:spPr bwMode="auto">
          <a:xfrm>
            <a:off x="1547813" y="5799138"/>
            <a:ext cx="540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r>
              <a:rPr lang="zh-TW" altLang="en-US" sz="1800" b="1">
                <a:latin typeface="標楷體" pitchFamily="65" charset="-120"/>
                <a:ea typeface="標楷體" pitchFamily="65" charset="-120"/>
              </a:rPr>
              <a:t>各子樣本集合</a:t>
            </a:r>
            <a:r>
              <a:rPr lang="zh-TW" altLang="en-US" sz="1800" b="1">
                <a:solidFill>
                  <a:srgbClr val="0000CC"/>
                </a:solidFill>
                <a:latin typeface="標楷體" pitchFamily="65" charset="-120"/>
                <a:ea typeface="標楷體" pitchFamily="65" charset="-120"/>
              </a:rPr>
              <a:t>輪流做為測試資料</a:t>
            </a:r>
            <a:r>
              <a:rPr lang="zh-TW" altLang="en-US" sz="1800" b="1">
                <a:latin typeface="標楷體" pitchFamily="65" charset="-120"/>
                <a:ea typeface="標楷體" pitchFamily="65" charset="-120"/>
              </a:rPr>
              <a:t>並求得平均正確率 </a:t>
            </a:r>
          </a:p>
        </p:txBody>
      </p:sp>
      <p:sp>
        <p:nvSpPr>
          <p:cNvPr id="119564" name="Rectangle 780"/>
          <p:cNvSpPr>
            <a:spLocks noChangeArrowheads="1"/>
          </p:cNvSpPr>
          <p:nvPr/>
        </p:nvSpPr>
        <p:spPr bwMode="auto">
          <a:xfrm>
            <a:off x="381000" y="152400"/>
            <a:ext cx="8382000" cy="533400"/>
          </a:xfrm>
          <a:prstGeom prst="rect">
            <a:avLst/>
          </a:prstGeom>
          <a:noFill/>
          <a:ln w="9525">
            <a:noFill/>
            <a:miter lim="800000"/>
            <a:headEnd/>
            <a:tailEnd/>
          </a:ln>
          <a:effectLst/>
        </p:spPr>
        <p:txBody>
          <a:bodyPr anchor="ctr"/>
          <a:lstStyle/>
          <a:p>
            <a:pPr>
              <a:defRPr/>
            </a:pPr>
            <a:r>
              <a:rPr lang="zh-TW" altLang="en-US" sz="3300" b="1" dirty="0">
                <a:solidFill>
                  <a:srgbClr val="003366"/>
                </a:solidFill>
                <a:effectLst>
                  <a:outerShdw blurRad="38100" dist="38100" dir="2700000" algn="tl">
                    <a:srgbClr val="C0C0C0"/>
                  </a:outerShdw>
                </a:effectLst>
                <a:ea typeface="標楷體" pitchFamily="65" charset="-120"/>
              </a:rPr>
              <a:t>交叉驗證</a:t>
            </a:r>
          </a:p>
        </p:txBody>
      </p:sp>
      <p:pic>
        <p:nvPicPr>
          <p:cNvPr id="56363" name="Picture 781" descr="BD1030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64" name="AutoShape 808"/>
          <p:cNvSpPr>
            <a:spLocks noChangeArrowheads="1"/>
          </p:cNvSpPr>
          <p:nvPr/>
        </p:nvSpPr>
        <p:spPr bwMode="auto">
          <a:xfrm rot="-584181">
            <a:off x="684213" y="3571875"/>
            <a:ext cx="1511300" cy="649288"/>
          </a:xfrm>
          <a:prstGeom prst="roundRect">
            <a:avLst>
              <a:gd name="adj" fmla="val 16667"/>
            </a:avLst>
          </a:prstGeom>
          <a:solidFill>
            <a:schemeClr val="accent1"/>
          </a:solidFill>
          <a:ln w="38100">
            <a:solidFill>
              <a:srgbClr val="800000"/>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r>
              <a:rPr lang="en-US" altLang="zh-TW" b="1">
                <a:solidFill>
                  <a:srgbClr val="FF0000"/>
                </a:solidFill>
                <a:ea typeface="標楷體" pitchFamily="65" charset="-120"/>
              </a:rPr>
              <a:t>4-fold</a:t>
            </a:r>
            <a:r>
              <a:rPr lang="zh-TW" altLang="en-US" b="1">
                <a:solidFill>
                  <a:srgbClr val="FF0000"/>
                </a:solidFill>
                <a:ea typeface="標楷體" pitchFamily="65" charset="-120"/>
              </a:rPr>
              <a:t>法</a:t>
            </a:r>
          </a:p>
        </p:txBody>
      </p:sp>
      <p:sp>
        <p:nvSpPr>
          <p:cNvPr id="56365"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2"/>
          <p:cNvSpPr>
            <a:spLocks noChangeArrowheads="1"/>
          </p:cNvSpPr>
          <p:nvPr/>
        </p:nvSpPr>
        <p:spPr bwMode="auto">
          <a:xfrm>
            <a:off x="2195513" y="2060575"/>
            <a:ext cx="5329237" cy="647700"/>
          </a:xfrm>
          <a:prstGeom prst="rect">
            <a:avLst/>
          </a:prstGeom>
          <a:gradFill rotWithShape="1">
            <a:gsLst>
              <a:gs pos="0">
                <a:srgbClr val="9999FF"/>
              </a:gs>
              <a:gs pos="50000">
                <a:srgbClr val="DDDDFF"/>
              </a:gs>
              <a:gs pos="100000">
                <a:srgbClr val="9999FF"/>
              </a:gs>
            </a:gsLst>
            <a:lin ang="2700000" scaled="1"/>
          </a:gradFill>
          <a:ln>
            <a:noFill/>
          </a:ln>
          <a:effectLst>
            <a:outerShdw dist="35921" dir="2700000" algn="ctr" rotWithShape="0">
              <a:schemeClr val="accent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2800" b="1">
              <a:latin typeface="Arial" pitchFamily="34" charset="0"/>
              <a:ea typeface="標楷體" pitchFamily="65" charset="-120"/>
            </a:endParaRPr>
          </a:p>
        </p:txBody>
      </p:sp>
      <p:sp>
        <p:nvSpPr>
          <p:cNvPr id="112642" name="Rectangle 2"/>
          <p:cNvSpPr>
            <a:spLocks noGrp="1" noChangeArrowheads="1"/>
          </p:cNvSpPr>
          <p:nvPr>
            <p:ph type="title"/>
          </p:nvPr>
        </p:nvSpPr>
        <p:spPr/>
        <p:txBody>
          <a:bodyPr/>
          <a:lstStyle/>
          <a:p>
            <a:pPr>
              <a:defRPr/>
            </a:pPr>
            <a:r>
              <a:rPr lang="en-US" altLang="zh-TW" smtClean="0"/>
              <a:t> </a:t>
            </a:r>
          </a:p>
        </p:txBody>
      </p:sp>
      <p:sp>
        <p:nvSpPr>
          <p:cNvPr id="112643" name="Rectangle 3"/>
          <p:cNvSpPr>
            <a:spLocks noGrp="1" noChangeArrowheads="1"/>
          </p:cNvSpPr>
          <p:nvPr>
            <p:ph idx="1"/>
          </p:nvPr>
        </p:nvSpPr>
        <p:spPr/>
        <p:txBody>
          <a:bodyPr/>
          <a:lstStyle/>
          <a:p>
            <a:pPr>
              <a:defRPr/>
            </a:pPr>
            <a:r>
              <a:rPr lang="zh-TW" altLang="en-US" dirty="0"/>
              <a:t>誤差就是所得的實際數據值與模式推估值，</a:t>
            </a:r>
            <a:r>
              <a:rPr lang="zh-TW" altLang="en-US" dirty="0" smtClean="0"/>
              <a:t>兩者之間</a:t>
            </a:r>
            <a:r>
              <a:rPr lang="zh-TW" altLang="en-US" dirty="0"/>
              <a:t>的</a:t>
            </a:r>
            <a:r>
              <a:rPr lang="zh-TW" altLang="en-US" dirty="0" smtClean="0"/>
              <a:t>差別 </a:t>
            </a:r>
            <a:endParaRPr lang="zh-TW" altLang="en-US" dirty="0"/>
          </a:p>
          <a:p>
            <a:pPr>
              <a:buFontTx/>
              <a:buNone/>
              <a:defRPr/>
            </a:pPr>
            <a:endParaRPr lang="en-US" altLang="zh-TW" dirty="0" smtClean="0"/>
          </a:p>
          <a:p>
            <a:pPr>
              <a:buFontTx/>
              <a:buNone/>
              <a:defRPr/>
            </a:pPr>
            <a:r>
              <a:rPr lang="zh-TW" altLang="en-US" dirty="0" smtClean="0"/>
              <a:t>                          </a:t>
            </a:r>
            <a:r>
              <a:rPr lang="zh-TW" altLang="en-US" dirty="0"/>
              <a:t/>
            </a:r>
            <a:br>
              <a:rPr lang="zh-TW" altLang="en-US" dirty="0"/>
            </a:br>
            <a:r>
              <a:rPr lang="zh-TW" altLang="en-US" dirty="0"/>
              <a:t>                     誤差</a:t>
            </a:r>
            <a:r>
              <a:rPr lang="en-US" altLang="zh-TW" dirty="0"/>
              <a:t>(e) = </a:t>
            </a:r>
            <a:r>
              <a:rPr lang="zh-TW" altLang="en-US" dirty="0"/>
              <a:t>實際值</a:t>
            </a:r>
            <a:r>
              <a:rPr lang="en-US" altLang="zh-TW" dirty="0"/>
              <a:t>(       ) – </a:t>
            </a:r>
            <a:r>
              <a:rPr lang="zh-TW" altLang="en-US" dirty="0"/>
              <a:t>推估值</a:t>
            </a:r>
            <a:r>
              <a:rPr lang="en-US" altLang="zh-TW" dirty="0"/>
              <a:t>(       ) </a:t>
            </a:r>
          </a:p>
          <a:p>
            <a:pPr>
              <a:buFontTx/>
              <a:buNone/>
              <a:defRPr/>
            </a:pPr>
            <a:endParaRPr lang="en-US" altLang="zh-TW" dirty="0"/>
          </a:p>
          <a:p>
            <a:pPr>
              <a:defRPr/>
            </a:pPr>
            <a:r>
              <a:rPr lang="zh-TW" altLang="en-US" dirty="0" smtClean="0"/>
              <a:t>評估</a:t>
            </a:r>
            <a:r>
              <a:rPr lang="zh-TW" altLang="en-US" dirty="0"/>
              <a:t>一個模式是否準確，或是比較不同模式間之優劣，可以使用評估指標進行問題的誤差</a:t>
            </a:r>
            <a:r>
              <a:rPr lang="zh-TW" altLang="en-US" dirty="0" smtClean="0"/>
              <a:t>探討</a:t>
            </a:r>
            <a:endParaRPr lang="en-US" altLang="zh-TW" dirty="0" smtClean="0"/>
          </a:p>
          <a:p>
            <a:pPr lvl="1">
              <a:defRPr/>
            </a:pPr>
            <a:r>
              <a:rPr lang="zh-TW" altLang="en-US" dirty="0" smtClean="0"/>
              <a:t>例如</a:t>
            </a:r>
            <a:r>
              <a:rPr lang="zh-TW" altLang="en-US" dirty="0">
                <a:solidFill>
                  <a:srgbClr val="006600"/>
                </a:solidFill>
              </a:rPr>
              <a:t>均值絕對誤差</a:t>
            </a:r>
            <a:r>
              <a:rPr lang="zh-TW" altLang="en-US" dirty="0"/>
              <a:t>、</a:t>
            </a:r>
            <a:r>
              <a:rPr lang="zh-TW" altLang="en-US" dirty="0">
                <a:solidFill>
                  <a:srgbClr val="006600"/>
                </a:solidFill>
              </a:rPr>
              <a:t>均方誤差</a:t>
            </a:r>
            <a:r>
              <a:rPr lang="zh-TW" altLang="en-US" dirty="0"/>
              <a:t>及</a:t>
            </a:r>
            <a:r>
              <a:rPr lang="zh-TW" altLang="en-US" dirty="0">
                <a:solidFill>
                  <a:srgbClr val="006600"/>
                </a:solidFill>
              </a:rPr>
              <a:t>總和平方差</a:t>
            </a:r>
            <a:r>
              <a:rPr lang="zh-TW" altLang="en-US" dirty="0"/>
              <a:t>等評估</a:t>
            </a:r>
            <a:r>
              <a:rPr lang="zh-TW" altLang="en-US" dirty="0" smtClean="0"/>
              <a:t>指標</a:t>
            </a:r>
            <a:endParaRPr lang="en-US" altLang="zh-TW" dirty="0" smtClean="0"/>
          </a:p>
          <a:p>
            <a:pPr lvl="1">
              <a:defRPr/>
            </a:pPr>
            <a:r>
              <a:rPr lang="zh-TW" altLang="en-US" dirty="0" smtClean="0"/>
              <a:t>類</a:t>
            </a:r>
            <a:r>
              <a:rPr lang="zh-TW" altLang="en-US" dirty="0"/>
              <a:t>神經網路於訓練時亦需要有評估指標的加入以判定訓練出來的參數及網路架構是否符合</a:t>
            </a:r>
            <a:r>
              <a:rPr lang="zh-TW" altLang="en-US" dirty="0" smtClean="0"/>
              <a:t>要求</a:t>
            </a:r>
            <a:endParaRPr lang="en-US" altLang="zh-TW" dirty="0" smtClean="0"/>
          </a:p>
          <a:p>
            <a:pPr lvl="1">
              <a:defRPr/>
            </a:pPr>
            <a:r>
              <a:rPr lang="zh-TW" altLang="en-US" dirty="0" smtClean="0"/>
              <a:t>類</a:t>
            </a:r>
            <a:r>
              <a:rPr lang="zh-TW" altLang="en-US" dirty="0"/>
              <a:t>神經網路中常將評估指標稱為</a:t>
            </a:r>
            <a:r>
              <a:rPr lang="zh-TW" altLang="en-US" dirty="0">
                <a:solidFill>
                  <a:srgbClr val="FF0000"/>
                </a:solidFill>
              </a:rPr>
              <a:t>性能函數</a:t>
            </a:r>
            <a:r>
              <a:rPr lang="en-US" altLang="zh-TW" dirty="0">
                <a:solidFill>
                  <a:srgbClr val="FF0000"/>
                </a:solidFill>
              </a:rPr>
              <a:t>(Performance Function) </a:t>
            </a:r>
          </a:p>
          <a:p>
            <a:pPr>
              <a:buFontTx/>
              <a:buNone/>
              <a:defRPr/>
            </a:pPr>
            <a:endParaRPr lang="en-US" altLang="zh-TW" dirty="0">
              <a:solidFill>
                <a:schemeClr val="hlink"/>
              </a:solidFill>
            </a:endParaRPr>
          </a:p>
          <a:p>
            <a:pPr>
              <a:buFontTx/>
              <a:buNone/>
              <a:defRPr/>
            </a:pPr>
            <a:endParaRPr lang="en-US" altLang="zh-TW" dirty="0"/>
          </a:p>
        </p:txBody>
      </p:sp>
      <p:sp>
        <p:nvSpPr>
          <p:cNvPr id="112644" name="Rectangle 4"/>
          <p:cNvSpPr>
            <a:spLocks noChangeArrowheads="1"/>
          </p:cNvSpPr>
          <p:nvPr/>
        </p:nvSpPr>
        <p:spPr bwMode="auto">
          <a:xfrm>
            <a:off x="381000" y="152400"/>
            <a:ext cx="8382000" cy="533400"/>
          </a:xfrm>
          <a:prstGeom prst="rect">
            <a:avLst/>
          </a:prstGeom>
          <a:noFill/>
          <a:ln w="9525">
            <a:noFill/>
            <a:miter lim="800000"/>
            <a:headEnd/>
            <a:tailEnd/>
          </a:ln>
          <a:effectLst/>
        </p:spPr>
        <p:txBody>
          <a:bodyPr anchor="ctr"/>
          <a:lstStyle/>
          <a:p>
            <a:pPr>
              <a:defRPr/>
            </a:pPr>
            <a:r>
              <a:rPr lang="zh-TW" altLang="en-US" sz="3300" b="1" dirty="0" smtClean="0">
                <a:solidFill>
                  <a:srgbClr val="003366"/>
                </a:solidFill>
                <a:effectLst>
                  <a:outerShdw blurRad="38100" dist="38100" dir="2700000" algn="tl">
                    <a:srgbClr val="C0C0C0"/>
                  </a:outerShdw>
                </a:effectLst>
                <a:ea typeface="標楷體" pitchFamily="65" charset="-120"/>
              </a:rPr>
              <a:t>評估</a:t>
            </a:r>
            <a:r>
              <a:rPr lang="zh-TW" altLang="en-US" sz="3300" b="1" dirty="0">
                <a:solidFill>
                  <a:srgbClr val="003366"/>
                </a:solidFill>
                <a:effectLst>
                  <a:outerShdw blurRad="38100" dist="38100" dir="2700000" algn="tl">
                    <a:srgbClr val="C0C0C0"/>
                  </a:outerShdw>
                </a:effectLst>
                <a:ea typeface="標楷體" pitchFamily="65" charset="-120"/>
              </a:rPr>
              <a:t>指標</a:t>
            </a:r>
          </a:p>
        </p:txBody>
      </p:sp>
      <p:pic>
        <p:nvPicPr>
          <p:cNvPr id="57350" name="Picture 6" descr="BD1030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1"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57352" name="Object 8"/>
          <p:cNvGraphicFramePr>
            <a:graphicFrameLocks noChangeAspect="1"/>
          </p:cNvGraphicFramePr>
          <p:nvPr/>
        </p:nvGraphicFramePr>
        <p:xfrm>
          <a:off x="4848225" y="2254250"/>
          <a:ext cx="327025" cy="447675"/>
        </p:xfrm>
        <a:graphic>
          <a:graphicData uri="http://schemas.openxmlformats.org/presentationml/2006/ole">
            <mc:AlternateContent xmlns:mc="http://schemas.openxmlformats.org/markup-compatibility/2006">
              <mc:Choice xmlns:v="urn:schemas-microsoft-com:vml" Requires="v">
                <p:oleObj spid="_x0000_s57368" name="方程式" r:id="rId4" imgW="165028" imgH="228501" progId="Equation.3">
                  <p:embed/>
                </p:oleObj>
              </mc:Choice>
              <mc:Fallback>
                <p:oleObj name="方程式" r:id="rId4" imgW="165028" imgH="228501"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225" y="2254250"/>
                        <a:ext cx="327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3" name="Rectangle 11"/>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57354" name="Object 10"/>
          <p:cNvGraphicFramePr>
            <a:graphicFrameLocks noChangeAspect="1"/>
          </p:cNvGraphicFramePr>
          <p:nvPr/>
        </p:nvGraphicFramePr>
        <p:xfrm>
          <a:off x="6748463" y="2217738"/>
          <a:ext cx="327025" cy="442912"/>
        </p:xfrm>
        <a:graphic>
          <a:graphicData uri="http://schemas.openxmlformats.org/presentationml/2006/ole">
            <mc:AlternateContent xmlns:mc="http://schemas.openxmlformats.org/markup-compatibility/2006">
              <mc:Choice xmlns:v="urn:schemas-microsoft-com:vml" Requires="v">
                <p:oleObj spid="_x0000_s57369" name="方程式" r:id="rId6" imgW="165028" imgH="228501" progId="Equation.3">
                  <p:embed/>
                </p:oleObj>
              </mc:Choice>
              <mc:Fallback>
                <p:oleObj name="方程式" r:id="rId6" imgW="165028" imgH="228501"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8463" y="2217738"/>
                        <a:ext cx="3270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5"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194" name="Picture 5" descr="BD1030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2" name="Rectangle 16"/>
          <p:cNvSpPr>
            <a:spLocks noChangeArrowheads="1"/>
          </p:cNvSpPr>
          <p:nvPr/>
        </p:nvSpPr>
        <p:spPr bwMode="auto">
          <a:xfrm>
            <a:off x="461963" y="1423988"/>
            <a:ext cx="7772400" cy="1555750"/>
          </a:xfrm>
          <a:prstGeom prst="rect">
            <a:avLst/>
          </a:prstGeom>
          <a:noFill/>
          <a:ln w="9525">
            <a:noFill/>
            <a:miter lim="800000"/>
            <a:headEnd/>
            <a:tailEnd/>
          </a:ln>
          <a:effectLst/>
        </p:spPr>
        <p:txBody>
          <a:bodyPr/>
          <a:lstStyle/>
          <a:p>
            <a:pPr marL="742950" lvl="1" indent="-285750">
              <a:lnSpc>
                <a:spcPct val="140000"/>
              </a:lnSpc>
              <a:spcBef>
                <a:spcPct val="20000"/>
              </a:spcBef>
              <a:buFontTx/>
              <a:buChar char="–"/>
              <a:defRPr/>
            </a:pPr>
            <a:r>
              <a:rPr lang="zh-TW" altLang="en-US" b="1" dirty="0">
                <a:solidFill>
                  <a:srgbClr val="292929"/>
                </a:solidFill>
                <a:effectLst>
                  <a:outerShdw blurRad="38100" dist="38100" dir="2700000" algn="tl">
                    <a:srgbClr val="C0C0C0"/>
                  </a:outerShdw>
                </a:effectLst>
                <a:ea typeface="標楷體" pitchFamily="65" charset="-120"/>
              </a:rPr>
              <a:t>學習訊息 </a:t>
            </a:r>
            <a:r>
              <a:rPr lang="en-US" altLang="zh-TW" b="1" dirty="0">
                <a:solidFill>
                  <a:srgbClr val="292929"/>
                </a:solidFill>
                <a:effectLst>
                  <a:outerShdw blurRad="38100" dist="38100" dir="2700000" algn="tl">
                    <a:srgbClr val="C0C0C0"/>
                  </a:outerShdw>
                </a:effectLst>
                <a:ea typeface="標楷體" pitchFamily="65" charset="-120"/>
              </a:rPr>
              <a:t>r</a:t>
            </a:r>
            <a:r>
              <a:rPr lang="zh-TW" altLang="en-US" b="1" dirty="0">
                <a:solidFill>
                  <a:srgbClr val="292929"/>
                </a:solidFill>
                <a:effectLst>
                  <a:outerShdw blurRad="38100" dist="38100" dir="2700000" algn="tl">
                    <a:srgbClr val="C0C0C0"/>
                  </a:outerShdw>
                </a:effectLst>
                <a:ea typeface="標楷體" pitchFamily="65" charset="-120"/>
              </a:rPr>
              <a:t> 為</a:t>
            </a:r>
            <a:br>
              <a:rPr lang="zh-TW" altLang="en-US" b="1" dirty="0">
                <a:solidFill>
                  <a:srgbClr val="292929"/>
                </a:solidFill>
                <a:effectLst>
                  <a:outerShdw blurRad="38100" dist="38100" dir="2700000" algn="tl">
                    <a:srgbClr val="C0C0C0"/>
                  </a:outerShdw>
                </a:effectLst>
                <a:ea typeface="標楷體" pitchFamily="65" charset="-120"/>
              </a:rPr>
            </a:br>
            <a:r>
              <a:rPr lang="zh-TW" altLang="en-US" b="1" dirty="0">
                <a:solidFill>
                  <a:srgbClr val="FF0000"/>
                </a:solidFill>
                <a:effectLst>
                  <a:outerShdw blurRad="38100" dist="38100" dir="2700000" algn="tl">
                    <a:srgbClr val="C0C0C0"/>
                  </a:outerShdw>
                </a:effectLst>
                <a:ea typeface="標楷體" pitchFamily="65" charset="-120"/>
              </a:rPr>
              <a:t>權重向量（</a:t>
            </a:r>
            <a:r>
              <a:rPr lang="en-US" altLang="zh-TW" b="1" dirty="0">
                <a:solidFill>
                  <a:srgbClr val="FF0000"/>
                </a:solidFill>
                <a:effectLst>
                  <a:outerShdw blurRad="38100" dist="38100" dir="2700000" algn="tl">
                    <a:srgbClr val="C0C0C0"/>
                  </a:outerShdw>
                </a:effectLst>
                <a:ea typeface="標楷體" pitchFamily="65" charset="-120"/>
              </a:rPr>
              <a:t>W</a:t>
            </a:r>
            <a:r>
              <a:rPr lang="zh-TW" altLang="en-US" b="1" dirty="0">
                <a:solidFill>
                  <a:srgbClr val="FF0000"/>
                </a:solidFill>
                <a:effectLst>
                  <a:outerShdw blurRad="38100" dist="38100" dir="2700000" algn="tl">
                    <a:srgbClr val="C0C0C0"/>
                  </a:outerShdw>
                </a:effectLst>
                <a:ea typeface="標楷體" pitchFamily="65" charset="-120"/>
              </a:rPr>
              <a:t>）、輸入向量（</a:t>
            </a:r>
            <a:r>
              <a:rPr lang="en-US" altLang="zh-TW" b="1" dirty="0">
                <a:solidFill>
                  <a:srgbClr val="FF0000"/>
                </a:solidFill>
                <a:effectLst>
                  <a:outerShdw blurRad="38100" dist="38100" dir="2700000" algn="tl">
                    <a:srgbClr val="C0C0C0"/>
                  </a:outerShdw>
                </a:effectLst>
                <a:ea typeface="標楷體" pitchFamily="65" charset="-120"/>
              </a:rPr>
              <a:t>X</a:t>
            </a:r>
            <a:r>
              <a:rPr lang="zh-TW" altLang="en-US" b="1" dirty="0">
                <a:solidFill>
                  <a:srgbClr val="FF0000"/>
                </a:solidFill>
                <a:effectLst>
                  <a:outerShdw blurRad="38100" dist="38100" dir="2700000" algn="tl">
                    <a:srgbClr val="C0C0C0"/>
                  </a:outerShdw>
                </a:effectLst>
                <a:ea typeface="標楷體" pitchFamily="65" charset="-120"/>
              </a:rPr>
              <a:t>）與目標輸出值（</a:t>
            </a:r>
            <a:r>
              <a:rPr lang="en-US" altLang="zh-TW" b="1" dirty="0">
                <a:solidFill>
                  <a:srgbClr val="FF0000"/>
                </a:solidFill>
                <a:effectLst>
                  <a:outerShdw blurRad="38100" dist="38100" dir="2700000" algn="tl">
                    <a:srgbClr val="C0C0C0"/>
                  </a:outerShdw>
                </a:effectLst>
                <a:ea typeface="標楷體" pitchFamily="65" charset="-120"/>
              </a:rPr>
              <a:t>d</a:t>
            </a:r>
            <a:r>
              <a:rPr lang="zh-TW" altLang="en-US" b="1" dirty="0">
                <a:solidFill>
                  <a:srgbClr val="FF0000"/>
                </a:solidFill>
                <a:effectLst>
                  <a:outerShdw blurRad="38100" dist="38100" dir="2700000" algn="tl">
                    <a:srgbClr val="C0C0C0"/>
                  </a:outerShdw>
                </a:effectLst>
                <a:ea typeface="標楷體" pitchFamily="65" charset="-120"/>
              </a:rPr>
              <a:t>）</a:t>
            </a:r>
            <a:r>
              <a:rPr lang="zh-TW" altLang="en-US" b="1" dirty="0">
                <a:solidFill>
                  <a:srgbClr val="292929"/>
                </a:solidFill>
                <a:effectLst>
                  <a:outerShdw blurRad="38100" dist="38100" dir="2700000" algn="tl">
                    <a:srgbClr val="C0C0C0"/>
                  </a:outerShdw>
                </a:effectLst>
                <a:ea typeface="標楷體" pitchFamily="65" charset="-120"/>
              </a:rPr>
              <a:t>的組合函數，如下：</a:t>
            </a:r>
          </a:p>
        </p:txBody>
      </p:sp>
      <p:grpSp>
        <p:nvGrpSpPr>
          <p:cNvPr id="8196" name="Group 23"/>
          <p:cNvGrpSpPr>
            <a:grpSpLocks/>
          </p:cNvGrpSpPr>
          <p:nvPr/>
        </p:nvGrpSpPr>
        <p:grpSpPr bwMode="auto">
          <a:xfrm>
            <a:off x="2519363" y="3246438"/>
            <a:ext cx="4114800" cy="1635125"/>
            <a:chOff x="1584" y="2854"/>
            <a:chExt cx="2592" cy="1030"/>
          </a:xfrm>
        </p:grpSpPr>
        <p:grpSp>
          <p:nvGrpSpPr>
            <p:cNvPr id="8201" name="Group 22"/>
            <p:cNvGrpSpPr>
              <a:grpSpLocks/>
            </p:cNvGrpSpPr>
            <p:nvPr/>
          </p:nvGrpSpPr>
          <p:grpSpPr bwMode="auto">
            <a:xfrm>
              <a:off x="1675" y="2854"/>
              <a:ext cx="2112" cy="576"/>
              <a:chOff x="1584" y="2763"/>
              <a:chExt cx="2112" cy="576"/>
            </a:xfrm>
          </p:grpSpPr>
          <p:sp>
            <p:nvSpPr>
              <p:cNvPr id="8203" name="Rectangle 19"/>
              <p:cNvSpPr>
                <a:spLocks noChangeArrowheads="1"/>
              </p:cNvSpPr>
              <p:nvPr/>
            </p:nvSpPr>
            <p:spPr bwMode="auto">
              <a:xfrm>
                <a:off x="1584" y="2763"/>
                <a:ext cx="2112" cy="576"/>
              </a:xfrm>
              <a:prstGeom prst="rect">
                <a:avLst/>
              </a:prstGeom>
              <a:noFill/>
              <a:ln w="57150" cmpd="thickThin">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8204" name="Object 12"/>
              <p:cNvGraphicFramePr>
                <a:graphicFrameLocks noChangeAspect="1"/>
              </p:cNvGraphicFramePr>
              <p:nvPr/>
            </p:nvGraphicFramePr>
            <p:xfrm>
              <a:off x="1584" y="2886"/>
              <a:ext cx="2016" cy="363"/>
            </p:xfrm>
            <a:graphic>
              <a:graphicData uri="http://schemas.openxmlformats.org/presentationml/2006/ole">
                <mc:AlternateContent xmlns:mc="http://schemas.openxmlformats.org/markup-compatibility/2006">
                  <mc:Choice xmlns:v="urn:schemas-microsoft-com:vml" Requires="v">
                    <p:oleObj spid="_x0000_s8217" name="Equation" r:id="rId4" imgW="1320227" imgH="241195" progId="Equation.DSMT4">
                      <p:embed/>
                    </p:oleObj>
                  </mc:Choice>
                  <mc:Fallback>
                    <p:oleObj name="Equation" r:id="rId4" imgW="1320227" imgH="241195"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 y="2886"/>
                            <a:ext cx="201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8202" name="Object 17"/>
            <p:cNvGraphicFramePr>
              <a:graphicFrameLocks noChangeAspect="1"/>
            </p:cNvGraphicFramePr>
            <p:nvPr/>
          </p:nvGraphicFramePr>
          <p:xfrm>
            <a:off x="1584" y="3523"/>
            <a:ext cx="2592" cy="361"/>
          </p:xfrm>
          <a:graphic>
            <a:graphicData uri="http://schemas.openxmlformats.org/presentationml/2006/ole">
              <mc:AlternateContent xmlns:mc="http://schemas.openxmlformats.org/markup-compatibility/2006">
                <mc:Choice xmlns:v="urn:schemas-microsoft-com:vml" Requires="v">
                  <p:oleObj spid="_x0000_s8218" name="Equation" r:id="rId6" imgW="1841500" imgH="254000" progId="Equation.DSMT4">
                    <p:embed/>
                  </p:oleObj>
                </mc:Choice>
                <mc:Fallback>
                  <p:oleObj name="Equation" r:id="rId6" imgW="1841500" imgH="25400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3523"/>
                          <a:ext cx="2592"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597" name="Rectangle 21"/>
          <p:cNvSpPr>
            <a:spLocks noChangeArrowheads="1"/>
          </p:cNvSpPr>
          <p:nvPr/>
        </p:nvSpPr>
        <p:spPr bwMode="auto">
          <a:xfrm>
            <a:off x="385763" y="981075"/>
            <a:ext cx="8534400" cy="515938"/>
          </a:xfrm>
          <a:prstGeom prst="rect">
            <a:avLst/>
          </a:prstGeom>
          <a:noFill/>
          <a:ln w="9525">
            <a:noFill/>
            <a:miter lim="800000"/>
            <a:headEnd/>
            <a:tailEnd/>
          </a:ln>
          <a:effectLst/>
        </p:spPr>
        <p:txBody>
          <a:bodyPr/>
          <a:lstStyle/>
          <a:p>
            <a:pPr marL="342900" indent="-342900">
              <a:spcBef>
                <a:spcPct val="20000"/>
              </a:spcBef>
              <a:buFontTx/>
              <a:buChar char="•"/>
              <a:defRPr/>
            </a:pPr>
            <a:r>
              <a:rPr lang="zh-TW" altLang="en-US" b="1" dirty="0">
                <a:effectLst>
                  <a:outerShdw blurRad="38100" dist="38100" dir="2700000" algn="tl">
                    <a:srgbClr val="C0C0C0"/>
                  </a:outerShdw>
                </a:effectLst>
                <a:ea typeface="標楷體" pitchFamily="65" charset="-120"/>
              </a:rPr>
              <a:t>權重向量的迭代調整量，係由</a:t>
            </a:r>
            <a:r>
              <a:rPr lang="zh-TW" altLang="en-US" b="1" dirty="0">
                <a:solidFill>
                  <a:schemeClr val="accent2"/>
                </a:solidFill>
                <a:effectLst>
                  <a:outerShdw blurRad="38100" dist="38100" dir="2700000" algn="tl">
                    <a:srgbClr val="C0C0C0"/>
                  </a:outerShdw>
                </a:effectLst>
                <a:ea typeface="標楷體" pitchFamily="65" charset="-120"/>
              </a:rPr>
              <a:t>輸入向量 </a:t>
            </a:r>
            <a:r>
              <a:rPr lang="en-US" altLang="zh-TW" b="1" dirty="0">
                <a:solidFill>
                  <a:schemeClr val="accent2"/>
                </a:solidFill>
                <a:effectLst>
                  <a:outerShdw blurRad="38100" dist="38100" dir="2700000" algn="tl">
                    <a:srgbClr val="C0C0C0"/>
                  </a:outerShdw>
                </a:effectLst>
                <a:ea typeface="標楷體" pitchFamily="65" charset="-120"/>
              </a:rPr>
              <a:t>X </a:t>
            </a:r>
            <a:r>
              <a:rPr lang="zh-TW" altLang="en-US" b="1" dirty="0">
                <a:effectLst>
                  <a:outerShdw blurRad="38100" dist="38100" dir="2700000" algn="tl">
                    <a:srgbClr val="C0C0C0"/>
                  </a:outerShdw>
                </a:effectLst>
                <a:ea typeface="標楷體" pitchFamily="65" charset="-120"/>
              </a:rPr>
              <a:t>與</a:t>
            </a:r>
            <a:r>
              <a:rPr lang="zh-TW" altLang="en-US" b="1" dirty="0">
                <a:solidFill>
                  <a:schemeClr val="accent2"/>
                </a:solidFill>
                <a:effectLst>
                  <a:outerShdw blurRad="38100" dist="38100" dir="2700000" algn="tl">
                    <a:srgbClr val="C0C0C0"/>
                  </a:outerShdw>
                </a:effectLst>
                <a:ea typeface="標楷體" pitchFamily="65" charset="-120"/>
              </a:rPr>
              <a:t>學習訊息</a:t>
            </a:r>
            <a:r>
              <a:rPr lang="zh-TW" altLang="en-US" b="1" dirty="0">
                <a:effectLst>
                  <a:outerShdw blurRad="38100" dist="38100" dir="2700000" algn="tl">
                    <a:srgbClr val="C0C0C0"/>
                  </a:outerShdw>
                </a:effectLst>
                <a:ea typeface="標楷體" pitchFamily="65" charset="-120"/>
              </a:rPr>
              <a:t>來決定</a:t>
            </a:r>
          </a:p>
        </p:txBody>
      </p:sp>
      <p:sp>
        <p:nvSpPr>
          <p:cNvPr id="8198"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13" name="Rectangle 7"/>
          <p:cNvSpPr>
            <a:spLocks noGrp="1" noChangeArrowheads="1"/>
          </p:cNvSpPr>
          <p:nvPr>
            <p:ph type="title"/>
          </p:nvPr>
        </p:nvSpPr>
        <p:spPr/>
        <p:txBody>
          <a:bodyPr/>
          <a:lstStyle/>
          <a:p>
            <a:pPr>
              <a:defRPr/>
            </a:pPr>
            <a:r>
              <a:rPr lang="zh-TW" altLang="en-US" dirty="0" smtClean="0">
                <a:solidFill>
                  <a:srgbClr val="003366"/>
                </a:solidFill>
              </a:rPr>
              <a:t>通用學習法</a:t>
            </a:r>
            <a:endParaRPr lang="zh-TW" altLang="en-US" dirty="0">
              <a:solidFill>
                <a:srgbClr val="003366"/>
              </a:solidFill>
            </a:endParaRPr>
          </a:p>
        </p:txBody>
      </p:sp>
      <p:sp>
        <p:nvSpPr>
          <p:cNvPr id="8200"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2EEFC38-D9BC-44AB-92BA-2B05BF96CB20}" type="slidenum">
              <a:rPr lang="en-US" altLang="zh-TW" smtClean="0"/>
              <a:pPr eaLnBrk="1" hangingPunct="1"/>
              <a:t>4</a:t>
            </a:fld>
            <a:endParaRPr lang="en-US" altLang="zh-TW"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7"/>
          <p:cNvGrpSpPr>
            <a:grpSpLocks/>
          </p:cNvGrpSpPr>
          <p:nvPr/>
        </p:nvGrpSpPr>
        <p:grpSpPr bwMode="auto">
          <a:xfrm>
            <a:off x="179388" y="549275"/>
            <a:ext cx="3565525" cy="576263"/>
            <a:chOff x="1519" y="663"/>
            <a:chExt cx="1361" cy="1361"/>
          </a:xfrm>
        </p:grpSpPr>
        <p:sp>
          <p:nvSpPr>
            <p:cNvPr id="58376" name="Oval 8"/>
            <p:cNvSpPr>
              <a:spLocks noChangeArrowheads="1"/>
            </p:cNvSpPr>
            <p:nvPr/>
          </p:nvSpPr>
          <p:spPr bwMode="auto">
            <a:xfrm>
              <a:off x="1519" y="663"/>
              <a:ext cx="1361" cy="1361"/>
            </a:xfrm>
            <a:prstGeom prst="ellipse">
              <a:avLst/>
            </a:prstGeom>
            <a:gradFill rotWithShape="1">
              <a:gsLst>
                <a:gs pos="0">
                  <a:srgbClr val="FF9966"/>
                </a:gs>
                <a:gs pos="50000">
                  <a:srgbClr val="FFDFCE"/>
                </a:gs>
                <a:gs pos="100000">
                  <a:srgbClr val="FF9966"/>
                </a:gs>
              </a:gsLst>
              <a:lin ang="27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8377" name="Oval 9"/>
            <p:cNvSpPr>
              <a:spLocks noChangeArrowheads="1"/>
            </p:cNvSpPr>
            <p:nvPr/>
          </p:nvSpPr>
          <p:spPr bwMode="auto">
            <a:xfrm>
              <a:off x="1591" y="735"/>
              <a:ext cx="1217" cy="1217"/>
            </a:xfrm>
            <a:prstGeom prst="ellipse">
              <a:avLst/>
            </a:prstGeom>
            <a:gradFill rotWithShape="1">
              <a:gsLst>
                <a:gs pos="0">
                  <a:srgbClr val="FF9966"/>
                </a:gs>
                <a:gs pos="50000">
                  <a:srgbClr val="FFDFCE"/>
                </a:gs>
                <a:gs pos="100000">
                  <a:srgbClr val="FF9966"/>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113667" name="Rectangle 3"/>
          <p:cNvSpPr>
            <a:spLocks noGrp="1" noChangeArrowheads="1"/>
          </p:cNvSpPr>
          <p:nvPr>
            <p:ph idx="1"/>
          </p:nvPr>
        </p:nvSpPr>
        <p:spPr>
          <a:xfrm>
            <a:off x="395288" y="620713"/>
            <a:ext cx="8458200" cy="5334000"/>
          </a:xfrm>
        </p:spPr>
        <p:txBody>
          <a:bodyPr/>
          <a:lstStyle/>
          <a:p>
            <a:pPr>
              <a:buFontTx/>
              <a:buNone/>
              <a:defRPr/>
            </a:pPr>
            <a:r>
              <a:rPr lang="zh-TW" altLang="en-US" dirty="0"/>
              <a:t>均值絕對誤差 </a:t>
            </a:r>
            <a:r>
              <a:rPr lang="en-US" altLang="zh-TW" dirty="0"/>
              <a:t>(MAE)</a:t>
            </a:r>
          </a:p>
          <a:p>
            <a:pPr>
              <a:buFontTx/>
              <a:buNone/>
              <a:defRPr/>
            </a:pPr>
            <a:endParaRPr lang="en-US" altLang="zh-TW" sz="2200" dirty="0"/>
          </a:p>
          <a:p>
            <a:pPr>
              <a:defRPr/>
            </a:pPr>
            <a:r>
              <a:rPr lang="zh-TW" altLang="en-US" sz="2200" dirty="0" smtClean="0">
                <a:solidFill>
                  <a:srgbClr val="006600"/>
                </a:solidFill>
              </a:rPr>
              <a:t>均</a:t>
            </a:r>
            <a:r>
              <a:rPr lang="zh-TW" altLang="en-US" sz="2200" dirty="0">
                <a:solidFill>
                  <a:srgbClr val="006600"/>
                </a:solidFill>
              </a:rPr>
              <a:t>值絕對誤差</a:t>
            </a:r>
            <a:r>
              <a:rPr lang="en-US" altLang="zh-TW" sz="2200" dirty="0">
                <a:solidFill>
                  <a:srgbClr val="006600"/>
                </a:solidFill>
              </a:rPr>
              <a:t>(Mean Absolute Error, MAE</a:t>
            </a:r>
            <a:r>
              <a:rPr lang="en-US" altLang="zh-TW" sz="2200" dirty="0" smtClean="0">
                <a:solidFill>
                  <a:srgbClr val="006600"/>
                </a:solidFill>
              </a:rPr>
              <a:t>)</a:t>
            </a:r>
            <a:endParaRPr lang="en-US" altLang="zh-TW" sz="2200" dirty="0" smtClean="0"/>
          </a:p>
          <a:p>
            <a:pPr>
              <a:defRPr/>
            </a:pPr>
            <a:r>
              <a:rPr lang="zh-TW" altLang="en-US" sz="2200" dirty="0" smtClean="0"/>
              <a:t>將</a:t>
            </a:r>
            <a:r>
              <a:rPr lang="zh-TW" altLang="en-US" sz="2200" dirty="0"/>
              <a:t>所有誤差值平均起來，並且以絕對值方式處理，以免正負號相抵而產生錯誤的結論，計算方式如下式所示，</a:t>
            </a:r>
            <a:r>
              <a:rPr lang="en-US" altLang="zh-TW" sz="2200" i="1" dirty="0"/>
              <a:t>N</a:t>
            </a:r>
            <a:r>
              <a:rPr lang="zh-TW" altLang="en-US" sz="2200" dirty="0"/>
              <a:t>代表樣本個數：</a:t>
            </a:r>
            <a:br>
              <a:rPr lang="zh-TW" altLang="en-US" sz="2200" dirty="0"/>
            </a:br>
            <a:endParaRPr lang="zh-TW" altLang="en-US" sz="2200" dirty="0"/>
          </a:p>
          <a:p>
            <a:pPr>
              <a:defRPr/>
            </a:pPr>
            <a:endParaRPr lang="zh-TW" altLang="en-US" sz="2200" dirty="0"/>
          </a:p>
          <a:p>
            <a:pPr>
              <a:defRPr/>
            </a:pPr>
            <a:endParaRPr lang="en-US" altLang="zh-TW" sz="2200" dirty="0" smtClean="0"/>
          </a:p>
          <a:p>
            <a:pPr>
              <a:defRPr/>
            </a:pPr>
            <a:endParaRPr lang="en-US" altLang="zh-TW" sz="2200" dirty="0" smtClean="0"/>
          </a:p>
          <a:p>
            <a:pPr>
              <a:defRPr/>
            </a:pPr>
            <a:r>
              <a:rPr lang="en-US" altLang="zh-TW" sz="2200" dirty="0" smtClean="0"/>
              <a:t>MAE</a:t>
            </a:r>
            <a:r>
              <a:rPr lang="zh-TW" altLang="en-US" sz="2200" dirty="0"/>
              <a:t>值之大小可表示模式實際值與推估值之平均離散</a:t>
            </a:r>
            <a:r>
              <a:rPr lang="zh-TW" altLang="en-US" sz="2200" dirty="0" smtClean="0"/>
              <a:t>程度</a:t>
            </a:r>
            <a:endParaRPr lang="en-US" altLang="zh-TW" sz="2200" dirty="0" smtClean="0"/>
          </a:p>
          <a:p>
            <a:pPr>
              <a:defRPr/>
            </a:pPr>
            <a:r>
              <a:rPr lang="en-US" altLang="zh-TW" sz="2200" dirty="0" smtClean="0"/>
              <a:t>MAE</a:t>
            </a:r>
            <a:r>
              <a:rPr lang="zh-TW" altLang="en-US" sz="2200" dirty="0" smtClean="0"/>
              <a:t>值</a:t>
            </a:r>
            <a:r>
              <a:rPr lang="zh-TW" altLang="en-US" sz="2200" dirty="0"/>
              <a:t>愈小表示推估值的準確性愈</a:t>
            </a:r>
            <a:r>
              <a:rPr lang="zh-TW" altLang="en-US" sz="2200" dirty="0" smtClean="0"/>
              <a:t>高</a:t>
            </a:r>
            <a:endParaRPr lang="zh-TW" altLang="en-US" sz="2200" dirty="0"/>
          </a:p>
        </p:txBody>
      </p:sp>
      <p:sp>
        <p:nvSpPr>
          <p:cNvPr id="58372" name="Rectangle 11"/>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8373" name="Rectangle 12"/>
          <p:cNvSpPr>
            <a:spLocks noChangeArrowheads="1"/>
          </p:cNvSpPr>
          <p:nvPr/>
        </p:nvSpPr>
        <p:spPr bwMode="auto">
          <a:xfrm>
            <a:off x="2268538" y="3068638"/>
            <a:ext cx="3816350" cy="863600"/>
          </a:xfrm>
          <a:prstGeom prst="rect">
            <a:avLst/>
          </a:prstGeom>
          <a:gradFill rotWithShape="1">
            <a:gsLst>
              <a:gs pos="0">
                <a:srgbClr val="FFCC00"/>
              </a:gs>
              <a:gs pos="50000">
                <a:srgbClr val="FFFF99"/>
              </a:gs>
              <a:gs pos="100000">
                <a:srgbClr val="FFCC00"/>
              </a:gs>
            </a:gsLst>
            <a:lin ang="2700000" scaled="1"/>
          </a:gradFill>
          <a:ln>
            <a:noFill/>
          </a:ln>
          <a:effectLst>
            <a:outerShdw dist="35921" dir="2700000" algn="ctr" rotWithShape="0">
              <a:srgbClr val="FF9933"/>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b="1">
              <a:latin typeface="Arial" pitchFamily="34" charset="0"/>
              <a:ea typeface="標楷體" pitchFamily="65" charset="-120"/>
            </a:endParaRPr>
          </a:p>
        </p:txBody>
      </p:sp>
      <p:graphicFrame>
        <p:nvGraphicFramePr>
          <p:cNvPr id="58374" name="Object 10"/>
          <p:cNvGraphicFramePr>
            <a:graphicFrameLocks noChangeAspect="1"/>
          </p:cNvGraphicFramePr>
          <p:nvPr/>
        </p:nvGraphicFramePr>
        <p:xfrm>
          <a:off x="2946400" y="3141663"/>
          <a:ext cx="2603500" cy="823912"/>
        </p:xfrm>
        <a:graphic>
          <a:graphicData uri="http://schemas.openxmlformats.org/presentationml/2006/ole">
            <mc:AlternateContent xmlns:mc="http://schemas.openxmlformats.org/markup-compatibility/2006">
              <mc:Choice xmlns:v="urn:schemas-microsoft-com:vml" Requires="v">
                <p:oleObj spid="_x0000_s58384" name="方程式" r:id="rId3" imgW="1358310" imgH="431613" progId="Equation.3">
                  <p:embed/>
                </p:oleObj>
              </mc:Choice>
              <mc:Fallback>
                <p:oleObj name="方程式" r:id="rId3" imgW="1358310" imgH="431613"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3141663"/>
                        <a:ext cx="26035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5"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11"/>
          <p:cNvGrpSpPr>
            <a:grpSpLocks/>
          </p:cNvGrpSpPr>
          <p:nvPr/>
        </p:nvGrpSpPr>
        <p:grpSpPr bwMode="auto">
          <a:xfrm>
            <a:off x="107950" y="549275"/>
            <a:ext cx="3565525" cy="576263"/>
            <a:chOff x="1519" y="663"/>
            <a:chExt cx="1361" cy="1361"/>
          </a:xfrm>
        </p:grpSpPr>
        <p:sp>
          <p:nvSpPr>
            <p:cNvPr id="59400" name="Oval 12"/>
            <p:cNvSpPr>
              <a:spLocks noChangeArrowheads="1"/>
            </p:cNvSpPr>
            <p:nvPr/>
          </p:nvSpPr>
          <p:spPr bwMode="auto">
            <a:xfrm>
              <a:off x="1519" y="663"/>
              <a:ext cx="1361" cy="1361"/>
            </a:xfrm>
            <a:prstGeom prst="ellipse">
              <a:avLst/>
            </a:prstGeom>
            <a:gradFill rotWithShape="1">
              <a:gsLst>
                <a:gs pos="0">
                  <a:srgbClr val="FF9966"/>
                </a:gs>
                <a:gs pos="50000">
                  <a:srgbClr val="FFDFCE"/>
                </a:gs>
                <a:gs pos="100000">
                  <a:srgbClr val="FF9966"/>
                </a:gs>
              </a:gsLst>
              <a:lin ang="27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59401" name="Oval 13"/>
            <p:cNvSpPr>
              <a:spLocks noChangeArrowheads="1"/>
            </p:cNvSpPr>
            <p:nvPr/>
          </p:nvSpPr>
          <p:spPr bwMode="auto">
            <a:xfrm>
              <a:off x="1591" y="735"/>
              <a:ext cx="1217" cy="1217"/>
            </a:xfrm>
            <a:prstGeom prst="ellipse">
              <a:avLst/>
            </a:prstGeom>
            <a:gradFill rotWithShape="1">
              <a:gsLst>
                <a:gs pos="0">
                  <a:srgbClr val="FF9966"/>
                </a:gs>
                <a:gs pos="50000">
                  <a:srgbClr val="FFDFCE"/>
                </a:gs>
                <a:gs pos="100000">
                  <a:srgbClr val="FF9966"/>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114691" name="Rectangle 3"/>
          <p:cNvSpPr>
            <a:spLocks noGrp="1" noChangeArrowheads="1"/>
          </p:cNvSpPr>
          <p:nvPr>
            <p:ph idx="1"/>
          </p:nvPr>
        </p:nvSpPr>
        <p:spPr>
          <a:xfrm>
            <a:off x="395288" y="620713"/>
            <a:ext cx="8458200" cy="5443537"/>
          </a:xfrm>
        </p:spPr>
        <p:txBody>
          <a:bodyPr/>
          <a:lstStyle/>
          <a:p>
            <a:pPr>
              <a:lnSpc>
                <a:spcPct val="90000"/>
              </a:lnSpc>
              <a:buFontTx/>
              <a:buNone/>
              <a:defRPr/>
            </a:pPr>
            <a:r>
              <a:rPr lang="zh-TW" altLang="en-US" dirty="0" smtClean="0"/>
              <a:t>均</a:t>
            </a:r>
            <a:r>
              <a:rPr lang="zh-TW" altLang="en-US" dirty="0"/>
              <a:t>方誤差 </a:t>
            </a:r>
            <a:r>
              <a:rPr lang="en-US" altLang="zh-TW" dirty="0"/>
              <a:t>(MSE)</a:t>
            </a:r>
          </a:p>
          <a:p>
            <a:pPr>
              <a:lnSpc>
                <a:spcPct val="90000"/>
              </a:lnSpc>
              <a:buFontTx/>
              <a:buNone/>
              <a:defRPr/>
            </a:pPr>
            <a:endParaRPr lang="en-US" altLang="zh-TW" dirty="0" smtClean="0"/>
          </a:p>
          <a:p>
            <a:pPr>
              <a:lnSpc>
                <a:spcPct val="90000"/>
              </a:lnSpc>
              <a:defRPr/>
            </a:pPr>
            <a:r>
              <a:rPr lang="zh-TW" altLang="en-US" sz="2200" dirty="0" smtClean="0">
                <a:solidFill>
                  <a:srgbClr val="006600"/>
                </a:solidFill>
              </a:rPr>
              <a:t>均</a:t>
            </a:r>
            <a:r>
              <a:rPr lang="zh-TW" altLang="en-US" sz="2200" dirty="0">
                <a:solidFill>
                  <a:srgbClr val="006600"/>
                </a:solidFill>
              </a:rPr>
              <a:t>方誤差</a:t>
            </a:r>
            <a:r>
              <a:rPr lang="en-US" altLang="zh-TW" sz="2200" dirty="0">
                <a:solidFill>
                  <a:srgbClr val="006600"/>
                </a:solidFill>
              </a:rPr>
              <a:t>(Mean Square Error, MSE</a:t>
            </a:r>
            <a:r>
              <a:rPr lang="en-US" altLang="zh-TW" sz="2200" dirty="0" smtClean="0">
                <a:solidFill>
                  <a:srgbClr val="006600"/>
                </a:solidFill>
              </a:rPr>
              <a:t>)</a:t>
            </a:r>
          </a:p>
          <a:p>
            <a:pPr>
              <a:lnSpc>
                <a:spcPct val="90000"/>
              </a:lnSpc>
              <a:defRPr/>
            </a:pPr>
            <a:r>
              <a:rPr lang="zh-TW" altLang="en-US" sz="2200" dirty="0" smtClean="0"/>
              <a:t>將</a:t>
            </a:r>
            <a:r>
              <a:rPr lang="zh-TW" altLang="en-US" sz="2200" dirty="0"/>
              <a:t>所有誤差以平方處理後加總</a:t>
            </a:r>
            <a:r>
              <a:rPr lang="en-US" altLang="zh-TW" sz="2200" dirty="0"/>
              <a:t>(SSE)</a:t>
            </a:r>
            <a:r>
              <a:rPr lang="zh-TW" altLang="en-US" sz="2200" dirty="0"/>
              <a:t>，再取</a:t>
            </a:r>
            <a:r>
              <a:rPr lang="zh-TW" altLang="en-US" sz="2200" dirty="0" smtClean="0"/>
              <a:t>平均值</a:t>
            </a:r>
            <a:endParaRPr lang="en-US" altLang="zh-TW" sz="2200" dirty="0" smtClean="0"/>
          </a:p>
          <a:p>
            <a:pPr>
              <a:lnSpc>
                <a:spcPct val="90000"/>
              </a:lnSpc>
              <a:defRPr/>
            </a:pPr>
            <a:r>
              <a:rPr lang="en-US" altLang="zh-TW" sz="2200" dirty="0" smtClean="0"/>
              <a:t>MSE</a:t>
            </a:r>
            <a:r>
              <a:rPr lang="zh-TW" altLang="en-US" sz="2200" dirty="0" smtClean="0"/>
              <a:t>能</a:t>
            </a:r>
            <a:r>
              <a:rPr lang="zh-TW" altLang="en-US" sz="2200" dirty="0"/>
              <a:t>突顯誤差之嚴重程度，</a:t>
            </a:r>
            <a:r>
              <a:rPr lang="zh-TW" altLang="en-US" sz="2200" dirty="0" smtClean="0"/>
              <a:t>顯示是否</a:t>
            </a:r>
            <a:r>
              <a:rPr lang="zh-TW" altLang="en-US" sz="2200" dirty="0"/>
              <a:t>有發生極端嚴重事件，亦可用來評估數據中數值中高部分的誤差發生情況</a:t>
            </a:r>
          </a:p>
          <a:p>
            <a:pPr>
              <a:lnSpc>
                <a:spcPct val="90000"/>
              </a:lnSpc>
              <a:defRPr/>
            </a:pPr>
            <a:endParaRPr lang="zh-TW" altLang="en-US" sz="2200" dirty="0"/>
          </a:p>
          <a:p>
            <a:pPr>
              <a:lnSpc>
                <a:spcPct val="90000"/>
              </a:lnSpc>
              <a:defRPr/>
            </a:pPr>
            <a:endParaRPr lang="en-US" altLang="zh-TW" sz="2200" dirty="0" smtClean="0"/>
          </a:p>
          <a:p>
            <a:pPr>
              <a:lnSpc>
                <a:spcPct val="90000"/>
              </a:lnSpc>
              <a:defRPr/>
            </a:pPr>
            <a:endParaRPr lang="en-US" altLang="zh-TW" sz="2200" dirty="0"/>
          </a:p>
          <a:p>
            <a:pPr>
              <a:lnSpc>
                <a:spcPct val="90000"/>
              </a:lnSpc>
              <a:defRPr/>
            </a:pPr>
            <a:endParaRPr lang="en-US" altLang="zh-TW" sz="2200" dirty="0" smtClean="0"/>
          </a:p>
          <a:p>
            <a:pPr>
              <a:lnSpc>
                <a:spcPct val="90000"/>
              </a:lnSpc>
              <a:defRPr/>
            </a:pPr>
            <a:r>
              <a:rPr lang="en-US" altLang="zh-TW" sz="2200" dirty="0" smtClean="0"/>
              <a:t>MSE</a:t>
            </a:r>
            <a:r>
              <a:rPr lang="zh-TW" altLang="en-US" sz="2200" dirty="0"/>
              <a:t>值之大小可表示</a:t>
            </a:r>
            <a:r>
              <a:rPr lang="zh-TW" altLang="en-US" sz="2200" dirty="0">
                <a:solidFill>
                  <a:schemeClr val="tx2"/>
                </a:solidFill>
              </a:rPr>
              <a:t>模式實際值與推估值之</a:t>
            </a:r>
            <a:r>
              <a:rPr lang="zh-TW" altLang="en-US" sz="2200" dirty="0">
                <a:solidFill>
                  <a:srgbClr val="FF0000"/>
                </a:solidFill>
              </a:rPr>
              <a:t>平均離散程度</a:t>
            </a:r>
            <a:r>
              <a:rPr lang="zh-TW" altLang="en-US" sz="2200" dirty="0"/>
              <a:t>，其值愈小表示推估值的準確性愈</a:t>
            </a:r>
            <a:r>
              <a:rPr lang="zh-TW" altLang="en-US" sz="2200" dirty="0" smtClean="0"/>
              <a:t>高</a:t>
            </a:r>
            <a:endParaRPr lang="en-US" altLang="zh-TW" sz="2200" dirty="0"/>
          </a:p>
          <a:p>
            <a:pPr>
              <a:lnSpc>
                <a:spcPct val="90000"/>
              </a:lnSpc>
              <a:defRPr/>
            </a:pPr>
            <a:r>
              <a:rPr lang="zh-TW" altLang="en-US" sz="2200" dirty="0" smtClean="0"/>
              <a:t>因為</a:t>
            </a:r>
            <a:r>
              <a:rPr lang="zh-TW" altLang="en-US" sz="2200" dirty="0"/>
              <a:t>有</a:t>
            </a:r>
            <a:r>
              <a:rPr lang="zh-TW" altLang="en-US" sz="2200" dirty="0">
                <a:solidFill>
                  <a:srgbClr val="FF0000"/>
                </a:solidFill>
              </a:rPr>
              <a:t>平方處理</a:t>
            </a:r>
            <a:r>
              <a:rPr lang="zh-TW" altLang="en-US" sz="2200" dirty="0"/>
              <a:t>的關係，除了可</a:t>
            </a:r>
            <a:r>
              <a:rPr lang="zh-TW" altLang="en-US" sz="2200" dirty="0" smtClean="0"/>
              <a:t>突顯極端</a:t>
            </a:r>
            <a:r>
              <a:rPr lang="zh-TW" altLang="en-US" sz="2200" dirty="0"/>
              <a:t>事件，亦可能被極端事件主導整個</a:t>
            </a:r>
            <a:r>
              <a:rPr lang="zh-TW" altLang="en-US" sz="2200" dirty="0" smtClean="0"/>
              <a:t>問題 </a:t>
            </a:r>
            <a:endParaRPr lang="zh-TW" altLang="en-US" sz="2200" dirty="0"/>
          </a:p>
        </p:txBody>
      </p:sp>
      <p:sp>
        <p:nvSpPr>
          <p:cNvPr id="59396" name="Rectangle 15"/>
          <p:cNvSpPr>
            <a:spLocks noChangeArrowheads="1"/>
          </p:cNvSpPr>
          <p:nvPr/>
        </p:nvSpPr>
        <p:spPr bwMode="auto">
          <a:xfrm>
            <a:off x="2555875" y="3214688"/>
            <a:ext cx="3384550" cy="719137"/>
          </a:xfrm>
          <a:prstGeom prst="rect">
            <a:avLst/>
          </a:prstGeom>
          <a:gradFill rotWithShape="1">
            <a:gsLst>
              <a:gs pos="0">
                <a:srgbClr val="FFCC00"/>
              </a:gs>
              <a:gs pos="50000">
                <a:srgbClr val="FFFF99"/>
              </a:gs>
              <a:gs pos="100000">
                <a:srgbClr val="FFCC00"/>
              </a:gs>
            </a:gsLst>
            <a:lin ang="2700000" scaled="1"/>
          </a:gradFill>
          <a:ln>
            <a:noFill/>
          </a:ln>
          <a:effectLst>
            <a:outerShdw dist="35921" dir="2700000" algn="ctr" rotWithShape="0">
              <a:srgbClr val="FF9933"/>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b="1">
              <a:latin typeface="Arial" pitchFamily="34" charset="0"/>
              <a:ea typeface="標楷體" pitchFamily="65" charset="-120"/>
            </a:endParaRPr>
          </a:p>
        </p:txBody>
      </p:sp>
      <p:sp>
        <p:nvSpPr>
          <p:cNvPr id="59397"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59398" name="Object 6"/>
          <p:cNvGraphicFramePr>
            <a:graphicFrameLocks noChangeAspect="1"/>
          </p:cNvGraphicFramePr>
          <p:nvPr/>
        </p:nvGraphicFramePr>
        <p:xfrm>
          <a:off x="2916238" y="3214688"/>
          <a:ext cx="2397125" cy="730250"/>
        </p:xfrm>
        <a:graphic>
          <a:graphicData uri="http://schemas.openxmlformats.org/presentationml/2006/ole">
            <mc:AlternateContent xmlns:mc="http://schemas.openxmlformats.org/markup-compatibility/2006">
              <mc:Choice xmlns:v="urn:schemas-microsoft-com:vml" Requires="v">
                <p:oleObj spid="_x0000_s59408" name="方程式" r:id="rId3" imgW="1409088" imgH="431613" progId="Equation.3">
                  <p:embed/>
                </p:oleObj>
              </mc:Choice>
              <mc:Fallback>
                <p:oleObj name="方程式" r:id="rId3" imgW="1409088" imgH="4316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214688"/>
                        <a:ext cx="23971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9"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6"/>
          <p:cNvGrpSpPr>
            <a:grpSpLocks/>
          </p:cNvGrpSpPr>
          <p:nvPr/>
        </p:nvGrpSpPr>
        <p:grpSpPr bwMode="auto">
          <a:xfrm>
            <a:off x="169863" y="549275"/>
            <a:ext cx="3565525" cy="576263"/>
            <a:chOff x="1519" y="663"/>
            <a:chExt cx="1361" cy="1361"/>
          </a:xfrm>
        </p:grpSpPr>
        <p:sp>
          <p:nvSpPr>
            <p:cNvPr id="60424" name="Oval 7"/>
            <p:cNvSpPr>
              <a:spLocks noChangeArrowheads="1"/>
            </p:cNvSpPr>
            <p:nvPr/>
          </p:nvSpPr>
          <p:spPr bwMode="auto">
            <a:xfrm>
              <a:off x="1519" y="663"/>
              <a:ext cx="1361" cy="1361"/>
            </a:xfrm>
            <a:prstGeom prst="ellipse">
              <a:avLst/>
            </a:prstGeom>
            <a:gradFill rotWithShape="1">
              <a:gsLst>
                <a:gs pos="0">
                  <a:srgbClr val="FF9966"/>
                </a:gs>
                <a:gs pos="50000">
                  <a:srgbClr val="FFDFCE"/>
                </a:gs>
                <a:gs pos="100000">
                  <a:srgbClr val="FF9966"/>
                </a:gs>
              </a:gsLst>
              <a:lin ang="27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60425" name="Oval 8"/>
            <p:cNvSpPr>
              <a:spLocks noChangeArrowheads="1"/>
            </p:cNvSpPr>
            <p:nvPr/>
          </p:nvSpPr>
          <p:spPr bwMode="auto">
            <a:xfrm>
              <a:off x="1591" y="735"/>
              <a:ext cx="1217" cy="1217"/>
            </a:xfrm>
            <a:prstGeom prst="ellipse">
              <a:avLst/>
            </a:prstGeom>
            <a:gradFill rotWithShape="1">
              <a:gsLst>
                <a:gs pos="0">
                  <a:srgbClr val="FF9966"/>
                </a:gs>
                <a:gs pos="50000">
                  <a:srgbClr val="FFDFCE"/>
                </a:gs>
                <a:gs pos="100000">
                  <a:srgbClr val="FF9966"/>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116739" name="Rectangle 3"/>
          <p:cNvSpPr>
            <a:spLocks noGrp="1" noChangeArrowheads="1"/>
          </p:cNvSpPr>
          <p:nvPr>
            <p:ph idx="1"/>
          </p:nvPr>
        </p:nvSpPr>
        <p:spPr>
          <a:xfrm>
            <a:off x="342900" y="579438"/>
            <a:ext cx="8458200" cy="5775325"/>
          </a:xfrm>
        </p:spPr>
        <p:txBody>
          <a:bodyPr/>
          <a:lstStyle/>
          <a:p>
            <a:pPr>
              <a:buFontTx/>
              <a:buNone/>
              <a:defRPr/>
            </a:pPr>
            <a:r>
              <a:rPr lang="zh-TW" altLang="en-US" dirty="0" smtClean="0"/>
              <a:t>均</a:t>
            </a:r>
            <a:r>
              <a:rPr lang="zh-TW" altLang="en-US" dirty="0"/>
              <a:t>方根誤差 </a:t>
            </a:r>
            <a:r>
              <a:rPr lang="en-US" altLang="zh-TW" dirty="0"/>
              <a:t>(RMSE</a:t>
            </a:r>
            <a:r>
              <a:rPr lang="zh-TW" altLang="en-US" dirty="0"/>
              <a:t>）</a:t>
            </a:r>
          </a:p>
          <a:p>
            <a:pPr>
              <a:buFontTx/>
              <a:buNone/>
              <a:defRPr/>
            </a:pPr>
            <a:endParaRPr lang="en-US" altLang="zh-TW" sz="2000" dirty="0" smtClean="0">
              <a:solidFill>
                <a:srgbClr val="006600"/>
              </a:solidFill>
            </a:endParaRPr>
          </a:p>
          <a:p>
            <a:pPr>
              <a:defRPr/>
            </a:pPr>
            <a:r>
              <a:rPr lang="zh-TW" altLang="en-US" sz="2200" dirty="0" smtClean="0">
                <a:solidFill>
                  <a:srgbClr val="006600"/>
                </a:solidFill>
              </a:rPr>
              <a:t>均</a:t>
            </a:r>
            <a:r>
              <a:rPr lang="zh-TW" altLang="en-US" sz="2200" dirty="0">
                <a:solidFill>
                  <a:srgbClr val="006600"/>
                </a:solidFill>
              </a:rPr>
              <a:t>方根誤差</a:t>
            </a:r>
            <a:r>
              <a:rPr lang="en-US" altLang="zh-TW" sz="2200" dirty="0">
                <a:solidFill>
                  <a:srgbClr val="006600"/>
                </a:solidFill>
              </a:rPr>
              <a:t>(Root Mean Square Error, RMSE)</a:t>
            </a:r>
            <a:r>
              <a:rPr lang="en-US" altLang="zh-TW" sz="2200" dirty="0"/>
              <a:t> </a:t>
            </a:r>
            <a:endParaRPr lang="en-US" altLang="zh-TW" sz="2200" dirty="0" smtClean="0"/>
          </a:p>
          <a:p>
            <a:pPr>
              <a:defRPr/>
            </a:pPr>
            <a:r>
              <a:rPr lang="zh-TW" altLang="en-US" sz="2200" dirty="0" smtClean="0"/>
              <a:t>將</a:t>
            </a:r>
            <a:r>
              <a:rPr lang="zh-TW" altLang="en-US" sz="2200" dirty="0"/>
              <a:t>所有誤差以平方處理後加總</a:t>
            </a:r>
            <a:r>
              <a:rPr lang="en-US" altLang="zh-TW" sz="2200" dirty="0"/>
              <a:t>(SSE)</a:t>
            </a:r>
            <a:r>
              <a:rPr lang="zh-TW" altLang="en-US" sz="2200" dirty="0"/>
              <a:t>，再取平均值</a:t>
            </a:r>
            <a:r>
              <a:rPr lang="en-US" altLang="zh-TW" sz="2200" dirty="0"/>
              <a:t>(MSE)</a:t>
            </a:r>
            <a:r>
              <a:rPr lang="zh-TW" altLang="en-US" sz="2200" dirty="0"/>
              <a:t>，最後將結果開根號處</a:t>
            </a:r>
            <a:r>
              <a:rPr lang="zh-TW" altLang="en-US" sz="2200" dirty="0" smtClean="0"/>
              <a:t>裡</a:t>
            </a:r>
            <a:endParaRPr lang="en-US" altLang="zh-TW" sz="2200" dirty="0" smtClean="0"/>
          </a:p>
          <a:p>
            <a:pPr>
              <a:defRPr/>
            </a:pPr>
            <a:r>
              <a:rPr lang="en-US" altLang="zh-TW" sz="2200" dirty="0" smtClean="0"/>
              <a:t>RMSE</a:t>
            </a:r>
            <a:r>
              <a:rPr lang="zh-TW" altLang="en-US" sz="2200" dirty="0" smtClean="0"/>
              <a:t>不僅</a:t>
            </a:r>
            <a:r>
              <a:rPr lang="zh-TW" altLang="en-US" sz="2200" dirty="0"/>
              <a:t>能突顯誤差之嚴重程度，經由開根號的處理，將結果維度調降回來，方便瞭解問題誤差數據為多少，亦可用來評估數據中數值中高部分的誤差發生情況</a:t>
            </a:r>
          </a:p>
          <a:p>
            <a:pPr>
              <a:defRPr/>
            </a:pPr>
            <a:endParaRPr lang="zh-TW" altLang="en-US" sz="2200" dirty="0"/>
          </a:p>
          <a:p>
            <a:pPr>
              <a:defRPr/>
            </a:pPr>
            <a:endParaRPr lang="zh-TW" altLang="en-US" sz="2200" dirty="0"/>
          </a:p>
          <a:p>
            <a:pPr>
              <a:defRPr/>
            </a:pPr>
            <a:endParaRPr lang="en-US" altLang="zh-TW" sz="2200" dirty="0" smtClean="0"/>
          </a:p>
          <a:p>
            <a:pPr>
              <a:defRPr/>
            </a:pPr>
            <a:r>
              <a:rPr lang="en-US" altLang="zh-TW" sz="2200" dirty="0" smtClean="0"/>
              <a:t>RMSE</a:t>
            </a:r>
            <a:r>
              <a:rPr lang="zh-TW" altLang="en-US" sz="2200" dirty="0"/>
              <a:t>值之大小可表示</a:t>
            </a:r>
            <a:r>
              <a:rPr lang="zh-TW" altLang="en-US" sz="2200" dirty="0">
                <a:solidFill>
                  <a:schemeClr val="tx2"/>
                </a:solidFill>
              </a:rPr>
              <a:t>模式實際值與推估值之</a:t>
            </a:r>
            <a:r>
              <a:rPr lang="zh-TW" altLang="en-US" sz="2200" dirty="0">
                <a:solidFill>
                  <a:srgbClr val="FF0000"/>
                </a:solidFill>
              </a:rPr>
              <a:t>平均離散</a:t>
            </a:r>
            <a:r>
              <a:rPr lang="zh-TW" altLang="en-US" sz="2200" dirty="0" smtClean="0">
                <a:solidFill>
                  <a:srgbClr val="FF0000"/>
                </a:solidFill>
              </a:rPr>
              <a:t>程度</a:t>
            </a:r>
            <a:endParaRPr lang="en-US" altLang="zh-TW" sz="2200" dirty="0" smtClean="0">
              <a:solidFill>
                <a:srgbClr val="FF0000"/>
              </a:solidFill>
            </a:endParaRPr>
          </a:p>
          <a:p>
            <a:pPr>
              <a:defRPr/>
            </a:pPr>
            <a:r>
              <a:rPr lang="zh-TW" altLang="en-US" sz="2200" dirty="0" smtClean="0"/>
              <a:t>其</a:t>
            </a:r>
            <a:r>
              <a:rPr lang="zh-TW" altLang="en-US" sz="2200" dirty="0"/>
              <a:t>值愈小表示推估值的準確性愈高，並且因為有</a:t>
            </a:r>
            <a:r>
              <a:rPr lang="zh-TW" altLang="en-US" sz="2200" dirty="0">
                <a:solidFill>
                  <a:srgbClr val="FF0000"/>
                </a:solidFill>
              </a:rPr>
              <a:t>平方處理</a:t>
            </a:r>
            <a:r>
              <a:rPr lang="zh-TW" altLang="en-US" sz="2200" dirty="0"/>
              <a:t>的關係，可突顯極端事件及反應誤差</a:t>
            </a:r>
            <a:r>
              <a:rPr lang="zh-TW" altLang="en-US" sz="2200" dirty="0" smtClean="0"/>
              <a:t>值</a:t>
            </a:r>
            <a:endParaRPr lang="zh-TW" altLang="en-US" sz="2200" dirty="0"/>
          </a:p>
        </p:txBody>
      </p:sp>
      <p:sp>
        <p:nvSpPr>
          <p:cNvPr id="60420" name="Rectangle 9"/>
          <p:cNvSpPr>
            <a:spLocks noChangeArrowheads="1"/>
          </p:cNvSpPr>
          <p:nvPr/>
        </p:nvSpPr>
        <p:spPr bwMode="auto">
          <a:xfrm>
            <a:off x="2555875" y="3860800"/>
            <a:ext cx="3816350" cy="863600"/>
          </a:xfrm>
          <a:prstGeom prst="rect">
            <a:avLst/>
          </a:prstGeom>
          <a:gradFill rotWithShape="1">
            <a:gsLst>
              <a:gs pos="0">
                <a:srgbClr val="FFCC00"/>
              </a:gs>
              <a:gs pos="50000">
                <a:srgbClr val="FFFF99"/>
              </a:gs>
              <a:gs pos="100000">
                <a:srgbClr val="FFCC00"/>
              </a:gs>
            </a:gsLst>
            <a:lin ang="2700000" scaled="1"/>
          </a:gradFill>
          <a:ln>
            <a:noFill/>
          </a:ln>
          <a:effectLst>
            <a:outerShdw dist="35921" dir="2700000" algn="ctr" rotWithShape="0">
              <a:srgbClr val="FF9933"/>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b="1">
              <a:latin typeface="Arial" pitchFamily="34" charset="0"/>
              <a:ea typeface="標楷體" pitchFamily="65" charset="-120"/>
            </a:endParaRPr>
          </a:p>
        </p:txBody>
      </p:sp>
      <p:sp>
        <p:nvSpPr>
          <p:cNvPr id="60421" name="Rectangle 5"/>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60422" name="Object 4"/>
          <p:cNvGraphicFramePr>
            <a:graphicFrameLocks noChangeAspect="1"/>
          </p:cNvGraphicFramePr>
          <p:nvPr/>
        </p:nvGraphicFramePr>
        <p:xfrm>
          <a:off x="3138488" y="3860800"/>
          <a:ext cx="2589212" cy="781050"/>
        </p:xfrm>
        <a:graphic>
          <a:graphicData uri="http://schemas.openxmlformats.org/presentationml/2006/ole">
            <mc:AlternateContent xmlns:mc="http://schemas.openxmlformats.org/markup-compatibility/2006">
              <mc:Choice xmlns:v="urn:schemas-microsoft-com:vml" Requires="v">
                <p:oleObj spid="_x0000_s60432" name="方程式" r:id="rId3" imgW="1612900" imgH="482600" progId="Equation.3">
                  <p:embed/>
                </p:oleObj>
              </mc:Choice>
              <mc:Fallback>
                <p:oleObj name="方程式" r:id="rId3" imgW="16129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8488" y="3860800"/>
                        <a:ext cx="258921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3"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8"/>
          <p:cNvGrpSpPr>
            <a:grpSpLocks/>
          </p:cNvGrpSpPr>
          <p:nvPr/>
        </p:nvGrpSpPr>
        <p:grpSpPr bwMode="auto">
          <a:xfrm>
            <a:off x="71438" y="476250"/>
            <a:ext cx="2987675" cy="576263"/>
            <a:chOff x="1519" y="663"/>
            <a:chExt cx="1361" cy="1361"/>
          </a:xfrm>
        </p:grpSpPr>
        <p:sp>
          <p:nvSpPr>
            <p:cNvPr id="61450" name="Oval 9"/>
            <p:cNvSpPr>
              <a:spLocks noChangeArrowheads="1"/>
            </p:cNvSpPr>
            <p:nvPr/>
          </p:nvSpPr>
          <p:spPr bwMode="auto">
            <a:xfrm>
              <a:off x="1519" y="663"/>
              <a:ext cx="1361" cy="1361"/>
            </a:xfrm>
            <a:prstGeom prst="ellipse">
              <a:avLst/>
            </a:prstGeom>
            <a:gradFill rotWithShape="1">
              <a:gsLst>
                <a:gs pos="0">
                  <a:srgbClr val="FF9966"/>
                </a:gs>
                <a:gs pos="50000">
                  <a:srgbClr val="FFDFCE"/>
                </a:gs>
                <a:gs pos="100000">
                  <a:srgbClr val="FF9966"/>
                </a:gs>
              </a:gsLst>
              <a:lin ang="27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61451" name="Oval 10"/>
            <p:cNvSpPr>
              <a:spLocks noChangeArrowheads="1"/>
            </p:cNvSpPr>
            <p:nvPr/>
          </p:nvSpPr>
          <p:spPr bwMode="auto">
            <a:xfrm>
              <a:off x="1591" y="735"/>
              <a:ext cx="1217" cy="1217"/>
            </a:xfrm>
            <a:prstGeom prst="ellipse">
              <a:avLst/>
            </a:prstGeom>
            <a:gradFill rotWithShape="1">
              <a:gsLst>
                <a:gs pos="0">
                  <a:srgbClr val="FF9966"/>
                </a:gs>
                <a:gs pos="50000">
                  <a:srgbClr val="FFDFCE"/>
                </a:gs>
                <a:gs pos="100000">
                  <a:srgbClr val="FF9966"/>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pSp>
      <p:sp>
        <p:nvSpPr>
          <p:cNvPr id="115715" name="Rectangle 3"/>
          <p:cNvSpPr>
            <a:spLocks noGrp="1" noChangeArrowheads="1"/>
          </p:cNvSpPr>
          <p:nvPr>
            <p:ph idx="1"/>
          </p:nvPr>
        </p:nvSpPr>
        <p:spPr>
          <a:xfrm>
            <a:off x="395288" y="549275"/>
            <a:ext cx="8458200" cy="5586413"/>
          </a:xfrm>
        </p:spPr>
        <p:txBody>
          <a:bodyPr/>
          <a:lstStyle/>
          <a:p>
            <a:pPr>
              <a:buFontTx/>
              <a:buNone/>
              <a:defRPr/>
            </a:pPr>
            <a:r>
              <a:rPr lang="zh-TW" altLang="en-US" dirty="0" smtClean="0"/>
              <a:t>效率</a:t>
            </a:r>
            <a:r>
              <a:rPr lang="zh-TW" altLang="en-US" dirty="0"/>
              <a:t>係數 </a:t>
            </a:r>
            <a:r>
              <a:rPr lang="en-US" altLang="zh-TW" dirty="0"/>
              <a:t>(CE)</a:t>
            </a:r>
          </a:p>
          <a:p>
            <a:pPr>
              <a:buFontTx/>
              <a:buNone/>
              <a:defRPr/>
            </a:pPr>
            <a:endParaRPr lang="en-US" altLang="zh-TW" sz="2000" dirty="0" smtClean="0">
              <a:solidFill>
                <a:srgbClr val="006600"/>
              </a:solidFill>
            </a:endParaRPr>
          </a:p>
          <a:p>
            <a:pPr>
              <a:defRPr/>
            </a:pPr>
            <a:r>
              <a:rPr lang="zh-TW" altLang="en-US" sz="2200" dirty="0" smtClean="0">
                <a:solidFill>
                  <a:srgbClr val="006600"/>
                </a:solidFill>
              </a:rPr>
              <a:t>效率</a:t>
            </a:r>
            <a:r>
              <a:rPr lang="zh-TW" altLang="en-US" sz="2200" dirty="0">
                <a:solidFill>
                  <a:srgbClr val="006600"/>
                </a:solidFill>
              </a:rPr>
              <a:t>係數</a:t>
            </a:r>
            <a:r>
              <a:rPr lang="en-US" altLang="zh-TW" sz="2200" dirty="0">
                <a:solidFill>
                  <a:srgbClr val="006600"/>
                </a:solidFill>
              </a:rPr>
              <a:t>(Coefficient of Efficiency, CE</a:t>
            </a:r>
            <a:r>
              <a:rPr lang="en-US" altLang="zh-TW" sz="2200" dirty="0" smtClean="0">
                <a:solidFill>
                  <a:srgbClr val="006600"/>
                </a:solidFill>
              </a:rPr>
              <a:t>)</a:t>
            </a:r>
          </a:p>
          <a:p>
            <a:pPr>
              <a:defRPr/>
            </a:pPr>
            <a:r>
              <a:rPr lang="zh-TW" altLang="en-US" sz="2200" dirty="0" smtClean="0"/>
              <a:t>評估</a:t>
            </a:r>
            <a:r>
              <a:rPr lang="zh-TW" altLang="en-US" sz="2200" dirty="0"/>
              <a:t>模式之推估性能，</a:t>
            </a:r>
            <a:r>
              <a:rPr lang="en-US" altLang="zh-TW" sz="2200" dirty="0"/>
              <a:t>CE</a:t>
            </a:r>
            <a:r>
              <a:rPr lang="zh-TW" altLang="en-US" sz="2200" dirty="0"/>
              <a:t>值範圍界於負無窮到</a:t>
            </a:r>
            <a:r>
              <a:rPr lang="en-US" altLang="zh-TW" sz="2200" dirty="0"/>
              <a:t>1</a:t>
            </a:r>
            <a:r>
              <a:rPr lang="zh-TW" altLang="en-US" sz="2200" dirty="0"/>
              <a:t>之間，將實際值與實際值的平均</a:t>
            </a:r>
            <a:r>
              <a:rPr lang="en-US" altLang="zh-TW" sz="2200" dirty="0"/>
              <a:t>(       )</a:t>
            </a:r>
            <a:r>
              <a:rPr lang="zh-TW" altLang="en-US" sz="2200" dirty="0"/>
              <a:t>、推估值</a:t>
            </a:r>
            <a:r>
              <a:rPr lang="zh-TW" altLang="en-US" sz="2200" dirty="0" smtClean="0"/>
              <a:t>之誤差</a:t>
            </a:r>
            <a:r>
              <a:rPr lang="zh-TW" altLang="en-US" sz="2200" dirty="0"/>
              <a:t>相比較</a:t>
            </a:r>
          </a:p>
          <a:p>
            <a:pPr>
              <a:defRPr/>
            </a:pPr>
            <a:endParaRPr lang="en-US" altLang="zh-TW" sz="2200" dirty="0" smtClean="0"/>
          </a:p>
          <a:p>
            <a:pPr>
              <a:defRPr/>
            </a:pPr>
            <a:endParaRPr lang="en-US" altLang="zh-TW" sz="2200" dirty="0"/>
          </a:p>
          <a:p>
            <a:pPr>
              <a:defRPr/>
            </a:pPr>
            <a:endParaRPr lang="en-US" altLang="zh-TW" sz="2200" dirty="0" smtClean="0"/>
          </a:p>
          <a:p>
            <a:pPr>
              <a:defRPr/>
            </a:pPr>
            <a:endParaRPr lang="en-US" altLang="zh-TW" sz="2200" dirty="0"/>
          </a:p>
          <a:p>
            <a:pPr>
              <a:defRPr/>
            </a:pPr>
            <a:endParaRPr lang="en-US" altLang="zh-TW" sz="2200" dirty="0" smtClean="0"/>
          </a:p>
          <a:p>
            <a:pPr>
              <a:defRPr/>
            </a:pPr>
            <a:r>
              <a:rPr lang="zh-TW" altLang="en-US" sz="2200" dirty="0" smtClean="0"/>
              <a:t>若</a:t>
            </a:r>
            <a:r>
              <a:rPr lang="en-US" altLang="zh-TW" sz="2200" dirty="0"/>
              <a:t>CE</a:t>
            </a:r>
            <a:r>
              <a:rPr lang="zh-TW" altLang="en-US" sz="2200" dirty="0"/>
              <a:t>值大於</a:t>
            </a:r>
            <a:r>
              <a:rPr lang="en-US" altLang="zh-TW" sz="2200" dirty="0"/>
              <a:t>0</a:t>
            </a:r>
            <a:r>
              <a:rPr lang="zh-TW" altLang="en-US" sz="2200" dirty="0"/>
              <a:t>表示推估結果優於平均值，小於</a:t>
            </a:r>
            <a:r>
              <a:rPr lang="en-US" altLang="zh-TW" sz="2200" dirty="0"/>
              <a:t>0</a:t>
            </a:r>
            <a:r>
              <a:rPr lang="zh-TW" altLang="en-US" sz="2200" dirty="0"/>
              <a:t>則表示模式的效能較平均值</a:t>
            </a:r>
            <a:r>
              <a:rPr lang="zh-TW" altLang="en-US" sz="2200" dirty="0" smtClean="0"/>
              <a:t>差</a:t>
            </a:r>
            <a:endParaRPr lang="en-US" altLang="zh-TW" sz="2200" dirty="0" smtClean="0"/>
          </a:p>
          <a:p>
            <a:pPr>
              <a:defRPr/>
            </a:pPr>
            <a:r>
              <a:rPr lang="zh-TW" altLang="en-US" sz="2200" dirty="0" smtClean="0"/>
              <a:t>當</a:t>
            </a:r>
            <a:r>
              <a:rPr lang="zh-TW" altLang="en-US" sz="2200" dirty="0"/>
              <a:t>係數趨近於</a:t>
            </a:r>
            <a:r>
              <a:rPr lang="en-US" altLang="zh-TW" sz="2200" dirty="0"/>
              <a:t>1</a:t>
            </a:r>
            <a:r>
              <a:rPr lang="zh-TW" altLang="en-US" sz="2200" dirty="0"/>
              <a:t>時，表示模式的精確度愈高，等於</a:t>
            </a:r>
            <a:r>
              <a:rPr lang="en-US" altLang="zh-TW" sz="2200" dirty="0"/>
              <a:t>1</a:t>
            </a:r>
            <a:r>
              <a:rPr lang="zh-TW" altLang="en-US" sz="2200" dirty="0"/>
              <a:t>時，表示模式推估值與實際值完全</a:t>
            </a:r>
            <a:r>
              <a:rPr lang="zh-TW" altLang="en-US" sz="2200" dirty="0" smtClean="0"/>
              <a:t>吻合</a:t>
            </a:r>
            <a:endParaRPr lang="zh-TW" altLang="en-US" sz="2200" dirty="0"/>
          </a:p>
        </p:txBody>
      </p:sp>
      <p:sp>
        <p:nvSpPr>
          <p:cNvPr id="61444" name="Rectangle 11"/>
          <p:cNvSpPr>
            <a:spLocks noChangeArrowheads="1"/>
          </p:cNvSpPr>
          <p:nvPr/>
        </p:nvSpPr>
        <p:spPr bwMode="auto">
          <a:xfrm>
            <a:off x="2878138" y="3009900"/>
            <a:ext cx="3241675" cy="1368425"/>
          </a:xfrm>
          <a:prstGeom prst="rect">
            <a:avLst/>
          </a:prstGeom>
          <a:gradFill rotWithShape="1">
            <a:gsLst>
              <a:gs pos="0">
                <a:srgbClr val="FFCC00"/>
              </a:gs>
              <a:gs pos="50000">
                <a:srgbClr val="FFFF99"/>
              </a:gs>
              <a:gs pos="100000">
                <a:srgbClr val="FFCC00"/>
              </a:gs>
            </a:gsLst>
            <a:lin ang="2700000" scaled="1"/>
          </a:gradFill>
          <a:ln>
            <a:noFill/>
          </a:ln>
          <a:effectLst>
            <a:outerShdw dist="35921" dir="2700000" algn="ctr" rotWithShape="0">
              <a:srgbClr val="FF9933"/>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endParaRPr lang="zh-TW" altLang="zh-TW" sz="1800" b="1">
              <a:latin typeface="Arial" pitchFamily="34" charset="0"/>
              <a:ea typeface="標楷體" pitchFamily="65" charset="-120"/>
            </a:endParaRPr>
          </a:p>
        </p:txBody>
      </p:sp>
      <p:sp>
        <p:nvSpPr>
          <p:cNvPr id="61445" name="Rectangle 5"/>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61446" name="Object 4"/>
          <p:cNvGraphicFramePr>
            <a:graphicFrameLocks noChangeAspect="1"/>
          </p:cNvGraphicFramePr>
          <p:nvPr/>
        </p:nvGraphicFramePr>
        <p:xfrm>
          <a:off x="2913063" y="2133600"/>
          <a:ext cx="379412" cy="447675"/>
        </p:xfrm>
        <a:graphic>
          <a:graphicData uri="http://schemas.openxmlformats.org/presentationml/2006/ole">
            <mc:AlternateContent xmlns:mc="http://schemas.openxmlformats.org/markup-compatibility/2006">
              <mc:Choice xmlns:v="urn:schemas-microsoft-com:vml" Requires="v">
                <p:oleObj spid="_x0000_s61464" name="方程式" r:id="rId3" imgW="177569" imgH="215619" progId="Equation.3">
                  <p:embed/>
                </p:oleObj>
              </mc:Choice>
              <mc:Fallback>
                <p:oleObj name="方程式" r:id="rId3" imgW="177569" imgH="2156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3063" y="2133600"/>
                        <a:ext cx="3794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7" name="Rectangle 7"/>
          <p:cNvSpPr>
            <a:spLocks noChangeArrowheads="1"/>
          </p:cNvSpPr>
          <p:nvPr/>
        </p:nvSpPr>
        <p:spPr bwMode="auto">
          <a:xfrm>
            <a:off x="0"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61448" name="Object 6"/>
          <p:cNvGraphicFramePr>
            <a:graphicFrameLocks noChangeAspect="1"/>
          </p:cNvGraphicFramePr>
          <p:nvPr/>
        </p:nvGraphicFramePr>
        <p:xfrm>
          <a:off x="3470275" y="3070225"/>
          <a:ext cx="1981200" cy="1247775"/>
        </p:xfrm>
        <a:graphic>
          <a:graphicData uri="http://schemas.openxmlformats.org/presentationml/2006/ole">
            <mc:AlternateContent xmlns:mc="http://schemas.openxmlformats.org/markup-compatibility/2006">
              <mc:Choice xmlns:v="urn:schemas-microsoft-com:vml" Requires="v">
                <p:oleObj spid="_x0000_s61465" name="方程式" r:id="rId5" imgW="1333500" imgH="838200" progId="Equation.3">
                  <p:embed/>
                </p:oleObj>
              </mc:Choice>
              <mc:Fallback>
                <p:oleObj name="方程式" r:id="rId5" imgW="1333500" imgH="838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0275" y="3070225"/>
                        <a:ext cx="19812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9"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211" name="Group 379"/>
          <p:cNvGraphicFramePr>
            <a:graphicFrameLocks noGrp="1"/>
          </p:cNvGraphicFramePr>
          <p:nvPr/>
        </p:nvGraphicFramePr>
        <p:xfrm>
          <a:off x="107950" y="142875"/>
          <a:ext cx="8928100" cy="5915026"/>
        </p:xfrm>
        <a:graphic>
          <a:graphicData uri="http://schemas.openxmlformats.org/drawingml/2006/table">
            <a:tbl>
              <a:tblPr/>
              <a:tblGrid>
                <a:gridCol w="1008010">
                  <a:extLst>
                    <a:ext uri="{9D8B030D-6E8A-4147-A177-3AD203B41FA5}">
                      <a16:colId xmlns:a16="http://schemas.microsoft.com/office/drawing/2014/main" val="20000"/>
                    </a:ext>
                  </a:extLst>
                </a:gridCol>
                <a:gridCol w="1671397">
                  <a:extLst>
                    <a:ext uri="{9D8B030D-6E8A-4147-A177-3AD203B41FA5}">
                      <a16:colId xmlns:a16="http://schemas.microsoft.com/office/drawing/2014/main" val="20001"/>
                    </a:ext>
                  </a:extLst>
                </a:gridCol>
                <a:gridCol w="1114790">
                  <a:extLst>
                    <a:ext uri="{9D8B030D-6E8A-4147-A177-3AD203B41FA5}">
                      <a16:colId xmlns:a16="http://schemas.microsoft.com/office/drawing/2014/main" val="20002"/>
                    </a:ext>
                  </a:extLst>
                </a:gridCol>
                <a:gridCol w="2263808">
                  <a:extLst>
                    <a:ext uri="{9D8B030D-6E8A-4147-A177-3AD203B41FA5}">
                      <a16:colId xmlns:a16="http://schemas.microsoft.com/office/drawing/2014/main" val="20003"/>
                    </a:ext>
                  </a:extLst>
                </a:gridCol>
                <a:gridCol w="2870095">
                  <a:extLst>
                    <a:ext uri="{9D8B030D-6E8A-4147-A177-3AD203B41FA5}">
                      <a16:colId xmlns:a16="http://schemas.microsoft.com/office/drawing/2014/main" val="20004"/>
                    </a:ext>
                  </a:extLst>
                </a:gridCol>
              </a:tblGrid>
              <a:tr h="64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smtClean="0">
                          <a:ln>
                            <a:noFill/>
                          </a:ln>
                          <a:solidFill>
                            <a:srgbClr val="FFFF00"/>
                          </a:solidFill>
                          <a:effectLst/>
                          <a:latin typeface="Times New Roman" pitchFamily="18" charset="0"/>
                          <a:ea typeface="標楷體" pitchFamily="65" charset="-120"/>
                        </a:rPr>
                        <a:t>指標</a:t>
                      </a:r>
                    </a:p>
                  </a:txBody>
                  <a:tcPr marL="91431" marR="91431"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smtClean="0">
                          <a:ln>
                            <a:noFill/>
                          </a:ln>
                          <a:solidFill>
                            <a:srgbClr val="FFFF00"/>
                          </a:solidFill>
                          <a:effectLst/>
                          <a:latin typeface="Times New Roman" pitchFamily="18" charset="0"/>
                          <a:ea typeface="標楷體" pitchFamily="65" charset="-120"/>
                        </a:rPr>
                        <a:t>英文名稱</a:t>
                      </a:r>
                    </a:p>
                  </a:txBody>
                  <a:tcPr marL="91431" marR="91431" marT="45712" marB="4571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smtClean="0">
                          <a:ln>
                            <a:noFill/>
                          </a:ln>
                          <a:solidFill>
                            <a:srgbClr val="FFFF00"/>
                          </a:solidFill>
                          <a:effectLst/>
                          <a:latin typeface="Times New Roman" pitchFamily="18" charset="0"/>
                          <a:ea typeface="標楷體" pitchFamily="65" charset="-120"/>
                        </a:rPr>
                        <a:t>中文名稱</a:t>
                      </a:r>
                    </a:p>
                  </a:txBody>
                  <a:tcPr marL="91431" marR="91431" marT="45712" marB="4571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smtClean="0">
                          <a:ln>
                            <a:noFill/>
                          </a:ln>
                          <a:solidFill>
                            <a:srgbClr val="FFFF00"/>
                          </a:solidFill>
                          <a:effectLst/>
                          <a:latin typeface="Times New Roman" pitchFamily="18" charset="0"/>
                          <a:ea typeface="標楷體" pitchFamily="65" charset="-120"/>
                        </a:rPr>
                        <a:t>公式</a:t>
                      </a:r>
                    </a:p>
                  </a:txBody>
                  <a:tcPr marL="91431" marR="91431" marT="45712" marB="4571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smtClean="0">
                          <a:ln>
                            <a:noFill/>
                          </a:ln>
                          <a:solidFill>
                            <a:srgbClr val="FFFF00"/>
                          </a:solidFill>
                          <a:effectLst/>
                          <a:latin typeface="Times New Roman" pitchFamily="18" charset="0"/>
                          <a:ea typeface="標楷體" pitchFamily="65" charset="-120"/>
                        </a:rPr>
                        <a:t>特性</a:t>
                      </a:r>
                    </a:p>
                  </a:txBody>
                  <a:tcPr marL="91431" marR="91431" marT="45712" marB="45712"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108723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標楷體" pitchFamily="65" charset="-120"/>
                        </a:rPr>
                        <a:t>MSRE</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accent2"/>
                          </a:solidFill>
                          <a:effectLst/>
                          <a:latin typeface="Times New Roman" pitchFamily="18" charset="0"/>
                          <a:ea typeface="標楷體" pitchFamily="65" charset="-120"/>
                        </a:rPr>
                        <a:t>mean square</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accent2"/>
                          </a:solidFill>
                          <a:effectLst/>
                          <a:latin typeface="Times New Roman" pitchFamily="18" charset="0"/>
                          <a:ea typeface="標楷體" pitchFamily="65" charset="-120"/>
                        </a:rPr>
                        <a:t>relative error</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smtClean="0">
                          <a:ln>
                            <a:noFill/>
                          </a:ln>
                          <a:solidFill>
                            <a:schemeClr val="tx1"/>
                          </a:solidFill>
                          <a:effectLst/>
                          <a:latin typeface="Times New Roman" pitchFamily="18" charset="0"/>
                          <a:ea typeface="標楷體" pitchFamily="65" charset="-120"/>
                        </a:rPr>
                        <a:t>均方</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smtClean="0">
                          <a:ln>
                            <a:noFill/>
                          </a:ln>
                          <a:solidFill>
                            <a:schemeClr val="tx1"/>
                          </a:solidFill>
                          <a:effectLst/>
                          <a:latin typeface="Times New Roman" pitchFamily="18" charset="0"/>
                          <a:ea typeface="標楷體" pitchFamily="65" charset="-120"/>
                        </a:rPr>
                        <a:t>相對誤差</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標楷體" pitchFamily="65" charset="-120"/>
                      </a:endParaRP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tx1"/>
                          </a:solidFill>
                          <a:effectLst/>
                          <a:latin typeface="Times New Roman" pitchFamily="18" charset="0"/>
                          <a:ea typeface="標楷體" pitchFamily="65" charset="-120"/>
                        </a:rPr>
                        <a:t>MSRE</a:t>
                      </a:r>
                      <a:r>
                        <a:rPr kumimoji="1" lang="zh-TW" altLang="en-US" sz="1800" b="1" i="0" u="none" strike="noStrike" cap="none" normalizeH="0" baseline="0" dirty="0" smtClean="0">
                          <a:ln>
                            <a:noFill/>
                          </a:ln>
                          <a:solidFill>
                            <a:schemeClr val="tx1"/>
                          </a:solidFill>
                          <a:effectLst/>
                          <a:latin typeface="Times New Roman" pitchFamily="18" charset="0"/>
                          <a:ea typeface="標楷體" pitchFamily="65" charset="-120"/>
                        </a:rPr>
                        <a:t>值愈小表示模式的準確性愈高，對於中間數值提供較好的評估。</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61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tx1"/>
                          </a:solidFill>
                          <a:effectLst/>
                          <a:latin typeface="Times New Roman" pitchFamily="18" charset="0"/>
                          <a:ea typeface="標楷體" pitchFamily="65" charset="-120"/>
                        </a:rPr>
                        <a:t>MS4E</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accent2"/>
                          </a:solidFill>
                          <a:effectLst/>
                          <a:latin typeface="Times New Roman" pitchFamily="18" charset="0"/>
                          <a:ea typeface="標楷體" pitchFamily="65" charset="-120"/>
                        </a:rPr>
                        <a:t>mean higher</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accent2"/>
                          </a:solidFill>
                          <a:effectLst/>
                          <a:latin typeface="Times New Roman" pitchFamily="18" charset="0"/>
                          <a:ea typeface="標楷體" pitchFamily="65" charset="-120"/>
                        </a:rPr>
                        <a:t>order error</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smtClean="0">
                          <a:ln>
                            <a:noFill/>
                          </a:ln>
                          <a:solidFill>
                            <a:schemeClr val="tx1"/>
                          </a:solidFill>
                          <a:effectLst/>
                          <a:latin typeface="Times New Roman" pitchFamily="18" charset="0"/>
                          <a:ea typeface="標楷體" pitchFamily="65" charset="-120"/>
                        </a:rPr>
                        <a:t>四階均差</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標楷體" pitchFamily="65" charset="-120"/>
                      </a:endParaRP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tx1"/>
                          </a:solidFill>
                          <a:effectLst/>
                          <a:latin typeface="Times New Roman" pitchFamily="18" charset="0"/>
                          <a:ea typeface="標楷體" pitchFamily="65" charset="-120"/>
                        </a:rPr>
                        <a:t>MS4E</a:t>
                      </a:r>
                      <a:r>
                        <a:rPr kumimoji="1" lang="zh-TW" altLang="en-US" sz="1800" b="1" i="0" u="none" strike="noStrike" cap="none" normalizeH="0" baseline="0" smtClean="0">
                          <a:ln>
                            <a:noFill/>
                          </a:ln>
                          <a:solidFill>
                            <a:schemeClr val="tx1"/>
                          </a:solidFill>
                          <a:effectLst/>
                          <a:latin typeface="Times New Roman" pitchFamily="18" charset="0"/>
                          <a:ea typeface="標楷體" pitchFamily="65" charset="-120"/>
                        </a:rPr>
                        <a:t>對於高峰值的評估較低階的</a:t>
                      </a:r>
                      <a:r>
                        <a:rPr kumimoji="1" lang="en-US" altLang="zh-TW" sz="1800" b="1" i="0" u="none" strike="noStrike" cap="none" normalizeH="0" baseline="0" smtClean="0">
                          <a:ln>
                            <a:noFill/>
                          </a:ln>
                          <a:solidFill>
                            <a:schemeClr val="tx1"/>
                          </a:solidFill>
                          <a:effectLst/>
                          <a:latin typeface="Times New Roman" pitchFamily="18" charset="0"/>
                          <a:ea typeface="標楷體" pitchFamily="65" charset="-120"/>
                        </a:rPr>
                        <a:t>MSE</a:t>
                      </a:r>
                      <a:r>
                        <a:rPr kumimoji="1" lang="zh-TW" altLang="en-US" sz="1800" b="1" i="0" u="none" strike="noStrike" cap="none" normalizeH="0" baseline="0" smtClean="0">
                          <a:ln>
                            <a:noFill/>
                          </a:ln>
                          <a:solidFill>
                            <a:schemeClr val="tx1"/>
                          </a:solidFill>
                          <a:effectLst/>
                          <a:latin typeface="Times New Roman" pitchFamily="18" charset="0"/>
                          <a:ea typeface="標楷體" pitchFamily="65" charset="-120"/>
                        </a:rPr>
                        <a:t>有效。</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99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tx1"/>
                          </a:solidFill>
                          <a:effectLst/>
                          <a:latin typeface="Times New Roman" pitchFamily="18" charset="0"/>
                          <a:ea typeface="標楷體" pitchFamily="65" charset="-120"/>
                        </a:rPr>
                        <a:t>R</a:t>
                      </a:r>
                      <a:r>
                        <a:rPr kumimoji="1" lang="en-US" altLang="zh-TW" sz="1800" b="1" i="0" u="none" strike="noStrike" cap="none" normalizeH="0" baseline="30000" smtClean="0">
                          <a:ln>
                            <a:noFill/>
                          </a:ln>
                          <a:solidFill>
                            <a:schemeClr val="tx1"/>
                          </a:solidFill>
                          <a:effectLst/>
                          <a:latin typeface="Times New Roman" pitchFamily="18" charset="0"/>
                          <a:ea typeface="標楷體" pitchFamily="65" charset="-120"/>
                        </a:rPr>
                        <a:t>2</a:t>
                      </a:r>
                      <a:endParaRPr kumimoji="1" lang="en-US" altLang="zh-TW" sz="1800" b="1" i="0" u="none" strike="noStrike" cap="none" normalizeH="0" baseline="0" smtClean="0">
                        <a:ln>
                          <a:noFill/>
                        </a:ln>
                        <a:solidFill>
                          <a:schemeClr val="tx1"/>
                        </a:solidFill>
                        <a:effectLst/>
                        <a:latin typeface="Times New Roman" pitchFamily="18" charset="0"/>
                        <a:ea typeface="標楷體" pitchFamily="65" charset="-120"/>
                      </a:endParaRP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accent2"/>
                          </a:solidFill>
                          <a:effectLst/>
                          <a:latin typeface="Times New Roman" pitchFamily="18" charset="0"/>
                          <a:ea typeface="標楷體" pitchFamily="65" charset="-120"/>
                        </a:rPr>
                        <a:t>coefficient of</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smtClean="0">
                          <a:ln>
                            <a:noFill/>
                          </a:ln>
                          <a:solidFill>
                            <a:schemeClr val="accent2"/>
                          </a:solidFill>
                          <a:effectLst/>
                          <a:latin typeface="Times New Roman" pitchFamily="18" charset="0"/>
                          <a:ea typeface="標楷體" pitchFamily="65" charset="-120"/>
                        </a:rPr>
                        <a:t>determination</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smtClean="0">
                          <a:ln>
                            <a:noFill/>
                          </a:ln>
                          <a:solidFill>
                            <a:schemeClr val="tx1"/>
                          </a:solidFill>
                          <a:effectLst/>
                          <a:latin typeface="Times New Roman" pitchFamily="18" charset="0"/>
                          <a:ea typeface="標楷體" pitchFamily="65" charset="-120"/>
                        </a:rPr>
                        <a:t>決定係數</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標楷體" pitchFamily="65" charset="-120"/>
                      </a:endParaRP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smtClean="0">
                          <a:ln>
                            <a:noFill/>
                          </a:ln>
                          <a:solidFill>
                            <a:schemeClr val="tx1"/>
                          </a:solidFill>
                          <a:effectLst/>
                          <a:latin typeface="Times New Roman" pitchFamily="18" charset="0"/>
                          <a:ea typeface="標楷體" pitchFamily="65" charset="-120"/>
                        </a:rPr>
                        <a:t>當</a:t>
                      </a:r>
                      <a:r>
                        <a:rPr kumimoji="1" lang="en-US" altLang="zh-TW" sz="1800" b="1" i="0" u="none" strike="noStrike" cap="none" normalizeH="0" baseline="0" dirty="0" smtClean="0">
                          <a:ln>
                            <a:noFill/>
                          </a:ln>
                          <a:solidFill>
                            <a:schemeClr val="tx1"/>
                          </a:solidFill>
                          <a:effectLst/>
                          <a:latin typeface="Times New Roman" pitchFamily="18" charset="0"/>
                          <a:ea typeface="標楷體" pitchFamily="65" charset="-120"/>
                        </a:rPr>
                        <a:t>R</a:t>
                      </a:r>
                      <a:r>
                        <a:rPr kumimoji="1" lang="en-US" altLang="zh-TW" sz="1800" b="1" i="0" u="none" strike="noStrike" cap="none" normalizeH="0" baseline="30000" dirty="0" smtClean="0">
                          <a:ln>
                            <a:noFill/>
                          </a:ln>
                          <a:solidFill>
                            <a:schemeClr val="tx1"/>
                          </a:solidFill>
                          <a:effectLst/>
                          <a:latin typeface="Times New Roman" pitchFamily="18" charset="0"/>
                          <a:ea typeface="標楷體" pitchFamily="65" charset="-120"/>
                        </a:rPr>
                        <a:t>2</a:t>
                      </a:r>
                      <a:r>
                        <a:rPr kumimoji="1" lang="zh-TW" altLang="en-US" sz="1800" b="1" i="0" u="none" strike="noStrike" cap="none" normalizeH="0" baseline="0" dirty="0" smtClean="0">
                          <a:ln>
                            <a:noFill/>
                          </a:ln>
                          <a:solidFill>
                            <a:schemeClr val="tx1"/>
                          </a:solidFill>
                          <a:effectLst/>
                          <a:latin typeface="Times New Roman" pitchFamily="18" charset="0"/>
                          <a:ea typeface="標楷體" pitchFamily="65" charset="-120"/>
                        </a:rPr>
                        <a:t>值趨近於</a:t>
                      </a:r>
                      <a:r>
                        <a:rPr kumimoji="1" lang="en-US" altLang="zh-TW" sz="1800" b="1" i="0" u="none" strike="noStrike" cap="none" normalizeH="0" baseline="0" dirty="0" smtClean="0">
                          <a:ln>
                            <a:noFill/>
                          </a:ln>
                          <a:solidFill>
                            <a:schemeClr val="tx1"/>
                          </a:solidFill>
                          <a:effectLst/>
                          <a:latin typeface="Times New Roman" pitchFamily="18" charset="0"/>
                          <a:ea typeface="標楷體" pitchFamily="65" charset="-120"/>
                        </a:rPr>
                        <a:t>1</a:t>
                      </a:r>
                      <a:r>
                        <a:rPr kumimoji="1" lang="zh-TW" altLang="en-US" sz="1800" b="1" i="0" u="none" strike="noStrike" cap="none" normalizeH="0" baseline="0" dirty="0" smtClean="0">
                          <a:ln>
                            <a:noFill/>
                          </a:ln>
                          <a:solidFill>
                            <a:schemeClr val="tx1"/>
                          </a:solidFill>
                          <a:effectLst/>
                          <a:latin typeface="Times New Roman" pitchFamily="18" charset="0"/>
                          <a:ea typeface="標楷體" pitchFamily="65" charset="-120"/>
                        </a:rPr>
                        <a:t>時，表示模式的精確度愈高。</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116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1" i="1" u="none" strike="noStrike" cap="none" normalizeH="0" baseline="0" smtClean="0">
                          <a:ln>
                            <a:noFill/>
                          </a:ln>
                          <a:solidFill>
                            <a:schemeClr val="tx1"/>
                          </a:solidFill>
                          <a:effectLst/>
                          <a:latin typeface="Times New Roman" pitchFamily="18" charset="0"/>
                          <a:ea typeface="標楷體" pitchFamily="65" charset="-120"/>
                        </a:rPr>
                        <a:t>G</a:t>
                      </a:r>
                      <a:r>
                        <a:rPr kumimoji="1" lang="en-US" altLang="zh-TW" sz="1800" b="1" i="1" u="none" strike="noStrike" cap="none" normalizeH="0" baseline="-30000" smtClean="0">
                          <a:ln>
                            <a:noFill/>
                          </a:ln>
                          <a:solidFill>
                            <a:schemeClr val="tx1"/>
                          </a:solidFill>
                          <a:effectLst/>
                          <a:latin typeface="Times New Roman" pitchFamily="18" charset="0"/>
                          <a:ea typeface="標楷體" pitchFamily="65" charset="-120"/>
                        </a:rPr>
                        <a:t>bench</a:t>
                      </a:r>
                      <a:endParaRPr kumimoji="1" lang="en-US" altLang="zh-TW" sz="1800" b="1" i="0" u="none" strike="noStrike" cap="none" normalizeH="0" baseline="0" smtClean="0">
                        <a:ln>
                          <a:noFill/>
                        </a:ln>
                        <a:solidFill>
                          <a:schemeClr val="tx1"/>
                        </a:solidFill>
                        <a:effectLst/>
                        <a:latin typeface="Times New Roman" pitchFamily="18" charset="0"/>
                        <a:ea typeface="標楷體" pitchFamily="65" charset="-120"/>
                      </a:endParaRP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accent2"/>
                          </a:solidFill>
                          <a:effectLst/>
                          <a:latin typeface="Times New Roman" pitchFamily="18" charset="0"/>
                          <a:ea typeface="標楷體" pitchFamily="65" charset="-120"/>
                        </a:rPr>
                        <a:t>goodness of fit</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smtClean="0">
                          <a:ln>
                            <a:noFill/>
                          </a:ln>
                          <a:solidFill>
                            <a:schemeClr val="tx1"/>
                          </a:solidFill>
                          <a:effectLst/>
                          <a:latin typeface="Times New Roman" pitchFamily="18" charset="0"/>
                          <a:ea typeface="標楷體" pitchFamily="65" charset="-120"/>
                        </a:rPr>
                        <a:t>-</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標楷體" pitchFamily="65" charset="-120"/>
                      </a:endParaRP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smtClean="0">
                          <a:ln>
                            <a:noFill/>
                          </a:ln>
                          <a:solidFill>
                            <a:schemeClr val="tx1"/>
                          </a:solidFill>
                          <a:effectLst/>
                          <a:latin typeface="Times New Roman" pitchFamily="18" charset="0"/>
                          <a:ea typeface="標楷體" pitchFamily="65" charset="-120"/>
                        </a:rPr>
                        <a:t>若</a:t>
                      </a:r>
                      <a:r>
                        <a:rPr kumimoji="1" lang="en-US" altLang="zh-TW" sz="1800" b="1" i="0" u="none" strike="noStrike" cap="none" normalizeH="0" baseline="0" dirty="0" err="1" smtClean="0">
                          <a:ln>
                            <a:noFill/>
                          </a:ln>
                          <a:solidFill>
                            <a:schemeClr val="tx1"/>
                          </a:solidFill>
                          <a:effectLst/>
                          <a:latin typeface="Times New Roman" pitchFamily="18" charset="0"/>
                          <a:ea typeface="標楷體" pitchFamily="65" charset="-120"/>
                        </a:rPr>
                        <a:t>G</a:t>
                      </a:r>
                      <a:r>
                        <a:rPr kumimoji="1" lang="en-US" altLang="zh-TW" sz="1800" b="1" i="0" u="none" strike="noStrike" cap="none" normalizeH="0" baseline="-30000" dirty="0" err="1" smtClean="0">
                          <a:ln>
                            <a:noFill/>
                          </a:ln>
                          <a:solidFill>
                            <a:schemeClr val="tx1"/>
                          </a:solidFill>
                          <a:effectLst/>
                          <a:latin typeface="Times New Roman" pitchFamily="18" charset="0"/>
                          <a:ea typeface="標楷體" pitchFamily="65" charset="-120"/>
                        </a:rPr>
                        <a:t>bench</a:t>
                      </a:r>
                      <a:r>
                        <a:rPr kumimoji="1" lang="zh-TW" altLang="en-US" sz="1800" b="1" i="0" u="none" strike="noStrike" cap="none" normalizeH="0" baseline="0" dirty="0" smtClean="0">
                          <a:ln>
                            <a:noFill/>
                          </a:ln>
                          <a:solidFill>
                            <a:schemeClr val="tx1"/>
                          </a:solidFill>
                          <a:effectLst/>
                          <a:latin typeface="Times New Roman" pitchFamily="18" charset="0"/>
                          <a:ea typeface="標楷體" pitchFamily="65" charset="-120"/>
                        </a:rPr>
                        <a:t>值等於或小於</a:t>
                      </a:r>
                      <a:r>
                        <a:rPr kumimoji="1" lang="en-US" altLang="zh-TW" sz="1800" b="1" i="0" u="none" strike="noStrike" cap="none" normalizeH="0" baseline="0" dirty="0" smtClean="0">
                          <a:ln>
                            <a:noFill/>
                          </a:ln>
                          <a:solidFill>
                            <a:schemeClr val="tx1"/>
                          </a:solidFill>
                          <a:effectLst/>
                          <a:latin typeface="Times New Roman" pitchFamily="18" charset="0"/>
                          <a:ea typeface="標楷體" pitchFamily="65" charset="-120"/>
                        </a:rPr>
                        <a:t>0</a:t>
                      </a:r>
                      <a:r>
                        <a:rPr kumimoji="1" lang="zh-TW" altLang="en-US" sz="1800" b="1" i="0" u="none" strike="noStrike" cap="none" normalizeH="0" baseline="0" dirty="0" smtClean="0">
                          <a:ln>
                            <a:noFill/>
                          </a:ln>
                          <a:solidFill>
                            <a:schemeClr val="tx1"/>
                          </a:solidFill>
                          <a:effectLst/>
                          <a:latin typeface="Times New Roman" pitchFamily="18" charset="0"/>
                          <a:ea typeface="標楷體" pitchFamily="65" charset="-120"/>
                        </a:rPr>
                        <a:t>則代表模式與基準序列效能相同或較差，建議該模式不值得採用；若大於零則代表模式的效能較基準序列好；</a:t>
                      </a:r>
                      <a:r>
                        <a:rPr kumimoji="1" lang="en-US" altLang="zh-TW" sz="1800" b="1" i="0" u="none" strike="noStrike" cap="none" normalizeH="0" baseline="0" dirty="0" err="1" smtClean="0">
                          <a:ln>
                            <a:noFill/>
                          </a:ln>
                          <a:solidFill>
                            <a:schemeClr val="tx1"/>
                          </a:solidFill>
                          <a:effectLst/>
                          <a:latin typeface="Times New Roman" pitchFamily="18" charset="0"/>
                          <a:ea typeface="標楷體" pitchFamily="65" charset="-120"/>
                        </a:rPr>
                        <a:t>G</a:t>
                      </a:r>
                      <a:r>
                        <a:rPr kumimoji="1" lang="en-US" altLang="zh-TW" sz="1800" b="1" i="0" u="none" strike="noStrike" cap="none" normalizeH="0" baseline="-30000" dirty="0" err="1" smtClean="0">
                          <a:ln>
                            <a:noFill/>
                          </a:ln>
                          <a:solidFill>
                            <a:schemeClr val="tx1"/>
                          </a:solidFill>
                          <a:effectLst/>
                          <a:latin typeface="Times New Roman" pitchFamily="18" charset="0"/>
                          <a:ea typeface="標楷體" pitchFamily="65" charset="-120"/>
                        </a:rPr>
                        <a:t>bench</a:t>
                      </a:r>
                      <a:r>
                        <a:rPr kumimoji="1" lang="zh-TW" altLang="en-US" sz="1800" b="1" i="0" u="none" strike="noStrike" cap="none" normalizeH="0" baseline="0" dirty="0" smtClean="0">
                          <a:ln>
                            <a:noFill/>
                          </a:ln>
                          <a:solidFill>
                            <a:schemeClr val="tx1"/>
                          </a:solidFill>
                          <a:effectLst/>
                          <a:latin typeface="Times New Roman" pitchFamily="18" charset="0"/>
                          <a:ea typeface="標楷體" pitchFamily="65" charset="-120"/>
                        </a:rPr>
                        <a:t>值最大為</a:t>
                      </a:r>
                      <a:r>
                        <a:rPr kumimoji="1" lang="en-US" altLang="zh-TW" sz="1800" b="1" i="0" u="none" strike="noStrike" cap="none" normalizeH="0" baseline="0" dirty="0" smtClean="0">
                          <a:ln>
                            <a:noFill/>
                          </a:ln>
                          <a:solidFill>
                            <a:schemeClr val="tx1"/>
                          </a:solidFill>
                          <a:effectLst/>
                          <a:latin typeface="Times New Roman" pitchFamily="18" charset="0"/>
                          <a:ea typeface="標楷體" pitchFamily="65" charset="-120"/>
                        </a:rPr>
                        <a:t>1</a:t>
                      </a:r>
                      <a:r>
                        <a:rPr kumimoji="1" lang="zh-TW" altLang="en-US" sz="1800" b="1" i="0" u="none" strike="noStrike" cap="none" normalizeH="0" baseline="0" dirty="0" smtClean="0">
                          <a:ln>
                            <a:noFill/>
                          </a:ln>
                          <a:solidFill>
                            <a:schemeClr val="tx1"/>
                          </a:solidFill>
                          <a:effectLst/>
                          <a:latin typeface="Times New Roman" pitchFamily="18" charset="0"/>
                          <a:ea typeface="標楷體" pitchFamily="65" charset="-120"/>
                        </a:rPr>
                        <a:t>表示模式推估毫無誤差。</a:t>
                      </a:r>
                    </a:p>
                  </a:txBody>
                  <a:tcPr marL="91431" marR="91431"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2510" name="Object 9"/>
          <p:cNvGraphicFramePr>
            <a:graphicFrameLocks noChangeAspect="1"/>
          </p:cNvGraphicFramePr>
          <p:nvPr/>
        </p:nvGraphicFramePr>
        <p:xfrm>
          <a:off x="4140200" y="981075"/>
          <a:ext cx="1671638" cy="795338"/>
        </p:xfrm>
        <a:graphic>
          <a:graphicData uri="http://schemas.openxmlformats.org/presentationml/2006/ole">
            <mc:AlternateContent xmlns:mc="http://schemas.openxmlformats.org/markup-compatibility/2006">
              <mc:Choice xmlns:v="urn:schemas-microsoft-com:vml" Requires="v">
                <p:oleObj spid="_x0000_s62539" name="方程式" r:id="rId3" imgW="977900" imgH="469900" progId="Equation.3">
                  <p:embed/>
                </p:oleObj>
              </mc:Choice>
              <mc:Fallback>
                <p:oleObj name="方程式" r:id="rId3" imgW="977900" imgH="4699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981075"/>
                        <a:ext cx="167163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511" name="Object 7"/>
          <p:cNvGraphicFramePr>
            <a:graphicFrameLocks noChangeAspect="1"/>
          </p:cNvGraphicFramePr>
          <p:nvPr/>
        </p:nvGraphicFramePr>
        <p:xfrm>
          <a:off x="4140200" y="1916113"/>
          <a:ext cx="1622425" cy="730250"/>
        </p:xfrm>
        <a:graphic>
          <a:graphicData uri="http://schemas.openxmlformats.org/presentationml/2006/ole">
            <mc:AlternateContent xmlns:mc="http://schemas.openxmlformats.org/markup-compatibility/2006">
              <mc:Choice xmlns:v="urn:schemas-microsoft-com:vml" Requires="v">
                <p:oleObj spid="_x0000_s62540" name="方程式" r:id="rId5" imgW="952087" imgH="431613" progId="Equation.3">
                  <p:embed/>
                </p:oleObj>
              </mc:Choice>
              <mc:Fallback>
                <p:oleObj name="方程式" r:id="rId5" imgW="952087" imgH="431613"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1916113"/>
                        <a:ext cx="16224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512" name="Object 5"/>
          <p:cNvGraphicFramePr>
            <a:graphicFrameLocks noChangeAspect="1"/>
          </p:cNvGraphicFramePr>
          <p:nvPr/>
        </p:nvGraphicFramePr>
        <p:xfrm>
          <a:off x="3924300" y="2708275"/>
          <a:ext cx="2232025" cy="1254125"/>
        </p:xfrm>
        <a:graphic>
          <a:graphicData uri="http://schemas.openxmlformats.org/presentationml/2006/ole">
            <mc:AlternateContent xmlns:mc="http://schemas.openxmlformats.org/markup-compatibility/2006">
              <mc:Choice xmlns:v="urn:schemas-microsoft-com:vml" Requires="v">
                <p:oleObj spid="_x0000_s62541" name="方程式" r:id="rId7" imgW="1765300" imgH="990600" progId="Equation.3">
                  <p:embed/>
                </p:oleObj>
              </mc:Choice>
              <mc:Fallback>
                <p:oleObj name="方程式" r:id="rId7" imgW="1765300" imgH="990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2708275"/>
                        <a:ext cx="223202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513" name="Object 4"/>
          <p:cNvGraphicFramePr>
            <a:graphicFrameLocks noChangeAspect="1"/>
          </p:cNvGraphicFramePr>
          <p:nvPr/>
        </p:nvGraphicFramePr>
        <p:xfrm>
          <a:off x="4067175" y="4365625"/>
          <a:ext cx="1657350" cy="1290638"/>
        </p:xfrm>
        <a:graphic>
          <a:graphicData uri="http://schemas.openxmlformats.org/presentationml/2006/ole">
            <mc:AlternateContent xmlns:mc="http://schemas.openxmlformats.org/markup-compatibility/2006">
              <mc:Choice xmlns:v="urn:schemas-microsoft-com:vml" Requires="v">
                <p:oleObj spid="_x0000_s62542" name="方程式" r:id="rId9" imgW="1079500" imgH="838200" progId="Equation.3">
                  <p:embed/>
                </p:oleObj>
              </mc:Choice>
              <mc:Fallback>
                <p:oleObj name="方程式" r:id="rId9" imgW="1079500" imgH="8382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4365625"/>
                        <a:ext cx="1657350"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514"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zh-TW" altLang="en-US" sz="3300" dirty="0" smtClean="0">
                <a:solidFill>
                  <a:srgbClr val="003366"/>
                </a:solidFill>
              </a:rPr>
              <a:t>結論</a:t>
            </a:r>
            <a:endParaRPr lang="zh-TW" altLang="en-US" sz="3300" dirty="0">
              <a:solidFill>
                <a:srgbClr val="003366"/>
              </a:solidFill>
            </a:endParaRPr>
          </a:p>
        </p:txBody>
      </p:sp>
      <p:pic>
        <p:nvPicPr>
          <p:cNvPr id="63491" name="Picture 4" descr="BD1030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2356" name="Group 132"/>
          <p:cNvGraphicFramePr>
            <a:graphicFrameLocks noGrp="1"/>
          </p:cNvGraphicFramePr>
          <p:nvPr/>
        </p:nvGraphicFramePr>
        <p:xfrm>
          <a:off x="457200" y="990600"/>
          <a:ext cx="8458200" cy="5300665"/>
        </p:xfrm>
        <a:graphic>
          <a:graphicData uri="http://schemas.openxmlformats.org/drawingml/2006/table">
            <a:tbl>
              <a:tblPr/>
              <a:tblGrid>
                <a:gridCol w="1357313">
                  <a:extLst>
                    <a:ext uri="{9D8B030D-6E8A-4147-A177-3AD203B41FA5}">
                      <a16:colId xmlns:a16="http://schemas.microsoft.com/office/drawing/2014/main" val="20000"/>
                    </a:ext>
                  </a:extLst>
                </a:gridCol>
                <a:gridCol w="2208212">
                  <a:extLst>
                    <a:ext uri="{9D8B030D-6E8A-4147-A177-3AD203B41FA5}">
                      <a16:colId xmlns:a16="http://schemas.microsoft.com/office/drawing/2014/main" val="20001"/>
                    </a:ext>
                  </a:extLst>
                </a:gridCol>
                <a:gridCol w="1997075">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7010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1" i="0" u="none" strike="noStrike" cap="none" normalizeH="0" baseline="0" dirty="0" smtClean="0">
                          <a:ln>
                            <a:noFill/>
                          </a:ln>
                          <a:solidFill>
                            <a:schemeClr val="bg1"/>
                          </a:solidFill>
                          <a:effectLst/>
                          <a:latin typeface="標楷體" pitchFamily="65" charset="-120"/>
                          <a:ea typeface="標楷體" pitchFamily="65" charset="-120"/>
                        </a:rPr>
                        <a:t>學習演算法</a:t>
                      </a:r>
                      <a:r>
                        <a:rPr kumimoji="1" lang="zh-TW" altLang="en-US" sz="2000" b="1" i="0" u="none" strike="noStrike" cap="none" normalizeH="0" baseline="0" dirty="0" smtClean="0">
                          <a:ln>
                            <a:noFill/>
                          </a:ln>
                          <a:solidFill>
                            <a:schemeClr val="bg1"/>
                          </a:solidFill>
                          <a:effectLst/>
                          <a:latin typeface="華康儷細黑" pitchFamily="49" charset="-120"/>
                          <a:ea typeface="華康儷細黑" pitchFamily="49" charset="-120"/>
                        </a:rPr>
                        <a:t> </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1" i="0" u="none" strike="noStrike" cap="none" normalizeH="0" baseline="0" smtClean="0">
                          <a:ln>
                            <a:noFill/>
                          </a:ln>
                          <a:solidFill>
                            <a:schemeClr val="bg1"/>
                          </a:solidFill>
                          <a:effectLst/>
                          <a:latin typeface="Arial" pitchFamily="34" charset="0"/>
                          <a:ea typeface="華康儷細黑" pitchFamily="49" charset="-120"/>
                          <a:sym typeface="Symbol" pitchFamily="18" charset="2"/>
                        </a:rPr>
                        <a:t></a:t>
                      </a:r>
                      <a:r>
                        <a:rPr kumimoji="1" lang="en-US" altLang="zh-TW" sz="2000" b="1" i="1" u="none" strike="noStrike" cap="none" normalizeH="0" baseline="0" smtClean="0">
                          <a:ln>
                            <a:noFill/>
                          </a:ln>
                          <a:solidFill>
                            <a:schemeClr val="bg1"/>
                          </a:solidFill>
                          <a:effectLst/>
                          <a:latin typeface="Arial" pitchFamily="34" charset="0"/>
                          <a:ea typeface="華康儷細黑" pitchFamily="49" charset="-120"/>
                        </a:rPr>
                        <a:t>w</a:t>
                      </a:r>
                      <a:r>
                        <a:rPr kumimoji="1" lang="en-US" altLang="zh-TW" sz="2000" b="1" i="1" u="none" strike="noStrike" cap="none" normalizeH="0" baseline="-30000" smtClean="0">
                          <a:ln>
                            <a:noFill/>
                          </a:ln>
                          <a:solidFill>
                            <a:schemeClr val="bg1"/>
                          </a:solidFill>
                          <a:effectLst/>
                          <a:latin typeface="Arial" pitchFamily="34" charset="0"/>
                          <a:ea typeface="華康儷細黑" pitchFamily="49" charset="-120"/>
                        </a:rPr>
                        <a:t>ji</a:t>
                      </a:r>
                      <a:r>
                        <a:rPr kumimoji="1" lang="en-US" altLang="zh-TW" sz="2000" b="1" i="0" u="none" strike="noStrike" cap="none" normalizeH="0" baseline="0" smtClean="0">
                          <a:ln>
                            <a:noFill/>
                          </a:ln>
                          <a:solidFill>
                            <a:schemeClr val="bg1"/>
                          </a:solidFill>
                          <a:effectLst/>
                          <a:latin typeface="Arial" pitchFamily="34" charset="0"/>
                          <a:ea typeface="華康儷細黑" pitchFamily="49" charset="-120"/>
                        </a:rPr>
                        <a:t> </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1" i="0" u="none" strike="noStrike" cap="none" normalizeH="0" baseline="0" smtClean="0">
                          <a:ln>
                            <a:noFill/>
                          </a:ln>
                          <a:solidFill>
                            <a:schemeClr val="bg1"/>
                          </a:solidFill>
                          <a:effectLst/>
                          <a:latin typeface="標楷體" pitchFamily="65" charset="-120"/>
                          <a:ea typeface="標楷體" pitchFamily="65" charset="-120"/>
                        </a:rPr>
                        <a:t>初始權重 </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1" i="0" u="none" strike="noStrike" cap="none" normalizeH="0" baseline="0" smtClean="0">
                          <a:ln>
                            <a:noFill/>
                          </a:ln>
                          <a:solidFill>
                            <a:schemeClr val="bg1"/>
                          </a:solidFill>
                          <a:effectLst/>
                          <a:latin typeface="標楷體" pitchFamily="65" charset="-120"/>
                          <a:ea typeface="標楷體" pitchFamily="65" charset="-120"/>
                        </a:rPr>
                        <a:t>學習法 </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1" i="0" u="none" strike="noStrike" cap="none" normalizeH="0" baseline="0" smtClean="0">
                          <a:ln>
                            <a:noFill/>
                          </a:ln>
                          <a:solidFill>
                            <a:schemeClr val="bg1"/>
                          </a:solidFill>
                          <a:effectLst/>
                          <a:latin typeface="標楷體" pitchFamily="65" charset="-120"/>
                          <a:ea typeface="標楷體" pitchFamily="65" charset="-120"/>
                        </a:rPr>
                        <a:t>神經元特性 </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7618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標楷體" pitchFamily="65" charset="-120"/>
                        </a:rPr>
                        <a:t>Hebbian</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sym typeface="Symbol" pitchFamily="18" charset="2"/>
                        </a:rPr>
                        <a:t></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y</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j</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x</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i</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t</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標楷體" pitchFamily="65" charset="-120"/>
                        </a:rPr>
                        <a:t>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非監督式</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任意</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507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標楷體" pitchFamily="65" charset="-120"/>
                        </a:rPr>
                        <a:t>Perceptron</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sym typeface="Symbol" pitchFamily="18" charset="2"/>
                        </a:rPr>
                        <a:t></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d</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j</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sign</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w</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j</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x</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x</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i</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任意</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監督式</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err="1" smtClean="0">
                          <a:ln>
                            <a:noFill/>
                          </a:ln>
                          <a:solidFill>
                            <a:schemeClr val="tx1"/>
                          </a:solidFill>
                          <a:effectLst/>
                          <a:latin typeface="Times New Roman" pitchFamily="18" charset="0"/>
                          <a:ea typeface="標楷體" pitchFamily="65" charset="-120"/>
                        </a:rPr>
                        <a:t>binary,bipolar</a:t>
                      </a:r>
                      <a:endParaRPr kumimoji="1" lang="en-US" altLang="zh-TW" sz="2000" b="0" i="0" u="none" strike="noStrike" cap="none" normalizeH="0" baseline="0" dirty="0" smtClean="0">
                        <a:ln>
                          <a:noFill/>
                        </a:ln>
                        <a:solidFill>
                          <a:schemeClr val="tx1"/>
                        </a:solidFill>
                        <a:effectLst/>
                        <a:latin typeface="Times New Roman" pitchFamily="18" charset="0"/>
                        <a:ea typeface="標楷體" pitchFamily="65" charset="-120"/>
                      </a:endParaRP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2"/>
                  </a:ext>
                </a:extLst>
              </a:tr>
              <a:tr h="7010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標楷體" pitchFamily="65" charset="-120"/>
                        </a:rPr>
                        <a:t>Delta</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sym typeface="Symbol" pitchFamily="18" charset="2"/>
                        </a:rPr>
                        <a:t></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d</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j</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y</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j</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f</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net</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j</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x</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任意</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監督式</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連續</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7010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標楷體" pitchFamily="65" charset="-120"/>
                        </a:rPr>
                        <a:t>Widrow-Hoff</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sym typeface="Symbol" pitchFamily="18" charset="2"/>
                        </a:rPr>
                        <a:t></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d</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j</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w</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j</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x</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x</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任意</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監督式</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任意</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4"/>
                  </a:ext>
                </a:extLst>
              </a:tr>
              <a:tr h="718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標楷體" pitchFamily="65" charset="-120"/>
                        </a:rPr>
                        <a:t>Correlation</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sym typeface="Symbol" pitchFamily="18" charset="2"/>
                        </a:rPr>
                        <a:t></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d</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j</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x</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標楷體" pitchFamily="65" charset="-120"/>
                        </a:rPr>
                        <a:t>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監督式</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任意</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5"/>
                  </a:ext>
                </a:extLst>
              </a:tr>
              <a:tr h="7010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標楷體" pitchFamily="65" charset="-120"/>
                        </a:rPr>
                        <a:t>Winner-take-all</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sym typeface="Symbol" pitchFamily="18" charset="2"/>
                        </a:rPr>
                        <a:t></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x</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i</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w</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mi</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任意（正規化）</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非監督式</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連續</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6"/>
                  </a:ext>
                </a:extLst>
              </a:tr>
              <a:tr h="507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標楷體" pitchFamily="65" charset="-120"/>
                        </a:rPr>
                        <a:t>Grossberg</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sym typeface="Symbol" pitchFamily="18" charset="2"/>
                        </a:rPr>
                        <a:t></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d</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m</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 – </a:t>
                      </a:r>
                      <a:r>
                        <a:rPr kumimoji="1" lang="en-US" altLang="zh-TW" sz="2000" b="0" i="1"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w</a:t>
                      </a:r>
                      <a:r>
                        <a:rPr kumimoji="1" lang="en-US" altLang="zh-TW" sz="2000" b="0" i="1" u="none" strike="noStrike" cap="none" normalizeH="0" baseline="-30000" smtClean="0">
                          <a:ln>
                            <a:noFill/>
                          </a:ln>
                          <a:solidFill>
                            <a:schemeClr val="tx1"/>
                          </a:solidFill>
                          <a:effectLst/>
                          <a:latin typeface="Arial" pitchFamily="34" charset="0"/>
                          <a:ea typeface="Arial Unicode MS" pitchFamily="34" charset="-120"/>
                          <a:cs typeface="Arial Unicode MS" pitchFamily="34" charset="-120"/>
                        </a:rPr>
                        <a:t>mi</a:t>
                      </a:r>
                      <a:r>
                        <a:rPr kumimoji="1" lang="en-US" altLang="zh-TW" sz="2000" b="0" i="0" u="none" strike="noStrike" cap="none" normalizeH="0" baseline="0" smtClean="0">
                          <a:ln>
                            <a:noFill/>
                          </a:ln>
                          <a:solidFill>
                            <a:schemeClr val="tx1"/>
                          </a:solidFill>
                          <a:effectLst/>
                          <a:latin typeface="Arial" pitchFamily="34" charset="0"/>
                          <a:ea typeface="Arial Unicode MS" pitchFamily="34" charset="-120"/>
                          <a:cs typeface="Arial Unicode MS" pitchFamily="34" charset="-120"/>
                        </a:rPr>
                        <a:t>)</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標楷體" pitchFamily="65" charset="-120"/>
                        </a:rPr>
                        <a:t>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監督式</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smtClean="0">
                          <a:ln>
                            <a:noFill/>
                          </a:ln>
                          <a:solidFill>
                            <a:schemeClr val="tx1"/>
                          </a:solidFill>
                          <a:effectLst/>
                          <a:latin typeface="Times New Roman" pitchFamily="18" charset="0"/>
                          <a:ea typeface="標楷體" pitchFamily="65" charset="-120"/>
                        </a:rPr>
                        <a:t>連續</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7"/>
                  </a:ext>
                </a:extLst>
              </a:tr>
            </a:tbl>
          </a:graphicData>
        </a:graphic>
      </p:graphicFrame>
      <p:sp>
        <p:nvSpPr>
          <p:cNvPr id="63548"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2356"/>
                                        </p:tgtEl>
                                        <p:attrNameLst>
                                          <p:attrName>style.visibility</p:attrName>
                                        </p:attrNameLst>
                                      </p:cBhvr>
                                      <p:to>
                                        <p:strVal val="visible"/>
                                      </p:to>
                                    </p:set>
                                    <p:animEffect transition="in" filter="blinds(horizontal)">
                                      <p:cBhvr>
                                        <p:cTn id="7" dur="500"/>
                                        <p:tgtEl>
                                          <p:spTgt spid="52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3" name="AutoShape 7"/>
          <p:cNvSpPr>
            <a:spLocks noChangeArrowheads="1"/>
          </p:cNvSpPr>
          <p:nvPr/>
        </p:nvSpPr>
        <p:spPr bwMode="auto">
          <a:xfrm>
            <a:off x="755650" y="908050"/>
            <a:ext cx="8153400" cy="5473700"/>
          </a:xfrm>
          <a:prstGeom prst="cube">
            <a:avLst>
              <a:gd name="adj" fmla="val 3065"/>
            </a:avLst>
          </a:prstGeom>
          <a:solidFill>
            <a:srgbClr val="D5D5FF"/>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14338" name="Rectangle 2"/>
          <p:cNvSpPr>
            <a:spLocks noGrp="1" noChangeArrowheads="1"/>
          </p:cNvSpPr>
          <p:nvPr>
            <p:ph type="title"/>
          </p:nvPr>
        </p:nvSpPr>
        <p:spPr/>
        <p:txBody>
          <a:bodyPr/>
          <a:lstStyle/>
          <a:p>
            <a:pPr>
              <a:defRPr/>
            </a:pPr>
            <a:r>
              <a:rPr lang="zh-TW" altLang="en-US" sz="3300">
                <a:solidFill>
                  <a:srgbClr val="003366"/>
                </a:solidFill>
              </a:rPr>
              <a:t>本章重點回顧</a:t>
            </a:r>
          </a:p>
        </p:txBody>
      </p:sp>
      <p:sp>
        <p:nvSpPr>
          <p:cNvPr id="14339" name="Rectangle 3"/>
          <p:cNvSpPr>
            <a:spLocks noGrp="1" noChangeArrowheads="1"/>
          </p:cNvSpPr>
          <p:nvPr>
            <p:ph idx="1"/>
          </p:nvPr>
        </p:nvSpPr>
        <p:spPr>
          <a:xfrm>
            <a:off x="395288" y="1196975"/>
            <a:ext cx="8001000" cy="5184775"/>
          </a:xfrm>
        </p:spPr>
        <p:txBody>
          <a:bodyPr/>
          <a:lstStyle/>
          <a:p>
            <a:pPr>
              <a:lnSpc>
                <a:spcPct val="130000"/>
              </a:lnSpc>
              <a:spcAft>
                <a:spcPct val="80000"/>
              </a:spcAft>
              <a:buClr>
                <a:srgbClr val="003366"/>
              </a:buClr>
              <a:buFont typeface="Wingdings" pitchFamily="2" charset="2"/>
              <a:buChar char="Ø"/>
              <a:tabLst>
                <a:tab pos="1262063" algn="l"/>
              </a:tabLst>
              <a:defRPr/>
            </a:pPr>
            <a:r>
              <a:rPr lang="zh-TW" altLang="en-US" sz="1800" dirty="0">
                <a:solidFill>
                  <a:srgbClr val="CC0000"/>
                </a:solidFill>
              </a:rPr>
              <a:t>學習演算法就是一套權重調整的演算法，藉由演算法逐步地調整神經元間連結的權重，使其達到最佳的</a:t>
            </a:r>
            <a:r>
              <a:rPr lang="zh-TW" altLang="en-US" sz="1800" dirty="0" smtClean="0">
                <a:solidFill>
                  <a:srgbClr val="CC0000"/>
                </a:solidFill>
              </a:rPr>
              <a:t>數值 </a:t>
            </a:r>
            <a:endParaRPr lang="zh-TW" altLang="en-US" sz="1800" dirty="0">
              <a:solidFill>
                <a:srgbClr val="000066"/>
              </a:solidFill>
            </a:endParaRPr>
          </a:p>
          <a:p>
            <a:pPr>
              <a:lnSpc>
                <a:spcPct val="120000"/>
              </a:lnSpc>
              <a:spcAft>
                <a:spcPct val="80000"/>
              </a:spcAft>
              <a:buClr>
                <a:srgbClr val="003366"/>
              </a:buClr>
              <a:buFont typeface="Wingdings" pitchFamily="2" charset="2"/>
              <a:buChar char="Ø"/>
              <a:tabLst>
                <a:tab pos="1262063" algn="l"/>
              </a:tabLst>
              <a:defRPr/>
            </a:pPr>
            <a:r>
              <a:rPr lang="zh-TW" altLang="en-US" sz="1800" dirty="0">
                <a:solidFill>
                  <a:srgbClr val="000066"/>
                </a:solidFill>
              </a:rPr>
              <a:t>沒有目標輸出值的學習過程稱為非監督式學習（</a:t>
            </a:r>
            <a:r>
              <a:rPr lang="en-US" altLang="zh-TW" sz="1800" dirty="0">
                <a:solidFill>
                  <a:srgbClr val="000066"/>
                </a:solidFill>
              </a:rPr>
              <a:t>unsupervised learning</a:t>
            </a:r>
            <a:r>
              <a:rPr lang="zh-TW" altLang="en-US" sz="1800" dirty="0" smtClean="0">
                <a:solidFill>
                  <a:srgbClr val="000066"/>
                </a:solidFill>
              </a:rPr>
              <a:t>）</a:t>
            </a:r>
            <a:endParaRPr lang="en-US" altLang="zh-TW" sz="1800" dirty="0" smtClean="0">
              <a:solidFill>
                <a:srgbClr val="000066"/>
              </a:solidFill>
            </a:endParaRPr>
          </a:p>
          <a:p>
            <a:pPr>
              <a:lnSpc>
                <a:spcPct val="120000"/>
              </a:lnSpc>
              <a:spcAft>
                <a:spcPct val="80000"/>
              </a:spcAft>
              <a:buClr>
                <a:srgbClr val="003366"/>
              </a:buClr>
              <a:buFont typeface="Wingdings" pitchFamily="2" charset="2"/>
              <a:buChar char="Ø"/>
              <a:tabLst>
                <a:tab pos="1262063" algn="l"/>
              </a:tabLst>
              <a:defRPr/>
            </a:pPr>
            <a:r>
              <a:rPr lang="zh-TW" altLang="en-US" sz="1800" dirty="0" smtClean="0">
                <a:solidFill>
                  <a:srgbClr val="000066"/>
                </a:solidFill>
              </a:rPr>
              <a:t>有</a:t>
            </a:r>
            <a:r>
              <a:rPr lang="zh-TW" altLang="en-US" sz="1800" dirty="0">
                <a:solidFill>
                  <a:srgbClr val="000066"/>
                </a:solidFill>
              </a:rPr>
              <a:t>目標輸出值的訓練過程稱為監督式學習（</a:t>
            </a:r>
            <a:r>
              <a:rPr lang="en-US" altLang="zh-TW" sz="1800" dirty="0">
                <a:solidFill>
                  <a:srgbClr val="000066"/>
                </a:solidFill>
              </a:rPr>
              <a:t>supervised learning</a:t>
            </a:r>
            <a:r>
              <a:rPr lang="zh-TW" altLang="en-US" sz="1800" dirty="0" smtClean="0">
                <a:solidFill>
                  <a:srgbClr val="000066"/>
                </a:solidFill>
              </a:rPr>
              <a:t>） </a:t>
            </a:r>
            <a:endParaRPr lang="zh-TW" altLang="en-US" sz="1800" dirty="0">
              <a:solidFill>
                <a:srgbClr val="000066"/>
              </a:solidFill>
            </a:endParaRPr>
          </a:p>
          <a:p>
            <a:pPr>
              <a:lnSpc>
                <a:spcPct val="80000"/>
              </a:lnSpc>
              <a:spcAft>
                <a:spcPct val="80000"/>
              </a:spcAft>
              <a:buClr>
                <a:srgbClr val="003366"/>
              </a:buClr>
              <a:buFont typeface="Wingdings" pitchFamily="2" charset="2"/>
              <a:buChar char="Ø"/>
              <a:tabLst>
                <a:tab pos="1262063" algn="l"/>
              </a:tabLst>
              <a:defRPr/>
            </a:pPr>
            <a:r>
              <a:rPr lang="zh-TW" altLang="en-US" sz="1800" dirty="0">
                <a:solidFill>
                  <a:srgbClr val="CC0000"/>
                </a:solidFill>
              </a:rPr>
              <a:t>通用學習法則：</a:t>
            </a:r>
            <a:br>
              <a:rPr lang="zh-TW" altLang="en-US" sz="1800" dirty="0">
                <a:solidFill>
                  <a:srgbClr val="CC0000"/>
                </a:solidFill>
              </a:rPr>
            </a:br>
            <a:r>
              <a:rPr lang="zh-TW" altLang="en-US" sz="1800" dirty="0">
                <a:solidFill>
                  <a:srgbClr val="CC0000"/>
                </a:solidFill>
              </a:rPr>
              <a:t/>
            </a:r>
            <a:br>
              <a:rPr lang="zh-TW" altLang="en-US" sz="1800" dirty="0">
                <a:solidFill>
                  <a:srgbClr val="CC0000"/>
                </a:solidFill>
              </a:rPr>
            </a:br>
            <a:r>
              <a:rPr lang="zh-TW" altLang="en-US" sz="1800" dirty="0">
                <a:solidFill>
                  <a:srgbClr val="CC0000"/>
                </a:solidFill>
              </a:rPr>
              <a:t>          </a:t>
            </a:r>
            <a:r>
              <a:rPr lang="zh-TW" altLang="en-US" sz="1800" dirty="0" smtClean="0">
                <a:solidFill>
                  <a:srgbClr val="CC0000"/>
                </a:solidFill>
              </a:rPr>
              <a:t> </a:t>
            </a:r>
            <a:r>
              <a:rPr lang="en-US" altLang="zh-TW" sz="1800" i="1" dirty="0"/>
              <a:t>r </a:t>
            </a:r>
            <a:r>
              <a:rPr lang="en-US" altLang="zh-TW" sz="1800" dirty="0"/>
              <a:t>= </a:t>
            </a:r>
            <a:r>
              <a:rPr lang="en-US" altLang="zh-TW" sz="1800" i="1" dirty="0"/>
              <a:t>r</a:t>
            </a:r>
            <a:r>
              <a:rPr lang="en-US" altLang="zh-TW" sz="1800" dirty="0"/>
              <a:t> (</a:t>
            </a:r>
            <a:r>
              <a:rPr lang="en-US" altLang="zh-TW" sz="1800" i="1" dirty="0" err="1"/>
              <a:t>W</a:t>
            </a:r>
            <a:r>
              <a:rPr lang="en-US" altLang="zh-TW" sz="1800" i="1" baseline="-30000" dirty="0" err="1"/>
              <a:t>j</a:t>
            </a:r>
            <a:r>
              <a:rPr lang="en-US" altLang="zh-TW" sz="1800" dirty="0"/>
              <a:t>, X, </a:t>
            </a:r>
            <a:r>
              <a:rPr lang="en-US" altLang="zh-TW" sz="1800" i="1" dirty="0" err="1"/>
              <a:t>d</a:t>
            </a:r>
            <a:r>
              <a:rPr lang="en-US" altLang="zh-TW" sz="1800" i="1" baseline="-30000" dirty="0" err="1"/>
              <a:t>j</a:t>
            </a:r>
            <a:r>
              <a:rPr lang="en-US" altLang="zh-TW" sz="1800" i="1" baseline="-30000" dirty="0"/>
              <a:t> </a:t>
            </a:r>
            <a:r>
              <a:rPr lang="en-US" altLang="zh-TW" sz="1800" dirty="0"/>
              <a:t>)</a:t>
            </a:r>
          </a:p>
          <a:p>
            <a:pPr lvl="2" indent="-220663" algn="just">
              <a:lnSpc>
                <a:spcPct val="80000"/>
              </a:lnSpc>
              <a:spcAft>
                <a:spcPct val="30000"/>
              </a:spcAft>
              <a:buClr>
                <a:srgbClr val="003366"/>
              </a:buClr>
              <a:buFont typeface="Wingdings" pitchFamily="2" charset="2"/>
              <a:buNone/>
              <a:tabLst>
                <a:tab pos="1262063" algn="l"/>
              </a:tabLst>
              <a:defRPr/>
            </a:pPr>
            <a:r>
              <a:rPr lang="en-US" altLang="zh-TW" sz="1800" dirty="0">
                <a:sym typeface="Symbol" pitchFamily="18" charset="2"/>
              </a:rPr>
              <a:t></a:t>
            </a:r>
            <a:r>
              <a:rPr lang="en-US" altLang="zh-TW" sz="1800" i="1" dirty="0" err="1"/>
              <a:t>W</a:t>
            </a:r>
            <a:r>
              <a:rPr lang="en-US" altLang="zh-TW" sz="1800" i="1" baseline="-30000" dirty="0" err="1"/>
              <a:t>j</a:t>
            </a:r>
            <a:r>
              <a:rPr lang="en-US" altLang="zh-TW" sz="1800" i="1" baseline="-30000" dirty="0"/>
              <a:t> </a:t>
            </a:r>
            <a:r>
              <a:rPr lang="en-US" altLang="zh-TW" sz="1800" dirty="0"/>
              <a:t>(t) =</a:t>
            </a:r>
            <a:r>
              <a:rPr lang="en-US" altLang="zh-TW" sz="1800" i="1" dirty="0" err="1"/>
              <a:t>ηr</a:t>
            </a:r>
            <a:r>
              <a:rPr lang="en-US" altLang="zh-TW" sz="1800" dirty="0"/>
              <a:t> [</a:t>
            </a:r>
            <a:r>
              <a:rPr lang="en-US" altLang="zh-TW" sz="1800" i="1" dirty="0" err="1"/>
              <a:t>W</a:t>
            </a:r>
            <a:r>
              <a:rPr lang="en-US" altLang="zh-TW" sz="1800" i="1" baseline="-30000" dirty="0" err="1"/>
              <a:t>j</a:t>
            </a:r>
            <a:r>
              <a:rPr lang="en-US" altLang="zh-TW" sz="1800" dirty="0"/>
              <a:t> (</a:t>
            </a:r>
            <a:r>
              <a:rPr lang="en-US" altLang="zh-TW" sz="1800" i="1" dirty="0"/>
              <a:t>t</a:t>
            </a:r>
            <a:r>
              <a:rPr lang="en-US" altLang="zh-TW" sz="1800" dirty="0"/>
              <a:t>), </a:t>
            </a:r>
            <a:r>
              <a:rPr lang="en-US" altLang="zh-TW" sz="1800" i="1" dirty="0"/>
              <a:t>X</a:t>
            </a:r>
            <a:r>
              <a:rPr lang="en-US" altLang="zh-TW" sz="1800" dirty="0"/>
              <a:t>(</a:t>
            </a:r>
            <a:r>
              <a:rPr lang="en-US" altLang="zh-TW" sz="1800" i="1" dirty="0"/>
              <a:t>t</a:t>
            </a:r>
            <a:r>
              <a:rPr lang="en-US" altLang="zh-TW" sz="1800" dirty="0"/>
              <a:t>), </a:t>
            </a:r>
            <a:r>
              <a:rPr lang="en-US" altLang="zh-TW" sz="1800" i="1" dirty="0" err="1"/>
              <a:t>d</a:t>
            </a:r>
            <a:r>
              <a:rPr lang="en-US" altLang="zh-TW" sz="1800" i="1" baseline="-30000" dirty="0" err="1"/>
              <a:t>j</a:t>
            </a:r>
            <a:r>
              <a:rPr lang="en-US" altLang="zh-TW" sz="1800" dirty="0"/>
              <a:t>(</a:t>
            </a:r>
            <a:r>
              <a:rPr lang="en-US" altLang="zh-TW" sz="1800" i="1" dirty="0"/>
              <a:t>t</a:t>
            </a:r>
            <a:r>
              <a:rPr lang="en-US" altLang="zh-TW" sz="1800" dirty="0"/>
              <a:t>)] </a:t>
            </a:r>
            <a:r>
              <a:rPr lang="en-US" altLang="zh-TW" sz="1800" i="1" dirty="0"/>
              <a:t>X</a:t>
            </a:r>
            <a:r>
              <a:rPr lang="en-US" altLang="zh-TW" sz="1800" dirty="0"/>
              <a:t>(</a:t>
            </a:r>
            <a:r>
              <a:rPr lang="en-US" altLang="zh-TW" sz="1800" i="1" dirty="0"/>
              <a:t>t</a:t>
            </a:r>
            <a:r>
              <a:rPr lang="en-US" altLang="zh-TW" sz="1800" dirty="0"/>
              <a:t>)</a:t>
            </a:r>
          </a:p>
          <a:p>
            <a:pPr lvl="2" indent="-220663">
              <a:lnSpc>
                <a:spcPct val="80000"/>
              </a:lnSpc>
              <a:spcAft>
                <a:spcPct val="30000"/>
              </a:spcAft>
              <a:buClr>
                <a:srgbClr val="003366"/>
              </a:buClr>
              <a:buFont typeface="Wingdings" pitchFamily="2" charset="2"/>
              <a:buNone/>
              <a:tabLst>
                <a:tab pos="1262063" algn="l"/>
              </a:tabLst>
              <a:defRPr/>
            </a:pPr>
            <a:r>
              <a:rPr lang="en-US" altLang="zh-TW" sz="1800" i="1" dirty="0" err="1"/>
              <a:t>W</a:t>
            </a:r>
            <a:r>
              <a:rPr lang="en-US" altLang="zh-TW" sz="1800" i="1" baseline="-30000" dirty="0" err="1"/>
              <a:t>j</a:t>
            </a:r>
            <a:r>
              <a:rPr lang="en-US" altLang="zh-TW" sz="1800" dirty="0"/>
              <a:t> (</a:t>
            </a:r>
            <a:r>
              <a:rPr lang="en-US" altLang="zh-TW" sz="1800" i="1" dirty="0"/>
              <a:t>t</a:t>
            </a:r>
            <a:r>
              <a:rPr lang="en-US" altLang="zh-TW" sz="1800" dirty="0"/>
              <a:t> + 1) = </a:t>
            </a:r>
            <a:r>
              <a:rPr lang="en-US" altLang="zh-TW" sz="1800" i="1" dirty="0" err="1"/>
              <a:t>W</a:t>
            </a:r>
            <a:r>
              <a:rPr lang="en-US" altLang="zh-TW" sz="1800" i="1" baseline="-30000" dirty="0" err="1"/>
              <a:t>j</a:t>
            </a:r>
            <a:r>
              <a:rPr lang="en-US" altLang="zh-TW" sz="1800" dirty="0"/>
              <a:t> (</a:t>
            </a:r>
            <a:r>
              <a:rPr lang="en-US" altLang="zh-TW" sz="1800" i="1" dirty="0"/>
              <a:t>t </a:t>
            </a:r>
            <a:r>
              <a:rPr lang="en-US" altLang="zh-TW" sz="1800" dirty="0"/>
              <a:t>) + </a:t>
            </a:r>
            <a:r>
              <a:rPr lang="en-US" altLang="zh-TW" sz="1800" i="1" dirty="0" err="1"/>
              <a:t>ηr</a:t>
            </a:r>
            <a:r>
              <a:rPr lang="en-US" altLang="zh-TW" sz="1800" i="1" dirty="0"/>
              <a:t> </a:t>
            </a:r>
            <a:r>
              <a:rPr lang="en-US" altLang="zh-TW" sz="1800" dirty="0"/>
              <a:t>[</a:t>
            </a:r>
            <a:r>
              <a:rPr lang="en-US" altLang="zh-TW" sz="1800" i="1" dirty="0" err="1"/>
              <a:t>W</a:t>
            </a:r>
            <a:r>
              <a:rPr lang="en-US" altLang="zh-TW" sz="1800" i="1" baseline="-30000" dirty="0" err="1"/>
              <a:t>j</a:t>
            </a:r>
            <a:r>
              <a:rPr lang="en-US" altLang="zh-TW" sz="1800" dirty="0"/>
              <a:t>(</a:t>
            </a:r>
            <a:r>
              <a:rPr lang="en-US" altLang="zh-TW" sz="1800" i="1" dirty="0"/>
              <a:t>t </a:t>
            </a:r>
            <a:r>
              <a:rPr lang="en-US" altLang="zh-TW" sz="1800" dirty="0"/>
              <a:t>), </a:t>
            </a:r>
            <a:r>
              <a:rPr lang="en-US" altLang="zh-TW" sz="1800" i="1" dirty="0"/>
              <a:t>X</a:t>
            </a:r>
            <a:r>
              <a:rPr lang="en-US" altLang="zh-TW" sz="1800" dirty="0"/>
              <a:t>(</a:t>
            </a:r>
            <a:r>
              <a:rPr lang="en-US" altLang="zh-TW" sz="1800" i="1" dirty="0"/>
              <a:t>t</a:t>
            </a:r>
            <a:r>
              <a:rPr lang="en-US" altLang="zh-TW" sz="1800" dirty="0"/>
              <a:t> ), </a:t>
            </a:r>
            <a:r>
              <a:rPr lang="en-US" altLang="zh-TW" sz="1800" i="1" dirty="0" err="1"/>
              <a:t>d</a:t>
            </a:r>
            <a:r>
              <a:rPr lang="en-US" altLang="zh-TW" sz="1800" i="1" baseline="-30000" dirty="0" err="1"/>
              <a:t>j</a:t>
            </a:r>
            <a:r>
              <a:rPr lang="en-US" altLang="zh-TW" sz="1800" dirty="0"/>
              <a:t>(</a:t>
            </a:r>
            <a:r>
              <a:rPr lang="en-US" altLang="zh-TW" sz="1800" i="1" dirty="0"/>
              <a:t>t</a:t>
            </a:r>
            <a:r>
              <a:rPr lang="en-US" altLang="zh-TW" sz="1800" dirty="0"/>
              <a:t>)] </a:t>
            </a:r>
            <a:r>
              <a:rPr lang="en-US" altLang="zh-TW" sz="1800" i="1" dirty="0"/>
              <a:t>X</a:t>
            </a:r>
            <a:r>
              <a:rPr lang="en-US" altLang="zh-TW" sz="1800" dirty="0"/>
              <a:t>(</a:t>
            </a:r>
            <a:r>
              <a:rPr lang="en-US" altLang="zh-TW" sz="1800" i="1" dirty="0"/>
              <a:t>t</a:t>
            </a:r>
            <a:r>
              <a:rPr lang="en-US" altLang="zh-TW" sz="1800" dirty="0"/>
              <a:t>) </a:t>
            </a:r>
          </a:p>
          <a:p>
            <a:pPr lvl="2" indent="-220663">
              <a:lnSpc>
                <a:spcPct val="80000"/>
              </a:lnSpc>
              <a:spcAft>
                <a:spcPct val="30000"/>
              </a:spcAft>
              <a:buClr>
                <a:srgbClr val="003366"/>
              </a:buClr>
              <a:buFont typeface="Wingdings" pitchFamily="2" charset="2"/>
              <a:buNone/>
              <a:tabLst>
                <a:tab pos="1262063" algn="l"/>
              </a:tabLst>
              <a:defRPr/>
            </a:pPr>
            <a:endParaRPr lang="en-US" altLang="zh-TW" sz="1800" dirty="0">
              <a:solidFill>
                <a:srgbClr val="CC0000"/>
              </a:solidFill>
            </a:endParaRPr>
          </a:p>
          <a:p>
            <a:pPr>
              <a:lnSpc>
                <a:spcPct val="80000"/>
              </a:lnSpc>
              <a:spcAft>
                <a:spcPct val="80000"/>
              </a:spcAft>
              <a:buClr>
                <a:srgbClr val="003366"/>
              </a:buClr>
              <a:buFont typeface="Wingdings" pitchFamily="2" charset="2"/>
              <a:buChar char="Ø"/>
              <a:tabLst>
                <a:tab pos="1262063" algn="l"/>
              </a:tabLst>
              <a:defRPr/>
            </a:pPr>
            <a:r>
              <a:rPr lang="zh-TW" altLang="en-US" sz="1800" dirty="0"/>
              <a:t>評估一個模式是否準確，或是比較不同模式間之優劣，可以使用評估指標進行問題的誤差探討，類神經網路於訓練時亦需要有評估指標的加入以判定訓練出來的參數及網路架構是否符合</a:t>
            </a:r>
            <a:r>
              <a:rPr lang="zh-TW" altLang="en-US" sz="1800" dirty="0" smtClean="0"/>
              <a:t>要求</a:t>
            </a:r>
            <a:endParaRPr lang="zh-TW" altLang="en-US" sz="1800" dirty="0"/>
          </a:p>
          <a:p>
            <a:pPr lvl="2" indent="-220663">
              <a:lnSpc>
                <a:spcPct val="80000"/>
              </a:lnSpc>
              <a:spcAft>
                <a:spcPct val="30000"/>
              </a:spcAft>
              <a:buClr>
                <a:srgbClr val="003366"/>
              </a:buClr>
              <a:buFont typeface="Wingdings" pitchFamily="2" charset="2"/>
              <a:buNone/>
              <a:tabLst>
                <a:tab pos="1262063" algn="l"/>
              </a:tabLst>
              <a:defRPr/>
            </a:pPr>
            <a:endParaRPr lang="zh-TW" altLang="en-US" sz="1400" b="0" dirty="0"/>
          </a:p>
          <a:p>
            <a:pPr lvl="2" indent="-220663">
              <a:lnSpc>
                <a:spcPct val="80000"/>
              </a:lnSpc>
              <a:spcAft>
                <a:spcPct val="30000"/>
              </a:spcAft>
              <a:buClr>
                <a:srgbClr val="003366"/>
              </a:buClr>
              <a:buFont typeface="Wingdings" pitchFamily="2" charset="2"/>
              <a:buNone/>
              <a:tabLst>
                <a:tab pos="1262063" algn="l"/>
              </a:tabLst>
              <a:defRPr/>
            </a:pPr>
            <a:endParaRPr lang="zh-TW" altLang="en-US" sz="1400" dirty="0"/>
          </a:p>
          <a:p>
            <a:pPr lvl="2" indent="-220663">
              <a:lnSpc>
                <a:spcPct val="80000"/>
              </a:lnSpc>
              <a:spcAft>
                <a:spcPct val="30000"/>
              </a:spcAft>
              <a:buClr>
                <a:srgbClr val="003366"/>
              </a:buClr>
              <a:buFont typeface="Wingdings" pitchFamily="2" charset="2"/>
              <a:buNone/>
              <a:tabLst>
                <a:tab pos="1262063" algn="l"/>
              </a:tabLst>
              <a:defRPr/>
            </a:pPr>
            <a:endParaRPr lang="en-US" altLang="zh-TW" sz="1400" dirty="0"/>
          </a:p>
        </p:txBody>
      </p:sp>
      <p:pic>
        <p:nvPicPr>
          <p:cNvPr id="64517" name="Picture 4" descr="BD1030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dissolve">
                                      <p:cBhvr>
                                        <p:cTn id="7" dur="500"/>
                                        <p:tgtEl>
                                          <p:spTgt spid="1434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4339">
                                            <p:txEl>
                                              <p:pRg st="0" end="0"/>
                                            </p:txEl>
                                          </p:spTgt>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4339">
                                            <p:txEl>
                                              <p:pRg st="1" end="1"/>
                                            </p:txEl>
                                          </p:spTgt>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4339">
                                            <p:txEl>
                                              <p:pRg st="2" end="2"/>
                                            </p:txEl>
                                          </p:spTgt>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14339">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14339">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4339">
                                            <p:txEl>
                                              <p:pRg st="5" end="5"/>
                                            </p:txEl>
                                          </p:spTgt>
                                        </p:tgtEl>
                                        <p:attrNameLst>
                                          <p:attrName>style.visibility</p:attrName>
                                        </p:attrNameLst>
                                      </p:cBhvr>
                                      <p:to>
                                        <p:strVal val="visible"/>
                                      </p:to>
                                    </p:set>
                                  </p:childTnLst>
                                </p:cTn>
                              </p:par>
                            </p:childTnLst>
                          </p:cTn>
                        </p:par>
                        <p:par>
                          <p:cTn id="24" fill="hold" nodeType="afterGroup">
                            <p:stCondLst>
                              <p:cond delay="2500"/>
                            </p:stCondLst>
                            <p:childTnLst>
                              <p:par>
                                <p:cTn id="25" presetID="1" presetClass="entr" presetSubtype="0" fill="hold" grpId="0" nodeType="afterEffect">
                                  <p:stCondLst>
                                    <p:cond delay="0"/>
                                  </p:stCondLst>
                                  <p:childTnLst>
                                    <p:set>
                                      <p:cBhvr>
                                        <p:cTn id="26" dur="1" fill="hold">
                                          <p:stCondLst>
                                            <p:cond delay="499"/>
                                          </p:stCondLst>
                                        </p:cTn>
                                        <p:tgtEl>
                                          <p:spTgt spid="14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animBg="1"/>
      <p:bldP spid="14339"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5" name="Rectangle 25"/>
          <p:cNvSpPr>
            <a:spLocks noGrp="1" noChangeArrowheads="1"/>
          </p:cNvSpPr>
          <p:nvPr>
            <p:ph type="title" idx="4294967295"/>
          </p:nvPr>
        </p:nvSpPr>
        <p:spPr/>
        <p:txBody>
          <a:bodyPr/>
          <a:lstStyle/>
          <a:p>
            <a:pPr>
              <a:defRPr/>
            </a:pPr>
            <a:r>
              <a:rPr lang="zh-TW" altLang="en-US" dirty="0">
                <a:solidFill>
                  <a:srgbClr val="003366"/>
                </a:solidFill>
              </a:rPr>
              <a:t>通用學習法</a:t>
            </a:r>
            <a:endParaRPr lang="zh-TW" altLang="zh-TW" dirty="0"/>
          </a:p>
        </p:txBody>
      </p:sp>
      <p:pic>
        <p:nvPicPr>
          <p:cNvPr id="9219" name="Picture 24" descr="3-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l="-3441" t="-5344" r="-4053" b="-3876"/>
          <a:stretch>
            <a:fillRect/>
          </a:stretch>
        </p:blipFill>
        <p:spPr>
          <a:xfrm>
            <a:off x="163513" y="981075"/>
            <a:ext cx="5118100" cy="3384550"/>
          </a:xfrm>
          <a:noFill/>
          <a:ln w="57150" cmpd="thinThick">
            <a:solidFill>
              <a:srgbClr val="0000CC"/>
            </a:solidFill>
          </a:ln>
          <a:extLst>
            <a:ext uri="{909E8E84-426E-40DD-AFC4-6F175D3DCCD1}">
              <a14:hiddenFill xmlns:a14="http://schemas.microsoft.com/office/drawing/2010/main">
                <a:solidFill>
                  <a:srgbClr val="FFFFFF"/>
                </a:solidFill>
              </a14:hiddenFill>
            </a:ext>
          </a:extLst>
        </p:spPr>
      </p:pic>
      <p:pic>
        <p:nvPicPr>
          <p:cNvPr id="9220" name="Picture 4" descr="BD10307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17" name="Object 17"/>
          <p:cNvGraphicFramePr>
            <a:graphicFrameLocks noChangeAspect="1"/>
          </p:cNvGraphicFramePr>
          <p:nvPr/>
        </p:nvGraphicFramePr>
        <p:xfrm>
          <a:off x="149225" y="4508500"/>
          <a:ext cx="4814888" cy="431800"/>
        </p:xfrm>
        <a:graphic>
          <a:graphicData uri="http://schemas.openxmlformats.org/presentationml/2006/ole">
            <mc:AlternateContent xmlns:mc="http://schemas.openxmlformats.org/markup-compatibility/2006">
              <mc:Choice xmlns:v="urn:schemas-microsoft-com:vml" Requires="v">
                <p:oleObj spid="_x0000_s9238" name="Equation" r:id="rId5" imgW="2654300" imgH="241300" progId="Equation.DSMT4">
                  <p:embed/>
                </p:oleObj>
              </mc:Choice>
              <mc:Fallback>
                <p:oleObj name="Equation" r:id="rId5" imgW="2654300" imgH="24130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225" y="4508500"/>
                        <a:ext cx="4814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9" name="Object 19"/>
          <p:cNvGraphicFramePr>
            <a:graphicFrameLocks noChangeAspect="1"/>
          </p:cNvGraphicFramePr>
          <p:nvPr/>
        </p:nvGraphicFramePr>
        <p:xfrm>
          <a:off x="187325" y="4951413"/>
          <a:ext cx="5629275" cy="846137"/>
        </p:xfrm>
        <a:graphic>
          <a:graphicData uri="http://schemas.openxmlformats.org/presentationml/2006/ole">
            <mc:AlternateContent xmlns:mc="http://schemas.openxmlformats.org/markup-compatibility/2006">
              <mc:Choice xmlns:v="urn:schemas-microsoft-com:vml" Requires="v">
                <p:oleObj spid="_x0000_s9239" name="Equation" r:id="rId7" imgW="3238500" imgH="482600" progId="Equation.DSMT4">
                  <p:embed/>
                </p:oleObj>
              </mc:Choice>
              <mc:Fallback>
                <p:oleObj name="Equation" r:id="rId7" imgW="3238500" imgH="48260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325" y="4951413"/>
                        <a:ext cx="5629275"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3"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3" name="文字方塊 2"/>
          <p:cNvSpPr txBox="1"/>
          <p:nvPr/>
        </p:nvSpPr>
        <p:spPr>
          <a:xfrm>
            <a:off x="5651500" y="4508500"/>
            <a:ext cx="3384550" cy="708025"/>
          </a:xfrm>
          <a:prstGeom prst="rect">
            <a:avLst/>
          </a:prstGeom>
          <a:noFill/>
        </p:spPr>
        <p:txBody>
          <a:bodyPr>
            <a:spAutoFit/>
          </a:bodyPr>
          <a:lstStyle/>
          <a:p>
            <a:pPr marL="342900" indent="-342900">
              <a:buFont typeface="Arial" pitchFamily="34" charset="0"/>
              <a:buChar char="•"/>
              <a:defRPr/>
            </a:pPr>
            <a:r>
              <a:rPr lang="el-GR" altLang="zh-TW" sz="2000" dirty="0">
                <a:latin typeface="+mn-lt"/>
                <a:ea typeface="+mn-ea"/>
              </a:rPr>
              <a:t>η</a:t>
            </a:r>
            <a:r>
              <a:rPr lang="zh-TW" altLang="en-US" sz="2000" dirty="0">
                <a:latin typeface="+mn-ea"/>
                <a:ea typeface="+mn-ea"/>
              </a:rPr>
              <a:t> 為學習速率，正值</a:t>
            </a:r>
            <a:endParaRPr lang="en-US" altLang="zh-TW" sz="2000" dirty="0">
              <a:latin typeface="+mn-ea"/>
              <a:ea typeface="+mn-ea"/>
            </a:endParaRPr>
          </a:p>
          <a:p>
            <a:pPr marL="342900" indent="-342900">
              <a:buFont typeface="Arial" pitchFamily="34" charset="0"/>
              <a:buChar char="•"/>
              <a:defRPr/>
            </a:pPr>
            <a:r>
              <a:rPr lang="el-GR" altLang="zh-TW" sz="2000" dirty="0">
                <a:latin typeface="+mn-lt"/>
                <a:ea typeface="+mn-ea"/>
              </a:rPr>
              <a:t>η</a:t>
            </a:r>
            <a:r>
              <a:rPr lang="zh-TW" altLang="en-US" sz="2000" dirty="0">
                <a:latin typeface="+mn-lt"/>
                <a:ea typeface="+mn-ea"/>
              </a:rPr>
              <a:t>  </a:t>
            </a:r>
            <a:r>
              <a:rPr lang="zh-TW" altLang="en-US" sz="2000" dirty="0">
                <a:latin typeface="+mn-ea"/>
                <a:ea typeface="+mn-ea"/>
              </a:rPr>
              <a:t>越大，權重調整量越大</a:t>
            </a:r>
          </a:p>
        </p:txBody>
      </p:sp>
      <p:sp>
        <p:nvSpPr>
          <p:cNvPr id="9225"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22A69D09-06F1-4B52-96FC-F7E9D0969AFD}" type="slidenum">
              <a:rPr lang="en-US" altLang="zh-TW" smtClean="0"/>
              <a:pPr eaLnBrk="1" hangingPunct="1"/>
              <a:t>5</a:t>
            </a:fld>
            <a:endParaRPr lang="en-US" altLang="zh-TW"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1000"/>
                                  </p:stCondLst>
                                  <p:childTnLst>
                                    <p:set>
                                      <p:cBhvr>
                                        <p:cTn id="6" dur="1" fill="hold">
                                          <p:stCondLst>
                                            <p:cond delay="0"/>
                                          </p:stCondLst>
                                        </p:cTn>
                                        <p:tgtEl>
                                          <p:spTgt spid="25617"/>
                                        </p:tgtEl>
                                        <p:attrNameLst>
                                          <p:attrName>style.visibility</p:attrName>
                                        </p:attrNameLst>
                                      </p:cBhvr>
                                      <p:to>
                                        <p:strVal val="visible"/>
                                      </p:to>
                                    </p:set>
                                    <p:animEffect transition="in" filter="blinds(horizontal)">
                                      <p:cBhvr>
                                        <p:cTn id="7" dur="500"/>
                                        <p:tgtEl>
                                          <p:spTgt spid="25617"/>
                                        </p:tgtEl>
                                      </p:cBhvr>
                                    </p:animEffect>
                                  </p:childTnLst>
                                </p:cTn>
                              </p:par>
                            </p:childTnLst>
                          </p:cTn>
                        </p:par>
                        <p:par>
                          <p:cTn id="8" fill="hold" nodeType="afterGroup">
                            <p:stCondLst>
                              <p:cond delay="1500"/>
                            </p:stCondLst>
                            <p:childTnLst>
                              <p:par>
                                <p:cTn id="9" presetID="3" presetClass="entr" presetSubtype="10" fill="hold" nodeType="afterEffect">
                                  <p:stCondLst>
                                    <p:cond delay="0"/>
                                  </p:stCondLst>
                                  <p:childTnLst>
                                    <p:set>
                                      <p:cBhvr>
                                        <p:cTn id="10" dur="1" fill="hold">
                                          <p:stCondLst>
                                            <p:cond delay="0"/>
                                          </p:stCondLst>
                                        </p:cTn>
                                        <p:tgtEl>
                                          <p:spTgt spid="25619"/>
                                        </p:tgtEl>
                                        <p:attrNameLst>
                                          <p:attrName>style.visibility</p:attrName>
                                        </p:attrNameLst>
                                      </p:cBhvr>
                                      <p:to>
                                        <p:strVal val="visible"/>
                                      </p:to>
                                    </p:set>
                                    <p:animEffect transition="in" filter="blinds(horizontal)">
                                      <p:cBhvr>
                                        <p:cTn id="11" dur="500"/>
                                        <p:tgtEl>
                                          <p:spTgt spid="25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zh-TW" altLang="en-US" dirty="0" smtClean="0">
                <a:solidFill>
                  <a:srgbClr val="003366"/>
                </a:solidFill>
              </a:rPr>
              <a:t>赫</a:t>
            </a:r>
            <a:r>
              <a:rPr lang="zh-TW" altLang="en-US" dirty="0">
                <a:solidFill>
                  <a:srgbClr val="003366"/>
                </a:solidFill>
              </a:rPr>
              <a:t>賓學習法</a:t>
            </a:r>
          </a:p>
        </p:txBody>
      </p:sp>
      <p:sp>
        <p:nvSpPr>
          <p:cNvPr id="36867" name="Rectangle 3"/>
          <p:cNvSpPr>
            <a:spLocks noGrp="1" noChangeArrowheads="1"/>
          </p:cNvSpPr>
          <p:nvPr>
            <p:ph idx="1"/>
          </p:nvPr>
        </p:nvSpPr>
        <p:spPr>
          <a:xfrm>
            <a:off x="381000" y="1063625"/>
            <a:ext cx="8458200" cy="1069975"/>
          </a:xfrm>
        </p:spPr>
        <p:txBody>
          <a:bodyPr/>
          <a:lstStyle/>
          <a:p>
            <a:pPr>
              <a:lnSpc>
                <a:spcPct val="130000"/>
              </a:lnSpc>
              <a:defRPr/>
            </a:pPr>
            <a:r>
              <a:rPr lang="en-US" altLang="zh-TW" u="sng" dirty="0" err="1" smtClean="0">
                <a:solidFill>
                  <a:srgbClr val="FF0000"/>
                </a:solidFill>
              </a:rPr>
              <a:t>Hebbian</a:t>
            </a:r>
            <a:r>
              <a:rPr lang="zh-TW" altLang="en-US" u="sng" dirty="0" smtClean="0">
                <a:solidFill>
                  <a:srgbClr val="FF0000"/>
                </a:solidFill>
              </a:rPr>
              <a:t>學習法</a:t>
            </a:r>
            <a:r>
              <a:rPr lang="en-US" altLang="zh-TW" u="sng" dirty="0" smtClean="0">
                <a:solidFill>
                  <a:srgbClr val="FF0000"/>
                </a:solidFill>
              </a:rPr>
              <a:t>(</a:t>
            </a:r>
            <a:r>
              <a:rPr lang="en-US" altLang="zh-TW" u="sng" dirty="0" err="1" smtClean="0">
                <a:solidFill>
                  <a:srgbClr val="FF0000"/>
                </a:solidFill>
              </a:rPr>
              <a:t>Hebbian</a:t>
            </a:r>
            <a:r>
              <a:rPr lang="en-US" altLang="zh-TW" u="sng" dirty="0" smtClean="0">
                <a:solidFill>
                  <a:srgbClr val="FF0000"/>
                </a:solidFill>
              </a:rPr>
              <a:t> learning rule) </a:t>
            </a:r>
            <a:r>
              <a:rPr lang="zh-TW" altLang="en-US" dirty="0" smtClean="0"/>
              <a:t>是</a:t>
            </a:r>
            <a:r>
              <a:rPr lang="zh-TW" altLang="en-US" dirty="0"/>
              <a:t>最早發展且</a:t>
            </a:r>
            <a:r>
              <a:rPr lang="zh-TW" altLang="en-US" dirty="0" smtClean="0"/>
              <a:t>最富</a:t>
            </a:r>
            <a:r>
              <a:rPr lang="zh-TW" altLang="en-US" dirty="0"/>
              <a:t>盛名的學習</a:t>
            </a:r>
            <a:r>
              <a:rPr lang="zh-TW" altLang="en-US" dirty="0" smtClean="0"/>
              <a:t>法則 </a:t>
            </a:r>
            <a:endParaRPr lang="zh-TW" altLang="en-US" dirty="0"/>
          </a:p>
        </p:txBody>
      </p:sp>
      <p:pic>
        <p:nvPicPr>
          <p:cNvPr id="10244" name="Picture 4" descr="BD1030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6"/>
          <p:cNvSpPr>
            <a:spLocks noChangeArrowheads="1"/>
          </p:cNvSpPr>
          <p:nvPr/>
        </p:nvSpPr>
        <p:spPr bwMode="auto">
          <a:xfrm>
            <a:off x="381000" y="2198688"/>
            <a:ext cx="8458200" cy="2743200"/>
          </a:xfrm>
          <a:prstGeom prst="rect">
            <a:avLst/>
          </a:prstGeom>
          <a:noFill/>
          <a:ln w="9525">
            <a:noFill/>
            <a:miter lim="800000"/>
            <a:headEnd/>
            <a:tailEnd/>
          </a:ln>
          <a:effectLst/>
        </p:spPr>
        <p:txBody>
          <a:bodyPr/>
          <a:lstStyle/>
          <a:p>
            <a:pPr marL="457200" indent="-457200">
              <a:lnSpc>
                <a:spcPct val="130000"/>
              </a:lnSpc>
              <a:spcBef>
                <a:spcPct val="20000"/>
              </a:spcBef>
              <a:buFontTx/>
              <a:buChar char="•"/>
              <a:defRPr/>
            </a:pPr>
            <a:r>
              <a:rPr lang="zh-TW" altLang="en-US" b="1" dirty="0">
                <a:effectLst>
                  <a:outerShdw blurRad="38100" dist="38100" dir="2700000" algn="tl">
                    <a:srgbClr val="C0C0C0"/>
                  </a:outerShdw>
                </a:effectLst>
                <a:ea typeface="標楷體" pitchFamily="65" charset="-120"/>
              </a:rPr>
              <a:t>由 </a:t>
            </a:r>
            <a:r>
              <a:rPr lang="en-US" altLang="zh-TW" b="1" dirty="0">
                <a:effectLst>
                  <a:outerShdw blurRad="38100" dist="38100" dir="2700000" algn="tl">
                    <a:srgbClr val="C0C0C0"/>
                  </a:outerShdw>
                </a:effectLst>
                <a:ea typeface="標楷體" pitchFamily="65" charset="-120"/>
              </a:rPr>
              <a:t>Stent</a:t>
            </a:r>
            <a:r>
              <a:rPr lang="zh-TW" altLang="en-US" b="1" dirty="0">
                <a:effectLst>
                  <a:outerShdw blurRad="38100" dist="38100" dir="2700000" algn="tl">
                    <a:srgbClr val="C0C0C0"/>
                  </a:outerShdw>
                </a:effectLst>
                <a:ea typeface="標楷體" pitchFamily="65" charset="-120"/>
              </a:rPr>
              <a:t>（</a:t>
            </a:r>
            <a:r>
              <a:rPr lang="en-US" altLang="zh-TW" b="1" dirty="0">
                <a:effectLst>
                  <a:outerShdw blurRad="38100" dist="38100" dir="2700000" algn="tl">
                    <a:srgbClr val="C0C0C0"/>
                  </a:outerShdw>
                </a:effectLst>
                <a:ea typeface="標楷體" pitchFamily="65" charset="-120"/>
              </a:rPr>
              <a:t>1973</a:t>
            </a:r>
            <a:r>
              <a:rPr lang="zh-TW" altLang="en-US" b="1" dirty="0">
                <a:effectLst>
                  <a:outerShdw blurRad="38100" dist="38100" dir="2700000" algn="tl">
                    <a:srgbClr val="C0C0C0"/>
                  </a:outerShdw>
                </a:effectLst>
                <a:ea typeface="標楷體" pitchFamily="65" charset="-120"/>
              </a:rPr>
              <a:t>）將其推衍出兩種法則：</a:t>
            </a:r>
            <a:endParaRPr lang="zh-TW" altLang="en-US" sz="2200" b="1" dirty="0">
              <a:effectLst>
                <a:outerShdw blurRad="38100" dist="38100" dir="2700000" algn="tl">
                  <a:srgbClr val="C0C0C0"/>
                </a:outerShdw>
              </a:effectLst>
              <a:ea typeface="標楷體" pitchFamily="65" charset="-120"/>
            </a:endParaRPr>
          </a:p>
          <a:p>
            <a:pPr marL="914400" lvl="1" indent="-457200">
              <a:lnSpc>
                <a:spcPct val="110000"/>
              </a:lnSpc>
              <a:spcBef>
                <a:spcPct val="20000"/>
              </a:spcBef>
              <a:buFontTx/>
              <a:buAutoNum type="arabicPeriod"/>
              <a:defRPr/>
            </a:pPr>
            <a:r>
              <a:rPr lang="zh-TW" altLang="en-US" sz="2200" b="1" dirty="0">
                <a:solidFill>
                  <a:srgbClr val="000066"/>
                </a:solidFill>
                <a:effectLst>
                  <a:outerShdw blurRad="38100" dist="38100" dir="2700000" algn="tl">
                    <a:srgbClr val="C0C0C0"/>
                  </a:outerShdw>
                </a:effectLst>
                <a:ea typeface="標楷體" pitchFamily="65" charset="-120"/>
              </a:rPr>
              <a:t>若兩個連結的神經元同時被激發，則其連結的強度將增強</a:t>
            </a:r>
          </a:p>
          <a:p>
            <a:pPr marL="914400" lvl="1" indent="-457200">
              <a:lnSpc>
                <a:spcPct val="120000"/>
              </a:lnSpc>
              <a:spcBef>
                <a:spcPct val="20000"/>
              </a:spcBef>
              <a:spcAft>
                <a:spcPct val="50000"/>
              </a:spcAft>
              <a:buFontTx/>
              <a:buAutoNum type="arabicPeriod"/>
              <a:defRPr/>
            </a:pPr>
            <a:r>
              <a:rPr lang="zh-TW" altLang="en-US" sz="2200" b="1" dirty="0">
                <a:solidFill>
                  <a:srgbClr val="000066"/>
                </a:solidFill>
                <a:effectLst>
                  <a:outerShdw blurRad="38100" dist="38100" dir="2700000" algn="tl">
                    <a:srgbClr val="C0C0C0"/>
                  </a:outerShdw>
                </a:effectLst>
                <a:ea typeface="標楷體" pitchFamily="65" charset="-120"/>
              </a:rPr>
              <a:t>若兩個連結的神經元非同時被激發（即一個有反應，另一個沒有反應），則其連結的強度將變弱或消失</a:t>
            </a:r>
            <a:endParaRPr lang="zh-TW" altLang="en-US" sz="2200" b="1" dirty="0">
              <a:effectLst>
                <a:outerShdw blurRad="38100" dist="38100" dir="2700000" algn="tl">
                  <a:srgbClr val="C0C0C0"/>
                </a:outerShdw>
              </a:effectLst>
              <a:ea typeface="標楷體" pitchFamily="65" charset="-120"/>
            </a:endParaRPr>
          </a:p>
          <a:p>
            <a:pPr marL="457200" indent="-457200">
              <a:lnSpc>
                <a:spcPct val="140000"/>
              </a:lnSpc>
              <a:spcBef>
                <a:spcPct val="20000"/>
              </a:spcBef>
              <a:buFontTx/>
              <a:buChar char="•"/>
              <a:defRPr/>
            </a:pPr>
            <a:r>
              <a:rPr lang="zh-TW" altLang="en-US" sz="2200" b="1" dirty="0">
                <a:effectLst>
                  <a:outerShdw blurRad="38100" dist="38100" dir="2700000" algn="tl">
                    <a:srgbClr val="C0C0C0"/>
                  </a:outerShdw>
                </a:effectLst>
                <a:ea typeface="標楷體" pitchFamily="65" charset="-120"/>
              </a:rPr>
              <a:t>推導出 </a:t>
            </a:r>
            <a:r>
              <a:rPr lang="en-US" altLang="zh-TW" sz="2200" b="1" dirty="0" err="1">
                <a:effectLst>
                  <a:outerShdw blurRad="38100" dist="38100" dir="2700000" algn="tl">
                    <a:srgbClr val="C0C0C0"/>
                  </a:outerShdw>
                </a:effectLst>
                <a:ea typeface="標楷體" pitchFamily="65" charset="-120"/>
              </a:rPr>
              <a:t>Hebbian</a:t>
            </a:r>
            <a:r>
              <a:rPr lang="en-US" altLang="zh-TW" sz="2200" b="1" dirty="0">
                <a:effectLst>
                  <a:outerShdw blurRad="38100" dist="38100" dir="2700000" algn="tl">
                    <a:srgbClr val="C0C0C0"/>
                  </a:outerShdw>
                </a:effectLst>
                <a:ea typeface="標楷體" pitchFamily="65" charset="-120"/>
              </a:rPr>
              <a:t> </a:t>
            </a:r>
            <a:r>
              <a:rPr lang="zh-TW" altLang="en-US" sz="2200" b="1" dirty="0">
                <a:effectLst>
                  <a:outerShdw blurRad="38100" dist="38100" dir="2700000" algn="tl">
                    <a:srgbClr val="C0C0C0"/>
                  </a:outerShdw>
                </a:effectLst>
                <a:ea typeface="標楷體" pitchFamily="65" charset="-120"/>
              </a:rPr>
              <a:t>學習法的數學式，式中</a:t>
            </a:r>
            <a:r>
              <a:rPr lang="zh-TW" altLang="en-US" sz="2200" b="1" dirty="0">
                <a:effectLst>
                  <a:outerShdw blurRad="38100" dist="38100" dir="2700000" algn="tl">
                    <a:srgbClr val="C0C0C0"/>
                  </a:outerShdw>
                </a:effectLst>
              </a:rPr>
              <a:t> </a:t>
            </a:r>
            <a:r>
              <a:rPr lang="en-US" altLang="zh-TW" sz="2200" b="1" i="1" dirty="0">
                <a:effectLst>
                  <a:outerShdw blurRad="38100" dist="38100" dir="2700000" algn="tl">
                    <a:srgbClr val="C0C0C0"/>
                  </a:outerShdw>
                </a:effectLst>
              </a:rPr>
              <a:t>η</a:t>
            </a:r>
            <a:r>
              <a:rPr lang="en-US" altLang="zh-TW" sz="2200" b="1" dirty="0">
                <a:effectLst>
                  <a:outerShdw blurRad="38100" dist="38100" dir="2700000" algn="tl">
                    <a:srgbClr val="C0C0C0"/>
                  </a:outerShdw>
                </a:effectLst>
              </a:rPr>
              <a:t> &gt; 0</a:t>
            </a:r>
            <a:r>
              <a:rPr lang="en-US" altLang="zh-TW" dirty="0"/>
              <a:t> </a:t>
            </a:r>
          </a:p>
        </p:txBody>
      </p:sp>
      <p:grpSp>
        <p:nvGrpSpPr>
          <p:cNvPr id="2" name="Group 11"/>
          <p:cNvGrpSpPr>
            <a:grpSpLocks/>
          </p:cNvGrpSpPr>
          <p:nvPr/>
        </p:nvGrpSpPr>
        <p:grpSpPr bwMode="auto">
          <a:xfrm>
            <a:off x="2578100" y="4997450"/>
            <a:ext cx="4076700" cy="952500"/>
            <a:chOff x="1624" y="2776"/>
            <a:chExt cx="2568" cy="600"/>
          </a:xfrm>
        </p:grpSpPr>
        <p:sp>
          <p:nvSpPr>
            <p:cNvPr id="10250" name="Rectangle 9"/>
            <p:cNvSpPr>
              <a:spLocks noChangeArrowheads="1"/>
            </p:cNvSpPr>
            <p:nvPr/>
          </p:nvSpPr>
          <p:spPr bwMode="auto">
            <a:xfrm>
              <a:off x="1624" y="2776"/>
              <a:ext cx="2568" cy="600"/>
            </a:xfrm>
            <a:prstGeom prst="rect">
              <a:avLst/>
            </a:prstGeom>
            <a:noFill/>
            <a:ln w="57150" cmpd="thickThin">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10251" name="Object 10"/>
            <p:cNvGraphicFramePr>
              <a:graphicFrameLocks noChangeAspect="1"/>
            </p:cNvGraphicFramePr>
            <p:nvPr/>
          </p:nvGraphicFramePr>
          <p:xfrm>
            <a:off x="1856" y="2909"/>
            <a:ext cx="2016" cy="339"/>
          </p:xfrm>
          <a:graphic>
            <a:graphicData uri="http://schemas.openxmlformats.org/presentationml/2006/ole">
              <mc:AlternateContent xmlns:mc="http://schemas.openxmlformats.org/markup-compatibility/2006">
                <mc:Choice xmlns:v="urn:schemas-microsoft-com:vml" Requires="v">
                  <p:oleObj spid="_x0000_s10258" name="Equation" r:id="rId4" imgW="1435100" imgH="241300" progId="Equation.DSMT4">
                    <p:embed/>
                  </p:oleObj>
                </mc:Choice>
                <mc:Fallback>
                  <p:oleObj name="Equation" r:id="rId4" imgW="1435100" imgH="2413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6" y="2909"/>
                          <a:ext cx="2016"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6876" name="Text Box 12"/>
          <p:cNvSpPr txBox="1">
            <a:spLocks noChangeArrowheads="1"/>
          </p:cNvSpPr>
          <p:nvPr/>
        </p:nvSpPr>
        <p:spPr bwMode="auto">
          <a:xfrm>
            <a:off x="6804025" y="5229225"/>
            <a:ext cx="1223963" cy="457200"/>
          </a:xfrm>
          <a:prstGeom prst="rect">
            <a:avLst/>
          </a:prstGeom>
          <a:noFill/>
          <a:ln w="9525">
            <a:noFill/>
            <a:miter lim="800000"/>
            <a:headEnd/>
            <a:tailEnd/>
          </a:ln>
          <a:effectLst/>
        </p:spPr>
        <p:txBody>
          <a:bodyPr>
            <a:spAutoFit/>
          </a:bodyPr>
          <a:lstStyle/>
          <a:p>
            <a:pPr>
              <a:spcBef>
                <a:spcPct val="50000"/>
              </a:spcBef>
              <a:defRPr/>
            </a:pPr>
            <a:r>
              <a:rPr lang="zh-TW" altLang="en-US" dirty="0">
                <a:effectLst>
                  <a:outerShdw blurRad="38100" dist="38100" dir="2700000" algn="tl">
                    <a:srgbClr val="C0C0C0"/>
                  </a:outerShdw>
                </a:effectLst>
              </a:rPr>
              <a:t>（</a:t>
            </a:r>
            <a:r>
              <a:rPr lang="en-US" altLang="zh-TW" dirty="0">
                <a:effectLst>
                  <a:outerShdw blurRad="38100" dist="38100" dir="2700000" algn="tl">
                    <a:srgbClr val="C0C0C0"/>
                  </a:outerShdw>
                </a:effectLst>
              </a:rPr>
              <a:t>3.5</a:t>
            </a:r>
            <a:r>
              <a:rPr lang="zh-TW" altLang="en-US" dirty="0">
                <a:effectLst>
                  <a:outerShdw blurRad="38100" dist="38100" dir="2700000" algn="tl">
                    <a:srgbClr val="C0C0C0"/>
                  </a:outerShdw>
                </a:effectLst>
              </a:rPr>
              <a:t>）</a:t>
            </a:r>
          </a:p>
        </p:txBody>
      </p:sp>
      <p:sp>
        <p:nvSpPr>
          <p:cNvPr id="10248" name="頁尾版面配置區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10249" name="投影片編號版面配置區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D82B7E8-5DD3-483A-A225-1C6D47529A2F}" type="slidenum">
              <a:rPr lang="en-US" altLang="zh-TW" smtClean="0"/>
              <a:pPr eaLnBrk="1" hangingPunct="1"/>
              <a:t>6</a:t>
            </a:fld>
            <a:endParaRPr lang="en-US" altLang="zh-TW"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7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687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687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70">
                                            <p:txEl>
                                              <p:pRg st="3" end="3"/>
                                            </p:txEl>
                                          </p:spTgt>
                                        </p:tgtEl>
                                        <p:attrNameLst>
                                          <p:attrName>style.visibility</p:attrName>
                                        </p:attrNameLst>
                                      </p:cBhvr>
                                      <p:to>
                                        <p:strVal val="visible"/>
                                      </p:to>
                                    </p:set>
                                  </p:childTnLst>
                                </p:cTn>
                              </p:par>
                            </p:childTnLst>
                          </p:cTn>
                        </p:par>
                        <p:par>
                          <p:cTn id="15" fill="hold" nodeType="afterGroup">
                            <p:stCondLst>
                              <p:cond delay="500"/>
                            </p:stCondLst>
                            <p:childTnLst>
                              <p:par>
                                <p:cTn id="16" presetID="9"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876"/>
                                        </p:tgtEl>
                                        <p:attrNameLst>
                                          <p:attrName>style.visibility</p:attrName>
                                        </p:attrNameLst>
                                      </p:cBhvr>
                                      <p:to>
                                        <p:strVal val="visible"/>
                                      </p:to>
                                    </p:set>
                                    <p:animEffect transition="in" filter="blinds(horizontal)">
                                      <p:cBhvr>
                                        <p:cTn id="21" dur="500"/>
                                        <p:tgtEl>
                                          <p:spTgt spid="36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build="p" autoUpdateAnimBg="0"/>
      <p:bldP spid="368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AutoShape 5"/>
          <p:cNvSpPr>
            <a:spLocks noChangeArrowheads="1"/>
          </p:cNvSpPr>
          <p:nvPr/>
        </p:nvSpPr>
        <p:spPr bwMode="auto">
          <a:xfrm>
            <a:off x="1187450" y="1763713"/>
            <a:ext cx="7389813" cy="2817812"/>
          </a:xfrm>
          <a:prstGeom prst="cube">
            <a:avLst>
              <a:gd name="adj" fmla="val 4458"/>
            </a:avLst>
          </a:prstGeom>
          <a:gradFill rotWithShape="0">
            <a:gsLst>
              <a:gs pos="0">
                <a:srgbClr val="FFCCCC"/>
              </a:gs>
              <a:gs pos="50000">
                <a:schemeClr val="accent1"/>
              </a:gs>
              <a:gs pos="100000">
                <a:srgbClr val="FFCCCC"/>
              </a:gs>
            </a:gsLst>
            <a:lin ang="2700000" scaled="1"/>
          </a:gradFill>
          <a:ln w="9525">
            <a:solidFill>
              <a:schemeClr val="tx1"/>
            </a:solidFill>
            <a:miter lim="800000"/>
            <a:headEnd/>
            <a:tailEnd/>
          </a:ln>
          <a:effectLst/>
        </p:spPr>
        <p:txBody>
          <a:bodyPr wrap="none" anchor="ctr"/>
          <a:lstStyle/>
          <a:p>
            <a:pPr>
              <a:defRPr/>
            </a:pPr>
            <a:endParaRPr lang="zh-TW" altLang="en-US"/>
          </a:p>
        </p:txBody>
      </p:sp>
      <p:sp>
        <p:nvSpPr>
          <p:cNvPr id="63490" name="Text Box 2"/>
          <p:cNvSpPr txBox="1">
            <a:spLocks noChangeArrowheads="1"/>
          </p:cNvSpPr>
          <p:nvPr/>
        </p:nvSpPr>
        <p:spPr bwMode="auto">
          <a:xfrm>
            <a:off x="1476375" y="2133600"/>
            <a:ext cx="6757988" cy="2143125"/>
          </a:xfrm>
          <a:prstGeom prst="rect">
            <a:avLst/>
          </a:prstGeom>
          <a:noFill/>
          <a:ln w="9525">
            <a:noFill/>
            <a:miter lim="800000"/>
            <a:headEnd/>
            <a:tailEnd/>
          </a:ln>
          <a:effectLst/>
        </p:spPr>
        <p:txBody>
          <a:bodyPr>
            <a:spAutoFit/>
          </a:bodyPr>
          <a:lstStyle/>
          <a:p>
            <a:pPr>
              <a:lnSpc>
                <a:spcPct val="120000"/>
              </a:lnSpc>
              <a:spcBef>
                <a:spcPct val="50000"/>
              </a:spcBef>
              <a:defRPr/>
            </a:pPr>
            <a:r>
              <a:rPr lang="zh-TW" altLang="en-US" sz="2800" b="1" dirty="0">
                <a:effectLst>
                  <a:outerShdw blurRad="38100" dist="38100" dir="2700000" algn="tl">
                    <a:srgbClr val="C0C0C0"/>
                  </a:outerShdw>
                </a:effectLst>
                <a:latin typeface="標楷體" pitchFamily="65" charset="-120"/>
                <a:ea typeface="標楷體" pitchFamily="65" charset="-120"/>
              </a:rPr>
              <a:t>假設神經元 </a:t>
            </a:r>
            <a:r>
              <a:rPr lang="en-US" altLang="zh-TW" sz="2800" b="1" i="1" dirty="0">
                <a:effectLst>
                  <a:outerShdw blurRad="38100" dist="38100" dir="2700000" algn="tl">
                    <a:srgbClr val="C0C0C0"/>
                  </a:outerShdw>
                </a:effectLst>
                <a:latin typeface="標楷體" pitchFamily="65" charset="-120"/>
                <a:ea typeface="標楷體" pitchFamily="65" charset="-120"/>
              </a:rPr>
              <a:t>A</a:t>
            </a:r>
            <a:r>
              <a:rPr lang="en-US" altLang="zh-TW" sz="2800" b="1" dirty="0">
                <a:effectLst>
                  <a:outerShdw blurRad="38100" dist="38100" dir="2700000" algn="tl">
                    <a:srgbClr val="C0C0C0"/>
                  </a:outerShdw>
                </a:effectLst>
                <a:latin typeface="標楷體" pitchFamily="65" charset="-120"/>
                <a:ea typeface="標楷體" pitchFamily="65" charset="-120"/>
              </a:rPr>
              <a:t> </a:t>
            </a:r>
            <a:r>
              <a:rPr lang="zh-TW" altLang="en-US" sz="2800" b="1" dirty="0">
                <a:effectLst>
                  <a:outerShdw blurRad="38100" dist="38100" dir="2700000" algn="tl">
                    <a:srgbClr val="C0C0C0"/>
                  </a:outerShdw>
                </a:effectLst>
                <a:latin typeface="標楷體" pitchFamily="65" charset="-120"/>
                <a:ea typeface="標楷體" pitchFamily="65" charset="-120"/>
              </a:rPr>
              <a:t>的軸突（</a:t>
            </a:r>
            <a:r>
              <a:rPr lang="en-US" altLang="zh-TW" sz="2800" b="1" dirty="0">
                <a:effectLst>
                  <a:outerShdw blurRad="38100" dist="38100" dir="2700000" algn="tl">
                    <a:srgbClr val="C0C0C0"/>
                  </a:outerShdw>
                </a:effectLst>
                <a:latin typeface="標楷體" pitchFamily="65" charset="-120"/>
                <a:ea typeface="標楷體" pitchFamily="65" charset="-120"/>
              </a:rPr>
              <a:t>axon</a:t>
            </a:r>
            <a:r>
              <a:rPr lang="zh-TW" altLang="en-US" sz="2800" b="1" dirty="0">
                <a:effectLst>
                  <a:outerShdw blurRad="38100" dist="38100" dir="2700000" algn="tl">
                    <a:srgbClr val="C0C0C0"/>
                  </a:outerShdw>
                </a:effectLst>
                <a:latin typeface="標楷體" pitchFamily="65" charset="-120"/>
                <a:ea typeface="標楷體" pitchFamily="65" charset="-120"/>
              </a:rPr>
              <a:t>）足以刺激鄰近的神經元 </a:t>
            </a:r>
            <a:r>
              <a:rPr lang="en-US" altLang="zh-TW" sz="2800" b="1" i="1" dirty="0">
                <a:effectLst>
                  <a:outerShdw blurRad="38100" dist="38100" dir="2700000" algn="tl">
                    <a:srgbClr val="C0C0C0"/>
                  </a:outerShdw>
                </a:effectLst>
                <a:latin typeface="標楷體" pitchFamily="65" charset="-120"/>
                <a:ea typeface="標楷體" pitchFamily="65" charset="-120"/>
              </a:rPr>
              <a:t>B</a:t>
            </a:r>
            <a:r>
              <a:rPr lang="zh-TW" altLang="en-US" sz="2800" b="1" dirty="0">
                <a:effectLst>
                  <a:outerShdw blurRad="38100" dist="38100" dir="2700000" algn="tl">
                    <a:srgbClr val="C0C0C0"/>
                  </a:outerShdw>
                </a:effectLst>
                <a:latin typeface="標楷體" pitchFamily="65" charset="-120"/>
                <a:ea typeface="標楷體" pitchFamily="65" charset="-120"/>
              </a:rPr>
              <a:t>，當我們持續不斷地給予刺激，因而激發了神經元的新陳代謝，促使神經元 </a:t>
            </a:r>
            <a:r>
              <a:rPr lang="en-US" altLang="zh-TW" sz="2800" b="1" i="1" dirty="0">
                <a:effectLst>
                  <a:outerShdw blurRad="38100" dist="38100" dir="2700000" algn="tl">
                    <a:srgbClr val="C0C0C0"/>
                  </a:outerShdw>
                </a:effectLst>
                <a:latin typeface="標楷體" pitchFamily="65" charset="-120"/>
                <a:ea typeface="標楷體" pitchFamily="65" charset="-120"/>
              </a:rPr>
              <a:t>A</a:t>
            </a:r>
            <a:r>
              <a:rPr lang="en-US" altLang="zh-TW" sz="2800" b="1" dirty="0">
                <a:effectLst>
                  <a:outerShdw blurRad="38100" dist="38100" dir="2700000" algn="tl">
                    <a:srgbClr val="C0C0C0"/>
                  </a:outerShdw>
                </a:effectLst>
                <a:latin typeface="標楷體" pitchFamily="65" charset="-120"/>
                <a:ea typeface="標楷體" pitchFamily="65" charset="-120"/>
              </a:rPr>
              <a:t> </a:t>
            </a:r>
            <a:r>
              <a:rPr lang="zh-TW" altLang="en-US" sz="2800" b="1" dirty="0">
                <a:effectLst>
                  <a:outerShdw blurRad="38100" dist="38100" dir="2700000" algn="tl">
                    <a:srgbClr val="C0C0C0"/>
                  </a:outerShdw>
                </a:effectLst>
                <a:latin typeface="標楷體" pitchFamily="65" charset="-120"/>
                <a:ea typeface="標楷體" pitchFamily="65" charset="-120"/>
              </a:rPr>
              <a:t>激發神經元</a:t>
            </a:r>
            <a:r>
              <a:rPr lang="zh-TW" altLang="en-US" sz="2800" b="1" i="1" dirty="0">
                <a:effectLst>
                  <a:outerShdw blurRad="38100" dist="38100" dir="2700000" algn="tl">
                    <a:srgbClr val="C0C0C0"/>
                  </a:outerShdw>
                </a:effectLst>
                <a:latin typeface="標楷體" pitchFamily="65" charset="-120"/>
                <a:ea typeface="標楷體" pitchFamily="65" charset="-120"/>
              </a:rPr>
              <a:t> </a:t>
            </a:r>
            <a:r>
              <a:rPr lang="en-US" altLang="zh-TW" sz="2800" b="1" i="1" dirty="0">
                <a:effectLst>
                  <a:outerShdw blurRad="38100" dist="38100" dir="2700000" algn="tl">
                    <a:srgbClr val="C0C0C0"/>
                  </a:outerShdw>
                </a:effectLst>
                <a:latin typeface="標楷體" pitchFamily="65" charset="-120"/>
                <a:ea typeface="標楷體" pitchFamily="65" charset="-120"/>
              </a:rPr>
              <a:t>B</a:t>
            </a:r>
            <a:r>
              <a:rPr lang="en-US" altLang="zh-TW" sz="2800" b="1" dirty="0">
                <a:effectLst>
                  <a:outerShdw blurRad="38100" dist="38100" dir="2700000" algn="tl">
                    <a:srgbClr val="C0C0C0"/>
                  </a:outerShdw>
                </a:effectLst>
                <a:latin typeface="標楷體" pitchFamily="65" charset="-120"/>
                <a:ea typeface="標楷體" pitchFamily="65" charset="-120"/>
              </a:rPr>
              <a:t> </a:t>
            </a:r>
            <a:r>
              <a:rPr lang="zh-TW" altLang="en-US" sz="2800" b="1" dirty="0">
                <a:effectLst>
                  <a:outerShdw blurRad="38100" dist="38100" dir="2700000" algn="tl">
                    <a:srgbClr val="C0C0C0"/>
                  </a:outerShdw>
                </a:effectLst>
                <a:latin typeface="標楷體" pitchFamily="65" charset="-120"/>
                <a:ea typeface="標楷體" pitchFamily="65" charset="-120"/>
              </a:rPr>
              <a:t>的功效增加。 </a:t>
            </a:r>
          </a:p>
        </p:txBody>
      </p:sp>
      <p:pic>
        <p:nvPicPr>
          <p:cNvPr id="11268" name="Picture 3" descr="BD1030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68580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7"/>
          <p:cNvSpPr txBox="1">
            <a:spLocks noChangeArrowheads="1"/>
          </p:cNvSpPr>
          <p:nvPr/>
        </p:nvSpPr>
        <p:spPr bwMode="auto">
          <a:xfrm>
            <a:off x="4876800" y="47244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50000"/>
              </a:spcBef>
            </a:pPr>
            <a:r>
              <a:rPr lang="en-US" altLang="zh-TW" sz="2000" b="1" i="1"/>
              <a:t>By Hebb ( 1949 )</a:t>
            </a:r>
          </a:p>
        </p:txBody>
      </p:sp>
      <p:sp>
        <p:nvSpPr>
          <p:cNvPr id="11270"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11271"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08C77222-E039-46A5-93A4-96963505849C}" type="slidenum">
              <a:rPr lang="en-US" altLang="zh-TW" smtClean="0"/>
              <a:pPr eaLnBrk="1" hangingPunct="1"/>
              <a:t>7</a:t>
            </a:fld>
            <a:endParaRPr lang="en-US" altLang="zh-TW"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9"/>
          <p:cNvSpPr>
            <a:spLocks noChangeArrowheads="1"/>
          </p:cNvSpPr>
          <p:nvPr/>
        </p:nvSpPr>
        <p:spPr bwMode="auto">
          <a:xfrm>
            <a:off x="539750" y="3573463"/>
            <a:ext cx="8208963" cy="1800225"/>
          </a:xfrm>
          <a:prstGeom prst="roundRect">
            <a:avLst>
              <a:gd name="adj" fmla="val 16667"/>
            </a:avLst>
          </a:prstGeom>
          <a:solidFill>
            <a:srgbClr val="FFFF99"/>
          </a:solidFill>
          <a:ln w="38100" algn="ctr">
            <a:solidFill>
              <a:srgbClr val="FFCC00"/>
            </a:solidFill>
            <a:round/>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104451" name="Rectangle 3"/>
          <p:cNvSpPr>
            <a:spLocks noGrp="1" noChangeArrowheads="1"/>
          </p:cNvSpPr>
          <p:nvPr>
            <p:ph idx="1"/>
          </p:nvPr>
        </p:nvSpPr>
        <p:spPr>
          <a:xfrm>
            <a:off x="395288" y="404813"/>
            <a:ext cx="8458200" cy="5334000"/>
          </a:xfrm>
        </p:spPr>
        <p:txBody>
          <a:bodyPr/>
          <a:lstStyle/>
          <a:p>
            <a:pPr>
              <a:lnSpc>
                <a:spcPct val="90000"/>
              </a:lnSpc>
              <a:defRPr/>
            </a:pPr>
            <a:r>
              <a:rPr lang="zh-TW" altLang="en-US" sz="2200" dirty="0"/>
              <a:t>神經元輸出值為</a:t>
            </a:r>
            <a:r>
              <a:rPr lang="zh-TW" altLang="en-US" dirty="0" smtClean="0">
                <a:solidFill>
                  <a:srgbClr val="FF0000"/>
                </a:solidFill>
              </a:rPr>
              <a:t>輸入向量</a:t>
            </a:r>
            <a:r>
              <a:rPr lang="zh-TW" altLang="en-US" dirty="0" smtClean="0"/>
              <a:t>與</a:t>
            </a:r>
            <a:r>
              <a:rPr lang="zh-TW" altLang="en-US" dirty="0" smtClean="0">
                <a:solidFill>
                  <a:srgbClr val="FF0000"/>
                </a:solidFill>
              </a:rPr>
              <a:t>權重向量</a:t>
            </a:r>
            <a:r>
              <a:rPr lang="zh-TW" altLang="en-US" dirty="0" smtClean="0"/>
              <a:t>線性相乘積的函數</a:t>
            </a:r>
            <a:r>
              <a:rPr lang="zh-TW" altLang="en-US" sz="2200" dirty="0"/>
              <a:t>，即</a:t>
            </a:r>
          </a:p>
          <a:p>
            <a:pPr>
              <a:lnSpc>
                <a:spcPct val="90000"/>
              </a:lnSpc>
              <a:buFontTx/>
              <a:buNone/>
              <a:defRPr/>
            </a:pPr>
            <a:r>
              <a:rPr lang="zh-TW" altLang="en-US" dirty="0"/>
              <a:t>        	                                                           </a:t>
            </a:r>
          </a:p>
          <a:p>
            <a:pPr>
              <a:lnSpc>
                <a:spcPct val="90000"/>
              </a:lnSpc>
              <a:buFontTx/>
              <a:buNone/>
              <a:defRPr/>
            </a:pPr>
            <a:r>
              <a:rPr lang="zh-TW" altLang="en-US" dirty="0"/>
              <a:t>                                                                 </a:t>
            </a:r>
            <a:r>
              <a:rPr lang="zh-TW" altLang="en-US" sz="2200" b="0" dirty="0" smtClean="0"/>
              <a:t>（</a:t>
            </a:r>
            <a:r>
              <a:rPr lang="en-US" altLang="zh-TW" sz="2200" b="0" dirty="0" smtClean="0"/>
              <a:t>3.6</a:t>
            </a:r>
            <a:r>
              <a:rPr lang="zh-TW" altLang="en-US" sz="2200" b="0" dirty="0" smtClean="0"/>
              <a:t>）</a:t>
            </a:r>
          </a:p>
          <a:p>
            <a:pPr>
              <a:lnSpc>
                <a:spcPct val="90000"/>
              </a:lnSpc>
              <a:buFontTx/>
              <a:buNone/>
              <a:defRPr/>
            </a:pPr>
            <a:endParaRPr lang="zh-TW" altLang="en-US" dirty="0" smtClean="0"/>
          </a:p>
          <a:p>
            <a:pPr>
              <a:lnSpc>
                <a:spcPct val="90000"/>
              </a:lnSpc>
              <a:buFontTx/>
              <a:buNone/>
              <a:defRPr/>
            </a:pPr>
            <a:r>
              <a:rPr lang="zh-TW" altLang="en-US" dirty="0" smtClean="0"/>
              <a:t>        </a:t>
            </a:r>
            <a:r>
              <a:rPr lang="zh-TW" altLang="en-US" sz="2000" b="0" dirty="0"/>
              <a:t>故（</a:t>
            </a:r>
            <a:r>
              <a:rPr lang="en-US" altLang="zh-TW" sz="2000" b="0" dirty="0"/>
              <a:t>3.5</a:t>
            </a:r>
            <a:r>
              <a:rPr lang="zh-TW" altLang="en-US" sz="2000" b="0" dirty="0"/>
              <a:t>）式亦可表示如下</a:t>
            </a:r>
            <a:r>
              <a:rPr lang="zh-TW" altLang="en-US" sz="2000" dirty="0"/>
              <a:t>：</a:t>
            </a:r>
          </a:p>
          <a:p>
            <a:pPr>
              <a:lnSpc>
                <a:spcPct val="90000"/>
              </a:lnSpc>
              <a:buFontTx/>
              <a:buNone/>
              <a:defRPr/>
            </a:pPr>
            <a:r>
              <a:rPr lang="zh-TW" altLang="en-US" dirty="0"/>
              <a:t>     	                                                               </a:t>
            </a:r>
            <a:r>
              <a:rPr lang="zh-TW" altLang="en-US" sz="2200" b="0" dirty="0"/>
              <a:t>（</a:t>
            </a:r>
            <a:r>
              <a:rPr lang="en-US" altLang="zh-TW" sz="2200" b="0" dirty="0"/>
              <a:t>3.7</a:t>
            </a:r>
            <a:r>
              <a:rPr lang="zh-TW" altLang="en-US" sz="2200" b="0" dirty="0"/>
              <a:t>）</a:t>
            </a:r>
          </a:p>
          <a:p>
            <a:pPr>
              <a:lnSpc>
                <a:spcPct val="90000"/>
              </a:lnSpc>
              <a:buFontTx/>
              <a:buNone/>
              <a:defRPr/>
            </a:pPr>
            <a:r>
              <a:rPr lang="zh-TW" altLang="en-US" sz="2200" b="0" dirty="0"/>
              <a:t>  	                                                                             </a:t>
            </a:r>
          </a:p>
          <a:p>
            <a:pPr>
              <a:lnSpc>
                <a:spcPct val="90000"/>
              </a:lnSpc>
              <a:buFontTx/>
              <a:buNone/>
              <a:defRPr/>
            </a:pPr>
            <a:r>
              <a:rPr lang="zh-TW" altLang="en-US" sz="2200" b="0" dirty="0"/>
              <a:t>                                                                                  （</a:t>
            </a:r>
            <a:r>
              <a:rPr lang="en-US" altLang="zh-TW" sz="2200" b="0" dirty="0"/>
              <a:t>3.8</a:t>
            </a:r>
            <a:r>
              <a:rPr lang="zh-TW" altLang="en-US" sz="2200" b="0" dirty="0"/>
              <a:t>）</a:t>
            </a:r>
          </a:p>
          <a:p>
            <a:pPr>
              <a:lnSpc>
                <a:spcPct val="90000"/>
              </a:lnSpc>
              <a:buFontTx/>
              <a:buNone/>
              <a:defRPr/>
            </a:pPr>
            <a:r>
              <a:rPr lang="zh-TW" altLang="en-US" dirty="0"/>
              <a:t>     </a:t>
            </a:r>
            <a:r>
              <a:rPr lang="zh-TW" altLang="en-US" sz="2000" dirty="0"/>
              <a:t>輸出值（    ）與輸入值（   ）乘積為正   </a:t>
            </a:r>
          </a:p>
          <a:p>
            <a:pPr>
              <a:lnSpc>
                <a:spcPct val="90000"/>
              </a:lnSpc>
              <a:buFontTx/>
              <a:buNone/>
              <a:defRPr/>
            </a:pPr>
            <a:r>
              <a:rPr lang="zh-TW" altLang="en-US" sz="2000" dirty="0"/>
              <a:t>            </a:t>
            </a:r>
            <a:r>
              <a:rPr lang="zh-TW" altLang="en-US" sz="1800" b="0" dirty="0"/>
              <a:t>權重調整量為正，神經元鍵結增強，神經元輸出將更顯著（</a:t>
            </a:r>
            <a:r>
              <a:rPr lang="en-US" altLang="zh-TW" sz="1800" b="0" dirty="0"/>
              <a:t>Stent</a:t>
            </a:r>
            <a:r>
              <a:rPr lang="zh-TW" altLang="en-US" sz="1800" b="0" dirty="0"/>
              <a:t>法則</a:t>
            </a:r>
            <a:r>
              <a:rPr lang="en-US" altLang="zh-TW" sz="1800" b="0" dirty="0"/>
              <a:t>1</a:t>
            </a:r>
            <a:r>
              <a:rPr lang="zh-TW" altLang="en-US" sz="1800" b="0" dirty="0"/>
              <a:t>）</a:t>
            </a:r>
          </a:p>
          <a:p>
            <a:pPr>
              <a:lnSpc>
                <a:spcPct val="90000"/>
              </a:lnSpc>
              <a:buFontTx/>
              <a:buNone/>
              <a:defRPr/>
            </a:pPr>
            <a:r>
              <a:rPr lang="zh-TW" altLang="en-US" sz="2000" dirty="0"/>
              <a:t>      輸出值（    ）與輸入值（   ）乘積為負</a:t>
            </a:r>
            <a:endParaRPr lang="zh-TW" altLang="en-US" sz="2000" b="0" dirty="0"/>
          </a:p>
          <a:p>
            <a:pPr>
              <a:lnSpc>
                <a:spcPct val="90000"/>
              </a:lnSpc>
              <a:buFontTx/>
              <a:buNone/>
              <a:defRPr/>
            </a:pPr>
            <a:r>
              <a:rPr lang="zh-TW" altLang="en-US" sz="2000" b="0" dirty="0"/>
              <a:t>            </a:t>
            </a:r>
            <a:r>
              <a:rPr lang="zh-TW" altLang="en-US" sz="1800" b="0" dirty="0"/>
              <a:t>權重調整量為負，神經元鍵結減弱，輸出將相對較不顯著（</a:t>
            </a:r>
            <a:r>
              <a:rPr lang="en-US" altLang="zh-TW" sz="1800" b="0" dirty="0"/>
              <a:t>Stent</a:t>
            </a:r>
            <a:r>
              <a:rPr lang="zh-TW" altLang="en-US" sz="1800" b="0" dirty="0"/>
              <a:t>法則</a:t>
            </a:r>
            <a:r>
              <a:rPr lang="en-US" altLang="zh-TW" sz="1800" b="0" dirty="0"/>
              <a:t>2</a:t>
            </a:r>
            <a:r>
              <a:rPr lang="zh-TW" altLang="en-US" sz="1800" b="0" dirty="0"/>
              <a:t>）</a:t>
            </a:r>
          </a:p>
          <a:p>
            <a:pPr>
              <a:lnSpc>
                <a:spcPct val="90000"/>
              </a:lnSpc>
              <a:buFontTx/>
              <a:buNone/>
              <a:defRPr/>
            </a:pPr>
            <a:r>
              <a:rPr kumimoji="0" lang="zh-TW" altLang="en-US" sz="2000" b="0" dirty="0"/>
              <a:t>            </a:t>
            </a:r>
            <a:r>
              <a:rPr kumimoji="0" lang="en-US" altLang="zh-TW" sz="1800" b="0" dirty="0"/>
              <a:t>(</a:t>
            </a:r>
            <a:r>
              <a:rPr kumimoji="0" lang="zh-TW" altLang="en-US" sz="1800" b="0" dirty="0"/>
              <a:t>初</a:t>
            </a:r>
            <a:r>
              <a:rPr lang="zh-TW" altLang="en-US" sz="1800" b="0" dirty="0"/>
              <a:t>始權重值通常設為 </a:t>
            </a:r>
            <a:r>
              <a:rPr lang="en-US" altLang="zh-TW" sz="1800" b="0" dirty="0"/>
              <a:t>0)</a:t>
            </a:r>
          </a:p>
          <a:p>
            <a:pPr>
              <a:lnSpc>
                <a:spcPct val="90000"/>
              </a:lnSpc>
              <a:buFontTx/>
              <a:buNone/>
              <a:defRPr/>
            </a:pPr>
            <a:r>
              <a:rPr lang="en-US" altLang="zh-TW" sz="2000" b="0" dirty="0"/>
              <a:t>                  </a:t>
            </a:r>
          </a:p>
          <a:p>
            <a:pPr>
              <a:lnSpc>
                <a:spcPct val="90000"/>
              </a:lnSpc>
              <a:buFontTx/>
              <a:buNone/>
              <a:defRPr/>
            </a:pPr>
            <a:r>
              <a:rPr lang="en-US" altLang="zh-TW" sz="2000" b="0" dirty="0"/>
              <a:t>              </a:t>
            </a:r>
            <a:r>
              <a:rPr lang="zh-TW" altLang="en-US" sz="2200" dirty="0"/>
              <a:t>赫賓學習法</a:t>
            </a:r>
            <a:r>
              <a:rPr lang="zh-TW" altLang="en-US" sz="2200" b="0" dirty="0"/>
              <a:t>為一種</a:t>
            </a:r>
            <a:r>
              <a:rPr lang="zh-TW" altLang="en-US" dirty="0" smtClean="0">
                <a:solidFill>
                  <a:srgbClr val="FF0000"/>
                </a:solidFill>
              </a:rPr>
              <a:t>單純前饋式</a:t>
            </a:r>
            <a:r>
              <a:rPr lang="zh-TW" altLang="en-US" sz="2200" b="0" dirty="0"/>
              <a:t>，且為</a:t>
            </a:r>
            <a:r>
              <a:rPr lang="zh-TW" altLang="en-US" dirty="0" smtClean="0">
                <a:solidFill>
                  <a:srgbClr val="FF0000"/>
                </a:solidFill>
              </a:rPr>
              <a:t>非監督式學習</a:t>
            </a:r>
            <a:r>
              <a:rPr lang="zh-TW" altLang="en-US" sz="2200" b="0" dirty="0"/>
              <a:t>的方式。</a:t>
            </a:r>
            <a:endParaRPr lang="zh-TW" altLang="en-US" sz="2200" dirty="0"/>
          </a:p>
        </p:txBody>
      </p:sp>
      <p:graphicFrame>
        <p:nvGraphicFramePr>
          <p:cNvPr id="12292" name="Object 4"/>
          <p:cNvGraphicFramePr>
            <a:graphicFrameLocks noChangeAspect="1"/>
          </p:cNvGraphicFramePr>
          <p:nvPr/>
        </p:nvGraphicFramePr>
        <p:xfrm>
          <a:off x="3924300" y="981075"/>
          <a:ext cx="1512888" cy="911225"/>
        </p:xfrm>
        <a:graphic>
          <a:graphicData uri="http://schemas.openxmlformats.org/presentationml/2006/ole">
            <mc:AlternateContent xmlns:mc="http://schemas.openxmlformats.org/markup-compatibility/2006">
              <mc:Choice xmlns:v="urn:schemas-microsoft-com:vml" Requires="v">
                <p:oleObj spid="_x0000_s12350" name="方程式" r:id="rId3" imgW="838200" imgH="508000" progId="Equation.3">
                  <p:embed/>
                </p:oleObj>
              </mc:Choice>
              <mc:Fallback>
                <p:oleObj name="方程式" r:id="rId3" imgW="838200" imgH="50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981075"/>
                        <a:ext cx="1512888"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3" name="Rectangle 7"/>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12294" name="Object 6"/>
          <p:cNvGraphicFramePr>
            <a:graphicFrameLocks noChangeAspect="1"/>
          </p:cNvGraphicFramePr>
          <p:nvPr/>
        </p:nvGraphicFramePr>
        <p:xfrm>
          <a:off x="3492500" y="2420938"/>
          <a:ext cx="2592388" cy="417512"/>
        </p:xfrm>
        <a:graphic>
          <a:graphicData uri="http://schemas.openxmlformats.org/presentationml/2006/ole">
            <mc:AlternateContent xmlns:mc="http://schemas.openxmlformats.org/markup-compatibility/2006">
              <mc:Choice xmlns:v="urn:schemas-microsoft-com:vml" Requires="v">
                <p:oleObj spid="_x0000_s12351" name="方程式" r:id="rId5" imgW="1600200" imgH="254000" progId="Equation.3">
                  <p:embed/>
                </p:oleObj>
              </mc:Choice>
              <mc:Fallback>
                <p:oleObj name="方程式" r:id="rId5" imgW="1600200" imgH="254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2420938"/>
                        <a:ext cx="25923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5" name="Rectangle 9"/>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12296" name="Object 8"/>
          <p:cNvGraphicFramePr>
            <a:graphicFrameLocks noChangeAspect="1"/>
          </p:cNvGraphicFramePr>
          <p:nvPr/>
        </p:nvGraphicFramePr>
        <p:xfrm>
          <a:off x="3419475" y="3141663"/>
          <a:ext cx="2808288" cy="423862"/>
        </p:xfrm>
        <a:graphic>
          <a:graphicData uri="http://schemas.openxmlformats.org/presentationml/2006/ole">
            <mc:AlternateContent xmlns:mc="http://schemas.openxmlformats.org/markup-compatibility/2006">
              <mc:Choice xmlns:v="urn:schemas-microsoft-com:vml" Requires="v">
                <p:oleObj spid="_x0000_s12352" name="方程式" r:id="rId7" imgW="1714500" imgH="254000" progId="Equation.3">
                  <p:embed/>
                </p:oleObj>
              </mc:Choice>
              <mc:Fallback>
                <p:oleObj name="方程式" r:id="rId7" imgW="1714500" imgH="2540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3141663"/>
                        <a:ext cx="2808288"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12298" name="Object 10"/>
          <p:cNvGraphicFramePr>
            <a:graphicFrameLocks noChangeAspect="1"/>
          </p:cNvGraphicFramePr>
          <p:nvPr/>
        </p:nvGraphicFramePr>
        <p:xfrm>
          <a:off x="1835150" y="3500438"/>
          <a:ext cx="403225" cy="503237"/>
        </p:xfrm>
        <a:graphic>
          <a:graphicData uri="http://schemas.openxmlformats.org/presentationml/2006/ole">
            <mc:AlternateContent xmlns:mc="http://schemas.openxmlformats.org/markup-compatibility/2006">
              <mc:Choice xmlns:v="urn:schemas-microsoft-com:vml" Requires="v">
                <p:oleObj spid="_x0000_s12353" name="方程式" r:id="rId9" imgW="190417" imgH="241195" progId="Equation.3">
                  <p:embed/>
                </p:oleObj>
              </mc:Choice>
              <mc:Fallback>
                <p:oleObj name="方程式" r:id="rId9" imgW="190417" imgH="241195"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3500438"/>
                        <a:ext cx="4032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9" name="Rectangle 13"/>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12300" name="Object 12"/>
          <p:cNvGraphicFramePr>
            <a:graphicFrameLocks noChangeAspect="1"/>
          </p:cNvGraphicFramePr>
          <p:nvPr/>
        </p:nvGraphicFramePr>
        <p:xfrm>
          <a:off x="3616325" y="3495675"/>
          <a:ext cx="384175" cy="576263"/>
        </p:xfrm>
        <a:graphic>
          <a:graphicData uri="http://schemas.openxmlformats.org/presentationml/2006/ole">
            <mc:AlternateContent xmlns:mc="http://schemas.openxmlformats.org/markup-compatibility/2006">
              <mc:Choice xmlns:v="urn:schemas-microsoft-com:vml" Requires="v">
                <p:oleObj spid="_x0000_s12354" name="方程式" r:id="rId11" imgW="152334" imgH="228501" progId="Equation.3">
                  <p:embed/>
                </p:oleObj>
              </mc:Choice>
              <mc:Fallback>
                <p:oleObj name="方程式" r:id="rId11" imgW="152334" imgH="228501"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16325" y="3495675"/>
                        <a:ext cx="3841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1" name="AutoShape 14"/>
          <p:cNvSpPr>
            <a:spLocks noChangeArrowheads="1"/>
          </p:cNvSpPr>
          <p:nvPr/>
        </p:nvSpPr>
        <p:spPr bwMode="auto">
          <a:xfrm>
            <a:off x="5292725" y="3644900"/>
            <a:ext cx="503238" cy="215900"/>
          </a:xfrm>
          <a:prstGeom prst="rightArrow">
            <a:avLst>
              <a:gd name="adj1" fmla="val 50000"/>
              <a:gd name="adj2" fmla="val 58272"/>
            </a:avLst>
          </a:prstGeom>
          <a:solidFill>
            <a:srgbClr val="FF6600"/>
          </a:solidFill>
          <a:ln w="9525">
            <a:solidFill>
              <a:srgbClr val="FF6600"/>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graphicFrame>
        <p:nvGraphicFramePr>
          <p:cNvPr id="12302" name="Object 24"/>
          <p:cNvGraphicFramePr>
            <a:graphicFrameLocks noChangeAspect="1"/>
          </p:cNvGraphicFramePr>
          <p:nvPr/>
        </p:nvGraphicFramePr>
        <p:xfrm>
          <a:off x="1835150" y="4221163"/>
          <a:ext cx="403225" cy="503237"/>
        </p:xfrm>
        <a:graphic>
          <a:graphicData uri="http://schemas.openxmlformats.org/presentationml/2006/ole">
            <mc:AlternateContent xmlns:mc="http://schemas.openxmlformats.org/markup-compatibility/2006">
              <mc:Choice xmlns:v="urn:schemas-microsoft-com:vml" Requires="v">
                <p:oleObj spid="_x0000_s12355" name="方程式" r:id="rId13" imgW="190417" imgH="241195" progId="Equation.3">
                  <p:embed/>
                </p:oleObj>
              </mc:Choice>
              <mc:Fallback>
                <p:oleObj name="方程式" r:id="rId13" imgW="190417" imgH="241195"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4221163"/>
                        <a:ext cx="4032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3" name="Object 25"/>
          <p:cNvGraphicFramePr>
            <a:graphicFrameLocks noChangeAspect="1"/>
          </p:cNvGraphicFramePr>
          <p:nvPr/>
        </p:nvGraphicFramePr>
        <p:xfrm>
          <a:off x="3563938" y="4149725"/>
          <a:ext cx="384175" cy="576263"/>
        </p:xfrm>
        <a:graphic>
          <a:graphicData uri="http://schemas.openxmlformats.org/presentationml/2006/ole">
            <mc:AlternateContent xmlns:mc="http://schemas.openxmlformats.org/markup-compatibility/2006">
              <mc:Choice xmlns:v="urn:schemas-microsoft-com:vml" Requires="v">
                <p:oleObj spid="_x0000_s12356" name="方程式" r:id="rId14" imgW="152334" imgH="228501" progId="Equation.3">
                  <p:embed/>
                </p:oleObj>
              </mc:Choice>
              <mc:Fallback>
                <p:oleObj name="方程式" r:id="rId14" imgW="152334" imgH="228501"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938" y="4149725"/>
                        <a:ext cx="3841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4" name="AutoShape 27"/>
          <p:cNvSpPr>
            <a:spLocks noChangeArrowheads="1"/>
          </p:cNvSpPr>
          <p:nvPr/>
        </p:nvSpPr>
        <p:spPr bwMode="auto">
          <a:xfrm>
            <a:off x="5292725" y="4365625"/>
            <a:ext cx="503238" cy="215900"/>
          </a:xfrm>
          <a:prstGeom prst="rightArrow">
            <a:avLst>
              <a:gd name="adj1" fmla="val 50000"/>
              <a:gd name="adj2" fmla="val 58272"/>
            </a:avLst>
          </a:prstGeom>
          <a:solidFill>
            <a:srgbClr val="FF6600"/>
          </a:solidFill>
          <a:ln w="9525">
            <a:solidFill>
              <a:srgbClr val="FF6600"/>
            </a:solidFill>
            <a:miter lim="800000"/>
            <a:headEnd/>
            <a:tailEnd/>
          </a:ln>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TW" altLang="en-US"/>
          </a:p>
        </p:txBody>
      </p:sp>
      <p:sp>
        <p:nvSpPr>
          <p:cNvPr id="12305" name="Litebulb"/>
          <p:cNvSpPr>
            <a:spLocks noEditPoints="1" noChangeArrowheads="1"/>
          </p:cNvSpPr>
          <p:nvPr/>
        </p:nvSpPr>
        <p:spPr bwMode="auto">
          <a:xfrm rot="-1767424">
            <a:off x="539750" y="5229225"/>
            <a:ext cx="774700" cy="10953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00"/>
          </a:solidFill>
          <a:ln w="57150">
            <a:solidFill>
              <a:srgbClr val="000000"/>
            </a:solidFill>
            <a:miter lim="800000"/>
            <a:headEnd/>
            <a:tailEnd/>
          </a:ln>
        </p:spPr>
        <p:txBody>
          <a:bodyPr/>
          <a:lstStyle/>
          <a:p>
            <a:endParaRPr lang="zh-TW" altLang="en-US"/>
          </a:p>
        </p:txBody>
      </p:sp>
      <p:sp>
        <p:nvSpPr>
          <p:cNvPr id="12306"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12307"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08B33D11-08D2-49EC-83CE-55CC5D5DB911}" type="slidenum">
              <a:rPr lang="en-US" altLang="zh-TW" smtClean="0"/>
              <a:pPr eaLnBrk="1" hangingPunct="1"/>
              <a:t>8</a:t>
            </a:fld>
            <a:endParaRPr lang="en-US" altLang="zh-TW"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336699"/>
            </a:gs>
          </a:gsLst>
          <a:lin ang="5400000" scaled="1"/>
        </a:gra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457200" y="947738"/>
            <a:ext cx="8362950" cy="5218112"/>
            <a:chOff x="-3" y="0"/>
            <a:chExt cx="3373" cy="406"/>
          </a:xfrm>
        </p:grpSpPr>
        <p:grpSp>
          <p:nvGrpSpPr>
            <p:cNvPr id="13326" name="Group 3"/>
            <p:cNvGrpSpPr>
              <a:grpSpLocks/>
            </p:cNvGrpSpPr>
            <p:nvPr/>
          </p:nvGrpSpPr>
          <p:grpSpPr bwMode="auto">
            <a:xfrm>
              <a:off x="0" y="0"/>
              <a:ext cx="3367" cy="403"/>
              <a:chOff x="0" y="0"/>
              <a:chExt cx="3367" cy="403"/>
            </a:xfrm>
          </p:grpSpPr>
          <p:sp>
            <p:nvSpPr>
              <p:cNvPr id="37892" name="Rectangle 4"/>
              <p:cNvSpPr>
                <a:spLocks noChangeArrowheads="1"/>
              </p:cNvSpPr>
              <p:nvPr/>
            </p:nvSpPr>
            <p:spPr bwMode="auto">
              <a:xfrm>
                <a:off x="11" y="0"/>
                <a:ext cx="3345" cy="403"/>
              </a:xfrm>
              <a:prstGeom prst="rect">
                <a:avLst/>
              </a:prstGeom>
              <a:gradFill rotWithShape="0">
                <a:gsLst>
                  <a:gs pos="0">
                    <a:srgbClr val="FFFF99"/>
                  </a:gs>
                  <a:gs pos="5000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a:lstStyle/>
              <a:p>
                <a:pPr>
                  <a:defRPr/>
                </a:pPr>
                <a:r>
                  <a:rPr lang="en-US" altLang="zh-TW" sz="1200"/>
                  <a:t> </a:t>
                </a:r>
              </a:p>
              <a:p>
                <a:pPr eaLnBrk="0" hangingPunct="0">
                  <a:defRPr/>
                </a:pPr>
                <a:endParaRPr lang="en-US" altLang="zh-TW"/>
              </a:p>
            </p:txBody>
          </p:sp>
          <p:sp>
            <p:nvSpPr>
              <p:cNvPr id="37893" name="Rectangle 5"/>
              <p:cNvSpPr>
                <a:spLocks noChangeArrowheads="1"/>
              </p:cNvSpPr>
              <p:nvPr/>
            </p:nvSpPr>
            <p:spPr bwMode="auto">
              <a:xfrm>
                <a:off x="0" y="0"/>
                <a:ext cx="3367" cy="403"/>
              </a:xfrm>
              <a:prstGeom prst="rect">
                <a:avLst/>
              </a:prstGeom>
              <a:gradFill rotWithShape="0">
                <a:gsLst>
                  <a:gs pos="0">
                    <a:srgbClr val="FFFF99"/>
                  </a:gs>
                  <a:gs pos="5000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p>
                <a:pPr>
                  <a:defRPr/>
                </a:pPr>
                <a:endParaRPr lang="zh-TW" altLang="en-US"/>
              </a:p>
            </p:txBody>
          </p:sp>
        </p:grpSp>
        <p:sp>
          <p:nvSpPr>
            <p:cNvPr id="37894" name="Rectangle 6"/>
            <p:cNvSpPr>
              <a:spLocks noChangeArrowheads="1"/>
            </p:cNvSpPr>
            <p:nvPr/>
          </p:nvSpPr>
          <p:spPr bwMode="auto">
            <a:xfrm>
              <a:off x="-3" y="0"/>
              <a:ext cx="3373" cy="406"/>
            </a:xfrm>
            <a:prstGeom prst="rect">
              <a:avLst/>
            </a:prstGeom>
            <a:gradFill rotWithShape="0">
              <a:gsLst>
                <a:gs pos="0">
                  <a:srgbClr val="FFFF99"/>
                </a:gs>
                <a:gs pos="50000">
                  <a:schemeClr val="accent1"/>
                </a:gs>
                <a:gs pos="100000">
                  <a:srgbClr val="FFFF99"/>
                </a:gs>
              </a:gsLst>
              <a:lin ang="2700000" scaled="1"/>
            </a:gradFill>
            <a:ln w="41275" cmpd="thinThick">
              <a:solidFill>
                <a:schemeClr val="bg2"/>
              </a:solidFill>
              <a:miter lim="800000"/>
              <a:headEnd/>
              <a:tailEnd/>
            </a:ln>
            <a:effectLst>
              <a:outerShdw dist="17961" dir="2700000" algn="ctr" rotWithShape="0">
                <a:schemeClr val="folHlink"/>
              </a:outerShdw>
            </a:effectLst>
          </p:spPr>
          <p:txBody>
            <a:bodyPr wrap="none"/>
            <a:lstStyle/>
            <a:p>
              <a:pPr>
                <a:defRPr/>
              </a:pPr>
              <a:endParaRPr lang="zh-TW" altLang="en-US"/>
            </a:p>
          </p:txBody>
        </p:sp>
      </p:grpSp>
      <p:sp>
        <p:nvSpPr>
          <p:cNvPr id="37895" name="Rectangle 7"/>
          <p:cNvSpPr>
            <a:spLocks noGrp="1" noChangeArrowheads="1"/>
          </p:cNvSpPr>
          <p:nvPr>
            <p:ph type="title"/>
          </p:nvPr>
        </p:nvSpPr>
        <p:spPr/>
        <p:txBody>
          <a:bodyPr/>
          <a:lstStyle/>
          <a:p>
            <a:pPr>
              <a:defRPr/>
            </a:pPr>
            <a:endParaRPr lang="zh-TW" altLang="zh-TW"/>
          </a:p>
        </p:txBody>
      </p:sp>
      <p:sp>
        <p:nvSpPr>
          <p:cNvPr id="37896" name="Rectangle 8"/>
          <p:cNvSpPr>
            <a:spLocks noGrp="1" noChangeArrowheads="1"/>
          </p:cNvSpPr>
          <p:nvPr>
            <p:ph idx="1"/>
          </p:nvPr>
        </p:nvSpPr>
        <p:spPr>
          <a:xfrm>
            <a:off x="179388" y="1295400"/>
            <a:ext cx="8763000" cy="2133600"/>
          </a:xfrm>
        </p:spPr>
        <p:txBody>
          <a:bodyPr/>
          <a:lstStyle/>
          <a:p>
            <a:pPr>
              <a:lnSpc>
                <a:spcPct val="130000"/>
              </a:lnSpc>
              <a:buFontTx/>
              <a:buNone/>
              <a:defRPr/>
            </a:pPr>
            <a:r>
              <a:rPr lang="en-US" altLang="zh-TW" sz="2200" dirty="0">
                <a:ea typeface="華康儷細黑" pitchFamily="49" charset="-120"/>
              </a:rPr>
              <a:t>	</a:t>
            </a:r>
            <a:r>
              <a:rPr lang="zh-TW" altLang="en-US" sz="2200" dirty="0">
                <a:ea typeface="華康儷細黑" pitchFamily="49" charset="-120"/>
              </a:rPr>
              <a:t>試利用 </a:t>
            </a:r>
            <a:r>
              <a:rPr lang="en-US" altLang="zh-TW" sz="2200" dirty="0" err="1">
                <a:ea typeface="華康儷細黑" pitchFamily="49" charset="-120"/>
              </a:rPr>
              <a:t>Hebbian</a:t>
            </a:r>
            <a:r>
              <a:rPr lang="en-US" altLang="zh-TW" sz="2200" dirty="0">
                <a:ea typeface="華康儷細黑" pitchFamily="49" charset="-120"/>
              </a:rPr>
              <a:t> </a:t>
            </a:r>
            <a:r>
              <a:rPr lang="zh-TW" altLang="en-US" sz="2200" dirty="0">
                <a:ea typeface="華康儷細黑" pitchFamily="49" charset="-120"/>
              </a:rPr>
              <a:t>學習法更新權重（見下圖 </a:t>
            </a:r>
            <a:r>
              <a:rPr lang="zh-TW" altLang="en-US" sz="2200" dirty="0" smtClean="0">
                <a:ea typeface="華康儷細黑" pitchFamily="49" charset="-120"/>
              </a:rPr>
              <a:t>）</a:t>
            </a:r>
            <a:r>
              <a:rPr lang="zh-TW" altLang="en-US" sz="2200" dirty="0">
                <a:ea typeface="華康儷細黑" pitchFamily="49" charset="-120"/>
              </a:rPr>
              <a:t/>
            </a:r>
            <a:br>
              <a:rPr lang="zh-TW" altLang="en-US" sz="2200" dirty="0">
                <a:ea typeface="華康儷細黑" pitchFamily="49" charset="-120"/>
              </a:rPr>
            </a:br>
            <a:r>
              <a:rPr lang="zh-TW" altLang="en-US" sz="2200" dirty="0">
                <a:ea typeface="華康儷細黑" pitchFamily="49" charset="-120"/>
              </a:rPr>
              <a:t>已知                                      為目前神經元的連結權重向量，假設學習速率 </a:t>
            </a:r>
            <a:r>
              <a:rPr lang="en-US" altLang="zh-TW" sz="2200" dirty="0">
                <a:latin typeface="標楷體" pitchFamily="65" charset="-120"/>
              </a:rPr>
              <a:t>η</a:t>
            </a:r>
            <a:r>
              <a:rPr lang="en-US" altLang="zh-TW" sz="2200" dirty="0">
                <a:ea typeface="華康儷細黑" pitchFamily="49" charset="-120"/>
              </a:rPr>
              <a:t>= 1</a:t>
            </a:r>
            <a:r>
              <a:rPr lang="zh-TW" altLang="en-US" sz="2200" dirty="0">
                <a:ea typeface="華康儷細黑" pitchFamily="49" charset="-120"/>
              </a:rPr>
              <a:t>，且神經元為 </a:t>
            </a:r>
            <a:r>
              <a:rPr lang="en-US" altLang="zh-TW" sz="2200" dirty="0">
                <a:ea typeface="華康儷細黑" pitchFamily="49" charset="-120"/>
              </a:rPr>
              <a:t>bipolar binary neuron</a:t>
            </a:r>
            <a:r>
              <a:rPr lang="zh-TW" altLang="en-US" sz="2200" dirty="0">
                <a:ea typeface="華康儷細黑" pitchFamily="49" charset="-120"/>
              </a:rPr>
              <a:t>，即 </a:t>
            </a:r>
            <a:r>
              <a:rPr lang="en-US" altLang="zh-TW" sz="2200" dirty="0">
                <a:ea typeface="華康儷細黑" pitchFamily="49" charset="-120"/>
              </a:rPr>
              <a:t>f(net) = sign(net)</a:t>
            </a:r>
            <a:r>
              <a:rPr lang="zh-TW" altLang="en-US" sz="2200" dirty="0">
                <a:ea typeface="華康儷細黑" pitchFamily="49" charset="-120"/>
              </a:rPr>
              <a:t>，利用下面兩組輸入調整目前的權重      ，求出               。 </a:t>
            </a:r>
          </a:p>
        </p:txBody>
      </p:sp>
      <p:pic>
        <p:nvPicPr>
          <p:cNvPr id="13317" name="Picture 9" descr="實例3-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15888"/>
            <a:ext cx="15763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8" name="Object 10"/>
          <p:cNvGraphicFramePr>
            <a:graphicFrameLocks noChangeAspect="1"/>
          </p:cNvGraphicFramePr>
          <p:nvPr/>
        </p:nvGraphicFramePr>
        <p:xfrm>
          <a:off x="1116013" y="1844675"/>
          <a:ext cx="2679700" cy="412750"/>
        </p:xfrm>
        <a:graphic>
          <a:graphicData uri="http://schemas.openxmlformats.org/presentationml/2006/ole">
            <mc:AlternateContent xmlns:mc="http://schemas.openxmlformats.org/markup-compatibility/2006">
              <mc:Choice xmlns:v="urn:schemas-microsoft-com:vml" Requires="v">
                <p:oleObj spid="_x0000_s13360" name="Equation" r:id="rId4" imgW="1485900" imgH="228600" progId="Equation.DSMT4">
                  <p:embed/>
                </p:oleObj>
              </mc:Choice>
              <mc:Fallback>
                <p:oleObj name="Equation" r:id="rId4" imgW="1485900" imgH="228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844675"/>
                        <a:ext cx="26797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11"/>
          <p:cNvGraphicFramePr>
            <a:graphicFrameLocks noChangeAspect="1"/>
          </p:cNvGraphicFramePr>
          <p:nvPr/>
        </p:nvGraphicFramePr>
        <p:xfrm>
          <a:off x="6011863" y="2708275"/>
          <a:ext cx="584200" cy="438150"/>
        </p:xfrm>
        <a:graphic>
          <a:graphicData uri="http://schemas.openxmlformats.org/presentationml/2006/ole">
            <mc:AlternateContent xmlns:mc="http://schemas.openxmlformats.org/markup-compatibility/2006">
              <mc:Choice xmlns:v="urn:schemas-microsoft-com:vml" Requires="v">
                <p:oleObj spid="_x0000_s13361" name="Equation" r:id="rId6" imgW="304668" imgH="228501" progId="Equation.DSMT4">
                  <p:embed/>
                </p:oleObj>
              </mc:Choice>
              <mc:Fallback>
                <p:oleObj name="Equation" r:id="rId6" imgW="304668" imgH="228501"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863" y="2708275"/>
                        <a:ext cx="5842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12"/>
          <p:cNvGraphicFramePr>
            <a:graphicFrameLocks noChangeAspect="1"/>
          </p:cNvGraphicFramePr>
          <p:nvPr/>
        </p:nvGraphicFramePr>
        <p:xfrm>
          <a:off x="7389813" y="2708275"/>
          <a:ext cx="1143000" cy="419100"/>
        </p:xfrm>
        <a:graphic>
          <a:graphicData uri="http://schemas.openxmlformats.org/presentationml/2006/ole">
            <mc:AlternateContent xmlns:mc="http://schemas.openxmlformats.org/markup-compatibility/2006">
              <mc:Choice xmlns:v="urn:schemas-microsoft-com:vml" Requires="v">
                <p:oleObj spid="_x0000_s13362" name="Equation" r:id="rId8" imgW="622030" imgH="228501" progId="Equation.DSMT4">
                  <p:embed/>
                </p:oleObj>
              </mc:Choice>
              <mc:Fallback>
                <p:oleObj name="Equation" r:id="rId8" imgW="622030" imgH="228501"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9813" y="2708275"/>
                        <a:ext cx="11430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321" name="Picture 15" descr="D:\老師\ANN\類神經網路\圖\Ch03\3-2.eps"/>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2971800" y="4219575"/>
            <a:ext cx="2971800" cy="18018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13322" name="Object 16"/>
          <p:cNvGraphicFramePr>
            <a:graphicFrameLocks noChangeAspect="1"/>
          </p:cNvGraphicFramePr>
          <p:nvPr/>
        </p:nvGraphicFramePr>
        <p:xfrm>
          <a:off x="1296988" y="3433763"/>
          <a:ext cx="2914650" cy="427037"/>
        </p:xfrm>
        <a:graphic>
          <a:graphicData uri="http://schemas.openxmlformats.org/presentationml/2006/ole">
            <mc:AlternateContent xmlns:mc="http://schemas.openxmlformats.org/markup-compatibility/2006">
              <mc:Choice xmlns:v="urn:schemas-microsoft-com:vml" Requires="v">
                <p:oleObj spid="_x0000_s13363" name="Equation" r:id="rId12" imgW="1562100" imgH="228600" progId="Equation.DSMT4">
                  <p:embed/>
                </p:oleObj>
              </mc:Choice>
              <mc:Fallback>
                <p:oleObj name="Equation" r:id="rId12" imgW="1562100" imgH="228600"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6988" y="3433763"/>
                        <a:ext cx="291465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17"/>
          <p:cNvGraphicFramePr>
            <a:graphicFrameLocks noChangeAspect="1"/>
          </p:cNvGraphicFramePr>
          <p:nvPr/>
        </p:nvGraphicFramePr>
        <p:xfrm>
          <a:off x="4545013" y="3433763"/>
          <a:ext cx="3411537" cy="427037"/>
        </p:xfrm>
        <a:graphic>
          <a:graphicData uri="http://schemas.openxmlformats.org/presentationml/2006/ole">
            <mc:AlternateContent xmlns:mc="http://schemas.openxmlformats.org/markup-compatibility/2006">
              <mc:Choice xmlns:v="urn:schemas-microsoft-com:vml" Requires="v">
                <p:oleObj spid="_x0000_s13364" name="Equation" r:id="rId14" imgW="1828800" imgH="228600" progId="Equation.DSMT4">
                  <p:embed/>
                </p:oleObj>
              </mc:Choice>
              <mc:Fallback>
                <p:oleObj name="Equation" r:id="rId14" imgW="1828800" imgH="228600" progId="Equation.DSMT4">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45013" y="3433763"/>
                        <a:ext cx="3411537"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4" name="頁尾版面配置區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zh-TW" sz="1400" smtClean="0">
              <a:solidFill>
                <a:srgbClr val="FFFF99"/>
              </a:solidFill>
              <a:ea typeface="標楷體" pitchFamily="65" charset="-120"/>
            </a:endParaRPr>
          </a:p>
        </p:txBody>
      </p:sp>
      <p:sp>
        <p:nvSpPr>
          <p:cNvPr id="13325" name="投影片編號版面配置區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F6AE59F3-C607-4496-84D8-55BF22D8F575}" type="slidenum">
              <a:rPr lang="en-US" altLang="zh-TW" smtClean="0"/>
              <a:pPr eaLnBrk="1" hangingPunct="1"/>
              <a:t>9</a:t>
            </a:fld>
            <a:endParaRPr lang="en-US" altLang="zh-TW" smtClean="0"/>
          </a:p>
        </p:txBody>
      </p:sp>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1_預設簡報設計">
  <a:themeElements>
    <a:clrScheme name="">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CCCCFF"/>
      </a:hlink>
      <a:folHlink>
        <a:srgbClr val="B2B2B2"/>
      </a:folHlink>
    </a:clrScheme>
    <a:fontScheme name="預設簡報設計">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4190</TotalTime>
  <Words>2221</Words>
  <Application>Microsoft Office PowerPoint</Application>
  <PresentationFormat>如螢幕大小 (4:3)</PresentationFormat>
  <Paragraphs>397</Paragraphs>
  <Slides>46</Slides>
  <Notes>0</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3</vt:i4>
      </vt:variant>
      <vt:variant>
        <vt:lpstr>投影片標題</vt:lpstr>
      </vt:variant>
      <vt:variant>
        <vt:i4>46</vt:i4>
      </vt:variant>
    </vt:vector>
  </HeadingPairs>
  <TitlesOfParts>
    <vt:vector size="59" baseType="lpstr">
      <vt:lpstr>Arial Unicode MS</vt:lpstr>
      <vt:lpstr>BankGothic Md BT</vt:lpstr>
      <vt:lpstr>華康儷細黑</vt:lpstr>
      <vt:lpstr>新細明體</vt:lpstr>
      <vt:lpstr>標楷體</vt:lpstr>
      <vt:lpstr>Arial</vt:lpstr>
      <vt:lpstr>Symbol</vt:lpstr>
      <vt:lpstr>Times New Roman</vt:lpstr>
      <vt:lpstr>Wingdings</vt:lpstr>
      <vt:lpstr>1_預設簡報設計</vt:lpstr>
      <vt:lpstr>Equation</vt:lpstr>
      <vt:lpstr>方程式</vt:lpstr>
      <vt:lpstr>圖片</vt:lpstr>
      <vt:lpstr>PowerPoint 簡報</vt:lpstr>
      <vt:lpstr>緒論</vt:lpstr>
      <vt:lpstr>PowerPoint 簡報</vt:lpstr>
      <vt:lpstr>通用學習法</vt:lpstr>
      <vt:lpstr>通用學習法</vt:lpstr>
      <vt:lpstr>赫賓學習法</vt:lpstr>
      <vt:lpstr>PowerPoint 簡報</vt:lpstr>
      <vt:lpstr>PowerPoint 簡報</vt:lpstr>
      <vt:lpstr>PowerPoint 簡報</vt:lpstr>
      <vt:lpstr>PowerPoint 簡報</vt:lpstr>
      <vt:lpstr>PowerPoint 簡報</vt:lpstr>
      <vt:lpstr>3.3 最小均方演算法</vt:lpstr>
      <vt:lpstr>PowerPoint 簡報</vt:lpstr>
      <vt:lpstr>PowerPoint 簡報</vt:lpstr>
      <vt:lpstr>PowerPoint 簡報</vt:lpstr>
      <vt:lpstr>PowerPoint 簡報</vt:lpstr>
      <vt:lpstr>3.4 感知器學習法（Perceptron learning rule）</vt:lpstr>
      <vt:lpstr>感知器學習法</vt:lpstr>
      <vt:lpstr>PowerPoint 簡報</vt:lpstr>
      <vt:lpstr>PowerPoint 簡報</vt:lpstr>
      <vt:lpstr>PowerPoint 簡報</vt:lpstr>
      <vt:lpstr>感知器學習法</vt:lpstr>
      <vt:lpstr>感知器學習法</vt:lpstr>
      <vt:lpstr>活化函數為Sigmoid函數之學習法則</vt:lpstr>
      <vt:lpstr>PowerPoint 簡報</vt:lpstr>
      <vt:lpstr>PowerPoint 簡報</vt:lpstr>
      <vt:lpstr>PowerPoint 簡報</vt:lpstr>
      <vt:lpstr>PowerPoint 簡報</vt:lpstr>
      <vt:lpstr>PowerPoint 簡報</vt:lpstr>
      <vt:lpstr>3.5 Delta學習法</vt:lpstr>
      <vt:lpstr>PowerPoint 簡報</vt:lpstr>
      <vt:lpstr>PowerPoint 簡報</vt:lpstr>
      <vt:lpstr>PowerPoint 簡報</vt:lpstr>
      <vt:lpstr>PowerPoint 簡報</vt:lpstr>
      <vt:lpstr>PowerPoint 簡報</vt:lpstr>
      <vt:lpstr>PowerPoint 簡報</vt:lpstr>
      <vt:lpstr>PowerPoint 簡報</vt:lpstr>
      <vt:lpstr>PowerPoint 簡報</vt:lpstr>
      <vt:lpstr> </vt:lpstr>
      <vt:lpstr>PowerPoint 簡報</vt:lpstr>
      <vt:lpstr>PowerPoint 簡報</vt:lpstr>
      <vt:lpstr>PowerPoint 簡報</vt:lpstr>
      <vt:lpstr>PowerPoint 簡報</vt:lpstr>
      <vt:lpstr>PowerPoint 簡報</vt:lpstr>
      <vt:lpstr>結論</vt:lpstr>
      <vt:lpstr>本章重點回顧</vt:lpstr>
    </vt:vector>
  </TitlesOfParts>
  <Company>hyinfo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類神經網路</dc:title>
  <dc:creator>Yuchen</dc:creator>
  <cp:lastModifiedBy>YU Hsiao</cp:lastModifiedBy>
  <cp:revision>193</cp:revision>
  <dcterms:created xsi:type="dcterms:W3CDTF">2003-09-17T02:24:41Z</dcterms:created>
  <dcterms:modified xsi:type="dcterms:W3CDTF">2020-03-23T10:40:47Z</dcterms:modified>
</cp:coreProperties>
</file>