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94" r:id="rId2"/>
    <p:sldId id="395" r:id="rId3"/>
    <p:sldId id="361" r:id="rId4"/>
    <p:sldId id="396" r:id="rId5"/>
  </p:sldIdLst>
  <p:sldSz cx="9144000" cy="6858000" type="screen4x3"/>
  <p:notesSz cx="6888163" cy="100203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33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5184" autoAdjust="0"/>
  </p:normalViewPr>
  <p:slideViewPr>
    <p:cSldViewPr snapToGrid="0">
      <p:cViewPr varScale="1">
        <p:scale>
          <a:sx n="84" d="100"/>
          <a:sy n="84" d="100"/>
        </p:scale>
        <p:origin x="133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941388" y="752475"/>
            <a:ext cx="5005387" cy="3756025"/>
          </a:xfrm>
          <a:prstGeom prst="rect">
            <a:avLst/>
          </a:prstGeom>
        </p:spPr>
        <p:txBody>
          <a:bodyPr lIns="96598" tIns="48300" rIns="96598" bIns="48300"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8423" y="4759642"/>
            <a:ext cx="5051319" cy="4509135"/>
          </a:xfrm>
          <a:prstGeom prst="rect">
            <a:avLst/>
          </a:prstGeom>
        </p:spPr>
        <p:txBody>
          <a:bodyPr lIns="96598" tIns="48300" rIns="96598" bIns="4830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線條"/>
          <p:cNvSpPr/>
          <p:nvPr/>
        </p:nvSpPr>
        <p:spPr>
          <a:xfrm>
            <a:off x="-20531" y="6501244"/>
            <a:ext cx="4187395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" name="線條"/>
          <p:cNvSpPr/>
          <p:nvPr/>
        </p:nvSpPr>
        <p:spPr>
          <a:xfrm>
            <a:off x="4158175" y="6503021"/>
            <a:ext cx="827650" cy="217502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" name="線條"/>
          <p:cNvSpPr/>
          <p:nvPr/>
        </p:nvSpPr>
        <p:spPr>
          <a:xfrm>
            <a:off x="4983510" y="6727282"/>
            <a:ext cx="4187396" cy="1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" name="Don’t copy or forward without AXIS’s permission."/>
          <p:cNvSpPr txBox="1"/>
          <p:nvPr/>
        </p:nvSpPr>
        <p:spPr>
          <a:xfrm>
            <a:off x="5438485" y="6642234"/>
            <a:ext cx="1876474" cy="18466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685800">
              <a:defRPr sz="600">
                <a:solidFill>
                  <a:srgbClr val="FFFFF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Don’t copy or forward without permission.</a:t>
            </a:r>
          </a:p>
        </p:txBody>
      </p:sp>
      <p:sp>
        <p:nvSpPr>
          <p:cNvPr id="22" name="2021/04/01"/>
          <p:cNvSpPr txBox="1"/>
          <p:nvPr/>
        </p:nvSpPr>
        <p:spPr>
          <a:xfrm>
            <a:off x="7697384" y="6488404"/>
            <a:ext cx="897038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b="0" dirty="0" smtClean="0"/>
              <a:t>202</a:t>
            </a:r>
            <a:r>
              <a:rPr lang="en-US" b="0" dirty="0" smtClean="0"/>
              <a:t>3</a:t>
            </a:r>
            <a:r>
              <a:rPr b="0" dirty="0" smtClean="0"/>
              <a:t>/</a:t>
            </a:r>
            <a:r>
              <a:rPr lang="en-US" b="0" dirty="0" smtClean="0"/>
              <a:t>06/8</a:t>
            </a:r>
            <a:endParaRPr b="0" dirty="0"/>
          </a:p>
        </p:txBody>
      </p:sp>
      <p:sp>
        <p:nvSpPr>
          <p:cNvPr id="23" name="橢圓形"/>
          <p:cNvSpPr/>
          <p:nvPr/>
        </p:nvSpPr>
        <p:spPr>
          <a:xfrm>
            <a:off x="8711225" y="6456482"/>
            <a:ext cx="338336" cy="3359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2" name="線條"/>
          <p:cNvSpPr/>
          <p:nvPr/>
        </p:nvSpPr>
        <p:spPr>
          <a:xfrm flipV="1">
            <a:off x="1126835" y="652610"/>
            <a:ext cx="8027409" cy="3309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" name="精實改善推手 | 智能物流先鋒  www.axis-group.com"/>
          <p:cNvSpPr txBox="1"/>
          <p:nvPr/>
        </p:nvSpPr>
        <p:spPr>
          <a:xfrm>
            <a:off x="62004" y="6548674"/>
            <a:ext cx="4251378" cy="27699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685800">
              <a:defRPr sz="1200">
                <a:solidFill>
                  <a:srgbClr val="0A57B5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NTUT,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3 of AI 111.2</a:t>
            </a:r>
            <a:endParaRPr sz="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95038" y="6452825"/>
            <a:ext cx="316035" cy="301109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1500"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" name="精實改善推手 | 智能物流先鋒  www.axis-group.com"/>
          <p:cNvSpPr txBox="1"/>
          <p:nvPr userDrawn="1"/>
        </p:nvSpPr>
        <p:spPr>
          <a:xfrm>
            <a:off x="950556" y="64455"/>
            <a:ext cx="8193444" cy="62324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1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 panose="020B0604020202020204"/>
              </a:rPr>
              <a:t>111.2</a:t>
            </a:r>
            <a:r>
              <a:rPr kumimoji="0" lang="en-US" altLang="zh-TW" sz="11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 panose="020B0604020202020204"/>
              </a:rPr>
              <a:t>_</a:t>
            </a:r>
            <a:r>
              <a:rPr kumimoji="0" lang="zh-TW" altLang="en-US" sz="11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 panose="020B0604020202020204"/>
              </a:rPr>
              <a:t>人工智慧</a:t>
            </a:r>
            <a:br>
              <a:rPr kumimoji="0" lang="zh-TW" altLang="en-US" sz="11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 panose="020B0604020202020204"/>
              </a:rPr>
            </a:br>
            <a:r>
              <a:rPr kumimoji="0" lang="zh-TW" altLang="en-US" sz="11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 panose="020B0604020202020204"/>
              </a:rPr>
              <a:t>邱垂昱 教授</a:t>
            </a:r>
            <a:r>
              <a:rPr kumimoji="0" lang="en-US" altLang="zh-TW" sz="11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 panose="020B0604020202020204"/>
              </a:rPr>
              <a:t/>
            </a:r>
            <a:br>
              <a:rPr kumimoji="0" lang="en-US" altLang="zh-TW" sz="11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 panose="020B0604020202020204"/>
              </a:rPr>
            </a:br>
            <a:r>
              <a:rPr kumimoji="0" lang="en-US" altLang="zh-TW" sz="11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 panose="020B0604020202020204"/>
              </a:rPr>
              <a:t>Artificial Intelligence</a:t>
            </a:r>
            <a:endParaRPr sz="900" b="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" y="94166"/>
            <a:ext cx="1037123" cy="61017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2832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影像" descr="影像"/>
          <p:cNvPicPr>
            <a:picLocks noChangeAspect="1"/>
          </p:cNvPicPr>
          <p:nvPr/>
        </p:nvPicPr>
        <p:blipFill>
          <a:blip r:embed="rId4">
            <a:alphaModFix amt="15118"/>
          </a:blip>
          <a:stretch>
            <a:fillRect/>
          </a:stretch>
        </p:blipFill>
        <p:spPr>
          <a:xfrm>
            <a:off x="-5000432" y="-293282"/>
            <a:ext cx="13689357" cy="7701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圓形"/>
          <p:cNvSpPr/>
          <p:nvPr/>
        </p:nvSpPr>
        <p:spPr>
          <a:xfrm>
            <a:off x="8570829" y="6382990"/>
            <a:ext cx="401837" cy="401837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5493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210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AXIS-Group"/>
          <p:cNvSpPr txBox="1"/>
          <p:nvPr/>
        </p:nvSpPr>
        <p:spPr>
          <a:xfrm>
            <a:off x="8166811" y="0"/>
            <a:ext cx="977189" cy="3231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rgbClr val="011993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Group</a:t>
            </a:r>
            <a:r>
              <a:rPr lang="en-US"/>
              <a:t>#3</a:t>
            </a:r>
            <a:endParaRPr/>
          </a:p>
        </p:txBody>
      </p:sp>
      <p:sp>
        <p:nvSpPr>
          <p:cNvPr id="8" name="大標題文字"/>
          <p:cNvSpPr txBox="1">
            <a:spLocks noGrp="1"/>
          </p:cNvSpPr>
          <p:nvPr>
            <p:ph type="title"/>
          </p:nvPr>
        </p:nvSpPr>
        <p:spPr>
          <a:xfrm>
            <a:off x="669726" y="312538"/>
            <a:ext cx="7804548" cy="1518048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9" name="內文層級一…"/>
          <p:cNvSpPr txBox="1"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61915" y="6505277"/>
            <a:ext cx="211240" cy="211138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lvl1pPr algn="ctr" defTabSz="410210">
              <a:defRPr sz="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2286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4572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6858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9144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11430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13716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6002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247015" marR="0" indent="-247015" algn="l" defTabSz="41021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691515" marR="0" indent="-247015" algn="l" defTabSz="41021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136015" marR="0" indent="-247015" algn="l" defTabSz="41021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580515" marR="0" indent="-247015" algn="l" defTabSz="41021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025015" marR="0" indent="-247015" algn="l" defTabSz="41021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469515" marR="0" indent="-247015" algn="l" defTabSz="41021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914015" marR="0" indent="-247015" algn="l" defTabSz="41021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358515" marR="0" indent="-247015" algn="l" defTabSz="41021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803015" marR="0" indent="-247015" algn="l" defTabSz="41021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4102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8A48D6-7694-306F-9021-CDB58E37C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3" r="10743"/>
          <a:stretch/>
        </p:blipFill>
        <p:spPr>
          <a:xfrm>
            <a:off x="0" y="1282"/>
            <a:ext cx="9162288" cy="6856718"/>
          </a:xfrm>
          <a:prstGeom prst="rect">
            <a:avLst/>
          </a:prstGeom>
          <a:effectLst>
            <a:softEdge rad="0"/>
          </a:effectLst>
        </p:spPr>
      </p:pic>
      <p:sp>
        <p:nvSpPr>
          <p:cNvPr id="9" name="華聯智科(股)  物流機器人…">
            <a:extLst>
              <a:ext uri="{FF2B5EF4-FFF2-40B4-BE49-F238E27FC236}">
                <a16:creationId xmlns:a16="http://schemas.microsoft.com/office/drawing/2014/main" id="{991CACF1-E7CF-B355-8D29-F7D69403A315}"/>
              </a:ext>
            </a:extLst>
          </p:cNvPr>
          <p:cNvSpPr txBox="1"/>
          <p:nvPr/>
        </p:nvSpPr>
        <p:spPr>
          <a:xfrm>
            <a:off x="-9715" y="2049221"/>
            <a:ext cx="9142857" cy="1057019"/>
          </a:xfrm>
          <a:prstGeom prst="rect">
            <a:avLst/>
          </a:prstGeom>
          <a:gradFill>
            <a:gsLst>
              <a:gs pos="5000">
                <a:schemeClr val="accent1">
                  <a:lumMod val="5000"/>
                  <a:lumOff val="95000"/>
                  <a:alpha val="255"/>
                </a:schemeClr>
              </a:gs>
              <a:gs pos="40000">
                <a:schemeClr val="accent6">
                  <a:alpha val="84176"/>
                </a:schemeClr>
              </a:gs>
              <a:gs pos="65000">
                <a:schemeClr val="accent6">
                  <a:lumMod val="75343"/>
                  <a:alpha val="32035"/>
                </a:schemeClr>
              </a:gs>
              <a:gs pos="100000">
                <a:schemeClr val="accent1">
                  <a:lumMod val="30000"/>
                  <a:lumOff val="70000"/>
                  <a:alpha val="38720"/>
                </a:schemeClr>
              </a:gs>
            </a:gsLst>
            <a:lin ang="5400000" scaled="1"/>
          </a:gradFill>
          <a:ln w="12700">
            <a:miter lim="400000"/>
          </a:ln>
          <a:effectLst>
            <a:outerShdw sx="1000" sy="1000" rotWithShape="0">
              <a:srgbClr val="000000">
                <a:alpha val="76370"/>
              </a:srgbClr>
            </a:outerShdw>
            <a:reflection stA="14897" endPos="40000" dir="5400000" sy="-100000" algn="bl" rotWithShape="0"/>
          </a:effectLst>
        </p:spPr>
        <p:txBody>
          <a:bodyPr wrap="square" lIns="35718" tIns="35718" rIns="35718" bIns="35718" anchor="ctr">
            <a:spAutoFit/>
          </a:bodyPr>
          <a:lstStyle/>
          <a:p>
            <a:pPr algn="r" defTabSz="685800">
              <a:defRPr sz="1200">
                <a:solidFill>
                  <a:srgbClr val="0A57B5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rPr lang="en-US" altLang="zh-TW" sz="3200" b="1" dirty="0">
                <a:solidFill>
                  <a:schemeClr val="bg1"/>
                </a:solidFill>
                <a:latin typeface="+mj-ea"/>
                <a:sym typeface="蘋果儷中黑"/>
              </a:rPr>
              <a:t>Using C</a:t>
            </a:r>
            <a:r>
              <a:rPr lang="en-US" altLang="zh-TW" sz="3200" b="1" dirty="0" smtClean="0">
                <a:solidFill>
                  <a:schemeClr val="bg1"/>
                </a:solidFill>
                <a:latin typeface="+mj-ea"/>
                <a:sym typeface="蘋果儷中黑"/>
              </a:rPr>
              <a:t>ore </a:t>
            </a:r>
            <a:r>
              <a:rPr lang="en-US" altLang="zh-TW" sz="3200" b="1" dirty="0">
                <a:solidFill>
                  <a:schemeClr val="bg1"/>
                </a:solidFill>
                <a:latin typeface="+mj-ea"/>
                <a:sym typeface="蘋果儷中黑"/>
              </a:rPr>
              <a:t>competencies </a:t>
            </a:r>
            <a:r>
              <a:rPr lang="en-US" altLang="zh-TW" sz="3200" b="1" dirty="0" smtClean="0">
                <a:solidFill>
                  <a:schemeClr val="bg1"/>
                </a:solidFill>
                <a:latin typeface="+mj-ea"/>
                <a:sym typeface="蘋果儷中黑"/>
              </a:rPr>
              <a:t>of </a:t>
            </a:r>
            <a:r>
              <a:rPr lang="en-US" altLang="zh-TW" sz="3200" b="1" dirty="0" err="1" smtClean="0">
                <a:solidFill>
                  <a:schemeClr val="bg1"/>
                </a:solidFill>
                <a:latin typeface="+mj-ea"/>
                <a:sym typeface="蘋果儷中黑"/>
              </a:rPr>
              <a:t>ChatGPT</a:t>
            </a:r>
            <a:r>
              <a:rPr lang="en-US" altLang="zh-TW" sz="3200" b="1" dirty="0" smtClean="0">
                <a:solidFill>
                  <a:schemeClr val="bg1"/>
                </a:solidFill>
                <a:latin typeface="+mj-ea"/>
                <a:sym typeface="蘋果儷中黑"/>
              </a:rPr>
              <a:t/>
            </a:r>
            <a:br>
              <a:rPr lang="en-US" altLang="zh-TW" sz="3200" b="1" dirty="0" smtClean="0">
                <a:solidFill>
                  <a:schemeClr val="bg1"/>
                </a:solidFill>
                <a:latin typeface="+mj-ea"/>
                <a:sym typeface="蘋果儷中黑"/>
              </a:rPr>
            </a:br>
            <a:r>
              <a:rPr lang="en-US" altLang="zh-TW" sz="3200" b="1" dirty="0" smtClean="0">
                <a:solidFill>
                  <a:schemeClr val="bg1"/>
                </a:solidFill>
                <a:latin typeface="+mj-ea"/>
                <a:sym typeface="蘋果儷中黑"/>
              </a:rPr>
              <a:t>to </a:t>
            </a:r>
            <a:r>
              <a:rPr lang="en-US" altLang="zh-TW" sz="3200" b="1" dirty="0">
                <a:solidFill>
                  <a:schemeClr val="bg1"/>
                </a:solidFill>
                <a:latin typeface="+mj-ea"/>
                <a:sym typeface="蘋果儷中黑"/>
              </a:rPr>
              <a:t>help quickly understand </a:t>
            </a:r>
            <a:r>
              <a:rPr lang="en-US" altLang="zh-TW" sz="3200" b="1" dirty="0" smtClean="0">
                <a:solidFill>
                  <a:schemeClr val="bg1"/>
                </a:solidFill>
                <a:latin typeface="+mj-ea"/>
                <a:sym typeface="蘋果儷中黑"/>
              </a:rPr>
              <a:t>articles</a:t>
            </a:r>
            <a:endParaRPr lang="en-US" altLang="zh-TW" sz="3200" b="1" dirty="0">
              <a:solidFill>
                <a:schemeClr val="bg1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ED9A12-AD1A-76FB-6674-07C6FE18E0EC}"/>
              </a:ext>
            </a:extLst>
          </p:cNvPr>
          <p:cNvSpPr/>
          <p:nvPr/>
        </p:nvSpPr>
        <p:spPr>
          <a:xfrm>
            <a:off x="164592" y="210728"/>
            <a:ext cx="2811759" cy="523220"/>
          </a:xfrm>
          <a:prstGeom prst="rect">
            <a:avLst/>
          </a:prstGeom>
          <a:noFill/>
          <a:effectLst>
            <a:glow rad="284519">
              <a:schemeClr val="accent6">
                <a:alpha val="40000"/>
              </a:schemeClr>
            </a:glow>
            <a:softEdge rad="0"/>
          </a:effectLst>
        </p:spPr>
        <p:txBody>
          <a:bodyPr wrap="square">
            <a:spAutoFit/>
          </a:bodyPr>
          <a:lstStyle/>
          <a:p>
            <a:r>
              <a:rPr lang="en-GB" altLang="zh-TW" sz="1400" b="1" i="1" dirty="0" smtClean="0">
                <a:solidFill>
                  <a:schemeClr val="accent6"/>
                </a:solidFill>
              </a:rPr>
              <a:t> Final Briefing of Group 3</a:t>
            </a:r>
            <a:br>
              <a:rPr lang="en-GB" altLang="zh-TW" sz="1400" b="1" i="1" dirty="0" smtClean="0">
                <a:solidFill>
                  <a:schemeClr val="accent6"/>
                </a:solidFill>
              </a:rPr>
            </a:br>
            <a:r>
              <a:rPr lang="en-GB" altLang="zh-TW" sz="1400" b="1" i="1" dirty="0" smtClean="0">
                <a:solidFill>
                  <a:schemeClr val="accent6"/>
                </a:solidFill>
              </a:rPr>
              <a:t>20230608</a:t>
            </a:r>
            <a:endParaRPr lang="en-GB" altLang="zh-TW" sz="1400" b="1" i="1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7B8FDE-7E7A-3584-6703-BFCE23F39CF7}"/>
              </a:ext>
            </a:extLst>
          </p:cNvPr>
          <p:cNvSpPr/>
          <p:nvPr/>
        </p:nvSpPr>
        <p:spPr>
          <a:xfrm>
            <a:off x="28573" y="4430122"/>
            <a:ext cx="9142859" cy="369332"/>
          </a:xfrm>
          <a:prstGeom prst="rect">
            <a:avLst/>
          </a:prstGeom>
          <a:gradFill>
            <a:gsLst>
              <a:gs pos="5000">
                <a:schemeClr val="accent1">
                  <a:lumMod val="5000"/>
                  <a:lumOff val="95000"/>
                  <a:alpha val="51027"/>
                </a:schemeClr>
              </a:gs>
              <a:gs pos="100000">
                <a:schemeClr val="accent6">
                  <a:alpha val="84176"/>
                </a:schemeClr>
              </a:gs>
              <a:gs pos="99000">
                <a:schemeClr val="accent6">
                  <a:lumMod val="99000"/>
                  <a:lumOff val="1000"/>
                  <a:alpha val="0"/>
                </a:schemeClr>
              </a:gs>
              <a:gs pos="1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r"/>
            <a:r>
              <a:rPr lang="en-US" altLang="zh-TW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ChatGPT</a:t>
            </a:r>
            <a:endParaRPr lang="en-GB" altLang="zh-TW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B9BB99-E49C-E555-E93F-32ACCDD984F3}"/>
              </a:ext>
            </a:extLst>
          </p:cNvPr>
          <p:cNvSpPr/>
          <p:nvPr/>
        </p:nvSpPr>
        <p:spPr>
          <a:xfrm>
            <a:off x="5090009" y="210728"/>
            <a:ext cx="3912238" cy="646331"/>
          </a:xfrm>
          <a:prstGeom prst="rect">
            <a:avLst/>
          </a:prstGeom>
          <a:solidFill>
            <a:schemeClr val="bg1">
              <a:alpha val="60513"/>
            </a:schemeClr>
          </a:solidFill>
          <a:effectLst>
            <a:glow>
              <a:schemeClr val="accent6">
                <a:lumMod val="60000"/>
                <a:lumOff val="40000"/>
              </a:schemeClr>
            </a:glow>
            <a:softEdge rad="634617"/>
          </a:effectLst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>
                <a:solidFill>
                  <a:schemeClr val="bg1"/>
                </a:solidFill>
                <a:latin typeface="Helvetica" pitchFamily="2" charset="0"/>
              </a:rPr>
              <a:t>111.2_</a:t>
            </a:r>
            <a:r>
              <a:rPr lang="zh-TW" altLang="en-US" sz="1200" dirty="0">
                <a:solidFill>
                  <a:schemeClr val="bg1"/>
                </a:solidFill>
                <a:latin typeface="Helvetica" pitchFamily="2" charset="0"/>
              </a:rPr>
              <a:t>人工智慧</a:t>
            </a:r>
            <a:br>
              <a:rPr lang="zh-TW" altLang="en-US" sz="12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zh-TW" altLang="en-US" sz="1200" dirty="0">
                <a:solidFill>
                  <a:schemeClr val="bg1"/>
                </a:solidFill>
                <a:latin typeface="Helvetica" pitchFamily="2" charset="0"/>
              </a:rPr>
              <a:t>邱垂昱 教授</a:t>
            </a:r>
            <a:br>
              <a:rPr lang="zh-TW" altLang="en-US" sz="12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altLang="zh-TW" sz="1200" dirty="0">
                <a:solidFill>
                  <a:schemeClr val="bg1"/>
                </a:solidFill>
                <a:latin typeface="Helvetica" pitchFamily="2" charset="0"/>
              </a:rPr>
              <a:t>Artificial Intelligence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7B8FDE-7E7A-3584-6703-BFCE23F39CF7}"/>
              </a:ext>
            </a:extLst>
          </p:cNvPr>
          <p:cNvSpPr/>
          <p:nvPr/>
        </p:nvSpPr>
        <p:spPr>
          <a:xfrm>
            <a:off x="8571" y="5053962"/>
            <a:ext cx="9142859" cy="369332"/>
          </a:xfrm>
          <a:prstGeom prst="rect">
            <a:avLst/>
          </a:prstGeom>
          <a:gradFill>
            <a:gsLst>
              <a:gs pos="5000">
                <a:schemeClr val="accent1">
                  <a:lumMod val="5000"/>
                  <a:lumOff val="95000"/>
                  <a:alpha val="51027"/>
                </a:schemeClr>
              </a:gs>
              <a:gs pos="100000">
                <a:schemeClr val="accent6">
                  <a:alpha val="84176"/>
                </a:schemeClr>
              </a:gs>
              <a:gs pos="99000">
                <a:schemeClr val="accent6">
                  <a:lumMod val="99000"/>
                  <a:lumOff val="1000"/>
                  <a:alpha val="0"/>
                </a:schemeClr>
              </a:gs>
              <a:gs pos="1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r"/>
            <a:r>
              <a:rPr lang="en-US" altLang="zh-TW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ChatPDF</a:t>
            </a:r>
            <a:endParaRPr lang="en-GB" altLang="zh-TW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7B8FDE-7E7A-3584-6703-BFCE23F39CF7}"/>
              </a:ext>
            </a:extLst>
          </p:cNvPr>
          <p:cNvSpPr/>
          <p:nvPr/>
        </p:nvSpPr>
        <p:spPr>
          <a:xfrm>
            <a:off x="8570" y="5711642"/>
            <a:ext cx="9142859" cy="369332"/>
          </a:xfrm>
          <a:prstGeom prst="rect">
            <a:avLst/>
          </a:prstGeom>
          <a:gradFill>
            <a:gsLst>
              <a:gs pos="5000">
                <a:schemeClr val="accent1">
                  <a:lumMod val="5000"/>
                  <a:lumOff val="95000"/>
                  <a:alpha val="51027"/>
                </a:schemeClr>
              </a:gs>
              <a:gs pos="100000">
                <a:schemeClr val="accent6">
                  <a:alpha val="84176"/>
                </a:schemeClr>
              </a:gs>
              <a:gs pos="99000">
                <a:schemeClr val="accent6">
                  <a:lumMod val="99000"/>
                  <a:lumOff val="1000"/>
                  <a:alpha val="0"/>
                </a:schemeClr>
              </a:gs>
              <a:gs pos="1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r"/>
            <a:r>
              <a:rPr lang="en-US" altLang="zh-TW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ChatDOC</a:t>
            </a:r>
            <a:endParaRPr lang="en-GB" altLang="zh-TW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1393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-696432" y="1124380"/>
            <a:ext cx="10515600" cy="654324"/>
          </a:xfrm>
          <a:prstGeom prst="rect">
            <a:avLst/>
          </a:prstGeom>
          <a:effectLst>
            <a:glow rad="255727">
              <a:schemeClr val="accent1">
                <a:alpha val="40000"/>
              </a:schemeClr>
            </a:glow>
            <a:reflection blurRad="10377" stA="50000" endA="300" endPos="77686" dir="5400000" sy="-100000" algn="bl" rotWithShape="0"/>
          </a:effectLst>
        </p:spPr>
        <p:txBody>
          <a:bodyPr>
            <a:normAutofit fontScale="97500"/>
          </a:bodyPr>
          <a:lstStyle>
            <a:lvl1pPr marL="0" marR="0" indent="0" algn="ctr" defTabSz="41021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228600" algn="ctr" defTabSz="41021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457200" algn="ctr" defTabSz="41021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685800" algn="ctr" defTabSz="41021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914400" algn="ctr" defTabSz="41021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1143000" algn="ctr" defTabSz="41021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1371600" algn="ctr" defTabSz="41021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1600200" algn="ctr" defTabSz="41021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1828800" algn="ctr" defTabSz="41021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altLang="zh-TW" sz="3600" b="1" i="1" dirty="0">
                <a:solidFill>
                  <a:srgbClr val="0070C0"/>
                </a:solidFill>
                <a:latin typeface="Arial" panose="020B0604020202020204" pitchFamily="34" charset="0"/>
              </a:rPr>
              <a:t>Team member </a:t>
            </a:r>
            <a:r>
              <a:rPr lang="en-US" altLang="zh-TW" sz="3600" b="1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List</a:t>
            </a:r>
            <a:endParaRPr lang="zh-TW" altLang="en-US" sz="3600" b="1" i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61783"/>
              </p:ext>
            </p:extLst>
          </p:nvPr>
        </p:nvGraphicFramePr>
        <p:xfrm>
          <a:off x="438913" y="2475621"/>
          <a:ext cx="8341972" cy="3008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917">
                  <a:extLst>
                    <a:ext uri="{9D8B030D-6E8A-4147-A177-3AD203B41FA5}">
                      <a16:colId xmlns:a16="http://schemas.microsoft.com/office/drawing/2014/main" val="1905865428"/>
                    </a:ext>
                  </a:extLst>
                </a:gridCol>
                <a:gridCol w="1388917">
                  <a:extLst>
                    <a:ext uri="{9D8B030D-6E8A-4147-A177-3AD203B41FA5}">
                      <a16:colId xmlns:a16="http://schemas.microsoft.com/office/drawing/2014/main" val="1613952347"/>
                    </a:ext>
                  </a:extLst>
                </a:gridCol>
                <a:gridCol w="1388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69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63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陳俊華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Kirin Chen</a:t>
                      </a:r>
                      <a:endParaRPr lang="en-US" altLang="zh-TW" sz="18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何哲平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/>
                      </a:r>
                      <a:b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</a:br>
                      <a:r>
                        <a:rPr lang="en-US" altLang="zh-TW" sz="18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Ace Ho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alpha val="430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工管</a:t>
                      </a:r>
                      <a:r>
                        <a:rPr lang="en-US" altLang="zh-TW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博</a:t>
                      </a:r>
                      <a:r>
                        <a:rPr lang="zh-TW" altLang="en-US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創新碩一</a:t>
                      </a:r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110749018</a:t>
                      </a:r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50000"/>
                        <a:alpha val="430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15968"/>
                  </a:ext>
                </a:extLst>
              </a:tr>
            </a:tbl>
          </a:graphicData>
        </a:graphic>
      </p:graphicFrame>
      <p:sp>
        <p:nvSpPr>
          <p:cNvPr id="12" name="投影片編號版面配置區 1"/>
          <p:cNvSpPr>
            <a:spLocks noGrp="1"/>
          </p:cNvSpPr>
          <p:nvPr>
            <p:ph type="sldNum" sz="quarter" idx="2"/>
          </p:nvPr>
        </p:nvSpPr>
        <p:spPr>
          <a:xfrm>
            <a:off x="8780885" y="6462839"/>
            <a:ext cx="316035" cy="301109"/>
          </a:xfrm>
        </p:spPr>
        <p:txBody>
          <a:bodyPr/>
          <a:lstStyle/>
          <a:p>
            <a:fld id="{86CB4B4D-7CA3-9044-876B-883B54F8677D}" type="slidenum">
              <a:rPr lang="en-US" altLang="zh-TW" smtClean="0"/>
              <a:t>2</a:t>
            </a:fld>
            <a:endParaRPr lang="en-US" altLang="zh-TW"/>
          </a:p>
        </p:txBody>
      </p:sp>
      <p:sp>
        <p:nvSpPr>
          <p:cNvPr id="18" name="分享：訂閱經濟"/>
          <p:cNvSpPr txBox="1"/>
          <p:nvPr/>
        </p:nvSpPr>
        <p:spPr>
          <a:xfrm>
            <a:off x="1203274" y="392446"/>
            <a:ext cx="1397175" cy="30777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10210">
              <a:defRPr>
                <a:solidFill>
                  <a:srgbClr val="005493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r>
              <a:rPr lang="en-US" sz="1400" b="1" dirty="0" smtClean="0">
                <a:latin typeface="+mj-ea"/>
                <a:ea typeface="+mj-ea"/>
              </a:rPr>
              <a:t>Team Members</a:t>
            </a:r>
            <a:endParaRPr sz="1400" b="1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8" y="2503053"/>
            <a:ext cx="135018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378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1"/>
          <p:cNvSpPr>
            <a:spLocks noGrp="1"/>
          </p:cNvSpPr>
          <p:nvPr>
            <p:ph type="sldNum" sz="quarter" idx="2"/>
          </p:nvPr>
        </p:nvSpPr>
        <p:spPr>
          <a:xfrm>
            <a:off x="8780885" y="6462839"/>
            <a:ext cx="316035" cy="301109"/>
          </a:xfrm>
        </p:spPr>
        <p:txBody>
          <a:bodyPr/>
          <a:lstStyle/>
          <a:p>
            <a:fld id="{86CB4B4D-7CA3-9044-876B-883B54F8677D}" type="slidenum">
              <a:rPr lang="en-US" altLang="zh-TW" smtClean="0"/>
              <a:t>3</a:t>
            </a:fld>
            <a:endParaRPr lang="en-US" altLang="zh-TW"/>
          </a:p>
        </p:txBody>
      </p:sp>
      <p:sp>
        <p:nvSpPr>
          <p:cNvPr id="18" name="分享：訂閱經濟"/>
          <p:cNvSpPr txBox="1"/>
          <p:nvPr/>
        </p:nvSpPr>
        <p:spPr>
          <a:xfrm>
            <a:off x="1166328" y="270895"/>
            <a:ext cx="1712967" cy="33855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10210">
              <a:defRPr>
                <a:solidFill>
                  <a:srgbClr val="005493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r>
              <a:rPr lang="en-US" altLang="zh-TW" sz="1600" b="1" dirty="0">
                <a:latin typeface="+mj-ea"/>
                <a:ea typeface="+mj-ea"/>
              </a:rPr>
              <a:t>Index of Briefing</a:t>
            </a:r>
            <a:endParaRPr sz="1600" b="1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4888" y="877824"/>
            <a:ext cx="5747725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zh-TW" sz="24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A04020102020204" pitchFamily="34" charset="0"/>
                <a:sym typeface="Arial" panose="020B0604020202020204"/>
              </a:rPr>
              <a:t>Index</a:t>
            </a:r>
            <a:r>
              <a:rPr kumimoji="0" lang="en-US" altLang="zh-TW" sz="2400" b="0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A04020102020204" pitchFamily="34" charset="0"/>
                <a:sym typeface="Arial" panose="020B0604020202020204"/>
              </a:rPr>
              <a:t> of Briefing</a:t>
            </a:r>
            <a:r>
              <a:rPr lang="zh-TW" altLang="en-US" sz="2400" u="sng" dirty="0" smtClean="0">
                <a:latin typeface="Arial Black" panose="020B0A04020102020204" pitchFamily="34" charset="0"/>
              </a:rPr>
              <a:t>：</a:t>
            </a:r>
            <a:r>
              <a:rPr lang="en-US" altLang="zh-TW" sz="2400" dirty="0" smtClean="0">
                <a:latin typeface="Arial Black" panose="020B0A04020102020204" pitchFamily="34" charset="0"/>
              </a:rPr>
              <a:t/>
            </a:r>
            <a:br>
              <a:rPr lang="en-US" altLang="zh-TW" sz="2400" dirty="0" smtClean="0">
                <a:latin typeface="Arial Black" panose="020B0A04020102020204" pitchFamily="34" charset="0"/>
              </a:rPr>
            </a:br>
            <a:r>
              <a:rPr lang="en-US" altLang="zh-TW" sz="2400" dirty="0" smtClean="0">
                <a:latin typeface="Arial Black" panose="020B0A04020102020204" pitchFamily="34" charset="0"/>
              </a:rPr>
              <a:t>1. Three ways to use </a:t>
            </a:r>
            <a:r>
              <a:rPr lang="en-US" altLang="zh-TW" sz="2400" dirty="0" err="1" smtClean="0">
                <a:latin typeface="Arial Black" panose="020B0A04020102020204" pitchFamily="34" charset="0"/>
              </a:rPr>
              <a:t>ChatGPT</a:t>
            </a:r>
            <a:endParaRPr lang="en-US" altLang="zh-TW" sz="2400" dirty="0" smtClean="0">
              <a:latin typeface="Arial Black" panose="020B0A040201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Arial Black" panose="020B0A04020102020204" pitchFamily="34" charset="0"/>
              </a:rPr>
              <a:t>2. Practical </a:t>
            </a:r>
            <a:r>
              <a:rPr lang="en-US" altLang="zh-TW" sz="2400" dirty="0" smtClean="0">
                <a:latin typeface="Arial Black" panose="020B0A04020102020204" pitchFamily="34" charset="0"/>
              </a:rPr>
              <a:t>instructions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Arial Black" panose="020B0A04020102020204" pitchFamily="34" charset="0"/>
              </a:rPr>
              <a:t>3. Advantages and </a:t>
            </a:r>
            <a:r>
              <a:rPr lang="en-US" altLang="zh-TW" sz="2400" dirty="0" smtClean="0">
                <a:latin typeface="Arial Black" panose="020B0A04020102020204" pitchFamily="34" charset="0"/>
              </a:rPr>
              <a:t>disadvantages</a:t>
            </a:r>
          </a:p>
          <a:p>
            <a:pPr>
              <a:lnSpc>
                <a:spcPct val="200000"/>
              </a:lnSpc>
            </a:pPr>
            <a:r>
              <a:rPr kumimoji="0" lang="en-US" altLang="zh-TW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A04020102020204" pitchFamily="34" charset="0"/>
                <a:sym typeface="Arial" panose="020B0604020202020204"/>
              </a:rPr>
              <a:t>4. Conclusions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Black" panose="020B0A040201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39888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7.itc.cn/images01/20210406/3bb5ff144fdb48c6a714754abaeaa6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3278" y="-71776"/>
            <a:ext cx="12311956" cy="6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94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42</Words>
  <Application>Microsoft Office PowerPoint</Application>
  <PresentationFormat>如螢幕大小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Helvetica Light</vt:lpstr>
      <vt:lpstr>微軟正黑體</vt:lpstr>
      <vt:lpstr>蘋果儷中黑</vt:lpstr>
      <vt:lpstr>Arial</vt:lpstr>
      <vt:lpstr>Arial Black</vt:lpstr>
      <vt:lpstr>Calibri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kc168</dc:creator>
  <cp:lastModifiedBy>User</cp:lastModifiedBy>
  <cp:revision>357</cp:revision>
  <cp:lastPrinted>2022-12-06T02:04:34Z</cp:lastPrinted>
  <dcterms:created xsi:type="dcterms:W3CDTF">2022-05-07T10:27:00Z</dcterms:created>
  <dcterms:modified xsi:type="dcterms:W3CDTF">2023-05-25T13:46:34Z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