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2" r:id="rId14"/>
    <p:sldId id="25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043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D122C354-66B7-4B2C-98B3-BB1CC2D3F258}" type="datetimeFigureOut">
              <a:rPr lang="zh-TW" altLang="en-US" smtClean="0"/>
              <a:pPr/>
              <a:t>2023/4/6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CA3F3250-0072-432D-8D8A-DA84E11B2F0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39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我接下來不管看到什麼，都不會影響我上一個、上一層節點做的決定。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19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535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585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657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81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Keeping 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for the maximum utility for player MAX, initialized to -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Keeping 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β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for the minimum utility for player min, initialized to +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β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在這之間的才有探索的價值，之外的沒有特別探索的價值。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+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48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90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220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19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839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319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1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15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A61D0-0728-D4B6-0671-8E5C88413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DA123C-FC4D-EE58-E4DD-947522823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E5D457-2C9C-2D33-606D-7EAAE16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97BF-FAE1-409F-8AE4-D5D95C571D6D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DD7351-F18C-A07E-07A4-9630FB5A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BA24C6-F91C-EA5F-B54E-05ACCBBD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2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38B69-9BB6-CF2F-2417-295CB291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57C6CA-3D8F-C2D6-97A6-3C154BE30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5ADE86-7F17-EF5D-5A67-EE633D3B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423-3BD6-4964-833F-CC03706035FC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3A6336-F87B-946B-3DED-E199B3F6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6341B2-34E5-E13C-8F4E-4C00F1DD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5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AAF8B88-F47A-38D0-946B-D08BF0C5C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9A1F7A-1513-E34F-3F41-EF9AAEF14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C8943A-1C70-F5FD-94D1-1DCC319B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0E62-7790-4DCB-BAF3-82B98B411962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D24F60-6C08-5DA6-4936-43064DBA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AC7073-8779-33EF-19DD-C0EF2646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5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27AB7-AA6E-F097-4F73-BA048FE6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20879C-509C-15CA-CA93-64BACC05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A8D6D8-2EF7-8F36-5B0F-41A8C544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D533-B5DD-4E27-A6E8-CE140334717A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B7871D-0A96-97F7-03B1-7DCA80C1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A979EB-8BC2-3E1C-F1D7-8BC397E8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00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9A365-328D-5B8D-823E-DAFB32BC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476D5D-1D79-1DC9-5F75-56EF8F4D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201F6F-C680-CE8E-56DC-1253FE15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B425-436D-4ADE-A80D-7BD5EB6D1875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45DD06-CF41-29EB-6F86-300767F6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85E0A6-902B-710F-4873-F989CB22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83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5FE11-958C-561B-33DC-AB77F356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5084F-175B-0678-03C8-E2D97C089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9B8D3D-99DC-9789-6649-315C0043C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89022F-C048-E0F5-4CA8-FBDBCC5E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75DD-0599-4137-8045-7350F9332D11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89815E-00CD-F4A7-4C82-79B50D13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F9AE1E-732B-C019-89D0-0AE4C902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64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7C4E1-5F94-CBB1-4160-8717C77C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57A27C-19E5-E824-53D7-28E32DFF0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8B805A-4D5E-EDFD-8068-55EB834B5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38FBAA-B4FD-EB71-E728-83DFCF1D1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5B2947-657B-4F09-9B07-EACE827CD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E81A3C-B870-06AD-6761-99EF8551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2468-DE0F-4845-847F-D3F4ECB4464E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2DFB9F-127E-CAB3-1A99-DAD26C9F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A47E57-B87A-E30B-66F1-01EC5897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2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1B605-5A37-963A-9B56-7162FED6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435898-306C-982D-81E3-AB4A053B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84D1-DEB0-4ADD-948F-EDB4AD2A29B6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210BFC2-5AF8-CD4C-F87F-E47BE019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5B4F28-524F-13E3-3269-DE5AB93E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26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5334D9-2199-1BBC-C2DF-8EF4BEDA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7A37-F64E-49F1-BD08-682598D6AA48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48062DB-8A56-E419-F7D1-D917E5FF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943950-7501-F6F7-D38C-57564374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01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46DB-AF0F-672D-6589-863CCC2A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DBD2BC-B444-F7AE-6D09-43826FC4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6F1563-B5CF-45FC-AE99-791FE892D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EA4D5B-C841-D1AC-1E82-230AFC1E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F12F-6E27-4E1F-BF65-D6F0E582DD7E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CD1DF3-9174-228F-BFB0-827B2C22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E9467E-E126-9631-7E09-0935483E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75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3D2BB-3685-4DF0-BAC2-E1702C4E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A1924E-F712-D1C5-5738-8E84BC6EC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79F05B-D2F5-55BB-6BE9-E19C50C1F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1D6AE-0F7D-7CBB-137A-06A3C7E8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0B86-0F6C-48D1-83D8-43ABC347450D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B41887-C3C1-142E-E3D5-57B6CFF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745BC0-C7BF-70DE-91D2-70683CBB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4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7A6D65-04EE-0F1D-6E11-6EF3C9FD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AF2112-DD63-6D38-2244-B49CEB50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614CDE-21CA-C2B3-3586-47CBB4CF7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89E1AE0B-E949-4775-BFE7-B3F7A8667795}" type="datetime1">
              <a:rPr lang="zh-TW" altLang="en-US" smtClean="0"/>
              <a:t>2023/4/6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5CCBFD-ED92-8ADD-6D73-5C1FA02FA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069E79-E30A-BE5A-BC36-9B41B5856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02656970-6B8F-458B-A2FE-2EC96AAECC6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15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-hh51ncgDI" TargetMode="External"/><Relationship Id="rId2" Type="http://schemas.openxmlformats.org/officeDocument/2006/relationships/hyperlink" Target="https://www.coursera.org/lecture/rengong-zhineng/5-3-alpha-beta-pruning-ii-hQI5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xBXHtz4Gbdo" TargetMode="External"/><Relationship Id="rId4" Type="http://schemas.openxmlformats.org/officeDocument/2006/relationships/hyperlink" Target="https://www.youtube.com/watch?v=_i-lZcbWkp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05BCA-DB9F-779B-1EE3-4A88252A1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HomeWork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Alpha-Beta Pruning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A55E12-47AA-2951-3D70-1C3934526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111C71008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何哲平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65DD1B-00B9-C593-2EE3-C52543AE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2D337B-BC43-0D40-103A-B2046822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3459236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第八步驟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9023420" y="3737641"/>
            <a:ext cx="2309585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Blind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再看第二個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-7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Max(1,-7)=1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層仍維持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+∞]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上升到第二層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min(1, +∞)=1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1]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-9</a:t>
            </a:r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7531694C-D6B6-C7CE-D7FA-FC538BF04D10}"/>
              </a:ext>
            </a:extLst>
          </p:cNvPr>
          <p:cNvSpPr/>
          <p:nvPr/>
        </p:nvSpPr>
        <p:spPr>
          <a:xfrm>
            <a:off x="5763203" y="1980201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7" name="禁止標誌 6">
            <a:extLst>
              <a:ext uri="{FF2B5EF4-FFF2-40B4-BE49-F238E27FC236}">
                <a16:creationId xmlns:a16="http://schemas.microsoft.com/office/drawing/2014/main" id="{5F670F84-8395-5508-B5D7-BFEACA66566E}"/>
              </a:ext>
            </a:extLst>
          </p:cNvPr>
          <p:cNvSpPr/>
          <p:nvPr/>
        </p:nvSpPr>
        <p:spPr>
          <a:xfrm>
            <a:off x="6803421" y="2956806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E6DD56-B837-8783-F536-39F680F2297F}"/>
              </a:ext>
            </a:extLst>
          </p:cNvPr>
          <p:cNvSpPr/>
          <p:nvPr/>
        </p:nvSpPr>
        <p:spPr>
          <a:xfrm>
            <a:off x="8059060" y="1672000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C5B0627-31C2-531E-9008-B5D6B1B45DFB}"/>
              </a:ext>
            </a:extLst>
          </p:cNvPr>
          <p:cNvSpPr/>
          <p:nvPr/>
        </p:nvSpPr>
        <p:spPr>
          <a:xfrm>
            <a:off x="8074834" y="2605270"/>
            <a:ext cx="792037" cy="41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[1, +∞]</a:t>
            </a:r>
          </a:p>
        </p:txBody>
      </p:sp>
      <p:sp>
        <p:nvSpPr>
          <p:cNvPr id="9" name="十邊形 8">
            <a:extLst>
              <a:ext uri="{FF2B5EF4-FFF2-40B4-BE49-F238E27FC236}">
                <a16:creationId xmlns:a16="http://schemas.microsoft.com/office/drawing/2014/main" id="{7BF9A577-B27D-F0D1-0EFC-3E64D0CEBF9C}"/>
              </a:ext>
            </a:extLst>
          </p:cNvPr>
          <p:cNvSpPr/>
          <p:nvPr/>
        </p:nvSpPr>
        <p:spPr>
          <a:xfrm>
            <a:off x="7435583" y="286512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2E55FE-D892-1A64-C189-8FAFE7A99B76}"/>
              </a:ext>
            </a:extLst>
          </p:cNvPr>
          <p:cNvSpPr/>
          <p:nvPr/>
        </p:nvSpPr>
        <p:spPr>
          <a:xfrm>
            <a:off x="8069109" y="1663823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1]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AC478DC-37F4-247B-B45B-C686AE76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6" name="頁尾版面配置區 15">
            <a:extLst>
              <a:ext uri="{FF2B5EF4-FFF2-40B4-BE49-F238E27FC236}">
                <a16:creationId xmlns:a16="http://schemas.microsoft.com/office/drawing/2014/main" id="{EF38F987-F296-6E6B-1B4A-EA115678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290088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第九步驟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9566031" y="3743999"/>
            <a:ext cx="1787769" cy="5612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Blind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min(1, 8)=1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層仍維持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1]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-9</a:t>
            </a:r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7531694C-D6B6-C7CE-D7FA-FC538BF04D10}"/>
              </a:ext>
            </a:extLst>
          </p:cNvPr>
          <p:cNvSpPr/>
          <p:nvPr/>
        </p:nvSpPr>
        <p:spPr>
          <a:xfrm>
            <a:off x="5763203" y="1980201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7" name="禁止標誌 6">
            <a:extLst>
              <a:ext uri="{FF2B5EF4-FFF2-40B4-BE49-F238E27FC236}">
                <a16:creationId xmlns:a16="http://schemas.microsoft.com/office/drawing/2014/main" id="{5F670F84-8395-5508-B5D7-BFEACA66566E}"/>
              </a:ext>
            </a:extLst>
          </p:cNvPr>
          <p:cNvSpPr/>
          <p:nvPr/>
        </p:nvSpPr>
        <p:spPr>
          <a:xfrm>
            <a:off x="6803421" y="2956806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9" name="十邊形 8">
            <a:extLst>
              <a:ext uri="{FF2B5EF4-FFF2-40B4-BE49-F238E27FC236}">
                <a16:creationId xmlns:a16="http://schemas.microsoft.com/office/drawing/2014/main" id="{7BF9A577-B27D-F0D1-0EFC-3E64D0CEBF9C}"/>
              </a:ext>
            </a:extLst>
          </p:cNvPr>
          <p:cNvSpPr/>
          <p:nvPr/>
        </p:nvSpPr>
        <p:spPr>
          <a:xfrm>
            <a:off x="7435583" y="286512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2E55FE-D892-1A64-C189-8FAFE7A99B76}"/>
              </a:ext>
            </a:extLst>
          </p:cNvPr>
          <p:cNvSpPr/>
          <p:nvPr/>
        </p:nvSpPr>
        <p:spPr>
          <a:xfrm>
            <a:off x="7962382" y="1695255"/>
            <a:ext cx="792037" cy="41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1]</a:t>
            </a:r>
          </a:p>
        </p:txBody>
      </p:sp>
      <p:sp>
        <p:nvSpPr>
          <p:cNvPr id="16" name="十邊形 15">
            <a:extLst>
              <a:ext uri="{FF2B5EF4-FFF2-40B4-BE49-F238E27FC236}">
                <a16:creationId xmlns:a16="http://schemas.microsoft.com/office/drawing/2014/main" id="{B12F3D35-C382-DED1-9179-A1C2DBAED84A}"/>
              </a:ext>
            </a:extLst>
          </p:cNvPr>
          <p:cNvSpPr/>
          <p:nvPr/>
        </p:nvSpPr>
        <p:spPr>
          <a:xfrm>
            <a:off x="8242315" y="2862765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8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4815B8-EC61-2392-1C88-B4F8131DC54E}"/>
              </a:ext>
            </a:extLst>
          </p:cNvPr>
          <p:cNvSpPr/>
          <p:nvPr/>
        </p:nvSpPr>
        <p:spPr>
          <a:xfrm>
            <a:off x="8833189" y="2540416"/>
            <a:ext cx="792037" cy="41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1]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661C373A-651E-2D51-C333-C8B94749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7" name="頁尾版面配置區 16">
            <a:extLst>
              <a:ext uri="{FF2B5EF4-FFF2-40B4-BE49-F238E27FC236}">
                <a16:creationId xmlns:a16="http://schemas.microsoft.com/office/drawing/2014/main" id="{5F0558A9-1C22-2650-7787-58E08ADB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337293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7" name="乘號 16">
            <a:extLst>
              <a:ext uri="{FF2B5EF4-FFF2-40B4-BE49-F238E27FC236}">
                <a16:creationId xmlns:a16="http://schemas.microsoft.com/office/drawing/2014/main" id="{AEB3C5D0-9619-DFC2-10CF-F55A4C9A2A8D}"/>
              </a:ext>
            </a:extLst>
          </p:cNvPr>
          <p:cNvSpPr/>
          <p:nvPr/>
        </p:nvSpPr>
        <p:spPr>
          <a:xfrm>
            <a:off x="1018725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4" name="乘號 23">
            <a:extLst>
              <a:ext uri="{FF2B5EF4-FFF2-40B4-BE49-F238E27FC236}">
                <a16:creationId xmlns:a16="http://schemas.microsoft.com/office/drawing/2014/main" id="{C9EEFF0B-CE36-44DF-371A-E5EC8736B85F}"/>
              </a:ext>
            </a:extLst>
          </p:cNvPr>
          <p:cNvSpPr/>
          <p:nvPr/>
        </p:nvSpPr>
        <p:spPr>
          <a:xfrm>
            <a:off x="10770525" y="3655855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10187250" y="3706047"/>
            <a:ext cx="1164771" cy="5612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Blind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看第一個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，傳上來一定要是比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還要大的數值（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Max(1, 1)=1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1]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→發生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Pruning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，就算有比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還要大的值，也不會影響到第二層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所以另外兩個可以忽略。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-9</a:t>
            </a:r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7531694C-D6B6-C7CE-D7FA-FC538BF04D10}"/>
              </a:ext>
            </a:extLst>
          </p:cNvPr>
          <p:cNvSpPr/>
          <p:nvPr/>
        </p:nvSpPr>
        <p:spPr>
          <a:xfrm>
            <a:off x="5763203" y="1980201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7" name="禁止標誌 6">
            <a:extLst>
              <a:ext uri="{FF2B5EF4-FFF2-40B4-BE49-F238E27FC236}">
                <a16:creationId xmlns:a16="http://schemas.microsoft.com/office/drawing/2014/main" id="{5F670F84-8395-5508-B5D7-BFEACA66566E}"/>
              </a:ext>
            </a:extLst>
          </p:cNvPr>
          <p:cNvSpPr/>
          <p:nvPr/>
        </p:nvSpPr>
        <p:spPr>
          <a:xfrm>
            <a:off x="6803421" y="2956806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9" name="十邊形 8">
            <a:extLst>
              <a:ext uri="{FF2B5EF4-FFF2-40B4-BE49-F238E27FC236}">
                <a16:creationId xmlns:a16="http://schemas.microsoft.com/office/drawing/2014/main" id="{7BF9A577-B27D-F0D1-0EFC-3E64D0CEBF9C}"/>
              </a:ext>
            </a:extLst>
          </p:cNvPr>
          <p:cNvSpPr/>
          <p:nvPr/>
        </p:nvSpPr>
        <p:spPr>
          <a:xfrm>
            <a:off x="7435583" y="286512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2E55FE-D892-1A64-C189-8FAFE7A99B76}"/>
              </a:ext>
            </a:extLst>
          </p:cNvPr>
          <p:cNvSpPr/>
          <p:nvPr/>
        </p:nvSpPr>
        <p:spPr>
          <a:xfrm>
            <a:off x="7962382" y="1695255"/>
            <a:ext cx="792037" cy="41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1]</a:t>
            </a:r>
          </a:p>
        </p:txBody>
      </p:sp>
      <p:sp>
        <p:nvSpPr>
          <p:cNvPr id="16" name="十邊形 15">
            <a:extLst>
              <a:ext uri="{FF2B5EF4-FFF2-40B4-BE49-F238E27FC236}">
                <a16:creationId xmlns:a16="http://schemas.microsoft.com/office/drawing/2014/main" id="{B12F3D35-C382-DED1-9179-A1C2DBAED84A}"/>
              </a:ext>
            </a:extLst>
          </p:cNvPr>
          <p:cNvSpPr/>
          <p:nvPr/>
        </p:nvSpPr>
        <p:spPr>
          <a:xfrm>
            <a:off x="8242315" y="2862765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8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4456BA-4A7F-BB0D-BAB5-B8F97935775E}"/>
              </a:ext>
            </a:extLst>
          </p:cNvPr>
          <p:cNvSpPr/>
          <p:nvPr/>
        </p:nvSpPr>
        <p:spPr>
          <a:xfrm>
            <a:off x="9461876" y="2697611"/>
            <a:ext cx="792037" cy="41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1]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8B0166-FF02-C900-4452-5C9123B9013B}"/>
              </a:ext>
            </a:extLst>
          </p:cNvPr>
          <p:cNvSpPr/>
          <p:nvPr/>
        </p:nvSpPr>
        <p:spPr>
          <a:xfrm>
            <a:off x="9461876" y="2696878"/>
            <a:ext cx="1142902" cy="446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[1,1]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7" name="乘號 26">
            <a:extLst>
              <a:ext uri="{FF2B5EF4-FFF2-40B4-BE49-F238E27FC236}">
                <a16:creationId xmlns:a16="http://schemas.microsoft.com/office/drawing/2014/main" id="{95F229DF-C899-E3E0-D6AB-D5C3F9E34751}"/>
              </a:ext>
            </a:extLst>
          </p:cNvPr>
          <p:cNvSpPr/>
          <p:nvPr/>
        </p:nvSpPr>
        <p:spPr>
          <a:xfrm>
            <a:off x="8980277" y="2807628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F6704A0A-2EED-B6E8-00BF-55490FD0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29" name="頁尾版面配置區 28">
            <a:extLst>
              <a:ext uri="{FF2B5EF4-FFF2-40B4-BE49-F238E27FC236}">
                <a16:creationId xmlns:a16="http://schemas.microsoft.com/office/drawing/2014/main" id="{222D668F-F35E-5A4F-7FF8-A98DE7C0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151697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11" grpId="0" animBg="1"/>
      <p:bldP spid="10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第十一步驟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7" name="乘號 16">
            <a:extLst>
              <a:ext uri="{FF2B5EF4-FFF2-40B4-BE49-F238E27FC236}">
                <a16:creationId xmlns:a16="http://schemas.microsoft.com/office/drawing/2014/main" id="{AEB3C5D0-9619-DFC2-10CF-F55A4C9A2A8D}"/>
              </a:ext>
            </a:extLst>
          </p:cNvPr>
          <p:cNvSpPr/>
          <p:nvPr/>
        </p:nvSpPr>
        <p:spPr>
          <a:xfrm>
            <a:off x="1018725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4" name="乘號 23">
            <a:extLst>
              <a:ext uri="{FF2B5EF4-FFF2-40B4-BE49-F238E27FC236}">
                <a16:creationId xmlns:a16="http://schemas.microsoft.com/office/drawing/2014/main" id="{C9EEFF0B-CE36-44DF-371A-E5EC8736B85F}"/>
              </a:ext>
            </a:extLst>
          </p:cNvPr>
          <p:cNvSpPr/>
          <p:nvPr/>
        </p:nvSpPr>
        <p:spPr>
          <a:xfrm>
            <a:off x="10770525" y="3655855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上升到第一層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Max(-4,1)=1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，第一層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+∞]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-9</a:t>
            </a:r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7531694C-D6B6-C7CE-D7FA-FC538BF04D10}"/>
              </a:ext>
            </a:extLst>
          </p:cNvPr>
          <p:cNvSpPr/>
          <p:nvPr/>
        </p:nvSpPr>
        <p:spPr>
          <a:xfrm>
            <a:off x="5763203" y="1980201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7" name="禁止標誌 6">
            <a:extLst>
              <a:ext uri="{FF2B5EF4-FFF2-40B4-BE49-F238E27FC236}">
                <a16:creationId xmlns:a16="http://schemas.microsoft.com/office/drawing/2014/main" id="{5F670F84-8395-5508-B5D7-BFEACA66566E}"/>
              </a:ext>
            </a:extLst>
          </p:cNvPr>
          <p:cNvSpPr/>
          <p:nvPr/>
        </p:nvSpPr>
        <p:spPr>
          <a:xfrm>
            <a:off x="6803421" y="2956806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9" name="十邊形 8">
            <a:extLst>
              <a:ext uri="{FF2B5EF4-FFF2-40B4-BE49-F238E27FC236}">
                <a16:creationId xmlns:a16="http://schemas.microsoft.com/office/drawing/2014/main" id="{7BF9A577-B27D-F0D1-0EFC-3E64D0CEBF9C}"/>
              </a:ext>
            </a:extLst>
          </p:cNvPr>
          <p:cNvSpPr/>
          <p:nvPr/>
        </p:nvSpPr>
        <p:spPr>
          <a:xfrm>
            <a:off x="7435583" y="286512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2E55FE-D892-1A64-C189-8FAFE7A99B76}"/>
              </a:ext>
            </a:extLst>
          </p:cNvPr>
          <p:cNvSpPr/>
          <p:nvPr/>
        </p:nvSpPr>
        <p:spPr>
          <a:xfrm>
            <a:off x="8207746" y="1664710"/>
            <a:ext cx="792037" cy="41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1]</a:t>
            </a:r>
          </a:p>
        </p:txBody>
      </p:sp>
      <p:sp>
        <p:nvSpPr>
          <p:cNvPr id="16" name="十邊形 15">
            <a:extLst>
              <a:ext uri="{FF2B5EF4-FFF2-40B4-BE49-F238E27FC236}">
                <a16:creationId xmlns:a16="http://schemas.microsoft.com/office/drawing/2014/main" id="{B12F3D35-C382-DED1-9179-A1C2DBAED84A}"/>
              </a:ext>
            </a:extLst>
          </p:cNvPr>
          <p:cNvSpPr/>
          <p:nvPr/>
        </p:nvSpPr>
        <p:spPr>
          <a:xfrm>
            <a:off x="8242315" y="2862765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8</a:t>
            </a:r>
          </a:p>
        </p:txBody>
      </p:sp>
      <p:sp>
        <p:nvSpPr>
          <p:cNvPr id="27" name="禁止標誌 26">
            <a:extLst>
              <a:ext uri="{FF2B5EF4-FFF2-40B4-BE49-F238E27FC236}">
                <a16:creationId xmlns:a16="http://schemas.microsoft.com/office/drawing/2014/main" id="{32E44F51-F7CF-7351-F6A8-A221426BDC7A}"/>
              </a:ext>
            </a:extLst>
          </p:cNvPr>
          <p:cNvSpPr/>
          <p:nvPr/>
        </p:nvSpPr>
        <p:spPr>
          <a:xfrm>
            <a:off x="8999783" y="294525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8" name="十邊形 27">
            <a:extLst>
              <a:ext uri="{FF2B5EF4-FFF2-40B4-BE49-F238E27FC236}">
                <a16:creationId xmlns:a16="http://schemas.microsoft.com/office/drawing/2014/main" id="{5E943EBA-4D34-97BE-C646-998C8F4D22FA}"/>
              </a:ext>
            </a:extLst>
          </p:cNvPr>
          <p:cNvSpPr/>
          <p:nvPr/>
        </p:nvSpPr>
        <p:spPr>
          <a:xfrm>
            <a:off x="7482928" y="18607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1</a:t>
            </a:r>
          </a:p>
        </p:txBody>
      </p:sp>
      <p:sp>
        <p:nvSpPr>
          <p:cNvPr id="29" name="十邊形 28">
            <a:extLst>
              <a:ext uri="{FF2B5EF4-FFF2-40B4-BE49-F238E27FC236}">
                <a16:creationId xmlns:a16="http://schemas.microsoft.com/office/drawing/2014/main" id="{0C74B171-0004-AF34-4029-8BD2E80E3660}"/>
              </a:ext>
            </a:extLst>
          </p:cNvPr>
          <p:cNvSpPr/>
          <p:nvPr/>
        </p:nvSpPr>
        <p:spPr>
          <a:xfrm>
            <a:off x="5606632" y="1069675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1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4F3A431-3745-A555-4637-1A9CBE09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939F0F3B-5517-E8B9-CD1E-E0DEBE01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46254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1DFE2-6A43-BAF0-5908-835BBAA3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Reference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39CF2F-B42D-026F-E96C-F354E954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600" dirty="0">
                <a:ea typeface="微軟正黑體" panose="020B0604030504040204" pitchFamily="34" charset="-120"/>
              </a:rPr>
              <a:t>人工智慧：搜尋方法與邏輯推論 </a:t>
            </a:r>
            <a:r>
              <a:rPr lang="en-US" altLang="zh-TW" sz="2600" dirty="0">
                <a:ea typeface="微軟正黑體" panose="020B0604030504040204" pitchFamily="34" charset="-120"/>
              </a:rPr>
              <a:t>(Artificial Intelligence - Search &amp; Logic)</a:t>
            </a:r>
          </a:p>
          <a:p>
            <a:pPr marL="0" indent="0">
              <a:buNone/>
            </a:pPr>
            <a:r>
              <a:rPr lang="en-US" altLang="zh-TW" sz="2600" dirty="0">
                <a:ea typeface="微軟正黑體" panose="020B0604030504040204" pitchFamily="34" charset="-120"/>
                <a:hlinkClick r:id="rId2"/>
              </a:rPr>
              <a:t>https://www.coursera.org/lecture/rengong-zhineng/5-3-alpha-beta-pruning-ii-hQI51</a:t>
            </a:r>
            <a:endParaRPr lang="en-US" altLang="zh-TW" sz="2600" dirty="0">
              <a:ea typeface="微軟正黑體" panose="020B0604030504040204" pitchFamily="34" charset="-120"/>
            </a:endParaRPr>
          </a:p>
          <a:p>
            <a:r>
              <a:rPr lang="en-US" altLang="zh-TW" sz="2600" dirty="0">
                <a:ea typeface="微軟正黑體" panose="020B0604030504040204" pitchFamily="34" charset="-120"/>
              </a:rPr>
              <a:t>Algorithms Explained – minimax and alpha-beta pruning</a:t>
            </a:r>
          </a:p>
          <a:p>
            <a:pPr marL="0" indent="0">
              <a:buNone/>
            </a:pPr>
            <a:r>
              <a:rPr lang="en-US" altLang="zh-TW" sz="2600" dirty="0">
                <a:ea typeface="微軟正黑體" panose="020B0604030504040204" pitchFamily="34" charset="-120"/>
                <a:hlinkClick r:id="rId3"/>
              </a:rPr>
              <a:t>https://www.youtube.com/watch?v=l-hh51ncgDI</a:t>
            </a:r>
            <a:r>
              <a:rPr lang="en-US" altLang="zh-TW" sz="2600" dirty="0">
                <a:ea typeface="微軟正黑體" panose="020B0604030504040204" pitchFamily="34" charset="-120"/>
              </a:rPr>
              <a:t>  </a:t>
            </a:r>
          </a:p>
          <a:p>
            <a:r>
              <a:rPr lang="en-US" altLang="zh-TW" sz="2600" dirty="0">
                <a:ea typeface="微軟正黑體" panose="020B0604030504040204" pitchFamily="34" charset="-120"/>
              </a:rPr>
              <a:t>Alpha beta pruning in artificial intelligence with example.</a:t>
            </a:r>
          </a:p>
          <a:p>
            <a:pPr marL="0" indent="0">
              <a:buNone/>
            </a:pPr>
            <a:r>
              <a:rPr lang="en-US" altLang="zh-TW" sz="2600" dirty="0">
                <a:ea typeface="微軟正黑體" panose="020B0604030504040204" pitchFamily="34" charset="-120"/>
                <a:hlinkClick r:id="rId4"/>
              </a:rPr>
              <a:t>https://www.youtube.com/watch?v=_i-lZcbWkps</a:t>
            </a:r>
            <a:r>
              <a:rPr lang="en-US" altLang="zh-TW" sz="2600" dirty="0"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2600" dirty="0">
                <a:ea typeface="微軟正黑體" panose="020B0604030504040204" pitchFamily="34" charset="-120"/>
              </a:rPr>
              <a:t>Step by Step: Alpha Beta Pruning</a:t>
            </a:r>
          </a:p>
          <a:p>
            <a:pPr marL="0" indent="0">
              <a:buNone/>
            </a:pPr>
            <a:r>
              <a:rPr lang="en-US" altLang="zh-TW" sz="2600" dirty="0">
                <a:ea typeface="微軟正黑體" panose="020B0604030504040204" pitchFamily="34" charset="-120"/>
                <a:hlinkClick r:id="rId5"/>
              </a:rPr>
              <a:t>https://www.youtube.com/watch?v=xBXHtz4Gbdo</a:t>
            </a:r>
            <a:r>
              <a:rPr lang="en-US" altLang="zh-TW" sz="2600" dirty="0"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2A7DCE-4052-9213-1DFA-314B62D3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1155F0-C45F-5BAE-7D8F-825F01FB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357377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81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46663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AE2419-F47F-5104-43D2-F66BB33D9E9E}"/>
              </a:ext>
            </a:extLst>
          </p:cNvPr>
          <p:cNvSpPr/>
          <p:nvPr/>
        </p:nvSpPr>
        <p:spPr>
          <a:xfrm>
            <a:off x="1406769" y="2978299"/>
            <a:ext cx="834013" cy="37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endParaRPr lang="zh-TW" altLang="en-US" sz="1200" dirty="0">
              <a:latin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6EDEA4-2C6E-1E86-EE5F-51029DC8ABE9}"/>
              </a:ext>
            </a:extLst>
          </p:cNvPr>
          <p:cNvSpPr/>
          <p:nvPr/>
        </p:nvSpPr>
        <p:spPr>
          <a:xfrm>
            <a:off x="3064747" y="2023993"/>
            <a:ext cx="826059" cy="37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FA8F7369-0985-41CC-501E-8ED5B7C80890}"/>
              </a:ext>
            </a:extLst>
          </p:cNvPr>
          <p:cNvSpPr txBox="1">
            <a:spLocks/>
          </p:cNvSpPr>
          <p:nvPr/>
        </p:nvSpPr>
        <p:spPr>
          <a:xfrm>
            <a:off x="789630" y="45141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 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α=-∞,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 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β=+∞</a:t>
            </a:r>
            <a:endParaRPr lang="en-US" altLang="zh-TW" sz="2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zh-TW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β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β,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CC7A746-821B-7C59-4505-049E12ED84F9}"/>
              </a:ext>
            </a:extLst>
          </p:cNvPr>
          <p:cNvSpPr/>
          <p:nvPr/>
        </p:nvSpPr>
        <p:spPr>
          <a:xfrm>
            <a:off x="2098434" y="3949676"/>
            <a:ext cx="9255366" cy="4779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Blind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71123D-6E8D-FEAD-1FCB-C2D64E7C0319}"/>
              </a:ext>
            </a:extLst>
          </p:cNvPr>
          <p:cNvSpPr/>
          <p:nvPr/>
        </p:nvSpPr>
        <p:spPr>
          <a:xfrm>
            <a:off x="4804787" y="1365155"/>
            <a:ext cx="826059" cy="37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2E9A71-F382-F5EF-C1E2-E45D4011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1BE9761D-8F01-71EE-F5C9-5441D6E9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121887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6036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57282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489984-4174-FB3E-7334-F39169596B07}"/>
              </a:ext>
            </a:extLst>
          </p:cNvPr>
          <p:cNvSpPr/>
          <p:nvPr/>
        </p:nvSpPr>
        <p:spPr>
          <a:xfrm>
            <a:off x="2926089" y="2784951"/>
            <a:ext cx="944004" cy="7460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</a:p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[7, +∞]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7C02AB-CE12-99E3-33F6-430B2428AD77}"/>
              </a:ext>
            </a:extLst>
          </p:cNvPr>
          <p:cNvSpPr/>
          <p:nvPr/>
        </p:nvSpPr>
        <p:spPr>
          <a:xfrm>
            <a:off x="2852727" y="1554576"/>
            <a:ext cx="1017366" cy="6902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</a:p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[-</a:t>
            </a:r>
            <a:r>
              <a:rPr lang="zh-TW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∞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7]</a:t>
            </a:r>
          </a:p>
        </p:txBody>
      </p:sp>
      <p:sp>
        <p:nvSpPr>
          <p:cNvPr id="7" name="十邊形 6">
            <a:extLst>
              <a:ext uri="{FF2B5EF4-FFF2-40B4-BE49-F238E27FC236}">
                <a16:creationId xmlns:a16="http://schemas.microsoft.com/office/drawing/2014/main" id="{E2370505-5739-DDDF-EB1F-28E7D561D0E5}"/>
              </a:ext>
            </a:extLst>
          </p:cNvPr>
          <p:cNvSpPr/>
          <p:nvPr/>
        </p:nvSpPr>
        <p:spPr>
          <a:xfrm>
            <a:off x="3870093" y="1781190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DE94B54-6699-6B8A-BE52-B097309B9A36}"/>
              </a:ext>
            </a:extLst>
          </p:cNvPr>
          <p:cNvSpPr txBox="1">
            <a:spLocks/>
          </p:cNvSpPr>
          <p:nvPr/>
        </p:nvSpPr>
        <p:spPr>
          <a:xfrm>
            <a:off x="838200" y="4416501"/>
            <a:ext cx="10515600" cy="2265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Max(3,7)=7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往上升到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層，並將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[7,+∞]</a:t>
            </a:r>
          </a:p>
          <a:p>
            <a:pPr marL="742950" indent="-74295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值傳到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層，並將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7]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0256FD1-4B88-8E5D-1086-69C4FD9A01DB}"/>
              </a:ext>
            </a:extLst>
          </p:cNvPr>
          <p:cNvSpPr/>
          <p:nvPr/>
        </p:nvSpPr>
        <p:spPr>
          <a:xfrm>
            <a:off x="2029573" y="3827736"/>
            <a:ext cx="9255366" cy="4779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Blind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9F22CB50-61E9-13A5-813D-E7DB8A86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E7E6808D-848F-4E35-9FF9-CCD34FF5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105292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2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55265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60109" y="2640791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7" name="十邊形 6">
            <a:extLst>
              <a:ext uri="{FF2B5EF4-FFF2-40B4-BE49-F238E27FC236}">
                <a16:creationId xmlns:a16="http://schemas.microsoft.com/office/drawing/2014/main" id="{E2370505-5739-DDDF-EB1F-28E7D561D0E5}"/>
              </a:ext>
            </a:extLst>
          </p:cNvPr>
          <p:cNvSpPr/>
          <p:nvPr/>
        </p:nvSpPr>
        <p:spPr>
          <a:xfrm>
            <a:off x="3870093" y="162041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9675A8-253E-51F0-D08A-B0932ABAB050}"/>
              </a:ext>
            </a:extLst>
          </p:cNvPr>
          <p:cNvSpPr/>
          <p:nvPr/>
        </p:nvSpPr>
        <p:spPr>
          <a:xfrm>
            <a:off x="2968303" y="2865471"/>
            <a:ext cx="954593" cy="442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&gt;=9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12070" y="3642471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93732" y="361992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031C0CC8-9A9B-3683-D558-778A841DCFBE}"/>
              </a:ext>
            </a:extLst>
          </p:cNvPr>
          <p:cNvSpPr txBox="1">
            <a:spLocks/>
          </p:cNvSpPr>
          <p:nvPr/>
        </p:nvSpPr>
        <p:spPr>
          <a:xfrm>
            <a:off x="172496" y="4307359"/>
            <a:ext cx="11847007" cy="19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看第一個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→傳上來一定要是比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還要大的數值（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Max(-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,9)=9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，但是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[9,7]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→發生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Pruning</a:t>
            </a:r>
          </a:p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就算有比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還要大的值，也不會影響到第二層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所以另外兩個可以忽略。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E3EA11-5FC5-E246-FB1F-C34B8894AB68}"/>
              </a:ext>
            </a:extLst>
          </p:cNvPr>
          <p:cNvSpPr/>
          <p:nvPr/>
        </p:nvSpPr>
        <p:spPr>
          <a:xfrm>
            <a:off x="3074402" y="1407153"/>
            <a:ext cx="795691" cy="40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7]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9EC9246-CEFF-16E4-C455-80EBB3EDAD8B}"/>
              </a:ext>
            </a:extLst>
          </p:cNvPr>
          <p:cNvSpPr/>
          <p:nvPr/>
        </p:nvSpPr>
        <p:spPr>
          <a:xfrm>
            <a:off x="2733545" y="3713856"/>
            <a:ext cx="8620255" cy="4779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Blind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72DDEE-4BFD-37DB-B0A2-1FE6693901B8}"/>
              </a:ext>
            </a:extLst>
          </p:cNvPr>
          <p:cNvSpPr/>
          <p:nvPr/>
        </p:nvSpPr>
        <p:spPr>
          <a:xfrm>
            <a:off x="3525050" y="2442674"/>
            <a:ext cx="795691" cy="40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B9E4CA-9F59-C7DE-CBE5-68DDAD7FAFF4}"/>
              </a:ext>
            </a:extLst>
          </p:cNvPr>
          <p:cNvSpPr/>
          <p:nvPr/>
        </p:nvSpPr>
        <p:spPr>
          <a:xfrm>
            <a:off x="3525050" y="2425502"/>
            <a:ext cx="1142902" cy="446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[9,7]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59A1B9-4CF9-D102-70A6-A651616A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09C90FB3-B4F3-5DEC-E77B-0F143860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362040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7" name="十邊形 6">
            <a:extLst>
              <a:ext uri="{FF2B5EF4-FFF2-40B4-BE49-F238E27FC236}">
                <a16:creationId xmlns:a16="http://schemas.microsoft.com/office/drawing/2014/main" id="{E2370505-5739-DDDF-EB1F-28E7D561D0E5}"/>
              </a:ext>
            </a:extLst>
          </p:cNvPr>
          <p:cNvSpPr/>
          <p:nvPr/>
        </p:nvSpPr>
        <p:spPr>
          <a:xfrm>
            <a:off x="3870093" y="1751045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4548161" y="3695081"/>
            <a:ext cx="6805639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Blind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00A2CA-526B-6FE8-C843-CF45F747B9FE}"/>
              </a:ext>
            </a:extLst>
          </p:cNvPr>
          <p:cNvSpPr/>
          <p:nvPr/>
        </p:nvSpPr>
        <p:spPr>
          <a:xfrm>
            <a:off x="3149222" y="1434943"/>
            <a:ext cx="795691" cy="40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7]</a:t>
            </a:r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582575" y="2850074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min(-4,7)=-4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-4]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el-GR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β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=-4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上升到第一層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Max(-∞,-4)=-4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，第一層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+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870093" y="1746008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2F39865-6903-8BA6-3293-13590672A5E1}"/>
              </a:ext>
            </a:extLst>
          </p:cNvPr>
          <p:cNvSpPr/>
          <p:nvPr/>
        </p:nvSpPr>
        <p:spPr>
          <a:xfrm>
            <a:off x="2915498" y="1436756"/>
            <a:ext cx="1061038" cy="405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-4]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F109A37-9497-ABB1-E953-8A5E1F8E876E}"/>
              </a:ext>
            </a:extLst>
          </p:cNvPr>
          <p:cNvSpPr/>
          <p:nvPr/>
        </p:nvSpPr>
        <p:spPr>
          <a:xfrm>
            <a:off x="4844980" y="1109475"/>
            <a:ext cx="826059" cy="37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4610001" y="1093746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97069" y="1089009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B46FB7-73B0-DC70-A093-9AD6818F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1CD433-E5FC-9B55-820A-082696BD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36765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5325626" y="3695081"/>
            <a:ext cx="6028174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Blind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看第一個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5→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傳上來一定要是比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還要大的數值（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Max(-4, 5)=5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[5, +∞]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AA7BCA-D688-4E79-46E3-00A276D8A0F8}"/>
              </a:ext>
            </a:extLst>
          </p:cNvPr>
          <p:cNvSpPr/>
          <p:nvPr/>
        </p:nvSpPr>
        <p:spPr>
          <a:xfrm>
            <a:off x="6404491" y="1749317"/>
            <a:ext cx="797859" cy="44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C53F6E-EAF5-279E-7B08-9CBCC2F6F713}"/>
              </a:ext>
            </a:extLst>
          </p:cNvPr>
          <p:cNvSpPr/>
          <p:nvPr/>
        </p:nvSpPr>
        <p:spPr>
          <a:xfrm>
            <a:off x="5398447" y="2661518"/>
            <a:ext cx="874455" cy="40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54C7F2-B9E3-A47A-DFD6-5D3BCAA78B5A}"/>
              </a:ext>
            </a:extLst>
          </p:cNvPr>
          <p:cNvSpPr/>
          <p:nvPr/>
        </p:nvSpPr>
        <p:spPr>
          <a:xfrm>
            <a:off x="5367947" y="2591705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[5, +∞]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79CA5D-775D-DBF2-7631-F055D5FE5C87}"/>
              </a:ext>
            </a:extLst>
          </p:cNvPr>
          <p:cNvSpPr/>
          <p:nvPr/>
        </p:nvSpPr>
        <p:spPr>
          <a:xfrm>
            <a:off x="4727776" y="3000191"/>
            <a:ext cx="954593" cy="442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&gt;=5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59C376-17C7-A8F4-160B-73D30D39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A834217B-887B-D0A5-B24F-9D43162B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312069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5794956" y="3695081"/>
            <a:ext cx="5558844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Blind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再看第二個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7→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傳上來一定要是比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還要大的數值（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Max(5, 7)=7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[7, +∞]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上升到第二層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(7, +∞)=7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7]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AA7BCA-D688-4E79-46E3-00A276D8A0F8}"/>
              </a:ext>
            </a:extLst>
          </p:cNvPr>
          <p:cNvSpPr/>
          <p:nvPr/>
        </p:nvSpPr>
        <p:spPr>
          <a:xfrm>
            <a:off x="6404491" y="1749317"/>
            <a:ext cx="797859" cy="44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54C7F2-B9E3-A47A-DFD6-5D3BCAA78B5A}"/>
              </a:ext>
            </a:extLst>
          </p:cNvPr>
          <p:cNvSpPr/>
          <p:nvPr/>
        </p:nvSpPr>
        <p:spPr>
          <a:xfrm>
            <a:off x="5475043" y="2601768"/>
            <a:ext cx="797859" cy="39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[5, +∞]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79CA5D-775D-DBF2-7631-F055D5FE5C87}"/>
              </a:ext>
            </a:extLst>
          </p:cNvPr>
          <p:cNvSpPr/>
          <p:nvPr/>
        </p:nvSpPr>
        <p:spPr>
          <a:xfrm>
            <a:off x="4727776" y="3000191"/>
            <a:ext cx="954593" cy="442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&gt;=7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A8A17E-E756-13E0-4873-A294D1B55AA6}"/>
              </a:ext>
            </a:extLst>
          </p:cNvPr>
          <p:cNvSpPr/>
          <p:nvPr/>
        </p:nvSpPr>
        <p:spPr>
          <a:xfrm>
            <a:off x="5438934" y="2573270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[7, +∞]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83F931-F3E6-F2DE-16C1-BBF369A65F94}"/>
              </a:ext>
            </a:extLst>
          </p:cNvPr>
          <p:cNvSpPr/>
          <p:nvPr/>
        </p:nvSpPr>
        <p:spPr>
          <a:xfrm>
            <a:off x="6396880" y="1769175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7 ]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89C408-4A32-5FB2-B492-3D0D764F44CA}"/>
              </a:ext>
            </a:extLst>
          </p:cNvPr>
          <p:cNvSpPr/>
          <p:nvPr/>
        </p:nvSpPr>
        <p:spPr>
          <a:xfrm>
            <a:off x="5541508" y="1938039"/>
            <a:ext cx="954593" cy="442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&lt;=7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D577F3C6-2DBE-A6F8-5E98-9AFC8AC0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315BA633-BD4B-0367-E776-7B31A724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204061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6404492" y="3737641"/>
            <a:ext cx="4928513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Blind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min(7,-9)=-9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7]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[-4, -9]</a:t>
            </a:r>
            <a:b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→發生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Pruning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，就算有比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還要小的值，也不會影響到第一層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所以另外兩個可以忽略。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83F931-F3E6-F2DE-16C1-BBF369A65F94}"/>
              </a:ext>
            </a:extLst>
          </p:cNvPr>
          <p:cNvSpPr/>
          <p:nvPr/>
        </p:nvSpPr>
        <p:spPr>
          <a:xfrm>
            <a:off x="6316403" y="1811975"/>
            <a:ext cx="885948" cy="376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</a:t>
            </a:r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7 ]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-9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E67F02-44E1-5C54-D96C-327F3200AED9}"/>
              </a:ext>
            </a:extLst>
          </p:cNvPr>
          <p:cNvSpPr/>
          <p:nvPr/>
        </p:nvSpPr>
        <p:spPr>
          <a:xfrm>
            <a:off x="6243794" y="1759433"/>
            <a:ext cx="1142902" cy="446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[-4,-9]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7" name="乘號 16">
            <a:extLst>
              <a:ext uri="{FF2B5EF4-FFF2-40B4-BE49-F238E27FC236}">
                <a16:creationId xmlns:a16="http://schemas.microsoft.com/office/drawing/2014/main" id="{51D33462-BFE2-40B6-73D9-BD6EB472992F}"/>
              </a:ext>
            </a:extLst>
          </p:cNvPr>
          <p:cNvSpPr/>
          <p:nvPr/>
        </p:nvSpPr>
        <p:spPr>
          <a:xfrm>
            <a:off x="6803421" y="2800786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C5E3FF-ADFE-408E-F9B2-1EF51C02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3B5C2F3C-8B01-8B88-327D-7CF020AE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71793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11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8470760" y="3737641"/>
            <a:ext cx="2862245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Blind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看第一個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→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傳上來一定要是比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還要大的數值（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Max(-4,1)=1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+∞]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-4</a:t>
            </a:r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</a:rPr>
              <a:t>-9</a:t>
            </a:r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7531694C-D6B6-C7CE-D7FA-FC538BF04D10}"/>
              </a:ext>
            </a:extLst>
          </p:cNvPr>
          <p:cNvSpPr/>
          <p:nvPr/>
        </p:nvSpPr>
        <p:spPr>
          <a:xfrm>
            <a:off x="5763203" y="1980201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7" name="禁止標誌 6">
            <a:extLst>
              <a:ext uri="{FF2B5EF4-FFF2-40B4-BE49-F238E27FC236}">
                <a16:creationId xmlns:a16="http://schemas.microsoft.com/office/drawing/2014/main" id="{5F670F84-8395-5508-B5D7-BFEACA66566E}"/>
              </a:ext>
            </a:extLst>
          </p:cNvPr>
          <p:cNvSpPr/>
          <p:nvPr/>
        </p:nvSpPr>
        <p:spPr>
          <a:xfrm>
            <a:off x="6803421" y="2956806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E6DD56-B837-8783-F536-39F680F2297F}"/>
              </a:ext>
            </a:extLst>
          </p:cNvPr>
          <p:cNvSpPr/>
          <p:nvPr/>
        </p:nvSpPr>
        <p:spPr>
          <a:xfrm>
            <a:off x="8059060" y="1672000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608F1B-A08A-A16C-B5E5-75520EE3FAF9}"/>
              </a:ext>
            </a:extLst>
          </p:cNvPr>
          <p:cNvSpPr/>
          <p:nvPr/>
        </p:nvSpPr>
        <p:spPr>
          <a:xfrm>
            <a:off x="8081287" y="2648290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C5B0627-31C2-531E-9008-B5D6B1B45DFB}"/>
              </a:ext>
            </a:extLst>
          </p:cNvPr>
          <p:cNvSpPr/>
          <p:nvPr/>
        </p:nvSpPr>
        <p:spPr>
          <a:xfrm>
            <a:off x="8064882" y="2656931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+∞]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0F6C319-8985-D04D-07EC-9AB030124E49}"/>
              </a:ext>
            </a:extLst>
          </p:cNvPr>
          <p:cNvSpPr/>
          <p:nvPr/>
        </p:nvSpPr>
        <p:spPr>
          <a:xfrm>
            <a:off x="7516167" y="3024095"/>
            <a:ext cx="954593" cy="442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&gt;=1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463928-3609-6F7A-2DCB-B24F2D2A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4" name="頁尾版面配置區 13">
            <a:extLst>
              <a:ext uri="{FF2B5EF4-FFF2-40B4-BE49-F238E27FC236}">
                <a16:creationId xmlns:a16="http://schemas.microsoft.com/office/drawing/2014/main" id="{70F6193F-66F4-C54E-32BA-33E473EA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388166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1365</Words>
  <Application>Microsoft Office PowerPoint</Application>
  <PresentationFormat>寬螢幕</PresentationFormat>
  <Paragraphs>235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微軟正黑體</vt:lpstr>
      <vt:lpstr>Arial</vt:lpstr>
      <vt:lpstr>Office 佈景主題</vt:lpstr>
      <vt:lpstr>HomeWork Alpha-Beta Pruning</vt:lpstr>
      <vt:lpstr>〔初始化〕</vt:lpstr>
      <vt:lpstr>第一步驟</vt:lpstr>
      <vt:lpstr>第二步驟</vt:lpstr>
      <vt:lpstr>第三步驟</vt:lpstr>
      <vt:lpstr>第四步驟</vt:lpstr>
      <vt:lpstr>第五步驟</vt:lpstr>
      <vt:lpstr>第六步驟</vt:lpstr>
      <vt:lpstr>第七步驟</vt:lpstr>
      <vt:lpstr>第八步驟</vt:lpstr>
      <vt:lpstr>第九步驟</vt:lpstr>
      <vt:lpstr>第十步驟</vt:lpstr>
      <vt:lpstr>第十一步驟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哲平 何</dc:creator>
  <cp:lastModifiedBy>哲平 何</cp:lastModifiedBy>
  <cp:revision>626</cp:revision>
  <dcterms:created xsi:type="dcterms:W3CDTF">2023-03-31T07:15:11Z</dcterms:created>
  <dcterms:modified xsi:type="dcterms:W3CDTF">2023-04-06T08:06:35Z</dcterms:modified>
</cp:coreProperties>
</file>