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3" r:id="rId2"/>
    <p:sldId id="276" r:id="rId3"/>
    <p:sldId id="278" r:id="rId4"/>
    <p:sldId id="279" r:id="rId5"/>
    <p:sldId id="280" r:id="rId6"/>
    <p:sldId id="275"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3" autoAdjust="0"/>
  </p:normalViewPr>
  <p:slideViewPr>
    <p:cSldViewPr snapToGrid="0">
      <p:cViewPr varScale="1">
        <p:scale>
          <a:sx n="64" d="100"/>
          <a:sy n="64" d="100"/>
        </p:scale>
        <p:origin x="5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91FC-450D-43F9-A2F4-FF300A52DABB}" type="datetimeFigureOut">
              <a:rPr lang="en-US" smtClean="0"/>
              <a:t>4/27/2023</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1F306-2032-4BAC-9E36-7694F1309D92}" type="slidenum">
              <a:rPr lang="en-US" smtClean="0"/>
              <a:t>‹#›</a:t>
            </a:fld>
            <a:endParaRPr lang="en-US"/>
          </a:p>
        </p:txBody>
      </p:sp>
    </p:spTree>
    <p:extLst>
      <p:ext uri="{BB962C8B-B14F-4D97-AF65-F5344CB8AC3E}">
        <p14:creationId xmlns:p14="http://schemas.microsoft.com/office/powerpoint/2010/main" val="74735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afka.apache.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b="0" i="0" u="sng" dirty="0">
                <a:solidFill>
                  <a:schemeClr val="tx1"/>
                </a:solidFill>
                <a:effectLst/>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Apache Kafka</a:t>
            </a:r>
            <a:r>
              <a:rPr lang="en-US" altLang="zh-TW" b="0" i="0" dirty="0">
                <a:solidFill>
                  <a:schemeClr val="tx1"/>
                </a:solidFill>
                <a:effectLst/>
                <a:latin typeface="微軟正黑體" panose="020B0604030504040204" pitchFamily="34" charset="-120"/>
                <a:ea typeface="微軟正黑體" panose="020B0604030504040204" pitchFamily="34" charset="-120"/>
              </a:rPr>
              <a:t> </a:t>
            </a:r>
            <a:r>
              <a:rPr lang="zh-TW" altLang="en-US" b="0" i="0" dirty="0">
                <a:solidFill>
                  <a:schemeClr val="tx1"/>
                </a:solidFill>
                <a:effectLst/>
                <a:latin typeface="微軟正黑體" panose="020B0604030504040204" pitchFamily="34" charset="-120"/>
                <a:ea typeface="微軟正黑體" panose="020B0604030504040204" pitchFamily="34" charset="-120"/>
              </a:rPr>
              <a:t>最初由 </a:t>
            </a:r>
            <a:r>
              <a:rPr lang="en-US" altLang="zh-TW" b="0" i="0" dirty="0" err="1">
                <a:solidFill>
                  <a:schemeClr val="tx1"/>
                </a:solidFill>
                <a:effectLst/>
                <a:latin typeface="微軟正黑體" panose="020B0604030504040204" pitchFamily="34" charset="-120"/>
                <a:ea typeface="微軟正黑體" panose="020B0604030504040204" pitchFamily="34" charset="-120"/>
              </a:rPr>
              <a:t>Linkedin</a:t>
            </a:r>
            <a:r>
              <a:rPr lang="en-US" altLang="zh-TW" b="0" i="0" dirty="0">
                <a:solidFill>
                  <a:schemeClr val="tx1"/>
                </a:solidFill>
                <a:effectLst/>
                <a:latin typeface="微軟正黑體" panose="020B0604030504040204" pitchFamily="34" charset="-120"/>
                <a:ea typeface="微軟正黑體" panose="020B0604030504040204" pitchFamily="34" charset="-120"/>
              </a:rPr>
              <a:t> </a:t>
            </a:r>
            <a:r>
              <a:rPr lang="zh-TW" altLang="en-US" b="0" i="0" dirty="0">
                <a:solidFill>
                  <a:schemeClr val="tx1"/>
                </a:solidFill>
                <a:effectLst/>
                <a:latin typeface="微軟正黑體" panose="020B0604030504040204" pitchFamily="34" charset="-120"/>
                <a:ea typeface="微軟正黑體" panose="020B0604030504040204" pitchFamily="34" charset="-120"/>
              </a:rPr>
              <a:t>所開發為了解決 </a:t>
            </a:r>
            <a:r>
              <a:rPr lang="en-US" altLang="zh-TW" b="0" i="0" dirty="0">
                <a:solidFill>
                  <a:schemeClr val="tx1"/>
                </a:solidFill>
                <a:effectLst/>
                <a:latin typeface="微軟正黑體" panose="020B0604030504040204" pitchFamily="34" charset="-120"/>
                <a:ea typeface="微軟正黑體" panose="020B0604030504040204" pitchFamily="34" charset="-120"/>
              </a:rPr>
              <a:t>data pipeline </a:t>
            </a:r>
            <a:r>
              <a:rPr lang="zh-TW" altLang="en-US" b="0" i="0" dirty="0">
                <a:solidFill>
                  <a:schemeClr val="tx1"/>
                </a:solidFill>
                <a:effectLst/>
                <a:latin typeface="微軟正黑體" panose="020B0604030504040204" pitchFamily="34" charset="-120"/>
                <a:ea typeface="微軟正黑體" panose="020B0604030504040204" pitchFamily="34" charset="-120"/>
              </a:rPr>
              <a:t>問題</a:t>
            </a:r>
            <a:endParaRPr lang="en-US" altLang="zh-TW" b="0" i="0" dirty="0">
              <a:solidFill>
                <a:schemeClr val="tx1"/>
              </a:solidFill>
              <a:effectLst/>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不同於其他的訊息處理系統，</a:t>
            </a:r>
            <a:r>
              <a:rPr lang="en-US" altLang="zh-TW" dirty="0">
                <a:solidFill>
                  <a:schemeClr val="tx1"/>
                </a:solidFill>
                <a:latin typeface="微軟正黑體" panose="020B0604030504040204" pitchFamily="34" charset="-120"/>
                <a:ea typeface="微軟正黑體" panose="020B0604030504040204" pitchFamily="34" charset="-120"/>
              </a:rPr>
              <a:t>Apache Kafka </a:t>
            </a:r>
            <a:r>
              <a:rPr lang="zh-TW" altLang="en-US" dirty="0">
                <a:solidFill>
                  <a:schemeClr val="tx1"/>
                </a:solidFill>
                <a:latin typeface="微軟正黑體" panose="020B0604030504040204" pitchFamily="34" charset="-120"/>
                <a:ea typeface="微軟正黑體" panose="020B0604030504040204" pitchFamily="34" charset="-120"/>
              </a:rPr>
              <a:t>是針對 </a:t>
            </a:r>
            <a:r>
              <a:rPr lang="en-US" altLang="zh-TW" dirty="0">
                <a:solidFill>
                  <a:schemeClr val="tx1"/>
                </a:solidFill>
                <a:latin typeface="微軟正黑體" panose="020B0604030504040204" pitchFamily="34" charset="-120"/>
                <a:ea typeface="微軟正黑體" panose="020B0604030504040204" pitchFamily="34" charset="-120"/>
              </a:rPr>
              <a:t>big data streaming </a:t>
            </a:r>
            <a:r>
              <a:rPr lang="zh-TW" altLang="en-US" dirty="0">
                <a:solidFill>
                  <a:schemeClr val="tx1"/>
                </a:solidFill>
                <a:latin typeface="微軟正黑體" panose="020B0604030504040204" pitchFamily="34" charset="-120"/>
                <a:ea typeface="微軟正黑體" panose="020B0604030504040204" pitchFamily="34" charset="-120"/>
              </a:rPr>
              <a:t>處理而設計，可以輕易達到每秒上萬等級 </a:t>
            </a:r>
            <a:r>
              <a:rPr lang="en-US" altLang="zh-TW" dirty="0">
                <a:solidFill>
                  <a:schemeClr val="tx1"/>
                </a:solidFill>
                <a:latin typeface="微軟正黑體" panose="020B0604030504040204" pitchFamily="34" charset="-120"/>
                <a:ea typeface="微軟正黑體" panose="020B0604030504040204" pitchFamily="34" charset="-120"/>
              </a:rPr>
              <a:t>requests</a:t>
            </a:r>
          </a:p>
          <a:p>
            <a:pPr marL="171450" indent="-171450">
              <a:buFont typeface="Arial" panose="020B0604020202020204" pitchFamily="34" charset="0"/>
              <a:buChar char="•"/>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採用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前</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每個應用之間都需要知道彼此的 </a:t>
            </a:r>
            <a:r>
              <a:rPr lang="en-US" altLang="zh-TW" dirty="0">
                <a:solidFill>
                  <a:schemeClr val="tx1"/>
                </a:solidFill>
                <a:latin typeface="微軟正黑體" panose="020B0604030504040204" pitchFamily="34" charset="-120"/>
                <a:ea typeface="微軟正黑體" panose="020B0604030504040204" pitchFamily="34" charset="-120"/>
              </a:rPr>
              <a:t>API </a:t>
            </a:r>
            <a:r>
              <a:rPr lang="zh-TW" altLang="en-US" dirty="0">
                <a:solidFill>
                  <a:schemeClr val="tx1"/>
                </a:solidFill>
                <a:latin typeface="微軟正黑體" panose="020B0604030504040204" pitchFamily="34" charset="-120"/>
                <a:ea typeface="微軟正黑體" panose="020B0604030504040204" pitchFamily="34" charset="-120"/>
              </a:rPr>
              <a:t>接口才能串接，或是如果一方暫時故障無法回應，可能就會失去資料。</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當使用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後</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可以將低其元件之間的耦合，且讓資料流變的清晰可見。</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endParaRPr lang="en-US" altLang="zh-TW"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B0C1F306-2032-4BAC-9E36-7694F1309D92}" type="slidenum">
              <a:rPr lang="en-US" smtClean="0"/>
              <a:t>2</a:t>
            </a:fld>
            <a:endParaRPr lang="en-US"/>
          </a:p>
        </p:txBody>
      </p:sp>
    </p:spTree>
    <p:extLst>
      <p:ext uri="{BB962C8B-B14F-4D97-AF65-F5344CB8AC3E}">
        <p14:creationId xmlns:p14="http://schemas.microsoft.com/office/powerpoint/2010/main" val="354899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Leo</a:t>
            </a:r>
          </a:p>
          <a:p>
            <a:pPr marL="171450" indent="-171450">
              <a:buFont typeface="Arial" panose="020B0604020202020204" pitchFamily="34" charset="0"/>
              <a:buChar char="•"/>
            </a:pP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的起步與今天許多網站的起步一樣，作為一個單一的整體應用程序來完成所有事情。</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started as many sites start today, as a single monolithic application doing it all. </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它為所有不同的頁面託管 </a:t>
            </a:r>
            <a:r>
              <a:rPr lang="en-US" altLang="zh-TW" dirty="0">
                <a:solidFill>
                  <a:schemeClr val="tx1"/>
                </a:solidFill>
                <a:latin typeface="微軟正黑體" panose="020B0604030504040204" pitchFamily="34" charset="-120"/>
                <a:ea typeface="微軟正黑體" panose="020B0604030504040204" pitchFamily="34" charset="-120"/>
              </a:rPr>
              <a:t>web servlet</a:t>
            </a:r>
            <a:r>
              <a:rPr lang="zh-TW" altLang="en-US" dirty="0">
                <a:solidFill>
                  <a:schemeClr val="tx1"/>
                </a:solidFill>
                <a:latin typeface="微軟正黑體" panose="020B0604030504040204" pitchFamily="34" charset="-120"/>
                <a:ea typeface="微軟正黑體" panose="020B0604030504040204" pitchFamily="34" charset="-120"/>
              </a:rPr>
              <a:t>，處理業務邏輯，並連接到少數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數據庫。</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It hosted web servlets for all the various pages, handled business logic, and connected to a handful of LinkedIn databases.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隨著網站的發展，</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也在發展，其角色和責任也在增加，自然而然地也增加了它的複雜性。負載平衡有助於啟動多個 </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實例。但增加的負載正在加重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最關鍵的系統</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其會員資料數據庫的負擔。</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As the site grew, so did Leo, increasing its role and responsibility, and naturally increasing its complexity. Load balancing helped as multiple instances of Leo were spun up. But the added load was taxing LinkedIn’s most critical system - its member profile database.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我們做的一個簡單的修復是經典的垂直縮放</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投入更多的 </a:t>
            </a:r>
            <a:r>
              <a:rPr lang="en-US" altLang="zh-TW" dirty="0">
                <a:solidFill>
                  <a:schemeClr val="tx1"/>
                </a:solidFill>
                <a:latin typeface="微軟正黑體" panose="020B0604030504040204" pitchFamily="34" charset="-120"/>
                <a:ea typeface="微軟正黑體" panose="020B0604030504040204" pitchFamily="34" charset="-120"/>
              </a:rPr>
              <a:t>CPU </a:t>
            </a:r>
            <a:r>
              <a:rPr lang="zh-TW" altLang="en-US" dirty="0">
                <a:solidFill>
                  <a:schemeClr val="tx1"/>
                </a:solidFill>
                <a:latin typeface="微軟正黑體" panose="020B0604030504040204" pitchFamily="34" charset="-120"/>
                <a:ea typeface="微軟正黑體" panose="020B0604030504040204" pitchFamily="34" charset="-120"/>
              </a:rPr>
              <a:t>和內存！</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An easy fix we did was classic vertical scaling - throw more CPUs and memory at it!</a:t>
            </a:r>
          </a:p>
        </p:txBody>
      </p:sp>
      <p:sp>
        <p:nvSpPr>
          <p:cNvPr id="4" name="投影片編號版面配置區 3"/>
          <p:cNvSpPr>
            <a:spLocks noGrp="1"/>
          </p:cNvSpPr>
          <p:nvPr>
            <p:ph type="sldNum" sz="quarter" idx="5"/>
          </p:nvPr>
        </p:nvSpPr>
        <p:spPr/>
        <p:txBody>
          <a:bodyPr/>
          <a:lstStyle/>
          <a:p>
            <a:fld id="{B0C1F306-2032-4BAC-9E36-7694F1309D92}" type="slidenum">
              <a:rPr lang="en-US" smtClean="0"/>
              <a:t>3</a:t>
            </a:fld>
            <a:endParaRPr lang="en-US"/>
          </a:p>
        </p:txBody>
      </p:sp>
    </p:spTree>
    <p:extLst>
      <p:ext uri="{BB962C8B-B14F-4D97-AF65-F5344CB8AC3E}">
        <p14:creationId xmlns:p14="http://schemas.microsoft.com/office/powerpoint/2010/main" val="281501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Leo</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隨著網站流量越來越大，我們的單體應用 </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經常在生產環境中宕機，很難進行故障排除和恢復，也很難發布新代碼。高可用性對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至關重要。很明顯，我們需要“殺死 </a:t>
            </a:r>
            <a:r>
              <a:rPr lang="en-US" altLang="zh-TW" dirty="0">
                <a:solidFill>
                  <a:schemeClr val="tx1"/>
                </a:solidFill>
                <a:latin typeface="微軟正黑體" panose="020B0604030504040204" pitchFamily="34" charset="-120"/>
                <a:ea typeface="微軟正黑體" panose="020B0604030504040204" pitchFamily="34" charset="-120"/>
              </a:rPr>
              <a:t>Leo”</a:t>
            </a:r>
            <a:r>
              <a:rPr lang="zh-TW" altLang="en-US" dirty="0">
                <a:solidFill>
                  <a:schemeClr val="tx1"/>
                </a:solidFill>
                <a:latin typeface="微軟正黑體" panose="020B0604030504040204" pitchFamily="34" charset="-120"/>
                <a:ea typeface="微軟正黑體" panose="020B0604030504040204" pitchFamily="34" charset="-120"/>
              </a:rPr>
              <a:t>並將其分解為許多小型功能。</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As the site began to see more and more traffic, our single monolithic app Leo was often going down in production, it was difficult to troubleshoot and recover, and difficult to release new code. High availability is critical to LinkedIn. It was clear we needed to “Kill Leo” and break it up into many small functional.</a:t>
            </a:r>
          </a:p>
        </p:txBody>
      </p:sp>
      <p:sp>
        <p:nvSpPr>
          <p:cNvPr id="4" name="投影片編號版面配置區 3"/>
          <p:cNvSpPr>
            <a:spLocks noGrp="1"/>
          </p:cNvSpPr>
          <p:nvPr>
            <p:ph type="sldNum" sz="quarter" idx="5"/>
          </p:nvPr>
        </p:nvSpPr>
        <p:spPr/>
        <p:txBody>
          <a:bodyPr/>
          <a:lstStyle/>
          <a:p>
            <a:fld id="{B0C1F306-2032-4BAC-9E36-7694F1309D92}" type="slidenum">
              <a:rPr lang="en-US" smtClean="0"/>
              <a:t>4</a:t>
            </a:fld>
            <a:endParaRPr lang="en-US"/>
          </a:p>
        </p:txBody>
      </p:sp>
    </p:spTree>
    <p:extLst>
      <p:ext uri="{BB962C8B-B14F-4D97-AF65-F5344CB8AC3E}">
        <p14:creationId xmlns:p14="http://schemas.microsoft.com/office/powerpoint/2010/main" val="4552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Kafka</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為了收集越來越多的數據</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To collect its growing amount of data</a:t>
            </a:r>
          </a:p>
          <a:p>
            <a:pPr marL="0" indent="0">
              <a:buFont typeface="Arial" panose="020B0604020202020204" pitchFamily="34" charset="0"/>
              <a:buNone/>
            </a:pPr>
            <a:r>
              <a:rPr lang="en-US" altLang="zh-TW" i="1" dirty="0">
                <a:solidFill>
                  <a:schemeClr val="tx1"/>
                </a:solidFill>
                <a:latin typeface="微軟正黑體" panose="020B0604030504040204" pitchFamily="34" charset="-120"/>
                <a:ea typeface="微軟正黑體" panose="020B0604030504040204" pitchFamily="34" charset="-120"/>
              </a:rPr>
              <a:t>Example</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需要將成批數據發送到我們的</a:t>
            </a:r>
            <a:r>
              <a:rPr lang="en-US" altLang="zh-TW" dirty="0">
                <a:solidFill>
                  <a:schemeClr val="tx1"/>
                </a:solidFill>
                <a:latin typeface="微軟正黑體" panose="020B0604030504040204" pitchFamily="34" charset="-120"/>
                <a:ea typeface="微軟正黑體" panose="020B0604030504040204" pitchFamily="34" charset="-120"/>
              </a:rPr>
              <a:t>Hadoop </a:t>
            </a:r>
            <a:r>
              <a:rPr lang="zh-TW" altLang="en-US" dirty="0">
                <a:solidFill>
                  <a:schemeClr val="tx1"/>
                </a:solidFill>
                <a:latin typeface="微軟正黑體" panose="020B0604030504040204" pitchFamily="34" charset="-120"/>
                <a:ea typeface="微軟正黑體" panose="020B0604030504040204" pitchFamily="34" charset="-120"/>
              </a:rPr>
              <a:t>工作流中進行分析</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needed to send batches of data into our Hadoop workflow for analytics</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收集並聚合來自每個服務的日誌</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collected and aggregated logs from every service</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收集頁面瀏覽量等跟踪事件</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collected tracking events like pageviews</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當有人更新個人資料時，讓搜索系統保持最新。</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 we needed to keep our people search system up to date whenever someone updated their profile.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結果是開發了我們的分佈式發布</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訂閱消息傳遞平台</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The result was the development of Kafka, our distributed pub-sub messaging platform. </a:t>
            </a:r>
          </a:p>
        </p:txBody>
      </p:sp>
      <p:sp>
        <p:nvSpPr>
          <p:cNvPr id="4" name="投影片編號版面配置區 3"/>
          <p:cNvSpPr>
            <a:spLocks noGrp="1"/>
          </p:cNvSpPr>
          <p:nvPr>
            <p:ph type="sldNum" sz="quarter" idx="5"/>
          </p:nvPr>
        </p:nvSpPr>
        <p:spPr/>
        <p:txBody>
          <a:bodyPr/>
          <a:lstStyle/>
          <a:p>
            <a:fld id="{B0C1F306-2032-4BAC-9E36-7694F1309D92}" type="slidenum">
              <a:rPr lang="en-US" smtClean="0"/>
              <a:t>5</a:t>
            </a:fld>
            <a:endParaRPr lang="en-US"/>
          </a:p>
        </p:txBody>
      </p:sp>
    </p:spTree>
    <p:extLst>
      <p:ext uri="{BB962C8B-B14F-4D97-AF65-F5344CB8AC3E}">
        <p14:creationId xmlns:p14="http://schemas.microsoft.com/office/powerpoint/2010/main" val="304546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4/27/2023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2654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4/27/2023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10900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4/27/2023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131670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4/27/2023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423056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AC1111F-CFB7-4EE5-8D65-8C6198754223}" type="datetimeFigureOut">
              <a:rPr lang="en-US" smtClean="0"/>
              <a:t>4/27/2023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304463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p:cNvSpPr>
            <a:spLocks noGrp="1"/>
          </p:cNvSpPr>
          <p:nvPr>
            <p:ph type="dt" sz="half" idx="10"/>
          </p:nvPr>
        </p:nvSpPr>
        <p:spPr/>
        <p:txBody>
          <a:bodyPr/>
          <a:lstStyle/>
          <a:p>
            <a:fld id="{9AC1111F-CFB7-4EE5-8D65-8C6198754223}" type="datetimeFigureOut">
              <a:rPr lang="en-US" smtClean="0"/>
              <a:t>4/27/2023</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335551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p:cNvSpPr>
            <a:spLocks noGrp="1"/>
          </p:cNvSpPr>
          <p:nvPr>
            <p:ph type="dt" sz="half" idx="10"/>
          </p:nvPr>
        </p:nvSpPr>
        <p:spPr/>
        <p:txBody>
          <a:bodyPr/>
          <a:lstStyle/>
          <a:p>
            <a:fld id="{9AC1111F-CFB7-4EE5-8D65-8C6198754223}" type="datetimeFigureOut">
              <a:rPr lang="en-US" smtClean="0"/>
              <a:t>4/27/2023</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388055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2"/>
          <p:cNvSpPr>
            <a:spLocks noGrp="1"/>
          </p:cNvSpPr>
          <p:nvPr>
            <p:ph type="dt" sz="half" idx="10"/>
          </p:nvPr>
        </p:nvSpPr>
        <p:spPr/>
        <p:txBody>
          <a:bodyPr/>
          <a:lstStyle/>
          <a:p>
            <a:fld id="{9AC1111F-CFB7-4EE5-8D65-8C6198754223}" type="datetimeFigureOut">
              <a:rPr lang="en-US" smtClean="0"/>
              <a:t>4/27/2023</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120148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AC1111F-CFB7-4EE5-8D65-8C6198754223}" type="datetimeFigureOut">
              <a:rPr lang="en-US" smtClean="0"/>
              <a:t>4/27/2023</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41892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AC1111F-CFB7-4EE5-8D65-8C6198754223}" type="datetimeFigureOut">
              <a:rPr lang="en-US" smtClean="0"/>
              <a:t>4/27/2023</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165253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AC1111F-CFB7-4EE5-8D65-8C6198754223}" type="datetimeFigureOut">
              <a:rPr lang="en-US" smtClean="0"/>
              <a:t>4/27/2023</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a:p>
        </p:txBody>
      </p:sp>
    </p:spTree>
    <p:extLst>
      <p:ext uri="{BB962C8B-B14F-4D97-AF65-F5344CB8AC3E}">
        <p14:creationId xmlns:p14="http://schemas.microsoft.com/office/powerpoint/2010/main" val="278624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1111F-CFB7-4EE5-8D65-8C6198754223}" type="datetimeFigureOut">
              <a:rPr lang="en-US" smtClean="0"/>
              <a:t>4/27/2023</a:t>
            </a:fld>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ACA1D-DBAA-46BC-8239-610E36FE6690}" type="slidenum">
              <a:rPr lang="en-US" smtClean="0"/>
              <a:t>‹#›</a:t>
            </a:fld>
            <a:endParaRPr lang="en-US"/>
          </a:p>
        </p:txBody>
      </p:sp>
    </p:spTree>
    <p:extLst>
      <p:ext uri="{BB962C8B-B14F-4D97-AF65-F5344CB8AC3E}">
        <p14:creationId xmlns:p14="http://schemas.microsoft.com/office/powerpoint/2010/main" val="112538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edium.com/@chihsuan/introduction-to-apache-kafka-1cae693aa85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Application Case Study </a:t>
            </a:r>
            <a:r>
              <a:rPr lang="en-US" sz="2000" b="1" dirty="0">
                <a:solidFill>
                  <a:srgbClr val="0070C0"/>
                </a:solidFill>
              </a:rPr>
              <a:t>(25%) </a:t>
            </a:r>
          </a:p>
        </p:txBody>
      </p:sp>
      <p:sp>
        <p:nvSpPr>
          <p:cNvPr id="3" name="Content Placeholder 2"/>
          <p:cNvSpPr>
            <a:spLocks noGrp="1"/>
          </p:cNvSpPr>
          <p:nvPr>
            <p:ph idx="1"/>
          </p:nvPr>
        </p:nvSpPr>
        <p:spPr/>
        <p:txBody>
          <a:bodyPr/>
          <a:lstStyle/>
          <a:p>
            <a:r>
              <a:rPr lang="en-US" dirty="0"/>
              <a:t>Work Example(s) and Briefing </a:t>
            </a:r>
          </a:p>
        </p:txBody>
      </p:sp>
    </p:spTree>
    <p:extLst>
      <p:ext uri="{BB962C8B-B14F-4D97-AF65-F5344CB8AC3E}">
        <p14:creationId xmlns:p14="http://schemas.microsoft.com/office/powerpoint/2010/main" val="387462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r>
              <a:rPr lang="en-US" dirty="0"/>
              <a:t>Apache Kafka was developed by  </a:t>
            </a:r>
            <a:r>
              <a:rPr lang="en-US" i="1" dirty="0" err="1"/>
              <a:t>Linkedin</a:t>
            </a:r>
            <a:r>
              <a:rPr lang="en-US" i="1" dirty="0"/>
              <a:t> </a:t>
            </a:r>
            <a:r>
              <a:rPr lang="en-US" dirty="0"/>
              <a:t>in 2010.</a:t>
            </a:r>
          </a:p>
          <a:p>
            <a:r>
              <a:rPr lang="en-US" altLang="zh-TW" dirty="0"/>
              <a:t>To solve </a:t>
            </a:r>
            <a:r>
              <a:rPr lang="en-US" altLang="zh-TW" b="1" dirty="0"/>
              <a:t>data pipeline</a:t>
            </a:r>
            <a:r>
              <a:rPr lang="en-US" altLang="zh-TW" dirty="0"/>
              <a:t> problem.</a:t>
            </a:r>
          </a:p>
          <a:p>
            <a:r>
              <a:rPr lang="en-US" altLang="zh-TW" dirty="0"/>
              <a:t>Designed for big data streaming processing.</a:t>
            </a:r>
          </a:p>
          <a:p>
            <a:r>
              <a:rPr lang="en-US" altLang="zh-TW" dirty="0"/>
              <a:t>Capable of handling tens of thousands of requests per second</a:t>
            </a:r>
          </a:p>
          <a:p>
            <a:pPr marL="0" indent="0">
              <a:buNone/>
            </a:pPr>
            <a:endParaRPr lang="en-US" dirty="0"/>
          </a:p>
        </p:txBody>
      </p:sp>
      <p:sp>
        <p:nvSpPr>
          <p:cNvPr id="4" name="文字方塊 3">
            <a:extLst>
              <a:ext uri="{FF2B5EF4-FFF2-40B4-BE49-F238E27FC236}">
                <a16:creationId xmlns:a16="http://schemas.microsoft.com/office/drawing/2014/main" id="{E19EE119-D044-19AC-B110-A816BF486E96}"/>
              </a:ext>
            </a:extLst>
          </p:cNvPr>
          <p:cNvSpPr txBox="1"/>
          <p:nvPr/>
        </p:nvSpPr>
        <p:spPr>
          <a:xfrm>
            <a:off x="838200" y="6269372"/>
            <a:ext cx="3589421" cy="492443"/>
          </a:xfrm>
          <a:prstGeom prst="rect">
            <a:avLst/>
          </a:prstGeom>
          <a:noFill/>
        </p:spPr>
        <p:txBody>
          <a:bodyPr wrap="square" rtlCol="0">
            <a:spAutoFit/>
          </a:bodyPr>
          <a:lstStyle/>
          <a:p>
            <a:r>
              <a:rPr lang="zh-TW" altLang="en-US" sz="2600" dirty="0"/>
              <a:t>↑</a:t>
            </a:r>
            <a:r>
              <a:rPr lang="en-US" altLang="zh-TW" sz="2600" b="1" dirty="0"/>
              <a:t>Before</a:t>
            </a:r>
            <a:r>
              <a:rPr lang="en-US" altLang="zh-TW" sz="2600" dirty="0"/>
              <a:t> Adopting Kafka</a:t>
            </a:r>
            <a:endParaRPr lang="zh-TW" altLang="en-US" sz="2600" dirty="0"/>
          </a:p>
        </p:txBody>
      </p:sp>
      <p:pic>
        <p:nvPicPr>
          <p:cNvPr id="1026" name="Picture 2">
            <a:extLst>
              <a:ext uri="{FF2B5EF4-FFF2-40B4-BE49-F238E27FC236}">
                <a16:creationId xmlns:a16="http://schemas.microsoft.com/office/drawing/2014/main" id="{8F8B1D14-1FE7-6590-0B06-707663BB8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3080084" cy="2837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0EE832-E286-2EF7-EDEE-E5D53E3B3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429758"/>
            <a:ext cx="4857312" cy="283680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13F1DCF2-C1B1-67E7-F411-2D025CFC3C54}"/>
              </a:ext>
            </a:extLst>
          </p:cNvPr>
          <p:cNvSpPr txBox="1"/>
          <p:nvPr/>
        </p:nvSpPr>
        <p:spPr>
          <a:xfrm>
            <a:off x="6096000" y="6269372"/>
            <a:ext cx="3589421" cy="492443"/>
          </a:xfrm>
          <a:prstGeom prst="rect">
            <a:avLst/>
          </a:prstGeom>
          <a:noFill/>
        </p:spPr>
        <p:txBody>
          <a:bodyPr wrap="square" rtlCol="0">
            <a:spAutoFit/>
          </a:bodyPr>
          <a:lstStyle/>
          <a:p>
            <a:r>
              <a:rPr lang="zh-TW" altLang="en-US" sz="2600" dirty="0"/>
              <a:t>↑</a:t>
            </a:r>
            <a:r>
              <a:rPr lang="en-US" altLang="zh-TW" sz="2600" b="1" dirty="0"/>
              <a:t>After</a:t>
            </a:r>
            <a:r>
              <a:rPr lang="en-US" altLang="zh-TW" sz="2600" dirty="0"/>
              <a:t> Adopting Kafka</a:t>
            </a:r>
            <a:endParaRPr lang="zh-TW" altLang="en-US" sz="2600" dirty="0"/>
          </a:p>
        </p:txBody>
      </p:sp>
    </p:spTree>
    <p:extLst>
      <p:ext uri="{BB962C8B-B14F-4D97-AF65-F5344CB8AC3E}">
        <p14:creationId xmlns:p14="http://schemas.microsoft.com/office/powerpoint/2010/main" val="74484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pPr marL="0" indent="0">
              <a:buNone/>
            </a:pPr>
            <a:r>
              <a:rPr lang="en-US" dirty="0"/>
              <a:t>The early years-LEO</a:t>
            </a:r>
          </a:p>
          <a:p>
            <a:r>
              <a:rPr lang="en-US" dirty="0"/>
              <a:t>as a single monolithic application doing it all.</a:t>
            </a:r>
          </a:p>
          <a:p>
            <a:r>
              <a:rPr lang="en-US" dirty="0"/>
              <a:t>hosted web servlets for all the various pages, handled business logic, and connected to a handful of LinkedIn databases. </a:t>
            </a:r>
          </a:p>
        </p:txBody>
      </p:sp>
      <p:pic>
        <p:nvPicPr>
          <p:cNvPr id="6" name="Picture 2">
            <a:extLst>
              <a:ext uri="{FF2B5EF4-FFF2-40B4-BE49-F238E27FC236}">
                <a16:creationId xmlns:a16="http://schemas.microsoft.com/office/drawing/2014/main" id="{4C4655BC-20A5-320A-E642-13939EAB4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79" y="3429000"/>
            <a:ext cx="2685749" cy="308861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30E89D-5D76-E017-D1EF-B5B7BB359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695" y="3354423"/>
            <a:ext cx="6195260" cy="340739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8" name="箭號: 向右 7">
            <a:extLst>
              <a:ext uri="{FF2B5EF4-FFF2-40B4-BE49-F238E27FC236}">
                <a16:creationId xmlns:a16="http://schemas.microsoft.com/office/drawing/2014/main" id="{078D2A4D-1E3B-3C14-2325-9D2A0EEB4C98}"/>
              </a:ext>
            </a:extLst>
          </p:cNvPr>
          <p:cNvSpPr/>
          <p:nvPr/>
        </p:nvSpPr>
        <p:spPr>
          <a:xfrm>
            <a:off x="3212431" y="4800599"/>
            <a:ext cx="2382253" cy="711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75E514E9-BD8B-685F-2090-E58475157F02}"/>
              </a:ext>
            </a:extLst>
          </p:cNvPr>
          <p:cNvSpPr txBox="1"/>
          <p:nvPr/>
        </p:nvSpPr>
        <p:spPr>
          <a:xfrm>
            <a:off x="3185360" y="4154268"/>
            <a:ext cx="2382253" cy="707886"/>
          </a:xfrm>
          <a:prstGeom prst="rect">
            <a:avLst/>
          </a:prstGeom>
          <a:noFill/>
        </p:spPr>
        <p:txBody>
          <a:bodyPr wrap="square" rtlCol="0">
            <a:spAutoFit/>
          </a:bodyPr>
          <a:lstStyle/>
          <a:p>
            <a:r>
              <a:rPr lang="en-US" altLang="zh-TW" sz="2000" dirty="0"/>
              <a:t>throw more CPUs and memory </a:t>
            </a:r>
            <a:endParaRPr lang="zh-TW" altLang="en-US" sz="2000" dirty="0"/>
          </a:p>
        </p:txBody>
      </p:sp>
    </p:spTree>
    <p:extLst>
      <p:ext uri="{BB962C8B-B14F-4D97-AF65-F5344CB8AC3E}">
        <p14:creationId xmlns:p14="http://schemas.microsoft.com/office/powerpoint/2010/main" val="57723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pPr marL="0" indent="0">
              <a:buNone/>
            </a:pPr>
            <a:r>
              <a:rPr lang="en-US" altLang="zh-TW" dirty="0"/>
              <a:t>However, a</a:t>
            </a:r>
            <a:r>
              <a:rPr lang="en-US" dirty="0"/>
              <a:t>s the site began to see more and more traffic,</a:t>
            </a:r>
          </a:p>
          <a:p>
            <a:r>
              <a:rPr lang="en-US" dirty="0"/>
              <a:t>Leo was often going down in production,</a:t>
            </a:r>
          </a:p>
          <a:p>
            <a:r>
              <a:rPr lang="en-US" dirty="0"/>
              <a:t>difficult to troubleshoot and recover,</a:t>
            </a:r>
          </a:p>
          <a:p>
            <a:r>
              <a:rPr lang="en-US" dirty="0"/>
              <a:t>difficult to release new code</a:t>
            </a:r>
          </a:p>
          <a:p>
            <a:r>
              <a:rPr lang="en-US" dirty="0"/>
              <a:t>High availability is critical to LinkedIn.</a:t>
            </a:r>
          </a:p>
        </p:txBody>
      </p:sp>
      <p:pic>
        <p:nvPicPr>
          <p:cNvPr id="1026" name="Picture 2">
            <a:extLst>
              <a:ext uri="{FF2B5EF4-FFF2-40B4-BE49-F238E27FC236}">
                <a16:creationId xmlns:a16="http://schemas.microsoft.com/office/drawing/2014/main" id="{1B9F0D8B-A6AA-1E12-E18A-59E006E68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722" y="2114056"/>
            <a:ext cx="4667250" cy="4572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4835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691"/>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225671"/>
            <a:ext cx="10515600" cy="5340069"/>
          </a:xfrm>
        </p:spPr>
        <p:txBody>
          <a:bodyPr/>
          <a:lstStyle/>
          <a:p>
            <a:r>
              <a:rPr lang="en-US" altLang="zh-TW" dirty="0"/>
              <a:t>Demand:</a:t>
            </a:r>
          </a:p>
          <a:p>
            <a:pPr>
              <a:buFont typeface="Wingdings" panose="05000000000000000000" pitchFamily="2" charset="2"/>
              <a:buChar char="Ø"/>
            </a:pPr>
            <a:r>
              <a:rPr lang="en-US" altLang="zh-TW" dirty="0"/>
              <a:t>sending batches of data into our Hadoop workflow for analytics</a:t>
            </a:r>
          </a:p>
          <a:p>
            <a:pPr>
              <a:buFont typeface="Wingdings" panose="05000000000000000000" pitchFamily="2" charset="2"/>
              <a:buChar char="Ø"/>
            </a:pPr>
            <a:r>
              <a:rPr lang="en-US" altLang="zh-TW" dirty="0"/>
              <a:t>collecting and aggregating logs from every service</a:t>
            </a:r>
          </a:p>
          <a:p>
            <a:pPr>
              <a:buFont typeface="Wingdings" panose="05000000000000000000" pitchFamily="2" charset="2"/>
              <a:buChar char="Ø"/>
            </a:pPr>
            <a:r>
              <a:rPr lang="en-US" altLang="zh-TW" dirty="0"/>
              <a:t>collecting tracking events like pageviews</a:t>
            </a:r>
          </a:p>
          <a:p>
            <a:pPr>
              <a:buFont typeface="Wingdings" panose="05000000000000000000" pitchFamily="2" charset="2"/>
              <a:buChar char="Ø"/>
            </a:pPr>
            <a:r>
              <a:rPr lang="en-US" altLang="zh-TW" dirty="0"/>
              <a:t>keeping search system up to date whenever profile is updated.</a:t>
            </a:r>
          </a:p>
          <a:p>
            <a:r>
              <a:rPr lang="en-US" altLang="zh-TW" dirty="0"/>
              <a:t>To collect the growing amount of data </a:t>
            </a:r>
            <a:br>
              <a:rPr lang="en-US" altLang="zh-TW" dirty="0"/>
            </a:br>
            <a:r>
              <a:rPr lang="zh-TW" altLang="en-US" dirty="0"/>
              <a:t>→ </a:t>
            </a:r>
            <a:r>
              <a:rPr lang="en-US" altLang="zh-TW" dirty="0"/>
              <a:t>Result: the development of </a:t>
            </a:r>
            <a:r>
              <a:rPr lang="en-US" altLang="zh-TW" b="1" dirty="0"/>
              <a:t>Kafka</a:t>
            </a:r>
            <a:endParaRPr lang="en-US" dirty="0"/>
          </a:p>
        </p:txBody>
      </p:sp>
      <p:pic>
        <p:nvPicPr>
          <p:cNvPr id="1026" name="Picture 2">
            <a:extLst>
              <a:ext uri="{FF2B5EF4-FFF2-40B4-BE49-F238E27FC236}">
                <a16:creationId xmlns:a16="http://schemas.microsoft.com/office/drawing/2014/main" id="{0ADB10DE-EF16-FD91-12F4-EEFDED31E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979" y="3783961"/>
            <a:ext cx="3902241" cy="2951069"/>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64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Reference(s) </a:t>
            </a:r>
            <a:r>
              <a:rPr lang="en-US" sz="2000" b="1" dirty="0">
                <a:solidFill>
                  <a:srgbClr val="0070C0"/>
                </a:solidFill>
              </a:rPr>
              <a:t>(5%) </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p:txBody>
          <a:bodyPr/>
          <a:lstStyle/>
          <a:p>
            <a:r>
              <a:rPr lang="en-US" dirty="0"/>
              <a:t>Title, Author(s), Publisher, and Published Date</a:t>
            </a:r>
          </a:p>
        </p:txBody>
      </p:sp>
    </p:spTree>
    <p:extLst>
      <p:ext uri="{BB962C8B-B14F-4D97-AF65-F5344CB8AC3E}">
        <p14:creationId xmlns:p14="http://schemas.microsoft.com/office/powerpoint/2010/main" val="115800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Reference(s) </a:t>
            </a:r>
            <a:r>
              <a:rPr lang="en-US" sz="2000" b="1" dirty="0">
                <a:solidFill>
                  <a:srgbClr val="0070C0"/>
                </a:solidFill>
              </a:rPr>
              <a:t>(5%) </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altLang="zh-TW" dirty="0"/>
              <a:t>Title: </a:t>
            </a:r>
            <a:r>
              <a:rPr lang="en-US" dirty="0"/>
              <a:t>Apache Kafka </a:t>
            </a:r>
            <a:r>
              <a:rPr lang="zh-TW" altLang="en-US" dirty="0"/>
              <a:t>介紹</a:t>
            </a:r>
            <a:br>
              <a:rPr lang="en-US" altLang="zh-TW" dirty="0"/>
            </a:br>
            <a:r>
              <a:rPr lang="en-US" altLang="zh-TW" dirty="0"/>
              <a:t>Author: </a:t>
            </a:r>
            <a:r>
              <a:rPr lang="en-US" altLang="zh-TW" u="sng" dirty="0"/>
              <a:t>Chi-</a:t>
            </a:r>
            <a:r>
              <a:rPr lang="en-US" altLang="zh-TW" u="sng" dirty="0" err="1"/>
              <a:t>Hsuan</a:t>
            </a:r>
            <a:r>
              <a:rPr lang="en-US" altLang="zh-TW" u="sng" dirty="0"/>
              <a:t> Huang</a:t>
            </a:r>
            <a:br>
              <a:rPr lang="en-US" altLang="zh-TW" u="sng" dirty="0"/>
            </a:br>
            <a:r>
              <a:rPr lang="en-US" altLang="zh-TW" u="sng" dirty="0">
                <a:hlinkClick r:id="rId2"/>
              </a:rPr>
              <a:t>https://medium.com/@chihsuan/introduction-to-apache-kafka-1cae693aa85e</a:t>
            </a:r>
            <a:br>
              <a:rPr lang="en-US" altLang="zh-TW" u="sng" dirty="0"/>
            </a:br>
            <a:r>
              <a:rPr lang="en-US" altLang="zh-TW" dirty="0"/>
              <a:t>Published Date: Apr 12, 2020</a:t>
            </a:r>
          </a:p>
          <a:p>
            <a:r>
              <a:rPr lang="en-US" altLang="zh-TW" dirty="0"/>
              <a:t>Title: A Brief History of Scaling LinkedIn</a:t>
            </a:r>
            <a:br>
              <a:rPr lang="en-US" altLang="zh-TW" dirty="0"/>
            </a:br>
            <a:r>
              <a:rPr lang="en-US" altLang="zh-TW" dirty="0"/>
              <a:t>Author: Josh Clemm</a:t>
            </a:r>
            <a:br>
              <a:rPr lang="en-US" altLang="zh-TW" dirty="0"/>
            </a:br>
            <a:r>
              <a:rPr lang="en-US" altLang="zh-TW" dirty="0"/>
              <a:t>https://engineering.linkedin.com/architecture/brief-history-scaling-linkedin</a:t>
            </a:r>
            <a:br>
              <a:rPr lang="en-US" altLang="zh-TW" dirty="0"/>
            </a:br>
            <a:r>
              <a:rPr lang="en-US" altLang="zh-TW" dirty="0"/>
              <a:t>Published Date: July 20, 2015</a:t>
            </a:r>
            <a:br>
              <a:rPr lang="en-US" altLang="zh-TW" dirty="0"/>
            </a:br>
            <a:endParaRPr lang="en-US" altLang="zh-TW" dirty="0"/>
          </a:p>
        </p:txBody>
      </p:sp>
    </p:spTree>
    <p:extLst>
      <p:ext uri="{BB962C8B-B14F-4D97-AF65-F5344CB8AC3E}">
        <p14:creationId xmlns:p14="http://schemas.microsoft.com/office/powerpoint/2010/main" val="35846601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382</TotalTime>
  <Words>894</Words>
  <Application>Microsoft Office PowerPoint</Application>
  <PresentationFormat>寬螢幕</PresentationFormat>
  <Paragraphs>56</Paragraphs>
  <Slides>7</Slides>
  <Notes>4</Notes>
  <HiddenSlides>2</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微軟正黑體</vt:lpstr>
      <vt:lpstr>Arial</vt:lpstr>
      <vt:lpstr>Calibri</vt:lpstr>
      <vt:lpstr>Calibri Light</vt:lpstr>
      <vt:lpstr>Wingdings</vt:lpstr>
      <vt:lpstr>Office 佈景主題</vt:lpstr>
      <vt:lpstr>Application Case Study (25%) </vt:lpstr>
      <vt:lpstr>Application Case Study</vt:lpstr>
      <vt:lpstr>Application Case Study - LinkedIn</vt:lpstr>
      <vt:lpstr>Application Case Study - LinkedIn</vt:lpstr>
      <vt:lpstr>Application Case Study - LinkedIn</vt:lpstr>
      <vt:lpstr>Reference(s) (5%)  </vt:lpstr>
      <vt:lpstr>Reference(s) (5%)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Benny Wang</dc:creator>
  <cp:lastModifiedBy>哲平 何</cp:lastModifiedBy>
  <cp:revision>189</cp:revision>
  <dcterms:created xsi:type="dcterms:W3CDTF">2021-09-27T05:54:04Z</dcterms:created>
  <dcterms:modified xsi:type="dcterms:W3CDTF">2023-04-27T11:33:35Z</dcterms:modified>
</cp:coreProperties>
</file>