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3" r:id="rId2"/>
    <p:sldId id="276" r:id="rId3"/>
    <p:sldId id="278" r:id="rId4"/>
    <p:sldId id="279" r:id="rId5"/>
    <p:sldId id="280" r:id="rId6"/>
    <p:sldId id="281" r:id="rId7"/>
    <p:sldId id="282" r:id="rId8"/>
    <p:sldId id="275"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3" autoAdjust="0"/>
  </p:normalViewPr>
  <p:slideViewPr>
    <p:cSldViewPr snapToGrid="0">
      <p:cViewPr varScale="1">
        <p:scale>
          <a:sx n="64" d="100"/>
          <a:sy n="64" d="100"/>
        </p:scale>
        <p:origin x="14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91FC-450D-43F9-A2F4-FF300A52DABB}" type="datetimeFigureOut">
              <a:rPr lang="en-US" smtClean="0"/>
              <a:t>4/28/2023</a:t>
            </a:fld>
            <a:endParaRPr 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1F306-2032-4BAC-9E36-7694F1309D92}" type="slidenum">
              <a:rPr lang="en-US" smtClean="0"/>
              <a:t>‹#›</a:t>
            </a:fld>
            <a:endParaRPr lang="en-US" dirty="0"/>
          </a:p>
        </p:txBody>
      </p:sp>
    </p:spTree>
    <p:extLst>
      <p:ext uri="{BB962C8B-B14F-4D97-AF65-F5344CB8AC3E}">
        <p14:creationId xmlns:p14="http://schemas.microsoft.com/office/powerpoint/2010/main" val="74735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afka.apache.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b="0" i="0" u="sng" dirty="0">
                <a:solidFill>
                  <a:schemeClr val="tx1"/>
                </a:solidFill>
                <a:effectLst/>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Apache Kafka</a:t>
            </a:r>
            <a:r>
              <a:rPr lang="en-US" altLang="zh-TW" b="0" i="0" dirty="0">
                <a:solidFill>
                  <a:schemeClr val="tx1"/>
                </a:solidFill>
                <a:effectLst/>
                <a:latin typeface="微軟正黑體" panose="020B0604030504040204" pitchFamily="34" charset="-120"/>
                <a:ea typeface="微軟正黑體" panose="020B0604030504040204" pitchFamily="34" charset="-120"/>
              </a:rPr>
              <a:t> </a:t>
            </a:r>
            <a:r>
              <a:rPr lang="zh-TW" altLang="en-US" b="0" i="0" dirty="0">
                <a:solidFill>
                  <a:schemeClr val="tx1"/>
                </a:solidFill>
                <a:effectLst/>
                <a:latin typeface="微軟正黑體" panose="020B0604030504040204" pitchFamily="34" charset="-120"/>
                <a:ea typeface="微軟正黑體" panose="020B0604030504040204" pitchFamily="34" charset="-120"/>
              </a:rPr>
              <a:t>最初由 </a:t>
            </a:r>
            <a:r>
              <a:rPr lang="en-US" altLang="zh-TW" b="0" i="0" dirty="0">
                <a:solidFill>
                  <a:schemeClr val="tx1"/>
                </a:solidFill>
                <a:effectLst/>
                <a:latin typeface="微軟正黑體" panose="020B0604030504040204" pitchFamily="34" charset="-120"/>
                <a:ea typeface="微軟正黑體" panose="020B0604030504040204" pitchFamily="34" charset="-120"/>
              </a:rPr>
              <a:t>Linkedin </a:t>
            </a:r>
            <a:r>
              <a:rPr lang="zh-TW" altLang="en-US" b="0" i="0" dirty="0">
                <a:solidFill>
                  <a:schemeClr val="tx1"/>
                </a:solidFill>
                <a:effectLst/>
                <a:latin typeface="微軟正黑體" panose="020B0604030504040204" pitchFamily="34" charset="-120"/>
                <a:ea typeface="微軟正黑體" panose="020B0604030504040204" pitchFamily="34" charset="-120"/>
              </a:rPr>
              <a:t>所開發為了解決 </a:t>
            </a:r>
            <a:r>
              <a:rPr lang="en-US" altLang="zh-TW" b="0" i="0" dirty="0">
                <a:solidFill>
                  <a:schemeClr val="tx1"/>
                </a:solidFill>
                <a:effectLst/>
                <a:latin typeface="微軟正黑體" panose="020B0604030504040204" pitchFamily="34" charset="-120"/>
                <a:ea typeface="微軟正黑體" panose="020B0604030504040204" pitchFamily="34" charset="-120"/>
              </a:rPr>
              <a:t>data pipeline </a:t>
            </a:r>
            <a:r>
              <a:rPr lang="zh-TW" altLang="en-US" b="0" i="0" dirty="0">
                <a:solidFill>
                  <a:schemeClr val="tx1"/>
                </a:solidFill>
                <a:effectLst/>
                <a:latin typeface="微軟正黑體" panose="020B0604030504040204" pitchFamily="34" charset="-120"/>
                <a:ea typeface="微軟正黑體" panose="020B0604030504040204" pitchFamily="34" charset="-120"/>
              </a:rPr>
              <a:t>問題</a:t>
            </a:r>
            <a:endParaRPr lang="en-US" altLang="zh-TW" b="0" i="0" dirty="0">
              <a:solidFill>
                <a:schemeClr val="tx1"/>
              </a:solidFill>
              <a:effectLst/>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不同於其他的訊息處理系統，</a:t>
            </a:r>
            <a:r>
              <a:rPr lang="en-US" altLang="zh-TW" dirty="0">
                <a:solidFill>
                  <a:schemeClr val="tx1"/>
                </a:solidFill>
                <a:latin typeface="微軟正黑體" panose="020B0604030504040204" pitchFamily="34" charset="-120"/>
                <a:ea typeface="微軟正黑體" panose="020B0604030504040204" pitchFamily="34" charset="-120"/>
              </a:rPr>
              <a:t>Apache Kafka </a:t>
            </a:r>
            <a:r>
              <a:rPr lang="zh-TW" altLang="en-US" dirty="0">
                <a:solidFill>
                  <a:schemeClr val="tx1"/>
                </a:solidFill>
                <a:latin typeface="微軟正黑體" panose="020B0604030504040204" pitchFamily="34" charset="-120"/>
                <a:ea typeface="微軟正黑體" panose="020B0604030504040204" pitchFamily="34" charset="-120"/>
              </a:rPr>
              <a:t>是針對 </a:t>
            </a:r>
            <a:r>
              <a:rPr lang="en-US" altLang="zh-TW" dirty="0">
                <a:solidFill>
                  <a:schemeClr val="tx1"/>
                </a:solidFill>
                <a:latin typeface="微軟正黑體" panose="020B0604030504040204" pitchFamily="34" charset="-120"/>
                <a:ea typeface="微軟正黑體" panose="020B0604030504040204" pitchFamily="34" charset="-120"/>
              </a:rPr>
              <a:t>big data streaming </a:t>
            </a:r>
            <a:r>
              <a:rPr lang="zh-TW" altLang="en-US" dirty="0">
                <a:solidFill>
                  <a:schemeClr val="tx1"/>
                </a:solidFill>
                <a:latin typeface="微軟正黑體" panose="020B0604030504040204" pitchFamily="34" charset="-120"/>
                <a:ea typeface="微軟正黑體" panose="020B0604030504040204" pitchFamily="34" charset="-120"/>
              </a:rPr>
              <a:t>處理而設計，可以輕易達到每秒上萬等級 </a:t>
            </a:r>
            <a:r>
              <a:rPr lang="en-US" altLang="zh-TW" dirty="0">
                <a:solidFill>
                  <a:schemeClr val="tx1"/>
                </a:solidFill>
                <a:latin typeface="微軟正黑體" panose="020B0604030504040204" pitchFamily="34" charset="-120"/>
                <a:ea typeface="微軟正黑體" panose="020B0604030504040204" pitchFamily="34" charset="-120"/>
              </a:rPr>
              <a:t>requests</a:t>
            </a:r>
          </a:p>
          <a:p>
            <a:pPr marL="171450" indent="-171450">
              <a:buFont typeface="Arial" panose="020B0604020202020204" pitchFamily="34" charset="0"/>
              <a:buChar char="•"/>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採用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前</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每個應用之間都需要知道彼此的 </a:t>
            </a:r>
            <a:r>
              <a:rPr lang="en-US" altLang="zh-TW" dirty="0">
                <a:solidFill>
                  <a:schemeClr val="tx1"/>
                </a:solidFill>
                <a:latin typeface="微軟正黑體" panose="020B0604030504040204" pitchFamily="34" charset="-120"/>
                <a:ea typeface="微軟正黑體" panose="020B0604030504040204" pitchFamily="34" charset="-120"/>
              </a:rPr>
              <a:t>API </a:t>
            </a:r>
            <a:r>
              <a:rPr lang="zh-TW" altLang="en-US" dirty="0">
                <a:solidFill>
                  <a:schemeClr val="tx1"/>
                </a:solidFill>
                <a:latin typeface="微軟正黑體" panose="020B0604030504040204" pitchFamily="34" charset="-120"/>
                <a:ea typeface="微軟正黑體" panose="020B0604030504040204" pitchFamily="34" charset="-120"/>
              </a:rPr>
              <a:t>接口才能串接，或是如果一方暫時故障無法回應，可能就會失去資料。</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當使用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後</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可以將低其元件之間的耦合，且讓資料流變的清晰可見。</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endParaRPr lang="en-US" altLang="zh-TW"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B0C1F306-2032-4BAC-9E36-7694F1309D92}" type="slidenum">
              <a:rPr lang="en-US" smtClean="0"/>
              <a:t>2</a:t>
            </a:fld>
            <a:endParaRPr lang="en-US" dirty="0"/>
          </a:p>
        </p:txBody>
      </p:sp>
    </p:spTree>
    <p:extLst>
      <p:ext uri="{BB962C8B-B14F-4D97-AF65-F5344CB8AC3E}">
        <p14:creationId xmlns:p14="http://schemas.microsoft.com/office/powerpoint/2010/main" val="354899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Leo</a:t>
            </a:r>
          </a:p>
          <a:p>
            <a:pPr marL="171450" indent="-171450">
              <a:buFont typeface="Arial" panose="020B0604020202020204" pitchFamily="34" charset="0"/>
              <a:buChar char="•"/>
            </a:pP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的起步與今天許多網站的起步一樣，作為一個單一的整體應用程序來完成所有事情。</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started as many sites start today, as a single monolithic application doing it all. </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它為所有不同的頁面託管 </a:t>
            </a:r>
            <a:r>
              <a:rPr lang="en-US" altLang="zh-TW" dirty="0">
                <a:solidFill>
                  <a:schemeClr val="tx1"/>
                </a:solidFill>
                <a:latin typeface="微軟正黑體" panose="020B0604030504040204" pitchFamily="34" charset="-120"/>
                <a:ea typeface="微軟正黑體" panose="020B0604030504040204" pitchFamily="34" charset="-120"/>
              </a:rPr>
              <a:t>web servlet</a:t>
            </a:r>
            <a:r>
              <a:rPr lang="zh-TW" altLang="en-US" dirty="0">
                <a:solidFill>
                  <a:schemeClr val="tx1"/>
                </a:solidFill>
                <a:latin typeface="微軟正黑體" panose="020B0604030504040204" pitchFamily="34" charset="-120"/>
                <a:ea typeface="微軟正黑體" panose="020B0604030504040204" pitchFamily="34" charset="-120"/>
              </a:rPr>
              <a:t>，處理業務邏輯，並連接到少數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數據庫。</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It hosted web servlets for all the various pages, handled business logic, and connected to a handful of LinkedIn databases.</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隨著網站的發展，</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也在發展，其角色和責任也在增加，自然而然地也增加了它的複雜性。負載平衡有助於啟動多個 </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實例。但增加的負載正在加重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最關鍵的系統</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其會員資料數據庫的負擔。</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As the site grew, so did Leo, increasing its role and responsibility, and naturally increasing its complexity. Load balancing helped as multiple instances of Leo were spun up. But the added load was taxing LinkedIn’s most critical system - its member profile database.</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我們做的一個簡單的修復是經典的垂直縮放</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投入更多的 </a:t>
            </a:r>
            <a:r>
              <a:rPr lang="en-US" altLang="zh-TW" dirty="0">
                <a:solidFill>
                  <a:schemeClr val="tx1"/>
                </a:solidFill>
                <a:latin typeface="微軟正黑體" panose="020B0604030504040204" pitchFamily="34" charset="-120"/>
                <a:ea typeface="微軟正黑體" panose="020B0604030504040204" pitchFamily="34" charset="-120"/>
              </a:rPr>
              <a:t>CPU </a:t>
            </a:r>
            <a:r>
              <a:rPr lang="zh-TW" altLang="en-US" dirty="0">
                <a:solidFill>
                  <a:schemeClr val="tx1"/>
                </a:solidFill>
                <a:latin typeface="微軟正黑體" panose="020B0604030504040204" pitchFamily="34" charset="-120"/>
                <a:ea typeface="微軟正黑體" panose="020B0604030504040204" pitchFamily="34" charset="-120"/>
              </a:rPr>
              <a:t>和內存！</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An easy fix we did was classic vertical scaling - throw more CPUs and memory at it!</a:t>
            </a:r>
          </a:p>
        </p:txBody>
      </p:sp>
      <p:sp>
        <p:nvSpPr>
          <p:cNvPr id="4" name="投影片編號版面配置區 3"/>
          <p:cNvSpPr>
            <a:spLocks noGrp="1"/>
          </p:cNvSpPr>
          <p:nvPr>
            <p:ph type="sldNum" sz="quarter" idx="5"/>
          </p:nvPr>
        </p:nvSpPr>
        <p:spPr/>
        <p:txBody>
          <a:bodyPr/>
          <a:lstStyle/>
          <a:p>
            <a:fld id="{B0C1F306-2032-4BAC-9E36-7694F1309D92}" type="slidenum">
              <a:rPr lang="en-US" smtClean="0"/>
              <a:t>3</a:t>
            </a:fld>
            <a:endParaRPr lang="en-US" dirty="0"/>
          </a:p>
        </p:txBody>
      </p:sp>
    </p:spTree>
    <p:extLst>
      <p:ext uri="{BB962C8B-B14F-4D97-AF65-F5344CB8AC3E}">
        <p14:creationId xmlns:p14="http://schemas.microsoft.com/office/powerpoint/2010/main" val="281501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Leo</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隨著網站流量越來越大，我們的單體應用 </a:t>
            </a:r>
            <a:r>
              <a:rPr lang="en-US" altLang="zh-TW" dirty="0">
                <a:solidFill>
                  <a:schemeClr val="tx1"/>
                </a:solidFill>
                <a:latin typeface="微軟正黑體" panose="020B0604030504040204" pitchFamily="34" charset="-120"/>
                <a:ea typeface="微軟正黑體" panose="020B0604030504040204" pitchFamily="34" charset="-120"/>
              </a:rPr>
              <a:t>Leo </a:t>
            </a:r>
            <a:r>
              <a:rPr lang="zh-TW" altLang="en-US" dirty="0">
                <a:solidFill>
                  <a:schemeClr val="tx1"/>
                </a:solidFill>
                <a:latin typeface="微軟正黑體" panose="020B0604030504040204" pitchFamily="34" charset="-120"/>
                <a:ea typeface="微軟正黑體" panose="020B0604030504040204" pitchFamily="34" charset="-120"/>
              </a:rPr>
              <a:t>經常在生產環境中宕機，很難進行故障排除和恢復，也很難發布新代碼。高可用性對 </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至關重要。很明顯，我們需要“殺死 </a:t>
            </a:r>
            <a:r>
              <a:rPr lang="en-US" altLang="zh-TW" dirty="0">
                <a:solidFill>
                  <a:schemeClr val="tx1"/>
                </a:solidFill>
                <a:latin typeface="微軟正黑體" panose="020B0604030504040204" pitchFamily="34" charset="-120"/>
                <a:ea typeface="微軟正黑體" panose="020B0604030504040204" pitchFamily="34" charset="-120"/>
              </a:rPr>
              <a:t>Leo”</a:t>
            </a:r>
            <a:r>
              <a:rPr lang="zh-TW" altLang="en-US" dirty="0">
                <a:solidFill>
                  <a:schemeClr val="tx1"/>
                </a:solidFill>
                <a:latin typeface="微軟正黑體" panose="020B0604030504040204" pitchFamily="34" charset="-120"/>
                <a:ea typeface="微軟正黑體" panose="020B0604030504040204" pitchFamily="34" charset="-120"/>
              </a:rPr>
              <a:t>並將其分解為許多小型功能。</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As the site began to see more and more traffic, our single monolithic app Leo was often going down in production, it was difficult to troubleshoot and recover, and difficult to release new code. High availability is critical to LinkedIn. It was clear we needed to “Kill Leo” and break it up into many small functional.</a:t>
            </a:r>
          </a:p>
        </p:txBody>
      </p:sp>
      <p:sp>
        <p:nvSpPr>
          <p:cNvPr id="4" name="投影片編號版面配置區 3"/>
          <p:cNvSpPr>
            <a:spLocks noGrp="1"/>
          </p:cNvSpPr>
          <p:nvPr>
            <p:ph type="sldNum" sz="quarter" idx="5"/>
          </p:nvPr>
        </p:nvSpPr>
        <p:spPr/>
        <p:txBody>
          <a:bodyPr/>
          <a:lstStyle/>
          <a:p>
            <a:fld id="{B0C1F306-2032-4BAC-9E36-7694F1309D92}" type="slidenum">
              <a:rPr lang="en-US" smtClean="0"/>
              <a:t>4</a:t>
            </a:fld>
            <a:endParaRPr lang="en-US" dirty="0"/>
          </a:p>
        </p:txBody>
      </p:sp>
    </p:spTree>
    <p:extLst>
      <p:ext uri="{BB962C8B-B14F-4D97-AF65-F5344CB8AC3E}">
        <p14:creationId xmlns:p14="http://schemas.microsoft.com/office/powerpoint/2010/main" val="4552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Kafka</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為了收集越來越多的數據</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To collect its growing amount of data</a:t>
            </a:r>
          </a:p>
          <a:p>
            <a:pPr marL="0" indent="0">
              <a:buFont typeface="Arial" panose="020B0604020202020204" pitchFamily="34" charset="0"/>
              <a:buNone/>
            </a:pPr>
            <a:r>
              <a:rPr lang="en-US" altLang="zh-TW" i="1" dirty="0">
                <a:solidFill>
                  <a:schemeClr val="tx1"/>
                </a:solidFill>
                <a:latin typeface="微軟正黑體" panose="020B0604030504040204" pitchFamily="34" charset="-120"/>
                <a:ea typeface="微軟正黑體" panose="020B0604030504040204" pitchFamily="34" charset="-120"/>
              </a:rPr>
              <a:t>Example</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需要將成批數據發送到我們的</a:t>
            </a:r>
            <a:r>
              <a:rPr lang="en-US" altLang="zh-TW" dirty="0">
                <a:solidFill>
                  <a:schemeClr val="tx1"/>
                </a:solidFill>
                <a:latin typeface="微軟正黑體" panose="020B0604030504040204" pitchFamily="34" charset="-120"/>
                <a:ea typeface="微軟正黑體" panose="020B0604030504040204" pitchFamily="34" charset="-120"/>
              </a:rPr>
              <a:t>Hadoop </a:t>
            </a:r>
            <a:r>
              <a:rPr lang="zh-TW" altLang="en-US" dirty="0">
                <a:solidFill>
                  <a:schemeClr val="tx1"/>
                </a:solidFill>
                <a:latin typeface="微軟正黑體" panose="020B0604030504040204" pitchFamily="34" charset="-120"/>
                <a:ea typeface="微軟正黑體" panose="020B0604030504040204" pitchFamily="34" charset="-120"/>
              </a:rPr>
              <a:t>工作流中進行分析</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we needed to send batches of data into our Hadoop workflow for analytics</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收集並聚合來自每個服務的日誌</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we collected and aggregated logs from every service</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收集頁面瀏覽量等跟踪事件</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we collected tracking events like pageviews</a:t>
            </a:r>
          </a:p>
          <a:p>
            <a:pPr marL="171450" indent="-171450">
              <a:buFont typeface="Wingdings" panose="05000000000000000000" pitchFamily="2" charset="2"/>
              <a:buChar char="Ø"/>
            </a:pPr>
            <a:r>
              <a:rPr lang="zh-TW" altLang="en-US" dirty="0">
                <a:solidFill>
                  <a:schemeClr val="tx1"/>
                </a:solidFill>
                <a:latin typeface="微軟正黑體" panose="020B0604030504040204" pitchFamily="34" charset="-120"/>
                <a:ea typeface="微軟正黑體" panose="020B0604030504040204" pitchFamily="34" charset="-120"/>
              </a:rPr>
              <a:t>當有人更新個人資料時，讓搜索系統保持最新。</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 we needed to keep our people search system up to date whenever someone updated their profile.</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結果是開發了我們的分佈式發布</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訂閱消息傳遞平台</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The result was the development of Kafka, our distributed pub-sub messaging platform. </a:t>
            </a:r>
          </a:p>
        </p:txBody>
      </p:sp>
      <p:sp>
        <p:nvSpPr>
          <p:cNvPr id="4" name="投影片編號版面配置區 3"/>
          <p:cNvSpPr>
            <a:spLocks noGrp="1"/>
          </p:cNvSpPr>
          <p:nvPr>
            <p:ph type="sldNum" sz="quarter" idx="5"/>
          </p:nvPr>
        </p:nvSpPr>
        <p:spPr/>
        <p:txBody>
          <a:bodyPr/>
          <a:lstStyle/>
          <a:p>
            <a:fld id="{B0C1F306-2032-4BAC-9E36-7694F1309D92}" type="slidenum">
              <a:rPr lang="en-US" smtClean="0"/>
              <a:t>5</a:t>
            </a:fld>
            <a:endParaRPr lang="en-US" dirty="0"/>
          </a:p>
        </p:txBody>
      </p:sp>
    </p:spTree>
    <p:extLst>
      <p:ext uri="{BB962C8B-B14F-4D97-AF65-F5344CB8AC3E}">
        <p14:creationId xmlns:p14="http://schemas.microsoft.com/office/powerpoint/2010/main" val="304546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成為一個通用管道</a:t>
            </a: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圍繞提交日誌的概念構建，並且在構建時考慮了速度和可擴展性</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Kafka became a universal pipeline, built around the concept of a commit log, and was built with speed and scalability in mind.</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它支持近乎實時地訪問任何數據源</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It enabled near real-time access to any data source.</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支持 </a:t>
            </a:r>
            <a:r>
              <a:rPr lang="en-US" altLang="zh-TW" dirty="0">
                <a:solidFill>
                  <a:schemeClr val="tx1"/>
                </a:solidFill>
                <a:latin typeface="微軟正黑體" panose="020B0604030504040204" pitchFamily="34" charset="-120"/>
                <a:ea typeface="微軟正黑體" panose="020B0604030504040204" pitchFamily="34" charset="-120"/>
              </a:rPr>
              <a:t>Hadoop </a:t>
            </a:r>
            <a:r>
              <a:rPr lang="zh-TW" altLang="en-US" dirty="0">
                <a:solidFill>
                  <a:schemeClr val="tx1"/>
                </a:solidFill>
                <a:latin typeface="微軟正黑體" panose="020B0604030504040204" pitchFamily="34" charset="-120"/>
                <a:ea typeface="微軟正黑體" panose="020B0604030504040204" pitchFamily="34" charset="-120"/>
              </a:rPr>
              <a:t>作業</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empowered our Hadoop jobs</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允許構建實時分析</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allowed us to build real-time analytics</a:t>
            </a:r>
          </a:p>
          <a:p>
            <a:pPr marL="171450" indent="-171450">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rPr>
              <a:t>極大地改進我們的站點監控和警報能力</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vastly improved our site monitoring and alerting capability</a:t>
            </a:r>
          </a:p>
          <a:p>
            <a:pPr marL="0" indent="0">
              <a:buFont typeface="Arial" panose="020B0604020202020204" pitchFamily="34" charset="0"/>
              <a:buNone/>
            </a:pPr>
            <a:r>
              <a:rPr lang="zh-TW" altLang="en-US" dirty="0"/>
              <a:t>→如今，</a:t>
            </a:r>
            <a:r>
              <a:rPr lang="en-US" altLang="zh-TW" dirty="0"/>
              <a:t>Kafka</a:t>
            </a:r>
            <a:r>
              <a:rPr lang="zh-TW" altLang="en-US" dirty="0"/>
              <a:t>每天處理超過</a:t>
            </a:r>
            <a:r>
              <a:rPr lang="en-US" altLang="zh-TW" dirty="0"/>
              <a:t>5000 </a:t>
            </a:r>
            <a:r>
              <a:rPr lang="zh-TW" altLang="en-US" dirty="0"/>
              <a:t>億個事件。（</a:t>
            </a:r>
            <a:r>
              <a:rPr lang="en-US" altLang="zh-TW" dirty="0"/>
              <a:t>Today, Kafka handles well over 500 billion events per day.</a:t>
            </a:r>
            <a:r>
              <a:rPr lang="zh-TW" altLang="en-US" dirty="0"/>
              <a:t>）</a:t>
            </a:r>
            <a:br>
              <a:rPr lang="en-US" altLang="zh-TW" dirty="0">
                <a:solidFill>
                  <a:schemeClr val="tx1"/>
                </a:solidFill>
                <a:latin typeface="微軟正黑體" panose="020B0604030504040204" pitchFamily="34" charset="-120"/>
                <a:ea typeface="微軟正黑體" panose="020B0604030504040204" pitchFamily="34" charset="-120"/>
              </a:rPr>
            </a:br>
            <a:endParaRPr lang="en-US" altLang="zh-TW"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B0C1F306-2032-4BAC-9E36-7694F1309D92}" type="slidenum">
              <a:rPr lang="en-US" smtClean="0"/>
              <a:t>6</a:t>
            </a:fld>
            <a:endParaRPr lang="en-US" dirty="0"/>
          </a:p>
        </p:txBody>
      </p:sp>
    </p:spTree>
    <p:extLst>
      <p:ext uri="{BB962C8B-B14F-4D97-AF65-F5344CB8AC3E}">
        <p14:creationId xmlns:p14="http://schemas.microsoft.com/office/powerpoint/2010/main" val="4150061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The LinkedIn engineering team has developed and built Apache Kafka into a powerful open source solution for managing streams of information. </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工程團隊已經開發並將</a:t>
            </a:r>
            <a:r>
              <a:rPr lang="en-US" altLang="zh-TW" dirty="0">
                <a:solidFill>
                  <a:schemeClr val="tx1"/>
                </a:solidFill>
                <a:latin typeface="微軟正黑體" panose="020B0604030504040204" pitchFamily="34" charset="-120"/>
                <a:ea typeface="微軟正黑體" panose="020B0604030504040204" pitchFamily="34" charset="-120"/>
              </a:rPr>
              <a:t>Apache Kafka</a:t>
            </a:r>
            <a:r>
              <a:rPr lang="zh-TW" altLang="en-US" dirty="0">
                <a:solidFill>
                  <a:schemeClr val="tx1"/>
                </a:solidFill>
                <a:latin typeface="微軟正黑體" panose="020B0604030504040204" pitchFamily="34" charset="-120"/>
                <a:ea typeface="微軟正黑體" panose="020B0604030504040204" pitchFamily="34" charset="-120"/>
              </a:rPr>
              <a:t>構建為一個強大的開源解決方案，用於管理信息流。</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Today, some of the common scenarios at LinkedIn that leverage Kafka include:</a:t>
            </a:r>
          </a:p>
          <a:p>
            <a:pPr marL="0" indent="0">
              <a:buFont typeface="Arial" panose="020B0604020202020204" pitchFamily="34" charset="0"/>
              <a:buNone/>
            </a:pPr>
            <a:r>
              <a:rPr lang="zh-TW" altLang="en-US" dirty="0">
                <a:solidFill>
                  <a:schemeClr val="tx1"/>
                </a:solidFill>
                <a:latin typeface="微軟正黑體" panose="020B0604030504040204" pitchFamily="34" charset="-120"/>
                <a:ea typeface="微軟正黑體" panose="020B0604030504040204" pitchFamily="34" charset="-120"/>
              </a:rPr>
              <a:t>如今，</a:t>
            </a: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使用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的一些常見場景包括：</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Wingdings" panose="05000000000000000000" pitchFamily="2" charset="2"/>
              <a:buChar char="Ø"/>
            </a:pPr>
            <a:r>
              <a:rPr lang="en-US" altLang="zh-TW" dirty="0">
                <a:solidFill>
                  <a:schemeClr val="tx1"/>
                </a:solidFill>
                <a:latin typeface="微軟正黑體" panose="020B0604030504040204" pitchFamily="34" charset="-120"/>
                <a:ea typeface="微軟正黑體" panose="020B0604030504040204" pitchFamily="34" charset="-120"/>
              </a:rPr>
              <a:t>Monitoring</a:t>
            </a:r>
            <a:r>
              <a:rPr lang="zh-TW" altLang="en-US" dirty="0">
                <a:solidFill>
                  <a:schemeClr val="tx1"/>
                </a:solidFill>
                <a:latin typeface="微軟正黑體" panose="020B0604030504040204" pitchFamily="34" charset="-120"/>
                <a:ea typeface="微軟正黑體" panose="020B0604030504040204" pitchFamily="34" charset="-120"/>
              </a:rPr>
              <a:t>監控</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r>
              <a:rPr lang="en-US" altLang="zh-TW" dirty="0">
                <a:solidFill>
                  <a:schemeClr val="tx1"/>
                </a:solidFill>
                <a:latin typeface="微軟正黑體" panose="020B0604030504040204" pitchFamily="34" charset="-120"/>
                <a:ea typeface="微軟正黑體" panose="020B0604030504040204" pitchFamily="34" charset="-120"/>
              </a:rPr>
              <a:t>All hosts at LinkedIn emit metrics pertaining to their system and application health through Kafka. These are then collected and processed to create monitoring dashboards and alerts.</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的所有主機都通過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發出與其係統和應用程序健康相關的指標。然後收集和處理這些信息以創建監控儀表板和警報。</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Wingdings" panose="05000000000000000000" pitchFamily="2" charset="2"/>
              <a:buChar char="Ø"/>
            </a:pPr>
            <a:r>
              <a:rPr lang="en-US" altLang="zh-TW" dirty="0">
                <a:solidFill>
                  <a:schemeClr val="tx1"/>
                </a:solidFill>
                <a:latin typeface="微軟正黑體" panose="020B0604030504040204" pitchFamily="34" charset="-120"/>
                <a:ea typeface="微軟正黑體" panose="020B0604030504040204" pitchFamily="34" charset="-120"/>
              </a:rPr>
              <a:t>Messaging</a:t>
            </a:r>
            <a:r>
              <a:rPr lang="zh-TW" altLang="en-US" dirty="0">
                <a:solidFill>
                  <a:schemeClr val="tx1"/>
                </a:solidFill>
                <a:latin typeface="微軟正黑體" panose="020B0604030504040204" pitchFamily="34" charset="-120"/>
                <a:ea typeface="微軟正黑體" panose="020B0604030504040204" pitchFamily="34" charset="-120"/>
              </a:rPr>
              <a:t>消息傳遞</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Various applications at LinkedIn leverage Kafka as a traditional messaging system for standard queuing and pub-sub messaging. </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的各種應用程序利用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作為標準隊列和發布</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訂閱消息傳遞的傳統消息傳遞系統。</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微軟正黑體" panose="020B0604030504040204" pitchFamily="34" charset="-120"/>
                <a:ea typeface="微軟正黑體" panose="020B0604030504040204" pitchFamily="34" charset="-120"/>
              </a:rPr>
              <a:t>These applications range from Search, Content Feed and Relevance and they publish processed data into online data serving stores like Voldemort, etc.</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這些應用程序包括搜索、內容提要和相關性，它們將處理後的數據發佈到 </a:t>
            </a:r>
            <a:r>
              <a:rPr lang="en-US" altLang="zh-TW" dirty="0">
                <a:solidFill>
                  <a:schemeClr val="tx1"/>
                </a:solidFill>
                <a:latin typeface="微軟正黑體" panose="020B0604030504040204" pitchFamily="34" charset="-120"/>
                <a:ea typeface="微軟正黑體" panose="020B0604030504040204" pitchFamily="34" charset="-120"/>
              </a:rPr>
              <a:t>Voldemort </a:t>
            </a:r>
            <a:r>
              <a:rPr lang="zh-TW" altLang="en-US" dirty="0">
                <a:solidFill>
                  <a:schemeClr val="tx1"/>
                </a:solidFill>
                <a:latin typeface="微軟正黑體" panose="020B0604030504040204" pitchFamily="34" charset="-120"/>
                <a:ea typeface="微軟正黑體" panose="020B0604030504040204" pitchFamily="34" charset="-120"/>
              </a:rPr>
              <a:t>等在線數據服務商店。</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Wingdings" panose="05000000000000000000" pitchFamily="2" charset="2"/>
              <a:buChar char="Ø"/>
            </a:pPr>
            <a:r>
              <a:rPr lang="en-US" altLang="zh-TW" dirty="0">
                <a:solidFill>
                  <a:schemeClr val="tx1"/>
                </a:solidFill>
                <a:latin typeface="微軟正黑體" panose="020B0604030504040204" pitchFamily="34" charset="-120"/>
                <a:ea typeface="微軟正黑體" panose="020B0604030504040204" pitchFamily="34" charset="-120"/>
              </a:rPr>
              <a:t>Analytics</a:t>
            </a:r>
            <a:r>
              <a:rPr lang="zh-TW" altLang="en-US" dirty="0">
                <a:solidFill>
                  <a:schemeClr val="tx1"/>
                </a:solidFill>
                <a:latin typeface="微軟正黑體" panose="020B0604030504040204" pitchFamily="34" charset="-120"/>
                <a:ea typeface="微軟正黑體" panose="020B0604030504040204" pitchFamily="34" charset="-120"/>
              </a:rPr>
              <a:t>分析</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LinkedIn tracks data to better understand how our members use our products. Information such as which page got viewed and which content got clicked on are sent into a Kafka cluster in each data center. These events are all centrally collected and pushed onto our Hadoop grid for analysis and daily report generation.</a:t>
            </a: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LinkedIn </a:t>
            </a:r>
            <a:r>
              <a:rPr lang="zh-TW" altLang="en-US" dirty="0">
                <a:solidFill>
                  <a:schemeClr val="tx1"/>
                </a:solidFill>
                <a:latin typeface="微軟正黑體" panose="020B0604030504040204" pitchFamily="34" charset="-120"/>
                <a:ea typeface="微軟正黑體" panose="020B0604030504040204" pitchFamily="34" charset="-120"/>
              </a:rPr>
              <a:t>跟踪數據以更好地了解我們的會員如何使用我們的產品。諸如查看了哪個頁面和點擊了哪些內容等信息被發送到每個數據中心的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集群中。這些事件全部集中收集並推送到我們的 </a:t>
            </a:r>
            <a:r>
              <a:rPr lang="en-US" altLang="zh-TW" dirty="0">
                <a:solidFill>
                  <a:schemeClr val="tx1"/>
                </a:solidFill>
                <a:latin typeface="微軟正黑體" panose="020B0604030504040204" pitchFamily="34" charset="-120"/>
                <a:ea typeface="微軟正黑體" panose="020B0604030504040204" pitchFamily="34" charset="-120"/>
              </a:rPr>
              <a:t>Hadoop </a:t>
            </a:r>
            <a:r>
              <a:rPr lang="zh-TW" altLang="en-US" dirty="0">
                <a:solidFill>
                  <a:schemeClr val="tx1"/>
                </a:solidFill>
                <a:latin typeface="微軟正黑體" panose="020B0604030504040204" pitchFamily="34" charset="-120"/>
                <a:ea typeface="微軟正黑體" panose="020B0604030504040204" pitchFamily="34" charset="-120"/>
              </a:rPr>
              <a:t>網格上以進行分析和每日報告生成。</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171450" indent="-171450">
              <a:buFont typeface="Wingdings" panose="05000000000000000000" pitchFamily="2" charset="2"/>
              <a:buChar char="Ø"/>
            </a:pPr>
            <a:r>
              <a:rPr lang="en-US" altLang="zh-TW" dirty="0">
                <a:solidFill>
                  <a:schemeClr val="tx1"/>
                </a:solidFill>
                <a:latin typeface="微軟正黑體" panose="020B0604030504040204" pitchFamily="34" charset="-120"/>
                <a:ea typeface="微軟正黑體" panose="020B0604030504040204" pitchFamily="34" charset="-120"/>
              </a:rPr>
              <a:t>As a building block (log) in various distributed applications/platforms</a:t>
            </a:r>
            <a:br>
              <a:rPr lang="en-US" altLang="zh-TW" dirty="0">
                <a:solidFill>
                  <a:schemeClr val="tx1"/>
                </a:solidFill>
                <a:latin typeface="微軟正黑體" panose="020B0604030504040204" pitchFamily="34" charset="-120"/>
                <a:ea typeface="微軟正黑體" panose="020B0604030504040204" pitchFamily="34" charset="-120"/>
              </a:rPr>
            </a:br>
            <a:r>
              <a:rPr lang="zh-TW" altLang="en-US" dirty="0">
                <a:solidFill>
                  <a:schemeClr val="tx1"/>
                </a:solidFill>
                <a:latin typeface="微軟正黑體" panose="020B0604030504040204" pitchFamily="34" charset="-120"/>
                <a:ea typeface="微軟正黑體" panose="020B0604030504040204" pitchFamily="34" charset="-120"/>
              </a:rPr>
              <a:t>作為各種分佈式應用程序</a:t>
            </a:r>
            <a:r>
              <a:rPr lang="en-US" altLang="zh-TW" dirty="0">
                <a:solidFill>
                  <a:schemeClr val="tx1"/>
                </a:solidFill>
                <a:latin typeface="微軟正黑體" panose="020B0604030504040204" pitchFamily="34" charset="-120"/>
                <a:ea typeface="微軟正黑體" panose="020B0604030504040204" pitchFamily="34" charset="-120"/>
              </a:rPr>
              <a:t>/</a:t>
            </a:r>
            <a:r>
              <a:rPr lang="zh-TW" altLang="en-US" dirty="0">
                <a:solidFill>
                  <a:schemeClr val="tx1"/>
                </a:solidFill>
                <a:latin typeface="微軟正黑體" panose="020B0604030504040204" pitchFamily="34" charset="-120"/>
                <a:ea typeface="微軟正黑體" panose="020B0604030504040204" pitchFamily="34" charset="-120"/>
              </a:rPr>
              <a:t>平台中的構建塊（日誌）</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 Kafka is also leveraged as a core building block (distributed log) by other products like our big data warehousing solution Pinot. We are also working on using Kafka as an internal replication and change propagation layer for our distributed database Espresso.</a:t>
            </a:r>
          </a:p>
          <a:p>
            <a:pPr marL="0" indent="0">
              <a:buFont typeface="Wingdings" panose="05000000000000000000" pitchFamily="2" charset="2"/>
              <a:buNone/>
            </a:pPr>
            <a:r>
              <a:rPr lang="zh-TW" altLang="en-US" dirty="0">
                <a:solidFill>
                  <a:schemeClr val="tx1"/>
                </a:solidFill>
                <a:latin typeface="微軟正黑體" panose="020B0604030504040204" pitchFamily="34" charset="-120"/>
                <a:ea typeface="微軟正黑體"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還被其他產品（如我們的大數據倉庫解決方案</a:t>
            </a:r>
            <a:r>
              <a:rPr lang="en-US" altLang="zh-TW" dirty="0">
                <a:solidFill>
                  <a:schemeClr val="tx1"/>
                </a:solidFill>
                <a:latin typeface="微軟正黑體" panose="020B0604030504040204" pitchFamily="34" charset="-120"/>
                <a:ea typeface="微軟正黑體" panose="020B0604030504040204" pitchFamily="34" charset="-120"/>
              </a:rPr>
              <a:t>Pinot</a:t>
            </a:r>
            <a:r>
              <a:rPr lang="zh-TW" altLang="en-US" dirty="0">
                <a:solidFill>
                  <a:schemeClr val="tx1"/>
                </a:solidFill>
                <a:latin typeface="微軟正黑體" panose="020B0604030504040204" pitchFamily="34" charset="-120"/>
                <a:ea typeface="微軟正黑體" panose="020B0604030504040204" pitchFamily="34" charset="-120"/>
              </a:rPr>
              <a:t>）用作核心構建塊（分佈式日誌）。我們還致力於將 </a:t>
            </a:r>
            <a:r>
              <a:rPr lang="en-US" altLang="zh-TW" dirty="0">
                <a:solidFill>
                  <a:schemeClr val="tx1"/>
                </a:solidFill>
                <a:latin typeface="微軟正黑體" panose="020B0604030504040204" pitchFamily="34" charset="-120"/>
                <a:ea typeface="微軟正黑體" panose="020B0604030504040204" pitchFamily="34" charset="-120"/>
              </a:rPr>
              <a:t>Kafka </a:t>
            </a:r>
            <a:r>
              <a:rPr lang="zh-TW" altLang="en-US" dirty="0">
                <a:solidFill>
                  <a:schemeClr val="tx1"/>
                </a:solidFill>
                <a:latin typeface="微軟正黑體" panose="020B0604030504040204" pitchFamily="34" charset="-120"/>
                <a:ea typeface="微軟正黑體" panose="020B0604030504040204" pitchFamily="34" charset="-120"/>
              </a:rPr>
              <a:t>用作分佈式數據庫 </a:t>
            </a:r>
            <a:r>
              <a:rPr lang="en-US" altLang="zh-TW" dirty="0">
                <a:solidFill>
                  <a:schemeClr val="tx1"/>
                </a:solidFill>
                <a:latin typeface="微軟正黑體" panose="020B0604030504040204" pitchFamily="34" charset="-120"/>
                <a:ea typeface="微軟正黑體" panose="020B0604030504040204" pitchFamily="34" charset="-120"/>
              </a:rPr>
              <a:t>Espresso </a:t>
            </a:r>
            <a:r>
              <a:rPr lang="zh-TW" altLang="en-US" dirty="0">
                <a:solidFill>
                  <a:schemeClr val="tx1"/>
                </a:solidFill>
                <a:latin typeface="微軟正黑體" panose="020B0604030504040204" pitchFamily="34" charset="-120"/>
                <a:ea typeface="微軟正黑體" panose="020B0604030504040204" pitchFamily="34" charset="-120"/>
              </a:rPr>
              <a:t>的內部複製和更改傳播層。</a:t>
            </a: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r>
              <a:rPr lang="en-US" altLang="zh-TW" dirty="0">
                <a:solidFill>
                  <a:schemeClr val="tx1"/>
                </a:solidFill>
                <a:latin typeface="微軟正黑體" panose="020B0604030504040204" pitchFamily="34" charset="-120"/>
                <a:ea typeface="微軟正黑體" panose="020B0604030504040204" pitchFamily="34" charset="-120"/>
              </a:rPr>
              <a:t>https://www.infoq.cn/article/2015/02/kafka-linkedin-application</a:t>
            </a:r>
          </a:p>
          <a:p>
            <a:pPr marL="0" indent="0">
              <a:buFont typeface="Wingdings" panose="05000000000000000000" pitchFamily="2" charset="2"/>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a:p>
            <a:pPr marL="0" indent="0">
              <a:buFont typeface="Arial" panose="020B0604020202020204" pitchFamily="34" charset="0"/>
              <a:buNone/>
            </a:pPr>
            <a:endParaRPr lang="en-US" altLang="zh-TW" dirty="0">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B0C1F306-2032-4BAC-9E36-7694F1309D92}" type="slidenum">
              <a:rPr lang="en-US" smtClean="0"/>
              <a:t>7</a:t>
            </a:fld>
            <a:endParaRPr lang="en-US" dirty="0"/>
          </a:p>
        </p:txBody>
      </p:sp>
    </p:spTree>
    <p:extLst>
      <p:ext uri="{BB962C8B-B14F-4D97-AF65-F5344CB8AC3E}">
        <p14:creationId xmlns:p14="http://schemas.microsoft.com/office/powerpoint/2010/main" val="41514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2654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109007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131670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423056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5" name="頁尾版面配置區 4"/>
          <p:cNvSpPr>
            <a:spLocks noGrp="1"/>
          </p:cNvSpPr>
          <p:nvPr>
            <p:ph type="ftr" sz="quarter" idx="11"/>
          </p:nvPr>
        </p:nvSpPr>
        <p:spPr/>
        <p:txBody>
          <a:bodyPr/>
          <a:lstStyle/>
          <a:p>
            <a:endParaRPr lang="en-US" dirty="0"/>
          </a:p>
        </p:txBody>
      </p:sp>
      <p:sp>
        <p:nvSpPr>
          <p:cNvPr id="6" name="投影片編號版面配置區 5"/>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304463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335551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8" name="頁尾版面配置區 7"/>
          <p:cNvSpPr>
            <a:spLocks noGrp="1"/>
          </p:cNvSpPr>
          <p:nvPr>
            <p:ph type="ftr" sz="quarter" idx="11"/>
          </p:nvPr>
        </p:nvSpPr>
        <p:spPr/>
        <p:txBody>
          <a:bodyPr/>
          <a:lstStyle/>
          <a:p>
            <a:endParaRPr lang="en-US" dirty="0"/>
          </a:p>
        </p:txBody>
      </p:sp>
      <p:sp>
        <p:nvSpPr>
          <p:cNvPr id="9" name="投影片編號版面配置區 8"/>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388055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2"/>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4" name="頁尾版面配置區 3"/>
          <p:cNvSpPr>
            <a:spLocks noGrp="1"/>
          </p:cNvSpPr>
          <p:nvPr>
            <p:ph type="ftr" sz="quarter" idx="11"/>
          </p:nvPr>
        </p:nvSpPr>
        <p:spPr/>
        <p:txBody>
          <a:bodyPr/>
          <a:lstStyle/>
          <a:p>
            <a:endParaRPr lang="en-US" dirty="0"/>
          </a:p>
        </p:txBody>
      </p:sp>
      <p:sp>
        <p:nvSpPr>
          <p:cNvPr id="5" name="投影片編號版面配置區 4"/>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120148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3" name="頁尾版面配置區 2"/>
          <p:cNvSpPr>
            <a:spLocks noGrp="1"/>
          </p:cNvSpPr>
          <p:nvPr>
            <p:ph type="ftr" sz="quarter" idx="11"/>
          </p:nvPr>
        </p:nvSpPr>
        <p:spPr/>
        <p:txBody>
          <a:bodyPr/>
          <a:lstStyle/>
          <a:p>
            <a:endParaRPr lang="en-US" dirty="0"/>
          </a:p>
        </p:txBody>
      </p:sp>
      <p:sp>
        <p:nvSpPr>
          <p:cNvPr id="4" name="投影片編號版面配置區 3"/>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41892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165253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AC1111F-CFB7-4EE5-8D65-8C6198754223}" type="datetimeFigureOut">
              <a:rPr lang="en-US" smtClean="0"/>
              <a:t>4/28/2023</a:t>
            </a:fld>
            <a:endParaRPr lang="en-US" dirty="0"/>
          </a:p>
        </p:txBody>
      </p:sp>
      <p:sp>
        <p:nvSpPr>
          <p:cNvPr id="6" name="頁尾版面配置區 5"/>
          <p:cNvSpPr>
            <a:spLocks noGrp="1"/>
          </p:cNvSpPr>
          <p:nvPr>
            <p:ph type="ftr" sz="quarter" idx="11"/>
          </p:nvPr>
        </p:nvSpPr>
        <p:spPr/>
        <p:txBody>
          <a:bodyPr/>
          <a:lstStyle/>
          <a:p>
            <a:endParaRPr lang="en-US" dirty="0"/>
          </a:p>
        </p:txBody>
      </p:sp>
      <p:sp>
        <p:nvSpPr>
          <p:cNvPr id="7" name="投影片編號版面配置區 6"/>
          <p:cNvSpPr>
            <a:spLocks noGrp="1"/>
          </p:cNvSpPr>
          <p:nvPr>
            <p:ph type="sldNum" sz="quarter" idx="12"/>
          </p:nvPr>
        </p:nvSpPr>
        <p:spPr/>
        <p:txBody>
          <a:bodyPr/>
          <a:lstStyle/>
          <a:p>
            <a:fld id="{AC5ACA1D-DBAA-46BC-8239-610E36FE6690}" type="slidenum">
              <a:rPr lang="en-US" smtClean="0"/>
              <a:t>‹#›</a:t>
            </a:fld>
            <a:endParaRPr lang="en-US" dirty="0"/>
          </a:p>
        </p:txBody>
      </p:sp>
    </p:spTree>
    <p:extLst>
      <p:ext uri="{BB962C8B-B14F-4D97-AF65-F5344CB8AC3E}">
        <p14:creationId xmlns:p14="http://schemas.microsoft.com/office/powerpoint/2010/main" val="278624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1111F-CFB7-4EE5-8D65-8C6198754223}" type="datetimeFigureOut">
              <a:rPr lang="en-US" smtClean="0"/>
              <a:t>4/28/2023</a:t>
            </a:fld>
            <a:endParaRPr lang="en-US" dirty="0"/>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ACA1D-DBAA-46BC-8239-610E36FE6690}" type="slidenum">
              <a:rPr lang="en-US" smtClean="0"/>
              <a:t>‹#›</a:t>
            </a:fld>
            <a:endParaRPr lang="en-US" dirty="0"/>
          </a:p>
        </p:txBody>
      </p:sp>
    </p:spTree>
    <p:extLst>
      <p:ext uri="{BB962C8B-B14F-4D97-AF65-F5344CB8AC3E}">
        <p14:creationId xmlns:p14="http://schemas.microsoft.com/office/powerpoint/2010/main" val="112538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gineering.linkedin.com/architecture/brief-history-scaling-linkedin" TargetMode="External"/><Relationship Id="rId2" Type="http://schemas.openxmlformats.org/officeDocument/2006/relationships/hyperlink" Target="https://medium.com/@chihsuan/introduction-to-apache-kafka-1cae693aa85e" TargetMode="External"/><Relationship Id="rId1" Type="http://schemas.openxmlformats.org/officeDocument/2006/relationships/slideLayout" Target="../slideLayouts/slideLayout2.xml"/><Relationship Id="rId4" Type="http://schemas.openxmlformats.org/officeDocument/2006/relationships/hyperlink" Target="https://engineering.linkedin.com/kafka/kafka-linkedin-current-and-future"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Application Case Study </a:t>
            </a:r>
            <a:r>
              <a:rPr lang="en-US" sz="2000" b="1" dirty="0">
                <a:solidFill>
                  <a:srgbClr val="0070C0"/>
                </a:solidFill>
              </a:rPr>
              <a:t>(25%) </a:t>
            </a:r>
          </a:p>
        </p:txBody>
      </p:sp>
      <p:sp>
        <p:nvSpPr>
          <p:cNvPr id="3" name="Content Placeholder 2"/>
          <p:cNvSpPr>
            <a:spLocks noGrp="1"/>
          </p:cNvSpPr>
          <p:nvPr>
            <p:ph idx="1"/>
          </p:nvPr>
        </p:nvSpPr>
        <p:spPr/>
        <p:txBody>
          <a:bodyPr/>
          <a:lstStyle/>
          <a:p>
            <a:r>
              <a:rPr lang="en-US" dirty="0"/>
              <a:t>Work Example(s) and Briefing </a:t>
            </a:r>
          </a:p>
        </p:txBody>
      </p:sp>
    </p:spTree>
    <p:extLst>
      <p:ext uri="{BB962C8B-B14F-4D97-AF65-F5344CB8AC3E}">
        <p14:creationId xmlns:p14="http://schemas.microsoft.com/office/powerpoint/2010/main" val="387462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US" b="1" dirty="0">
                <a:solidFill>
                  <a:srgbClr val="0070C0"/>
                </a:solidFill>
              </a:rPr>
              <a:t>Application Case Study</a:t>
            </a:r>
            <a:endParaRPr lang="en-US" sz="2000" b="1" dirty="0">
              <a:solidFill>
                <a:srgbClr val="0070C0"/>
              </a:solidFill>
            </a:endParaRPr>
          </a:p>
        </p:txBody>
      </p:sp>
      <p:sp>
        <p:nvSpPr>
          <p:cNvPr id="3" name="Content Placeholder 2"/>
          <p:cNvSpPr>
            <a:spLocks noGrp="1"/>
          </p:cNvSpPr>
          <p:nvPr>
            <p:ph idx="1"/>
          </p:nvPr>
        </p:nvSpPr>
        <p:spPr>
          <a:xfrm>
            <a:off x="838200" y="1345987"/>
            <a:ext cx="10515600" cy="5340069"/>
          </a:xfrm>
        </p:spPr>
        <p:txBody>
          <a:bodyPr/>
          <a:lstStyle/>
          <a:p>
            <a:r>
              <a:rPr lang="en-US" dirty="0"/>
              <a:t>Apache Kafka was developed by  </a:t>
            </a:r>
            <a:r>
              <a:rPr lang="en-US" i="1" dirty="0"/>
              <a:t>Linkedin </a:t>
            </a:r>
            <a:r>
              <a:rPr lang="en-US" dirty="0"/>
              <a:t>in 2010.</a:t>
            </a:r>
          </a:p>
          <a:p>
            <a:r>
              <a:rPr lang="en-US" altLang="zh-TW" dirty="0"/>
              <a:t>To solve </a:t>
            </a:r>
            <a:r>
              <a:rPr lang="en-US" altLang="zh-TW" b="1" dirty="0"/>
              <a:t>data pipeline</a:t>
            </a:r>
            <a:r>
              <a:rPr lang="en-US" altLang="zh-TW" dirty="0"/>
              <a:t> problem.</a:t>
            </a:r>
          </a:p>
          <a:p>
            <a:r>
              <a:rPr lang="en-US" altLang="zh-TW" dirty="0"/>
              <a:t>Designed for big data streaming processing.</a:t>
            </a:r>
          </a:p>
          <a:p>
            <a:r>
              <a:rPr lang="en-US" altLang="zh-TW" dirty="0"/>
              <a:t>Capable of handling tens of thousands of requests per second</a:t>
            </a:r>
          </a:p>
          <a:p>
            <a:pPr marL="0" indent="0">
              <a:buNone/>
            </a:pPr>
            <a:endParaRPr lang="en-US" dirty="0"/>
          </a:p>
        </p:txBody>
      </p:sp>
      <p:sp>
        <p:nvSpPr>
          <p:cNvPr id="4" name="文字方塊 3">
            <a:extLst>
              <a:ext uri="{FF2B5EF4-FFF2-40B4-BE49-F238E27FC236}">
                <a16:creationId xmlns:a16="http://schemas.microsoft.com/office/drawing/2014/main" id="{E19EE119-D044-19AC-B110-A816BF486E96}"/>
              </a:ext>
            </a:extLst>
          </p:cNvPr>
          <p:cNvSpPr txBox="1"/>
          <p:nvPr/>
        </p:nvSpPr>
        <p:spPr>
          <a:xfrm>
            <a:off x="838200" y="6269372"/>
            <a:ext cx="3589421" cy="492443"/>
          </a:xfrm>
          <a:prstGeom prst="rect">
            <a:avLst/>
          </a:prstGeom>
          <a:noFill/>
        </p:spPr>
        <p:txBody>
          <a:bodyPr wrap="square" rtlCol="0">
            <a:spAutoFit/>
          </a:bodyPr>
          <a:lstStyle/>
          <a:p>
            <a:r>
              <a:rPr lang="zh-TW" altLang="en-US" sz="2600" dirty="0"/>
              <a:t>↑</a:t>
            </a:r>
            <a:r>
              <a:rPr lang="en-US" altLang="zh-TW" sz="2600" b="1" dirty="0"/>
              <a:t>Before</a:t>
            </a:r>
            <a:r>
              <a:rPr lang="en-US" altLang="zh-TW" sz="2600" dirty="0"/>
              <a:t> Adopting Kafka</a:t>
            </a:r>
            <a:endParaRPr lang="zh-TW" altLang="en-US" sz="2600" dirty="0"/>
          </a:p>
        </p:txBody>
      </p:sp>
      <p:pic>
        <p:nvPicPr>
          <p:cNvPr id="1026" name="Picture 2">
            <a:extLst>
              <a:ext uri="{FF2B5EF4-FFF2-40B4-BE49-F238E27FC236}">
                <a16:creationId xmlns:a16="http://schemas.microsoft.com/office/drawing/2014/main" id="{8F8B1D14-1FE7-6590-0B06-707663BB8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3080084" cy="2837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0EE832-E286-2EF7-EDEE-E5D53E3B3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429758"/>
            <a:ext cx="4857312" cy="283680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13F1DCF2-C1B1-67E7-F411-2D025CFC3C54}"/>
              </a:ext>
            </a:extLst>
          </p:cNvPr>
          <p:cNvSpPr txBox="1"/>
          <p:nvPr/>
        </p:nvSpPr>
        <p:spPr>
          <a:xfrm>
            <a:off x="6096000" y="6269372"/>
            <a:ext cx="3589421" cy="492443"/>
          </a:xfrm>
          <a:prstGeom prst="rect">
            <a:avLst/>
          </a:prstGeom>
          <a:noFill/>
        </p:spPr>
        <p:txBody>
          <a:bodyPr wrap="square" rtlCol="0">
            <a:spAutoFit/>
          </a:bodyPr>
          <a:lstStyle/>
          <a:p>
            <a:r>
              <a:rPr lang="zh-TW" altLang="en-US" sz="2600" dirty="0"/>
              <a:t>↑</a:t>
            </a:r>
            <a:r>
              <a:rPr lang="en-US" altLang="zh-TW" sz="2600" b="1" dirty="0"/>
              <a:t>After</a:t>
            </a:r>
            <a:r>
              <a:rPr lang="en-US" altLang="zh-TW" sz="2600" dirty="0"/>
              <a:t> Adopting Kafka</a:t>
            </a:r>
            <a:endParaRPr lang="zh-TW" altLang="en-US" sz="2600" dirty="0"/>
          </a:p>
        </p:txBody>
      </p:sp>
    </p:spTree>
    <p:extLst>
      <p:ext uri="{BB962C8B-B14F-4D97-AF65-F5344CB8AC3E}">
        <p14:creationId xmlns:p14="http://schemas.microsoft.com/office/powerpoint/2010/main" val="74484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345987"/>
            <a:ext cx="10515600" cy="5340069"/>
          </a:xfrm>
        </p:spPr>
        <p:txBody>
          <a:bodyPr/>
          <a:lstStyle/>
          <a:p>
            <a:pPr marL="0" indent="0">
              <a:buNone/>
            </a:pPr>
            <a:r>
              <a:rPr lang="en-US" dirty="0"/>
              <a:t>The early years-LEO</a:t>
            </a:r>
          </a:p>
          <a:p>
            <a:r>
              <a:rPr lang="en-US" altLang="zh-TW" dirty="0"/>
              <a:t>A</a:t>
            </a:r>
            <a:r>
              <a:rPr lang="en-US" dirty="0"/>
              <a:t>s a single monolithic application doing it all.</a:t>
            </a:r>
          </a:p>
          <a:p>
            <a:r>
              <a:rPr lang="en-US" altLang="zh-TW" dirty="0"/>
              <a:t>H</a:t>
            </a:r>
            <a:r>
              <a:rPr lang="en-US" dirty="0"/>
              <a:t>osted web servlets for all the various pages, handled business logic, and connected to a handful of LinkedIn databases. </a:t>
            </a:r>
          </a:p>
        </p:txBody>
      </p:sp>
      <p:pic>
        <p:nvPicPr>
          <p:cNvPr id="6" name="Picture 2">
            <a:extLst>
              <a:ext uri="{FF2B5EF4-FFF2-40B4-BE49-F238E27FC236}">
                <a16:creationId xmlns:a16="http://schemas.microsoft.com/office/drawing/2014/main" id="{4C4655BC-20A5-320A-E642-13939EAB4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79" y="3429000"/>
            <a:ext cx="2685749" cy="3088612"/>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30E89D-5D76-E017-D1EF-B5B7BB359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5695" y="3354423"/>
            <a:ext cx="6195260" cy="3407393"/>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8" name="箭號: 向右 7">
            <a:extLst>
              <a:ext uri="{FF2B5EF4-FFF2-40B4-BE49-F238E27FC236}">
                <a16:creationId xmlns:a16="http://schemas.microsoft.com/office/drawing/2014/main" id="{078D2A4D-1E3B-3C14-2325-9D2A0EEB4C98}"/>
              </a:ext>
            </a:extLst>
          </p:cNvPr>
          <p:cNvSpPr/>
          <p:nvPr/>
        </p:nvSpPr>
        <p:spPr>
          <a:xfrm>
            <a:off x="3212431" y="4800599"/>
            <a:ext cx="2382253" cy="711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75E514E9-BD8B-685F-2090-E58475157F02}"/>
              </a:ext>
            </a:extLst>
          </p:cNvPr>
          <p:cNvSpPr txBox="1"/>
          <p:nvPr/>
        </p:nvSpPr>
        <p:spPr>
          <a:xfrm>
            <a:off x="3185360" y="4154268"/>
            <a:ext cx="2382253" cy="707886"/>
          </a:xfrm>
          <a:prstGeom prst="rect">
            <a:avLst/>
          </a:prstGeom>
          <a:noFill/>
        </p:spPr>
        <p:txBody>
          <a:bodyPr wrap="square" rtlCol="0">
            <a:spAutoFit/>
          </a:bodyPr>
          <a:lstStyle/>
          <a:p>
            <a:r>
              <a:rPr lang="en-US" altLang="zh-TW" sz="2000" dirty="0"/>
              <a:t>throw more CPUs and memory </a:t>
            </a:r>
            <a:endParaRPr lang="zh-TW" altLang="en-US" sz="2000" dirty="0"/>
          </a:p>
        </p:txBody>
      </p:sp>
    </p:spTree>
    <p:extLst>
      <p:ext uri="{BB962C8B-B14F-4D97-AF65-F5344CB8AC3E}">
        <p14:creationId xmlns:p14="http://schemas.microsoft.com/office/powerpoint/2010/main" val="57723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345987"/>
            <a:ext cx="10515600" cy="5340069"/>
          </a:xfrm>
        </p:spPr>
        <p:txBody>
          <a:bodyPr/>
          <a:lstStyle/>
          <a:p>
            <a:pPr marL="0" indent="0">
              <a:buNone/>
            </a:pPr>
            <a:r>
              <a:rPr lang="en-US" altLang="zh-TW" dirty="0"/>
              <a:t>However, a</a:t>
            </a:r>
            <a:r>
              <a:rPr lang="en-US" dirty="0"/>
              <a:t>s the site began to see more and more traffic</a:t>
            </a:r>
          </a:p>
          <a:p>
            <a:r>
              <a:rPr lang="en-US" dirty="0"/>
              <a:t>Leo was often going down in production,</a:t>
            </a:r>
          </a:p>
          <a:p>
            <a:r>
              <a:rPr lang="en-US" altLang="zh-TW" dirty="0"/>
              <a:t>D</a:t>
            </a:r>
            <a:r>
              <a:rPr lang="en-US" dirty="0"/>
              <a:t>ifficult to troubleshoot and recover,</a:t>
            </a:r>
          </a:p>
          <a:p>
            <a:r>
              <a:rPr lang="en-US" altLang="zh-TW" dirty="0"/>
              <a:t>D</a:t>
            </a:r>
            <a:r>
              <a:rPr lang="en-US" dirty="0"/>
              <a:t>ifficult to release new code</a:t>
            </a:r>
          </a:p>
          <a:p>
            <a:r>
              <a:rPr lang="en-US" b="1" dirty="0"/>
              <a:t>High </a:t>
            </a:r>
            <a:r>
              <a:rPr lang="en-US" altLang="zh-TW" b="1" dirty="0"/>
              <a:t>A</a:t>
            </a:r>
            <a:r>
              <a:rPr lang="en-US" b="1" dirty="0"/>
              <a:t>vailability </a:t>
            </a:r>
            <a:r>
              <a:rPr lang="en-US" dirty="0"/>
              <a:t>is critical to LinkedIn.</a:t>
            </a:r>
          </a:p>
        </p:txBody>
      </p:sp>
      <p:pic>
        <p:nvPicPr>
          <p:cNvPr id="1026" name="Picture 2">
            <a:extLst>
              <a:ext uri="{FF2B5EF4-FFF2-40B4-BE49-F238E27FC236}">
                <a16:creationId xmlns:a16="http://schemas.microsoft.com/office/drawing/2014/main" id="{1B9F0D8B-A6AA-1E12-E18A-59E006E68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3722" y="2114056"/>
            <a:ext cx="4667250" cy="4572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4835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691"/>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225671"/>
            <a:ext cx="10515600" cy="5340069"/>
          </a:xfrm>
        </p:spPr>
        <p:txBody>
          <a:bodyPr/>
          <a:lstStyle/>
          <a:p>
            <a:r>
              <a:rPr lang="en-US" altLang="zh-TW" dirty="0"/>
              <a:t>Demand:</a:t>
            </a:r>
          </a:p>
          <a:p>
            <a:pPr>
              <a:buFont typeface="Wingdings" panose="05000000000000000000" pitchFamily="2" charset="2"/>
              <a:buChar char="Ø"/>
            </a:pPr>
            <a:r>
              <a:rPr lang="en-US" altLang="zh-TW" dirty="0"/>
              <a:t>Sending batches of data into our Hadoop workflow for analytics</a:t>
            </a:r>
          </a:p>
          <a:p>
            <a:pPr>
              <a:buFont typeface="Wingdings" panose="05000000000000000000" pitchFamily="2" charset="2"/>
              <a:buChar char="Ø"/>
            </a:pPr>
            <a:r>
              <a:rPr lang="en-US" altLang="zh-TW" dirty="0"/>
              <a:t>Collecting and aggregating logs from every service</a:t>
            </a:r>
          </a:p>
          <a:p>
            <a:pPr>
              <a:buFont typeface="Wingdings" panose="05000000000000000000" pitchFamily="2" charset="2"/>
              <a:buChar char="Ø"/>
            </a:pPr>
            <a:r>
              <a:rPr lang="en-US" altLang="zh-TW" dirty="0"/>
              <a:t>Collecting tracking events like pageviews</a:t>
            </a:r>
          </a:p>
          <a:p>
            <a:pPr>
              <a:buFont typeface="Wingdings" panose="05000000000000000000" pitchFamily="2" charset="2"/>
              <a:buChar char="Ø"/>
            </a:pPr>
            <a:r>
              <a:rPr lang="en-US" altLang="zh-TW" dirty="0"/>
              <a:t>Keeping search system up to date whenever profile is updated.</a:t>
            </a:r>
          </a:p>
          <a:p>
            <a:r>
              <a:rPr lang="en-US" altLang="zh-TW" dirty="0"/>
              <a:t>To collect the growing amount of data </a:t>
            </a:r>
            <a:br>
              <a:rPr lang="en-US" altLang="zh-TW" dirty="0"/>
            </a:br>
            <a:r>
              <a:rPr lang="zh-TW" altLang="en-US" dirty="0"/>
              <a:t>→ </a:t>
            </a:r>
            <a:r>
              <a:rPr lang="en-US" altLang="zh-TW" dirty="0"/>
              <a:t>Result: the development of </a:t>
            </a:r>
            <a:r>
              <a:rPr lang="en-US" altLang="zh-TW" b="1" dirty="0"/>
              <a:t>Kafka</a:t>
            </a:r>
            <a:endParaRPr lang="en-US" dirty="0"/>
          </a:p>
        </p:txBody>
      </p:sp>
      <p:pic>
        <p:nvPicPr>
          <p:cNvPr id="1026" name="Picture 2">
            <a:extLst>
              <a:ext uri="{FF2B5EF4-FFF2-40B4-BE49-F238E27FC236}">
                <a16:creationId xmlns:a16="http://schemas.microsoft.com/office/drawing/2014/main" id="{0ADB10DE-EF16-FD91-12F4-EEFDED31E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979" y="3783961"/>
            <a:ext cx="3902241" cy="2951069"/>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64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691"/>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225671"/>
            <a:ext cx="10515600" cy="5340069"/>
          </a:xfrm>
        </p:spPr>
        <p:txBody>
          <a:bodyPr/>
          <a:lstStyle/>
          <a:p>
            <a:r>
              <a:rPr lang="en-US" altLang="zh-TW" dirty="0"/>
              <a:t>Characteristic</a:t>
            </a:r>
            <a:r>
              <a:rPr lang="zh-TW" altLang="en-US" dirty="0"/>
              <a:t> </a:t>
            </a:r>
            <a:r>
              <a:rPr lang="en-US" altLang="zh-TW" dirty="0"/>
              <a:t>of Kafka:</a:t>
            </a:r>
          </a:p>
          <a:p>
            <a:pPr>
              <a:buFont typeface="Wingdings" panose="05000000000000000000" pitchFamily="2" charset="2"/>
              <a:buChar char="Ø"/>
            </a:pPr>
            <a:r>
              <a:rPr lang="en-US" altLang="zh-TW" dirty="0"/>
              <a:t>Built around the concept of a commit log with </a:t>
            </a:r>
            <a:r>
              <a:rPr lang="en-US" altLang="zh-TW" b="1" dirty="0"/>
              <a:t>speed</a:t>
            </a:r>
            <a:r>
              <a:rPr lang="en-US" altLang="zh-TW" dirty="0"/>
              <a:t> and </a:t>
            </a:r>
            <a:r>
              <a:rPr lang="en-US" altLang="zh-TW" b="1" dirty="0"/>
              <a:t>scalability</a:t>
            </a:r>
            <a:r>
              <a:rPr lang="en-US" altLang="zh-TW" dirty="0"/>
              <a:t>.</a:t>
            </a:r>
          </a:p>
          <a:p>
            <a:pPr>
              <a:buFont typeface="Wingdings" panose="05000000000000000000" pitchFamily="2" charset="2"/>
              <a:buChar char="Ø"/>
            </a:pPr>
            <a:r>
              <a:rPr lang="en-US" altLang="zh-TW" dirty="0"/>
              <a:t>Enabled near </a:t>
            </a:r>
            <a:r>
              <a:rPr lang="en-US" altLang="zh-TW" b="1" dirty="0"/>
              <a:t>real-time</a:t>
            </a:r>
            <a:r>
              <a:rPr lang="en-US" altLang="zh-TW" dirty="0"/>
              <a:t> access to any data source.</a:t>
            </a:r>
          </a:p>
          <a:p>
            <a:pPr>
              <a:buFont typeface="Wingdings" panose="05000000000000000000" pitchFamily="2" charset="2"/>
              <a:buChar char="Ø"/>
            </a:pPr>
            <a:r>
              <a:rPr lang="en-US" altLang="zh-TW" dirty="0"/>
              <a:t>Empowered our Hadoop jobs.</a:t>
            </a:r>
          </a:p>
          <a:p>
            <a:pPr>
              <a:buFont typeface="Wingdings" panose="05000000000000000000" pitchFamily="2" charset="2"/>
              <a:buChar char="Ø"/>
            </a:pPr>
            <a:r>
              <a:rPr lang="en-US" altLang="zh-TW" dirty="0"/>
              <a:t>Allowed to build </a:t>
            </a:r>
            <a:r>
              <a:rPr lang="en-US" altLang="zh-TW" b="1" dirty="0"/>
              <a:t>real-time analytics</a:t>
            </a:r>
            <a:r>
              <a:rPr lang="en-US" altLang="zh-TW" dirty="0"/>
              <a:t>.</a:t>
            </a:r>
          </a:p>
          <a:p>
            <a:pPr>
              <a:buFont typeface="Wingdings" panose="05000000000000000000" pitchFamily="2" charset="2"/>
              <a:buChar char="Ø"/>
            </a:pPr>
            <a:r>
              <a:rPr lang="en-US" altLang="zh-TW" dirty="0"/>
              <a:t>Improved site monitoring and alerting capability.</a:t>
            </a:r>
          </a:p>
          <a:p>
            <a:pPr marL="0" indent="0">
              <a:buNone/>
            </a:pPr>
            <a:r>
              <a:rPr lang="zh-TW" altLang="en-US" dirty="0"/>
              <a:t>→</a:t>
            </a:r>
            <a:r>
              <a:rPr lang="en-US" altLang="zh-TW" dirty="0"/>
              <a:t> Kafka handles well over 500 billion events per day.</a:t>
            </a:r>
          </a:p>
          <a:p>
            <a:pPr>
              <a:buFont typeface="Wingdings" panose="05000000000000000000" pitchFamily="2" charset="2"/>
              <a:buChar char="Ø"/>
            </a:pPr>
            <a:endParaRPr lang="en-US" dirty="0"/>
          </a:p>
        </p:txBody>
      </p:sp>
      <p:pic>
        <p:nvPicPr>
          <p:cNvPr id="4" name="Picture 2">
            <a:extLst>
              <a:ext uri="{FF2B5EF4-FFF2-40B4-BE49-F238E27FC236}">
                <a16:creationId xmlns:a16="http://schemas.microsoft.com/office/drawing/2014/main" id="{FD16BA36-04A1-97BE-A179-C74B640E93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2579" y="3366905"/>
            <a:ext cx="3469107" cy="319883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40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691"/>
            <a:ext cx="10515600" cy="1325563"/>
          </a:xfrm>
        </p:spPr>
        <p:txBody>
          <a:bodyPr/>
          <a:lstStyle/>
          <a:p>
            <a:r>
              <a:rPr lang="en-US" b="1" dirty="0">
                <a:solidFill>
                  <a:srgbClr val="0070C0"/>
                </a:solidFill>
              </a:rPr>
              <a:t>Application Case Study - LinkedIn</a:t>
            </a:r>
            <a:endParaRPr lang="en-US" sz="2000" b="1" dirty="0">
              <a:solidFill>
                <a:srgbClr val="0070C0"/>
              </a:solidFill>
            </a:endParaRPr>
          </a:p>
        </p:txBody>
      </p:sp>
      <p:sp>
        <p:nvSpPr>
          <p:cNvPr id="3" name="Content Placeholder 2"/>
          <p:cNvSpPr>
            <a:spLocks noGrp="1"/>
          </p:cNvSpPr>
          <p:nvPr>
            <p:ph idx="1"/>
          </p:nvPr>
        </p:nvSpPr>
        <p:spPr>
          <a:xfrm>
            <a:off x="838200" y="1225671"/>
            <a:ext cx="11233486" cy="5340069"/>
          </a:xfrm>
        </p:spPr>
        <p:txBody>
          <a:bodyPr/>
          <a:lstStyle/>
          <a:p>
            <a:pPr marL="0" indent="0">
              <a:buNone/>
            </a:pPr>
            <a:r>
              <a:rPr lang="en-US" dirty="0"/>
              <a:t>Utilization of Kafka at LinkedIn</a:t>
            </a:r>
          </a:p>
          <a:p>
            <a:pPr>
              <a:buFont typeface="Wingdings" panose="05000000000000000000" pitchFamily="2" charset="2"/>
              <a:buChar char="Ø"/>
            </a:pPr>
            <a:r>
              <a:rPr lang="en-US" b="1" dirty="0"/>
              <a:t>Monitoring</a:t>
            </a:r>
            <a:br>
              <a:rPr lang="en-US" dirty="0"/>
            </a:br>
            <a:r>
              <a:rPr lang="en-US" dirty="0"/>
              <a:t>All hosts at LinkedIn emit metrics through Kafka. </a:t>
            </a:r>
            <a:br>
              <a:rPr lang="en-US" dirty="0"/>
            </a:br>
            <a:r>
              <a:rPr lang="en-US" dirty="0"/>
              <a:t>Then collected and processed to create monitoring dashboards and alerts.</a:t>
            </a:r>
          </a:p>
          <a:p>
            <a:pPr>
              <a:buFont typeface="Wingdings" panose="05000000000000000000" pitchFamily="2" charset="2"/>
              <a:buChar char="Ø"/>
            </a:pPr>
            <a:r>
              <a:rPr lang="en-US" b="1" dirty="0"/>
              <a:t>Messaging</a:t>
            </a:r>
            <a:br>
              <a:rPr lang="en-US" dirty="0"/>
            </a:br>
            <a:r>
              <a:rPr lang="en-US" dirty="0"/>
              <a:t>Various applications leverage Kafka as a traditional messaging system</a:t>
            </a:r>
            <a:br>
              <a:rPr lang="en-US" dirty="0"/>
            </a:br>
            <a:r>
              <a:rPr lang="en-US" dirty="0"/>
              <a:t>Application Including: Search, Content Feed and Relevance.</a:t>
            </a:r>
          </a:p>
          <a:p>
            <a:pPr>
              <a:buFont typeface="Wingdings" panose="05000000000000000000" pitchFamily="2" charset="2"/>
              <a:buChar char="Ø"/>
            </a:pPr>
            <a:r>
              <a:rPr lang="en-US" b="1" dirty="0"/>
              <a:t>Analytics</a:t>
            </a:r>
            <a:br>
              <a:rPr lang="en-US" dirty="0"/>
            </a:br>
            <a:r>
              <a:rPr lang="en-US" dirty="0"/>
              <a:t>Information are sent into a Kafka cluster in each data center.</a:t>
            </a:r>
            <a:br>
              <a:rPr lang="en-US" dirty="0"/>
            </a:br>
            <a:r>
              <a:rPr lang="en-US" dirty="0"/>
              <a:t>Events are collected and pushed onto Hadoop for analysis and daily report.</a:t>
            </a:r>
          </a:p>
          <a:p>
            <a:pPr>
              <a:buFont typeface="Wingdings" panose="05000000000000000000" pitchFamily="2" charset="2"/>
              <a:buChar char="Ø"/>
            </a:pPr>
            <a:r>
              <a:rPr lang="en-US" dirty="0"/>
              <a:t>As a building block (log) in various distributed applications/platforms</a:t>
            </a:r>
            <a:br>
              <a:rPr lang="en-US" dirty="0"/>
            </a:br>
            <a:r>
              <a:rPr lang="en-US" dirty="0"/>
              <a:t>Kafka is also leveraged as a core building block</a:t>
            </a:r>
            <a:r>
              <a:rPr lang="zh-TW" altLang="en-US" dirty="0"/>
              <a:t> </a:t>
            </a:r>
            <a:r>
              <a:rPr lang="en-US" altLang="zh-TW" dirty="0"/>
              <a:t>by other products like</a:t>
            </a:r>
            <a:r>
              <a:rPr lang="zh-TW" altLang="en-US" dirty="0"/>
              <a:t> </a:t>
            </a:r>
            <a:r>
              <a:rPr lang="en-US" altLang="zh-TW" dirty="0"/>
              <a:t>Pinot.</a:t>
            </a:r>
            <a:endParaRPr lang="en-US" dirty="0"/>
          </a:p>
        </p:txBody>
      </p:sp>
      <p:pic>
        <p:nvPicPr>
          <p:cNvPr id="2050" name="Picture 2">
            <a:extLst>
              <a:ext uri="{FF2B5EF4-FFF2-40B4-BE49-F238E27FC236}">
                <a16:creationId xmlns:a16="http://schemas.microsoft.com/office/drawing/2014/main" id="{412B6039-B2D1-CE50-5976-0896E757E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8214" y="1057230"/>
            <a:ext cx="4063472" cy="98923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30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Reference(s) </a:t>
            </a:r>
            <a:r>
              <a:rPr lang="en-US" sz="2000" b="1" dirty="0">
                <a:solidFill>
                  <a:srgbClr val="0070C0"/>
                </a:solidFill>
              </a:rPr>
              <a:t>(5%) </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p:txBody>
          <a:bodyPr/>
          <a:lstStyle/>
          <a:p>
            <a:r>
              <a:rPr lang="en-US" dirty="0"/>
              <a:t>Title, Author(s), Publisher, and Published Date</a:t>
            </a:r>
          </a:p>
        </p:txBody>
      </p:sp>
    </p:spTree>
    <p:extLst>
      <p:ext uri="{BB962C8B-B14F-4D97-AF65-F5344CB8AC3E}">
        <p14:creationId xmlns:p14="http://schemas.microsoft.com/office/powerpoint/2010/main" val="115800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461"/>
            <a:ext cx="10515600" cy="1325563"/>
          </a:xfrm>
        </p:spPr>
        <p:txBody>
          <a:bodyPr/>
          <a:lstStyle/>
          <a:p>
            <a:r>
              <a:rPr lang="en-US" b="1" dirty="0">
                <a:solidFill>
                  <a:srgbClr val="0070C0"/>
                </a:solidFill>
              </a:rPr>
              <a:t>Reference(s) </a:t>
            </a:r>
            <a:r>
              <a:rPr lang="en-US" sz="2000" b="1" dirty="0">
                <a:solidFill>
                  <a:srgbClr val="0070C0"/>
                </a:solidFill>
              </a:rPr>
              <a:t>(5%) </a:t>
            </a:r>
            <a:endParaRPr lang="en-US" b="1" dirty="0">
              <a:solidFill>
                <a:srgbClr val="0070C0"/>
              </a:solidFill>
            </a:endParaRPr>
          </a:p>
        </p:txBody>
      </p:sp>
      <p:sp>
        <p:nvSpPr>
          <p:cNvPr id="3" name="Content Placeholder 2"/>
          <p:cNvSpPr>
            <a:spLocks noGrp="1"/>
          </p:cNvSpPr>
          <p:nvPr>
            <p:ph idx="1"/>
          </p:nvPr>
        </p:nvSpPr>
        <p:spPr>
          <a:xfrm>
            <a:off x="838200" y="1438023"/>
            <a:ext cx="10515600" cy="5307515"/>
          </a:xfrm>
        </p:spPr>
        <p:txBody>
          <a:bodyPr>
            <a:normAutofit fontScale="92500"/>
          </a:bodyPr>
          <a:lstStyle/>
          <a:p>
            <a:r>
              <a:rPr lang="en-US" altLang="zh-TW" dirty="0"/>
              <a:t>Title: </a:t>
            </a:r>
            <a:r>
              <a:rPr lang="en-US" dirty="0"/>
              <a:t>Apache Kafka </a:t>
            </a:r>
            <a:r>
              <a:rPr lang="zh-TW" altLang="en-US" dirty="0"/>
              <a:t>介紹</a:t>
            </a:r>
            <a:br>
              <a:rPr lang="en-US" altLang="zh-TW" dirty="0"/>
            </a:br>
            <a:r>
              <a:rPr lang="en-US" altLang="zh-TW" dirty="0"/>
              <a:t>Author: </a:t>
            </a:r>
            <a:r>
              <a:rPr lang="en-US" altLang="zh-TW" u="sng" dirty="0"/>
              <a:t>Chi-Hsuan Huang</a:t>
            </a:r>
            <a:br>
              <a:rPr lang="en-US" altLang="zh-TW" u="sng" dirty="0"/>
            </a:br>
            <a:r>
              <a:rPr lang="en-US" altLang="zh-TW" u="sng" dirty="0">
                <a:hlinkClick r:id="rId2"/>
              </a:rPr>
              <a:t>https://medium.com/@chihsuan/introduction-to-apache-kafka-1cae693aa85e</a:t>
            </a:r>
            <a:br>
              <a:rPr lang="en-US" altLang="zh-TW" u="sng" dirty="0"/>
            </a:br>
            <a:r>
              <a:rPr lang="en-US" altLang="zh-TW" dirty="0"/>
              <a:t>Published Date: Apr 12, 2020</a:t>
            </a:r>
          </a:p>
          <a:p>
            <a:r>
              <a:rPr lang="en-US" altLang="zh-TW" dirty="0"/>
              <a:t>Title: A Brief History of Scaling LinkedIn</a:t>
            </a:r>
            <a:br>
              <a:rPr lang="en-US" altLang="zh-TW" dirty="0"/>
            </a:br>
            <a:r>
              <a:rPr lang="en-US" altLang="zh-TW" dirty="0"/>
              <a:t>Author: Josh Clemm</a:t>
            </a:r>
            <a:br>
              <a:rPr lang="en-US" altLang="zh-TW" dirty="0"/>
            </a:br>
            <a:r>
              <a:rPr lang="en-US" altLang="zh-TW" dirty="0">
                <a:hlinkClick r:id="rId3"/>
              </a:rPr>
              <a:t>https://engineering.linkedin.com/architecture/brief-history-scaling-linkedin</a:t>
            </a:r>
            <a:r>
              <a:rPr lang="zh-TW" altLang="en-US" dirty="0"/>
              <a:t> </a:t>
            </a:r>
            <a:br>
              <a:rPr lang="en-US" altLang="zh-TW" dirty="0"/>
            </a:br>
            <a:r>
              <a:rPr lang="en-US" altLang="zh-TW" dirty="0"/>
              <a:t>Published Date: July 20, 2015</a:t>
            </a:r>
          </a:p>
          <a:p>
            <a:r>
              <a:rPr lang="en-US" altLang="zh-TW" dirty="0"/>
              <a:t>Title: Kafka at LinkedIn: Current and Future</a:t>
            </a:r>
            <a:br>
              <a:rPr lang="en-US" altLang="zh-TW" dirty="0"/>
            </a:br>
            <a:r>
              <a:rPr lang="en-US" altLang="zh-TW" dirty="0"/>
              <a:t>Author: Mammad Zadeh</a:t>
            </a:r>
            <a:br>
              <a:rPr lang="en-US" altLang="zh-TW" dirty="0"/>
            </a:br>
            <a:r>
              <a:rPr lang="en-US" altLang="zh-TW" dirty="0">
                <a:hlinkClick r:id="rId4"/>
              </a:rPr>
              <a:t>https://engineering.linkedin.com/kafka/kafka-linkedin-current-and-future</a:t>
            </a:r>
            <a:r>
              <a:rPr lang="zh-TW" altLang="en-US" dirty="0"/>
              <a:t> </a:t>
            </a:r>
            <a:br>
              <a:rPr lang="en-US" altLang="zh-TW" dirty="0"/>
            </a:br>
            <a:r>
              <a:rPr lang="en-US" altLang="zh-TW" dirty="0"/>
              <a:t>Published Date: January 29, 2015</a:t>
            </a:r>
          </a:p>
        </p:txBody>
      </p:sp>
    </p:spTree>
    <p:extLst>
      <p:ext uri="{BB962C8B-B14F-4D97-AF65-F5344CB8AC3E}">
        <p14:creationId xmlns:p14="http://schemas.microsoft.com/office/powerpoint/2010/main" val="35846601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570</TotalTime>
  <Words>1738</Words>
  <Application>Microsoft Office PowerPoint</Application>
  <PresentationFormat>寬螢幕</PresentationFormat>
  <Paragraphs>102</Paragraphs>
  <Slides>9</Slides>
  <Notes>6</Notes>
  <HiddenSlides>2</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微軟正黑體</vt:lpstr>
      <vt:lpstr>Arial</vt:lpstr>
      <vt:lpstr>Calibri</vt:lpstr>
      <vt:lpstr>Calibri Light</vt:lpstr>
      <vt:lpstr>Wingdings</vt:lpstr>
      <vt:lpstr>Office 佈景主題</vt:lpstr>
      <vt:lpstr>Application Case Study (25%) </vt:lpstr>
      <vt:lpstr>Application Case Study</vt:lpstr>
      <vt:lpstr>Application Case Study - LinkedIn</vt:lpstr>
      <vt:lpstr>Application Case Study - LinkedIn</vt:lpstr>
      <vt:lpstr>Application Case Study - LinkedIn</vt:lpstr>
      <vt:lpstr>Application Case Study - LinkedIn</vt:lpstr>
      <vt:lpstr>Application Case Study - LinkedIn</vt:lpstr>
      <vt:lpstr>Reference(s) (5%)  </vt:lpstr>
      <vt:lpstr>Reference(s) (5%)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Benny Wang</dc:creator>
  <cp:lastModifiedBy>哲平 何</cp:lastModifiedBy>
  <cp:revision>350</cp:revision>
  <dcterms:created xsi:type="dcterms:W3CDTF">2021-09-27T05:54:04Z</dcterms:created>
  <dcterms:modified xsi:type="dcterms:W3CDTF">2023-04-28T09:23:37Z</dcterms:modified>
</cp:coreProperties>
</file>