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69" r:id="rId7"/>
    <p:sldId id="274" r:id="rId8"/>
    <p:sldId id="276" r:id="rId9"/>
    <p:sldId id="277" r:id="rId10"/>
    <p:sldId id="279" r:id="rId11"/>
    <p:sldId id="278" r:id="rId12"/>
    <p:sldId id="271" r:id="rId13"/>
    <p:sldId id="285" r:id="rId14"/>
    <p:sldId id="284" r:id="rId15"/>
    <p:sldId id="286" r:id="rId16"/>
    <p:sldId id="287" r:id="rId17"/>
    <p:sldId id="290" r:id="rId18"/>
    <p:sldId id="289" r:id="rId19"/>
    <p:sldId id="272" r:id="rId20"/>
    <p:sldId id="292" r:id="rId21"/>
    <p:sldId id="273" r:id="rId2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75000" autoAdjust="0"/>
  </p:normalViewPr>
  <p:slideViewPr>
    <p:cSldViewPr snapToGrid="0">
      <p:cViewPr varScale="1">
        <p:scale>
          <a:sx n="62" d="100"/>
          <a:sy n="62" d="100"/>
        </p:scale>
        <p:origin x="1526" y="5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85121B-12CF-43C0-904B-E7124BD30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9B0F51-5B08-4B1D-8E97-1896CEE0CC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B1ED1-47B6-4733-8042-129CAF8634C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2022/2/26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33863A-3971-4627-B560-731481570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2CDCBF-EA7E-4B7C-BD05-3C868154CE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A60AB-25A9-4458-AC14-A94AA209B4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9214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9E0E86-5A43-438D-933C-68673F90C273}" type="datetime1">
              <a:rPr lang="zh-TW" altLang="en-US" smtClean="0"/>
              <a:pPr/>
              <a:t>2022/2/26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EFB5269-9456-49BA-B146-C921B83FBA4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plnynnz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ranwind.org/-big-data-apache-kafka-message-broker-shi-yong-jiao-xu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csdn.net/xiaotian_dev/article/details/103459895?utm_medium=distribute.pc_relevant.none-task-blog-BlogCommendFromMachineLearnPai2-1.nonecase&amp;depth_1-utm_source=distribute.pc_relevant.none-task-blog-BlogCommendFromMachineLearnPai2-1.nonecase" TargetMode="External"/><Relationship Id="rId5" Type="http://schemas.openxmlformats.org/officeDocument/2006/relationships/hyperlink" Target="https://www.itread01.com/content/1549436430.html" TargetMode="External"/><Relationship Id="rId4" Type="http://schemas.openxmlformats.org/officeDocument/2006/relationships/hyperlink" Target="https://ithelp.ithome.com.tw/articles/1019177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77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%E5%87%BD%E6%95%B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05223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05223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05223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05223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7.10.17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配置</a:t>
            </a:r>
            <a:r>
              <a:rPr lang="en-US" altLang="zh-TW" b="1" dirty="0" smtClean="0"/>
              <a:t>Kafka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幫每個機器編一個唯一的</a:t>
            </a:r>
            <a:r>
              <a:rPr lang="en-US" altLang="zh-TW" dirty="0" smtClean="0"/>
              <a:t>id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配置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zookeeper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連接，如果多個用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隔開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監聽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dirty="0" smtClean="0"/>
              <a:t>下面是例子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5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0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輸入</a:t>
            </a:r>
            <a:r>
              <a:rPr lang="en-US" altLang="zh-TW" dirty="0" err="1" smtClean="0"/>
              <a:t>jps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會出現</a:t>
            </a:r>
            <a:r>
              <a:rPr lang="en-US" altLang="zh-TW" dirty="0" smtClean="0"/>
              <a:t>Kafka</a:t>
            </a:r>
            <a:br>
              <a:rPr lang="en-US" altLang="zh-TW" dirty="0" smtClean="0"/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QuorumPeerMain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zookeeper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進程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進程，如果啟動的那個不成功，請檢查配置文件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萬能重啟也可以試試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19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77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發送消息</a:t>
            </a:r>
            <a:endParaRPr lang="en-US" altLang="zh-TW" dirty="0" smtClean="0"/>
          </a:p>
          <a:p>
            <a:r>
              <a:rPr lang="zh-TW" altLang="en-US" dirty="0" smtClean="0"/>
              <a:t>就是從</a:t>
            </a:r>
            <a:r>
              <a:rPr lang="en-US" altLang="zh-TW" dirty="0" smtClean="0"/>
              <a:t>producer</a:t>
            </a:r>
            <a:r>
              <a:rPr lang="zh-TW" altLang="en-US" dirty="0" smtClean="0"/>
              <a:t>傳送消息給</a:t>
            </a:r>
            <a:r>
              <a:rPr lang="en-US" altLang="zh-TW" dirty="0" smtClean="0"/>
              <a:t>partition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接收消息</a:t>
            </a:r>
            <a:endParaRPr lang="en-US" altLang="zh-TW" dirty="0" smtClean="0"/>
          </a:p>
          <a:p>
            <a:r>
              <a:rPr lang="zh-TW" altLang="en-US" dirty="0" smtClean="0"/>
              <a:t>就是從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去拿資料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068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zh-TW" altLang="en-US" b="1" dirty="0" smtClean="0"/>
              <a:t>、 解耦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解除耦合關係</a:t>
            </a:r>
            <a:r>
              <a:rPr lang="en-US" altLang="zh-TW" b="1" dirty="0" smtClean="0"/>
              <a:t>)</a:t>
            </a:r>
            <a:endParaRPr lang="zh-TW" altLang="en-US" dirty="0" smtClean="0"/>
          </a:p>
          <a:p>
            <a:r>
              <a:rPr lang="zh-TW" altLang="en-US" dirty="0" smtClean="0"/>
              <a:t>快遞小哥手上有很多快遞需要送，他每次都需要先電話一一確認收貨人是否有空、哪個時間段有空，然後再確定好送貨的方案。這樣完全依賴收貨人了！如果快遞一多，快遞小哥估計的忙瘋了</a:t>
            </a:r>
            <a:r>
              <a:rPr lang="en-US" altLang="zh-TW" dirty="0" smtClean="0"/>
              <a:t>……</a:t>
            </a:r>
            <a:br>
              <a:rPr lang="en-US" altLang="zh-TW" dirty="0" smtClean="0"/>
            </a:br>
            <a:r>
              <a:rPr lang="zh-TW" altLang="en-US" dirty="0" smtClean="0"/>
              <a:t>如果有了便利店，快遞小哥只需要將同一個小區的快遞放在同一個便利店，然後通知收貨人來取貨就可以了，這時候快遞小哥和收貨人就實現了解耦！</a:t>
            </a:r>
          </a:p>
          <a:p>
            <a:r>
              <a:rPr lang="en-US" altLang="zh-TW" b="1" dirty="0" smtClean="0"/>
              <a:t>2</a:t>
            </a:r>
            <a:r>
              <a:rPr lang="zh-TW" altLang="en-US" b="1" dirty="0" smtClean="0"/>
              <a:t>、 異步</a:t>
            </a:r>
            <a:endParaRPr lang="zh-TW" altLang="en-US" dirty="0" smtClean="0"/>
          </a:p>
          <a:p>
            <a:r>
              <a:rPr lang="zh-TW" altLang="en-US" dirty="0" smtClean="0"/>
              <a:t>快遞小哥打電話給我後需要一直在你樓下等著，直到我拿走你的快遞他才能去送其他人的。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快遞小哥將快遞放在小芳便利店後，又可以乾其他的活兒去了，不需要等待你到來而一直處於等待狀態。提高了工作的效率。</a:t>
            </a:r>
          </a:p>
          <a:p>
            <a:r>
              <a:rPr lang="en-US" altLang="zh-TW" b="1" dirty="0" smtClean="0"/>
              <a:t>3</a:t>
            </a:r>
            <a:r>
              <a:rPr lang="zh-TW" altLang="en-US" b="1" dirty="0" smtClean="0"/>
              <a:t>、 削峰</a:t>
            </a:r>
            <a:endParaRPr lang="zh-TW" altLang="en-US" dirty="0" smtClean="0"/>
          </a:p>
          <a:p>
            <a:r>
              <a:rPr lang="zh-TW" altLang="en-US" dirty="0" smtClean="0"/>
              <a:t>假設雙十一我買了不同店裡的各種商品，而恰巧這些店發貨的快遞都不一樣，有中通、圓通、申通、各種通等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更巧的是他們都同時到貨了！中通的小哥打來電話叫我去北門取快遞、圓通小哥叫我去南門、申通小哥叫我去東門。我一時手忙腳亂</a:t>
            </a:r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54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Any comparison and alternative better technology?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看需求去使用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ActiveMQ</a:t>
            </a:r>
          </a:p>
          <a:p>
            <a:r>
              <a:rPr lang="zh-TW" altLang="en-US" dirty="0" smtClean="0"/>
              <a:t>消息可靠性高，他丟失數據的機率比較低</a:t>
            </a:r>
            <a:endParaRPr lang="en-US" altLang="zh-TW" dirty="0" smtClean="0"/>
          </a:p>
          <a:p>
            <a:r>
              <a:rPr lang="zh-TW" altLang="en-US" dirty="0" smtClean="0"/>
              <a:t>現在維護越來越少，較少在大規模吞吐場景出現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RabbitMQ</a:t>
            </a:r>
          </a:p>
          <a:p>
            <a:r>
              <a:rPr lang="zh-TW" altLang="en-US" dirty="0" smtClean="0"/>
              <a:t>吞吐量到萬級，</a:t>
            </a:r>
            <a:r>
              <a:rPr lang="en-US" altLang="zh-TW" dirty="0" smtClean="0"/>
              <a:t>MQ</a:t>
            </a:r>
            <a:r>
              <a:rPr lang="zh-TW" altLang="en-US" dirty="0" smtClean="0"/>
              <a:t>功能比較完備</a:t>
            </a:r>
            <a:endParaRPr lang="en-US" altLang="zh-TW" dirty="0" smtClean="0"/>
          </a:p>
          <a:p>
            <a:r>
              <a:rPr lang="zh-TW" altLang="en-US" dirty="0" smtClean="0"/>
              <a:t>健壯、穩定、易用、跨平台、支持多種語言、文檔齊全</a:t>
            </a:r>
            <a:endParaRPr lang="en-US" altLang="zh-TW" dirty="0" smtClean="0"/>
          </a:p>
          <a:p>
            <a:r>
              <a:rPr lang="zh-TW" altLang="en-US" dirty="0" smtClean="0"/>
              <a:t>開源提供的管理介面非常棒，用起來很好用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確實吞吐量會低一些，這是因為他做的實現機制比較重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RocketMQ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消息可靠性：經過參數優化配置，消息可以做到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丟失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沒有在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mq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核心中去實現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JMS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等接口， 有些系統要遷移需要修改大量代碼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kafka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消費者採用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Pull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方式獲取消息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消息有序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通過控制能夠保證所有消息被消費且僅被消費一次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支持消息順序，但是一台代理宕機後，就會產生消息亂序；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https://kknews.cc/zh-tw/code/plnynnz.html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45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https://oranwind.org/-big-data-apache-kafka-message-broker-shi-yong-jiao-xue/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https://ithelp.ithome.com.tw/articles/10191771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https://www.itread01.com/content/1549436430.html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https://blog.csdn.net/xiaotian_dev/article/details/103459895?utm_medium=distribute.pc_relevant.none-task-blog-BlogCommendFromMachineLearnPai2-1.nonecase&amp;depth_1-utm_source=distribute.pc_relevant.none-task-blog-BlogCommendFromMachineLearnPai2-1.nonecase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7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Who/Owner(s)___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LinkedIn</a:t>
            </a:r>
            <a:r>
              <a:rPr lang="zh-TW" altLang="en-US" dirty="0" smtClean="0"/>
              <a:t>，中文名為領英，是一款近似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的社群網路。完成註冊後會自動產生和帶入電子名片。專門為商業人士設立。  </a:t>
            </a:r>
            <a:endParaRPr lang="en-US" altLang="zh-TW" dirty="0" smtClean="0"/>
          </a:p>
          <a:p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____________</a:t>
            </a:r>
            <a:r>
              <a:rPr lang="zh-TW" altLang="en-US" dirty="0" smtClean="0"/>
              <a:t>於</a:t>
            </a:r>
            <a:r>
              <a:rPr lang="en-US" altLang="zh-TW" dirty="0" smtClean="0"/>
              <a:t>2011</a:t>
            </a:r>
            <a:r>
              <a:rPr lang="zh-TW" altLang="en-US" dirty="0" smtClean="0"/>
              <a:t>年初開源，並於</a:t>
            </a:r>
            <a:r>
              <a:rPr lang="en-US" altLang="zh-TW" dirty="0" smtClean="0"/>
              <a:t>2012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23</a:t>
            </a:r>
            <a:r>
              <a:rPr lang="zh-TW" altLang="en-US" dirty="0" smtClean="0"/>
              <a:t>日由</a:t>
            </a:r>
            <a:r>
              <a:rPr lang="en-US" altLang="zh-TW" dirty="0" smtClean="0"/>
              <a:t>Apache Incubator</a:t>
            </a:r>
            <a:r>
              <a:rPr lang="zh-TW" altLang="en-US" dirty="0" smtClean="0"/>
              <a:t>孵化出站</a:t>
            </a:r>
            <a:endParaRPr lang="en-US" altLang="zh-TW" dirty="0" smtClean="0"/>
          </a:p>
          <a:p>
            <a:r>
              <a:rPr lang="en-US" altLang="zh-TW" dirty="0" smtClean="0"/>
              <a:t>Why______________</a:t>
            </a:r>
            <a:r>
              <a:rPr lang="zh-TW" altLang="en-US" dirty="0" smtClean="0"/>
              <a:t>在大數據時代湧現的新的日誌收集處理系統（</a:t>
            </a:r>
            <a:r>
              <a:rPr lang="en-US" altLang="zh-TW" dirty="0" smtClean="0"/>
              <a:t>Flume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Scribe</a:t>
            </a:r>
            <a:r>
              <a:rPr lang="zh-TW" altLang="en-US" dirty="0" smtClean="0"/>
              <a:t>等）往往更擅長批量離線處理，而不能較好地支持實時在線處理。相對而言，</a:t>
            </a:r>
            <a:r>
              <a:rPr lang="en-US" altLang="zh-TW" dirty="0" smtClean="0"/>
              <a:t>Kafka</a:t>
            </a:r>
            <a:r>
              <a:rPr lang="zh-TW" altLang="en-US" dirty="0" smtClean="0"/>
              <a:t>可以同時滿足在線實時處理和批量離線處理。</a:t>
            </a:r>
          </a:p>
          <a:p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___________</a:t>
            </a:r>
          </a:p>
          <a:p>
            <a:r>
              <a:rPr lang="en-US" altLang="zh-TW" dirty="0" smtClean="0"/>
              <a:t>What/</a:t>
            </a:r>
            <a:r>
              <a:rPr lang="en-US" altLang="zh-TW" dirty="0" err="1" smtClean="0"/>
              <a:t>Abstract___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LinkedIn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開發的一個分布式的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Message System,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Scala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實作，它具備有水平擴充和高吞吐量的能力，而隨著新版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Stream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功能的加入，將自已定位為一個分散式串流平台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(distributed streaming platform)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，來提供實時資料串接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(real-time pipeline)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LinkedIn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開發的一個分布式的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Message System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2012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年孵化出站來供大家使用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之所以會有這個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出現，是因為需要</a:t>
            </a:r>
            <a:r>
              <a:rPr lang="zh-TW" altLang="en-US" sz="1200" dirty="0" smtClean="0">
                <a:solidFill>
                  <a:srgbClr val="7030A0"/>
                </a:solidFill>
              </a:rPr>
              <a:t>可以同時在線實時處理和批量離線處理，滿足這樣的需求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zh-TW" altLang="en-US" sz="1200" dirty="0" smtClean="0">
                <a:solidFill>
                  <a:srgbClr val="7030A0"/>
                </a:solidFill>
              </a:rPr>
              <a:t>從這個</a:t>
            </a:r>
            <a:r>
              <a:rPr lang="en-US" altLang="zh-TW" sz="1200" dirty="0" smtClean="0">
                <a:solidFill>
                  <a:srgbClr val="7030A0"/>
                </a:solidFill>
              </a:rPr>
              <a:t>Apache Incubator</a:t>
            </a:r>
            <a:r>
              <a:rPr lang="zh-TW" altLang="en-US" sz="1200" dirty="0" smtClean="0">
                <a:solidFill>
                  <a:srgbClr val="7030A0"/>
                </a:solidFill>
              </a:rPr>
              <a:t>這個軟體基金會孵化的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zh-TW" altLang="en-US" sz="1200" dirty="0" smtClean="0">
                <a:solidFill>
                  <a:srgbClr val="7030A0"/>
                </a:solidFill>
              </a:rPr>
              <a:t>以一個作家命名是因為，它是「一個用於最佳化寫作的系統」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5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https://ithelp.ithome.com.tw/articles/10191771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時間複雜度為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O(1)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的演算法，代表著不管你輸入多少個東西，程式都會在同一個時間跑完。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是一個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hlinkClick r:id="rId4" tooltip="函式"/>
              </a:rPr>
              <a:t>函式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，它定性描述該演算法的執行時間。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Apache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下的一個子項目，是一個高性能跨語言分佈式發布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/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訂閱消息隊列系統，而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Jafka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之上孵化而來的，即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的一個升級版。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具有以下特性：快速持久化，可以在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O(1)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的系統開銷下進行消息持久化；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高吞吐，在一台普通的服務器上既可以達到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10W/s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的吞吐速率；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完全的分佈式系統，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Broker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Producer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都原生自動支持分佈式，自動實現負載均衡；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支持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Hadoop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數據並行加載，對於像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Hadoop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的一樣的日誌數據和離線分析系統，但又要求實時處理的限制，這是一個可行的解決方案。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通過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Hadoop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的並行加載機制統一了在線和離線的消息處理。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Apache Kafka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相對於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ActiveMQ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是一個非常輕量級的消息系統，除了性能非常好之外，還是一個工作良好的分佈式系統。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73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Topic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用來對訊息進行分類，每個進入到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的資訊都會被放到一個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Topic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下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Broker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用來實現資料儲存的主機伺服器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Partition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每個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Topic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中的訊息會被分為若干個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Partition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，以提高訊息的處理效率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Producer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訊息的生產者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訊息的消費者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 Group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訊息的消費群組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設計目標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https://zhuanlan.zhihu.com/p/68052232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Producer </a:t>
            </a:r>
            <a:r>
              <a:rPr lang="zh-TW" altLang="en-US" dirty="0" smtClean="0"/>
              <a:t>將數據傳送給裡面的 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 一個一個的伺服器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在想要資料的時候，去訂閱還有拿取裡面的資料</a:t>
            </a:r>
            <a:endParaRPr lang="en-US" altLang="zh-TW" dirty="0" smtClean="0"/>
          </a:p>
          <a:p>
            <a:r>
              <a:rPr lang="zh-TW" altLang="en-US" dirty="0" smtClean="0"/>
              <a:t>那這個</a:t>
            </a:r>
            <a:r>
              <a:rPr lang="en-US" altLang="zh-TW" dirty="0" smtClean="0"/>
              <a:t>zookeeper</a:t>
            </a:r>
            <a:r>
              <a:rPr lang="zh-TW" altLang="en-US" dirty="0" smtClean="0"/>
              <a:t>在做的事情就是去 訊息同步及叢集資源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Producer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在寫入數據的時候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永遠的找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，不會直接將數據寫入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follower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8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https://zhuanlan.zhihu.com/p/68052232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發送數據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producer</a:t>
            </a:r>
            <a:r>
              <a:rPr lang="zh-TW" altLang="en-US" dirty="0" smtClean="0"/>
              <a:t>會先把數據發給</a:t>
            </a:r>
            <a:r>
              <a:rPr lang="en-US" altLang="zh-TW" dirty="0" smtClean="0"/>
              <a:t>partition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leader</a:t>
            </a:r>
          </a:p>
          <a:p>
            <a:r>
              <a:rPr lang="zh-TW" altLang="en-US" dirty="0" smtClean="0"/>
              <a:t>然後這個</a:t>
            </a:r>
            <a:r>
              <a:rPr lang="en-US" altLang="zh-TW" dirty="0" smtClean="0"/>
              <a:t>leader</a:t>
            </a:r>
            <a:r>
              <a:rPr lang="zh-TW" altLang="en-US" dirty="0" smtClean="0"/>
              <a:t>再把資料給下面的</a:t>
            </a:r>
            <a:r>
              <a:rPr lang="en-US" altLang="zh-TW" dirty="0" smtClean="0"/>
              <a:t>follower</a:t>
            </a:r>
          </a:p>
          <a:p>
            <a:r>
              <a:rPr lang="zh-TW" altLang="en-US" dirty="0" smtClean="0"/>
              <a:t>那這個</a:t>
            </a:r>
            <a:r>
              <a:rPr lang="en-US" altLang="zh-TW" dirty="0" smtClean="0"/>
              <a:t>follower</a:t>
            </a:r>
            <a:r>
              <a:rPr lang="zh-TW" altLang="en-US" dirty="0" smtClean="0"/>
              <a:t>收到資料之後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會回傳給</a:t>
            </a:r>
            <a:r>
              <a:rPr lang="en-US" altLang="zh-TW" dirty="0" smtClean="0"/>
              <a:t>leader</a:t>
            </a:r>
            <a:r>
              <a:rPr lang="zh-TW" altLang="en-US" dirty="0" smtClean="0"/>
              <a:t>說 他收到資料了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leade</a:t>
            </a:r>
            <a:r>
              <a:rPr lang="zh-TW" altLang="en-US" dirty="0" smtClean="0"/>
              <a:t>再回傳給</a:t>
            </a:r>
            <a:r>
              <a:rPr lang="en-US" altLang="zh-TW" dirty="0" smtClean="0"/>
              <a:t>producer </a:t>
            </a:r>
            <a:r>
              <a:rPr lang="zh-TW" altLang="en-US" dirty="0" smtClean="0"/>
              <a:t>說他們都收到資料了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78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https://zhuanlan.zhihu.com/p/68052232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producer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採用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push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模式將數據發佈到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broker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，每條消息追加到分區中，順序寫入磁盤，所以保證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同一分區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內的數據是有序的！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上面說到數據會寫入到不同的分區，那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為什麼要做分區呢？相信大家應該也能猜到，分區的主要目的是：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　　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、方便擴展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。因為一個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topic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可以有多個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partition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，所以我們可以通過擴展機器去輕鬆的應對日益增長的數據量。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　　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、提高並發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partition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為讀寫單位，可以多個消費者同時消費數據，提高了消息的處理效率。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Producer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在寫入數據的時候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永遠的找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，不會直接將數據寫入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follower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92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https://zhuanlan.zhihu.com/p/68052232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消費者主動去提取數據的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消費者在拉取消息的時候也是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找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去拉取。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多個消費者可以組成一個消費者組（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 group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），每個消費者組都有一個組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同一個消費組者的消費者可以消費同一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topic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下不同分區的數據，但是不會組內多個消費者消費同一分區的數據！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會增加效率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可以想像說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如果今天我一組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group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裡面的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數比我的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partition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數還多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會發生什麼狀況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其實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kafka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很聰明，他會讓多出來的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consumer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不會去抓任何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partition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資料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這樣就不會有速度變慢的狀況出現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2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再來就是安裝使用</a:t>
            </a:r>
            <a:r>
              <a:rPr lang="en-US" altLang="zh-TW" dirty="0" smtClean="0"/>
              <a:t>kafka</a:t>
            </a:r>
            <a:r>
              <a:rPr lang="zh-TW" altLang="en-US" dirty="0" smtClean="0"/>
              <a:t>的 一些操作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下載、安裝</a:t>
            </a:r>
            <a:r>
              <a:rPr lang="en-US" altLang="zh-TW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endParaRPr lang="en-US" altLang="zh-TW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B5269-9456-49BA-B146-C921B83FBA44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6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圖片 7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6B724-F134-47A3-990B-EAA071709286}" type="datetime1">
              <a:rPr lang="zh-TW" altLang="en-US" noProof="0" smtClean="0"/>
              <a:t>2022/2/26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846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7E4994-354B-4031-8F4E-0F137E7E65BC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8433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A2EAF-6988-49D1-B488-AD8444232A4E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2445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圖片 12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F765F3-CDF8-4BD4-B467-D87B0199F608}" type="datetime1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72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72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76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圖片 9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20B080-BF32-4A5F-BAC2-0965D0D6478C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014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圖片 13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F4BF0-6303-493D-80C4-B9A8852913B7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5102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圖片 15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9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A385D-701F-4965-AC84-C11C6842B785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752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圖片 7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EE39C2-E77C-49D7-9BC5-ABA342945CF7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4346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35B7F5E2-A69F-42F5-98FA-CF48DEC7BD46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5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圖片 15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41712-0DE3-4192-B226-9D635A8AD0FE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658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圖片 7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62EDFC-25FB-4168-B1F0-C91197CA3CFE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85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119F0-C9B4-49B7-AC66-9C29AE3060DA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86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圖片 10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C6D96-60A9-4EC4-8508-856874698E5D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998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圖片 6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33DDA3-7605-4FD7-8CC1-A9B8F3C0EC2A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9971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D-陰影短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0A39A-39E4-4BF4-A86C-271304E186BC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807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50666-F407-4D84-B8F8-AC6F68E057FA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4483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HD-陰影長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圖片 8" descr="HD-陰影短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203CB-72BA-4574-8D02-18480F5E4F0F}" type="datetime1">
              <a:rPr lang="zh-TW" altLang="en-US" noProof="0" smtClean="0"/>
              <a:t>2022/2/26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444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雜湊重疊-全部解決.png"/>
          <p:cNvPicPr>
            <a:picLocks noChangeAspect="1"/>
          </p:cNvPicPr>
          <p:nvPr/>
        </p:nvPicPr>
        <p:blipFill>
          <a:blip r:embed="rId19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4EF93F-F12F-4FAB-92A4-0C9DDA860070}" type="datetime1">
              <a:rPr lang="zh-TW" altLang="en-US" smtClean="0"/>
              <a:t>2022/2/26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63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束鮮花">
            <a:extLst>
              <a:ext uri="{FF2B5EF4-FFF2-40B4-BE49-F238E27FC236}">
                <a16:creationId xmlns:a16="http://schemas.microsoft.com/office/drawing/2014/main" id="{718EB7F9-40D1-422D-8A3D-8DE631B08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3" b="7813"/>
          <a:stretch/>
        </p:blipFill>
        <p:spPr>
          <a:xfrm>
            <a:off x="-6352" y="9"/>
            <a:ext cx="12192000" cy="6857991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8F08EB-495B-4F59-9AE0-81E72B1F1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2" y="4402667"/>
            <a:ext cx="8820152" cy="940240"/>
          </a:xfrm>
        </p:spPr>
        <p:txBody>
          <a:bodyPr rtlCol="0">
            <a:normAutofit fontScale="90000"/>
          </a:bodyPr>
          <a:lstStyle/>
          <a:p>
            <a:r>
              <a:rPr lang="en-US" altLang="zh-TW" sz="3100" dirty="0"/>
              <a:t>Hadoop Big Data Ecosystem and </a:t>
            </a:r>
            <a:r>
              <a:rPr lang="en-US" altLang="zh-TW" sz="3100" dirty="0" smtClean="0"/>
              <a:t>Trend</a:t>
            </a:r>
            <a:r>
              <a:rPr lang="zh-TW" altLang="en-US" sz="3100" dirty="0" smtClean="0"/>
              <a:t> 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Kafka</a:t>
            </a:r>
            <a:endParaRPr lang="zh-TW" altLang="en-US" sz="4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9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393730"/>
            <a:ext cx="124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配置</a:t>
            </a:r>
            <a:r>
              <a:rPr lang="en-US" altLang="zh-TW" b="1" dirty="0"/>
              <a:t>Kafka</a:t>
            </a:r>
          </a:p>
        </p:txBody>
      </p:sp>
      <p:sp>
        <p:nvSpPr>
          <p:cNvPr id="5" name="矩形 4"/>
          <p:cNvSpPr/>
          <p:nvPr/>
        </p:nvSpPr>
        <p:spPr>
          <a:xfrm>
            <a:off x="2293087" y="3201247"/>
            <a:ext cx="9540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broker.id #</a:t>
            </a:r>
            <a:r>
              <a:rPr lang="zh-TW" altLang="en-US" sz="2000" dirty="0">
                <a:latin typeface="Source Code Pro"/>
              </a:rPr>
              <a:t>每</a:t>
            </a:r>
            <a:r>
              <a:rPr lang="zh-TW" altLang="en-US" sz="2000" dirty="0" smtClean="0">
                <a:latin typeface="Source Code Pro"/>
              </a:rPr>
              <a:t>台機器必須唯一</a:t>
            </a:r>
            <a:endParaRPr lang="zh-TW" altLang="en-US" sz="2000" dirty="0">
              <a:latin typeface="Source Code Pro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err="1">
                <a:latin typeface="Source Code Pro"/>
              </a:rPr>
              <a:t>zookeeper.connect</a:t>
            </a:r>
            <a:r>
              <a:rPr lang="en-US" altLang="zh-TW" sz="2000" dirty="0">
                <a:latin typeface="Source Code Pro"/>
              </a:rPr>
              <a:t> #</a:t>
            </a:r>
            <a:r>
              <a:rPr lang="zh-TW" altLang="en-US" sz="2000" dirty="0" smtClean="0">
                <a:latin typeface="Source Code Pro"/>
              </a:rPr>
              <a:t>根據實際情況配置</a:t>
            </a:r>
            <a:r>
              <a:rPr lang="zh-TW" altLang="en-US" sz="2000" dirty="0">
                <a:latin typeface="Source Code Pro"/>
              </a:rPr>
              <a:t>，</a:t>
            </a:r>
            <a:r>
              <a:rPr lang="zh-TW" altLang="en-US" sz="2000" dirty="0" smtClean="0">
                <a:latin typeface="Source Code Pro"/>
              </a:rPr>
              <a:t>多個</a:t>
            </a:r>
            <a:r>
              <a:rPr lang="en-US" altLang="zh-TW" sz="2000" dirty="0" smtClean="0">
                <a:latin typeface="Source Code Pro"/>
              </a:rPr>
              <a:t>zookeeper</a:t>
            </a:r>
            <a:r>
              <a:rPr lang="zh-TW" altLang="en-US" sz="2000" dirty="0" smtClean="0">
                <a:latin typeface="Source Code Pro"/>
              </a:rPr>
              <a:t>必須全部加進去</a:t>
            </a:r>
            <a:r>
              <a:rPr lang="zh-TW" altLang="en-US" sz="2000" dirty="0">
                <a:latin typeface="Source Code Pro"/>
              </a:rPr>
              <a:t>，</a:t>
            </a:r>
            <a:r>
              <a:rPr lang="zh-TW" altLang="en-US" sz="2000" dirty="0" smtClean="0">
                <a:latin typeface="Source Code Pro"/>
              </a:rPr>
              <a:t>用</a:t>
            </a:r>
            <a:r>
              <a:rPr lang="zh-TW" altLang="en-US" sz="2000" dirty="0">
                <a:latin typeface="Source Code Pro"/>
              </a:rPr>
              <a:t>，</a:t>
            </a:r>
            <a:r>
              <a:rPr lang="zh-TW" altLang="en-US" sz="2000" dirty="0" smtClean="0">
                <a:latin typeface="Source Code Pro"/>
              </a:rPr>
              <a:t>隔開</a:t>
            </a:r>
            <a:endParaRPr lang="zh-TW" altLang="en-US" sz="2000" dirty="0">
              <a:latin typeface="Source Code Pro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listeners #</a:t>
            </a:r>
            <a:r>
              <a:rPr lang="zh-TW" altLang="en-US" sz="2000" dirty="0">
                <a:latin typeface="Source Code Pro"/>
              </a:rPr>
              <a:t>在配置集群</a:t>
            </a:r>
            <a:r>
              <a:rPr lang="zh-TW" altLang="en-US" sz="2000" dirty="0" smtClean="0">
                <a:latin typeface="Source Code Pro"/>
              </a:rPr>
              <a:t>的時候必須設置</a:t>
            </a:r>
            <a:r>
              <a:rPr lang="zh-TW" altLang="en-US" sz="2000" dirty="0">
                <a:latin typeface="Source Code Pro"/>
              </a:rPr>
              <a:t>，不然</a:t>
            </a:r>
            <a:r>
              <a:rPr lang="zh-TW" altLang="en-US" sz="2000" dirty="0" smtClean="0">
                <a:latin typeface="Source Code Pro"/>
              </a:rPr>
              <a:t>以後的操作會</a:t>
            </a:r>
            <a:r>
              <a:rPr lang="zh-TW" altLang="en-US" sz="2000" dirty="0">
                <a:latin typeface="Source Code Pro"/>
              </a:rPr>
              <a:t>報</a:t>
            </a:r>
            <a:r>
              <a:rPr lang="zh-TW" altLang="en-US" sz="2000" dirty="0" smtClean="0">
                <a:latin typeface="Source Code Pro"/>
              </a:rPr>
              <a:t>找不到</a:t>
            </a:r>
            <a:r>
              <a:rPr lang="en-US" altLang="zh-TW" sz="2000" dirty="0">
                <a:latin typeface="Source Code Pro"/>
              </a:rPr>
              <a:t>leader</a:t>
            </a:r>
            <a:r>
              <a:rPr lang="zh-TW" altLang="en-US" sz="2000" dirty="0" smtClean="0">
                <a:latin typeface="Source Code Pro"/>
              </a:rPr>
              <a:t>的錯誤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293087" y="5423183"/>
            <a:ext cx="9647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broker.id=0</a:t>
            </a:r>
          </a:p>
          <a:p>
            <a:r>
              <a:rPr lang="en-US" altLang="zh-TW" dirty="0"/>
              <a:t>zookeeper.connect=192.168.123.123:2181,192.168.123.124:2181,192.168.123.125:2181</a:t>
            </a:r>
          </a:p>
          <a:p>
            <a:r>
              <a:rPr lang="en-US" altLang="zh-TW" dirty="0"/>
              <a:t>listeners=PLAINTEXT://192.168.123.123:9092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6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393730"/>
            <a:ext cx="1743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啟動</a:t>
            </a:r>
            <a:r>
              <a:rPr lang="en-US" altLang="zh-TW" b="1" dirty="0" err="1"/>
              <a:t>kafka</a:t>
            </a:r>
            <a:r>
              <a:rPr lang="zh-TW" altLang="en-US" b="1" dirty="0"/>
              <a:t>服務</a:t>
            </a:r>
          </a:p>
        </p:txBody>
      </p:sp>
      <p:sp>
        <p:nvSpPr>
          <p:cNvPr id="5" name="矩形 4"/>
          <p:cNvSpPr/>
          <p:nvPr/>
        </p:nvSpPr>
        <p:spPr>
          <a:xfrm>
            <a:off x="2293087" y="3562758"/>
            <a:ext cx="63192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cd bin</a:t>
            </a:r>
          </a:p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./kafka-server-start.sh -daemon ../</a:t>
            </a:r>
            <a:r>
              <a:rPr lang="en-US" altLang="zh-TW" sz="2000" dirty="0" err="1">
                <a:latin typeface="Source Code Pro"/>
              </a:rPr>
              <a:t>config</a:t>
            </a:r>
            <a:r>
              <a:rPr lang="en-US" altLang="zh-TW" sz="2000" dirty="0">
                <a:latin typeface="Source Code Pro"/>
              </a:rPr>
              <a:t>/</a:t>
            </a:r>
            <a:r>
              <a:rPr lang="en-US" altLang="zh-TW" sz="2000" dirty="0" err="1">
                <a:latin typeface="Source Code Pro"/>
              </a:rPr>
              <a:t>server.properties</a:t>
            </a:r>
            <a:r>
              <a:rPr lang="en-US" altLang="zh-TW" sz="2000" dirty="0">
                <a:latin typeface="Source Code Pro"/>
              </a:rPr>
              <a:t> &amp;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393730"/>
            <a:ext cx="2667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驗證</a:t>
            </a:r>
            <a:r>
              <a:rPr lang="en-US" altLang="zh-TW" b="1" dirty="0" err="1"/>
              <a:t>kafka</a:t>
            </a:r>
            <a:r>
              <a:rPr lang="zh-TW" altLang="en-US" b="1" dirty="0"/>
              <a:t>是否啟動成功</a:t>
            </a:r>
          </a:p>
        </p:txBody>
      </p:sp>
      <p:pic>
        <p:nvPicPr>
          <p:cNvPr id="1027" name="Picture 3" descr="https://img-blog.csdnimg.cn/201912091642208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10" y="3819672"/>
            <a:ext cx="5875360" cy="1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3806456" y="4104168"/>
            <a:ext cx="871870" cy="49973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39373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創建</a:t>
            </a:r>
            <a:r>
              <a:rPr lang="en-US" altLang="zh-TW" b="1" dirty="0"/>
              <a:t>topic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892600" y="3190617"/>
            <a:ext cx="10299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./kafka-topics.sh --create --zookeeper localhost:2181 --replication-factor 1 --partitions 1 --topic test2</a:t>
            </a:r>
            <a:endParaRPr lang="en-US" altLang="zh-TW" sz="2000" dirty="0" smtClean="0">
              <a:latin typeface="Source Code Pro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Source Code Pro"/>
              </a:rPr>
              <a:t>#</a:t>
            </a:r>
            <a:r>
              <a:rPr lang="zh-TW" altLang="en-US" sz="2000" dirty="0" smtClean="0">
                <a:latin typeface="Source Code Pro"/>
              </a:rPr>
              <a:t>最後一個是</a:t>
            </a:r>
            <a:r>
              <a:rPr lang="en-US" altLang="zh-TW" sz="2000" dirty="0">
                <a:latin typeface="Source Code Pro"/>
              </a:rPr>
              <a:t>name</a:t>
            </a:r>
            <a:r>
              <a:rPr lang="zh-TW" altLang="en-US" sz="2000" dirty="0">
                <a:latin typeface="Source Code Pro"/>
              </a:rPr>
              <a:t>，</a:t>
            </a:r>
            <a:r>
              <a:rPr lang="zh-TW" altLang="en-US" sz="2000" dirty="0" smtClean="0">
                <a:latin typeface="Source Code Pro"/>
              </a:rPr>
              <a:t>不可重複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57085" y="4722267"/>
            <a:ext cx="259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驗證</a:t>
            </a:r>
            <a:r>
              <a:rPr lang="en-US" altLang="zh-TW" b="1" dirty="0"/>
              <a:t>Topic</a:t>
            </a:r>
            <a:r>
              <a:rPr lang="zh-TW" altLang="en-US" b="1" dirty="0"/>
              <a:t>是否創建成功</a:t>
            </a:r>
          </a:p>
        </p:txBody>
      </p:sp>
      <p:sp>
        <p:nvSpPr>
          <p:cNvPr id="7" name="矩形 6"/>
          <p:cNvSpPr/>
          <p:nvPr/>
        </p:nvSpPr>
        <p:spPr>
          <a:xfrm>
            <a:off x="1892600" y="5492531"/>
            <a:ext cx="5209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./kafka-topics.sh --list --zookeeper localhost:2181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85" y="4722267"/>
            <a:ext cx="5218249" cy="18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393730"/>
            <a:ext cx="236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檢視某個</a:t>
            </a:r>
            <a:r>
              <a:rPr lang="en-US" altLang="zh-TW" b="1" dirty="0"/>
              <a:t>Topic</a:t>
            </a:r>
            <a:r>
              <a:rPr lang="zh-TW" altLang="en-US" b="1" dirty="0"/>
              <a:t>的詳情</a:t>
            </a:r>
          </a:p>
        </p:txBody>
      </p:sp>
      <p:sp>
        <p:nvSpPr>
          <p:cNvPr id="5" name="矩形 4"/>
          <p:cNvSpPr/>
          <p:nvPr/>
        </p:nvSpPr>
        <p:spPr>
          <a:xfrm>
            <a:off x="1892600" y="3190617"/>
            <a:ext cx="7187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./kafka-topics.sh –topic test –describe –zookeeper minimaster:2181</a:t>
            </a:r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00" y="4537603"/>
            <a:ext cx="8829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2661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發送消息</a:t>
            </a:r>
          </a:p>
        </p:txBody>
      </p:sp>
      <p:sp>
        <p:nvSpPr>
          <p:cNvPr id="5" name="矩形 4"/>
          <p:cNvSpPr/>
          <p:nvPr/>
        </p:nvSpPr>
        <p:spPr>
          <a:xfrm>
            <a:off x="1977652" y="2956689"/>
            <a:ext cx="7561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./kafka-console-producer.sh --broker-list localhost:9092 </a:t>
            </a:r>
            <a:r>
              <a:rPr lang="en-US" altLang="zh-TW" sz="2000" dirty="0" smtClean="0">
                <a:latin typeface="Source Code Pro"/>
              </a:rPr>
              <a:t>--</a:t>
            </a:r>
            <a:r>
              <a:rPr lang="en-US" altLang="zh-TW" sz="2000" dirty="0">
                <a:latin typeface="Source Code Pro"/>
              </a:rPr>
              <a:t> topic test2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49992" y="50447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接收消息</a:t>
            </a:r>
          </a:p>
        </p:txBody>
      </p:sp>
      <p:sp>
        <p:nvSpPr>
          <p:cNvPr id="7" name="矩形 6"/>
          <p:cNvSpPr/>
          <p:nvPr/>
        </p:nvSpPr>
        <p:spPr>
          <a:xfrm>
            <a:off x="1970558" y="5735335"/>
            <a:ext cx="8024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fr-FR" altLang="zh-TW" sz="2000" dirty="0">
                <a:latin typeface="Source Code Pro"/>
              </a:rPr>
              <a:t>./kafka-console-consumer.sh --bootstrap-server localhost:9092 </a:t>
            </a:r>
            <a:r>
              <a:rPr lang="fr-FR" altLang="zh-TW" sz="2000" dirty="0" smtClean="0">
                <a:latin typeface="Source Code Pro"/>
              </a:rPr>
              <a:t>--</a:t>
            </a:r>
            <a:r>
              <a:rPr lang="en-US" altLang="zh-TW" sz="2000" dirty="0">
                <a:latin typeface="Source Code Pro"/>
              </a:rPr>
              <a:t> topic </a:t>
            </a:r>
            <a:r>
              <a:rPr lang="en-US" altLang="zh-TW" sz="2000" dirty="0" smtClean="0">
                <a:latin typeface="Source Code Pro"/>
              </a:rPr>
              <a:t>test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677"/>
          <a:stretch/>
        </p:blipFill>
        <p:spPr>
          <a:xfrm>
            <a:off x="5121569" y="3409817"/>
            <a:ext cx="6861323" cy="21649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74097" y="6174821"/>
            <a:ext cx="9264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./kafka-console-consumer.sh –zookeeper minimaster:2181 –from-beginning –topic test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32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Study </a:t>
            </a:r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167731"/>
            <a:ext cx="10515600" cy="75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Refine my abstract</a:t>
            </a:r>
          </a:p>
        </p:txBody>
      </p:sp>
      <p:sp>
        <p:nvSpPr>
          <p:cNvPr id="4" name="矩形 3"/>
          <p:cNvSpPr/>
          <p:nvPr/>
        </p:nvSpPr>
        <p:spPr>
          <a:xfrm>
            <a:off x="1977652" y="3257518"/>
            <a:ext cx="669851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 smtClean="0"/>
              <a:t>是一個資料的中間的驛站</a:t>
            </a:r>
            <a:endParaRPr lang="en-US" altLang="zh-TW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 smtClean="0"/>
              <a:t>可讓生產者隨時放資料，不需要等消費者也剛好有空</a:t>
            </a:r>
            <a:endParaRPr lang="en-US" altLang="zh-TW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 smtClean="0"/>
              <a:t>提高資料傳送的效率</a:t>
            </a:r>
            <a:endParaRPr lang="en-US" altLang="zh-TW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 smtClean="0"/>
              <a:t>可讓消費者能夠想取的時候就取，不會有同時取資料的忙亂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578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Study </a:t>
            </a:r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167731"/>
            <a:ext cx="10515600" cy="51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68315"/>
              </p:ext>
            </p:extLst>
          </p:nvPr>
        </p:nvGraphicFramePr>
        <p:xfrm>
          <a:off x="308639" y="2167731"/>
          <a:ext cx="11642357" cy="445635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37119">
                  <a:extLst>
                    <a:ext uri="{9D8B030D-6E8A-4147-A177-3AD203B41FA5}">
                      <a16:colId xmlns:a16="http://schemas.microsoft.com/office/drawing/2014/main" val="962940332"/>
                    </a:ext>
                  </a:extLst>
                </a:gridCol>
                <a:gridCol w="2509284">
                  <a:extLst>
                    <a:ext uri="{9D8B030D-6E8A-4147-A177-3AD203B41FA5}">
                      <a16:colId xmlns:a16="http://schemas.microsoft.com/office/drawing/2014/main" val="2955407259"/>
                    </a:ext>
                  </a:extLst>
                </a:gridCol>
                <a:gridCol w="2509284">
                  <a:extLst>
                    <a:ext uri="{9D8B030D-6E8A-4147-A177-3AD203B41FA5}">
                      <a16:colId xmlns:a16="http://schemas.microsoft.com/office/drawing/2014/main" val="2581145088"/>
                    </a:ext>
                  </a:extLst>
                </a:gridCol>
                <a:gridCol w="2169041">
                  <a:extLst>
                    <a:ext uri="{9D8B030D-6E8A-4147-A177-3AD203B41FA5}">
                      <a16:colId xmlns:a16="http://schemas.microsoft.com/office/drawing/2014/main" val="3111436544"/>
                    </a:ext>
                  </a:extLst>
                </a:gridCol>
                <a:gridCol w="2817629">
                  <a:extLst>
                    <a:ext uri="{9D8B030D-6E8A-4147-A177-3AD203B41FA5}">
                      <a16:colId xmlns:a16="http://schemas.microsoft.com/office/drawing/2014/main" val="977365388"/>
                    </a:ext>
                  </a:extLst>
                </a:gridCol>
              </a:tblGrid>
              <a:tr h="6273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特性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ActiveMQ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RabbitMQ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RocketMQ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kafka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38327"/>
                  </a:ext>
                </a:extLst>
              </a:tr>
              <a:tr h="6082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開發語言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java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erlang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java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scala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28734"/>
                  </a:ext>
                </a:extLst>
              </a:tr>
              <a:tr h="6082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單機吞吐量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萬級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萬級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萬級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萬級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503717"/>
                  </a:ext>
                </a:extLst>
              </a:tr>
              <a:tr h="6082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時效性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ms</a:t>
                      </a:r>
                      <a:r>
                        <a:rPr lang="zh-TW" altLang="en-US" dirty="0" smtClean="0"/>
                        <a:t>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</a:t>
                      </a:r>
                      <a:r>
                        <a:rPr lang="zh-TW" altLang="en-US" dirty="0" smtClean="0"/>
                        <a:t>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ms</a:t>
                      </a:r>
                      <a:r>
                        <a:rPr lang="zh-TW" altLang="en-US" dirty="0" smtClean="0"/>
                        <a:t>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ms</a:t>
                      </a:r>
                      <a:r>
                        <a:rPr lang="zh-TW" altLang="en-US" dirty="0" smtClean="0"/>
                        <a:t>級以內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64531"/>
                  </a:ext>
                </a:extLst>
              </a:tr>
              <a:tr h="6082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可用性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主從架構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高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主從架構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非常高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分布式架構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非常高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分布式架構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932303"/>
                  </a:ext>
                </a:extLst>
              </a:tr>
              <a:tr h="13958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功能特性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成熟的產品，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在很多公司得到應用；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有較多的文檔；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各種協議支持較好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基於</a:t>
                      </a:r>
                      <a:r>
                        <a:rPr lang="en-US" altLang="zh-TW" sz="1600" dirty="0" err="1" smtClean="0"/>
                        <a:t>erlang</a:t>
                      </a:r>
                      <a:r>
                        <a:rPr lang="zh-TW" altLang="en-US" sz="1600" dirty="0" smtClean="0"/>
                        <a:t>開發，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所以併發能力很強，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性能極其好，延時很低；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管理介面較豐富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MQ</a:t>
                      </a:r>
                      <a:r>
                        <a:rPr lang="zh-TW" altLang="en-US" sz="1600" dirty="0" smtClean="0"/>
                        <a:t>功能比較完備，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擴展性佳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只支持主要的</a:t>
                      </a:r>
                      <a:r>
                        <a:rPr lang="en-US" altLang="zh-TW" sz="1600" dirty="0" smtClean="0"/>
                        <a:t>MQ</a:t>
                      </a:r>
                      <a:r>
                        <a:rPr lang="zh-TW" altLang="en-US" sz="1600" dirty="0" smtClean="0"/>
                        <a:t>功能，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像一些消息查詢、消息回溯等功能沒有提供，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畢竟是為大數據準備的，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在大數據領域應用廣。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60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2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Reference(s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716" y="2135870"/>
            <a:ext cx="1165328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Source Code Pro"/>
              </a:rPr>
              <a:t>[</a:t>
            </a:r>
            <a:r>
              <a:rPr lang="en-US" altLang="zh-TW" dirty="0">
                <a:latin typeface="Source Code Pro"/>
              </a:rPr>
              <a:t>1]. [Day05] </a:t>
            </a:r>
            <a:r>
              <a:rPr lang="en-US" altLang="zh-TW" dirty="0" err="1">
                <a:latin typeface="Source Code Pro"/>
              </a:rPr>
              <a:t>Kaggle</a:t>
            </a:r>
            <a:r>
              <a:rPr lang="zh-TW" altLang="en-US" dirty="0">
                <a:latin typeface="Source Code Pro"/>
              </a:rPr>
              <a:t>的解題挑戰 </a:t>
            </a:r>
            <a:r>
              <a:rPr lang="en-US" altLang="zh-TW" dirty="0">
                <a:latin typeface="Source Code Pro"/>
              </a:rPr>
              <a:t>- Kafka</a:t>
            </a:r>
            <a:r>
              <a:rPr lang="zh-TW" altLang="en-US" dirty="0" smtClean="0">
                <a:latin typeface="Source Code Pro"/>
              </a:rPr>
              <a:t>簡介，</a:t>
            </a:r>
            <a:r>
              <a:rPr lang="en-US" altLang="zh-TW" dirty="0">
                <a:latin typeface="Source Code Pro"/>
              </a:rPr>
              <a:t>Senior </a:t>
            </a:r>
            <a:r>
              <a:rPr lang="en-US" altLang="zh-TW" dirty="0" smtClean="0">
                <a:latin typeface="Source Code Pro"/>
              </a:rPr>
              <a:t>Bill</a:t>
            </a:r>
            <a:r>
              <a:rPr lang="zh-TW" altLang="en-US" dirty="0" smtClean="0">
                <a:latin typeface="Source Code Pro"/>
              </a:rPr>
              <a:t>，</a:t>
            </a:r>
            <a:r>
              <a:rPr lang="en-US" altLang="zh-TW" dirty="0" smtClean="0">
                <a:latin typeface="Source Code Pro"/>
              </a:rPr>
              <a:t>2017.12.15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https://</a:t>
            </a:r>
            <a:r>
              <a:rPr lang="en-US" altLang="zh-TW" dirty="0" smtClean="0"/>
              <a:t>ithelp.ithome.com.tw/articles/10191771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Source Code Pro"/>
              </a:rPr>
              <a:t>[2].</a:t>
            </a:r>
            <a:r>
              <a:rPr lang="zh-TW" altLang="en-US" dirty="0"/>
              <a:t>再過半小時，你就能明白</a:t>
            </a:r>
            <a:r>
              <a:rPr lang="en-US" altLang="zh-TW" dirty="0" err="1"/>
              <a:t>kafka</a:t>
            </a:r>
            <a:r>
              <a:rPr lang="zh-TW" altLang="en-US" dirty="0"/>
              <a:t>的工作原理了，老</a:t>
            </a:r>
            <a:r>
              <a:rPr lang="zh-TW" altLang="en-US" dirty="0" smtClean="0"/>
              <a:t>劉，</a:t>
            </a:r>
            <a:r>
              <a:rPr lang="en-US" altLang="zh-TW" dirty="0" smtClean="0"/>
              <a:t>2019.06.06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zhuanlan.zhihu.com/p/68052232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Source Code Pro"/>
              </a:rPr>
              <a:t>[3]. Kafka</a:t>
            </a:r>
            <a:r>
              <a:rPr lang="zh-TW" altLang="en-US" dirty="0">
                <a:latin typeface="Source Code Pro"/>
              </a:rPr>
              <a:t>教程</a:t>
            </a:r>
            <a:r>
              <a:rPr lang="en-US" altLang="zh-TW" dirty="0">
                <a:latin typeface="Source Code Pro"/>
              </a:rPr>
              <a:t>——Kafka</a:t>
            </a:r>
            <a:r>
              <a:rPr lang="zh-TW" altLang="en-US" dirty="0" smtClean="0">
                <a:latin typeface="Source Code Pro"/>
              </a:rPr>
              <a:t>安裝，</a:t>
            </a:r>
            <a:r>
              <a:rPr lang="en-US" altLang="zh-TW" sz="1600" dirty="0"/>
              <a:t> xiaotian_dev 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2019.12.09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https://</a:t>
            </a:r>
            <a:r>
              <a:rPr lang="en-US" altLang="zh-TW" dirty="0" smtClean="0"/>
              <a:t>blog.csdn.net/xiaotian_dev/article/details/103459895?utm_medium=distribute.pc_relevant.none-task-blog-BlogCommendFromMachineLearnPai2-1.nonecase&amp;depth_1-utm_source=distribute.pc_relevant.none-task-blog-BlogCommendFromMachineLearnPai2-1.nonecase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Source Code Pro"/>
              </a:rPr>
              <a:t>[4].</a:t>
            </a:r>
            <a:r>
              <a:rPr lang="zh-TW" altLang="en-US" dirty="0">
                <a:latin typeface="Source Code Pro"/>
              </a:rPr>
              <a:t>高並發架構：</a:t>
            </a:r>
            <a:r>
              <a:rPr lang="en-US" altLang="zh-TW" dirty="0">
                <a:latin typeface="Source Code Pro"/>
              </a:rPr>
              <a:t>Kafka</a:t>
            </a:r>
            <a:r>
              <a:rPr lang="zh-TW" altLang="en-US" dirty="0">
                <a:latin typeface="Source Code Pro"/>
              </a:rPr>
              <a:t>、</a:t>
            </a:r>
            <a:r>
              <a:rPr lang="en-US" altLang="zh-TW" dirty="0">
                <a:latin typeface="Source Code Pro"/>
              </a:rPr>
              <a:t>RocketMQ</a:t>
            </a:r>
            <a:r>
              <a:rPr lang="zh-TW" altLang="en-US" dirty="0">
                <a:latin typeface="Source Code Pro"/>
              </a:rPr>
              <a:t>、</a:t>
            </a:r>
            <a:r>
              <a:rPr lang="en-US" altLang="zh-TW" dirty="0">
                <a:latin typeface="Source Code Pro"/>
              </a:rPr>
              <a:t>RabbitMQ</a:t>
            </a:r>
            <a:r>
              <a:rPr lang="zh-TW" altLang="en-US" dirty="0">
                <a:latin typeface="Source Code Pro"/>
              </a:rPr>
              <a:t>的優劣勢</a:t>
            </a:r>
            <a:r>
              <a:rPr lang="zh-TW" altLang="en-US" dirty="0" smtClean="0">
                <a:latin typeface="Source Code Pro"/>
              </a:rPr>
              <a:t>比較，</a:t>
            </a:r>
            <a:r>
              <a:rPr lang="en-US" altLang="zh-TW" dirty="0" err="1" smtClean="0">
                <a:latin typeface="Source Code Pro"/>
              </a:rPr>
              <a:t>BigDataKer</a:t>
            </a:r>
            <a:r>
              <a:rPr lang="zh-TW" altLang="en-US" dirty="0" smtClean="0">
                <a:latin typeface="Source Code Pro"/>
              </a:rPr>
              <a:t>，</a:t>
            </a:r>
            <a:r>
              <a:rPr lang="en-US" altLang="zh-TW" dirty="0" smtClean="0">
                <a:latin typeface="Source Code Pro"/>
              </a:rPr>
              <a:t>2019.08.16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en-US" altLang="zh-TW" dirty="0" smtClean="0"/>
              <a:t>https</a:t>
            </a:r>
            <a:r>
              <a:rPr lang="en-US" altLang="zh-TW" dirty="0"/>
              <a:t>://kknews.cc/zh-tw/code/plnynnz.html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4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</a:t>
            </a:r>
            <a:r>
              <a:rPr lang="en-US" altLang="zh-TW" dirty="0" smtClean="0"/>
              <a:t>Backgrounds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0470541" y="5816009"/>
            <a:ext cx="1318438" cy="1041991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7030A0"/>
                </a:solidFill>
              </a:rPr>
              <a:t>What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7238465" y="4841850"/>
            <a:ext cx="1506280" cy="1041991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7030A0"/>
                </a:solidFill>
              </a:rPr>
              <a:t>Where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64677" y="3939130"/>
            <a:ext cx="1095154" cy="1041991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7030A0"/>
                </a:solidFill>
              </a:rPr>
              <a:t>Why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55011" y="2044994"/>
            <a:ext cx="1095154" cy="1041991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7030A0"/>
                </a:solidFill>
              </a:rPr>
              <a:t>Who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241268" y="2938123"/>
            <a:ext cx="1336159" cy="1041991"/>
          </a:xfrm>
          <a:prstGeom prst="ellipse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7030A0"/>
                </a:solidFill>
              </a:rPr>
              <a:t>When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09742" y="2255913"/>
            <a:ext cx="10568844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7030A0"/>
                </a:solidFill>
              </a:rPr>
              <a:t>LinkedIn</a:t>
            </a:r>
            <a:r>
              <a:rPr lang="zh-TW" altLang="en-US" sz="1600" dirty="0" smtClean="0">
                <a:solidFill>
                  <a:srgbClr val="7030A0"/>
                </a:solidFill>
              </a:rPr>
              <a:t>，</a:t>
            </a:r>
            <a:r>
              <a:rPr lang="en-US" altLang="zh-TW" sz="1600" dirty="0" smtClean="0">
                <a:solidFill>
                  <a:srgbClr val="7030A0"/>
                </a:solidFill>
              </a:rPr>
              <a:t/>
            </a:r>
            <a:br>
              <a:rPr lang="en-US" altLang="zh-TW" sz="1600" dirty="0" smtClean="0">
                <a:solidFill>
                  <a:srgbClr val="7030A0"/>
                </a:solidFill>
              </a:rPr>
            </a:br>
            <a:r>
              <a:rPr lang="zh-TW" altLang="en-US" sz="1600" dirty="0" smtClean="0">
                <a:solidFill>
                  <a:srgbClr val="7030A0"/>
                </a:solidFill>
              </a:rPr>
              <a:t>中文</a:t>
            </a:r>
            <a:r>
              <a:rPr lang="zh-TW" altLang="en-US" sz="1600" dirty="0">
                <a:solidFill>
                  <a:srgbClr val="7030A0"/>
                </a:solidFill>
              </a:rPr>
              <a:t>名為領英，是一款近似</a:t>
            </a:r>
            <a:r>
              <a:rPr lang="en-US" altLang="zh-TW" sz="1600" dirty="0">
                <a:solidFill>
                  <a:srgbClr val="7030A0"/>
                </a:solidFill>
              </a:rPr>
              <a:t>Facebook</a:t>
            </a:r>
            <a:r>
              <a:rPr lang="zh-TW" altLang="en-US" sz="1600" dirty="0">
                <a:solidFill>
                  <a:srgbClr val="7030A0"/>
                </a:solidFill>
              </a:rPr>
              <a:t>的社群網路。完成註冊後會自動產生和帶入電子名片。專門為商業人士設立。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577690" y="3182486"/>
            <a:ext cx="4573087" cy="3385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7030A0"/>
                </a:solidFill>
              </a:rPr>
              <a:t>於</a:t>
            </a:r>
            <a:r>
              <a:rPr lang="en-US" altLang="zh-TW" sz="1600" dirty="0">
                <a:solidFill>
                  <a:srgbClr val="7030A0"/>
                </a:solidFill>
              </a:rPr>
              <a:t>2011</a:t>
            </a:r>
            <a:r>
              <a:rPr lang="zh-TW" altLang="en-US" sz="1600" dirty="0">
                <a:solidFill>
                  <a:srgbClr val="7030A0"/>
                </a:solidFill>
              </a:rPr>
              <a:t>年初開源，並於</a:t>
            </a:r>
            <a:r>
              <a:rPr lang="en-US" altLang="zh-TW" sz="1600" dirty="0">
                <a:solidFill>
                  <a:srgbClr val="7030A0"/>
                </a:solidFill>
              </a:rPr>
              <a:t>2012</a:t>
            </a:r>
            <a:r>
              <a:rPr lang="zh-TW" altLang="en-US" sz="1600" dirty="0">
                <a:solidFill>
                  <a:srgbClr val="7030A0"/>
                </a:solidFill>
              </a:rPr>
              <a:t>年</a:t>
            </a:r>
            <a:r>
              <a:rPr lang="en-US" altLang="zh-TW" sz="1600" dirty="0">
                <a:solidFill>
                  <a:srgbClr val="7030A0"/>
                </a:solidFill>
              </a:rPr>
              <a:t>10</a:t>
            </a:r>
            <a:r>
              <a:rPr lang="zh-TW" altLang="en-US" sz="1600" dirty="0">
                <a:solidFill>
                  <a:srgbClr val="7030A0"/>
                </a:solidFill>
              </a:rPr>
              <a:t>月</a:t>
            </a:r>
            <a:r>
              <a:rPr lang="en-US" altLang="zh-TW" sz="1600" dirty="0">
                <a:solidFill>
                  <a:srgbClr val="7030A0"/>
                </a:solidFill>
              </a:rPr>
              <a:t>23</a:t>
            </a:r>
            <a:r>
              <a:rPr lang="zh-TW" altLang="en-US" sz="1600" dirty="0" smtClean="0">
                <a:solidFill>
                  <a:srgbClr val="7030A0"/>
                </a:solidFill>
              </a:rPr>
              <a:t>日孵化</a:t>
            </a:r>
            <a:r>
              <a:rPr lang="zh-TW" altLang="en-US" sz="1600" dirty="0">
                <a:solidFill>
                  <a:srgbClr val="7030A0"/>
                </a:solidFill>
              </a:rPr>
              <a:t>出站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834268" y="4189008"/>
            <a:ext cx="8974104" cy="58477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7030A0"/>
                </a:solidFill>
              </a:rPr>
              <a:t>在大數據時代湧現的新的日誌收集處理系統（</a:t>
            </a:r>
            <a:r>
              <a:rPr lang="en-US" altLang="zh-TW" sz="1600" dirty="0">
                <a:solidFill>
                  <a:srgbClr val="7030A0"/>
                </a:solidFill>
              </a:rPr>
              <a:t>Flume</a:t>
            </a:r>
            <a:r>
              <a:rPr lang="zh-TW" altLang="en-US" sz="1600" dirty="0">
                <a:solidFill>
                  <a:srgbClr val="7030A0"/>
                </a:solidFill>
              </a:rPr>
              <a:t>、</a:t>
            </a:r>
            <a:r>
              <a:rPr lang="en-US" altLang="zh-TW" sz="1600" dirty="0">
                <a:solidFill>
                  <a:srgbClr val="7030A0"/>
                </a:solidFill>
              </a:rPr>
              <a:t>Scribe</a:t>
            </a:r>
            <a:r>
              <a:rPr lang="zh-TW" altLang="en-US" sz="1600" dirty="0">
                <a:solidFill>
                  <a:srgbClr val="7030A0"/>
                </a:solidFill>
              </a:rPr>
              <a:t>等）往往更擅長批量離線處理</a:t>
            </a:r>
            <a:r>
              <a:rPr lang="zh-TW" altLang="en-US" sz="1600" dirty="0" smtClean="0">
                <a:solidFill>
                  <a:srgbClr val="7030A0"/>
                </a:solidFill>
              </a:rPr>
              <a:t>，</a:t>
            </a:r>
            <a:r>
              <a:rPr lang="en-US" altLang="zh-TW" sz="1600" dirty="0" smtClean="0">
                <a:solidFill>
                  <a:srgbClr val="7030A0"/>
                </a:solidFill>
              </a:rPr>
              <a:t/>
            </a:r>
            <a:br>
              <a:rPr lang="en-US" altLang="zh-TW" sz="1600" dirty="0" smtClean="0">
                <a:solidFill>
                  <a:srgbClr val="7030A0"/>
                </a:solidFill>
              </a:rPr>
            </a:br>
            <a:r>
              <a:rPr lang="zh-TW" altLang="en-US" sz="1600" dirty="0" smtClean="0">
                <a:solidFill>
                  <a:srgbClr val="7030A0"/>
                </a:solidFill>
              </a:rPr>
              <a:t>而</a:t>
            </a:r>
            <a:r>
              <a:rPr lang="zh-TW" altLang="en-US" sz="1600" dirty="0">
                <a:solidFill>
                  <a:srgbClr val="7030A0"/>
                </a:solidFill>
              </a:rPr>
              <a:t>不能較好地支持實時在線處理</a:t>
            </a:r>
            <a:r>
              <a:rPr lang="zh-TW" altLang="en-US" sz="1600" dirty="0" smtClean="0">
                <a:solidFill>
                  <a:srgbClr val="7030A0"/>
                </a:solidFill>
              </a:rPr>
              <a:t>。相對</a:t>
            </a:r>
            <a:r>
              <a:rPr lang="zh-TW" altLang="en-US" sz="1600" dirty="0">
                <a:solidFill>
                  <a:srgbClr val="7030A0"/>
                </a:solidFill>
              </a:rPr>
              <a:t>而言，</a:t>
            </a:r>
            <a:r>
              <a:rPr lang="en-US" altLang="zh-TW" sz="1600" dirty="0">
                <a:solidFill>
                  <a:srgbClr val="7030A0"/>
                </a:solidFill>
              </a:rPr>
              <a:t>Kafka</a:t>
            </a:r>
            <a:r>
              <a:rPr lang="zh-TW" altLang="en-US" sz="1600" dirty="0">
                <a:solidFill>
                  <a:srgbClr val="7030A0"/>
                </a:solidFill>
              </a:rPr>
              <a:t>可以同時滿足在線實時處理和批量離線處理。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577690" y="5184221"/>
            <a:ext cx="3513979" cy="3385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7030A0"/>
                </a:solidFill>
              </a:rPr>
              <a:t>由　</a:t>
            </a:r>
            <a:r>
              <a:rPr lang="en-US" altLang="zh-TW" sz="1600" dirty="0" smtClean="0">
                <a:solidFill>
                  <a:srgbClr val="7030A0"/>
                </a:solidFill>
              </a:rPr>
              <a:t>Apache Incubator</a:t>
            </a:r>
            <a:r>
              <a:rPr lang="zh-TW" altLang="en-US" sz="1600" dirty="0" smtClean="0">
                <a:solidFill>
                  <a:srgbClr val="7030A0"/>
                </a:solidFill>
              </a:rPr>
              <a:t>　孵化</a:t>
            </a:r>
            <a:r>
              <a:rPr lang="zh-TW" altLang="en-US" sz="1600" dirty="0">
                <a:solidFill>
                  <a:srgbClr val="7030A0"/>
                </a:solidFill>
              </a:rPr>
              <a:t>出站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38339" y="5958223"/>
            <a:ext cx="9519610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7030A0"/>
                </a:solidFill>
              </a:rPr>
              <a:t>2014</a:t>
            </a:r>
            <a:r>
              <a:rPr lang="zh-TW" altLang="en-US" sz="1600" dirty="0" smtClean="0">
                <a:solidFill>
                  <a:srgbClr val="7030A0"/>
                </a:solidFill>
              </a:rPr>
              <a:t>年</a:t>
            </a:r>
            <a:r>
              <a:rPr lang="en-US" altLang="zh-TW" sz="1600" dirty="0" smtClean="0">
                <a:solidFill>
                  <a:srgbClr val="7030A0"/>
                </a:solidFill>
              </a:rPr>
              <a:t>11</a:t>
            </a:r>
            <a:r>
              <a:rPr lang="zh-TW" altLang="en-US" sz="1600" dirty="0" smtClean="0">
                <a:solidFill>
                  <a:srgbClr val="7030A0"/>
                </a:solidFill>
              </a:rPr>
              <a:t>月，幾個曾在領英為</a:t>
            </a:r>
            <a:r>
              <a:rPr lang="en-US" altLang="zh-TW" sz="1600" dirty="0" smtClean="0">
                <a:solidFill>
                  <a:srgbClr val="7030A0"/>
                </a:solidFill>
              </a:rPr>
              <a:t>Kafka</a:t>
            </a:r>
            <a:r>
              <a:rPr lang="zh-TW" altLang="en-US" sz="1600" dirty="0" smtClean="0">
                <a:solidFill>
                  <a:srgbClr val="7030A0"/>
                </a:solidFill>
              </a:rPr>
              <a:t>工作的工程師，建立了名為</a:t>
            </a:r>
            <a:r>
              <a:rPr lang="en-US" altLang="zh-TW" sz="1600" dirty="0" smtClean="0">
                <a:solidFill>
                  <a:srgbClr val="7030A0"/>
                </a:solidFill>
              </a:rPr>
              <a:t>Confluent</a:t>
            </a:r>
            <a:r>
              <a:rPr lang="zh-TW" altLang="en-US" sz="1600" dirty="0" smtClean="0">
                <a:solidFill>
                  <a:srgbClr val="7030A0"/>
                </a:solidFill>
              </a:rPr>
              <a:t>的新公司，並著眼於</a:t>
            </a:r>
            <a:r>
              <a:rPr lang="en-US" altLang="zh-TW" sz="1600" dirty="0" smtClean="0">
                <a:solidFill>
                  <a:srgbClr val="7030A0"/>
                </a:solidFill>
              </a:rPr>
              <a:t>Kafka</a:t>
            </a:r>
            <a:r>
              <a:rPr lang="zh-TW" altLang="en-US" sz="1600" dirty="0" smtClean="0">
                <a:solidFill>
                  <a:srgbClr val="7030A0"/>
                </a:solidFill>
              </a:rPr>
              <a:t>。</a:t>
            </a:r>
            <a:r>
              <a:rPr lang="en-US" altLang="zh-TW" sz="1600" dirty="0" smtClean="0">
                <a:solidFill>
                  <a:srgbClr val="7030A0"/>
                </a:solidFill>
              </a:rPr>
              <a:t/>
            </a:r>
            <a:br>
              <a:rPr lang="en-US" altLang="zh-TW" sz="1600" dirty="0" smtClean="0">
                <a:solidFill>
                  <a:srgbClr val="7030A0"/>
                </a:solidFill>
              </a:rPr>
            </a:br>
            <a:r>
              <a:rPr lang="zh-TW" altLang="en-US" sz="1600" dirty="0" smtClean="0">
                <a:solidFill>
                  <a:srgbClr val="7030A0"/>
                </a:solidFill>
              </a:rPr>
              <a:t>該</a:t>
            </a:r>
            <a:r>
              <a:rPr lang="zh-TW" altLang="en-US" sz="1600" dirty="0">
                <a:solidFill>
                  <a:srgbClr val="7030A0"/>
                </a:solidFill>
              </a:rPr>
              <a:t>系統以一個作家命名是因為，它是「一個用於最佳化寫作的系統」</a:t>
            </a:r>
            <a:r>
              <a:rPr lang="zh-TW" altLang="en-US" sz="1600" dirty="0" smtClean="0">
                <a:solidFill>
                  <a:srgbClr val="7030A0"/>
                </a:solidFill>
              </a:rPr>
              <a:t>。</a:t>
            </a:r>
            <a:r>
              <a:rPr lang="en-US" altLang="zh-TW" sz="1600" dirty="0" smtClean="0">
                <a:solidFill>
                  <a:srgbClr val="7030A0"/>
                </a:solidFill>
              </a:rPr>
              <a:t/>
            </a:r>
            <a:br>
              <a:rPr lang="en-US" altLang="zh-TW" sz="1600" dirty="0" smtClean="0">
                <a:solidFill>
                  <a:srgbClr val="7030A0"/>
                </a:solidFill>
              </a:rPr>
            </a:br>
            <a:r>
              <a:rPr lang="zh-TW" altLang="en-US" sz="1600" dirty="0" smtClean="0">
                <a:solidFill>
                  <a:srgbClr val="7030A0"/>
                </a:solidFill>
              </a:rPr>
              <a:t>一個</a:t>
            </a:r>
            <a:r>
              <a:rPr lang="zh-TW" altLang="en-US" sz="1600" dirty="0">
                <a:solidFill>
                  <a:srgbClr val="7030A0"/>
                </a:solidFill>
              </a:rPr>
              <a:t>分散式串流平台</a:t>
            </a:r>
            <a:r>
              <a:rPr lang="en-US" altLang="zh-TW" sz="1600" dirty="0">
                <a:solidFill>
                  <a:srgbClr val="7030A0"/>
                </a:solidFill>
              </a:rPr>
              <a:t>(distributed streaming platform)</a:t>
            </a:r>
            <a:r>
              <a:rPr lang="zh-TW" altLang="en-US" sz="1600" dirty="0">
                <a:solidFill>
                  <a:srgbClr val="7030A0"/>
                </a:solidFill>
              </a:rPr>
              <a:t>，來提供實時資料串接</a:t>
            </a:r>
            <a:r>
              <a:rPr lang="en-US" altLang="zh-TW" sz="1600" dirty="0">
                <a:solidFill>
                  <a:srgbClr val="7030A0"/>
                </a:solidFill>
              </a:rPr>
              <a:t>(real-time pipeline)</a:t>
            </a:r>
            <a:r>
              <a:rPr lang="zh-TW" altLang="en-US" sz="1600" dirty="0">
                <a:solidFill>
                  <a:srgbClr val="7030A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67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&amp; </a:t>
            </a:r>
            <a:r>
              <a:rPr lang="en-US" altLang="zh-TW" dirty="0" smtClean="0"/>
              <a:t>Benefits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05050"/>
            <a:ext cx="1063433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 smtClean="0"/>
              <a:t>以</a:t>
            </a:r>
            <a:r>
              <a:rPr lang="en-US" altLang="zh-TW" sz="2800" dirty="0"/>
              <a:t>Time Complexity O(1)</a:t>
            </a:r>
            <a:r>
              <a:rPr lang="zh-TW" altLang="en-US" sz="2800" dirty="0"/>
              <a:t>的方式提供消息持久化能力，對</a:t>
            </a:r>
            <a:r>
              <a:rPr lang="en-US" altLang="zh-TW" sz="2800" dirty="0"/>
              <a:t>TB</a:t>
            </a:r>
            <a:r>
              <a:rPr lang="zh-TW" altLang="en-US" sz="2800" dirty="0"/>
              <a:t>級的資料持久化，也能保持高效</a:t>
            </a:r>
            <a:endParaRPr lang="en-US" altLang="zh-TW" sz="2800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/>
              <a:t>在一般商用機器上，也能達到每秒</a:t>
            </a:r>
            <a:r>
              <a:rPr lang="en-US" altLang="zh-TW" sz="2800" dirty="0"/>
              <a:t>100k</a:t>
            </a:r>
            <a:r>
              <a:rPr lang="zh-TW" altLang="en-US" sz="2800" dirty="0"/>
              <a:t>以上的訊息處理量</a:t>
            </a:r>
            <a:endParaRPr lang="en-US" altLang="zh-TW" sz="2800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/>
              <a:t>保證</a:t>
            </a:r>
            <a:r>
              <a:rPr lang="en-US" altLang="zh-TW" sz="2800" dirty="0"/>
              <a:t>partition</a:t>
            </a:r>
            <a:r>
              <a:rPr lang="zh-TW" altLang="en-US" sz="2800" dirty="0"/>
              <a:t>上的訊息順序</a:t>
            </a:r>
            <a:endParaRPr lang="en-US" altLang="zh-TW" sz="2800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/>
              <a:t>支援實時和離線資料處理</a:t>
            </a:r>
            <a:endParaRPr lang="en-US" altLang="zh-TW" sz="2800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/>
              <a:t>支援水平</a:t>
            </a:r>
            <a:r>
              <a:rPr lang="zh-TW" altLang="en-US" sz="2800" dirty="0" smtClean="0"/>
              <a:t>擴展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843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9860" y="2498121"/>
            <a:ext cx="11635563" cy="3332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Broker : Kafka </a:t>
            </a:r>
            <a:r>
              <a:rPr lang="zh-TW" altLang="en-US" dirty="0"/>
              <a:t>採用叢集的架構，由一至多台的機器所組成，而叢集內每一台機器被稱之為一個 </a:t>
            </a:r>
            <a:r>
              <a:rPr lang="en-US" altLang="zh-TW" dirty="0"/>
              <a:t>Kafka </a:t>
            </a:r>
            <a:r>
              <a:rPr lang="zh-TW" altLang="en-US" dirty="0"/>
              <a:t>的 </a:t>
            </a:r>
            <a:r>
              <a:rPr lang="en-US" altLang="zh-TW" dirty="0"/>
              <a:t>Broker</a:t>
            </a:r>
            <a:r>
              <a:rPr lang="zh-TW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Topic : </a:t>
            </a:r>
            <a:r>
              <a:rPr lang="zh-TW" altLang="en-US" dirty="0"/>
              <a:t>放訊息類別的通道</a:t>
            </a:r>
            <a:r>
              <a:rPr lang="en-US" altLang="zh-TW" dirty="0"/>
              <a:t>(Queue)</a:t>
            </a:r>
            <a:r>
              <a:rPr lang="zh-TW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Partition : </a:t>
            </a:r>
            <a:r>
              <a:rPr lang="zh-TW" altLang="en-US" dirty="0"/>
              <a:t>每一個 </a:t>
            </a:r>
            <a:r>
              <a:rPr lang="en-US" altLang="zh-TW" dirty="0"/>
              <a:t>Topic </a:t>
            </a:r>
            <a:r>
              <a:rPr lang="zh-TW" altLang="en-US" dirty="0"/>
              <a:t>內可以切分成多個 </a:t>
            </a:r>
            <a:r>
              <a:rPr lang="en-US" altLang="zh-TW" dirty="0"/>
              <a:t>Partition</a:t>
            </a:r>
            <a:r>
              <a:rPr lang="zh-TW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Producer : </a:t>
            </a:r>
            <a:r>
              <a:rPr lang="zh-TW" altLang="en-US" dirty="0"/>
              <a:t>負責發布消息到 </a:t>
            </a:r>
            <a:r>
              <a:rPr lang="en-US" altLang="zh-TW" dirty="0"/>
              <a:t>Kafka Topic </a:t>
            </a:r>
            <a:r>
              <a:rPr lang="zh-TW" altLang="en-US" dirty="0"/>
              <a:t>的角色。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Consumer : </a:t>
            </a:r>
            <a:r>
              <a:rPr lang="zh-TW" altLang="en-US" dirty="0"/>
              <a:t>負責接收</a:t>
            </a:r>
            <a:r>
              <a:rPr lang="en-US" altLang="zh-TW" dirty="0"/>
              <a:t>/</a:t>
            </a:r>
            <a:r>
              <a:rPr lang="zh-TW" altLang="en-US" dirty="0"/>
              <a:t>訂閱 </a:t>
            </a:r>
            <a:r>
              <a:rPr lang="en-US" altLang="zh-TW" dirty="0"/>
              <a:t>Kafka Topic </a:t>
            </a:r>
            <a:r>
              <a:rPr lang="zh-TW" altLang="en-US" dirty="0"/>
              <a:t>內的訊息做處理。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Zookeeper</a:t>
            </a:r>
            <a:r>
              <a:rPr lang="zh-TW" altLang="en-US" dirty="0"/>
              <a:t>：每個 </a:t>
            </a:r>
            <a:r>
              <a:rPr lang="en-US" altLang="zh-TW" dirty="0"/>
              <a:t>Broker </a:t>
            </a:r>
            <a:r>
              <a:rPr lang="zh-TW" altLang="en-US" dirty="0"/>
              <a:t>中的訊息同步及叢集資源配置是透過 </a:t>
            </a:r>
            <a:r>
              <a:rPr lang="en-US" altLang="zh-TW" dirty="0"/>
              <a:t>Zookeeper </a:t>
            </a:r>
            <a:r>
              <a:rPr lang="zh-TW" altLang="en-US" dirty="0"/>
              <a:t>來達成。</a:t>
            </a:r>
          </a:p>
        </p:txBody>
      </p:sp>
    </p:spTree>
    <p:extLst>
      <p:ext uri="{BB962C8B-B14F-4D97-AF65-F5344CB8AC3E}">
        <p14:creationId xmlns:p14="http://schemas.microsoft.com/office/powerpoint/2010/main" val="4026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66" y="2170260"/>
            <a:ext cx="6648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31" y="2491563"/>
            <a:ext cx="802005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3286" y="22302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Verdana" panose="020B0604030504040204" pitchFamily="34" charset="0"/>
              </a:rPr>
              <a:t>發送數據</a:t>
            </a:r>
            <a:endParaRPr lang="zh-TW" altLang="en-US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66" y="2358545"/>
            <a:ext cx="79724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9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01" y="2995612"/>
            <a:ext cx="6657975" cy="2695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3286" y="22302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Verdana" panose="020B0604030504040204" pitchFamily="34" charset="0"/>
              </a:rPr>
              <a:t>消費數據</a:t>
            </a:r>
            <a:endParaRPr lang="zh-TW" altLang="en-US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7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085" y="2393730"/>
            <a:ext cx="1997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下載、安裝</a:t>
            </a:r>
            <a: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endParaRPr lang="en-US" altLang="zh-TW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3088" y="3573391"/>
            <a:ext cx="705293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>
                <a:latin typeface="Source Code Pro"/>
              </a:rPr>
              <a:t>wget http://</a:t>
            </a:r>
            <a:r>
              <a:rPr lang="en-US" altLang="zh-TW" sz="2000" dirty="0" smtClean="0">
                <a:latin typeface="Source Code Pro"/>
              </a:rPr>
              <a:t>mirror.bit.edu.cn/apache/kafka/2.2.1/kafka_2.11-2.2.1.tgz</a:t>
            </a: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Source Code Pro"/>
              </a:rPr>
              <a:t>tar </a:t>
            </a:r>
            <a:r>
              <a:rPr lang="en-US" altLang="zh-TW" sz="2000" dirty="0" err="1">
                <a:latin typeface="Source Code Pro"/>
              </a:rPr>
              <a:t>zxvf</a:t>
            </a:r>
            <a:r>
              <a:rPr lang="en-US" altLang="zh-TW" sz="2000" dirty="0">
                <a:latin typeface="Source Code Pro"/>
              </a:rPr>
              <a:t> kafka_2.11-2.2.1.tgz </a:t>
            </a:r>
            <a:endParaRPr lang="en-US" altLang="zh-TW" sz="2000" dirty="0" smtClean="0">
              <a:latin typeface="Source Code Pro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Source Code Pro"/>
              </a:rPr>
              <a:t>mv </a:t>
            </a:r>
            <a:r>
              <a:rPr lang="en-US" altLang="zh-TW" sz="2000" dirty="0">
                <a:latin typeface="Source Code Pro"/>
              </a:rPr>
              <a:t>kafka_2.11-2.2.1 kafka </a:t>
            </a:r>
            <a:endParaRPr lang="en-US" altLang="zh-TW" sz="2000" dirty="0" smtClean="0">
              <a:latin typeface="Source Code Pro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Source Code Pro"/>
              </a:rPr>
              <a:t>cd </a:t>
            </a:r>
            <a:r>
              <a:rPr lang="en-US" altLang="zh-TW" sz="2000" dirty="0">
                <a:latin typeface="Source Code Pro"/>
              </a:rPr>
              <a:t>kafka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32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DD8A33-E1BF-490B-B74E-229E36B8D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C8D87D-64E3-49C4-B9FF-40FAA6BB3B9C}">
  <ds:schemaRefs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43B3F5-6B33-4E6C-99DB-B6E6970FB9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柏林市設計</Template>
  <TotalTime>0</TotalTime>
  <Words>1464</Words>
  <Application>Microsoft Office PowerPoint</Application>
  <PresentationFormat>寬螢幕</PresentationFormat>
  <Paragraphs>247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 UI</vt:lpstr>
      <vt:lpstr>Microsoft YaHei</vt:lpstr>
      <vt:lpstr>Source Code Pro</vt:lpstr>
      <vt:lpstr>新細明體</vt:lpstr>
      <vt:lpstr>Arial</vt:lpstr>
      <vt:lpstr>Trebuchet MS</vt:lpstr>
      <vt:lpstr>Verdana</vt:lpstr>
      <vt:lpstr>柏林</vt:lpstr>
      <vt:lpstr>Hadoop Big Data Ecosystem and Trend - Kafka</vt:lpstr>
      <vt:lpstr>Development Backgrounds</vt:lpstr>
      <vt:lpstr>Key Features &amp; Benefits</vt:lpstr>
      <vt:lpstr>How does it work</vt:lpstr>
      <vt:lpstr>How does it work</vt:lpstr>
      <vt:lpstr>How does it work</vt:lpstr>
      <vt:lpstr>How does it work</vt:lpstr>
      <vt:lpstr>How does it work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Study Comments</vt:lpstr>
      <vt:lpstr>Study Comments</vt:lpstr>
      <vt:lpstr>Reference(s)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2020-03-31T09:53:13Z</dcterms:created>
  <dcterms:modified xsi:type="dcterms:W3CDTF">2022-02-26T13:18:15Z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