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Garamond" panose="02020404030301010803" pitchFamily="18" charset="0"/>
      <p:regular r:id="rId19"/>
      <p:bold r:id="rId20"/>
      <p:italic r:id="rId21"/>
      <p:boldItalic r:id="rId22"/>
    </p:embeddedFont>
    <p:embeddedFont>
      <p:font typeface="Georgia" panose="02040502050405020303" pitchFamily="18"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9Ng6yWGlxJEiBXxqIh227dOjXA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74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ookkeeper.apache.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kafka.apache.org/powered-b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cloudurable.com/kafka-training/index.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cloudurable.com/kafka-aws-consulting/index.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a2b97fd381_2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a2b97fd381_2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US" sz="1200">
                <a:solidFill>
                  <a:schemeClr val="dk1"/>
                </a:solidFill>
              </a:rPr>
              <a:t>From the perspective of system architecture, every system that needs to access content must know all these different APIs and their idiosyncrasies, and then they need to deal with the normalization between different schemas.</a:t>
            </a:r>
            <a:endParaRPr sz="1200">
              <a:solidFill>
                <a:schemeClr val="dk1"/>
              </a:solidFill>
            </a:endParaRPr>
          </a:p>
          <a:p>
            <a:pPr marL="0" lvl="0" indent="0" algn="l" rtl="0">
              <a:lnSpc>
                <a:spcPct val="115000"/>
              </a:lnSpc>
              <a:spcBef>
                <a:spcPts val="0"/>
              </a:spcBef>
              <a:spcAft>
                <a:spcPts val="0"/>
              </a:spcAft>
              <a:buSzPts val="1100"/>
              <a:buNone/>
            </a:pP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An additional problem was that it was difficult to get access to previously published content. Most systems did not provide a way to efficiently stream content archives, and the databases they were using for storage wouldn’t have supported it . Even if you have a list of all published assets, making an individual API call to retrieve each individual asset would take a very long time and put a lot of unpredictable load on the APIs.</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These are the problems they encountered.</a:t>
            </a:r>
            <a:endParaRPr sz="12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2b97fd381_2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a2b97fd381_2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In this case the log is Kafka, and all published content is appended to a Kafka topic in chronological order. Other services access it by consuming the log.</a:t>
            </a:r>
            <a:br>
              <a:rPr lang="en-US" sz="1200">
                <a:solidFill>
                  <a:schemeClr val="dk1"/>
                </a:solidFill>
              </a:rPr>
            </a:b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A database typically stores the result of some event, the log stores the event itself — the log therefore becomes an ordered representation of all events that happened in the system. Then, using this log, any number of custom data stores can be created.</a:t>
            </a:r>
            <a:br>
              <a:rPr lang="en-US" sz="1200">
                <a:solidFill>
                  <a:schemeClr val="dk1"/>
                </a:solidFill>
              </a:rPr>
            </a:b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These stores become materialized views of the log — they contain derived, not original content. If you want to change the schema in such a data store, you can just create a new one, have it consume the log from the beginning until it catches up, and then just throw away the old one.</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A log-based architecture simplifies accessing streams of content. In a traditional data store, accessing a full dump and accessing live data are distinct ways of operating. An important facet of consuming a log is that this distinction goes away. You start consuming the log at some specific offset — this can be the beginning, the end, or any point in-between — and then just keep going. This means that if you want to recreate a data store, you simply start consuming the log at the beginning of time.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32ff1c17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a32ff1c17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100"/>
              <a:buNone/>
            </a:pPr>
            <a:r>
              <a:rPr lang="en-US" sz="1400">
                <a:latin typeface="Garamond"/>
                <a:ea typeface="Garamond"/>
                <a:cs typeface="Garamond"/>
                <a:sym typeface="Garamond"/>
              </a:rPr>
              <a:t>Thank Livia brought us the good example of applying Kafka. Now it’s my turn to share our comments with you.</a:t>
            </a:r>
            <a:endParaRPr sz="1400">
              <a:latin typeface="Garamond"/>
              <a:ea typeface="Garamond"/>
              <a:cs typeface="Garamond"/>
              <a:sym typeface="Garamond"/>
            </a:endParaRPr>
          </a:p>
          <a:p>
            <a:pPr marL="0" lvl="0" indent="0" algn="l" rtl="0">
              <a:lnSpc>
                <a:spcPct val="150000"/>
              </a:lnSpc>
              <a:spcBef>
                <a:spcPts val="0"/>
              </a:spcBef>
              <a:spcAft>
                <a:spcPts val="0"/>
              </a:spcAft>
              <a:buSzPts val="1100"/>
              <a:buNone/>
            </a:pPr>
            <a:endParaRPr sz="1400">
              <a:latin typeface="Garamond"/>
              <a:ea typeface="Garamond"/>
              <a:cs typeface="Garamond"/>
              <a:sym typeface="Garamond"/>
            </a:endParaRPr>
          </a:p>
          <a:p>
            <a:pPr marL="0" lvl="0" indent="0" algn="l" rtl="0">
              <a:lnSpc>
                <a:spcPct val="150000"/>
              </a:lnSpc>
              <a:spcBef>
                <a:spcPts val="0"/>
              </a:spcBef>
              <a:spcAft>
                <a:spcPts val="0"/>
              </a:spcAft>
              <a:buSzPts val="1100"/>
              <a:buNone/>
            </a:pPr>
            <a:r>
              <a:rPr lang="en-US" sz="1400">
                <a:latin typeface="Garamond"/>
                <a:ea typeface="Garamond"/>
                <a:cs typeface="Garamond"/>
                <a:sym typeface="Garamond"/>
              </a:rPr>
              <a:t>In my section, firstly, we compare Kafka with RabbitMQ and Pulsar, Then I will share the impact to us from our study and understanding, and end with a short summary of our presentation today.</a:t>
            </a:r>
            <a:endParaRPr sz="1400">
              <a:latin typeface="Garamond"/>
              <a:ea typeface="Garamond"/>
              <a:cs typeface="Garamond"/>
              <a:sym typeface="Garamond"/>
            </a:endParaRPr>
          </a:p>
          <a:p>
            <a:pPr marL="0" lvl="0" indent="0" algn="l" rtl="0">
              <a:lnSpc>
                <a:spcPct val="150000"/>
              </a:lnSpc>
              <a:spcBef>
                <a:spcPts val="0"/>
              </a:spcBef>
              <a:spcAft>
                <a:spcPts val="0"/>
              </a:spcAft>
              <a:buSzPts val="1100"/>
              <a:buNone/>
            </a:pPr>
            <a:endParaRPr sz="1400">
              <a:latin typeface="Garamond"/>
              <a:ea typeface="Garamond"/>
              <a:cs typeface="Garamond"/>
              <a:sym typeface="Garamond"/>
            </a:endParaRPr>
          </a:p>
          <a:p>
            <a:pPr marL="0" lvl="0" indent="0" algn="l" rtl="0">
              <a:lnSpc>
                <a:spcPct val="150000"/>
              </a:lnSpc>
              <a:spcBef>
                <a:spcPts val="0"/>
              </a:spcBef>
              <a:spcAft>
                <a:spcPts val="0"/>
              </a:spcAft>
              <a:buSzPts val="1100"/>
              <a:buNone/>
            </a:pPr>
            <a:r>
              <a:rPr lang="en-US" sz="1400">
                <a:latin typeface="Garamond"/>
                <a:ea typeface="Garamond"/>
                <a:cs typeface="Garamond"/>
                <a:sym typeface="Garamond"/>
              </a:rPr>
              <a:t>Now let’s go to the first part, the comparison with RabbitMQ and Pulsar.</a:t>
            </a:r>
            <a:endParaRPr sz="1400">
              <a:latin typeface="Garamond"/>
              <a:ea typeface="Garamond"/>
              <a:cs typeface="Garamond"/>
              <a:sym typeface="Garamon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a32ff1c171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a32ff1c171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100"/>
              <a:buNone/>
            </a:pPr>
            <a:r>
              <a:rPr lang="en-US" sz="1400">
                <a:latin typeface="Garamond"/>
                <a:ea typeface="Garamond"/>
                <a:cs typeface="Garamond"/>
                <a:sym typeface="Garamond"/>
              </a:rPr>
              <a:t>From this table, it is very obvious that the performance of Kafka is the best comparing with RabbitMQ and Apache Pulsar.</a:t>
            </a:r>
            <a:r>
              <a:rPr lang="en-US" sz="1400">
                <a:solidFill>
                  <a:schemeClr val="dk1"/>
                </a:solidFill>
                <a:highlight>
                  <a:srgbClr val="FFFFFF"/>
                </a:highlight>
                <a:latin typeface="Garamond"/>
                <a:ea typeface="Garamond"/>
                <a:cs typeface="Garamond"/>
                <a:sym typeface="Garamond"/>
              </a:rPr>
              <a:t> Rabbit MQ is a traditional message broker</a:t>
            </a:r>
            <a:r>
              <a:rPr lang="en-US" sz="1400">
                <a:latin typeface="Garamond"/>
                <a:ea typeface="Garamond"/>
                <a:cs typeface="Garamond"/>
                <a:sym typeface="Garamond"/>
              </a:rPr>
              <a:t>, and Apache Pulsar is </a:t>
            </a:r>
            <a:r>
              <a:rPr lang="en-US" sz="1400">
                <a:solidFill>
                  <a:schemeClr val="dk1"/>
                </a:solidFill>
                <a:highlight>
                  <a:srgbClr val="FFFFFF"/>
                </a:highlight>
                <a:latin typeface="Garamond"/>
                <a:ea typeface="Garamond"/>
                <a:cs typeface="Garamond"/>
                <a:sym typeface="Garamond"/>
              </a:rPr>
              <a:t>one of the </a:t>
            </a:r>
            <a:r>
              <a:rPr lang="en-US" sz="1400" u="sng">
                <a:solidFill>
                  <a:srgbClr val="257BD7"/>
                </a:solidFill>
                <a:highlight>
                  <a:srgbClr val="FFFFFF"/>
                </a:highlight>
                <a:latin typeface="Garamond"/>
                <a:ea typeface="Garamond"/>
                <a:cs typeface="Garamond"/>
                <a:sym typeface="Garamond"/>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Apache BookKeeper™</a:t>
            </a:r>
            <a:r>
              <a:rPr lang="en-US" sz="1400">
                <a:solidFill>
                  <a:schemeClr val="dk1"/>
                </a:solidFill>
                <a:highlight>
                  <a:srgbClr val="FFFFFF"/>
                </a:highlight>
                <a:latin typeface="Garamond"/>
                <a:ea typeface="Garamond"/>
                <a:cs typeface="Garamond"/>
                <a:sym typeface="Garamond"/>
              </a:rPr>
              <a:t> based message brokers</a:t>
            </a:r>
            <a:r>
              <a:rPr lang="en-US" sz="1400">
                <a:latin typeface="Garamond"/>
                <a:ea typeface="Garamond"/>
                <a:cs typeface="Garamond"/>
                <a:sym typeface="Garamond"/>
              </a:rPr>
              <a:t>.</a:t>
            </a:r>
            <a:endParaRPr sz="1400">
              <a:latin typeface="Garamond"/>
              <a:ea typeface="Garamond"/>
              <a:cs typeface="Garamond"/>
              <a:sym typeface="Garamond"/>
            </a:endParaRPr>
          </a:p>
          <a:p>
            <a:pPr marL="0" lvl="0" indent="0" algn="l" rtl="0">
              <a:lnSpc>
                <a:spcPct val="150000"/>
              </a:lnSpc>
              <a:spcBef>
                <a:spcPts val="0"/>
              </a:spcBef>
              <a:spcAft>
                <a:spcPts val="0"/>
              </a:spcAft>
              <a:buSzPts val="1100"/>
              <a:buNone/>
            </a:pPr>
            <a:r>
              <a:rPr lang="en-US" sz="1400">
                <a:latin typeface="Garamond"/>
                <a:ea typeface="Garamond"/>
                <a:cs typeface="Garamond"/>
                <a:sym typeface="Garamond"/>
              </a:rPr>
              <a:t>According to the blog of Confluent, if we talk about throughput, Kafka provides the highest throughput of all systems, writing 15x faster than RabbitMQ and 2x faster than Pulsar.</a:t>
            </a:r>
            <a:endParaRPr sz="1400">
              <a:latin typeface="Garamond"/>
              <a:ea typeface="Garamond"/>
              <a:cs typeface="Garamond"/>
              <a:sym typeface="Garamond"/>
            </a:endParaRPr>
          </a:p>
          <a:p>
            <a:pPr marL="0" lvl="0" indent="0" algn="l" rtl="0">
              <a:lnSpc>
                <a:spcPct val="150000"/>
              </a:lnSpc>
              <a:spcBef>
                <a:spcPts val="0"/>
              </a:spcBef>
              <a:spcAft>
                <a:spcPts val="0"/>
              </a:spcAft>
              <a:buNone/>
            </a:pPr>
            <a:r>
              <a:rPr lang="en-US" sz="1400">
                <a:latin typeface="Garamond"/>
                <a:ea typeface="Garamond"/>
                <a:cs typeface="Garamond"/>
                <a:sym typeface="Garamond"/>
              </a:rPr>
              <a:t>Next point is latency. Kafka provides the lowest latency at higher throughputs, while also providing strong durability and high availability. Kafka in its default configuration is faster than Pulsar in all latency benchmarks, and it is faster up to 99.9% when set to fsync on every message. RabbitMQ can achieve lower end-to-end latency than Kafka but only at significantly lower throughputs.</a:t>
            </a:r>
            <a:endParaRPr sz="1400">
              <a:latin typeface="Garamond"/>
              <a:ea typeface="Garamond"/>
              <a:cs typeface="Garamond"/>
              <a:sym typeface="Garamond"/>
            </a:endParaRPr>
          </a:p>
          <a:p>
            <a:pPr marL="0" lvl="0" indent="0" algn="l" rtl="0">
              <a:lnSpc>
                <a:spcPct val="150000"/>
              </a:lnSpc>
              <a:spcBef>
                <a:spcPts val="0"/>
              </a:spcBef>
              <a:spcAft>
                <a:spcPts val="0"/>
              </a:spcAft>
              <a:buNone/>
            </a:pPr>
            <a:r>
              <a:rPr lang="en-US" sz="1400">
                <a:latin typeface="Garamond"/>
                <a:ea typeface="Garamond"/>
                <a:cs typeface="Garamond"/>
                <a:sym typeface="Garamond"/>
              </a:rPr>
              <a:t>And then we talk about cost and complexity. Cost tends to be an inverse function of performance. Kafka as the system with the highest stable throughput, offers the best value (i.e., cost per byte written) of all the systems, due to its efficient design. In fact, Twitter’s Kafka journey of moving away from a BookKeeper-based architecture like Pulsar corroborates our observations that Kafka’s fewer moving parts lower its cost significantly (up to 75% in Twitter’s case). Additionally, the work on removing ZooKeeper from Apache Kafka (see KIP-500) is well underway and further simplifies Kafka’s architecture.</a:t>
            </a:r>
            <a:endParaRPr sz="1400">
              <a:latin typeface="Garamond"/>
              <a:ea typeface="Garamond"/>
              <a:cs typeface="Garamond"/>
              <a:sym typeface="Garamond"/>
            </a:endParaRPr>
          </a:p>
          <a:p>
            <a:pPr marL="0" lvl="0" indent="0" algn="l" rtl="0">
              <a:lnSpc>
                <a:spcPct val="150000"/>
              </a:lnSpc>
              <a:spcBef>
                <a:spcPts val="0"/>
              </a:spcBef>
              <a:spcAft>
                <a:spcPts val="0"/>
              </a:spcAft>
              <a:buNone/>
            </a:pPr>
            <a:endParaRPr sz="1400">
              <a:latin typeface="Garamond"/>
              <a:ea typeface="Garamond"/>
              <a:cs typeface="Garamond"/>
              <a:sym typeface="Garamond"/>
            </a:endParaRPr>
          </a:p>
          <a:p>
            <a:pPr marL="0" lvl="0" indent="0" algn="l" rtl="0">
              <a:lnSpc>
                <a:spcPct val="150000"/>
              </a:lnSpc>
              <a:spcBef>
                <a:spcPts val="0"/>
              </a:spcBef>
              <a:spcAft>
                <a:spcPts val="0"/>
              </a:spcAft>
              <a:buNone/>
            </a:pPr>
            <a:r>
              <a:rPr lang="en-US" sz="1400">
                <a:solidFill>
                  <a:schemeClr val="dk1"/>
                </a:solidFill>
                <a:latin typeface="Garamond"/>
                <a:ea typeface="Garamond"/>
                <a:cs typeface="Garamond"/>
                <a:sym typeface="Garamond"/>
              </a:rPr>
              <a:t>Next we are going to share what we think about Kafka.</a:t>
            </a:r>
            <a:endParaRPr sz="1400">
              <a:latin typeface="Garamond"/>
              <a:ea typeface="Garamond"/>
              <a:cs typeface="Garamond"/>
              <a:sym typeface="Garamon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a32ff1c171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a32ff1c171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400">
                <a:solidFill>
                  <a:schemeClr val="dk1"/>
                </a:solidFill>
                <a:latin typeface="Garamond"/>
                <a:ea typeface="Garamond"/>
                <a:cs typeface="Garamond"/>
                <a:sym typeface="Garamond"/>
              </a:rPr>
              <a:t>Before studying what Kafka is, we never thought about why internet can offer us so many amazing functions. But now, we notice it is Kafka making internet works like human brain and even better than human brain. It can process lots of information at the same time. but in the same situation human being must rely on pen and papers.</a:t>
            </a:r>
            <a:endParaRPr sz="1400">
              <a:solidFill>
                <a:schemeClr val="dk1"/>
              </a:solidFill>
              <a:latin typeface="Garamond"/>
              <a:ea typeface="Garamond"/>
              <a:cs typeface="Garamond"/>
              <a:sym typeface="Garamond"/>
            </a:endParaRPr>
          </a:p>
          <a:p>
            <a:pPr marL="0" lvl="0" indent="0" algn="l" rtl="0">
              <a:lnSpc>
                <a:spcPct val="150000"/>
              </a:lnSpc>
              <a:spcBef>
                <a:spcPts val="0"/>
              </a:spcBef>
              <a:spcAft>
                <a:spcPts val="0"/>
              </a:spcAft>
              <a:buNone/>
            </a:pPr>
            <a:r>
              <a:rPr lang="en-US" sz="1400">
                <a:solidFill>
                  <a:schemeClr val="dk1"/>
                </a:solidFill>
                <a:latin typeface="Garamond"/>
                <a:ea typeface="Garamond"/>
                <a:cs typeface="Garamond"/>
                <a:sym typeface="Garamond"/>
              </a:rPr>
              <a:t>Let’s go back to </a:t>
            </a:r>
            <a:r>
              <a:rPr lang="en-US" sz="1400">
                <a:solidFill>
                  <a:srgbClr val="6AA84F"/>
                </a:solidFill>
                <a:latin typeface="Garamond"/>
                <a:ea typeface="Garamond"/>
                <a:cs typeface="Garamond"/>
                <a:sym typeface="Garamond"/>
              </a:rPr>
              <a:t>10 years ago……….，</a:t>
            </a:r>
            <a:endParaRPr sz="1400">
              <a:solidFill>
                <a:srgbClr val="6AA84F"/>
              </a:solidFill>
              <a:latin typeface="Garamond"/>
              <a:ea typeface="Garamond"/>
              <a:cs typeface="Garamond"/>
              <a:sym typeface="Garamond"/>
            </a:endParaRPr>
          </a:p>
          <a:p>
            <a:pPr marL="0" lvl="0" indent="0" algn="l" rtl="0">
              <a:lnSpc>
                <a:spcPct val="150000"/>
              </a:lnSpc>
              <a:spcBef>
                <a:spcPts val="0"/>
              </a:spcBef>
              <a:spcAft>
                <a:spcPts val="0"/>
              </a:spcAft>
              <a:buNone/>
            </a:pPr>
            <a:r>
              <a:rPr lang="en-US" sz="1400">
                <a:solidFill>
                  <a:srgbClr val="6AA84F"/>
                </a:solidFill>
                <a:latin typeface="Garamond"/>
                <a:ea typeface="Garamond"/>
                <a:cs typeface="Garamond"/>
                <a:sym typeface="Garamond"/>
              </a:rPr>
              <a:t>When we were planning a trip and needed to book hotel rooms, how did we know which travel agency offer the best price of the hotel we like? usually we visited hotels.com, eztravel, or expedia, and wrote down the price on each hotel booking website and then do the comparison. But now the travel platform do the price comparison for us. Kafka makes those travel platform offer this service.</a:t>
            </a:r>
            <a:endParaRPr sz="1400">
              <a:solidFill>
                <a:srgbClr val="6AA84F"/>
              </a:solidFill>
              <a:latin typeface="Garamond"/>
              <a:ea typeface="Garamond"/>
              <a:cs typeface="Garamond"/>
              <a:sym typeface="Garamond"/>
            </a:endParaRPr>
          </a:p>
          <a:p>
            <a:pPr marL="0" lvl="0" indent="0" algn="l" rtl="0">
              <a:lnSpc>
                <a:spcPct val="150000"/>
              </a:lnSpc>
              <a:spcBef>
                <a:spcPts val="0"/>
              </a:spcBef>
              <a:spcAft>
                <a:spcPts val="0"/>
              </a:spcAft>
              <a:buNone/>
            </a:pPr>
            <a:r>
              <a:rPr lang="en-US" sz="1400">
                <a:solidFill>
                  <a:srgbClr val="6AA84F"/>
                </a:solidFill>
                <a:latin typeface="Garamond"/>
                <a:ea typeface="Garamond"/>
                <a:cs typeface="Garamond"/>
                <a:sym typeface="Garamond"/>
              </a:rPr>
              <a:t>The other example is the application of online map.</a:t>
            </a:r>
            <a:endParaRPr sz="1400">
              <a:solidFill>
                <a:srgbClr val="6AA84F"/>
              </a:solidFill>
              <a:latin typeface="Garamond"/>
              <a:ea typeface="Garamond"/>
              <a:cs typeface="Garamond"/>
              <a:sym typeface="Garamond"/>
            </a:endParaRPr>
          </a:p>
          <a:p>
            <a:pPr marL="0" lvl="0" indent="0" algn="l" rtl="0">
              <a:lnSpc>
                <a:spcPct val="150000"/>
              </a:lnSpc>
              <a:spcBef>
                <a:spcPts val="0"/>
              </a:spcBef>
              <a:spcAft>
                <a:spcPts val="0"/>
              </a:spcAft>
              <a:buNone/>
            </a:pPr>
            <a:r>
              <a:rPr lang="en-US" sz="1400">
                <a:solidFill>
                  <a:srgbClr val="6AA84F"/>
                </a:solidFill>
                <a:latin typeface="Garamond"/>
                <a:ea typeface="Garamond"/>
                <a:cs typeface="Garamond"/>
                <a:sym typeface="Garamond"/>
              </a:rPr>
              <a:t>I believe many of you got the same experience of riding motorcycle to travel around Taiwan when studying in college. At that time we had to have a hard copy of map to plan the route, and usually didn’t calculate the distance and were not able to have an accurate travel time, as it tooks a few minutes to calculate the distance from A to B according the the hardcopy of maps. But now the online maps can plan the routes, calculate the distance, travel time and offer those information at once.</a:t>
            </a:r>
            <a:endParaRPr sz="1400">
              <a:solidFill>
                <a:srgbClr val="6AA84F"/>
              </a:solidFill>
              <a:latin typeface="Garamond"/>
              <a:ea typeface="Garamond"/>
              <a:cs typeface="Garamond"/>
              <a:sym typeface="Garamond"/>
            </a:endParaRPr>
          </a:p>
          <a:p>
            <a:pPr marL="0" lvl="0" indent="0" algn="l" rtl="0">
              <a:lnSpc>
                <a:spcPct val="150000"/>
              </a:lnSpc>
              <a:spcBef>
                <a:spcPts val="0"/>
              </a:spcBef>
              <a:spcAft>
                <a:spcPts val="0"/>
              </a:spcAft>
              <a:buNone/>
            </a:pPr>
            <a:r>
              <a:rPr lang="en-US" sz="1400">
                <a:solidFill>
                  <a:srgbClr val="6AA84F"/>
                </a:solidFill>
                <a:latin typeface="Garamond"/>
                <a:ea typeface="Garamond"/>
                <a:cs typeface="Garamond"/>
                <a:sym typeface="Garamond"/>
              </a:rPr>
              <a:t>Thanks for Kafka bringing us convenience and efficiency.</a:t>
            </a:r>
            <a:endParaRPr sz="1400">
              <a:solidFill>
                <a:srgbClr val="6AA84F"/>
              </a:solidFill>
              <a:latin typeface="Garamond"/>
              <a:ea typeface="Garamond"/>
              <a:cs typeface="Garamond"/>
              <a:sym typeface="Garamond"/>
            </a:endParaRPr>
          </a:p>
          <a:p>
            <a:pPr marL="0" lvl="0" indent="0" algn="l" rtl="0">
              <a:lnSpc>
                <a:spcPct val="150000"/>
              </a:lnSpc>
              <a:spcBef>
                <a:spcPts val="800"/>
              </a:spcBef>
              <a:spcAft>
                <a:spcPts val="0"/>
              </a:spcAft>
              <a:buClr>
                <a:schemeClr val="dk1"/>
              </a:buClr>
              <a:buSzPts val="1100"/>
              <a:buFont typeface="Arial"/>
              <a:buNone/>
            </a:pPr>
            <a:endParaRPr sz="1400">
              <a:solidFill>
                <a:schemeClr val="dk1"/>
              </a:solidFill>
              <a:latin typeface="Garamond"/>
              <a:ea typeface="Garamond"/>
              <a:cs typeface="Garamond"/>
              <a:sym typeface="Garamond"/>
            </a:endParaRPr>
          </a:p>
          <a:p>
            <a:pPr marL="0" lvl="0" indent="0" algn="l" rtl="0">
              <a:lnSpc>
                <a:spcPct val="150000"/>
              </a:lnSpc>
              <a:spcBef>
                <a:spcPts val="0"/>
              </a:spcBef>
              <a:spcAft>
                <a:spcPts val="0"/>
              </a:spcAft>
              <a:buSzPts val="1100"/>
              <a:buNone/>
            </a:pPr>
            <a:endParaRPr sz="1400">
              <a:latin typeface="Garamond"/>
              <a:ea typeface="Garamond"/>
              <a:cs typeface="Garamond"/>
              <a:sym typeface="Garamon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a32ff1c171_3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a32ff1c171_3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Clr>
                <a:schemeClr val="dk1"/>
              </a:buClr>
              <a:buSzPts val="1100"/>
              <a:buFont typeface="Arial"/>
              <a:buNone/>
            </a:pPr>
            <a:r>
              <a:rPr lang="en-US" sz="1400">
                <a:solidFill>
                  <a:schemeClr val="dk1"/>
                </a:solidFill>
                <a:latin typeface="Garamond"/>
                <a:ea typeface="Garamond"/>
                <a:cs typeface="Garamond"/>
                <a:sym typeface="Garamond"/>
              </a:rPr>
              <a:t>Now let me share the summary from the official website of Apache Kafka is. </a:t>
            </a:r>
            <a:endParaRPr sz="1400">
              <a:solidFill>
                <a:schemeClr val="dk1"/>
              </a:solidFill>
              <a:latin typeface="Garamond"/>
              <a:ea typeface="Garamond"/>
              <a:cs typeface="Garamond"/>
              <a:sym typeface="Garamond"/>
            </a:endParaRPr>
          </a:p>
          <a:p>
            <a:pPr marL="0" lvl="0" indent="0" algn="l" rtl="0">
              <a:spcBef>
                <a:spcPts val="360"/>
              </a:spcBef>
              <a:spcAft>
                <a:spcPts val="0"/>
              </a:spcAft>
              <a:buNone/>
            </a:pPr>
            <a:r>
              <a:rPr lang="en-US" sz="1400">
                <a:solidFill>
                  <a:schemeClr val="dk1"/>
                </a:solidFill>
                <a:latin typeface="Garamond"/>
                <a:ea typeface="Garamond"/>
                <a:cs typeface="Garamond"/>
                <a:sym typeface="Garamond"/>
              </a:rPr>
              <a:t>Kafka is an event streaming platform which combines three key capabilities so you can implement </a:t>
            </a:r>
            <a:r>
              <a:rPr lang="en-US" sz="1400" u="sng">
                <a:solidFill>
                  <a:srgbClr val="D37A21"/>
                </a:solidFill>
                <a:latin typeface="Garamond"/>
                <a:ea typeface="Garamond"/>
                <a:cs typeface="Garamond"/>
                <a:sym typeface="Garamond"/>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your use cases</a:t>
            </a:r>
            <a:r>
              <a:rPr lang="en-US" sz="1400">
                <a:solidFill>
                  <a:schemeClr val="dk1"/>
                </a:solidFill>
                <a:latin typeface="Garamond"/>
                <a:ea typeface="Garamond"/>
                <a:cs typeface="Garamond"/>
                <a:sym typeface="Garamond"/>
              </a:rPr>
              <a:t> for event streaming end-to-end with a single battle-tested solution:</a:t>
            </a:r>
            <a:endParaRPr sz="1400">
              <a:solidFill>
                <a:schemeClr val="dk1"/>
              </a:solidFill>
              <a:latin typeface="Garamond"/>
              <a:ea typeface="Garamond"/>
              <a:cs typeface="Garamond"/>
              <a:sym typeface="Garamond"/>
            </a:endParaRPr>
          </a:p>
          <a:p>
            <a:pPr marL="457200" lvl="0" indent="-317500" algn="l" rtl="0">
              <a:lnSpc>
                <a:spcPct val="115000"/>
              </a:lnSpc>
              <a:spcBef>
                <a:spcPts val="1100"/>
              </a:spcBef>
              <a:spcAft>
                <a:spcPts val="0"/>
              </a:spcAft>
              <a:buClr>
                <a:schemeClr val="dk1"/>
              </a:buClr>
              <a:buSzPts val="1400"/>
              <a:buAutoNum type="arabicPeriod"/>
            </a:pPr>
            <a:r>
              <a:rPr lang="en-US" sz="1400">
                <a:solidFill>
                  <a:schemeClr val="dk1"/>
                </a:solidFill>
                <a:latin typeface="Garamond"/>
                <a:ea typeface="Garamond"/>
                <a:cs typeface="Garamond"/>
                <a:sym typeface="Garamond"/>
              </a:rPr>
              <a:t>To </a:t>
            </a:r>
            <a:r>
              <a:rPr lang="en-US" sz="1400" b="1">
                <a:solidFill>
                  <a:schemeClr val="dk1"/>
                </a:solidFill>
                <a:latin typeface="Garamond"/>
                <a:ea typeface="Garamond"/>
                <a:cs typeface="Garamond"/>
                <a:sym typeface="Garamond"/>
              </a:rPr>
              <a:t>publish</a:t>
            </a:r>
            <a:r>
              <a:rPr lang="en-US" sz="1400">
                <a:solidFill>
                  <a:schemeClr val="dk1"/>
                </a:solidFill>
                <a:latin typeface="Garamond"/>
                <a:ea typeface="Garamond"/>
                <a:cs typeface="Garamond"/>
                <a:sym typeface="Garamond"/>
              </a:rPr>
              <a:t> (write) and </a:t>
            </a:r>
            <a:r>
              <a:rPr lang="en-US" sz="1400" b="1">
                <a:solidFill>
                  <a:schemeClr val="dk1"/>
                </a:solidFill>
                <a:latin typeface="Garamond"/>
                <a:ea typeface="Garamond"/>
                <a:cs typeface="Garamond"/>
                <a:sym typeface="Garamond"/>
              </a:rPr>
              <a:t>subscribe to</a:t>
            </a:r>
            <a:r>
              <a:rPr lang="en-US" sz="1400">
                <a:solidFill>
                  <a:schemeClr val="dk1"/>
                </a:solidFill>
                <a:latin typeface="Garamond"/>
                <a:ea typeface="Garamond"/>
                <a:cs typeface="Garamond"/>
                <a:sym typeface="Garamond"/>
              </a:rPr>
              <a:t> (read) streams of events, including continuous import/export of your data from other systems.</a:t>
            </a:r>
            <a:endParaRPr sz="1400">
              <a:solidFill>
                <a:schemeClr val="dk1"/>
              </a:solidFill>
              <a:latin typeface="Garamond"/>
              <a:ea typeface="Garamond"/>
              <a:cs typeface="Garamond"/>
              <a:sym typeface="Garamond"/>
            </a:endParaRPr>
          </a:p>
          <a:p>
            <a:pPr marL="457200" lvl="0" indent="-317500" algn="l" rtl="0">
              <a:lnSpc>
                <a:spcPct val="115000"/>
              </a:lnSpc>
              <a:spcBef>
                <a:spcPts val="0"/>
              </a:spcBef>
              <a:spcAft>
                <a:spcPts val="0"/>
              </a:spcAft>
              <a:buClr>
                <a:schemeClr val="dk1"/>
              </a:buClr>
              <a:buSzPts val="1400"/>
              <a:buAutoNum type="arabicPeriod"/>
            </a:pPr>
            <a:r>
              <a:rPr lang="en-US" sz="1400">
                <a:solidFill>
                  <a:schemeClr val="dk1"/>
                </a:solidFill>
                <a:latin typeface="Garamond"/>
                <a:ea typeface="Garamond"/>
                <a:cs typeface="Garamond"/>
                <a:sym typeface="Garamond"/>
              </a:rPr>
              <a:t>To </a:t>
            </a:r>
            <a:r>
              <a:rPr lang="en-US" sz="1400" b="1">
                <a:solidFill>
                  <a:schemeClr val="dk1"/>
                </a:solidFill>
                <a:latin typeface="Garamond"/>
                <a:ea typeface="Garamond"/>
                <a:cs typeface="Garamond"/>
                <a:sym typeface="Garamond"/>
              </a:rPr>
              <a:t>store</a:t>
            </a:r>
            <a:r>
              <a:rPr lang="en-US" sz="1400">
                <a:solidFill>
                  <a:schemeClr val="dk1"/>
                </a:solidFill>
                <a:latin typeface="Garamond"/>
                <a:ea typeface="Garamond"/>
                <a:cs typeface="Garamond"/>
                <a:sym typeface="Garamond"/>
              </a:rPr>
              <a:t> streams of events durably and reliably for as long as you want.</a:t>
            </a:r>
            <a:endParaRPr sz="1400">
              <a:solidFill>
                <a:schemeClr val="dk1"/>
              </a:solidFill>
              <a:latin typeface="Garamond"/>
              <a:ea typeface="Garamond"/>
              <a:cs typeface="Garamond"/>
              <a:sym typeface="Garamond"/>
            </a:endParaRPr>
          </a:p>
          <a:p>
            <a:pPr marL="457200" lvl="0" indent="-317500" algn="l" rtl="0">
              <a:lnSpc>
                <a:spcPct val="115000"/>
              </a:lnSpc>
              <a:spcBef>
                <a:spcPts val="0"/>
              </a:spcBef>
              <a:spcAft>
                <a:spcPts val="0"/>
              </a:spcAft>
              <a:buClr>
                <a:schemeClr val="dk1"/>
              </a:buClr>
              <a:buSzPts val="1400"/>
              <a:buAutoNum type="arabicPeriod"/>
            </a:pPr>
            <a:r>
              <a:rPr lang="en-US" sz="1400">
                <a:solidFill>
                  <a:schemeClr val="dk1"/>
                </a:solidFill>
                <a:latin typeface="Garamond"/>
                <a:ea typeface="Garamond"/>
                <a:cs typeface="Garamond"/>
                <a:sym typeface="Garamond"/>
              </a:rPr>
              <a:t>To </a:t>
            </a:r>
            <a:r>
              <a:rPr lang="en-US" sz="1400" b="1">
                <a:solidFill>
                  <a:schemeClr val="dk1"/>
                </a:solidFill>
                <a:latin typeface="Garamond"/>
                <a:ea typeface="Garamond"/>
                <a:cs typeface="Garamond"/>
                <a:sym typeface="Garamond"/>
              </a:rPr>
              <a:t>process</a:t>
            </a:r>
            <a:r>
              <a:rPr lang="en-US" sz="1400">
                <a:solidFill>
                  <a:schemeClr val="dk1"/>
                </a:solidFill>
                <a:latin typeface="Garamond"/>
                <a:ea typeface="Garamond"/>
                <a:cs typeface="Garamond"/>
                <a:sym typeface="Garamond"/>
              </a:rPr>
              <a:t> streams of events as they occur or retrospectively.</a:t>
            </a:r>
            <a:endParaRPr sz="1400">
              <a:solidFill>
                <a:schemeClr val="dk1"/>
              </a:solidFill>
              <a:latin typeface="Garamond"/>
              <a:ea typeface="Garamond"/>
              <a:cs typeface="Garamond"/>
              <a:sym typeface="Garamond"/>
            </a:endParaRPr>
          </a:p>
          <a:p>
            <a:pPr marL="0" lvl="0" indent="0" algn="l" rtl="0">
              <a:lnSpc>
                <a:spcPct val="115000"/>
              </a:lnSpc>
              <a:spcBef>
                <a:spcPts val="1100"/>
              </a:spcBef>
              <a:spcAft>
                <a:spcPts val="0"/>
              </a:spcAft>
              <a:buClr>
                <a:schemeClr val="dk1"/>
              </a:buClr>
              <a:buSzPts val="1100"/>
              <a:buFont typeface="Arial"/>
              <a:buNone/>
            </a:pPr>
            <a:r>
              <a:rPr lang="en-US" sz="1400">
                <a:solidFill>
                  <a:schemeClr val="dk1"/>
                </a:solidFill>
                <a:latin typeface="Garamond"/>
                <a:ea typeface="Garamond"/>
                <a:cs typeface="Garamond"/>
                <a:sym typeface="Garamond"/>
              </a:rPr>
              <a:t>And all this functionality is provided in a distributed, highly scalable, elastic, fault-tolerant, and secure manner. Kafka can be deployed on bare-metal hardware, virtual machines, containers, and on-premises as well as in the cloud. You can choose between self-managing your Kafka environments and using fully managed services offered by a variety of vendors.</a:t>
            </a:r>
            <a:endParaRPr sz="1400">
              <a:solidFill>
                <a:schemeClr val="dk1"/>
              </a:solidFill>
              <a:latin typeface="Garamond"/>
              <a:ea typeface="Garamond"/>
              <a:cs typeface="Garamond"/>
              <a:sym typeface="Garamond"/>
            </a:endParaRPr>
          </a:p>
          <a:p>
            <a:pPr marL="0" lvl="0" indent="0" algn="l" rtl="0">
              <a:lnSpc>
                <a:spcPct val="115000"/>
              </a:lnSpc>
              <a:spcBef>
                <a:spcPts val="1100"/>
              </a:spcBef>
              <a:spcAft>
                <a:spcPts val="0"/>
              </a:spcAft>
              <a:buClr>
                <a:schemeClr val="dk1"/>
              </a:buClr>
              <a:buSzPts val="1100"/>
              <a:buFont typeface="Arial"/>
              <a:buNone/>
            </a:pPr>
            <a:r>
              <a:rPr lang="en-US" sz="1400">
                <a:solidFill>
                  <a:schemeClr val="dk1"/>
                </a:solidFill>
                <a:latin typeface="Garamond"/>
                <a:ea typeface="Garamond"/>
                <a:cs typeface="Garamond"/>
                <a:sym typeface="Garamond"/>
              </a:rPr>
              <a:t> All in all, Kafka is a good choice when you need a streaming platform with high throughput and low latency at the best cost.</a:t>
            </a:r>
            <a:endParaRPr sz="1400">
              <a:solidFill>
                <a:schemeClr val="dk1"/>
              </a:solidFill>
              <a:latin typeface="Garamond"/>
              <a:ea typeface="Garamond"/>
              <a:cs typeface="Garamond"/>
              <a:sym typeface="Garamond"/>
            </a:endParaRPr>
          </a:p>
          <a:p>
            <a:pPr marL="0" lvl="0" indent="0" algn="l" rtl="0">
              <a:lnSpc>
                <a:spcPct val="115000"/>
              </a:lnSpc>
              <a:spcBef>
                <a:spcPts val="1100"/>
              </a:spcBef>
              <a:spcAft>
                <a:spcPts val="0"/>
              </a:spcAft>
              <a:buClr>
                <a:schemeClr val="dk1"/>
              </a:buClr>
              <a:buSzPts val="1100"/>
              <a:buFont typeface="Arial"/>
              <a:buNone/>
            </a:pPr>
            <a:r>
              <a:rPr lang="en-US" sz="1400">
                <a:solidFill>
                  <a:schemeClr val="dk1"/>
                </a:solidFill>
                <a:latin typeface="Garamond"/>
                <a:ea typeface="Garamond"/>
                <a:cs typeface="Garamond"/>
                <a:sym typeface="Garamond"/>
              </a:rPr>
              <a:t>We are going to end our presentation here. The next page shows the reference. Thank you for your time and your attention.</a:t>
            </a:r>
            <a:endParaRPr sz="1400">
              <a:solidFill>
                <a:schemeClr val="dk1"/>
              </a:solidFill>
              <a:latin typeface="Garamond"/>
              <a:ea typeface="Garamond"/>
              <a:cs typeface="Garamond"/>
              <a:sym typeface="Garamond"/>
            </a:endParaRPr>
          </a:p>
          <a:p>
            <a:pPr marL="0" lvl="0" indent="0" algn="l" rtl="0">
              <a:lnSpc>
                <a:spcPct val="100000"/>
              </a:lnSpc>
              <a:spcBef>
                <a:spcPts val="110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ac98b26408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ac98b26408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c98b26408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ac98b2640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c98b26408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ac98b26408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c98b26408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ac98b26408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c98b26408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ac98b26408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e816300a5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e816300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0000"/>
              </a:lnSpc>
              <a:spcBef>
                <a:spcPts val="800"/>
              </a:spcBef>
              <a:spcAft>
                <a:spcPts val="0"/>
              </a:spcAft>
              <a:buClr>
                <a:schemeClr val="dk1"/>
              </a:buClr>
              <a:buSzPts val="1100"/>
              <a:buFont typeface="Arial"/>
              <a:buNone/>
            </a:pPr>
            <a:r>
              <a:rPr lang="en-US" sz="1050">
                <a:solidFill>
                  <a:srgbClr val="555555"/>
                </a:solidFill>
                <a:highlight>
                  <a:schemeClr val="lt1"/>
                </a:highlight>
              </a:rPr>
              <a:t>Kafka producers write to Topics. Kafka consumers read from Topics. </a:t>
            </a:r>
            <a:r>
              <a:rPr lang="en-US" sz="1050">
                <a:solidFill>
                  <a:srgbClr val="555555"/>
                </a:solidFill>
                <a:highlight>
                  <a:srgbClr val="FFFFFF"/>
                </a:highlight>
              </a:rPr>
              <a:t>A Kafka Topic is a stream of records.</a:t>
            </a:r>
            <a:endParaRPr sz="1050">
              <a:solidFill>
                <a:srgbClr val="555555"/>
              </a:solidFill>
              <a:highlight>
                <a:schemeClr val="lt1"/>
              </a:highlight>
            </a:endParaRPr>
          </a:p>
          <a:p>
            <a:pPr marL="0" lvl="0" indent="0" algn="l" rtl="0">
              <a:lnSpc>
                <a:spcPct val="110000"/>
              </a:lnSpc>
              <a:spcBef>
                <a:spcPts val="800"/>
              </a:spcBef>
              <a:spcAft>
                <a:spcPts val="0"/>
              </a:spcAft>
              <a:buClr>
                <a:schemeClr val="dk1"/>
              </a:buClr>
              <a:buSzPts val="1100"/>
              <a:buFont typeface="Arial"/>
              <a:buNone/>
            </a:pPr>
            <a:r>
              <a:rPr lang="en-US" sz="1050">
                <a:solidFill>
                  <a:srgbClr val="555555"/>
                </a:solidFill>
                <a:highlight>
                  <a:schemeClr val="lt1"/>
                </a:highlight>
              </a:rPr>
              <a:t>Kafka appends records from a producer(s) to the end of a topic log.</a:t>
            </a:r>
            <a:endParaRPr sz="1050">
              <a:solidFill>
                <a:srgbClr val="555555"/>
              </a:solidFill>
              <a:highlight>
                <a:schemeClr val="lt1"/>
              </a:highlight>
            </a:endParaRPr>
          </a:p>
          <a:p>
            <a:pPr marL="0" lvl="0" indent="0" algn="l" rtl="0">
              <a:lnSpc>
                <a:spcPct val="110000"/>
              </a:lnSpc>
              <a:spcBef>
                <a:spcPts val="800"/>
              </a:spcBef>
              <a:spcAft>
                <a:spcPts val="0"/>
              </a:spcAft>
              <a:buClr>
                <a:schemeClr val="dk1"/>
              </a:buClr>
              <a:buSzPts val="1100"/>
              <a:buFont typeface="Arial"/>
              <a:buNone/>
            </a:pPr>
            <a:r>
              <a:rPr lang="en-US" sz="1050">
                <a:solidFill>
                  <a:srgbClr val="555555"/>
                </a:solidFill>
                <a:highlight>
                  <a:srgbClr val="FFFFFF"/>
                </a:highlight>
              </a:rPr>
              <a:t>a Kafka topic is a named stream of records. Kafka stores topics in logs. A topic log is broken up into partitions. Kafka spreads log’s partitions across multiple servers or disks. </a:t>
            </a:r>
            <a:r>
              <a:rPr lang="en-US" sz="1050">
                <a:solidFill>
                  <a:srgbClr val="555555"/>
                </a:solidFill>
                <a:highlight>
                  <a:srgbClr val="B7B7B7"/>
                </a:highlight>
              </a:rPr>
              <a:t>Think of a topic as a category, stream name or feed.</a:t>
            </a:r>
            <a:endParaRPr sz="1050">
              <a:solidFill>
                <a:srgbClr val="555555"/>
              </a:solidFill>
              <a:highlight>
                <a:srgbClr val="B7B7B7"/>
              </a:highlight>
            </a:endParaRPr>
          </a:p>
          <a:p>
            <a:pPr marL="0" lvl="0" indent="0" algn="l" rtl="0">
              <a:lnSpc>
                <a:spcPct val="110000"/>
              </a:lnSpc>
              <a:spcBef>
                <a:spcPts val="800"/>
              </a:spcBef>
              <a:spcAft>
                <a:spcPts val="0"/>
              </a:spcAft>
              <a:buClr>
                <a:schemeClr val="dk1"/>
              </a:buClr>
              <a:buSzPts val="1100"/>
              <a:buFont typeface="Arial"/>
              <a:buNone/>
            </a:pPr>
            <a:r>
              <a:rPr lang="en-US" sz="1050">
                <a:solidFill>
                  <a:srgbClr val="555555"/>
                </a:solidFill>
                <a:highlight>
                  <a:srgbClr val="FFFFFF"/>
                </a:highlight>
              </a:rPr>
              <a:t>A Topic can have zero or many subscribers called consumer groups. Topics are broken up into partitions for speed, scalability, and size.</a:t>
            </a:r>
            <a:endParaRPr sz="1050">
              <a:solidFill>
                <a:srgbClr val="555555"/>
              </a:solidFill>
              <a:highlight>
                <a:srgbClr val="FFFFFF"/>
              </a:highlight>
            </a:endParaRPr>
          </a:p>
          <a:p>
            <a:pPr marL="0" lvl="0" indent="0" algn="l" rtl="0">
              <a:lnSpc>
                <a:spcPct val="110000"/>
              </a:lnSpc>
              <a:spcBef>
                <a:spcPts val="800"/>
              </a:spcBef>
              <a:spcAft>
                <a:spcPts val="0"/>
              </a:spcAft>
              <a:buClr>
                <a:schemeClr val="dk1"/>
              </a:buClr>
              <a:buSzPts val="1100"/>
              <a:buFont typeface="Arial"/>
              <a:buNone/>
            </a:pPr>
            <a:r>
              <a:rPr lang="en-US" sz="1050">
                <a:solidFill>
                  <a:srgbClr val="555555"/>
                </a:solidFill>
                <a:highlight>
                  <a:schemeClr val="lt1"/>
                </a:highlight>
              </a:rPr>
              <a:t>Consumers read from Kafka topics and can pick where they are (offset) in the topic log.</a:t>
            </a:r>
            <a:endParaRPr sz="1050">
              <a:solidFill>
                <a:srgbClr val="555555"/>
              </a:solidFill>
              <a:highlight>
                <a:schemeClr val="lt1"/>
              </a:highlight>
            </a:endParaRPr>
          </a:p>
          <a:p>
            <a:pPr marL="0" lvl="0" indent="0" algn="l" rtl="0">
              <a:lnSpc>
                <a:spcPct val="110000"/>
              </a:lnSpc>
              <a:spcBef>
                <a:spcPts val="800"/>
              </a:spcBef>
              <a:spcAft>
                <a:spcPts val="0"/>
              </a:spcAft>
              <a:buClr>
                <a:schemeClr val="dk1"/>
              </a:buClr>
              <a:buSzPts val="1100"/>
              <a:buFont typeface="Arial"/>
              <a:buNone/>
            </a:pPr>
            <a:r>
              <a:rPr lang="en-US" sz="1050">
                <a:solidFill>
                  <a:srgbClr val="555555"/>
                </a:solidFill>
                <a:highlight>
                  <a:schemeClr val="lt1"/>
                </a:highlight>
              </a:rPr>
              <a:t>Each consumer group tracks offset from where they left off reading.</a:t>
            </a:r>
            <a:endParaRPr sz="1050">
              <a:solidFill>
                <a:srgbClr val="555555"/>
              </a:solidFill>
              <a:highlight>
                <a:schemeClr val="lt1"/>
              </a:highlight>
            </a:endParaRPr>
          </a:p>
          <a:p>
            <a:pPr marL="0" lvl="0" indent="0" algn="l" rtl="0">
              <a:lnSpc>
                <a:spcPct val="110000"/>
              </a:lnSpc>
              <a:spcBef>
                <a:spcPts val="800"/>
              </a:spcBef>
              <a:spcAft>
                <a:spcPts val="0"/>
              </a:spcAft>
              <a:buClr>
                <a:schemeClr val="dk1"/>
              </a:buClr>
              <a:buSzPts val="1100"/>
              <a:buFont typeface="Arial"/>
              <a:buNone/>
            </a:pPr>
            <a:r>
              <a:rPr lang="en-US" sz="1050">
                <a:solidFill>
                  <a:srgbClr val="555555"/>
                </a:solidFill>
                <a:highlight>
                  <a:schemeClr val="lt1"/>
                </a:highlight>
              </a:rPr>
              <a:t>A topic log consists of many partitions that are spread over multiple files which can be spread on cluster nodes.</a:t>
            </a:r>
            <a:endParaRPr sz="1050">
              <a:solidFill>
                <a:srgbClr val="555555"/>
              </a:solidFill>
              <a:highlight>
                <a:schemeClr val="lt1"/>
              </a:highlight>
            </a:endParaRPr>
          </a:p>
          <a:p>
            <a:pPr marL="0" lvl="0" indent="0" algn="l" rtl="0">
              <a:lnSpc>
                <a:spcPct val="110000"/>
              </a:lnSpc>
              <a:spcBef>
                <a:spcPts val="800"/>
              </a:spcBef>
              <a:spcAft>
                <a:spcPts val="0"/>
              </a:spcAft>
              <a:buClr>
                <a:schemeClr val="dk1"/>
              </a:buClr>
              <a:buSzPts val="1100"/>
              <a:buFont typeface="Arial"/>
              <a:buNone/>
            </a:pPr>
            <a:endParaRPr sz="1050">
              <a:solidFill>
                <a:srgbClr val="555555"/>
              </a:solidFill>
              <a:highlight>
                <a:schemeClr val="lt1"/>
              </a:highlight>
            </a:endParaRPr>
          </a:p>
          <a:p>
            <a:pPr marL="0" lvl="0" indent="0" algn="l" rtl="0">
              <a:lnSpc>
                <a:spcPct val="110000"/>
              </a:lnSpc>
              <a:spcBef>
                <a:spcPts val="800"/>
              </a:spcBef>
              <a:spcAft>
                <a:spcPts val="0"/>
              </a:spcAft>
              <a:buClr>
                <a:schemeClr val="dk1"/>
              </a:buClr>
              <a:buSzPts val="1100"/>
              <a:buFont typeface="Arial"/>
              <a:buNone/>
            </a:pPr>
            <a:r>
              <a:rPr lang="en-US" sz="1050">
                <a:solidFill>
                  <a:srgbClr val="555555"/>
                </a:solidFill>
                <a:highlight>
                  <a:schemeClr val="lt1"/>
                </a:highlight>
              </a:rPr>
              <a:t>Kafka distributes topic log partitions on different nodes in a cluster for high performance with horizontal scalability. Spreading partitions aids  in writing data quickly. Topic log partitions are Kafka way for reading and writing to the topic log. </a:t>
            </a:r>
            <a:endParaRPr sz="1050">
              <a:solidFill>
                <a:srgbClr val="555555"/>
              </a:solidFill>
              <a:highlight>
                <a:schemeClr val="lt1"/>
              </a:highlight>
            </a:endParaRPr>
          </a:p>
          <a:p>
            <a:pPr marL="0" lvl="0" indent="0" algn="l" rtl="0">
              <a:lnSpc>
                <a:spcPct val="110000"/>
              </a:lnSpc>
              <a:spcBef>
                <a:spcPts val="800"/>
              </a:spcBef>
              <a:spcAft>
                <a:spcPts val="0"/>
              </a:spcAft>
              <a:buClr>
                <a:schemeClr val="dk1"/>
              </a:buClr>
              <a:buSzPts val="1100"/>
              <a:buFont typeface="Arial"/>
              <a:buNone/>
            </a:pPr>
            <a:endParaRPr sz="1050">
              <a:solidFill>
                <a:srgbClr val="555555"/>
              </a:solidFill>
              <a:highlight>
                <a:schemeClr val="lt1"/>
              </a:highlight>
            </a:endParaRPr>
          </a:p>
          <a:p>
            <a:pPr marL="0" lvl="0" indent="0" algn="l" rtl="0">
              <a:lnSpc>
                <a:spcPct val="110000"/>
              </a:lnSpc>
              <a:spcBef>
                <a:spcPts val="800"/>
              </a:spcBef>
              <a:spcAft>
                <a:spcPts val="0"/>
              </a:spcAft>
              <a:buClr>
                <a:schemeClr val="dk1"/>
              </a:buClr>
              <a:buSzPts val="1100"/>
              <a:buFont typeface="Arial"/>
              <a:buNone/>
            </a:pPr>
            <a:r>
              <a:rPr lang="en-US" sz="1050">
                <a:solidFill>
                  <a:srgbClr val="00BFFF"/>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Kafka</a:t>
            </a:r>
            <a:r>
              <a:rPr lang="en-US" sz="1050">
                <a:solidFill>
                  <a:srgbClr val="555555"/>
                </a:solidFill>
                <a:highlight>
                  <a:srgbClr val="FFFFFF"/>
                </a:highlight>
              </a:rPr>
              <a:t> consists of Records, Topics, Consumers, Producers, Brokers, Logs, Partitions, and Clusters. Records can have key (optional), value and timestamp. Kafka Records are immutable. </a:t>
            </a:r>
            <a:endParaRPr sz="1050">
              <a:solidFill>
                <a:srgbClr val="555555"/>
              </a:solidFill>
              <a:highlight>
                <a:schemeClr val="lt1"/>
              </a:highlight>
            </a:endParaRPr>
          </a:p>
          <a:p>
            <a:pPr marL="0" lvl="0" indent="0" algn="l" rtl="0">
              <a:lnSpc>
                <a:spcPct val="110000"/>
              </a:lnSpc>
              <a:spcBef>
                <a:spcPts val="800"/>
              </a:spcBef>
              <a:spcAft>
                <a:spcPts val="0"/>
              </a:spcAft>
              <a:buClr>
                <a:schemeClr val="dk1"/>
              </a:buClr>
              <a:buSzPts val="1100"/>
              <a:buFont typeface="Arial"/>
              <a:buNone/>
            </a:pPr>
            <a:endParaRPr sz="1050">
              <a:solidFill>
                <a:srgbClr val="555555"/>
              </a:solidFill>
              <a:highlight>
                <a:schemeClr val="lt1"/>
              </a:highlight>
            </a:endParaRPr>
          </a:p>
          <a:p>
            <a:pPr marL="0" lvl="0" indent="0" algn="l" rtl="0">
              <a:lnSpc>
                <a:spcPct val="110000"/>
              </a:lnSpc>
              <a:spcBef>
                <a:spcPts val="800"/>
              </a:spcBef>
              <a:spcAft>
                <a:spcPts val="0"/>
              </a:spcAft>
              <a:buClr>
                <a:schemeClr val="dk1"/>
              </a:buClr>
              <a:buSzPts val="1100"/>
              <a:buFont typeface="Arial"/>
              <a:buNone/>
            </a:pPr>
            <a:endParaRPr sz="1050">
              <a:solidFill>
                <a:srgbClr val="555555"/>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e816300a5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e816300a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1350">
                <a:solidFill>
                  <a:srgbClr val="555555"/>
                </a:solidFill>
                <a:highlight>
                  <a:srgbClr val="FFFFFF"/>
                </a:highlight>
              </a:rPr>
              <a:t>A Broker is a Kafka server that runs in a Kafka Cluster.</a:t>
            </a:r>
            <a:endParaRPr sz="1350">
              <a:solidFill>
                <a:srgbClr val="555555"/>
              </a:solidFill>
              <a:highlight>
                <a:srgbClr val="FFFFFF"/>
              </a:highlight>
            </a:endParaRPr>
          </a:p>
          <a:p>
            <a:pPr marL="0" lvl="0" indent="0" algn="l" rtl="0">
              <a:lnSpc>
                <a:spcPct val="90000"/>
              </a:lnSpc>
              <a:spcBef>
                <a:spcPts val="0"/>
              </a:spcBef>
              <a:spcAft>
                <a:spcPts val="0"/>
              </a:spcAft>
              <a:buClr>
                <a:schemeClr val="dk1"/>
              </a:buClr>
              <a:buSzPts val="1100"/>
              <a:buFont typeface="Arial"/>
              <a:buNone/>
            </a:pPr>
            <a:r>
              <a:rPr lang="en-US" sz="1350">
                <a:solidFill>
                  <a:srgbClr val="555555"/>
                </a:solidFill>
                <a:highlight>
                  <a:srgbClr val="FFFFFF"/>
                </a:highlight>
              </a:rPr>
              <a:t>Kafka Brokers form a cluster. </a:t>
            </a:r>
            <a:endParaRPr sz="1350">
              <a:solidFill>
                <a:srgbClr val="555555"/>
              </a:solidFill>
              <a:highlight>
                <a:srgbClr val="FFFFFF"/>
              </a:highlight>
            </a:endParaRPr>
          </a:p>
          <a:p>
            <a:pPr marL="0" lvl="0" indent="0" algn="l" rtl="0">
              <a:lnSpc>
                <a:spcPct val="90000"/>
              </a:lnSpc>
              <a:spcBef>
                <a:spcPts val="0"/>
              </a:spcBef>
              <a:spcAft>
                <a:spcPts val="0"/>
              </a:spcAft>
              <a:buClr>
                <a:schemeClr val="dk1"/>
              </a:buClr>
              <a:buSzPts val="1100"/>
              <a:buFont typeface="Arial"/>
              <a:buNone/>
            </a:pPr>
            <a:r>
              <a:rPr lang="en-US" sz="1350">
                <a:solidFill>
                  <a:srgbClr val="555555"/>
                </a:solidFill>
                <a:highlight>
                  <a:srgbClr val="FFFFFF"/>
                </a:highlight>
              </a:rPr>
              <a:t>The Kafka Cluster consists of many Kafka Brokers on many servers.</a:t>
            </a:r>
            <a:endParaRPr sz="1400">
              <a:solidFill>
                <a:srgbClr val="555555"/>
              </a:solidFill>
              <a:highlight>
                <a:srgbClr val="FFFFFF"/>
              </a:highlight>
            </a:endParaRPr>
          </a:p>
          <a:p>
            <a:pPr marL="0" lvl="0" indent="0" algn="l" rtl="0">
              <a:lnSpc>
                <a:spcPct val="90000"/>
              </a:lnSpc>
              <a:spcBef>
                <a:spcPts val="0"/>
              </a:spcBef>
              <a:spcAft>
                <a:spcPts val="0"/>
              </a:spcAft>
              <a:buClr>
                <a:schemeClr val="dk1"/>
              </a:buClr>
              <a:buSzPts val="1100"/>
              <a:buFont typeface="Arial"/>
              <a:buNone/>
            </a:pPr>
            <a:r>
              <a:rPr lang="en-US" sz="1400">
                <a:solidFill>
                  <a:srgbClr val="555555"/>
                </a:solidFill>
                <a:highlight>
                  <a:srgbClr val="FFFFFF"/>
                </a:highlight>
              </a:rPr>
              <a:t>Zookeeper provides an in-sync view of Kafka Cluster configuration</a:t>
            </a:r>
            <a:endParaRPr sz="1400">
              <a:solidFill>
                <a:srgbClr val="555555"/>
              </a:solidFill>
              <a:highlight>
                <a:srgbClr val="FFFFFF"/>
              </a:highlight>
            </a:endParaRPr>
          </a:p>
          <a:p>
            <a:pPr marL="0" lvl="0" indent="0" algn="l" rtl="0">
              <a:lnSpc>
                <a:spcPct val="90000"/>
              </a:lnSpc>
              <a:spcBef>
                <a:spcPts val="0"/>
              </a:spcBef>
              <a:spcAft>
                <a:spcPts val="0"/>
              </a:spcAft>
              <a:buClr>
                <a:schemeClr val="dk1"/>
              </a:buClr>
              <a:buSzPts val="1100"/>
              <a:buFont typeface="Arial"/>
              <a:buNone/>
            </a:pPr>
            <a:r>
              <a:rPr lang="en-US" sz="1400" u="sng">
                <a:solidFill>
                  <a:schemeClr val="hlink"/>
                </a:solidFill>
                <a:highlight>
                  <a:srgbClr val="FFFFFF"/>
                </a:highlight>
                <a:hlinkClick r:id="rId3"/>
              </a:rPr>
              <a:t>Kafka</a:t>
            </a:r>
            <a:r>
              <a:rPr lang="en-US" sz="1400">
                <a:solidFill>
                  <a:srgbClr val="555555"/>
                </a:solidFill>
                <a:highlight>
                  <a:srgbClr val="FFFFFF"/>
                </a:highlight>
              </a:rPr>
              <a:t> uses ZooKeeper to manage the cluster.</a:t>
            </a:r>
            <a:endParaRPr sz="1400">
              <a:solidFill>
                <a:srgbClr val="555555"/>
              </a:solidFill>
              <a:highlight>
                <a:srgbClr val="FFFFFF"/>
              </a:highlight>
            </a:endParaRPr>
          </a:p>
          <a:p>
            <a:pPr marL="0" lvl="0" indent="0" algn="l" rtl="0">
              <a:lnSpc>
                <a:spcPct val="90000"/>
              </a:lnSpc>
              <a:spcBef>
                <a:spcPts val="0"/>
              </a:spcBef>
              <a:spcAft>
                <a:spcPts val="0"/>
              </a:spcAft>
              <a:buClr>
                <a:schemeClr val="dk1"/>
              </a:buClr>
              <a:buSzPts val="1100"/>
              <a:buFont typeface="Arial"/>
              <a:buNone/>
            </a:pPr>
            <a:r>
              <a:rPr lang="en-US" sz="1400">
                <a:solidFill>
                  <a:srgbClr val="555555"/>
                </a:solidFill>
                <a:highlight>
                  <a:srgbClr val="FFFFFF"/>
                </a:highlight>
              </a:rPr>
              <a:t>ZooKeeper is used to coordinate the brokers/cluster topology. ZooKeeper is a consistent file system for configuration information. ZooKeeper gets used for leadership election for Broker Topic Partition Leader. </a:t>
            </a:r>
            <a:endParaRPr sz="1400">
              <a:solidFill>
                <a:srgbClr val="555555"/>
              </a:solidFill>
              <a:highlight>
                <a:srgbClr val="FFFFFF"/>
              </a:highlight>
            </a:endParaRPr>
          </a:p>
          <a:p>
            <a:pPr marL="0" lvl="0" indent="0" algn="l" rtl="0">
              <a:lnSpc>
                <a:spcPct val="110000"/>
              </a:lnSpc>
              <a:spcBef>
                <a:spcPts val="800"/>
              </a:spcBef>
              <a:spcAft>
                <a:spcPts val="0"/>
              </a:spcAft>
              <a:buClr>
                <a:schemeClr val="dk1"/>
              </a:buClr>
              <a:buSzPts val="1100"/>
              <a:buFont typeface="Arial"/>
              <a:buNone/>
            </a:pPr>
            <a:endParaRPr sz="1400">
              <a:solidFill>
                <a:schemeClr val="dk1"/>
              </a:solidFill>
              <a:highlight>
                <a:schemeClr val="lt1"/>
              </a:highlight>
            </a:endParaRPr>
          </a:p>
          <a:p>
            <a:pPr marL="0" lvl="0" indent="0" algn="l" rtl="0">
              <a:lnSpc>
                <a:spcPct val="90000"/>
              </a:lnSpc>
              <a:spcBef>
                <a:spcPts val="0"/>
              </a:spcBef>
              <a:spcAft>
                <a:spcPts val="0"/>
              </a:spcAft>
              <a:buClr>
                <a:schemeClr val="dk1"/>
              </a:buClr>
              <a:buSzPts val="1100"/>
              <a:buFont typeface="Arial"/>
              <a:buNone/>
            </a:pPr>
            <a:endParaRPr sz="1400">
              <a:solidFill>
                <a:srgbClr val="555555"/>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ae816300a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ae816300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0000"/>
              </a:lnSpc>
              <a:spcBef>
                <a:spcPts val="800"/>
              </a:spcBef>
              <a:spcAft>
                <a:spcPts val="0"/>
              </a:spcAft>
              <a:buClr>
                <a:schemeClr val="dk1"/>
              </a:buClr>
              <a:buSzPts val="1100"/>
              <a:buFont typeface="Arial"/>
              <a:buNone/>
            </a:pPr>
            <a:r>
              <a:rPr lang="en-US" sz="1050">
                <a:solidFill>
                  <a:srgbClr val="555555"/>
                </a:solidFill>
                <a:highlight>
                  <a:srgbClr val="FFFFFF"/>
                </a:highlight>
              </a:rPr>
              <a:t>The core of Kafka is the brokers, topics, logs, partitions, and cluster. The core also consists of related tools like MirrorMaker. </a:t>
            </a:r>
            <a:endParaRPr sz="1050">
              <a:solidFill>
                <a:srgbClr val="555555"/>
              </a:solidFill>
              <a:highlight>
                <a:srgbClr val="FFFFFF"/>
              </a:highlight>
            </a:endParaRPr>
          </a:p>
          <a:p>
            <a:pPr marL="0" lvl="0" indent="0" algn="l" rtl="0">
              <a:lnSpc>
                <a:spcPct val="110000"/>
              </a:lnSpc>
              <a:spcBef>
                <a:spcPts val="800"/>
              </a:spcBef>
              <a:spcAft>
                <a:spcPts val="0"/>
              </a:spcAft>
              <a:buClr>
                <a:schemeClr val="dk1"/>
              </a:buClr>
              <a:buSzPts val="1100"/>
              <a:buFont typeface="Arial"/>
              <a:buNone/>
            </a:pPr>
            <a:r>
              <a:rPr lang="en-US" sz="1050">
                <a:solidFill>
                  <a:srgbClr val="555555"/>
                </a:solidFill>
                <a:highlight>
                  <a:srgbClr val="FFFFFF"/>
                </a:highlight>
              </a:rPr>
              <a:t>The Kafka ecosystem consists of Kafka Core, Kafka Streams, Kafka Connect, Kafka REST Proxy, and the Schema Registry. Most of the additional pieces of the Kafka ecosystem comes from Confluent and is not part of Apache.</a:t>
            </a:r>
            <a:endParaRPr sz="1050">
              <a:solidFill>
                <a:srgbClr val="555555"/>
              </a:solidFill>
              <a:highlight>
                <a:srgbClr val="FFFFFF"/>
              </a:highlight>
            </a:endParaRPr>
          </a:p>
          <a:p>
            <a:pPr marL="0" lvl="0" indent="0" algn="l" rtl="0">
              <a:lnSpc>
                <a:spcPct val="110000"/>
              </a:lnSpc>
              <a:spcBef>
                <a:spcPts val="800"/>
              </a:spcBef>
              <a:spcAft>
                <a:spcPts val="0"/>
              </a:spcAft>
              <a:buClr>
                <a:schemeClr val="dk1"/>
              </a:buClr>
              <a:buSzPts val="1100"/>
              <a:buFont typeface="Arial"/>
              <a:buNone/>
            </a:pPr>
            <a:r>
              <a:rPr lang="en-US" sz="1350" b="1">
                <a:solidFill>
                  <a:srgbClr val="333333"/>
                </a:solidFill>
                <a:highlight>
                  <a:srgbClr val="FFFFFF"/>
                </a:highlight>
              </a:rPr>
              <a:t>What is Kafka Streams?</a:t>
            </a:r>
            <a:endParaRPr sz="1350" b="1">
              <a:solidFill>
                <a:srgbClr val="333333"/>
              </a:solidFill>
              <a:highlight>
                <a:srgbClr val="FFFFFF"/>
              </a:highlight>
            </a:endParaRPr>
          </a:p>
          <a:p>
            <a:pPr marL="0" lvl="0" indent="0" algn="l" rtl="0">
              <a:lnSpc>
                <a:spcPct val="110000"/>
              </a:lnSpc>
              <a:spcBef>
                <a:spcPts val="800"/>
              </a:spcBef>
              <a:spcAft>
                <a:spcPts val="0"/>
              </a:spcAft>
              <a:buClr>
                <a:schemeClr val="dk1"/>
              </a:buClr>
              <a:buSzPts val="1100"/>
              <a:buFont typeface="Arial"/>
              <a:buNone/>
            </a:pPr>
            <a:r>
              <a:rPr lang="en-US" sz="1050">
                <a:solidFill>
                  <a:srgbClr val="555555"/>
                </a:solidFill>
                <a:highlight>
                  <a:srgbClr val="FFFFFF"/>
                </a:highlight>
              </a:rPr>
              <a:t>Kafka Streams enable real-time processing of streams. It can aggregate across multiple streams, joining data from multiple streams, allowing for stateful computations, and more.</a:t>
            </a:r>
            <a:endParaRPr sz="1050">
              <a:solidFill>
                <a:srgbClr val="555555"/>
              </a:solidFill>
              <a:highlight>
                <a:srgbClr val="FFFFFF"/>
              </a:highlight>
            </a:endParaRPr>
          </a:p>
          <a:p>
            <a:pPr marL="0" lvl="0" indent="0" algn="l" rtl="0">
              <a:lnSpc>
                <a:spcPct val="110000"/>
              </a:lnSpc>
              <a:spcBef>
                <a:spcPts val="800"/>
              </a:spcBef>
              <a:spcAft>
                <a:spcPts val="0"/>
              </a:spcAft>
              <a:buClr>
                <a:schemeClr val="dk1"/>
              </a:buClr>
              <a:buSzPts val="1100"/>
              <a:buFont typeface="Arial"/>
              <a:buNone/>
            </a:pPr>
            <a:r>
              <a:rPr lang="en-US" sz="1350" b="1">
                <a:solidFill>
                  <a:srgbClr val="333333"/>
                </a:solidFill>
                <a:highlight>
                  <a:srgbClr val="FFFFFF"/>
                </a:highlight>
              </a:rPr>
              <a:t>What is Kafka Connect?</a:t>
            </a:r>
            <a:endParaRPr sz="1350" b="1">
              <a:solidFill>
                <a:srgbClr val="333333"/>
              </a:solidFill>
              <a:highlight>
                <a:srgbClr val="FFFFFF"/>
              </a:highlight>
            </a:endParaRPr>
          </a:p>
          <a:p>
            <a:pPr marL="0" lvl="0" indent="0" algn="l" rtl="0">
              <a:lnSpc>
                <a:spcPct val="110000"/>
              </a:lnSpc>
              <a:spcBef>
                <a:spcPts val="800"/>
              </a:spcBef>
              <a:spcAft>
                <a:spcPts val="0"/>
              </a:spcAft>
              <a:buClr>
                <a:schemeClr val="dk1"/>
              </a:buClr>
              <a:buSzPts val="1100"/>
              <a:buFont typeface="Arial"/>
              <a:buNone/>
            </a:pPr>
            <a:r>
              <a:rPr lang="en-US" sz="1050">
                <a:solidFill>
                  <a:srgbClr val="555555"/>
                </a:solidFill>
                <a:highlight>
                  <a:srgbClr val="FFFFFF"/>
                </a:highlight>
              </a:rPr>
              <a:t>Kafka Connect is the connector API to create reusable producers and consumers (e.g., stream of changes from DynamoDB). Kafka Connect Sources are sources of records. Kafka Connect Sinks are a destination for records.</a:t>
            </a:r>
            <a:endParaRPr sz="1050">
              <a:solidFill>
                <a:srgbClr val="555555"/>
              </a:solidFill>
              <a:highlight>
                <a:srgbClr val="FFFFFF"/>
              </a:highlight>
            </a:endParaRPr>
          </a:p>
          <a:p>
            <a:pPr marL="0" lvl="0" indent="0" algn="l" rtl="0">
              <a:lnSpc>
                <a:spcPct val="110000"/>
              </a:lnSpc>
              <a:spcBef>
                <a:spcPts val="800"/>
              </a:spcBef>
              <a:spcAft>
                <a:spcPts val="0"/>
              </a:spcAft>
              <a:buClr>
                <a:schemeClr val="dk1"/>
              </a:buClr>
              <a:buSzPts val="1100"/>
              <a:buFont typeface="Arial"/>
              <a:buNone/>
            </a:pPr>
            <a:r>
              <a:rPr lang="en-US" sz="1350" b="1">
                <a:solidFill>
                  <a:srgbClr val="333333"/>
                </a:solidFill>
                <a:highlight>
                  <a:srgbClr val="FFFFFF"/>
                </a:highlight>
              </a:rPr>
              <a:t>What is the Schema Registry?</a:t>
            </a:r>
            <a:endParaRPr sz="1350" b="1">
              <a:solidFill>
                <a:srgbClr val="333333"/>
              </a:solidFill>
              <a:highlight>
                <a:srgbClr val="FFFFFF"/>
              </a:highlight>
            </a:endParaRPr>
          </a:p>
          <a:p>
            <a:pPr marL="0" lvl="0" indent="0" algn="l" rtl="0">
              <a:lnSpc>
                <a:spcPct val="110000"/>
              </a:lnSpc>
              <a:spcBef>
                <a:spcPts val="800"/>
              </a:spcBef>
              <a:spcAft>
                <a:spcPts val="0"/>
              </a:spcAft>
              <a:buClr>
                <a:schemeClr val="dk1"/>
              </a:buClr>
              <a:buSzPts val="1100"/>
              <a:buFont typeface="Arial"/>
              <a:buNone/>
            </a:pPr>
            <a:r>
              <a:rPr lang="en-US" sz="1050">
                <a:solidFill>
                  <a:srgbClr val="555555"/>
                </a:solidFill>
                <a:highlight>
                  <a:srgbClr val="FFFFFF"/>
                </a:highlight>
              </a:rPr>
              <a:t>The Schema Registry manages schemas using Avro for Kafka records.</a:t>
            </a:r>
            <a:endParaRPr sz="1050">
              <a:solidFill>
                <a:srgbClr val="555555"/>
              </a:solidFill>
              <a:highlight>
                <a:srgbClr val="FFFFFF"/>
              </a:highlight>
            </a:endParaRPr>
          </a:p>
          <a:p>
            <a:pPr marL="0" lvl="0" indent="0" algn="l" rtl="0">
              <a:lnSpc>
                <a:spcPct val="110000"/>
              </a:lnSpc>
              <a:spcBef>
                <a:spcPts val="800"/>
              </a:spcBef>
              <a:spcAft>
                <a:spcPts val="0"/>
              </a:spcAft>
              <a:buClr>
                <a:schemeClr val="dk1"/>
              </a:buClr>
              <a:buSzPts val="1100"/>
              <a:buFont typeface="Arial"/>
              <a:buNone/>
            </a:pPr>
            <a:r>
              <a:rPr lang="en-US" sz="1350" b="1">
                <a:solidFill>
                  <a:srgbClr val="333333"/>
                </a:solidFill>
                <a:highlight>
                  <a:srgbClr val="FFFFFF"/>
                </a:highlight>
              </a:rPr>
              <a:t>What is Kafka Mirror Maker?</a:t>
            </a:r>
            <a:endParaRPr sz="1350" b="1">
              <a:solidFill>
                <a:srgbClr val="333333"/>
              </a:solidFill>
              <a:highlight>
                <a:srgbClr val="FFFFFF"/>
              </a:highlight>
            </a:endParaRPr>
          </a:p>
          <a:p>
            <a:pPr marL="0" lvl="0" indent="0" algn="l" rtl="0">
              <a:lnSpc>
                <a:spcPct val="110000"/>
              </a:lnSpc>
              <a:spcBef>
                <a:spcPts val="800"/>
              </a:spcBef>
              <a:spcAft>
                <a:spcPts val="0"/>
              </a:spcAft>
              <a:buClr>
                <a:schemeClr val="dk1"/>
              </a:buClr>
              <a:buSzPts val="1100"/>
              <a:buFont typeface="Arial"/>
              <a:buNone/>
            </a:pPr>
            <a:r>
              <a:rPr lang="en-US" sz="1050">
                <a:solidFill>
                  <a:srgbClr val="555555"/>
                </a:solidFill>
                <a:highlight>
                  <a:srgbClr val="FFFFFF"/>
                </a:highlight>
              </a:rPr>
              <a:t>The Kafka MirrorMaker is used to replicate cluster data to another cluster.</a:t>
            </a:r>
            <a:endParaRPr sz="1050">
              <a:solidFill>
                <a:srgbClr val="555555"/>
              </a:solidFill>
              <a:highlight>
                <a:srgbClr val="FFFFFF"/>
              </a:highlight>
            </a:endParaRPr>
          </a:p>
          <a:p>
            <a:pPr marL="0" lvl="0" indent="0" algn="l" rtl="0">
              <a:lnSpc>
                <a:spcPct val="110000"/>
              </a:lnSpc>
              <a:spcBef>
                <a:spcPts val="800"/>
              </a:spcBef>
              <a:spcAft>
                <a:spcPts val="0"/>
              </a:spcAft>
              <a:buClr>
                <a:schemeClr val="dk1"/>
              </a:buClr>
              <a:buSzPts val="1100"/>
              <a:buFont typeface="Arial"/>
              <a:buNone/>
            </a:pPr>
            <a:r>
              <a:rPr lang="en-US" sz="1350" b="1">
                <a:solidFill>
                  <a:srgbClr val="333333"/>
                </a:solidFill>
                <a:highlight>
                  <a:srgbClr val="FFFFFF"/>
                </a:highlight>
              </a:rPr>
              <a:t>When might you use Kafka REST Proxy?</a:t>
            </a:r>
            <a:endParaRPr sz="1350" b="1">
              <a:solidFill>
                <a:srgbClr val="333333"/>
              </a:solidFill>
              <a:highlight>
                <a:srgbClr val="FFFFFF"/>
              </a:highlight>
            </a:endParaRPr>
          </a:p>
          <a:p>
            <a:pPr marL="0" lvl="0" indent="0" algn="l" rtl="0">
              <a:lnSpc>
                <a:spcPct val="110000"/>
              </a:lnSpc>
              <a:spcBef>
                <a:spcPts val="800"/>
              </a:spcBef>
              <a:spcAft>
                <a:spcPts val="0"/>
              </a:spcAft>
              <a:buClr>
                <a:schemeClr val="dk1"/>
              </a:buClr>
              <a:buSzPts val="1100"/>
              <a:buFont typeface="Arial"/>
              <a:buNone/>
            </a:pPr>
            <a:r>
              <a:rPr lang="en-US" sz="1050">
                <a:solidFill>
                  <a:srgbClr val="555555"/>
                </a:solidFill>
                <a:highlight>
                  <a:srgbClr val="FFFFFF"/>
                </a:highlight>
              </a:rPr>
              <a:t>The Kafka REST Proxy is used to producers and consumer over REST (HTTP). You could use it for easy integration of existing code bases.</a:t>
            </a:r>
            <a:endParaRPr sz="1050">
              <a:solidFill>
                <a:srgbClr val="555555"/>
              </a:solidFill>
              <a:highlight>
                <a:srgbClr val="FFFFFF"/>
              </a:highlight>
            </a:endParaRPr>
          </a:p>
          <a:p>
            <a:pPr marL="0" lvl="0" indent="0" algn="l" rtl="0">
              <a:lnSpc>
                <a:spcPct val="110000"/>
              </a:lnSpc>
              <a:spcBef>
                <a:spcPts val="800"/>
              </a:spcBef>
              <a:spcAft>
                <a:spcPts val="0"/>
              </a:spcAft>
              <a:buClr>
                <a:schemeClr val="dk1"/>
              </a:buClr>
              <a:buSzPts val="1100"/>
              <a:buFont typeface="Arial"/>
              <a:buNone/>
            </a:pPr>
            <a:r>
              <a:rPr lang="en-US" sz="1350" b="1">
                <a:solidFill>
                  <a:schemeClr val="dk1"/>
                </a:solidFill>
                <a:highlight>
                  <a:schemeClr val="lt1"/>
                </a:highlight>
              </a:rPr>
              <a:t>Why is Kafka so fast?</a:t>
            </a:r>
            <a:endParaRPr sz="1350" b="1">
              <a:solidFill>
                <a:schemeClr val="dk1"/>
              </a:solidFill>
              <a:highlight>
                <a:schemeClr val="lt1"/>
              </a:highlight>
            </a:endParaRPr>
          </a:p>
          <a:p>
            <a:pPr marL="0" lvl="0" indent="0" algn="l" rtl="0">
              <a:lnSpc>
                <a:spcPct val="115000"/>
              </a:lnSpc>
              <a:spcBef>
                <a:spcPts val="800"/>
              </a:spcBef>
              <a:spcAft>
                <a:spcPts val="0"/>
              </a:spcAft>
              <a:buClr>
                <a:schemeClr val="dk1"/>
              </a:buClr>
              <a:buSzPts val="1100"/>
              <a:buFont typeface="Arial"/>
              <a:buNone/>
            </a:pPr>
            <a:r>
              <a:rPr lang="en-US" sz="1050">
                <a:solidFill>
                  <a:srgbClr val="555555"/>
                </a:solidFill>
                <a:highlight>
                  <a:schemeClr val="lt1"/>
                </a:highlight>
              </a:rPr>
              <a:t>Kafka is fast because it avoids copying buffers in-memory (Zero Copy), and streams data to immutable logs instead of using random access.</a:t>
            </a:r>
            <a:endParaRPr sz="1050">
              <a:solidFill>
                <a:srgbClr val="555555"/>
              </a:solidFill>
              <a:highlight>
                <a:schemeClr val="lt1"/>
              </a:highlight>
            </a:endParaRPr>
          </a:p>
          <a:p>
            <a:pPr marL="0" lvl="0" indent="0" algn="l" rtl="0">
              <a:lnSpc>
                <a:spcPct val="110000"/>
              </a:lnSpc>
              <a:spcBef>
                <a:spcPts val="800"/>
              </a:spcBef>
              <a:spcAft>
                <a:spcPts val="0"/>
              </a:spcAft>
              <a:buClr>
                <a:schemeClr val="dk1"/>
              </a:buClr>
              <a:buSzPts val="1100"/>
              <a:buFont typeface="Arial"/>
              <a:buNone/>
            </a:pPr>
            <a:r>
              <a:rPr lang="en-US" sz="1350" b="1">
                <a:solidFill>
                  <a:schemeClr val="dk1"/>
                </a:solidFill>
                <a:highlight>
                  <a:schemeClr val="lt1"/>
                </a:highlight>
              </a:rPr>
              <a:t>How is Kafka getting used?</a:t>
            </a:r>
            <a:endParaRPr sz="1350" b="1">
              <a:solidFill>
                <a:schemeClr val="dk1"/>
              </a:solidFill>
              <a:highlight>
                <a:schemeClr val="lt1"/>
              </a:highlight>
            </a:endParaRPr>
          </a:p>
          <a:p>
            <a:pPr marL="0" lvl="0" indent="0" algn="l" rtl="0">
              <a:lnSpc>
                <a:spcPct val="115000"/>
              </a:lnSpc>
              <a:spcBef>
                <a:spcPts val="800"/>
              </a:spcBef>
              <a:spcAft>
                <a:spcPts val="0"/>
              </a:spcAft>
              <a:buClr>
                <a:schemeClr val="dk1"/>
              </a:buClr>
              <a:buSzPts val="1100"/>
              <a:buFont typeface="Arial"/>
              <a:buNone/>
            </a:pPr>
            <a:r>
              <a:rPr lang="en-US" sz="1050">
                <a:solidFill>
                  <a:srgbClr val="555555"/>
                </a:solidFill>
                <a:highlight>
                  <a:schemeClr val="lt1"/>
                </a:highlight>
              </a:rPr>
              <a:t>Kafka is used to feed data lakes like Hadoop, and to feed real-time analytics systems like Flink, Storm and Spark Streaming.</a:t>
            </a:r>
            <a:endParaRPr sz="1050">
              <a:solidFill>
                <a:srgbClr val="555555"/>
              </a:solidFill>
              <a:highlight>
                <a:schemeClr val="lt1"/>
              </a:highlight>
            </a:endParaRPr>
          </a:p>
          <a:p>
            <a:pPr marL="0" lvl="0" indent="0" algn="l" rtl="0">
              <a:lnSpc>
                <a:spcPct val="110000"/>
              </a:lnSpc>
              <a:spcBef>
                <a:spcPts val="800"/>
              </a:spcBef>
              <a:spcAft>
                <a:spcPts val="0"/>
              </a:spcAft>
              <a:buClr>
                <a:schemeClr val="dk1"/>
              </a:buClr>
              <a:buSzPts val="1100"/>
              <a:buFont typeface="Arial"/>
              <a:buNone/>
            </a:pPr>
            <a:r>
              <a:rPr lang="en-US" sz="1350" b="1">
                <a:solidFill>
                  <a:schemeClr val="dk1"/>
                </a:solidFill>
                <a:highlight>
                  <a:schemeClr val="lt1"/>
                </a:highlight>
              </a:rPr>
              <a:t>Where does Kafka fit in the Big Data Architecture?</a:t>
            </a:r>
            <a:endParaRPr sz="1350" b="1">
              <a:solidFill>
                <a:schemeClr val="dk1"/>
              </a:solidFill>
              <a:highlight>
                <a:schemeClr val="lt1"/>
              </a:highlight>
            </a:endParaRPr>
          </a:p>
          <a:p>
            <a:pPr marL="0" lvl="0" indent="0" algn="l" rtl="0">
              <a:lnSpc>
                <a:spcPct val="115000"/>
              </a:lnSpc>
              <a:spcBef>
                <a:spcPts val="800"/>
              </a:spcBef>
              <a:spcAft>
                <a:spcPts val="0"/>
              </a:spcAft>
              <a:buClr>
                <a:schemeClr val="dk1"/>
              </a:buClr>
              <a:buSzPts val="1100"/>
              <a:buFont typeface="Arial"/>
              <a:buNone/>
            </a:pPr>
            <a:r>
              <a:rPr lang="en-US" sz="1050">
                <a:solidFill>
                  <a:srgbClr val="555555"/>
                </a:solidFill>
                <a:highlight>
                  <a:schemeClr val="lt1"/>
                </a:highlight>
              </a:rPr>
              <a:t>Kafka is a data stream that fills up Big Data’s data lakes.</a:t>
            </a:r>
            <a:endParaRPr sz="1050">
              <a:solidFill>
                <a:srgbClr val="555555"/>
              </a:solidFill>
              <a:highlight>
                <a:schemeClr val="lt1"/>
              </a:highlight>
            </a:endParaRPr>
          </a:p>
          <a:p>
            <a:pPr marL="0" lvl="0" indent="0" algn="l" rtl="0">
              <a:lnSpc>
                <a:spcPct val="110000"/>
              </a:lnSpc>
              <a:spcBef>
                <a:spcPts val="800"/>
              </a:spcBef>
              <a:spcAft>
                <a:spcPts val="0"/>
              </a:spcAft>
              <a:buClr>
                <a:schemeClr val="dk1"/>
              </a:buClr>
              <a:buSzPts val="1100"/>
              <a:buFont typeface="Arial"/>
              <a:buNone/>
            </a:pPr>
            <a:r>
              <a:rPr lang="en-US" sz="1350" b="1">
                <a:solidFill>
                  <a:schemeClr val="dk1"/>
                </a:solidFill>
                <a:highlight>
                  <a:schemeClr val="lt1"/>
                </a:highlight>
              </a:rPr>
              <a:t>How does Kafka relate to real-time analytics?</a:t>
            </a:r>
            <a:endParaRPr sz="1350" b="1">
              <a:solidFill>
                <a:schemeClr val="dk1"/>
              </a:solidFill>
              <a:highlight>
                <a:schemeClr val="lt1"/>
              </a:highlight>
            </a:endParaRPr>
          </a:p>
          <a:p>
            <a:pPr marL="0" lvl="0" indent="0" algn="l" rtl="0">
              <a:lnSpc>
                <a:spcPct val="115000"/>
              </a:lnSpc>
              <a:spcBef>
                <a:spcPts val="800"/>
              </a:spcBef>
              <a:spcAft>
                <a:spcPts val="0"/>
              </a:spcAft>
              <a:buClr>
                <a:schemeClr val="dk1"/>
              </a:buClr>
              <a:buSzPts val="1100"/>
              <a:buFont typeface="Arial"/>
              <a:buNone/>
            </a:pPr>
            <a:r>
              <a:rPr lang="en-US" sz="1050">
                <a:solidFill>
                  <a:srgbClr val="555555"/>
                </a:solidFill>
                <a:highlight>
                  <a:schemeClr val="lt1"/>
                </a:highlight>
              </a:rPr>
              <a:t>Kafka feeds data to real-time analytics systems like Storm, Spark Streaming, Flink, and Kafka Streaming.</a:t>
            </a:r>
            <a:endParaRPr>
              <a:solidFill>
                <a:schemeClr val="dk1"/>
              </a:solidFill>
            </a:endParaRPr>
          </a:p>
          <a:p>
            <a:pPr marL="0" lvl="0" indent="0" algn="l" rtl="0">
              <a:lnSpc>
                <a:spcPct val="110000"/>
              </a:lnSpc>
              <a:spcBef>
                <a:spcPts val="800"/>
              </a:spcBef>
              <a:spcAft>
                <a:spcPts val="0"/>
              </a:spcAft>
              <a:buClr>
                <a:schemeClr val="dk1"/>
              </a:buClr>
              <a:buSzPts val="1100"/>
              <a:buFont typeface="Arial"/>
              <a:buNone/>
            </a:pPr>
            <a:endParaRPr sz="1050">
              <a:solidFill>
                <a:srgbClr val="555555"/>
              </a:solidFill>
              <a:highlight>
                <a:srgbClr val="FFFFFF"/>
              </a:highlight>
            </a:endParaRPr>
          </a:p>
          <a:p>
            <a:pPr marL="0" lvl="0" indent="0" algn="l" rtl="0">
              <a:lnSpc>
                <a:spcPct val="110000"/>
              </a:lnSpc>
              <a:spcBef>
                <a:spcPts val="800"/>
              </a:spcBef>
              <a:spcAft>
                <a:spcPts val="0"/>
              </a:spcAft>
              <a:buClr>
                <a:schemeClr val="dk1"/>
              </a:buClr>
              <a:buSzPts val="1100"/>
              <a:buFont typeface="Arial"/>
              <a:buNone/>
            </a:pPr>
            <a:endParaRPr sz="1350" b="1">
              <a:solidFill>
                <a:schemeClr val="dk1"/>
              </a:solidFill>
              <a:highlight>
                <a:srgbClr val="FFFFFF"/>
              </a:highlight>
            </a:endParaRPr>
          </a:p>
          <a:p>
            <a:pPr marL="0" lvl="0" indent="0" algn="l" rtl="0">
              <a:lnSpc>
                <a:spcPct val="110000"/>
              </a:lnSpc>
              <a:spcBef>
                <a:spcPts val="800"/>
              </a:spcBef>
              <a:spcAft>
                <a:spcPts val="0"/>
              </a:spcAft>
              <a:buClr>
                <a:schemeClr val="dk1"/>
              </a:buClr>
              <a:buSzPts val="1100"/>
              <a:buFont typeface="Arial"/>
              <a:buNone/>
            </a:pPr>
            <a:r>
              <a:rPr lang="en-US" sz="1350" b="1">
                <a:solidFill>
                  <a:schemeClr val="dk1"/>
                </a:solidFill>
                <a:highlight>
                  <a:srgbClr val="FFFFFF"/>
                </a:highlight>
              </a:rPr>
              <a:t>Why is Kafka so fast?</a:t>
            </a:r>
            <a:endParaRPr sz="1350" b="1">
              <a:solidFill>
                <a:schemeClr val="dk1"/>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r>
              <a:rPr lang="en-US" sz="1050">
                <a:solidFill>
                  <a:srgbClr val="555555"/>
                </a:solidFill>
                <a:highlight>
                  <a:srgbClr val="FFFFFF"/>
                </a:highlight>
              </a:rPr>
              <a:t>Kafka is fast because it avoids copying buffers in-memory (Zero Copy), and streams data to immutable logs instead of using random access.</a:t>
            </a:r>
            <a:endParaRPr sz="1050">
              <a:solidFill>
                <a:srgbClr val="555555"/>
              </a:solidFill>
              <a:highlight>
                <a:srgbClr val="FFFFFF"/>
              </a:highlight>
            </a:endParaRPr>
          </a:p>
          <a:p>
            <a:pPr marL="0" lvl="0" indent="0" algn="l" rtl="0">
              <a:lnSpc>
                <a:spcPct val="110000"/>
              </a:lnSpc>
              <a:spcBef>
                <a:spcPts val="800"/>
              </a:spcBef>
              <a:spcAft>
                <a:spcPts val="0"/>
              </a:spcAft>
              <a:buClr>
                <a:schemeClr val="dk1"/>
              </a:buClr>
              <a:buSzPts val="1100"/>
              <a:buFont typeface="Arial"/>
              <a:buNone/>
            </a:pPr>
            <a:r>
              <a:rPr lang="en-US" sz="1350" b="1">
                <a:solidFill>
                  <a:schemeClr val="dk1"/>
                </a:solidFill>
                <a:highlight>
                  <a:srgbClr val="FFFFFF"/>
                </a:highlight>
              </a:rPr>
              <a:t>How is Kafka getting used?</a:t>
            </a:r>
            <a:endParaRPr sz="1350" b="1">
              <a:solidFill>
                <a:schemeClr val="dk1"/>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r>
              <a:rPr lang="en-US" sz="1050">
                <a:solidFill>
                  <a:srgbClr val="555555"/>
                </a:solidFill>
                <a:highlight>
                  <a:srgbClr val="FFFFFF"/>
                </a:highlight>
              </a:rPr>
              <a:t>Kafka is used to feed data lakes like Hadoop, and to feed real-time analytics systems like Flink, Storm and Spark Streaming.</a:t>
            </a:r>
            <a:endParaRPr sz="1050">
              <a:solidFill>
                <a:srgbClr val="555555"/>
              </a:solidFill>
              <a:highlight>
                <a:srgbClr val="FFFFFF"/>
              </a:highlight>
            </a:endParaRPr>
          </a:p>
          <a:p>
            <a:pPr marL="0" lvl="0" indent="0" algn="l" rtl="0">
              <a:lnSpc>
                <a:spcPct val="110000"/>
              </a:lnSpc>
              <a:spcBef>
                <a:spcPts val="800"/>
              </a:spcBef>
              <a:spcAft>
                <a:spcPts val="0"/>
              </a:spcAft>
              <a:buClr>
                <a:schemeClr val="dk1"/>
              </a:buClr>
              <a:buSzPts val="1100"/>
              <a:buFont typeface="Arial"/>
              <a:buNone/>
            </a:pPr>
            <a:r>
              <a:rPr lang="en-US" sz="1350" b="1">
                <a:solidFill>
                  <a:schemeClr val="dk1"/>
                </a:solidFill>
                <a:highlight>
                  <a:srgbClr val="FFFFFF"/>
                </a:highlight>
              </a:rPr>
              <a:t>Where does Kafka fit in the Big Data Architecture?</a:t>
            </a:r>
            <a:endParaRPr sz="1350" b="1">
              <a:solidFill>
                <a:schemeClr val="dk1"/>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r>
              <a:rPr lang="en-US" sz="1050">
                <a:solidFill>
                  <a:srgbClr val="555555"/>
                </a:solidFill>
                <a:highlight>
                  <a:srgbClr val="FFFFFF"/>
                </a:highlight>
              </a:rPr>
              <a:t>Kafka is a data stream that fills up Big Data’s data lakes.</a:t>
            </a:r>
            <a:endParaRPr sz="1050">
              <a:solidFill>
                <a:srgbClr val="555555"/>
              </a:solidFill>
              <a:highlight>
                <a:srgbClr val="FFFFFF"/>
              </a:highlight>
            </a:endParaRPr>
          </a:p>
          <a:p>
            <a:pPr marL="0" lvl="0" indent="0" algn="l" rtl="0">
              <a:lnSpc>
                <a:spcPct val="110000"/>
              </a:lnSpc>
              <a:spcBef>
                <a:spcPts val="800"/>
              </a:spcBef>
              <a:spcAft>
                <a:spcPts val="0"/>
              </a:spcAft>
              <a:buClr>
                <a:schemeClr val="dk1"/>
              </a:buClr>
              <a:buSzPts val="1100"/>
              <a:buFont typeface="Arial"/>
              <a:buNone/>
            </a:pPr>
            <a:r>
              <a:rPr lang="en-US" sz="1350" b="1">
                <a:solidFill>
                  <a:schemeClr val="dk1"/>
                </a:solidFill>
                <a:highlight>
                  <a:srgbClr val="FFFFFF"/>
                </a:highlight>
              </a:rPr>
              <a:t>How does Kafka relate to real-time analytics?</a:t>
            </a:r>
            <a:endParaRPr sz="1350" b="1">
              <a:solidFill>
                <a:schemeClr val="dk1"/>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r>
              <a:rPr lang="en-US" sz="1050">
                <a:solidFill>
                  <a:srgbClr val="555555"/>
                </a:solidFill>
                <a:highlight>
                  <a:srgbClr val="FFFFFF"/>
                </a:highlight>
              </a:rPr>
              <a:t>Kafka feeds data to real-time analytics systems like Storm, Spark Streaming, Flink, and Kafka Streaming.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2b97fd381_2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a2b97fd381_2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100"/>
              <a:buNone/>
            </a:pPr>
            <a:r>
              <a:rPr lang="en-US" sz="1200">
                <a:solidFill>
                  <a:schemeClr val="dk1"/>
                </a:solidFill>
              </a:rPr>
              <a:t>The New York Times used API base before. Different back-end systems have different requirements for accessing content, such as:</a:t>
            </a:r>
            <a:br>
              <a:rPr lang="en-US" sz="1200">
                <a:solidFill>
                  <a:schemeClr val="dk1"/>
                </a:solidFill>
              </a:rPr>
            </a:br>
            <a:r>
              <a:rPr lang="en-US" sz="1200">
                <a:solidFill>
                  <a:schemeClr val="dk1"/>
                </a:solidFill>
              </a:rPr>
              <a:t/>
            </a:r>
            <a:br>
              <a:rPr lang="en-US" sz="1200">
                <a:solidFill>
                  <a:schemeClr val="dk1"/>
                </a:solidFill>
              </a:rPr>
            </a:br>
            <a:r>
              <a:rPr lang="en-US" sz="1200"/>
              <a:t>1. They have a service that provides live content for the web site and the native applications. This service needs to make assets available immediately after they are published, but it only needs the latest version of each asset.</a:t>
            </a:r>
            <a:br>
              <a:rPr lang="en-US" sz="1200"/>
            </a:br>
            <a:r>
              <a:rPr lang="en-US" sz="1200"/>
              <a:t/>
            </a:r>
            <a:br>
              <a:rPr lang="en-US" sz="1200"/>
            </a:br>
            <a:r>
              <a:rPr lang="en-US" sz="1200"/>
              <a:t>2. They have different services that provide lists of content. Some of these lists are manually created, some are query-based. For the query-based lists, whenever an asset is published that matches the query, requests for that list need to include the new asset. Similarly, if an update is published causing the asset no longer to match the query, it should be removed from the list.  They also have to support changes to the query itself, and the creation of new lists, which requires accessing previously published content to regenerate the lists.</a:t>
            </a:r>
            <a:br>
              <a:rPr lang="en-US" sz="1200"/>
            </a:br>
            <a:r>
              <a:rPr lang="en-US" sz="1200"/>
              <a:t/>
            </a:r>
            <a:br>
              <a:rPr lang="en-US" sz="1200"/>
            </a:br>
            <a:r>
              <a:rPr lang="en-US" sz="1200"/>
              <a:t>3. When publishing content, they need to prioritize indexing for search engines.</a:t>
            </a:r>
            <a:br>
              <a:rPr lang="en-US" sz="1200"/>
            </a:br>
            <a:r>
              <a:rPr lang="en-US" sz="1200"/>
              <a:t>4. They have personalization systems that only care about recent content, but that need to reprocess this content whenever the personalization algorithms change.</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TITLE">
    <p:spTree>
      <p:nvGrpSpPr>
        <p:cNvPr id="1" name="Shape 16"/>
        <p:cNvGrpSpPr/>
        <p:nvPr/>
      </p:nvGrpSpPr>
      <p:grpSpPr>
        <a:xfrm>
          <a:off x="0" y="0"/>
          <a:ext cx="0" cy="0"/>
          <a:chOff x="0" y="0"/>
          <a:chExt cx="0" cy="0"/>
        </a:xfrm>
      </p:grpSpPr>
      <p:grpSp>
        <p:nvGrpSpPr>
          <p:cNvPr id="17" name="Google Shape;17;p4"/>
          <p:cNvGrpSpPr/>
          <p:nvPr/>
        </p:nvGrpSpPr>
        <p:grpSpPr>
          <a:xfrm>
            <a:off x="0" y="0"/>
            <a:ext cx="12188825" cy="6872226"/>
            <a:chOff x="0" y="0"/>
            <a:chExt cx="12188825" cy="6872226"/>
          </a:xfrm>
        </p:grpSpPr>
        <p:pic>
          <p:nvPicPr>
            <p:cNvPr id="18" name="Google Shape;18;p4" descr="HD-PanelTitle-V.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9" name="Google Shape;19;p4"/>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 name="Google Shape;20;p4" descr="HDRibbonTitle-UniformTrim.png"/>
            <p:cNvPicPr preferRelativeResize="0"/>
            <p:nvPr/>
          </p:nvPicPr>
          <p:blipFill rotWithShape="1">
            <a:blip r:embed="rId3">
              <a:alphaModFix/>
            </a:blip>
            <a:srcRect l="2" r="47673"/>
            <a:stretch/>
          </p:blipFill>
          <p:spPr>
            <a:xfrm rot="5400000">
              <a:off x="5245268" y="530352"/>
              <a:ext cx="1673352" cy="612648"/>
            </a:xfrm>
            <a:prstGeom prst="rect">
              <a:avLst/>
            </a:prstGeom>
            <a:noFill/>
            <a:ln>
              <a:noFill/>
            </a:ln>
          </p:spPr>
        </p:pic>
        <p:pic>
          <p:nvPicPr>
            <p:cNvPr id="21" name="Google Shape;21;p4" descr="HDRibbonTitle-UniformTrim.png"/>
            <p:cNvPicPr preferRelativeResize="0"/>
            <p:nvPr/>
          </p:nvPicPr>
          <p:blipFill rotWithShape="1">
            <a:blip r:embed="rId3">
              <a:alphaModFix/>
            </a:blip>
            <a:srcRect r="48819"/>
            <a:stretch/>
          </p:blipFill>
          <p:spPr>
            <a:xfrm rot="5400000">
              <a:off x="5263556" y="5747514"/>
              <a:ext cx="1636776" cy="612648"/>
            </a:xfrm>
            <a:prstGeom prst="rect">
              <a:avLst/>
            </a:prstGeom>
            <a:noFill/>
            <a:ln>
              <a:noFill/>
            </a:ln>
          </p:spPr>
        </p:pic>
      </p:grpSp>
      <p:sp>
        <p:nvSpPr>
          <p:cNvPr id="22" name="Google Shape;22;p4"/>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262626"/>
              </a:buClr>
              <a:buSzPts val="5400"/>
              <a:buFont typeface="Garamond"/>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20"/>
              </a:spcBef>
              <a:spcAft>
                <a:spcPts val="0"/>
              </a:spcAft>
              <a:buSzPts val="2415"/>
              <a:buNone/>
              <a:defRPr sz="2100">
                <a:solidFill>
                  <a:schemeClr val="dk1"/>
                </a:solidFill>
              </a:defRPr>
            </a:lvl1pPr>
            <a:lvl2pPr lvl="1" algn="ctr">
              <a:lnSpc>
                <a:spcPct val="100000"/>
              </a:lnSpc>
              <a:spcBef>
                <a:spcPts val="600"/>
              </a:spcBef>
              <a:spcAft>
                <a:spcPts val="0"/>
              </a:spcAft>
              <a:buSzPts val="2300"/>
              <a:buNone/>
              <a:defRPr>
                <a:solidFill>
                  <a:srgbClr val="888888"/>
                </a:solidFill>
              </a:defRPr>
            </a:lvl2pPr>
            <a:lvl3pPr lvl="2" algn="ctr">
              <a:lnSpc>
                <a:spcPct val="100000"/>
              </a:lnSpc>
              <a:spcBef>
                <a:spcPts val="600"/>
              </a:spcBef>
              <a:spcAft>
                <a:spcPts val="0"/>
              </a:spcAft>
              <a:buSzPts val="2070"/>
              <a:buNone/>
              <a:defRPr>
                <a:solidFill>
                  <a:srgbClr val="888888"/>
                </a:solidFill>
              </a:defRPr>
            </a:lvl3pPr>
            <a:lvl4pPr lvl="3" algn="ctr">
              <a:lnSpc>
                <a:spcPct val="100000"/>
              </a:lnSpc>
              <a:spcBef>
                <a:spcPts val="600"/>
              </a:spcBef>
              <a:spcAft>
                <a:spcPts val="0"/>
              </a:spcAft>
              <a:buSzPts val="1840"/>
              <a:buNone/>
              <a:defRPr>
                <a:solidFill>
                  <a:srgbClr val="888888"/>
                </a:solidFill>
              </a:defRPr>
            </a:lvl4pPr>
            <a:lvl5pPr lvl="4" algn="ctr">
              <a:lnSpc>
                <a:spcPct val="100000"/>
              </a:lnSpc>
              <a:spcBef>
                <a:spcPts val="600"/>
              </a:spcBef>
              <a:spcAft>
                <a:spcPts val="0"/>
              </a:spcAft>
              <a:buSzPts val="1610"/>
              <a:buNone/>
              <a:defRPr>
                <a:solidFill>
                  <a:srgbClr val="888888"/>
                </a:solidFill>
              </a:defRPr>
            </a:lvl5pPr>
            <a:lvl6pPr lvl="5" algn="ctr">
              <a:lnSpc>
                <a:spcPct val="100000"/>
              </a:lnSpc>
              <a:spcBef>
                <a:spcPts val="600"/>
              </a:spcBef>
              <a:spcAft>
                <a:spcPts val="0"/>
              </a:spcAft>
              <a:buSzPts val="1610"/>
              <a:buNone/>
              <a:defRPr>
                <a:solidFill>
                  <a:srgbClr val="888888"/>
                </a:solidFill>
              </a:defRPr>
            </a:lvl6pPr>
            <a:lvl7pPr lvl="6" algn="ctr">
              <a:lnSpc>
                <a:spcPct val="100000"/>
              </a:lnSpc>
              <a:spcBef>
                <a:spcPts val="600"/>
              </a:spcBef>
              <a:spcAft>
                <a:spcPts val="0"/>
              </a:spcAft>
              <a:buSzPts val="1610"/>
              <a:buNone/>
              <a:defRPr>
                <a:solidFill>
                  <a:srgbClr val="888888"/>
                </a:solidFill>
              </a:defRPr>
            </a:lvl7pPr>
            <a:lvl8pPr lvl="7" algn="ctr">
              <a:lnSpc>
                <a:spcPct val="100000"/>
              </a:lnSpc>
              <a:spcBef>
                <a:spcPts val="600"/>
              </a:spcBef>
              <a:spcAft>
                <a:spcPts val="0"/>
              </a:spcAft>
              <a:buSzPts val="1610"/>
              <a:buNone/>
              <a:defRPr>
                <a:solidFill>
                  <a:srgbClr val="888888"/>
                </a:solidFill>
              </a:defRPr>
            </a:lvl8pPr>
            <a:lvl9pPr lvl="8" algn="ctr">
              <a:lnSpc>
                <a:spcPct val="100000"/>
              </a:lnSpc>
              <a:spcBef>
                <a:spcPts val="600"/>
              </a:spcBef>
              <a:spcAft>
                <a:spcPts val="600"/>
              </a:spcAft>
              <a:buSzPts val="1610"/>
              <a:buNone/>
              <a:defRPr>
                <a:solidFill>
                  <a:srgbClr val="888888"/>
                </a:solidFill>
              </a:defRPr>
            </a:lvl9pPr>
          </a:lstStyle>
          <a:p>
            <a:endParaRPr/>
          </a:p>
        </p:txBody>
      </p:sp>
      <p:sp>
        <p:nvSpPr>
          <p:cNvPr id="24" name="Google Shape;24;p4"/>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4"/>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全景圖片 (含輔助字幕)">
  <p:cSld name="全景圖片 (含輔助字幕)">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rgbClr val="262626"/>
              </a:buClr>
              <a:buSzPts val="2400"/>
              <a:buFont typeface="Garamond"/>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3"/>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00000"/>
              </a:lnSpc>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lnSpc>
                <a:spcPct val="100000"/>
              </a:lnSpc>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8" name="Google Shape;88;p13"/>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280"/>
              </a:spcBef>
              <a:spcAft>
                <a:spcPts val="0"/>
              </a:spcAft>
              <a:buSzPts val="1610"/>
              <a:buNone/>
              <a:defRPr sz="1400"/>
            </a:lvl1pPr>
            <a:lvl2pPr marL="914400" lvl="1" indent="-228600" algn="l">
              <a:lnSpc>
                <a:spcPct val="100000"/>
              </a:lnSpc>
              <a:spcBef>
                <a:spcPts val="600"/>
              </a:spcBef>
              <a:spcAft>
                <a:spcPts val="0"/>
              </a:spcAft>
              <a:buSzPts val="1380"/>
              <a:buNone/>
              <a:defRPr sz="1200"/>
            </a:lvl2pPr>
            <a:lvl3pPr marL="1371600" lvl="2" indent="-228600" algn="l">
              <a:lnSpc>
                <a:spcPct val="100000"/>
              </a:lnSpc>
              <a:spcBef>
                <a:spcPts val="600"/>
              </a:spcBef>
              <a:spcAft>
                <a:spcPts val="0"/>
              </a:spcAft>
              <a:buSzPts val="1150"/>
              <a:buNone/>
              <a:defRPr sz="1000"/>
            </a:lvl3pPr>
            <a:lvl4pPr marL="1828800" lvl="3" indent="-228600" algn="l">
              <a:lnSpc>
                <a:spcPct val="100000"/>
              </a:lnSpc>
              <a:spcBef>
                <a:spcPts val="600"/>
              </a:spcBef>
              <a:spcAft>
                <a:spcPts val="0"/>
              </a:spcAft>
              <a:buSzPts val="1035"/>
              <a:buNone/>
              <a:defRPr sz="900"/>
            </a:lvl4pPr>
            <a:lvl5pPr marL="2286000" lvl="4" indent="-228600" algn="l">
              <a:lnSpc>
                <a:spcPct val="100000"/>
              </a:lnSpc>
              <a:spcBef>
                <a:spcPts val="600"/>
              </a:spcBef>
              <a:spcAft>
                <a:spcPts val="0"/>
              </a:spcAft>
              <a:buSzPts val="1035"/>
              <a:buNone/>
              <a:defRPr sz="900"/>
            </a:lvl5pPr>
            <a:lvl6pPr marL="2743200" lvl="5" indent="-228600" algn="l">
              <a:lnSpc>
                <a:spcPct val="100000"/>
              </a:lnSpc>
              <a:spcBef>
                <a:spcPts val="600"/>
              </a:spcBef>
              <a:spcAft>
                <a:spcPts val="0"/>
              </a:spcAft>
              <a:buSzPts val="1035"/>
              <a:buNone/>
              <a:defRPr sz="900"/>
            </a:lvl6pPr>
            <a:lvl7pPr marL="3200400" lvl="6" indent="-228600" algn="l">
              <a:lnSpc>
                <a:spcPct val="100000"/>
              </a:lnSpc>
              <a:spcBef>
                <a:spcPts val="600"/>
              </a:spcBef>
              <a:spcAft>
                <a:spcPts val="0"/>
              </a:spcAft>
              <a:buSzPts val="1035"/>
              <a:buNone/>
              <a:defRPr sz="900"/>
            </a:lvl7pPr>
            <a:lvl8pPr marL="3657600" lvl="7" indent="-228600" algn="l">
              <a:lnSpc>
                <a:spcPct val="100000"/>
              </a:lnSpc>
              <a:spcBef>
                <a:spcPts val="600"/>
              </a:spcBef>
              <a:spcAft>
                <a:spcPts val="0"/>
              </a:spcAft>
              <a:buSzPts val="1035"/>
              <a:buNone/>
              <a:defRPr sz="900"/>
            </a:lvl8pPr>
            <a:lvl9pPr marL="4114800" lvl="8" indent="-228600" algn="l">
              <a:lnSpc>
                <a:spcPct val="100000"/>
              </a:lnSpc>
              <a:spcBef>
                <a:spcPts val="600"/>
              </a:spcBef>
              <a:spcAft>
                <a:spcPts val="600"/>
              </a:spcAft>
              <a:buSzPts val="1035"/>
              <a:buNone/>
              <a:defRPr sz="900"/>
            </a:lvl9pPr>
          </a:lstStyle>
          <a:p>
            <a:endParaRPr/>
          </a:p>
        </p:txBody>
      </p:sp>
      <p:sp>
        <p:nvSpPr>
          <p:cNvPr id="89" name="Google Shape;89;p1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標題與輔助字幕">
  <p:cSld name="標題與輔助字幕">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3200"/>
              <a:buFont typeface="Garamond"/>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4"/>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2300"/>
              <a:buNone/>
              <a:defRPr sz="2000">
                <a:solidFill>
                  <a:schemeClr val="dk1"/>
                </a:solidFill>
              </a:defRPr>
            </a:lvl1pPr>
            <a:lvl2pPr marL="914400" lvl="1" indent="-228600" algn="l">
              <a:lnSpc>
                <a:spcPct val="100000"/>
              </a:lnSpc>
              <a:spcBef>
                <a:spcPts val="600"/>
              </a:spcBef>
              <a:spcAft>
                <a:spcPts val="0"/>
              </a:spcAft>
              <a:buSzPts val="2070"/>
              <a:buNone/>
              <a:defRPr sz="1800">
                <a:solidFill>
                  <a:srgbClr val="888888"/>
                </a:solidFill>
              </a:defRPr>
            </a:lvl2pPr>
            <a:lvl3pPr marL="1371600" lvl="2" indent="-228600" algn="l">
              <a:lnSpc>
                <a:spcPct val="100000"/>
              </a:lnSpc>
              <a:spcBef>
                <a:spcPts val="600"/>
              </a:spcBef>
              <a:spcAft>
                <a:spcPts val="0"/>
              </a:spcAft>
              <a:buSzPts val="1840"/>
              <a:buNone/>
              <a:defRPr sz="1600">
                <a:solidFill>
                  <a:srgbClr val="888888"/>
                </a:solidFill>
              </a:defRPr>
            </a:lvl3pPr>
            <a:lvl4pPr marL="1828800" lvl="3" indent="-228600" algn="l">
              <a:lnSpc>
                <a:spcPct val="100000"/>
              </a:lnSpc>
              <a:spcBef>
                <a:spcPts val="600"/>
              </a:spcBef>
              <a:spcAft>
                <a:spcPts val="0"/>
              </a:spcAft>
              <a:buSzPts val="1610"/>
              <a:buNone/>
              <a:defRPr sz="1400">
                <a:solidFill>
                  <a:srgbClr val="888888"/>
                </a:solidFill>
              </a:defRPr>
            </a:lvl4pPr>
            <a:lvl5pPr marL="2286000" lvl="4" indent="-228600" algn="l">
              <a:lnSpc>
                <a:spcPct val="100000"/>
              </a:lnSpc>
              <a:spcBef>
                <a:spcPts val="600"/>
              </a:spcBef>
              <a:spcAft>
                <a:spcPts val="0"/>
              </a:spcAft>
              <a:buSzPts val="1610"/>
              <a:buNone/>
              <a:defRPr sz="1400">
                <a:solidFill>
                  <a:srgbClr val="888888"/>
                </a:solidFill>
              </a:defRPr>
            </a:lvl5pPr>
            <a:lvl6pPr marL="2743200" lvl="5" indent="-228600" algn="l">
              <a:lnSpc>
                <a:spcPct val="100000"/>
              </a:lnSpc>
              <a:spcBef>
                <a:spcPts val="600"/>
              </a:spcBef>
              <a:spcAft>
                <a:spcPts val="0"/>
              </a:spcAft>
              <a:buSzPts val="1610"/>
              <a:buNone/>
              <a:defRPr sz="1400">
                <a:solidFill>
                  <a:srgbClr val="888888"/>
                </a:solidFill>
              </a:defRPr>
            </a:lvl6pPr>
            <a:lvl7pPr marL="3200400" lvl="6" indent="-228600" algn="l">
              <a:lnSpc>
                <a:spcPct val="100000"/>
              </a:lnSpc>
              <a:spcBef>
                <a:spcPts val="600"/>
              </a:spcBef>
              <a:spcAft>
                <a:spcPts val="0"/>
              </a:spcAft>
              <a:buSzPts val="1610"/>
              <a:buNone/>
              <a:defRPr sz="1400">
                <a:solidFill>
                  <a:srgbClr val="888888"/>
                </a:solidFill>
              </a:defRPr>
            </a:lvl7pPr>
            <a:lvl8pPr marL="3657600" lvl="7" indent="-228600" algn="l">
              <a:lnSpc>
                <a:spcPct val="100000"/>
              </a:lnSpc>
              <a:spcBef>
                <a:spcPts val="600"/>
              </a:spcBef>
              <a:spcAft>
                <a:spcPts val="0"/>
              </a:spcAft>
              <a:buSzPts val="1610"/>
              <a:buNone/>
              <a:defRPr sz="1400">
                <a:solidFill>
                  <a:srgbClr val="888888"/>
                </a:solidFill>
              </a:defRPr>
            </a:lvl8pPr>
            <a:lvl9pPr marL="4114800" lvl="8" indent="-228600" algn="l">
              <a:lnSpc>
                <a:spcPct val="100000"/>
              </a:lnSpc>
              <a:spcBef>
                <a:spcPts val="600"/>
              </a:spcBef>
              <a:spcAft>
                <a:spcPts val="600"/>
              </a:spcAft>
              <a:buSzPts val="1610"/>
              <a:buNone/>
              <a:defRPr sz="1400">
                <a:solidFill>
                  <a:srgbClr val="888888"/>
                </a:solidFill>
              </a:defRPr>
            </a:lvl9pPr>
          </a:lstStyle>
          <a:p>
            <a:endParaRPr/>
          </a:p>
        </p:txBody>
      </p:sp>
      <p:sp>
        <p:nvSpPr>
          <p:cNvPr id="95" name="Google Shape;95;p1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cxnSp>
        <p:nvCxnSpPr>
          <p:cNvPr id="98" name="Google Shape;98;p14"/>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引述 (含輔助字幕)">
  <p:cSld name="引述 (含輔助字幕)">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Garamond"/>
              <a:buNone/>
              <a:defRPr sz="32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5"/>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rmAutofit/>
          </a:bodyPr>
          <a:lstStyle>
            <a:lvl1pPr marL="457200" lvl="0" indent="-228600" algn="r">
              <a:lnSpc>
                <a:spcPct val="100000"/>
              </a:lnSpc>
              <a:spcBef>
                <a:spcPts val="400"/>
              </a:spcBef>
              <a:spcAft>
                <a:spcPts val="0"/>
              </a:spcAft>
              <a:buSzPts val="2300"/>
              <a:buFont typeface="Garamond"/>
              <a:buNone/>
              <a:defRPr sz="2000"/>
            </a:lvl1pPr>
            <a:lvl2pPr marL="914400" lvl="1" indent="-228600" algn="l">
              <a:lnSpc>
                <a:spcPct val="100000"/>
              </a:lnSpc>
              <a:spcBef>
                <a:spcPts val="600"/>
              </a:spcBef>
              <a:spcAft>
                <a:spcPts val="0"/>
              </a:spcAft>
              <a:buSzPts val="2300"/>
              <a:buFont typeface="Garamond"/>
              <a:buNone/>
              <a:defRPr/>
            </a:lvl2pPr>
            <a:lvl3pPr marL="1371600" lvl="2" indent="-228600" algn="l">
              <a:lnSpc>
                <a:spcPct val="100000"/>
              </a:lnSpc>
              <a:spcBef>
                <a:spcPts val="600"/>
              </a:spcBef>
              <a:spcAft>
                <a:spcPts val="0"/>
              </a:spcAft>
              <a:buSzPts val="2070"/>
              <a:buFont typeface="Garamond"/>
              <a:buNone/>
              <a:defRPr/>
            </a:lvl3pPr>
            <a:lvl4pPr marL="1828800" lvl="3" indent="-228600" algn="l">
              <a:lnSpc>
                <a:spcPct val="100000"/>
              </a:lnSpc>
              <a:spcBef>
                <a:spcPts val="600"/>
              </a:spcBef>
              <a:spcAft>
                <a:spcPts val="0"/>
              </a:spcAft>
              <a:buSzPts val="1840"/>
              <a:buFont typeface="Garamond"/>
              <a:buNone/>
              <a:defRPr/>
            </a:lvl4pPr>
            <a:lvl5pPr marL="2286000" lvl="4" indent="-228600" algn="l">
              <a:lnSpc>
                <a:spcPct val="100000"/>
              </a:lnSpc>
              <a:spcBef>
                <a:spcPts val="600"/>
              </a:spcBef>
              <a:spcAft>
                <a:spcPts val="0"/>
              </a:spcAft>
              <a:buSzPts val="1610"/>
              <a:buFont typeface="Garamond"/>
              <a:buNone/>
              <a:defRPr/>
            </a:lvl5pPr>
            <a:lvl6pPr marL="2743200" lvl="5" indent="-360045" algn="l">
              <a:lnSpc>
                <a:spcPct val="100000"/>
              </a:lnSpc>
              <a:spcBef>
                <a:spcPts val="600"/>
              </a:spcBef>
              <a:spcAft>
                <a:spcPts val="0"/>
              </a:spcAft>
              <a:buSzPts val="2070"/>
              <a:buChar char="•"/>
              <a:defRPr/>
            </a:lvl6pPr>
            <a:lvl7pPr marL="3200400" lvl="6" indent="-360045" algn="l">
              <a:lnSpc>
                <a:spcPct val="100000"/>
              </a:lnSpc>
              <a:spcBef>
                <a:spcPts val="600"/>
              </a:spcBef>
              <a:spcAft>
                <a:spcPts val="0"/>
              </a:spcAft>
              <a:buSzPts val="2070"/>
              <a:buChar char="•"/>
              <a:defRPr/>
            </a:lvl7pPr>
            <a:lvl8pPr marL="3657600" lvl="7" indent="-360045" algn="l">
              <a:lnSpc>
                <a:spcPct val="100000"/>
              </a:lnSpc>
              <a:spcBef>
                <a:spcPts val="600"/>
              </a:spcBef>
              <a:spcAft>
                <a:spcPts val="0"/>
              </a:spcAft>
              <a:buSzPts val="2070"/>
              <a:buChar char="•"/>
              <a:defRPr/>
            </a:lvl8pPr>
            <a:lvl9pPr marL="4114800" lvl="8" indent="-360045" algn="l">
              <a:lnSpc>
                <a:spcPct val="100000"/>
              </a:lnSpc>
              <a:spcBef>
                <a:spcPts val="600"/>
              </a:spcBef>
              <a:spcAft>
                <a:spcPts val="600"/>
              </a:spcAft>
              <a:buSzPts val="2070"/>
              <a:buChar char="•"/>
              <a:defRPr/>
            </a:lvl9pPr>
          </a:lstStyle>
          <a:p>
            <a:endParaRPr/>
          </a:p>
        </p:txBody>
      </p:sp>
      <p:sp>
        <p:nvSpPr>
          <p:cNvPr id="102" name="Google Shape;102;p15"/>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2300"/>
              <a:buNone/>
              <a:defRPr sz="2000">
                <a:solidFill>
                  <a:schemeClr val="dk1"/>
                </a:solidFill>
              </a:defRPr>
            </a:lvl1pPr>
            <a:lvl2pPr marL="914400" lvl="1" indent="-228600" algn="l">
              <a:lnSpc>
                <a:spcPct val="100000"/>
              </a:lnSpc>
              <a:spcBef>
                <a:spcPts val="600"/>
              </a:spcBef>
              <a:spcAft>
                <a:spcPts val="0"/>
              </a:spcAft>
              <a:buSzPts val="2070"/>
              <a:buNone/>
              <a:defRPr sz="1800">
                <a:solidFill>
                  <a:srgbClr val="888888"/>
                </a:solidFill>
              </a:defRPr>
            </a:lvl2pPr>
            <a:lvl3pPr marL="1371600" lvl="2" indent="-228600" algn="l">
              <a:lnSpc>
                <a:spcPct val="100000"/>
              </a:lnSpc>
              <a:spcBef>
                <a:spcPts val="600"/>
              </a:spcBef>
              <a:spcAft>
                <a:spcPts val="0"/>
              </a:spcAft>
              <a:buSzPts val="1840"/>
              <a:buNone/>
              <a:defRPr sz="1600">
                <a:solidFill>
                  <a:srgbClr val="888888"/>
                </a:solidFill>
              </a:defRPr>
            </a:lvl3pPr>
            <a:lvl4pPr marL="1828800" lvl="3" indent="-228600" algn="l">
              <a:lnSpc>
                <a:spcPct val="100000"/>
              </a:lnSpc>
              <a:spcBef>
                <a:spcPts val="600"/>
              </a:spcBef>
              <a:spcAft>
                <a:spcPts val="0"/>
              </a:spcAft>
              <a:buSzPts val="1610"/>
              <a:buNone/>
              <a:defRPr sz="1400">
                <a:solidFill>
                  <a:srgbClr val="888888"/>
                </a:solidFill>
              </a:defRPr>
            </a:lvl4pPr>
            <a:lvl5pPr marL="2286000" lvl="4" indent="-228600" algn="l">
              <a:lnSpc>
                <a:spcPct val="100000"/>
              </a:lnSpc>
              <a:spcBef>
                <a:spcPts val="600"/>
              </a:spcBef>
              <a:spcAft>
                <a:spcPts val="0"/>
              </a:spcAft>
              <a:buSzPts val="1610"/>
              <a:buNone/>
              <a:defRPr sz="1400">
                <a:solidFill>
                  <a:srgbClr val="888888"/>
                </a:solidFill>
              </a:defRPr>
            </a:lvl5pPr>
            <a:lvl6pPr marL="2743200" lvl="5" indent="-228600" algn="l">
              <a:lnSpc>
                <a:spcPct val="100000"/>
              </a:lnSpc>
              <a:spcBef>
                <a:spcPts val="600"/>
              </a:spcBef>
              <a:spcAft>
                <a:spcPts val="0"/>
              </a:spcAft>
              <a:buSzPts val="1610"/>
              <a:buNone/>
              <a:defRPr sz="1400">
                <a:solidFill>
                  <a:srgbClr val="888888"/>
                </a:solidFill>
              </a:defRPr>
            </a:lvl6pPr>
            <a:lvl7pPr marL="3200400" lvl="6" indent="-228600" algn="l">
              <a:lnSpc>
                <a:spcPct val="100000"/>
              </a:lnSpc>
              <a:spcBef>
                <a:spcPts val="600"/>
              </a:spcBef>
              <a:spcAft>
                <a:spcPts val="0"/>
              </a:spcAft>
              <a:buSzPts val="1610"/>
              <a:buNone/>
              <a:defRPr sz="1400">
                <a:solidFill>
                  <a:srgbClr val="888888"/>
                </a:solidFill>
              </a:defRPr>
            </a:lvl7pPr>
            <a:lvl8pPr marL="3657600" lvl="7" indent="-228600" algn="l">
              <a:lnSpc>
                <a:spcPct val="100000"/>
              </a:lnSpc>
              <a:spcBef>
                <a:spcPts val="600"/>
              </a:spcBef>
              <a:spcAft>
                <a:spcPts val="0"/>
              </a:spcAft>
              <a:buSzPts val="1610"/>
              <a:buNone/>
              <a:defRPr sz="1400">
                <a:solidFill>
                  <a:srgbClr val="888888"/>
                </a:solidFill>
              </a:defRPr>
            </a:lvl8pPr>
            <a:lvl9pPr marL="4114800" lvl="8" indent="-228600" algn="l">
              <a:lnSpc>
                <a:spcPct val="100000"/>
              </a:lnSpc>
              <a:spcBef>
                <a:spcPts val="600"/>
              </a:spcBef>
              <a:spcAft>
                <a:spcPts val="600"/>
              </a:spcAft>
              <a:buSzPts val="1610"/>
              <a:buNone/>
              <a:defRPr sz="1400">
                <a:solidFill>
                  <a:srgbClr val="888888"/>
                </a:solidFill>
              </a:defRPr>
            </a:lvl9pPr>
          </a:lstStyle>
          <a:p>
            <a:endParaRPr/>
          </a:p>
        </p:txBody>
      </p:sp>
      <p:sp>
        <p:nvSpPr>
          <p:cNvPr id="103" name="Google Shape;103;p1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
        <p:nvSpPr>
          <p:cNvPr id="106" name="Google Shape;106;p15"/>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dk1"/>
                </a:solidFill>
                <a:latin typeface="Garamond"/>
                <a:ea typeface="Garamond"/>
                <a:cs typeface="Garamond"/>
                <a:sym typeface="Garamond"/>
              </a:rPr>
              <a:t>“</a:t>
            </a:r>
            <a:endParaRPr sz="1400" b="0" i="0" u="none" strike="noStrike" cap="none">
              <a:solidFill>
                <a:srgbClr val="000000"/>
              </a:solidFill>
              <a:latin typeface="Arial"/>
              <a:ea typeface="Arial"/>
              <a:cs typeface="Arial"/>
              <a:sym typeface="Arial"/>
            </a:endParaRPr>
          </a:p>
        </p:txBody>
      </p:sp>
      <p:sp>
        <p:nvSpPr>
          <p:cNvPr id="107" name="Google Shape;107;p15"/>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0"/>
              <a:buFont typeface="Arial"/>
              <a:buNone/>
            </a:pPr>
            <a:r>
              <a:rPr lang="en-US" sz="8000" b="0" i="0" u="none" strike="noStrike" cap="none">
                <a:solidFill>
                  <a:schemeClr val="dk1"/>
                </a:solidFill>
                <a:latin typeface="Garamond"/>
                <a:ea typeface="Garamond"/>
                <a:cs typeface="Garamond"/>
                <a:sym typeface="Garamond"/>
              </a:rPr>
              <a:t>”</a:t>
            </a:r>
            <a:endParaRPr sz="1400" b="0" i="0" u="none" strike="noStrike" cap="none">
              <a:solidFill>
                <a:srgbClr val="000000"/>
              </a:solidFill>
              <a:latin typeface="Arial"/>
              <a:ea typeface="Arial"/>
              <a:cs typeface="Arial"/>
              <a:sym typeface="Arial"/>
            </a:endParaRPr>
          </a:p>
        </p:txBody>
      </p:sp>
      <p:cxnSp>
        <p:nvCxnSpPr>
          <p:cNvPr id="108" name="Google Shape;108;p15"/>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名片">
  <p:cSld name="名片">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3200"/>
              <a:buFont typeface="Garamond"/>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16"/>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00"/>
              </a:spcBef>
              <a:spcAft>
                <a:spcPts val="0"/>
              </a:spcAft>
              <a:buSzPts val="2300"/>
              <a:buNone/>
              <a:defRPr sz="2000">
                <a:solidFill>
                  <a:schemeClr val="dk1"/>
                </a:solidFill>
              </a:defRPr>
            </a:lvl1pPr>
            <a:lvl2pPr marL="914400" lvl="1" indent="-228600" algn="l">
              <a:lnSpc>
                <a:spcPct val="100000"/>
              </a:lnSpc>
              <a:spcBef>
                <a:spcPts val="600"/>
              </a:spcBef>
              <a:spcAft>
                <a:spcPts val="0"/>
              </a:spcAft>
              <a:buSzPts val="2070"/>
              <a:buNone/>
              <a:defRPr sz="1800">
                <a:solidFill>
                  <a:srgbClr val="888888"/>
                </a:solidFill>
              </a:defRPr>
            </a:lvl2pPr>
            <a:lvl3pPr marL="1371600" lvl="2" indent="-228600" algn="l">
              <a:lnSpc>
                <a:spcPct val="100000"/>
              </a:lnSpc>
              <a:spcBef>
                <a:spcPts val="600"/>
              </a:spcBef>
              <a:spcAft>
                <a:spcPts val="0"/>
              </a:spcAft>
              <a:buSzPts val="1840"/>
              <a:buNone/>
              <a:defRPr sz="1600">
                <a:solidFill>
                  <a:srgbClr val="888888"/>
                </a:solidFill>
              </a:defRPr>
            </a:lvl3pPr>
            <a:lvl4pPr marL="1828800" lvl="3" indent="-228600" algn="l">
              <a:lnSpc>
                <a:spcPct val="100000"/>
              </a:lnSpc>
              <a:spcBef>
                <a:spcPts val="600"/>
              </a:spcBef>
              <a:spcAft>
                <a:spcPts val="0"/>
              </a:spcAft>
              <a:buSzPts val="1610"/>
              <a:buNone/>
              <a:defRPr sz="1400">
                <a:solidFill>
                  <a:srgbClr val="888888"/>
                </a:solidFill>
              </a:defRPr>
            </a:lvl4pPr>
            <a:lvl5pPr marL="2286000" lvl="4" indent="-228600" algn="l">
              <a:lnSpc>
                <a:spcPct val="100000"/>
              </a:lnSpc>
              <a:spcBef>
                <a:spcPts val="600"/>
              </a:spcBef>
              <a:spcAft>
                <a:spcPts val="0"/>
              </a:spcAft>
              <a:buSzPts val="1610"/>
              <a:buNone/>
              <a:defRPr sz="1400">
                <a:solidFill>
                  <a:srgbClr val="888888"/>
                </a:solidFill>
              </a:defRPr>
            </a:lvl5pPr>
            <a:lvl6pPr marL="2743200" lvl="5" indent="-228600" algn="l">
              <a:lnSpc>
                <a:spcPct val="100000"/>
              </a:lnSpc>
              <a:spcBef>
                <a:spcPts val="600"/>
              </a:spcBef>
              <a:spcAft>
                <a:spcPts val="0"/>
              </a:spcAft>
              <a:buSzPts val="1610"/>
              <a:buNone/>
              <a:defRPr sz="1400">
                <a:solidFill>
                  <a:srgbClr val="888888"/>
                </a:solidFill>
              </a:defRPr>
            </a:lvl6pPr>
            <a:lvl7pPr marL="3200400" lvl="6" indent="-228600" algn="l">
              <a:lnSpc>
                <a:spcPct val="100000"/>
              </a:lnSpc>
              <a:spcBef>
                <a:spcPts val="600"/>
              </a:spcBef>
              <a:spcAft>
                <a:spcPts val="0"/>
              </a:spcAft>
              <a:buSzPts val="1610"/>
              <a:buNone/>
              <a:defRPr sz="1400">
                <a:solidFill>
                  <a:srgbClr val="888888"/>
                </a:solidFill>
              </a:defRPr>
            </a:lvl7pPr>
            <a:lvl8pPr marL="3657600" lvl="7" indent="-228600" algn="l">
              <a:lnSpc>
                <a:spcPct val="100000"/>
              </a:lnSpc>
              <a:spcBef>
                <a:spcPts val="600"/>
              </a:spcBef>
              <a:spcAft>
                <a:spcPts val="0"/>
              </a:spcAft>
              <a:buSzPts val="1610"/>
              <a:buNone/>
              <a:defRPr sz="1400">
                <a:solidFill>
                  <a:srgbClr val="888888"/>
                </a:solidFill>
              </a:defRPr>
            </a:lvl8pPr>
            <a:lvl9pPr marL="4114800" lvl="8" indent="-228600" algn="l">
              <a:lnSpc>
                <a:spcPct val="100000"/>
              </a:lnSpc>
              <a:spcBef>
                <a:spcPts val="600"/>
              </a:spcBef>
              <a:spcAft>
                <a:spcPts val="600"/>
              </a:spcAft>
              <a:buSzPts val="1610"/>
              <a:buNone/>
              <a:defRPr sz="1400">
                <a:solidFill>
                  <a:srgbClr val="888888"/>
                </a:solidFill>
              </a:defRPr>
            </a:lvl9pPr>
          </a:lstStyle>
          <a:p>
            <a:endParaRPr/>
          </a:p>
        </p:txBody>
      </p:sp>
      <p:sp>
        <p:nvSpPr>
          <p:cNvPr id="112" name="Google Shape;112;p1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引述名片">
  <p:cSld name="引述名片">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Garamond"/>
              <a:buNone/>
              <a:defRPr sz="32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7"/>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0"/>
              </a:spcBef>
              <a:spcAft>
                <a:spcPts val="0"/>
              </a:spcAft>
              <a:buSzPts val="2760"/>
              <a:buNone/>
              <a:defRPr sz="2400">
                <a:solidFill>
                  <a:schemeClr val="dk1"/>
                </a:solidFill>
              </a:defRPr>
            </a:lvl1pPr>
            <a:lvl2pPr marL="914400" lvl="1" indent="-228600" algn="l">
              <a:lnSpc>
                <a:spcPct val="100000"/>
              </a:lnSpc>
              <a:spcBef>
                <a:spcPts val="600"/>
              </a:spcBef>
              <a:spcAft>
                <a:spcPts val="0"/>
              </a:spcAft>
              <a:buSzPts val="2070"/>
              <a:buNone/>
              <a:defRPr sz="1800">
                <a:solidFill>
                  <a:srgbClr val="888888"/>
                </a:solidFill>
              </a:defRPr>
            </a:lvl2pPr>
            <a:lvl3pPr marL="1371600" lvl="2" indent="-228600" algn="l">
              <a:lnSpc>
                <a:spcPct val="100000"/>
              </a:lnSpc>
              <a:spcBef>
                <a:spcPts val="600"/>
              </a:spcBef>
              <a:spcAft>
                <a:spcPts val="0"/>
              </a:spcAft>
              <a:buSzPts val="1840"/>
              <a:buNone/>
              <a:defRPr sz="1600">
                <a:solidFill>
                  <a:srgbClr val="888888"/>
                </a:solidFill>
              </a:defRPr>
            </a:lvl3pPr>
            <a:lvl4pPr marL="1828800" lvl="3" indent="-228600" algn="l">
              <a:lnSpc>
                <a:spcPct val="100000"/>
              </a:lnSpc>
              <a:spcBef>
                <a:spcPts val="600"/>
              </a:spcBef>
              <a:spcAft>
                <a:spcPts val="0"/>
              </a:spcAft>
              <a:buSzPts val="1610"/>
              <a:buNone/>
              <a:defRPr sz="1400">
                <a:solidFill>
                  <a:srgbClr val="888888"/>
                </a:solidFill>
              </a:defRPr>
            </a:lvl4pPr>
            <a:lvl5pPr marL="2286000" lvl="4" indent="-228600" algn="l">
              <a:lnSpc>
                <a:spcPct val="100000"/>
              </a:lnSpc>
              <a:spcBef>
                <a:spcPts val="600"/>
              </a:spcBef>
              <a:spcAft>
                <a:spcPts val="0"/>
              </a:spcAft>
              <a:buSzPts val="1610"/>
              <a:buNone/>
              <a:defRPr sz="1400">
                <a:solidFill>
                  <a:srgbClr val="888888"/>
                </a:solidFill>
              </a:defRPr>
            </a:lvl5pPr>
            <a:lvl6pPr marL="2743200" lvl="5" indent="-228600" algn="l">
              <a:lnSpc>
                <a:spcPct val="100000"/>
              </a:lnSpc>
              <a:spcBef>
                <a:spcPts val="600"/>
              </a:spcBef>
              <a:spcAft>
                <a:spcPts val="0"/>
              </a:spcAft>
              <a:buSzPts val="1610"/>
              <a:buNone/>
              <a:defRPr sz="1400">
                <a:solidFill>
                  <a:srgbClr val="888888"/>
                </a:solidFill>
              </a:defRPr>
            </a:lvl6pPr>
            <a:lvl7pPr marL="3200400" lvl="6" indent="-228600" algn="l">
              <a:lnSpc>
                <a:spcPct val="100000"/>
              </a:lnSpc>
              <a:spcBef>
                <a:spcPts val="600"/>
              </a:spcBef>
              <a:spcAft>
                <a:spcPts val="0"/>
              </a:spcAft>
              <a:buSzPts val="1610"/>
              <a:buNone/>
              <a:defRPr sz="1400">
                <a:solidFill>
                  <a:srgbClr val="888888"/>
                </a:solidFill>
              </a:defRPr>
            </a:lvl7pPr>
            <a:lvl8pPr marL="3657600" lvl="7" indent="-228600" algn="l">
              <a:lnSpc>
                <a:spcPct val="100000"/>
              </a:lnSpc>
              <a:spcBef>
                <a:spcPts val="600"/>
              </a:spcBef>
              <a:spcAft>
                <a:spcPts val="0"/>
              </a:spcAft>
              <a:buSzPts val="1610"/>
              <a:buNone/>
              <a:defRPr sz="1400">
                <a:solidFill>
                  <a:srgbClr val="888888"/>
                </a:solidFill>
              </a:defRPr>
            </a:lvl8pPr>
            <a:lvl9pPr marL="4114800" lvl="8" indent="-228600" algn="l">
              <a:lnSpc>
                <a:spcPct val="100000"/>
              </a:lnSpc>
              <a:spcBef>
                <a:spcPts val="600"/>
              </a:spcBef>
              <a:spcAft>
                <a:spcPts val="600"/>
              </a:spcAft>
              <a:buSzPts val="1610"/>
              <a:buNone/>
              <a:defRPr sz="1400">
                <a:solidFill>
                  <a:srgbClr val="888888"/>
                </a:solidFill>
              </a:defRPr>
            </a:lvl9pPr>
          </a:lstStyle>
          <a:p>
            <a:endParaRPr/>
          </a:p>
        </p:txBody>
      </p:sp>
      <p:sp>
        <p:nvSpPr>
          <p:cNvPr id="118" name="Google Shape;118;p17"/>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2070"/>
              <a:buNone/>
              <a:defRPr sz="1800">
                <a:solidFill>
                  <a:schemeClr val="dk1"/>
                </a:solidFill>
              </a:defRPr>
            </a:lvl1pPr>
            <a:lvl2pPr marL="914400" lvl="1" indent="-228600" algn="l">
              <a:lnSpc>
                <a:spcPct val="100000"/>
              </a:lnSpc>
              <a:spcBef>
                <a:spcPts val="600"/>
              </a:spcBef>
              <a:spcAft>
                <a:spcPts val="0"/>
              </a:spcAft>
              <a:buSzPts val="2070"/>
              <a:buNone/>
              <a:defRPr sz="1800">
                <a:solidFill>
                  <a:srgbClr val="888888"/>
                </a:solidFill>
              </a:defRPr>
            </a:lvl2pPr>
            <a:lvl3pPr marL="1371600" lvl="2" indent="-228600" algn="l">
              <a:lnSpc>
                <a:spcPct val="100000"/>
              </a:lnSpc>
              <a:spcBef>
                <a:spcPts val="600"/>
              </a:spcBef>
              <a:spcAft>
                <a:spcPts val="0"/>
              </a:spcAft>
              <a:buSzPts val="1840"/>
              <a:buNone/>
              <a:defRPr sz="1600">
                <a:solidFill>
                  <a:srgbClr val="888888"/>
                </a:solidFill>
              </a:defRPr>
            </a:lvl3pPr>
            <a:lvl4pPr marL="1828800" lvl="3" indent="-228600" algn="l">
              <a:lnSpc>
                <a:spcPct val="100000"/>
              </a:lnSpc>
              <a:spcBef>
                <a:spcPts val="600"/>
              </a:spcBef>
              <a:spcAft>
                <a:spcPts val="0"/>
              </a:spcAft>
              <a:buSzPts val="1610"/>
              <a:buNone/>
              <a:defRPr sz="1400">
                <a:solidFill>
                  <a:srgbClr val="888888"/>
                </a:solidFill>
              </a:defRPr>
            </a:lvl4pPr>
            <a:lvl5pPr marL="2286000" lvl="4" indent="-228600" algn="l">
              <a:lnSpc>
                <a:spcPct val="100000"/>
              </a:lnSpc>
              <a:spcBef>
                <a:spcPts val="600"/>
              </a:spcBef>
              <a:spcAft>
                <a:spcPts val="0"/>
              </a:spcAft>
              <a:buSzPts val="1610"/>
              <a:buNone/>
              <a:defRPr sz="1400">
                <a:solidFill>
                  <a:srgbClr val="888888"/>
                </a:solidFill>
              </a:defRPr>
            </a:lvl5pPr>
            <a:lvl6pPr marL="2743200" lvl="5" indent="-228600" algn="l">
              <a:lnSpc>
                <a:spcPct val="100000"/>
              </a:lnSpc>
              <a:spcBef>
                <a:spcPts val="600"/>
              </a:spcBef>
              <a:spcAft>
                <a:spcPts val="0"/>
              </a:spcAft>
              <a:buSzPts val="1610"/>
              <a:buNone/>
              <a:defRPr sz="1400">
                <a:solidFill>
                  <a:srgbClr val="888888"/>
                </a:solidFill>
              </a:defRPr>
            </a:lvl6pPr>
            <a:lvl7pPr marL="3200400" lvl="6" indent="-228600" algn="l">
              <a:lnSpc>
                <a:spcPct val="100000"/>
              </a:lnSpc>
              <a:spcBef>
                <a:spcPts val="600"/>
              </a:spcBef>
              <a:spcAft>
                <a:spcPts val="0"/>
              </a:spcAft>
              <a:buSzPts val="1610"/>
              <a:buNone/>
              <a:defRPr sz="1400">
                <a:solidFill>
                  <a:srgbClr val="888888"/>
                </a:solidFill>
              </a:defRPr>
            </a:lvl7pPr>
            <a:lvl8pPr marL="3657600" lvl="7" indent="-228600" algn="l">
              <a:lnSpc>
                <a:spcPct val="100000"/>
              </a:lnSpc>
              <a:spcBef>
                <a:spcPts val="600"/>
              </a:spcBef>
              <a:spcAft>
                <a:spcPts val="0"/>
              </a:spcAft>
              <a:buSzPts val="1610"/>
              <a:buNone/>
              <a:defRPr sz="1400">
                <a:solidFill>
                  <a:srgbClr val="888888"/>
                </a:solidFill>
              </a:defRPr>
            </a:lvl8pPr>
            <a:lvl9pPr marL="4114800" lvl="8" indent="-228600" algn="l">
              <a:lnSpc>
                <a:spcPct val="100000"/>
              </a:lnSpc>
              <a:spcBef>
                <a:spcPts val="600"/>
              </a:spcBef>
              <a:spcAft>
                <a:spcPts val="600"/>
              </a:spcAft>
              <a:buSzPts val="1610"/>
              <a:buNone/>
              <a:defRPr sz="1400">
                <a:solidFill>
                  <a:srgbClr val="888888"/>
                </a:solidFill>
              </a:defRPr>
            </a:lvl9pPr>
          </a:lstStyle>
          <a:p>
            <a:endParaRPr/>
          </a:p>
        </p:txBody>
      </p:sp>
      <p:sp>
        <p:nvSpPr>
          <p:cNvPr id="119" name="Google Shape;119;p1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17"/>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dk1"/>
                </a:solidFill>
                <a:latin typeface="Garamond"/>
                <a:ea typeface="Garamond"/>
                <a:cs typeface="Garamond"/>
                <a:sym typeface="Garamond"/>
              </a:rPr>
              <a:t>“</a:t>
            </a:r>
            <a:endParaRPr sz="1400" b="0" i="0" u="none" strike="noStrike" cap="none">
              <a:solidFill>
                <a:srgbClr val="000000"/>
              </a:solidFill>
              <a:latin typeface="Arial"/>
              <a:ea typeface="Arial"/>
              <a:cs typeface="Arial"/>
              <a:sym typeface="Arial"/>
            </a:endParaRPr>
          </a:p>
        </p:txBody>
      </p:sp>
      <p:sp>
        <p:nvSpPr>
          <p:cNvPr id="123" name="Google Shape;123;p17"/>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0"/>
              <a:buFont typeface="Arial"/>
              <a:buNone/>
            </a:pPr>
            <a:r>
              <a:rPr lang="en-US" sz="8000" b="0" i="0" u="none" strike="noStrike" cap="none">
                <a:solidFill>
                  <a:schemeClr val="dk1"/>
                </a:solidFill>
                <a:latin typeface="Garamond"/>
                <a:ea typeface="Garamond"/>
                <a:cs typeface="Garamond"/>
                <a:sym typeface="Garamond"/>
              </a:rPr>
              <a:t>”</a:t>
            </a:r>
            <a:endParaRPr sz="1400" b="0" i="0" u="none" strike="noStrike" cap="none">
              <a:solidFill>
                <a:srgbClr val="000000"/>
              </a:solidFill>
              <a:latin typeface="Arial"/>
              <a:ea typeface="Arial"/>
              <a:cs typeface="Arial"/>
              <a:sym typeface="Arial"/>
            </a:endParaRPr>
          </a:p>
        </p:txBody>
      </p:sp>
      <p:cxnSp>
        <p:nvCxnSpPr>
          <p:cNvPr id="124" name="Google Shape;124;p17"/>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是非題">
  <p:cSld name="是非題">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4400"/>
              <a:buFont typeface="Garamond"/>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8"/>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0"/>
              </a:spcBef>
              <a:spcAft>
                <a:spcPts val="0"/>
              </a:spcAft>
              <a:buSzPts val="3220"/>
              <a:buNone/>
              <a:defRPr sz="2800">
                <a:solidFill>
                  <a:schemeClr val="dk1"/>
                </a:solidFill>
              </a:defRPr>
            </a:lvl1pPr>
            <a:lvl2pPr marL="914400" lvl="1" indent="-228600" algn="l">
              <a:lnSpc>
                <a:spcPct val="100000"/>
              </a:lnSpc>
              <a:spcBef>
                <a:spcPts val="600"/>
              </a:spcBef>
              <a:spcAft>
                <a:spcPts val="0"/>
              </a:spcAft>
              <a:buSzPts val="2070"/>
              <a:buNone/>
              <a:defRPr sz="1800">
                <a:solidFill>
                  <a:srgbClr val="888888"/>
                </a:solidFill>
              </a:defRPr>
            </a:lvl2pPr>
            <a:lvl3pPr marL="1371600" lvl="2" indent="-228600" algn="l">
              <a:lnSpc>
                <a:spcPct val="100000"/>
              </a:lnSpc>
              <a:spcBef>
                <a:spcPts val="600"/>
              </a:spcBef>
              <a:spcAft>
                <a:spcPts val="0"/>
              </a:spcAft>
              <a:buSzPts val="1840"/>
              <a:buNone/>
              <a:defRPr sz="1600">
                <a:solidFill>
                  <a:srgbClr val="888888"/>
                </a:solidFill>
              </a:defRPr>
            </a:lvl3pPr>
            <a:lvl4pPr marL="1828800" lvl="3" indent="-228600" algn="l">
              <a:lnSpc>
                <a:spcPct val="100000"/>
              </a:lnSpc>
              <a:spcBef>
                <a:spcPts val="600"/>
              </a:spcBef>
              <a:spcAft>
                <a:spcPts val="0"/>
              </a:spcAft>
              <a:buSzPts val="1610"/>
              <a:buNone/>
              <a:defRPr sz="1400">
                <a:solidFill>
                  <a:srgbClr val="888888"/>
                </a:solidFill>
              </a:defRPr>
            </a:lvl4pPr>
            <a:lvl5pPr marL="2286000" lvl="4" indent="-228600" algn="l">
              <a:lnSpc>
                <a:spcPct val="100000"/>
              </a:lnSpc>
              <a:spcBef>
                <a:spcPts val="600"/>
              </a:spcBef>
              <a:spcAft>
                <a:spcPts val="0"/>
              </a:spcAft>
              <a:buSzPts val="1610"/>
              <a:buNone/>
              <a:defRPr sz="1400">
                <a:solidFill>
                  <a:srgbClr val="888888"/>
                </a:solidFill>
              </a:defRPr>
            </a:lvl5pPr>
            <a:lvl6pPr marL="2743200" lvl="5" indent="-228600" algn="l">
              <a:lnSpc>
                <a:spcPct val="100000"/>
              </a:lnSpc>
              <a:spcBef>
                <a:spcPts val="600"/>
              </a:spcBef>
              <a:spcAft>
                <a:spcPts val="0"/>
              </a:spcAft>
              <a:buSzPts val="1610"/>
              <a:buNone/>
              <a:defRPr sz="1400">
                <a:solidFill>
                  <a:srgbClr val="888888"/>
                </a:solidFill>
              </a:defRPr>
            </a:lvl6pPr>
            <a:lvl7pPr marL="3200400" lvl="6" indent="-228600" algn="l">
              <a:lnSpc>
                <a:spcPct val="100000"/>
              </a:lnSpc>
              <a:spcBef>
                <a:spcPts val="600"/>
              </a:spcBef>
              <a:spcAft>
                <a:spcPts val="0"/>
              </a:spcAft>
              <a:buSzPts val="1610"/>
              <a:buNone/>
              <a:defRPr sz="1400">
                <a:solidFill>
                  <a:srgbClr val="888888"/>
                </a:solidFill>
              </a:defRPr>
            </a:lvl7pPr>
            <a:lvl8pPr marL="3657600" lvl="7" indent="-228600" algn="l">
              <a:lnSpc>
                <a:spcPct val="100000"/>
              </a:lnSpc>
              <a:spcBef>
                <a:spcPts val="600"/>
              </a:spcBef>
              <a:spcAft>
                <a:spcPts val="0"/>
              </a:spcAft>
              <a:buSzPts val="1610"/>
              <a:buNone/>
              <a:defRPr sz="1400">
                <a:solidFill>
                  <a:srgbClr val="888888"/>
                </a:solidFill>
              </a:defRPr>
            </a:lvl8pPr>
            <a:lvl9pPr marL="4114800" lvl="8" indent="-228600" algn="l">
              <a:lnSpc>
                <a:spcPct val="100000"/>
              </a:lnSpc>
              <a:spcBef>
                <a:spcPts val="600"/>
              </a:spcBef>
              <a:spcAft>
                <a:spcPts val="600"/>
              </a:spcAft>
              <a:buSzPts val="1610"/>
              <a:buNone/>
              <a:defRPr sz="1400">
                <a:solidFill>
                  <a:srgbClr val="888888"/>
                </a:solidFill>
              </a:defRPr>
            </a:lvl9pPr>
          </a:lstStyle>
          <a:p>
            <a:endParaRPr/>
          </a:p>
        </p:txBody>
      </p:sp>
      <p:sp>
        <p:nvSpPr>
          <p:cNvPr id="128" name="Google Shape;128;p18"/>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2070"/>
              <a:buNone/>
              <a:defRPr sz="1800">
                <a:solidFill>
                  <a:schemeClr val="dk1"/>
                </a:solidFill>
              </a:defRPr>
            </a:lvl1pPr>
            <a:lvl2pPr marL="914400" lvl="1" indent="-228600" algn="l">
              <a:lnSpc>
                <a:spcPct val="100000"/>
              </a:lnSpc>
              <a:spcBef>
                <a:spcPts val="600"/>
              </a:spcBef>
              <a:spcAft>
                <a:spcPts val="0"/>
              </a:spcAft>
              <a:buSzPts val="2070"/>
              <a:buNone/>
              <a:defRPr sz="1800">
                <a:solidFill>
                  <a:srgbClr val="888888"/>
                </a:solidFill>
              </a:defRPr>
            </a:lvl2pPr>
            <a:lvl3pPr marL="1371600" lvl="2" indent="-228600" algn="l">
              <a:lnSpc>
                <a:spcPct val="100000"/>
              </a:lnSpc>
              <a:spcBef>
                <a:spcPts val="600"/>
              </a:spcBef>
              <a:spcAft>
                <a:spcPts val="0"/>
              </a:spcAft>
              <a:buSzPts val="1840"/>
              <a:buNone/>
              <a:defRPr sz="1600">
                <a:solidFill>
                  <a:srgbClr val="888888"/>
                </a:solidFill>
              </a:defRPr>
            </a:lvl3pPr>
            <a:lvl4pPr marL="1828800" lvl="3" indent="-228600" algn="l">
              <a:lnSpc>
                <a:spcPct val="100000"/>
              </a:lnSpc>
              <a:spcBef>
                <a:spcPts val="600"/>
              </a:spcBef>
              <a:spcAft>
                <a:spcPts val="0"/>
              </a:spcAft>
              <a:buSzPts val="1610"/>
              <a:buNone/>
              <a:defRPr sz="1400">
                <a:solidFill>
                  <a:srgbClr val="888888"/>
                </a:solidFill>
              </a:defRPr>
            </a:lvl4pPr>
            <a:lvl5pPr marL="2286000" lvl="4" indent="-228600" algn="l">
              <a:lnSpc>
                <a:spcPct val="100000"/>
              </a:lnSpc>
              <a:spcBef>
                <a:spcPts val="600"/>
              </a:spcBef>
              <a:spcAft>
                <a:spcPts val="0"/>
              </a:spcAft>
              <a:buSzPts val="1610"/>
              <a:buNone/>
              <a:defRPr sz="1400">
                <a:solidFill>
                  <a:srgbClr val="888888"/>
                </a:solidFill>
              </a:defRPr>
            </a:lvl5pPr>
            <a:lvl6pPr marL="2743200" lvl="5" indent="-228600" algn="l">
              <a:lnSpc>
                <a:spcPct val="100000"/>
              </a:lnSpc>
              <a:spcBef>
                <a:spcPts val="600"/>
              </a:spcBef>
              <a:spcAft>
                <a:spcPts val="0"/>
              </a:spcAft>
              <a:buSzPts val="1610"/>
              <a:buNone/>
              <a:defRPr sz="1400">
                <a:solidFill>
                  <a:srgbClr val="888888"/>
                </a:solidFill>
              </a:defRPr>
            </a:lvl6pPr>
            <a:lvl7pPr marL="3200400" lvl="6" indent="-228600" algn="l">
              <a:lnSpc>
                <a:spcPct val="100000"/>
              </a:lnSpc>
              <a:spcBef>
                <a:spcPts val="600"/>
              </a:spcBef>
              <a:spcAft>
                <a:spcPts val="0"/>
              </a:spcAft>
              <a:buSzPts val="1610"/>
              <a:buNone/>
              <a:defRPr sz="1400">
                <a:solidFill>
                  <a:srgbClr val="888888"/>
                </a:solidFill>
              </a:defRPr>
            </a:lvl7pPr>
            <a:lvl8pPr marL="3657600" lvl="7" indent="-228600" algn="l">
              <a:lnSpc>
                <a:spcPct val="100000"/>
              </a:lnSpc>
              <a:spcBef>
                <a:spcPts val="600"/>
              </a:spcBef>
              <a:spcAft>
                <a:spcPts val="0"/>
              </a:spcAft>
              <a:buSzPts val="1610"/>
              <a:buNone/>
              <a:defRPr sz="1400">
                <a:solidFill>
                  <a:srgbClr val="888888"/>
                </a:solidFill>
              </a:defRPr>
            </a:lvl8pPr>
            <a:lvl9pPr marL="4114800" lvl="8" indent="-228600" algn="l">
              <a:lnSpc>
                <a:spcPct val="100000"/>
              </a:lnSpc>
              <a:spcBef>
                <a:spcPts val="600"/>
              </a:spcBef>
              <a:spcAft>
                <a:spcPts val="600"/>
              </a:spcAft>
              <a:buSzPts val="1610"/>
              <a:buNone/>
              <a:defRPr sz="1400">
                <a:solidFill>
                  <a:srgbClr val="888888"/>
                </a:solidFill>
              </a:defRPr>
            </a:lvl9pPr>
          </a:lstStyle>
          <a:p>
            <a:endParaRPr/>
          </a:p>
        </p:txBody>
      </p:sp>
      <p:sp>
        <p:nvSpPr>
          <p:cNvPr id="129" name="Google Shape;129;p1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1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1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cxnSp>
        <p:nvCxnSpPr>
          <p:cNvPr id="132" name="Google Shape;132;p18"/>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19"/>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600"/>
              </a:spcBef>
              <a:spcAft>
                <a:spcPts val="0"/>
              </a:spcAft>
              <a:buSzPts val="2070"/>
              <a:buChar char="•"/>
              <a:defRPr/>
            </a:lvl2pPr>
            <a:lvl3pPr marL="1371600" lvl="2" indent="-360044" algn="l">
              <a:lnSpc>
                <a:spcPct val="100000"/>
              </a:lnSpc>
              <a:spcBef>
                <a:spcPts val="600"/>
              </a:spcBef>
              <a:spcAft>
                <a:spcPts val="0"/>
              </a:spcAft>
              <a:buSzPts val="2070"/>
              <a:buChar char="•"/>
              <a:defRPr/>
            </a:lvl3pPr>
            <a:lvl4pPr marL="1828800" lvl="3" indent="-360044" algn="l">
              <a:lnSpc>
                <a:spcPct val="100000"/>
              </a:lnSpc>
              <a:spcBef>
                <a:spcPts val="600"/>
              </a:spcBef>
              <a:spcAft>
                <a:spcPts val="0"/>
              </a:spcAft>
              <a:buSzPts val="2070"/>
              <a:buChar char="•"/>
              <a:defRPr/>
            </a:lvl4pPr>
            <a:lvl5pPr marL="2286000" lvl="4" indent="-360045" algn="l">
              <a:lnSpc>
                <a:spcPct val="100000"/>
              </a:lnSpc>
              <a:spcBef>
                <a:spcPts val="600"/>
              </a:spcBef>
              <a:spcAft>
                <a:spcPts val="0"/>
              </a:spcAft>
              <a:buSzPts val="2070"/>
              <a:buChar char="•"/>
              <a:defRPr/>
            </a:lvl5pPr>
            <a:lvl6pPr marL="2743200" lvl="5" indent="-360045" algn="l">
              <a:lnSpc>
                <a:spcPct val="100000"/>
              </a:lnSpc>
              <a:spcBef>
                <a:spcPts val="600"/>
              </a:spcBef>
              <a:spcAft>
                <a:spcPts val="0"/>
              </a:spcAft>
              <a:buSzPts val="2070"/>
              <a:buChar char="•"/>
              <a:defRPr/>
            </a:lvl6pPr>
            <a:lvl7pPr marL="3200400" lvl="6" indent="-360045" algn="l">
              <a:lnSpc>
                <a:spcPct val="100000"/>
              </a:lnSpc>
              <a:spcBef>
                <a:spcPts val="600"/>
              </a:spcBef>
              <a:spcAft>
                <a:spcPts val="0"/>
              </a:spcAft>
              <a:buSzPts val="2070"/>
              <a:buChar char="•"/>
              <a:defRPr/>
            </a:lvl7pPr>
            <a:lvl8pPr marL="3657600" lvl="7" indent="-360045" algn="l">
              <a:lnSpc>
                <a:spcPct val="100000"/>
              </a:lnSpc>
              <a:spcBef>
                <a:spcPts val="600"/>
              </a:spcBef>
              <a:spcAft>
                <a:spcPts val="0"/>
              </a:spcAft>
              <a:buSzPts val="2070"/>
              <a:buChar char="•"/>
              <a:defRPr/>
            </a:lvl8pPr>
            <a:lvl9pPr marL="4114800" lvl="8" indent="-360045" algn="l">
              <a:lnSpc>
                <a:spcPct val="100000"/>
              </a:lnSpc>
              <a:spcBef>
                <a:spcPts val="600"/>
              </a:spcBef>
              <a:spcAft>
                <a:spcPts val="600"/>
              </a:spcAft>
              <a:buSzPts val="2070"/>
              <a:buChar char="•"/>
              <a:defRPr/>
            </a:lvl9pPr>
          </a:lstStyle>
          <a:p>
            <a:endParaRPr/>
          </a:p>
        </p:txBody>
      </p:sp>
      <p:sp>
        <p:nvSpPr>
          <p:cNvPr id="136" name="Google Shape;136;p1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1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1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cxnSp>
        <p:nvCxnSpPr>
          <p:cNvPr id="139" name="Google Shape;139;p19"/>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0"/>
          <p:cNvSpPr txBox="1">
            <a:spLocks noGrp="1"/>
          </p:cNvSpPr>
          <p:nvPr>
            <p:ph type="body" idx="1"/>
          </p:nvPr>
        </p:nvSpPr>
        <p:spPr>
          <a:xfrm rot="5400000">
            <a:off x="2565043" y="-287513"/>
            <a:ext cx="4893734" cy="7433025"/>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600"/>
              </a:spcBef>
              <a:spcAft>
                <a:spcPts val="0"/>
              </a:spcAft>
              <a:buSzPts val="2070"/>
              <a:buChar char="•"/>
              <a:defRPr/>
            </a:lvl2pPr>
            <a:lvl3pPr marL="1371600" lvl="2" indent="-360044" algn="l">
              <a:lnSpc>
                <a:spcPct val="100000"/>
              </a:lnSpc>
              <a:spcBef>
                <a:spcPts val="600"/>
              </a:spcBef>
              <a:spcAft>
                <a:spcPts val="0"/>
              </a:spcAft>
              <a:buSzPts val="2070"/>
              <a:buChar char="•"/>
              <a:defRPr/>
            </a:lvl3pPr>
            <a:lvl4pPr marL="1828800" lvl="3" indent="-360044" algn="l">
              <a:lnSpc>
                <a:spcPct val="100000"/>
              </a:lnSpc>
              <a:spcBef>
                <a:spcPts val="600"/>
              </a:spcBef>
              <a:spcAft>
                <a:spcPts val="0"/>
              </a:spcAft>
              <a:buSzPts val="2070"/>
              <a:buChar char="•"/>
              <a:defRPr/>
            </a:lvl4pPr>
            <a:lvl5pPr marL="2286000" lvl="4" indent="-360045" algn="l">
              <a:lnSpc>
                <a:spcPct val="100000"/>
              </a:lnSpc>
              <a:spcBef>
                <a:spcPts val="600"/>
              </a:spcBef>
              <a:spcAft>
                <a:spcPts val="0"/>
              </a:spcAft>
              <a:buSzPts val="2070"/>
              <a:buChar char="•"/>
              <a:defRPr/>
            </a:lvl5pPr>
            <a:lvl6pPr marL="2743200" lvl="5" indent="-360045" algn="l">
              <a:lnSpc>
                <a:spcPct val="100000"/>
              </a:lnSpc>
              <a:spcBef>
                <a:spcPts val="600"/>
              </a:spcBef>
              <a:spcAft>
                <a:spcPts val="0"/>
              </a:spcAft>
              <a:buSzPts val="2070"/>
              <a:buChar char="•"/>
              <a:defRPr/>
            </a:lvl6pPr>
            <a:lvl7pPr marL="3200400" lvl="6" indent="-360045" algn="l">
              <a:lnSpc>
                <a:spcPct val="100000"/>
              </a:lnSpc>
              <a:spcBef>
                <a:spcPts val="600"/>
              </a:spcBef>
              <a:spcAft>
                <a:spcPts val="0"/>
              </a:spcAft>
              <a:buSzPts val="2070"/>
              <a:buChar char="•"/>
              <a:defRPr/>
            </a:lvl7pPr>
            <a:lvl8pPr marL="3657600" lvl="7" indent="-360045" algn="l">
              <a:lnSpc>
                <a:spcPct val="100000"/>
              </a:lnSpc>
              <a:spcBef>
                <a:spcPts val="600"/>
              </a:spcBef>
              <a:spcAft>
                <a:spcPts val="0"/>
              </a:spcAft>
              <a:buSzPts val="2070"/>
              <a:buChar char="•"/>
              <a:defRPr/>
            </a:lvl8pPr>
            <a:lvl9pPr marL="4114800" lvl="8" indent="-360045" algn="l">
              <a:lnSpc>
                <a:spcPct val="100000"/>
              </a:lnSpc>
              <a:spcBef>
                <a:spcPts val="600"/>
              </a:spcBef>
              <a:spcAft>
                <a:spcPts val="600"/>
              </a:spcAft>
              <a:buSzPts val="2070"/>
              <a:buChar char="•"/>
              <a:defRPr/>
            </a:lvl9pPr>
          </a:lstStyle>
          <a:p>
            <a:endParaRPr/>
          </a:p>
        </p:txBody>
      </p:sp>
      <p:sp>
        <p:nvSpPr>
          <p:cNvPr id="143" name="Google Shape;143;p2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2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cxnSp>
        <p:nvCxnSpPr>
          <p:cNvPr id="146" name="Google Shape;146;p20"/>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28"/>
        <p:cNvGrpSpPr/>
        <p:nvPr/>
      </p:nvGrpSpPr>
      <p:grpSpPr>
        <a:xfrm>
          <a:off x="0" y="0"/>
          <a:ext cx="0" cy="0"/>
          <a:chOff x="0" y="0"/>
          <a:chExt cx="0" cy="0"/>
        </a:xfrm>
      </p:grpSpPr>
      <p:cxnSp>
        <p:nvCxnSpPr>
          <p:cNvPr id="29" name="Google Shape;29;p5"/>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0" name="Google Shape;30;p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600"/>
              </a:spcBef>
              <a:spcAft>
                <a:spcPts val="0"/>
              </a:spcAft>
              <a:buSzPts val="2070"/>
              <a:buChar char="•"/>
              <a:defRPr/>
            </a:lvl2pPr>
            <a:lvl3pPr marL="1371600" lvl="2" indent="-360044" algn="l">
              <a:lnSpc>
                <a:spcPct val="100000"/>
              </a:lnSpc>
              <a:spcBef>
                <a:spcPts val="600"/>
              </a:spcBef>
              <a:spcAft>
                <a:spcPts val="0"/>
              </a:spcAft>
              <a:buSzPts val="2070"/>
              <a:buChar char="•"/>
              <a:defRPr/>
            </a:lvl3pPr>
            <a:lvl4pPr marL="1828800" lvl="3" indent="-360044" algn="l">
              <a:lnSpc>
                <a:spcPct val="100000"/>
              </a:lnSpc>
              <a:spcBef>
                <a:spcPts val="600"/>
              </a:spcBef>
              <a:spcAft>
                <a:spcPts val="0"/>
              </a:spcAft>
              <a:buSzPts val="2070"/>
              <a:buChar char="•"/>
              <a:defRPr/>
            </a:lvl4pPr>
            <a:lvl5pPr marL="2286000" lvl="4" indent="-360045" algn="l">
              <a:lnSpc>
                <a:spcPct val="100000"/>
              </a:lnSpc>
              <a:spcBef>
                <a:spcPts val="600"/>
              </a:spcBef>
              <a:spcAft>
                <a:spcPts val="0"/>
              </a:spcAft>
              <a:buSzPts val="2070"/>
              <a:buChar char="•"/>
              <a:defRPr/>
            </a:lvl5pPr>
            <a:lvl6pPr marL="2743200" lvl="5" indent="-360045" algn="l">
              <a:lnSpc>
                <a:spcPct val="100000"/>
              </a:lnSpc>
              <a:spcBef>
                <a:spcPts val="600"/>
              </a:spcBef>
              <a:spcAft>
                <a:spcPts val="0"/>
              </a:spcAft>
              <a:buSzPts val="2070"/>
              <a:buChar char="•"/>
              <a:defRPr/>
            </a:lvl6pPr>
            <a:lvl7pPr marL="3200400" lvl="6" indent="-360045" algn="l">
              <a:lnSpc>
                <a:spcPct val="100000"/>
              </a:lnSpc>
              <a:spcBef>
                <a:spcPts val="600"/>
              </a:spcBef>
              <a:spcAft>
                <a:spcPts val="0"/>
              </a:spcAft>
              <a:buSzPts val="2070"/>
              <a:buChar char="•"/>
              <a:defRPr/>
            </a:lvl7pPr>
            <a:lvl8pPr marL="3657600" lvl="7" indent="-360045" algn="l">
              <a:lnSpc>
                <a:spcPct val="100000"/>
              </a:lnSpc>
              <a:spcBef>
                <a:spcPts val="600"/>
              </a:spcBef>
              <a:spcAft>
                <a:spcPts val="0"/>
              </a:spcAft>
              <a:buSzPts val="2070"/>
              <a:buChar char="•"/>
              <a:defRPr/>
            </a:lvl8pPr>
            <a:lvl9pPr marL="4114800" lvl="8" indent="-360045" algn="l">
              <a:lnSpc>
                <a:spcPct val="100000"/>
              </a:lnSpc>
              <a:spcBef>
                <a:spcPts val="600"/>
              </a:spcBef>
              <a:spcAft>
                <a:spcPts val="600"/>
              </a:spcAft>
              <a:buSzPts val="2070"/>
              <a:buChar char="•"/>
              <a:defRPr/>
            </a:lvl9pPr>
          </a:lstStyle>
          <a:p>
            <a:endParaRPr/>
          </a:p>
        </p:txBody>
      </p:sp>
      <p:sp>
        <p:nvSpPr>
          <p:cNvPr id="32" name="Google Shape;32;p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rgbClr val="262626"/>
              </a:buClr>
              <a:buSzPts val="4400"/>
              <a:buFont typeface="Garamond"/>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80"/>
              </a:spcBef>
              <a:spcAft>
                <a:spcPts val="0"/>
              </a:spcAft>
              <a:buSzPts val="2760"/>
              <a:buNone/>
              <a:defRPr sz="2400">
                <a:solidFill>
                  <a:schemeClr val="dk1"/>
                </a:solidFill>
              </a:defRPr>
            </a:lvl1pPr>
            <a:lvl2pPr marL="914400" lvl="1" indent="-228600" algn="l">
              <a:lnSpc>
                <a:spcPct val="100000"/>
              </a:lnSpc>
              <a:spcBef>
                <a:spcPts val="600"/>
              </a:spcBef>
              <a:spcAft>
                <a:spcPts val="0"/>
              </a:spcAft>
              <a:buSzPts val="2070"/>
              <a:buNone/>
              <a:defRPr sz="1800">
                <a:solidFill>
                  <a:srgbClr val="888888"/>
                </a:solidFill>
              </a:defRPr>
            </a:lvl2pPr>
            <a:lvl3pPr marL="1371600" lvl="2" indent="-228600" algn="l">
              <a:lnSpc>
                <a:spcPct val="100000"/>
              </a:lnSpc>
              <a:spcBef>
                <a:spcPts val="600"/>
              </a:spcBef>
              <a:spcAft>
                <a:spcPts val="0"/>
              </a:spcAft>
              <a:buSzPts val="1840"/>
              <a:buNone/>
              <a:defRPr sz="1600">
                <a:solidFill>
                  <a:srgbClr val="888888"/>
                </a:solidFill>
              </a:defRPr>
            </a:lvl3pPr>
            <a:lvl4pPr marL="1828800" lvl="3" indent="-228600" algn="l">
              <a:lnSpc>
                <a:spcPct val="100000"/>
              </a:lnSpc>
              <a:spcBef>
                <a:spcPts val="600"/>
              </a:spcBef>
              <a:spcAft>
                <a:spcPts val="0"/>
              </a:spcAft>
              <a:buSzPts val="1610"/>
              <a:buNone/>
              <a:defRPr sz="1400">
                <a:solidFill>
                  <a:srgbClr val="888888"/>
                </a:solidFill>
              </a:defRPr>
            </a:lvl4pPr>
            <a:lvl5pPr marL="2286000" lvl="4" indent="-228600" algn="l">
              <a:lnSpc>
                <a:spcPct val="100000"/>
              </a:lnSpc>
              <a:spcBef>
                <a:spcPts val="600"/>
              </a:spcBef>
              <a:spcAft>
                <a:spcPts val="0"/>
              </a:spcAft>
              <a:buSzPts val="1610"/>
              <a:buNone/>
              <a:defRPr sz="1400">
                <a:solidFill>
                  <a:srgbClr val="888888"/>
                </a:solidFill>
              </a:defRPr>
            </a:lvl5pPr>
            <a:lvl6pPr marL="2743200" lvl="5" indent="-228600" algn="l">
              <a:lnSpc>
                <a:spcPct val="100000"/>
              </a:lnSpc>
              <a:spcBef>
                <a:spcPts val="600"/>
              </a:spcBef>
              <a:spcAft>
                <a:spcPts val="0"/>
              </a:spcAft>
              <a:buSzPts val="1610"/>
              <a:buNone/>
              <a:defRPr sz="1400">
                <a:solidFill>
                  <a:srgbClr val="888888"/>
                </a:solidFill>
              </a:defRPr>
            </a:lvl6pPr>
            <a:lvl7pPr marL="3200400" lvl="6" indent="-228600" algn="l">
              <a:lnSpc>
                <a:spcPct val="100000"/>
              </a:lnSpc>
              <a:spcBef>
                <a:spcPts val="600"/>
              </a:spcBef>
              <a:spcAft>
                <a:spcPts val="0"/>
              </a:spcAft>
              <a:buSzPts val="1610"/>
              <a:buNone/>
              <a:defRPr sz="1400">
                <a:solidFill>
                  <a:srgbClr val="888888"/>
                </a:solidFill>
              </a:defRPr>
            </a:lvl7pPr>
            <a:lvl8pPr marL="3657600" lvl="7" indent="-228600" algn="l">
              <a:lnSpc>
                <a:spcPct val="100000"/>
              </a:lnSpc>
              <a:spcBef>
                <a:spcPts val="600"/>
              </a:spcBef>
              <a:spcAft>
                <a:spcPts val="0"/>
              </a:spcAft>
              <a:buSzPts val="1610"/>
              <a:buNone/>
              <a:defRPr sz="1400">
                <a:solidFill>
                  <a:srgbClr val="888888"/>
                </a:solidFill>
              </a:defRPr>
            </a:lvl8pPr>
            <a:lvl9pPr marL="4114800" lvl="8" indent="-228600" algn="l">
              <a:lnSpc>
                <a:spcPct val="100000"/>
              </a:lnSpc>
              <a:spcBef>
                <a:spcPts val="600"/>
              </a:spcBef>
              <a:spcAft>
                <a:spcPts val="600"/>
              </a:spcAft>
              <a:buSzPts val="1610"/>
              <a:buNone/>
              <a:defRPr sz="1400">
                <a:solidFill>
                  <a:srgbClr val="888888"/>
                </a:solidFill>
              </a:defRPr>
            </a:lvl9pPr>
          </a:lstStyle>
          <a:p>
            <a:endParaRPr/>
          </a:p>
        </p:txBody>
      </p:sp>
      <p:sp>
        <p:nvSpPr>
          <p:cNvPr id="38" name="Google Shape;38;p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p6"/>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600"/>
              </a:spcBef>
              <a:spcAft>
                <a:spcPts val="0"/>
              </a:spcAft>
              <a:buSzPts val="2070"/>
              <a:buChar char="•"/>
              <a:defRPr/>
            </a:lvl2pPr>
            <a:lvl3pPr marL="1371600" lvl="2" indent="-360044" algn="l">
              <a:lnSpc>
                <a:spcPct val="100000"/>
              </a:lnSpc>
              <a:spcBef>
                <a:spcPts val="600"/>
              </a:spcBef>
              <a:spcAft>
                <a:spcPts val="0"/>
              </a:spcAft>
              <a:buSzPts val="2070"/>
              <a:buChar char="•"/>
              <a:defRPr/>
            </a:lvl3pPr>
            <a:lvl4pPr marL="1828800" lvl="3" indent="-360044" algn="l">
              <a:lnSpc>
                <a:spcPct val="100000"/>
              </a:lnSpc>
              <a:spcBef>
                <a:spcPts val="600"/>
              </a:spcBef>
              <a:spcAft>
                <a:spcPts val="0"/>
              </a:spcAft>
              <a:buSzPts val="2070"/>
              <a:buChar char="•"/>
              <a:defRPr/>
            </a:lvl4pPr>
            <a:lvl5pPr marL="2286000" lvl="4" indent="-360045" algn="l">
              <a:lnSpc>
                <a:spcPct val="100000"/>
              </a:lnSpc>
              <a:spcBef>
                <a:spcPts val="600"/>
              </a:spcBef>
              <a:spcAft>
                <a:spcPts val="0"/>
              </a:spcAft>
              <a:buSzPts val="2070"/>
              <a:buChar char="•"/>
              <a:defRPr/>
            </a:lvl5pPr>
            <a:lvl6pPr marL="2743200" lvl="5" indent="-360045" algn="l">
              <a:lnSpc>
                <a:spcPct val="100000"/>
              </a:lnSpc>
              <a:spcBef>
                <a:spcPts val="600"/>
              </a:spcBef>
              <a:spcAft>
                <a:spcPts val="0"/>
              </a:spcAft>
              <a:buSzPts val="2070"/>
              <a:buChar char="•"/>
              <a:defRPr/>
            </a:lvl6pPr>
            <a:lvl7pPr marL="3200400" lvl="6" indent="-360045" algn="l">
              <a:lnSpc>
                <a:spcPct val="100000"/>
              </a:lnSpc>
              <a:spcBef>
                <a:spcPts val="600"/>
              </a:spcBef>
              <a:spcAft>
                <a:spcPts val="0"/>
              </a:spcAft>
              <a:buSzPts val="2070"/>
              <a:buChar char="•"/>
              <a:defRPr/>
            </a:lvl7pPr>
            <a:lvl8pPr marL="3657600" lvl="7" indent="-360045" algn="l">
              <a:lnSpc>
                <a:spcPct val="100000"/>
              </a:lnSpc>
              <a:spcBef>
                <a:spcPts val="600"/>
              </a:spcBef>
              <a:spcAft>
                <a:spcPts val="0"/>
              </a:spcAft>
              <a:buSzPts val="2070"/>
              <a:buChar char="•"/>
              <a:defRPr/>
            </a:lvl8pPr>
            <a:lvl9pPr marL="4114800" lvl="8" indent="-360045" algn="l">
              <a:lnSpc>
                <a:spcPct val="100000"/>
              </a:lnSpc>
              <a:spcBef>
                <a:spcPts val="600"/>
              </a:spcBef>
              <a:spcAft>
                <a:spcPts val="600"/>
              </a:spcAft>
              <a:buSzPts val="2070"/>
              <a:buChar char="•"/>
              <a:defRPr/>
            </a:lvl9pPr>
          </a:lstStyle>
          <a:p>
            <a:endParaRPr/>
          </a:p>
        </p:txBody>
      </p:sp>
      <p:sp>
        <p:nvSpPr>
          <p:cNvPr id="45" name="Google Shape;45;p7"/>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600"/>
              </a:spcBef>
              <a:spcAft>
                <a:spcPts val="0"/>
              </a:spcAft>
              <a:buSzPts val="2070"/>
              <a:buChar char="•"/>
              <a:defRPr/>
            </a:lvl2pPr>
            <a:lvl3pPr marL="1371600" lvl="2" indent="-360044" algn="l">
              <a:lnSpc>
                <a:spcPct val="100000"/>
              </a:lnSpc>
              <a:spcBef>
                <a:spcPts val="600"/>
              </a:spcBef>
              <a:spcAft>
                <a:spcPts val="0"/>
              </a:spcAft>
              <a:buSzPts val="2070"/>
              <a:buChar char="•"/>
              <a:defRPr/>
            </a:lvl3pPr>
            <a:lvl4pPr marL="1828800" lvl="3" indent="-360044" algn="l">
              <a:lnSpc>
                <a:spcPct val="100000"/>
              </a:lnSpc>
              <a:spcBef>
                <a:spcPts val="600"/>
              </a:spcBef>
              <a:spcAft>
                <a:spcPts val="0"/>
              </a:spcAft>
              <a:buSzPts val="2070"/>
              <a:buChar char="•"/>
              <a:defRPr/>
            </a:lvl4pPr>
            <a:lvl5pPr marL="2286000" lvl="4" indent="-360045" algn="l">
              <a:lnSpc>
                <a:spcPct val="100000"/>
              </a:lnSpc>
              <a:spcBef>
                <a:spcPts val="600"/>
              </a:spcBef>
              <a:spcAft>
                <a:spcPts val="0"/>
              </a:spcAft>
              <a:buSzPts val="2070"/>
              <a:buChar char="•"/>
              <a:defRPr/>
            </a:lvl5pPr>
            <a:lvl6pPr marL="2743200" lvl="5" indent="-360045" algn="l">
              <a:lnSpc>
                <a:spcPct val="100000"/>
              </a:lnSpc>
              <a:spcBef>
                <a:spcPts val="600"/>
              </a:spcBef>
              <a:spcAft>
                <a:spcPts val="0"/>
              </a:spcAft>
              <a:buSzPts val="2070"/>
              <a:buChar char="•"/>
              <a:defRPr/>
            </a:lvl6pPr>
            <a:lvl7pPr marL="3200400" lvl="6" indent="-360045" algn="l">
              <a:lnSpc>
                <a:spcPct val="100000"/>
              </a:lnSpc>
              <a:spcBef>
                <a:spcPts val="600"/>
              </a:spcBef>
              <a:spcAft>
                <a:spcPts val="0"/>
              </a:spcAft>
              <a:buSzPts val="2070"/>
              <a:buChar char="•"/>
              <a:defRPr/>
            </a:lvl7pPr>
            <a:lvl8pPr marL="3657600" lvl="7" indent="-360045" algn="l">
              <a:lnSpc>
                <a:spcPct val="100000"/>
              </a:lnSpc>
              <a:spcBef>
                <a:spcPts val="600"/>
              </a:spcBef>
              <a:spcAft>
                <a:spcPts val="0"/>
              </a:spcAft>
              <a:buSzPts val="2070"/>
              <a:buChar char="•"/>
              <a:defRPr/>
            </a:lvl8pPr>
            <a:lvl9pPr marL="4114800" lvl="8" indent="-360045" algn="l">
              <a:lnSpc>
                <a:spcPct val="100000"/>
              </a:lnSpc>
              <a:spcBef>
                <a:spcPts val="600"/>
              </a:spcBef>
              <a:spcAft>
                <a:spcPts val="600"/>
              </a:spcAft>
              <a:buSzPts val="2070"/>
              <a:buChar char="•"/>
              <a:defRPr/>
            </a:lvl9pPr>
          </a:lstStyle>
          <a:p>
            <a:endParaRPr/>
          </a:p>
        </p:txBody>
      </p:sp>
      <p:sp>
        <p:nvSpPr>
          <p:cNvPr id="46" name="Google Shape;46;p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cxnSp>
        <p:nvCxnSpPr>
          <p:cNvPr id="49" name="Google Shape;49;p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3220"/>
              <a:buNone/>
              <a:defRPr sz="2800" b="0">
                <a:solidFill>
                  <a:schemeClr val="accent1"/>
                </a:solidFill>
              </a:defRPr>
            </a:lvl1pPr>
            <a:lvl2pPr marL="914400" lvl="1" indent="-228600" algn="l">
              <a:lnSpc>
                <a:spcPct val="100000"/>
              </a:lnSpc>
              <a:spcBef>
                <a:spcPts val="600"/>
              </a:spcBef>
              <a:spcAft>
                <a:spcPts val="0"/>
              </a:spcAft>
              <a:buSzPts val="2300"/>
              <a:buNone/>
              <a:defRPr sz="2000" b="1"/>
            </a:lvl2pPr>
            <a:lvl3pPr marL="1371600" lvl="2" indent="-228600" algn="l">
              <a:lnSpc>
                <a:spcPct val="100000"/>
              </a:lnSpc>
              <a:spcBef>
                <a:spcPts val="600"/>
              </a:spcBef>
              <a:spcAft>
                <a:spcPts val="0"/>
              </a:spcAft>
              <a:buSzPts val="2070"/>
              <a:buNone/>
              <a:defRPr sz="1800" b="1"/>
            </a:lvl3pPr>
            <a:lvl4pPr marL="1828800" lvl="3" indent="-228600" algn="l">
              <a:lnSpc>
                <a:spcPct val="100000"/>
              </a:lnSpc>
              <a:spcBef>
                <a:spcPts val="600"/>
              </a:spcBef>
              <a:spcAft>
                <a:spcPts val="0"/>
              </a:spcAft>
              <a:buSzPts val="1840"/>
              <a:buNone/>
              <a:defRPr sz="1600" b="1"/>
            </a:lvl4pPr>
            <a:lvl5pPr marL="2286000" lvl="4" indent="-228600" algn="l">
              <a:lnSpc>
                <a:spcPct val="100000"/>
              </a:lnSpc>
              <a:spcBef>
                <a:spcPts val="600"/>
              </a:spcBef>
              <a:spcAft>
                <a:spcPts val="0"/>
              </a:spcAft>
              <a:buSzPts val="1840"/>
              <a:buNone/>
              <a:defRPr sz="1600" b="1"/>
            </a:lvl5pPr>
            <a:lvl6pPr marL="2743200" lvl="5" indent="-228600" algn="l">
              <a:lnSpc>
                <a:spcPct val="100000"/>
              </a:lnSpc>
              <a:spcBef>
                <a:spcPts val="600"/>
              </a:spcBef>
              <a:spcAft>
                <a:spcPts val="0"/>
              </a:spcAft>
              <a:buSzPts val="1840"/>
              <a:buNone/>
              <a:defRPr sz="1600" b="1"/>
            </a:lvl6pPr>
            <a:lvl7pPr marL="3200400" lvl="6" indent="-228600" algn="l">
              <a:lnSpc>
                <a:spcPct val="100000"/>
              </a:lnSpc>
              <a:spcBef>
                <a:spcPts val="600"/>
              </a:spcBef>
              <a:spcAft>
                <a:spcPts val="0"/>
              </a:spcAft>
              <a:buSzPts val="1840"/>
              <a:buNone/>
              <a:defRPr sz="1600" b="1"/>
            </a:lvl7pPr>
            <a:lvl8pPr marL="3657600" lvl="7" indent="-228600" algn="l">
              <a:lnSpc>
                <a:spcPct val="100000"/>
              </a:lnSpc>
              <a:spcBef>
                <a:spcPts val="600"/>
              </a:spcBef>
              <a:spcAft>
                <a:spcPts val="0"/>
              </a:spcAft>
              <a:buSzPts val="1840"/>
              <a:buNone/>
              <a:defRPr sz="1600" b="1"/>
            </a:lvl8pPr>
            <a:lvl9pPr marL="4114800" lvl="8" indent="-228600" algn="l">
              <a:lnSpc>
                <a:spcPct val="100000"/>
              </a:lnSpc>
              <a:spcBef>
                <a:spcPts val="600"/>
              </a:spcBef>
              <a:spcAft>
                <a:spcPts val="600"/>
              </a:spcAft>
              <a:buSzPts val="1840"/>
              <a:buNone/>
              <a:defRPr sz="1600" b="1"/>
            </a:lvl9pPr>
          </a:lstStyle>
          <a:p>
            <a:endParaRPr/>
          </a:p>
        </p:txBody>
      </p:sp>
      <p:sp>
        <p:nvSpPr>
          <p:cNvPr id="53" name="Google Shape;53;p8"/>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600"/>
              </a:spcBef>
              <a:spcAft>
                <a:spcPts val="0"/>
              </a:spcAft>
              <a:buSzPts val="2070"/>
              <a:buChar char="•"/>
              <a:defRPr/>
            </a:lvl2pPr>
            <a:lvl3pPr marL="1371600" lvl="2" indent="-360044" algn="l">
              <a:lnSpc>
                <a:spcPct val="100000"/>
              </a:lnSpc>
              <a:spcBef>
                <a:spcPts val="600"/>
              </a:spcBef>
              <a:spcAft>
                <a:spcPts val="0"/>
              </a:spcAft>
              <a:buSzPts val="2070"/>
              <a:buChar char="•"/>
              <a:defRPr/>
            </a:lvl3pPr>
            <a:lvl4pPr marL="1828800" lvl="3" indent="-360044" algn="l">
              <a:lnSpc>
                <a:spcPct val="100000"/>
              </a:lnSpc>
              <a:spcBef>
                <a:spcPts val="600"/>
              </a:spcBef>
              <a:spcAft>
                <a:spcPts val="0"/>
              </a:spcAft>
              <a:buSzPts val="2070"/>
              <a:buChar char="•"/>
              <a:defRPr/>
            </a:lvl4pPr>
            <a:lvl5pPr marL="2286000" lvl="4" indent="-360045" algn="l">
              <a:lnSpc>
                <a:spcPct val="100000"/>
              </a:lnSpc>
              <a:spcBef>
                <a:spcPts val="600"/>
              </a:spcBef>
              <a:spcAft>
                <a:spcPts val="0"/>
              </a:spcAft>
              <a:buSzPts val="2070"/>
              <a:buChar char="•"/>
              <a:defRPr/>
            </a:lvl5pPr>
            <a:lvl6pPr marL="2743200" lvl="5" indent="-360045" algn="l">
              <a:lnSpc>
                <a:spcPct val="100000"/>
              </a:lnSpc>
              <a:spcBef>
                <a:spcPts val="600"/>
              </a:spcBef>
              <a:spcAft>
                <a:spcPts val="0"/>
              </a:spcAft>
              <a:buSzPts val="2070"/>
              <a:buChar char="•"/>
              <a:defRPr/>
            </a:lvl6pPr>
            <a:lvl7pPr marL="3200400" lvl="6" indent="-360045" algn="l">
              <a:lnSpc>
                <a:spcPct val="100000"/>
              </a:lnSpc>
              <a:spcBef>
                <a:spcPts val="600"/>
              </a:spcBef>
              <a:spcAft>
                <a:spcPts val="0"/>
              </a:spcAft>
              <a:buSzPts val="2070"/>
              <a:buChar char="•"/>
              <a:defRPr/>
            </a:lvl7pPr>
            <a:lvl8pPr marL="3657600" lvl="7" indent="-360045" algn="l">
              <a:lnSpc>
                <a:spcPct val="100000"/>
              </a:lnSpc>
              <a:spcBef>
                <a:spcPts val="600"/>
              </a:spcBef>
              <a:spcAft>
                <a:spcPts val="0"/>
              </a:spcAft>
              <a:buSzPts val="2070"/>
              <a:buChar char="•"/>
              <a:defRPr/>
            </a:lvl8pPr>
            <a:lvl9pPr marL="4114800" lvl="8" indent="-360045" algn="l">
              <a:lnSpc>
                <a:spcPct val="100000"/>
              </a:lnSpc>
              <a:spcBef>
                <a:spcPts val="600"/>
              </a:spcBef>
              <a:spcAft>
                <a:spcPts val="600"/>
              </a:spcAft>
              <a:buSzPts val="2070"/>
              <a:buChar char="•"/>
              <a:defRPr/>
            </a:lvl9pPr>
          </a:lstStyle>
          <a:p>
            <a:endParaRPr/>
          </a:p>
        </p:txBody>
      </p:sp>
      <p:sp>
        <p:nvSpPr>
          <p:cNvPr id="54" name="Google Shape;54;p8"/>
          <p:cNvSpPr txBox="1">
            <a:spLocks noGrp="1"/>
          </p:cNvSpPr>
          <p:nvPr>
            <p:ph type="body" idx="3"/>
          </p:nvPr>
        </p:nvSpPr>
        <p:spPr>
          <a:xfrm>
            <a:off x="6180671"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3220"/>
              <a:buNone/>
              <a:defRPr sz="2800" b="0">
                <a:solidFill>
                  <a:schemeClr val="accent1"/>
                </a:solidFill>
              </a:defRPr>
            </a:lvl1pPr>
            <a:lvl2pPr marL="914400" lvl="1" indent="-228600" algn="l">
              <a:lnSpc>
                <a:spcPct val="100000"/>
              </a:lnSpc>
              <a:spcBef>
                <a:spcPts val="600"/>
              </a:spcBef>
              <a:spcAft>
                <a:spcPts val="0"/>
              </a:spcAft>
              <a:buSzPts val="2300"/>
              <a:buNone/>
              <a:defRPr sz="2000" b="1"/>
            </a:lvl2pPr>
            <a:lvl3pPr marL="1371600" lvl="2" indent="-228600" algn="l">
              <a:lnSpc>
                <a:spcPct val="100000"/>
              </a:lnSpc>
              <a:spcBef>
                <a:spcPts val="600"/>
              </a:spcBef>
              <a:spcAft>
                <a:spcPts val="0"/>
              </a:spcAft>
              <a:buSzPts val="2070"/>
              <a:buNone/>
              <a:defRPr sz="1800" b="1"/>
            </a:lvl3pPr>
            <a:lvl4pPr marL="1828800" lvl="3" indent="-228600" algn="l">
              <a:lnSpc>
                <a:spcPct val="100000"/>
              </a:lnSpc>
              <a:spcBef>
                <a:spcPts val="600"/>
              </a:spcBef>
              <a:spcAft>
                <a:spcPts val="0"/>
              </a:spcAft>
              <a:buSzPts val="1840"/>
              <a:buNone/>
              <a:defRPr sz="1600" b="1"/>
            </a:lvl4pPr>
            <a:lvl5pPr marL="2286000" lvl="4" indent="-228600" algn="l">
              <a:lnSpc>
                <a:spcPct val="100000"/>
              </a:lnSpc>
              <a:spcBef>
                <a:spcPts val="600"/>
              </a:spcBef>
              <a:spcAft>
                <a:spcPts val="0"/>
              </a:spcAft>
              <a:buSzPts val="1840"/>
              <a:buNone/>
              <a:defRPr sz="1600" b="1"/>
            </a:lvl5pPr>
            <a:lvl6pPr marL="2743200" lvl="5" indent="-228600" algn="l">
              <a:lnSpc>
                <a:spcPct val="100000"/>
              </a:lnSpc>
              <a:spcBef>
                <a:spcPts val="600"/>
              </a:spcBef>
              <a:spcAft>
                <a:spcPts val="0"/>
              </a:spcAft>
              <a:buSzPts val="1840"/>
              <a:buNone/>
              <a:defRPr sz="1600" b="1"/>
            </a:lvl6pPr>
            <a:lvl7pPr marL="3200400" lvl="6" indent="-228600" algn="l">
              <a:lnSpc>
                <a:spcPct val="100000"/>
              </a:lnSpc>
              <a:spcBef>
                <a:spcPts val="600"/>
              </a:spcBef>
              <a:spcAft>
                <a:spcPts val="0"/>
              </a:spcAft>
              <a:buSzPts val="1840"/>
              <a:buNone/>
              <a:defRPr sz="1600" b="1"/>
            </a:lvl7pPr>
            <a:lvl8pPr marL="3657600" lvl="7" indent="-228600" algn="l">
              <a:lnSpc>
                <a:spcPct val="100000"/>
              </a:lnSpc>
              <a:spcBef>
                <a:spcPts val="600"/>
              </a:spcBef>
              <a:spcAft>
                <a:spcPts val="0"/>
              </a:spcAft>
              <a:buSzPts val="1840"/>
              <a:buNone/>
              <a:defRPr sz="1600" b="1"/>
            </a:lvl8pPr>
            <a:lvl9pPr marL="4114800" lvl="8" indent="-228600" algn="l">
              <a:lnSpc>
                <a:spcPct val="100000"/>
              </a:lnSpc>
              <a:spcBef>
                <a:spcPts val="600"/>
              </a:spcBef>
              <a:spcAft>
                <a:spcPts val="600"/>
              </a:spcAft>
              <a:buSzPts val="1840"/>
              <a:buNone/>
              <a:defRPr sz="1600" b="1"/>
            </a:lvl9pPr>
          </a:lstStyle>
          <a:p>
            <a:endParaRPr/>
          </a:p>
        </p:txBody>
      </p:sp>
      <p:sp>
        <p:nvSpPr>
          <p:cNvPr id="55" name="Google Shape;55;p8"/>
          <p:cNvSpPr txBox="1">
            <a:spLocks noGrp="1"/>
          </p:cNvSpPr>
          <p:nvPr>
            <p:ph type="body" idx="4"/>
          </p:nvPr>
        </p:nvSpPr>
        <p:spPr>
          <a:xfrm>
            <a:off x="6180671"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600"/>
              </a:spcBef>
              <a:spcAft>
                <a:spcPts val="0"/>
              </a:spcAft>
              <a:buSzPts val="2070"/>
              <a:buChar char="•"/>
              <a:defRPr/>
            </a:lvl2pPr>
            <a:lvl3pPr marL="1371600" lvl="2" indent="-360044" algn="l">
              <a:lnSpc>
                <a:spcPct val="100000"/>
              </a:lnSpc>
              <a:spcBef>
                <a:spcPts val="600"/>
              </a:spcBef>
              <a:spcAft>
                <a:spcPts val="0"/>
              </a:spcAft>
              <a:buSzPts val="2070"/>
              <a:buChar char="•"/>
              <a:defRPr/>
            </a:lvl3pPr>
            <a:lvl4pPr marL="1828800" lvl="3" indent="-360044" algn="l">
              <a:lnSpc>
                <a:spcPct val="100000"/>
              </a:lnSpc>
              <a:spcBef>
                <a:spcPts val="600"/>
              </a:spcBef>
              <a:spcAft>
                <a:spcPts val="0"/>
              </a:spcAft>
              <a:buSzPts val="2070"/>
              <a:buChar char="•"/>
              <a:defRPr/>
            </a:lvl4pPr>
            <a:lvl5pPr marL="2286000" lvl="4" indent="-360045" algn="l">
              <a:lnSpc>
                <a:spcPct val="100000"/>
              </a:lnSpc>
              <a:spcBef>
                <a:spcPts val="600"/>
              </a:spcBef>
              <a:spcAft>
                <a:spcPts val="0"/>
              </a:spcAft>
              <a:buSzPts val="2070"/>
              <a:buChar char="•"/>
              <a:defRPr/>
            </a:lvl5pPr>
            <a:lvl6pPr marL="2743200" lvl="5" indent="-360045" algn="l">
              <a:lnSpc>
                <a:spcPct val="100000"/>
              </a:lnSpc>
              <a:spcBef>
                <a:spcPts val="600"/>
              </a:spcBef>
              <a:spcAft>
                <a:spcPts val="0"/>
              </a:spcAft>
              <a:buSzPts val="2070"/>
              <a:buChar char="•"/>
              <a:defRPr/>
            </a:lvl6pPr>
            <a:lvl7pPr marL="3200400" lvl="6" indent="-360045" algn="l">
              <a:lnSpc>
                <a:spcPct val="100000"/>
              </a:lnSpc>
              <a:spcBef>
                <a:spcPts val="600"/>
              </a:spcBef>
              <a:spcAft>
                <a:spcPts val="0"/>
              </a:spcAft>
              <a:buSzPts val="2070"/>
              <a:buChar char="•"/>
              <a:defRPr/>
            </a:lvl7pPr>
            <a:lvl8pPr marL="3657600" lvl="7" indent="-360045" algn="l">
              <a:lnSpc>
                <a:spcPct val="100000"/>
              </a:lnSpc>
              <a:spcBef>
                <a:spcPts val="600"/>
              </a:spcBef>
              <a:spcAft>
                <a:spcPts val="0"/>
              </a:spcAft>
              <a:buSzPts val="2070"/>
              <a:buChar char="•"/>
              <a:defRPr/>
            </a:lvl8pPr>
            <a:lvl9pPr marL="4114800" lvl="8" indent="-360045" algn="l">
              <a:lnSpc>
                <a:spcPct val="100000"/>
              </a:lnSpc>
              <a:spcBef>
                <a:spcPts val="600"/>
              </a:spcBef>
              <a:spcAft>
                <a:spcPts val="600"/>
              </a:spcAft>
              <a:buSzPts val="2070"/>
              <a:buChar char="•"/>
              <a:defRPr/>
            </a:lvl9pPr>
          </a:lstStyle>
          <a:p>
            <a:endParaRPr/>
          </a:p>
        </p:txBody>
      </p:sp>
      <p:sp>
        <p:nvSpPr>
          <p:cNvPr id="56" name="Google Shape;56;p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cxnSp>
        <p:nvCxnSpPr>
          <p:cNvPr id="59" name="Google Shape;59;p8"/>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cxnSp>
        <p:nvCxnSpPr>
          <p:cNvPr id="65" name="Google Shape;65;p9"/>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66"/>
        <p:cNvGrpSpPr/>
        <p:nvPr/>
      </p:nvGrpSpPr>
      <p:grpSpPr>
        <a:xfrm>
          <a:off x="0" y="0"/>
          <a:ext cx="0" cy="0"/>
          <a:chOff x="0" y="0"/>
          <a:chExt cx="0" cy="0"/>
        </a:xfrm>
      </p:grpSpPr>
      <p:sp>
        <p:nvSpPr>
          <p:cNvPr id="67" name="Google Shape;67;p1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rgbClr val="262626"/>
              </a:buClr>
              <a:buSzPts val="2400"/>
              <a:buFont typeface="Garamond"/>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600"/>
              </a:spcBef>
              <a:spcAft>
                <a:spcPts val="0"/>
              </a:spcAft>
              <a:buSzPts val="2070"/>
              <a:buChar char="•"/>
              <a:defRPr/>
            </a:lvl2pPr>
            <a:lvl3pPr marL="1371600" lvl="2" indent="-360044" algn="l">
              <a:lnSpc>
                <a:spcPct val="100000"/>
              </a:lnSpc>
              <a:spcBef>
                <a:spcPts val="600"/>
              </a:spcBef>
              <a:spcAft>
                <a:spcPts val="0"/>
              </a:spcAft>
              <a:buSzPts val="2070"/>
              <a:buChar char="•"/>
              <a:defRPr/>
            </a:lvl3pPr>
            <a:lvl4pPr marL="1828800" lvl="3" indent="-360044" algn="l">
              <a:lnSpc>
                <a:spcPct val="100000"/>
              </a:lnSpc>
              <a:spcBef>
                <a:spcPts val="600"/>
              </a:spcBef>
              <a:spcAft>
                <a:spcPts val="0"/>
              </a:spcAft>
              <a:buSzPts val="2070"/>
              <a:buChar char="•"/>
              <a:defRPr/>
            </a:lvl4pPr>
            <a:lvl5pPr marL="2286000" lvl="4" indent="-360045" algn="l">
              <a:lnSpc>
                <a:spcPct val="100000"/>
              </a:lnSpc>
              <a:spcBef>
                <a:spcPts val="600"/>
              </a:spcBef>
              <a:spcAft>
                <a:spcPts val="0"/>
              </a:spcAft>
              <a:buSzPts val="2070"/>
              <a:buChar char="•"/>
              <a:defRPr/>
            </a:lvl5pPr>
            <a:lvl6pPr marL="2743200" lvl="5" indent="-360045" algn="l">
              <a:lnSpc>
                <a:spcPct val="100000"/>
              </a:lnSpc>
              <a:spcBef>
                <a:spcPts val="600"/>
              </a:spcBef>
              <a:spcAft>
                <a:spcPts val="0"/>
              </a:spcAft>
              <a:buSzPts val="2070"/>
              <a:buChar char="•"/>
              <a:defRPr/>
            </a:lvl6pPr>
            <a:lvl7pPr marL="3200400" lvl="6" indent="-360045" algn="l">
              <a:lnSpc>
                <a:spcPct val="100000"/>
              </a:lnSpc>
              <a:spcBef>
                <a:spcPts val="600"/>
              </a:spcBef>
              <a:spcAft>
                <a:spcPts val="0"/>
              </a:spcAft>
              <a:buSzPts val="2070"/>
              <a:buChar char="•"/>
              <a:defRPr/>
            </a:lvl7pPr>
            <a:lvl8pPr marL="3657600" lvl="7" indent="-360045" algn="l">
              <a:lnSpc>
                <a:spcPct val="100000"/>
              </a:lnSpc>
              <a:spcBef>
                <a:spcPts val="600"/>
              </a:spcBef>
              <a:spcAft>
                <a:spcPts val="0"/>
              </a:spcAft>
              <a:buSzPts val="2070"/>
              <a:buChar char="•"/>
              <a:defRPr/>
            </a:lvl8pPr>
            <a:lvl9pPr marL="4114800" lvl="8" indent="-360045" algn="l">
              <a:lnSpc>
                <a:spcPct val="100000"/>
              </a:lnSpc>
              <a:spcBef>
                <a:spcPts val="600"/>
              </a:spcBef>
              <a:spcAft>
                <a:spcPts val="600"/>
              </a:spcAft>
              <a:buSzPts val="2070"/>
              <a:buChar char="•"/>
              <a:defRPr/>
            </a:lvl9pPr>
          </a:lstStyle>
          <a:p>
            <a:endParaRPr/>
          </a:p>
        </p:txBody>
      </p:sp>
      <p:sp>
        <p:nvSpPr>
          <p:cNvPr id="73" name="Google Shape;73;p11"/>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840"/>
              <a:buNone/>
              <a:defRPr sz="1600"/>
            </a:lvl1pPr>
            <a:lvl2pPr marL="914400" lvl="1" indent="-228600" algn="l">
              <a:lnSpc>
                <a:spcPct val="100000"/>
              </a:lnSpc>
              <a:spcBef>
                <a:spcPts val="600"/>
              </a:spcBef>
              <a:spcAft>
                <a:spcPts val="0"/>
              </a:spcAft>
              <a:buSzPts val="1380"/>
              <a:buNone/>
              <a:defRPr sz="1200"/>
            </a:lvl2pPr>
            <a:lvl3pPr marL="1371600" lvl="2" indent="-228600" algn="l">
              <a:lnSpc>
                <a:spcPct val="100000"/>
              </a:lnSpc>
              <a:spcBef>
                <a:spcPts val="600"/>
              </a:spcBef>
              <a:spcAft>
                <a:spcPts val="0"/>
              </a:spcAft>
              <a:buSzPts val="1150"/>
              <a:buNone/>
              <a:defRPr sz="1000"/>
            </a:lvl3pPr>
            <a:lvl4pPr marL="1828800" lvl="3" indent="-228600" algn="l">
              <a:lnSpc>
                <a:spcPct val="100000"/>
              </a:lnSpc>
              <a:spcBef>
                <a:spcPts val="600"/>
              </a:spcBef>
              <a:spcAft>
                <a:spcPts val="0"/>
              </a:spcAft>
              <a:buSzPts val="1035"/>
              <a:buNone/>
              <a:defRPr sz="900"/>
            </a:lvl4pPr>
            <a:lvl5pPr marL="2286000" lvl="4" indent="-228600" algn="l">
              <a:lnSpc>
                <a:spcPct val="100000"/>
              </a:lnSpc>
              <a:spcBef>
                <a:spcPts val="600"/>
              </a:spcBef>
              <a:spcAft>
                <a:spcPts val="0"/>
              </a:spcAft>
              <a:buSzPts val="1035"/>
              <a:buNone/>
              <a:defRPr sz="900"/>
            </a:lvl5pPr>
            <a:lvl6pPr marL="2743200" lvl="5" indent="-228600" algn="l">
              <a:lnSpc>
                <a:spcPct val="100000"/>
              </a:lnSpc>
              <a:spcBef>
                <a:spcPts val="600"/>
              </a:spcBef>
              <a:spcAft>
                <a:spcPts val="0"/>
              </a:spcAft>
              <a:buSzPts val="1035"/>
              <a:buNone/>
              <a:defRPr sz="900"/>
            </a:lvl6pPr>
            <a:lvl7pPr marL="3200400" lvl="6" indent="-228600" algn="l">
              <a:lnSpc>
                <a:spcPct val="100000"/>
              </a:lnSpc>
              <a:spcBef>
                <a:spcPts val="600"/>
              </a:spcBef>
              <a:spcAft>
                <a:spcPts val="0"/>
              </a:spcAft>
              <a:buSzPts val="1035"/>
              <a:buNone/>
              <a:defRPr sz="900"/>
            </a:lvl7pPr>
            <a:lvl8pPr marL="3657600" lvl="7" indent="-228600" algn="l">
              <a:lnSpc>
                <a:spcPct val="100000"/>
              </a:lnSpc>
              <a:spcBef>
                <a:spcPts val="600"/>
              </a:spcBef>
              <a:spcAft>
                <a:spcPts val="0"/>
              </a:spcAft>
              <a:buSzPts val="1035"/>
              <a:buNone/>
              <a:defRPr sz="900"/>
            </a:lvl8pPr>
            <a:lvl9pPr marL="4114800" lvl="8" indent="-228600" algn="l">
              <a:lnSpc>
                <a:spcPct val="100000"/>
              </a:lnSpc>
              <a:spcBef>
                <a:spcPts val="600"/>
              </a:spcBef>
              <a:spcAft>
                <a:spcPts val="600"/>
              </a:spcAft>
              <a:buSzPts val="1035"/>
              <a:buNone/>
              <a:defRPr sz="900"/>
            </a:lvl9pPr>
          </a:lstStyle>
          <a:p>
            <a:endParaRPr/>
          </a:p>
        </p:txBody>
      </p:sp>
      <p:sp>
        <p:nvSpPr>
          <p:cNvPr id="74" name="Google Shape;74;p1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cxnSp>
        <p:nvCxnSpPr>
          <p:cNvPr id="77" name="Google Shape;77;p11"/>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rgbClr val="262626"/>
              </a:buClr>
              <a:buSzPts val="2800"/>
              <a:buFont typeface="Garamond"/>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00000"/>
              </a:lnSpc>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lnSpc>
                <a:spcPct val="100000"/>
              </a:lnSpc>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1" name="Google Shape;81;p12"/>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60"/>
              </a:spcBef>
              <a:spcAft>
                <a:spcPts val="0"/>
              </a:spcAft>
              <a:buSzPts val="2070"/>
              <a:buNone/>
              <a:defRPr sz="1800"/>
            </a:lvl1pPr>
            <a:lvl2pPr marL="914400" lvl="1" indent="-228600" algn="l">
              <a:lnSpc>
                <a:spcPct val="100000"/>
              </a:lnSpc>
              <a:spcBef>
                <a:spcPts val="600"/>
              </a:spcBef>
              <a:spcAft>
                <a:spcPts val="0"/>
              </a:spcAft>
              <a:buSzPts val="1380"/>
              <a:buNone/>
              <a:defRPr sz="1200"/>
            </a:lvl2pPr>
            <a:lvl3pPr marL="1371600" lvl="2" indent="-228600" algn="l">
              <a:lnSpc>
                <a:spcPct val="100000"/>
              </a:lnSpc>
              <a:spcBef>
                <a:spcPts val="600"/>
              </a:spcBef>
              <a:spcAft>
                <a:spcPts val="0"/>
              </a:spcAft>
              <a:buSzPts val="1150"/>
              <a:buNone/>
              <a:defRPr sz="1000"/>
            </a:lvl3pPr>
            <a:lvl4pPr marL="1828800" lvl="3" indent="-228600" algn="l">
              <a:lnSpc>
                <a:spcPct val="100000"/>
              </a:lnSpc>
              <a:spcBef>
                <a:spcPts val="600"/>
              </a:spcBef>
              <a:spcAft>
                <a:spcPts val="0"/>
              </a:spcAft>
              <a:buSzPts val="1035"/>
              <a:buNone/>
              <a:defRPr sz="900"/>
            </a:lvl4pPr>
            <a:lvl5pPr marL="2286000" lvl="4" indent="-228600" algn="l">
              <a:lnSpc>
                <a:spcPct val="100000"/>
              </a:lnSpc>
              <a:spcBef>
                <a:spcPts val="600"/>
              </a:spcBef>
              <a:spcAft>
                <a:spcPts val="0"/>
              </a:spcAft>
              <a:buSzPts val="1035"/>
              <a:buNone/>
              <a:defRPr sz="900"/>
            </a:lvl5pPr>
            <a:lvl6pPr marL="2743200" lvl="5" indent="-228600" algn="l">
              <a:lnSpc>
                <a:spcPct val="100000"/>
              </a:lnSpc>
              <a:spcBef>
                <a:spcPts val="600"/>
              </a:spcBef>
              <a:spcAft>
                <a:spcPts val="0"/>
              </a:spcAft>
              <a:buSzPts val="1035"/>
              <a:buNone/>
              <a:defRPr sz="900"/>
            </a:lvl6pPr>
            <a:lvl7pPr marL="3200400" lvl="6" indent="-228600" algn="l">
              <a:lnSpc>
                <a:spcPct val="100000"/>
              </a:lnSpc>
              <a:spcBef>
                <a:spcPts val="600"/>
              </a:spcBef>
              <a:spcAft>
                <a:spcPts val="0"/>
              </a:spcAft>
              <a:buSzPts val="1035"/>
              <a:buNone/>
              <a:defRPr sz="900"/>
            </a:lvl7pPr>
            <a:lvl8pPr marL="3657600" lvl="7" indent="-228600" algn="l">
              <a:lnSpc>
                <a:spcPct val="100000"/>
              </a:lnSpc>
              <a:spcBef>
                <a:spcPts val="600"/>
              </a:spcBef>
              <a:spcAft>
                <a:spcPts val="0"/>
              </a:spcAft>
              <a:buSzPts val="1035"/>
              <a:buNone/>
              <a:defRPr sz="900"/>
            </a:lvl8pPr>
            <a:lvl9pPr marL="4114800" lvl="8" indent="-228600" algn="l">
              <a:lnSpc>
                <a:spcPct val="100000"/>
              </a:lnSpc>
              <a:spcBef>
                <a:spcPts val="600"/>
              </a:spcBef>
              <a:spcAft>
                <a:spcPts val="600"/>
              </a:spcAft>
              <a:buSzPts val="1035"/>
              <a:buNone/>
              <a:defRPr sz="900"/>
            </a:lvl9pPr>
          </a:lstStyle>
          <a:p>
            <a:endParaRPr/>
          </a:p>
        </p:txBody>
      </p:sp>
      <p:sp>
        <p:nvSpPr>
          <p:cNvPr id="82" name="Google Shape;82;p1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3"/>
          <p:cNvGrpSpPr/>
          <p:nvPr/>
        </p:nvGrpSpPr>
        <p:grpSpPr>
          <a:xfrm>
            <a:off x="0" y="0"/>
            <a:ext cx="12188825" cy="6856214"/>
            <a:chOff x="0" y="0"/>
            <a:chExt cx="12188825" cy="6856214"/>
          </a:xfrm>
        </p:grpSpPr>
        <p:pic>
          <p:nvPicPr>
            <p:cNvPr id="7" name="Google Shape;7;p3" descr="HD-PanelContent-V.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8" name="Google Shape;8;p3"/>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 name="Google Shape;9;p3" descr="HDRibbonContent-UniformTrim.png"/>
            <p:cNvPicPr preferRelativeResize="0"/>
            <p:nvPr/>
          </p:nvPicPr>
          <p:blipFill rotWithShape="1">
            <a:blip r:embed="rId21">
              <a:alphaModFix/>
            </a:blip>
            <a:srcRect r="5093"/>
            <a:stretch/>
          </p:blipFill>
          <p:spPr>
            <a:xfrm rot="5400000">
              <a:off x="5706471" y="76265"/>
              <a:ext cx="758952" cy="606425"/>
            </a:xfrm>
            <a:prstGeom prst="rect">
              <a:avLst/>
            </a:prstGeom>
            <a:noFill/>
            <a:ln>
              <a:noFill/>
            </a:ln>
          </p:spPr>
        </p:pic>
        <p:pic>
          <p:nvPicPr>
            <p:cNvPr id="10" name="Google Shape;10;p3" descr="HDRibbonContent-UniformTrim.png"/>
            <p:cNvPicPr preferRelativeResize="0"/>
            <p:nvPr/>
          </p:nvPicPr>
          <p:blipFill rotWithShape="1">
            <a:blip r:embed="rId21">
              <a:alphaModFix/>
            </a:blip>
            <a:srcRect r="5093"/>
            <a:stretch/>
          </p:blipFill>
          <p:spPr>
            <a:xfrm rot="5400000">
              <a:off x="5706470" y="6173526"/>
              <a:ext cx="758952" cy="606425"/>
            </a:xfrm>
            <a:prstGeom prst="rect">
              <a:avLst/>
            </a:prstGeom>
            <a:noFill/>
            <a:ln>
              <a:noFill/>
            </a:ln>
          </p:spPr>
        </p:pic>
      </p:grpSp>
      <p:sp>
        <p:nvSpPr>
          <p:cNvPr id="11" name="Google Shape;11;p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2" name="Google Shape;12;p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marR="0" lvl="0" indent="-403860" algn="l" rtl="0">
              <a:lnSpc>
                <a:spcPct val="100000"/>
              </a:lnSpc>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lnSpc>
                <a:spcPct val="100000"/>
              </a:lnSpc>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lnSpc>
                <a:spcPct val="100000"/>
              </a:lnSpc>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lnSpc>
                <a:spcPct val="100000"/>
              </a:lnSpc>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lnSpc>
                <a:spcPct val="100000"/>
              </a:lnSpc>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lnSpc>
                <a:spcPct val="100000"/>
              </a:lnSpc>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lnSpc>
                <a:spcPct val="100000"/>
              </a:lnSpc>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lnSpc>
                <a:spcPct val="100000"/>
              </a:lnSpc>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lnSpc>
                <a:spcPct val="100000"/>
              </a:lnSpc>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Google Shape;13;p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p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9pPr>
          </a:lstStyle>
          <a:p>
            <a:endParaRPr/>
          </a:p>
        </p:txBody>
      </p:sp>
      <p:sp>
        <p:nvSpPr>
          <p:cNvPr id="15" name="Google Shape;15;p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kafka.apache.org/powered-by"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open.nytimes.com/publishing-with-apache-kafka-at-the-new-york-times-7f0e3b7d2077" TargetMode="External"/><Relationship Id="rId3" Type="http://schemas.openxmlformats.org/officeDocument/2006/relationships/hyperlink" Target="https://kknews.cc/tech/lp3nby9.html" TargetMode="External"/><Relationship Id="rId7" Type="http://schemas.openxmlformats.org/officeDocument/2006/relationships/hyperlink" Target="https://www.confluent.io/blog/kafka-fastest-messaging-syste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cloudurable.com/kafka-aws-consulting/index.html" TargetMode="External"/><Relationship Id="rId5" Type="http://schemas.openxmlformats.org/officeDocument/2006/relationships/hyperlink" Target="about:blank" TargetMode="External"/><Relationship Id="rId4" Type="http://schemas.openxmlformats.org/officeDocument/2006/relationships/hyperlink" Target="https://medium.com/@chihsuan/introduction-to-apache-kafka-1cae693aa85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afka.apache.org/documentation/stream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kafka.apache.org/documentation.html#connec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grpSp>
        <p:nvGrpSpPr>
          <p:cNvPr id="151" name="Google Shape;151;p1"/>
          <p:cNvGrpSpPr/>
          <p:nvPr/>
        </p:nvGrpSpPr>
        <p:grpSpPr>
          <a:xfrm>
            <a:off x="0" y="0"/>
            <a:ext cx="12188825" cy="6856214"/>
            <a:chOff x="0" y="0"/>
            <a:chExt cx="12188825" cy="6856214"/>
          </a:xfrm>
        </p:grpSpPr>
        <p:pic>
          <p:nvPicPr>
            <p:cNvPr id="152" name="Google Shape;152;p1"/>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153" name="Google Shape;153;p1"/>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4" name="Google Shape;154;p1"/>
            <p:cNvPicPr preferRelativeResize="0"/>
            <p:nvPr/>
          </p:nvPicPr>
          <p:blipFill rotWithShape="1">
            <a:blip r:embed="rId5">
              <a:alphaModFix/>
            </a:blip>
            <a:srcRect r="5093"/>
            <a:stretch/>
          </p:blipFill>
          <p:spPr>
            <a:xfrm rot="5400000">
              <a:off x="5706471" y="76265"/>
              <a:ext cx="758952" cy="606425"/>
            </a:xfrm>
            <a:prstGeom prst="rect">
              <a:avLst/>
            </a:prstGeom>
            <a:noFill/>
            <a:ln>
              <a:noFill/>
            </a:ln>
          </p:spPr>
        </p:pic>
        <p:pic>
          <p:nvPicPr>
            <p:cNvPr id="155" name="Google Shape;155;p1"/>
            <p:cNvPicPr preferRelativeResize="0"/>
            <p:nvPr/>
          </p:nvPicPr>
          <p:blipFill rotWithShape="1">
            <a:blip r:embed="rId5">
              <a:alphaModFix/>
            </a:blip>
            <a:srcRect r="5093"/>
            <a:stretch/>
          </p:blipFill>
          <p:spPr>
            <a:xfrm rot="5400000">
              <a:off x="5706470" y="6173526"/>
              <a:ext cx="758952" cy="606425"/>
            </a:xfrm>
            <a:prstGeom prst="rect">
              <a:avLst/>
            </a:prstGeom>
            <a:noFill/>
            <a:ln>
              <a:noFill/>
            </a:ln>
          </p:spPr>
        </p:pic>
      </p:grpSp>
      <p:cxnSp>
        <p:nvCxnSpPr>
          <p:cNvPr id="156" name="Google Shape;156;p1"/>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157" name="Google Shape;157;p1"/>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aramond"/>
              <a:ea typeface="Garamond"/>
              <a:cs typeface="Garamond"/>
              <a:sym typeface="Garamond"/>
            </a:endParaRPr>
          </a:p>
        </p:txBody>
      </p:sp>
      <p:pic>
        <p:nvPicPr>
          <p:cNvPr id="158" name="Google Shape;158;p1"/>
          <p:cNvPicPr preferRelativeResize="0"/>
          <p:nvPr/>
        </p:nvPicPr>
        <p:blipFill rotWithShape="1">
          <a:blip r:embed="rId6">
            <a:alphaModFix/>
          </a:blip>
          <a:srcRect/>
          <a:stretch/>
        </p:blipFill>
        <p:spPr>
          <a:xfrm>
            <a:off x="3175" y="0"/>
            <a:ext cx="12188825" cy="6856214"/>
          </a:xfrm>
          <a:prstGeom prst="rect">
            <a:avLst/>
          </a:prstGeom>
          <a:gradFill>
            <a:gsLst>
              <a:gs pos="0">
                <a:srgbClr val="D37639"/>
              </a:gs>
              <a:gs pos="100000">
                <a:srgbClr val="AD5C27"/>
              </a:gs>
            </a:gsLst>
            <a:lin ang="5400000" scaled="0"/>
          </a:gradFill>
          <a:ln>
            <a:noFill/>
          </a:ln>
        </p:spPr>
      </p:pic>
      <p:pic>
        <p:nvPicPr>
          <p:cNvPr id="159" name="Google Shape;159;p1"/>
          <p:cNvPicPr preferRelativeResize="0"/>
          <p:nvPr/>
        </p:nvPicPr>
        <p:blipFill rotWithShape="1">
          <a:blip r:embed="rId7">
            <a:alphaModFix/>
          </a:blip>
          <a:srcRect l="5621" t="32929" r="5622" b="21272"/>
          <a:stretch/>
        </p:blipFill>
        <p:spPr>
          <a:xfrm>
            <a:off x="5414212" y="2352170"/>
            <a:ext cx="1363576" cy="441158"/>
          </a:xfrm>
          <a:prstGeom prst="rect">
            <a:avLst/>
          </a:prstGeom>
          <a:noFill/>
          <a:ln>
            <a:noFill/>
          </a:ln>
        </p:spPr>
      </p:pic>
      <p:sp>
        <p:nvSpPr>
          <p:cNvPr id="160" name="Google Shape;160;p1"/>
          <p:cNvSpPr txBox="1">
            <a:spLocks noGrp="1"/>
          </p:cNvSpPr>
          <p:nvPr>
            <p:ph type="ctrTitle"/>
          </p:nvPr>
        </p:nvSpPr>
        <p:spPr>
          <a:xfrm>
            <a:off x="1295402" y="982132"/>
            <a:ext cx="9601196" cy="136825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73737"/>
              </a:buClr>
              <a:buSzPts val="6600"/>
              <a:buFont typeface="Garamond"/>
              <a:buNone/>
            </a:pPr>
            <a:r>
              <a:rPr lang="en-US" sz="6600">
                <a:solidFill>
                  <a:srgbClr val="373737"/>
                </a:solidFill>
              </a:rPr>
              <a:t>Kafka</a:t>
            </a:r>
            <a:endParaRPr/>
          </a:p>
        </p:txBody>
      </p:sp>
      <p:sp>
        <p:nvSpPr>
          <p:cNvPr id="2" name="副標題 1"/>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a2b97fd381_2_10"/>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US"/>
              <a:t>Case Study – The New York Times</a:t>
            </a:r>
            <a:endParaRPr/>
          </a:p>
        </p:txBody>
      </p:sp>
      <p:sp>
        <p:nvSpPr>
          <p:cNvPr id="222" name="Google Shape;222;ga2b97fd381_2_10"/>
          <p:cNvSpPr txBox="1">
            <a:spLocks noGrp="1"/>
          </p:cNvSpPr>
          <p:nvPr>
            <p:ph type="body" idx="1"/>
          </p:nvPr>
        </p:nvSpPr>
        <p:spPr>
          <a:xfrm>
            <a:off x="1295401" y="2556932"/>
            <a:ext cx="9601200" cy="3318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100"/>
              <a:buFont typeface="Arial"/>
              <a:buNone/>
            </a:pPr>
            <a:r>
              <a:rPr lang="en-US" b="1"/>
              <a:t>The problem with API-based approaches:</a:t>
            </a:r>
            <a:endParaRPr b="1"/>
          </a:p>
          <a:p>
            <a:pPr marL="457200" lvl="0" indent="-360045" algn="l" rtl="0">
              <a:lnSpc>
                <a:spcPct val="100000"/>
              </a:lnSpc>
              <a:spcBef>
                <a:spcPts val="600"/>
              </a:spcBef>
              <a:spcAft>
                <a:spcPts val="0"/>
              </a:spcAft>
              <a:buSzPts val="2070"/>
              <a:buChar char="•"/>
            </a:pPr>
            <a:r>
              <a:rPr lang="en-US"/>
              <a:t>Need to know all the different APIs </a:t>
            </a:r>
            <a:endParaRPr/>
          </a:p>
          <a:p>
            <a:pPr marL="457200" lvl="0" indent="0" algn="l" rtl="0">
              <a:lnSpc>
                <a:spcPct val="100000"/>
              </a:lnSpc>
              <a:spcBef>
                <a:spcPts val="600"/>
              </a:spcBef>
              <a:spcAft>
                <a:spcPts val="0"/>
              </a:spcAft>
              <a:buSzPts val="2070"/>
              <a:buNone/>
            </a:pPr>
            <a:r>
              <a:rPr lang="en-US"/>
              <a:t>and idiosyncrasies.</a:t>
            </a:r>
            <a:endParaRPr/>
          </a:p>
          <a:p>
            <a:pPr marL="457200" lvl="0" indent="-360045" algn="l" rtl="0">
              <a:lnSpc>
                <a:spcPct val="100000"/>
              </a:lnSpc>
              <a:spcBef>
                <a:spcPts val="600"/>
              </a:spcBef>
              <a:spcAft>
                <a:spcPts val="0"/>
              </a:spcAft>
              <a:buSzPts val="2070"/>
              <a:buChar char="•"/>
            </a:pPr>
            <a:r>
              <a:rPr lang="en-US"/>
              <a:t>Difficult to access previously published </a:t>
            </a:r>
            <a:endParaRPr/>
          </a:p>
          <a:p>
            <a:pPr marL="457200" lvl="0" indent="0" algn="l" rtl="0">
              <a:lnSpc>
                <a:spcPct val="100000"/>
              </a:lnSpc>
              <a:spcBef>
                <a:spcPts val="600"/>
              </a:spcBef>
              <a:spcAft>
                <a:spcPts val="600"/>
              </a:spcAft>
              <a:buSzPts val="2070"/>
              <a:buNone/>
            </a:pPr>
            <a:r>
              <a:rPr lang="en-US"/>
              <a:t>content.</a:t>
            </a:r>
            <a:endParaRPr/>
          </a:p>
        </p:txBody>
      </p:sp>
      <p:pic>
        <p:nvPicPr>
          <p:cNvPr id="223" name="Google Shape;223;ga2b97fd381_2_10"/>
          <p:cNvPicPr preferRelativeResize="0"/>
          <p:nvPr/>
        </p:nvPicPr>
        <p:blipFill rotWithShape="1">
          <a:blip r:embed="rId3">
            <a:alphaModFix/>
          </a:blip>
          <a:srcRect l="-10205" r="5962" b="-5296"/>
          <a:stretch/>
        </p:blipFill>
        <p:spPr>
          <a:xfrm>
            <a:off x="6311500" y="1988075"/>
            <a:ext cx="5880499" cy="456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a2b97fd381_2_22"/>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US"/>
              <a:t>Solution - Kafka's log-based architecture</a:t>
            </a:r>
            <a:endParaRPr/>
          </a:p>
        </p:txBody>
      </p:sp>
      <p:pic>
        <p:nvPicPr>
          <p:cNvPr id="229" name="Google Shape;229;ga2b97fd381_2_22"/>
          <p:cNvPicPr preferRelativeResize="0"/>
          <p:nvPr/>
        </p:nvPicPr>
        <p:blipFill rotWithShape="1">
          <a:blip r:embed="rId3">
            <a:alphaModFix/>
          </a:blip>
          <a:srcRect/>
          <a:stretch/>
        </p:blipFill>
        <p:spPr>
          <a:xfrm>
            <a:off x="3110450" y="2320125"/>
            <a:ext cx="5976101" cy="41457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a32ff1c171_0_0"/>
          <p:cNvSpPr txBox="1"/>
          <p:nvPr/>
        </p:nvSpPr>
        <p:spPr>
          <a:xfrm>
            <a:off x="1387925" y="997850"/>
            <a:ext cx="93888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4400"/>
              <a:buFont typeface="Arial"/>
              <a:buNone/>
            </a:pPr>
            <a:r>
              <a:rPr lang="en-US" sz="4400" b="0" i="0" u="none" strike="noStrike" cap="none">
                <a:solidFill>
                  <a:srgbClr val="000000"/>
                </a:solidFill>
                <a:latin typeface="Garamond"/>
                <a:ea typeface="Garamond"/>
                <a:cs typeface="Garamond"/>
                <a:sym typeface="Garamond"/>
              </a:rPr>
              <a:t>Study Comments</a:t>
            </a:r>
            <a:r>
              <a:rPr lang="en-US" sz="2000" b="0" i="0" u="none" strike="noStrike" cap="none">
                <a:solidFill>
                  <a:srgbClr val="000000"/>
                </a:solidFill>
                <a:latin typeface="Garamond"/>
                <a:ea typeface="Garamond"/>
                <a:cs typeface="Garamond"/>
                <a:sym typeface="Garamond"/>
              </a:rPr>
              <a:t> </a:t>
            </a:r>
            <a:endParaRPr sz="4400" b="0" i="0" u="none" strike="noStrike" cap="none">
              <a:solidFill>
                <a:srgbClr val="000000"/>
              </a:solidFill>
              <a:latin typeface="Garamond"/>
              <a:ea typeface="Garamond"/>
              <a:cs typeface="Garamond"/>
              <a:sym typeface="Garamond"/>
            </a:endParaRPr>
          </a:p>
        </p:txBody>
      </p:sp>
      <p:sp>
        <p:nvSpPr>
          <p:cNvPr id="235" name="Google Shape;235;ga32ff1c171_0_0"/>
          <p:cNvSpPr txBox="1">
            <a:spLocks noGrp="1"/>
          </p:cNvSpPr>
          <p:nvPr>
            <p:ph type="body" idx="1"/>
          </p:nvPr>
        </p:nvSpPr>
        <p:spPr>
          <a:xfrm>
            <a:off x="1295401" y="2556932"/>
            <a:ext cx="9601200" cy="3318900"/>
          </a:xfrm>
          <a:prstGeom prst="rect">
            <a:avLst/>
          </a:prstGeom>
          <a:noFill/>
          <a:ln>
            <a:noFill/>
          </a:ln>
        </p:spPr>
        <p:txBody>
          <a:bodyPr spcFirstLastPara="1" wrap="square" lIns="91425" tIns="45700" rIns="91425" bIns="45700" anchor="t" anchorCtr="0">
            <a:noAutofit/>
          </a:bodyPr>
          <a:lstStyle/>
          <a:p>
            <a:pPr marL="457200" lvl="0" indent="-381000" algn="l" rtl="0">
              <a:lnSpc>
                <a:spcPct val="150000"/>
              </a:lnSpc>
              <a:spcBef>
                <a:spcPts val="0"/>
              </a:spcBef>
              <a:spcAft>
                <a:spcPts val="0"/>
              </a:spcAft>
              <a:buSzPts val="2400"/>
              <a:buFont typeface="Garamond"/>
              <a:buChar char="•"/>
            </a:pPr>
            <a:r>
              <a:rPr lang="en-US">
                <a:solidFill>
                  <a:schemeClr val="dk1"/>
                </a:solidFill>
              </a:rPr>
              <a:t>Comparison with</a:t>
            </a:r>
            <a:endParaRPr>
              <a:solidFill>
                <a:schemeClr val="dk1"/>
              </a:solidFill>
            </a:endParaRPr>
          </a:p>
          <a:p>
            <a:pPr marL="914400" lvl="1" indent="-381000" algn="l" rtl="0">
              <a:lnSpc>
                <a:spcPct val="100000"/>
              </a:lnSpc>
              <a:spcBef>
                <a:spcPts val="0"/>
              </a:spcBef>
              <a:spcAft>
                <a:spcPts val="0"/>
              </a:spcAft>
              <a:buClr>
                <a:schemeClr val="dk1"/>
              </a:buClr>
              <a:buSzPts val="2400"/>
              <a:buFont typeface="Garamond"/>
              <a:buChar char="•"/>
            </a:pPr>
            <a:r>
              <a:rPr lang="en-US" sz="2400">
                <a:solidFill>
                  <a:schemeClr val="dk1"/>
                </a:solidFill>
              </a:rPr>
              <a:t>RabbitMQ</a:t>
            </a:r>
            <a:endParaRPr sz="2400">
              <a:solidFill>
                <a:schemeClr val="dk1"/>
              </a:solidFill>
            </a:endParaRPr>
          </a:p>
          <a:p>
            <a:pPr marL="914400" lvl="1" indent="-381000" algn="l" rtl="0">
              <a:lnSpc>
                <a:spcPct val="150000"/>
              </a:lnSpc>
              <a:spcBef>
                <a:spcPts val="0"/>
              </a:spcBef>
              <a:spcAft>
                <a:spcPts val="0"/>
              </a:spcAft>
              <a:buClr>
                <a:schemeClr val="dk1"/>
              </a:buClr>
              <a:buSzPts val="2400"/>
              <a:buFont typeface="Garamond"/>
              <a:buChar char="•"/>
            </a:pPr>
            <a:r>
              <a:rPr lang="en-US" sz="2400">
                <a:solidFill>
                  <a:schemeClr val="dk1"/>
                </a:solidFill>
              </a:rPr>
              <a:t>Pulsar</a:t>
            </a:r>
            <a:endParaRPr sz="2400">
              <a:solidFill>
                <a:schemeClr val="dk1"/>
              </a:solidFill>
            </a:endParaRPr>
          </a:p>
          <a:p>
            <a:pPr marL="457200" lvl="0" indent="-381000" algn="l" rtl="0">
              <a:lnSpc>
                <a:spcPct val="200000"/>
              </a:lnSpc>
              <a:spcBef>
                <a:spcPts val="0"/>
              </a:spcBef>
              <a:spcAft>
                <a:spcPts val="0"/>
              </a:spcAft>
              <a:buSzPts val="2400"/>
              <a:buFont typeface="Garamond"/>
              <a:buChar char="•"/>
            </a:pPr>
            <a:r>
              <a:rPr lang="en-US">
                <a:solidFill>
                  <a:schemeClr val="dk1"/>
                </a:solidFill>
              </a:rPr>
              <a:t>Impact to us from our study and understanding</a:t>
            </a:r>
            <a:endParaRPr/>
          </a:p>
          <a:p>
            <a:pPr marL="457200" lvl="0" indent="-381000" algn="l" rtl="0">
              <a:lnSpc>
                <a:spcPct val="200000"/>
              </a:lnSpc>
              <a:spcBef>
                <a:spcPts val="0"/>
              </a:spcBef>
              <a:spcAft>
                <a:spcPts val="0"/>
              </a:spcAft>
              <a:buSzPts val="2400"/>
              <a:buFont typeface="Garamond"/>
              <a:buChar char="•"/>
            </a:pPr>
            <a:r>
              <a:rPr lang="en-US">
                <a:solidFill>
                  <a:schemeClr val="dk1"/>
                </a:solidFill>
              </a:rPr>
              <a:t>Short Summary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a32ff1c171_0_23"/>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Study Comments - </a:t>
            </a:r>
            <a:r>
              <a:rPr lang="en-US" sz="3200"/>
              <a:t>Comparison with other systems</a:t>
            </a:r>
            <a:r>
              <a:rPr lang="en-US" sz="3200">
                <a:solidFill>
                  <a:srgbClr val="000000"/>
                </a:solidFill>
                <a:latin typeface="Arial"/>
                <a:ea typeface="Arial"/>
                <a:cs typeface="Arial"/>
                <a:sym typeface="Arial"/>
              </a:rPr>
              <a:t> </a:t>
            </a:r>
            <a:endParaRPr sz="3200"/>
          </a:p>
        </p:txBody>
      </p:sp>
      <p:pic>
        <p:nvPicPr>
          <p:cNvPr id="241" name="Google Shape;241;ga32ff1c171_0_23"/>
          <p:cNvPicPr preferRelativeResize="0"/>
          <p:nvPr/>
        </p:nvPicPr>
        <p:blipFill rotWithShape="1">
          <a:blip r:embed="rId3">
            <a:alphaModFix/>
          </a:blip>
          <a:srcRect/>
          <a:stretch/>
        </p:blipFill>
        <p:spPr>
          <a:xfrm>
            <a:off x="2357450" y="2871400"/>
            <a:ext cx="7722351" cy="238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a32ff1c171_0_13"/>
          <p:cNvSpPr txBox="1">
            <a:spLocks noGrp="1"/>
          </p:cNvSpPr>
          <p:nvPr>
            <p:ph type="title"/>
          </p:nvPr>
        </p:nvSpPr>
        <p:spPr>
          <a:xfrm>
            <a:off x="1295400" y="982125"/>
            <a:ext cx="9601200" cy="1303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solidFill>
                  <a:srgbClr val="000000"/>
                </a:solidFill>
              </a:rPr>
              <a:t>Study Comments</a:t>
            </a:r>
            <a:endParaRPr sz="3200">
              <a:solidFill>
                <a:srgbClr val="000000"/>
              </a:solidFill>
            </a:endParaRPr>
          </a:p>
          <a:p>
            <a:pPr marL="457200" lvl="0" indent="-431800" algn="r" rtl="0">
              <a:lnSpc>
                <a:spcPct val="90000"/>
              </a:lnSpc>
              <a:spcBef>
                <a:spcPts val="0"/>
              </a:spcBef>
              <a:spcAft>
                <a:spcPts val="0"/>
              </a:spcAft>
              <a:buClr>
                <a:schemeClr val="dk1"/>
              </a:buClr>
              <a:buSzPts val="3200"/>
              <a:buChar char="-"/>
            </a:pPr>
            <a:r>
              <a:rPr lang="en-US" sz="3200">
                <a:solidFill>
                  <a:schemeClr val="dk1"/>
                </a:solidFill>
              </a:rPr>
              <a:t>Impact to us from our study and understanding</a:t>
            </a:r>
            <a:endParaRPr sz="3200"/>
          </a:p>
        </p:txBody>
      </p:sp>
      <p:sp>
        <p:nvSpPr>
          <p:cNvPr id="247" name="Google Shape;247;ga32ff1c171_0_13"/>
          <p:cNvSpPr txBox="1">
            <a:spLocks noGrp="1"/>
          </p:cNvSpPr>
          <p:nvPr>
            <p:ph type="body" idx="1"/>
          </p:nvPr>
        </p:nvSpPr>
        <p:spPr>
          <a:xfrm>
            <a:off x="1295401" y="2556932"/>
            <a:ext cx="9601200" cy="3318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70"/>
              <a:buNone/>
            </a:pPr>
            <a:endParaRPr sz="2800">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2800">
              <a:solidFill>
                <a:schemeClr val="dk1"/>
              </a:solidFill>
            </a:endParaRPr>
          </a:p>
        </p:txBody>
      </p:sp>
      <p:sp>
        <p:nvSpPr>
          <p:cNvPr id="248" name="Google Shape;248;ga32ff1c171_0_13"/>
          <p:cNvSpPr txBox="1"/>
          <p:nvPr/>
        </p:nvSpPr>
        <p:spPr>
          <a:xfrm>
            <a:off x="1295400" y="2556925"/>
            <a:ext cx="9601200" cy="34029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2800"/>
              <a:buFont typeface="Arial"/>
              <a:buNone/>
            </a:pPr>
            <a:r>
              <a:rPr lang="en-US" sz="2800" b="0" i="0" u="none" strike="noStrike" cap="none">
                <a:solidFill>
                  <a:srgbClr val="000000"/>
                </a:solidFill>
                <a:latin typeface="Garamond"/>
                <a:ea typeface="Garamond"/>
                <a:cs typeface="Garamond"/>
                <a:sym typeface="Garamond"/>
              </a:rPr>
              <a:t>Kafka makes internet works like human brain and be able to handle more things at the </a:t>
            </a:r>
            <a:r>
              <a:rPr lang="en-US" sz="2800">
                <a:latin typeface="Garamond"/>
                <a:ea typeface="Garamond"/>
                <a:cs typeface="Garamond"/>
                <a:sym typeface="Garamond"/>
              </a:rPr>
              <a:t>same time, </a:t>
            </a:r>
            <a:r>
              <a:rPr lang="en-US" sz="2800" b="0" i="0" u="none" strike="noStrike" cap="none">
                <a:solidFill>
                  <a:srgbClr val="000000"/>
                </a:solidFill>
                <a:latin typeface="Garamond"/>
                <a:ea typeface="Garamond"/>
                <a:cs typeface="Garamond"/>
                <a:sym typeface="Garamond"/>
              </a:rPr>
              <a:t>comparing with human brain.</a:t>
            </a:r>
            <a:endParaRPr sz="2800" b="0" i="0" u="none" strike="noStrike" cap="none">
              <a:solidFill>
                <a:srgbClr val="000000"/>
              </a:solidFill>
              <a:latin typeface="Garamond"/>
              <a:ea typeface="Garamond"/>
              <a:cs typeface="Garamond"/>
              <a:sym typeface="Garamond"/>
            </a:endParaRPr>
          </a:p>
          <a:p>
            <a:pPr marL="0" marR="0" lvl="0" indent="0" algn="l" rtl="0">
              <a:lnSpc>
                <a:spcPct val="150000"/>
              </a:lnSpc>
              <a:spcBef>
                <a:spcPts val="0"/>
              </a:spcBef>
              <a:spcAft>
                <a:spcPts val="0"/>
              </a:spcAft>
              <a:buClr>
                <a:srgbClr val="000000"/>
              </a:buClr>
              <a:buSzPts val="2800"/>
              <a:buFont typeface="Arial"/>
              <a:buNone/>
            </a:pPr>
            <a:r>
              <a:rPr lang="en-US" sz="2800">
                <a:solidFill>
                  <a:srgbClr val="6AA84F"/>
                </a:solidFill>
                <a:latin typeface="Garamond"/>
                <a:ea typeface="Garamond"/>
                <a:cs typeface="Garamond"/>
                <a:sym typeface="Garamond"/>
              </a:rPr>
              <a:t>15 years ago……….</a:t>
            </a:r>
            <a:endParaRPr sz="2800">
              <a:solidFill>
                <a:srgbClr val="6AA84F"/>
              </a:solidFill>
              <a:latin typeface="Garamond"/>
              <a:ea typeface="Garamond"/>
              <a:cs typeface="Garamond"/>
              <a:sym typeface="Garamond"/>
            </a:endParaRPr>
          </a:p>
          <a:p>
            <a:pPr marL="457200" marR="0" lvl="0" indent="-355600" algn="l" rtl="0">
              <a:lnSpc>
                <a:spcPct val="115000"/>
              </a:lnSpc>
              <a:spcBef>
                <a:spcPts val="0"/>
              </a:spcBef>
              <a:spcAft>
                <a:spcPts val="0"/>
              </a:spcAft>
              <a:buClr>
                <a:srgbClr val="6AA84F"/>
              </a:buClr>
              <a:buSzPts val="2000"/>
              <a:buFont typeface="Garamond"/>
              <a:buChar char="●"/>
            </a:pPr>
            <a:r>
              <a:rPr lang="en-US" sz="2000">
                <a:solidFill>
                  <a:srgbClr val="6AA84F"/>
                </a:solidFill>
                <a:latin typeface="Garamond"/>
                <a:ea typeface="Garamond"/>
                <a:cs typeface="Garamond"/>
                <a:sym typeface="Garamond"/>
              </a:rPr>
              <a:t>How did you know which travel agency offer the best price of the hotel you like?</a:t>
            </a:r>
            <a:endParaRPr sz="2000">
              <a:solidFill>
                <a:srgbClr val="6AA84F"/>
              </a:solidFill>
              <a:latin typeface="Garamond"/>
              <a:ea typeface="Garamond"/>
              <a:cs typeface="Garamond"/>
              <a:sym typeface="Garamond"/>
            </a:endParaRPr>
          </a:p>
          <a:p>
            <a:pPr marL="457200" marR="0" lvl="0" indent="-355600" algn="l" rtl="0">
              <a:lnSpc>
                <a:spcPct val="115000"/>
              </a:lnSpc>
              <a:spcBef>
                <a:spcPts val="0"/>
              </a:spcBef>
              <a:spcAft>
                <a:spcPts val="0"/>
              </a:spcAft>
              <a:buClr>
                <a:srgbClr val="6AA84F"/>
              </a:buClr>
              <a:buSzPts val="2000"/>
              <a:buFont typeface="Garamond"/>
              <a:buChar char="●"/>
            </a:pPr>
            <a:r>
              <a:rPr lang="en-US" sz="2000">
                <a:solidFill>
                  <a:srgbClr val="6AA84F"/>
                </a:solidFill>
                <a:latin typeface="Garamond"/>
                <a:ea typeface="Garamond"/>
                <a:cs typeface="Garamond"/>
                <a:sym typeface="Garamond"/>
              </a:rPr>
              <a:t>How did you know the shortest path you should take when you plan a trip from your home to NTUT</a:t>
            </a:r>
            <a:r>
              <a:rPr lang="en-US" sz="2000" b="0" i="0" u="none" strike="noStrike" cap="none">
                <a:solidFill>
                  <a:srgbClr val="6AA84F"/>
                </a:solidFill>
                <a:latin typeface="Garamond"/>
                <a:ea typeface="Garamond"/>
                <a:cs typeface="Garamond"/>
                <a:sym typeface="Garamond"/>
              </a:rPr>
              <a:t> </a:t>
            </a:r>
            <a:endParaRPr sz="2000">
              <a:highlight>
                <a:srgbClr val="B6D7A8"/>
              </a:highlight>
              <a:latin typeface="Garamond"/>
              <a:ea typeface="Garamond"/>
              <a:cs typeface="Garamond"/>
              <a:sym typeface="Garamond"/>
            </a:endParaRPr>
          </a:p>
          <a:p>
            <a:pPr marL="0" marR="0" lvl="0" indent="0" algn="ctr" rtl="0">
              <a:lnSpc>
                <a:spcPct val="115000"/>
              </a:lnSpc>
              <a:spcBef>
                <a:spcPts val="0"/>
              </a:spcBef>
              <a:spcAft>
                <a:spcPts val="0"/>
              </a:spcAft>
              <a:buClr>
                <a:srgbClr val="000000"/>
              </a:buClr>
              <a:buSzPts val="2800"/>
              <a:buFont typeface="Arial"/>
              <a:buNone/>
            </a:pPr>
            <a:r>
              <a:rPr lang="en-US" sz="2800">
                <a:solidFill>
                  <a:srgbClr val="FFFFFF"/>
                </a:solidFill>
                <a:highlight>
                  <a:schemeClr val="accent5"/>
                </a:highlight>
                <a:latin typeface="Garamond"/>
                <a:ea typeface="Garamond"/>
                <a:cs typeface="Garamond"/>
                <a:sym typeface="Garamond"/>
              </a:rPr>
              <a:t>Kafka</a:t>
            </a:r>
            <a:r>
              <a:rPr lang="en-US" sz="2800" b="0" i="0" u="none" strike="noStrike" cap="none">
                <a:solidFill>
                  <a:srgbClr val="FFFFFF"/>
                </a:solidFill>
                <a:highlight>
                  <a:schemeClr val="accent5"/>
                </a:highlight>
                <a:latin typeface="Garamond"/>
                <a:ea typeface="Garamond"/>
                <a:cs typeface="Garamond"/>
                <a:sym typeface="Garamond"/>
              </a:rPr>
              <a:t> brings us convenience and efficiency.</a:t>
            </a:r>
            <a:endParaRPr sz="2800" b="0" i="0" u="none" strike="noStrike" cap="none">
              <a:solidFill>
                <a:srgbClr val="FFFFFF"/>
              </a:solidFill>
              <a:highlight>
                <a:schemeClr val="accent5"/>
              </a:highlight>
              <a:latin typeface="Garamond"/>
              <a:ea typeface="Garamond"/>
              <a:cs typeface="Garamond"/>
              <a:sym typeface="Garamond"/>
            </a:endParaRPr>
          </a:p>
          <a:p>
            <a:pPr marL="0" marR="0" lvl="0" indent="0" algn="l" rtl="0">
              <a:lnSpc>
                <a:spcPct val="115000"/>
              </a:lnSpc>
              <a:spcBef>
                <a:spcPts val="0"/>
              </a:spcBef>
              <a:spcAft>
                <a:spcPts val="0"/>
              </a:spcAft>
              <a:buClr>
                <a:srgbClr val="000000"/>
              </a:buClr>
              <a:buSzPts val="2800"/>
              <a:buFont typeface="Arial"/>
              <a:buNone/>
            </a:pPr>
            <a:endParaRPr sz="2800" b="0" i="0" u="none" strike="noStrike" cap="none">
              <a:solidFill>
                <a:srgbClr val="000000"/>
              </a:solidFill>
              <a:latin typeface="Garamond"/>
              <a:ea typeface="Garamond"/>
              <a:cs typeface="Garamond"/>
              <a:sym typeface="Garamond"/>
            </a:endParaRPr>
          </a:p>
          <a:p>
            <a:pPr marL="0" marR="0" lvl="0" indent="0" algn="l" rtl="0">
              <a:lnSpc>
                <a:spcPct val="115000"/>
              </a:lnSpc>
              <a:spcBef>
                <a:spcPts val="0"/>
              </a:spcBef>
              <a:spcAft>
                <a:spcPts val="0"/>
              </a:spcAft>
              <a:buClr>
                <a:srgbClr val="000000"/>
              </a:buClr>
              <a:buSzPts val="2800"/>
              <a:buFont typeface="Arial"/>
              <a:buNone/>
            </a:pPr>
            <a:endParaRPr sz="2800" b="0" i="0" u="none" strike="noStrike" cap="none">
              <a:solidFill>
                <a:srgbClr val="000000"/>
              </a:solidFill>
              <a:latin typeface="Garamond"/>
              <a:ea typeface="Garamond"/>
              <a:cs typeface="Garamond"/>
              <a:sym typeface="Garamo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animEffect transition="in" filter="fade">
                                      <p:cBhvr>
                                        <p:cTn id="7" dur="1000"/>
                                        <p:tgtEl>
                                          <p:spTgt spid="2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8">
                                            <p:txEl>
                                              <p:pRg st="1" end="1"/>
                                            </p:txEl>
                                          </p:spTgt>
                                        </p:tgtEl>
                                        <p:attrNameLst>
                                          <p:attrName>style.visibility</p:attrName>
                                        </p:attrNameLst>
                                      </p:cBhvr>
                                      <p:to>
                                        <p:strVal val="visible"/>
                                      </p:to>
                                    </p:set>
                                    <p:animEffect transition="in" filter="fade">
                                      <p:cBhvr>
                                        <p:cTn id="12" dur="1000"/>
                                        <p:tgtEl>
                                          <p:spTgt spid="2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8">
                                            <p:txEl>
                                              <p:pRg st="2" end="2"/>
                                            </p:txEl>
                                          </p:spTgt>
                                        </p:tgtEl>
                                        <p:attrNameLst>
                                          <p:attrName>style.visibility</p:attrName>
                                        </p:attrNameLst>
                                      </p:cBhvr>
                                      <p:to>
                                        <p:strVal val="visible"/>
                                      </p:to>
                                    </p:set>
                                    <p:animEffect transition="in" filter="fade">
                                      <p:cBhvr>
                                        <p:cTn id="17" dur="1000"/>
                                        <p:tgtEl>
                                          <p:spTgt spid="2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8">
                                            <p:txEl>
                                              <p:pRg st="3" end="3"/>
                                            </p:txEl>
                                          </p:spTgt>
                                        </p:tgtEl>
                                        <p:attrNameLst>
                                          <p:attrName>style.visibility</p:attrName>
                                        </p:attrNameLst>
                                      </p:cBhvr>
                                      <p:to>
                                        <p:strVal val="visible"/>
                                      </p:to>
                                    </p:set>
                                    <p:animEffect transition="in" filter="fade">
                                      <p:cBhvr>
                                        <p:cTn id="22" dur="1000"/>
                                        <p:tgtEl>
                                          <p:spTgt spid="2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8">
                                            <p:txEl>
                                              <p:pRg st="4" end="4"/>
                                            </p:txEl>
                                          </p:spTgt>
                                        </p:tgtEl>
                                        <p:attrNameLst>
                                          <p:attrName>style.visibility</p:attrName>
                                        </p:attrNameLst>
                                      </p:cBhvr>
                                      <p:to>
                                        <p:strVal val="visible"/>
                                      </p:to>
                                    </p:set>
                                    <p:animEffect transition="in" filter="fade">
                                      <p:cBhvr>
                                        <p:cTn id="27" dur="1000"/>
                                        <p:tgtEl>
                                          <p:spTgt spid="24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8">
                                            <p:txEl>
                                              <p:pRg st="5" end="5"/>
                                            </p:txEl>
                                          </p:spTgt>
                                        </p:tgtEl>
                                        <p:attrNameLst>
                                          <p:attrName>style.visibility</p:attrName>
                                        </p:attrNameLst>
                                      </p:cBhvr>
                                      <p:to>
                                        <p:strVal val="visible"/>
                                      </p:to>
                                    </p:set>
                                    <p:animEffect transition="in" filter="fade">
                                      <p:cBhvr>
                                        <p:cTn id="32" dur="1000"/>
                                        <p:tgtEl>
                                          <p:spTgt spid="24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8">
                                            <p:txEl>
                                              <p:pRg st="6" end="6"/>
                                            </p:txEl>
                                          </p:spTgt>
                                        </p:tgtEl>
                                        <p:attrNameLst>
                                          <p:attrName>style.visibility</p:attrName>
                                        </p:attrNameLst>
                                      </p:cBhvr>
                                      <p:to>
                                        <p:strVal val="visible"/>
                                      </p:to>
                                    </p:set>
                                    <p:animEffect transition="in" filter="fade">
                                      <p:cBhvr>
                                        <p:cTn id="37" dur="1000"/>
                                        <p:tgtEl>
                                          <p:spTgt spid="24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8">
                                            <p:txEl>
                                              <p:pRg st="0" end="0"/>
                                            </p:txEl>
                                          </p:spTgt>
                                        </p:tgtEl>
                                        <p:attrNameLst>
                                          <p:attrName>style.visibility</p:attrName>
                                        </p:attrNameLst>
                                      </p:cBhvr>
                                      <p:to>
                                        <p:strVal val="visible"/>
                                      </p:to>
                                    </p:set>
                                    <p:animEffect transition="in" filter="fade">
                                      <p:cBhvr>
                                        <p:cTn id="42" dur="1000"/>
                                        <p:tgtEl>
                                          <p:spTgt spid="24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8">
                                            <p:txEl>
                                              <p:pRg st="1" end="1"/>
                                            </p:txEl>
                                          </p:spTgt>
                                        </p:tgtEl>
                                        <p:attrNameLst>
                                          <p:attrName>style.visibility</p:attrName>
                                        </p:attrNameLst>
                                      </p:cBhvr>
                                      <p:to>
                                        <p:strVal val="visible"/>
                                      </p:to>
                                    </p:set>
                                    <p:animEffect transition="in" filter="fade">
                                      <p:cBhvr>
                                        <p:cTn id="47" dur="1000"/>
                                        <p:tgtEl>
                                          <p:spTgt spid="248">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8">
                                            <p:txEl>
                                              <p:pRg st="2" end="2"/>
                                            </p:txEl>
                                          </p:spTgt>
                                        </p:tgtEl>
                                        <p:attrNameLst>
                                          <p:attrName>style.visibility</p:attrName>
                                        </p:attrNameLst>
                                      </p:cBhvr>
                                      <p:to>
                                        <p:strVal val="visible"/>
                                      </p:to>
                                    </p:set>
                                    <p:animEffect transition="in" filter="fade">
                                      <p:cBhvr>
                                        <p:cTn id="52" dur="1000"/>
                                        <p:tgtEl>
                                          <p:spTgt spid="248">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8">
                                            <p:txEl>
                                              <p:pRg st="3" end="3"/>
                                            </p:txEl>
                                          </p:spTgt>
                                        </p:tgtEl>
                                        <p:attrNameLst>
                                          <p:attrName>style.visibility</p:attrName>
                                        </p:attrNameLst>
                                      </p:cBhvr>
                                      <p:to>
                                        <p:strVal val="visible"/>
                                      </p:to>
                                    </p:set>
                                    <p:animEffect transition="in" filter="fade">
                                      <p:cBhvr>
                                        <p:cTn id="57" dur="1000"/>
                                        <p:tgtEl>
                                          <p:spTgt spid="248">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48">
                                            <p:txEl>
                                              <p:pRg st="4" end="4"/>
                                            </p:txEl>
                                          </p:spTgt>
                                        </p:tgtEl>
                                        <p:attrNameLst>
                                          <p:attrName>style.visibility</p:attrName>
                                        </p:attrNameLst>
                                      </p:cBhvr>
                                      <p:to>
                                        <p:strVal val="visible"/>
                                      </p:to>
                                    </p:set>
                                    <p:animEffect transition="in" filter="fade">
                                      <p:cBhvr>
                                        <p:cTn id="62" dur="1000"/>
                                        <p:tgtEl>
                                          <p:spTgt spid="248">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8">
                                            <p:txEl>
                                              <p:pRg st="5" end="5"/>
                                            </p:txEl>
                                          </p:spTgt>
                                        </p:tgtEl>
                                        <p:attrNameLst>
                                          <p:attrName>style.visibility</p:attrName>
                                        </p:attrNameLst>
                                      </p:cBhvr>
                                      <p:to>
                                        <p:strVal val="visible"/>
                                      </p:to>
                                    </p:set>
                                    <p:animEffect transition="in" filter="fade">
                                      <p:cBhvr>
                                        <p:cTn id="67" dur="1000"/>
                                        <p:tgtEl>
                                          <p:spTgt spid="248">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48">
                                            <p:txEl>
                                              <p:pRg st="6" end="6"/>
                                            </p:txEl>
                                          </p:spTgt>
                                        </p:tgtEl>
                                        <p:attrNameLst>
                                          <p:attrName>style.visibility</p:attrName>
                                        </p:attrNameLst>
                                      </p:cBhvr>
                                      <p:to>
                                        <p:strVal val="visible"/>
                                      </p:to>
                                    </p:set>
                                    <p:animEffect transition="in" filter="fade">
                                      <p:cBhvr>
                                        <p:cTn id="72" dur="1000"/>
                                        <p:tgtEl>
                                          <p:spTgt spid="248">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8">
                                            <p:txEl>
                                              <p:pRg st="0" end="0"/>
                                            </p:txEl>
                                          </p:spTgt>
                                        </p:tgtEl>
                                        <p:attrNameLst>
                                          <p:attrName>style.visibility</p:attrName>
                                        </p:attrNameLst>
                                      </p:cBhvr>
                                      <p:to>
                                        <p:strVal val="visible"/>
                                      </p:to>
                                    </p:set>
                                    <p:animEffect transition="in" filter="fade">
                                      <p:cBhvr>
                                        <p:cTn id="77" dur="1000"/>
                                        <p:tgtEl>
                                          <p:spTgt spid="248">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48">
                                            <p:txEl>
                                              <p:pRg st="1" end="1"/>
                                            </p:txEl>
                                          </p:spTgt>
                                        </p:tgtEl>
                                        <p:attrNameLst>
                                          <p:attrName>style.visibility</p:attrName>
                                        </p:attrNameLst>
                                      </p:cBhvr>
                                      <p:to>
                                        <p:strVal val="visible"/>
                                      </p:to>
                                    </p:set>
                                    <p:animEffect transition="in" filter="fade">
                                      <p:cBhvr>
                                        <p:cTn id="82" dur="1000"/>
                                        <p:tgtEl>
                                          <p:spTgt spid="248">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48">
                                            <p:txEl>
                                              <p:pRg st="2" end="2"/>
                                            </p:txEl>
                                          </p:spTgt>
                                        </p:tgtEl>
                                        <p:attrNameLst>
                                          <p:attrName>style.visibility</p:attrName>
                                        </p:attrNameLst>
                                      </p:cBhvr>
                                      <p:to>
                                        <p:strVal val="visible"/>
                                      </p:to>
                                    </p:set>
                                    <p:animEffect transition="in" filter="fade">
                                      <p:cBhvr>
                                        <p:cTn id="87" dur="1000"/>
                                        <p:tgtEl>
                                          <p:spTgt spid="248">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48">
                                            <p:txEl>
                                              <p:pRg st="3" end="3"/>
                                            </p:txEl>
                                          </p:spTgt>
                                        </p:tgtEl>
                                        <p:attrNameLst>
                                          <p:attrName>style.visibility</p:attrName>
                                        </p:attrNameLst>
                                      </p:cBhvr>
                                      <p:to>
                                        <p:strVal val="visible"/>
                                      </p:to>
                                    </p:set>
                                    <p:animEffect transition="in" filter="fade">
                                      <p:cBhvr>
                                        <p:cTn id="92" dur="1000"/>
                                        <p:tgtEl>
                                          <p:spTgt spid="248">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48">
                                            <p:txEl>
                                              <p:pRg st="4" end="4"/>
                                            </p:txEl>
                                          </p:spTgt>
                                        </p:tgtEl>
                                        <p:attrNameLst>
                                          <p:attrName>style.visibility</p:attrName>
                                        </p:attrNameLst>
                                      </p:cBhvr>
                                      <p:to>
                                        <p:strVal val="visible"/>
                                      </p:to>
                                    </p:set>
                                    <p:animEffect transition="in" filter="fade">
                                      <p:cBhvr>
                                        <p:cTn id="97" dur="1000"/>
                                        <p:tgtEl>
                                          <p:spTgt spid="248">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48">
                                            <p:txEl>
                                              <p:pRg st="5" end="5"/>
                                            </p:txEl>
                                          </p:spTgt>
                                        </p:tgtEl>
                                        <p:attrNameLst>
                                          <p:attrName>style.visibility</p:attrName>
                                        </p:attrNameLst>
                                      </p:cBhvr>
                                      <p:to>
                                        <p:strVal val="visible"/>
                                      </p:to>
                                    </p:set>
                                    <p:animEffect transition="in" filter="fade">
                                      <p:cBhvr>
                                        <p:cTn id="102" dur="1000"/>
                                        <p:tgtEl>
                                          <p:spTgt spid="248">
                                            <p:txEl>
                                              <p:pRg st="5" end="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248">
                                            <p:txEl>
                                              <p:pRg st="6" end="6"/>
                                            </p:txEl>
                                          </p:spTgt>
                                        </p:tgtEl>
                                        <p:attrNameLst>
                                          <p:attrName>style.visibility</p:attrName>
                                        </p:attrNameLst>
                                      </p:cBhvr>
                                      <p:to>
                                        <p:strVal val="visible"/>
                                      </p:to>
                                    </p:set>
                                    <p:animEffect transition="in" filter="fade">
                                      <p:cBhvr>
                                        <p:cTn id="107" dur="1000"/>
                                        <p:tgtEl>
                                          <p:spTgt spid="24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a32ff1c171_3_2"/>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a:t>Study Comments </a:t>
            </a:r>
            <a:r>
              <a:rPr lang="en-US" sz="3200"/>
              <a:t>- </a:t>
            </a:r>
            <a:r>
              <a:rPr lang="en-US" sz="3200">
                <a:solidFill>
                  <a:schemeClr val="dk1"/>
                </a:solidFill>
              </a:rPr>
              <a:t>Short Summary</a:t>
            </a:r>
            <a:r>
              <a:rPr lang="en-US" sz="3600">
                <a:solidFill>
                  <a:schemeClr val="dk1"/>
                </a:solidFill>
                <a:latin typeface="Arial"/>
                <a:ea typeface="Arial"/>
                <a:cs typeface="Arial"/>
                <a:sym typeface="Arial"/>
              </a:rPr>
              <a:t> </a:t>
            </a:r>
            <a:endParaRPr sz="3600"/>
          </a:p>
        </p:txBody>
      </p:sp>
      <p:sp>
        <p:nvSpPr>
          <p:cNvPr id="254" name="Google Shape;254;ga32ff1c171_3_2"/>
          <p:cNvSpPr txBox="1">
            <a:spLocks noGrp="1"/>
          </p:cNvSpPr>
          <p:nvPr>
            <p:ph type="body" idx="1"/>
          </p:nvPr>
        </p:nvSpPr>
        <p:spPr>
          <a:xfrm>
            <a:off x="1161450" y="2412925"/>
            <a:ext cx="9869100" cy="38283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360"/>
              </a:spcBef>
              <a:spcAft>
                <a:spcPts val="0"/>
              </a:spcAft>
              <a:buSzPts val="2400"/>
              <a:buFont typeface="Garamond"/>
              <a:buChar char="•"/>
            </a:pPr>
            <a:r>
              <a:rPr lang="en-US">
                <a:solidFill>
                  <a:schemeClr val="dk1"/>
                </a:solidFill>
              </a:rPr>
              <a:t>Kafka is an event streaming platform.</a:t>
            </a:r>
            <a:endParaRPr>
              <a:solidFill>
                <a:schemeClr val="dk1"/>
              </a:solidFill>
            </a:endParaRPr>
          </a:p>
          <a:p>
            <a:pPr marL="457200" lvl="0" indent="-381000" algn="l" rtl="0">
              <a:lnSpc>
                <a:spcPct val="100000"/>
              </a:lnSpc>
              <a:spcBef>
                <a:spcPts val="600"/>
              </a:spcBef>
              <a:spcAft>
                <a:spcPts val="0"/>
              </a:spcAft>
              <a:buSzPts val="2400"/>
              <a:buFont typeface="Garamond"/>
              <a:buChar char="•"/>
            </a:pPr>
            <a:r>
              <a:rPr lang="en-US">
                <a:solidFill>
                  <a:schemeClr val="dk1"/>
                </a:solidFill>
              </a:rPr>
              <a:t> 3 Key Capabilities:</a:t>
            </a:r>
            <a:endParaRPr>
              <a:solidFill>
                <a:schemeClr val="dk1"/>
              </a:solidFill>
            </a:endParaRPr>
          </a:p>
          <a:p>
            <a:pPr marL="914400" lvl="1" indent="-355600" algn="l" rtl="0">
              <a:lnSpc>
                <a:spcPct val="100000"/>
              </a:lnSpc>
              <a:spcBef>
                <a:spcPts val="0"/>
              </a:spcBef>
              <a:spcAft>
                <a:spcPts val="0"/>
              </a:spcAft>
              <a:buClr>
                <a:schemeClr val="dk1"/>
              </a:buClr>
              <a:buSzPts val="2000"/>
              <a:buFont typeface="Garamond"/>
              <a:buChar char="•"/>
            </a:pPr>
            <a:r>
              <a:rPr lang="en-US">
                <a:solidFill>
                  <a:schemeClr val="dk1"/>
                </a:solidFill>
              </a:rPr>
              <a:t>To </a:t>
            </a:r>
            <a:r>
              <a:rPr lang="en-US" b="1">
                <a:solidFill>
                  <a:schemeClr val="dk1"/>
                </a:solidFill>
              </a:rPr>
              <a:t>publish</a:t>
            </a:r>
            <a:r>
              <a:rPr lang="en-US">
                <a:solidFill>
                  <a:schemeClr val="dk1"/>
                </a:solidFill>
              </a:rPr>
              <a:t> (write) and </a:t>
            </a:r>
            <a:r>
              <a:rPr lang="en-US" b="1">
                <a:solidFill>
                  <a:schemeClr val="dk1"/>
                </a:solidFill>
              </a:rPr>
              <a:t>subscribe to</a:t>
            </a:r>
            <a:r>
              <a:rPr lang="en-US">
                <a:solidFill>
                  <a:schemeClr val="dk1"/>
                </a:solidFill>
              </a:rPr>
              <a:t> (read) streams of events, including continuous import/export of your data from other systems.</a:t>
            </a:r>
            <a:endParaRPr>
              <a:solidFill>
                <a:schemeClr val="dk1"/>
              </a:solidFill>
            </a:endParaRPr>
          </a:p>
          <a:p>
            <a:pPr marL="914400" lvl="1" indent="-355600" algn="l" rtl="0">
              <a:lnSpc>
                <a:spcPct val="100000"/>
              </a:lnSpc>
              <a:spcBef>
                <a:spcPts val="0"/>
              </a:spcBef>
              <a:spcAft>
                <a:spcPts val="0"/>
              </a:spcAft>
              <a:buClr>
                <a:schemeClr val="dk1"/>
              </a:buClr>
              <a:buSzPts val="2000"/>
              <a:buChar char="•"/>
            </a:pPr>
            <a:r>
              <a:rPr lang="en-US">
                <a:solidFill>
                  <a:schemeClr val="dk1"/>
                </a:solidFill>
              </a:rPr>
              <a:t>To </a:t>
            </a:r>
            <a:r>
              <a:rPr lang="en-US" b="1">
                <a:solidFill>
                  <a:schemeClr val="dk1"/>
                </a:solidFill>
              </a:rPr>
              <a:t>store</a:t>
            </a:r>
            <a:r>
              <a:rPr lang="en-US">
                <a:solidFill>
                  <a:schemeClr val="dk1"/>
                </a:solidFill>
              </a:rPr>
              <a:t> streams of events durably and reliably for as long as you want.</a:t>
            </a:r>
            <a:endParaRPr>
              <a:solidFill>
                <a:schemeClr val="dk1"/>
              </a:solidFill>
            </a:endParaRPr>
          </a:p>
          <a:p>
            <a:pPr marL="914400" lvl="1" indent="-355600" algn="l" rtl="0">
              <a:lnSpc>
                <a:spcPct val="100000"/>
              </a:lnSpc>
              <a:spcBef>
                <a:spcPts val="0"/>
              </a:spcBef>
              <a:spcAft>
                <a:spcPts val="0"/>
              </a:spcAft>
              <a:buClr>
                <a:schemeClr val="dk1"/>
              </a:buClr>
              <a:buSzPts val="2000"/>
              <a:buFont typeface="Garamond"/>
              <a:buChar char="•"/>
            </a:pPr>
            <a:r>
              <a:rPr lang="en-US">
                <a:solidFill>
                  <a:schemeClr val="dk1"/>
                </a:solidFill>
              </a:rPr>
              <a:t>To </a:t>
            </a:r>
            <a:r>
              <a:rPr lang="en-US" b="1">
                <a:solidFill>
                  <a:schemeClr val="dk1"/>
                </a:solidFill>
              </a:rPr>
              <a:t>process</a:t>
            </a:r>
            <a:r>
              <a:rPr lang="en-US">
                <a:solidFill>
                  <a:schemeClr val="dk1"/>
                </a:solidFill>
              </a:rPr>
              <a:t> streams of events as they occur or retrospectively.</a:t>
            </a:r>
            <a:endParaRPr>
              <a:solidFill>
                <a:schemeClr val="dk1"/>
              </a:solidFill>
            </a:endParaRPr>
          </a:p>
          <a:p>
            <a:pPr marL="0" lvl="0" indent="0" algn="l" rtl="0">
              <a:lnSpc>
                <a:spcPct val="100000"/>
              </a:lnSpc>
              <a:spcBef>
                <a:spcPts val="0"/>
              </a:spcBef>
              <a:spcAft>
                <a:spcPts val="0"/>
              </a:spcAft>
              <a:buSzPts val="2070"/>
              <a:buNone/>
            </a:pPr>
            <a:r>
              <a:rPr lang="en-US">
                <a:solidFill>
                  <a:schemeClr val="dk1"/>
                </a:solidFill>
              </a:rPr>
              <a:t>Kafka combines three key capabilities so you can implement </a:t>
            </a:r>
            <a:r>
              <a:rPr lang="en-US">
                <a:solidFill>
                  <a:schemeClr val="dk1"/>
                </a:solidFill>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your use cases</a:t>
            </a:r>
            <a:r>
              <a:rPr lang="en-US">
                <a:solidFill>
                  <a:schemeClr val="dk1"/>
                </a:solidFill>
              </a:rPr>
              <a:t> for event streaming end-to-end with a single battle-tested solution.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ac98b26408_0_38"/>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US" sz="5000"/>
              <a:t>Reference </a:t>
            </a:r>
            <a:endParaRPr sz="5000"/>
          </a:p>
        </p:txBody>
      </p:sp>
      <p:sp>
        <p:nvSpPr>
          <p:cNvPr id="260" name="Google Shape;260;gac98b26408_0_38"/>
          <p:cNvSpPr txBox="1">
            <a:spLocks noGrp="1"/>
          </p:cNvSpPr>
          <p:nvPr>
            <p:ph type="body" idx="1"/>
          </p:nvPr>
        </p:nvSpPr>
        <p:spPr>
          <a:xfrm>
            <a:off x="1295400" y="2428875"/>
            <a:ext cx="9601200" cy="3447000"/>
          </a:xfrm>
          <a:prstGeom prst="rect">
            <a:avLst/>
          </a:prstGeom>
          <a:noFill/>
          <a:ln>
            <a:noFill/>
          </a:ln>
        </p:spPr>
        <p:txBody>
          <a:bodyPr spcFirstLastPara="1" wrap="square" lIns="91425" tIns="45700" rIns="91425" bIns="45700" anchor="t" anchorCtr="0">
            <a:noAutofit/>
          </a:bodyPr>
          <a:lstStyle/>
          <a:p>
            <a:pPr marL="457200" lvl="0" indent="-336550" algn="l" rtl="0">
              <a:lnSpc>
                <a:spcPct val="115000"/>
              </a:lnSpc>
              <a:spcBef>
                <a:spcPts val="600"/>
              </a:spcBef>
              <a:spcAft>
                <a:spcPts val="0"/>
              </a:spcAft>
              <a:buSzPts val="1700"/>
              <a:buChar char="•"/>
            </a:pPr>
            <a:r>
              <a:rPr lang="en-US" sz="1700">
                <a:latin typeface="Arial"/>
                <a:ea typeface="Arial"/>
                <a:cs typeface="Arial"/>
                <a:sym typeface="Arial"/>
              </a:rPr>
              <a:t>周明耀</a:t>
            </a:r>
            <a:r>
              <a:rPr lang="en-US" sz="1700"/>
              <a:t>. (2015). Apache kafka </a:t>
            </a:r>
            <a:r>
              <a:rPr lang="en-US" sz="1700">
                <a:latin typeface="Arial"/>
                <a:ea typeface="Arial"/>
                <a:cs typeface="Arial"/>
                <a:sym typeface="Arial"/>
              </a:rPr>
              <a:t>工作原理介紹</a:t>
            </a:r>
            <a:r>
              <a:rPr lang="en-US" sz="1700"/>
              <a:t>. </a:t>
            </a:r>
            <a:r>
              <a:rPr lang="en-US" sz="1700" u="sng">
                <a:solidFill>
                  <a:schemeClr val="hlink"/>
                </a:solidFill>
                <a:hlinkClick r:id="rId3"/>
              </a:rPr>
              <a:t>https://kknews.cc/tech/lp3nby9.html</a:t>
            </a:r>
            <a:r>
              <a:rPr lang="en-US" sz="1700"/>
              <a:t> (2020,10,23)</a:t>
            </a:r>
            <a:endParaRPr sz="1700"/>
          </a:p>
          <a:p>
            <a:pPr marL="457200" lvl="0" indent="-336550" algn="l" rtl="0">
              <a:lnSpc>
                <a:spcPct val="115000"/>
              </a:lnSpc>
              <a:spcBef>
                <a:spcPts val="0"/>
              </a:spcBef>
              <a:spcAft>
                <a:spcPts val="0"/>
              </a:spcAft>
              <a:buSzPts val="1700"/>
              <a:buChar char="•"/>
            </a:pPr>
            <a:r>
              <a:rPr lang="en-US" sz="1700"/>
              <a:t>Chi-Hsuan Huang.(2020,4)Apache Kafka </a:t>
            </a:r>
            <a:r>
              <a:rPr lang="en-US" sz="1700">
                <a:latin typeface="Arial"/>
                <a:ea typeface="Arial"/>
                <a:cs typeface="Arial"/>
                <a:sym typeface="Arial"/>
              </a:rPr>
              <a:t>介紹</a:t>
            </a:r>
            <a:r>
              <a:rPr lang="en-US" sz="1700"/>
              <a:t>. </a:t>
            </a:r>
            <a:r>
              <a:rPr lang="en-US" sz="1700" u="sng">
                <a:solidFill>
                  <a:schemeClr val="hlink"/>
                </a:solidFill>
                <a:hlinkClick r:id="rId4"/>
              </a:rPr>
              <a:t>https://medium.com/@chihsuan/introduction-to-apache-kafka-1cae693aa85e</a:t>
            </a:r>
            <a:r>
              <a:rPr lang="en-US" sz="1700"/>
              <a:t> (2020,10,28)</a:t>
            </a:r>
            <a:endParaRPr sz="1700"/>
          </a:p>
          <a:p>
            <a:pPr marL="457200" lvl="0" indent="-336550" algn="l" rtl="0">
              <a:lnSpc>
                <a:spcPct val="115000"/>
              </a:lnSpc>
              <a:spcBef>
                <a:spcPts val="0"/>
              </a:spcBef>
              <a:spcAft>
                <a:spcPts val="0"/>
              </a:spcAft>
              <a:buSzPts val="1700"/>
              <a:buChar char="•"/>
            </a:pPr>
            <a:r>
              <a:rPr lang="en-US" sz="1700"/>
              <a:t>APACHE KAFKA. </a:t>
            </a:r>
            <a:r>
              <a:rPr lang="en-US" sz="1700" u="sng">
                <a:solidFill>
                  <a:schemeClr val="hlink"/>
                </a:solidFill>
                <a:hlinkClick r:id="rId5"/>
              </a:rPr>
              <a:t>https://kafka.apache.org(2020,10,22)</a:t>
            </a:r>
            <a:r>
              <a:rPr lang="en-US" sz="1700"/>
              <a:t>. (2020,10,28)</a:t>
            </a:r>
            <a:endParaRPr sz="1700"/>
          </a:p>
          <a:p>
            <a:pPr marL="457200" lvl="0" indent="-336550" algn="l" rtl="0">
              <a:lnSpc>
                <a:spcPct val="115000"/>
              </a:lnSpc>
              <a:spcBef>
                <a:spcPts val="0"/>
              </a:spcBef>
              <a:spcAft>
                <a:spcPts val="0"/>
              </a:spcAft>
              <a:buSzPts val="1700"/>
              <a:buChar char="•"/>
            </a:pPr>
            <a:r>
              <a:rPr lang="en-US" sz="1700"/>
              <a:t>Neha Narkhede, Gwen Shapira &amp; Todd Palino(2017).Kafka: The Definitive Guide. United States of America : O’Reilly Media, Inc. </a:t>
            </a:r>
            <a:endParaRPr sz="1700"/>
          </a:p>
          <a:p>
            <a:pPr marL="457200" lvl="0" indent="-336550" algn="l" rtl="0">
              <a:lnSpc>
                <a:spcPct val="115000"/>
              </a:lnSpc>
              <a:spcBef>
                <a:spcPts val="0"/>
              </a:spcBef>
              <a:spcAft>
                <a:spcPts val="0"/>
              </a:spcAft>
              <a:buSzPts val="1700"/>
              <a:buChar char="•"/>
            </a:pPr>
            <a:r>
              <a:rPr lang="en-US" sz="1700">
                <a:solidFill>
                  <a:schemeClr val="hlink"/>
                </a:solidFill>
                <a:uFill>
                  <a:noFill/>
                </a:uFill>
                <a:hlinkClick r:id="rId6"/>
              </a:rPr>
              <a:t>cloudurable.com</a:t>
            </a:r>
            <a:endParaRPr sz="1700"/>
          </a:p>
          <a:p>
            <a:pPr marL="457200" lvl="0" indent="-336550" algn="l" rtl="0">
              <a:lnSpc>
                <a:spcPct val="115000"/>
              </a:lnSpc>
              <a:spcBef>
                <a:spcPts val="0"/>
              </a:spcBef>
              <a:spcAft>
                <a:spcPts val="0"/>
              </a:spcAft>
              <a:buSzPts val="1700"/>
              <a:buChar char="•"/>
            </a:pPr>
            <a:r>
              <a:rPr lang="en-US" sz="1700" u="sng">
                <a:solidFill>
                  <a:schemeClr val="hlink"/>
                </a:solidFill>
                <a:hlinkClick r:id="rId7"/>
              </a:rPr>
              <a:t>https://www.confluent.io/blog/kafka-fastest-messaging-system/</a:t>
            </a:r>
            <a:r>
              <a:rPr lang="en-US" sz="1700"/>
              <a:t>( 2020/8/21)</a:t>
            </a:r>
            <a:endParaRPr sz="1700"/>
          </a:p>
          <a:p>
            <a:pPr marL="457200" lvl="0" indent="-336550" algn="l" rtl="0">
              <a:lnSpc>
                <a:spcPct val="115000"/>
              </a:lnSpc>
              <a:spcBef>
                <a:spcPts val="0"/>
              </a:spcBef>
              <a:spcAft>
                <a:spcPts val="0"/>
              </a:spcAft>
              <a:buSzPts val="1700"/>
              <a:buChar char="•"/>
            </a:pPr>
            <a:r>
              <a:rPr lang="en-US" sz="1700" u="sng">
                <a:solidFill>
                  <a:schemeClr val="hlink"/>
                </a:solidFill>
                <a:hlinkClick r:id="rId8"/>
              </a:rPr>
              <a:t>https://open.nytimes.com/publishing-with-apache-kafka-at-the-new-york-times-7f0e3b7d2077</a:t>
            </a:r>
            <a:r>
              <a:rPr lang="en-US" sz="1700"/>
              <a:t> (2017/9/6)</a:t>
            </a:r>
            <a:endParaRPr sz="1700"/>
          </a:p>
          <a:p>
            <a:pPr marL="0" lvl="0" indent="0" algn="l" rtl="0">
              <a:lnSpc>
                <a:spcPct val="115000"/>
              </a:lnSpc>
              <a:spcBef>
                <a:spcPts val="600"/>
              </a:spcBef>
              <a:spcAft>
                <a:spcPts val="0"/>
              </a:spcAft>
              <a:buSzPts val="2070"/>
              <a:buNone/>
            </a:pPr>
            <a:endParaRPr sz="1700">
              <a:solidFill>
                <a:schemeClr val="dk1"/>
              </a:solidFill>
              <a:highlight>
                <a:srgbClr val="F7F7F7"/>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ac98b26408_0_0"/>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US" sz="5400"/>
              <a:t>Development background</a:t>
            </a:r>
            <a:endParaRPr/>
          </a:p>
        </p:txBody>
      </p:sp>
      <p:sp>
        <p:nvSpPr>
          <p:cNvPr id="167" name="Google Shape;167;gac98b26408_0_0"/>
          <p:cNvSpPr txBox="1">
            <a:spLocks noGrp="1"/>
          </p:cNvSpPr>
          <p:nvPr>
            <p:ph type="body" idx="1"/>
          </p:nvPr>
        </p:nvSpPr>
        <p:spPr>
          <a:xfrm>
            <a:off x="1295400" y="2373375"/>
            <a:ext cx="9601200" cy="3611100"/>
          </a:xfrm>
          <a:prstGeom prst="rect">
            <a:avLst/>
          </a:prstGeom>
          <a:noFill/>
          <a:ln>
            <a:noFill/>
          </a:ln>
        </p:spPr>
        <p:txBody>
          <a:bodyPr spcFirstLastPara="1" wrap="square" lIns="91425" tIns="45700" rIns="91425" bIns="45700" anchor="t" anchorCtr="0">
            <a:noAutofit/>
          </a:bodyPr>
          <a:lstStyle/>
          <a:p>
            <a:pPr marL="457200" lvl="0" indent="-360045" algn="l" rtl="0">
              <a:lnSpc>
                <a:spcPct val="115000"/>
              </a:lnSpc>
              <a:spcBef>
                <a:spcPts val="600"/>
              </a:spcBef>
              <a:spcAft>
                <a:spcPts val="0"/>
              </a:spcAft>
              <a:buSzPts val="2070"/>
              <a:buChar char="•"/>
            </a:pPr>
            <a:r>
              <a:rPr lang="en-US"/>
              <a:t>What /Abstract </a:t>
            </a:r>
            <a:endParaRPr/>
          </a:p>
          <a:p>
            <a:pPr marL="457200" lvl="0" indent="0" algn="l" rtl="0">
              <a:lnSpc>
                <a:spcPct val="115000"/>
              </a:lnSpc>
              <a:spcBef>
                <a:spcPts val="600"/>
              </a:spcBef>
              <a:spcAft>
                <a:spcPts val="0"/>
              </a:spcAft>
              <a:buClr>
                <a:schemeClr val="dk1"/>
              </a:buClr>
              <a:buSzPts val="1100"/>
              <a:buFont typeface="Arial"/>
              <a:buNone/>
            </a:pPr>
            <a:r>
              <a:rPr lang="en-US" sz="2000"/>
              <a:t>Kafka is a distributed Message System. It has the capability of horizontal expansion and high throughput. In addition of the new version of the stream function, it positions itself as a distributed streaming platform to provide real-time pipeline.</a:t>
            </a:r>
            <a:endParaRPr sz="2000"/>
          </a:p>
          <a:p>
            <a:pPr marL="457200" lvl="0" indent="-360045" algn="l" rtl="0">
              <a:lnSpc>
                <a:spcPct val="115000"/>
              </a:lnSpc>
              <a:spcBef>
                <a:spcPts val="600"/>
              </a:spcBef>
              <a:spcAft>
                <a:spcPts val="0"/>
              </a:spcAft>
              <a:buSzPts val="2070"/>
              <a:buChar char="•"/>
            </a:pPr>
            <a:r>
              <a:rPr lang="en-US"/>
              <a:t>Who/Owner(s)</a:t>
            </a:r>
            <a:endParaRPr/>
          </a:p>
          <a:p>
            <a:pPr marL="457200" lvl="0" indent="0" algn="l" rtl="0">
              <a:lnSpc>
                <a:spcPct val="115000"/>
              </a:lnSpc>
              <a:spcBef>
                <a:spcPts val="600"/>
              </a:spcBef>
              <a:spcAft>
                <a:spcPts val="0"/>
              </a:spcAft>
              <a:buClr>
                <a:schemeClr val="dk1"/>
              </a:buClr>
              <a:buSzPts val="1100"/>
              <a:buFont typeface="Arial"/>
              <a:buNone/>
            </a:pPr>
            <a:r>
              <a:rPr lang="en-US" sz="2000"/>
              <a:t>Kafka was originally developed by LinkedIn then donated to the Apache Foundation as open sourced in early 2011. Graduation from the Apache Incubator occurred on 23 October 2012. It is mainly maintained and developed by Linkedin and Confluent.</a:t>
            </a:r>
            <a:endParaRPr sz="2000"/>
          </a:p>
          <a:p>
            <a:pPr marL="0" lvl="0" indent="0" algn="l" rtl="0">
              <a:lnSpc>
                <a:spcPct val="100000"/>
              </a:lnSpc>
              <a:spcBef>
                <a:spcPts val="600"/>
              </a:spcBef>
              <a:spcAft>
                <a:spcPts val="600"/>
              </a:spcAft>
              <a:buSzPts val="207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ac98b26408_0_20"/>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US" sz="5400"/>
              <a:t>Development background</a:t>
            </a:r>
            <a:endParaRPr/>
          </a:p>
        </p:txBody>
      </p:sp>
      <p:sp>
        <p:nvSpPr>
          <p:cNvPr id="173" name="Google Shape;173;gac98b26408_0_20"/>
          <p:cNvSpPr txBox="1">
            <a:spLocks noGrp="1"/>
          </p:cNvSpPr>
          <p:nvPr>
            <p:ph type="body" idx="1"/>
          </p:nvPr>
        </p:nvSpPr>
        <p:spPr>
          <a:xfrm>
            <a:off x="1295400" y="2285925"/>
            <a:ext cx="10003500" cy="3873300"/>
          </a:xfrm>
          <a:prstGeom prst="rect">
            <a:avLst/>
          </a:prstGeom>
          <a:noFill/>
          <a:ln>
            <a:noFill/>
          </a:ln>
        </p:spPr>
        <p:txBody>
          <a:bodyPr spcFirstLastPara="1" wrap="square" lIns="91425" tIns="45700" rIns="91425" bIns="45700" anchor="t" anchorCtr="0">
            <a:noAutofit/>
          </a:bodyPr>
          <a:lstStyle/>
          <a:p>
            <a:pPr marL="457200" lvl="0" indent="-360045" algn="l" rtl="0">
              <a:lnSpc>
                <a:spcPct val="115000"/>
              </a:lnSpc>
              <a:spcBef>
                <a:spcPts val="600"/>
              </a:spcBef>
              <a:spcAft>
                <a:spcPts val="0"/>
              </a:spcAft>
              <a:buSzPts val="2070"/>
              <a:buChar char="•"/>
            </a:pPr>
            <a:r>
              <a:rPr lang="en-US"/>
              <a:t>When</a:t>
            </a:r>
            <a:r>
              <a:rPr lang="en-US">
                <a:latin typeface="Arial"/>
                <a:ea typeface="Arial"/>
                <a:cs typeface="Arial"/>
                <a:sym typeface="Arial"/>
              </a:rPr>
              <a:t>（</a:t>
            </a:r>
            <a:r>
              <a:rPr lang="en-US"/>
              <a:t>does it take place</a:t>
            </a:r>
            <a:r>
              <a:rPr lang="en-US">
                <a:latin typeface="Arial"/>
                <a:ea typeface="Arial"/>
                <a:cs typeface="Arial"/>
                <a:sym typeface="Arial"/>
              </a:rPr>
              <a:t>）</a:t>
            </a:r>
            <a:endParaRPr>
              <a:latin typeface="Arial"/>
              <a:ea typeface="Arial"/>
              <a:cs typeface="Arial"/>
              <a:sym typeface="Arial"/>
            </a:endParaRPr>
          </a:p>
          <a:p>
            <a:pPr marL="457200" lvl="0" indent="0" algn="l" rtl="0">
              <a:lnSpc>
                <a:spcPct val="115000"/>
              </a:lnSpc>
              <a:spcBef>
                <a:spcPts val="600"/>
              </a:spcBef>
              <a:spcAft>
                <a:spcPts val="0"/>
              </a:spcAft>
              <a:buSzPts val="2070"/>
              <a:buNone/>
            </a:pPr>
            <a:r>
              <a:rPr lang="en-US" sz="2000"/>
              <a:t>0.7.x version – It is initial version</a:t>
            </a:r>
            <a:endParaRPr sz="2000"/>
          </a:p>
          <a:p>
            <a:pPr marL="457200" lvl="0" indent="0" algn="l" rtl="0">
              <a:lnSpc>
                <a:spcPct val="115000"/>
              </a:lnSpc>
              <a:spcBef>
                <a:spcPts val="600"/>
              </a:spcBef>
              <a:spcAft>
                <a:spcPts val="0"/>
              </a:spcAft>
              <a:buSzPts val="2070"/>
              <a:buNone/>
            </a:pPr>
            <a:r>
              <a:rPr lang="en-US" sz="2000"/>
              <a:t>0.8.x version -- Kafka 0.8.0 adds a copy mechanism, new version of the Producer API.</a:t>
            </a:r>
            <a:endParaRPr sz="2000"/>
          </a:p>
          <a:p>
            <a:pPr marL="457200" lvl="0" indent="0" algn="l" rtl="0">
              <a:lnSpc>
                <a:spcPct val="115000"/>
              </a:lnSpc>
              <a:spcBef>
                <a:spcPts val="600"/>
              </a:spcBef>
              <a:spcAft>
                <a:spcPts val="0"/>
              </a:spcAft>
              <a:buSzPts val="2070"/>
              <a:buNone/>
            </a:pPr>
            <a:r>
              <a:rPr lang="en-US" sz="2000"/>
              <a:t>0.9.x version – Add safety-related features, kafka connect module and new consumer api</a:t>
            </a:r>
            <a:endParaRPr sz="2000"/>
          </a:p>
          <a:p>
            <a:pPr marL="457200" lvl="0" indent="0" algn="l" rtl="0">
              <a:lnSpc>
                <a:spcPct val="115000"/>
              </a:lnSpc>
              <a:spcBef>
                <a:spcPts val="600"/>
              </a:spcBef>
              <a:spcAft>
                <a:spcPts val="0"/>
              </a:spcAft>
              <a:buSzPts val="2070"/>
              <a:buNone/>
            </a:pPr>
            <a:r>
              <a:rPr lang="en-US" sz="2000"/>
              <a:t>0.10.x version -- Support java 9, enhanced stream api</a:t>
            </a:r>
            <a:endParaRPr sz="2000"/>
          </a:p>
          <a:p>
            <a:pPr marL="457200" lvl="0" indent="0" algn="l" rtl="0">
              <a:lnSpc>
                <a:spcPct val="115000"/>
              </a:lnSpc>
              <a:spcBef>
                <a:spcPts val="600"/>
              </a:spcBef>
              <a:spcAft>
                <a:spcPts val="0"/>
              </a:spcAft>
              <a:buSzPts val="2070"/>
              <a:buNone/>
            </a:pPr>
            <a:r>
              <a:rPr lang="en-US" sz="2000"/>
              <a:t>0.11.x version -- Start to support Exactly-Once semantics, reconstruction of message format</a:t>
            </a:r>
            <a:endParaRPr sz="2000"/>
          </a:p>
          <a:p>
            <a:pPr marL="457200" lvl="0" indent="0" algn="l" rtl="0">
              <a:lnSpc>
                <a:spcPct val="115000"/>
              </a:lnSpc>
              <a:spcBef>
                <a:spcPts val="600"/>
              </a:spcBef>
              <a:spcAft>
                <a:spcPts val="0"/>
              </a:spcAft>
              <a:buSzPts val="2070"/>
              <a:buNone/>
            </a:pPr>
            <a:r>
              <a:rPr lang="en-US" sz="2000"/>
              <a:t>1.x version -- Achieved disk failover, start to support cross-path migration of replicas</a:t>
            </a:r>
            <a:endParaRPr sz="2000"/>
          </a:p>
          <a:p>
            <a:pPr marL="457200" lvl="0" indent="0" algn="l" rtl="0">
              <a:lnSpc>
                <a:spcPct val="115000"/>
              </a:lnSpc>
              <a:spcBef>
                <a:spcPts val="600"/>
              </a:spcBef>
              <a:spcAft>
                <a:spcPts val="0"/>
              </a:spcAft>
              <a:buSzPts val="2070"/>
              <a:buNone/>
            </a:pPr>
            <a:r>
              <a:rPr lang="en-US" sz="2000"/>
              <a:t>2.x version -- The latest version is Kafka 2.4.0, which is also the latest stable version </a:t>
            </a:r>
            <a:endParaRPr sz="2000"/>
          </a:p>
          <a:p>
            <a:pPr marL="0" lvl="0" indent="0" algn="l" rtl="0">
              <a:lnSpc>
                <a:spcPct val="115000"/>
              </a:lnSpc>
              <a:spcBef>
                <a:spcPts val="600"/>
              </a:spcBef>
              <a:spcAft>
                <a:spcPts val="0"/>
              </a:spcAft>
              <a:buSzPts val="2070"/>
              <a:buNone/>
            </a:pPr>
            <a:endParaRPr/>
          </a:p>
          <a:p>
            <a:pPr marL="0" lvl="0" indent="0" algn="l" rtl="0">
              <a:lnSpc>
                <a:spcPct val="115000"/>
              </a:lnSpc>
              <a:spcBef>
                <a:spcPts val="600"/>
              </a:spcBef>
              <a:spcAft>
                <a:spcPts val="0"/>
              </a:spcAft>
              <a:buSzPts val="2070"/>
              <a:buNone/>
            </a:pPr>
            <a:endParaRPr sz="2750">
              <a:solidFill>
                <a:srgbClr val="B15E28"/>
              </a:solidFill>
              <a:latin typeface="Arial"/>
              <a:ea typeface="Arial"/>
              <a:cs typeface="Arial"/>
              <a:sym typeface="Arial"/>
            </a:endParaRPr>
          </a:p>
          <a:p>
            <a:pPr marL="609600" lvl="0" indent="914400" algn="l" rtl="0">
              <a:lnSpc>
                <a:spcPct val="115000"/>
              </a:lnSpc>
              <a:spcBef>
                <a:spcPts val="600"/>
              </a:spcBef>
              <a:spcAft>
                <a:spcPts val="0"/>
              </a:spcAft>
              <a:buSzPts val="2070"/>
              <a:buNone/>
            </a:pPr>
            <a:endParaRPr sz="1200">
              <a:solidFill>
                <a:schemeClr val="dk1"/>
              </a:solidFill>
              <a:latin typeface="Arial"/>
              <a:ea typeface="Arial"/>
              <a:cs typeface="Arial"/>
              <a:sym typeface="Arial"/>
            </a:endParaRPr>
          </a:p>
          <a:p>
            <a:pPr marL="609600" lvl="0" indent="0" algn="l" rtl="0">
              <a:lnSpc>
                <a:spcPct val="115000"/>
              </a:lnSpc>
              <a:spcBef>
                <a:spcPts val="0"/>
              </a:spcBef>
              <a:spcAft>
                <a:spcPts val="0"/>
              </a:spcAft>
              <a:buSzPts val="2070"/>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lvl="0" indent="0" algn="l" rtl="0">
              <a:lnSpc>
                <a:spcPct val="115000"/>
              </a:lnSpc>
              <a:spcBef>
                <a:spcPts val="600"/>
              </a:spcBef>
              <a:spcAft>
                <a:spcPts val="600"/>
              </a:spcAft>
              <a:buSzPts val="207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ac98b26408_0_25"/>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US" sz="5400"/>
              <a:t>Development background</a:t>
            </a:r>
            <a:endParaRPr/>
          </a:p>
        </p:txBody>
      </p:sp>
      <p:sp>
        <p:nvSpPr>
          <p:cNvPr id="179" name="Google Shape;179;gac98b26408_0_25"/>
          <p:cNvSpPr txBox="1">
            <a:spLocks noGrp="1"/>
          </p:cNvSpPr>
          <p:nvPr>
            <p:ph type="body" idx="1"/>
          </p:nvPr>
        </p:nvSpPr>
        <p:spPr>
          <a:xfrm>
            <a:off x="1295400" y="2285924"/>
            <a:ext cx="9601200" cy="3589800"/>
          </a:xfrm>
          <a:prstGeom prst="rect">
            <a:avLst/>
          </a:prstGeom>
          <a:noFill/>
          <a:ln>
            <a:noFill/>
          </a:ln>
        </p:spPr>
        <p:txBody>
          <a:bodyPr spcFirstLastPara="1" wrap="square" lIns="91425" tIns="45700" rIns="91425" bIns="45700" anchor="t" anchorCtr="0">
            <a:noAutofit/>
          </a:bodyPr>
          <a:lstStyle/>
          <a:p>
            <a:pPr marL="457200" lvl="0" indent="-360045" algn="l" rtl="0">
              <a:lnSpc>
                <a:spcPct val="115000"/>
              </a:lnSpc>
              <a:spcBef>
                <a:spcPts val="600"/>
              </a:spcBef>
              <a:spcAft>
                <a:spcPts val="0"/>
              </a:spcAft>
              <a:buSzPts val="2070"/>
              <a:buChar char="•"/>
            </a:pPr>
            <a:r>
              <a:rPr lang="en-US"/>
              <a:t>Why</a:t>
            </a:r>
            <a:endParaRPr/>
          </a:p>
          <a:p>
            <a:pPr marL="457200" lvl="0" indent="0" algn="l" rtl="0">
              <a:lnSpc>
                <a:spcPct val="115000"/>
              </a:lnSpc>
              <a:spcBef>
                <a:spcPts val="600"/>
              </a:spcBef>
              <a:spcAft>
                <a:spcPts val="0"/>
              </a:spcAft>
              <a:buClr>
                <a:schemeClr val="dk1"/>
              </a:buClr>
              <a:buSzPts val="1100"/>
              <a:buFont typeface="Arial"/>
              <a:buNone/>
            </a:pPr>
            <a:r>
              <a:rPr lang="en-US" sz="2000"/>
              <a:t>Apache Kafka is designed for big data streaming processing which can easily reach tens of thousands of requests per second. Because of its distributed architecture, it is convenient for horizontal expansion and provides high reliability, availability and scalability. </a:t>
            </a:r>
            <a:endParaRPr sz="2000"/>
          </a:p>
          <a:p>
            <a:pPr marL="457200" lvl="0" indent="-360045" algn="l" rtl="0">
              <a:lnSpc>
                <a:spcPct val="115000"/>
              </a:lnSpc>
              <a:spcBef>
                <a:spcPts val="600"/>
              </a:spcBef>
              <a:spcAft>
                <a:spcPts val="0"/>
              </a:spcAft>
              <a:buSzPts val="2070"/>
              <a:buChar char="•"/>
            </a:pPr>
            <a:r>
              <a:rPr lang="en-US"/>
              <a:t>Where </a:t>
            </a:r>
            <a:endParaRPr/>
          </a:p>
          <a:p>
            <a:pPr marL="457200" lvl="0" indent="0" algn="l" rtl="0">
              <a:lnSpc>
                <a:spcPct val="115000"/>
              </a:lnSpc>
              <a:spcBef>
                <a:spcPts val="600"/>
              </a:spcBef>
              <a:spcAft>
                <a:spcPts val="0"/>
              </a:spcAft>
              <a:buClr>
                <a:schemeClr val="dk1"/>
              </a:buClr>
              <a:buSzPts val="1100"/>
              <a:buFont typeface="Arial"/>
              <a:buNone/>
            </a:pPr>
            <a:r>
              <a:rPr lang="en-US" sz="2000"/>
              <a:t>A company can use Kafka to collect logs of various services, record various activities of web users or app users, do real-time monitoring and analysis , record operational monitoring data, and open it to various consumers</a:t>
            </a:r>
            <a:endParaRPr sz="2000"/>
          </a:p>
          <a:p>
            <a:pPr marL="0" lvl="0" indent="0" algn="l" rtl="0">
              <a:lnSpc>
                <a:spcPct val="100000"/>
              </a:lnSpc>
              <a:spcBef>
                <a:spcPts val="600"/>
              </a:spcBef>
              <a:spcAft>
                <a:spcPts val="600"/>
              </a:spcAft>
              <a:buSzPts val="207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ac98b26408_0_31"/>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US"/>
              <a:t>Key features and benefits </a:t>
            </a:r>
            <a:endParaRPr/>
          </a:p>
        </p:txBody>
      </p:sp>
      <p:sp>
        <p:nvSpPr>
          <p:cNvPr id="185" name="Google Shape;185;gac98b26408_0_31"/>
          <p:cNvSpPr txBox="1">
            <a:spLocks noGrp="1"/>
          </p:cNvSpPr>
          <p:nvPr>
            <p:ph type="body" idx="1"/>
          </p:nvPr>
        </p:nvSpPr>
        <p:spPr>
          <a:xfrm>
            <a:off x="1295401" y="2556932"/>
            <a:ext cx="9601200" cy="3318900"/>
          </a:xfrm>
          <a:prstGeom prst="rect">
            <a:avLst/>
          </a:prstGeom>
          <a:noFill/>
          <a:ln>
            <a:noFill/>
          </a:ln>
        </p:spPr>
        <p:txBody>
          <a:bodyPr spcFirstLastPara="1" wrap="square" lIns="91425" tIns="45700" rIns="91425" bIns="45700" anchor="t" anchorCtr="0">
            <a:noAutofit/>
          </a:bodyPr>
          <a:lstStyle/>
          <a:p>
            <a:pPr marL="457200" lvl="0" indent="-419100" algn="l" rtl="0">
              <a:lnSpc>
                <a:spcPct val="115000"/>
              </a:lnSpc>
              <a:spcBef>
                <a:spcPts val="700"/>
              </a:spcBef>
              <a:spcAft>
                <a:spcPts val="0"/>
              </a:spcAft>
              <a:buSzPts val="3000"/>
              <a:buChar char="•"/>
            </a:pPr>
            <a:r>
              <a:rPr lang="en-US" sz="3000"/>
              <a:t>High throughput and low latency</a:t>
            </a:r>
            <a:endParaRPr sz="3000"/>
          </a:p>
          <a:p>
            <a:pPr marL="457200" lvl="0" indent="-419100" algn="l" rtl="0">
              <a:lnSpc>
                <a:spcPct val="115000"/>
              </a:lnSpc>
              <a:spcBef>
                <a:spcPts val="0"/>
              </a:spcBef>
              <a:spcAft>
                <a:spcPts val="0"/>
              </a:spcAft>
              <a:buSzPts val="3000"/>
              <a:buChar char="•"/>
            </a:pPr>
            <a:r>
              <a:rPr lang="en-US" sz="3000"/>
              <a:t>Scalability</a:t>
            </a:r>
            <a:endParaRPr sz="3000"/>
          </a:p>
          <a:p>
            <a:pPr marL="457200" lvl="0" indent="-419100" algn="l" rtl="0">
              <a:lnSpc>
                <a:spcPct val="115000"/>
              </a:lnSpc>
              <a:spcBef>
                <a:spcPts val="0"/>
              </a:spcBef>
              <a:spcAft>
                <a:spcPts val="0"/>
              </a:spcAft>
              <a:buSzPts val="3000"/>
              <a:buChar char="•"/>
            </a:pPr>
            <a:r>
              <a:rPr lang="en-US" sz="3000"/>
              <a:t>Persistence and reliability</a:t>
            </a:r>
            <a:endParaRPr sz="3000"/>
          </a:p>
          <a:p>
            <a:pPr marL="457200" lvl="0" indent="-419100" algn="l" rtl="0">
              <a:lnSpc>
                <a:spcPct val="115000"/>
              </a:lnSpc>
              <a:spcBef>
                <a:spcPts val="0"/>
              </a:spcBef>
              <a:spcAft>
                <a:spcPts val="0"/>
              </a:spcAft>
              <a:buSzPts val="3000"/>
              <a:buChar char="•"/>
            </a:pPr>
            <a:r>
              <a:rPr lang="en-US" sz="3000"/>
              <a:t>Fault tolerance</a:t>
            </a:r>
            <a:endParaRPr sz="3000"/>
          </a:p>
          <a:p>
            <a:pPr marL="457200" lvl="0" indent="-419100" algn="l" rtl="0">
              <a:lnSpc>
                <a:spcPct val="115000"/>
              </a:lnSpc>
              <a:spcBef>
                <a:spcPts val="0"/>
              </a:spcBef>
              <a:spcAft>
                <a:spcPts val="0"/>
              </a:spcAft>
              <a:buSzPts val="3000"/>
              <a:buChar char="•"/>
            </a:pPr>
            <a:r>
              <a:rPr lang="en-US" sz="3000"/>
              <a:t>High volume</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ae816300a5_0_7"/>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91" name="Google Shape;191;gae816300a5_0_7"/>
          <p:cNvSpPr txBox="1">
            <a:spLocks noGrp="1"/>
          </p:cNvSpPr>
          <p:nvPr>
            <p:ph type="body" idx="1"/>
          </p:nvPr>
        </p:nvSpPr>
        <p:spPr>
          <a:xfrm>
            <a:off x="1295400" y="2456350"/>
            <a:ext cx="9601200" cy="3419400"/>
          </a:xfrm>
          <a:prstGeom prst="rect">
            <a:avLst/>
          </a:prstGeom>
        </p:spPr>
        <p:txBody>
          <a:bodyPr spcFirstLastPara="1" wrap="square" lIns="91425" tIns="45700" rIns="91425" bIns="45700"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sz="2300" b="1"/>
              <a:t>Publish/Subscribe</a:t>
            </a:r>
            <a:endParaRPr sz="2300" b="1"/>
          </a:p>
          <a:p>
            <a:pPr marL="0" lvl="0" indent="0" algn="l" rtl="0">
              <a:lnSpc>
                <a:spcPct val="115000"/>
              </a:lnSpc>
              <a:spcBef>
                <a:spcPts val="0"/>
              </a:spcBef>
              <a:spcAft>
                <a:spcPts val="0"/>
              </a:spcAft>
              <a:buClr>
                <a:schemeClr val="dk1"/>
              </a:buClr>
              <a:buSzPts val="1100"/>
              <a:buFont typeface="Arial"/>
              <a:buNone/>
            </a:pPr>
            <a:r>
              <a:rPr lang="en-US" sz="2000">
                <a:solidFill>
                  <a:srgbClr val="B15E28"/>
                </a:solidFill>
                <a:latin typeface="Arial"/>
                <a:ea typeface="Arial"/>
                <a:cs typeface="Arial"/>
                <a:sym typeface="Arial"/>
              </a:rPr>
              <a:t>●</a:t>
            </a:r>
            <a:r>
              <a:rPr lang="en-US" sz="2300"/>
              <a:t>Kafka producers</a:t>
            </a:r>
            <a:endParaRPr sz="2300"/>
          </a:p>
          <a:p>
            <a:pPr marL="0" lvl="0" indent="0" algn="l" rtl="0">
              <a:lnSpc>
                <a:spcPct val="115000"/>
              </a:lnSpc>
              <a:spcBef>
                <a:spcPts val="0"/>
              </a:spcBef>
              <a:spcAft>
                <a:spcPts val="0"/>
              </a:spcAft>
              <a:buClr>
                <a:schemeClr val="dk1"/>
              </a:buClr>
              <a:buSzPts val="1100"/>
              <a:buFont typeface="Arial"/>
              <a:buNone/>
            </a:pPr>
            <a:r>
              <a:rPr lang="en-US" sz="2000">
                <a:solidFill>
                  <a:srgbClr val="B15E28"/>
                </a:solidFill>
                <a:latin typeface="Arial"/>
                <a:ea typeface="Arial"/>
                <a:cs typeface="Arial"/>
                <a:sym typeface="Arial"/>
              </a:rPr>
              <a:t>●</a:t>
            </a:r>
            <a:r>
              <a:rPr lang="en-US" sz="2300"/>
              <a:t>Kafka topic </a:t>
            </a:r>
            <a:endParaRPr sz="2300"/>
          </a:p>
          <a:p>
            <a:pPr marL="0" lvl="0" indent="0" algn="l" rtl="0">
              <a:lnSpc>
                <a:spcPct val="115000"/>
              </a:lnSpc>
              <a:spcBef>
                <a:spcPts val="0"/>
              </a:spcBef>
              <a:spcAft>
                <a:spcPts val="0"/>
              </a:spcAft>
              <a:buClr>
                <a:schemeClr val="dk1"/>
              </a:buClr>
              <a:buSzPts val="1100"/>
              <a:buFont typeface="Arial"/>
              <a:buNone/>
            </a:pPr>
            <a:r>
              <a:rPr lang="en-US" sz="1900"/>
              <a:t>(A stream of records and </a:t>
            </a:r>
            <a:endParaRPr sz="1900"/>
          </a:p>
          <a:p>
            <a:pPr marL="0" lvl="0" indent="0" algn="l" rtl="0">
              <a:lnSpc>
                <a:spcPct val="115000"/>
              </a:lnSpc>
              <a:spcBef>
                <a:spcPts val="0"/>
              </a:spcBef>
              <a:spcAft>
                <a:spcPts val="0"/>
              </a:spcAft>
              <a:buClr>
                <a:schemeClr val="dk1"/>
              </a:buClr>
              <a:buSzPts val="1100"/>
              <a:buFont typeface="Arial"/>
              <a:buNone/>
            </a:pPr>
            <a:r>
              <a:rPr lang="en-US" sz="1900"/>
              <a:t>store in logs )</a:t>
            </a:r>
            <a:endParaRPr sz="1900"/>
          </a:p>
          <a:p>
            <a:pPr marL="0" lvl="0" indent="0" algn="l" rtl="0">
              <a:lnSpc>
                <a:spcPct val="115000"/>
              </a:lnSpc>
              <a:spcBef>
                <a:spcPts val="0"/>
              </a:spcBef>
              <a:spcAft>
                <a:spcPts val="0"/>
              </a:spcAft>
              <a:buClr>
                <a:schemeClr val="dk1"/>
              </a:buClr>
              <a:buSzPts val="1100"/>
              <a:buFont typeface="Arial"/>
              <a:buNone/>
            </a:pPr>
            <a:r>
              <a:rPr lang="en-US" sz="2200"/>
              <a:t>(</a:t>
            </a:r>
            <a:r>
              <a:rPr lang="en-US" sz="1900"/>
              <a:t>A topic log is broken up </a:t>
            </a:r>
            <a:endParaRPr sz="1900"/>
          </a:p>
          <a:p>
            <a:pPr marL="0" lvl="0" indent="0" algn="l" rtl="0">
              <a:lnSpc>
                <a:spcPct val="115000"/>
              </a:lnSpc>
              <a:spcBef>
                <a:spcPts val="0"/>
              </a:spcBef>
              <a:spcAft>
                <a:spcPts val="0"/>
              </a:spcAft>
              <a:buClr>
                <a:schemeClr val="dk1"/>
              </a:buClr>
              <a:buSzPts val="1100"/>
              <a:buFont typeface="Arial"/>
              <a:buNone/>
            </a:pPr>
            <a:r>
              <a:rPr lang="en-US" sz="1900"/>
              <a:t>into partitions)</a:t>
            </a:r>
            <a:endParaRPr sz="1900"/>
          </a:p>
          <a:p>
            <a:pPr marL="0" lvl="0" indent="0" algn="l" rtl="0">
              <a:lnSpc>
                <a:spcPct val="115000"/>
              </a:lnSpc>
              <a:spcBef>
                <a:spcPts val="0"/>
              </a:spcBef>
              <a:spcAft>
                <a:spcPts val="0"/>
              </a:spcAft>
              <a:buClr>
                <a:schemeClr val="dk1"/>
              </a:buClr>
              <a:buSzPts val="1100"/>
              <a:buFont typeface="Arial"/>
              <a:buNone/>
            </a:pPr>
            <a:r>
              <a:rPr lang="en-US" sz="2000">
                <a:solidFill>
                  <a:srgbClr val="B15E28"/>
                </a:solidFill>
                <a:latin typeface="Arial"/>
                <a:ea typeface="Arial"/>
                <a:cs typeface="Arial"/>
                <a:sym typeface="Arial"/>
              </a:rPr>
              <a:t>●</a:t>
            </a:r>
            <a:r>
              <a:rPr lang="en-US" sz="2300"/>
              <a:t>Kafka consumers</a:t>
            </a:r>
            <a:endParaRPr sz="2300"/>
          </a:p>
          <a:p>
            <a:pPr marL="0" lvl="0" indent="0" algn="l" rtl="0">
              <a:lnSpc>
                <a:spcPct val="115000"/>
              </a:lnSpc>
              <a:spcBef>
                <a:spcPts val="0"/>
              </a:spcBef>
              <a:spcAft>
                <a:spcPts val="0"/>
              </a:spcAft>
              <a:buClr>
                <a:schemeClr val="dk1"/>
              </a:buClr>
              <a:buSzPts val="1100"/>
              <a:buFont typeface="Arial"/>
              <a:buNone/>
            </a:pPr>
            <a:endParaRPr sz="2300"/>
          </a:p>
          <a:p>
            <a:pPr marL="0" lvl="0" indent="0" algn="l" rtl="0">
              <a:spcBef>
                <a:spcPts val="360"/>
              </a:spcBef>
              <a:spcAft>
                <a:spcPts val="0"/>
              </a:spcAft>
              <a:buNone/>
            </a:pPr>
            <a:endParaRPr/>
          </a:p>
        </p:txBody>
      </p:sp>
      <p:pic>
        <p:nvPicPr>
          <p:cNvPr id="192" name="Google Shape;192;gae816300a5_0_7"/>
          <p:cNvPicPr preferRelativeResize="0"/>
          <p:nvPr/>
        </p:nvPicPr>
        <p:blipFill>
          <a:blip r:embed="rId3">
            <a:alphaModFix/>
          </a:blip>
          <a:stretch>
            <a:fillRect/>
          </a:stretch>
        </p:blipFill>
        <p:spPr>
          <a:xfrm>
            <a:off x="1185875" y="882650"/>
            <a:ext cx="9820275" cy="1491275"/>
          </a:xfrm>
          <a:prstGeom prst="rect">
            <a:avLst/>
          </a:prstGeom>
          <a:noFill/>
          <a:ln>
            <a:noFill/>
          </a:ln>
        </p:spPr>
      </p:pic>
      <p:pic>
        <p:nvPicPr>
          <p:cNvPr id="193" name="Google Shape;193;gae816300a5_0_7"/>
          <p:cNvPicPr preferRelativeResize="0"/>
          <p:nvPr/>
        </p:nvPicPr>
        <p:blipFill>
          <a:blip r:embed="rId4">
            <a:alphaModFix/>
          </a:blip>
          <a:stretch>
            <a:fillRect/>
          </a:stretch>
        </p:blipFill>
        <p:spPr>
          <a:xfrm>
            <a:off x="7467975" y="2570775"/>
            <a:ext cx="3953600" cy="3446450"/>
          </a:xfrm>
          <a:prstGeom prst="rect">
            <a:avLst/>
          </a:prstGeom>
          <a:noFill/>
          <a:ln w="19050" cap="flat" cmpd="sng">
            <a:solidFill>
              <a:srgbClr val="00FFFF"/>
            </a:solidFill>
            <a:prstDash val="solid"/>
            <a:round/>
            <a:headEnd type="none" w="sm" len="sm"/>
            <a:tailEnd type="none" w="sm" len="sm"/>
          </a:ln>
        </p:spPr>
      </p:pic>
      <p:pic>
        <p:nvPicPr>
          <p:cNvPr id="194" name="Google Shape;194;gae816300a5_0_7"/>
          <p:cNvPicPr preferRelativeResize="0"/>
          <p:nvPr/>
        </p:nvPicPr>
        <p:blipFill rotWithShape="1">
          <a:blip r:embed="rId5">
            <a:alphaModFix/>
          </a:blip>
          <a:srcRect/>
          <a:stretch/>
        </p:blipFill>
        <p:spPr>
          <a:xfrm>
            <a:off x="3775200" y="2570775"/>
            <a:ext cx="3692776" cy="3446451"/>
          </a:xfrm>
          <a:prstGeom prst="rect">
            <a:avLst/>
          </a:prstGeom>
          <a:noFill/>
          <a:ln w="19050" cap="flat" cmpd="sng">
            <a:solidFill>
              <a:srgbClr val="9900FF"/>
            </a:solidFill>
            <a:prstDash val="lgDash"/>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ae816300a5_0_12"/>
          <p:cNvSpPr txBox="1">
            <a:spLocks noGrp="1"/>
          </p:cNvSpPr>
          <p:nvPr>
            <p:ph type="title"/>
          </p:nvPr>
        </p:nvSpPr>
        <p:spPr>
          <a:xfrm>
            <a:off x="1295400" y="1170476"/>
            <a:ext cx="9601200" cy="1115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a:solidFill>
                  <a:schemeClr val="dk1"/>
                </a:solidFill>
              </a:rPr>
              <a:t>How Does It Work - </a:t>
            </a:r>
            <a:r>
              <a:rPr lang="en-US" sz="4000">
                <a:solidFill>
                  <a:schemeClr val="dk1"/>
                </a:solidFill>
                <a:highlight>
                  <a:srgbClr val="FFFFFF"/>
                </a:highlight>
              </a:rPr>
              <a:t>Kafka Architecture (2)</a:t>
            </a:r>
            <a:endParaRPr sz="4000">
              <a:solidFill>
                <a:schemeClr val="dk1"/>
              </a:solidFill>
              <a:highlight>
                <a:srgbClr val="FFFFFF"/>
              </a:highlight>
            </a:endParaRPr>
          </a:p>
          <a:p>
            <a:pPr marL="0" lvl="0" indent="0" algn="ctr" rtl="0">
              <a:lnSpc>
                <a:spcPct val="115000"/>
              </a:lnSpc>
              <a:spcBef>
                <a:spcPts val="0"/>
              </a:spcBef>
              <a:spcAft>
                <a:spcPts val="0"/>
              </a:spcAft>
              <a:buClr>
                <a:schemeClr val="dk1"/>
              </a:buClr>
              <a:buSzPts val="1100"/>
              <a:buFont typeface="Arial"/>
              <a:buNone/>
            </a:pPr>
            <a:r>
              <a:rPr lang="en-US" sz="2400"/>
              <a:t> Kafka Brokers(servers), Kafka Cluster</a:t>
            </a:r>
            <a:endParaRPr sz="2200">
              <a:solidFill>
                <a:schemeClr val="dk1"/>
              </a:solidFill>
              <a:highlight>
                <a:srgbClr val="FFFFFF"/>
              </a:highlight>
            </a:endParaRPr>
          </a:p>
        </p:txBody>
      </p:sp>
      <p:sp>
        <p:nvSpPr>
          <p:cNvPr id="200" name="Google Shape;200;gae816300a5_0_12"/>
          <p:cNvSpPr txBox="1">
            <a:spLocks noGrp="1"/>
          </p:cNvSpPr>
          <p:nvPr>
            <p:ph type="body" idx="1"/>
          </p:nvPr>
        </p:nvSpPr>
        <p:spPr>
          <a:xfrm>
            <a:off x="1295401" y="2478432"/>
            <a:ext cx="9601200" cy="3318900"/>
          </a:xfrm>
          <a:prstGeom prst="rect">
            <a:avLst/>
          </a:prstGeom>
        </p:spPr>
        <p:txBody>
          <a:bodyPr spcFirstLastPara="1" wrap="square" lIns="91425" tIns="45700" rIns="91425" bIns="45700"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a:t>Kafka uses ZooKeeper for</a:t>
            </a:r>
            <a:endParaRPr sz="2100">
              <a:solidFill>
                <a:schemeClr val="accent1"/>
              </a:solidFill>
              <a:latin typeface="Arial"/>
              <a:ea typeface="Arial"/>
              <a:cs typeface="Arial"/>
              <a:sym typeface="Arial"/>
            </a:endParaRPr>
          </a:p>
          <a:p>
            <a:pPr marL="0" lvl="0" indent="0" algn="l" rtl="0">
              <a:lnSpc>
                <a:spcPct val="115000"/>
              </a:lnSpc>
              <a:spcBef>
                <a:spcPts val="0"/>
              </a:spcBef>
              <a:spcAft>
                <a:spcPts val="0"/>
              </a:spcAft>
              <a:buNone/>
            </a:pPr>
            <a:r>
              <a:rPr lang="en-US" sz="2100">
                <a:solidFill>
                  <a:schemeClr val="accent1"/>
                </a:solidFill>
                <a:latin typeface="Arial"/>
                <a:ea typeface="Arial"/>
                <a:cs typeface="Arial"/>
                <a:sym typeface="Arial"/>
              </a:rPr>
              <a:t>●</a:t>
            </a:r>
            <a:r>
              <a:rPr lang="en-US"/>
              <a:t>Manage the cluster</a:t>
            </a:r>
            <a:endParaRPr/>
          </a:p>
          <a:p>
            <a:pPr marL="0" lvl="0" indent="0" algn="l" rtl="0">
              <a:lnSpc>
                <a:spcPct val="115000"/>
              </a:lnSpc>
              <a:spcBef>
                <a:spcPts val="0"/>
              </a:spcBef>
              <a:spcAft>
                <a:spcPts val="0"/>
              </a:spcAft>
              <a:buClr>
                <a:schemeClr val="dk1"/>
              </a:buClr>
              <a:buSzPts val="1100"/>
              <a:buFont typeface="Arial"/>
              <a:buNone/>
            </a:pPr>
            <a:r>
              <a:rPr lang="en-US" sz="2100">
                <a:solidFill>
                  <a:srgbClr val="B15E28"/>
                </a:solidFill>
                <a:latin typeface="Arial"/>
                <a:ea typeface="Arial"/>
                <a:cs typeface="Arial"/>
                <a:sym typeface="Arial"/>
              </a:rPr>
              <a:t>●</a:t>
            </a:r>
            <a:r>
              <a:rPr lang="en-US"/>
              <a:t>Coordinate the brokers/cluster</a:t>
            </a:r>
            <a:endParaRPr/>
          </a:p>
          <a:p>
            <a:pPr marL="0" lvl="0" indent="0" algn="l" rtl="0">
              <a:lnSpc>
                <a:spcPct val="115000"/>
              </a:lnSpc>
              <a:spcBef>
                <a:spcPts val="0"/>
              </a:spcBef>
              <a:spcAft>
                <a:spcPts val="0"/>
              </a:spcAft>
              <a:buNone/>
            </a:pPr>
            <a:r>
              <a:rPr lang="en-US" sz="2100">
                <a:solidFill>
                  <a:srgbClr val="B15E28"/>
                </a:solidFill>
                <a:latin typeface="Arial"/>
                <a:ea typeface="Arial"/>
                <a:cs typeface="Arial"/>
                <a:sym typeface="Arial"/>
              </a:rPr>
              <a:t>●</a:t>
            </a:r>
            <a:r>
              <a:rPr lang="en-US"/>
              <a:t>Leadership election(provide failover)</a:t>
            </a:r>
            <a:endParaRPr/>
          </a:p>
          <a:p>
            <a:pPr marL="0" lvl="0" indent="0" algn="l" rtl="0">
              <a:lnSpc>
                <a:spcPct val="115000"/>
              </a:lnSpc>
              <a:spcBef>
                <a:spcPts val="0"/>
              </a:spcBef>
              <a:spcAft>
                <a:spcPts val="0"/>
              </a:spcAft>
              <a:buClr>
                <a:schemeClr val="dk1"/>
              </a:buClr>
              <a:buSzPts val="1100"/>
              <a:buFont typeface="Arial"/>
              <a:buNone/>
            </a:pPr>
            <a:r>
              <a:rPr lang="en-US" sz="2000"/>
              <a:t>(for Broker Topic Partition Leader</a:t>
            </a:r>
            <a:r>
              <a:rPr lang="en-US"/>
              <a:t>)</a:t>
            </a:r>
            <a:endParaRPr/>
          </a:p>
          <a:p>
            <a:pPr marL="0" lvl="0" indent="0" algn="l" rtl="0">
              <a:spcBef>
                <a:spcPts val="360"/>
              </a:spcBef>
              <a:spcAft>
                <a:spcPts val="0"/>
              </a:spcAft>
              <a:buNone/>
            </a:pPr>
            <a:endParaRPr/>
          </a:p>
          <a:p>
            <a:pPr marL="0" lvl="0" indent="0" algn="l" rtl="0">
              <a:lnSpc>
                <a:spcPct val="80000"/>
              </a:lnSpc>
              <a:spcBef>
                <a:spcPts val="600"/>
              </a:spcBef>
              <a:spcAft>
                <a:spcPts val="0"/>
              </a:spcAft>
              <a:buClr>
                <a:schemeClr val="dk1"/>
              </a:buClr>
              <a:buSzPts val="1100"/>
              <a:buFont typeface="Arial"/>
              <a:buNone/>
            </a:pPr>
            <a:endParaRPr sz="2100" b="1">
              <a:solidFill>
                <a:srgbClr val="555555"/>
              </a:solidFill>
              <a:highlight>
                <a:srgbClr val="FFFF00"/>
              </a:highlight>
            </a:endParaRPr>
          </a:p>
          <a:p>
            <a:pPr marL="0" lvl="0" indent="0" algn="l" rtl="0">
              <a:lnSpc>
                <a:spcPct val="80000"/>
              </a:lnSpc>
              <a:spcBef>
                <a:spcPts val="600"/>
              </a:spcBef>
              <a:spcAft>
                <a:spcPts val="0"/>
              </a:spcAft>
              <a:buClr>
                <a:schemeClr val="dk1"/>
              </a:buClr>
              <a:buSzPts val="1100"/>
              <a:buFont typeface="Arial"/>
              <a:buNone/>
            </a:pPr>
            <a:r>
              <a:rPr lang="en-US" sz="2100" b="1">
                <a:solidFill>
                  <a:srgbClr val="555555"/>
                </a:solidFill>
                <a:highlight>
                  <a:srgbClr val="FFFF00"/>
                </a:highlight>
              </a:rPr>
              <a:t>ZooKeeper provides an in-sync view of Kafka Cluster configuration. </a:t>
            </a:r>
            <a:endParaRPr sz="2100" b="1">
              <a:solidFill>
                <a:srgbClr val="555555"/>
              </a:solidFill>
              <a:highlight>
                <a:srgbClr val="FFFF00"/>
              </a:highlight>
            </a:endParaRPr>
          </a:p>
          <a:p>
            <a:pPr marL="0" lvl="0" indent="0" algn="l" rtl="0">
              <a:lnSpc>
                <a:spcPct val="80000"/>
              </a:lnSpc>
              <a:spcBef>
                <a:spcPts val="600"/>
              </a:spcBef>
              <a:spcAft>
                <a:spcPts val="0"/>
              </a:spcAft>
              <a:buClr>
                <a:schemeClr val="dk1"/>
              </a:buClr>
              <a:buSzPts val="1100"/>
              <a:buFont typeface="Arial"/>
              <a:buNone/>
            </a:pPr>
            <a:r>
              <a:rPr lang="en-US" sz="2100" b="1">
                <a:solidFill>
                  <a:srgbClr val="555555"/>
                </a:solidFill>
                <a:highlight>
                  <a:srgbClr val="FFFF00"/>
                </a:highlight>
              </a:rPr>
              <a:t>ZooKeeper is a</a:t>
            </a:r>
            <a:r>
              <a:rPr lang="en-US" sz="2200" b="1">
                <a:solidFill>
                  <a:srgbClr val="555555"/>
                </a:solidFill>
                <a:highlight>
                  <a:srgbClr val="FFFF00"/>
                </a:highlight>
              </a:rPr>
              <a:t> consistent file system for configuration information.</a:t>
            </a:r>
            <a:endParaRPr sz="2200" b="1">
              <a:solidFill>
                <a:srgbClr val="555555"/>
              </a:solidFill>
              <a:highlight>
                <a:srgbClr val="FFFF00"/>
              </a:highlight>
            </a:endParaRPr>
          </a:p>
          <a:p>
            <a:pPr marL="0" lvl="0" indent="0" algn="l" rtl="0">
              <a:spcBef>
                <a:spcPts val="600"/>
              </a:spcBef>
              <a:spcAft>
                <a:spcPts val="0"/>
              </a:spcAft>
              <a:buNone/>
            </a:pPr>
            <a:endParaRPr/>
          </a:p>
        </p:txBody>
      </p:sp>
      <p:pic>
        <p:nvPicPr>
          <p:cNvPr id="201" name="Google Shape;201;gae816300a5_0_12"/>
          <p:cNvPicPr preferRelativeResize="0"/>
          <p:nvPr/>
        </p:nvPicPr>
        <p:blipFill>
          <a:blip r:embed="rId3">
            <a:alphaModFix/>
          </a:blip>
          <a:stretch>
            <a:fillRect/>
          </a:stretch>
        </p:blipFill>
        <p:spPr>
          <a:xfrm>
            <a:off x="6066700" y="2478425"/>
            <a:ext cx="5308000" cy="2971800"/>
          </a:xfrm>
          <a:prstGeom prst="rect">
            <a:avLst/>
          </a:prstGeom>
          <a:noFill/>
          <a:ln>
            <a:noFill/>
          </a:ln>
        </p:spPr>
      </p:pic>
      <p:sp>
        <p:nvSpPr>
          <p:cNvPr id="202" name="Google Shape;202;gae816300a5_0_12"/>
          <p:cNvSpPr txBox="1"/>
          <p:nvPr/>
        </p:nvSpPr>
        <p:spPr>
          <a:xfrm>
            <a:off x="7171225" y="3560875"/>
            <a:ext cx="2241900" cy="22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b="1">
                <a:solidFill>
                  <a:srgbClr val="0000FF"/>
                </a:solidFill>
              </a:rPr>
              <a:t>               Cluster </a:t>
            </a:r>
            <a:endParaRPr sz="1900" b="1">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ae816300a5_0_0"/>
          <p:cNvSpPr txBox="1">
            <a:spLocks noGrp="1"/>
          </p:cNvSpPr>
          <p:nvPr>
            <p:ph type="title"/>
          </p:nvPr>
        </p:nvSpPr>
        <p:spPr>
          <a:xfrm>
            <a:off x="972650" y="1005625"/>
            <a:ext cx="10462800" cy="1368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sz="4000">
              <a:solidFill>
                <a:schemeClr val="dk1"/>
              </a:solidFill>
            </a:endParaRPr>
          </a:p>
          <a:p>
            <a:pPr marL="0" lvl="0" indent="0" algn="ctr" rtl="0">
              <a:spcBef>
                <a:spcPts val="0"/>
              </a:spcBef>
              <a:spcAft>
                <a:spcPts val="0"/>
              </a:spcAft>
              <a:buNone/>
            </a:pPr>
            <a:endParaRPr sz="4000">
              <a:solidFill>
                <a:schemeClr val="dk1"/>
              </a:solidFill>
            </a:endParaRPr>
          </a:p>
          <a:p>
            <a:pPr marL="0" lvl="0" indent="0" algn="ctr" rtl="0">
              <a:spcBef>
                <a:spcPts val="0"/>
              </a:spcBef>
              <a:spcAft>
                <a:spcPts val="0"/>
              </a:spcAft>
              <a:buNone/>
            </a:pPr>
            <a:r>
              <a:rPr lang="en-US" sz="4000">
                <a:solidFill>
                  <a:schemeClr val="dk1"/>
                </a:solidFill>
              </a:rPr>
              <a:t>How Does It Work - Kafka </a:t>
            </a:r>
            <a:r>
              <a:rPr lang="en-US" sz="4000">
                <a:solidFill>
                  <a:schemeClr val="dk1"/>
                </a:solidFill>
                <a:highlight>
                  <a:srgbClr val="FFFFFF"/>
                </a:highlight>
              </a:rPr>
              <a:t>Ecosystem</a:t>
            </a:r>
            <a:endParaRPr sz="1400">
              <a:solidFill>
                <a:schemeClr val="dk1"/>
              </a:solidFill>
              <a:highlight>
                <a:schemeClr val="lt1"/>
              </a:highlight>
              <a:latin typeface="Arial"/>
              <a:ea typeface="Arial"/>
              <a:cs typeface="Arial"/>
              <a:sym typeface="Arial"/>
            </a:endParaRPr>
          </a:p>
          <a:p>
            <a:pPr marL="457200" lvl="0" indent="-342900" algn="l" rtl="0">
              <a:lnSpc>
                <a:spcPct val="110000"/>
              </a:lnSpc>
              <a:spcBef>
                <a:spcPts val="800"/>
              </a:spcBef>
              <a:spcAft>
                <a:spcPts val="0"/>
              </a:spcAft>
              <a:buClr>
                <a:srgbClr val="000000"/>
              </a:buClr>
              <a:buSzPts val="1800"/>
              <a:buChar char="❖"/>
            </a:pPr>
            <a:r>
              <a:rPr lang="en-US" sz="1800" u="sng">
                <a:solidFill>
                  <a:srgbClr val="000000"/>
                </a:solidFill>
                <a:highlight>
                  <a:schemeClr val="lt1"/>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Kafka Streams API</a:t>
            </a:r>
            <a:r>
              <a:rPr lang="en-US" sz="1800">
                <a:solidFill>
                  <a:srgbClr val="000000"/>
                </a:solidFill>
                <a:highlight>
                  <a:schemeClr val="lt1"/>
                </a:highlight>
              </a:rPr>
              <a:t> to implement stream processing applications and microservices. </a:t>
            </a:r>
            <a:endParaRPr sz="1800">
              <a:solidFill>
                <a:srgbClr val="000000"/>
              </a:solidFill>
              <a:highlight>
                <a:schemeClr val="lt1"/>
              </a:highlight>
            </a:endParaRPr>
          </a:p>
          <a:p>
            <a:pPr marL="457200" lvl="0" indent="-342900" algn="l" rtl="0">
              <a:lnSpc>
                <a:spcPct val="110000"/>
              </a:lnSpc>
              <a:spcBef>
                <a:spcPts val="0"/>
              </a:spcBef>
              <a:spcAft>
                <a:spcPts val="0"/>
              </a:spcAft>
              <a:buClr>
                <a:srgbClr val="000000"/>
              </a:buClr>
              <a:buSzPts val="1800"/>
              <a:buChar char="❖"/>
            </a:pPr>
            <a:r>
              <a:rPr lang="en-US" sz="1800" u="sng">
                <a:solidFill>
                  <a:srgbClr val="000000"/>
                </a:solidFill>
                <a:highlight>
                  <a:schemeClr val="lt1"/>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Kafka Connect API</a:t>
            </a:r>
            <a:r>
              <a:rPr lang="en-US" sz="1800">
                <a:solidFill>
                  <a:srgbClr val="000000"/>
                </a:solidFill>
                <a:highlight>
                  <a:schemeClr val="lt1"/>
                </a:highlight>
              </a:rPr>
              <a:t> to build and run reusable data import/export connectors that consume (read) or produce (write) streams of events from and to external systems and applications so they can integrate with Kafka.</a:t>
            </a:r>
            <a:endParaRPr sz="1800">
              <a:solidFill>
                <a:srgbClr val="000000"/>
              </a:solidFill>
              <a:highlight>
                <a:schemeClr val="lt1"/>
              </a:highlight>
            </a:endParaRPr>
          </a:p>
          <a:p>
            <a:pPr marL="0" lvl="0" indent="0" algn="l" rtl="0">
              <a:lnSpc>
                <a:spcPct val="110000"/>
              </a:lnSpc>
              <a:spcBef>
                <a:spcPts val="800"/>
              </a:spcBef>
              <a:spcAft>
                <a:spcPts val="0"/>
              </a:spcAft>
              <a:buClr>
                <a:schemeClr val="dk1"/>
              </a:buClr>
              <a:buSzPts val="1100"/>
              <a:buFont typeface="Arial"/>
              <a:buNone/>
            </a:pPr>
            <a:r>
              <a:rPr lang="en-US" sz="4000">
                <a:solidFill>
                  <a:schemeClr val="dk1"/>
                </a:solidFill>
                <a:highlight>
                  <a:schemeClr val="lt1"/>
                </a:highlight>
                <a:latin typeface="Georgia"/>
                <a:ea typeface="Georgia"/>
                <a:cs typeface="Georgia"/>
                <a:sym typeface="Georgia"/>
              </a:rPr>
              <a:t/>
            </a:r>
            <a:br>
              <a:rPr lang="en-US" sz="4000">
                <a:solidFill>
                  <a:schemeClr val="dk1"/>
                </a:solidFill>
                <a:highlight>
                  <a:schemeClr val="lt1"/>
                </a:highlight>
                <a:latin typeface="Georgia"/>
                <a:ea typeface="Georgia"/>
                <a:cs typeface="Georgia"/>
                <a:sym typeface="Georgia"/>
              </a:rPr>
            </a:br>
            <a:endParaRPr sz="3600">
              <a:solidFill>
                <a:schemeClr val="dk1"/>
              </a:solidFill>
              <a:highlight>
                <a:srgbClr val="FFFFFF"/>
              </a:highlight>
              <a:latin typeface="Georgia"/>
              <a:ea typeface="Georgia"/>
              <a:cs typeface="Georgia"/>
              <a:sym typeface="Georgia"/>
            </a:endParaRPr>
          </a:p>
        </p:txBody>
      </p:sp>
      <p:sp>
        <p:nvSpPr>
          <p:cNvPr id="208" name="Google Shape;208;gae816300a5_0_0"/>
          <p:cNvSpPr txBox="1">
            <a:spLocks noGrp="1"/>
          </p:cNvSpPr>
          <p:nvPr>
            <p:ph type="body" idx="1"/>
          </p:nvPr>
        </p:nvSpPr>
        <p:spPr>
          <a:xfrm>
            <a:off x="1295401" y="2556932"/>
            <a:ext cx="9601200" cy="3318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pic>
        <p:nvPicPr>
          <p:cNvPr id="209" name="Google Shape;209;gae816300a5_0_0"/>
          <p:cNvPicPr preferRelativeResize="0"/>
          <p:nvPr/>
        </p:nvPicPr>
        <p:blipFill>
          <a:blip r:embed="rId5">
            <a:alphaModFix/>
          </a:blip>
          <a:stretch>
            <a:fillRect/>
          </a:stretch>
        </p:blipFill>
        <p:spPr>
          <a:xfrm>
            <a:off x="862700" y="2458000"/>
            <a:ext cx="10572750" cy="3650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a2b97fd381_2_5"/>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US"/>
              <a:t>Case Study – The New York Times</a:t>
            </a:r>
            <a:endParaRPr/>
          </a:p>
        </p:txBody>
      </p:sp>
      <p:sp>
        <p:nvSpPr>
          <p:cNvPr id="215" name="Google Shape;215;ga2b97fd381_2_5"/>
          <p:cNvSpPr txBox="1">
            <a:spLocks noGrp="1"/>
          </p:cNvSpPr>
          <p:nvPr>
            <p:ph type="body" idx="1"/>
          </p:nvPr>
        </p:nvSpPr>
        <p:spPr>
          <a:xfrm>
            <a:off x="1295401" y="2556932"/>
            <a:ext cx="9601200" cy="33189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b="1"/>
              <a:t>Service requirements:</a:t>
            </a:r>
            <a:endParaRPr b="1"/>
          </a:p>
          <a:p>
            <a:pPr marL="457200" lvl="0" indent="-360045" algn="l" rtl="0">
              <a:spcBef>
                <a:spcPts val="600"/>
              </a:spcBef>
              <a:spcAft>
                <a:spcPts val="0"/>
              </a:spcAft>
              <a:buSzPts val="2070"/>
              <a:buAutoNum type="arabicPeriod"/>
            </a:pPr>
            <a:r>
              <a:rPr lang="en-US"/>
              <a:t>Publish content immediately.</a:t>
            </a:r>
            <a:endParaRPr/>
          </a:p>
          <a:p>
            <a:pPr marL="457200" lvl="0" indent="-360045" algn="l" rtl="0">
              <a:spcBef>
                <a:spcPts val="0"/>
              </a:spcBef>
              <a:spcAft>
                <a:spcPts val="0"/>
              </a:spcAft>
              <a:buSzPts val="2070"/>
              <a:buAutoNum type="arabicPeriod"/>
            </a:pPr>
            <a:r>
              <a:rPr lang="en-US"/>
              <a:t>Different back-end services provide</a:t>
            </a:r>
            <a:endParaRPr/>
          </a:p>
          <a:p>
            <a:pPr marL="457200" lvl="0" indent="0" algn="l" rtl="0">
              <a:spcBef>
                <a:spcPts val="600"/>
              </a:spcBef>
              <a:spcAft>
                <a:spcPts val="0"/>
              </a:spcAft>
              <a:buNone/>
            </a:pPr>
            <a:r>
              <a:rPr lang="en-US"/>
              <a:t>content.</a:t>
            </a:r>
            <a:endParaRPr/>
          </a:p>
          <a:p>
            <a:pPr marL="457200" lvl="0" indent="-360045" algn="l" rtl="0">
              <a:spcBef>
                <a:spcPts val="600"/>
              </a:spcBef>
              <a:spcAft>
                <a:spcPts val="0"/>
              </a:spcAft>
              <a:buSzPts val="2070"/>
              <a:buAutoNum type="arabicPeriod"/>
            </a:pPr>
            <a:r>
              <a:rPr lang="en-US"/>
              <a:t>Prioritize content frequently for a search.</a:t>
            </a:r>
            <a:endParaRPr/>
          </a:p>
          <a:p>
            <a:pPr marL="457200" lvl="0" indent="-360045" algn="l" rtl="0">
              <a:spcBef>
                <a:spcPts val="0"/>
              </a:spcBef>
              <a:spcAft>
                <a:spcPts val="0"/>
              </a:spcAft>
              <a:buSzPts val="2070"/>
              <a:buAutoNum type="arabicPeriod"/>
            </a:pPr>
            <a:r>
              <a:rPr lang="en-US"/>
              <a:t>Personalization systems.</a:t>
            </a:r>
            <a:endParaRPr b="1"/>
          </a:p>
        </p:txBody>
      </p:sp>
      <p:pic>
        <p:nvPicPr>
          <p:cNvPr id="216" name="Google Shape;216;ga2b97fd381_2_5"/>
          <p:cNvPicPr preferRelativeResize="0"/>
          <p:nvPr/>
        </p:nvPicPr>
        <p:blipFill rotWithShape="1">
          <a:blip r:embed="rId3">
            <a:alphaModFix/>
          </a:blip>
          <a:srcRect l="-10205" r="5962" b="-5296"/>
          <a:stretch/>
        </p:blipFill>
        <p:spPr>
          <a:xfrm>
            <a:off x="6311500" y="1988075"/>
            <a:ext cx="5880499" cy="4565125"/>
          </a:xfrm>
          <a:prstGeom prst="rect">
            <a:avLst/>
          </a:prstGeom>
          <a:noFill/>
          <a:ln>
            <a:noFill/>
          </a:ln>
        </p:spPr>
      </p:pic>
    </p:spTree>
  </p:cSld>
  <p:clrMapOvr>
    <a:masterClrMapping/>
  </p:clrMapOvr>
</p:sld>
</file>

<file path=ppt/theme/theme1.xml><?xml version="1.0" encoding="utf-8"?>
<a:theme xmlns:a="http://schemas.openxmlformats.org/drawingml/2006/main" name="有機">
  <a:themeElements>
    <a:clrScheme name="有機">
      <a:dk1>
        <a:srgbClr val="000000"/>
      </a:dk1>
      <a:lt1>
        <a:srgbClr val="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2419</Words>
  <Application>Microsoft Office PowerPoint</Application>
  <PresentationFormat>寬螢幕</PresentationFormat>
  <Paragraphs>182</Paragraphs>
  <Slides>16</Slides>
  <Notes>16</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16</vt:i4>
      </vt:variant>
    </vt:vector>
  </HeadingPairs>
  <TitlesOfParts>
    <vt:vector size="20" baseType="lpstr">
      <vt:lpstr>Garamond</vt:lpstr>
      <vt:lpstr>Georgia</vt:lpstr>
      <vt:lpstr>Arial</vt:lpstr>
      <vt:lpstr>有機</vt:lpstr>
      <vt:lpstr>Kafka</vt:lpstr>
      <vt:lpstr>Development background</vt:lpstr>
      <vt:lpstr>Development background</vt:lpstr>
      <vt:lpstr>Development background</vt:lpstr>
      <vt:lpstr>Key features and benefits </vt:lpstr>
      <vt:lpstr>PowerPoint 簡報</vt:lpstr>
      <vt:lpstr>How Does It Work - Kafka Architecture (2)  Kafka Brokers(servers), Kafka Cluster</vt:lpstr>
      <vt:lpstr>  How Does It Work - Kafka Ecosystem Kafka Streams API to implement stream processing applications and microservices.  Kafka Connect API to build and run reusable data import/export connectors that consume (read) or produce (write) streams of events from and to external systems and applications so they can integrate with Kafka.  </vt:lpstr>
      <vt:lpstr>Case Study – The New York Times</vt:lpstr>
      <vt:lpstr>Case Study – The New York Times</vt:lpstr>
      <vt:lpstr>Solution - Kafka's log-based architecture</vt:lpstr>
      <vt:lpstr>PowerPoint 簡報</vt:lpstr>
      <vt:lpstr>Study Comments - Comparison with other systems </vt:lpstr>
      <vt:lpstr>Study Comments Impact to us from our study and understanding</vt:lpstr>
      <vt:lpstr>Study Comments - Short Summary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dc:title>
  <dc:creator>淑貞 陳</dc:creator>
  <cp:lastModifiedBy>Benny Wang</cp:lastModifiedBy>
  <cp:revision>2</cp:revision>
  <dcterms:created xsi:type="dcterms:W3CDTF">2020-11-18T03:53:36Z</dcterms:created>
  <dcterms:modified xsi:type="dcterms:W3CDTF">2022-02-26T13:19:34Z</dcterms:modified>
</cp:coreProperties>
</file>