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4" r:id="rId3"/>
    <p:sldId id="257" r:id="rId4"/>
    <p:sldId id="258" r:id="rId5"/>
    <p:sldId id="259" r:id="rId6"/>
    <p:sldId id="260" r:id="rId7"/>
    <p:sldId id="265" r:id="rId8"/>
    <p:sldId id="261" r:id="rId9"/>
    <p:sldId id="267" r:id="rId10"/>
    <p:sldId id="269" r:id="rId11"/>
    <p:sldId id="268" r:id="rId12"/>
    <p:sldId id="266" r:id="rId13"/>
    <p:sldId id="270" r:id="rId14"/>
    <p:sldId id="271" r:id="rId15"/>
    <p:sldId id="262" r:id="rId16"/>
    <p:sldId id="272" r:id="rId17"/>
    <p:sldId id="263" r:id="rId18"/>
    <p:sldId id="27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6370" autoAdjust="0"/>
  </p:normalViewPr>
  <p:slideViewPr>
    <p:cSldViewPr snapToGrid="0">
      <p:cViewPr varScale="1">
        <p:scale>
          <a:sx n="84" d="100"/>
          <a:sy n="84"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52B2-9D72-4262-B837-05ADFC7D4384}" type="datetimeFigureOut">
              <a:rPr lang="zh-TW" altLang="en-US" smtClean="0"/>
              <a:t>2023/3/15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3ABEB-18AB-4178-ACCC-DB2EF71B768B}" type="slidenum">
              <a:rPr lang="zh-TW" altLang="en-US" smtClean="0"/>
              <a:t>‹#›</a:t>
            </a:fld>
            <a:endParaRPr lang="zh-TW" altLang="en-US"/>
          </a:p>
        </p:txBody>
      </p:sp>
    </p:spTree>
    <p:extLst>
      <p:ext uri="{BB962C8B-B14F-4D97-AF65-F5344CB8AC3E}">
        <p14:creationId xmlns:p14="http://schemas.microsoft.com/office/powerpoint/2010/main" val="244368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wblogs.net/a/5d12af22bd9eee1e5c82321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https://www.meritdata-tech.com/resources/blog/digital-engineering-solutions/netflix-apache-kafka-business-intelligence/</a:t>
            </a:r>
          </a:p>
          <a:p>
            <a:r>
              <a:rPr lang="en-US" altLang="zh-TW" dirty="0"/>
              <a:t>https://netflixtechblog.com/kafka-inside-keystone-pipeline-dd5aeabaf6bb</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First of all, I would like to introduce what Kafka is in the first three chapters. And explain the architecture of Kafka. Then, we take Netflix, one of the most popular video stream providers in the world as our real case study. Finally, we are going to compare Kafka with RabbitMQ in the section Study Comments. And make a brief summary of today’s presentation.</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2</a:t>
            </a:fld>
            <a:endParaRPr lang="zh-TW" altLang="en-US"/>
          </a:p>
        </p:txBody>
      </p:sp>
    </p:spTree>
    <p:extLst>
      <p:ext uri="{BB962C8B-B14F-4D97-AF65-F5344CB8AC3E}">
        <p14:creationId xmlns:p14="http://schemas.microsoft.com/office/powerpoint/2010/main" val="3302591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cap="none" dirty="0">
                <a:hlinkClick r:id="rId3"/>
              </a:rPr>
              <a:t>https://www.twblogs.net/a/5d12af22bd9eee1e5c823219</a:t>
            </a:r>
            <a:endParaRPr lang="en-US" altLang="zh-TW" sz="1200" cap="none" dirty="0"/>
          </a:p>
          <a:p>
            <a:r>
              <a:rPr lang="en-US" altLang="zh-TW" sz="1200" cap="none" dirty="0"/>
              <a:t>https://www.confluent.io/en-gb/blog/hello-world-kafka-connect-kafka-streams/</a:t>
            </a:r>
          </a:p>
          <a:p>
            <a:endParaRPr lang="en-US" altLang="zh-TW" sz="1200" cap="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And if we want to traceback data stream flows through Kafka, we need to implement Stream API. It will generate the log file includes data time stamps of reaching Producer, Broker and Consumer. Connector API is responsible for packaging the whole Kafka system as one module. So, if another application needs to implement this Kafka system, the application can be attached to it easily.</a:t>
            </a:r>
            <a:endParaRPr lang="en-US" altLang="zh-TW" sz="1200" cap="none" dirty="0"/>
          </a:p>
          <a:p>
            <a:endParaRPr lang="zh-TW" altLang="en-US" dirty="0"/>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11</a:t>
            </a:fld>
            <a:endParaRPr lang="zh-TW" altLang="en-US"/>
          </a:p>
        </p:txBody>
      </p:sp>
    </p:spTree>
    <p:extLst>
      <p:ext uri="{BB962C8B-B14F-4D97-AF65-F5344CB8AC3E}">
        <p14:creationId xmlns:p14="http://schemas.microsoft.com/office/powerpoint/2010/main" val="207201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Applications with Kafka help our everyday lives. Like messaging, location tracking and data gathering. Kafka can transfer all kinds of messages, so it is applied in the social media and E-commerce. And Uber takes the advantages of Kafka which let all drivers’ messages can be sent simultaneously to the server. The audience on Netflix can get the recommendations according to their watching records in real time, make us watch videos one after one.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12</a:t>
            </a:fld>
            <a:endParaRPr lang="zh-TW" altLang="en-US"/>
          </a:p>
        </p:txBody>
      </p:sp>
    </p:spTree>
    <p:extLst>
      <p:ext uri="{BB962C8B-B14F-4D97-AF65-F5344CB8AC3E}">
        <p14:creationId xmlns:p14="http://schemas.microsoft.com/office/powerpoint/2010/main" val="2477666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http://highscalability.com/blog/2017/12/11/netflix-what-happens-when-you-press-play.html?currentPage=2</a:t>
            </a:r>
          </a:p>
          <a:p>
            <a:r>
              <a:rPr lang="en-US" altLang="zh-TW" dirty="0"/>
              <a:t>https://www.meritdata-tech.com/resources/blog/digital-engineering-solutions/netflix-apache-kafka-business-intelligence/</a:t>
            </a:r>
          </a:p>
          <a:p>
            <a:r>
              <a:rPr lang="en-US" altLang="zh-TW" dirty="0"/>
              <a:t>https://netflixtechblog.com/kafka-inside-keystone-pipeline-dd5aeabaf6bb</a:t>
            </a:r>
          </a:p>
          <a:p>
            <a:endParaRPr lang="en-US" altLang="zh-TW" dirty="0"/>
          </a:p>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And our case study picked Netflix because of its generosity to share the commercial technology model. A lot of companies would keep their models secret to stay away from potential business competitors. Yep, but Netflix is different. Netflix first emerged in Web at 2007, and they had built 2 data centers in California. But after one-year hard work of moving contents to their data centers, they gave up, because to maintain reliable data centers not only costs lots of money, but needs a lot of mature technologies, and even betrays their only value, which is to provide the video services to the customer. So, in 2008, Netflix moved their contents to Amazon. The picture depicts the first Netflix model, uses Hadoop and </a:t>
            </a:r>
            <a:r>
              <a:rPr lang="en-US" altLang="zh-TW" sz="1800" dirty="0" err="1">
                <a:effectLst/>
                <a:latin typeface="Calibri" panose="020F0502020204030204" pitchFamily="34" charset="0"/>
                <a:ea typeface="新細明體" panose="02020500000000000000" pitchFamily="18" charset="-120"/>
                <a:cs typeface="Times New Roman" panose="02020603050405020304" pitchFamily="18" charset="0"/>
              </a:rPr>
              <a:t>Chukwa</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 to provide the contents, which is sufficient at that time. Because they just got to ensure the videos can be distributed to the clients.</a:t>
            </a:r>
            <a:endParaRPr lang="zh-TW" altLang="en-US" dirty="0"/>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13</a:t>
            </a:fld>
            <a:endParaRPr lang="zh-TW" altLang="en-US"/>
          </a:p>
        </p:txBody>
      </p:sp>
    </p:spTree>
    <p:extLst>
      <p:ext uri="{BB962C8B-B14F-4D97-AF65-F5344CB8AC3E}">
        <p14:creationId xmlns:p14="http://schemas.microsoft.com/office/powerpoint/2010/main" val="1110805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https://www.meritdata-tech.com/resources/blog/digital-engineering-solutions/netflix-apache-kafka-business-intelligence/</a:t>
            </a:r>
          </a:p>
          <a:p>
            <a:r>
              <a:rPr lang="en-US" altLang="zh-TW" dirty="0"/>
              <a:t>https://netflixtechblog.com/kafka-inside-keystone-pipeline-dd5aeabaf6bb</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But after a few years, Netflix wanted to investigate more on the clients and develop the search engine provides the videos to the users that they might be interested in. So, they built the branch of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Chukwa</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to connect to Kafka, the messages can further be processed in Elastic Search or second Kafka in advanced search mode. Kafka also connects to different applications that can do the real-time processing and satisfy users’ demands.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14</a:t>
            </a:fld>
            <a:endParaRPr lang="zh-TW" altLang="en-US"/>
          </a:p>
        </p:txBody>
      </p:sp>
    </p:spTree>
    <p:extLst>
      <p:ext uri="{BB962C8B-B14F-4D97-AF65-F5344CB8AC3E}">
        <p14:creationId xmlns:p14="http://schemas.microsoft.com/office/powerpoint/2010/main" val="117921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https://www.meritdata-tech.com/resources/blog/digital-engineering-solutions/netflix-apache-kafka-business-intelligence/</a:t>
            </a:r>
          </a:p>
          <a:p>
            <a:r>
              <a:rPr lang="en-US" altLang="zh-TW" dirty="0"/>
              <a:t>https://netflixtechblog.com/kafka-inside-keystone-pipeline-dd5aeabaf6bb</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Because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Chukwa</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doesn’t support replication of data and Netflix wanted to simplify the whole system, Netflix removed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Chukwa</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and Kafka took place. Make the whole architecture easier to attach to different applications.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15</a:t>
            </a:fld>
            <a:endParaRPr lang="zh-TW" altLang="en-US"/>
          </a:p>
        </p:txBody>
      </p:sp>
    </p:spTree>
    <p:extLst>
      <p:ext uri="{BB962C8B-B14F-4D97-AF65-F5344CB8AC3E}">
        <p14:creationId xmlns:p14="http://schemas.microsoft.com/office/powerpoint/2010/main" val="2123574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https://www.meritdata-tech.com/resources/blog/digital-engineering-solutions/netflix-apache-kafka-business-intelligence/</a:t>
            </a:r>
          </a:p>
          <a:p>
            <a:r>
              <a:rPr lang="en-US" altLang="zh-TW" dirty="0"/>
              <a:t>https://netflixtechblog.com/kafka-inside-keystone-pipeline-dd5aeabaf6bb</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Here is the specification of each Kafka in the architecture. Netflix wants to reduce the burden of data loading of each cluster, so they rather increase the number of clusters than the number of brokers or partitions in one cluster. Also make the system easier to manage.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16</a:t>
            </a:fld>
            <a:endParaRPr lang="zh-TW" altLang="en-US"/>
          </a:p>
        </p:txBody>
      </p:sp>
    </p:spTree>
    <p:extLst>
      <p:ext uri="{BB962C8B-B14F-4D97-AF65-F5344CB8AC3E}">
        <p14:creationId xmlns:p14="http://schemas.microsoft.com/office/powerpoint/2010/main" val="1590452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Comparison: https://iter01.com/534319.html</a:t>
            </a:r>
          </a:p>
          <a:p>
            <a:r>
              <a:rPr lang="en-US" altLang="zh-TW" dirty="0"/>
              <a:t>Reliability: https://docs.vmware.com/en/VMware-Tanzu-RabbitMQ-for-Kubernetes/1.2/tanzu-rmq/GUID-reliability.html</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Our study comments compare Kafka with RabbitMQ, Kafka has significantly greater throughput. Kafka can only order the data in each partition, RabbitMQ can order all of sending messages. Kafka is safer than RabbitMQ, because it has built-in broker message backup mechanism, and in RabbitMQ, developers should tackle the failures themselves. Kafka can set and monitor data flows and has little bit longer latency (but it’s worthy due to reliability). Kafka should operate with Zookeeper in the past, now, it is no need. Therefore, it reminds me what professor said, if you are handling with small data, do not use Hadoop. In this case, Kafka is not the best choice for small message transfer. In the other hand, RabbitMQ can be more flexible and easier to implement.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17</a:t>
            </a:fld>
            <a:endParaRPr lang="zh-TW" altLang="en-US"/>
          </a:p>
        </p:txBody>
      </p:sp>
    </p:spTree>
    <p:extLst>
      <p:ext uri="{BB962C8B-B14F-4D97-AF65-F5344CB8AC3E}">
        <p14:creationId xmlns:p14="http://schemas.microsoft.com/office/powerpoint/2010/main" val="341687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Finally, the summary to today’s presentation is: the existence of Kafka greatly changes many companies and our lives. Also, we have explained how event-driven system works. And we have introduced the evolution of Netflix architecture. Last, we compare Kafka with RabbitMQ, prove that Kafka is the best choice for large messages transferring.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18</a:t>
            </a:fld>
            <a:endParaRPr lang="zh-TW" altLang="en-US"/>
          </a:p>
        </p:txBody>
      </p:sp>
    </p:spTree>
    <p:extLst>
      <p:ext uri="{BB962C8B-B14F-4D97-AF65-F5344CB8AC3E}">
        <p14:creationId xmlns:p14="http://schemas.microsoft.com/office/powerpoint/2010/main" val="1115479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19</a:t>
            </a:fld>
            <a:endParaRPr lang="zh-TW" altLang="en-US"/>
          </a:p>
        </p:txBody>
      </p:sp>
    </p:spTree>
    <p:extLst>
      <p:ext uri="{BB962C8B-B14F-4D97-AF65-F5344CB8AC3E}">
        <p14:creationId xmlns:p14="http://schemas.microsoft.com/office/powerpoint/2010/main" val="9747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Kafka is responsible for message transfer in Hadoop Ecosystem.</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3</a:t>
            </a:fld>
            <a:endParaRPr lang="zh-TW" altLang="en-US"/>
          </a:p>
        </p:txBody>
      </p:sp>
    </p:spTree>
    <p:extLst>
      <p:ext uri="{BB962C8B-B14F-4D97-AF65-F5344CB8AC3E}">
        <p14:creationId xmlns:p14="http://schemas.microsoft.com/office/powerpoint/2010/main" val="406156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Hadoop is targeted to save large amount of data with safe mechanism, like what we saw in previous page. And Kafka, is responsible for transferring the data between Hadoop backend and user applications in real time. Next, Kafka was created by the company LinkedIn at 2010. With their admirable spirit, they shared the source code of Kafka and released to Apache at 2011. Kafka is such a strong tool that helps over 30% of Fortune 500 Companies to their big-data solutions. For example, like LinkedIn, Netflix, Uber, Walmart and Airbnb.</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4</a:t>
            </a:fld>
            <a:endParaRPr lang="zh-TW" altLang="en-US"/>
          </a:p>
        </p:txBody>
      </p:sp>
    </p:spTree>
    <p:extLst>
      <p:ext uri="{BB962C8B-B14F-4D97-AF65-F5344CB8AC3E}">
        <p14:creationId xmlns:p14="http://schemas.microsoft.com/office/powerpoint/2010/main" val="398285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Why is Kafka so popular? Now, I’ll explain two kinds of message transfer system. First one is the traditional data transfer system. And we have 4 sources and 5 targets. Our ultimate goal is to transfer the data from any sources to any targets. Therefore, each source must connect to each target and it’ll be built with up to 20 connections because 4 by 5 is equal to 20. You can see that, when the number goes up, this kind of message transfer system would be nearly impossible to maintain. In the other hand, if we got the tool Kafka, as the same situation on the left side, we just need to connect all of the sources and targets to Kafka. Once connected, we don’t even need to know what is inside of Kafka, and the mechanism can be seen as a black box. Even scale grows, what developers should do, is just simply connect the source or target to Kafka. It’s truly beautiful and amazing, isn’t it?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5</a:t>
            </a:fld>
            <a:endParaRPr lang="zh-TW" altLang="en-US"/>
          </a:p>
        </p:txBody>
      </p:sp>
    </p:spTree>
    <p:extLst>
      <p:ext uri="{BB962C8B-B14F-4D97-AF65-F5344CB8AC3E}">
        <p14:creationId xmlns:p14="http://schemas.microsoft.com/office/powerpoint/2010/main" val="2089017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Here are the key features of manipulating Kafka, the first one, as I mentioned before, Kafka can greatly reduce system complexity especially when the number of sources and targets goes up. The second one, is that the messages can be transferred in large scale. The third one, even if the data might be large, Kafka can have high performance with latency less than 10 milliseconds. And Fault Tolerance, which means the data sequences can be spread in different locations while transferring. The 5</a:t>
            </a:r>
            <a:r>
              <a:rPr lang="en-US" altLang="zh-TW" sz="1800" kern="100" baseline="30000" dirty="0">
                <a:effectLst/>
                <a:latin typeface="Calibri" panose="020F0502020204030204" pitchFamily="34" charset="0"/>
                <a:ea typeface="新細明體" panose="02020500000000000000" pitchFamily="18" charset="-120"/>
                <a:cs typeface="Times New Roman" panose="02020603050405020304" pitchFamily="18" charset="0"/>
              </a:rPr>
              <a:t>th</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one, the data can be transferred with desired sequence order in each small chunk of data. Resilient means the errors can be recovered. Next, I’m going to talk about what Event Driven is.</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6</a:t>
            </a:fld>
            <a:endParaRPr lang="zh-TW" altLang="en-US"/>
          </a:p>
        </p:txBody>
      </p:sp>
    </p:spTree>
    <p:extLst>
      <p:ext uri="{BB962C8B-B14F-4D97-AF65-F5344CB8AC3E}">
        <p14:creationId xmlns:p14="http://schemas.microsoft.com/office/powerpoint/2010/main" val="2715905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In a simple and conventional data transfer system, suppose we have an IoT temperature monitor, when the sensor gets the temperature value, it will upload the value to the server. And what the application side will do, is to constantly request and retrieve temperature value, this method is known as “polling”. But now, imagine this temp monitor refreshes data per 1 millisecond. It would cause a huge load to the traffic. So, with the concept of Event-Driven, the application side always be passively informed whenever temperature changes. In event driver, the one would like to emit the signal is called publisher. And the one would like to get the signal is called subscriber. When the temperature changes, the event is generated by the publisher. Then, the publisher will broadcast the signals to all of subscribers connected to it. </a:t>
            </a:r>
            <a:r>
              <a:rPr lang="en-US" altLang="zh-TW" sz="1800">
                <a:effectLst/>
                <a:latin typeface="Calibri" panose="020F0502020204030204" pitchFamily="34" charset="0"/>
                <a:ea typeface="新細明體" panose="02020500000000000000" pitchFamily="18" charset="-120"/>
                <a:cs typeface="Times New Roman" panose="02020603050405020304" pitchFamily="18" charset="0"/>
              </a:rPr>
              <a:t>So, this manner is more efficient to message transfer system without Event-Driven mechanism.</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7</a:t>
            </a:fld>
            <a:endParaRPr lang="zh-TW" altLang="en-US"/>
          </a:p>
        </p:txBody>
      </p:sp>
    </p:spTree>
    <p:extLst>
      <p:ext uri="{BB962C8B-B14F-4D97-AF65-F5344CB8AC3E}">
        <p14:creationId xmlns:p14="http://schemas.microsoft.com/office/powerpoint/2010/main" val="384546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the top, is the event-driven mechanism we talked about on the previous page. In Kafka, we have four different APIs, Producer API and Consumer API is corresponding to the publisher and the subscriber on the top picture respectively. Producer generates messages, and consumer receives messages. And the block charges to distribute the messages is called Kafka Cluster. Inside one cluster, there exists numbers of topics. And each topic consists of multiple partitions. So, Kafka Cluster retrieves partitions from the producers, and compile them up to one topic before transferring to Consumer.</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8</a:t>
            </a:fld>
            <a:endParaRPr lang="zh-TW" altLang="en-US"/>
          </a:p>
        </p:txBody>
      </p:sp>
    </p:spTree>
    <p:extLst>
      <p:ext uri="{BB962C8B-B14F-4D97-AF65-F5344CB8AC3E}">
        <p14:creationId xmlns:p14="http://schemas.microsoft.com/office/powerpoint/2010/main" val="2959816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The safety mechanism of Kafka is that there are more than one brokers in a cluster. Whenever receives any partitions, the partition would be backed up in different brokers, like this picture. When Broker 1 receives Partition 0 in Topic A, and the broker would copy this partition to Broker 2. And in the same manner, when Broker 2 receives Partition 1 in Topic A, the broker would also copy to Broker 1 before transferring to Consumer.</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9</a:t>
            </a:fld>
            <a:endParaRPr lang="zh-TW" altLang="en-US"/>
          </a:p>
        </p:txBody>
      </p:sp>
    </p:spTree>
    <p:extLst>
      <p:ext uri="{BB962C8B-B14F-4D97-AF65-F5344CB8AC3E}">
        <p14:creationId xmlns:p14="http://schemas.microsoft.com/office/powerpoint/2010/main" val="91104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https://medium.com/@logeesan/zookeeper-in-kafka-ce31b3dd55b1</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And in order to manage large number of brokers that might be distributed in different physical data centers, we need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ZooKeeper</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to supervise whether the brokers are working.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8643ABEB-18AB-4178-ACCC-DB2EF71B768B}" type="slidenum">
              <a:rPr lang="zh-TW" altLang="en-US" smtClean="0"/>
              <a:t>10</a:t>
            </a:fld>
            <a:endParaRPr lang="zh-TW" altLang="en-US"/>
          </a:p>
        </p:txBody>
      </p:sp>
    </p:spTree>
    <p:extLst>
      <p:ext uri="{BB962C8B-B14F-4D97-AF65-F5344CB8AC3E}">
        <p14:creationId xmlns:p14="http://schemas.microsoft.com/office/powerpoint/2010/main" val="2219915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0F847F5F-529E-4556-AE3E-756CC4570497}" type="datetime1">
              <a:rPr lang="zh-TW" altLang="en-US" smtClean="0"/>
              <a:t>2023/3/15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9EB64BF-4CA5-46BA-A5CE-86606FEF991F}" type="slidenum">
              <a:rPr lang="zh-TW" altLang="en-US" smtClean="0"/>
              <a:t>‹#›</a:t>
            </a:fld>
            <a:endParaRPr lang="zh-TW" altLang="en-US" dirty="0"/>
          </a:p>
        </p:txBody>
      </p:sp>
    </p:spTree>
    <p:extLst>
      <p:ext uri="{BB962C8B-B14F-4D97-AF65-F5344CB8AC3E}">
        <p14:creationId xmlns:p14="http://schemas.microsoft.com/office/powerpoint/2010/main" val="32568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87C3072-B2B2-4E00-9B72-DD2F2B27EBB8}" type="datetime1">
              <a:rPr lang="zh-TW" altLang="en-US" smtClean="0"/>
              <a:t>2023/3/15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135214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452CB1E-1649-4E2A-B4FA-3A5CF6354A9F}" type="datetime1">
              <a:rPr lang="zh-TW" altLang="en-US" smtClean="0"/>
              <a:t>2023/3/15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2143563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93E709B-10C8-4063-A80F-FCA2E4D35383}" type="datetime1">
              <a:rPr lang="zh-TW" altLang="en-US" smtClean="0"/>
              <a:t>2023/3/15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9EB64BF-4CA5-46BA-A5CE-86606FEF991F}" type="slidenum">
              <a:rPr lang="zh-TW" altLang="en-US" smtClean="0"/>
              <a:t>‹#›</a:t>
            </a:fld>
            <a:endParaRPr lang="zh-TW"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0441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2C41BF5-2D69-4FB7-ABB5-057CFD864F7C}" type="datetime1">
              <a:rPr lang="zh-TW" altLang="en-US" smtClean="0"/>
              <a:t>2023/3/15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501547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9988FFFA-827C-46F4-B759-BA29229F1CB1}" type="datetime1">
              <a:rPr lang="zh-TW" altLang="en-US" smtClean="0"/>
              <a:t>2023/3/15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204837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22257DFB-4C66-4E58-A6B2-633B67D21CAE}" type="datetime1">
              <a:rPr lang="zh-TW" altLang="en-US" smtClean="0"/>
              <a:t>2023/3/15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619443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51F97DB-CCA4-406D-B910-B6E71C7ACA97}" type="datetime1">
              <a:rPr lang="zh-TW" altLang="en-US" smtClean="0"/>
              <a:t>2023/3/15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562457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A6B497C-656E-47BB-8683-F1EC280B278D}" type="datetime1">
              <a:rPr lang="zh-TW" altLang="en-US" smtClean="0"/>
              <a:t>2023/3/15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251458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A233B8-0600-43B8-B4EA-85CB4AA78966}" type="datetime1">
              <a:rPr lang="zh-TW" altLang="en-US" smtClean="0"/>
              <a:t>2023/3/15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360128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EFDABCD-3E91-413D-88B9-C36C8ADA8580}" type="datetime1">
              <a:rPr lang="zh-TW" altLang="en-US" smtClean="0"/>
              <a:t>2023/3/15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209440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FF71F29-09B8-4741-985C-ACB0E888F74D}" type="datetime1">
              <a:rPr lang="zh-TW" altLang="en-US" smtClean="0"/>
              <a:t>2023/3/15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348116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39DBFED-68D0-4CA8-918B-1C0731921273}" type="datetime1">
              <a:rPr lang="zh-TW" altLang="en-US" smtClean="0"/>
              <a:t>2023/3/15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54607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C864118-0EFD-4AD7-BC1E-63C7F3212170}" type="datetime1">
              <a:rPr lang="zh-TW" altLang="en-US" smtClean="0"/>
              <a:t>2023/3/15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101655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EBA2376-9728-4054-A63A-D1DE3DA18867}" type="datetime1">
              <a:rPr lang="zh-TW" altLang="en-US" smtClean="0"/>
              <a:t>2023/3/15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296357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F24E0C8-1FA4-4DE6-AF51-B6522BC09CD6}" type="datetime1">
              <a:rPr lang="zh-TW" altLang="en-US" smtClean="0"/>
              <a:t>2023/3/15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44283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6F4BB45-6453-4803-9E2B-A1F877CE774F}" type="datetime1">
              <a:rPr lang="zh-TW" altLang="en-US" smtClean="0"/>
              <a:t>2023/3/15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9EB64BF-4CA5-46BA-A5CE-86606FEF991F}" type="slidenum">
              <a:rPr lang="zh-TW" altLang="en-US" smtClean="0"/>
              <a:t>‹#›</a:t>
            </a:fld>
            <a:endParaRPr lang="zh-TW" altLang="en-US"/>
          </a:p>
        </p:txBody>
      </p:sp>
    </p:spTree>
    <p:extLst>
      <p:ext uri="{BB962C8B-B14F-4D97-AF65-F5344CB8AC3E}">
        <p14:creationId xmlns:p14="http://schemas.microsoft.com/office/powerpoint/2010/main" val="121856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E247164-F8D1-472C-8115-72CE45081CA4}" type="datetime1">
              <a:rPr lang="zh-TW" altLang="en-US" smtClean="0"/>
              <a:t>2023/3/15</a:t>
            </a:fld>
            <a:endParaRPr lang="zh-TW"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TW" altLang="en-US"/>
          </a:p>
        </p:txBody>
      </p:sp>
      <p:sp>
        <p:nvSpPr>
          <p:cNvPr id="6" name="Slide Number Placeholder 5"/>
          <p:cNvSpPr>
            <a:spLocks noGrp="1"/>
          </p:cNvSpPr>
          <p:nvPr>
            <p:ph type="sldNum" sz="quarter" idx="4"/>
          </p:nvPr>
        </p:nvSpPr>
        <p:spPr>
          <a:xfrm>
            <a:off x="11345283" y="6419763"/>
            <a:ext cx="764215" cy="365125"/>
          </a:xfrm>
          <a:prstGeom prst="rect">
            <a:avLst/>
          </a:prstGeom>
        </p:spPr>
        <p:txBody>
          <a:bodyPr vert="horz" lIns="91440" tIns="45720" rIns="91440" bIns="45720" rtlCol="0" anchor="ctr"/>
          <a:lstStyle>
            <a:lvl1pPr algn="r">
              <a:defRPr sz="1800" b="1" i="1">
                <a:solidFill>
                  <a:schemeClr val="tx1"/>
                </a:solidFill>
                <a:latin typeface="Times New Roman" panose="02020603050405020304" pitchFamily="18" charset="0"/>
                <a:cs typeface="Times New Roman" panose="02020603050405020304" pitchFamily="18" charset="0"/>
              </a:defRPr>
            </a:lvl1pPr>
          </a:lstStyle>
          <a:p>
            <a:fld id="{C9EB64BF-4CA5-46BA-A5CE-86606FEF991F}" type="slidenum">
              <a:rPr lang="zh-TW" altLang="en-US" smtClean="0"/>
              <a:pPr/>
              <a:t>‹#›</a:t>
            </a:fld>
            <a:endParaRPr lang="zh-TW" altLang="en-US" dirty="0"/>
          </a:p>
        </p:txBody>
      </p:sp>
    </p:spTree>
    <p:extLst>
      <p:ext uri="{BB962C8B-B14F-4D97-AF65-F5344CB8AC3E}">
        <p14:creationId xmlns:p14="http://schemas.microsoft.com/office/powerpoint/2010/main" val="3819358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confluent.io/en-gb/blog/hello-world-kafka-connect-kafka-streams/" TargetMode="External"/><Relationship Id="rId3" Type="http://schemas.openxmlformats.org/officeDocument/2006/relationships/hyperlink" Target="https://www.youtube.com/watch?v=aj9CDZm0Glc" TargetMode="External"/><Relationship Id="rId7" Type="http://schemas.openxmlformats.org/officeDocument/2006/relationships/hyperlink" Target="https://www.twblogs.net/a/5d12af22bd9eee1e5c82321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n.wikipedia.org/wiki/Apache_Kafka" TargetMode="External"/><Relationship Id="rId5" Type="http://schemas.openxmlformats.org/officeDocument/2006/relationships/hyperlink" Target="https://www.youtube.com/watch?v=ZrbaXDYUZY8" TargetMode="External"/><Relationship Id="rId10" Type="http://schemas.openxmlformats.org/officeDocument/2006/relationships/hyperlink" Target="https://www.meritdata-tech.com/resources/blog/digital-engineering-solutions/netflix-apache-kafka-business-intelligence/" TargetMode="External"/><Relationship Id="rId4" Type="http://schemas.openxmlformats.org/officeDocument/2006/relationships/hyperlink" Target="https://www.youtube.com/watch?v=PzPXRmVHMxI" TargetMode="External"/><Relationship Id="rId9" Type="http://schemas.openxmlformats.org/officeDocument/2006/relationships/hyperlink" Target="https://medium.com/@logeesan/zookeeper-in-kafka-ce31b3dd55b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366A7D-9D48-BFC5-C9FF-8C43FA834BE8}"/>
              </a:ext>
            </a:extLst>
          </p:cNvPr>
          <p:cNvSpPr>
            <a:spLocks noGrp="1"/>
          </p:cNvSpPr>
          <p:nvPr>
            <p:ph type="ctrTitle"/>
          </p:nvPr>
        </p:nvSpPr>
        <p:spPr>
          <a:xfrm>
            <a:off x="1751012" y="1250284"/>
            <a:ext cx="8689976" cy="909754"/>
          </a:xfrm>
        </p:spPr>
        <p:txBody>
          <a:bodyPr>
            <a:normAutofit/>
          </a:bodyPr>
          <a:lstStyle/>
          <a:p>
            <a:r>
              <a:rPr lang="en-US" altLang="zh-TW" sz="5400" b="1" cap="none" dirty="0"/>
              <a:t>Hadoop Ecosystem - </a:t>
            </a:r>
            <a:r>
              <a:rPr lang="en-US" altLang="zh-TW" sz="5400" b="1" cap="none" dirty="0">
                <a:solidFill>
                  <a:srgbClr val="0000FF"/>
                </a:solidFill>
              </a:rPr>
              <a:t>Kafka</a:t>
            </a:r>
            <a:endParaRPr lang="zh-TW" altLang="en-US" sz="5400" b="1" cap="none" dirty="0">
              <a:solidFill>
                <a:srgbClr val="0000FF"/>
              </a:solidFill>
            </a:endParaRPr>
          </a:p>
        </p:txBody>
      </p:sp>
      <p:sp>
        <p:nvSpPr>
          <p:cNvPr id="6" name="投影片編號版面配置區 5">
            <a:extLst>
              <a:ext uri="{FF2B5EF4-FFF2-40B4-BE49-F238E27FC236}">
                <a16:creationId xmlns:a16="http://schemas.microsoft.com/office/drawing/2014/main" id="{80A36EFB-61DE-1268-5030-50AD0845A6B2}"/>
              </a:ext>
            </a:extLst>
          </p:cNvPr>
          <p:cNvSpPr>
            <a:spLocks noGrp="1"/>
          </p:cNvSpPr>
          <p:nvPr>
            <p:ph type="sldNum" sz="quarter" idx="12"/>
          </p:nvPr>
        </p:nvSpPr>
        <p:spPr/>
        <p:txBody>
          <a:bodyPr/>
          <a:lstStyle/>
          <a:p>
            <a:fld id="{C9EB64BF-4CA5-46BA-A5CE-86606FEF991F}" type="slidenum">
              <a:rPr lang="zh-TW" altLang="en-US" smtClean="0"/>
              <a:t>1</a:t>
            </a:fld>
            <a:endParaRPr lang="zh-TW" altLang="en-US"/>
          </a:p>
        </p:txBody>
      </p:sp>
    </p:spTree>
    <p:extLst>
      <p:ext uri="{BB962C8B-B14F-4D97-AF65-F5344CB8AC3E}">
        <p14:creationId xmlns:p14="http://schemas.microsoft.com/office/powerpoint/2010/main" val="133722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C00452-9B15-5789-1C46-FC3E2DBDCD0C}"/>
              </a:ext>
            </a:extLst>
          </p:cNvPr>
          <p:cNvSpPr>
            <a:spLocks noGrp="1"/>
          </p:cNvSpPr>
          <p:nvPr>
            <p:ph type="sldNum" sz="quarter" idx="12"/>
          </p:nvPr>
        </p:nvSpPr>
        <p:spPr/>
        <p:txBody>
          <a:bodyPr/>
          <a:lstStyle/>
          <a:p>
            <a:fld id="{C9EB64BF-4CA5-46BA-A5CE-86606FEF991F}" type="slidenum">
              <a:rPr lang="zh-TW" altLang="en-US" smtClean="0"/>
              <a:t>10</a:t>
            </a:fld>
            <a:endParaRPr lang="zh-TW" altLang="en-US"/>
          </a:p>
        </p:txBody>
      </p:sp>
      <p:sp>
        <p:nvSpPr>
          <p:cNvPr id="5" name="標題 1">
            <a:extLst>
              <a:ext uri="{FF2B5EF4-FFF2-40B4-BE49-F238E27FC236}">
                <a16:creationId xmlns:a16="http://schemas.microsoft.com/office/drawing/2014/main" id="{B1EE52C0-2757-69EA-7803-946AF42612E7}"/>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How Kafka Works?</a:t>
            </a:r>
            <a:endParaRPr lang="zh-TW" altLang="en-US" sz="4000" b="1" cap="none" dirty="0"/>
          </a:p>
        </p:txBody>
      </p:sp>
      <p:sp>
        <p:nvSpPr>
          <p:cNvPr id="8" name="內容版面配置區 2">
            <a:extLst>
              <a:ext uri="{FF2B5EF4-FFF2-40B4-BE49-F238E27FC236}">
                <a16:creationId xmlns:a16="http://schemas.microsoft.com/office/drawing/2014/main" id="{9DDFDD2E-350B-C4B7-D62C-9F96ADC14548}"/>
              </a:ext>
            </a:extLst>
          </p:cNvPr>
          <p:cNvSpPr>
            <a:spLocks noGrp="1"/>
          </p:cNvSpPr>
          <p:nvPr>
            <p:ph sz="quarter" idx="13"/>
          </p:nvPr>
        </p:nvSpPr>
        <p:spPr>
          <a:xfrm>
            <a:off x="913774" y="1266871"/>
            <a:ext cx="10363826" cy="4972612"/>
          </a:xfrm>
        </p:spPr>
        <p:txBody>
          <a:bodyPr>
            <a:normAutofit/>
          </a:bodyPr>
          <a:lstStyle/>
          <a:p>
            <a:pPr>
              <a:buFont typeface="Wingdings" panose="05000000000000000000" pitchFamily="2" charset="2"/>
              <a:buChar char="l"/>
            </a:pPr>
            <a:r>
              <a:rPr lang="en-US" altLang="zh-TW" sz="2800" b="1" cap="none" dirty="0">
                <a:solidFill>
                  <a:srgbClr val="0000FF"/>
                </a:solidFill>
              </a:rPr>
              <a:t> </a:t>
            </a:r>
            <a:r>
              <a:rPr lang="en-US" altLang="zh-TW" sz="2800" cap="none" dirty="0"/>
              <a:t>Kafka Clusters Management</a:t>
            </a:r>
          </a:p>
          <a:p>
            <a:pPr marL="971550" lvl="1" indent="-514350">
              <a:buFont typeface="+mj-lt"/>
              <a:buAutoNum type="arabicPeriod"/>
            </a:pPr>
            <a:r>
              <a:rPr lang="en-US" altLang="zh-TW" sz="2800" b="1" cap="none" dirty="0">
                <a:solidFill>
                  <a:srgbClr val="0000FF"/>
                </a:solidFill>
              </a:rPr>
              <a:t>Producer API</a:t>
            </a:r>
          </a:p>
          <a:p>
            <a:pPr marL="971550" lvl="1" indent="-514350">
              <a:buFont typeface="+mj-lt"/>
              <a:buAutoNum type="arabicPeriod"/>
            </a:pPr>
            <a:r>
              <a:rPr lang="en-US" altLang="zh-TW" sz="2800" b="1" cap="none" dirty="0">
                <a:solidFill>
                  <a:srgbClr val="0000FF"/>
                </a:solidFill>
              </a:rPr>
              <a:t>Consumer API</a:t>
            </a:r>
          </a:p>
          <a:p>
            <a:pPr marL="971550" lvl="1" indent="-514350">
              <a:buFont typeface="+mj-lt"/>
              <a:buAutoNum type="arabicPeriod"/>
            </a:pPr>
            <a:r>
              <a:rPr lang="en-US" altLang="zh-TW" sz="2800" cap="none" dirty="0"/>
              <a:t>Stream API</a:t>
            </a:r>
          </a:p>
          <a:p>
            <a:pPr marL="971550" lvl="1" indent="-514350">
              <a:buFont typeface="+mj-lt"/>
              <a:buAutoNum type="arabicPeriod"/>
            </a:pPr>
            <a:r>
              <a:rPr lang="en-US" altLang="zh-TW" sz="2800" cap="none" dirty="0"/>
              <a:t>Connector API</a:t>
            </a:r>
          </a:p>
        </p:txBody>
      </p:sp>
      <p:pic>
        <p:nvPicPr>
          <p:cNvPr id="4098" name="Picture 2">
            <a:extLst>
              <a:ext uri="{FF2B5EF4-FFF2-40B4-BE49-F238E27FC236}">
                <a16:creationId xmlns:a16="http://schemas.microsoft.com/office/drawing/2014/main" id="{D7E73FFD-F99A-1747-D8D1-FE1496B0851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90549" y="1963650"/>
            <a:ext cx="7639050"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21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C00452-9B15-5789-1C46-FC3E2DBDCD0C}"/>
              </a:ext>
            </a:extLst>
          </p:cNvPr>
          <p:cNvSpPr>
            <a:spLocks noGrp="1"/>
          </p:cNvSpPr>
          <p:nvPr>
            <p:ph type="sldNum" sz="quarter" idx="12"/>
          </p:nvPr>
        </p:nvSpPr>
        <p:spPr/>
        <p:txBody>
          <a:bodyPr/>
          <a:lstStyle/>
          <a:p>
            <a:fld id="{C9EB64BF-4CA5-46BA-A5CE-86606FEF991F}" type="slidenum">
              <a:rPr lang="zh-TW" altLang="en-US" smtClean="0"/>
              <a:t>11</a:t>
            </a:fld>
            <a:endParaRPr lang="zh-TW" altLang="en-US"/>
          </a:p>
        </p:txBody>
      </p:sp>
      <p:sp>
        <p:nvSpPr>
          <p:cNvPr id="5" name="標題 1">
            <a:extLst>
              <a:ext uri="{FF2B5EF4-FFF2-40B4-BE49-F238E27FC236}">
                <a16:creationId xmlns:a16="http://schemas.microsoft.com/office/drawing/2014/main" id="{B1EE52C0-2757-69EA-7803-946AF42612E7}"/>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How Kafka Works?</a:t>
            </a:r>
            <a:endParaRPr lang="zh-TW" altLang="en-US" sz="4000" b="1" cap="none" dirty="0"/>
          </a:p>
        </p:txBody>
      </p:sp>
      <p:sp>
        <p:nvSpPr>
          <p:cNvPr id="8" name="內容版面配置區 2">
            <a:extLst>
              <a:ext uri="{FF2B5EF4-FFF2-40B4-BE49-F238E27FC236}">
                <a16:creationId xmlns:a16="http://schemas.microsoft.com/office/drawing/2014/main" id="{9DDFDD2E-350B-C4B7-D62C-9F96ADC14548}"/>
              </a:ext>
            </a:extLst>
          </p:cNvPr>
          <p:cNvSpPr>
            <a:spLocks noGrp="1"/>
          </p:cNvSpPr>
          <p:nvPr>
            <p:ph sz="quarter" idx="13"/>
          </p:nvPr>
        </p:nvSpPr>
        <p:spPr>
          <a:xfrm>
            <a:off x="913774" y="1266871"/>
            <a:ext cx="10363826" cy="4972612"/>
          </a:xfrm>
        </p:spPr>
        <p:txBody>
          <a:bodyPr>
            <a:normAutofit/>
          </a:bodyPr>
          <a:lstStyle/>
          <a:p>
            <a:pPr>
              <a:buFont typeface="Wingdings" panose="05000000000000000000" pitchFamily="2" charset="2"/>
              <a:buChar char="l"/>
            </a:pPr>
            <a:r>
              <a:rPr lang="en-US" altLang="zh-TW" sz="2800" b="1" cap="none" dirty="0">
                <a:solidFill>
                  <a:srgbClr val="0000FF"/>
                </a:solidFill>
              </a:rPr>
              <a:t> </a:t>
            </a:r>
            <a:r>
              <a:rPr lang="en-US" altLang="zh-TW" sz="2800" cap="none" dirty="0"/>
              <a:t>Kafka consists of following APIs:</a:t>
            </a:r>
            <a:endParaRPr lang="en-US" altLang="zh-TW" sz="2800" b="1" cap="none" dirty="0">
              <a:solidFill>
                <a:srgbClr val="0000FF"/>
              </a:solidFill>
            </a:endParaRPr>
          </a:p>
          <a:p>
            <a:pPr marL="971550" lvl="1" indent="-514350">
              <a:buFont typeface="+mj-lt"/>
              <a:buAutoNum type="arabicPeriod"/>
            </a:pPr>
            <a:r>
              <a:rPr lang="en-US" altLang="zh-TW" sz="2600" cap="none" dirty="0"/>
              <a:t>Producer API</a:t>
            </a:r>
          </a:p>
          <a:p>
            <a:pPr marL="971550" lvl="1" indent="-514350">
              <a:buFont typeface="+mj-lt"/>
              <a:buAutoNum type="arabicPeriod"/>
            </a:pPr>
            <a:r>
              <a:rPr lang="en-US" altLang="zh-TW" sz="2600" cap="none" dirty="0"/>
              <a:t>Consumer API</a:t>
            </a:r>
          </a:p>
          <a:p>
            <a:pPr marL="971550" lvl="1" indent="-514350">
              <a:buFont typeface="+mj-lt"/>
              <a:buAutoNum type="arabicPeriod"/>
            </a:pPr>
            <a:r>
              <a:rPr lang="en-US" altLang="zh-TW" sz="2600" b="1" cap="none" dirty="0">
                <a:solidFill>
                  <a:srgbClr val="0000FF"/>
                </a:solidFill>
              </a:rPr>
              <a:t>Stream API</a:t>
            </a:r>
          </a:p>
          <a:p>
            <a:pPr marL="971550" lvl="1" indent="-514350">
              <a:buFont typeface="+mj-lt"/>
              <a:buAutoNum type="arabicPeriod"/>
            </a:pPr>
            <a:r>
              <a:rPr lang="en-US" altLang="zh-TW" sz="2600" b="1" cap="none" dirty="0">
                <a:solidFill>
                  <a:srgbClr val="0000FF"/>
                </a:solidFill>
              </a:rPr>
              <a:t>Connector API</a:t>
            </a:r>
            <a:endParaRPr lang="en-US" altLang="zh-TW" sz="2800" b="1" cap="none" dirty="0">
              <a:solidFill>
                <a:srgbClr val="0000FF"/>
              </a:solidFill>
            </a:endParaRPr>
          </a:p>
        </p:txBody>
      </p:sp>
      <p:pic>
        <p:nvPicPr>
          <p:cNvPr id="3074" name="Picture 2" descr="Kafka Connect簡介- 台部落">
            <a:extLst>
              <a:ext uri="{FF2B5EF4-FFF2-40B4-BE49-F238E27FC236}">
                <a16:creationId xmlns:a16="http://schemas.microsoft.com/office/drawing/2014/main" id="{9CAD0E2F-FAE7-EDF9-335F-2AF9B4832EE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8067" y="2430964"/>
            <a:ext cx="8051431" cy="380851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圓角 6">
            <a:extLst>
              <a:ext uri="{FF2B5EF4-FFF2-40B4-BE49-F238E27FC236}">
                <a16:creationId xmlns:a16="http://schemas.microsoft.com/office/drawing/2014/main" id="{BD326DAE-29AE-6DBF-7E23-D8E4FE926C82}"/>
              </a:ext>
            </a:extLst>
          </p:cNvPr>
          <p:cNvSpPr/>
          <p:nvPr/>
        </p:nvSpPr>
        <p:spPr>
          <a:xfrm>
            <a:off x="7231161" y="2010814"/>
            <a:ext cx="1318036" cy="8403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Kafka Stream</a:t>
            </a:r>
            <a:endParaRPr lang="zh-TW" altLang="en-US" sz="2400" b="1" dirty="0"/>
          </a:p>
        </p:txBody>
      </p:sp>
      <p:cxnSp>
        <p:nvCxnSpPr>
          <p:cNvPr id="9" name="直線單箭頭接點 8">
            <a:extLst>
              <a:ext uri="{FF2B5EF4-FFF2-40B4-BE49-F238E27FC236}">
                <a16:creationId xmlns:a16="http://schemas.microsoft.com/office/drawing/2014/main" id="{ED90BDFA-951F-939E-575B-31124E372C9E}"/>
              </a:ext>
            </a:extLst>
          </p:cNvPr>
          <p:cNvCxnSpPr>
            <a:cxnSpLocks/>
          </p:cNvCxnSpPr>
          <p:nvPr/>
        </p:nvCxnSpPr>
        <p:spPr>
          <a:xfrm flipV="1">
            <a:off x="7657170" y="2851114"/>
            <a:ext cx="0" cy="10373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9AB9DD5F-8CC4-4BEF-97EF-9B2B4DF566F9}"/>
              </a:ext>
            </a:extLst>
          </p:cNvPr>
          <p:cNvCxnSpPr>
            <a:cxnSpLocks/>
          </p:cNvCxnSpPr>
          <p:nvPr/>
        </p:nvCxnSpPr>
        <p:spPr>
          <a:xfrm>
            <a:off x="8083782" y="2851114"/>
            <a:ext cx="0" cy="10373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44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B9F25A8-4A47-94E8-C3DA-D0DF0AD93F97}"/>
              </a:ext>
            </a:extLst>
          </p:cNvPr>
          <p:cNvSpPr>
            <a:spLocks noGrp="1"/>
          </p:cNvSpPr>
          <p:nvPr>
            <p:ph type="sldNum" sz="quarter" idx="12"/>
          </p:nvPr>
        </p:nvSpPr>
        <p:spPr/>
        <p:txBody>
          <a:bodyPr/>
          <a:lstStyle/>
          <a:p>
            <a:fld id="{C9EB64BF-4CA5-46BA-A5CE-86606FEF991F}" type="slidenum">
              <a:rPr lang="zh-TW" altLang="en-US" smtClean="0"/>
              <a:t>12</a:t>
            </a:fld>
            <a:endParaRPr lang="zh-TW" altLang="en-US"/>
          </a:p>
        </p:txBody>
      </p:sp>
      <p:sp>
        <p:nvSpPr>
          <p:cNvPr id="6" name="標題 1">
            <a:extLst>
              <a:ext uri="{FF2B5EF4-FFF2-40B4-BE49-F238E27FC236}">
                <a16:creationId xmlns:a16="http://schemas.microsoft.com/office/drawing/2014/main" id="{6448AB0F-9376-D3EE-A8D4-51EEAB4348E9}"/>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Kafka Use Cases</a:t>
            </a:r>
            <a:endParaRPr lang="zh-TW" altLang="en-US" sz="4000" b="1" cap="none" dirty="0"/>
          </a:p>
        </p:txBody>
      </p:sp>
      <p:sp>
        <p:nvSpPr>
          <p:cNvPr id="5" name="內容版面配置區 2">
            <a:extLst>
              <a:ext uri="{FF2B5EF4-FFF2-40B4-BE49-F238E27FC236}">
                <a16:creationId xmlns:a16="http://schemas.microsoft.com/office/drawing/2014/main" id="{7E55F691-C646-F52B-8FC5-C715E3F28548}"/>
              </a:ext>
            </a:extLst>
          </p:cNvPr>
          <p:cNvSpPr>
            <a:spLocks noGrp="1"/>
          </p:cNvSpPr>
          <p:nvPr>
            <p:ph sz="quarter" idx="13"/>
          </p:nvPr>
        </p:nvSpPr>
        <p:spPr>
          <a:xfrm>
            <a:off x="913773" y="1266871"/>
            <a:ext cx="10778117" cy="4972612"/>
          </a:xfrm>
        </p:spPr>
        <p:txBody>
          <a:bodyPr>
            <a:normAutofit/>
          </a:bodyPr>
          <a:lstStyle/>
          <a:p>
            <a:pPr marL="514350" indent="-514350">
              <a:buFont typeface="+mj-lt"/>
              <a:buAutoNum type="arabicPeriod"/>
            </a:pPr>
            <a:r>
              <a:rPr lang="en-US" altLang="zh-TW" sz="2800" b="1" cap="none" dirty="0">
                <a:solidFill>
                  <a:srgbClr val="0000FF"/>
                </a:solidFill>
              </a:rPr>
              <a:t>Messaging: </a:t>
            </a:r>
            <a:r>
              <a:rPr lang="en-US" altLang="zh-TW" sz="2800" cap="none" dirty="0"/>
              <a:t>data streaming (LinkedIn, Airbnb, Walmart)</a:t>
            </a:r>
          </a:p>
          <a:p>
            <a:pPr marL="514350" indent="-514350">
              <a:buFont typeface="+mj-lt"/>
              <a:buAutoNum type="arabicPeriod"/>
            </a:pPr>
            <a:r>
              <a:rPr lang="en-US" altLang="zh-TW" sz="2800" b="1" cap="none" dirty="0">
                <a:solidFill>
                  <a:srgbClr val="0000FF"/>
                </a:solidFill>
              </a:rPr>
              <a:t>Location Tracking: </a:t>
            </a:r>
            <a:r>
              <a:rPr lang="en-US" altLang="zh-TW" sz="2800" cap="none" dirty="0"/>
              <a:t>the car can emit signal event to their server (Uber)</a:t>
            </a:r>
          </a:p>
          <a:p>
            <a:pPr marL="514350" indent="-514350">
              <a:buFont typeface="+mj-lt"/>
              <a:buAutoNum type="arabicPeriod"/>
            </a:pPr>
            <a:r>
              <a:rPr lang="en-US" altLang="zh-TW" sz="2800" b="1" cap="none" dirty="0">
                <a:solidFill>
                  <a:srgbClr val="0000FF"/>
                </a:solidFill>
              </a:rPr>
              <a:t>Data Gathering: </a:t>
            </a:r>
            <a:r>
              <a:rPr lang="en-US" altLang="zh-TW" sz="2800" cap="none" dirty="0"/>
              <a:t>recommendation to user immediately in responsive website (Netflix real-time while watching TV shows)</a:t>
            </a:r>
          </a:p>
        </p:txBody>
      </p:sp>
    </p:spTree>
    <p:extLst>
      <p:ext uri="{BB962C8B-B14F-4D97-AF65-F5344CB8AC3E}">
        <p14:creationId xmlns:p14="http://schemas.microsoft.com/office/powerpoint/2010/main" val="35344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B9F25A8-4A47-94E8-C3DA-D0DF0AD93F97}"/>
              </a:ext>
            </a:extLst>
          </p:cNvPr>
          <p:cNvSpPr>
            <a:spLocks noGrp="1"/>
          </p:cNvSpPr>
          <p:nvPr>
            <p:ph type="sldNum" sz="quarter" idx="12"/>
          </p:nvPr>
        </p:nvSpPr>
        <p:spPr/>
        <p:txBody>
          <a:bodyPr/>
          <a:lstStyle/>
          <a:p>
            <a:fld id="{C9EB64BF-4CA5-46BA-A5CE-86606FEF991F}" type="slidenum">
              <a:rPr lang="zh-TW" altLang="en-US" smtClean="0"/>
              <a:t>13</a:t>
            </a:fld>
            <a:endParaRPr lang="zh-TW" altLang="en-US"/>
          </a:p>
        </p:txBody>
      </p:sp>
      <p:sp>
        <p:nvSpPr>
          <p:cNvPr id="6" name="標題 1">
            <a:extLst>
              <a:ext uri="{FF2B5EF4-FFF2-40B4-BE49-F238E27FC236}">
                <a16:creationId xmlns:a16="http://schemas.microsoft.com/office/drawing/2014/main" id="{6448AB0F-9376-D3EE-A8D4-51EEAB4348E9}"/>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Application Case Study - Netflix</a:t>
            </a:r>
            <a:endParaRPr lang="zh-TW" altLang="en-US" sz="4000" b="1" cap="none" dirty="0"/>
          </a:p>
        </p:txBody>
      </p:sp>
      <p:sp>
        <p:nvSpPr>
          <p:cNvPr id="5" name="內容版面配置區 2">
            <a:extLst>
              <a:ext uri="{FF2B5EF4-FFF2-40B4-BE49-F238E27FC236}">
                <a16:creationId xmlns:a16="http://schemas.microsoft.com/office/drawing/2014/main" id="{F44F2667-4D70-CBCA-A999-17B220B89582}"/>
              </a:ext>
            </a:extLst>
          </p:cNvPr>
          <p:cNvSpPr>
            <a:spLocks noGrp="1"/>
          </p:cNvSpPr>
          <p:nvPr>
            <p:ph sz="quarter" idx="13"/>
          </p:nvPr>
        </p:nvSpPr>
        <p:spPr>
          <a:xfrm>
            <a:off x="913774" y="1266871"/>
            <a:ext cx="10363826" cy="4972612"/>
          </a:xfrm>
        </p:spPr>
        <p:txBody>
          <a:bodyPr>
            <a:normAutofit/>
          </a:bodyPr>
          <a:lstStyle/>
          <a:p>
            <a:pPr marL="0" indent="0">
              <a:buNone/>
            </a:pPr>
            <a:r>
              <a:rPr lang="en-US" altLang="zh-TW" sz="2800" b="1" cap="none" dirty="0"/>
              <a:t>0.  </a:t>
            </a:r>
            <a:r>
              <a:rPr lang="en-US" altLang="zh-TW" sz="2800" b="1" cap="none" dirty="0">
                <a:solidFill>
                  <a:srgbClr val="0000FF"/>
                </a:solidFill>
              </a:rPr>
              <a:t>Netflix Emerged </a:t>
            </a:r>
            <a:r>
              <a:rPr lang="en-US" altLang="zh-TW" sz="2800" cap="none" dirty="0"/>
              <a:t>in Web at 2007</a:t>
            </a:r>
          </a:p>
          <a:p>
            <a:pPr marL="514350" indent="-514350">
              <a:buFont typeface="+mj-lt"/>
              <a:buAutoNum type="arabicPeriod"/>
            </a:pPr>
            <a:endParaRPr lang="en-US" altLang="zh-TW" sz="2800" b="1" cap="none" dirty="0">
              <a:solidFill>
                <a:srgbClr val="0000FF"/>
              </a:solidFill>
            </a:endParaRPr>
          </a:p>
          <a:p>
            <a:pPr marL="514350" indent="-514350">
              <a:buFont typeface="+mj-lt"/>
              <a:buAutoNum type="arabicPeriod"/>
            </a:pPr>
            <a:r>
              <a:rPr lang="en-US" altLang="zh-TW" sz="2800" b="1" cap="none" dirty="0">
                <a:solidFill>
                  <a:srgbClr val="0000FF"/>
                </a:solidFill>
              </a:rPr>
              <a:t>Netflix First Architecture</a:t>
            </a:r>
          </a:p>
        </p:txBody>
      </p:sp>
      <p:pic>
        <p:nvPicPr>
          <p:cNvPr id="1026" name="Picture 2">
            <a:extLst>
              <a:ext uri="{FF2B5EF4-FFF2-40B4-BE49-F238E27FC236}">
                <a16:creationId xmlns:a16="http://schemas.microsoft.com/office/drawing/2014/main" id="{F8AEE5E2-0963-34AA-30BA-643BA22795B2}"/>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0370" r="5647"/>
          <a:stretch/>
        </p:blipFill>
        <p:spPr bwMode="auto">
          <a:xfrm>
            <a:off x="2091858" y="3055166"/>
            <a:ext cx="8007658" cy="38028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062C164B-B173-B2E2-32E9-91455918D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9967" y="1341869"/>
            <a:ext cx="2544145" cy="118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67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B9F25A8-4A47-94E8-C3DA-D0DF0AD93F97}"/>
              </a:ext>
            </a:extLst>
          </p:cNvPr>
          <p:cNvSpPr>
            <a:spLocks noGrp="1"/>
          </p:cNvSpPr>
          <p:nvPr>
            <p:ph type="sldNum" sz="quarter" idx="12"/>
          </p:nvPr>
        </p:nvSpPr>
        <p:spPr/>
        <p:txBody>
          <a:bodyPr/>
          <a:lstStyle/>
          <a:p>
            <a:fld id="{C9EB64BF-4CA5-46BA-A5CE-86606FEF991F}" type="slidenum">
              <a:rPr lang="zh-TW" altLang="en-US" smtClean="0"/>
              <a:t>14</a:t>
            </a:fld>
            <a:endParaRPr lang="zh-TW" altLang="en-US"/>
          </a:p>
        </p:txBody>
      </p:sp>
      <p:sp>
        <p:nvSpPr>
          <p:cNvPr id="6" name="標題 1">
            <a:extLst>
              <a:ext uri="{FF2B5EF4-FFF2-40B4-BE49-F238E27FC236}">
                <a16:creationId xmlns:a16="http://schemas.microsoft.com/office/drawing/2014/main" id="{6448AB0F-9376-D3EE-A8D4-51EEAB4348E9}"/>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Application Case Study - Netflix</a:t>
            </a:r>
            <a:endParaRPr lang="zh-TW" altLang="en-US" sz="4000" b="1" cap="none" dirty="0"/>
          </a:p>
        </p:txBody>
      </p:sp>
      <p:sp>
        <p:nvSpPr>
          <p:cNvPr id="5" name="內容版面配置區 2">
            <a:extLst>
              <a:ext uri="{FF2B5EF4-FFF2-40B4-BE49-F238E27FC236}">
                <a16:creationId xmlns:a16="http://schemas.microsoft.com/office/drawing/2014/main" id="{F44F2667-4D70-CBCA-A999-17B220B89582}"/>
              </a:ext>
            </a:extLst>
          </p:cNvPr>
          <p:cNvSpPr>
            <a:spLocks noGrp="1"/>
          </p:cNvSpPr>
          <p:nvPr>
            <p:ph sz="quarter" idx="13"/>
          </p:nvPr>
        </p:nvSpPr>
        <p:spPr>
          <a:xfrm>
            <a:off x="913774" y="1266871"/>
            <a:ext cx="10363826" cy="4972612"/>
          </a:xfrm>
        </p:spPr>
        <p:txBody>
          <a:bodyPr>
            <a:normAutofit/>
          </a:bodyPr>
          <a:lstStyle/>
          <a:p>
            <a:pPr marL="514350" indent="-514350">
              <a:buFont typeface="+mj-lt"/>
              <a:buAutoNum type="arabicPeriod" startAt="2"/>
            </a:pPr>
            <a:r>
              <a:rPr lang="en-US" altLang="zh-TW" sz="2800" b="1" cap="none" dirty="0">
                <a:solidFill>
                  <a:srgbClr val="0000FF"/>
                </a:solidFill>
              </a:rPr>
              <a:t>Netflix with Real-time Architecture</a:t>
            </a:r>
          </a:p>
        </p:txBody>
      </p:sp>
      <p:pic>
        <p:nvPicPr>
          <p:cNvPr id="2050" name="Picture 2">
            <a:extLst>
              <a:ext uri="{FF2B5EF4-FFF2-40B4-BE49-F238E27FC236}">
                <a16:creationId xmlns:a16="http://schemas.microsoft.com/office/drawing/2014/main" id="{69103E07-52B3-51E6-BCAC-39731394F529}"/>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337"/>
          <a:stretch/>
        </p:blipFill>
        <p:spPr bwMode="auto">
          <a:xfrm>
            <a:off x="1434136" y="1862590"/>
            <a:ext cx="8986375" cy="483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92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B9F25A8-4A47-94E8-C3DA-D0DF0AD93F97}"/>
              </a:ext>
            </a:extLst>
          </p:cNvPr>
          <p:cNvSpPr>
            <a:spLocks noGrp="1"/>
          </p:cNvSpPr>
          <p:nvPr>
            <p:ph type="sldNum" sz="quarter" idx="12"/>
          </p:nvPr>
        </p:nvSpPr>
        <p:spPr/>
        <p:txBody>
          <a:bodyPr/>
          <a:lstStyle/>
          <a:p>
            <a:fld id="{C9EB64BF-4CA5-46BA-A5CE-86606FEF991F}" type="slidenum">
              <a:rPr lang="zh-TW" altLang="en-US" smtClean="0"/>
              <a:t>15</a:t>
            </a:fld>
            <a:endParaRPr lang="zh-TW" altLang="en-US"/>
          </a:p>
        </p:txBody>
      </p:sp>
      <p:sp>
        <p:nvSpPr>
          <p:cNvPr id="6" name="標題 1">
            <a:extLst>
              <a:ext uri="{FF2B5EF4-FFF2-40B4-BE49-F238E27FC236}">
                <a16:creationId xmlns:a16="http://schemas.microsoft.com/office/drawing/2014/main" id="{6448AB0F-9376-D3EE-A8D4-51EEAB4348E9}"/>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Application Case Study - Netflix</a:t>
            </a:r>
            <a:endParaRPr lang="zh-TW" altLang="en-US" sz="4000" b="1" cap="none" dirty="0"/>
          </a:p>
        </p:txBody>
      </p:sp>
      <p:pic>
        <p:nvPicPr>
          <p:cNvPr id="5122" name="Picture 2">
            <a:extLst>
              <a:ext uri="{FF2B5EF4-FFF2-40B4-BE49-F238E27FC236}">
                <a16:creationId xmlns:a16="http://schemas.microsoft.com/office/drawing/2014/main" id="{309D0AF1-BCE9-1580-0D24-60D612AE6AA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9701" y="2050706"/>
            <a:ext cx="10453402" cy="4453585"/>
          </a:xfrm>
          <a:prstGeom prst="rect">
            <a:avLst/>
          </a:prstGeom>
          <a:noFill/>
          <a:extLst>
            <a:ext uri="{909E8E84-426E-40DD-AFC4-6F175D3DCCD1}">
              <a14:hiddenFill xmlns:a14="http://schemas.microsoft.com/office/drawing/2010/main">
                <a:solidFill>
                  <a:srgbClr val="FFFFFF"/>
                </a:solidFill>
              </a14:hiddenFill>
            </a:ext>
          </a:extLst>
        </p:spPr>
      </p:pic>
      <p:sp>
        <p:nvSpPr>
          <p:cNvPr id="5" name="內容版面配置區 2">
            <a:extLst>
              <a:ext uri="{FF2B5EF4-FFF2-40B4-BE49-F238E27FC236}">
                <a16:creationId xmlns:a16="http://schemas.microsoft.com/office/drawing/2014/main" id="{0DEA7DC6-8FE2-39F7-25CC-9F60C4BB9F4A}"/>
              </a:ext>
            </a:extLst>
          </p:cNvPr>
          <p:cNvSpPr>
            <a:spLocks noGrp="1"/>
          </p:cNvSpPr>
          <p:nvPr>
            <p:ph sz="quarter" idx="13"/>
          </p:nvPr>
        </p:nvSpPr>
        <p:spPr>
          <a:xfrm>
            <a:off x="913774" y="1266871"/>
            <a:ext cx="10363826" cy="4972612"/>
          </a:xfrm>
        </p:spPr>
        <p:txBody>
          <a:bodyPr>
            <a:normAutofit/>
          </a:bodyPr>
          <a:lstStyle/>
          <a:p>
            <a:pPr marL="514350" indent="-514350">
              <a:buFont typeface="+mj-lt"/>
              <a:buAutoNum type="arabicPeriod" startAt="3"/>
            </a:pPr>
            <a:r>
              <a:rPr lang="en-US" altLang="zh-TW" sz="2800" b="1" cap="none" dirty="0">
                <a:solidFill>
                  <a:srgbClr val="0000FF"/>
                </a:solidFill>
              </a:rPr>
              <a:t>Netflix</a:t>
            </a:r>
            <a:r>
              <a:rPr lang="zh-TW" altLang="en-US" sz="2800" b="1" cap="none" dirty="0">
                <a:solidFill>
                  <a:srgbClr val="0000FF"/>
                </a:solidFill>
              </a:rPr>
              <a:t> </a:t>
            </a:r>
            <a:r>
              <a:rPr lang="en-US" altLang="zh-TW" sz="2800" b="1" cap="none" dirty="0">
                <a:solidFill>
                  <a:srgbClr val="0000FF"/>
                </a:solidFill>
              </a:rPr>
              <a:t>Current Architecture</a:t>
            </a:r>
          </a:p>
        </p:txBody>
      </p:sp>
      <p:sp>
        <p:nvSpPr>
          <p:cNvPr id="2" name="文字方塊 1">
            <a:extLst>
              <a:ext uri="{FF2B5EF4-FFF2-40B4-BE49-F238E27FC236}">
                <a16:creationId xmlns:a16="http://schemas.microsoft.com/office/drawing/2014/main" id="{4E22B296-ADCF-654C-D639-50F030A4C16B}"/>
              </a:ext>
            </a:extLst>
          </p:cNvPr>
          <p:cNvSpPr txBox="1"/>
          <p:nvPr/>
        </p:nvSpPr>
        <p:spPr>
          <a:xfrm>
            <a:off x="643306" y="3970308"/>
            <a:ext cx="609654" cy="369332"/>
          </a:xfrm>
          <a:prstGeom prst="rect">
            <a:avLst/>
          </a:prstGeom>
          <a:noFill/>
        </p:spPr>
        <p:txBody>
          <a:bodyPr wrap="none" rtlCol="0">
            <a:spAutoFit/>
          </a:bodyPr>
          <a:lstStyle/>
          <a:p>
            <a:r>
              <a:rPr lang="en-US" altLang="zh-TW" b="1" i="1" dirty="0"/>
              <a:t>Java</a:t>
            </a:r>
            <a:endParaRPr lang="zh-TW" altLang="en-US" b="1" i="1" dirty="0"/>
          </a:p>
        </p:txBody>
      </p:sp>
    </p:spTree>
    <p:extLst>
      <p:ext uri="{BB962C8B-B14F-4D97-AF65-F5344CB8AC3E}">
        <p14:creationId xmlns:p14="http://schemas.microsoft.com/office/powerpoint/2010/main" val="4020485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B9F25A8-4A47-94E8-C3DA-D0DF0AD93F97}"/>
              </a:ext>
            </a:extLst>
          </p:cNvPr>
          <p:cNvSpPr>
            <a:spLocks noGrp="1"/>
          </p:cNvSpPr>
          <p:nvPr>
            <p:ph type="sldNum" sz="quarter" idx="12"/>
          </p:nvPr>
        </p:nvSpPr>
        <p:spPr/>
        <p:txBody>
          <a:bodyPr/>
          <a:lstStyle/>
          <a:p>
            <a:fld id="{C9EB64BF-4CA5-46BA-A5CE-86606FEF991F}" type="slidenum">
              <a:rPr lang="zh-TW" altLang="en-US" smtClean="0"/>
              <a:t>16</a:t>
            </a:fld>
            <a:endParaRPr lang="zh-TW" altLang="en-US"/>
          </a:p>
        </p:txBody>
      </p:sp>
      <p:sp>
        <p:nvSpPr>
          <p:cNvPr id="6" name="標題 1">
            <a:extLst>
              <a:ext uri="{FF2B5EF4-FFF2-40B4-BE49-F238E27FC236}">
                <a16:creationId xmlns:a16="http://schemas.microsoft.com/office/drawing/2014/main" id="{6448AB0F-9376-D3EE-A8D4-51EEAB4348E9}"/>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Application Case Study - Netflix</a:t>
            </a:r>
            <a:endParaRPr lang="zh-TW" altLang="en-US" sz="4000" b="1" cap="none" dirty="0"/>
          </a:p>
        </p:txBody>
      </p:sp>
      <p:sp>
        <p:nvSpPr>
          <p:cNvPr id="5" name="內容版面配置區 2">
            <a:extLst>
              <a:ext uri="{FF2B5EF4-FFF2-40B4-BE49-F238E27FC236}">
                <a16:creationId xmlns:a16="http://schemas.microsoft.com/office/drawing/2014/main" id="{0DEA7DC6-8FE2-39F7-25CC-9F60C4BB9F4A}"/>
              </a:ext>
            </a:extLst>
          </p:cNvPr>
          <p:cNvSpPr>
            <a:spLocks noGrp="1"/>
          </p:cNvSpPr>
          <p:nvPr>
            <p:ph sz="quarter" idx="13"/>
          </p:nvPr>
        </p:nvSpPr>
        <p:spPr>
          <a:xfrm>
            <a:off x="913774" y="1266871"/>
            <a:ext cx="10363826" cy="4972612"/>
          </a:xfrm>
        </p:spPr>
        <p:txBody>
          <a:bodyPr>
            <a:normAutofit/>
          </a:bodyPr>
          <a:lstStyle/>
          <a:p>
            <a:pPr marL="514350" indent="-514350">
              <a:buFont typeface="+mj-lt"/>
              <a:buAutoNum type="arabicPeriod" startAt="3"/>
            </a:pPr>
            <a:r>
              <a:rPr lang="en-US" altLang="zh-TW" sz="2800" b="1" cap="none" dirty="0">
                <a:solidFill>
                  <a:srgbClr val="0000FF"/>
                </a:solidFill>
              </a:rPr>
              <a:t>Netflix</a:t>
            </a:r>
            <a:r>
              <a:rPr lang="zh-TW" altLang="en-US" sz="2800" b="1" cap="none" dirty="0">
                <a:solidFill>
                  <a:srgbClr val="0000FF"/>
                </a:solidFill>
              </a:rPr>
              <a:t> </a:t>
            </a:r>
            <a:r>
              <a:rPr lang="en-US" altLang="zh-TW" sz="2800" b="1" cap="none" dirty="0">
                <a:solidFill>
                  <a:srgbClr val="0000FF"/>
                </a:solidFill>
              </a:rPr>
              <a:t>Current Architecture</a:t>
            </a:r>
          </a:p>
        </p:txBody>
      </p:sp>
      <p:graphicFrame>
        <p:nvGraphicFramePr>
          <p:cNvPr id="2" name="表格 2">
            <a:extLst>
              <a:ext uri="{FF2B5EF4-FFF2-40B4-BE49-F238E27FC236}">
                <a16:creationId xmlns:a16="http://schemas.microsoft.com/office/drawing/2014/main" id="{E9EA22C5-E6D7-B308-4607-D51F1D81453C}"/>
              </a:ext>
            </a:extLst>
          </p:cNvPr>
          <p:cNvGraphicFramePr>
            <a:graphicFrameLocks noGrp="1"/>
          </p:cNvGraphicFramePr>
          <p:nvPr>
            <p:extLst>
              <p:ext uri="{D42A27DB-BD31-4B8C-83A1-F6EECF244321}">
                <p14:modId xmlns:p14="http://schemas.microsoft.com/office/powerpoint/2010/main" val="196373600"/>
              </p:ext>
            </p:extLst>
          </p:nvPr>
        </p:nvGraphicFramePr>
        <p:xfrm>
          <a:off x="695205" y="2381577"/>
          <a:ext cx="10800964" cy="2743200"/>
        </p:xfrm>
        <a:graphic>
          <a:graphicData uri="http://schemas.openxmlformats.org/drawingml/2006/table">
            <a:tbl>
              <a:tblPr firstRow="1" bandRow="1">
                <a:tableStyleId>{5C22544A-7EE6-4342-B048-85BDC9FD1C3A}</a:tableStyleId>
              </a:tblPr>
              <a:tblGrid>
                <a:gridCol w="4144708">
                  <a:extLst>
                    <a:ext uri="{9D8B030D-6E8A-4147-A177-3AD203B41FA5}">
                      <a16:colId xmlns:a16="http://schemas.microsoft.com/office/drawing/2014/main" val="1758867156"/>
                    </a:ext>
                  </a:extLst>
                </a:gridCol>
                <a:gridCol w="3207443">
                  <a:extLst>
                    <a:ext uri="{9D8B030D-6E8A-4147-A177-3AD203B41FA5}">
                      <a16:colId xmlns:a16="http://schemas.microsoft.com/office/drawing/2014/main" val="68326562"/>
                    </a:ext>
                  </a:extLst>
                </a:gridCol>
                <a:gridCol w="120685">
                  <a:extLst>
                    <a:ext uri="{9D8B030D-6E8A-4147-A177-3AD203B41FA5}">
                      <a16:colId xmlns:a16="http://schemas.microsoft.com/office/drawing/2014/main" val="513148641"/>
                    </a:ext>
                  </a:extLst>
                </a:gridCol>
                <a:gridCol w="3328128">
                  <a:extLst>
                    <a:ext uri="{9D8B030D-6E8A-4147-A177-3AD203B41FA5}">
                      <a16:colId xmlns:a16="http://schemas.microsoft.com/office/drawing/2014/main" val="3767457982"/>
                    </a:ext>
                  </a:extLst>
                </a:gridCol>
              </a:tblGrid>
              <a:tr h="370840">
                <a:tc>
                  <a:txBody>
                    <a:bodyPr/>
                    <a:lstStyle/>
                    <a:p>
                      <a:endParaRPr lang="zh-TW" altLang="en-US" sz="2400" dirty="0"/>
                    </a:p>
                  </a:txBody>
                  <a:tcPr>
                    <a:noFill/>
                  </a:tcPr>
                </a:tc>
                <a:tc>
                  <a:txBody>
                    <a:bodyPr/>
                    <a:lstStyle/>
                    <a:p>
                      <a:pPr algn="ctr"/>
                      <a:r>
                        <a:rPr lang="en-US" altLang="zh-TW" sz="2400" dirty="0"/>
                        <a:t>Fronting Kafka Clusters</a:t>
                      </a:r>
                      <a:endParaRPr lang="zh-TW" altLang="en-US" sz="2400" dirty="0"/>
                    </a:p>
                  </a:txBody>
                  <a:tcPr anchor="ctr"/>
                </a:tc>
                <a:tc gridSpan="2">
                  <a:txBody>
                    <a:bodyPr/>
                    <a:lstStyle/>
                    <a:p>
                      <a:pPr algn="ctr"/>
                      <a:r>
                        <a:rPr lang="en-US" altLang="zh-TW" sz="2400" dirty="0"/>
                        <a:t>Consumer Kafka Clusters</a:t>
                      </a:r>
                      <a:endParaRPr lang="zh-TW" altLang="en-US" sz="2400" dirty="0"/>
                    </a:p>
                  </a:txBody>
                  <a:tcPr anchor="ctr"/>
                </a:tc>
                <a:tc hMerge="1">
                  <a:txBody>
                    <a:bodyPr/>
                    <a:lstStyle/>
                    <a:p>
                      <a:endParaRPr lang="zh-TW" altLang="en-US"/>
                    </a:p>
                  </a:txBody>
                  <a:tcPr/>
                </a:tc>
                <a:extLst>
                  <a:ext uri="{0D108BD9-81ED-4DB2-BD59-A6C34878D82A}">
                    <a16:rowId xmlns:a16="http://schemas.microsoft.com/office/drawing/2014/main" val="1609133496"/>
                  </a:ext>
                </a:extLst>
              </a:tr>
              <a:tr h="370840">
                <a:tc>
                  <a:txBody>
                    <a:bodyPr/>
                    <a:lstStyle/>
                    <a:p>
                      <a:pPr marL="0" algn="ctr" defTabSz="914400" rtl="0" eaLnBrk="1" latinLnBrk="0" hangingPunct="1"/>
                      <a:r>
                        <a:rPr lang="en-US" altLang="zh-TW" sz="2400" kern="1200" dirty="0">
                          <a:solidFill>
                            <a:schemeClr val="dk1"/>
                          </a:solidFill>
                          <a:latin typeface="+mn-lt"/>
                          <a:ea typeface="+mn-ea"/>
                          <a:cs typeface="+mn-cs"/>
                        </a:rPr>
                        <a:t>Number of Clusters</a:t>
                      </a:r>
                      <a:endParaRPr lang="zh-TW" altLang="en-US" sz="2400" kern="1200" dirty="0">
                        <a:solidFill>
                          <a:schemeClr val="dk1"/>
                        </a:solidFill>
                        <a:latin typeface="+mn-lt"/>
                        <a:ea typeface="+mn-ea"/>
                        <a:cs typeface="+mn-cs"/>
                      </a:endParaRPr>
                    </a:p>
                  </a:txBody>
                  <a:tcPr anchor="ctr">
                    <a:solidFill>
                      <a:schemeClr val="accent4">
                        <a:lumMod val="40000"/>
                        <a:lumOff val="60000"/>
                      </a:schemeClr>
                    </a:solidFill>
                  </a:tcPr>
                </a:tc>
                <a:tc>
                  <a:txBody>
                    <a:bodyPr/>
                    <a:lstStyle/>
                    <a:p>
                      <a:pPr algn="ctr"/>
                      <a:r>
                        <a:rPr lang="en-US" altLang="zh-TW" sz="2400" dirty="0"/>
                        <a:t>24</a:t>
                      </a:r>
                      <a:endParaRPr lang="zh-TW" altLang="en-US" sz="2400" dirty="0"/>
                    </a:p>
                  </a:txBody>
                  <a:tcPr anchor="ctr"/>
                </a:tc>
                <a:tc gridSpan="2">
                  <a:txBody>
                    <a:bodyPr/>
                    <a:lstStyle/>
                    <a:p>
                      <a:pPr algn="ctr"/>
                      <a:r>
                        <a:rPr lang="en-US" altLang="zh-TW" sz="2400" dirty="0"/>
                        <a:t>12</a:t>
                      </a:r>
                      <a:endParaRPr lang="zh-TW" altLang="en-US" sz="2400" dirty="0"/>
                    </a:p>
                  </a:txBody>
                  <a:tcPr anchor="ctr"/>
                </a:tc>
                <a:tc hMerge="1">
                  <a:txBody>
                    <a:bodyPr/>
                    <a:lstStyle/>
                    <a:p>
                      <a:endParaRPr lang="zh-TW" altLang="en-US"/>
                    </a:p>
                  </a:txBody>
                  <a:tcPr/>
                </a:tc>
                <a:extLst>
                  <a:ext uri="{0D108BD9-81ED-4DB2-BD59-A6C34878D82A}">
                    <a16:rowId xmlns:a16="http://schemas.microsoft.com/office/drawing/2014/main" val="1612195206"/>
                  </a:ext>
                </a:extLst>
              </a:tr>
              <a:tr h="370840">
                <a:tc>
                  <a:txBody>
                    <a:bodyPr/>
                    <a:lstStyle/>
                    <a:p>
                      <a:pPr marL="0" algn="ctr" defTabSz="914400" rtl="0" eaLnBrk="1" latinLnBrk="0" hangingPunct="1"/>
                      <a:r>
                        <a:rPr lang="en-US" altLang="zh-TW" sz="2400" kern="1200" dirty="0">
                          <a:solidFill>
                            <a:schemeClr val="dk1"/>
                          </a:solidFill>
                          <a:latin typeface="+mn-lt"/>
                          <a:ea typeface="+mn-ea"/>
                          <a:cs typeface="+mn-cs"/>
                        </a:rPr>
                        <a:t>Largest Broker No. per Cluster</a:t>
                      </a:r>
                      <a:endParaRPr lang="zh-TW" altLang="en-US" sz="2400" kern="1200" dirty="0">
                        <a:solidFill>
                          <a:schemeClr val="dk1"/>
                        </a:solidFill>
                        <a:latin typeface="+mn-lt"/>
                        <a:ea typeface="+mn-ea"/>
                        <a:cs typeface="+mn-cs"/>
                      </a:endParaRPr>
                    </a:p>
                  </a:txBody>
                  <a:tcPr anchor="ctr">
                    <a:solidFill>
                      <a:schemeClr val="accent4">
                        <a:lumMod val="20000"/>
                        <a:lumOff val="80000"/>
                      </a:schemeClr>
                    </a:solidFill>
                  </a:tcPr>
                </a:tc>
                <a:tc gridSpan="3">
                  <a:txBody>
                    <a:bodyPr/>
                    <a:lstStyle/>
                    <a:p>
                      <a:pPr algn="ctr"/>
                      <a:r>
                        <a:rPr lang="en-US" altLang="zh-TW" sz="2400" dirty="0"/>
                        <a:t>&lt; 200</a:t>
                      </a:r>
                      <a:endParaRPr lang="zh-TW" altLang="en-US" sz="2400" dirty="0"/>
                    </a:p>
                  </a:txBody>
                  <a:tcPr anchor="ctr"/>
                </a:tc>
                <a:tc hMerge="1">
                  <a:txBody>
                    <a:bodyPr/>
                    <a:lstStyle/>
                    <a:p>
                      <a:endParaRPr lang="zh-TW" altLang="en-US" dirty="0"/>
                    </a:p>
                  </a:txBody>
                  <a:tcPr/>
                </a:tc>
                <a:tc hMerge="1">
                  <a:txBody>
                    <a:bodyPr/>
                    <a:lstStyle/>
                    <a:p>
                      <a:endParaRPr lang="zh-TW" altLang="en-US"/>
                    </a:p>
                  </a:txBody>
                  <a:tcPr/>
                </a:tc>
                <a:extLst>
                  <a:ext uri="{0D108BD9-81ED-4DB2-BD59-A6C34878D82A}">
                    <a16:rowId xmlns:a16="http://schemas.microsoft.com/office/drawing/2014/main" val="1559582338"/>
                  </a:ext>
                </a:extLst>
              </a:tr>
              <a:tr h="370840">
                <a:tc>
                  <a:txBody>
                    <a:bodyPr/>
                    <a:lstStyle/>
                    <a:p>
                      <a:pPr marL="0" algn="ctr" defTabSz="914400" rtl="0" eaLnBrk="1" latinLnBrk="0" hangingPunct="1"/>
                      <a:r>
                        <a:rPr lang="en-US" altLang="zh-TW" sz="2400" kern="1200" dirty="0">
                          <a:solidFill>
                            <a:schemeClr val="dk1"/>
                          </a:solidFill>
                          <a:latin typeface="+mn-lt"/>
                          <a:ea typeface="+mn-ea"/>
                          <a:cs typeface="+mn-cs"/>
                        </a:rPr>
                        <a:t>Largest Partition No. per Cluster</a:t>
                      </a:r>
                      <a:endParaRPr lang="zh-TW" altLang="en-US" sz="2400" kern="1200" dirty="0">
                        <a:solidFill>
                          <a:schemeClr val="dk1"/>
                        </a:solidFill>
                        <a:latin typeface="+mn-lt"/>
                        <a:ea typeface="+mn-ea"/>
                        <a:cs typeface="+mn-cs"/>
                      </a:endParaRPr>
                    </a:p>
                  </a:txBody>
                  <a:tcPr anchor="ctr">
                    <a:solidFill>
                      <a:schemeClr val="accent4">
                        <a:lumMod val="40000"/>
                        <a:lumOff val="60000"/>
                      </a:schemeClr>
                    </a:solidFill>
                  </a:tcPr>
                </a:tc>
                <a:tc gridSpan="3">
                  <a:txBody>
                    <a:bodyPr/>
                    <a:lstStyle/>
                    <a:p>
                      <a:pPr algn="ctr"/>
                      <a:r>
                        <a:rPr lang="en-US" altLang="zh-TW" sz="2400" dirty="0"/>
                        <a:t>&lt; 10,000</a:t>
                      </a:r>
                      <a:endParaRPr lang="zh-TW" altLang="en-US" sz="2400" dirty="0"/>
                    </a:p>
                  </a:txBody>
                  <a:tcPr anchor="ctr"/>
                </a:tc>
                <a:tc hMerge="1">
                  <a:txBody>
                    <a:bodyPr/>
                    <a:lstStyle/>
                    <a:p>
                      <a:endParaRPr lang="zh-TW" altLang="en-US" dirty="0"/>
                    </a:p>
                  </a:txBody>
                  <a:tcPr/>
                </a:tc>
                <a:tc hMerge="1">
                  <a:txBody>
                    <a:bodyPr/>
                    <a:lstStyle/>
                    <a:p>
                      <a:endParaRPr lang="zh-TW" altLang="en-US"/>
                    </a:p>
                  </a:txBody>
                  <a:tcPr/>
                </a:tc>
                <a:extLst>
                  <a:ext uri="{0D108BD9-81ED-4DB2-BD59-A6C34878D82A}">
                    <a16:rowId xmlns:a16="http://schemas.microsoft.com/office/drawing/2014/main" val="1879389507"/>
                  </a:ext>
                </a:extLst>
              </a:tr>
              <a:tr h="370840">
                <a:tc>
                  <a:txBody>
                    <a:bodyPr/>
                    <a:lstStyle/>
                    <a:p>
                      <a:pPr marL="0" algn="ctr" defTabSz="914400" rtl="0" eaLnBrk="1" latinLnBrk="0" hangingPunct="1"/>
                      <a:r>
                        <a:rPr lang="en-US" altLang="zh-TW" sz="2400" kern="1200" dirty="0">
                          <a:solidFill>
                            <a:schemeClr val="dk1"/>
                          </a:solidFill>
                          <a:latin typeface="+mn-lt"/>
                          <a:ea typeface="+mn-ea"/>
                          <a:cs typeface="+mn-cs"/>
                        </a:rPr>
                        <a:t>Replication Factor</a:t>
                      </a:r>
                      <a:endParaRPr lang="zh-TW" altLang="en-US" sz="2400" kern="1200" dirty="0">
                        <a:solidFill>
                          <a:schemeClr val="dk1"/>
                        </a:solidFill>
                        <a:latin typeface="+mn-lt"/>
                        <a:ea typeface="+mn-ea"/>
                        <a:cs typeface="+mn-cs"/>
                      </a:endParaRPr>
                    </a:p>
                  </a:txBody>
                  <a:tcPr anchor="ctr">
                    <a:solidFill>
                      <a:schemeClr val="accent4">
                        <a:lumMod val="20000"/>
                        <a:lumOff val="80000"/>
                      </a:schemeClr>
                    </a:solidFill>
                  </a:tcPr>
                </a:tc>
                <a:tc gridSpan="3">
                  <a:txBody>
                    <a:bodyPr/>
                    <a:lstStyle/>
                    <a:p>
                      <a:pPr algn="ctr"/>
                      <a:r>
                        <a:rPr lang="en-US" altLang="zh-TW" sz="2400" dirty="0"/>
                        <a:t>2</a:t>
                      </a:r>
                      <a:endParaRPr lang="zh-TW" altLang="en-US" sz="2400" dirty="0"/>
                    </a:p>
                  </a:txBody>
                  <a:tcPr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993242899"/>
                  </a:ext>
                </a:extLst>
              </a:tr>
              <a:tr h="370840">
                <a:tc>
                  <a:txBody>
                    <a:bodyPr/>
                    <a:lstStyle/>
                    <a:p>
                      <a:pPr marL="0" algn="ctr" defTabSz="914400" rtl="0" eaLnBrk="1" latinLnBrk="0" hangingPunct="1"/>
                      <a:r>
                        <a:rPr lang="en-US" altLang="zh-TW" sz="2400" kern="1200" dirty="0">
                          <a:solidFill>
                            <a:schemeClr val="dk1"/>
                          </a:solidFill>
                          <a:latin typeface="+mn-lt"/>
                          <a:ea typeface="+mn-ea"/>
                          <a:cs typeface="+mn-cs"/>
                        </a:rPr>
                        <a:t>Retention Period</a:t>
                      </a:r>
                      <a:endParaRPr lang="zh-TW" altLang="en-US" sz="2400" kern="1200" dirty="0">
                        <a:solidFill>
                          <a:schemeClr val="dk1"/>
                        </a:solidFill>
                        <a:latin typeface="+mn-lt"/>
                        <a:ea typeface="+mn-ea"/>
                        <a:cs typeface="+mn-cs"/>
                      </a:endParaRPr>
                    </a:p>
                  </a:txBody>
                  <a:tcPr anchor="ctr">
                    <a:solidFill>
                      <a:schemeClr val="accent4">
                        <a:lumMod val="40000"/>
                        <a:lumOff val="60000"/>
                      </a:schemeClr>
                    </a:solidFill>
                  </a:tcPr>
                </a:tc>
                <a:tc gridSpan="2">
                  <a:txBody>
                    <a:bodyPr/>
                    <a:lstStyle/>
                    <a:p>
                      <a:pPr algn="ctr"/>
                      <a:r>
                        <a:rPr lang="en-US" altLang="zh-TW" sz="2400" dirty="0"/>
                        <a:t>8 to 24 hours</a:t>
                      </a:r>
                      <a:endParaRPr lang="zh-TW" altLang="en-US" sz="2400" dirty="0"/>
                    </a:p>
                  </a:txBody>
                  <a:tcPr anchor="ctr"/>
                </a:tc>
                <a:tc hMerge="1">
                  <a:txBody>
                    <a:bodyPr/>
                    <a:lstStyle/>
                    <a:p>
                      <a:endParaRPr lang="zh-TW" altLang="en-US"/>
                    </a:p>
                  </a:txBody>
                  <a:tcPr/>
                </a:tc>
                <a:tc>
                  <a:txBody>
                    <a:bodyPr/>
                    <a:lstStyle/>
                    <a:p>
                      <a:pPr algn="ctr"/>
                      <a:r>
                        <a:rPr lang="en-US" altLang="zh-TW" sz="2400" dirty="0"/>
                        <a:t>2 to 4 hours</a:t>
                      </a:r>
                      <a:endParaRPr lang="zh-TW" altLang="en-US" sz="2400" dirty="0"/>
                    </a:p>
                  </a:txBody>
                  <a:tcPr anchor="ctr"/>
                </a:tc>
                <a:extLst>
                  <a:ext uri="{0D108BD9-81ED-4DB2-BD59-A6C34878D82A}">
                    <a16:rowId xmlns:a16="http://schemas.microsoft.com/office/drawing/2014/main" val="2197561714"/>
                  </a:ext>
                </a:extLst>
              </a:tr>
            </a:tbl>
          </a:graphicData>
        </a:graphic>
      </p:graphicFrame>
    </p:spTree>
    <p:extLst>
      <p:ext uri="{BB962C8B-B14F-4D97-AF65-F5344CB8AC3E}">
        <p14:creationId xmlns:p14="http://schemas.microsoft.com/office/powerpoint/2010/main" val="95833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A4A38BE-AE43-9CF6-D689-8B8A972E9E01}"/>
              </a:ext>
            </a:extLst>
          </p:cNvPr>
          <p:cNvSpPr>
            <a:spLocks noGrp="1"/>
          </p:cNvSpPr>
          <p:nvPr>
            <p:ph type="sldNum" sz="quarter" idx="12"/>
          </p:nvPr>
        </p:nvSpPr>
        <p:spPr/>
        <p:txBody>
          <a:bodyPr/>
          <a:lstStyle/>
          <a:p>
            <a:fld id="{C9EB64BF-4CA5-46BA-A5CE-86606FEF991F}" type="slidenum">
              <a:rPr lang="zh-TW" altLang="en-US" smtClean="0"/>
              <a:t>17</a:t>
            </a:fld>
            <a:endParaRPr lang="zh-TW" altLang="en-US"/>
          </a:p>
        </p:txBody>
      </p:sp>
      <p:sp>
        <p:nvSpPr>
          <p:cNvPr id="5" name="標題 1">
            <a:extLst>
              <a:ext uri="{FF2B5EF4-FFF2-40B4-BE49-F238E27FC236}">
                <a16:creationId xmlns:a16="http://schemas.microsoft.com/office/drawing/2014/main" id="{436A166C-20B0-8E27-1DF9-F34BBF0DC166}"/>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Study Comments</a:t>
            </a:r>
            <a:endParaRPr lang="zh-TW" altLang="en-US" sz="4000" b="1" cap="none" dirty="0"/>
          </a:p>
        </p:txBody>
      </p:sp>
      <p:graphicFrame>
        <p:nvGraphicFramePr>
          <p:cNvPr id="11" name="表格 11">
            <a:extLst>
              <a:ext uri="{FF2B5EF4-FFF2-40B4-BE49-F238E27FC236}">
                <a16:creationId xmlns:a16="http://schemas.microsoft.com/office/drawing/2014/main" id="{C018770F-DB2E-E619-B725-23DA5E2DC0A8}"/>
              </a:ext>
            </a:extLst>
          </p:cNvPr>
          <p:cNvGraphicFramePr>
            <a:graphicFrameLocks noGrp="1"/>
          </p:cNvGraphicFramePr>
          <p:nvPr>
            <p:extLst>
              <p:ext uri="{D42A27DB-BD31-4B8C-83A1-F6EECF244321}">
                <p14:modId xmlns:p14="http://schemas.microsoft.com/office/powerpoint/2010/main" val="975408662"/>
              </p:ext>
            </p:extLst>
          </p:nvPr>
        </p:nvGraphicFramePr>
        <p:xfrm>
          <a:off x="944998" y="1799060"/>
          <a:ext cx="10333228" cy="4023360"/>
        </p:xfrm>
        <a:graphic>
          <a:graphicData uri="http://schemas.openxmlformats.org/drawingml/2006/table">
            <a:tbl>
              <a:tblPr firstRow="1" bandRow="1">
                <a:tableStyleId>{5C22544A-7EE6-4342-B048-85BDC9FD1C3A}</a:tableStyleId>
              </a:tblPr>
              <a:tblGrid>
                <a:gridCol w="2713164">
                  <a:extLst>
                    <a:ext uri="{9D8B030D-6E8A-4147-A177-3AD203B41FA5}">
                      <a16:colId xmlns:a16="http://schemas.microsoft.com/office/drawing/2014/main" val="518472645"/>
                    </a:ext>
                  </a:extLst>
                </a:gridCol>
                <a:gridCol w="3271076">
                  <a:extLst>
                    <a:ext uri="{9D8B030D-6E8A-4147-A177-3AD203B41FA5}">
                      <a16:colId xmlns:a16="http://schemas.microsoft.com/office/drawing/2014/main" val="527855042"/>
                    </a:ext>
                  </a:extLst>
                </a:gridCol>
                <a:gridCol w="4348988">
                  <a:extLst>
                    <a:ext uri="{9D8B030D-6E8A-4147-A177-3AD203B41FA5}">
                      <a16:colId xmlns:a16="http://schemas.microsoft.com/office/drawing/2014/main" val="967394458"/>
                    </a:ext>
                  </a:extLst>
                </a:gridCol>
              </a:tblGrid>
              <a:tr h="370840">
                <a:tc>
                  <a:txBody>
                    <a:bodyPr/>
                    <a:lstStyle/>
                    <a:p>
                      <a:pPr algn="ctr"/>
                      <a:endParaRPr lang="zh-TW" altLang="en-US" sz="2400" dirty="0"/>
                    </a:p>
                  </a:txBody>
                  <a:tcPr anchor="ctr">
                    <a:noFill/>
                  </a:tcPr>
                </a:tc>
                <a:tc>
                  <a:txBody>
                    <a:bodyPr/>
                    <a:lstStyle/>
                    <a:p>
                      <a:pPr algn="ctr"/>
                      <a:endParaRPr lang="zh-TW" altLang="en-US" sz="2400" dirty="0"/>
                    </a:p>
                  </a:txBody>
                  <a:tcPr anchor="ctr">
                    <a:noFill/>
                  </a:tcPr>
                </a:tc>
                <a:tc>
                  <a:txBody>
                    <a:bodyPr/>
                    <a:lstStyle/>
                    <a:p>
                      <a:pPr algn="ctr"/>
                      <a:endParaRPr lang="zh-TW" altLang="en-US" sz="2400" dirty="0"/>
                    </a:p>
                  </a:txBody>
                  <a:tcPr anchor="ctr">
                    <a:noFill/>
                  </a:tcPr>
                </a:tc>
                <a:extLst>
                  <a:ext uri="{0D108BD9-81ED-4DB2-BD59-A6C34878D82A}">
                    <a16:rowId xmlns:a16="http://schemas.microsoft.com/office/drawing/2014/main" val="3739542344"/>
                  </a:ext>
                </a:extLst>
              </a:tr>
              <a:tr h="370840">
                <a:tc>
                  <a:txBody>
                    <a:bodyPr/>
                    <a:lstStyle/>
                    <a:p>
                      <a:pPr algn="ctr"/>
                      <a:r>
                        <a:rPr lang="en-US" altLang="zh-TW" sz="2400" dirty="0"/>
                        <a:t>Peak Throughput</a:t>
                      </a:r>
                      <a:endParaRPr lang="zh-TW" altLang="en-US" sz="2400" dirty="0"/>
                    </a:p>
                  </a:txBody>
                  <a:tcPr anchor="ctr">
                    <a:solidFill>
                      <a:schemeClr val="accent4">
                        <a:lumMod val="40000"/>
                        <a:lumOff val="60000"/>
                      </a:schemeClr>
                    </a:solidFill>
                  </a:tcPr>
                </a:tc>
                <a:tc>
                  <a:txBody>
                    <a:bodyPr/>
                    <a:lstStyle/>
                    <a:p>
                      <a:pPr algn="ctr"/>
                      <a:r>
                        <a:rPr lang="en-US" altLang="zh-TW" sz="2400" dirty="0"/>
                        <a:t>605 MB/s</a:t>
                      </a:r>
                      <a:endParaRPr lang="zh-TW" altLang="en-US" sz="2400" dirty="0"/>
                    </a:p>
                  </a:txBody>
                  <a:tcPr anchor="ctr"/>
                </a:tc>
                <a:tc>
                  <a:txBody>
                    <a:bodyPr/>
                    <a:lstStyle/>
                    <a:p>
                      <a:pPr algn="ctr"/>
                      <a:r>
                        <a:rPr lang="en-US" altLang="zh-TW" sz="2400" dirty="0"/>
                        <a:t>38 MB/s</a:t>
                      </a:r>
                      <a:endParaRPr lang="zh-TW" altLang="en-US" sz="2400" dirty="0"/>
                    </a:p>
                  </a:txBody>
                  <a:tcPr anchor="ctr"/>
                </a:tc>
                <a:extLst>
                  <a:ext uri="{0D108BD9-81ED-4DB2-BD59-A6C34878D82A}">
                    <a16:rowId xmlns:a16="http://schemas.microsoft.com/office/drawing/2014/main" val="1185401973"/>
                  </a:ext>
                </a:extLst>
              </a:tr>
              <a:tr h="370840">
                <a:tc>
                  <a:txBody>
                    <a:bodyPr/>
                    <a:lstStyle/>
                    <a:p>
                      <a:pPr algn="ctr"/>
                      <a:r>
                        <a:rPr lang="en-US" altLang="zh-TW" sz="2400" dirty="0"/>
                        <a:t>Message Order</a:t>
                      </a:r>
                      <a:endParaRPr lang="zh-TW" altLang="en-US" sz="2400" dirty="0"/>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t>Order in each partition</a:t>
                      </a:r>
                      <a:endParaRPr lang="zh-TW" altLang="en-US" sz="2400" dirty="0"/>
                    </a:p>
                  </a:txBody>
                  <a:tcPr anchor="ctr"/>
                </a:tc>
                <a:tc>
                  <a:txBody>
                    <a:bodyPr/>
                    <a:lstStyle/>
                    <a:p>
                      <a:pPr algn="ctr"/>
                      <a:r>
                        <a:rPr lang="en-US" altLang="zh-TW" sz="2400" dirty="0"/>
                        <a:t>Order for all messages</a:t>
                      </a:r>
                      <a:endParaRPr lang="zh-TW" altLang="en-US" sz="2400" dirty="0"/>
                    </a:p>
                  </a:txBody>
                  <a:tcPr anchor="ctr"/>
                </a:tc>
                <a:extLst>
                  <a:ext uri="{0D108BD9-81ED-4DB2-BD59-A6C34878D82A}">
                    <a16:rowId xmlns:a16="http://schemas.microsoft.com/office/drawing/2014/main" val="2076829943"/>
                  </a:ext>
                </a:extLst>
              </a:tr>
              <a:tr h="370840">
                <a:tc>
                  <a:txBody>
                    <a:bodyPr/>
                    <a:lstStyle/>
                    <a:p>
                      <a:pPr algn="ctr"/>
                      <a:r>
                        <a:rPr lang="en-US" altLang="zh-TW" sz="2400" dirty="0"/>
                        <a:t>Reliability</a:t>
                      </a:r>
                      <a:endParaRPr lang="zh-TW" altLang="en-US" sz="2400" dirty="0"/>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t>Distributed in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t>different Brokers</a:t>
                      </a:r>
                      <a:endParaRPr lang="zh-TW" altLang="en-US" sz="2400" dirty="0"/>
                    </a:p>
                  </a:txBody>
                  <a:tcPr anchor="ctr"/>
                </a:tc>
                <a:tc>
                  <a:txBody>
                    <a:bodyPr/>
                    <a:lstStyle/>
                    <a:p>
                      <a:pPr algn="ctr"/>
                      <a:r>
                        <a:rPr lang="en-US" altLang="zh-TW" sz="2400" dirty="0"/>
                        <a:t>Strategic Combination</a:t>
                      </a:r>
                    </a:p>
                    <a:p>
                      <a:pPr algn="ctr"/>
                      <a:r>
                        <a:rPr lang="en-US" altLang="zh-TW" sz="2400" dirty="0"/>
                        <a:t>(Process Node Failure)</a:t>
                      </a:r>
                      <a:endParaRPr lang="zh-TW" altLang="en-US" sz="2400" dirty="0"/>
                    </a:p>
                  </a:txBody>
                  <a:tcPr anchor="ctr"/>
                </a:tc>
                <a:extLst>
                  <a:ext uri="{0D108BD9-81ED-4DB2-BD59-A6C34878D82A}">
                    <a16:rowId xmlns:a16="http://schemas.microsoft.com/office/drawing/2014/main" val="789542652"/>
                  </a:ext>
                </a:extLst>
              </a:tr>
              <a:tr h="370840">
                <a:tc>
                  <a:txBody>
                    <a:bodyPr/>
                    <a:lstStyle/>
                    <a:p>
                      <a:pPr algn="ctr"/>
                      <a:r>
                        <a:rPr lang="en-US" altLang="zh-TW" sz="2400" dirty="0"/>
                        <a:t>Data Flow Process</a:t>
                      </a:r>
                      <a:endParaRPr lang="zh-TW" altLang="en-US" sz="2400" dirty="0"/>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t>Equipped</a:t>
                      </a:r>
                      <a:endParaRPr lang="zh-TW" altLang="en-US" sz="2400" dirty="0"/>
                    </a:p>
                  </a:txBody>
                  <a:tcPr anchor="ctr"/>
                </a:tc>
                <a:tc>
                  <a:txBody>
                    <a:bodyPr/>
                    <a:lstStyle/>
                    <a:p>
                      <a:pPr algn="ctr"/>
                      <a:r>
                        <a:rPr lang="en-US" altLang="zh-TW" sz="2400" dirty="0"/>
                        <a:t>None</a:t>
                      </a:r>
                      <a:endParaRPr lang="zh-TW" altLang="en-US" sz="2400" dirty="0"/>
                    </a:p>
                  </a:txBody>
                  <a:tcPr anchor="ctr"/>
                </a:tc>
                <a:extLst>
                  <a:ext uri="{0D108BD9-81ED-4DB2-BD59-A6C34878D82A}">
                    <a16:rowId xmlns:a16="http://schemas.microsoft.com/office/drawing/2014/main" val="1421300108"/>
                  </a:ext>
                </a:extLst>
              </a:tr>
              <a:tr h="370840">
                <a:tc>
                  <a:txBody>
                    <a:bodyPr/>
                    <a:lstStyle/>
                    <a:p>
                      <a:pPr algn="ctr"/>
                      <a:r>
                        <a:rPr lang="en-US" altLang="zh-TW" sz="2400" dirty="0"/>
                        <a:t>Latency</a:t>
                      </a:r>
                      <a:r>
                        <a:rPr lang="en-US" altLang="zh-TW" sz="2400" dirty="0">
                          <a:solidFill>
                            <a:srgbClr val="FF0000"/>
                          </a:solidFill>
                        </a:rPr>
                        <a:t>*</a:t>
                      </a:r>
                      <a:endParaRPr lang="zh-TW" altLang="en-US" sz="2400" dirty="0">
                        <a:solidFill>
                          <a:srgbClr val="FF0000"/>
                        </a:solidFill>
                      </a:endParaRPr>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t>5 </a:t>
                      </a:r>
                      <a:r>
                        <a:rPr lang="en-US" altLang="zh-TW" sz="2400" dirty="0" err="1"/>
                        <a:t>ms</a:t>
                      </a:r>
                      <a:r>
                        <a:rPr lang="en-US" altLang="zh-TW" sz="2400" dirty="0"/>
                        <a:t> (200 MB/s load)</a:t>
                      </a:r>
                      <a:endParaRPr lang="zh-TW" altLang="en-US" sz="2400" dirty="0"/>
                    </a:p>
                  </a:txBody>
                  <a:tcPr anchor="ctr"/>
                </a:tc>
                <a:tc>
                  <a:txBody>
                    <a:bodyPr/>
                    <a:lstStyle/>
                    <a:p>
                      <a:pPr algn="ctr"/>
                      <a:r>
                        <a:rPr lang="en-US" altLang="zh-TW" sz="2400" dirty="0"/>
                        <a:t>1 </a:t>
                      </a:r>
                      <a:r>
                        <a:rPr lang="en-US" altLang="zh-TW" sz="2400" dirty="0" err="1"/>
                        <a:t>ms</a:t>
                      </a:r>
                      <a:r>
                        <a:rPr lang="en-US" altLang="zh-TW" sz="2400" dirty="0"/>
                        <a:t> (30 MB/s load)</a:t>
                      </a:r>
                      <a:endParaRPr lang="zh-TW" altLang="en-US" sz="2400" dirty="0"/>
                    </a:p>
                  </a:txBody>
                  <a:tcPr anchor="ctr"/>
                </a:tc>
                <a:extLst>
                  <a:ext uri="{0D108BD9-81ED-4DB2-BD59-A6C34878D82A}">
                    <a16:rowId xmlns:a16="http://schemas.microsoft.com/office/drawing/2014/main" val="4241929348"/>
                  </a:ext>
                </a:extLst>
              </a:tr>
              <a:tr h="370840">
                <a:tc>
                  <a:txBody>
                    <a:bodyPr/>
                    <a:lstStyle/>
                    <a:p>
                      <a:pPr algn="ctr"/>
                      <a:r>
                        <a:rPr lang="en-US" altLang="zh-TW" sz="2400" dirty="0"/>
                        <a:t>System Dependency</a:t>
                      </a:r>
                      <a:endParaRPr lang="zh-TW" altLang="en-US" sz="2400" dirty="0"/>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t>Zookeeper (before v2.8)</a:t>
                      </a:r>
                      <a:endParaRPr lang="zh-TW" altLang="en-US" sz="2400" dirty="0"/>
                    </a:p>
                  </a:txBody>
                  <a:tcPr anchor="ctr"/>
                </a:tc>
                <a:tc>
                  <a:txBody>
                    <a:bodyPr/>
                    <a:lstStyle/>
                    <a:p>
                      <a:pPr algn="ctr"/>
                      <a:r>
                        <a:rPr lang="en-US" altLang="zh-TW" sz="2400" dirty="0"/>
                        <a:t>None</a:t>
                      </a:r>
                      <a:endParaRPr lang="zh-TW" altLang="en-US" sz="2400" dirty="0"/>
                    </a:p>
                  </a:txBody>
                  <a:tcPr anchor="ctr"/>
                </a:tc>
                <a:extLst>
                  <a:ext uri="{0D108BD9-81ED-4DB2-BD59-A6C34878D82A}">
                    <a16:rowId xmlns:a16="http://schemas.microsoft.com/office/drawing/2014/main" val="1458579523"/>
                  </a:ext>
                </a:extLst>
              </a:tr>
              <a:tr h="370840">
                <a:tc>
                  <a:txBody>
                    <a:bodyPr/>
                    <a:lstStyle/>
                    <a:p>
                      <a:pPr algn="ctr"/>
                      <a:r>
                        <a:rPr lang="en-US" altLang="zh-TW" sz="2400" dirty="0"/>
                        <a:t>Language</a:t>
                      </a:r>
                      <a:endParaRPr lang="zh-TW" altLang="en-US" sz="2400" dirty="0"/>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t>Scala and Java</a:t>
                      </a:r>
                      <a:endParaRPr lang="zh-TW" altLang="en-US" sz="2400" dirty="0"/>
                    </a:p>
                  </a:txBody>
                  <a:tcPr anchor="ctr"/>
                </a:tc>
                <a:tc>
                  <a:txBody>
                    <a:bodyPr/>
                    <a:lstStyle/>
                    <a:p>
                      <a:pPr algn="ctr"/>
                      <a:r>
                        <a:rPr lang="en-US" altLang="zh-TW" sz="2400" dirty="0"/>
                        <a:t>Java, Python, Ruby and Erlang</a:t>
                      </a:r>
                      <a:endParaRPr lang="zh-TW" altLang="en-US" sz="2400" dirty="0"/>
                    </a:p>
                  </a:txBody>
                  <a:tcPr anchor="ctr"/>
                </a:tc>
                <a:extLst>
                  <a:ext uri="{0D108BD9-81ED-4DB2-BD59-A6C34878D82A}">
                    <a16:rowId xmlns:a16="http://schemas.microsoft.com/office/drawing/2014/main" val="2027013919"/>
                  </a:ext>
                </a:extLst>
              </a:tr>
            </a:tbl>
          </a:graphicData>
        </a:graphic>
      </p:graphicFrame>
      <p:pic>
        <p:nvPicPr>
          <p:cNvPr id="6148" name="Picture 4">
            <a:extLst>
              <a:ext uri="{FF2B5EF4-FFF2-40B4-BE49-F238E27FC236}">
                <a16:creationId xmlns:a16="http://schemas.microsoft.com/office/drawing/2014/main" id="{73C6EC7F-4F63-95C5-09D6-24EFD0A0BF5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429444" y="1518760"/>
            <a:ext cx="3569987" cy="56059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pache Kafka">
            <a:extLst>
              <a:ext uri="{FF2B5EF4-FFF2-40B4-BE49-F238E27FC236}">
                <a16:creationId xmlns:a16="http://schemas.microsoft.com/office/drawing/2014/main" id="{254D793B-F6F1-9F25-224C-D0E3651281B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7942" b="27942"/>
          <a:stretch/>
        </p:blipFill>
        <p:spPr bwMode="auto">
          <a:xfrm>
            <a:off x="4198812" y="1326325"/>
            <a:ext cx="2143125" cy="94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25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B9F25A8-4A47-94E8-C3DA-D0DF0AD93F97}"/>
              </a:ext>
            </a:extLst>
          </p:cNvPr>
          <p:cNvSpPr>
            <a:spLocks noGrp="1"/>
          </p:cNvSpPr>
          <p:nvPr>
            <p:ph type="sldNum" sz="quarter" idx="12"/>
          </p:nvPr>
        </p:nvSpPr>
        <p:spPr/>
        <p:txBody>
          <a:bodyPr/>
          <a:lstStyle/>
          <a:p>
            <a:fld id="{C9EB64BF-4CA5-46BA-A5CE-86606FEF991F}" type="slidenum">
              <a:rPr lang="zh-TW" altLang="en-US" smtClean="0"/>
              <a:t>18</a:t>
            </a:fld>
            <a:endParaRPr lang="zh-TW" altLang="en-US"/>
          </a:p>
        </p:txBody>
      </p:sp>
      <p:sp>
        <p:nvSpPr>
          <p:cNvPr id="6" name="標題 1">
            <a:extLst>
              <a:ext uri="{FF2B5EF4-FFF2-40B4-BE49-F238E27FC236}">
                <a16:creationId xmlns:a16="http://schemas.microsoft.com/office/drawing/2014/main" id="{6448AB0F-9376-D3EE-A8D4-51EEAB4348E9}"/>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Summary</a:t>
            </a:r>
            <a:endParaRPr lang="zh-TW" altLang="en-US" sz="4000" b="1" cap="none" dirty="0"/>
          </a:p>
        </p:txBody>
      </p:sp>
      <p:sp>
        <p:nvSpPr>
          <p:cNvPr id="5" name="內容版面配置區 2">
            <a:extLst>
              <a:ext uri="{FF2B5EF4-FFF2-40B4-BE49-F238E27FC236}">
                <a16:creationId xmlns:a16="http://schemas.microsoft.com/office/drawing/2014/main" id="{0DEA7DC6-8FE2-39F7-25CC-9F60C4BB9F4A}"/>
              </a:ext>
            </a:extLst>
          </p:cNvPr>
          <p:cNvSpPr>
            <a:spLocks noGrp="1"/>
          </p:cNvSpPr>
          <p:nvPr>
            <p:ph sz="quarter" idx="13"/>
          </p:nvPr>
        </p:nvSpPr>
        <p:spPr>
          <a:xfrm>
            <a:off x="913774" y="1266871"/>
            <a:ext cx="10363826" cy="4972612"/>
          </a:xfrm>
        </p:spPr>
        <p:txBody>
          <a:bodyPr>
            <a:normAutofit/>
          </a:bodyPr>
          <a:lstStyle/>
          <a:p>
            <a:pPr marL="514350" indent="-514350">
              <a:buFont typeface="+mj-lt"/>
              <a:buAutoNum type="arabicPeriod"/>
            </a:pPr>
            <a:r>
              <a:rPr lang="en-US" altLang="zh-TW" sz="2800" cap="none" dirty="0"/>
              <a:t>Kafka has greatly influenced the world.</a:t>
            </a:r>
          </a:p>
          <a:p>
            <a:pPr marL="514350" indent="-514350">
              <a:buFont typeface="+mj-lt"/>
              <a:buAutoNum type="arabicPeriod"/>
            </a:pPr>
            <a:r>
              <a:rPr lang="en-US" altLang="zh-TW" sz="2800" cap="none" dirty="0"/>
              <a:t>Explained the benefits of </a:t>
            </a:r>
            <a:r>
              <a:rPr lang="en-US" altLang="zh-TW" sz="2800" b="1" cap="none" dirty="0">
                <a:solidFill>
                  <a:srgbClr val="0000FF"/>
                </a:solidFill>
              </a:rPr>
              <a:t>event-driven</a:t>
            </a:r>
            <a:r>
              <a:rPr lang="en-US" altLang="zh-TW" sz="2800" cap="none" dirty="0"/>
              <a:t> message transfer mechanism.</a:t>
            </a:r>
          </a:p>
          <a:p>
            <a:pPr marL="514350" indent="-514350">
              <a:buFont typeface="+mj-lt"/>
              <a:buAutoNum type="arabicPeriod"/>
            </a:pPr>
            <a:r>
              <a:rPr lang="en-US" altLang="zh-TW" sz="2800" cap="none" dirty="0"/>
              <a:t>Delve into the architecture of </a:t>
            </a:r>
            <a:r>
              <a:rPr lang="en-US" altLang="zh-TW" sz="2800" b="1" cap="none" dirty="0">
                <a:solidFill>
                  <a:srgbClr val="0000FF"/>
                </a:solidFill>
              </a:rPr>
              <a:t>Netflix</a:t>
            </a:r>
            <a:r>
              <a:rPr lang="en-US" altLang="zh-TW" sz="2800" cap="none" dirty="0"/>
              <a:t>.</a:t>
            </a:r>
          </a:p>
          <a:p>
            <a:pPr marL="514350" indent="-514350">
              <a:buFont typeface="+mj-lt"/>
              <a:buAutoNum type="arabicPeriod"/>
            </a:pPr>
            <a:r>
              <a:rPr lang="en-US" altLang="zh-TW" sz="2800" cap="none" dirty="0"/>
              <a:t>Compare </a:t>
            </a:r>
            <a:r>
              <a:rPr lang="en-US" altLang="zh-TW" sz="2800" b="1" cap="none" dirty="0">
                <a:solidFill>
                  <a:srgbClr val="0000FF"/>
                </a:solidFill>
              </a:rPr>
              <a:t>Kafka</a:t>
            </a:r>
            <a:r>
              <a:rPr lang="en-US" altLang="zh-TW" sz="2800" cap="none" dirty="0"/>
              <a:t> with </a:t>
            </a:r>
            <a:r>
              <a:rPr lang="en-US" altLang="zh-TW" sz="2800" b="1" cap="none" dirty="0">
                <a:solidFill>
                  <a:srgbClr val="0000FF"/>
                </a:solidFill>
              </a:rPr>
              <a:t>RabbitMQ</a:t>
            </a:r>
            <a:r>
              <a:rPr lang="en-US" altLang="zh-TW" sz="2800" cap="none" dirty="0"/>
              <a:t>.</a:t>
            </a:r>
          </a:p>
        </p:txBody>
      </p:sp>
    </p:spTree>
    <p:extLst>
      <p:ext uri="{BB962C8B-B14F-4D97-AF65-F5344CB8AC3E}">
        <p14:creationId xmlns:p14="http://schemas.microsoft.com/office/powerpoint/2010/main" val="413308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519AC3-C097-87B1-1EC4-E8EA618E4974}"/>
              </a:ext>
            </a:extLst>
          </p:cNvPr>
          <p:cNvSpPr>
            <a:spLocks noGrp="1"/>
          </p:cNvSpPr>
          <p:nvPr>
            <p:ph type="title"/>
          </p:nvPr>
        </p:nvSpPr>
        <p:spPr>
          <a:xfrm>
            <a:off x="913775" y="346230"/>
            <a:ext cx="10364451" cy="664851"/>
          </a:xfrm>
        </p:spPr>
        <p:txBody>
          <a:bodyPr>
            <a:normAutofit/>
          </a:bodyPr>
          <a:lstStyle/>
          <a:p>
            <a:r>
              <a:rPr lang="en-US" altLang="zh-TW" sz="4000" b="1" cap="none" dirty="0"/>
              <a:t>References</a:t>
            </a:r>
            <a:endParaRPr lang="zh-TW" altLang="en-US" sz="4000" b="1" cap="none" dirty="0"/>
          </a:p>
        </p:txBody>
      </p:sp>
      <p:sp>
        <p:nvSpPr>
          <p:cNvPr id="3" name="內容版面配置區 2">
            <a:extLst>
              <a:ext uri="{FF2B5EF4-FFF2-40B4-BE49-F238E27FC236}">
                <a16:creationId xmlns:a16="http://schemas.microsoft.com/office/drawing/2014/main" id="{128D2E3F-1872-7520-EB30-B6901D5FF8DF}"/>
              </a:ext>
            </a:extLst>
          </p:cNvPr>
          <p:cNvSpPr>
            <a:spLocks noGrp="1"/>
          </p:cNvSpPr>
          <p:nvPr>
            <p:ph sz="quarter" idx="13"/>
          </p:nvPr>
        </p:nvSpPr>
        <p:spPr>
          <a:xfrm>
            <a:off x="913774" y="1202040"/>
            <a:ext cx="10363826" cy="5655960"/>
          </a:xfrm>
        </p:spPr>
        <p:txBody>
          <a:bodyPr>
            <a:normAutofit fontScale="92500" lnSpcReduction="10000"/>
          </a:bodyPr>
          <a:lstStyle/>
          <a:p>
            <a:pPr marL="514350" indent="-514350">
              <a:buFont typeface="+mj-lt"/>
              <a:buAutoNum type="arabicPeriod"/>
            </a:pPr>
            <a:r>
              <a:rPr lang="sv-SE" altLang="zh-TW" sz="2400" cap="none" dirty="0"/>
              <a:t>Kafka intro: </a:t>
            </a:r>
            <a:r>
              <a:rPr lang="sv-SE" altLang="zh-TW" sz="2400" cap="none" dirty="0">
                <a:hlinkClick r:id="rId3"/>
              </a:rPr>
              <a:t>https://www.youtube.com/watch?v=aj9CDZm0Glc</a:t>
            </a:r>
            <a:endParaRPr lang="sv-SE" altLang="zh-TW" sz="2400" cap="none" dirty="0"/>
          </a:p>
          <a:p>
            <a:pPr marL="514350" indent="-514350">
              <a:buFont typeface="+mj-lt"/>
              <a:buAutoNum type="arabicPeriod"/>
            </a:pPr>
            <a:r>
              <a:rPr lang="en-US" altLang="zh-TW" sz="2400" cap="none" dirty="0"/>
              <a:t>Kafka in 5 mins: </a:t>
            </a:r>
            <a:r>
              <a:rPr lang="en-US" altLang="zh-TW" sz="2400" cap="none" dirty="0">
                <a:hlinkClick r:id="rId4"/>
              </a:rPr>
              <a:t>https://www.youtube.com/watch?v=PzPXRmVHMxI</a:t>
            </a:r>
            <a:endParaRPr lang="en-US" altLang="zh-TW" sz="2400" cap="none" dirty="0"/>
          </a:p>
          <a:p>
            <a:pPr marL="514350" indent="-514350">
              <a:buFont typeface="+mj-lt"/>
              <a:buAutoNum type="arabicPeriod"/>
            </a:pPr>
            <a:r>
              <a:rPr lang="en-US" altLang="zh-TW" sz="2400" cap="none" dirty="0"/>
              <a:t>Kafka in LinkedIn: </a:t>
            </a:r>
            <a:r>
              <a:rPr lang="en-US" altLang="zh-TW" sz="2400" cap="none" dirty="0">
                <a:hlinkClick r:id="rId5"/>
              </a:rPr>
              <a:t>https://www.youtube.com/watch?v=ZrbaXDYUZY8</a:t>
            </a:r>
            <a:endParaRPr lang="en-US" altLang="zh-TW" sz="2400" cap="none" dirty="0"/>
          </a:p>
          <a:p>
            <a:pPr marL="514350" indent="-514350">
              <a:buFont typeface="+mj-lt"/>
              <a:buAutoNum type="arabicPeriod"/>
            </a:pPr>
            <a:r>
              <a:rPr lang="en-US" altLang="zh-TW" sz="2400" cap="none" dirty="0"/>
              <a:t>Kafka in Wiki: </a:t>
            </a:r>
            <a:r>
              <a:rPr lang="en-US" altLang="zh-TW" sz="2400" cap="none" dirty="0">
                <a:hlinkClick r:id="rId6"/>
              </a:rPr>
              <a:t>https://en.wikipedia.org/wiki/Apache_Kafka</a:t>
            </a:r>
            <a:endParaRPr lang="en-US" altLang="zh-TW" sz="2400" cap="none" dirty="0"/>
          </a:p>
          <a:p>
            <a:pPr marL="514350" indent="-514350">
              <a:buFont typeface="+mj-lt"/>
              <a:buAutoNum type="arabicPeriod"/>
            </a:pPr>
            <a:r>
              <a:rPr lang="en-US" altLang="zh-TW" sz="2400" cap="none" dirty="0"/>
              <a:t>Kafka Connect </a:t>
            </a:r>
            <a:r>
              <a:rPr lang="zh-TW" altLang="en-US" sz="2400" cap="none" dirty="0"/>
              <a:t>簡介</a:t>
            </a:r>
            <a:r>
              <a:rPr lang="en-US" altLang="zh-TW" sz="2400" cap="none" dirty="0"/>
              <a:t>: </a:t>
            </a:r>
            <a:r>
              <a:rPr lang="en-US" altLang="zh-TW" sz="2400" cap="none" dirty="0">
                <a:hlinkClick r:id="rId7"/>
              </a:rPr>
              <a:t>https://www.twblogs.net/a/5d12af22bd9eee1e5c823219</a:t>
            </a:r>
            <a:endParaRPr lang="en-US" altLang="zh-TW" sz="2400" cap="none" dirty="0"/>
          </a:p>
          <a:p>
            <a:pPr marL="514350" indent="-514350">
              <a:buFont typeface="+mj-lt"/>
              <a:buAutoNum type="arabicPeriod"/>
            </a:pPr>
            <a:r>
              <a:rPr lang="en-US" altLang="zh-TW" sz="2400" cap="none" dirty="0"/>
              <a:t>Kafka </a:t>
            </a:r>
            <a:r>
              <a:rPr lang="en-US" altLang="zh-TW" sz="2400" cap="none" dirty="0" err="1"/>
              <a:t>Connect&amp;Stream</a:t>
            </a:r>
            <a:r>
              <a:rPr lang="en-US" altLang="zh-TW" sz="2400" cap="none" dirty="0"/>
              <a:t>: </a:t>
            </a:r>
            <a:r>
              <a:rPr lang="en-US" altLang="zh-TW" sz="2400" cap="none" dirty="0">
                <a:hlinkClick r:id="rId8"/>
              </a:rPr>
              <a:t>https://www.confluent.io/en-gb/blog/hello-world-kafka-connect-kafka-streams/</a:t>
            </a:r>
            <a:endParaRPr lang="en-US" altLang="zh-TW" sz="2400" cap="none" dirty="0"/>
          </a:p>
          <a:p>
            <a:pPr marL="514350" indent="-514350">
              <a:buFont typeface="+mj-lt"/>
              <a:buAutoNum type="arabicPeriod"/>
            </a:pPr>
            <a:r>
              <a:rPr lang="en-US" altLang="zh-TW" sz="2400" cap="none" dirty="0"/>
              <a:t>Zookeeper in Kafka: </a:t>
            </a:r>
            <a:r>
              <a:rPr lang="en-US" altLang="zh-TW" sz="2400" cap="none" dirty="0">
                <a:hlinkClick r:id="rId9"/>
              </a:rPr>
              <a:t>https://medium.com/@logeesan/zookeeper-in-kafka-ce31b3dd55b1</a:t>
            </a:r>
            <a:endParaRPr lang="en-US" altLang="zh-TW" sz="2400" cap="none" dirty="0"/>
          </a:p>
          <a:p>
            <a:pPr marL="514350" indent="-514350">
              <a:buFont typeface="+mj-lt"/>
              <a:buAutoNum type="arabicPeriod"/>
            </a:pPr>
            <a:r>
              <a:rPr lang="en-US" altLang="zh-TW" sz="2400" cap="none" dirty="0"/>
              <a:t>What to make Netflix so successful: </a:t>
            </a:r>
            <a:r>
              <a:rPr lang="en-US" altLang="zh-TW" sz="2400" cap="none" dirty="0">
                <a:hlinkClick r:id="rId10"/>
              </a:rPr>
              <a:t>https://www.meritdata-tech.com/resources/blog/digital-engineering-solutions/netflix-apache-kafka-business-intelligence/</a:t>
            </a:r>
            <a:endParaRPr lang="en-US" altLang="zh-TW" sz="2400" cap="none" dirty="0"/>
          </a:p>
          <a:p>
            <a:pPr marL="514350" indent="-514350">
              <a:buFont typeface="+mj-lt"/>
              <a:buAutoNum type="arabicPeriod"/>
            </a:pPr>
            <a:endParaRPr lang="en-US" altLang="zh-TW" sz="2400" cap="none" dirty="0"/>
          </a:p>
          <a:p>
            <a:pPr marL="514350" indent="-514350">
              <a:buFont typeface="+mj-lt"/>
              <a:buAutoNum type="arabicPeriod"/>
            </a:pPr>
            <a:endParaRPr lang="zh-TW" altLang="en-US" sz="2400" cap="none" dirty="0"/>
          </a:p>
        </p:txBody>
      </p:sp>
      <p:sp>
        <p:nvSpPr>
          <p:cNvPr id="4" name="投影片編號版面配置區 3">
            <a:extLst>
              <a:ext uri="{FF2B5EF4-FFF2-40B4-BE49-F238E27FC236}">
                <a16:creationId xmlns:a16="http://schemas.microsoft.com/office/drawing/2014/main" id="{EF1D9971-BCE1-4647-9F78-590345A83111}"/>
              </a:ext>
            </a:extLst>
          </p:cNvPr>
          <p:cNvSpPr>
            <a:spLocks noGrp="1"/>
          </p:cNvSpPr>
          <p:nvPr>
            <p:ph type="sldNum" sz="quarter" idx="12"/>
          </p:nvPr>
        </p:nvSpPr>
        <p:spPr/>
        <p:txBody>
          <a:bodyPr/>
          <a:lstStyle/>
          <a:p>
            <a:fld id="{C9EB64BF-4CA5-46BA-A5CE-86606FEF991F}" type="slidenum">
              <a:rPr lang="zh-TW" altLang="en-US" smtClean="0"/>
              <a:t>19</a:t>
            </a:fld>
            <a:endParaRPr lang="zh-TW" altLang="en-US"/>
          </a:p>
        </p:txBody>
      </p:sp>
    </p:spTree>
    <p:extLst>
      <p:ext uri="{BB962C8B-B14F-4D97-AF65-F5344CB8AC3E}">
        <p14:creationId xmlns:p14="http://schemas.microsoft.com/office/powerpoint/2010/main" val="294601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B9F25A8-4A47-94E8-C3DA-D0DF0AD93F97}"/>
              </a:ext>
            </a:extLst>
          </p:cNvPr>
          <p:cNvSpPr>
            <a:spLocks noGrp="1"/>
          </p:cNvSpPr>
          <p:nvPr>
            <p:ph type="sldNum" sz="quarter" idx="12"/>
          </p:nvPr>
        </p:nvSpPr>
        <p:spPr/>
        <p:txBody>
          <a:bodyPr/>
          <a:lstStyle/>
          <a:p>
            <a:fld id="{C9EB64BF-4CA5-46BA-A5CE-86606FEF991F}" type="slidenum">
              <a:rPr lang="zh-TW" altLang="en-US" smtClean="0"/>
              <a:t>2</a:t>
            </a:fld>
            <a:endParaRPr lang="zh-TW" altLang="en-US"/>
          </a:p>
        </p:txBody>
      </p:sp>
      <p:sp>
        <p:nvSpPr>
          <p:cNvPr id="6" name="標題 1">
            <a:extLst>
              <a:ext uri="{FF2B5EF4-FFF2-40B4-BE49-F238E27FC236}">
                <a16:creationId xmlns:a16="http://schemas.microsoft.com/office/drawing/2014/main" id="{6448AB0F-9376-D3EE-A8D4-51EEAB4348E9}"/>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Table of Contents</a:t>
            </a:r>
            <a:endParaRPr lang="zh-TW" altLang="en-US" sz="4000" b="1" cap="none" dirty="0"/>
          </a:p>
        </p:txBody>
      </p:sp>
      <p:sp>
        <p:nvSpPr>
          <p:cNvPr id="5" name="內容版面配置區 2">
            <a:extLst>
              <a:ext uri="{FF2B5EF4-FFF2-40B4-BE49-F238E27FC236}">
                <a16:creationId xmlns:a16="http://schemas.microsoft.com/office/drawing/2014/main" id="{0DEA7DC6-8FE2-39F7-25CC-9F60C4BB9F4A}"/>
              </a:ext>
            </a:extLst>
          </p:cNvPr>
          <p:cNvSpPr>
            <a:spLocks noGrp="1"/>
          </p:cNvSpPr>
          <p:nvPr>
            <p:ph sz="quarter" idx="13"/>
          </p:nvPr>
        </p:nvSpPr>
        <p:spPr>
          <a:xfrm>
            <a:off x="913774" y="1266870"/>
            <a:ext cx="10363826" cy="5409137"/>
          </a:xfrm>
        </p:spPr>
        <p:txBody>
          <a:bodyPr>
            <a:normAutofit/>
          </a:bodyPr>
          <a:lstStyle/>
          <a:p>
            <a:pPr marL="514350" indent="-514350">
              <a:buFont typeface="+mj-lt"/>
              <a:buAutoNum type="arabicPeriod"/>
            </a:pPr>
            <a:r>
              <a:rPr lang="en-US" altLang="zh-TW" sz="2800" cap="none" dirty="0"/>
              <a:t>Hadoop Ecosystem</a:t>
            </a:r>
          </a:p>
          <a:p>
            <a:pPr marL="514350" indent="-514350">
              <a:buFont typeface="+mj-lt"/>
              <a:buAutoNum type="arabicPeriod"/>
            </a:pPr>
            <a:r>
              <a:rPr lang="en-US" altLang="zh-TW" sz="2800" cap="none" dirty="0"/>
              <a:t>Development Background</a:t>
            </a:r>
          </a:p>
          <a:p>
            <a:pPr marL="514350" indent="-514350">
              <a:buFont typeface="+mj-lt"/>
              <a:buAutoNum type="arabicPeriod"/>
            </a:pPr>
            <a:r>
              <a:rPr lang="en-US" altLang="zh-TW" sz="2800" cap="none" dirty="0"/>
              <a:t>Key Features &amp; Benefits of Kafka</a:t>
            </a:r>
          </a:p>
          <a:p>
            <a:pPr marL="514350" indent="-514350">
              <a:buFont typeface="+mj-lt"/>
              <a:buAutoNum type="arabicPeriod"/>
            </a:pPr>
            <a:r>
              <a:rPr lang="en-US" altLang="zh-TW" sz="2800" cap="none" dirty="0"/>
              <a:t>How Kafka Works?</a:t>
            </a:r>
          </a:p>
          <a:p>
            <a:pPr marL="514350" indent="-514350">
              <a:buFont typeface="+mj-lt"/>
              <a:buAutoNum type="arabicPeriod"/>
            </a:pPr>
            <a:r>
              <a:rPr lang="en-US" altLang="zh-TW" sz="2800" cap="none" dirty="0"/>
              <a:t>Kafka Use Cases &amp; Case Study – </a:t>
            </a:r>
            <a:r>
              <a:rPr lang="en-US" altLang="zh-TW" sz="2800" b="1" cap="none" dirty="0">
                <a:solidFill>
                  <a:srgbClr val="0000FF"/>
                </a:solidFill>
              </a:rPr>
              <a:t>Netflix</a:t>
            </a:r>
            <a:r>
              <a:rPr lang="en-US" altLang="zh-TW" sz="2800" cap="none" dirty="0"/>
              <a:t> Architecture</a:t>
            </a:r>
          </a:p>
          <a:p>
            <a:pPr marL="514350" indent="-514350">
              <a:buFont typeface="+mj-lt"/>
              <a:buAutoNum type="arabicPeriod"/>
            </a:pPr>
            <a:r>
              <a:rPr lang="en-US" altLang="zh-TW" sz="2800" cap="none" dirty="0"/>
              <a:t>Study Comments – Compare with </a:t>
            </a:r>
            <a:r>
              <a:rPr lang="en-US" altLang="zh-TW" sz="2800" b="1" cap="none" dirty="0">
                <a:solidFill>
                  <a:srgbClr val="0000FF"/>
                </a:solidFill>
              </a:rPr>
              <a:t>RabbitMQ</a:t>
            </a:r>
          </a:p>
          <a:p>
            <a:pPr marL="514350" indent="-514350">
              <a:buFont typeface="+mj-lt"/>
              <a:buAutoNum type="arabicPeriod"/>
            </a:pPr>
            <a:r>
              <a:rPr lang="en-US" altLang="zh-TW" sz="2800" cap="none" dirty="0"/>
              <a:t>Summary</a:t>
            </a:r>
          </a:p>
          <a:p>
            <a:pPr marL="514350" indent="-514350">
              <a:buFont typeface="+mj-lt"/>
              <a:buAutoNum type="arabicPeriod"/>
            </a:pPr>
            <a:r>
              <a:rPr lang="en-US" altLang="zh-TW" sz="2800" cap="none" dirty="0"/>
              <a:t>References</a:t>
            </a:r>
          </a:p>
          <a:p>
            <a:pPr marL="514350" indent="-514350">
              <a:buFont typeface="+mj-lt"/>
              <a:buAutoNum type="arabicPeriod"/>
            </a:pPr>
            <a:endParaRPr lang="en-US" altLang="zh-TW" sz="2800" cap="none" dirty="0"/>
          </a:p>
          <a:p>
            <a:pPr marL="514350" indent="-514350">
              <a:buFont typeface="+mj-lt"/>
              <a:buAutoNum type="arabicPeriod"/>
            </a:pPr>
            <a:endParaRPr lang="en-US" altLang="zh-TW" sz="2800" cap="none" dirty="0"/>
          </a:p>
        </p:txBody>
      </p:sp>
    </p:spTree>
    <p:extLst>
      <p:ext uri="{BB962C8B-B14F-4D97-AF65-F5344CB8AC3E}">
        <p14:creationId xmlns:p14="http://schemas.microsoft.com/office/powerpoint/2010/main" val="401685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8ED7173-E6D0-33D4-E028-7848CC9A811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89391"/>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圓角 3">
            <a:extLst>
              <a:ext uri="{FF2B5EF4-FFF2-40B4-BE49-F238E27FC236}">
                <a16:creationId xmlns:a16="http://schemas.microsoft.com/office/drawing/2014/main" id="{7BC93948-3538-630B-737F-9AB53F9C3BA4}"/>
              </a:ext>
            </a:extLst>
          </p:cNvPr>
          <p:cNvSpPr/>
          <p:nvPr/>
        </p:nvSpPr>
        <p:spPr>
          <a:xfrm>
            <a:off x="2342147" y="4924925"/>
            <a:ext cx="1267327" cy="131455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CDD5E5E8-69CF-D69B-909B-022049CA5243}"/>
              </a:ext>
            </a:extLst>
          </p:cNvPr>
          <p:cNvSpPr>
            <a:spLocks noGrp="1"/>
          </p:cNvSpPr>
          <p:nvPr>
            <p:ph type="sldNum" sz="quarter" idx="12"/>
          </p:nvPr>
        </p:nvSpPr>
        <p:spPr/>
        <p:txBody>
          <a:bodyPr/>
          <a:lstStyle/>
          <a:p>
            <a:fld id="{C9EB64BF-4CA5-46BA-A5CE-86606FEF991F}" type="slidenum">
              <a:rPr lang="zh-TW" altLang="en-US" smtClean="0"/>
              <a:t>3</a:t>
            </a:fld>
            <a:endParaRPr lang="zh-TW" altLang="en-US"/>
          </a:p>
        </p:txBody>
      </p:sp>
    </p:spTree>
    <p:extLst>
      <p:ext uri="{BB962C8B-B14F-4D97-AF65-F5344CB8AC3E}">
        <p14:creationId xmlns:p14="http://schemas.microsoft.com/office/powerpoint/2010/main" val="342923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519AC3-C097-87B1-1EC4-E8EA618E4974}"/>
              </a:ext>
            </a:extLst>
          </p:cNvPr>
          <p:cNvSpPr>
            <a:spLocks noGrp="1"/>
          </p:cNvSpPr>
          <p:nvPr>
            <p:ph type="title"/>
          </p:nvPr>
        </p:nvSpPr>
        <p:spPr>
          <a:xfrm>
            <a:off x="913775" y="369387"/>
            <a:ext cx="10364451" cy="664851"/>
          </a:xfrm>
        </p:spPr>
        <p:txBody>
          <a:bodyPr>
            <a:normAutofit/>
          </a:bodyPr>
          <a:lstStyle/>
          <a:p>
            <a:r>
              <a:rPr lang="en-US" altLang="zh-TW" sz="4000" b="1" cap="none" dirty="0"/>
              <a:t>Development Background</a:t>
            </a:r>
            <a:endParaRPr lang="zh-TW" altLang="en-US" sz="4000" b="1" cap="none" dirty="0"/>
          </a:p>
        </p:txBody>
      </p:sp>
      <p:sp>
        <p:nvSpPr>
          <p:cNvPr id="3" name="內容版面配置區 2">
            <a:extLst>
              <a:ext uri="{FF2B5EF4-FFF2-40B4-BE49-F238E27FC236}">
                <a16:creationId xmlns:a16="http://schemas.microsoft.com/office/drawing/2014/main" id="{128D2E3F-1872-7520-EB30-B6901D5FF8DF}"/>
              </a:ext>
            </a:extLst>
          </p:cNvPr>
          <p:cNvSpPr>
            <a:spLocks noGrp="1"/>
          </p:cNvSpPr>
          <p:nvPr>
            <p:ph sz="quarter" idx="13"/>
          </p:nvPr>
        </p:nvSpPr>
        <p:spPr>
          <a:xfrm>
            <a:off x="913774" y="1266871"/>
            <a:ext cx="10363826" cy="4972612"/>
          </a:xfrm>
        </p:spPr>
        <p:txBody>
          <a:bodyPr>
            <a:normAutofit/>
          </a:bodyPr>
          <a:lstStyle/>
          <a:p>
            <a:pPr>
              <a:buFont typeface="Wingdings" panose="05000000000000000000" pitchFamily="2" charset="2"/>
              <a:buChar char="l"/>
            </a:pPr>
            <a:r>
              <a:rPr lang="en-US" altLang="zh-TW" sz="2800" b="1" cap="none" dirty="0">
                <a:solidFill>
                  <a:srgbClr val="0000FF"/>
                </a:solidFill>
              </a:rPr>
              <a:t> Abstract</a:t>
            </a:r>
          </a:p>
          <a:p>
            <a:pPr marL="457200" lvl="1" indent="0">
              <a:buNone/>
            </a:pPr>
            <a:r>
              <a:rPr lang="en-US" altLang="zh-TW" sz="2600" cap="none" dirty="0"/>
              <a:t>Hadoop:</a:t>
            </a:r>
            <a:r>
              <a:rPr lang="zh-TW" altLang="en-US" sz="2600" cap="none" dirty="0"/>
              <a:t> </a:t>
            </a:r>
            <a:r>
              <a:rPr lang="en-US" altLang="zh-TW" sz="2600" cap="none" dirty="0"/>
              <a:t>Storage</a:t>
            </a:r>
            <a:r>
              <a:rPr lang="zh-TW" altLang="en-US" sz="2600" cap="none" dirty="0"/>
              <a:t> </a:t>
            </a:r>
            <a:r>
              <a:rPr lang="en-US" altLang="zh-TW" sz="2600" cap="none" dirty="0"/>
              <a:t>and</a:t>
            </a:r>
            <a:r>
              <a:rPr lang="zh-TW" altLang="en-US" sz="2600" cap="none" dirty="0"/>
              <a:t> </a:t>
            </a:r>
            <a:r>
              <a:rPr lang="en-US" altLang="zh-TW" sz="2600" cap="none" dirty="0"/>
              <a:t>Backup Mechanism</a:t>
            </a:r>
          </a:p>
          <a:p>
            <a:pPr marL="457200" lvl="1" indent="0">
              <a:buNone/>
            </a:pPr>
            <a:r>
              <a:rPr lang="en-US" altLang="zh-TW" sz="2600" cap="none" dirty="0"/>
              <a:t>Kafka: Data Transfer in Application side</a:t>
            </a:r>
          </a:p>
          <a:p>
            <a:pPr>
              <a:buFont typeface="Wingdings" panose="05000000000000000000" pitchFamily="2" charset="2"/>
              <a:buChar char="l"/>
            </a:pPr>
            <a:r>
              <a:rPr lang="en-US" altLang="zh-TW" sz="2800" b="1" cap="none" dirty="0">
                <a:solidFill>
                  <a:srgbClr val="0000FF"/>
                </a:solidFill>
              </a:rPr>
              <a:t> Who and When</a:t>
            </a:r>
          </a:p>
          <a:p>
            <a:pPr marL="457200" lvl="1" indent="0">
              <a:buNone/>
            </a:pPr>
            <a:r>
              <a:rPr lang="en-US" altLang="zh-TW" sz="2600" cap="none" dirty="0"/>
              <a:t>Kafka was created by LinkedIn (Jay </a:t>
            </a:r>
            <a:r>
              <a:rPr lang="en-US" altLang="zh-TW" sz="2600" cap="none" dirty="0" err="1"/>
              <a:t>Kneps</a:t>
            </a:r>
            <a:r>
              <a:rPr lang="en-US" altLang="zh-TW" sz="2600" cap="none" dirty="0"/>
              <a:t>) at 2010.</a:t>
            </a:r>
          </a:p>
          <a:p>
            <a:pPr marL="457200" lvl="1" indent="0">
              <a:buNone/>
            </a:pPr>
            <a:r>
              <a:rPr lang="en-US" altLang="zh-TW" sz="2600" cap="none" dirty="0"/>
              <a:t>Release to Apache at 2011.</a:t>
            </a:r>
          </a:p>
          <a:p>
            <a:pPr>
              <a:buFont typeface="Wingdings" panose="05000000000000000000" pitchFamily="2" charset="2"/>
              <a:buChar char="l"/>
            </a:pPr>
            <a:r>
              <a:rPr lang="en-US" altLang="zh-TW" sz="2800" b="1" cap="none" dirty="0">
                <a:solidFill>
                  <a:srgbClr val="0000FF"/>
                </a:solidFill>
              </a:rPr>
              <a:t> Where it operates</a:t>
            </a:r>
          </a:p>
          <a:p>
            <a:pPr marL="457200" lvl="1" indent="0">
              <a:buNone/>
            </a:pPr>
            <a:r>
              <a:rPr lang="en-US" altLang="zh-TW" sz="2600" cap="none" dirty="0"/>
              <a:t>Kafka assists over 30% of Fortune 500 Companies.</a:t>
            </a:r>
            <a:endParaRPr lang="zh-TW" altLang="en-US" sz="2600" cap="none" dirty="0"/>
          </a:p>
        </p:txBody>
      </p:sp>
      <p:pic>
        <p:nvPicPr>
          <p:cNvPr id="2050" name="Picture 2" descr="LinkedIn：想到國外工作的必備利器！ #voicetube (83598) - Cool3c">
            <a:extLst>
              <a:ext uri="{FF2B5EF4-FFF2-40B4-BE49-F238E27FC236}">
                <a16:creationId xmlns:a16="http://schemas.microsoft.com/office/drawing/2014/main" id="{5D5B31F3-9C7D-79D5-29BC-9EB14862223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1671" b="21671"/>
          <a:stretch/>
        </p:blipFill>
        <p:spPr bwMode="auto">
          <a:xfrm>
            <a:off x="1546561" y="5837519"/>
            <a:ext cx="2335628" cy="7289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tflix - Google Play 應用程式">
            <a:extLst>
              <a:ext uri="{FF2B5EF4-FFF2-40B4-BE49-F238E27FC236}">
                <a16:creationId xmlns:a16="http://schemas.microsoft.com/office/drawing/2014/main" id="{F02E5658-E1B9-21F5-D27D-DF3A8817C376}"/>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8553" t="38071" r="8553" b="38071"/>
          <a:stretch/>
        </p:blipFill>
        <p:spPr bwMode="auto">
          <a:xfrm>
            <a:off x="4120658" y="5885715"/>
            <a:ext cx="2143627" cy="61698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E84EB19-9E5E-7A14-C4E0-C1CB0AFEB9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2755" y="5937640"/>
            <a:ext cx="1577938" cy="54510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200x100_Logo_AirBNB">
            <a:extLst>
              <a:ext uri="{FF2B5EF4-FFF2-40B4-BE49-F238E27FC236}">
                <a16:creationId xmlns:a16="http://schemas.microsoft.com/office/drawing/2014/main" id="{B082E4DB-1222-B266-82DD-88E1C23C78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2008" y="5796579"/>
            <a:ext cx="1668379" cy="83419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Walmart Neighborhood Market Alameda - 首頁| Facebook">
            <a:extLst>
              <a:ext uri="{FF2B5EF4-FFF2-40B4-BE49-F238E27FC236}">
                <a16:creationId xmlns:a16="http://schemas.microsoft.com/office/drawing/2014/main" id="{2116ECA7-FCB2-1C9A-2BD9-9CAAAB41C90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940" t="28566" r="25940" b="28566"/>
          <a:stretch/>
        </p:blipFill>
        <p:spPr bwMode="auto">
          <a:xfrm>
            <a:off x="8294019" y="5912466"/>
            <a:ext cx="1668380" cy="563480"/>
          </a:xfrm>
          <a:prstGeom prst="rect">
            <a:avLst/>
          </a:prstGeom>
          <a:noFill/>
          <a:extLst>
            <a:ext uri="{909E8E84-426E-40DD-AFC4-6F175D3DCCD1}">
              <a14:hiddenFill xmlns:a14="http://schemas.microsoft.com/office/drawing/2010/main">
                <a:solidFill>
                  <a:srgbClr val="FFFFFF"/>
                </a:solidFill>
              </a14:hiddenFill>
            </a:ext>
          </a:extLst>
        </p:spPr>
      </p:pic>
      <p:sp>
        <p:nvSpPr>
          <p:cNvPr id="6" name="投影片編號版面配置區 5">
            <a:extLst>
              <a:ext uri="{FF2B5EF4-FFF2-40B4-BE49-F238E27FC236}">
                <a16:creationId xmlns:a16="http://schemas.microsoft.com/office/drawing/2014/main" id="{41234CD9-E7DD-E87B-F064-A3A368647D82}"/>
              </a:ext>
            </a:extLst>
          </p:cNvPr>
          <p:cNvSpPr>
            <a:spLocks noGrp="1"/>
          </p:cNvSpPr>
          <p:nvPr>
            <p:ph type="sldNum" sz="quarter" idx="12"/>
          </p:nvPr>
        </p:nvSpPr>
        <p:spPr/>
        <p:txBody>
          <a:bodyPr/>
          <a:lstStyle/>
          <a:p>
            <a:fld id="{C9EB64BF-4CA5-46BA-A5CE-86606FEF991F}" type="slidenum">
              <a:rPr lang="zh-TW" altLang="en-US" smtClean="0"/>
              <a:t>4</a:t>
            </a:fld>
            <a:endParaRPr lang="zh-TW" altLang="en-US"/>
          </a:p>
        </p:txBody>
      </p:sp>
    </p:spTree>
    <p:extLst>
      <p:ext uri="{BB962C8B-B14F-4D97-AF65-F5344CB8AC3E}">
        <p14:creationId xmlns:p14="http://schemas.microsoft.com/office/powerpoint/2010/main" val="134517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CAD74BE-7727-BD22-C377-35826CE9F2BB}"/>
              </a:ext>
            </a:extLst>
          </p:cNvPr>
          <p:cNvSpPr>
            <a:spLocks noGrp="1"/>
          </p:cNvSpPr>
          <p:nvPr>
            <p:ph type="sldNum" sz="quarter" idx="12"/>
          </p:nvPr>
        </p:nvSpPr>
        <p:spPr/>
        <p:txBody>
          <a:bodyPr/>
          <a:lstStyle/>
          <a:p>
            <a:fld id="{C9EB64BF-4CA5-46BA-A5CE-86606FEF991F}" type="slidenum">
              <a:rPr lang="zh-TW" altLang="en-US" smtClean="0"/>
              <a:t>5</a:t>
            </a:fld>
            <a:endParaRPr lang="zh-TW" altLang="en-US"/>
          </a:p>
        </p:txBody>
      </p:sp>
      <p:sp>
        <p:nvSpPr>
          <p:cNvPr id="9" name="標題 1">
            <a:extLst>
              <a:ext uri="{FF2B5EF4-FFF2-40B4-BE49-F238E27FC236}">
                <a16:creationId xmlns:a16="http://schemas.microsoft.com/office/drawing/2014/main" id="{7AF5B3E1-340F-44BF-AD19-41C904ADB1A0}"/>
              </a:ext>
            </a:extLst>
          </p:cNvPr>
          <p:cNvSpPr>
            <a:spLocks noGrp="1"/>
          </p:cNvSpPr>
          <p:nvPr>
            <p:ph type="title"/>
          </p:nvPr>
        </p:nvSpPr>
        <p:spPr>
          <a:xfrm>
            <a:off x="913775" y="369387"/>
            <a:ext cx="10364451" cy="664851"/>
          </a:xfrm>
        </p:spPr>
        <p:txBody>
          <a:bodyPr>
            <a:normAutofit/>
          </a:bodyPr>
          <a:lstStyle/>
          <a:p>
            <a:r>
              <a:rPr lang="en-US" altLang="zh-TW" sz="4000" b="1" cap="none" dirty="0"/>
              <a:t>Development Background</a:t>
            </a:r>
            <a:endParaRPr lang="zh-TW" altLang="en-US" sz="4000" b="1" cap="none" dirty="0"/>
          </a:p>
        </p:txBody>
      </p:sp>
      <p:sp>
        <p:nvSpPr>
          <p:cNvPr id="10" name="內容版面配置區 2">
            <a:extLst>
              <a:ext uri="{FF2B5EF4-FFF2-40B4-BE49-F238E27FC236}">
                <a16:creationId xmlns:a16="http://schemas.microsoft.com/office/drawing/2014/main" id="{2D3A56E4-ED89-5BF3-06AE-EA606E499BA8}"/>
              </a:ext>
            </a:extLst>
          </p:cNvPr>
          <p:cNvSpPr>
            <a:spLocks noGrp="1"/>
          </p:cNvSpPr>
          <p:nvPr>
            <p:ph sz="quarter" idx="13"/>
          </p:nvPr>
        </p:nvSpPr>
        <p:spPr>
          <a:xfrm>
            <a:off x="913774" y="1266871"/>
            <a:ext cx="10363826" cy="4972612"/>
          </a:xfrm>
        </p:spPr>
        <p:txBody>
          <a:bodyPr>
            <a:normAutofit/>
          </a:bodyPr>
          <a:lstStyle/>
          <a:p>
            <a:pPr>
              <a:buFont typeface="Wingdings" panose="05000000000000000000" pitchFamily="2" charset="2"/>
              <a:buChar char="l"/>
            </a:pPr>
            <a:r>
              <a:rPr lang="en-US" altLang="zh-TW" sz="2800" b="1" cap="none" dirty="0">
                <a:solidFill>
                  <a:srgbClr val="0000FF"/>
                </a:solidFill>
              </a:rPr>
              <a:t> Why &amp; How</a:t>
            </a:r>
          </a:p>
        </p:txBody>
      </p:sp>
      <p:graphicFrame>
        <p:nvGraphicFramePr>
          <p:cNvPr id="11" name="表格 11">
            <a:extLst>
              <a:ext uri="{FF2B5EF4-FFF2-40B4-BE49-F238E27FC236}">
                <a16:creationId xmlns:a16="http://schemas.microsoft.com/office/drawing/2014/main" id="{7F2DDE7E-2582-12E8-99C7-D8C42E57A8CC}"/>
              </a:ext>
            </a:extLst>
          </p:cNvPr>
          <p:cNvGraphicFramePr>
            <a:graphicFrameLocks noGrp="1"/>
          </p:cNvGraphicFramePr>
          <p:nvPr>
            <p:extLst>
              <p:ext uri="{D42A27DB-BD31-4B8C-83A1-F6EECF244321}">
                <p14:modId xmlns:p14="http://schemas.microsoft.com/office/powerpoint/2010/main" val="1261938761"/>
              </p:ext>
            </p:extLst>
          </p:nvPr>
        </p:nvGraphicFramePr>
        <p:xfrm>
          <a:off x="118368" y="1811620"/>
          <a:ext cx="11724444" cy="4447384"/>
        </p:xfrm>
        <a:graphic>
          <a:graphicData uri="http://schemas.openxmlformats.org/drawingml/2006/table">
            <a:tbl>
              <a:tblPr firstRow="1" bandRow="1">
                <a:tableStyleId>{5C22544A-7EE6-4342-B048-85BDC9FD1C3A}</a:tableStyleId>
              </a:tblPr>
              <a:tblGrid>
                <a:gridCol w="5955928">
                  <a:extLst>
                    <a:ext uri="{9D8B030D-6E8A-4147-A177-3AD203B41FA5}">
                      <a16:colId xmlns:a16="http://schemas.microsoft.com/office/drawing/2014/main" val="3591741731"/>
                    </a:ext>
                  </a:extLst>
                </a:gridCol>
                <a:gridCol w="5768516">
                  <a:extLst>
                    <a:ext uri="{9D8B030D-6E8A-4147-A177-3AD203B41FA5}">
                      <a16:colId xmlns:a16="http://schemas.microsoft.com/office/drawing/2014/main" val="3042176452"/>
                    </a:ext>
                  </a:extLst>
                </a:gridCol>
              </a:tblGrid>
              <a:tr h="370840">
                <a:tc>
                  <a:txBody>
                    <a:bodyPr/>
                    <a:lstStyle/>
                    <a:p>
                      <a:pPr algn="ctr"/>
                      <a:r>
                        <a:rPr lang="en-US" altLang="zh-TW" sz="2400" dirty="0"/>
                        <a:t>Conventional Data Transfer</a:t>
                      </a:r>
                      <a:endParaRPr lang="zh-TW" altLang="en-US" sz="2400" dirty="0"/>
                    </a:p>
                  </a:txBody>
                  <a:tcPr/>
                </a:tc>
                <a:tc>
                  <a:txBody>
                    <a:bodyPr/>
                    <a:lstStyle/>
                    <a:p>
                      <a:pPr algn="ctr"/>
                      <a:r>
                        <a:rPr lang="en-US" altLang="zh-TW" sz="2400" dirty="0"/>
                        <a:t>With the help of Kafka</a:t>
                      </a:r>
                      <a:endParaRPr lang="zh-TW" altLang="en-US" sz="2400" dirty="0"/>
                    </a:p>
                  </a:txBody>
                  <a:tcPr/>
                </a:tc>
                <a:extLst>
                  <a:ext uri="{0D108BD9-81ED-4DB2-BD59-A6C34878D82A}">
                    <a16:rowId xmlns:a16="http://schemas.microsoft.com/office/drawing/2014/main" val="3511403642"/>
                  </a:ext>
                </a:extLst>
              </a:tr>
              <a:tr h="2984344">
                <a:tc>
                  <a:txBody>
                    <a:bodyPr/>
                    <a:lstStyle/>
                    <a:p>
                      <a:pPr algn="ct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765564652"/>
                  </a:ext>
                </a:extLst>
              </a:tr>
              <a:tr h="370840">
                <a:tc>
                  <a:txBody>
                    <a:bodyPr/>
                    <a:lstStyle/>
                    <a:p>
                      <a:pPr algn="ctr"/>
                      <a:r>
                        <a:rPr lang="en-US" altLang="zh-TW" sz="2000" dirty="0"/>
                        <a:t>Need to establish                     connections between source and target systems. </a:t>
                      </a:r>
                      <a:r>
                        <a:rPr lang="en-US" altLang="zh-TW" sz="2000" dirty="0">
                          <a:solidFill>
                            <a:srgbClr val="FF0000"/>
                          </a:solidFill>
                        </a:rPr>
                        <a:t>When scaled up, whole system would be too complex to manage.</a:t>
                      </a:r>
                      <a:endParaRPr lang="zh-TW" altLang="en-US" sz="2000" dirty="0">
                        <a:solidFill>
                          <a:srgbClr val="FF0000"/>
                        </a:solidFill>
                      </a:endParaRPr>
                    </a:p>
                  </a:txBody>
                  <a:tcPr/>
                </a:tc>
                <a:tc>
                  <a:txBody>
                    <a:bodyPr/>
                    <a:lstStyle/>
                    <a:p>
                      <a:pPr algn="ctr"/>
                      <a:r>
                        <a:rPr lang="en-US" altLang="zh-TW" sz="2000" dirty="0"/>
                        <a:t>Make all of the source and target systems connected to Kafka. The system will help us to transfer messages. </a:t>
                      </a:r>
                      <a:r>
                        <a:rPr lang="en-US" altLang="zh-TW" sz="2000" dirty="0">
                          <a:solidFill>
                            <a:srgbClr val="FF0000"/>
                          </a:solidFill>
                        </a:rPr>
                        <a:t>When scaled up, the system is still easy to manage.</a:t>
                      </a:r>
                      <a:endParaRPr lang="zh-TW" altLang="en-US" sz="2000" dirty="0">
                        <a:solidFill>
                          <a:srgbClr val="FF0000"/>
                        </a:solidFill>
                      </a:endParaRPr>
                    </a:p>
                  </a:txBody>
                  <a:tcPr/>
                </a:tc>
                <a:extLst>
                  <a:ext uri="{0D108BD9-81ED-4DB2-BD59-A6C34878D82A}">
                    <a16:rowId xmlns:a16="http://schemas.microsoft.com/office/drawing/2014/main" val="747455362"/>
                  </a:ext>
                </a:extLst>
              </a:tr>
            </a:tbl>
          </a:graphicData>
        </a:graphic>
      </p:graphicFrame>
      <p:sp>
        <p:nvSpPr>
          <p:cNvPr id="12" name="矩形: 圓角 11">
            <a:extLst>
              <a:ext uri="{FF2B5EF4-FFF2-40B4-BE49-F238E27FC236}">
                <a16:creationId xmlns:a16="http://schemas.microsoft.com/office/drawing/2014/main" id="{DAD5D9CB-8ECC-4E6F-0CCC-F53A001699F4}"/>
              </a:ext>
            </a:extLst>
          </p:cNvPr>
          <p:cNvSpPr/>
          <p:nvPr/>
        </p:nvSpPr>
        <p:spPr>
          <a:xfrm>
            <a:off x="928508" y="2459117"/>
            <a:ext cx="949911" cy="621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t>Source1</a:t>
            </a:r>
            <a:endParaRPr lang="zh-TW" altLang="en-US" sz="1700" dirty="0"/>
          </a:p>
        </p:txBody>
      </p:sp>
      <p:sp>
        <p:nvSpPr>
          <p:cNvPr id="13" name="矩形: 圓角 12">
            <a:extLst>
              <a:ext uri="{FF2B5EF4-FFF2-40B4-BE49-F238E27FC236}">
                <a16:creationId xmlns:a16="http://schemas.microsoft.com/office/drawing/2014/main" id="{492BE936-77FE-497F-2A5A-449592C255E2}"/>
              </a:ext>
            </a:extLst>
          </p:cNvPr>
          <p:cNvSpPr/>
          <p:nvPr/>
        </p:nvSpPr>
        <p:spPr>
          <a:xfrm>
            <a:off x="2053810" y="2459117"/>
            <a:ext cx="949911" cy="621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t>Source2</a:t>
            </a:r>
            <a:endParaRPr lang="zh-TW" altLang="en-US" sz="1700" dirty="0"/>
          </a:p>
        </p:txBody>
      </p:sp>
      <p:sp>
        <p:nvSpPr>
          <p:cNvPr id="14" name="矩形: 圓角 13">
            <a:extLst>
              <a:ext uri="{FF2B5EF4-FFF2-40B4-BE49-F238E27FC236}">
                <a16:creationId xmlns:a16="http://schemas.microsoft.com/office/drawing/2014/main" id="{7F612224-6CDE-8346-F055-8A7A151D0C74}"/>
              </a:ext>
            </a:extLst>
          </p:cNvPr>
          <p:cNvSpPr/>
          <p:nvPr/>
        </p:nvSpPr>
        <p:spPr>
          <a:xfrm>
            <a:off x="3179112" y="2459117"/>
            <a:ext cx="949911" cy="621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t>Source3</a:t>
            </a:r>
            <a:endParaRPr lang="zh-TW" altLang="en-US" sz="1700" dirty="0"/>
          </a:p>
        </p:txBody>
      </p:sp>
      <p:sp>
        <p:nvSpPr>
          <p:cNvPr id="15" name="矩形: 圓角 14">
            <a:extLst>
              <a:ext uri="{FF2B5EF4-FFF2-40B4-BE49-F238E27FC236}">
                <a16:creationId xmlns:a16="http://schemas.microsoft.com/office/drawing/2014/main" id="{DB0E0221-B07F-1702-4550-DB881A8CCB5A}"/>
              </a:ext>
            </a:extLst>
          </p:cNvPr>
          <p:cNvSpPr/>
          <p:nvPr/>
        </p:nvSpPr>
        <p:spPr>
          <a:xfrm>
            <a:off x="4304414" y="2459117"/>
            <a:ext cx="949911" cy="621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t>Source4</a:t>
            </a:r>
            <a:endParaRPr lang="zh-TW" altLang="en-US" sz="1700" dirty="0"/>
          </a:p>
        </p:txBody>
      </p:sp>
      <p:sp>
        <p:nvSpPr>
          <p:cNvPr id="16" name="矩形: 圓角 15">
            <a:extLst>
              <a:ext uri="{FF2B5EF4-FFF2-40B4-BE49-F238E27FC236}">
                <a16:creationId xmlns:a16="http://schemas.microsoft.com/office/drawing/2014/main" id="{BF4471E3-AD8E-6ACD-BA2E-955F12F38863}"/>
              </a:ext>
            </a:extLst>
          </p:cNvPr>
          <p:cNvSpPr/>
          <p:nvPr/>
        </p:nvSpPr>
        <p:spPr>
          <a:xfrm>
            <a:off x="278165" y="4384812"/>
            <a:ext cx="949910"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Target1</a:t>
            </a:r>
            <a:endParaRPr lang="zh-TW" altLang="en-US" sz="1700" dirty="0"/>
          </a:p>
        </p:txBody>
      </p:sp>
      <p:sp>
        <p:nvSpPr>
          <p:cNvPr id="20" name="矩形: 圓角 19">
            <a:extLst>
              <a:ext uri="{FF2B5EF4-FFF2-40B4-BE49-F238E27FC236}">
                <a16:creationId xmlns:a16="http://schemas.microsoft.com/office/drawing/2014/main" id="{14F796D0-B477-C999-012A-767F47869DF5}"/>
              </a:ext>
            </a:extLst>
          </p:cNvPr>
          <p:cNvSpPr/>
          <p:nvPr/>
        </p:nvSpPr>
        <p:spPr>
          <a:xfrm>
            <a:off x="1403466" y="4384812"/>
            <a:ext cx="949911"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Target2</a:t>
            </a:r>
            <a:endParaRPr lang="zh-TW" altLang="en-US" sz="1700" dirty="0"/>
          </a:p>
        </p:txBody>
      </p:sp>
      <p:sp>
        <p:nvSpPr>
          <p:cNvPr id="21" name="矩形: 圓角 20">
            <a:extLst>
              <a:ext uri="{FF2B5EF4-FFF2-40B4-BE49-F238E27FC236}">
                <a16:creationId xmlns:a16="http://schemas.microsoft.com/office/drawing/2014/main" id="{3B9C08FF-ED87-E33E-83AA-4DF9C8CE0A1B}"/>
              </a:ext>
            </a:extLst>
          </p:cNvPr>
          <p:cNvSpPr/>
          <p:nvPr/>
        </p:nvSpPr>
        <p:spPr>
          <a:xfrm>
            <a:off x="2528768" y="4384812"/>
            <a:ext cx="949911"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Target3</a:t>
            </a:r>
            <a:endParaRPr lang="zh-TW" altLang="en-US" sz="1700" dirty="0"/>
          </a:p>
        </p:txBody>
      </p:sp>
      <p:sp>
        <p:nvSpPr>
          <p:cNvPr id="22" name="矩形: 圓角 21">
            <a:extLst>
              <a:ext uri="{FF2B5EF4-FFF2-40B4-BE49-F238E27FC236}">
                <a16:creationId xmlns:a16="http://schemas.microsoft.com/office/drawing/2014/main" id="{417B4742-8CE1-034B-FC39-BA90B1283779}"/>
              </a:ext>
            </a:extLst>
          </p:cNvPr>
          <p:cNvSpPr/>
          <p:nvPr/>
        </p:nvSpPr>
        <p:spPr>
          <a:xfrm>
            <a:off x="3654069" y="4384812"/>
            <a:ext cx="949911"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Target4</a:t>
            </a:r>
            <a:endParaRPr lang="zh-TW" altLang="en-US" sz="1700" dirty="0"/>
          </a:p>
        </p:txBody>
      </p:sp>
      <p:sp>
        <p:nvSpPr>
          <p:cNvPr id="23" name="矩形: 圓角 22">
            <a:extLst>
              <a:ext uri="{FF2B5EF4-FFF2-40B4-BE49-F238E27FC236}">
                <a16:creationId xmlns:a16="http://schemas.microsoft.com/office/drawing/2014/main" id="{A477D702-9E2B-028C-7F22-4513E19397B7}"/>
              </a:ext>
            </a:extLst>
          </p:cNvPr>
          <p:cNvSpPr/>
          <p:nvPr/>
        </p:nvSpPr>
        <p:spPr>
          <a:xfrm>
            <a:off x="4779370" y="4384812"/>
            <a:ext cx="949911"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Target5</a:t>
            </a:r>
            <a:endParaRPr lang="zh-TW" altLang="en-US" sz="1700" dirty="0"/>
          </a:p>
        </p:txBody>
      </p:sp>
      <p:cxnSp>
        <p:nvCxnSpPr>
          <p:cNvPr id="25" name="直線接點 24">
            <a:extLst>
              <a:ext uri="{FF2B5EF4-FFF2-40B4-BE49-F238E27FC236}">
                <a16:creationId xmlns:a16="http://schemas.microsoft.com/office/drawing/2014/main" id="{C22FC3F3-D46E-2337-0873-E53A2BB0BFCA}"/>
              </a:ext>
            </a:extLst>
          </p:cNvPr>
          <p:cNvCxnSpPr>
            <a:cxnSpLocks/>
            <a:stCxn id="12" idx="2"/>
            <a:endCxn id="16" idx="0"/>
          </p:cNvCxnSpPr>
          <p:nvPr/>
        </p:nvCxnSpPr>
        <p:spPr>
          <a:xfrm flipH="1">
            <a:off x="753120" y="3080553"/>
            <a:ext cx="650344" cy="13042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CD0B3863-661A-1E0C-4A6C-62BC0534923C}"/>
              </a:ext>
            </a:extLst>
          </p:cNvPr>
          <p:cNvCxnSpPr>
            <a:cxnSpLocks/>
            <a:stCxn id="12" idx="2"/>
            <a:endCxn id="20" idx="0"/>
          </p:cNvCxnSpPr>
          <p:nvPr/>
        </p:nvCxnSpPr>
        <p:spPr>
          <a:xfrm>
            <a:off x="1403464" y="3080553"/>
            <a:ext cx="474958" cy="13042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11AC353-C0CD-07EE-F875-BE7791BF7626}"/>
              </a:ext>
            </a:extLst>
          </p:cNvPr>
          <p:cNvCxnSpPr>
            <a:cxnSpLocks/>
            <a:stCxn id="12" idx="2"/>
            <a:endCxn id="21" idx="0"/>
          </p:cNvCxnSpPr>
          <p:nvPr/>
        </p:nvCxnSpPr>
        <p:spPr>
          <a:xfrm>
            <a:off x="1403464" y="3080553"/>
            <a:ext cx="1600260" cy="13042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109B6E21-934C-EA81-F8B1-62AB05FC671A}"/>
              </a:ext>
            </a:extLst>
          </p:cNvPr>
          <p:cNvCxnSpPr>
            <a:cxnSpLocks/>
            <a:stCxn id="12" idx="2"/>
            <a:endCxn id="22" idx="0"/>
          </p:cNvCxnSpPr>
          <p:nvPr/>
        </p:nvCxnSpPr>
        <p:spPr>
          <a:xfrm>
            <a:off x="1403464" y="3080553"/>
            <a:ext cx="2725561" cy="13042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E93FEEAC-B66C-83E6-2405-F656F07C8F6A}"/>
              </a:ext>
            </a:extLst>
          </p:cNvPr>
          <p:cNvCxnSpPr>
            <a:cxnSpLocks/>
            <a:stCxn id="12" idx="2"/>
            <a:endCxn id="23" idx="0"/>
          </p:cNvCxnSpPr>
          <p:nvPr/>
        </p:nvCxnSpPr>
        <p:spPr>
          <a:xfrm>
            <a:off x="1403464" y="3080553"/>
            <a:ext cx="3850862" cy="13042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235894D-A06B-963D-35A7-D7E1A5B50A30}"/>
              </a:ext>
            </a:extLst>
          </p:cNvPr>
          <p:cNvCxnSpPr>
            <a:cxnSpLocks/>
            <a:stCxn id="13" idx="2"/>
            <a:endCxn id="16" idx="0"/>
          </p:cNvCxnSpPr>
          <p:nvPr/>
        </p:nvCxnSpPr>
        <p:spPr>
          <a:xfrm flipH="1">
            <a:off x="753120" y="3080553"/>
            <a:ext cx="1775646" cy="130425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BD48724C-A4EA-6A70-F3E2-99B5FC0BC768}"/>
              </a:ext>
            </a:extLst>
          </p:cNvPr>
          <p:cNvCxnSpPr>
            <a:cxnSpLocks/>
            <a:stCxn id="13" idx="2"/>
            <a:endCxn id="20" idx="0"/>
          </p:cNvCxnSpPr>
          <p:nvPr/>
        </p:nvCxnSpPr>
        <p:spPr>
          <a:xfrm flipH="1">
            <a:off x="1878422" y="3080553"/>
            <a:ext cx="650344" cy="130425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942E2465-AF7A-BDA1-83C5-F3218FA2D7C6}"/>
              </a:ext>
            </a:extLst>
          </p:cNvPr>
          <p:cNvCxnSpPr>
            <a:cxnSpLocks/>
            <a:stCxn id="13" idx="2"/>
            <a:endCxn id="21" idx="0"/>
          </p:cNvCxnSpPr>
          <p:nvPr/>
        </p:nvCxnSpPr>
        <p:spPr>
          <a:xfrm>
            <a:off x="2528766" y="3080553"/>
            <a:ext cx="474958" cy="130425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607CDC4A-C72E-A6E1-9B0A-E668F919F805}"/>
              </a:ext>
            </a:extLst>
          </p:cNvPr>
          <p:cNvCxnSpPr>
            <a:cxnSpLocks/>
            <a:stCxn id="13" idx="2"/>
            <a:endCxn id="22" idx="0"/>
          </p:cNvCxnSpPr>
          <p:nvPr/>
        </p:nvCxnSpPr>
        <p:spPr>
          <a:xfrm>
            <a:off x="2528766" y="3080553"/>
            <a:ext cx="1600259" cy="130425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ABAD4799-1F7A-81EB-42CD-E0B8A138C5AF}"/>
              </a:ext>
            </a:extLst>
          </p:cNvPr>
          <p:cNvCxnSpPr>
            <a:cxnSpLocks/>
            <a:stCxn id="13" idx="2"/>
            <a:endCxn id="23" idx="0"/>
          </p:cNvCxnSpPr>
          <p:nvPr/>
        </p:nvCxnSpPr>
        <p:spPr>
          <a:xfrm>
            <a:off x="2528766" y="3080553"/>
            <a:ext cx="2725560" cy="130425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38AD4D7B-A8B8-C7E3-47B6-D15D5B69B391}"/>
              </a:ext>
            </a:extLst>
          </p:cNvPr>
          <p:cNvCxnSpPr>
            <a:cxnSpLocks/>
            <a:stCxn id="14" idx="2"/>
            <a:endCxn id="16" idx="0"/>
          </p:cNvCxnSpPr>
          <p:nvPr/>
        </p:nvCxnSpPr>
        <p:spPr>
          <a:xfrm flipH="1">
            <a:off x="753120" y="3080553"/>
            <a:ext cx="2900948" cy="130425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D6DECE21-908F-EF20-32B9-3A98DB9E6421}"/>
              </a:ext>
            </a:extLst>
          </p:cNvPr>
          <p:cNvCxnSpPr>
            <a:cxnSpLocks/>
            <a:stCxn id="14" idx="2"/>
            <a:endCxn id="20" idx="0"/>
          </p:cNvCxnSpPr>
          <p:nvPr/>
        </p:nvCxnSpPr>
        <p:spPr>
          <a:xfrm flipH="1">
            <a:off x="1878422" y="3080553"/>
            <a:ext cx="1775646" cy="130425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A4288B2F-68D9-6891-2FE1-145E4B322BEF}"/>
              </a:ext>
            </a:extLst>
          </p:cNvPr>
          <p:cNvCxnSpPr>
            <a:cxnSpLocks/>
            <a:stCxn id="14" idx="2"/>
            <a:endCxn id="21" idx="0"/>
          </p:cNvCxnSpPr>
          <p:nvPr/>
        </p:nvCxnSpPr>
        <p:spPr>
          <a:xfrm flipH="1">
            <a:off x="3003724" y="3080553"/>
            <a:ext cx="650344" cy="130425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40B1DCD-CE67-A462-86F9-2EE5A656C1D2}"/>
              </a:ext>
            </a:extLst>
          </p:cNvPr>
          <p:cNvCxnSpPr>
            <a:cxnSpLocks/>
            <a:stCxn id="14" idx="2"/>
            <a:endCxn id="22" idx="0"/>
          </p:cNvCxnSpPr>
          <p:nvPr/>
        </p:nvCxnSpPr>
        <p:spPr>
          <a:xfrm>
            <a:off x="3654068" y="3080553"/>
            <a:ext cx="474957" cy="130425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501F0E01-9975-62BA-35D0-8A0704A1DE77}"/>
              </a:ext>
            </a:extLst>
          </p:cNvPr>
          <p:cNvCxnSpPr>
            <a:cxnSpLocks/>
            <a:stCxn id="14" idx="2"/>
            <a:endCxn id="23" idx="0"/>
          </p:cNvCxnSpPr>
          <p:nvPr/>
        </p:nvCxnSpPr>
        <p:spPr>
          <a:xfrm>
            <a:off x="3654068" y="3080553"/>
            <a:ext cx="1600258" cy="130425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C1B9F764-912B-BFF5-8A0D-F091CF02DF22}"/>
              </a:ext>
            </a:extLst>
          </p:cNvPr>
          <p:cNvCxnSpPr>
            <a:cxnSpLocks/>
            <a:stCxn id="15" idx="2"/>
            <a:endCxn id="16" idx="0"/>
          </p:cNvCxnSpPr>
          <p:nvPr/>
        </p:nvCxnSpPr>
        <p:spPr>
          <a:xfrm flipH="1">
            <a:off x="753120" y="3080553"/>
            <a:ext cx="4026250" cy="130425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直線接點 74">
            <a:extLst>
              <a:ext uri="{FF2B5EF4-FFF2-40B4-BE49-F238E27FC236}">
                <a16:creationId xmlns:a16="http://schemas.microsoft.com/office/drawing/2014/main" id="{3AD3F3F2-FAC7-18EE-9B10-FE244389682C}"/>
              </a:ext>
            </a:extLst>
          </p:cNvPr>
          <p:cNvCxnSpPr>
            <a:cxnSpLocks/>
            <a:stCxn id="15" idx="2"/>
            <a:endCxn id="20" idx="0"/>
          </p:cNvCxnSpPr>
          <p:nvPr/>
        </p:nvCxnSpPr>
        <p:spPr>
          <a:xfrm flipH="1">
            <a:off x="1878422" y="3080553"/>
            <a:ext cx="2900948" cy="130425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0D60185B-3C13-36D4-D6A2-378FF9CCC568}"/>
              </a:ext>
            </a:extLst>
          </p:cNvPr>
          <p:cNvCxnSpPr>
            <a:cxnSpLocks/>
            <a:stCxn id="15" idx="2"/>
            <a:endCxn id="21" idx="0"/>
          </p:cNvCxnSpPr>
          <p:nvPr/>
        </p:nvCxnSpPr>
        <p:spPr>
          <a:xfrm flipH="1">
            <a:off x="3003724" y="3080553"/>
            <a:ext cx="1775646" cy="130425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直線接點 80">
            <a:extLst>
              <a:ext uri="{FF2B5EF4-FFF2-40B4-BE49-F238E27FC236}">
                <a16:creationId xmlns:a16="http://schemas.microsoft.com/office/drawing/2014/main" id="{95611CD8-0C7A-102F-D3C7-E0CB6D90E735}"/>
              </a:ext>
            </a:extLst>
          </p:cNvPr>
          <p:cNvCxnSpPr>
            <a:cxnSpLocks/>
            <a:stCxn id="15" idx="2"/>
            <a:endCxn id="22" idx="0"/>
          </p:cNvCxnSpPr>
          <p:nvPr/>
        </p:nvCxnSpPr>
        <p:spPr>
          <a:xfrm flipH="1">
            <a:off x="4129025" y="3080553"/>
            <a:ext cx="650345" cy="130425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B54D6508-6A8A-1349-EF77-C5661C840DE6}"/>
              </a:ext>
            </a:extLst>
          </p:cNvPr>
          <p:cNvCxnSpPr>
            <a:cxnSpLocks/>
            <a:stCxn id="15" idx="2"/>
            <a:endCxn id="23" idx="0"/>
          </p:cNvCxnSpPr>
          <p:nvPr/>
        </p:nvCxnSpPr>
        <p:spPr>
          <a:xfrm>
            <a:off x="4779370" y="3080553"/>
            <a:ext cx="474956" cy="130425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D3C9569B-6A5A-7A0F-1FDC-DC7FB42E569B}"/>
                  </a:ext>
                </a:extLst>
              </p:cNvPr>
              <p:cNvSpPr txBox="1"/>
              <p:nvPr/>
            </p:nvSpPr>
            <p:spPr>
              <a:xfrm>
                <a:off x="2303179" y="5306210"/>
                <a:ext cx="12727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rPr>
                        <m:t>4</m:t>
                      </m:r>
                      <m:r>
                        <a:rPr lang="en-US" altLang="zh-TW" sz="2000" b="0" i="1" smtClean="0">
                          <a:latin typeface="Cambria Math" panose="02040503050406030204" pitchFamily="18" charset="0"/>
                          <a:ea typeface="Cambria Math" panose="02040503050406030204" pitchFamily="18" charset="0"/>
                        </a:rPr>
                        <m:t>×5=20</m:t>
                      </m:r>
                    </m:oMath>
                  </m:oMathPara>
                </a14:m>
                <a:endParaRPr lang="zh-TW" altLang="en-US" dirty="0"/>
              </a:p>
            </p:txBody>
          </p:sp>
        </mc:Choice>
        <mc:Fallback xmlns="">
          <p:sp>
            <p:nvSpPr>
              <p:cNvPr id="87" name="文字方塊 86">
                <a:extLst>
                  <a:ext uri="{FF2B5EF4-FFF2-40B4-BE49-F238E27FC236}">
                    <a16:creationId xmlns:a16="http://schemas.microsoft.com/office/drawing/2014/main" id="{D3C9569B-6A5A-7A0F-1FDC-DC7FB42E569B}"/>
                  </a:ext>
                </a:extLst>
              </p:cNvPr>
              <p:cNvSpPr txBox="1">
                <a:spLocks noRot="1" noChangeAspect="1" noMove="1" noResize="1" noEditPoints="1" noAdjustHandles="1" noChangeArrowheads="1" noChangeShapeType="1" noTextEdit="1"/>
              </p:cNvSpPr>
              <p:nvPr/>
            </p:nvSpPr>
            <p:spPr>
              <a:xfrm>
                <a:off x="2303179" y="5306210"/>
                <a:ext cx="1272784" cy="307777"/>
              </a:xfrm>
              <a:prstGeom prst="rect">
                <a:avLst/>
              </a:prstGeom>
              <a:blipFill>
                <a:blip r:embed="rId3"/>
                <a:stretch>
                  <a:fillRect l="-3828" r="-3349" b="-5882"/>
                </a:stretch>
              </a:blipFill>
            </p:spPr>
            <p:txBody>
              <a:bodyPr/>
              <a:lstStyle/>
              <a:p>
                <a:r>
                  <a:rPr lang="zh-TW" altLang="en-US">
                    <a:noFill/>
                  </a:rPr>
                  <a:t> </a:t>
                </a:r>
              </a:p>
            </p:txBody>
          </p:sp>
        </mc:Fallback>
      </mc:AlternateContent>
      <p:sp>
        <p:nvSpPr>
          <p:cNvPr id="108" name="矩形: 圓角 107">
            <a:extLst>
              <a:ext uri="{FF2B5EF4-FFF2-40B4-BE49-F238E27FC236}">
                <a16:creationId xmlns:a16="http://schemas.microsoft.com/office/drawing/2014/main" id="{A7313C06-F4F1-BAF9-9E56-86F254C7C6BA}"/>
              </a:ext>
            </a:extLst>
          </p:cNvPr>
          <p:cNvSpPr/>
          <p:nvPr/>
        </p:nvSpPr>
        <p:spPr>
          <a:xfrm>
            <a:off x="6854580" y="2459117"/>
            <a:ext cx="949911" cy="621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t>Source1</a:t>
            </a:r>
            <a:endParaRPr lang="zh-TW" altLang="en-US" sz="1700" dirty="0"/>
          </a:p>
        </p:txBody>
      </p:sp>
      <p:sp>
        <p:nvSpPr>
          <p:cNvPr id="109" name="矩形: 圓角 108">
            <a:extLst>
              <a:ext uri="{FF2B5EF4-FFF2-40B4-BE49-F238E27FC236}">
                <a16:creationId xmlns:a16="http://schemas.microsoft.com/office/drawing/2014/main" id="{B1A875E6-7209-B879-7FFA-E7FCFA963F8A}"/>
              </a:ext>
            </a:extLst>
          </p:cNvPr>
          <p:cNvSpPr/>
          <p:nvPr/>
        </p:nvSpPr>
        <p:spPr>
          <a:xfrm>
            <a:off x="7979882" y="2459117"/>
            <a:ext cx="949911" cy="621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t>Source2</a:t>
            </a:r>
            <a:endParaRPr lang="zh-TW" altLang="en-US" sz="1700" dirty="0"/>
          </a:p>
        </p:txBody>
      </p:sp>
      <p:sp>
        <p:nvSpPr>
          <p:cNvPr id="110" name="矩形: 圓角 109">
            <a:extLst>
              <a:ext uri="{FF2B5EF4-FFF2-40B4-BE49-F238E27FC236}">
                <a16:creationId xmlns:a16="http://schemas.microsoft.com/office/drawing/2014/main" id="{992394CB-325D-4BB7-29D1-93D41F6FC788}"/>
              </a:ext>
            </a:extLst>
          </p:cNvPr>
          <p:cNvSpPr/>
          <p:nvPr/>
        </p:nvSpPr>
        <p:spPr>
          <a:xfrm>
            <a:off x="9105184" y="2459117"/>
            <a:ext cx="949911" cy="621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t>Source3</a:t>
            </a:r>
            <a:endParaRPr lang="zh-TW" altLang="en-US" sz="1700" dirty="0"/>
          </a:p>
        </p:txBody>
      </p:sp>
      <p:sp>
        <p:nvSpPr>
          <p:cNvPr id="111" name="矩形: 圓角 110">
            <a:extLst>
              <a:ext uri="{FF2B5EF4-FFF2-40B4-BE49-F238E27FC236}">
                <a16:creationId xmlns:a16="http://schemas.microsoft.com/office/drawing/2014/main" id="{C01C46A6-0D0F-30C0-AA5D-5EFC573120BD}"/>
              </a:ext>
            </a:extLst>
          </p:cNvPr>
          <p:cNvSpPr/>
          <p:nvPr/>
        </p:nvSpPr>
        <p:spPr>
          <a:xfrm>
            <a:off x="10230486" y="2459117"/>
            <a:ext cx="949911" cy="621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700" dirty="0"/>
              <a:t>Source4</a:t>
            </a:r>
            <a:endParaRPr lang="zh-TW" altLang="en-US" sz="1700" dirty="0"/>
          </a:p>
        </p:txBody>
      </p:sp>
      <p:sp>
        <p:nvSpPr>
          <p:cNvPr id="112" name="矩形: 圓角 111">
            <a:extLst>
              <a:ext uri="{FF2B5EF4-FFF2-40B4-BE49-F238E27FC236}">
                <a16:creationId xmlns:a16="http://schemas.microsoft.com/office/drawing/2014/main" id="{C35DD65C-E4C9-DC94-020C-CED8B74E393D}"/>
              </a:ext>
            </a:extLst>
          </p:cNvPr>
          <p:cNvSpPr/>
          <p:nvPr/>
        </p:nvSpPr>
        <p:spPr>
          <a:xfrm>
            <a:off x="6204237" y="4384812"/>
            <a:ext cx="949910"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Target1</a:t>
            </a:r>
            <a:endParaRPr lang="zh-TW" altLang="en-US" sz="1700" dirty="0"/>
          </a:p>
        </p:txBody>
      </p:sp>
      <p:sp>
        <p:nvSpPr>
          <p:cNvPr id="113" name="矩形: 圓角 112">
            <a:extLst>
              <a:ext uri="{FF2B5EF4-FFF2-40B4-BE49-F238E27FC236}">
                <a16:creationId xmlns:a16="http://schemas.microsoft.com/office/drawing/2014/main" id="{844B8242-518E-D50E-5055-573E7F337DBB}"/>
              </a:ext>
            </a:extLst>
          </p:cNvPr>
          <p:cNvSpPr/>
          <p:nvPr/>
        </p:nvSpPr>
        <p:spPr>
          <a:xfrm>
            <a:off x="7329538" y="4384812"/>
            <a:ext cx="949911"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Target2</a:t>
            </a:r>
            <a:endParaRPr lang="zh-TW" altLang="en-US" sz="1700" dirty="0"/>
          </a:p>
        </p:txBody>
      </p:sp>
      <p:sp>
        <p:nvSpPr>
          <p:cNvPr id="114" name="矩形: 圓角 113">
            <a:extLst>
              <a:ext uri="{FF2B5EF4-FFF2-40B4-BE49-F238E27FC236}">
                <a16:creationId xmlns:a16="http://schemas.microsoft.com/office/drawing/2014/main" id="{65881886-3575-5CEE-ED3A-7F8DDABF6ED9}"/>
              </a:ext>
            </a:extLst>
          </p:cNvPr>
          <p:cNvSpPr/>
          <p:nvPr/>
        </p:nvSpPr>
        <p:spPr>
          <a:xfrm>
            <a:off x="8454840" y="4384812"/>
            <a:ext cx="949911"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Target3</a:t>
            </a:r>
            <a:endParaRPr lang="zh-TW" altLang="en-US" sz="1700" dirty="0"/>
          </a:p>
        </p:txBody>
      </p:sp>
      <p:sp>
        <p:nvSpPr>
          <p:cNvPr id="115" name="矩形: 圓角 114">
            <a:extLst>
              <a:ext uri="{FF2B5EF4-FFF2-40B4-BE49-F238E27FC236}">
                <a16:creationId xmlns:a16="http://schemas.microsoft.com/office/drawing/2014/main" id="{F1833481-107A-6E20-EA2F-D99842175BF8}"/>
              </a:ext>
            </a:extLst>
          </p:cNvPr>
          <p:cNvSpPr/>
          <p:nvPr/>
        </p:nvSpPr>
        <p:spPr>
          <a:xfrm>
            <a:off x="9580141" y="4384812"/>
            <a:ext cx="949911"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Target4</a:t>
            </a:r>
            <a:endParaRPr lang="zh-TW" altLang="en-US" sz="1700" dirty="0"/>
          </a:p>
        </p:txBody>
      </p:sp>
      <p:sp>
        <p:nvSpPr>
          <p:cNvPr id="116" name="矩形: 圓角 115">
            <a:extLst>
              <a:ext uri="{FF2B5EF4-FFF2-40B4-BE49-F238E27FC236}">
                <a16:creationId xmlns:a16="http://schemas.microsoft.com/office/drawing/2014/main" id="{90DE0404-CEF4-DDA6-A1AB-24D16B04FBF5}"/>
              </a:ext>
            </a:extLst>
          </p:cNvPr>
          <p:cNvSpPr/>
          <p:nvPr/>
        </p:nvSpPr>
        <p:spPr>
          <a:xfrm>
            <a:off x="10705442" y="4384812"/>
            <a:ext cx="949911" cy="6214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700" dirty="0"/>
              <a:t>Target5</a:t>
            </a:r>
            <a:endParaRPr lang="zh-TW" altLang="en-US" sz="1700" dirty="0"/>
          </a:p>
        </p:txBody>
      </p:sp>
      <p:cxnSp>
        <p:nvCxnSpPr>
          <p:cNvPr id="118" name="直線接點 117">
            <a:extLst>
              <a:ext uri="{FF2B5EF4-FFF2-40B4-BE49-F238E27FC236}">
                <a16:creationId xmlns:a16="http://schemas.microsoft.com/office/drawing/2014/main" id="{6FFA38D7-7010-FD2D-97E7-EB3B552AE796}"/>
              </a:ext>
            </a:extLst>
          </p:cNvPr>
          <p:cNvCxnSpPr>
            <a:cxnSpLocks/>
            <a:stCxn id="108" idx="2"/>
          </p:cNvCxnSpPr>
          <p:nvPr/>
        </p:nvCxnSpPr>
        <p:spPr>
          <a:xfrm flipH="1">
            <a:off x="7329535" y="3080553"/>
            <a:ext cx="1" cy="29356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直線接點 120">
            <a:extLst>
              <a:ext uri="{FF2B5EF4-FFF2-40B4-BE49-F238E27FC236}">
                <a16:creationId xmlns:a16="http://schemas.microsoft.com/office/drawing/2014/main" id="{9F1E8826-D733-7C1F-82CC-B1769096B197}"/>
              </a:ext>
            </a:extLst>
          </p:cNvPr>
          <p:cNvCxnSpPr>
            <a:cxnSpLocks/>
            <a:stCxn id="109" idx="2"/>
          </p:cNvCxnSpPr>
          <p:nvPr/>
        </p:nvCxnSpPr>
        <p:spPr>
          <a:xfrm>
            <a:off x="8454838" y="3080553"/>
            <a:ext cx="0" cy="29356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5" name="直線接點 124">
            <a:extLst>
              <a:ext uri="{FF2B5EF4-FFF2-40B4-BE49-F238E27FC236}">
                <a16:creationId xmlns:a16="http://schemas.microsoft.com/office/drawing/2014/main" id="{84DB25F9-0E3B-96C0-AB5F-0719A6880DDE}"/>
              </a:ext>
            </a:extLst>
          </p:cNvPr>
          <p:cNvCxnSpPr>
            <a:cxnSpLocks/>
            <a:stCxn id="110" idx="2"/>
          </p:cNvCxnSpPr>
          <p:nvPr/>
        </p:nvCxnSpPr>
        <p:spPr>
          <a:xfrm>
            <a:off x="9580140" y="3080553"/>
            <a:ext cx="0" cy="29356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9" name="直線接點 128">
            <a:extLst>
              <a:ext uri="{FF2B5EF4-FFF2-40B4-BE49-F238E27FC236}">
                <a16:creationId xmlns:a16="http://schemas.microsoft.com/office/drawing/2014/main" id="{BABE8713-6DA7-25C4-0CA7-13261C555BAD}"/>
              </a:ext>
            </a:extLst>
          </p:cNvPr>
          <p:cNvCxnSpPr>
            <a:cxnSpLocks/>
            <a:stCxn id="111" idx="2"/>
          </p:cNvCxnSpPr>
          <p:nvPr/>
        </p:nvCxnSpPr>
        <p:spPr>
          <a:xfrm>
            <a:off x="10705442" y="3080553"/>
            <a:ext cx="0" cy="29356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3" name="直線接點 132">
            <a:extLst>
              <a:ext uri="{FF2B5EF4-FFF2-40B4-BE49-F238E27FC236}">
                <a16:creationId xmlns:a16="http://schemas.microsoft.com/office/drawing/2014/main" id="{5394BECA-99FC-CFBC-90A4-2D6928C5C322}"/>
              </a:ext>
            </a:extLst>
          </p:cNvPr>
          <p:cNvCxnSpPr>
            <a:cxnSpLocks/>
          </p:cNvCxnSpPr>
          <p:nvPr/>
        </p:nvCxnSpPr>
        <p:spPr>
          <a:xfrm>
            <a:off x="6665703" y="4091244"/>
            <a:ext cx="0" cy="28207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直線接點 135">
            <a:extLst>
              <a:ext uri="{FF2B5EF4-FFF2-40B4-BE49-F238E27FC236}">
                <a16:creationId xmlns:a16="http://schemas.microsoft.com/office/drawing/2014/main" id="{C3DF1BCD-0626-FE78-F1D9-B4F05378C376}"/>
              </a:ext>
            </a:extLst>
          </p:cNvPr>
          <p:cNvCxnSpPr>
            <a:cxnSpLocks/>
          </p:cNvCxnSpPr>
          <p:nvPr/>
        </p:nvCxnSpPr>
        <p:spPr>
          <a:xfrm>
            <a:off x="7785309" y="4091244"/>
            <a:ext cx="0" cy="28207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7" name="直線接點 136">
            <a:extLst>
              <a:ext uri="{FF2B5EF4-FFF2-40B4-BE49-F238E27FC236}">
                <a16:creationId xmlns:a16="http://schemas.microsoft.com/office/drawing/2014/main" id="{1D5F2E1C-9645-7529-D233-D819DAB92DB2}"/>
              </a:ext>
            </a:extLst>
          </p:cNvPr>
          <p:cNvCxnSpPr>
            <a:cxnSpLocks/>
          </p:cNvCxnSpPr>
          <p:nvPr/>
        </p:nvCxnSpPr>
        <p:spPr>
          <a:xfrm>
            <a:off x="8911630" y="4091244"/>
            <a:ext cx="0" cy="28207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直線接點 137">
            <a:extLst>
              <a:ext uri="{FF2B5EF4-FFF2-40B4-BE49-F238E27FC236}">
                <a16:creationId xmlns:a16="http://schemas.microsoft.com/office/drawing/2014/main" id="{645BB0B2-B99B-95D2-E2AB-987A14A4A0E9}"/>
              </a:ext>
            </a:extLst>
          </p:cNvPr>
          <p:cNvCxnSpPr>
            <a:cxnSpLocks/>
          </p:cNvCxnSpPr>
          <p:nvPr/>
        </p:nvCxnSpPr>
        <p:spPr>
          <a:xfrm>
            <a:off x="10053544" y="4091244"/>
            <a:ext cx="0" cy="2820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9" name="直線接點 138">
            <a:extLst>
              <a:ext uri="{FF2B5EF4-FFF2-40B4-BE49-F238E27FC236}">
                <a16:creationId xmlns:a16="http://schemas.microsoft.com/office/drawing/2014/main" id="{CE4569B2-97D9-C612-AA8D-AB354467DD7A}"/>
              </a:ext>
            </a:extLst>
          </p:cNvPr>
          <p:cNvCxnSpPr>
            <a:cxnSpLocks/>
          </p:cNvCxnSpPr>
          <p:nvPr/>
        </p:nvCxnSpPr>
        <p:spPr>
          <a:xfrm>
            <a:off x="11184419" y="4091244"/>
            <a:ext cx="0" cy="28207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7" name="矩形: 圓角 116">
            <a:extLst>
              <a:ext uri="{FF2B5EF4-FFF2-40B4-BE49-F238E27FC236}">
                <a16:creationId xmlns:a16="http://schemas.microsoft.com/office/drawing/2014/main" id="{00EE7134-C939-1994-1828-D35F28D5C244}"/>
              </a:ext>
            </a:extLst>
          </p:cNvPr>
          <p:cNvSpPr/>
          <p:nvPr/>
        </p:nvSpPr>
        <p:spPr>
          <a:xfrm>
            <a:off x="6204237" y="3374120"/>
            <a:ext cx="5451116" cy="7171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Kafka (Black Box)</a:t>
            </a:r>
            <a:endParaRPr lang="zh-TW" altLang="en-US" dirty="0"/>
          </a:p>
        </p:txBody>
      </p:sp>
    </p:spTree>
    <p:extLst>
      <p:ext uri="{BB962C8B-B14F-4D97-AF65-F5344CB8AC3E}">
        <p14:creationId xmlns:p14="http://schemas.microsoft.com/office/powerpoint/2010/main" val="139300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par>
                                <p:cTn id="43" presetID="10"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par>
                                <p:cTn id="49" presetID="10"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500"/>
                                        <p:tgtEl>
                                          <p:spTgt spid="68"/>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par>
                                <p:cTn id="56" presetID="10" presetClass="entr" presetSubtype="0"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childTnLst>
                                </p:cTn>
                              </p:par>
                              <p:par>
                                <p:cTn id="59" presetID="10" presetClass="entr" presetSubtype="0" fill="hold"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fade">
                                      <p:cBhvr>
                                        <p:cTn id="64" dur="500"/>
                                        <p:tgtEl>
                                          <p:spTgt spid="81"/>
                                        </p:tgtEl>
                                      </p:cBhvr>
                                    </p:animEffect>
                                  </p:childTnLst>
                                </p:cTn>
                              </p:par>
                              <p:par>
                                <p:cTn id="65" presetID="10" presetClass="entr" presetSubtype="0"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fade">
                                      <p:cBhvr>
                                        <p:cTn id="72" dur="500"/>
                                        <p:tgtEl>
                                          <p:spTgt spid="118"/>
                                        </p:tgtEl>
                                      </p:cBhvr>
                                    </p:animEffect>
                                  </p:childTnLst>
                                </p:cTn>
                              </p:par>
                              <p:par>
                                <p:cTn id="73" presetID="10" presetClass="entr" presetSubtype="0" fill="hold" nodeType="withEffect">
                                  <p:stCondLst>
                                    <p:cond delay="0"/>
                                  </p:stCondLst>
                                  <p:childTnLst>
                                    <p:set>
                                      <p:cBhvr>
                                        <p:cTn id="74" dur="1" fill="hold">
                                          <p:stCondLst>
                                            <p:cond delay="0"/>
                                          </p:stCondLst>
                                        </p:cTn>
                                        <p:tgtEl>
                                          <p:spTgt spid="121"/>
                                        </p:tgtEl>
                                        <p:attrNameLst>
                                          <p:attrName>style.visibility</p:attrName>
                                        </p:attrNameLst>
                                      </p:cBhvr>
                                      <p:to>
                                        <p:strVal val="visible"/>
                                      </p:to>
                                    </p:set>
                                    <p:animEffect transition="in" filter="fade">
                                      <p:cBhvr>
                                        <p:cTn id="75" dur="500"/>
                                        <p:tgtEl>
                                          <p:spTgt spid="121"/>
                                        </p:tgtEl>
                                      </p:cBhvr>
                                    </p:animEffect>
                                  </p:childTnLst>
                                </p:cTn>
                              </p:par>
                              <p:par>
                                <p:cTn id="76" presetID="10" presetClass="entr" presetSubtype="0" fill="hold" nodeType="withEffect">
                                  <p:stCondLst>
                                    <p:cond delay="0"/>
                                  </p:stCondLst>
                                  <p:childTnLst>
                                    <p:set>
                                      <p:cBhvr>
                                        <p:cTn id="77" dur="1" fill="hold">
                                          <p:stCondLst>
                                            <p:cond delay="0"/>
                                          </p:stCondLst>
                                        </p:cTn>
                                        <p:tgtEl>
                                          <p:spTgt spid="125"/>
                                        </p:tgtEl>
                                        <p:attrNameLst>
                                          <p:attrName>style.visibility</p:attrName>
                                        </p:attrNameLst>
                                      </p:cBhvr>
                                      <p:to>
                                        <p:strVal val="visible"/>
                                      </p:to>
                                    </p:set>
                                    <p:animEffect transition="in" filter="fade">
                                      <p:cBhvr>
                                        <p:cTn id="78" dur="500"/>
                                        <p:tgtEl>
                                          <p:spTgt spid="125"/>
                                        </p:tgtEl>
                                      </p:cBhvr>
                                    </p:animEffect>
                                  </p:childTnLst>
                                </p:cTn>
                              </p:par>
                              <p:par>
                                <p:cTn id="79" presetID="10"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animEffect transition="in" filter="fade">
                                      <p:cBhvr>
                                        <p:cTn id="81" dur="500"/>
                                        <p:tgtEl>
                                          <p:spTgt spid="129"/>
                                        </p:tgtEl>
                                      </p:cBhvr>
                                    </p:animEffect>
                                  </p:childTnLst>
                                </p:cTn>
                              </p:par>
                              <p:par>
                                <p:cTn id="82" presetID="10" presetClass="entr" presetSubtype="0" fill="hold" nodeType="withEffect">
                                  <p:stCondLst>
                                    <p:cond delay="0"/>
                                  </p:stCondLst>
                                  <p:childTnLst>
                                    <p:set>
                                      <p:cBhvr>
                                        <p:cTn id="83" dur="1" fill="hold">
                                          <p:stCondLst>
                                            <p:cond delay="0"/>
                                          </p:stCondLst>
                                        </p:cTn>
                                        <p:tgtEl>
                                          <p:spTgt spid="133"/>
                                        </p:tgtEl>
                                        <p:attrNameLst>
                                          <p:attrName>style.visibility</p:attrName>
                                        </p:attrNameLst>
                                      </p:cBhvr>
                                      <p:to>
                                        <p:strVal val="visible"/>
                                      </p:to>
                                    </p:set>
                                    <p:animEffect transition="in" filter="fade">
                                      <p:cBhvr>
                                        <p:cTn id="84" dur="500"/>
                                        <p:tgtEl>
                                          <p:spTgt spid="133"/>
                                        </p:tgtEl>
                                      </p:cBhvr>
                                    </p:animEffect>
                                  </p:childTnLst>
                                </p:cTn>
                              </p:par>
                              <p:par>
                                <p:cTn id="85" presetID="10" presetClass="entr" presetSubtype="0" fill="hold" nodeType="withEffect">
                                  <p:stCondLst>
                                    <p:cond delay="0"/>
                                  </p:stCondLst>
                                  <p:childTnLst>
                                    <p:set>
                                      <p:cBhvr>
                                        <p:cTn id="86" dur="1" fill="hold">
                                          <p:stCondLst>
                                            <p:cond delay="0"/>
                                          </p:stCondLst>
                                        </p:cTn>
                                        <p:tgtEl>
                                          <p:spTgt spid="136"/>
                                        </p:tgtEl>
                                        <p:attrNameLst>
                                          <p:attrName>style.visibility</p:attrName>
                                        </p:attrNameLst>
                                      </p:cBhvr>
                                      <p:to>
                                        <p:strVal val="visible"/>
                                      </p:to>
                                    </p:set>
                                    <p:animEffect transition="in" filter="fade">
                                      <p:cBhvr>
                                        <p:cTn id="87" dur="500"/>
                                        <p:tgtEl>
                                          <p:spTgt spid="136"/>
                                        </p:tgtEl>
                                      </p:cBhvr>
                                    </p:animEffect>
                                  </p:childTnLst>
                                </p:cTn>
                              </p:par>
                              <p:par>
                                <p:cTn id="88" presetID="10" presetClass="entr" presetSubtype="0" fill="hold" nodeType="withEffect">
                                  <p:stCondLst>
                                    <p:cond delay="0"/>
                                  </p:stCondLst>
                                  <p:childTnLst>
                                    <p:set>
                                      <p:cBhvr>
                                        <p:cTn id="89" dur="1" fill="hold">
                                          <p:stCondLst>
                                            <p:cond delay="0"/>
                                          </p:stCondLst>
                                        </p:cTn>
                                        <p:tgtEl>
                                          <p:spTgt spid="137"/>
                                        </p:tgtEl>
                                        <p:attrNameLst>
                                          <p:attrName>style.visibility</p:attrName>
                                        </p:attrNameLst>
                                      </p:cBhvr>
                                      <p:to>
                                        <p:strVal val="visible"/>
                                      </p:to>
                                    </p:set>
                                    <p:animEffect transition="in" filter="fade">
                                      <p:cBhvr>
                                        <p:cTn id="90" dur="500"/>
                                        <p:tgtEl>
                                          <p:spTgt spid="137"/>
                                        </p:tgtEl>
                                      </p:cBhvr>
                                    </p:animEffect>
                                  </p:childTnLst>
                                </p:cTn>
                              </p:par>
                              <p:par>
                                <p:cTn id="91" presetID="10" presetClass="entr" presetSubtype="0" fill="hold" nodeType="withEffect">
                                  <p:stCondLst>
                                    <p:cond delay="0"/>
                                  </p:stCondLst>
                                  <p:childTnLst>
                                    <p:set>
                                      <p:cBhvr>
                                        <p:cTn id="92" dur="1" fill="hold">
                                          <p:stCondLst>
                                            <p:cond delay="0"/>
                                          </p:stCondLst>
                                        </p:cTn>
                                        <p:tgtEl>
                                          <p:spTgt spid="138"/>
                                        </p:tgtEl>
                                        <p:attrNameLst>
                                          <p:attrName>style.visibility</p:attrName>
                                        </p:attrNameLst>
                                      </p:cBhvr>
                                      <p:to>
                                        <p:strVal val="visible"/>
                                      </p:to>
                                    </p:set>
                                    <p:animEffect transition="in" filter="fade">
                                      <p:cBhvr>
                                        <p:cTn id="93" dur="500"/>
                                        <p:tgtEl>
                                          <p:spTgt spid="138"/>
                                        </p:tgtEl>
                                      </p:cBhvr>
                                    </p:animEffect>
                                  </p:childTnLst>
                                </p:cTn>
                              </p:par>
                              <p:par>
                                <p:cTn id="94" presetID="10" presetClass="entr" presetSubtype="0" fill="hold" nodeType="withEffect">
                                  <p:stCondLst>
                                    <p:cond delay="0"/>
                                  </p:stCondLst>
                                  <p:childTnLst>
                                    <p:set>
                                      <p:cBhvr>
                                        <p:cTn id="95" dur="1" fill="hold">
                                          <p:stCondLst>
                                            <p:cond delay="0"/>
                                          </p:stCondLst>
                                        </p:cTn>
                                        <p:tgtEl>
                                          <p:spTgt spid="139"/>
                                        </p:tgtEl>
                                        <p:attrNameLst>
                                          <p:attrName>style.visibility</p:attrName>
                                        </p:attrNameLst>
                                      </p:cBhvr>
                                      <p:to>
                                        <p:strVal val="visible"/>
                                      </p:to>
                                    </p:set>
                                    <p:animEffect transition="in" filter="fade">
                                      <p:cBhvr>
                                        <p:cTn id="96" dur="500"/>
                                        <p:tgtEl>
                                          <p:spTgt spid="13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fade">
                                      <p:cBhvr>
                                        <p:cTn id="99"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C922821-F4BC-484C-B5B3-E15751DA664C}"/>
              </a:ext>
            </a:extLst>
          </p:cNvPr>
          <p:cNvSpPr>
            <a:spLocks noGrp="1"/>
          </p:cNvSpPr>
          <p:nvPr>
            <p:ph type="sldNum" sz="quarter" idx="12"/>
          </p:nvPr>
        </p:nvSpPr>
        <p:spPr/>
        <p:txBody>
          <a:bodyPr/>
          <a:lstStyle/>
          <a:p>
            <a:fld id="{C9EB64BF-4CA5-46BA-A5CE-86606FEF991F}" type="slidenum">
              <a:rPr lang="zh-TW" altLang="en-US" smtClean="0"/>
              <a:t>6</a:t>
            </a:fld>
            <a:endParaRPr lang="zh-TW" altLang="en-US"/>
          </a:p>
        </p:txBody>
      </p:sp>
      <p:sp>
        <p:nvSpPr>
          <p:cNvPr id="6" name="標題 1">
            <a:extLst>
              <a:ext uri="{FF2B5EF4-FFF2-40B4-BE49-F238E27FC236}">
                <a16:creationId xmlns:a16="http://schemas.microsoft.com/office/drawing/2014/main" id="{83F606E8-DC33-4110-75F3-F7A5D4EA1146}"/>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Key Features &amp; Benefits of Kafka</a:t>
            </a:r>
            <a:endParaRPr lang="zh-TW" altLang="en-US" sz="4000" b="1" cap="none" dirty="0"/>
          </a:p>
        </p:txBody>
      </p:sp>
      <p:sp>
        <p:nvSpPr>
          <p:cNvPr id="5" name="內容版面配置區 2">
            <a:extLst>
              <a:ext uri="{FF2B5EF4-FFF2-40B4-BE49-F238E27FC236}">
                <a16:creationId xmlns:a16="http://schemas.microsoft.com/office/drawing/2014/main" id="{2533B523-1DB6-AEAC-D2CD-E5F5558B6BD9}"/>
              </a:ext>
            </a:extLst>
          </p:cNvPr>
          <p:cNvSpPr>
            <a:spLocks noGrp="1"/>
          </p:cNvSpPr>
          <p:nvPr>
            <p:ph sz="quarter" idx="13"/>
          </p:nvPr>
        </p:nvSpPr>
        <p:spPr>
          <a:xfrm>
            <a:off x="913774" y="1266871"/>
            <a:ext cx="10363826" cy="4972612"/>
          </a:xfrm>
        </p:spPr>
        <p:txBody>
          <a:bodyPr>
            <a:normAutofit/>
          </a:bodyPr>
          <a:lstStyle/>
          <a:p>
            <a:pPr marL="514350" indent="-514350">
              <a:buFont typeface="+mj-lt"/>
              <a:buAutoNum type="arabicPeriod"/>
            </a:pPr>
            <a:r>
              <a:rPr lang="en-US" altLang="zh-TW" sz="2800" b="1" cap="none" dirty="0">
                <a:solidFill>
                  <a:srgbClr val="0000FF"/>
                </a:solidFill>
              </a:rPr>
              <a:t>Decoupling: </a:t>
            </a:r>
            <a:r>
              <a:rPr lang="en-US" altLang="zh-TW" sz="2800" cap="none" dirty="0"/>
              <a:t>reduce system complexity</a:t>
            </a:r>
          </a:p>
          <a:p>
            <a:pPr marL="514350" indent="-514350">
              <a:buFont typeface="+mj-lt"/>
              <a:buAutoNum type="arabicPeriod"/>
            </a:pPr>
            <a:r>
              <a:rPr lang="en-US" altLang="zh-TW" sz="2800" b="1" cap="none" dirty="0">
                <a:solidFill>
                  <a:srgbClr val="0000FF"/>
                </a:solidFill>
              </a:rPr>
              <a:t>Large Scale: </a:t>
            </a:r>
            <a:r>
              <a:rPr lang="en-US" altLang="zh-TW" sz="2800" cap="none" dirty="0"/>
              <a:t>more than 100 brokers, million of messages per second</a:t>
            </a:r>
            <a:endParaRPr lang="en-US" altLang="zh-TW" sz="2800" b="1" cap="none" dirty="0">
              <a:solidFill>
                <a:srgbClr val="0000FF"/>
              </a:solidFill>
            </a:endParaRPr>
          </a:p>
          <a:p>
            <a:pPr marL="514350" indent="-514350">
              <a:buFont typeface="+mj-lt"/>
              <a:buAutoNum type="arabicPeriod"/>
            </a:pPr>
            <a:r>
              <a:rPr lang="en-US" altLang="zh-TW" sz="2800" b="1" cap="none" dirty="0">
                <a:solidFill>
                  <a:srgbClr val="0000FF"/>
                </a:solidFill>
              </a:rPr>
              <a:t>High Performance: </a:t>
            </a:r>
            <a:r>
              <a:rPr lang="en-US" altLang="zh-TW" sz="2800" cap="none" dirty="0"/>
              <a:t>latency less than 10ms</a:t>
            </a:r>
            <a:endParaRPr lang="en-US" altLang="zh-TW" sz="2800" b="1" cap="none" dirty="0">
              <a:solidFill>
                <a:srgbClr val="0000FF"/>
              </a:solidFill>
            </a:endParaRPr>
          </a:p>
          <a:p>
            <a:pPr marL="514350" indent="-514350">
              <a:buFont typeface="+mj-lt"/>
              <a:buAutoNum type="arabicPeriod"/>
            </a:pPr>
            <a:r>
              <a:rPr lang="en-US" altLang="zh-TW" sz="2800" b="1" cap="none" dirty="0">
                <a:solidFill>
                  <a:srgbClr val="0000FF"/>
                </a:solidFill>
              </a:rPr>
              <a:t>Fault Tolerance: </a:t>
            </a:r>
            <a:r>
              <a:rPr lang="en-US" altLang="zh-TW" sz="2800" cap="none" dirty="0"/>
              <a:t>generate duplicate partition of data</a:t>
            </a:r>
          </a:p>
          <a:p>
            <a:pPr marL="514350" indent="-514350">
              <a:buFont typeface="+mj-lt"/>
              <a:buAutoNum type="arabicPeriod"/>
            </a:pPr>
            <a:r>
              <a:rPr lang="en-US" altLang="zh-TW" sz="2800" b="1" cap="none" dirty="0">
                <a:solidFill>
                  <a:srgbClr val="0000FF"/>
                </a:solidFill>
              </a:rPr>
              <a:t>Maintain the Order of Data: </a:t>
            </a:r>
            <a:r>
              <a:rPr lang="en-US" altLang="zh-TW" sz="2800" cap="none" dirty="0"/>
              <a:t>ensure data order in each partition</a:t>
            </a:r>
          </a:p>
          <a:p>
            <a:pPr marL="514350" indent="-514350">
              <a:buFont typeface="+mj-lt"/>
              <a:buAutoNum type="arabicPeriod"/>
            </a:pPr>
            <a:r>
              <a:rPr lang="en-US" altLang="zh-TW" sz="2800" b="1" cap="none" dirty="0">
                <a:solidFill>
                  <a:srgbClr val="0000FF"/>
                </a:solidFill>
              </a:rPr>
              <a:t>Resilient: </a:t>
            </a:r>
            <a:r>
              <a:rPr lang="en-US" altLang="zh-TW" sz="2800" cap="none" dirty="0"/>
              <a:t>easily recover if encounters any errors</a:t>
            </a:r>
          </a:p>
          <a:p>
            <a:pPr marL="514350" indent="-514350">
              <a:buFont typeface="+mj-lt"/>
              <a:buAutoNum type="arabicPeriod"/>
            </a:pPr>
            <a:r>
              <a:rPr lang="en-US" altLang="zh-TW" sz="2600" b="1" cap="none" dirty="0">
                <a:solidFill>
                  <a:srgbClr val="0000FF"/>
                </a:solidFill>
              </a:rPr>
              <a:t>Event Driven: </a:t>
            </a:r>
            <a:r>
              <a:rPr lang="en-US" altLang="zh-TW" sz="2600" cap="none" dirty="0"/>
              <a:t>Publisher and Subscriber mechanism</a:t>
            </a:r>
            <a:endParaRPr lang="zh-TW" altLang="en-US" sz="2600" cap="none" dirty="0"/>
          </a:p>
        </p:txBody>
      </p:sp>
    </p:spTree>
    <p:extLst>
      <p:ext uri="{BB962C8B-B14F-4D97-AF65-F5344CB8AC3E}">
        <p14:creationId xmlns:p14="http://schemas.microsoft.com/office/powerpoint/2010/main" val="270332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C922821-F4BC-484C-B5B3-E15751DA664C}"/>
              </a:ext>
            </a:extLst>
          </p:cNvPr>
          <p:cNvSpPr>
            <a:spLocks noGrp="1"/>
          </p:cNvSpPr>
          <p:nvPr>
            <p:ph type="sldNum" sz="quarter" idx="12"/>
          </p:nvPr>
        </p:nvSpPr>
        <p:spPr/>
        <p:txBody>
          <a:bodyPr/>
          <a:lstStyle/>
          <a:p>
            <a:fld id="{C9EB64BF-4CA5-46BA-A5CE-86606FEF991F}" type="slidenum">
              <a:rPr lang="zh-TW" altLang="en-US" smtClean="0"/>
              <a:t>7</a:t>
            </a:fld>
            <a:endParaRPr lang="zh-TW" altLang="en-US"/>
          </a:p>
        </p:txBody>
      </p:sp>
      <p:sp>
        <p:nvSpPr>
          <p:cNvPr id="6" name="標題 1">
            <a:extLst>
              <a:ext uri="{FF2B5EF4-FFF2-40B4-BE49-F238E27FC236}">
                <a16:creationId xmlns:a16="http://schemas.microsoft.com/office/drawing/2014/main" id="{83F606E8-DC33-4110-75F3-F7A5D4EA1146}"/>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Key Features &amp; Benefits of Kafka</a:t>
            </a:r>
            <a:endParaRPr lang="zh-TW" altLang="en-US" sz="4000" b="1" cap="none" dirty="0"/>
          </a:p>
        </p:txBody>
      </p:sp>
      <p:sp>
        <p:nvSpPr>
          <p:cNvPr id="5" name="內容版面配置區 2">
            <a:extLst>
              <a:ext uri="{FF2B5EF4-FFF2-40B4-BE49-F238E27FC236}">
                <a16:creationId xmlns:a16="http://schemas.microsoft.com/office/drawing/2014/main" id="{2533B523-1DB6-AEAC-D2CD-E5F5558B6BD9}"/>
              </a:ext>
            </a:extLst>
          </p:cNvPr>
          <p:cNvSpPr>
            <a:spLocks noGrp="1"/>
          </p:cNvSpPr>
          <p:nvPr>
            <p:ph sz="quarter" idx="13"/>
          </p:nvPr>
        </p:nvSpPr>
        <p:spPr>
          <a:xfrm>
            <a:off x="913774" y="1266871"/>
            <a:ext cx="10363826" cy="4972612"/>
          </a:xfrm>
        </p:spPr>
        <p:txBody>
          <a:bodyPr>
            <a:normAutofit/>
          </a:bodyPr>
          <a:lstStyle/>
          <a:p>
            <a:pPr>
              <a:buFont typeface="Wingdings" panose="05000000000000000000" pitchFamily="2" charset="2"/>
              <a:buChar char="l"/>
            </a:pPr>
            <a:r>
              <a:rPr lang="en-US" altLang="zh-TW" sz="2800" b="1" cap="none" dirty="0">
                <a:solidFill>
                  <a:srgbClr val="0000FF"/>
                </a:solidFill>
              </a:rPr>
              <a:t> </a:t>
            </a:r>
            <a:r>
              <a:rPr lang="en-US" altLang="zh-TW" sz="2800" cap="none" dirty="0"/>
              <a:t>Message Transfer without </a:t>
            </a:r>
            <a:r>
              <a:rPr lang="en-US" altLang="zh-TW" sz="2800" b="1" cap="none" dirty="0">
                <a:solidFill>
                  <a:srgbClr val="0000FF"/>
                </a:solidFill>
              </a:rPr>
              <a:t>Event-Driven Mechanism:</a:t>
            </a:r>
          </a:p>
          <a:p>
            <a:pPr>
              <a:buFont typeface="Wingdings" panose="05000000000000000000" pitchFamily="2" charset="2"/>
              <a:buChar char="l"/>
            </a:pPr>
            <a:endParaRPr lang="en-US" altLang="zh-TW" sz="2800" b="1" cap="none" dirty="0">
              <a:solidFill>
                <a:srgbClr val="0000FF"/>
              </a:solidFill>
            </a:endParaRPr>
          </a:p>
          <a:p>
            <a:pPr>
              <a:buFont typeface="Wingdings" panose="05000000000000000000" pitchFamily="2" charset="2"/>
              <a:buChar char="l"/>
            </a:pPr>
            <a:endParaRPr lang="en-US" altLang="zh-TW" sz="2800" b="1" cap="none" dirty="0">
              <a:solidFill>
                <a:srgbClr val="0000FF"/>
              </a:solidFill>
            </a:endParaRPr>
          </a:p>
          <a:p>
            <a:pPr marL="0" indent="0">
              <a:buNone/>
            </a:pPr>
            <a:r>
              <a:rPr lang="en-US" altLang="zh-TW" sz="2800" b="1" cap="none" dirty="0">
                <a:solidFill>
                  <a:srgbClr val="0000FF"/>
                </a:solidFill>
              </a:rPr>
              <a:t> </a:t>
            </a:r>
          </a:p>
          <a:p>
            <a:pPr>
              <a:buFont typeface="Wingdings" panose="05000000000000000000" pitchFamily="2" charset="2"/>
              <a:buChar char="l"/>
            </a:pPr>
            <a:r>
              <a:rPr lang="en-US" altLang="zh-TW" sz="2800" cap="none" dirty="0"/>
              <a:t> with </a:t>
            </a:r>
            <a:r>
              <a:rPr lang="en-US" altLang="zh-TW" sz="2800" b="1" cap="none" dirty="0">
                <a:solidFill>
                  <a:srgbClr val="0000FF"/>
                </a:solidFill>
              </a:rPr>
              <a:t>Event-Driven Mechanism:</a:t>
            </a:r>
            <a:endParaRPr lang="zh-TW" altLang="en-US" sz="2800" cap="none" dirty="0"/>
          </a:p>
        </p:txBody>
      </p:sp>
      <p:sp>
        <p:nvSpPr>
          <p:cNvPr id="2" name="矩形: 圓角 1">
            <a:extLst>
              <a:ext uri="{FF2B5EF4-FFF2-40B4-BE49-F238E27FC236}">
                <a16:creationId xmlns:a16="http://schemas.microsoft.com/office/drawing/2014/main" id="{A7FA47D0-FF84-64D8-82BE-291058F87957}"/>
              </a:ext>
            </a:extLst>
          </p:cNvPr>
          <p:cNvSpPr/>
          <p:nvPr/>
        </p:nvSpPr>
        <p:spPr>
          <a:xfrm>
            <a:off x="4297094" y="2418346"/>
            <a:ext cx="2422984" cy="101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Data in </a:t>
            </a:r>
            <a:r>
              <a:rPr lang="en-US" altLang="zh-TW" sz="2400" b="1" dirty="0"/>
              <a:t>Server</a:t>
            </a:r>
            <a:endParaRPr lang="zh-TW" altLang="en-US" sz="2400" b="1" dirty="0"/>
          </a:p>
        </p:txBody>
      </p:sp>
      <p:cxnSp>
        <p:nvCxnSpPr>
          <p:cNvPr id="8" name="直線單箭頭接點 7">
            <a:extLst>
              <a:ext uri="{FF2B5EF4-FFF2-40B4-BE49-F238E27FC236}">
                <a16:creationId xmlns:a16="http://schemas.microsoft.com/office/drawing/2014/main" id="{2D1E0EF5-7690-D17A-DAF3-70B51F4E082C}"/>
              </a:ext>
            </a:extLst>
          </p:cNvPr>
          <p:cNvCxnSpPr>
            <a:cxnSpLocks/>
            <a:endCxn id="2" idx="1"/>
          </p:cNvCxnSpPr>
          <p:nvPr/>
        </p:nvCxnSpPr>
        <p:spPr>
          <a:xfrm>
            <a:off x="3760310" y="2923673"/>
            <a:ext cx="5367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DF04DE3E-9A63-49E1-0555-5EDB3C6D3E21}"/>
              </a:ext>
            </a:extLst>
          </p:cNvPr>
          <p:cNvSpPr txBox="1"/>
          <p:nvPr/>
        </p:nvSpPr>
        <p:spPr>
          <a:xfrm>
            <a:off x="1010026" y="2662063"/>
            <a:ext cx="2846536" cy="523220"/>
          </a:xfrm>
          <a:prstGeom prst="rect">
            <a:avLst/>
          </a:prstGeom>
          <a:noFill/>
        </p:spPr>
        <p:txBody>
          <a:bodyPr wrap="square" rtlCol="0">
            <a:spAutoFit/>
          </a:bodyPr>
          <a:lstStyle/>
          <a:p>
            <a:pPr algn="ctr"/>
            <a:r>
              <a:rPr lang="en-US" altLang="zh-TW" sz="2800" dirty="0"/>
              <a:t>New Temperature</a:t>
            </a:r>
            <a:endParaRPr lang="zh-TW" altLang="en-US" sz="2800" dirty="0"/>
          </a:p>
        </p:txBody>
      </p:sp>
      <p:sp>
        <p:nvSpPr>
          <p:cNvPr id="13" name="矩形: 圓角 12">
            <a:extLst>
              <a:ext uri="{FF2B5EF4-FFF2-40B4-BE49-F238E27FC236}">
                <a16:creationId xmlns:a16="http://schemas.microsoft.com/office/drawing/2014/main" id="{5325222A-FC44-116D-9A6D-D55250958CA7}"/>
              </a:ext>
            </a:extLst>
          </p:cNvPr>
          <p:cNvSpPr/>
          <p:nvPr/>
        </p:nvSpPr>
        <p:spPr>
          <a:xfrm>
            <a:off x="8758990" y="2418346"/>
            <a:ext cx="2422984" cy="101065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b="1" dirty="0"/>
              <a:t>Application</a:t>
            </a:r>
          </a:p>
          <a:p>
            <a:pPr algn="ctr"/>
            <a:r>
              <a:rPr lang="en-US" altLang="zh-TW" sz="2400" dirty="0"/>
              <a:t>Temp Monitor</a:t>
            </a:r>
            <a:endParaRPr lang="zh-TW" altLang="en-US" sz="2400" dirty="0"/>
          </a:p>
        </p:txBody>
      </p:sp>
      <p:sp>
        <p:nvSpPr>
          <p:cNvPr id="14" name="箭號: 弧形上彎 13">
            <a:extLst>
              <a:ext uri="{FF2B5EF4-FFF2-40B4-BE49-F238E27FC236}">
                <a16:creationId xmlns:a16="http://schemas.microsoft.com/office/drawing/2014/main" id="{1F845DDC-F6E2-E1DB-52AE-587564B3D71E}"/>
              </a:ext>
            </a:extLst>
          </p:cNvPr>
          <p:cNvSpPr/>
          <p:nvPr/>
        </p:nvSpPr>
        <p:spPr>
          <a:xfrm>
            <a:off x="6141154" y="3428999"/>
            <a:ext cx="3962244" cy="581527"/>
          </a:xfrm>
          <a:prstGeom prst="curvedUpArrow">
            <a:avLst>
              <a:gd name="adj1" fmla="val 25000"/>
              <a:gd name="adj2" fmla="val 70926"/>
              <a:gd name="adj3" fmla="val 433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16" name="箭號: 弧形上彎 15">
            <a:extLst>
              <a:ext uri="{FF2B5EF4-FFF2-40B4-BE49-F238E27FC236}">
                <a16:creationId xmlns:a16="http://schemas.microsoft.com/office/drawing/2014/main" id="{FFEE8D8B-03ED-F631-5BF1-62C361FBC9C5}"/>
              </a:ext>
            </a:extLst>
          </p:cNvPr>
          <p:cNvSpPr/>
          <p:nvPr/>
        </p:nvSpPr>
        <p:spPr>
          <a:xfrm flipH="1" flipV="1">
            <a:off x="6141154" y="1836818"/>
            <a:ext cx="3962244" cy="581527"/>
          </a:xfrm>
          <a:prstGeom prst="curvedUpArrow">
            <a:avLst>
              <a:gd name="adj1" fmla="val 25000"/>
              <a:gd name="adj2" fmla="val 70926"/>
              <a:gd name="adj3" fmla="val 433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tx1"/>
              </a:solidFill>
            </a:endParaRPr>
          </a:p>
        </p:txBody>
      </p:sp>
      <p:sp>
        <p:nvSpPr>
          <p:cNvPr id="17" name="文字方塊 16">
            <a:extLst>
              <a:ext uri="{FF2B5EF4-FFF2-40B4-BE49-F238E27FC236}">
                <a16:creationId xmlns:a16="http://schemas.microsoft.com/office/drawing/2014/main" id="{E6867031-2434-6F17-D297-8E85A75F3518}"/>
              </a:ext>
            </a:extLst>
          </p:cNvPr>
          <p:cNvSpPr txBox="1"/>
          <p:nvPr/>
        </p:nvSpPr>
        <p:spPr>
          <a:xfrm>
            <a:off x="6720078" y="1865971"/>
            <a:ext cx="2846536" cy="523220"/>
          </a:xfrm>
          <a:prstGeom prst="rect">
            <a:avLst/>
          </a:prstGeom>
          <a:noFill/>
        </p:spPr>
        <p:txBody>
          <a:bodyPr wrap="square" rtlCol="0">
            <a:spAutoFit/>
          </a:bodyPr>
          <a:lstStyle/>
          <a:p>
            <a:pPr algn="ctr"/>
            <a:r>
              <a:rPr lang="en-US" altLang="zh-TW" sz="2800" dirty="0">
                <a:solidFill>
                  <a:schemeClr val="accent3">
                    <a:lumMod val="75000"/>
                  </a:schemeClr>
                </a:solidFill>
              </a:rPr>
              <a:t>Request Temp</a:t>
            </a:r>
            <a:endParaRPr lang="zh-TW" altLang="en-US" sz="2800" dirty="0">
              <a:solidFill>
                <a:schemeClr val="accent3">
                  <a:lumMod val="75000"/>
                </a:schemeClr>
              </a:solidFill>
            </a:endParaRPr>
          </a:p>
        </p:txBody>
      </p:sp>
      <p:sp>
        <p:nvSpPr>
          <p:cNvPr id="18" name="文字方塊 17">
            <a:extLst>
              <a:ext uri="{FF2B5EF4-FFF2-40B4-BE49-F238E27FC236}">
                <a16:creationId xmlns:a16="http://schemas.microsoft.com/office/drawing/2014/main" id="{87D4F8B8-942E-B3B6-67BA-B6E348A8B731}"/>
              </a:ext>
            </a:extLst>
          </p:cNvPr>
          <p:cNvSpPr txBox="1"/>
          <p:nvPr/>
        </p:nvSpPr>
        <p:spPr>
          <a:xfrm>
            <a:off x="6720078" y="3489155"/>
            <a:ext cx="2846536" cy="523220"/>
          </a:xfrm>
          <a:prstGeom prst="rect">
            <a:avLst/>
          </a:prstGeom>
          <a:noFill/>
        </p:spPr>
        <p:txBody>
          <a:bodyPr wrap="square" rtlCol="0">
            <a:spAutoFit/>
          </a:bodyPr>
          <a:lstStyle/>
          <a:p>
            <a:pPr algn="ctr"/>
            <a:r>
              <a:rPr lang="en-US" altLang="zh-TW" sz="2800" dirty="0">
                <a:solidFill>
                  <a:srgbClr val="C00000"/>
                </a:solidFill>
              </a:rPr>
              <a:t>Retrieve Temp</a:t>
            </a:r>
            <a:endParaRPr lang="zh-TW" altLang="en-US" sz="2800" dirty="0">
              <a:solidFill>
                <a:srgbClr val="C00000"/>
              </a:solidFill>
            </a:endParaRPr>
          </a:p>
        </p:txBody>
      </p:sp>
      <p:sp>
        <p:nvSpPr>
          <p:cNvPr id="19" name="矩形: 圓角 18">
            <a:extLst>
              <a:ext uri="{FF2B5EF4-FFF2-40B4-BE49-F238E27FC236}">
                <a16:creationId xmlns:a16="http://schemas.microsoft.com/office/drawing/2014/main" id="{EA6E0B81-7831-5B80-6669-B23DBC4D7B05}"/>
              </a:ext>
            </a:extLst>
          </p:cNvPr>
          <p:cNvSpPr/>
          <p:nvPr/>
        </p:nvSpPr>
        <p:spPr>
          <a:xfrm>
            <a:off x="4092606" y="4465468"/>
            <a:ext cx="4137413" cy="2201662"/>
          </a:xfrm>
          <a:prstGeom prst="roundRect">
            <a:avLst/>
          </a:prstGeom>
          <a:noFill/>
          <a:ln w="28575">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A70C17FC-45AC-E029-539C-963A35008FA1}"/>
              </a:ext>
            </a:extLst>
          </p:cNvPr>
          <p:cNvSpPr txBox="1"/>
          <p:nvPr/>
        </p:nvSpPr>
        <p:spPr>
          <a:xfrm>
            <a:off x="4717886" y="4366702"/>
            <a:ext cx="2846536" cy="523220"/>
          </a:xfrm>
          <a:prstGeom prst="rect">
            <a:avLst/>
          </a:prstGeom>
          <a:noFill/>
        </p:spPr>
        <p:txBody>
          <a:bodyPr wrap="square" rtlCol="0">
            <a:spAutoFit/>
          </a:bodyPr>
          <a:lstStyle/>
          <a:p>
            <a:pPr algn="ctr"/>
            <a:r>
              <a:rPr lang="en-US" altLang="zh-TW" sz="2800" dirty="0">
                <a:solidFill>
                  <a:srgbClr val="FFC000"/>
                </a:solidFill>
              </a:rPr>
              <a:t>Event Driver</a:t>
            </a:r>
            <a:endParaRPr lang="zh-TW" altLang="en-US" sz="2800" dirty="0">
              <a:solidFill>
                <a:srgbClr val="FFC000"/>
              </a:solidFill>
            </a:endParaRPr>
          </a:p>
        </p:txBody>
      </p:sp>
      <p:sp>
        <p:nvSpPr>
          <p:cNvPr id="21" name="文字方塊 20">
            <a:extLst>
              <a:ext uri="{FF2B5EF4-FFF2-40B4-BE49-F238E27FC236}">
                <a16:creationId xmlns:a16="http://schemas.microsoft.com/office/drawing/2014/main" id="{59F1F4CE-BE30-C11E-6639-05A644961364}"/>
              </a:ext>
            </a:extLst>
          </p:cNvPr>
          <p:cNvSpPr txBox="1"/>
          <p:nvPr/>
        </p:nvSpPr>
        <p:spPr>
          <a:xfrm>
            <a:off x="9257888" y="1063391"/>
            <a:ext cx="2846536" cy="892552"/>
          </a:xfrm>
          <a:prstGeom prst="rect">
            <a:avLst/>
          </a:prstGeom>
          <a:noFill/>
        </p:spPr>
        <p:txBody>
          <a:bodyPr wrap="square" rtlCol="0">
            <a:spAutoFit/>
          </a:bodyPr>
          <a:lstStyle/>
          <a:p>
            <a:pPr algn="ctr"/>
            <a:r>
              <a:rPr lang="en-US" altLang="zh-TW" sz="2800" b="1" i="1" dirty="0">
                <a:solidFill>
                  <a:srgbClr val="FF0000"/>
                </a:solidFill>
              </a:rPr>
              <a:t>Inefficient!</a:t>
            </a:r>
          </a:p>
          <a:p>
            <a:pPr algn="ctr"/>
            <a:r>
              <a:rPr lang="en-US" altLang="zh-TW" sz="2400" dirty="0"/>
              <a:t>1ms is a huge load</a:t>
            </a:r>
            <a:endParaRPr lang="zh-TW" altLang="en-US" sz="2400" dirty="0"/>
          </a:p>
        </p:txBody>
      </p:sp>
      <p:sp>
        <p:nvSpPr>
          <p:cNvPr id="22" name="矩形: 圓角 21">
            <a:extLst>
              <a:ext uri="{FF2B5EF4-FFF2-40B4-BE49-F238E27FC236}">
                <a16:creationId xmlns:a16="http://schemas.microsoft.com/office/drawing/2014/main" id="{2A5895D6-11C6-D933-0DA5-76F4AEF060B3}"/>
              </a:ext>
            </a:extLst>
          </p:cNvPr>
          <p:cNvSpPr/>
          <p:nvPr/>
        </p:nvSpPr>
        <p:spPr>
          <a:xfrm>
            <a:off x="8759849" y="4617228"/>
            <a:ext cx="2422984" cy="101065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b="1" dirty="0"/>
              <a:t>Application</a:t>
            </a:r>
          </a:p>
          <a:p>
            <a:pPr algn="ctr"/>
            <a:r>
              <a:rPr lang="en-US" altLang="zh-TW" sz="2400" dirty="0"/>
              <a:t>Temp Monitor</a:t>
            </a:r>
            <a:endParaRPr lang="zh-TW" altLang="en-US" sz="2400" dirty="0"/>
          </a:p>
        </p:txBody>
      </p:sp>
      <p:sp>
        <p:nvSpPr>
          <p:cNvPr id="23" name="矩形: 圓角 22">
            <a:extLst>
              <a:ext uri="{FF2B5EF4-FFF2-40B4-BE49-F238E27FC236}">
                <a16:creationId xmlns:a16="http://schemas.microsoft.com/office/drawing/2014/main" id="{890887A3-1756-1FBA-53B0-831634FAF6BC}"/>
              </a:ext>
            </a:extLst>
          </p:cNvPr>
          <p:cNvSpPr/>
          <p:nvPr/>
        </p:nvSpPr>
        <p:spPr>
          <a:xfrm>
            <a:off x="6575589" y="4887454"/>
            <a:ext cx="1518081" cy="470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Subscriber</a:t>
            </a:r>
            <a:endParaRPr lang="zh-TW" altLang="en-US" sz="2400" b="1" dirty="0"/>
          </a:p>
        </p:txBody>
      </p:sp>
      <p:sp>
        <p:nvSpPr>
          <p:cNvPr id="24" name="矩形: 圓角 23">
            <a:extLst>
              <a:ext uri="{FF2B5EF4-FFF2-40B4-BE49-F238E27FC236}">
                <a16:creationId xmlns:a16="http://schemas.microsoft.com/office/drawing/2014/main" id="{15E06BAD-CEE2-0CDB-9A79-A39403BCB12C}"/>
              </a:ext>
            </a:extLst>
          </p:cNvPr>
          <p:cNvSpPr/>
          <p:nvPr/>
        </p:nvSpPr>
        <p:spPr>
          <a:xfrm>
            <a:off x="4305431" y="5312550"/>
            <a:ext cx="1340687" cy="470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Publisher</a:t>
            </a:r>
            <a:endParaRPr lang="zh-TW" altLang="en-US" sz="2400" b="1" dirty="0"/>
          </a:p>
        </p:txBody>
      </p:sp>
      <p:sp>
        <p:nvSpPr>
          <p:cNvPr id="25" name="矩形: 圓角 24">
            <a:extLst>
              <a:ext uri="{FF2B5EF4-FFF2-40B4-BE49-F238E27FC236}">
                <a16:creationId xmlns:a16="http://schemas.microsoft.com/office/drawing/2014/main" id="{E1A67D3B-87A5-0EF2-0207-E41E5C809F28}"/>
              </a:ext>
            </a:extLst>
          </p:cNvPr>
          <p:cNvSpPr/>
          <p:nvPr/>
        </p:nvSpPr>
        <p:spPr>
          <a:xfrm>
            <a:off x="6581298" y="5529007"/>
            <a:ext cx="1518081" cy="470202"/>
          </a:xfrm>
          <a:prstGeom prst="round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i="1" dirty="0"/>
              <a:t>Subscriber</a:t>
            </a:r>
            <a:endParaRPr lang="zh-TW" altLang="en-US" sz="2400" b="1" i="1" dirty="0"/>
          </a:p>
        </p:txBody>
      </p:sp>
      <p:sp>
        <p:nvSpPr>
          <p:cNvPr id="26" name="文字方塊 25">
            <a:extLst>
              <a:ext uri="{FF2B5EF4-FFF2-40B4-BE49-F238E27FC236}">
                <a16:creationId xmlns:a16="http://schemas.microsoft.com/office/drawing/2014/main" id="{6A9B0C87-078E-5E9A-7F6D-B5122D3688F3}"/>
              </a:ext>
            </a:extLst>
          </p:cNvPr>
          <p:cNvSpPr txBox="1"/>
          <p:nvPr/>
        </p:nvSpPr>
        <p:spPr>
          <a:xfrm rot="5400000">
            <a:off x="7147183" y="6020279"/>
            <a:ext cx="570775" cy="523220"/>
          </a:xfrm>
          <a:prstGeom prst="rect">
            <a:avLst/>
          </a:prstGeom>
          <a:noFill/>
        </p:spPr>
        <p:txBody>
          <a:bodyPr wrap="square" rtlCol="0">
            <a:spAutoFit/>
          </a:bodyPr>
          <a:lstStyle/>
          <a:p>
            <a:pPr algn="ctr"/>
            <a:r>
              <a:rPr lang="en-US" altLang="zh-TW" sz="2800" b="1" dirty="0"/>
              <a:t>…</a:t>
            </a:r>
            <a:endParaRPr lang="zh-TW" altLang="en-US" sz="2800" b="1" dirty="0"/>
          </a:p>
        </p:txBody>
      </p:sp>
      <p:cxnSp>
        <p:nvCxnSpPr>
          <p:cNvPr id="27" name="直線單箭頭接點 26">
            <a:extLst>
              <a:ext uri="{FF2B5EF4-FFF2-40B4-BE49-F238E27FC236}">
                <a16:creationId xmlns:a16="http://schemas.microsoft.com/office/drawing/2014/main" id="{4C4E9E00-BC83-9D52-5BB4-ABB6DE4508D2}"/>
              </a:ext>
            </a:extLst>
          </p:cNvPr>
          <p:cNvCxnSpPr>
            <a:cxnSpLocks/>
          </p:cNvCxnSpPr>
          <p:nvPr/>
        </p:nvCxnSpPr>
        <p:spPr>
          <a:xfrm>
            <a:off x="3760310" y="5550447"/>
            <a:ext cx="5367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58BDCA0F-FF4C-0386-634D-EDDE1638DF22}"/>
              </a:ext>
            </a:extLst>
          </p:cNvPr>
          <p:cNvSpPr txBox="1"/>
          <p:nvPr/>
        </p:nvSpPr>
        <p:spPr>
          <a:xfrm>
            <a:off x="1010026" y="5288837"/>
            <a:ext cx="2846536" cy="523220"/>
          </a:xfrm>
          <a:prstGeom prst="rect">
            <a:avLst/>
          </a:prstGeom>
          <a:noFill/>
        </p:spPr>
        <p:txBody>
          <a:bodyPr wrap="square" rtlCol="0">
            <a:spAutoFit/>
          </a:bodyPr>
          <a:lstStyle/>
          <a:p>
            <a:pPr algn="ctr"/>
            <a:r>
              <a:rPr lang="en-US" altLang="zh-TW" sz="2800" dirty="0"/>
              <a:t>New Temperature</a:t>
            </a:r>
            <a:endParaRPr lang="zh-TW" altLang="en-US" sz="2800" dirty="0"/>
          </a:p>
        </p:txBody>
      </p:sp>
      <p:cxnSp>
        <p:nvCxnSpPr>
          <p:cNvPr id="29" name="直線單箭頭接點 28">
            <a:extLst>
              <a:ext uri="{FF2B5EF4-FFF2-40B4-BE49-F238E27FC236}">
                <a16:creationId xmlns:a16="http://schemas.microsoft.com/office/drawing/2014/main" id="{93866E21-2525-F890-BE79-B1D55BBE6986}"/>
              </a:ext>
            </a:extLst>
          </p:cNvPr>
          <p:cNvCxnSpPr>
            <a:cxnSpLocks/>
            <a:stCxn id="24" idx="3"/>
            <a:endCxn id="23" idx="1"/>
          </p:cNvCxnSpPr>
          <p:nvPr/>
        </p:nvCxnSpPr>
        <p:spPr>
          <a:xfrm flipV="1">
            <a:off x="5646118" y="5122555"/>
            <a:ext cx="929471" cy="4250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8CBA84F6-0DAD-DC91-29FF-680ABC9FAE9A}"/>
              </a:ext>
            </a:extLst>
          </p:cNvPr>
          <p:cNvCxnSpPr>
            <a:cxnSpLocks/>
            <a:stCxn id="24" idx="3"/>
            <a:endCxn id="25" idx="1"/>
          </p:cNvCxnSpPr>
          <p:nvPr/>
        </p:nvCxnSpPr>
        <p:spPr>
          <a:xfrm>
            <a:off x="5646118" y="5547651"/>
            <a:ext cx="935180" cy="2164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1796E5DB-19FF-D8A0-7D9D-F8A58CC0FCEA}"/>
              </a:ext>
            </a:extLst>
          </p:cNvPr>
          <p:cNvCxnSpPr>
            <a:cxnSpLocks/>
            <a:stCxn id="24" idx="3"/>
          </p:cNvCxnSpPr>
          <p:nvPr/>
        </p:nvCxnSpPr>
        <p:spPr>
          <a:xfrm>
            <a:off x="5646118" y="5547651"/>
            <a:ext cx="908295" cy="8429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04959076-8FDD-51EC-5297-90C743125486}"/>
              </a:ext>
            </a:extLst>
          </p:cNvPr>
          <p:cNvCxnSpPr>
            <a:cxnSpLocks/>
            <a:stCxn id="23" idx="3"/>
            <a:endCxn id="22" idx="1"/>
          </p:cNvCxnSpPr>
          <p:nvPr/>
        </p:nvCxnSpPr>
        <p:spPr>
          <a:xfrm>
            <a:off x="8093670" y="5122555"/>
            <a:ext cx="66617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89DBF102-FE0A-976B-54A3-4C88DB9F1F03}"/>
              </a:ext>
            </a:extLst>
          </p:cNvPr>
          <p:cNvSpPr txBox="1"/>
          <p:nvPr/>
        </p:nvSpPr>
        <p:spPr>
          <a:xfrm>
            <a:off x="8846566" y="3796306"/>
            <a:ext cx="3345434" cy="830997"/>
          </a:xfrm>
          <a:prstGeom prst="rect">
            <a:avLst/>
          </a:prstGeom>
          <a:noFill/>
        </p:spPr>
        <p:txBody>
          <a:bodyPr wrap="square" rtlCol="0">
            <a:spAutoFit/>
          </a:bodyPr>
          <a:lstStyle/>
          <a:p>
            <a:pPr algn="ctr"/>
            <a:r>
              <a:rPr lang="en-US" altLang="zh-TW" sz="2800" b="1" i="1" dirty="0">
                <a:solidFill>
                  <a:srgbClr val="00B050"/>
                </a:solidFill>
              </a:rPr>
              <a:t>Efficient!</a:t>
            </a:r>
          </a:p>
          <a:p>
            <a:pPr algn="ctr"/>
            <a:r>
              <a:rPr lang="en-US" altLang="zh-TW" sz="2000" dirty="0"/>
              <a:t>Get data whenever it changes</a:t>
            </a:r>
            <a:endParaRPr lang="zh-TW" altLang="en-US" sz="2400" dirty="0"/>
          </a:p>
        </p:txBody>
      </p:sp>
    </p:spTree>
    <p:extLst>
      <p:ext uri="{BB962C8B-B14F-4D97-AF65-F5344CB8AC3E}">
        <p14:creationId xmlns:p14="http://schemas.microsoft.com/office/powerpoint/2010/main" val="13571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4" grpId="0" animBg="1"/>
      <p:bldP spid="16" grpId="0" animBg="1"/>
      <p:bldP spid="17" grpId="0"/>
      <p:bldP spid="18" grpId="0"/>
      <p:bldP spid="19" grpId="0" animBg="1"/>
      <p:bldP spid="20" grpId="0"/>
      <p:bldP spid="21" grpId="0"/>
      <p:bldP spid="22" grpId="0" animBg="1"/>
      <p:bldP spid="23" grpId="0" animBg="1"/>
      <p:bldP spid="24" grpId="0" animBg="1"/>
      <p:bldP spid="25" grpId="0" animBg="1"/>
      <p:bldP spid="26" grpId="0"/>
      <p:bldP spid="28"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C00452-9B15-5789-1C46-FC3E2DBDCD0C}"/>
              </a:ext>
            </a:extLst>
          </p:cNvPr>
          <p:cNvSpPr>
            <a:spLocks noGrp="1"/>
          </p:cNvSpPr>
          <p:nvPr>
            <p:ph type="sldNum" sz="quarter" idx="12"/>
          </p:nvPr>
        </p:nvSpPr>
        <p:spPr/>
        <p:txBody>
          <a:bodyPr/>
          <a:lstStyle/>
          <a:p>
            <a:fld id="{C9EB64BF-4CA5-46BA-A5CE-86606FEF991F}" type="slidenum">
              <a:rPr lang="zh-TW" altLang="en-US" smtClean="0"/>
              <a:t>8</a:t>
            </a:fld>
            <a:endParaRPr lang="zh-TW" altLang="en-US"/>
          </a:p>
        </p:txBody>
      </p:sp>
      <p:sp>
        <p:nvSpPr>
          <p:cNvPr id="5" name="標題 1">
            <a:extLst>
              <a:ext uri="{FF2B5EF4-FFF2-40B4-BE49-F238E27FC236}">
                <a16:creationId xmlns:a16="http://schemas.microsoft.com/office/drawing/2014/main" id="{B1EE52C0-2757-69EA-7803-946AF42612E7}"/>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How Kafka Works?</a:t>
            </a:r>
            <a:endParaRPr lang="zh-TW" altLang="en-US" sz="4000" b="1" cap="none" dirty="0"/>
          </a:p>
        </p:txBody>
      </p:sp>
      <p:sp>
        <p:nvSpPr>
          <p:cNvPr id="8" name="內容版面配置區 2">
            <a:extLst>
              <a:ext uri="{FF2B5EF4-FFF2-40B4-BE49-F238E27FC236}">
                <a16:creationId xmlns:a16="http://schemas.microsoft.com/office/drawing/2014/main" id="{9DDFDD2E-350B-C4B7-D62C-9F96ADC14548}"/>
              </a:ext>
            </a:extLst>
          </p:cNvPr>
          <p:cNvSpPr>
            <a:spLocks noGrp="1"/>
          </p:cNvSpPr>
          <p:nvPr>
            <p:ph sz="quarter" idx="13"/>
          </p:nvPr>
        </p:nvSpPr>
        <p:spPr>
          <a:xfrm>
            <a:off x="913774" y="1266871"/>
            <a:ext cx="10363826" cy="4972612"/>
          </a:xfrm>
        </p:spPr>
        <p:txBody>
          <a:bodyPr>
            <a:normAutofit/>
          </a:bodyPr>
          <a:lstStyle/>
          <a:p>
            <a:pPr>
              <a:buFont typeface="Wingdings" panose="05000000000000000000" pitchFamily="2" charset="2"/>
              <a:buChar char="l"/>
            </a:pPr>
            <a:r>
              <a:rPr lang="en-US" altLang="zh-TW" sz="2800" b="1" cap="none" dirty="0">
                <a:solidFill>
                  <a:srgbClr val="0000FF"/>
                </a:solidFill>
              </a:rPr>
              <a:t> </a:t>
            </a:r>
            <a:r>
              <a:rPr lang="en-US" altLang="zh-TW" sz="2800" cap="none" dirty="0"/>
              <a:t>Event-Driven Mechanism</a:t>
            </a:r>
          </a:p>
          <a:p>
            <a:pPr>
              <a:buFont typeface="Wingdings" panose="05000000000000000000" pitchFamily="2" charset="2"/>
              <a:buChar char="l"/>
            </a:pPr>
            <a:endParaRPr lang="en-US" altLang="zh-TW" sz="2800" b="1" cap="none" dirty="0">
              <a:solidFill>
                <a:srgbClr val="0000FF"/>
              </a:solidFill>
            </a:endParaRPr>
          </a:p>
          <a:p>
            <a:pPr marL="0" indent="0">
              <a:buNone/>
            </a:pPr>
            <a:endParaRPr lang="en-US" altLang="zh-TW" sz="2800" b="1" cap="none" dirty="0">
              <a:solidFill>
                <a:srgbClr val="0000FF"/>
              </a:solidFill>
            </a:endParaRPr>
          </a:p>
          <a:p>
            <a:pPr>
              <a:buFont typeface="Wingdings" panose="05000000000000000000" pitchFamily="2" charset="2"/>
              <a:buChar char="l"/>
            </a:pPr>
            <a:r>
              <a:rPr lang="en-US" altLang="zh-TW" sz="2800" cap="none" dirty="0"/>
              <a:t> Kafka consists of following APIs:</a:t>
            </a:r>
            <a:endParaRPr lang="en-US" altLang="zh-TW" sz="2800" b="1" cap="none" dirty="0">
              <a:solidFill>
                <a:srgbClr val="0000FF"/>
              </a:solidFill>
            </a:endParaRPr>
          </a:p>
          <a:p>
            <a:pPr marL="971550" lvl="1" indent="-514350">
              <a:buFont typeface="+mj-lt"/>
              <a:buAutoNum type="arabicPeriod"/>
            </a:pPr>
            <a:r>
              <a:rPr lang="en-US" altLang="zh-TW" sz="2600" b="1" cap="none" dirty="0">
                <a:solidFill>
                  <a:srgbClr val="0000FF"/>
                </a:solidFill>
              </a:rPr>
              <a:t>Producer API</a:t>
            </a:r>
          </a:p>
          <a:p>
            <a:pPr marL="971550" lvl="1" indent="-514350">
              <a:buFont typeface="+mj-lt"/>
              <a:buAutoNum type="arabicPeriod"/>
            </a:pPr>
            <a:r>
              <a:rPr lang="en-US" altLang="zh-TW" sz="2600" b="1" cap="none" dirty="0">
                <a:solidFill>
                  <a:srgbClr val="0000FF"/>
                </a:solidFill>
              </a:rPr>
              <a:t>Consumer API</a:t>
            </a:r>
          </a:p>
          <a:p>
            <a:pPr marL="971550" lvl="1" indent="-514350">
              <a:buFont typeface="+mj-lt"/>
              <a:buAutoNum type="arabicPeriod"/>
            </a:pPr>
            <a:r>
              <a:rPr lang="en-US" altLang="zh-TW" sz="2600" cap="none" dirty="0"/>
              <a:t>Stream API</a:t>
            </a:r>
          </a:p>
          <a:p>
            <a:pPr marL="971550" lvl="1" indent="-514350">
              <a:buFont typeface="+mj-lt"/>
              <a:buAutoNum type="arabicPeriod"/>
            </a:pPr>
            <a:r>
              <a:rPr lang="en-US" altLang="zh-TW" sz="2600" cap="none" dirty="0"/>
              <a:t>Connector API</a:t>
            </a:r>
          </a:p>
        </p:txBody>
      </p:sp>
      <p:sp>
        <p:nvSpPr>
          <p:cNvPr id="9" name="矩形: 圓角 8">
            <a:extLst>
              <a:ext uri="{FF2B5EF4-FFF2-40B4-BE49-F238E27FC236}">
                <a16:creationId xmlns:a16="http://schemas.microsoft.com/office/drawing/2014/main" id="{095E0D10-6010-8E54-014C-DA2D81F2D655}"/>
              </a:ext>
            </a:extLst>
          </p:cNvPr>
          <p:cNvSpPr/>
          <p:nvPr/>
        </p:nvSpPr>
        <p:spPr>
          <a:xfrm>
            <a:off x="5220070" y="1731147"/>
            <a:ext cx="3862205" cy="1074197"/>
          </a:xfrm>
          <a:prstGeom prst="roundRect">
            <a:avLst/>
          </a:prstGeom>
          <a:noFill/>
          <a:ln w="28575">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7D904283-F15B-B0B4-B050-51507570044A}"/>
              </a:ext>
            </a:extLst>
          </p:cNvPr>
          <p:cNvSpPr txBox="1"/>
          <p:nvPr/>
        </p:nvSpPr>
        <p:spPr>
          <a:xfrm>
            <a:off x="5570142" y="1632381"/>
            <a:ext cx="2846536" cy="523220"/>
          </a:xfrm>
          <a:prstGeom prst="rect">
            <a:avLst/>
          </a:prstGeom>
          <a:noFill/>
        </p:spPr>
        <p:txBody>
          <a:bodyPr wrap="square" rtlCol="0">
            <a:spAutoFit/>
          </a:bodyPr>
          <a:lstStyle/>
          <a:p>
            <a:pPr algn="ctr"/>
            <a:r>
              <a:rPr lang="en-US" altLang="zh-TW" sz="2800" dirty="0">
                <a:solidFill>
                  <a:srgbClr val="FFC000"/>
                </a:solidFill>
              </a:rPr>
              <a:t>Event Driver</a:t>
            </a:r>
            <a:endParaRPr lang="zh-TW" altLang="en-US" sz="2800" dirty="0">
              <a:solidFill>
                <a:srgbClr val="FFC000"/>
              </a:solidFill>
            </a:endParaRPr>
          </a:p>
        </p:txBody>
      </p:sp>
      <p:sp>
        <p:nvSpPr>
          <p:cNvPr id="11" name="矩形: 圓角 10">
            <a:extLst>
              <a:ext uri="{FF2B5EF4-FFF2-40B4-BE49-F238E27FC236}">
                <a16:creationId xmlns:a16="http://schemas.microsoft.com/office/drawing/2014/main" id="{C5523C7A-A85F-D60F-7681-6C9987D5DA52}"/>
              </a:ext>
            </a:extLst>
          </p:cNvPr>
          <p:cNvSpPr/>
          <p:nvPr/>
        </p:nvSpPr>
        <p:spPr>
          <a:xfrm>
            <a:off x="9388864" y="1882907"/>
            <a:ext cx="2422984" cy="101065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b="1" dirty="0"/>
              <a:t>Application</a:t>
            </a:r>
          </a:p>
          <a:p>
            <a:pPr algn="ctr"/>
            <a:r>
              <a:rPr lang="en-US" altLang="zh-TW" sz="2400" dirty="0"/>
              <a:t>Temp Monitor</a:t>
            </a:r>
            <a:endParaRPr lang="zh-TW" altLang="en-US" sz="2400" dirty="0"/>
          </a:p>
        </p:txBody>
      </p:sp>
      <p:sp>
        <p:nvSpPr>
          <p:cNvPr id="12" name="矩形: 圓角 11">
            <a:extLst>
              <a:ext uri="{FF2B5EF4-FFF2-40B4-BE49-F238E27FC236}">
                <a16:creationId xmlns:a16="http://schemas.microsoft.com/office/drawing/2014/main" id="{6C143245-CD56-3152-852F-C24C6D3A770C}"/>
              </a:ext>
            </a:extLst>
          </p:cNvPr>
          <p:cNvSpPr/>
          <p:nvPr/>
        </p:nvSpPr>
        <p:spPr>
          <a:xfrm>
            <a:off x="7427845" y="2153133"/>
            <a:ext cx="1518081" cy="470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Subscriber</a:t>
            </a:r>
            <a:endParaRPr lang="zh-TW" altLang="en-US" sz="2400" b="1" dirty="0"/>
          </a:p>
        </p:txBody>
      </p:sp>
      <p:sp>
        <p:nvSpPr>
          <p:cNvPr id="13" name="矩形: 圓角 12">
            <a:extLst>
              <a:ext uri="{FF2B5EF4-FFF2-40B4-BE49-F238E27FC236}">
                <a16:creationId xmlns:a16="http://schemas.microsoft.com/office/drawing/2014/main" id="{9DA389BC-79BA-6A1E-A974-477A13E03B1E}"/>
              </a:ext>
            </a:extLst>
          </p:cNvPr>
          <p:cNvSpPr/>
          <p:nvPr/>
        </p:nvSpPr>
        <p:spPr>
          <a:xfrm>
            <a:off x="5590783" y="2154883"/>
            <a:ext cx="1340687" cy="4702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Publisher</a:t>
            </a:r>
            <a:endParaRPr lang="zh-TW" altLang="en-US" sz="2400" b="1" dirty="0"/>
          </a:p>
        </p:txBody>
      </p:sp>
      <p:cxnSp>
        <p:nvCxnSpPr>
          <p:cNvPr id="16" name="直線單箭頭接點 15">
            <a:extLst>
              <a:ext uri="{FF2B5EF4-FFF2-40B4-BE49-F238E27FC236}">
                <a16:creationId xmlns:a16="http://schemas.microsoft.com/office/drawing/2014/main" id="{1D279703-6368-A85E-649D-386C0E5BA460}"/>
              </a:ext>
            </a:extLst>
          </p:cNvPr>
          <p:cNvCxnSpPr>
            <a:cxnSpLocks/>
            <a:stCxn id="17" idx="3"/>
            <a:endCxn id="13" idx="1"/>
          </p:cNvCxnSpPr>
          <p:nvPr/>
        </p:nvCxnSpPr>
        <p:spPr>
          <a:xfrm flipV="1">
            <a:off x="5073767" y="2389984"/>
            <a:ext cx="517016" cy="27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6486438E-3FB8-C7EE-B231-56F65222F4D1}"/>
              </a:ext>
            </a:extLst>
          </p:cNvPr>
          <p:cNvSpPr txBox="1"/>
          <p:nvPr/>
        </p:nvSpPr>
        <p:spPr>
          <a:xfrm>
            <a:off x="2227231" y="2131170"/>
            <a:ext cx="2846536" cy="523220"/>
          </a:xfrm>
          <a:prstGeom prst="rect">
            <a:avLst/>
          </a:prstGeom>
          <a:noFill/>
        </p:spPr>
        <p:txBody>
          <a:bodyPr wrap="square" rtlCol="0">
            <a:spAutoFit/>
          </a:bodyPr>
          <a:lstStyle/>
          <a:p>
            <a:pPr algn="ctr"/>
            <a:r>
              <a:rPr lang="en-US" altLang="zh-TW" sz="2800" dirty="0"/>
              <a:t>New Temperature</a:t>
            </a:r>
            <a:endParaRPr lang="zh-TW" altLang="en-US" sz="2800" dirty="0"/>
          </a:p>
        </p:txBody>
      </p:sp>
      <p:cxnSp>
        <p:nvCxnSpPr>
          <p:cNvPr id="18" name="直線單箭頭接點 17">
            <a:extLst>
              <a:ext uri="{FF2B5EF4-FFF2-40B4-BE49-F238E27FC236}">
                <a16:creationId xmlns:a16="http://schemas.microsoft.com/office/drawing/2014/main" id="{9ECEF62A-7B63-7EB5-5178-0877C7F30A6F}"/>
              </a:ext>
            </a:extLst>
          </p:cNvPr>
          <p:cNvCxnSpPr>
            <a:cxnSpLocks/>
            <a:stCxn id="13" idx="3"/>
            <a:endCxn id="12" idx="1"/>
          </p:cNvCxnSpPr>
          <p:nvPr/>
        </p:nvCxnSpPr>
        <p:spPr>
          <a:xfrm flipV="1">
            <a:off x="6931470" y="2388234"/>
            <a:ext cx="496375" cy="17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0C961421-C4D1-D9CB-059D-DBB20E429279}"/>
              </a:ext>
            </a:extLst>
          </p:cNvPr>
          <p:cNvCxnSpPr>
            <a:cxnSpLocks/>
            <a:stCxn id="12" idx="3"/>
          </p:cNvCxnSpPr>
          <p:nvPr/>
        </p:nvCxnSpPr>
        <p:spPr>
          <a:xfrm>
            <a:off x="8945926" y="2388234"/>
            <a:ext cx="4555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3191E614-EF22-AF0A-C8F2-002985366730}"/>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09441" y="3124839"/>
            <a:ext cx="4891091" cy="364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3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C00452-9B15-5789-1C46-FC3E2DBDCD0C}"/>
              </a:ext>
            </a:extLst>
          </p:cNvPr>
          <p:cNvSpPr>
            <a:spLocks noGrp="1"/>
          </p:cNvSpPr>
          <p:nvPr>
            <p:ph type="sldNum" sz="quarter" idx="12"/>
          </p:nvPr>
        </p:nvSpPr>
        <p:spPr/>
        <p:txBody>
          <a:bodyPr/>
          <a:lstStyle/>
          <a:p>
            <a:fld id="{C9EB64BF-4CA5-46BA-A5CE-86606FEF991F}" type="slidenum">
              <a:rPr lang="zh-TW" altLang="en-US" smtClean="0"/>
              <a:t>9</a:t>
            </a:fld>
            <a:endParaRPr lang="zh-TW" altLang="en-US"/>
          </a:p>
        </p:txBody>
      </p:sp>
      <p:sp>
        <p:nvSpPr>
          <p:cNvPr id="5" name="標題 1">
            <a:extLst>
              <a:ext uri="{FF2B5EF4-FFF2-40B4-BE49-F238E27FC236}">
                <a16:creationId xmlns:a16="http://schemas.microsoft.com/office/drawing/2014/main" id="{B1EE52C0-2757-69EA-7803-946AF42612E7}"/>
              </a:ext>
            </a:extLst>
          </p:cNvPr>
          <p:cNvSpPr txBox="1">
            <a:spLocks/>
          </p:cNvSpPr>
          <p:nvPr/>
        </p:nvSpPr>
        <p:spPr>
          <a:xfrm>
            <a:off x="913775" y="369387"/>
            <a:ext cx="10364451" cy="664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TW" sz="4000" b="1" cap="none" dirty="0"/>
              <a:t>How Kafka Works?</a:t>
            </a:r>
            <a:endParaRPr lang="zh-TW" altLang="en-US" sz="4000" b="1" cap="none" dirty="0"/>
          </a:p>
        </p:txBody>
      </p:sp>
      <p:sp>
        <p:nvSpPr>
          <p:cNvPr id="8" name="內容版面配置區 2">
            <a:extLst>
              <a:ext uri="{FF2B5EF4-FFF2-40B4-BE49-F238E27FC236}">
                <a16:creationId xmlns:a16="http://schemas.microsoft.com/office/drawing/2014/main" id="{9DDFDD2E-350B-C4B7-D62C-9F96ADC14548}"/>
              </a:ext>
            </a:extLst>
          </p:cNvPr>
          <p:cNvSpPr>
            <a:spLocks noGrp="1"/>
          </p:cNvSpPr>
          <p:nvPr>
            <p:ph sz="quarter" idx="13"/>
          </p:nvPr>
        </p:nvSpPr>
        <p:spPr>
          <a:xfrm>
            <a:off x="913774" y="1266871"/>
            <a:ext cx="10363826" cy="4972612"/>
          </a:xfrm>
        </p:spPr>
        <p:txBody>
          <a:bodyPr>
            <a:normAutofit/>
          </a:bodyPr>
          <a:lstStyle/>
          <a:p>
            <a:pPr>
              <a:buFont typeface="Wingdings" panose="05000000000000000000" pitchFamily="2" charset="2"/>
              <a:buChar char="l"/>
            </a:pPr>
            <a:r>
              <a:rPr lang="en-US" altLang="zh-TW" sz="2800" b="1" cap="none" dirty="0">
                <a:solidFill>
                  <a:srgbClr val="0000FF"/>
                </a:solidFill>
              </a:rPr>
              <a:t> </a:t>
            </a:r>
            <a:r>
              <a:rPr lang="en-US" altLang="zh-TW" sz="2800" cap="none" dirty="0"/>
              <a:t>Kafka with Different Brokers</a:t>
            </a:r>
          </a:p>
          <a:p>
            <a:pPr marL="971550" lvl="1" indent="-514350">
              <a:buFont typeface="+mj-lt"/>
              <a:buAutoNum type="arabicPeriod"/>
            </a:pPr>
            <a:r>
              <a:rPr lang="en-US" altLang="zh-TW" sz="2800" b="1" cap="none" dirty="0">
                <a:solidFill>
                  <a:srgbClr val="0000FF"/>
                </a:solidFill>
              </a:rPr>
              <a:t>Producer API</a:t>
            </a:r>
          </a:p>
          <a:p>
            <a:pPr marL="971550" lvl="1" indent="-514350">
              <a:buFont typeface="+mj-lt"/>
              <a:buAutoNum type="arabicPeriod"/>
            </a:pPr>
            <a:r>
              <a:rPr lang="en-US" altLang="zh-TW" sz="2800" b="1" cap="none" dirty="0">
                <a:solidFill>
                  <a:srgbClr val="0000FF"/>
                </a:solidFill>
              </a:rPr>
              <a:t>Consumer API</a:t>
            </a:r>
          </a:p>
          <a:p>
            <a:pPr marL="971550" lvl="1" indent="-514350">
              <a:buFont typeface="+mj-lt"/>
              <a:buAutoNum type="arabicPeriod"/>
            </a:pPr>
            <a:r>
              <a:rPr lang="en-US" altLang="zh-TW" sz="2800" cap="none" dirty="0"/>
              <a:t>Stream API</a:t>
            </a:r>
          </a:p>
          <a:p>
            <a:pPr marL="971550" lvl="1" indent="-514350">
              <a:buFont typeface="+mj-lt"/>
              <a:buAutoNum type="arabicPeriod"/>
            </a:pPr>
            <a:r>
              <a:rPr lang="en-US" altLang="zh-TW" sz="2800" cap="none" dirty="0"/>
              <a:t>Connector API</a:t>
            </a:r>
          </a:p>
        </p:txBody>
      </p:sp>
      <p:pic>
        <p:nvPicPr>
          <p:cNvPr id="15" name="Picture 2" descr="Kafka Architecture &amp; Internal. This talks about the Apache Kafka… | by  Narayan Kumar | Medium">
            <a:extLst>
              <a:ext uri="{FF2B5EF4-FFF2-40B4-BE49-F238E27FC236}">
                <a16:creationId xmlns:a16="http://schemas.microsoft.com/office/drawing/2014/main" id="{6938D78C-EBE7-23A6-7444-08A549680685}"/>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803" t="6711" r="6616" b="6711"/>
          <a:stretch/>
        </p:blipFill>
        <p:spPr bwMode="auto">
          <a:xfrm>
            <a:off x="4536196" y="2127046"/>
            <a:ext cx="6901202" cy="3464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679521"/>
      </p:ext>
    </p:extLst>
  </p:cSld>
  <p:clrMapOvr>
    <a:masterClrMapping/>
  </p:clrMapOvr>
</p:sld>
</file>

<file path=ppt/theme/theme1.xml><?xml version="1.0" encoding="utf-8"?>
<a:theme xmlns:a="http://schemas.openxmlformats.org/drawingml/2006/main" name="小水滴">
  <a:themeElements>
    <a:clrScheme name="小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小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TM04033925[[fn=小水滴]]</Template>
  <TotalTime>705</TotalTime>
  <Words>2382</Words>
  <Application>Microsoft Office PowerPoint</Application>
  <PresentationFormat>寬螢幕</PresentationFormat>
  <Paragraphs>256</Paragraphs>
  <Slides>19</Slides>
  <Notes>18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新細明體</vt:lpstr>
      <vt:lpstr>Arial</vt:lpstr>
      <vt:lpstr>Calibri</vt:lpstr>
      <vt:lpstr>Cambria Math</vt:lpstr>
      <vt:lpstr>Times New Roman</vt:lpstr>
      <vt:lpstr>Tw Cen MT</vt:lpstr>
      <vt:lpstr>Wingdings</vt:lpstr>
      <vt:lpstr>小水滴</vt:lpstr>
      <vt:lpstr>Hadoop Ecosystem - Kafka</vt:lpstr>
      <vt:lpstr>PowerPoint 簡報</vt:lpstr>
      <vt:lpstr>PowerPoint 簡報</vt:lpstr>
      <vt:lpstr>Development Background</vt:lpstr>
      <vt:lpstr>Development Background</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Ecosystem - Kafka</dc:title>
  <dc:creator>鄒秉宏</dc:creator>
  <cp:lastModifiedBy>Benny Wang</cp:lastModifiedBy>
  <cp:revision>46</cp:revision>
  <dcterms:created xsi:type="dcterms:W3CDTF">2022-05-29T10:06:01Z</dcterms:created>
  <dcterms:modified xsi:type="dcterms:W3CDTF">2023-03-15T03:08:02Z</dcterms:modified>
</cp:coreProperties>
</file>