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49"/>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11" r:id="rId16"/>
    <p:sldId id="312" r:id="rId17"/>
    <p:sldId id="315" r:id="rId18"/>
    <p:sldId id="316" r:id="rId19"/>
    <p:sldId id="317" r:id="rId20"/>
    <p:sldId id="303" r:id="rId21"/>
    <p:sldId id="305" r:id="rId22"/>
    <p:sldId id="307" r:id="rId23"/>
    <p:sldId id="308" r:id="rId24"/>
    <p:sldId id="309" r:id="rId25"/>
    <p:sldId id="310" r:id="rId26"/>
    <p:sldId id="321" r:id="rId27"/>
    <p:sldId id="322" r:id="rId28"/>
    <p:sldId id="323" r:id="rId29"/>
    <p:sldId id="326" r:id="rId30"/>
    <p:sldId id="325" r:id="rId31"/>
    <p:sldId id="327" r:id="rId32"/>
    <p:sldId id="324" r:id="rId33"/>
    <p:sldId id="334" r:id="rId34"/>
    <p:sldId id="333" r:id="rId35"/>
    <p:sldId id="286" r:id="rId36"/>
    <p:sldId id="293" r:id="rId37"/>
    <p:sldId id="289" r:id="rId38"/>
    <p:sldId id="279" r:id="rId39"/>
    <p:sldId id="319" r:id="rId40"/>
    <p:sldId id="320" r:id="rId41"/>
    <p:sldId id="328" r:id="rId42"/>
    <p:sldId id="329" r:id="rId43"/>
    <p:sldId id="330" r:id="rId44"/>
    <p:sldId id="331" r:id="rId45"/>
    <p:sldId id="313" r:id="rId46"/>
    <p:sldId id="297" r:id="rId47"/>
    <p:sldId id="332" r:id="rId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22"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06008-D8C9-42F8-BD09-99ECF388F80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27EE26A-20D3-4078-9455-A7622BA029E8}">
      <dgm:prSet/>
      <dgm:spPr/>
      <dgm:t>
        <a:bodyPr/>
        <a:lstStyle/>
        <a:p>
          <a:r>
            <a:rPr lang="zh-TW" dirty="0">
              <a:latin typeface="微軟正黑體" panose="020B0604030504040204" pitchFamily="34" charset="-120"/>
              <a:ea typeface="微軟正黑體" panose="020B0604030504040204" pitchFamily="34" charset="-120"/>
            </a:rPr>
            <a:t>特徵選取</a:t>
          </a:r>
          <a:endParaRPr lang="en-US" dirty="0">
            <a:latin typeface="微軟正黑體" panose="020B0604030504040204" pitchFamily="34" charset="-120"/>
            <a:ea typeface="微軟正黑體" panose="020B0604030504040204" pitchFamily="34" charset="-120"/>
          </a:endParaRPr>
        </a:p>
      </dgm:t>
    </dgm:pt>
    <dgm:pt modelId="{1D970C1A-1688-4E7B-9D48-96EA4F3AAFA6}" type="parTrans" cxnId="{4F3ED66D-C7C8-42E3-B8EC-F6D516823B49}">
      <dgm:prSet/>
      <dgm:spPr/>
      <dgm:t>
        <a:bodyPr/>
        <a:lstStyle/>
        <a:p>
          <a:endParaRPr lang="en-US"/>
        </a:p>
      </dgm:t>
    </dgm:pt>
    <dgm:pt modelId="{1ED6A69F-DA63-4071-8B48-D29010254BA8}" type="sibTrans" cxnId="{4F3ED66D-C7C8-42E3-B8EC-F6D516823B49}">
      <dgm:prSet/>
      <dgm:spPr/>
      <dgm:t>
        <a:bodyPr/>
        <a:lstStyle/>
        <a:p>
          <a:endParaRPr lang="en-US"/>
        </a:p>
      </dgm:t>
    </dgm:pt>
    <dgm:pt modelId="{5EFCF9A6-51DE-4C01-816C-82C48E75B0CB}">
      <dgm:prSet/>
      <dgm:spPr/>
      <dgm:t>
        <a:bodyPr/>
        <a:lstStyle/>
        <a:p>
          <a:r>
            <a:rPr lang="zh-TW" dirty="0">
              <a:latin typeface="微軟正黑體" panose="020B0604030504040204" pitchFamily="34" charset="-120"/>
              <a:ea typeface="微軟正黑體" panose="020B0604030504040204" pitchFamily="34" charset="-120"/>
            </a:rPr>
            <a:t>切分資料</a:t>
          </a:r>
          <a:endParaRPr lang="en-US" dirty="0">
            <a:latin typeface="微軟正黑體" panose="020B0604030504040204" pitchFamily="34" charset="-120"/>
            <a:ea typeface="微軟正黑體" panose="020B0604030504040204" pitchFamily="34" charset="-120"/>
          </a:endParaRPr>
        </a:p>
      </dgm:t>
    </dgm:pt>
    <dgm:pt modelId="{8C28C3B0-B5AA-4DCA-BAB5-04757259F014}" type="parTrans" cxnId="{1B318C88-AC1E-4821-9481-C02086F39BF1}">
      <dgm:prSet/>
      <dgm:spPr/>
      <dgm:t>
        <a:bodyPr/>
        <a:lstStyle/>
        <a:p>
          <a:endParaRPr lang="en-US"/>
        </a:p>
      </dgm:t>
    </dgm:pt>
    <dgm:pt modelId="{7A849265-2C04-4F25-BA7D-E2970F93D475}" type="sibTrans" cxnId="{1B318C88-AC1E-4821-9481-C02086F39BF1}">
      <dgm:prSet/>
      <dgm:spPr/>
      <dgm:t>
        <a:bodyPr/>
        <a:lstStyle/>
        <a:p>
          <a:endParaRPr lang="en-US"/>
        </a:p>
      </dgm:t>
    </dgm:pt>
    <dgm:pt modelId="{9CEEFBD1-2FD9-4F83-9DA8-F5C252A096D6}">
      <dgm:prSet/>
      <dgm:spPr/>
      <dgm:t>
        <a:bodyPr/>
        <a:lstStyle/>
        <a:p>
          <a:r>
            <a:rPr lang="en-US" dirty="0">
              <a:latin typeface="微軟正黑體" panose="020B0604030504040204" pitchFamily="34" charset="-120"/>
              <a:ea typeface="微軟正黑體" panose="020B0604030504040204" pitchFamily="34" charset="-120"/>
            </a:rPr>
            <a:t>MLP</a:t>
          </a:r>
          <a:r>
            <a:rPr lang="zh-TW" dirty="0">
              <a:latin typeface="微軟正黑體" panose="020B0604030504040204" pitchFamily="34" charset="-120"/>
              <a:ea typeface="微軟正黑體" panose="020B0604030504040204" pitchFamily="34" charset="-120"/>
            </a:rPr>
            <a:t>分類器</a:t>
          </a:r>
          <a:endParaRPr lang="en-US" dirty="0">
            <a:latin typeface="微軟正黑體" panose="020B0604030504040204" pitchFamily="34" charset="-120"/>
            <a:ea typeface="微軟正黑體" panose="020B0604030504040204" pitchFamily="34" charset="-120"/>
          </a:endParaRPr>
        </a:p>
      </dgm:t>
    </dgm:pt>
    <dgm:pt modelId="{B000472F-AFEC-4F5F-B8A3-8C9E56D56A2E}" type="parTrans" cxnId="{568FC9EC-BB10-4359-A5A2-BD651F5008E1}">
      <dgm:prSet/>
      <dgm:spPr/>
      <dgm:t>
        <a:bodyPr/>
        <a:lstStyle/>
        <a:p>
          <a:endParaRPr lang="en-US"/>
        </a:p>
      </dgm:t>
    </dgm:pt>
    <dgm:pt modelId="{DDC8E81F-8777-4214-BC98-E17FACFA16BD}" type="sibTrans" cxnId="{568FC9EC-BB10-4359-A5A2-BD651F5008E1}">
      <dgm:prSet/>
      <dgm:spPr/>
      <dgm:t>
        <a:bodyPr/>
        <a:lstStyle/>
        <a:p>
          <a:endParaRPr lang="en-US"/>
        </a:p>
      </dgm:t>
    </dgm:pt>
    <dgm:pt modelId="{1F5890B5-228F-4DC5-868A-8BDB03268B45}">
      <dgm:prSet/>
      <dgm:spPr/>
      <dgm:t>
        <a:bodyPr/>
        <a:lstStyle/>
        <a:p>
          <a:r>
            <a:rPr lang="zh-TW" dirty="0">
              <a:latin typeface="微軟正黑體" panose="020B0604030504040204" pitchFamily="34" charset="-120"/>
              <a:ea typeface="微軟正黑體" panose="020B0604030504040204" pitchFamily="34" charset="-120"/>
            </a:rPr>
            <a:t>評估模型</a:t>
          </a:r>
          <a:endParaRPr lang="en-US" dirty="0">
            <a:latin typeface="微軟正黑體" panose="020B0604030504040204" pitchFamily="34" charset="-120"/>
            <a:ea typeface="微軟正黑體" panose="020B0604030504040204" pitchFamily="34" charset="-120"/>
          </a:endParaRPr>
        </a:p>
      </dgm:t>
    </dgm:pt>
    <dgm:pt modelId="{815DF235-25DD-45BA-BB9D-DE14428FBF84}" type="parTrans" cxnId="{1E419B66-F328-4115-BF7D-62F2E69BB79A}">
      <dgm:prSet/>
      <dgm:spPr/>
      <dgm:t>
        <a:bodyPr/>
        <a:lstStyle/>
        <a:p>
          <a:endParaRPr lang="en-US"/>
        </a:p>
      </dgm:t>
    </dgm:pt>
    <dgm:pt modelId="{24D3382C-7F65-412B-8996-1683D854F3AA}" type="sibTrans" cxnId="{1E419B66-F328-4115-BF7D-62F2E69BB79A}">
      <dgm:prSet/>
      <dgm:spPr/>
      <dgm:t>
        <a:bodyPr/>
        <a:lstStyle/>
        <a:p>
          <a:endParaRPr lang="en-US"/>
        </a:p>
      </dgm:t>
    </dgm:pt>
    <dgm:pt modelId="{4BDEF289-FAF2-48ED-B0B9-107232EA2F74}" type="pres">
      <dgm:prSet presAssocID="{D9E06008-D8C9-42F8-BD09-99ECF388F80D}" presName="hierChild1" presStyleCnt="0">
        <dgm:presLayoutVars>
          <dgm:chPref val="1"/>
          <dgm:dir/>
          <dgm:animOne val="branch"/>
          <dgm:animLvl val="lvl"/>
          <dgm:resizeHandles/>
        </dgm:presLayoutVars>
      </dgm:prSet>
      <dgm:spPr/>
    </dgm:pt>
    <dgm:pt modelId="{FD6D97F6-F92F-449B-A450-4C46046D59A7}" type="pres">
      <dgm:prSet presAssocID="{027EE26A-20D3-4078-9455-A7622BA029E8}" presName="hierRoot1" presStyleCnt="0"/>
      <dgm:spPr/>
    </dgm:pt>
    <dgm:pt modelId="{E34BFD94-0EAC-40DA-890D-F7D970FFFC5D}" type="pres">
      <dgm:prSet presAssocID="{027EE26A-20D3-4078-9455-A7622BA029E8}" presName="composite" presStyleCnt="0"/>
      <dgm:spPr/>
    </dgm:pt>
    <dgm:pt modelId="{BA2052F9-754B-4663-9D9B-D7562EAEA4A2}" type="pres">
      <dgm:prSet presAssocID="{027EE26A-20D3-4078-9455-A7622BA029E8}" presName="background" presStyleLbl="node0" presStyleIdx="0" presStyleCnt="4"/>
      <dgm:spPr/>
    </dgm:pt>
    <dgm:pt modelId="{001A554C-B5A1-434E-BC92-99324B96C914}" type="pres">
      <dgm:prSet presAssocID="{027EE26A-20D3-4078-9455-A7622BA029E8}" presName="text" presStyleLbl="fgAcc0" presStyleIdx="0" presStyleCnt="4">
        <dgm:presLayoutVars>
          <dgm:chPref val="3"/>
        </dgm:presLayoutVars>
      </dgm:prSet>
      <dgm:spPr/>
    </dgm:pt>
    <dgm:pt modelId="{014475CB-3522-4767-965C-34677F04EE6A}" type="pres">
      <dgm:prSet presAssocID="{027EE26A-20D3-4078-9455-A7622BA029E8}" presName="hierChild2" presStyleCnt="0"/>
      <dgm:spPr/>
    </dgm:pt>
    <dgm:pt modelId="{B704BA87-FFF2-4BF0-AD49-55C92F745528}" type="pres">
      <dgm:prSet presAssocID="{5EFCF9A6-51DE-4C01-816C-82C48E75B0CB}" presName="hierRoot1" presStyleCnt="0"/>
      <dgm:spPr/>
    </dgm:pt>
    <dgm:pt modelId="{1674518E-3278-4B8C-83B6-B255B95CB805}" type="pres">
      <dgm:prSet presAssocID="{5EFCF9A6-51DE-4C01-816C-82C48E75B0CB}" presName="composite" presStyleCnt="0"/>
      <dgm:spPr/>
    </dgm:pt>
    <dgm:pt modelId="{72E27D8A-4684-4A6E-8353-6ADFF20402D4}" type="pres">
      <dgm:prSet presAssocID="{5EFCF9A6-51DE-4C01-816C-82C48E75B0CB}" presName="background" presStyleLbl="node0" presStyleIdx="1" presStyleCnt="4"/>
      <dgm:spPr/>
    </dgm:pt>
    <dgm:pt modelId="{EFE9C255-57B3-4C20-AA34-61FA56155076}" type="pres">
      <dgm:prSet presAssocID="{5EFCF9A6-51DE-4C01-816C-82C48E75B0CB}" presName="text" presStyleLbl="fgAcc0" presStyleIdx="1" presStyleCnt="4">
        <dgm:presLayoutVars>
          <dgm:chPref val="3"/>
        </dgm:presLayoutVars>
      </dgm:prSet>
      <dgm:spPr/>
    </dgm:pt>
    <dgm:pt modelId="{8E1D7477-11FA-4B48-A0B8-3009E3E3C64B}" type="pres">
      <dgm:prSet presAssocID="{5EFCF9A6-51DE-4C01-816C-82C48E75B0CB}" presName="hierChild2" presStyleCnt="0"/>
      <dgm:spPr/>
    </dgm:pt>
    <dgm:pt modelId="{41F658EE-AC69-40F1-B891-7D4B0D6BBA78}" type="pres">
      <dgm:prSet presAssocID="{9CEEFBD1-2FD9-4F83-9DA8-F5C252A096D6}" presName="hierRoot1" presStyleCnt="0"/>
      <dgm:spPr/>
    </dgm:pt>
    <dgm:pt modelId="{19FD3D61-7F62-42CB-BBAC-3C71EE97D0CA}" type="pres">
      <dgm:prSet presAssocID="{9CEEFBD1-2FD9-4F83-9DA8-F5C252A096D6}" presName="composite" presStyleCnt="0"/>
      <dgm:spPr/>
    </dgm:pt>
    <dgm:pt modelId="{384BC6DF-25A8-430B-9040-9BBE60A027A3}" type="pres">
      <dgm:prSet presAssocID="{9CEEFBD1-2FD9-4F83-9DA8-F5C252A096D6}" presName="background" presStyleLbl="node0" presStyleIdx="2" presStyleCnt="4"/>
      <dgm:spPr/>
    </dgm:pt>
    <dgm:pt modelId="{D06EA339-56DC-4C2E-ACCF-42D8F4FFF349}" type="pres">
      <dgm:prSet presAssocID="{9CEEFBD1-2FD9-4F83-9DA8-F5C252A096D6}" presName="text" presStyleLbl="fgAcc0" presStyleIdx="2" presStyleCnt="4">
        <dgm:presLayoutVars>
          <dgm:chPref val="3"/>
        </dgm:presLayoutVars>
      </dgm:prSet>
      <dgm:spPr/>
    </dgm:pt>
    <dgm:pt modelId="{4FF80E05-F975-4283-B71A-F99A866A41CB}" type="pres">
      <dgm:prSet presAssocID="{9CEEFBD1-2FD9-4F83-9DA8-F5C252A096D6}" presName="hierChild2" presStyleCnt="0"/>
      <dgm:spPr/>
    </dgm:pt>
    <dgm:pt modelId="{B30724DB-7A1E-4298-B974-3E6F54228B24}" type="pres">
      <dgm:prSet presAssocID="{1F5890B5-228F-4DC5-868A-8BDB03268B45}" presName="hierRoot1" presStyleCnt="0"/>
      <dgm:spPr/>
    </dgm:pt>
    <dgm:pt modelId="{7834343A-DF13-44C5-A7E2-6987CD293776}" type="pres">
      <dgm:prSet presAssocID="{1F5890B5-228F-4DC5-868A-8BDB03268B45}" presName="composite" presStyleCnt="0"/>
      <dgm:spPr/>
    </dgm:pt>
    <dgm:pt modelId="{78DD6F8C-9858-4C11-9520-A0E2505C946F}" type="pres">
      <dgm:prSet presAssocID="{1F5890B5-228F-4DC5-868A-8BDB03268B45}" presName="background" presStyleLbl="node0" presStyleIdx="3" presStyleCnt="4"/>
      <dgm:spPr/>
    </dgm:pt>
    <dgm:pt modelId="{45A9EFC5-646B-4B95-9170-536DE529BCC9}" type="pres">
      <dgm:prSet presAssocID="{1F5890B5-228F-4DC5-868A-8BDB03268B45}" presName="text" presStyleLbl="fgAcc0" presStyleIdx="3" presStyleCnt="4">
        <dgm:presLayoutVars>
          <dgm:chPref val="3"/>
        </dgm:presLayoutVars>
      </dgm:prSet>
      <dgm:spPr/>
    </dgm:pt>
    <dgm:pt modelId="{BD29E337-2217-440C-ADCF-00A74B068593}" type="pres">
      <dgm:prSet presAssocID="{1F5890B5-228F-4DC5-868A-8BDB03268B45}" presName="hierChild2" presStyleCnt="0"/>
      <dgm:spPr/>
    </dgm:pt>
  </dgm:ptLst>
  <dgm:cxnLst>
    <dgm:cxn modelId="{1E419B66-F328-4115-BF7D-62F2E69BB79A}" srcId="{D9E06008-D8C9-42F8-BD09-99ECF388F80D}" destId="{1F5890B5-228F-4DC5-868A-8BDB03268B45}" srcOrd="3" destOrd="0" parTransId="{815DF235-25DD-45BA-BB9D-DE14428FBF84}" sibTransId="{24D3382C-7F65-412B-8996-1683D854F3AA}"/>
    <dgm:cxn modelId="{4F3ED66D-C7C8-42E3-B8EC-F6D516823B49}" srcId="{D9E06008-D8C9-42F8-BD09-99ECF388F80D}" destId="{027EE26A-20D3-4078-9455-A7622BA029E8}" srcOrd="0" destOrd="0" parTransId="{1D970C1A-1688-4E7B-9D48-96EA4F3AAFA6}" sibTransId="{1ED6A69F-DA63-4071-8B48-D29010254BA8}"/>
    <dgm:cxn modelId="{1B318C88-AC1E-4821-9481-C02086F39BF1}" srcId="{D9E06008-D8C9-42F8-BD09-99ECF388F80D}" destId="{5EFCF9A6-51DE-4C01-816C-82C48E75B0CB}" srcOrd="1" destOrd="0" parTransId="{8C28C3B0-B5AA-4DCA-BAB5-04757259F014}" sibTransId="{7A849265-2C04-4F25-BA7D-E2970F93D475}"/>
    <dgm:cxn modelId="{DBDD359E-25D9-4EF7-8743-CE4C45821AEB}" type="presOf" srcId="{1F5890B5-228F-4DC5-868A-8BDB03268B45}" destId="{45A9EFC5-646B-4B95-9170-536DE529BCC9}" srcOrd="0" destOrd="0" presId="urn:microsoft.com/office/officeart/2005/8/layout/hierarchy1"/>
    <dgm:cxn modelId="{73F4A8A9-67A8-4683-BC39-2A40C1B40E5F}" type="presOf" srcId="{D9E06008-D8C9-42F8-BD09-99ECF388F80D}" destId="{4BDEF289-FAF2-48ED-B0B9-107232EA2F74}" srcOrd="0" destOrd="0" presId="urn:microsoft.com/office/officeart/2005/8/layout/hierarchy1"/>
    <dgm:cxn modelId="{BBC9DABF-7A6E-40A8-9590-3FB55A359010}" type="presOf" srcId="{9CEEFBD1-2FD9-4F83-9DA8-F5C252A096D6}" destId="{D06EA339-56DC-4C2E-ACCF-42D8F4FFF349}" srcOrd="0" destOrd="0" presId="urn:microsoft.com/office/officeart/2005/8/layout/hierarchy1"/>
    <dgm:cxn modelId="{106AD4D7-7CB3-4721-B1C6-7CDA8F699964}" type="presOf" srcId="{5EFCF9A6-51DE-4C01-816C-82C48E75B0CB}" destId="{EFE9C255-57B3-4C20-AA34-61FA56155076}" srcOrd="0" destOrd="0" presId="urn:microsoft.com/office/officeart/2005/8/layout/hierarchy1"/>
    <dgm:cxn modelId="{568FC9EC-BB10-4359-A5A2-BD651F5008E1}" srcId="{D9E06008-D8C9-42F8-BD09-99ECF388F80D}" destId="{9CEEFBD1-2FD9-4F83-9DA8-F5C252A096D6}" srcOrd="2" destOrd="0" parTransId="{B000472F-AFEC-4F5F-B8A3-8C9E56D56A2E}" sibTransId="{DDC8E81F-8777-4214-BC98-E17FACFA16BD}"/>
    <dgm:cxn modelId="{A5CE56F5-54D1-45F6-8504-ED8DFE307DA7}" type="presOf" srcId="{027EE26A-20D3-4078-9455-A7622BA029E8}" destId="{001A554C-B5A1-434E-BC92-99324B96C914}" srcOrd="0" destOrd="0" presId="urn:microsoft.com/office/officeart/2005/8/layout/hierarchy1"/>
    <dgm:cxn modelId="{310BCFF0-3AE5-4E60-932F-1B1B2B348DBD}" type="presParOf" srcId="{4BDEF289-FAF2-48ED-B0B9-107232EA2F74}" destId="{FD6D97F6-F92F-449B-A450-4C46046D59A7}" srcOrd="0" destOrd="0" presId="urn:microsoft.com/office/officeart/2005/8/layout/hierarchy1"/>
    <dgm:cxn modelId="{5EB92452-349E-4231-A99D-783EA01A0B66}" type="presParOf" srcId="{FD6D97F6-F92F-449B-A450-4C46046D59A7}" destId="{E34BFD94-0EAC-40DA-890D-F7D970FFFC5D}" srcOrd="0" destOrd="0" presId="urn:microsoft.com/office/officeart/2005/8/layout/hierarchy1"/>
    <dgm:cxn modelId="{AAF801F2-DA9A-48E8-B5CB-EF1768B36A33}" type="presParOf" srcId="{E34BFD94-0EAC-40DA-890D-F7D970FFFC5D}" destId="{BA2052F9-754B-4663-9D9B-D7562EAEA4A2}" srcOrd="0" destOrd="0" presId="urn:microsoft.com/office/officeart/2005/8/layout/hierarchy1"/>
    <dgm:cxn modelId="{F7F7DBAD-E992-4B1D-AAD4-D1003675D10A}" type="presParOf" srcId="{E34BFD94-0EAC-40DA-890D-F7D970FFFC5D}" destId="{001A554C-B5A1-434E-BC92-99324B96C914}" srcOrd="1" destOrd="0" presId="urn:microsoft.com/office/officeart/2005/8/layout/hierarchy1"/>
    <dgm:cxn modelId="{03DDC0C8-DFC1-49F0-861C-1C854BD89052}" type="presParOf" srcId="{FD6D97F6-F92F-449B-A450-4C46046D59A7}" destId="{014475CB-3522-4767-965C-34677F04EE6A}" srcOrd="1" destOrd="0" presId="urn:microsoft.com/office/officeart/2005/8/layout/hierarchy1"/>
    <dgm:cxn modelId="{A54A5A21-D866-4F46-874B-69EFEB987A8D}" type="presParOf" srcId="{4BDEF289-FAF2-48ED-B0B9-107232EA2F74}" destId="{B704BA87-FFF2-4BF0-AD49-55C92F745528}" srcOrd="1" destOrd="0" presId="urn:microsoft.com/office/officeart/2005/8/layout/hierarchy1"/>
    <dgm:cxn modelId="{EE517A8E-B6BA-4781-B3AF-DCADC614CE11}" type="presParOf" srcId="{B704BA87-FFF2-4BF0-AD49-55C92F745528}" destId="{1674518E-3278-4B8C-83B6-B255B95CB805}" srcOrd="0" destOrd="0" presId="urn:microsoft.com/office/officeart/2005/8/layout/hierarchy1"/>
    <dgm:cxn modelId="{0633B808-2332-4FD5-8083-AEFCD9DD85AC}" type="presParOf" srcId="{1674518E-3278-4B8C-83B6-B255B95CB805}" destId="{72E27D8A-4684-4A6E-8353-6ADFF20402D4}" srcOrd="0" destOrd="0" presId="urn:microsoft.com/office/officeart/2005/8/layout/hierarchy1"/>
    <dgm:cxn modelId="{4258B5E1-55A4-45F0-8524-A6A00405C32E}" type="presParOf" srcId="{1674518E-3278-4B8C-83B6-B255B95CB805}" destId="{EFE9C255-57B3-4C20-AA34-61FA56155076}" srcOrd="1" destOrd="0" presId="urn:microsoft.com/office/officeart/2005/8/layout/hierarchy1"/>
    <dgm:cxn modelId="{7FC8458F-F761-4483-A03E-B4A3E9162337}" type="presParOf" srcId="{B704BA87-FFF2-4BF0-AD49-55C92F745528}" destId="{8E1D7477-11FA-4B48-A0B8-3009E3E3C64B}" srcOrd="1" destOrd="0" presId="urn:microsoft.com/office/officeart/2005/8/layout/hierarchy1"/>
    <dgm:cxn modelId="{970D319E-4A86-4E22-AE89-2CCCBDA60396}" type="presParOf" srcId="{4BDEF289-FAF2-48ED-B0B9-107232EA2F74}" destId="{41F658EE-AC69-40F1-B891-7D4B0D6BBA78}" srcOrd="2" destOrd="0" presId="urn:microsoft.com/office/officeart/2005/8/layout/hierarchy1"/>
    <dgm:cxn modelId="{70628D15-05F6-4421-8D1A-47758CC458A0}" type="presParOf" srcId="{41F658EE-AC69-40F1-B891-7D4B0D6BBA78}" destId="{19FD3D61-7F62-42CB-BBAC-3C71EE97D0CA}" srcOrd="0" destOrd="0" presId="urn:microsoft.com/office/officeart/2005/8/layout/hierarchy1"/>
    <dgm:cxn modelId="{EB1FABC7-896A-41FA-BAA9-174B830B0E30}" type="presParOf" srcId="{19FD3D61-7F62-42CB-BBAC-3C71EE97D0CA}" destId="{384BC6DF-25A8-430B-9040-9BBE60A027A3}" srcOrd="0" destOrd="0" presId="urn:microsoft.com/office/officeart/2005/8/layout/hierarchy1"/>
    <dgm:cxn modelId="{B9E529E8-0A32-42D8-8D94-433802EFAE3C}" type="presParOf" srcId="{19FD3D61-7F62-42CB-BBAC-3C71EE97D0CA}" destId="{D06EA339-56DC-4C2E-ACCF-42D8F4FFF349}" srcOrd="1" destOrd="0" presId="urn:microsoft.com/office/officeart/2005/8/layout/hierarchy1"/>
    <dgm:cxn modelId="{F3691D92-4F13-41A0-8559-26A8BE5F85CF}" type="presParOf" srcId="{41F658EE-AC69-40F1-B891-7D4B0D6BBA78}" destId="{4FF80E05-F975-4283-B71A-F99A866A41CB}" srcOrd="1" destOrd="0" presId="urn:microsoft.com/office/officeart/2005/8/layout/hierarchy1"/>
    <dgm:cxn modelId="{BFAA848C-46ED-436F-BA28-0954BA8ED711}" type="presParOf" srcId="{4BDEF289-FAF2-48ED-B0B9-107232EA2F74}" destId="{B30724DB-7A1E-4298-B974-3E6F54228B24}" srcOrd="3" destOrd="0" presId="urn:microsoft.com/office/officeart/2005/8/layout/hierarchy1"/>
    <dgm:cxn modelId="{6A1B18AC-7BD9-4173-AC9B-E422E56CA909}" type="presParOf" srcId="{B30724DB-7A1E-4298-B974-3E6F54228B24}" destId="{7834343A-DF13-44C5-A7E2-6987CD293776}" srcOrd="0" destOrd="0" presId="urn:microsoft.com/office/officeart/2005/8/layout/hierarchy1"/>
    <dgm:cxn modelId="{DCAB2B7E-F493-4277-80DA-EFF8808FBA76}" type="presParOf" srcId="{7834343A-DF13-44C5-A7E2-6987CD293776}" destId="{78DD6F8C-9858-4C11-9520-A0E2505C946F}" srcOrd="0" destOrd="0" presId="urn:microsoft.com/office/officeart/2005/8/layout/hierarchy1"/>
    <dgm:cxn modelId="{3A49EFD8-254B-4CAF-9648-796E17936B97}" type="presParOf" srcId="{7834343A-DF13-44C5-A7E2-6987CD293776}" destId="{45A9EFC5-646B-4B95-9170-536DE529BCC9}" srcOrd="1" destOrd="0" presId="urn:microsoft.com/office/officeart/2005/8/layout/hierarchy1"/>
    <dgm:cxn modelId="{B77DCF89-F693-4CA7-BB08-7C5879F03557}" type="presParOf" srcId="{B30724DB-7A1E-4298-B974-3E6F54228B24}" destId="{BD29E337-2217-440C-ADCF-00A74B06859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052F9-754B-4663-9D9B-D7562EAEA4A2}">
      <dsp:nvSpPr>
        <dsp:cNvPr id="0" name=""/>
        <dsp:cNvSpPr/>
      </dsp:nvSpPr>
      <dsp:spPr>
        <a:xfrm>
          <a:off x="3078"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A554C-B5A1-434E-BC92-99324B96C914}">
      <dsp:nvSpPr>
        <dsp:cNvPr id="0" name=""/>
        <dsp:cNvSpPr/>
      </dsp:nvSpPr>
      <dsp:spPr>
        <a:xfrm>
          <a:off x="247271"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latin typeface="微軟正黑體" panose="020B0604030504040204" pitchFamily="34" charset="-120"/>
              <a:ea typeface="微軟正黑體" panose="020B0604030504040204" pitchFamily="34" charset="-120"/>
            </a:rPr>
            <a:t>特徵選取</a:t>
          </a:r>
          <a:endParaRPr lang="en-US" sz="2900" kern="1200" dirty="0">
            <a:latin typeface="微軟正黑體" panose="020B0604030504040204" pitchFamily="34" charset="-120"/>
            <a:ea typeface="微軟正黑體" panose="020B0604030504040204" pitchFamily="34" charset="-120"/>
          </a:endParaRPr>
        </a:p>
      </dsp:txBody>
      <dsp:txXfrm>
        <a:off x="288146" y="1726797"/>
        <a:ext cx="2115987" cy="1313813"/>
      </dsp:txXfrm>
    </dsp:sp>
    <dsp:sp modelId="{72E27D8A-4684-4A6E-8353-6ADFF20402D4}">
      <dsp:nvSpPr>
        <dsp:cNvPr id="0" name=""/>
        <dsp:cNvSpPr/>
      </dsp:nvSpPr>
      <dsp:spPr>
        <a:xfrm>
          <a:off x="2689201"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9C255-57B3-4C20-AA34-61FA56155076}">
      <dsp:nvSpPr>
        <dsp:cNvPr id="0" name=""/>
        <dsp:cNvSpPr/>
      </dsp:nvSpPr>
      <dsp:spPr>
        <a:xfrm>
          <a:off x="2933394"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latin typeface="微軟正黑體" panose="020B0604030504040204" pitchFamily="34" charset="-120"/>
              <a:ea typeface="微軟正黑體" panose="020B0604030504040204" pitchFamily="34" charset="-120"/>
            </a:rPr>
            <a:t>切分資料</a:t>
          </a:r>
          <a:endParaRPr lang="en-US" sz="2900" kern="1200" dirty="0">
            <a:latin typeface="微軟正黑體" panose="020B0604030504040204" pitchFamily="34" charset="-120"/>
            <a:ea typeface="微軟正黑體" panose="020B0604030504040204" pitchFamily="34" charset="-120"/>
          </a:endParaRPr>
        </a:p>
      </dsp:txBody>
      <dsp:txXfrm>
        <a:off x="2974269" y="1726797"/>
        <a:ext cx="2115987" cy="1313813"/>
      </dsp:txXfrm>
    </dsp:sp>
    <dsp:sp modelId="{384BC6DF-25A8-430B-9040-9BBE60A027A3}">
      <dsp:nvSpPr>
        <dsp:cNvPr id="0" name=""/>
        <dsp:cNvSpPr/>
      </dsp:nvSpPr>
      <dsp:spPr>
        <a:xfrm>
          <a:off x="5375324"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EA339-56DC-4C2E-ACCF-42D8F4FFF349}">
      <dsp:nvSpPr>
        <dsp:cNvPr id="0" name=""/>
        <dsp:cNvSpPr/>
      </dsp:nvSpPr>
      <dsp:spPr>
        <a:xfrm>
          <a:off x="5619517"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微軟正黑體" panose="020B0604030504040204" pitchFamily="34" charset="-120"/>
              <a:ea typeface="微軟正黑體" panose="020B0604030504040204" pitchFamily="34" charset="-120"/>
            </a:rPr>
            <a:t>MLP</a:t>
          </a:r>
          <a:r>
            <a:rPr lang="zh-TW" sz="2900" kern="1200" dirty="0">
              <a:latin typeface="微軟正黑體" panose="020B0604030504040204" pitchFamily="34" charset="-120"/>
              <a:ea typeface="微軟正黑體" panose="020B0604030504040204" pitchFamily="34" charset="-120"/>
            </a:rPr>
            <a:t>分類器</a:t>
          </a:r>
          <a:endParaRPr lang="en-US" sz="2900" kern="1200" dirty="0">
            <a:latin typeface="微軟正黑體" panose="020B0604030504040204" pitchFamily="34" charset="-120"/>
            <a:ea typeface="微軟正黑體" panose="020B0604030504040204" pitchFamily="34" charset="-120"/>
          </a:endParaRPr>
        </a:p>
      </dsp:txBody>
      <dsp:txXfrm>
        <a:off x="5660392" y="1726797"/>
        <a:ext cx="2115987" cy="1313813"/>
      </dsp:txXfrm>
    </dsp:sp>
    <dsp:sp modelId="{78DD6F8C-9858-4C11-9520-A0E2505C946F}">
      <dsp:nvSpPr>
        <dsp:cNvPr id="0" name=""/>
        <dsp:cNvSpPr/>
      </dsp:nvSpPr>
      <dsp:spPr>
        <a:xfrm>
          <a:off x="8061447"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9EFC5-646B-4B95-9170-536DE529BCC9}">
      <dsp:nvSpPr>
        <dsp:cNvPr id="0" name=""/>
        <dsp:cNvSpPr/>
      </dsp:nvSpPr>
      <dsp:spPr>
        <a:xfrm>
          <a:off x="8305640"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latin typeface="微軟正黑體" panose="020B0604030504040204" pitchFamily="34" charset="-120"/>
              <a:ea typeface="微軟正黑體" panose="020B0604030504040204" pitchFamily="34" charset="-120"/>
            </a:rPr>
            <a:t>評估模型</a:t>
          </a:r>
          <a:endParaRPr lang="en-US" sz="2900" kern="1200" dirty="0">
            <a:latin typeface="微軟正黑體" panose="020B0604030504040204" pitchFamily="34" charset="-120"/>
            <a:ea typeface="微軟正黑體" panose="020B0604030504040204" pitchFamily="34" charset="-120"/>
          </a:endParaRPr>
        </a:p>
      </dsp:txBody>
      <dsp:txXfrm>
        <a:off x="8346515" y="1726797"/>
        <a:ext cx="2115987" cy="13138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2023/5/16</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91975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24791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63693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9606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loss_curve_ attribute of MLPClassifier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194629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Assignment #2</a:t>
            </a:r>
            <a:r>
              <a:rPr lang="zh-TW" altLang="en-US" dirty="0"/>
              <a:t> 作業要求</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2</a:t>
            </a:fld>
            <a:endParaRPr lang="zh-TW" altLang="en-US" dirty="0"/>
          </a:p>
        </p:txBody>
      </p:sp>
    </p:spTree>
    <p:extLst>
      <p:ext uri="{BB962C8B-B14F-4D97-AF65-F5344CB8AC3E}">
        <p14:creationId xmlns:p14="http://schemas.microsoft.com/office/powerpoint/2010/main" val="382047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80820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94105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301073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2255254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232613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078071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635174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83434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408315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Assignment #2</a:t>
            </a:r>
            <a:r>
              <a:rPr lang="zh-TW" altLang="en-US" dirty="0"/>
              <a:t> 作業內容</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3</a:t>
            </a:fld>
            <a:endParaRPr lang="zh-TW" altLang="en-US" dirty="0"/>
          </a:p>
        </p:txBody>
      </p:sp>
    </p:spTree>
    <p:extLst>
      <p:ext uri="{BB962C8B-B14F-4D97-AF65-F5344CB8AC3E}">
        <p14:creationId xmlns:p14="http://schemas.microsoft.com/office/powerpoint/2010/main" val="3770033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34</a:t>
            </a:fld>
            <a:endParaRPr lang="zh-TW" altLang="en-US"/>
          </a:p>
        </p:txBody>
      </p:sp>
    </p:spTree>
    <p:extLst>
      <p:ext uri="{BB962C8B-B14F-4D97-AF65-F5344CB8AC3E}">
        <p14:creationId xmlns:p14="http://schemas.microsoft.com/office/powerpoint/2010/main" val="1284204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多分類問題的模型評估指標</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https://1fly2sky.wordpress.com/2017/12/21/%E5%A4%9A%E5%88%86%E9%A1%9E%E5%95%8F%E9%A1%8C%E7%9A%84%E6%A8%A1%E5%9E%8B%E8%A9%95%E4%BC%B0%E6%8C%87%E6%A8%99/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38</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39</a:t>
            </a:fld>
            <a:endParaRPr lang="zh-TW" altLang="en-US"/>
          </a:p>
        </p:txBody>
      </p:sp>
    </p:spTree>
    <p:extLst>
      <p:ext uri="{BB962C8B-B14F-4D97-AF65-F5344CB8AC3E}">
        <p14:creationId xmlns:p14="http://schemas.microsoft.com/office/powerpoint/2010/main" val="2266317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40</a:t>
            </a:fld>
            <a:endParaRPr lang="zh-TW" altLang="en-US"/>
          </a:p>
        </p:txBody>
      </p:sp>
    </p:spTree>
    <p:extLst>
      <p:ext uri="{BB962C8B-B14F-4D97-AF65-F5344CB8AC3E}">
        <p14:creationId xmlns:p14="http://schemas.microsoft.com/office/powerpoint/2010/main" val="2974631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41</a:t>
            </a:fld>
            <a:endParaRPr lang="zh-TW" altLang="en-US"/>
          </a:p>
        </p:txBody>
      </p:sp>
    </p:spTree>
    <p:extLst>
      <p:ext uri="{BB962C8B-B14F-4D97-AF65-F5344CB8AC3E}">
        <p14:creationId xmlns:p14="http://schemas.microsoft.com/office/powerpoint/2010/main" val="1819622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42</a:t>
            </a:fld>
            <a:endParaRPr lang="zh-TW" altLang="en-US"/>
          </a:p>
        </p:txBody>
      </p:sp>
    </p:spTree>
    <p:extLst>
      <p:ext uri="{BB962C8B-B14F-4D97-AF65-F5344CB8AC3E}">
        <p14:creationId xmlns:p14="http://schemas.microsoft.com/office/powerpoint/2010/main" val="2895978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43</a:t>
            </a:fld>
            <a:endParaRPr lang="zh-TW" altLang="en-US"/>
          </a:p>
        </p:txBody>
      </p:sp>
    </p:spTree>
    <p:extLst>
      <p:ext uri="{BB962C8B-B14F-4D97-AF65-F5344CB8AC3E}">
        <p14:creationId xmlns:p14="http://schemas.microsoft.com/office/powerpoint/2010/main" val="79800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特徵選取於“越不具有代表性”之二維特徵變量使用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a:solidFill>
                  <a:srgbClr val="303233"/>
                </a:solidFill>
                <a:effectLst/>
              </a:rPr>
              <a:t>精確</a:t>
            </a:r>
            <a:r>
              <a:rPr lang="zh-TW" altLang="en-US" b="0" i="0" dirty="0">
                <a:solidFill>
                  <a:srgbClr val="303233"/>
                </a:solidFill>
                <a:effectLst/>
              </a:rPr>
              <a:t>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44</a:t>
            </a:fld>
            <a:endParaRPr lang="zh-TW" altLang="en-US"/>
          </a:p>
        </p:txBody>
      </p:sp>
    </p:spTree>
    <p:extLst>
      <p:ext uri="{BB962C8B-B14F-4D97-AF65-F5344CB8AC3E}">
        <p14:creationId xmlns:p14="http://schemas.microsoft.com/office/powerpoint/2010/main" val="4212577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45</a:t>
            </a:fld>
            <a:endParaRPr lang="zh-TW" altLang="en-US"/>
          </a:p>
        </p:txBody>
      </p:sp>
    </p:spTree>
    <p:extLst>
      <p:ext uri="{BB962C8B-B14F-4D97-AF65-F5344CB8AC3E}">
        <p14:creationId xmlns:p14="http://schemas.microsoft.com/office/powerpoint/2010/main" val="3720860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47</a:t>
            </a:fld>
            <a:endParaRPr lang="zh-TW" altLang="en-US"/>
          </a:p>
        </p:txBody>
      </p:sp>
    </p:spTree>
    <p:extLst>
      <p:ext uri="{BB962C8B-B14F-4D97-AF65-F5344CB8AC3E}">
        <p14:creationId xmlns:p14="http://schemas.microsoft.com/office/powerpoint/2010/main" val="110915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latin typeface="微軟正黑體" panose="020B0604030504040204" pitchFamily="34" charset="-120"/>
                <a:ea typeface="微軟正黑體" panose="020B0604030504040204" pitchFamily="34" charset="-120"/>
              </a:rPr>
              <a:t>learning_rate :{'constant'</a:t>
            </a:r>
            <a:r>
              <a:rPr lang="zh-TW" altLang="en-US" b="0" dirty="0">
                <a:solidFill>
                  <a:srgbClr val="000000"/>
                </a:solidFill>
                <a:effectLst/>
                <a:latin typeface="微軟正黑體" panose="020B0604030504040204" pitchFamily="34" charset="-120"/>
                <a:ea typeface="微軟正黑體" panose="020B0604030504040204" pitchFamily="34" charset="-120"/>
              </a:rPr>
              <a:t>，</a:t>
            </a:r>
            <a:r>
              <a:rPr lang="en-US" altLang="zh-TW" b="0" dirty="0">
                <a:solidFill>
                  <a:srgbClr val="000000"/>
                </a:solidFill>
                <a:effectLst/>
                <a:latin typeface="微軟正黑體" panose="020B0604030504040204" pitchFamily="34" charset="-120"/>
                <a:ea typeface="微軟正黑體" panose="020B0604030504040204" pitchFamily="34" charset="-120"/>
              </a:rPr>
              <a:t>'invscaling', 'adaptive‘}</a:t>
            </a:r>
            <a:r>
              <a:rPr lang="zh-TW" altLang="en-US" b="0" dirty="0">
                <a:solidFill>
                  <a:srgbClr val="000000"/>
                </a:solidFill>
                <a:effectLst/>
                <a:latin typeface="微軟正黑體" panose="020B0604030504040204" pitchFamily="34" charset="-120"/>
                <a:ea typeface="微軟正黑體" panose="020B0604030504040204" pitchFamily="34" charset="-120"/>
              </a:rPr>
              <a:t>，默認</a:t>
            </a:r>
            <a:r>
              <a:rPr lang="en-US" altLang="zh-TW" b="0" dirty="0">
                <a:solidFill>
                  <a:srgbClr val="000000"/>
                </a:solidFill>
                <a:effectLst/>
                <a:latin typeface="微軟正黑體" panose="020B0604030504040204" pitchFamily="34" charset="-120"/>
                <a:ea typeface="微軟正黑體" panose="020B0604030504040204" pitchFamily="34" charset="-120"/>
              </a:rPr>
              <a:t>'constant'</a:t>
            </a:r>
            <a:r>
              <a:rPr lang="zh-TW" altLang="en-US" b="0" dirty="0">
                <a:solidFill>
                  <a:srgbClr val="000000"/>
                </a:solidFill>
                <a:effectLst/>
                <a:latin typeface="微軟正黑體" panose="020B0604030504040204" pitchFamily="34" charset="-120"/>
                <a:ea typeface="微軟正黑體" panose="020B0604030504040204" pitchFamily="34" charset="-120"/>
              </a:rPr>
              <a:t>，用於權重更新，只有當</a:t>
            </a:r>
            <a:r>
              <a:rPr lang="en-US" altLang="zh-TW" b="0" dirty="0">
                <a:solidFill>
                  <a:srgbClr val="000000"/>
                </a:solidFill>
                <a:effectLst/>
                <a:latin typeface="微軟正黑體" panose="020B0604030504040204" pitchFamily="34" charset="-120"/>
                <a:ea typeface="微軟正黑體" panose="020B0604030504040204" pitchFamily="34" charset="-120"/>
              </a:rPr>
              <a:t>solver</a:t>
            </a:r>
            <a:r>
              <a:rPr lang="zh-TW" altLang="en-US" b="0" dirty="0">
                <a:solidFill>
                  <a:srgbClr val="000000"/>
                </a:solidFill>
                <a:effectLst/>
                <a:latin typeface="微軟正黑體" panose="020B0604030504040204" pitchFamily="34" charset="-120"/>
                <a:ea typeface="微軟正黑體" panose="020B0604030504040204" pitchFamily="34" charset="-120"/>
              </a:rPr>
              <a:t>為</a:t>
            </a:r>
            <a:r>
              <a:rPr lang="en-US" altLang="zh-TW" b="0" dirty="0">
                <a:solidFill>
                  <a:srgbClr val="000000"/>
                </a:solidFill>
                <a:effectLst/>
                <a:latin typeface="微軟正黑體" panose="020B0604030504040204" pitchFamily="34" charset="-120"/>
                <a:ea typeface="微軟正黑體" panose="020B0604030504040204" pitchFamily="34" charset="-120"/>
              </a:rPr>
              <a:t>'sgd’</a:t>
            </a:r>
            <a:r>
              <a:rPr lang="zh-TW" altLang="en-US" b="0" dirty="0">
                <a:solidFill>
                  <a:srgbClr val="000000"/>
                </a:solidFill>
                <a:effectLst/>
                <a:latin typeface="微軟正黑體" panose="020B0604030504040204" pitchFamily="34" charset="-120"/>
                <a:ea typeface="微軟正黑體" panose="020B0604030504040204" pitchFamily="34" charset="-120"/>
              </a:rPr>
              <a:t>時使用</a:t>
            </a:r>
            <a:endParaRPr lang="en-US" altLang="zh-TW" b="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learning_rate_int :double,</a:t>
            </a:r>
            <a:r>
              <a:rPr lang="zh-TW" altLang="en-US" dirty="0">
                <a:latin typeface="微軟正黑體" panose="020B0604030504040204" pitchFamily="34" charset="-120"/>
                <a:ea typeface="微軟正黑體" panose="020B0604030504040204" pitchFamily="34" charset="-120"/>
              </a:rPr>
              <a:t>可選，默認</a:t>
            </a:r>
            <a:r>
              <a:rPr lang="en-US" altLang="zh-TW" dirty="0">
                <a:latin typeface="微軟正黑體" panose="020B0604030504040204" pitchFamily="34" charset="-120"/>
                <a:ea typeface="微軟正黑體" panose="020B0604030504040204" pitchFamily="34" charset="-120"/>
              </a:rPr>
              <a:t>0.001</a:t>
            </a:r>
            <a:r>
              <a:rPr lang="zh-TW" altLang="en-US" dirty="0">
                <a:latin typeface="微軟正黑體" panose="020B0604030504040204" pitchFamily="34" charset="-120"/>
                <a:ea typeface="微軟正黑體" panose="020B0604030504040204" pitchFamily="34" charset="-120"/>
              </a:rPr>
              <a:t>，初始學習率，控制更新權重的補償，只有當</a:t>
            </a:r>
            <a:r>
              <a:rPr lang="en-US" altLang="zh-TW" dirty="0">
                <a:latin typeface="微軟正黑體" panose="020B0604030504040204" pitchFamily="34" charset="-120"/>
                <a:ea typeface="微軟正黑體" panose="020B0604030504040204" pitchFamily="34" charset="-120"/>
              </a:rPr>
              <a:t>solver='sgd' </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'adam'</a:t>
            </a:r>
            <a:r>
              <a:rPr lang="zh-TW" altLang="en-US" dirty="0">
                <a:latin typeface="微軟正黑體" panose="020B0604030504040204" pitchFamily="34" charset="-120"/>
                <a:ea typeface="微軟正黑體" panose="020B0604030504040204" pitchFamily="34" charset="-120"/>
              </a:rPr>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C4A8D7A-5CED-4CE1-B2E3-90F56D41D2E4}" type="datetime1">
              <a:rPr lang="en-US" altLang="zh-TW" smtClean="0"/>
              <a:t>5/16/2023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6026865A-490E-4FAC-AB25-479CACD709B1}" type="datetime1">
              <a:rPr lang="en-US" altLang="zh-TW" smtClean="0"/>
              <a:t>5/16/2023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6B0A263B-35AC-4422-B2D0-6AC1295C3ED5}" type="datetime1">
              <a:rPr lang="en-US" altLang="zh-TW" smtClean="0"/>
              <a:t>5/16/2023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0F869F-2D60-41B4-90C4-25CF57520260}" type="datetime1">
              <a:rPr lang="en-US" altLang="zh-TW" smtClean="0"/>
              <a:t>5/16/2023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3105E0BF-9C8D-497C-9FE0-4326C55FC7C1}" type="datetime1">
              <a:rPr lang="en-US" altLang="zh-TW" smtClean="0"/>
              <a:t>5/16/2023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9E58068B-202B-4A1E-A304-184F29A229B0}" type="datetime1">
              <a:rPr lang="en-US" altLang="zh-TW" smtClean="0"/>
              <a:t>5/16/2023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82169008-1CB2-4C5B-9E9A-64FB15BDFD16}" type="datetime1">
              <a:rPr lang="en-US" altLang="zh-TW" smtClean="0"/>
              <a:t>5/16/2023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5049CBB8-CCCC-4995-8BCD-BE86F252E1BA}" type="datetime1">
              <a:rPr lang="en-US" altLang="zh-TW" smtClean="0"/>
              <a:t>5/16/2023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677F64E-E93E-4D32-B4A2-DD161852FBC7}" type="datetime1">
              <a:rPr lang="en-US" altLang="zh-TW" smtClean="0"/>
              <a:t>5/16/2023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D2CA27E3-DB8A-41F9-B47F-F386F95C8434}" type="datetime1">
              <a:rPr lang="en-US" altLang="zh-TW" smtClean="0"/>
              <a:t>5/16/2023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34BE2901-667D-4FD9-AC82-9EF383E0340F}" type="datetime1">
              <a:rPr lang="en-US" altLang="zh-TW" smtClean="0"/>
              <a:t>5/16/2023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D8D3D93C-302E-4A32-8704-9128C12DAF9F}" type="datetime1">
              <a:rPr lang="en-US" altLang="zh-TW" smtClean="0"/>
              <a:t>5/16/2023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stackoverflow.com/questions/54181604/error-using-loss-curve-attribute-of-mlpclassifier-in-pytho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zhuanlan.zhihu.com/p/46934912"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hyperlink" Target="https://scikit-learn.org/stable/modules/generated/sklearn.neural_network.MLPClassifier.html" TargetMode="External"/><Relationship Id="rId4" Type="http://schemas.openxmlformats.org/officeDocument/2006/relationships/hyperlink" Target="https://blog.csdn.net/weixin_44491423/article/details/11671160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#2</a:t>
            </a:r>
            <a:br>
              <a:rPr lang="en-US" altLang="zh-TW" sz="4000" dirty="0">
                <a:latin typeface="微軟正黑體" panose="020B0604030504040204" pitchFamily="34" charset="-120"/>
                <a:ea typeface="微軟正黑體" panose="020B0604030504040204" pitchFamily="34" charset="-120"/>
              </a:rPr>
            </a:br>
            <a:r>
              <a:rPr lang="en-US" altLang="zh-TW" sz="4000" dirty="0">
                <a:ea typeface="微軟正黑體" panose="020B0604030504040204" pitchFamily="34" charset="-120"/>
              </a:rPr>
              <a:t>MLP</a:t>
            </a:r>
            <a:r>
              <a:rPr lang="zh-TW" altLang="en-US" sz="4000" dirty="0">
                <a:ea typeface="微軟正黑體" panose="020B0604030504040204" pitchFamily="34" charset="-120"/>
              </a:rPr>
              <a:t>分類器</a:t>
            </a:r>
            <a:r>
              <a:rPr lang="zh-TW" altLang="en-US" sz="4000" dirty="0">
                <a:latin typeface="微軟正黑體" panose="020B0604030504040204" pitchFamily="34" charset="-120"/>
                <a:ea typeface="微軟正黑體" panose="020B0604030504040204" pitchFamily="34" charset="-120"/>
              </a:rPr>
              <a:t>－鳶尾花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誤差曲線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a:latin typeface="微軟正黑體" panose="020B0604030504040204" pitchFamily="34" charset="-120"/>
                <a:ea typeface="微軟正黑體" panose="020B0604030504040204" pitchFamily="34" charset="-120"/>
              </a:rPr>
              <a:t>HyperParameters</a:t>
            </a:r>
          </a:p>
          <a:p>
            <a:r>
              <a:rPr lang="en-US" altLang="zh-TW" dirty="0">
                <a:latin typeface="微軟正黑體" panose="020B0604030504040204" pitchFamily="34" charset="-120"/>
                <a:ea typeface="微軟正黑體" panose="020B0604030504040204" pitchFamily="34" charset="-120"/>
              </a:rPr>
              <a:t>hidden_​​layer_sizes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zh-TW" altLang="en-US" dirty="0">
                <a:ea typeface="微軟正黑體" panose="020B0604030504040204" pitchFamily="34" charset="-120"/>
              </a:rPr>
              <a:t>的數據集（少於幾千），收斂更快、效果更好。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a:ea typeface="微軟正黑體" panose="020B0604030504040204" pitchFamily="34" charset="-120"/>
              </a:rPr>
              <a:t>learning_rate</a:t>
            </a:r>
            <a:r>
              <a:rPr lang="zh-TW" altLang="en-US" dirty="0">
                <a:ea typeface="微軟正黑體" panose="020B0604030504040204" pitchFamily="34" charset="-120"/>
              </a:rPr>
              <a:t>及</a:t>
            </a:r>
            <a:r>
              <a:rPr lang="en-US" altLang="zh-TW" dirty="0">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
        <p:nvSpPr>
          <p:cNvPr id="5" name="投影片編號版面配置區 4">
            <a:extLst>
              <a:ext uri="{FF2B5EF4-FFF2-40B4-BE49-F238E27FC236}">
                <a16:creationId xmlns:a16="http://schemas.microsoft.com/office/drawing/2014/main" id="{AF2CF0E3-2006-530A-29AC-205684AB49BC}"/>
              </a:ext>
            </a:extLst>
          </p:cNvPr>
          <p:cNvSpPr>
            <a:spLocks noGrp="1"/>
          </p:cNvSpPr>
          <p:nvPr>
            <p:ph type="sldNum" sz="quarter" idx="12"/>
          </p:nvPr>
        </p:nvSpPr>
        <p:spPr/>
        <p:txBody>
          <a:bodyPr/>
          <a:lstStyle/>
          <a:p>
            <a:fld id="{B2DC25EE-239B-4C5F-AAD1-255A7D5F1EE2}" type="slidenum">
              <a:rPr lang="en-US" smtClean="0"/>
              <a:t>12</a:t>
            </a:fld>
            <a:endParaRPr lang="en-US" dirty="0"/>
          </a:p>
        </p:txBody>
      </p:sp>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en-US" altLang="zh-TW" sz="3000" dirty="0">
                <a:ea typeface="微軟正黑體" panose="020B0604030504040204" pitchFamily="34" charset="-120"/>
              </a:rPr>
              <a:t>〔solver</a:t>
            </a:r>
            <a:r>
              <a:rPr lang="zh-TW" altLang="en-US" sz="3000" dirty="0">
                <a:ea typeface="微軟正黑體" panose="020B0604030504040204" pitchFamily="34" charset="-120"/>
              </a:rPr>
              <a:t>優化器</a:t>
            </a:r>
            <a:r>
              <a:rPr lang="en-US" altLang="zh-TW" sz="3000" dirty="0">
                <a:ea typeface="微軟正黑體" panose="020B0604030504040204" pitchFamily="34" charset="-120"/>
              </a:rPr>
              <a:t>〕</a:t>
            </a:r>
            <a:r>
              <a:rPr lang="zh-TW" altLang="en-US" sz="3000" dirty="0">
                <a:ea typeface="微軟正黑體" panose="020B0604030504040204" pitchFamily="34" charset="-120"/>
              </a:rPr>
              <a:t>根據</a:t>
            </a:r>
            <a:r>
              <a:rPr lang="en-US" altLang="zh-TW" sz="3000" dirty="0">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adam</a:t>
            </a: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lbfgs</a:t>
            </a: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7" y="3862693"/>
            <a:ext cx="4513935" cy="42207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7"/>
            <a:ext cx="4430660" cy="35883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5" name="頁尾版面配置區 4">
            <a:extLst>
              <a:ext uri="{FF2B5EF4-FFF2-40B4-BE49-F238E27FC236}">
                <a16:creationId xmlns:a16="http://schemas.microsoft.com/office/drawing/2014/main" id="{A528534A-4180-D72D-C473-74E6E6A7CFC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C633E3E2-C20A-4427-215C-F24685B7E4EE}"/>
              </a:ext>
            </a:extLst>
          </p:cNvPr>
          <p:cNvPicPr>
            <a:picLocks noChangeAspect="1"/>
          </p:cNvPicPr>
          <p:nvPr/>
        </p:nvPicPr>
        <p:blipFill>
          <a:blip r:embed="rId3"/>
          <a:stretch>
            <a:fillRect/>
          </a:stretch>
        </p:blipFill>
        <p:spPr>
          <a:xfrm>
            <a:off x="669498" y="5318413"/>
            <a:ext cx="7878274" cy="1352739"/>
          </a:xfrm>
          <a:prstGeom prst="rect">
            <a:avLst/>
          </a:prstGeom>
          <a:noFill/>
          <a:ln w="3175">
            <a:solidFill>
              <a:schemeClr val="tx1"/>
            </a:solidFill>
          </a:ln>
        </p:spPr>
      </p:pic>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4"/>
          <a:stretch>
            <a:fillRect/>
          </a:stretch>
        </p:blipFill>
        <p:spPr>
          <a:xfrm>
            <a:off x="667524" y="3418670"/>
            <a:ext cx="6731759" cy="1169288"/>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44532" y="4213974"/>
            <a:ext cx="4130853" cy="37398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86010" y="4144753"/>
            <a:ext cx="529558" cy="53849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73%</a:t>
            </a:r>
            <a:endParaRPr lang="zh-TW" altLang="en-US" sz="3000" dirty="0">
              <a:ea typeface="微軟正黑體" panose="020B0604030504040204" pitchFamily="34" charset="-120"/>
            </a:endParaRP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999671" y="1391411"/>
            <a:ext cx="169834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solver=lbfgs</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199056" y="6250036"/>
            <a:ext cx="5143129" cy="32108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640086" y="6182983"/>
            <a:ext cx="529558" cy="53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17505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047A4C7-E03C-8DAD-3F80-993CCB6528D5}"/>
              </a:ext>
            </a:extLst>
          </p:cNvPr>
          <p:cNvPicPr>
            <a:picLocks noChangeAspect="1"/>
          </p:cNvPicPr>
          <p:nvPr/>
        </p:nvPicPr>
        <p:blipFill>
          <a:blip r:embed="rId3"/>
          <a:stretch>
            <a:fillRect/>
          </a:stretch>
        </p:blipFill>
        <p:spPr>
          <a:xfrm>
            <a:off x="578734" y="5391552"/>
            <a:ext cx="10973180" cy="118028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a:t>
            </a:r>
            <a:r>
              <a:rPr lang="zh-TW" altLang="en-US" sz="3000" dirty="0">
                <a:ea typeface="微軟正黑體" panose="020B0604030504040204" pitchFamily="34" charset="-120"/>
              </a:rPr>
              <a:t>成</a:t>
            </a: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785131" y="1391411"/>
            <a:ext cx="191288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solver=adam</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008993" y="6180221"/>
            <a:ext cx="4489130" cy="3622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483476" y="6099264"/>
            <a:ext cx="525517" cy="5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6" name="圖片 5">
            <a:extLst>
              <a:ext uri="{FF2B5EF4-FFF2-40B4-BE49-F238E27FC236}">
                <a16:creationId xmlns:a16="http://schemas.microsoft.com/office/drawing/2014/main" id="{3F91FA77-5A7F-D9F1-011C-665D33E714E6}"/>
              </a:ext>
            </a:extLst>
          </p:cNvPr>
          <p:cNvPicPr>
            <a:picLocks noChangeAspect="1"/>
          </p:cNvPicPr>
          <p:nvPr/>
        </p:nvPicPr>
        <p:blipFill>
          <a:blip r:embed="rId4"/>
          <a:stretch>
            <a:fillRect/>
          </a:stretch>
        </p:blipFill>
        <p:spPr>
          <a:xfrm>
            <a:off x="669498" y="3418113"/>
            <a:ext cx="10726497" cy="1179576"/>
          </a:xfrm>
          <a:prstGeom prst="rect">
            <a:avLst/>
          </a:prstGeom>
          <a:noFill/>
          <a:ln w="3175">
            <a:solidFill>
              <a:schemeClr val="tx1"/>
            </a:solidFill>
          </a:ln>
        </p:spPr>
      </p:pic>
      <p:sp>
        <p:nvSpPr>
          <p:cNvPr id="12" name="橢圓 11">
            <a:extLst>
              <a:ext uri="{FF2B5EF4-FFF2-40B4-BE49-F238E27FC236}">
                <a16:creationId xmlns:a16="http://schemas.microsoft.com/office/drawing/2014/main" id="{452860F6-D3B6-A05E-A8BC-2CABAEE4CA9A}"/>
              </a:ext>
            </a:extLst>
          </p:cNvPr>
          <p:cNvSpPr/>
          <p:nvPr/>
        </p:nvSpPr>
        <p:spPr>
          <a:xfrm>
            <a:off x="587985" y="4175400"/>
            <a:ext cx="527583" cy="50324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3">
            <a:extLst>
              <a:ext uri="{FF2B5EF4-FFF2-40B4-BE49-F238E27FC236}">
                <a16:creationId xmlns:a16="http://schemas.microsoft.com/office/drawing/2014/main" id="{195F93D1-E6F2-FB05-001B-DB92852CD891}"/>
              </a:ext>
            </a:extLst>
          </p:cNvPr>
          <p:cNvSpPr txBox="1">
            <a:spLocks/>
          </p:cNvSpPr>
          <p:nvPr/>
        </p:nvSpPr>
        <p:spPr>
          <a:xfrm>
            <a:off x="1199057" y="4207339"/>
            <a:ext cx="4814881" cy="39035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Tree>
    <p:extLst>
      <p:ext uri="{BB962C8B-B14F-4D97-AF65-F5344CB8AC3E}">
        <p14:creationId xmlns:p14="http://schemas.microsoft.com/office/powerpoint/2010/main" val="33825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Loss Curve </a:t>
            </a:r>
            <a:br>
              <a:rPr lang="en-US" altLang="zh-TW" dirty="0">
                <a:ea typeface="微軟正黑體" panose="020B0604030504040204" pitchFamily="34" charset="-120"/>
              </a:rPr>
            </a:br>
            <a:r>
              <a:rPr lang="zh-TW" altLang="en-US" dirty="0">
                <a:ea typeface="微軟正黑體" panose="020B0604030504040204" pitchFamily="34" charset="-120"/>
              </a:rPr>
              <a:t>誤差曲線</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BCF956FB-6789-C0CE-5903-36E185E52F10}"/>
              </a:ext>
            </a:extLst>
          </p:cNvPr>
          <p:cNvSpPr txBox="1">
            <a:spLocks/>
          </p:cNvSpPr>
          <p:nvPr/>
        </p:nvSpPr>
        <p:spPr>
          <a:xfrm>
            <a:off x="371093" y="2718054"/>
            <a:ext cx="3947419"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TW" sz="2000" dirty="0">
                <a:ea typeface="微軟正黑體" panose="020B0604030504040204" pitchFamily="34" charset="-120"/>
              </a:rPr>
              <a:t>solver</a:t>
            </a:r>
            <a:r>
              <a:rPr lang="zh-TW" altLang="en-US" sz="2000" dirty="0">
                <a:ea typeface="微軟正黑體" panose="020B0604030504040204" pitchFamily="34" charset="-120"/>
              </a:rPr>
              <a:t> </a:t>
            </a:r>
            <a:r>
              <a:rPr lang="en-US" altLang="zh-TW" sz="2000" dirty="0">
                <a:ea typeface="微軟正黑體" panose="020B0604030504040204" pitchFamily="34" charset="-120"/>
              </a:rPr>
              <a:t>=</a:t>
            </a:r>
            <a:r>
              <a:rPr lang="zh-TW" altLang="en-US" sz="2000" dirty="0">
                <a:ea typeface="微軟正黑體" panose="020B0604030504040204" pitchFamily="34" charset="-120"/>
              </a:rPr>
              <a:t> </a:t>
            </a:r>
            <a:r>
              <a:rPr lang="en-US" altLang="zh-TW" sz="2000" dirty="0">
                <a:ea typeface="微軟正黑體" panose="020B0604030504040204" pitchFamily="34" charset="-120"/>
              </a:rPr>
              <a:t>adam</a:t>
            </a:r>
          </a:p>
          <a:p>
            <a:pPr marL="0"/>
            <a:r>
              <a:rPr lang="en-US" altLang="zh-TW" sz="2000" dirty="0">
                <a:ea typeface="微軟正黑體" panose="020B0604030504040204" pitchFamily="34" charset="-120"/>
              </a:rPr>
              <a:t>max_iter</a:t>
            </a:r>
            <a:r>
              <a:rPr lang="zh-TW" altLang="en-US" sz="2000" dirty="0">
                <a:ea typeface="微軟正黑體" panose="020B0604030504040204" pitchFamily="34" charset="-120"/>
              </a:rPr>
              <a:t> 最大迭代次數</a:t>
            </a:r>
            <a:r>
              <a:rPr lang="en-US" altLang="zh-TW" sz="2000" dirty="0">
                <a:ea typeface="微軟正黑體" panose="020B0604030504040204" pitchFamily="34" charset="-120"/>
              </a:rPr>
              <a:t> = 200 </a:t>
            </a:r>
          </a:p>
        </p:txBody>
      </p:sp>
      <p:pic>
        <p:nvPicPr>
          <p:cNvPr id="12" name="圖片 11">
            <a:extLst>
              <a:ext uri="{FF2B5EF4-FFF2-40B4-BE49-F238E27FC236}">
                <a16:creationId xmlns:a16="http://schemas.microsoft.com/office/drawing/2014/main" id="{7EC4AA3E-E3AC-1C10-F298-A068B5FEA15B}"/>
              </a:ext>
            </a:extLst>
          </p:cNvPr>
          <p:cNvPicPr>
            <a:picLocks noChangeAspect="1"/>
          </p:cNvPicPr>
          <p:nvPr/>
        </p:nvPicPr>
        <p:blipFill>
          <a:blip r:embed="rId3"/>
          <a:stretch>
            <a:fillRect/>
          </a:stretch>
        </p:blipFill>
        <p:spPr>
          <a:xfrm>
            <a:off x="4043320" y="5784190"/>
            <a:ext cx="8096130" cy="890319"/>
          </a:xfrm>
          <a:prstGeom prst="rect">
            <a:avLst/>
          </a:prstGeom>
          <a:noFill/>
          <a:ln w="3175">
            <a:solidFill>
              <a:schemeClr val="tx1"/>
            </a:solidFill>
          </a:ln>
        </p:spPr>
      </p:pic>
      <p:pic>
        <p:nvPicPr>
          <p:cNvPr id="6" name="內容版面配置區 5" descr="一張含有 文字, 圖表, 行, 繪圖 的圖片&#10;&#10;自動產生的描述">
            <a:extLst>
              <a:ext uri="{FF2B5EF4-FFF2-40B4-BE49-F238E27FC236}">
                <a16:creationId xmlns:a16="http://schemas.microsoft.com/office/drawing/2014/main" id="{99C8898F-85E6-AA15-B939-79935207C7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65" y="200699"/>
            <a:ext cx="7087498" cy="5400000"/>
          </a:xfrm>
          <a:prstGeom prst="rect">
            <a:avLst/>
          </a:prstGeom>
          <a:noFill/>
          <a:ln w="3175">
            <a:solidFill>
              <a:schemeClr val="tx1"/>
            </a:solidFill>
          </a:ln>
        </p:spPr>
      </p:pic>
      <p:pic>
        <p:nvPicPr>
          <p:cNvPr id="9" name="圖片 8">
            <a:extLst>
              <a:ext uri="{FF2B5EF4-FFF2-40B4-BE49-F238E27FC236}">
                <a16:creationId xmlns:a16="http://schemas.microsoft.com/office/drawing/2014/main" id="{0D29A7D9-BE97-93B0-5DC9-5BD844F5A082}"/>
              </a:ext>
            </a:extLst>
          </p:cNvPr>
          <p:cNvPicPr>
            <a:picLocks noChangeAspect="1"/>
          </p:cNvPicPr>
          <p:nvPr/>
        </p:nvPicPr>
        <p:blipFill>
          <a:blip r:embed="rId5"/>
          <a:stretch>
            <a:fillRect/>
          </a:stretch>
        </p:blipFill>
        <p:spPr>
          <a:xfrm>
            <a:off x="10238911" y="432660"/>
            <a:ext cx="1305107" cy="4058216"/>
          </a:xfrm>
          <a:prstGeom prst="rect">
            <a:avLst/>
          </a:prstGeom>
          <a:noFill/>
          <a:ln w="3175">
            <a:solidFill>
              <a:schemeClr val="tx1"/>
            </a:solidFill>
          </a:ln>
        </p:spPr>
      </p:pic>
    </p:spTree>
    <p:extLst>
      <p:ext uri="{BB962C8B-B14F-4D97-AF65-F5344CB8AC3E}">
        <p14:creationId xmlns:p14="http://schemas.microsoft.com/office/powerpoint/2010/main" val="332876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78734" y="2708597"/>
            <a:ext cx="7678222" cy="133368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907613"/>
          </a:xfrm>
        </p:spPr>
        <p:txBody>
          <a:bodyPr>
            <a:noAutofit/>
          </a:bodyPr>
          <a:lstStyle/>
          <a:p>
            <a:pPr marL="0" indent="0">
              <a:lnSpc>
                <a:spcPct val="130000"/>
              </a:lnSpc>
              <a:buNone/>
            </a:pPr>
            <a:r>
              <a:rPr lang="zh-TW" altLang="en-US" sz="3000" dirty="0">
                <a:ea typeface="微軟正黑體" panose="020B0604030504040204" pitchFamily="34" charset="-120"/>
              </a:rPr>
              <a:t>若使用</a:t>
            </a:r>
            <a:r>
              <a:rPr lang="en-US" altLang="zh-TW" sz="3000" dirty="0">
                <a:ea typeface="微軟正黑體" panose="020B0604030504040204" pitchFamily="34" charset="-120"/>
              </a:rPr>
              <a:t>solver=lbfgs</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5" name="內容版面配置區 3">
            <a:extLst>
              <a:ext uri="{FF2B5EF4-FFF2-40B4-BE49-F238E27FC236}">
                <a16:creationId xmlns:a16="http://schemas.microsoft.com/office/drawing/2014/main" id="{FD0C4C13-F1A6-7867-3D7F-992398A7061E}"/>
              </a:ext>
            </a:extLst>
          </p:cNvPr>
          <p:cNvSpPr txBox="1">
            <a:spLocks/>
          </p:cNvSpPr>
          <p:nvPr/>
        </p:nvSpPr>
        <p:spPr>
          <a:xfrm>
            <a:off x="578734" y="4081308"/>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ea typeface="微軟正黑體" panose="020B0604030504040204" pitchFamily="34" charset="-120"/>
              </a:rPr>
              <a:t>無法產生</a:t>
            </a:r>
            <a:r>
              <a:rPr lang="en-US" altLang="zh-TW" sz="3000" dirty="0">
                <a:ea typeface="微軟正黑體" panose="020B0604030504040204" pitchFamily="34" charset="-120"/>
              </a:rPr>
              <a:t>Loss Curve</a:t>
            </a:r>
            <a:r>
              <a:rPr lang="zh-TW" altLang="en-US" sz="3000" dirty="0">
                <a:ea typeface="微軟正黑體" panose="020B0604030504040204" pitchFamily="34" charset="-120"/>
              </a:rPr>
              <a:t>，會發生錯誤。</a:t>
            </a:r>
          </a:p>
        </p:txBody>
      </p:sp>
      <p:pic>
        <p:nvPicPr>
          <p:cNvPr id="8" name="圖片 7">
            <a:extLst>
              <a:ext uri="{FF2B5EF4-FFF2-40B4-BE49-F238E27FC236}">
                <a16:creationId xmlns:a16="http://schemas.microsoft.com/office/drawing/2014/main" id="{640969DC-06AD-094B-B27E-1CD7AA9F392B}"/>
              </a:ext>
            </a:extLst>
          </p:cNvPr>
          <p:cNvPicPr>
            <a:picLocks noChangeAspect="1"/>
          </p:cNvPicPr>
          <p:nvPr/>
        </p:nvPicPr>
        <p:blipFill>
          <a:blip r:embed="rId4"/>
          <a:stretch>
            <a:fillRect/>
          </a:stretch>
        </p:blipFill>
        <p:spPr>
          <a:xfrm>
            <a:off x="578734" y="4746475"/>
            <a:ext cx="7058025" cy="1457325"/>
          </a:xfrm>
          <a:prstGeom prst="rect">
            <a:avLst/>
          </a:prstGeom>
          <a:noFill/>
          <a:ln w="3175">
            <a:solidFill>
              <a:schemeClr val="tx1"/>
            </a:solidFill>
          </a:ln>
        </p:spPr>
      </p:pic>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8124497" y="4996977"/>
            <a:ext cx="3930867" cy="10979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a:t>
            </a:r>
            <a:endParaRPr lang="en-US" altLang="zh-TW" sz="2500" i="1" dirty="0">
              <a:ea typeface="微軟正黑體" panose="020B0604030504040204" pitchFamily="34" charset="-120"/>
            </a:endParaRPr>
          </a:p>
          <a:p>
            <a:pPr marL="0" indent="0">
              <a:buNone/>
            </a:pPr>
            <a:r>
              <a:rPr lang="zh-TW" altLang="en-US" sz="2500" i="1" dirty="0">
                <a:ea typeface="微軟正黑體" panose="020B0604030504040204" pitchFamily="34" charset="-120"/>
              </a:rPr>
              <a:t>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sp>
        <p:nvSpPr>
          <p:cNvPr id="6" name="矩形 5">
            <a:extLst>
              <a:ext uri="{FF2B5EF4-FFF2-40B4-BE49-F238E27FC236}">
                <a16:creationId xmlns:a16="http://schemas.microsoft.com/office/drawing/2014/main" id="{81541902-5CD3-C700-CC4F-58302011FD3B}"/>
              </a:ext>
            </a:extLst>
          </p:cNvPr>
          <p:cNvSpPr/>
          <p:nvPr/>
        </p:nvSpPr>
        <p:spPr>
          <a:xfrm>
            <a:off x="578734" y="5702654"/>
            <a:ext cx="6526259" cy="512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7" name="頁尾版面配置區 6">
            <a:extLst>
              <a:ext uri="{FF2B5EF4-FFF2-40B4-BE49-F238E27FC236}">
                <a16:creationId xmlns:a16="http://schemas.microsoft.com/office/drawing/2014/main" id="{72F238C8-B1AB-0D7D-DD5E-246C63C0A32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44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665127"/>
          </a:xfrm>
        </p:spPr>
        <p:txBody>
          <a:bodyPr>
            <a:noAutofit/>
          </a:bodyPr>
          <a:lstStyle/>
          <a:p>
            <a:pPr>
              <a:lnSpc>
                <a:spcPct val="130000"/>
              </a:lnSpc>
            </a:pPr>
            <a:r>
              <a:rPr lang="en-US" altLang="zh-TW" sz="3000" dirty="0">
                <a:ea typeface="微軟正黑體" panose="020B0604030504040204" pitchFamily="34" charset="-120"/>
              </a:rPr>
              <a:t>Sklearn Document</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19</a:t>
            </a:fld>
            <a:endParaRPr lang="en-US" dirty="0"/>
          </a:p>
        </p:txBody>
      </p:sp>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578734" y="6067275"/>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pic>
        <p:nvPicPr>
          <p:cNvPr id="7" name="圖片 6">
            <a:extLst>
              <a:ext uri="{FF2B5EF4-FFF2-40B4-BE49-F238E27FC236}">
                <a16:creationId xmlns:a16="http://schemas.microsoft.com/office/drawing/2014/main" id="{A8CE5466-995E-18CA-1473-20CD6E49023C}"/>
              </a:ext>
            </a:extLst>
          </p:cNvPr>
          <p:cNvPicPr>
            <a:picLocks noChangeAspect="1"/>
          </p:cNvPicPr>
          <p:nvPr/>
        </p:nvPicPr>
        <p:blipFill>
          <a:blip r:embed="rId3"/>
          <a:stretch>
            <a:fillRect/>
          </a:stretch>
        </p:blipFill>
        <p:spPr>
          <a:xfrm>
            <a:off x="578734" y="2746048"/>
            <a:ext cx="9202434" cy="847843"/>
          </a:xfrm>
          <a:prstGeom prst="rect">
            <a:avLst/>
          </a:prstGeom>
          <a:noFill/>
          <a:ln w="3175">
            <a:solidFill>
              <a:schemeClr val="tx1"/>
            </a:solidFill>
          </a:ln>
        </p:spPr>
      </p:pic>
      <p:sp>
        <p:nvSpPr>
          <p:cNvPr id="10" name="矩形 9">
            <a:extLst>
              <a:ext uri="{FF2B5EF4-FFF2-40B4-BE49-F238E27FC236}">
                <a16:creationId xmlns:a16="http://schemas.microsoft.com/office/drawing/2014/main" id="{3FF9D9C4-13E5-1DB8-ADD6-E9ADE5A0535A}"/>
              </a:ext>
            </a:extLst>
          </p:cNvPr>
          <p:cNvSpPr/>
          <p:nvPr/>
        </p:nvSpPr>
        <p:spPr>
          <a:xfrm>
            <a:off x="2683943" y="2972208"/>
            <a:ext cx="1867035" cy="415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12" name="圖片 11">
            <a:extLst>
              <a:ext uri="{FF2B5EF4-FFF2-40B4-BE49-F238E27FC236}">
                <a16:creationId xmlns:a16="http://schemas.microsoft.com/office/drawing/2014/main" id="{FE458D05-463A-FE21-711E-33859A1C7425}"/>
              </a:ext>
            </a:extLst>
          </p:cNvPr>
          <p:cNvPicPr>
            <a:picLocks noChangeAspect="1"/>
          </p:cNvPicPr>
          <p:nvPr/>
        </p:nvPicPr>
        <p:blipFill>
          <a:blip r:embed="rId4"/>
          <a:stretch>
            <a:fillRect/>
          </a:stretch>
        </p:blipFill>
        <p:spPr>
          <a:xfrm>
            <a:off x="578734" y="5070001"/>
            <a:ext cx="8334038" cy="934077"/>
          </a:xfrm>
          <a:prstGeom prst="rect">
            <a:avLst/>
          </a:prstGeom>
          <a:noFill/>
          <a:ln w="3175">
            <a:solidFill>
              <a:schemeClr val="tx1"/>
            </a:solidFill>
          </a:ln>
        </p:spPr>
      </p:pic>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0096" y="3691008"/>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TW" sz="3000" dirty="0">
                <a:ea typeface="微軟正黑體" panose="020B0604030504040204" pitchFamily="34" charset="-120"/>
                <a:hlinkClick r:id="rId5">
                  <a:extLst>
                    <a:ext uri="{A12FA001-AC4F-418D-AE19-62706E023703}">
                      <ahyp:hlinkClr xmlns:ahyp="http://schemas.microsoft.com/office/drawing/2018/hyperlinkcolor" val="tx"/>
                    </a:ext>
                  </a:extLst>
                </a:hlinkClick>
              </a:rPr>
              <a:t>Stack Overflow </a:t>
            </a:r>
            <a:endParaRPr lang="zh-TW" altLang="en-US" sz="3000" dirty="0">
              <a:ea typeface="微軟正黑體" panose="020B0604030504040204" pitchFamily="34" charset="-120"/>
            </a:endParaRPr>
          </a:p>
        </p:txBody>
      </p:sp>
      <p:pic>
        <p:nvPicPr>
          <p:cNvPr id="15" name="圖片 14">
            <a:extLst>
              <a:ext uri="{FF2B5EF4-FFF2-40B4-BE49-F238E27FC236}">
                <a16:creationId xmlns:a16="http://schemas.microsoft.com/office/drawing/2014/main" id="{26B69821-02CF-2D55-CA79-ABD4DE3C1F57}"/>
              </a:ext>
            </a:extLst>
          </p:cNvPr>
          <p:cNvPicPr>
            <a:picLocks noChangeAspect="1"/>
          </p:cNvPicPr>
          <p:nvPr/>
        </p:nvPicPr>
        <p:blipFill>
          <a:blip r:embed="rId6"/>
          <a:stretch>
            <a:fillRect/>
          </a:stretch>
        </p:blipFill>
        <p:spPr>
          <a:xfrm>
            <a:off x="578734" y="4348203"/>
            <a:ext cx="8306959" cy="609685"/>
          </a:xfrm>
          <a:prstGeom prst="rect">
            <a:avLst/>
          </a:prstGeom>
          <a:noFill/>
          <a:ln w="3175">
            <a:solidFill>
              <a:schemeClr val="tx1"/>
            </a:solidFill>
          </a:ln>
        </p:spPr>
      </p:pic>
      <p:sp>
        <p:nvSpPr>
          <p:cNvPr id="16" name="矩形 15">
            <a:extLst>
              <a:ext uri="{FF2B5EF4-FFF2-40B4-BE49-F238E27FC236}">
                <a16:creationId xmlns:a16="http://schemas.microsoft.com/office/drawing/2014/main" id="{DAD89477-66BE-93C4-6C7A-640FD020EC4D}"/>
              </a:ext>
            </a:extLst>
          </p:cNvPr>
          <p:cNvSpPr/>
          <p:nvPr/>
        </p:nvSpPr>
        <p:spPr>
          <a:xfrm>
            <a:off x="610263" y="5338547"/>
            <a:ext cx="6063806" cy="373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5783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所有資料的散佈圖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第二層輸出層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6" name="橢圓 25">
            <a:extLst>
              <a:ext uri="{FF2B5EF4-FFF2-40B4-BE49-F238E27FC236}">
                <a16:creationId xmlns:a16="http://schemas.microsoft.com/office/drawing/2014/main" id="{95778610-EE67-A34D-2BBE-6B46BB79C0ED}"/>
              </a:ext>
            </a:extLst>
          </p:cNvPr>
          <p:cNvSpPr/>
          <p:nvPr/>
        </p:nvSpPr>
        <p:spPr>
          <a:xfrm>
            <a:off x="9227813" y="228082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4" name="圖片 3">
            <a:extLst>
              <a:ext uri="{FF2B5EF4-FFF2-40B4-BE49-F238E27FC236}">
                <a16:creationId xmlns:a16="http://schemas.microsoft.com/office/drawing/2014/main" id="{F2B00F4B-BBC4-7E6E-C913-C1FF28AA9E71}"/>
              </a:ext>
            </a:extLst>
          </p:cNvPr>
          <p:cNvPicPr>
            <a:picLocks noChangeAspect="1"/>
          </p:cNvPicPr>
          <p:nvPr/>
        </p:nvPicPr>
        <p:blipFill>
          <a:blip r:embed="rId4"/>
          <a:stretch>
            <a:fillRect/>
          </a:stretch>
        </p:blipFill>
        <p:spPr>
          <a:xfrm>
            <a:off x="6831187" y="3960912"/>
            <a:ext cx="709663" cy="717377"/>
          </a:xfrm>
          <a:prstGeom prst="rect">
            <a:avLst/>
          </a:prstGeom>
          <a:ln w="3175">
            <a:noFill/>
          </a:ln>
        </p:spPr>
      </p:pic>
      <p:pic>
        <p:nvPicPr>
          <p:cNvPr id="7" name="圖片 6">
            <a:extLst>
              <a:ext uri="{FF2B5EF4-FFF2-40B4-BE49-F238E27FC236}">
                <a16:creationId xmlns:a16="http://schemas.microsoft.com/office/drawing/2014/main" id="{0CD591FB-2B68-44BA-4ECD-F661438B8062}"/>
              </a:ext>
            </a:extLst>
          </p:cNvPr>
          <p:cNvPicPr>
            <a:picLocks noChangeAspect="1"/>
          </p:cNvPicPr>
          <p:nvPr/>
        </p:nvPicPr>
        <p:blipFill>
          <a:blip r:embed="rId4"/>
          <a:stretch>
            <a:fillRect/>
          </a:stretch>
        </p:blipFill>
        <p:spPr>
          <a:xfrm>
            <a:off x="7544444" y="3960911"/>
            <a:ext cx="709663" cy="717377"/>
          </a:xfrm>
          <a:prstGeom prst="rect">
            <a:avLst/>
          </a:prstGeom>
          <a:ln w="3175">
            <a:noFill/>
          </a:ln>
        </p:spPr>
      </p:pic>
      <p:pic>
        <p:nvPicPr>
          <p:cNvPr id="8" name="圖片 7">
            <a:extLst>
              <a:ext uri="{FF2B5EF4-FFF2-40B4-BE49-F238E27FC236}">
                <a16:creationId xmlns:a16="http://schemas.microsoft.com/office/drawing/2014/main" id="{0E8B1FE7-15DF-7C74-7582-EA610B436CF2}"/>
              </a:ext>
            </a:extLst>
          </p:cNvPr>
          <p:cNvPicPr>
            <a:picLocks noChangeAspect="1"/>
          </p:cNvPicPr>
          <p:nvPr/>
        </p:nvPicPr>
        <p:blipFill>
          <a:blip r:embed="rId4"/>
          <a:stretch>
            <a:fillRect/>
          </a:stretch>
        </p:blipFill>
        <p:spPr>
          <a:xfrm>
            <a:off x="8254107" y="3960910"/>
            <a:ext cx="709663" cy="717377"/>
          </a:xfrm>
          <a:prstGeom prst="rect">
            <a:avLst/>
          </a:prstGeom>
          <a:ln w="3175">
            <a:noFill/>
          </a:ln>
        </p:spPr>
      </p:pic>
    </p:spTree>
    <p:extLst>
      <p:ext uri="{BB962C8B-B14F-4D97-AF65-F5344CB8AC3E}">
        <p14:creationId xmlns:p14="http://schemas.microsoft.com/office/powerpoint/2010/main" val="4847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18437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8418785" y="2177119"/>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277497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*-0.037948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*7.007944</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463272" y="2177120"/>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*-6.454595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506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*-1.975712</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*13.551823</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10510670" y="2162061"/>
            <a:ext cx="1004676" cy="4559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*-6.726615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02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Visualization </a:t>
            </a:r>
            <a:r>
              <a:rPr lang="zh-TW" altLang="en-US" sz="5400" dirty="0">
                <a:latin typeface="微軟正黑體" panose="020B0604030504040204" pitchFamily="34" charset="-120"/>
                <a:ea typeface="微軟正黑體" panose="020B0604030504040204" pitchFamily="34" charset="-120"/>
              </a:rPr>
              <a:t>視覺化</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spcAft>
                <a:spcPts val="0"/>
              </a:spcAft>
              <a:buNone/>
            </a:pPr>
            <a:r>
              <a:rPr lang="en-US" altLang="zh-TW" sz="3000" dirty="0">
                <a:ea typeface="微軟正黑體" panose="020B0604030504040204" pitchFamily="34" charset="-120"/>
              </a:rPr>
              <a:t>Notes</a:t>
            </a:r>
            <a:r>
              <a:rPr lang="zh-TW" altLang="zh-TW" sz="3000" dirty="0">
                <a:ea typeface="微軟正黑體" panose="020B0604030504040204" pitchFamily="34" charset="-120"/>
              </a:rPr>
              <a:t>：</a:t>
            </a:r>
          </a:p>
          <a:p>
            <a:pPr>
              <a:spcAft>
                <a:spcPts val="0"/>
              </a:spcAft>
              <a:buFont typeface="Wingdings" panose="05000000000000000000" pitchFamily="2" charset="2"/>
              <a:buChar char="Ø"/>
            </a:pPr>
            <a:r>
              <a:rPr lang="zh-TW" altLang="en-US" sz="3000" dirty="0">
                <a:ea typeface="微軟正黑體" panose="020B0604030504040204" pitchFamily="34" charset="-120"/>
              </a:rPr>
              <a:t> </a:t>
            </a:r>
            <a:r>
              <a:rPr lang="en-US" altLang="zh-TW" sz="3000" dirty="0">
                <a:ea typeface="微軟正黑體" panose="020B0604030504040204" pitchFamily="34" charset="-120"/>
              </a:rPr>
              <a:t>MLP</a:t>
            </a:r>
            <a:r>
              <a:rPr lang="zh-TW" altLang="en-US" sz="3000" dirty="0">
                <a:ea typeface="微軟正黑體" panose="020B0604030504040204" pitchFamily="34" charset="-120"/>
              </a:rPr>
              <a:t>輸出資料的散佈圖</a:t>
            </a:r>
            <a:endParaRPr lang="en-US" altLang="zh-TW" sz="3000" dirty="0">
              <a:ea typeface="微軟正黑體" panose="020B0604030504040204" pitchFamily="34" charset="-120"/>
            </a:endParaRPr>
          </a:p>
          <a:p>
            <a:pPr>
              <a:spcAft>
                <a:spcPts val="0"/>
              </a:spcAft>
              <a:buFont typeface="Wingdings" panose="05000000000000000000" pitchFamily="2" charset="2"/>
              <a:buChar char="Ø"/>
            </a:pPr>
            <a:r>
              <a:rPr lang="zh-TW" altLang="en-US" sz="3000" dirty="0">
                <a:ea typeface="微軟正黑體" panose="020B0604030504040204" pitchFamily="34" charset="-120"/>
              </a:rPr>
              <a:t> 共</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a:t>
            </a: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2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4AD19148-5353-502C-501E-D2A221D446E2}"/>
              </a:ext>
            </a:extLst>
          </p:cNvPr>
          <p:cNvPicPr>
            <a:picLocks noChangeAspect="1"/>
          </p:cNvPicPr>
          <p:nvPr/>
        </p:nvPicPr>
        <p:blipFill rotWithShape="1">
          <a:blip r:embed="rId3"/>
          <a:srcRect l="780"/>
          <a:stretch/>
        </p:blipFill>
        <p:spPr>
          <a:xfrm>
            <a:off x="578733" y="2708597"/>
            <a:ext cx="6532949" cy="1728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665127"/>
          </a:xfrm>
        </p:spPr>
        <p:txBody>
          <a:bodyPr>
            <a:noAutofit/>
          </a:bodyPr>
          <a:lstStyle/>
          <a:p>
            <a:pPr>
              <a:lnSpc>
                <a:spcPct val="130000"/>
              </a:lnSpc>
            </a:pPr>
            <a:r>
              <a:rPr lang="zh-TW" altLang="en-US" sz="3000" dirty="0">
                <a:ea typeface="微軟正黑體" panose="020B0604030504040204" pitchFamily="34" charset="-120"/>
              </a:rPr>
              <a:t>原始</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 → *</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 隱藏層 </a:t>
            </a:r>
            <a:r>
              <a:rPr lang="en-US" altLang="zh-TW" sz="3000" dirty="0">
                <a:ea typeface="微軟正黑體" panose="020B0604030504040204" pitchFamily="34" charset="-120"/>
              </a:rPr>
              <a:t>Hidden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後，加上</a:t>
            </a:r>
            <a:r>
              <a:rPr lang="en-US" altLang="zh-TW" sz="3000" dirty="0">
                <a:ea typeface="微軟正黑體" panose="020B0604030504040204" pitchFamily="34" charset="-120"/>
              </a:rPr>
              <a:t>bias=1 </a:t>
            </a:r>
            <a:endParaRPr lang="zh-TW" altLang="en-US" sz="3000" dirty="0">
              <a:ea typeface="微軟正黑體" panose="020B0604030504040204" pitchFamily="34" charset="-120"/>
            </a:endParaRPr>
          </a:p>
        </p:txBody>
      </p:sp>
      <p:pic>
        <p:nvPicPr>
          <p:cNvPr id="17" name="圖片 16">
            <a:extLst>
              <a:ext uri="{FF2B5EF4-FFF2-40B4-BE49-F238E27FC236}">
                <a16:creationId xmlns:a16="http://schemas.microsoft.com/office/drawing/2014/main" id="{95EF8226-AAD2-61B0-11A1-513348C0798A}"/>
              </a:ext>
            </a:extLst>
          </p:cNvPr>
          <p:cNvPicPr>
            <a:picLocks noChangeAspect="1"/>
          </p:cNvPicPr>
          <p:nvPr/>
        </p:nvPicPr>
        <p:blipFill>
          <a:blip r:embed="rId4"/>
          <a:stretch>
            <a:fillRect/>
          </a:stretch>
        </p:blipFill>
        <p:spPr>
          <a:xfrm>
            <a:off x="578733" y="5097273"/>
            <a:ext cx="6695225" cy="1728000"/>
          </a:xfrm>
          <a:prstGeom prst="rect">
            <a:avLst/>
          </a:prstGeom>
          <a:noFill/>
          <a:ln w="3175">
            <a:solidFill>
              <a:schemeClr val="tx1"/>
            </a:solidFill>
          </a:ln>
        </p:spPr>
      </p:pic>
      <p:pic>
        <p:nvPicPr>
          <p:cNvPr id="21" name="圖片 20">
            <a:extLst>
              <a:ext uri="{FF2B5EF4-FFF2-40B4-BE49-F238E27FC236}">
                <a16:creationId xmlns:a16="http://schemas.microsoft.com/office/drawing/2014/main" id="{F9F3B602-341B-71B7-5B1C-C291289A355B}"/>
              </a:ext>
            </a:extLst>
          </p:cNvPr>
          <p:cNvPicPr>
            <a:picLocks noChangeAspect="1"/>
          </p:cNvPicPr>
          <p:nvPr/>
        </p:nvPicPr>
        <p:blipFill>
          <a:blip r:embed="rId5"/>
          <a:stretch>
            <a:fillRect/>
          </a:stretch>
        </p:blipFill>
        <p:spPr>
          <a:xfrm>
            <a:off x="7373838" y="6538912"/>
            <a:ext cx="1714739" cy="285790"/>
          </a:xfrm>
          <a:prstGeom prst="rect">
            <a:avLst/>
          </a:prstGeom>
        </p:spPr>
      </p:pic>
      <p:pic>
        <p:nvPicPr>
          <p:cNvPr id="6" name="圖片 5">
            <a:extLst>
              <a:ext uri="{FF2B5EF4-FFF2-40B4-BE49-F238E27FC236}">
                <a16:creationId xmlns:a16="http://schemas.microsoft.com/office/drawing/2014/main" id="{A2917C56-0B2F-379F-A664-DC7EA5847DAD}"/>
              </a:ext>
            </a:extLst>
          </p:cNvPr>
          <p:cNvPicPr>
            <a:picLocks noChangeAspect="1"/>
          </p:cNvPicPr>
          <p:nvPr/>
        </p:nvPicPr>
        <p:blipFill>
          <a:blip r:embed="rId6"/>
          <a:stretch>
            <a:fillRect/>
          </a:stretch>
        </p:blipFill>
        <p:spPr>
          <a:xfrm>
            <a:off x="7170297" y="4131797"/>
            <a:ext cx="1781175" cy="304800"/>
          </a:xfrm>
          <a:prstGeom prst="rect">
            <a:avLst/>
          </a:prstGeom>
        </p:spPr>
      </p:pic>
    </p:spTree>
    <p:extLst>
      <p:ext uri="{BB962C8B-B14F-4D97-AF65-F5344CB8AC3E}">
        <p14:creationId xmlns:p14="http://schemas.microsoft.com/office/powerpoint/2010/main" val="12553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2289900"/>
          </a:xfrm>
        </p:spPr>
        <p:txBody>
          <a:bodyPr>
            <a:noAutofit/>
          </a:bodyPr>
          <a:lstStyle/>
          <a:p>
            <a:pPr>
              <a:lnSpc>
                <a:spcPct val="130000"/>
              </a:lnSpc>
            </a:pPr>
            <a:r>
              <a:rPr lang="zh-TW" altLang="en-US" sz="3000" dirty="0">
                <a:ea typeface="微軟正黑體" panose="020B0604030504040204" pitchFamily="34" charset="-120"/>
              </a:rPr>
              <a:t>隱藏層 </a:t>
            </a:r>
            <a:r>
              <a:rPr lang="en-US" altLang="zh-TW" sz="3000" dirty="0">
                <a:ea typeface="微軟正黑體" panose="020B0604030504040204" pitchFamily="34" charset="-120"/>
              </a:rPr>
              <a:t>Hidden Neuron</a:t>
            </a:r>
            <a:br>
              <a:rPr lang="en-US" altLang="zh-TW" sz="3000" dirty="0">
                <a:ea typeface="微軟正黑體" panose="020B0604030504040204" pitchFamily="34" charset="-120"/>
              </a:rPr>
            </a:br>
            <a:r>
              <a:rPr lang="zh-TW" altLang="en-US" sz="3000" dirty="0">
                <a:ea typeface="微軟正黑體" panose="020B0604030504040204" pitchFamily="34" charset="-120"/>
              </a:rPr>
              <a:t>*</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a:t>
            </a:r>
            <a:br>
              <a:rPr lang="en-US" altLang="zh-TW" sz="3000" dirty="0">
                <a:ea typeface="微軟正黑體" panose="020B0604030504040204" pitchFamily="34" charset="-120"/>
              </a:rPr>
            </a:br>
            <a:r>
              <a:rPr lang="en-US" altLang="zh-TW" sz="3000" dirty="0">
                <a:ea typeface="微軟正黑體" panose="020B0604030504040204" pitchFamily="34" charset="-120"/>
              </a:rPr>
              <a:t>=</a:t>
            </a:r>
            <a:r>
              <a:rPr lang="zh-TW" altLang="en-US" sz="3000" dirty="0">
                <a:ea typeface="微軟正黑體" panose="020B0604030504040204" pitchFamily="34" charset="-120"/>
              </a:rPr>
              <a:t> </a:t>
            </a:r>
            <a:r>
              <a:rPr lang="en-US" altLang="zh-TW" sz="3000" dirty="0">
                <a:ea typeface="微軟正黑體" panose="020B0604030504040204" pitchFamily="34" charset="-120"/>
              </a:rPr>
              <a:t>Output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8" name="圖片 7">
            <a:extLst>
              <a:ext uri="{FF2B5EF4-FFF2-40B4-BE49-F238E27FC236}">
                <a16:creationId xmlns:a16="http://schemas.microsoft.com/office/drawing/2014/main" id="{D9508959-1C95-91EF-C6F1-96CFAB0CFF43}"/>
              </a:ext>
            </a:extLst>
          </p:cNvPr>
          <p:cNvPicPr>
            <a:picLocks noChangeAspect="1"/>
          </p:cNvPicPr>
          <p:nvPr/>
        </p:nvPicPr>
        <p:blipFill>
          <a:blip r:embed="rId3"/>
          <a:stretch>
            <a:fillRect/>
          </a:stretch>
        </p:blipFill>
        <p:spPr>
          <a:xfrm>
            <a:off x="5281013" y="2109526"/>
            <a:ext cx="2690631" cy="2232000"/>
          </a:xfrm>
          <a:prstGeom prst="rect">
            <a:avLst/>
          </a:prstGeom>
          <a:noFill/>
          <a:ln w="3175">
            <a:solidFill>
              <a:schemeClr val="tx1"/>
            </a:solidFill>
          </a:ln>
        </p:spPr>
      </p:pic>
      <p:pic>
        <p:nvPicPr>
          <p:cNvPr id="10" name="圖片 9">
            <a:extLst>
              <a:ext uri="{FF2B5EF4-FFF2-40B4-BE49-F238E27FC236}">
                <a16:creationId xmlns:a16="http://schemas.microsoft.com/office/drawing/2014/main" id="{C8A0C0BD-D6F7-98F0-403D-7B2F0EB5301E}"/>
              </a:ext>
            </a:extLst>
          </p:cNvPr>
          <p:cNvPicPr>
            <a:picLocks noChangeAspect="1"/>
          </p:cNvPicPr>
          <p:nvPr/>
        </p:nvPicPr>
        <p:blipFill>
          <a:blip r:embed="rId4"/>
          <a:stretch>
            <a:fillRect/>
          </a:stretch>
        </p:blipFill>
        <p:spPr>
          <a:xfrm>
            <a:off x="7995090" y="4047546"/>
            <a:ext cx="1686160" cy="323895"/>
          </a:xfrm>
          <a:prstGeom prst="rect">
            <a:avLst/>
          </a:prstGeom>
        </p:spPr>
      </p:pic>
      <p:pic>
        <p:nvPicPr>
          <p:cNvPr id="14" name="圖片 13">
            <a:extLst>
              <a:ext uri="{FF2B5EF4-FFF2-40B4-BE49-F238E27FC236}">
                <a16:creationId xmlns:a16="http://schemas.microsoft.com/office/drawing/2014/main" id="{86821930-ECDA-72E3-81B3-73B81506479D}"/>
              </a:ext>
            </a:extLst>
          </p:cNvPr>
          <p:cNvPicPr>
            <a:picLocks noChangeAspect="1"/>
          </p:cNvPicPr>
          <p:nvPr/>
        </p:nvPicPr>
        <p:blipFill>
          <a:blip r:embed="rId5"/>
          <a:stretch>
            <a:fillRect/>
          </a:stretch>
        </p:blipFill>
        <p:spPr>
          <a:xfrm>
            <a:off x="5281013" y="4495761"/>
            <a:ext cx="2813250" cy="2232000"/>
          </a:xfrm>
          <a:prstGeom prst="rect">
            <a:avLst/>
          </a:prstGeom>
          <a:noFill/>
          <a:ln w="3175">
            <a:solidFill>
              <a:schemeClr val="tx1"/>
            </a:solidFill>
          </a:ln>
        </p:spPr>
      </p:pic>
      <p:pic>
        <p:nvPicPr>
          <p:cNvPr id="15" name="圖片 14">
            <a:extLst>
              <a:ext uri="{FF2B5EF4-FFF2-40B4-BE49-F238E27FC236}">
                <a16:creationId xmlns:a16="http://schemas.microsoft.com/office/drawing/2014/main" id="{EF199EEC-1239-A591-FC75-01FB80C6DE7F}"/>
              </a:ext>
            </a:extLst>
          </p:cNvPr>
          <p:cNvPicPr>
            <a:picLocks noChangeAspect="1"/>
          </p:cNvPicPr>
          <p:nvPr/>
        </p:nvPicPr>
        <p:blipFill>
          <a:blip r:embed="rId4"/>
          <a:stretch>
            <a:fillRect/>
          </a:stretch>
        </p:blipFill>
        <p:spPr>
          <a:xfrm>
            <a:off x="8156283" y="6394421"/>
            <a:ext cx="1686160" cy="323895"/>
          </a:xfrm>
          <a:prstGeom prst="rect">
            <a:avLst/>
          </a:prstGeom>
        </p:spPr>
      </p:pic>
    </p:spTree>
    <p:extLst>
      <p:ext uri="{BB962C8B-B14F-4D97-AF65-F5344CB8AC3E}">
        <p14:creationId xmlns:p14="http://schemas.microsoft.com/office/powerpoint/2010/main" val="224163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48"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49"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5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1"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內容版面配置區 3">
            <a:extLst>
              <a:ext uri="{FF2B5EF4-FFF2-40B4-BE49-F238E27FC236}">
                <a16:creationId xmlns:a16="http://schemas.microsoft.com/office/drawing/2014/main" id="{FC20AACE-08B9-E73D-8890-A0E548331295}"/>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尚未激活函數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pic>
        <p:nvPicPr>
          <p:cNvPr id="7" name="內容版面配置區 6" descr="一張含有 圖表, 行, 繪圖, 文字 的圖片&#10;&#10;自動產生的描述">
            <a:extLst>
              <a:ext uri="{FF2B5EF4-FFF2-40B4-BE49-F238E27FC236}">
                <a16:creationId xmlns:a16="http://schemas.microsoft.com/office/drawing/2014/main" id="{C0A5D6D3-5FA0-9CFD-7AB9-C7F5D1BDF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5046" y="411480"/>
            <a:ext cx="6120000" cy="6120000"/>
          </a:xfrm>
          <a:prstGeom prst="rect">
            <a:avLst/>
          </a:prstGeom>
        </p:spPr>
      </p:pic>
      <p:sp>
        <p:nvSpPr>
          <p:cNvPr id="4" name="投影片編號版面配置區 3">
            <a:extLst>
              <a:ext uri="{FF2B5EF4-FFF2-40B4-BE49-F238E27FC236}">
                <a16:creationId xmlns:a16="http://schemas.microsoft.com/office/drawing/2014/main" id="{7D214CCE-901A-A488-A7F0-8D467344F776}"/>
              </a:ext>
            </a:extLst>
          </p:cNvPr>
          <p:cNvSpPr>
            <a:spLocks noGrp="1"/>
          </p:cNvSpPr>
          <p:nvPr>
            <p:ph type="sldNum" sz="quarter" idx="12"/>
          </p:nvPr>
        </p:nvSpPr>
        <p:spPr/>
        <p:txBody>
          <a:bodyPr/>
          <a:lstStyle/>
          <a:p>
            <a:fld id="{B2DC25EE-239B-4C5F-AAD1-255A7D5F1EE2}" type="slidenum">
              <a:rPr lang="en-US" smtClean="0"/>
              <a:t>29</a:t>
            </a:fld>
            <a:endParaRPr lang="en-US" dirty="0"/>
          </a:p>
        </p:txBody>
      </p:sp>
    </p:spTree>
    <p:extLst>
      <p:ext uri="{BB962C8B-B14F-4D97-AF65-F5344CB8AC3E}">
        <p14:creationId xmlns:p14="http://schemas.microsoft.com/office/powerpoint/2010/main" val="25678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a:xfrm>
            <a:off x="841248" y="334644"/>
            <a:ext cx="10509504" cy="1076914"/>
          </a:xfrm>
        </p:spPr>
        <p:txBody>
          <a:bodyPr anchor="ct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18"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a:xfrm>
            <a:off x="4038600" y="6356350"/>
            <a:ext cx="4114800" cy="365125"/>
          </a:xfrm>
        </p:spPr>
        <p:txBody>
          <a:bodyPr>
            <a:normAutofit/>
          </a:bodyPr>
          <a:lstStyle/>
          <a:p>
            <a:pPr>
              <a:spcAft>
                <a:spcPts val="600"/>
              </a:spcAft>
            </a:pPr>
            <a:r>
              <a:rPr lang="zh-TW" altLang="en-US"/>
              <a:t>創新</a:t>
            </a:r>
            <a:r>
              <a:rPr lang="en-US" altLang="zh-TW"/>
              <a:t>AI</a:t>
            </a:r>
            <a:r>
              <a:rPr lang="zh-TW" altLang="en-US"/>
              <a:t>碩一 </a:t>
            </a:r>
            <a:r>
              <a:rPr lang="en-US" altLang="zh-TW"/>
              <a:t>111C71008 </a:t>
            </a:r>
            <a:r>
              <a:rPr lang="zh-TW" altLang="en-US"/>
              <a:t>何哲平</a:t>
            </a:r>
            <a:endParaRPr lang="en-US"/>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a:xfrm>
            <a:off x="8717280" y="6356350"/>
            <a:ext cx="2633472" cy="365125"/>
          </a:xfrm>
        </p:spPr>
        <p:txBody>
          <a:bodyPr>
            <a:normAutofit/>
          </a:bodyPr>
          <a:lstStyle/>
          <a:p>
            <a:pPr>
              <a:spcAft>
                <a:spcPts val="600"/>
              </a:spcAft>
            </a:pPr>
            <a:fld id="{B2DC25EE-239B-4C5F-AAD1-255A7D5F1EE2}" type="slidenum">
              <a:rPr lang="en-US" smtClean="0"/>
              <a:pPr>
                <a:spcAft>
                  <a:spcPts val="600"/>
                </a:spcAft>
              </a:pPr>
              <a:t>3</a:t>
            </a:fld>
            <a:endParaRPr lang="en-US"/>
          </a:p>
        </p:txBody>
      </p:sp>
      <p:graphicFrame>
        <p:nvGraphicFramePr>
          <p:cNvPr id="20" name="內容版面配置區 2">
            <a:extLst>
              <a:ext uri="{FF2B5EF4-FFF2-40B4-BE49-F238E27FC236}">
                <a16:creationId xmlns:a16="http://schemas.microsoft.com/office/drawing/2014/main" id="{1A8F3680-70A3-00AC-AB8B-E9DCBF1CDCC3}"/>
              </a:ext>
            </a:extLst>
          </p:cNvPr>
          <p:cNvGraphicFramePr>
            <a:graphicFrameLocks noGrp="1"/>
          </p:cNvGraphicFramePr>
          <p:nvPr>
            <p:ph idx="1"/>
            <p:extLst>
              <p:ext uri="{D42A27DB-BD31-4B8C-83A1-F6EECF244321}">
                <p14:modId xmlns:p14="http://schemas.microsoft.com/office/powerpoint/2010/main" val="172277714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4" y="2102391"/>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尚未激活函數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前</a:t>
            </a:r>
          </a:p>
        </p:txBody>
      </p:sp>
      <p:pic>
        <p:nvPicPr>
          <p:cNvPr id="6" name="內容版面配置區 5" descr="一張含有 圖表, 行, 繪圖, 文字 的圖片&#10;&#10;自動產生的描述">
            <a:extLst>
              <a:ext uri="{FF2B5EF4-FFF2-40B4-BE49-F238E27FC236}">
                <a16:creationId xmlns:a16="http://schemas.microsoft.com/office/drawing/2014/main" id="{ACD45F1F-AF24-0D6B-7EA5-5FCE6CE034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734" y="2711220"/>
            <a:ext cx="4071987" cy="4068000"/>
          </a:xfrm>
        </p:spPr>
      </p:pic>
      <p:pic>
        <p:nvPicPr>
          <p:cNvPr id="8" name="圖片 7">
            <a:extLst>
              <a:ext uri="{FF2B5EF4-FFF2-40B4-BE49-F238E27FC236}">
                <a16:creationId xmlns:a16="http://schemas.microsoft.com/office/drawing/2014/main" id="{23C7E995-7986-A131-E574-4AEC697A7D5A}"/>
              </a:ext>
            </a:extLst>
          </p:cNvPr>
          <p:cNvPicPr>
            <a:picLocks noChangeAspect="1"/>
          </p:cNvPicPr>
          <p:nvPr/>
        </p:nvPicPr>
        <p:blipFill>
          <a:blip r:embed="rId4"/>
          <a:stretch>
            <a:fillRect/>
          </a:stretch>
        </p:blipFill>
        <p:spPr>
          <a:xfrm>
            <a:off x="5232162" y="2437361"/>
            <a:ext cx="6840000" cy="1240220"/>
          </a:xfrm>
          <a:prstGeom prst="rect">
            <a:avLst/>
          </a:prstGeom>
          <a:noFill/>
          <a:ln w="3175">
            <a:solidFill>
              <a:schemeClr val="tx1"/>
            </a:solidFill>
          </a:ln>
        </p:spPr>
      </p:pic>
      <p:pic>
        <p:nvPicPr>
          <p:cNvPr id="10" name="圖片 9">
            <a:extLst>
              <a:ext uri="{FF2B5EF4-FFF2-40B4-BE49-F238E27FC236}">
                <a16:creationId xmlns:a16="http://schemas.microsoft.com/office/drawing/2014/main" id="{5A1C804C-24FD-45F2-D4D7-0DB794EE2FCE}"/>
              </a:ext>
            </a:extLst>
          </p:cNvPr>
          <p:cNvPicPr>
            <a:picLocks noChangeAspect="1"/>
          </p:cNvPicPr>
          <p:nvPr/>
        </p:nvPicPr>
        <p:blipFill>
          <a:blip r:embed="rId5"/>
          <a:stretch>
            <a:fillRect/>
          </a:stretch>
        </p:blipFill>
        <p:spPr>
          <a:xfrm>
            <a:off x="5232162" y="4064623"/>
            <a:ext cx="6840000" cy="1211250"/>
          </a:xfrm>
          <a:prstGeom prst="rect">
            <a:avLst/>
          </a:prstGeom>
          <a:noFill/>
          <a:ln w="3175">
            <a:solidFill>
              <a:schemeClr val="tx1"/>
            </a:solidFill>
          </a:ln>
        </p:spPr>
      </p:pic>
      <p:pic>
        <p:nvPicPr>
          <p:cNvPr id="12" name="圖片 11">
            <a:extLst>
              <a:ext uri="{FF2B5EF4-FFF2-40B4-BE49-F238E27FC236}">
                <a16:creationId xmlns:a16="http://schemas.microsoft.com/office/drawing/2014/main" id="{7D2B2D4B-6E8A-1841-84D2-A5019911EA9C}"/>
              </a:ext>
            </a:extLst>
          </p:cNvPr>
          <p:cNvPicPr>
            <a:picLocks noChangeAspect="1"/>
          </p:cNvPicPr>
          <p:nvPr/>
        </p:nvPicPr>
        <p:blipFill>
          <a:blip r:embed="rId6"/>
          <a:stretch>
            <a:fillRect/>
          </a:stretch>
        </p:blipFill>
        <p:spPr>
          <a:xfrm>
            <a:off x="5232162" y="5559500"/>
            <a:ext cx="6840000" cy="1219720"/>
          </a:xfrm>
          <a:prstGeom prst="rect">
            <a:avLst/>
          </a:prstGeom>
          <a:noFill/>
          <a:ln w="3175">
            <a:solidFill>
              <a:schemeClr val="tx1"/>
            </a:solidFill>
          </a:ln>
        </p:spPr>
      </p:pic>
      <p:sp>
        <p:nvSpPr>
          <p:cNvPr id="14" name="文字方塊 13">
            <a:extLst>
              <a:ext uri="{FF2B5EF4-FFF2-40B4-BE49-F238E27FC236}">
                <a16:creationId xmlns:a16="http://schemas.microsoft.com/office/drawing/2014/main" id="{E22FAE00-027F-E76D-DEDF-D8FD62C82237}"/>
              </a:ext>
            </a:extLst>
          </p:cNvPr>
          <p:cNvSpPr txBox="1"/>
          <p:nvPr/>
        </p:nvSpPr>
        <p:spPr>
          <a:xfrm>
            <a:off x="10280464" y="2045437"/>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5" name="文字方塊 14">
            <a:extLst>
              <a:ext uri="{FF2B5EF4-FFF2-40B4-BE49-F238E27FC236}">
                <a16:creationId xmlns:a16="http://schemas.microsoft.com/office/drawing/2014/main" id="{2E34254A-78B8-1FED-7451-4860976D05C1}"/>
              </a:ext>
            </a:extLst>
          </p:cNvPr>
          <p:cNvSpPr txBox="1"/>
          <p:nvPr/>
        </p:nvSpPr>
        <p:spPr>
          <a:xfrm>
            <a:off x="10264438" y="3690549"/>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6" name="文字方塊 15">
            <a:extLst>
              <a:ext uri="{FF2B5EF4-FFF2-40B4-BE49-F238E27FC236}">
                <a16:creationId xmlns:a16="http://schemas.microsoft.com/office/drawing/2014/main" id="{76D9D076-DE57-C924-1D96-9259F0A0AD46}"/>
              </a:ext>
            </a:extLst>
          </p:cNvPr>
          <p:cNvSpPr txBox="1"/>
          <p:nvPr/>
        </p:nvSpPr>
        <p:spPr>
          <a:xfrm>
            <a:off x="10264438" y="522380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Tree>
    <p:extLst>
      <p:ext uri="{BB962C8B-B14F-4D97-AF65-F5344CB8AC3E}">
        <p14:creationId xmlns:p14="http://schemas.microsoft.com/office/powerpoint/2010/main" val="3571669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pic>
        <p:nvPicPr>
          <p:cNvPr id="6" name="內容版面配置區 5" descr="一張含有 圖表, 行 的圖片&#10;&#10;自動產生的描述">
            <a:extLst>
              <a:ext uri="{FF2B5EF4-FFF2-40B4-BE49-F238E27FC236}">
                <a16:creationId xmlns:a16="http://schemas.microsoft.com/office/drawing/2014/main" id="{AEE06A92-EA6D-CCB4-27C5-6DDC46721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259" y="418912"/>
            <a:ext cx="6120000" cy="6120000"/>
          </a:xfrm>
          <a:prstGeom prst="rect">
            <a:avLst/>
          </a:prstGeom>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31</a:t>
            </a:fld>
            <a:endParaRPr lang="en-US" dirty="0">
              <a:solidFill>
                <a:schemeClr val="tx2">
                  <a:lumMod val="50000"/>
                  <a:lumOff val="50000"/>
                </a:schemeClr>
              </a:solidFill>
            </a:endParaRPr>
          </a:p>
        </p:txBody>
      </p:sp>
    </p:spTree>
    <p:extLst>
      <p:ext uri="{BB962C8B-B14F-4D97-AF65-F5344CB8AC3E}">
        <p14:creationId xmlns:p14="http://schemas.microsoft.com/office/powerpoint/2010/main" val="226850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66675" y="2055554"/>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1026" name="Picture 2">
            <a:extLst>
              <a:ext uri="{FF2B5EF4-FFF2-40B4-BE49-F238E27FC236}">
                <a16:creationId xmlns:a16="http://schemas.microsoft.com/office/drawing/2014/main" id="{FE0401B0-5ECC-2614-F225-450A2BAD0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119" y="2720681"/>
            <a:ext cx="4071987" cy="4068000"/>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8B352C91-761E-6A66-E7DC-61A32790B10D}"/>
              </a:ext>
            </a:extLst>
          </p:cNvPr>
          <p:cNvPicPr>
            <a:picLocks noChangeAspect="1"/>
          </p:cNvPicPr>
          <p:nvPr/>
        </p:nvPicPr>
        <p:blipFill>
          <a:blip r:embed="rId4"/>
          <a:stretch>
            <a:fillRect/>
          </a:stretch>
        </p:blipFill>
        <p:spPr>
          <a:xfrm>
            <a:off x="5109703" y="2051591"/>
            <a:ext cx="6840000" cy="1333970"/>
          </a:xfrm>
          <a:prstGeom prst="rect">
            <a:avLst/>
          </a:prstGeom>
          <a:noFill/>
          <a:ln w="3175">
            <a:solidFill>
              <a:schemeClr val="tx1"/>
            </a:solidFill>
          </a:ln>
        </p:spPr>
      </p:pic>
      <p:pic>
        <p:nvPicPr>
          <p:cNvPr id="19" name="圖片 18">
            <a:extLst>
              <a:ext uri="{FF2B5EF4-FFF2-40B4-BE49-F238E27FC236}">
                <a16:creationId xmlns:a16="http://schemas.microsoft.com/office/drawing/2014/main" id="{06B1C803-8DF4-1625-F13A-7DD1ED434498}"/>
              </a:ext>
            </a:extLst>
          </p:cNvPr>
          <p:cNvPicPr>
            <a:picLocks noChangeAspect="1"/>
          </p:cNvPicPr>
          <p:nvPr/>
        </p:nvPicPr>
        <p:blipFill>
          <a:blip r:embed="rId5"/>
          <a:stretch>
            <a:fillRect/>
          </a:stretch>
        </p:blipFill>
        <p:spPr>
          <a:xfrm>
            <a:off x="5097644" y="3468230"/>
            <a:ext cx="6840000" cy="1594978"/>
          </a:xfrm>
          <a:prstGeom prst="rect">
            <a:avLst/>
          </a:prstGeom>
          <a:noFill/>
          <a:ln w="3175">
            <a:solidFill>
              <a:schemeClr val="tx1"/>
            </a:solidFill>
          </a:ln>
        </p:spPr>
      </p:pic>
      <p:pic>
        <p:nvPicPr>
          <p:cNvPr id="21" name="圖片 20">
            <a:extLst>
              <a:ext uri="{FF2B5EF4-FFF2-40B4-BE49-F238E27FC236}">
                <a16:creationId xmlns:a16="http://schemas.microsoft.com/office/drawing/2014/main" id="{75B42EBA-E758-DA43-CC9D-46F488F6DD8C}"/>
              </a:ext>
            </a:extLst>
          </p:cNvPr>
          <p:cNvPicPr>
            <a:picLocks noChangeAspect="1"/>
          </p:cNvPicPr>
          <p:nvPr/>
        </p:nvPicPr>
        <p:blipFill>
          <a:blip r:embed="rId6"/>
          <a:stretch>
            <a:fillRect/>
          </a:stretch>
        </p:blipFill>
        <p:spPr>
          <a:xfrm>
            <a:off x="5109703" y="5149513"/>
            <a:ext cx="6840000" cy="1489215"/>
          </a:xfrm>
          <a:prstGeom prst="rect">
            <a:avLst/>
          </a:prstGeom>
          <a:noFill/>
          <a:ln w="3175">
            <a:solidFill>
              <a:schemeClr val="tx1"/>
            </a:solidFill>
          </a:ln>
        </p:spPr>
      </p:pic>
    </p:spTree>
    <p:extLst>
      <p:ext uri="{BB962C8B-B14F-4D97-AF65-F5344CB8AC3E}">
        <p14:creationId xmlns:p14="http://schemas.microsoft.com/office/powerpoint/2010/main" val="322620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522380"/>
            <a:ext cx="3438144" cy="1877920"/>
          </a:xfrm>
        </p:spPr>
        <p:txBody>
          <a:bodyPr vert="horz" lIns="91440" tIns="45720" rIns="91440" bIns="45720" rtlCol="0" anchor="ctr">
            <a:noAutofit/>
          </a:bodyPr>
          <a:lstStyle/>
          <a:p>
            <a:r>
              <a:rPr lang="en-US" altLang="zh-TW" sz="3500" dirty="0">
                <a:ea typeface="微軟正黑體" panose="020B0604030504040204" pitchFamily="34" charset="-120"/>
              </a:rPr>
              <a:t>〔</a:t>
            </a:r>
            <a:r>
              <a:rPr lang="zh-TW" altLang="en-US" sz="3500" dirty="0">
                <a:ea typeface="微軟正黑體" panose="020B0604030504040204" pitchFamily="34" charset="-120"/>
              </a:rPr>
              <a:t>補充</a:t>
            </a:r>
            <a:r>
              <a:rPr lang="en-US" altLang="zh-TW" sz="3500" dirty="0">
                <a:ea typeface="微軟正黑體" panose="020B0604030504040204" pitchFamily="34" charset="-120"/>
              </a:rPr>
              <a:t>〕</a:t>
            </a:r>
            <a:br>
              <a:rPr lang="en-US" altLang="zh-TW" dirty="0">
                <a:ea typeface="微軟正黑體" panose="020B0604030504040204" pitchFamily="34" charset="-120"/>
              </a:rPr>
            </a:br>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kern="1200" dirty="0">
                <a:solidFill>
                  <a:srgbClr val="000000"/>
                </a:solidFill>
                <a:effectLst/>
                <a:latin typeface="微軟正黑體" panose="020B0604030504040204" pitchFamily="34" charset="-120"/>
                <a:ea typeface="微軟正黑體" panose="020B0604030504040204" pitchFamily="34" charset="-120"/>
                <a:cs typeface="+mn-cs"/>
              </a:rPr>
              <a:t>檢視</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Versicolor</a:t>
            </a:r>
            <a:r>
              <a:rPr lang="zh-TW" altLang="en-US" sz="1800" kern="1200" dirty="0">
                <a:solidFill>
                  <a:srgbClr val="000000"/>
                </a:solidFill>
                <a:effectLst/>
                <a:latin typeface="微軟正黑體" panose="020B0604030504040204" pitchFamily="34" charset="-120"/>
                <a:ea typeface="微軟正黑體" panose="020B0604030504040204" pitchFamily="34" charset="-120"/>
                <a:cs typeface="+mn-cs"/>
              </a:rPr>
              <a:t>及</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Virginica</a:t>
            </a:r>
            <a:endParaRPr lang="en-US" altLang="zh-TW" sz="2000" dirty="0">
              <a:ea typeface="微軟正黑體" panose="020B0604030504040204" pitchFamily="34" charset="-120"/>
            </a:endParaRPr>
          </a:p>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33</a:t>
            </a:fld>
            <a:endParaRPr lang="en-US" dirty="0">
              <a:solidFill>
                <a:schemeClr val="tx2">
                  <a:lumMod val="50000"/>
                  <a:lumOff val="50000"/>
                </a:schemeClr>
              </a:solidFill>
            </a:endParaRPr>
          </a:p>
        </p:txBody>
      </p:sp>
      <p:pic>
        <p:nvPicPr>
          <p:cNvPr id="8" name="內容版面配置區 7" descr="一張含有 圖表, 行 的圖片&#10;&#10;自動產生的描述">
            <a:extLst>
              <a:ext uri="{FF2B5EF4-FFF2-40B4-BE49-F238E27FC236}">
                <a16:creationId xmlns:a16="http://schemas.microsoft.com/office/drawing/2014/main" id="{19CA28E9-CE50-10F9-93D1-8F1A7EDF33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0836" y="236350"/>
            <a:ext cx="6125999" cy="6120000"/>
          </a:xfrm>
          <a:prstGeom prst="rect">
            <a:avLst/>
          </a:prstGeom>
        </p:spPr>
      </p:pic>
    </p:spTree>
    <p:extLst>
      <p:ext uri="{BB962C8B-B14F-4D97-AF65-F5344CB8AC3E}">
        <p14:creationId xmlns:p14="http://schemas.microsoft.com/office/powerpoint/2010/main" val="2665441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609600"/>
            <a:ext cx="3438144" cy="1790700"/>
          </a:xfrm>
        </p:spPr>
        <p:txBody>
          <a:bodyPr vert="horz" lIns="91440" tIns="45720" rIns="91440" bIns="45720" rtlCol="0" anchor="ctr">
            <a:normAutofit/>
          </a:bodyPr>
          <a:lstStyle/>
          <a:p>
            <a:r>
              <a:rPr lang="en-US" altLang="zh-TW" sz="3500" dirty="0">
                <a:ea typeface="微軟正黑體" panose="020B0604030504040204" pitchFamily="34" charset="-120"/>
              </a:rPr>
              <a:t>〔</a:t>
            </a:r>
            <a:r>
              <a:rPr lang="zh-TW" altLang="en-US" sz="3500" dirty="0">
                <a:ea typeface="微軟正黑體" panose="020B0604030504040204" pitchFamily="34" charset="-120"/>
              </a:rPr>
              <a:t>補充</a:t>
            </a:r>
            <a:r>
              <a:rPr lang="en-US" altLang="zh-TW" sz="3500" dirty="0">
                <a:ea typeface="微軟正黑體" panose="020B0604030504040204" pitchFamily="34" charset="-120"/>
              </a:rPr>
              <a:t>〕</a:t>
            </a:r>
            <a:br>
              <a:rPr lang="en-US" altLang="zh-TW" dirty="0">
                <a:ea typeface="微軟正黑體" panose="020B0604030504040204" pitchFamily="34" charset="-120"/>
              </a:rPr>
            </a:br>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檢視</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Versicolor</a:t>
            </a:r>
            <a:r>
              <a:rPr lang="zh-TW" altLang="en-US" sz="1800" kern="1200" dirty="0">
                <a:solidFill>
                  <a:srgbClr val="000000"/>
                </a:solidFill>
                <a:effectLst/>
                <a:latin typeface="微軟正黑體" panose="020B0604030504040204" pitchFamily="34" charset="-120"/>
                <a:ea typeface="微軟正黑體" panose="020B0604030504040204" pitchFamily="34" charset="-120"/>
                <a:cs typeface="+mn-cs"/>
              </a:rPr>
              <a:t>及</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Virginica</a:t>
            </a:r>
            <a:endParaRPr lang="en-US" altLang="zh-TW" sz="2000" dirty="0">
              <a:ea typeface="微軟正黑體" panose="020B0604030504040204" pitchFamily="34" charset="-120"/>
            </a:endParaRPr>
          </a:p>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34</a:t>
            </a:fld>
            <a:endParaRPr lang="en-US" dirty="0">
              <a:solidFill>
                <a:schemeClr val="tx2">
                  <a:lumMod val="50000"/>
                  <a:lumOff val="50000"/>
                </a:schemeClr>
              </a:solidFill>
            </a:endParaRPr>
          </a:p>
        </p:txBody>
      </p:sp>
      <p:pic>
        <p:nvPicPr>
          <p:cNvPr id="11" name="內容版面配置區 10" descr="一張含有 圖表, 行, 文字, 螢幕擷取畫面 的圖片&#10;&#10;自動產生的描述">
            <a:extLst>
              <a:ext uri="{FF2B5EF4-FFF2-40B4-BE49-F238E27FC236}">
                <a16:creationId xmlns:a16="http://schemas.microsoft.com/office/drawing/2014/main" id="{227F1B3F-705C-8B77-8E2E-1A77F23CD7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0836" y="236350"/>
            <a:ext cx="6125999" cy="6120000"/>
          </a:xfrm>
          <a:prstGeom prst="rect">
            <a:avLst/>
          </a:prstGeom>
        </p:spPr>
      </p:pic>
    </p:spTree>
    <p:extLst>
      <p:ext uri="{BB962C8B-B14F-4D97-AF65-F5344CB8AC3E}">
        <p14:creationId xmlns:p14="http://schemas.microsoft.com/office/powerpoint/2010/main" val="1026397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a:latin typeface="微軟正黑體" panose="020B0604030504040204" pitchFamily="34" charset="-120"/>
                <a:ea typeface="微軟正黑體" panose="020B0604030504040204" pitchFamily="34" charset="-120"/>
              </a:rPr>
              <a:t>評估模型</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a:t>
            </a:r>
            <a:r>
              <a:rPr lang="zh-TW" altLang="en-US" sz="3000" dirty="0">
                <a:ea typeface="微軟正黑體" panose="020B0604030504040204" pitchFamily="34" charset="-120"/>
              </a:rPr>
              <a:t>／</a:t>
            </a:r>
            <a:r>
              <a:rPr lang="en-US" altLang="zh-TW" sz="3000" dirty="0">
                <a:latin typeface="微軟正黑體" panose="020B0604030504040204" pitchFamily="34" charset="-120"/>
                <a:ea typeface="微軟正黑體" panose="020B0604030504040204" pitchFamily="34" charset="-120"/>
              </a:rPr>
              <a:t> Precision </a:t>
            </a:r>
            <a:r>
              <a:rPr lang="zh-TW" altLang="en-US" sz="3000" dirty="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r>
              <a:rPr lang="zh-TW" altLang="en-US" sz="3000" dirty="0">
                <a:latin typeface="微軟正黑體" panose="020B0604030504040204" pitchFamily="34" charset="-120"/>
                <a:ea typeface="微軟正黑體" panose="020B0604030504040204" pitchFamily="34" charset="-120"/>
              </a:rPr>
              <a:t> </a:t>
            </a:r>
            <a:r>
              <a:rPr lang="zh-TW" altLang="en-US" sz="3000" dirty="0">
                <a:ea typeface="微軟正黑體" panose="020B0604030504040204" pitchFamily="34" charset="-120"/>
              </a:rPr>
              <a:t>／</a:t>
            </a:r>
            <a:r>
              <a:rPr lang="en-US" altLang="zh-TW" sz="3000" dirty="0">
                <a:ea typeface="微軟正黑體" panose="020B0604030504040204" pitchFamily="34" charset="-120"/>
              </a:rPr>
              <a:t>F1 Score</a:t>
            </a:r>
            <a:r>
              <a:rPr lang="en-US" altLang="zh-TW" sz="3000" dirty="0">
                <a:latin typeface="微軟正黑體" panose="020B0604030504040204" pitchFamily="34" charset="-120"/>
                <a:ea typeface="微軟正黑體" panose="020B0604030504040204" pitchFamily="34" charset="-120"/>
              </a:rPr>
              <a:t> </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2657464"/>
          </a:xfrm>
        </p:spPr>
        <p:txBody>
          <a:bodyPr>
            <a:normAutofit/>
          </a:bodyPr>
          <a:lstStyle/>
          <a:p>
            <a:r>
              <a:rPr lang="zh-TW" altLang="en-US" b="1" dirty="0">
                <a:ea typeface="微軟正黑體" panose="020B0604030504040204" pitchFamily="34" charset="-120"/>
              </a:rPr>
              <a:t>正確率 </a:t>
            </a:r>
            <a:r>
              <a:rPr lang="en-US" altLang="zh-TW" b="1" dirty="0">
                <a:ea typeface="微軟正黑體" panose="020B0604030504040204" pitchFamily="34" charset="-120"/>
              </a:rPr>
              <a:t>Accuracy</a:t>
            </a:r>
            <a:r>
              <a:rPr lang="zh-TW" altLang="en-US" dirty="0">
                <a:ea typeface="微軟正黑體" panose="020B0604030504040204" pitchFamily="34" charset="-120"/>
              </a:rPr>
              <a:t>：有多少比例的樣本預測對了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精確率 </a:t>
            </a:r>
            <a:r>
              <a:rPr lang="en-US" altLang="zh-TW" b="1" dirty="0">
                <a:ea typeface="微軟正黑體" panose="020B0604030504040204" pitchFamily="34" charset="-120"/>
              </a:rPr>
              <a:t>Precision</a:t>
            </a:r>
            <a:r>
              <a:rPr lang="zh-TW" altLang="en-US" dirty="0">
                <a:ea typeface="微軟正黑體" panose="020B0604030504040204" pitchFamily="34" charset="-120"/>
              </a:rPr>
              <a:t>：預測為正的樣本中有多少預測對了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召回率 </a:t>
            </a:r>
            <a:r>
              <a:rPr lang="en-US" altLang="zh-TW" b="1" dirty="0">
                <a:ea typeface="微軟正黑體" panose="020B0604030504040204" pitchFamily="34" charset="-120"/>
              </a:rPr>
              <a:t>Recall</a:t>
            </a:r>
            <a:r>
              <a:rPr lang="zh-TW" altLang="en-US" dirty="0">
                <a:ea typeface="微軟正黑體" panose="020B0604030504040204" pitchFamily="34" charset="-120"/>
              </a:rPr>
              <a:t>：真實正的樣本有多少被預測對了</a:t>
            </a:r>
            <a:endParaRPr lang="en-US" altLang="zh-TW" dirty="0">
              <a:ea typeface="微軟正黑體" panose="020B0604030504040204" pitchFamily="34" charset="-120"/>
            </a:endParaRPr>
          </a:p>
          <a:p>
            <a:r>
              <a:rPr lang="en-US" altLang="zh-TW" i="1" dirty="0">
                <a:solidFill>
                  <a:schemeClr val="bg2">
                    <a:lumMod val="75000"/>
                  </a:schemeClr>
                </a:solidFill>
                <a:ea typeface="微軟正黑體" panose="020B0604030504040204" pitchFamily="34" charset="-120"/>
              </a:rPr>
              <a:t>F</a:t>
            </a:r>
            <a:r>
              <a:rPr lang="el-GR" altLang="zh-TW" i="1" dirty="0">
                <a:solidFill>
                  <a:schemeClr val="bg2">
                    <a:lumMod val="75000"/>
                  </a:schemeClr>
                </a:solidFill>
                <a:ea typeface="微軟正黑體" panose="020B0604030504040204" pitchFamily="34" charset="-120"/>
              </a:rPr>
              <a:t>β_</a:t>
            </a:r>
            <a:r>
              <a:rPr lang="en-US" altLang="zh-TW" i="1" dirty="0">
                <a:solidFill>
                  <a:schemeClr val="bg2">
                    <a:lumMod val="75000"/>
                  </a:schemeClr>
                </a:solidFill>
                <a:ea typeface="微軟正黑體" panose="020B0604030504040204" pitchFamily="34" charset="-120"/>
              </a:rPr>
              <a:t>Score</a:t>
            </a:r>
            <a:r>
              <a:rPr lang="zh-TW" altLang="en-US" i="1" dirty="0">
                <a:solidFill>
                  <a:schemeClr val="bg2">
                    <a:lumMod val="75000"/>
                  </a:schemeClr>
                </a:solidFill>
                <a:ea typeface="微軟正黑體" panose="020B0604030504040204" pitchFamily="34" charset="-120"/>
              </a:rPr>
              <a:t>：綜合考量 </a:t>
            </a:r>
            <a:r>
              <a:rPr lang="en-US" altLang="zh-TW" i="1" dirty="0">
                <a:solidFill>
                  <a:schemeClr val="bg2">
                    <a:lumMod val="75000"/>
                  </a:schemeClr>
                </a:solidFill>
                <a:ea typeface="微軟正黑體" panose="020B0604030504040204" pitchFamily="34" charset="-120"/>
              </a:rPr>
              <a:t>Precision</a:t>
            </a:r>
            <a:r>
              <a:rPr lang="zh-TW" altLang="en-US" i="1" dirty="0">
                <a:solidFill>
                  <a:schemeClr val="bg2">
                    <a:lumMod val="75000"/>
                  </a:schemeClr>
                </a:solidFill>
                <a:ea typeface="微軟正黑體" panose="020B0604030504040204" pitchFamily="34" charset="-120"/>
              </a:rPr>
              <a:t>與</a:t>
            </a:r>
            <a:r>
              <a:rPr lang="en-US" altLang="zh-TW" i="1" dirty="0">
                <a:solidFill>
                  <a:schemeClr val="bg2">
                    <a:lumMod val="75000"/>
                  </a:schemeClr>
                </a:solidFill>
                <a:ea typeface="微軟正黑體" panose="020B0604030504040204" pitchFamily="34" charset="-120"/>
              </a:rPr>
              <a:t>Recall</a:t>
            </a:r>
          </a:p>
          <a:p>
            <a:r>
              <a:rPr lang="en-US" altLang="zh-TW" b="1" dirty="0">
                <a:ea typeface="微軟正黑體" panose="020B0604030504040204" pitchFamily="34" charset="-120"/>
              </a:rPr>
              <a:t>F1-Score</a:t>
            </a:r>
            <a:r>
              <a:rPr lang="zh-TW" altLang="en-US" dirty="0">
                <a:ea typeface="微軟正黑體" panose="020B0604030504040204" pitchFamily="34" charset="-120"/>
              </a:rPr>
              <a:t>：</a:t>
            </a:r>
            <a:r>
              <a:rPr lang="en-US" altLang="zh-TW" dirty="0">
                <a:ea typeface="微軟正黑體" panose="020B0604030504040204" pitchFamily="34" charset="-120"/>
              </a:rPr>
              <a:t>Precision</a:t>
            </a:r>
            <a:r>
              <a:rPr lang="zh-TW" altLang="en-US" dirty="0">
                <a:ea typeface="微軟正黑體" panose="020B0604030504040204" pitchFamily="34" charset="-120"/>
              </a:rPr>
              <a:t>與</a:t>
            </a:r>
            <a:r>
              <a:rPr lang="en-US" altLang="zh-TW" dirty="0">
                <a:ea typeface="微軟正黑體" panose="020B0604030504040204" pitchFamily="34" charset="-120"/>
              </a:rPr>
              <a:t>Recall</a:t>
            </a:r>
            <a:r>
              <a:rPr lang="zh-TW" altLang="en-US" dirty="0">
                <a:ea typeface="微軟正黑體" panose="020B0604030504040204" pitchFamily="34" charset="-120"/>
              </a:rPr>
              <a:t>同等重要</a:t>
            </a:r>
            <a:endParaRPr lang="en-US" altLang="zh-TW" dirty="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36</a:t>
            </a:fld>
            <a:endParaRPr lang="en-US" dirty="0"/>
          </a:p>
        </p:txBody>
      </p:sp>
      <p:pic>
        <p:nvPicPr>
          <p:cNvPr id="3074" name="Picture 2">
            <a:extLst>
              <a:ext uri="{FF2B5EF4-FFF2-40B4-BE49-F238E27FC236}">
                <a16:creationId xmlns:a16="http://schemas.microsoft.com/office/drawing/2014/main" id="{970E108C-D689-4A69-A586-41E41A44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164085"/>
            <a:ext cx="3874252" cy="295757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BDFCFD69-19C6-5B36-0B38-1692F0469EB2}"/>
              </a:ext>
            </a:extLst>
          </p:cNvPr>
          <p:cNvPicPr>
            <a:picLocks noChangeAspect="1"/>
          </p:cNvPicPr>
          <p:nvPr/>
        </p:nvPicPr>
        <p:blipFill>
          <a:blip r:embed="rId4"/>
          <a:stretch>
            <a:fillRect/>
          </a:stretch>
        </p:blipFill>
        <p:spPr>
          <a:xfrm>
            <a:off x="937845" y="4735506"/>
            <a:ext cx="4257194" cy="1573854"/>
          </a:xfrm>
          <a:prstGeom prst="rect">
            <a:avLst/>
          </a:prstGeom>
          <a:noFill/>
          <a:ln w="3175">
            <a:solidFill>
              <a:schemeClr val="tx1"/>
            </a:solidFill>
          </a:ln>
        </p:spPr>
      </p:pic>
    </p:spTree>
    <p:extLst>
      <p:ext uri="{BB962C8B-B14F-4D97-AF65-F5344CB8AC3E}">
        <p14:creationId xmlns:p14="http://schemas.microsoft.com/office/powerpoint/2010/main" val="243944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95644DFD-C94F-23CF-10FA-9C3D0B31FAF5}"/>
              </a:ext>
            </a:extLst>
          </p:cNvPr>
          <p:cNvPicPr>
            <a:picLocks noChangeAspect="1"/>
          </p:cNvPicPr>
          <p:nvPr/>
        </p:nvPicPr>
        <p:blipFill>
          <a:blip r:embed="rId3"/>
          <a:stretch>
            <a:fillRect/>
          </a:stretch>
        </p:blipFill>
        <p:spPr>
          <a:xfrm>
            <a:off x="6420482" y="4363768"/>
            <a:ext cx="5346693" cy="1883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05270"/>
            <a:ext cx="11245422" cy="2091592"/>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個；答錯</a:t>
            </a:r>
            <a:r>
              <a:rPr lang="en-US" altLang="zh-TW" dirty="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latin typeface="微軟正黑體" panose="020B0604030504040204" pitchFamily="34" charset="-120"/>
                <a:ea typeface="微軟正黑體" panose="020B0604030504040204" pitchFamily="34" charset="-120"/>
              </a:rPr>
              <a:t>30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27/30 = 90%</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7752302" y="3848069"/>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866484" y="4928327"/>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23" name="圖片 22">
            <a:extLst>
              <a:ext uri="{FF2B5EF4-FFF2-40B4-BE49-F238E27FC236}">
                <a16:creationId xmlns:a16="http://schemas.microsoft.com/office/drawing/2014/main" id="{8DC4741B-470D-B431-254E-DAE6831461FD}"/>
              </a:ext>
            </a:extLst>
          </p:cNvPr>
          <p:cNvPicPr>
            <a:picLocks noChangeAspect="1"/>
          </p:cNvPicPr>
          <p:nvPr/>
        </p:nvPicPr>
        <p:blipFill>
          <a:blip r:embed="rId4"/>
          <a:stretch>
            <a:fillRect/>
          </a:stretch>
        </p:blipFill>
        <p:spPr>
          <a:xfrm>
            <a:off x="424825" y="3795996"/>
            <a:ext cx="5192735" cy="1555839"/>
          </a:xfrm>
          <a:prstGeom prst="rect">
            <a:avLst/>
          </a:prstGeom>
          <a:noFill/>
          <a:ln w="3175">
            <a:solidFill>
              <a:schemeClr val="tx1"/>
            </a:solidFill>
          </a:ln>
        </p:spPr>
      </p:pic>
    </p:spTree>
    <p:extLst>
      <p:ext uri="{BB962C8B-B14F-4D97-AF65-F5344CB8AC3E}">
        <p14:creationId xmlns:p14="http://schemas.microsoft.com/office/powerpoint/2010/main" val="2183989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38</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29903332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44046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9</a:t>
            </a:r>
            <a:r>
              <a:rPr lang="en-US" altLang="zh-TW" dirty="0">
                <a:ea typeface="微軟正黑體" panose="020B0604030504040204" pitchFamily="34" charset="-120"/>
              </a:rPr>
              <a:t> = 88.9%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80%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8</a:t>
            </a:r>
            <a:r>
              <a:rPr lang="en-US" altLang="zh-TW" dirty="0">
                <a:latin typeface="微軟正黑體" panose="020B0604030504040204" pitchFamily="34" charset="-120"/>
                <a:ea typeface="微軟正黑體" panose="020B0604030504040204" pitchFamily="34" charset="-120"/>
              </a:rPr>
              <a:t>4.2</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39</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1583272536"/>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6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72779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11</a:t>
            </a:r>
            <a:r>
              <a:rPr lang="en-US" altLang="zh-TW" dirty="0">
                <a:ea typeface="微軟正黑體" panose="020B0604030504040204" pitchFamily="34" charset="-120"/>
              </a:rPr>
              <a:t> = 81.8%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90%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85.7</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40</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60194691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8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2385855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89534"/>
            <a:ext cx="11245422" cy="1168263"/>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ea typeface="微軟正黑體" panose="020B0604030504040204" pitchFamily="34" charset="-120"/>
              </a:rPr>
              <a:t>122</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28</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ea typeface="微軟正黑體" panose="020B0604030504040204" pitchFamily="34" charset="-120"/>
              </a:rPr>
              <a:t>150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ea typeface="微軟正黑體" panose="020B0604030504040204" pitchFamily="34" charset="-120"/>
              </a:rPr>
              <a:t>122</a:t>
            </a:r>
            <a:r>
              <a:rPr lang="en-US" altLang="zh-TW" dirty="0">
                <a:latin typeface="微軟正黑體" panose="020B0604030504040204" pitchFamily="34" charset="-120"/>
                <a:ea typeface="微軟正黑體" panose="020B0604030504040204" pitchFamily="34" charset="-120"/>
              </a:rPr>
              <a:t>/150 = </a:t>
            </a:r>
            <a:r>
              <a:rPr lang="en-US" altLang="zh-TW" dirty="0">
                <a:ea typeface="微軟正黑體" panose="020B0604030504040204" pitchFamily="34" charset="-120"/>
              </a:rPr>
              <a:t>81.3</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3325023" y="3500203"/>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61570" y="4651063"/>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41</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ED7B3795-1797-5176-812C-456F85EA7D19}"/>
              </a:ext>
            </a:extLst>
          </p:cNvPr>
          <p:cNvPicPr>
            <a:picLocks noChangeAspect="1"/>
          </p:cNvPicPr>
          <p:nvPr/>
        </p:nvPicPr>
        <p:blipFill>
          <a:blip r:embed="rId3"/>
          <a:stretch>
            <a:fillRect/>
          </a:stretch>
        </p:blipFill>
        <p:spPr>
          <a:xfrm>
            <a:off x="1115568" y="3961868"/>
            <a:ext cx="6476169" cy="2167812"/>
          </a:xfrm>
          <a:prstGeom prst="rect">
            <a:avLst/>
          </a:prstGeom>
          <a:noFill/>
          <a:ln w="3175">
            <a:solidFill>
              <a:schemeClr val="tx1"/>
            </a:solidFill>
          </a:ln>
        </p:spPr>
      </p:pic>
    </p:spTree>
    <p:extLst>
      <p:ext uri="{BB962C8B-B14F-4D97-AF65-F5344CB8AC3E}">
        <p14:creationId xmlns:p14="http://schemas.microsoft.com/office/powerpoint/2010/main" val="249969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50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5</a:t>
            </a:r>
            <a:r>
              <a:rPr lang="en-US" altLang="zh-TW" dirty="0">
                <a:solidFill>
                  <a:schemeClr val="accent1"/>
                </a:solidFill>
                <a:ea typeface="微軟正黑體" panose="020B0604030504040204" pitchFamily="34" charset="-120"/>
              </a:rPr>
              <a:t>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42</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399195874"/>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993075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54</a:t>
            </a:r>
            <a:r>
              <a:rPr lang="en-US" altLang="zh-TW" dirty="0">
                <a:ea typeface="微軟正黑體" panose="020B0604030504040204" pitchFamily="34" charset="-120"/>
              </a:rPr>
              <a:t> = 70.3%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76%</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73.1</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43</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98205569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631840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46</a:t>
            </a:r>
            <a:r>
              <a:rPr lang="en-US" altLang="zh-TW" dirty="0">
                <a:ea typeface="微軟正黑體" panose="020B0604030504040204" pitchFamily="34" charset="-120"/>
              </a:rPr>
              <a:t> = 73.9%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68%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70</a:t>
            </a:r>
            <a:r>
              <a:rPr lang="en-US" altLang="zh-TW" dirty="0">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44</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125531497"/>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4180575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Conclusion </a:t>
            </a:r>
            <a:r>
              <a:rPr lang="zh-TW" altLang="en-US" dirty="0">
                <a:latin typeface="微軟正黑體" panose="020B0604030504040204" pitchFamily="34" charset="-120"/>
                <a:ea typeface="微軟正黑體" panose="020B0604030504040204" pitchFamily="34" charset="-120"/>
              </a:rPr>
              <a:t>結論</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zh-TW" altLang="en-US" dirty="0"/>
              <a:t>隨意刪除資料欄位</a:t>
            </a:r>
            <a:endParaRPr lang="en-US" altLang="zh-TW" dirty="0"/>
          </a:p>
          <a:p>
            <a:pPr marL="0" indent="0">
              <a:buNone/>
            </a:pPr>
            <a:r>
              <a:rPr lang="zh-TW" altLang="en-US" dirty="0">
                <a:ea typeface="微軟正黑體" panose="020B0604030504040204" pitchFamily="34" charset="-120"/>
              </a:rPr>
              <a:t>→影響模型的準確度（僅使用</a:t>
            </a:r>
            <a:r>
              <a:rPr lang="en-US" altLang="zh-TW" dirty="0">
                <a:ea typeface="微軟正黑體" panose="020B0604030504040204" pitchFamily="34" charset="-120"/>
              </a:rPr>
              <a:t>Sepal</a:t>
            </a:r>
            <a:r>
              <a:rPr lang="zh-TW" altLang="en-US" dirty="0">
                <a:ea typeface="微軟正黑體" panose="020B0604030504040204" pitchFamily="34" charset="-120"/>
              </a:rPr>
              <a:t>，準確度些許下降）。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簡單的問題</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 使用複雜的模型，效果並沒有較好。</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參數應如何設定才會得到最高準確率？</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（試圖利用 </a:t>
            </a:r>
            <a:r>
              <a:rPr lang="en-US" altLang="zh-TW" dirty="0">
                <a:ea typeface="微軟正黑體" panose="020B0604030504040204" pitchFamily="34" charset="-120"/>
              </a:rPr>
              <a:t>GridSearchCV</a:t>
            </a:r>
            <a:r>
              <a:rPr lang="zh-TW" altLang="en-US" dirty="0">
                <a:ea typeface="微軟正黑體" panose="020B0604030504040204" pitchFamily="34" charset="-120"/>
              </a:rPr>
              <a:t>貪婪演算法 或 迭代方式 尋找） </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應如何訓練模型才能最準確預測所有</a:t>
            </a:r>
            <a:r>
              <a:rPr lang="en-US" altLang="zh-TW" dirty="0">
                <a:latin typeface="微軟正黑體" panose="020B0604030504040204" pitchFamily="34" charset="-120"/>
                <a:ea typeface="微軟正黑體" panose="020B0604030504040204" pitchFamily="34" charset="-120"/>
              </a:rPr>
              <a:t>150</a:t>
            </a:r>
            <a:r>
              <a:rPr lang="zh-TW" altLang="en-US" dirty="0">
                <a:latin typeface="微軟正黑體" panose="020B0604030504040204" pitchFamily="34" charset="-120"/>
                <a:ea typeface="微軟正黑體" panose="020B0604030504040204" pitchFamily="34" charset="-120"/>
              </a:rPr>
              <a:t>筆資料？</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（目前</a:t>
            </a:r>
            <a:r>
              <a:rPr lang="en-US" altLang="zh-TW" dirty="0">
                <a:ea typeface="微軟正黑體" panose="020B0604030504040204" pitchFamily="34" charset="-120"/>
              </a:rPr>
              <a:t>Testing</a:t>
            </a:r>
            <a:r>
              <a:rPr lang="zh-TW" altLang="en-US" dirty="0">
                <a:ea typeface="微軟正黑體" panose="020B0604030504040204" pitchFamily="34" charset="-120"/>
              </a:rPr>
              <a:t>的</a:t>
            </a:r>
            <a:r>
              <a:rPr lang="en-US" altLang="zh-TW" dirty="0">
                <a:ea typeface="微軟正黑體" panose="020B0604030504040204" pitchFamily="34" charset="-120"/>
              </a:rPr>
              <a:t>Accuracy</a:t>
            </a:r>
            <a:r>
              <a:rPr lang="zh-TW" altLang="en-US" dirty="0">
                <a:ea typeface="微軟正黑體" panose="020B0604030504040204" pitchFamily="34" charset="-120"/>
              </a:rPr>
              <a:t>為</a:t>
            </a:r>
            <a:r>
              <a:rPr lang="en-US" altLang="zh-TW" dirty="0">
                <a:ea typeface="微軟正黑體" panose="020B0604030504040204" pitchFamily="34" charset="-120"/>
              </a:rPr>
              <a:t>90%</a:t>
            </a:r>
            <a:r>
              <a:rPr lang="zh-TW" altLang="en-US" dirty="0">
                <a:ea typeface="微軟正黑體" panose="020B0604030504040204" pitchFamily="34" charset="-120"/>
              </a:rPr>
              <a:t>，但整體的</a:t>
            </a:r>
            <a:r>
              <a:rPr lang="en-US" altLang="zh-TW" dirty="0">
                <a:ea typeface="微軟正黑體" panose="020B0604030504040204" pitchFamily="34" charset="-120"/>
              </a:rPr>
              <a:t>Accuracy</a:t>
            </a:r>
            <a:r>
              <a:rPr lang="zh-TW" altLang="en-US" dirty="0">
                <a:ea typeface="微軟正黑體" panose="020B0604030504040204" pitchFamily="34" charset="-120"/>
              </a:rPr>
              <a:t>卻為</a:t>
            </a:r>
            <a:r>
              <a:rPr lang="en-US" altLang="zh-TW" dirty="0">
                <a:ea typeface="微軟正黑體" panose="020B0604030504040204" pitchFamily="34" charset="-120"/>
              </a:rPr>
              <a:t>81.34% </a:t>
            </a:r>
            <a:r>
              <a:rPr lang="zh-TW" altLang="en-US" dirty="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45</a:t>
            </a:fld>
            <a:endParaRPr lang="en-US" dirty="0"/>
          </a:p>
        </p:txBody>
      </p:sp>
    </p:spTree>
    <p:extLst>
      <p:ext uri="{BB962C8B-B14F-4D97-AF65-F5344CB8AC3E}">
        <p14:creationId xmlns:p14="http://schemas.microsoft.com/office/powerpoint/2010/main" val="92409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ea typeface="微軟正黑體" panose="020B0604030504040204" pitchFamily="34" charset="-120"/>
              </a:rPr>
              <a:t>人若賺得全世界，卻賠上自己的魂生命，有什麼益處？</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ea typeface="微軟正黑體" panose="020B0604030504040204" pitchFamily="34" charset="-120"/>
              </a:rPr>
              <a:t>馬太福音 第十六章 </a:t>
            </a:r>
            <a:r>
              <a:rPr lang="en-US" altLang="zh-TW" dirty="0">
                <a:solidFill>
                  <a:schemeClr val="tx2">
                    <a:lumMod val="25000"/>
                    <a:lumOff val="75000"/>
                  </a:schemeClr>
                </a:solidFill>
                <a:ea typeface="微軟正黑體" panose="020B0604030504040204" pitchFamily="34" charset="-120"/>
              </a:rPr>
              <a:t>26</a:t>
            </a:r>
            <a:r>
              <a:rPr lang="zh-TW" altLang="en-US" dirty="0">
                <a:solidFill>
                  <a:schemeClr val="tx2">
                    <a:lumMod val="25000"/>
                    <a:lumOff val="75000"/>
                  </a:schemeClr>
                </a:solidFill>
                <a:ea typeface="微軟正黑體" panose="020B0604030504040204" pitchFamily="34" charset="-120"/>
              </a:rPr>
              <a:t>節</a:t>
            </a:r>
            <a:endPar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endParaRP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ea typeface="微軟正黑體" panose="020B0604030504040204" pitchFamily="34" charset="-120"/>
              </a:rPr>
              <a:t>Reference</a:t>
            </a:r>
            <a:r>
              <a:rPr lang="en-US" altLang="zh-TW"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參考文獻</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scikit-learn</a:t>
            </a:r>
            <a:r>
              <a:rPr lang="zh-TW" altLang="en-US" dirty="0">
                <a:latin typeface="微軟正黑體" panose="020B0604030504040204" pitchFamily="34" charset="-120"/>
                <a:ea typeface="微軟正黑體" panose="020B0604030504040204" pitchFamily="34" charset="-120"/>
              </a:rPr>
              <a:t>學習筆記（</a:t>
            </a:r>
            <a:r>
              <a:rPr lang="en-US" altLang="zh-TW" dirty="0">
                <a:latin typeface="微軟正黑體" panose="020B0604030504040204" pitchFamily="34" charset="-120"/>
                <a:ea typeface="微軟正黑體" panose="020B0604030504040204" pitchFamily="34" charset="-120"/>
              </a:rPr>
              <a:t>6</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神經網絡</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3"/>
              </a:rPr>
              <a:t>https://zhuanlan.zhihu.com/p/46934912</a:t>
            </a:r>
            <a:r>
              <a:rPr lang="zh-TW" altLang="en-US" dirty="0">
                <a:ea typeface="微軟正黑體" panose="020B0604030504040204" pitchFamily="34" charset="-120"/>
              </a:rPr>
              <a:t> </a:t>
            </a:r>
            <a:endParaRPr lang="en-US" altLang="zh-TW" dirty="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sklearn</a:t>
            </a:r>
            <a:r>
              <a:rPr lang="zh-TW" altLang="en-US" dirty="0">
                <a:latin typeface="微軟正黑體" panose="020B0604030504040204" pitchFamily="34" charset="-120"/>
                <a:ea typeface="微軟正黑體" panose="020B0604030504040204" pitchFamily="34" charset="-120"/>
              </a:rPr>
              <a:t>包</a:t>
            </a:r>
            <a:r>
              <a:rPr lang="en-US" altLang="zh-TW" dirty="0" err="1">
                <a:latin typeface="微軟正黑體" panose="020B0604030504040204" pitchFamily="34" charset="-120"/>
                <a:ea typeface="微軟正黑體" panose="020B0604030504040204" pitchFamily="34" charset="-120"/>
              </a:rPr>
              <a:t>MLPClassifier</a:t>
            </a:r>
            <a:r>
              <a:rPr lang="zh-TW" altLang="en-US" dirty="0">
                <a:latin typeface="微軟正黑體" panose="020B0604030504040204" pitchFamily="34" charset="-120"/>
                <a:ea typeface="微軟正黑體" panose="020B0604030504040204" pitchFamily="34" charset="-120"/>
              </a:rPr>
              <a:t>的使用詳解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例子</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4"/>
              </a:rPr>
              <a:t>https://blog.csdn.net/weixin_44491423/article/details/116711606</a:t>
            </a:r>
            <a:r>
              <a:rPr lang="zh-TW" altLang="en-US" dirty="0">
                <a:ea typeface="微軟正黑體" panose="020B0604030504040204" pitchFamily="34" charset="-120"/>
              </a:rPr>
              <a:t> </a:t>
            </a:r>
            <a:endParaRPr lang="en-US" altLang="zh-TW" dirty="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sklearn.neural_network.MLPClassifier</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5"/>
              </a:rPr>
              <a:t>https://scikit-learn.org/stable/modules/generated/sklearn.neural_network.MLPClassifier.html</a:t>
            </a:r>
            <a:r>
              <a:rPr lang="zh-TW" altLang="en-US" dirty="0">
                <a:latin typeface="微軟正黑體" panose="020B0604030504040204" pitchFamily="34" charset="-12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47</a:t>
            </a:fld>
            <a:endParaRPr lang="en-US" dirty="0"/>
          </a:p>
        </p:txBody>
      </p:sp>
    </p:spTree>
    <p:extLst>
      <p:ext uri="{BB962C8B-B14F-4D97-AF65-F5344CB8AC3E}">
        <p14:creationId xmlns:p14="http://schemas.microsoft.com/office/powerpoint/2010/main" val="217716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399931642"/>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Pearson Correlation</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pecies</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epal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L</a:t>
                      </a:r>
                      <a:r>
                        <a:rPr lang="en-US" sz="1600" u="none" strike="noStrike" dirty="0">
                          <a:effectLst/>
                          <a:latin typeface="微軟正黑體" panose="020B0604030504040204" pitchFamily="34" charset="-120"/>
                          <a:ea typeface="微軟正黑體" panose="020B0604030504040204" pitchFamily="34" charset="-120"/>
                        </a:rPr>
                        <a:t>ength</a:t>
                      </a:r>
                      <a:r>
                        <a:rPr lang="zh-TW" altLang="en-US" sz="1600" u="none" strike="noStrike" dirty="0">
                          <a:effectLst/>
                          <a:latin typeface="微軟正黑體" panose="020B0604030504040204" pitchFamily="34" charset="-120"/>
                          <a:ea typeface="微軟正黑體" panose="020B0604030504040204" pitchFamily="34" charset="-120"/>
                        </a:rPr>
                        <a:t> 花萼長度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0.783</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epal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W</a:t>
                      </a:r>
                      <a:r>
                        <a:rPr lang="en-US" sz="1600" u="none" strike="noStrike" dirty="0">
                          <a:effectLst/>
                          <a:latin typeface="微軟正黑體" panose="020B0604030504040204" pitchFamily="34" charset="-120"/>
                          <a:ea typeface="微軟正黑體" panose="020B0604030504040204" pitchFamily="34" charset="-120"/>
                        </a:rPr>
                        <a:t>idth</a:t>
                      </a:r>
                      <a:r>
                        <a:rPr lang="zh-TW" altLang="en-US" sz="1600" u="none" strike="noStrike" dirty="0">
                          <a:effectLst/>
                          <a:latin typeface="微軟正黑體" panose="020B0604030504040204" pitchFamily="34" charset="-120"/>
                          <a:ea typeface="微軟正黑體" panose="020B0604030504040204" pitchFamily="34" charset="-120"/>
                        </a:rPr>
                        <a:t> 花萼寬度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-0.427</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sz="1600" u="none" strike="noStrike" dirty="0">
                          <a:effectLst/>
                          <a:latin typeface="微軟正黑體" panose="020B0604030504040204" pitchFamily="34" charset="-120"/>
                          <a:ea typeface="微軟正黑體" panose="020B0604030504040204" pitchFamily="34" charset="-120"/>
                        </a:rPr>
                        <a:t>Petal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L</a:t>
                      </a:r>
                      <a:r>
                        <a:rPr lang="en-US" sz="1600" u="none" strike="noStrike" dirty="0">
                          <a:effectLst/>
                          <a:latin typeface="微軟正黑體" panose="020B0604030504040204" pitchFamily="34" charset="-120"/>
                          <a:ea typeface="微軟正黑體" panose="020B0604030504040204" pitchFamily="34" charset="-120"/>
                        </a:rPr>
                        <a:t>ength</a:t>
                      </a:r>
                      <a:r>
                        <a:rPr lang="zh-TW" altLang="en-US" sz="1600" u="none" strike="noStrike" dirty="0">
                          <a:effectLst/>
                          <a:latin typeface="微軟正黑體" panose="020B0604030504040204" pitchFamily="34" charset="-120"/>
                          <a:ea typeface="微軟正黑體" panose="020B0604030504040204" pitchFamily="34" charset="-120"/>
                        </a:rPr>
                        <a:t> 花瓣長度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0.949</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P</a:t>
                      </a:r>
                      <a:r>
                        <a:rPr lang="en-US" sz="1600" u="none" strike="noStrike" dirty="0">
                          <a:effectLst/>
                          <a:latin typeface="微軟正黑體" panose="020B0604030504040204" pitchFamily="34" charset="-120"/>
                          <a:ea typeface="微軟正黑體" panose="020B0604030504040204" pitchFamily="34" charset="-120"/>
                        </a:rPr>
                        <a:t>etal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W</a:t>
                      </a:r>
                      <a:r>
                        <a:rPr lang="en-US" sz="1600" u="none" strike="noStrike" dirty="0">
                          <a:effectLst/>
                          <a:latin typeface="微軟正黑體" panose="020B0604030504040204" pitchFamily="34" charset="-120"/>
                          <a:ea typeface="微軟正黑體" panose="020B0604030504040204" pitchFamily="34" charset="-120"/>
                        </a:rPr>
                        <a:t>idth</a:t>
                      </a:r>
                      <a:r>
                        <a:rPr lang="zh-TW" altLang="en-US" sz="1600" u="none" strike="noStrike" dirty="0">
                          <a:effectLst/>
                          <a:latin typeface="微軟正黑體" panose="020B0604030504040204" pitchFamily="34" charset="-120"/>
                          <a:ea typeface="微軟正黑體" panose="020B0604030504040204" pitchFamily="34" charset="-120"/>
                        </a:rPr>
                        <a:t> 花瓣寬度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0.957</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Species</a:t>
                      </a:r>
                      <a:r>
                        <a:rPr lang="zh-TW" altLang="en-US" sz="1600" u="none" strike="noStrike" dirty="0">
                          <a:effectLst/>
                          <a:latin typeface="微軟正黑體" panose="020B0604030504040204" pitchFamily="34" charset="-120"/>
                          <a:ea typeface="微軟正黑體" panose="020B0604030504040204" pitchFamily="34" charset="-120"/>
                        </a:rPr>
                        <a:t> 花卉品種 </a:t>
                      </a:r>
                      <a:endPar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1.000</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744308" y="3302923"/>
            <a:ext cx="5617373"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endParaRPr lang="en-US" altLang="zh-TW" dirty="0">
              <a:latin typeface="微軟正黑體" panose="020B0604030504040204" pitchFamily="34" charset="-120"/>
              <a:ea typeface="微軟正黑體" panose="020B0604030504040204" pitchFamily="34" charset="-120"/>
            </a:endParaRP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Length </a:t>
            </a: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599B38FA-A9CA-5B57-ABAF-CB9BA22208C3}"/>
              </a:ext>
            </a:extLst>
          </p:cNvPr>
          <p:cNvPicPr>
            <a:picLocks noChangeAspect="1"/>
          </p:cNvPicPr>
          <p:nvPr/>
        </p:nvPicPr>
        <p:blipFill>
          <a:blip r:embed="rId3"/>
          <a:stretch>
            <a:fillRect/>
          </a:stretch>
        </p:blipFill>
        <p:spPr>
          <a:xfrm>
            <a:off x="578734" y="4935352"/>
            <a:ext cx="10183646" cy="885949"/>
          </a:xfrm>
          <a:prstGeom prst="rect">
            <a:avLst/>
          </a:prstGeom>
          <a:noFill/>
          <a:ln w="3175">
            <a:solidFill>
              <a:schemeClr val="tx1"/>
            </a:solidFill>
          </a:ln>
        </p:spPr>
      </p:pic>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3877</TotalTime>
  <Words>2307</Words>
  <Application>Microsoft Office PowerPoint</Application>
  <PresentationFormat>寬螢幕</PresentationFormat>
  <Paragraphs>553</Paragraphs>
  <Slides>47</Slides>
  <Notes>42</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47</vt:i4>
      </vt:variant>
    </vt:vector>
  </HeadingPairs>
  <TitlesOfParts>
    <vt:vector size="53" baseType="lpstr">
      <vt:lpstr>微軟正黑體</vt:lpstr>
      <vt:lpstr>Arial</vt:lpstr>
      <vt:lpstr>Calibri</vt:lpstr>
      <vt:lpstr>Neue Haas Grotesk Text Pro</vt:lpstr>
      <vt:lpstr>Wingdings</vt:lpstr>
      <vt:lpstr>AccentBoxVTI</vt:lpstr>
      <vt:lpstr>314337 類神經網路 Assignment #2 MLP分類器－鳶尾花</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超參數設定</vt:lpstr>
      <vt:lpstr>MLP Classifier 超參數設定</vt:lpstr>
      <vt:lpstr>Loss Curve  誤差曲線</vt:lpstr>
      <vt:lpstr>MLP Classifier 超參數設定</vt:lpstr>
      <vt:lpstr>MLP Classifier 超參數設定</vt:lpstr>
      <vt:lpstr>MLP Classifier 網路架構</vt:lpstr>
      <vt:lpstr>MLP Classifier 1st Hidden-Layer</vt:lpstr>
      <vt:lpstr>MLP Classifier 1st Hidden-Layer</vt:lpstr>
      <vt:lpstr>MLP Classifier 2nd Output-Layer</vt:lpstr>
      <vt:lpstr>MLP Classifier 2nd Output-Layer</vt:lpstr>
      <vt:lpstr>MLP Classifier 2nd Output-Layer</vt:lpstr>
      <vt:lpstr>Visualization 視覺化</vt:lpstr>
      <vt:lpstr>Visualization 視覺化</vt:lpstr>
      <vt:lpstr>Visualization 視覺化</vt:lpstr>
      <vt:lpstr>Visualization  視覺化</vt:lpstr>
      <vt:lpstr>Visualization 視覺化</vt:lpstr>
      <vt:lpstr>Visualization  視覺化</vt:lpstr>
      <vt:lpstr>Visualization 視覺化</vt:lpstr>
      <vt:lpstr>〔補充〕 Visualization  視覺化</vt:lpstr>
      <vt:lpstr>〔補充〕 Visualization  視覺化</vt:lpstr>
      <vt:lpstr>評估模型</vt:lpstr>
      <vt:lpstr>評估指標</vt:lpstr>
      <vt:lpstr>Prediction 預測 Testing測試資料</vt:lpstr>
      <vt:lpstr>Prediction 預測 Testing測試資料</vt:lpstr>
      <vt:lpstr>Prediction 預測 Testing測試資料</vt:lpstr>
      <vt:lpstr>Prediction 預測 Testing測試資料</vt:lpstr>
      <vt:lpstr>Prediction 預測 所有資料</vt:lpstr>
      <vt:lpstr>Prediction 預測 所有資料</vt:lpstr>
      <vt:lpstr>Prediction 預測 所有資料</vt:lpstr>
      <vt:lpstr>Prediction 預測 所有資料</vt:lpstr>
      <vt:lpstr>Conclusion 結論</vt:lpstr>
      <vt:lpstr>簡報完畢</vt:lpstr>
      <vt:lpstr>Reference 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1976</cp:revision>
  <dcterms:created xsi:type="dcterms:W3CDTF">2023-04-05T05:53:05Z</dcterms:created>
  <dcterms:modified xsi:type="dcterms:W3CDTF">2023-05-16T05:29:23Z</dcterms:modified>
</cp:coreProperties>
</file>