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61"/>
  </p:notesMasterIdLst>
  <p:sldIdLst>
    <p:sldId id="256" r:id="rId2"/>
    <p:sldId id="260" r:id="rId3"/>
    <p:sldId id="348" r:id="rId4"/>
    <p:sldId id="298" r:id="rId5"/>
    <p:sldId id="335" r:id="rId6"/>
    <p:sldId id="336" r:id="rId7"/>
    <p:sldId id="337" r:id="rId8"/>
    <p:sldId id="338" r:id="rId9"/>
    <p:sldId id="344" r:id="rId10"/>
    <p:sldId id="345" r:id="rId11"/>
    <p:sldId id="339" r:id="rId12"/>
    <p:sldId id="341" r:id="rId13"/>
    <p:sldId id="343" r:id="rId14"/>
    <p:sldId id="340" r:id="rId15"/>
    <p:sldId id="346" r:id="rId16"/>
    <p:sldId id="347" r:id="rId17"/>
    <p:sldId id="350" r:id="rId18"/>
    <p:sldId id="349" r:id="rId19"/>
    <p:sldId id="351" r:id="rId20"/>
    <p:sldId id="303" r:id="rId21"/>
    <p:sldId id="312" r:id="rId22"/>
    <p:sldId id="352" r:id="rId23"/>
    <p:sldId id="353" r:id="rId24"/>
    <p:sldId id="354" r:id="rId25"/>
    <p:sldId id="355" r:id="rId26"/>
    <p:sldId id="356" r:id="rId27"/>
    <p:sldId id="358" r:id="rId28"/>
    <p:sldId id="270" r:id="rId29"/>
    <p:sldId id="360" r:id="rId30"/>
    <p:sldId id="361" r:id="rId31"/>
    <p:sldId id="357" r:id="rId32"/>
    <p:sldId id="362" r:id="rId33"/>
    <p:sldId id="363" r:id="rId34"/>
    <p:sldId id="315" r:id="rId35"/>
    <p:sldId id="293" r:id="rId36"/>
    <p:sldId id="289" r:id="rId37"/>
    <p:sldId id="364" r:id="rId38"/>
    <p:sldId id="365" r:id="rId39"/>
    <p:sldId id="374" r:id="rId40"/>
    <p:sldId id="375" r:id="rId41"/>
    <p:sldId id="379" r:id="rId42"/>
    <p:sldId id="376" r:id="rId43"/>
    <p:sldId id="377" r:id="rId44"/>
    <p:sldId id="378" r:id="rId45"/>
    <p:sldId id="380" r:id="rId46"/>
    <p:sldId id="271" r:id="rId47"/>
    <p:sldId id="257" r:id="rId48"/>
    <p:sldId id="366" r:id="rId49"/>
    <p:sldId id="367" r:id="rId50"/>
    <p:sldId id="267" r:id="rId51"/>
    <p:sldId id="279" r:id="rId52"/>
    <p:sldId id="368" r:id="rId53"/>
    <p:sldId id="369" r:id="rId54"/>
    <p:sldId id="370" r:id="rId55"/>
    <p:sldId id="371" r:id="rId56"/>
    <p:sldId id="313" r:id="rId57"/>
    <p:sldId id="297" r:id="rId58"/>
    <p:sldId id="372" r:id="rId59"/>
    <p:sldId id="373" r:id="rId6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864" autoAdjust="0"/>
  </p:normalViewPr>
  <p:slideViewPr>
    <p:cSldViewPr snapToGrid="0">
      <p:cViewPr varScale="1">
        <p:scale>
          <a:sx n="70" d="100"/>
          <a:sy n="70" d="100"/>
        </p:scale>
        <p:origin x="11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slide" Target="../slides/slide17.xml"/><Relationship Id="rId1" Type="http://schemas.openxmlformats.org/officeDocument/2006/relationships/slide" Target="../slides/slide3.xml"/><Relationship Id="rId4" Type="http://schemas.openxmlformats.org/officeDocument/2006/relationships/slide" Target="../slides/slide4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E06008-D8C9-42F8-BD09-99ECF388F80D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27EE26A-20D3-4078-9455-A7622BA029E8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概念說明</a:t>
          </a:r>
          <a:endParaRPr 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D970C1A-1688-4E7B-9D48-96EA4F3AAFA6}" type="parTrans" cxnId="{4F3ED66D-C7C8-42E3-B8EC-F6D516823B49}">
      <dgm:prSet/>
      <dgm:spPr/>
      <dgm:t>
        <a:bodyPr/>
        <a:lstStyle/>
        <a:p>
          <a:endParaRPr lang="en-US"/>
        </a:p>
      </dgm:t>
    </dgm:pt>
    <dgm:pt modelId="{1ED6A69F-DA63-4071-8B48-D29010254BA8}" type="sibTrans" cxnId="{4F3ED66D-C7C8-42E3-B8EC-F6D516823B49}">
      <dgm:prSet/>
      <dgm:spPr/>
      <dgm:t>
        <a:bodyPr/>
        <a:lstStyle/>
        <a:p>
          <a:endParaRPr lang="en-US"/>
        </a:p>
      </dgm:t>
    </dgm:pt>
    <dgm:pt modelId="{5EFCF9A6-51DE-4C01-816C-82C48E75B0CB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研究過程</a:t>
          </a:r>
          <a:endParaRPr lang="en-US" alt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解析</a:t>
          </a:r>
          <a:endParaRPr 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8C28C3B0-B5AA-4DCA-BAB5-04757259F014}" type="parTrans" cxnId="{1B318C88-AC1E-4821-9481-C02086F39BF1}">
      <dgm:prSet/>
      <dgm:spPr/>
      <dgm:t>
        <a:bodyPr/>
        <a:lstStyle/>
        <a:p>
          <a:endParaRPr lang="en-US"/>
        </a:p>
      </dgm:t>
    </dgm:pt>
    <dgm:pt modelId="{7A849265-2C04-4F25-BA7D-E2970F93D475}" type="sibTrans" cxnId="{1B318C88-AC1E-4821-9481-C02086F39BF1}">
      <dgm:prSet/>
      <dgm:spPr/>
      <dgm:t>
        <a:bodyPr/>
        <a:lstStyle/>
        <a:p>
          <a:endParaRPr lang="en-US"/>
        </a:p>
      </dgm:t>
    </dgm:pt>
    <dgm:pt modelId="{9CEEFBD1-2FD9-4F83-9DA8-F5C252A096D6}">
      <dgm:prSet/>
      <dgm:spPr/>
      <dgm:t>
        <a:bodyPr/>
        <a:lstStyle/>
        <a:p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MLP</a:t>
          </a:r>
          <a:r>
            <a:rPr 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分類器</a:t>
          </a:r>
          <a:endParaRPr 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000472F-AFEC-4F5F-B8A3-8C9E56D56A2E}" type="parTrans" cxnId="{568FC9EC-BB10-4359-A5A2-BD651F5008E1}">
      <dgm:prSet/>
      <dgm:spPr/>
      <dgm:t>
        <a:bodyPr/>
        <a:lstStyle/>
        <a:p>
          <a:endParaRPr lang="en-US"/>
        </a:p>
      </dgm:t>
    </dgm:pt>
    <dgm:pt modelId="{DDC8E81F-8777-4214-BC98-E17FACFA16BD}" type="sibTrans" cxnId="{568FC9EC-BB10-4359-A5A2-BD651F5008E1}">
      <dgm:prSet/>
      <dgm:spPr/>
      <dgm:t>
        <a:bodyPr/>
        <a:lstStyle/>
        <a:p>
          <a:endParaRPr lang="en-US"/>
        </a:p>
      </dgm:t>
    </dgm:pt>
    <dgm:pt modelId="{1F5890B5-228F-4DC5-868A-8BDB03268B45}">
      <dgm:prSet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SVM</a:t>
          </a:r>
          <a:r>
            <a:rPr 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模型</a:t>
          </a:r>
          <a:endParaRPr 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815DF235-25DD-45BA-BB9D-DE14428FBF84}" type="parTrans" cxnId="{1E419B66-F328-4115-BF7D-62F2E69BB79A}">
      <dgm:prSet/>
      <dgm:spPr/>
      <dgm:t>
        <a:bodyPr/>
        <a:lstStyle/>
        <a:p>
          <a:endParaRPr lang="en-US"/>
        </a:p>
      </dgm:t>
    </dgm:pt>
    <dgm:pt modelId="{24D3382C-7F65-412B-8996-1683D854F3AA}" type="sibTrans" cxnId="{1E419B66-F328-4115-BF7D-62F2E69BB79A}">
      <dgm:prSet/>
      <dgm:spPr/>
      <dgm:t>
        <a:bodyPr/>
        <a:lstStyle/>
        <a:p>
          <a:endParaRPr lang="en-US"/>
        </a:p>
      </dgm:t>
    </dgm:pt>
    <dgm:pt modelId="{0E3C8CFD-B1FA-41A3-9B6C-FD39B6432E0C}" type="pres">
      <dgm:prSet presAssocID="{D9E06008-D8C9-42F8-BD09-99ECF388F80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394192-A03D-4E17-99C3-CBCE6A717F90}" type="pres">
      <dgm:prSet presAssocID="{027EE26A-20D3-4078-9455-A7622BA029E8}" presName="hierRoot1" presStyleCnt="0"/>
      <dgm:spPr/>
    </dgm:pt>
    <dgm:pt modelId="{164C1646-95A0-45E5-A01E-5195CB935BC6}" type="pres">
      <dgm:prSet presAssocID="{027EE26A-20D3-4078-9455-A7622BA029E8}" presName="composite" presStyleCnt="0"/>
      <dgm:spPr/>
    </dgm:pt>
    <dgm:pt modelId="{AF9259FD-8E13-4B27-A2F0-BCDC9BB1EDCC}" type="pres">
      <dgm:prSet presAssocID="{027EE26A-20D3-4078-9455-A7622BA029E8}" presName="background" presStyleLbl="node0" presStyleIdx="0" presStyleCnt="4"/>
      <dgm:spPr/>
    </dgm:pt>
    <dgm:pt modelId="{4446F35A-17EE-4DCE-8DCB-9E67BEE9F892}" type="pres">
      <dgm:prSet presAssocID="{027EE26A-20D3-4078-9455-A7622BA029E8}" presName="text" presStyleLbl="fgAcc0" presStyleIdx="0" presStyleCnt="4">
        <dgm:presLayoutVars>
          <dgm:chPref val="3"/>
        </dgm:presLayoutVars>
      </dgm:prSet>
      <dgm:spPr/>
    </dgm:pt>
    <dgm:pt modelId="{ECC5AF0F-6CD0-4603-88EF-87AF86227AAF}" type="pres">
      <dgm:prSet presAssocID="{027EE26A-20D3-4078-9455-A7622BA029E8}" presName="hierChild2" presStyleCnt="0"/>
      <dgm:spPr/>
    </dgm:pt>
    <dgm:pt modelId="{FD514945-8A43-48A1-9250-A9CC8C042031}" type="pres">
      <dgm:prSet presAssocID="{5EFCF9A6-51DE-4C01-816C-82C48E75B0CB}" presName="hierRoot1" presStyleCnt="0"/>
      <dgm:spPr/>
    </dgm:pt>
    <dgm:pt modelId="{CBC9F647-3F37-4415-B321-B13D4BAA2F83}" type="pres">
      <dgm:prSet presAssocID="{5EFCF9A6-51DE-4C01-816C-82C48E75B0CB}" presName="composite" presStyleCnt="0"/>
      <dgm:spPr/>
    </dgm:pt>
    <dgm:pt modelId="{CF1DE919-E8B3-4C77-8D03-D573E0B02467}" type="pres">
      <dgm:prSet presAssocID="{5EFCF9A6-51DE-4C01-816C-82C48E75B0CB}" presName="background" presStyleLbl="node0" presStyleIdx="1" presStyleCnt="4"/>
      <dgm:spPr/>
    </dgm:pt>
    <dgm:pt modelId="{F517BB03-A2A5-46EF-8031-639695DD22BD}" type="pres">
      <dgm:prSet presAssocID="{5EFCF9A6-51DE-4C01-816C-82C48E75B0CB}" presName="text" presStyleLbl="fgAcc0" presStyleIdx="1" presStyleCnt="4">
        <dgm:presLayoutVars>
          <dgm:chPref val="3"/>
        </dgm:presLayoutVars>
      </dgm:prSet>
      <dgm:spPr/>
    </dgm:pt>
    <dgm:pt modelId="{2337DD16-3E3B-469D-9013-CB2DA9B38F6A}" type="pres">
      <dgm:prSet presAssocID="{5EFCF9A6-51DE-4C01-816C-82C48E75B0CB}" presName="hierChild2" presStyleCnt="0"/>
      <dgm:spPr/>
    </dgm:pt>
    <dgm:pt modelId="{E7A3C20A-CC1F-4A9E-A1CC-784B8DCF71AF}" type="pres">
      <dgm:prSet presAssocID="{9CEEFBD1-2FD9-4F83-9DA8-F5C252A096D6}" presName="hierRoot1" presStyleCnt="0"/>
      <dgm:spPr/>
    </dgm:pt>
    <dgm:pt modelId="{2B022F6D-0C33-4C30-9B41-13B6D63786DF}" type="pres">
      <dgm:prSet presAssocID="{9CEEFBD1-2FD9-4F83-9DA8-F5C252A096D6}" presName="composite" presStyleCnt="0"/>
      <dgm:spPr/>
    </dgm:pt>
    <dgm:pt modelId="{30E49824-5A65-4EE1-82D8-D36C8CFCFC19}" type="pres">
      <dgm:prSet presAssocID="{9CEEFBD1-2FD9-4F83-9DA8-F5C252A096D6}" presName="background" presStyleLbl="node0" presStyleIdx="2" presStyleCnt="4"/>
      <dgm:spPr/>
    </dgm:pt>
    <dgm:pt modelId="{8E04D685-7830-471A-9179-5F6C24634F2F}" type="pres">
      <dgm:prSet presAssocID="{9CEEFBD1-2FD9-4F83-9DA8-F5C252A096D6}" presName="text" presStyleLbl="fgAcc0" presStyleIdx="2" presStyleCnt="4">
        <dgm:presLayoutVars>
          <dgm:chPref val="3"/>
        </dgm:presLayoutVars>
      </dgm:prSet>
      <dgm:spPr/>
    </dgm:pt>
    <dgm:pt modelId="{F0BA01DF-B48B-44E9-9AE5-80B4FA3D561F}" type="pres">
      <dgm:prSet presAssocID="{9CEEFBD1-2FD9-4F83-9DA8-F5C252A096D6}" presName="hierChild2" presStyleCnt="0"/>
      <dgm:spPr/>
    </dgm:pt>
    <dgm:pt modelId="{51EAD4DA-9261-4204-8DF9-207FBDB686A8}" type="pres">
      <dgm:prSet presAssocID="{1F5890B5-228F-4DC5-868A-8BDB03268B45}" presName="hierRoot1" presStyleCnt="0"/>
      <dgm:spPr/>
    </dgm:pt>
    <dgm:pt modelId="{C2D56079-4DF1-4EEB-ADDB-118EF3BC2CE8}" type="pres">
      <dgm:prSet presAssocID="{1F5890B5-228F-4DC5-868A-8BDB03268B45}" presName="composite" presStyleCnt="0"/>
      <dgm:spPr/>
    </dgm:pt>
    <dgm:pt modelId="{2386CC19-4BBA-4CF8-B141-65AD9F8DE026}" type="pres">
      <dgm:prSet presAssocID="{1F5890B5-228F-4DC5-868A-8BDB03268B45}" presName="background" presStyleLbl="node0" presStyleIdx="3" presStyleCnt="4"/>
      <dgm:spPr/>
    </dgm:pt>
    <dgm:pt modelId="{961F440B-52D4-4D39-BBCB-4153D5652E08}" type="pres">
      <dgm:prSet presAssocID="{1F5890B5-228F-4DC5-868A-8BDB03268B45}" presName="text" presStyleLbl="fgAcc0" presStyleIdx="3" presStyleCnt="4">
        <dgm:presLayoutVars>
          <dgm:chPref val="3"/>
        </dgm:presLayoutVars>
      </dgm:prSet>
      <dgm:spPr/>
    </dgm:pt>
    <dgm:pt modelId="{BA204117-060F-4442-8CAD-39D5966BC4E8}" type="pres">
      <dgm:prSet presAssocID="{1F5890B5-228F-4DC5-868A-8BDB03268B45}" presName="hierChild2" presStyleCnt="0"/>
      <dgm:spPr/>
    </dgm:pt>
  </dgm:ptLst>
  <dgm:cxnLst>
    <dgm:cxn modelId="{1E419B66-F328-4115-BF7D-62F2E69BB79A}" srcId="{D9E06008-D8C9-42F8-BD09-99ECF388F80D}" destId="{1F5890B5-228F-4DC5-868A-8BDB03268B45}" srcOrd="3" destOrd="0" parTransId="{815DF235-25DD-45BA-BB9D-DE14428FBF84}" sibTransId="{24D3382C-7F65-412B-8996-1683D854F3AA}"/>
    <dgm:cxn modelId="{4F3ED66D-C7C8-42E3-B8EC-F6D516823B49}" srcId="{D9E06008-D8C9-42F8-BD09-99ECF388F80D}" destId="{027EE26A-20D3-4078-9455-A7622BA029E8}" srcOrd="0" destOrd="0" parTransId="{1D970C1A-1688-4E7B-9D48-96EA4F3AAFA6}" sibTransId="{1ED6A69F-DA63-4071-8B48-D29010254BA8}"/>
    <dgm:cxn modelId="{1B318C88-AC1E-4821-9481-C02086F39BF1}" srcId="{D9E06008-D8C9-42F8-BD09-99ECF388F80D}" destId="{5EFCF9A6-51DE-4C01-816C-82C48E75B0CB}" srcOrd="1" destOrd="0" parTransId="{8C28C3B0-B5AA-4DCA-BAB5-04757259F014}" sibTransId="{7A849265-2C04-4F25-BA7D-E2970F93D475}"/>
    <dgm:cxn modelId="{6AEA72BF-A7ED-49A8-AB29-54E0D3F6DC4A}" type="presOf" srcId="{027EE26A-20D3-4078-9455-A7622BA029E8}" destId="{4446F35A-17EE-4DCE-8DCB-9E67BEE9F892}" srcOrd="0" destOrd="0" presId="urn:microsoft.com/office/officeart/2005/8/layout/hierarchy1"/>
    <dgm:cxn modelId="{C13003CB-F663-43AA-938E-F9F661D0C63D}" type="presOf" srcId="{D9E06008-D8C9-42F8-BD09-99ECF388F80D}" destId="{0E3C8CFD-B1FA-41A3-9B6C-FD39B6432E0C}" srcOrd="0" destOrd="0" presId="urn:microsoft.com/office/officeart/2005/8/layout/hierarchy1"/>
    <dgm:cxn modelId="{288C7ACB-3E4C-415A-99D3-DC9191B5F2E4}" type="presOf" srcId="{5EFCF9A6-51DE-4C01-816C-82C48E75B0CB}" destId="{F517BB03-A2A5-46EF-8031-639695DD22BD}" srcOrd="0" destOrd="0" presId="urn:microsoft.com/office/officeart/2005/8/layout/hierarchy1"/>
    <dgm:cxn modelId="{A5A886CF-D35C-4D9B-909F-77FAA9839BA2}" type="presOf" srcId="{1F5890B5-228F-4DC5-868A-8BDB03268B45}" destId="{961F440B-52D4-4D39-BBCB-4153D5652E08}" srcOrd="0" destOrd="0" presId="urn:microsoft.com/office/officeart/2005/8/layout/hierarchy1"/>
    <dgm:cxn modelId="{568FC9EC-BB10-4359-A5A2-BD651F5008E1}" srcId="{D9E06008-D8C9-42F8-BD09-99ECF388F80D}" destId="{9CEEFBD1-2FD9-4F83-9DA8-F5C252A096D6}" srcOrd="2" destOrd="0" parTransId="{B000472F-AFEC-4F5F-B8A3-8C9E56D56A2E}" sibTransId="{DDC8E81F-8777-4214-BC98-E17FACFA16BD}"/>
    <dgm:cxn modelId="{ECD5FEF5-13B3-4940-83E7-0D0F2739DE78}" type="presOf" srcId="{9CEEFBD1-2FD9-4F83-9DA8-F5C252A096D6}" destId="{8E04D685-7830-471A-9179-5F6C24634F2F}" srcOrd="0" destOrd="0" presId="urn:microsoft.com/office/officeart/2005/8/layout/hierarchy1"/>
    <dgm:cxn modelId="{1F23CF7D-8CEE-4182-9360-1075F5F2E585}" type="presParOf" srcId="{0E3C8CFD-B1FA-41A3-9B6C-FD39B6432E0C}" destId="{C2394192-A03D-4E17-99C3-CBCE6A717F90}" srcOrd="0" destOrd="0" presId="urn:microsoft.com/office/officeart/2005/8/layout/hierarchy1"/>
    <dgm:cxn modelId="{502A2CFC-4B73-4C61-AB0D-253E0FD08FC7}" type="presParOf" srcId="{C2394192-A03D-4E17-99C3-CBCE6A717F90}" destId="{164C1646-95A0-45E5-A01E-5195CB935BC6}" srcOrd="0" destOrd="0" presId="urn:microsoft.com/office/officeart/2005/8/layout/hierarchy1"/>
    <dgm:cxn modelId="{00A8A01B-F909-4D4E-92F1-2FEB35EE44AD}" type="presParOf" srcId="{164C1646-95A0-45E5-A01E-5195CB935BC6}" destId="{AF9259FD-8E13-4B27-A2F0-BCDC9BB1EDCC}" srcOrd="0" destOrd="0" presId="urn:microsoft.com/office/officeart/2005/8/layout/hierarchy1"/>
    <dgm:cxn modelId="{78992592-5D92-46FD-852D-4F564AF1B964}" type="presParOf" srcId="{164C1646-95A0-45E5-A01E-5195CB935BC6}" destId="{4446F35A-17EE-4DCE-8DCB-9E67BEE9F892}" srcOrd="1" destOrd="0" presId="urn:microsoft.com/office/officeart/2005/8/layout/hierarchy1"/>
    <dgm:cxn modelId="{D3E126EC-FD39-4A74-924A-AA37E51D0C39}" type="presParOf" srcId="{C2394192-A03D-4E17-99C3-CBCE6A717F90}" destId="{ECC5AF0F-6CD0-4603-88EF-87AF86227AAF}" srcOrd="1" destOrd="0" presId="urn:microsoft.com/office/officeart/2005/8/layout/hierarchy1"/>
    <dgm:cxn modelId="{949E3AFD-F6FA-4CE1-AE8C-44A7D307915A}" type="presParOf" srcId="{0E3C8CFD-B1FA-41A3-9B6C-FD39B6432E0C}" destId="{FD514945-8A43-48A1-9250-A9CC8C042031}" srcOrd="1" destOrd="0" presId="urn:microsoft.com/office/officeart/2005/8/layout/hierarchy1"/>
    <dgm:cxn modelId="{77AB9B0E-EA53-4EB1-A331-028CD4B85DB1}" type="presParOf" srcId="{FD514945-8A43-48A1-9250-A9CC8C042031}" destId="{CBC9F647-3F37-4415-B321-B13D4BAA2F83}" srcOrd="0" destOrd="0" presId="urn:microsoft.com/office/officeart/2005/8/layout/hierarchy1"/>
    <dgm:cxn modelId="{96FE369E-020F-40F9-B60B-9C27F6253940}" type="presParOf" srcId="{CBC9F647-3F37-4415-B321-B13D4BAA2F83}" destId="{CF1DE919-E8B3-4C77-8D03-D573E0B02467}" srcOrd="0" destOrd="0" presId="urn:microsoft.com/office/officeart/2005/8/layout/hierarchy1"/>
    <dgm:cxn modelId="{68DCF2D1-C7B6-413A-81F1-D29DA7B284C2}" type="presParOf" srcId="{CBC9F647-3F37-4415-B321-B13D4BAA2F83}" destId="{F517BB03-A2A5-46EF-8031-639695DD22BD}" srcOrd="1" destOrd="0" presId="urn:microsoft.com/office/officeart/2005/8/layout/hierarchy1"/>
    <dgm:cxn modelId="{60D01915-5A45-4E4E-AF7D-DCC274F8D658}" type="presParOf" srcId="{FD514945-8A43-48A1-9250-A9CC8C042031}" destId="{2337DD16-3E3B-469D-9013-CB2DA9B38F6A}" srcOrd="1" destOrd="0" presId="urn:microsoft.com/office/officeart/2005/8/layout/hierarchy1"/>
    <dgm:cxn modelId="{F72A85AD-0C02-406F-A16A-964586751CF3}" type="presParOf" srcId="{0E3C8CFD-B1FA-41A3-9B6C-FD39B6432E0C}" destId="{E7A3C20A-CC1F-4A9E-A1CC-784B8DCF71AF}" srcOrd="2" destOrd="0" presId="urn:microsoft.com/office/officeart/2005/8/layout/hierarchy1"/>
    <dgm:cxn modelId="{116C6FCF-0EF9-4A5A-A78A-A75DA6574949}" type="presParOf" srcId="{E7A3C20A-CC1F-4A9E-A1CC-784B8DCF71AF}" destId="{2B022F6D-0C33-4C30-9B41-13B6D63786DF}" srcOrd="0" destOrd="0" presId="urn:microsoft.com/office/officeart/2005/8/layout/hierarchy1"/>
    <dgm:cxn modelId="{F3F076D0-FA0C-476C-8395-C92DFF8408F3}" type="presParOf" srcId="{2B022F6D-0C33-4C30-9B41-13B6D63786DF}" destId="{30E49824-5A65-4EE1-82D8-D36C8CFCFC19}" srcOrd="0" destOrd="0" presId="urn:microsoft.com/office/officeart/2005/8/layout/hierarchy1"/>
    <dgm:cxn modelId="{3D90FB14-6197-4D08-9D6E-6842E97FC39C}" type="presParOf" srcId="{2B022F6D-0C33-4C30-9B41-13B6D63786DF}" destId="{8E04D685-7830-471A-9179-5F6C24634F2F}" srcOrd="1" destOrd="0" presId="urn:microsoft.com/office/officeart/2005/8/layout/hierarchy1"/>
    <dgm:cxn modelId="{C82F99A9-9BA4-4973-B2BF-E73FDCE8B61A}" type="presParOf" srcId="{E7A3C20A-CC1F-4A9E-A1CC-784B8DCF71AF}" destId="{F0BA01DF-B48B-44E9-9AE5-80B4FA3D561F}" srcOrd="1" destOrd="0" presId="urn:microsoft.com/office/officeart/2005/8/layout/hierarchy1"/>
    <dgm:cxn modelId="{478062AF-E16B-4A95-A4BF-22013C3F8C1C}" type="presParOf" srcId="{0E3C8CFD-B1FA-41A3-9B6C-FD39B6432E0C}" destId="{51EAD4DA-9261-4204-8DF9-207FBDB686A8}" srcOrd="3" destOrd="0" presId="urn:microsoft.com/office/officeart/2005/8/layout/hierarchy1"/>
    <dgm:cxn modelId="{B761BF7C-A695-4C8F-B76A-7E3D020E9202}" type="presParOf" srcId="{51EAD4DA-9261-4204-8DF9-207FBDB686A8}" destId="{C2D56079-4DF1-4EEB-ADDB-118EF3BC2CE8}" srcOrd="0" destOrd="0" presId="urn:microsoft.com/office/officeart/2005/8/layout/hierarchy1"/>
    <dgm:cxn modelId="{8927D370-8B12-4B05-847D-32120F8898B4}" type="presParOf" srcId="{C2D56079-4DF1-4EEB-ADDB-118EF3BC2CE8}" destId="{2386CC19-4BBA-4CF8-B141-65AD9F8DE026}" srcOrd="0" destOrd="0" presId="urn:microsoft.com/office/officeart/2005/8/layout/hierarchy1"/>
    <dgm:cxn modelId="{0B6E3D3C-F88F-43A2-901C-D1F101A0D0CD}" type="presParOf" srcId="{C2D56079-4DF1-4EEB-ADDB-118EF3BC2CE8}" destId="{961F440B-52D4-4D39-BBCB-4153D5652E08}" srcOrd="1" destOrd="0" presId="urn:microsoft.com/office/officeart/2005/8/layout/hierarchy1"/>
    <dgm:cxn modelId="{59577C43-E3C3-40E7-A260-05FBA3C7846A}" type="presParOf" srcId="{51EAD4DA-9261-4204-8DF9-207FBDB686A8}" destId="{BA204117-060F-4442-8CAD-39D5966BC4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E06008-D8C9-42F8-BD09-99ECF388F80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27EE26A-20D3-4078-9455-A7622BA029E8}">
      <dgm:prSet custT="1"/>
      <dgm:spPr/>
      <dgm:t>
        <a:bodyPr/>
        <a:lstStyle/>
        <a:p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1.) </a:t>
          </a:r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讀取</a:t>
          </a:r>
          <a:endParaRPr lang="en-US" altLang="zh-TW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讀取電路板的圖像數據</a:t>
          </a:r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D970C1A-1688-4E7B-9D48-96EA4F3AAFA6}" type="parTrans" cxnId="{4F3ED66D-C7C8-42E3-B8EC-F6D516823B49}">
      <dgm:prSet/>
      <dgm:spPr/>
      <dgm:t>
        <a:bodyPr/>
        <a:lstStyle/>
        <a:p>
          <a:endParaRPr lang="en-US"/>
        </a:p>
      </dgm:t>
    </dgm:pt>
    <dgm:pt modelId="{1ED6A69F-DA63-4071-8B48-D29010254BA8}" type="sibTrans" cxnId="{4F3ED66D-C7C8-42E3-B8EC-F6D516823B49}">
      <dgm:prSet/>
      <dgm:spPr/>
      <dgm:t>
        <a:bodyPr/>
        <a:lstStyle/>
        <a:p>
          <a:endParaRPr lang="en-US" dirty="0"/>
        </a:p>
      </dgm:t>
    </dgm:pt>
    <dgm:pt modelId="{5EFCF9A6-51DE-4C01-816C-82C48E75B0CB}">
      <dgm:prSet custT="1"/>
      <dgm:spPr/>
      <dgm:t>
        <a:bodyPr/>
        <a:lstStyle/>
        <a:p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2.) </a:t>
          </a:r>
          <a:r>
            <a:rPr lang="zh-TW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預處理</a:t>
          </a:r>
          <a:endParaRPr lang="en-US" altLang="zh-TW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使用高斯濾波、邊緣強化、二值化，</a:t>
          </a:r>
          <a:endParaRPr lang="en-US" altLang="zh-TW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以改善圖像質量。</a:t>
          </a:r>
          <a:endParaRPr 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C28C3B0-B5AA-4DCA-BAB5-04757259F014}" type="parTrans" cxnId="{1B318C88-AC1E-4821-9481-C02086F39BF1}">
      <dgm:prSet/>
      <dgm:spPr/>
      <dgm:t>
        <a:bodyPr/>
        <a:lstStyle/>
        <a:p>
          <a:endParaRPr lang="en-US"/>
        </a:p>
      </dgm:t>
    </dgm:pt>
    <dgm:pt modelId="{7A849265-2C04-4F25-BA7D-E2970F93D475}" type="sibTrans" cxnId="{1B318C88-AC1E-4821-9481-C02086F39BF1}">
      <dgm:prSet/>
      <dgm:spPr/>
      <dgm:t>
        <a:bodyPr/>
        <a:lstStyle/>
        <a:p>
          <a:endParaRPr lang="en-US" dirty="0"/>
        </a:p>
      </dgm:t>
    </dgm:pt>
    <dgm:pt modelId="{9CEEFBD1-2FD9-4F83-9DA8-F5C252A096D6}">
      <dgm:prSet custT="1"/>
      <dgm:spPr/>
      <dgm:t>
        <a:bodyPr/>
        <a:lstStyle/>
        <a:p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3.) </a:t>
          </a:r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形態學處理</a:t>
          </a:r>
          <a:endParaRPr lang="en-US" altLang="zh-TW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使用</a:t>
          </a:r>
          <a:r>
            <a:rPr lang="zh-TW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膨脹、侵蝕等</a:t>
          </a:r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，</a:t>
          </a:r>
          <a:endParaRPr lang="en-US" altLang="zh-TW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消除噪聲並突顯目標特徵。</a:t>
          </a:r>
          <a:endParaRPr 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000472F-AFEC-4F5F-B8A3-8C9E56D56A2E}" type="parTrans" cxnId="{568FC9EC-BB10-4359-A5A2-BD651F5008E1}">
      <dgm:prSet/>
      <dgm:spPr/>
      <dgm:t>
        <a:bodyPr/>
        <a:lstStyle/>
        <a:p>
          <a:endParaRPr lang="en-US"/>
        </a:p>
      </dgm:t>
    </dgm:pt>
    <dgm:pt modelId="{DDC8E81F-8777-4214-BC98-E17FACFA16BD}" type="sibTrans" cxnId="{568FC9EC-BB10-4359-A5A2-BD651F5008E1}">
      <dgm:prSet/>
      <dgm:spPr/>
      <dgm:t>
        <a:bodyPr/>
        <a:lstStyle/>
        <a:p>
          <a:endParaRPr lang="en-US" dirty="0"/>
        </a:p>
      </dgm:t>
    </dgm:pt>
    <dgm:pt modelId="{1F5890B5-228F-4DC5-868A-8BDB03268B45}">
      <dgm:prSet custT="1"/>
      <dgm:spPr/>
      <dgm:t>
        <a:bodyPr/>
        <a:lstStyle/>
        <a:p>
          <a:r>
            <a:rPr 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4.) </a:t>
          </a:r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檢測 及 結果顯示</a:t>
          </a:r>
          <a:r>
            <a:rPr lang="en-US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+</a:t>
          </a:r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保存</a:t>
          </a:r>
          <a:endParaRPr lang="en-US" altLang="zh-TW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應用</a:t>
          </a:r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MLP</a:t>
          </a:r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多層感知器</a:t>
          </a:r>
          <a:r>
            <a:rPr lang="zh-TW" altLang="zh-TW" sz="1800">
              <a:latin typeface="微軟正黑體" panose="020B0604030504040204" pitchFamily="34" charset="-120"/>
              <a:ea typeface="微軟正黑體" panose="020B0604030504040204" pitchFamily="34" charset="-120"/>
            </a:rPr>
            <a:t>來檢測瑕疵</a:t>
          </a:r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，</a:t>
          </a:r>
          <a:endParaRPr lang="en-US" altLang="zh-TW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並保存分析記錄。</a:t>
          </a:r>
          <a:endParaRPr 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15DF235-25DD-45BA-BB9D-DE14428FBF84}" type="parTrans" cxnId="{1E419B66-F328-4115-BF7D-62F2E69BB79A}">
      <dgm:prSet/>
      <dgm:spPr/>
      <dgm:t>
        <a:bodyPr/>
        <a:lstStyle/>
        <a:p>
          <a:endParaRPr lang="en-US"/>
        </a:p>
      </dgm:t>
    </dgm:pt>
    <dgm:pt modelId="{24D3382C-7F65-412B-8996-1683D854F3AA}" type="sibTrans" cxnId="{1E419B66-F328-4115-BF7D-62F2E69BB79A}">
      <dgm:prSet/>
      <dgm:spPr/>
      <dgm:t>
        <a:bodyPr/>
        <a:lstStyle/>
        <a:p>
          <a:endParaRPr lang="en-US"/>
        </a:p>
      </dgm:t>
    </dgm:pt>
    <dgm:pt modelId="{8C12FA0A-EB95-4105-8185-A8A8BF2990D1}" type="pres">
      <dgm:prSet presAssocID="{D9E06008-D8C9-42F8-BD09-99ECF388F80D}" presName="outerComposite" presStyleCnt="0">
        <dgm:presLayoutVars>
          <dgm:chMax val="5"/>
          <dgm:dir/>
          <dgm:resizeHandles val="exact"/>
        </dgm:presLayoutVars>
      </dgm:prSet>
      <dgm:spPr/>
    </dgm:pt>
    <dgm:pt modelId="{09CD64BA-BA84-431F-BDE9-C019C2240FA3}" type="pres">
      <dgm:prSet presAssocID="{D9E06008-D8C9-42F8-BD09-99ECF388F80D}" presName="dummyMaxCanvas" presStyleCnt="0">
        <dgm:presLayoutVars/>
      </dgm:prSet>
      <dgm:spPr/>
    </dgm:pt>
    <dgm:pt modelId="{34CF0859-FEFA-4732-BDE0-09B61EBAEE30}" type="pres">
      <dgm:prSet presAssocID="{D9E06008-D8C9-42F8-BD09-99ECF388F80D}" presName="FourNodes_1" presStyleLbl="node1" presStyleIdx="0" presStyleCnt="4" custLinFactNeighborX="-1746">
        <dgm:presLayoutVars>
          <dgm:bulletEnabled val="1"/>
        </dgm:presLayoutVars>
      </dgm:prSet>
      <dgm:spPr/>
    </dgm:pt>
    <dgm:pt modelId="{EA171BA2-FBAD-4A2E-970E-7FC675471988}" type="pres">
      <dgm:prSet presAssocID="{D9E06008-D8C9-42F8-BD09-99ECF388F80D}" presName="FourNodes_2" presStyleLbl="node1" presStyleIdx="1" presStyleCnt="4">
        <dgm:presLayoutVars>
          <dgm:bulletEnabled val="1"/>
        </dgm:presLayoutVars>
      </dgm:prSet>
      <dgm:spPr/>
    </dgm:pt>
    <dgm:pt modelId="{6F0DEF32-7A0A-44CD-A36B-CC73AF5B694D}" type="pres">
      <dgm:prSet presAssocID="{D9E06008-D8C9-42F8-BD09-99ECF388F80D}" presName="FourNodes_3" presStyleLbl="node1" presStyleIdx="2" presStyleCnt="4">
        <dgm:presLayoutVars>
          <dgm:bulletEnabled val="1"/>
        </dgm:presLayoutVars>
      </dgm:prSet>
      <dgm:spPr/>
    </dgm:pt>
    <dgm:pt modelId="{1A306BFC-BAD4-4A1E-A53F-20F2BD207F25}" type="pres">
      <dgm:prSet presAssocID="{D9E06008-D8C9-42F8-BD09-99ECF388F80D}" presName="FourNodes_4" presStyleLbl="node1" presStyleIdx="3" presStyleCnt="4">
        <dgm:presLayoutVars>
          <dgm:bulletEnabled val="1"/>
        </dgm:presLayoutVars>
      </dgm:prSet>
      <dgm:spPr/>
    </dgm:pt>
    <dgm:pt modelId="{8283C4D8-6945-40F9-80D3-5EB1348ADEC4}" type="pres">
      <dgm:prSet presAssocID="{D9E06008-D8C9-42F8-BD09-99ECF388F80D}" presName="FourConn_1-2" presStyleLbl="fgAccFollowNode1" presStyleIdx="0" presStyleCnt="3">
        <dgm:presLayoutVars>
          <dgm:bulletEnabled val="1"/>
        </dgm:presLayoutVars>
      </dgm:prSet>
      <dgm:spPr/>
    </dgm:pt>
    <dgm:pt modelId="{7A42C741-4393-4481-84A0-7F0B99DD9A02}" type="pres">
      <dgm:prSet presAssocID="{D9E06008-D8C9-42F8-BD09-99ECF388F80D}" presName="FourConn_2-3" presStyleLbl="fgAccFollowNode1" presStyleIdx="1" presStyleCnt="3">
        <dgm:presLayoutVars>
          <dgm:bulletEnabled val="1"/>
        </dgm:presLayoutVars>
      </dgm:prSet>
      <dgm:spPr/>
    </dgm:pt>
    <dgm:pt modelId="{84C5F030-4DD7-4F9B-9608-B561F0F3F954}" type="pres">
      <dgm:prSet presAssocID="{D9E06008-D8C9-42F8-BD09-99ECF388F80D}" presName="FourConn_3-4" presStyleLbl="fgAccFollowNode1" presStyleIdx="2" presStyleCnt="3">
        <dgm:presLayoutVars>
          <dgm:bulletEnabled val="1"/>
        </dgm:presLayoutVars>
      </dgm:prSet>
      <dgm:spPr/>
    </dgm:pt>
    <dgm:pt modelId="{2D91A2C0-D094-4EFE-83E3-3D72815BC7AB}" type="pres">
      <dgm:prSet presAssocID="{D9E06008-D8C9-42F8-BD09-99ECF388F80D}" presName="FourNodes_1_text" presStyleLbl="node1" presStyleIdx="3" presStyleCnt="4">
        <dgm:presLayoutVars>
          <dgm:bulletEnabled val="1"/>
        </dgm:presLayoutVars>
      </dgm:prSet>
      <dgm:spPr/>
    </dgm:pt>
    <dgm:pt modelId="{6D95C74B-E702-4BD1-B0BE-505770231BF7}" type="pres">
      <dgm:prSet presAssocID="{D9E06008-D8C9-42F8-BD09-99ECF388F80D}" presName="FourNodes_2_text" presStyleLbl="node1" presStyleIdx="3" presStyleCnt="4">
        <dgm:presLayoutVars>
          <dgm:bulletEnabled val="1"/>
        </dgm:presLayoutVars>
      </dgm:prSet>
      <dgm:spPr/>
    </dgm:pt>
    <dgm:pt modelId="{AAE464EC-38B4-44C6-9ECE-2A14737B9041}" type="pres">
      <dgm:prSet presAssocID="{D9E06008-D8C9-42F8-BD09-99ECF388F80D}" presName="FourNodes_3_text" presStyleLbl="node1" presStyleIdx="3" presStyleCnt="4">
        <dgm:presLayoutVars>
          <dgm:bulletEnabled val="1"/>
        </dgm:presLayoutVars>
      </dgm:prSet>
      <dgm:spPr/>
    </dgm:pt>
    <dgm:pt modelId="{F6EB4133-AAC3-47BE-898C-8D65647E083F}" type="pres">
      <dgm:prSet presAssocID="{D9E06008-D8C9-42F8-BD09-99ECF388F80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FBF9624-C859-4304-A789-4C674C75CF32}" type="presOf" srcId="{1ED6A69F-DA63-4071-8B48-D29010254BA8}" destId="{8283C4D8-6945-40F9-80D3-5EB1348ADEC4}" srcOrd="0" destOrd="0" presId="urn:microsoft.com/office/officeart/2005/8/layout/vProcess5"/>
    <dgm:cxn modelId="{34102539-1E44-4144-B688-5FD0B0D3D10E}" type="presOf" srcId="{5EFCF9A6-51DE-4C01-816C-82C48E75B0CB}" destId="{EA171BA2-FBAD-4A2E-970E-7FC675471988}" srcOrd="0" destOrd="0" presId="urn:microsoft.com/office/officeart/2005/8/layout/vProcess5"/>
    <dgm:cxn modelId="{91903A5D-4062-4A22-A769-C55233041A37}" type="presOf" srcId="{027EE26A-20D3-4078-9455-A7622BA029E8}" destId="{34CF0859-FEFA-4732-BDE0-09B61EBAEE30}" srcOrd="0" destOrd="0" presId="urn:microsoft.com/office/officeart/2005/8/layout/vProcess5"/>
    <dgm:cxn modelId="{B101EF61-6968-4B58-BD09-6D33F08AA726}" type="presOf" srcId="{DDC8E81F-8777-4214-BC98-E17FACFA16BD}" destId="{84C5F030-4DD7-4F9B-9608-B561F0F3F954}" srcOrd="0" destOrd="0" presId="urn:microsoft.com/office/officeart/2005/8/layout/vProcess5"/>
    <dgm:cxn modelId="{1E419B66-F328-4115-BF7D-62F2E69BB79A}" srcId="{D9E06008-D8C9-42F8-BD09-99ECF388F80D}" destId="{1F5890B5-228F-4DC5-868A-8BDB03268B45}" srcOrd="3" destOrd="0" parTransId="{815DF235-25DD-45BA-BB9D-DE14428FBF84}" sibTransId="{24D3382C-7F65-412B-8996-1683D854F3AA}"/>
    <dgm:cxn modelId="{979EC64C-8D62-4D3B-8788-B9B02D8ECA56}" type="presOf" srcId="{9CEEFBD1-2FD9-4F83-9DA8-F5C252A096D6}" destId="{6F0DEF32-7A0A-44CD-A36B-CC73AF5B694D}" srcOrd="0" destOrd="0" presId="urn:microsoft.com/office/officeart/2005/8/layout/vProcess5"/>
    <dgm:cxn modelId="{4F3ED66D-C7C8-42E3-B8EC-F6D516823B49}" srcId="{D9E06008-D8C9-42F8-BD09-99ECF388F80D}" destId="{027EE26A-20D3-4078-9455-A7622BA029E8}" srcOrd="0" destOrd="0" parTransId="{1D970C1A-1688-4E7B-9D48-96EA4F3AAFA6}" sibTransId="{1ED6A69F-DA63-4071-8B48-D29010254BA8}"/>
    <dgm:cxn modelId="{386C856F-6E1E-42C3-BCCE-679E5D80058B}" type="presOf" srcId="{027EE26A-20D3-4078-9455-A7622BA029E8}" destId="{2D91A2C0-D094-4EFE-83E3-3D72815BC7AB}" srcOrd="1" destOrd="0" presId="urn:microsoft.com/office/officeart/2005/8/layout/vProcess5"/>
    <dgm:cxn modelId="{1F15F854-AC85-4670-AC94-16894B0EC978}" type="presOf" srcId="{5EFCF9A6-51DE-4C01-816C-82C48E75B0CB}" destId="{6D95C74B-E702-4BD1-B0BE-505770231BF7}" srcOrd="1" destOrd="0" presId="urn:microsoft.com/office/officeart/2005/8/layout/vProcess5"/>
    <dgm:cxn modelId="{9163A287-8796-444D-B9B5-60DE7C9B6835}" type="presOf" srcId="{1F5890B5-228F-4DC5-868A-8BDB03268B45}" destId="{F6EB4133-AAC3-47BE-898C-8D65647E083F}" srcOrd="1" destOrd="0" presId="urn:microsoft.com/office/officeart/2005/8/layout/vProcess5"/>
    <dgm:cxn modelId="{1B318C88-AC1E-4821-9481-C02086F39BF1}" srcId="{D9E06008-D8C9-42F8-BD09-99ECF388F80D}" destId="{5EFCF9A6-51DE-4C01-816C-82C48E75B0CB}" srcOrd="1" destOrd="0" parTransId="{8C28C3B0-B5AA-4DCA-BAB5-04757259F014}" sibTransId="{7A849265-2C04-4F25-BA7D-E2970F93D475}"/>
    <dgm:cxn modelId="{F7E8F8AE-1387-4EF6-83DA-587789D15C33}" type="presOf" srcId="{D9E06008-D8C9-42F8-BD09-99ECF388F80D}" destId="{8C12FA0A-EB95-4105-8185-A8A8BF2990D1}" srcOrd="0" destOrd="0" presId="urn:microsoft.com/office/officeart/2005/8/layout/vProcess5"/>
    <dgm:cxn modelId="{C699B8B8-2023-4746-AC75-8FCAB39BC946}" type="presOf" srcId="{9CEEFBD1-2FD9-4F83-9DA8-F5C252A096D6}" destId="{AAE464EC-38B4-44C6-9ECE-2A14737B9041}" srcOrd="1" destOrd="0" presId="urn:microsoft.com/office/officeart/2005/8/layout/vProcess5"/>
    <dgm:cxn modelId="{9CD696C1-C393-4D40-AC18-97055F550D3A}" type="presOf" srcId="{7A849265-2C04-4F25-BA7D-E2970F93D475}" destId="{7A42C741-4393-4481-84A0-7F0B99DD9A02}" srcOrd="0" destOrd="0" presId="urn:microsoft.com/office/officeart/2005/8/layout/vProcess5"/>
    <dgm:cxn modelId="{6E9ED8E8-1CD7-4329-96C7-EE5B3DFB04B4}" type="presOf" srcId="{1F5890B5-228F-4DC5-868A-8BDB03268B45}" destId="{1A306BFC-BAD4-4A1E-A53F-20F2BD207F25}" srcOrd="0" destOrd="0" presId="urn:microsoft.com/office/officeart/2005/8/layout/vProcess5"/>
    <dgm:cxn modelId="{568FC9EC-BB10-4359-A5A2-BD651F5008E1}" srcId="{D9E06008-D8C9-42F8-BD09-99ECF388F80D}" destId="{9CEEFBD1-2FD9-4F83-9DA8-F5C252A096D6}" srcOrd="2" destOrd="0" parTransId="{B000472F-AFEC-4F5F-B8A3-8C9E56D56A2E}" sibTransId="{DDC8E81F-8777-4214-BC98-E17FACFA16BD}"/>
    <dgm:cxn modelId="{FBB09A90-D851-48F0-BC69-C0C57A9594D8}" type="presParOf" srcId="{8C12FA0A-EB95-4105-8185-A8A8BF2990D1}" destId="{09CD64BA-BA84-431F-BDE9-C019C2240FA3}" srcOrd="0" destOrd="0" presId="urn:microsoft.com/office/officeart/2005/8/layout/vProcess5"/>
    <dgm:cxn modelId="{BFAF077D-5EBF-4F60-9BE6-20A02F19C666}" type="presParOf" srcId="{8C12FA0A-EB95-4105-8185-A8A8BF2990D1}" destId="{34CF0859-FEFA-4732-BDE0-09B61EBAEE30}" srcOrd="1" destOrd="0" presId="urn:microsoft.com/office/officeart/2005/8/layout/vProcess5"/>
    <dgm:cxn modelId="{7DA2BB1E-826C-4D3D-A80E-618E82D38DDA}" type="presParOf" srcId="{8C12FA0A-EB95-4105-8185-A8A8BF2990D1}" destId="{EA171BA2-FBAD-4A2E-970E-7FC675471988}" srcOrd="2" destOrd="0" presId="urn:microsoft.com/office/officeart/2005/8/layout/vProcess5"/>
    <dgm:cxn modelId="{C855D2D9-CE2B-459A-8B27-9050410AB788}" type="presParOf" srcId="{8C12FA0A-EB95-4105-8185-A8A8BF2990D1}" destId="{6F0DEF32-7A0A-44CD-A36B-CC73AF5B694D}" srcOrd="3" destOrd="0" presId="urn:microsoft.com/office/officeart/2005/8/layout/vProcess5"/>
    <dgm:cxn modelId="{6BC62518-153F-4946-9F38-F27A4FF96B23}" type="presParOf" srcId="{8C12FA0A-EB95-4105-8185-A8A8BF2990D1}" destId="{1A306BFC-BAD4-4A1E-A53F-20F2BD207F25}" srcOrd="4" destOrd="0" presId="urn:microsoft.com/office/officeart/2005/8/layout/vProcess5"/>
    <dgm:cxn modelId="{9FF59ED2-D1B0-4A03-8F7C-A43E4988555F}" type="presParOf" srcId="{8C12FA0A-EB95-4105-8185-A8A8BF2990D1}" destId="{8283C4D8-6945-40F9-80D3-5EB1348ADEC4}" srcOrd="5" destOrd="0" presId="urn:microsoft.com/office/officeart/2005/8/layout/vProcess5"/>
    <dgm:cxn modelId="{4935E5DB-A1C9-4BE8-A5E0-B2C5F996E75A}" type="presParOf" srcId="{8C12FA0A-EB95-4105-8185-A8A8BF2990D1}" destId="{7A42C741-4393-4481-84A0-7F0B99DD9A02}" srcOrd="6" destOrd="0" presId="urn:microsoft.com/office/officeart/2005/8/layout/vProcess5"/>
    <dgm:cxn modelId="{E6E1C680-080F-4669-98EE-CA6F7EF0D84A}" type="presParOf" srcId="{8C12FA0A-EB95-4105-8185-A8A8BF2990D1}" destId="{84C5F030-4DD7-4F9B-9608-B561F0F3F954}" srcOrd="7" destOrd="0" presId="urn:microsoft.com/office/officeart/2005/8/layout/vProcess5"/>
    <dgm:cxn modelId="{C74D8EED-8892-47BC-81F7-C1F13DC245CE}" type="presParOf" srcId="{8C12FA0A-EB95-4105-8185-A8A8BF2990D1}" destId="{2D91A2C0-D094-4EFE-83E3-3D72815BC7AB}" srcOrd="8" destOrd="0" presId="urn:microsoft.com/office/officeart/2005/8/layout/vProcess5"/>
    <dgm:cxn modelId="{96C51C71-677A-468D-938D-F7916B9FDE7A}" type="presParOf" srcId="{8C12FA0A-EB95-4105-8185-A8A8BF2990D1}" destId="{6D95C74B-E702-4BD1-B0BE-505770231BF7}" srcOrd="9" destOrd="0" presId="urn:microsoft.com/office/officeart/2005/8/layout/vProcess5"/>
    <dgm:cxn modelId="{51564D46-5C04-40B2-8FC8-623AA1FD6D36}" type="presParOf" srcId="{8C12FA0A-EB95-4105-8185-A8A8BF2990D1}" destId="{AAE464EC-38B4-44C6-9ECE-2A14737B9041}" srcOrd="10" destOrd="0" presId="urn:microsoft.com/office/officeart/2005/8/layout/vProcess5"/>
    <dgm:cxn modelId="{2AA76DFA-F895-4A8C-9EC4-949F20CDD5EE}" type="presParOf" srcId="{8C12FA0A-EB95-4105-8185-A8A8BF2990D1}" destId="{F6EB4133-AAC3-47BE-898C-8D65647E083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5F6E81-D29D-48DF-9049-6443BA622415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223C52D-C7B5-4A78-9998-08324474209D}">
      <dgm:prSet/>
      <dgm:spPr/>
      <dgm:t>
        <a:bodyPr/>
        <a:lstStyle/>
        <a:p>
          <a:r>
            <a:rPr 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利用</a:t>
          </a:r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hash</a:t>
          </a:r>
          <a:r>
            <a:rPr 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比較圖片相似性，並轉換為數值。</a:t>
          </a:r>
          <a:endParaRPr 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CE21A5B-8FA5-4C56-898C-68B96941DCED}" type="parTrans" cxnId="{038846B3-6E24-46B6-81F7-0D4F902A4CD8}">
      <dgm:prSet/>
      <dgm:spPr/>
      <dgm:t>
        <a:bodyPr/>
        <a:lstStyle/>
        <a:p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49AC0E4-4BD5-4EEB-801E-5560F89BDA2A}" type="sibTrans" cxnId="{038846B3-6E24-46B6-81F7-0D4F902A4CD8}">
      <dgm:prSet phldrT="01" phldr="0"/>
      <dgm:spPr/>
      <dgm:t>
        <a:bodyPr/>
        <a:lstStyle/>
        <a:p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01</a:t>
          </a:r>
        </a:p>
      </dgm:t>
    </dgm:pt>
    <dgm:pt modelId="{E40C8B55-B45F-47FA-8074-C9C9EC53CE8A}">
      <dgm:prSet/>
      <dgm:spPr/>
      <dgm:t>
        <a:bodyPr/>
        <a:lstStyle/>
        <a:p>
          <a:r>
            <a:rPr lang="zh-TW">
              <a:latin typeface="微軟正黑體" panose="020B0604030504040204" pitchFamily="34" charset="-120"/>
              <a:ea typeface="微軟正黑體" panose="020B0604030504040204" pitchFamily="34" charset="-120"/>
            </a:rPr>
            <a:t>藉由</a:t>
          </a:r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MLP</a:t>
          </a:r>
          <a:r>
            <a:rPr lang="zh-TW">
              <a:latin typeface="微軟正黑體" panose="020B0604030504040204" pitchFamily="34" charset="-120"/>
              <a:ea typeface="微軟正黑體" panose="020B0604030504040204" pitchFamily="34" charset="-120"/>
            </a:rPr>
            <a:t>分類是否為瑕疵</a:t>
          </a:r>
          <a:endParaRPr 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6A301A-8789-4865-8222-83F15BDD1B81}" type="parTrans" cxnId="{0531CD85-21AD-4E21-B863-95C8AD35ABD1}">
      <dgm:prSet/>
      <dgm:spPr/>
      <dgm:t>
        <a:bodyPr/>
        <a:lstStyle/>
        <a:p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D15B4B9-F0A9-4EE6-B6E0-DB6148F7CCC5}" type="sibTrans" cxnId="{0531CD85-21AD-4E21-B863-95C8AD35ABD1}">
      <dgm:prSet phldrT="02" phldr="0"/>
      <dgm:spPr/>
      <dgm:t>
        <a:bodyPr/>
        <a:lstStyle/>
        <a:p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02</a:t>
          </a:r>
        </a:p>
      </dgm:t>
    </dgm:pt>
    <dgm:pt modelId="{867ED3C5-22E4-47DC-935A-D1F9EA10F8D7}">
      <dgm:prSet/>
      <dgm:spPr/>
      <dgm:t>
        <a:bodyPr/>
        <a:lstStyle/>
        <a:p>
          <a:r>
            <a:rPr lang="zh-TW">
              <a:latin typeface="微軟正黑體" panose="020B0604030504040204" pitchFamily="34" charset="-120"/>
              <a:ea typeface="微軟正黑體" panose="020B0604030504040204" pitchFamily="34" charset="-120"/>
            </a:rPr>
            <a:t>藉由</a:t>
          </a:r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SVM</a:t>
          </a:r>
          <a:r>
            <a:rPr lang="zh-TW">
              <a:latin typeface="微軟正黑體" panose="020B0604030504040204" pitchFamily="34" charset="-120"/>
              <a:ea typeface="微軟正黑體" panose="020B0604030504040204" pitchFamily="34" charset="-120"/>
            </a:rPr>
            <a:t>分類是否為瑕疵</a:t>
          </a:r>
          <a:endParaRPr 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A028202-F680-4611-ABFE-E43B99489CD5}" type="parTrans" cxnId="{CED0752B-FB5D-4298-9672-EFB16872A0CF}">
      <dgm:prSet/>
      <dgm:spPr/>
      <dgm:t>
        <a:bodyPr/>
        <a:lstStyle/>
        <a:p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707B78-70D3-4305-BABE-DBFB87B9AD65}" type="sibTrans" cxnId="{CED0752B-FB5D-4298-9672-EFB16872A0CF}">
      <dgm:prSet phldrT="03" phldr="0"/>
      <dgm:spPr/>
      <dgm:t>
        <a:bodyPr/>
        <a:lstStyle/>
        <a:p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03</a:t>
          </a:r>
        </a:p>
      </dgm:t>
    </dgm:pt>
    <dgm:pt modelId="{417D960C-DE1A-4032-B7BF-E9D93EF44129}" type="pres">
      <dgm:prSet presAssocID="{755F6E81-D29D-48DF-9049-6443BA622415}" presName="Name0" presStyleCnt="0">
        <dgm:presLayoutVars>
          <dgm:animLvl val="lvl"/>
          <dgm:resizeHandles val="exact"/>
        </dgm:presLayoutVars>
      </dgm:prSet>
      <dgm:spPr/>
    </dgm:pt>
    <dgm:pt modelId="{A4C26332-BC52-441F-A2E0-5867C8A3BBF2}" type="pres">
      <dgm:prSet presAssocID="{3223C52D-C7B5-4A78-9998-08324474209D}" presName="compositeNode" presStyleCnt="0">
        <dgm:presLayoutVars>
          <dgm:bulletEnabled val="1"/>
        </dgm:presLayoutVars>
      </dgm:prSet>
      <dgm:spPr/>
    </dgm:pt>
    <dgm:pt modelId="{115B7E8D-92F3-4336-82D9-7DC4584C588E}" type="pres">
      <dgm:prSet presAssocID="{3223C52D-C7B5-4A78-9998-08324474209D}" presName="bgRect" presStyleLbl="alignNode1" presStyleIdx="0" presStyleCnt="3"/>
      <dgm:spPr/>
    </dgm:pt>
    <dgm:pt modelId="{C855D93E-9375-442A-A35C-1C54FCED6EB6}" type="pres">
      <dgm:prSet presAssocID="{449AC0E4-4BD5-4EEB-801E-5560F89BDA2A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F290672A-E631-4D72-988D-8527A7C05C40}" type="pres">
      <dgm:prSet presAssocID="{3223C52D-C7B5-4A78-9998-08324474209D}" presName="nodeRect" presStyleLbl="alignNode1" presStyleIdx="0" presStyleCnt="3">
        <dgm:presLayoutVars>
          <dgm:bulletEnabled val="1"/>
        </dgm:presLayoutVars>
      </dgm:prSet>
      <dgm:spPr/>
    </dgm:pt>
    <dgm:pt modelId="{A1B15DE3-F06F-4717-A5AA-4E23AFFC8102}" type="pres">
      <dgm:prSet presAssocID="{449AC0E4-4BD5-4EEB-801E-5560F89BDA2A}" presName="sibTrans" presStyleCnt="0"/>
      <dgm:spPr/>
    </dgm:pt>
    <dgm:pt modelId="{93A936F2-8B6F-42A1-8755-AC845A622853}" type="pres">
      <dgm:prSet presAssocID="{E40C8B55-B45F-47FA-8074-C9C9EC53CE8A}" presName="compositeNode" presStyleCnt="0">
        <dgm:presLayoutVars>
          <dgm:bulletEnabled val="1"/>
        </dgm:presLayoutVars>
      </dgm:prSet>
      <dgm:spPr/>
    </dgm:pt>
    <dgm:pt modelId="{B8CFAFFF-5779-460D-8796-546EF228FCCF}" type="pres">
      <dgm:prSet presAssocID="{E40C8B55-B45F-47FA-8074-C9C9EC53CE8A}" presName="bgRect" presStyleLbl="alignNode1" presStyleIdx="1" presStyleCnt="3"/>
      <dgm:spPr/>
    </dgm:pt>
    <dgm:pt modelId="{AAC79C5A-172A-44C0-9DE2-867FB915B069}" type="pres">
      <dgm:prSet presAssocID="{5D15B4B9-F0A9-4EE6-B6E0-DB6148F7CCC5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E49E7E9F-D9E5-4F47-9CE1-3D9243CC6C64}" type="pres">
      <dgm:prSet presAssocID="{E40C8B55-B45F-47FA-8074-C9C9EC53CE8A}" presName="nodeRect" presStyleLbl="alignNode1" presStyleIdx="1" presStyleCnt="3">
        <dgm:presLayoutVars>
          <dgm:bulletEnabled val="1"/>
        </dgm:presLayoutVars>
      </dgm:prSet>
      <dgm:spPr/>
    </dgm:pt>
    <dgm:pt modelId="{EF76B561-3E85-46D6-AE32-B64B8A2228B5}" type="pres">
      <dgm:prSet presAssocID="{5D15B4B9-F0A9-4EE6-B6E0-DB6148F7CCC5}" presName="sibTrans" presStyleCnt="0"/>
      <dgm:spPr/>
    </dgm:pt>
    <dgm:pt modelId="{EFF35AB7-BB27-41A2-9DAF-7736AF1C6A07}" type="pres">
      <dgm:prSet presAssocID="{867ED3C5-22E4-47DC-935A-D1F9EA10F8D7}" presName="compositeNode" presStyleCnt="0">
        <dgm:presLayoutVars>
          <dgm:bulletEnabled val="1"/>
        </dgm:presLayoutVars>
      </dgm:prSet>
      <dgm:spPr/>
    </dgm:pt>
    <dgm:pt modelId="{CE1BAD1A-BFDF-4905-BED0-90A9143A9288}" type="pres">
      <dgm:prSet presAssocID="{867ED3C5-22E4-47DC-935A-D1F9EA10F8D7}" presName="bgRect" presStyleLbl="alignNode1" presStyleIdx="2" presStyleCnt="3"/>
      <dgm:spPr/>
    </dgm:pt>
    <dgm:pt modelId="{ACBC4805-9C1B-465B-9948-3DF969E251B6}" type="pres">
      <dgm:prSet presAssocID="{63707B78-70D3-4305-BABE-DBFB87B9AD65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B014A103-7591-4E25-B019-561E19BB2DEE}" type="pres">
      <dgm:prSet presAssocID="{867ED3C5-22E4-47DC-935A-D1F9EA10F8D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251E3615-9D76-4073-B939-5600E92AF1BA}" type="presOf" srcId="{755F6E81-D29D-48DF-9049-6443BA622415}" destId="{417D960C-DE1A-4032-B7BF-E9D93EF44129}" srcOrd="0" destOrd="0" presId="urn:microsoft.com/office/officeart/2016/7/layout/LinearBlockProcessNumbered"/>
    <dgm:cxn modelId="{CED0752B-FB5D-4298-9672-EFB16872A0CF}" srcId="{755F6E81-D29D-48DF-9049-6443BA622415}" destId="{867ED3C5-22E4-47DC-935A-D1F9EA10F8D7}" srcOrd="2" destOrd="0" parTransId="{AA028202-F680-4611-ABFE-E43B99489CD5}" sibTransId="{63707B78-70D3-4305-BABE-DBFB87B9AD65}"/>
    <dgm:cxn modelId="{797C553A-FDFA-446C-B67A-00BEE75DFDAA}" type="presOf" srcId="{867ED3C5-22E4-47DC-935A-D1F9EA10F8D7}" destId="{CE1BAD1A-BFDF-4905-BED0-90A9143A9288}" srcOrd="0" destOrd="0" presId="urn:microsoft.com/office/officeart/2016/7/layout/LinearBlockProcessNumbered"/>
    <dgm:cxn modelId="{68D8E86A-0BD5-47D1-897E-94A5B98E8262}" type="presOf" srcId="{E40C8B55-B45F-47FA-8074-C9C9EC53CE8A}" destId="{E49E7E9F-D9E5-4F47-9CE1-3D9243CC6C64}" srcOrd="1" destOrd="0" presId="urn:microsoft.com/office/officeart/2016/7/layout/LinearBlockProcessNumbered"/>
    <dgm:cxn modelId="{047B3477-36E7-4212-A857-1EDDE0F97AF8}" type="presOf" srcId="{3223C52D-C7B5-4A78-9998-08324474209D}" destId="{115B7E8D-92F3-4336-82D9-7DC4584C588E}" srcOrd="0" destOrd="0" presId="urn:microsoft.com/office/officeart/2016/7/layout/LinearBlockProcessNumbered"/>
    <dgm:cxn modelId="{0531CD85-21AD-4E21-B863-95C8AD35ABD1}" srcId="{755F6E81-D29D-48DF-9049-6443BA622415}" destId="{E40C8B55-B45F-47FA-8074-C9C9EC53CE8A}" srcOrd="1" destOrd="0" parTransId="{636A301A-8789-4865-8222-83F15BDD1B81}" sibTransId="{5D15B4B9-F0A9-4EE6-B6E0-DB6148F7CCC5}"/>
    <dgm:cxn modelId="{3B167A91-3FE7-4C9D-8649-4F577B1706E7}" type="presOf" srcId="{3223C52D-C7B5-4A78-9998-08324474209D}" destId="{F290672A-E631-4D72-988D-8527A7C05C40}" srcOrd="1" destOrd="0" presId="urn:microsoft.com/office/officeart/2016/7/layout/LinearBlockProcessNumbered"/>
    <dgm:cxn modelId="{BF3E0D95-75BD-46ED-85D1-E89A8213EA0D}" type="presOf" srcId="{63707B78-70D3-4305-BABE-DBFB87B9AD65}" destId="{ACBC4805-9C1B-465B-9948-3DF969E251B6}" srcOrd="0" destOrd="0" presId="urn:microsoft.com/office/officeart/2016/7/layout/LinearBlockProcessNumbered"/>
    <dgm:cxn modelId="{038846B3-6E24-46B6-81F7-0D4F902A4CD8}" srcId="{755F6E81-D29D-48DF-9049-6443BA622415}" destId="{3223C52D-C7B5-4A78-9998-08324474209D}" srcOrd="0" destOrd="0" parTransId="{ACE21A5B-8FA5-4C56-898C-68B96941DCED}" sibTransId="{449AC0E4-4BD5-4EEB-801E-5560F89BDA2A}"/>
    <dgm:cxn modelId="{AC817BD6-0CB4-48B1-A3F3-439361CD5CB5}" type="presOf" srcId="{5D15B4B9-F0A9-4EE6-B6E0-DB6148F7CCC5}" destId="{AAC79C5A-172A-44C0-9DE2-867FB915B069}" srcOrd="0" destOrd="0" presId="urn:microsoft.com/office/officeart/2016/7/layout/LinearBlockProcessNumbered"/>
    <dgm:cxn modelId="{9EBB9AE5-7A71-4AB7-92F9-1612F3BCA18E}" type="presOf" srcId="{449AC0E4-4BD5-4EEB-801E-5560F89BDA2A}" destId="{C855D93E-9375-442A-A35C-1C54FCED6EB6}" srcOrd="0" destOrd="0" presId="urn:microsoft.com/office/officeart/2016/7/layout/LinearBlockProcessNumbered"/>
    <dgm:cxn modelId="{1FBE8AE7-B55B-4BE2-906C-D2250AF43277}" type="presOf" srcId="{E40C8B55-B45F-47FA-8074-C9C9EC53CE8A}" destId="{B8CFAFFF-5779-460D-8796-546EF228FCCF}" srcOrd="0" destOrd="0" presId="urn:microsoft.com/office/officeart/2016/7/layout/LinearBlockProcessNumbered"/>
    <dgm:cxn modelId="{286C94F2-70EA-4D7D-97FB-6A2CD80454D8}" type="presOf" srcId="{867ED3C5-22E4-47DC-935A-D1F9EA10F8D7}" destId="{B014A103-7591-4E25-B019-561E19BB2DEE}" srcOrd="1" destOrd="0" presId="urn:microsoft.com/office/officeart/2016/7/layout/LinearBlockProcessNumbered"/>
    <dgm:cxn modelId="{C0845B2A-0DBC-45FB-AFF8-28ED81941B9D}" type="presParOf" srcId="{417D960C-DE1A-4032-B7BF-E9D93EF44129}" destId="{A4C26332-BC52-441F-A2E0-5867C8A3BBF2}" srcOrd="0" destOrd="0" presId="urn:microsoft.com/office/officeart/2016/7/layout/LinearBlockProcessNumbered"/>
    <dgm:cxn modelId="{E1194D35-6917-4DEA-80C7-E90CA224A240}" type="presParOf" srcId="{A4C26332-BC52-441F-A2E0-5867C8A3BBF2}" destId="{115B7E8D-92F3-4336-82D9-7DC4584C588E}" srcOrd="0" destOrd="0" presId="urn:microsoft.com/office/officeart/2016/7/layout/LinearBlockProcessNumbered"/>
    <dgm:cxn modelId="{22A8FA09-90AA-477B-AFAF-EBEDC053EAB5}" type="presParOf" srcId="{A4C26332-BC52-441F-A2E0-5867C8A3BBF2}" destId="{C855D93E-9375-442A-A35C-1C54FCED6EB6}" srcOrd="1" destOrd="0" presId="urn:microsoft.com/office/officeart/2016/7/layout/LinearBlockProcessNumbered"/>
    <dgm:cxn modelId="{5E59EC33-835B-43DB-9097-DA0CE4630BB9}" type="presParOf" srcId="{A4C26332-BC52-441F-A2E0-5867C8A3BBF2}" destId="{F290672A-E631-4D72-988D-8527A7C05C40}" srcOrd="2" destOrd="0" presId="urn:microsoft.com/office/officeart/2016/7/layout/LinearBlockProcessNumbered"/>
    <dgm:cxn modelId="{1377B7FF-E8F4-4824-AD78-4E76F845EED9}" type="presParOf" srcId="{417D960C-DE1A-4032-B7BF-E9D93EF44129}" destId="{A1B15DE3-F06F-4717-A5AA-4E23AFFC8102}" srcOrd="1" destOrd="0" presId="urn:microsoft.com/office/officeart/2016/7/layout/LinearBlockProcessNumbered"/>
    <dgm:cxn modelId="{B74C1DCF-42D2-4ACA-A1FB-EA0E0EC21DAF}" type="presParOf" srcId="{417D960C-DE1A-4032-B7BF-E9D93EF44129}" destId="{93A936F2-8B6F-42A1-8755-AC845A622853}" srcOrd="2" destOrd="0" presId="urn:microsoft.com/office/officeart/2016/7/layout/LinearBlockProcessNumbered"/>
    <dgm:cxn modelId="{7A512F5B-CFF1-4D59-B2C5-C256AD20DCCE}" type="presParOf" srcId="{93A936F2-8B6F-42A1-8755-AC845A622853}" destId="{B8CFAFFF-5779-460D-8796-546EF228FCCF}" srcOrd="0" destOrd="0" presId="urn:microsoft.com/office/officeart/2016/7/layout/LinearBlockProcessNumbered"/>
    <dgm:cxn modelId="{5E13AD20-1AB7-4290-B383-CE2F98A14E4F}" type="presParOf" srcId="{93A936F2-8B6F-42A1-8755-AC845A622853}" destId="{AAC79C5A-172A-44C0-9DE2-867FB915B069}" srcOrd="1" destOrd="0" presId="urn:microsoft.com/office/officeart/2016/7/layout/LinearBlockProcessNumbered"/>
    <dgm:cxn modelId="{67B825BD-1919-499B-B1FF-39D30F184B50}" type="presParOf" srcId="{93A936F2-8B6F-42A1-8755-AC845A622853}" destId="{E49E7E9F-D9E5-4F47-9CE1-3D9243CC6C64}" srcOrd="2" destOrd="0" presId="urn:microsoft.com/office/officeart/2016/7/layout/LinearBlockProcessNumbered"/>
    <dgm:cxn modelId="{41F1BCFB-84C9-4725-B606-B23B3BBF249F}" type="presParOf" srcId="{417D960C-DE1A-4032-B7BF-E9D93EF44129}" destId="{EF76B561-3E85-46D6-AE32-B64B8A2228B5}" srcOrd="3" destOrd="0" presId="urn:microsoft.com/office/officeart/2016/7/layout/LinearBlockProcessNumbered"/>
    <dgm:cxn modelId="{14A3BEFF-8259-4656-B0F2-563DC5AEC0EB}" type="presParOf" srcId="{417D960C-DE1A-4032-B7BF-E9D93EF44129}" destId="{EFF35AB7-BB27-41A2-9DAF-7736AF1C6A07}" srcOrd="4" destOrd="0" presId="urn:microsoft.com/office/officeart/2016/7/layout/LinearBlockProcessNumbered"/>
    <dgm:cxn modelId="{AB9E20F3-69C3-4EB2-8063-DF98256AB92D}" type="presParOf" srcId="{EFF35AB7-BB27-41A2-9DAF-7736AF1C6A07}" destId="{CE1BAD1A-BFDF-4905-BED0-90A9143A9288}" srcOrd="0" destOrd="0" presId="urn:microsoft.com/office/officeart/2016/7/layout/LinearBlockProcessNumbered"/>
    <dgm:cxn modelId="{9685A083-C8CC-47E6-B4BB-D8F884CD009F}" type="presParOf" srcId="{EFF35AB7-BB27-41A2-9DAF-7736AF1C6A07}" destId="{ACBC4805-9C1B-465B-9948-3DF969E251B6}" srcOrd="1" destOrd="0" presId="urn:microsoft.com/office/officeart/2016/7/layout/LinearBlockProcessNumbered"/>
    <dgm:cxn modelId="{77BEB77B-E1D1-4CAD-B3D1-4E0F0D816DD4}" type="presParOf" srcId="{EFF35AB7-BB27-41A2-9DAF-7736AF1C6A07}" destId="{B014A103-7591-4E25-B019-561E19BB2DE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259FD-8E13-4B27-A2F0-BCDC9BB1EDCC}">
      <dsp:nvSpPr>
        <dsp:cNvPr id="0" name=""/>
        <dsp:cNvSpPr/>
      </dsp:nvSpPr>
      <dsp:spPr>
        <a:xfrm>
          <a:off x="3080" y="1216115"/>
          <a:ext cx="2199649" cy="13967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6F35A-17EE-4DCE-8DCB-9E67BEE9F892}">
      <dsp:nvSpPr>
        <dsp:cNvPr id="0" name=""/>
        <dsp:cNvSpPr/>
      </dsp:nvSpPr>
      <dsp:spPr>
        <a:xfrm>
          <a:off x="247486" y="1448300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概念說明</a:t>
          </a:r>
          <a:endParaRPr lang="en-US" sz="2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8396" y="1489210"/>
        <a:ext cx="2117829" cy="1314957"/>
      </dsp:txXfrm>
    </dsp:sp>
    <dsp:sp modelId="{CF1DE919-E8B3-4C77-8D03-D573E0B02467}">
      <dsp:nvSpPr>
        <dsp:cNvPr id="0" name=""/>
        <dsp:cNvSpPr/>
      </dsp:nvSpPr>
      <dsp:spPr>
        <a:xfrm>
          <a:off x="2691541" y="1216115"/>
          <a:ext cx="2199649" cy="13967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7BB03-A2A5-46EF-8031-639695DD22BD}">
      <dsp:nvSpPr>
        <dsp:cNvPr id="0" name=""/>
        <dsp:cNvSpPr/>
      </dsp:nvSpPr>
      <dsp:spPr>
        <a:xfrm>
          <a:off x="2935947" y="1448300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研究過程</a:t>
          </a:r>
          <a:endParaRPr lang="en-US" altLang="zh-TW" sz="2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解析</a:t>
          </a:r>
          <a:endParaRPr lang="en-US" sz="2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76857" y="1489210"/>
        <a:ext cx="2117829" cy="1314957"/>
      </dsp:txXfrm>
    </dsp:sp>
    <dsp:sp modelId="{30E49824-5A65-4EE1-82D8-D36C8CFCFC19}">
      <dsp:nvSpPr>
        <dsp:cNvPr id="0" name=""/>
        <dsp:cNvSpPr/>
      </dsp:nvSpPr>
      <dsp:spPr>
        <a:xfrm>
          <a:off x="5380002" y="1216115"/>
          <a:ext cx="2199649" cy="13967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4D685-7830-471A-9179-5F6C24634F2F}">
      <dsp:nvSpPr>
        <dsp:cNvPr id="0" name=""/>
        <dsp:cNvSpPr/>
      </dsp:nvSpPr>
      <dsp:spPr>
        <a:xfrm>
          <a:off x="5624408" y="1448300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MLP</a:t>
          </a:r>
          <a:r>
            <a:rPr lang="zh-TW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分類器</a:t>
          </a:r>
          <a:endParaRPr lang="en-US" sz="2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665318" y="1489210"/>
        <a:ext cx="2117829" cy="1314957"/>
      </dsp:txXfrm>
    </dsp:sp>
    <dsp:sp modelId="{2386CC19-4BBA-4CF8-B141-65AD9F8DE026}">
      <dsp:nvSpPr>
        <dsp:cNvPr id="0" name=""/>
        <dsp:cNvSpPr/>
      </dsp:nvSpPr>
      <dsp:spPr>
        <a:xfrm>
          <a:off x="8068463" y="1216115"/>
          <a:ext cx="2199649" cy="13967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F440B-52D4-4D39-BBCB-4153D5652E08}">
      <dsp:nvSpPr>
        <dsp:cNvPr id="0" name=""/>
        <dsp:cNvSpPr/>
      </dsp:nvSpPr>
      <dsp:spPr>
        <a:xfrm>
          <a:off x="8312869" y="1448300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SVM</a:t>
          </a:r>
          <a:r>
            <a:rPr lang="zh-TW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模型</a:t>
          </a:r>
          <a:endParaRPr lang="en-US" sz="2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353779" y="1489210"/>
        <a:ext cx="2117829" cy="1314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F0859-FEFA-4732-BDE0-09B61EBAEE30}">
      <dsp:nvSpPr>
        <dsp:cNvPr id="0" name=""/>
        <dsp:cNvSpPr/>
      </dsp:nvSpPr>
      <dsp:spPr>
        <a:xfrm>
          <a:off x="0" y="0"/>
          <a:ext cx="5348224" cy="13970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1.) </a:t>
          </a: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讀取</a:t>
          </a:r>
          <a:endParaRPr lang="en-US" alt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讀取電路板的圖像數據</a:t>
          </a: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917" y="40917"/>
        <a:ext cx="3722705" cy="1315166"/>
      </dsp:txXfrm>
    </dsp:sp>
    <dsp:sp modelId="{EA171BA2-FBAD-4A2E-970E-7FC675471988}">
      <dsp:nvSpPr>
        <dsp:cNvPr id="0" name=""/>
        <dsp:cNvSpPr/>
      </dsp:nvSpPr>
      <dsp:spPr>
        <a:xfrm>
          <a:off x="447913" y="1651000"/>
          <a:ext cx="5348224" cy="13970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2.) </a:t>
          </a:r>
          <a:r>
            <a:rPr lang="zh-TW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預處理</a:t>
          </a:r>
          <a:endParaRPr lang="en-US" alt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使用高斯濾波、邊緣強化、二值化，</a:t>
          </a:r>
          <a:endParaRPr lang="en-US" alt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以改善圖像質量。</a:t>
          </a:r>
          <a:endParaRPr 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88830" y="1691917"/>
        <a:ext cx="3910426" cy="1315166"/>
      </dsp:txXfrm>
    </dsp:sp>
    <dsp:sp modelId="{6F0DEF32-7A0A-44CD-A36B-CC73AF5B694D}">
      <dsp:nvSpPr>
        <dsp:cNvPr id="0" name=""/>
        <dsp:cNvSpPr/>
      </dsp:nvSpPr>
      <dsp:spPr>
        <a:xfrm>
          <a:off x="889142" y="3302000"/>
          <a:ext cx="5348224" cy="13970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3.) </a:t>
          </a: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形態學處理</a:t>
          </a:r>
          <a:endParaRPr lang="en-US" alt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使用</a:t>
          </a:r>
          <a:r>
            <a:rPr lang="zh-TW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膨脹、侵蝕等</a:t>
          </a: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，</a:t>
          </a:r>
          <a:endParaRPr lang="en-US" alt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消除噪聲並突顯目標特徵。</a:t>
          </a:r>
          <a:endParaRPr 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30059" y="3342917"/>
        <a:ext cx="3917111" cy="1315166"/>
      </dsp:txXfrm>
    </dsp:sp>
    <dsp:sp modelId="{1A306BFC-BAD4-4A1E-A53F-20F2BD207F25}">
      <dsp:nvSpPr>
        <dsp:cNvPr id="0" name=""/>
        <dsp:cNvSpPr/>
      </dsp:nvSpPr>
      <dsp:spPr>
        <a:xfrm>
          <a:off x="1337055" y="4952999"/>
          <a:ext cx="5348224" cy="13970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4.) </a:t>
          </a: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檢測 及 結果顯示</a:t>
          </a:r>
          <a:r>
            <a:rPr lang="en-US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+</a:t>
          </a: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保存</a:t>
          </a:r>
          <a:endParaRPr lang="en-US" alt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應用</a:t>
          </a: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MLP</a:t>
          </a: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多層感知器</a:t>
          </a:r>
          <a:r>
            <a:rPr lang="zh-TW" altLang="zh-TW" sz="18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來檢測瑕疵</a:t>
          </a: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，</a:t>
          </a:r>
          <a:endParaRPr lang="en-US" alt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並保存分析記錄。</a:t>
          </a:r>
          <a:endParaRPr 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77972" y="4993916"/>
        <a:ext cx="3910426" cy="1315166"/>
      </dsp:txXfrm>
    </dsp:sp>
    <dsp:sp modelId="{8283C4D8-6945-40F9-80D3-5EB1348ADEC4}">
      <dsp:nvSpPr>
        <dsp:cNvPr id="0" name=""/>
        <dsp:cNvSpPr/>
      </dsp:nvSpPr>
      <dsp:spPr>
        <a:xfrm>
          <a:off x="4440174" y="1069975"/>
          <a:ext cx="908050" cy="9080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4644485" y="1069975"/>
        <a:ext cx="499428" cy="683308"/>
      </dsp:txXfrm>
    </dsp:sp>
    <dsp:sp modelId="{7A42C741-4393-4481-84A0-7F0B99DD9A02}">
      <dsp:nvSpPr>
        <dsp:cNvPr id="0" name=""/>
        <dsp:cNvSpPr/>
      </dsp:nvSpPr>
      <dsp:spPr>
        <a:xfrm>
          <a:off x="4888087" y="2720974"/>
          <a:ext cx="908050" cy="90805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5092398" y="2720974"/>
        <a:ext cx="499428" cy="683308"/>
      </dsp:txXfrm>
    </dsp:sp>
    <dsp:sp modelId="{84C5F030-4DD7-4F9B-9608-B561F0F3F954}">
      <dsp:nvSpPr>
        <dsp:cNvPr id="0" name=""/>
        <dsp:cNvSpPr/>
      </dsp:nvSpPr>
      <dsp:spPr>
        <a:xfrm>
          <a:off x="5329316" y="4371975"/>
          <a:ext cx="908050" cy="90805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5533627" y="4371975"/>
        <a:ext cx="499428" cy="6833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B7E8D-92F3-4336-82D9-7DC4584C588E}">
      <dsp:nvSpPr>
        <dsp:cNvPr id="0" name=""/>
        <dsp:cNvSpPr/>
      </dsp:nvSpPr>
      <dsp:spPr>
        <a:xfrm>
          <a:off x="821" y="182441"/>
          <a:ext cx="3327201" cy="399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利用</a:t>
          </a:r>
          <a:r>
            <a:rPr lang="en-US" sz="2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hash</a:t>
          </a:r>
          <a:r>
            <a:rPr lang="zh-TW" sz="2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比較圖片相似性，並轉換為數值。</a:t>
          </a:r>
          <a:endParaRPr lang="en-US" sz="2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21" y="1779497"/>
        <a:ext cx="3327201" cy="2395585"/>
      </dsp:txXfrm>
    </dsp:sp>
    <dsp:sp modelId="{C855D93E-9375-442A-A35C-1C54FCED6EB6}">
      <dsp:nvSpPr>
        <dsp:cNvPr id="0" name=""/>
        <dsp:cNvSpPr/>
      </dsp:nvSpPr>
      <dsp:spPr>
        <a:xfrm>
          <a:off x="821" y="182441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01</a:t>
          </a:r>
        </a:p>
      </dsp:txBody>
      <dsp:txXfrm>
        <a:off x="821" y="182441"/>
        <a:ext cx="3327201" cy="1597056"/>
      </dsp:txXfrm>
    </dsp:sp>
    <dsp:sp modelId="{B8CFAFFF-5779-460D-8796-546EF228FCCF}">
      <dsp:nvSpPr>
        <dsp:cNvPr id="0" name=""/>
        <dsp:cNvSpPr/>
      </dsp:nvSpPr>
      <dsp:spPr>
        <a:xfrm>
          <a:off x="3594199" y="182441"/>
          <a:ext cx="3327201" cy="399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藉由</a:t>
          </a:r>
          <a:r>
            <a:rPr lang="en-US" sz="2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MLP</a:t>
          </a:r>
          <a:r>
            <a:rPr lang="zh-TW" sz="26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分類是否為瑕疵</a:t>
          </a:r>
          <a:endParaRPr lang="en-US" sz="2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594199" y="1779497"/>
        <a:ext cx="3327201" cy="2395585"/>
      </dsp:txXfrm>
    </dsp:sp>
    <dsp:sp modelId="{AAC79C5A-172A-44C0-9DE2-867FB915B069}">
      <dsp:nvSpPr>
        <dsp:cNvPr id="0" name=""/>
        <dsp:cNvSpPr/>
      </dsp:nvSpPr>
      <dsp:spPr>
        <a:xfrm>
          <a:off x="3594199" y="182441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02</a:t>
          </a:r>
        </a:p>
      </dsp:txBody>
      <dsp:txXfrm>
        <a:off x="3594199" y="182441"/>
        <a:ext cx="3327201" cy="1597056"/>
      </dsp:txXfrm>
    </dsp:sp>
    <dsp:sp modelId="{CE1BAD1A-BFDF-4905-BED0-90A9143A9288}">
      <dsp:nvSpPr>
        <dsp:cNvPr id="0" name=""/>
        <dsp:cNvSpPr/>
      </dsp:nvSpPr>
      <dsp:spPr>
        <a:xfrm>
          <a:off x="7187576" y="182441"/>
          <a:ext cx="3327201" cy="399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藉由</a:t>
          </a:r>
          <a:r>
            <a:rPr lang="en-US" sz="2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SVM</a:t>
          </a:r>
          <a:r>
            <a:rPr lang="zh-TW" sz="26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分類是否為瑕疵</a:t>
          </a:r>
          <a:endParaRPr lang="en-US" sz="2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187576" y="1779497"/>
        <a:ext cx="3327201" cy="2395585"/>
      </dsp:txXfrm>
    </dsp:sp>
    <dsp:sp modelId="{ACBC4805-9C1B-465B-9948-3DF969E251B6}">
      <dsp:nvSpPr>
        <dsp:cNvPr id="0" name=""/>
        <dsp:cNvSpPr/>
      </dsp:nvSpPr>
      <dsp:spPr>
        <a:xfrm>
          <a:off x="7187576" y="182441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03</a:t>
          </a:r>
        </a:p>
      </dsp:txBody>
      <dsp:txXfrm>
        <a:off x="7187576" y="182441"/>
        <a:ext cx="3327201" cy="1597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軟正黑體" panose="020B0604030504040204" pitchFamily="34" charset="-120"/>
              </a:defRPr>
            </a:lvl1pPr>
          </a:lstStyle>
          <a:p>
            <a:fld id="{2F5A5025-046F-4080-96F8-FAB29019717F}" type="datetimeFigureOut">
              <a:rPr lang="zh-TW" altLang="en-US" smtClean="0"/>
              <a:pPr/>
              <a:t>2023/6/6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軟正黑體" panose="020B0604030504040204" pitchFamily="34" charset="-120"/>
              </a:defRPr>
            </a:lvl1pPr>
          </a:lstStyle>
          <a:p>
            <a:fld id="{0DA5F543-7FD9-4085-A36D-22AF4AA3A74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9420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期末作業可以有三種選擇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 跟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有關的、跟研究有關的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paper (paper reading)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跟這學習上課的內容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找範例實作驗證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課程講的模型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或再延伸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應用於研究，但不用揭露太多研究的細節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(know-how)</a:t>
            </a:r>
            <a:r>
              <a:rPr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t>，較為實際。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501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551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776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573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484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737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3173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029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971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圖像相似度算法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(Google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以圖搜圖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https://zx7978123.medium.com/%E5%9C%96%E5%83%8F%E7%9B%B8%E4%BC%BC%E5%BA%A6%E7%AE%97%E6%B3%95-google%E4%BB%A5%E5%9C%96%E6%90%9C%E5%9C%96-2-bde3d8c9568d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Average Hash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914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圖像相似度算法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(Google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以圖搜圖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https://zx7978123.medium.com/%E5%9C%96%E5%83%8F%E7%9B%B8%E4%BC%BC%E5%BA%A6%E7%AE%97%E6%B3%95-google%E4%BB%A5%E5%9C%96%E6%90%9C%E5%9C%96-2-bde3d8c9568d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077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期末報告作業內容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00332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圖像相似度算法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(Google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以圖搜圖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https://zx7978123.medium.com/%E5%9C%96%E5%83%8F%E7%9B%B8%E4%BC%BC%E5%BA%A6%E7%AE%97%E6%B3%95-google%E4%BB%A5%E5%9C%96%E6%90%9C%E5%9C%96-2-bde3d8c9568d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6174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圖像相似度算法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(Google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以圖搜圖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https://zx7978123.medium.com/%E5%9C%96%E5%83%8F%E7%9B%B8%E4%BC%BC%E5%BA%A6%E7%AE%97%E6%B3%95-google%E4%BB%A5%E5%9C%96%E6%90%9C%E5%9C%96-2-bde3d8c9568d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099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圖像相似度算法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(Google</a:t>
            </a:r>
            <a:r>
              <a:rPr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t>以圖搜圖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https://zx7978123.medium.com/%E5%9C%96%E5%83%8F%E7%9B%B8%E4%BC%BC%E5%BA%A6%E7%AE%97%E6%B3%95-google%E4%BB%A5%E5%9C%96%E6%90%9C%E5%9C%96-2-bde3d8c9568d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3789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4447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6001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5507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3463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5807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5663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learning_rate :{'constant'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'invscaling', 'adaptive‘}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，默認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'constant'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，用於權重更新，只有當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solver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'sgd’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時使用</a:t>
            </a:r>
            <a:endParaRPr lang="en-US" altLang="zh-TW" b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learning_rate_int :double,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可選，默認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0.001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，初始學習率，控制更新權重的補償，只有當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solver='sgd'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'adam'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時使用。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39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期末作業可以有三種選擇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 跟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有關的、跟研究有關的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paper (paper reading)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跟這學習上課的內容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找範例實作驗證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課程講的模型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或再延伸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應用於研究，但不用揭露太多研究的細節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(know-how)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，較為實際。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04705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learning_rate :{'constant'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'invscaling', 'adaptive‘}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，默認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'constant'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，用於權重更新，只有當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solver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'sgd’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時使用</a:t>
            </a:r>
            <a:endParaRPr lang="en-US" altLang="zh-TW" b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learning_rate_int :double,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可選，默認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0.001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，初始學習率，控制更新權重的補償，只有當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solver='sgd'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'adam'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時使用。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9531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9352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4627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303233"/>
                </a:solidFill>
                <a:effectLst/>
              </a:rPr>
              <a:t>準確率（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Accuracy</a:t>
            </a:r>
            <a:r>
              <a:rPr lang="zh-TW" altLang="en-US" b="0" i="0" dirty="0">
                <a:solidFill>
                  <a:srgbClr val="303233"/>
                </a:solidFill>
                <a:effectLst/>
              </a:rPr>
              <a:t>）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= (tp+tn)/(tp+fp+fn+tn)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303233"/>
                </a:solidFill>
                <a:effectLst/>
              </a:rPr>
              <a:t>精確率（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Precision</a:t>
            </a:r>
            <a:r>
              <a:rPr lang="zh-TW" altLang="en-US" b="0" i="0" dirty="0">
                <a:solidFill>
                  <a:srgbClr val="303233"/>
                </a:solidFill>
                <a:effectLst/>
              </a:rPr>
              <a:t>）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= tp/(tp+fp)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303233"/>
                </a:solidFill>
                <a:effectLst/>
              </a:rPr>
              <a:t>召回率（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Recall</a:t>
            </a:r>
            <a:r>
              <a:rPr lang="zh-TW" altLang="en-US" b="0" i="0" dirty="0">
                <a:solidFill>
                  <a:srgbClr val="303233"/>
                </a:solidFill>
                <a:effectLst/>
              </a:rPr>
              <a:t>）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= tp/(tp+fn)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3770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303233"/>
                </a:solidFill>
                <a:effectLst/>
              </a:rPr>
              <a:t>準確率（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Accuracy</a:t>
            </a:r>
            <a:r>
              <a:rPr lang="zh-TW" altLang="en-US" b="0" i="0" dirty="0">
                <a:solidFill>
                  <a:srgbClr val="303233"/>
                </a:solidFill>
                <a:effectLst/>
              </a:rPr>
              <a:t>）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= (tp+tn)/(tp+fp+fn+tn)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303233"/>
                </a:solidFill>
                <a:effectLst/>
              </a:rPr>
              <a:t>精確率（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Precision</a:t>
            </a:r>
            <a:r>
              <a:rPr lang="zh-TW" altLang="en-US" b="0" i="0" dirty="0">
                <a:solidFill>
                  <a:srgbClr val="303233"/>
                </a:solidFill>
                <a:effectLst/>
              </a:rPr>
              <a:t>）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= tp/(tp+fp)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303233"/>
                </a:solidFill>
                <a:effectLst/>
              </a:rPr>
              <a:t>召回率（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Recall</a:t>
            </a:r>
            <a:r>
              <a:rPr lang="zh-TW" altLang="en-US" b="0" i="0" dirty="0">
                <a:solidFill>
                  <a:srgbClr val="303233"/>
                </a:solidFill>
                <a:effectLst/>
              </a:rPr>
              <a:t>）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= tp/(tp+fn)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4607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800" i="1" kern="100" dirty="0">
                <a:effectLst/>
                <a:latin typeface="微軟正黑體" panose="020B0604030504040204" pitchFamily="34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K-fold Cross-Validation</a:t>
            </a:r>
            <a:endParaRPr lang="zh-TW" altLang="zh-TW" sz="1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交叉驗證指的是每次把一部分的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 samples 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拿出來當訓練，另外一部分拿來當測試，經過多次訓練，每次的訓練資料皆不同，最後算出每次驗證的平均。</a:t>
            </a:r>
            <a:endParaRPr lang="zh-TW" altLang="zh-TW" sz="1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</a:pP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那為什麼不用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Train_Test_Split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zh-TW" altLang="zh-TW" sz="1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因為一次性的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Train_Test_Split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太過偏頗，太靠運氣。在少量樣本的狀況下，可能會抽到某些資料驗證出來覺得模型訓練得還不錯，但換抽另一批資料來驗證就又覺得模型訓練的很糟糕。而為了避免這個狀況，可以比較有效的來評估模型的好壞，這時候我們就會採用「交叉驗證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 Cross-Validation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」的方法來做驗證。</a:t>
            </a:r>
            <a:endParaRPr lang="zh-TW" altLang="zh-TW" sz="1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</a:pP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〔補充〕留一法交叉驗證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Leave-One-Out Cross Validation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zh-TW" altLang="zh-TW" sz="1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資料切成的份數等於數據集中數據的個數，並且每次只使用一筆作為測試集，剩下的全部作為訓練集。假設只有十筆資料，切分成十份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(number of folds=10)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，一個批次只有一筆測試資料，預測準確率僅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100%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或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0%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（只有對或錯，沒有答對率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90%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這種中間值）。雖然這樣的方式可以讓我們瞭解哪筆資料明顯造成我們模型的偏差，但是這樣一筆一筆驗證的方式非常的消耗計算資源和時間，成本過於龐大。</a:t>
            </a:r>
            <a:endParaRPr lang="zh-TW" altLang="zh-TW" sz="1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4324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3919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2166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1659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303233"/>
                </a:solidFill>
                <a:effectLst/>
              </a:rPr>
              <a:t>準確率（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Accuracy</a:t>
            </a:r>
            <a:r>
              <a:rPr lang="zh-TW" altLang="en-US" b="0" i="0" dirty="0">
                <a:solidFill>
                  <a:srgbClr val="303233"/>
                </a:solidFill>
                <a:effectLst/>
              </a:rPr>
              <a:t>）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= (tp+tn)/(tp+fp+fn+tn)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303233"/>
                </a:solidFill>
                <a:effectLst/>
              </a:rPr>
              <a:t>精確率（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Precision</a:t>
            </a:r>
            <a:r>
              <a:rPr lang="zh-TW" altLang="en-US" b="0" i="0" dirty="0">
                <a:solidFill>
                  <a:srgbClr val="303233"/>
                </a:solidFill>
                <a:effectLst/>
              </a:rPr>
              <a:t>）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= tp/(tp+fp)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303233"/>
                </a:solidFill>
                <a:effectLst/>
              </a:rPr>
              <a:t>召回率（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Recall</a:t>
            </a:r>
            <a:r>
              <a:rPr lang="zh-TW" altLang="en-US" b="0" i="0" dirty="0">
                <a:solidFill>
                  <a:srgbClr val="303233"/>
                </a:solidFill>
                <a:effectLst/>
              </a:rPr>
              <a:t>）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= tp/(tp+fn)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3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15670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303233"/>
                </a:solidFill>
                <a:effectLst/>
              </a:rPr>
              <a:t>準確率（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Accuracy</a:t>
            </a:r>
            <a:r>
              <a:rPr lang="zh-TW" altLang="en-US" b="0" i="0" dirty="0">
                <a:solidFill>
                  <a:srgbClr val="303233"/>
                </a:solidFill>
                <a:effectLst/>
              </a:rPr>
              <a:t>）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= (tp+tn)/(tp+fp+fn+tn)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303233"/>
                </a:solidFill>
                <a:effectLst/>
              </a:rPr>
              <a:t>精確率（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Precision</a:t>
            </a:r>
            <a:r>
              <a:rPr lang="zh-TW" altLang="en-US" b="0" i="0" dirty="0">
                <a:solidFill>
                  <a:srgbClr val="303233"/>
                </a:solidFill>
                <a:effectLst/>
              </a:rPr>
              <a:t>）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= tp/(tp+fp)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303233"/>
                </a:solidFill>
                <a:effectLst/>
              </a:rPr>
              <a:t>召回率（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Recall</a:t>
            </a:r>
            <a:r>
              <a:rPr lang="zh-TW" altLang="en-US" b="0" i="0" dirty="0">
                <a:solidFill>
                  <a:srgbClr val="303233"/>
                </a:solidFill>
                <a:effectLst/>
              </a:rPr>
              <a:t>）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= tp/(tp+fn)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9679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800" i="1" kern="100" dirty="0">
                <a:effectLst/>
                <a:latin typeface="微軟正黑體" panose="020B0604030504040204" pitchFamily="34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K-fold Cross-Validation</a:t>
            </a:r>
            <a:endParaRPr lang="zh-TW" altLang="zh-TW" sz="1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交叉驗證指的是每次把一部分的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 samples 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拿出來當訓練，另外一部分拿來當測試，經過多次訓練，每次的訓練資料皆不同，最後算出每次驗證的平均。</a:t>
            </a:r>
            <a:endParaRPr lang="zh-TW" altLang="zh-TW" sz="1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</a:pP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那為什麼不用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Train_Test_Split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zh-TW" altLang="zh-TW" sz="1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因為一次性的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Train_Test_Split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太過偏頗，太靠運氣。在少量樣本的狀況下，可能會抽到某些資料驗證出來覺得模型訓練得還不錯，但換抽另一批資料來驗證就又覺得模型訓練的很糟糕。而為了避免這個狀況，可以比較有效的來評估模型的好壞，這時候我們就會採用「交叉驗證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 Cross-Validation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」的方法來做驗證。</a:t>
            </a:r>
            <a:endParaRPr lang="zh-TW" altLang="zh-TW" sz="1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</a:pP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〔補充〕留一法交叉驗證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Leave-One-Out Cross Validation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zh-TW" altLang="zh-TW" sz="1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資料切成的份數等於數據集中數據的個數，並且每次只使用一筆作為測試集，剩下的全部作為訓練集。假設只有十筆資料，切分成十份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(number of folds=10)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，一個批次只有一筆測試資料，預測準確率僅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100%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或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0%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（只有對或錯，沒有答對率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90%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這種中間值）。雖然這樣的方式可以讓我們瞭解哪筆資料明顯造成我們模型的偏差，但是這樣一筆一筆驗證的方式非常的消耗計算資源和時間，成本過於龐大。</a:t>
            </a:r>
            <a:endParaRPr lang="zh-TW" altLang="zh-TW" sz="1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7669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8806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4242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7494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8727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3356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2173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1462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027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2737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8607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05804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026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178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438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72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40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3C4A8D7A-5CED-4CE1-B2E3-90F56D41D2E4}" type="datetime1">
              <a:rPr lang="en-US" altLang="zh-TW" smtClean="0"/>
              <a:t>6/6/2023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3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865A-490E-4FAC-AB25-479CACD709B1}" type="datetime1">
              <a:rPr lang="en-US" altLang="zh-TW" smtClean="0"/>
              <a:t>6/6/2023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263B-35AC-4422-B2D0-6AC1295C3ED5}" type="datetime1">
              <a:rPr lang="en-US" altLang="zh-TW" smtClean="0"/>
              <a:t>6/6/2023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4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0F869F-2D60-41B4-90C4-25CF57520260}" type="datetime1">
              <a:rPr lang="en-US" altLang="zh-TW" smtClean="0"/>
              <a:t>6/6/2023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9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E0BF-9C8D-497C-9FE0-4326C55FC7C1}" type="datetime1">
              <a:rPr lang="en-US" altLang="zh-TW" smtClean="0"/>
              <a:t>6/6/2023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8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9E58068B-202B-4A1E-A304-184F29A229B0}" type="datetime1">
              <a:rPr lang="en-US" altLang="zh-TW" smtClean="0"/>
              <a:t>6/6/2023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3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82169008-1CB2-4C5B-9E9A-64FB15BDFD16}" type="datetime1">
              <a:rPr lang="en-US" altLang="zh-TW" smtClean="0"/>
              <a:t>6/6/2023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1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CBB8-CCCC-4995-8BCD-BE86F252E1BA}" type="datetime1">
              <a:rPr lang="en-US" altLang="zh-TW" smtClean="0"/>
              <a:t>6/6/2023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1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F64E-E93E-4D32-B4A2-DD161852FBC7}" type="datetime1">
              <a:rPr lang="en-US" altLang="zh-TW" smtClean="0"/>
              <a:t>6/6/2023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1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2CA27E3-DB8A-41F9-B47F-F386F95C8434}" type="datetime1">
              <a:rPr lang="en-US" altLang="zh-TW" smtClean="0"/>
              <a:t>6/6/2023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2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34BE2901-667D-4FD9-AC82-9EF383E0340F}" type="datetime1">
              <a:rPr lang="en-US" altLang="zh-TW" smtClean="0"/>
              <a:t>6/6/2023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03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fld id="{D8D3D93C-302E-4A32-8704-9128C12DAF9F}" type="datetime1">
              <a:rPr lang="en-US" altLang="zh-TW" smtClean="0"/>
              <a:t>6/6/2023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0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微軟正黑體" panose="020B0604030504040204" pitchFamily="34" charset="-12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f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zx7978123.medium.com/%E5%9C%96%E5%83%8F%E7%9B%B8%E4%BC%BC%E5%BA%A6%E7%AE%97%E6%B3%95-google%E4%BB%A5%E5%9C%96%E6%90%9C%E5%9C%96-2-bde3d8c9568d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9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slide" Target="slide2.xml"/><Relationship Id="rId4" Type="http://schemas.openxmlformats.org/officeDocument/2006/relationships/image" Target="../media/image50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7.png"/><Relationship Id="rId4" Type="http://schemas.microsoft.com/office/2007/relationships/hdphoto" Target="../media/hdphoto2.wdp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zx7978123.medium.com/%E5%9C%96%E5%83%8F%E7%9B%B8%E4%BC%BC%E5%BA%A6%E7%AE%97%E6%B3%95-google%E4%BB%A5%E5%9C%96%E6%90%9C%E5%9C%96-2-bde3d8c9568d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cross_validation.html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svm.SVC.html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yground.tensorflow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>
        <p:nvSpPr>
          <p:cNvPr id="1033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pic>
        <p:nvPicPr>
          <p:cNvPr id="1026" name="Picture 2" descr="PCB 印刷電路板- 一般用- 志倫科技有限公司">
            <a:extLst>
              <a:ext uri="{FF2B5EF4-FFF2-40B4-BE49-F238E27FC236}">
                <a16:creationId xmlns:a16="http://schemas.microsoft.com/office/drawing/2014/main" id="{8C6065C7-4668-06BA-AAAE-3A387EC8D2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3" b="13057"/>
          <a:stretch/>
        </p:blipFill>
        <p:spPr bwMode="auto">
          <a:xfrm>
            <a:off x="20" y="10"/>
            <a:ext cx="12191979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9E8A708-3E5C-8397-A390-88E18B127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314337 </a:t>
            </a:r>
            <a:r>
              <a:rPr lang="zh-TW" altLang="en-US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類神經網路</a:t>
            </a:r>
            <a:br>
              <a:rPr lang="en-US" altLang="zh-TW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期末報告</a:t>
            </a:r>
            <a:br>
              <a:rPr lang="en-US" altLang="zh-TW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5000" dirty="0">
                <a:ea typeface="微軟正黑體" panose="020B0604030504040204" pitchFamily="34" charset="-120"/>
              </a:rPr>
              <a:t>MLP</a:t>
            </a:r>
            <a:r>
              <a:rPr lang="zh-TW" altLang="en-US" sz="5000" dirty="0">
                <a:ea typeface="微軟正黑體" panose="020B0604030504040204" pitchFamily="34" charset="-120"/>
              </a:rPr>
              <a:t>分類器應用於瑕疵檢測</a:t>
            </a:r>
            <a:endParaRPr lang="zh-TW" altLang="en-US" sz="5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7" name="Rectangle: Rounded Corners 1036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42DF733-C17E-1C52-C1F4-356ECA68F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3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創新</a:t>
            </a:r>
            <a:r>
              <a:rPr lang="en-US" altLang="zh-TW" sz="3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3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碩一  </a:t>
            </a:r>
            <a:r>
              <a:rPr lang="en-US" altLang="zh-TW" sz="3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111C71008</a:t>
            </a:r>
            <a:r>
              <a:rPr lang="zh-TW" altLang="en-US" sz="3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何哲平</a:t>
            </a:r>
          </a:p>
        </p:txBody>
      </p:sp>
    </p:spTree>
    <p:extLst>
      <p:ext uri="{BB962C8B-B14F-4D97-AF65-F5344CB8AC3E}">
        <p14:creationId xmlns:p14="http://schemas.microsoft.com/office/powerpoint/2010/main" val="44507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zh-TW" altLang="en-US" dirty="0">
                <a:ea typeface="微軟正黑體" panose="020B0604030504040204" pitchFamily="34" charset="-120"/>
              </a:rPr>
              <a:t>請問是否為瑕疵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33F345-0E1E-E629-60F5-14A3D61AAA64}"/>
              </a:ext>
            </a:extLst>
          </p:cNvPr>
          <p:cNvSpPr txBox="1"/>
          <p:nvPr/>
        </p:nvSpPr>
        <p:spPr>
          <a:xfrm>
            <a:off x="639184" y="2251713"/>
            <a:ext cx="3461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電路板照片 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1D73EB1-1E48-B488-61A7-174186A02B74}"/>
              </a:ext>
            </a:extLst>
          </p:cNvPr>
          <p:cNvSpPr txBox="1"/>
          <p:nvPr/>
        </p:nvSpPr>
        <p:spPr>
          <a:xfrm>
            <a:off x="8458200" y="2302291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電路板設計稿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9FCA4F-29EE-3240-D4DC-7D50AF739B2D}"/>
              </a:ext>
            </a:extLst>
          </p:cNvPr>
          <p:cNvSpPr txBox="1"/>
          <p:nvPr/>
        </p:nvSpPr>
        <p:spPr>
          <a:xfrm>
            <a:off x="4365054" y="4293525"/>
            <a:ext cx="3461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正常</a:t>
            </a:r>
          </a:p>
        </p:txBody>
      </p:sp>
      <p:pic>
        <p:nvPicPr>
          <p:cNvPr id="4" name="圖片 3" descr="一張含有 行, 黃色, 平行, 鮮豔 的圖片&#10;&#10;自動產生的描述">
            <a:extLst>
              <a:ext uri="{FF2B5EF4-FFF2-40B4-BE49-F238E27FC236}">
                <a16:creationId xmlns:a16="http://schemas.microsoft.com/office/drawing/2014/main" id="{A77871FC-D4E2-60BD-AAE2-A520B1E63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700" y="2847468"/>
            <a:ext cx="360000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圖片 6" descr="一張含有 模糊的, 棕色, 螢幕擷取畫面, 行 的圖片&#10;&#10;自動產生的描述">
            <a:extLst>
              <a:ext uri="{FF2B5EF4-FFF2-40B4-BE49-F238E27FC236}">
                <a16:creationId xmlns:a16="http://schemas.microsoft.com/office/drawing/2014/main" id="{9CA829C1-DF24-1CEE-FDAC-BA0B6EFF50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65" y="2847468"/>
            <a:ext cx="360000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22C50394-2EED-B3A9-9846-B9C56C867958}"/>
              </a:ext>
            </a:extLst>
          </p:cNvPr>
          <p:cNvSpPr txBox="1">
            <a:spLocks/>
          </p:cNvSpPr>
          <p:nvPr/>
        </p:nvSpPr>
        <p:spPr>
          <a:xfrm>
            <a:off x="9677401" y="1391411"/>
            <a:ext cx="2020614" cy="61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圖像預處理後</a:t>
            </a:r>
          </a:p>
        </p:txBody>
      </p:sp>
    </p:spTree>
    <p:extLst>
      <p:ext uri="{BB962C8B-B14F-4D97-AF65-F5344CB8AC3E}">
        <p14:creationId xmlns:p14="http://schemas.microsoft.com/office/powerpoint/2010/main" val="108225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zh-TW" altLang="en-US" dirty="0">
                <a:ea typeface="微軟正黑體" panose="020B0604030504040204" pitchFamily="34" charset="-120"/>
              </a:rPr>
              <a:t>請問是否為瑕疵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33F345-0E1E-E629-60F5-14A3D61AAA64}"/>
              </a:ext>
            </a:extLst>
          </p:cNvPr>
          <p:cNvSpPr txBox="1"/>
          <p:nvPr/>
        </p:nvSpPr>
        <p:spPr>
          <a:xfrm>
            <a:off x="639184" y="2251713"/>
            <a:ext cx="3461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電路板照片 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1D73EB1-1E48-B488-61A7-174186A02B74}"/>
              </a:ext>
            </a:extLst>
          </p:cNvPr>
          <p:cNvSpPr txBox="1"/>
          <p:nvPr/>
        </p:nvSpPr>
        <p:spPr>
          <a:xfrm>
            <a:off x="8458200" y="2302291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電路板設計稿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9FCA4F-29EE-3240-D4DC-7D50AF739B2D}"/>
              </a:ext>
            </a:extLst>
          </p:cNvPr>
          <p:cNvSpPr txBox="1"/>
          <p:nvPr/>
        </p:nvSpPr>
        <p:spPr>
          <a:xfrm>
            <a:off x="4365054" y="4412800"/>
            <a:ext cx="3461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瑕疵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5F0AD30-FB50-EB46-3610-EDDB993C2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69" y="2828635"/>
            <a:ext cx="3498721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611691E-A75B-EA0C-1C3A-7353344ED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575" y="2828635"/>
            <a:ext cx="3392125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43FAC65-F111-3BDA-A4F0-E8BBE5E803E8}"/>
              </a:ext>
            </a:extLst>
          </p:cNvPr>
          <p:cNvSpPr txBox="1">
            <a:spLocks/>
          </p:cNvSpPr>
          <p:nvPr/>
        </p:nvSpPr>
        <p:spPr>
          <a:xfrm>
            <a:off x="9677401" y="1391411"/>
            <a:ext cx="2020614" cy="61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圖像預處理前</a:t>
            </a:r>
          </a:p>
        </p:txBody>
      </p:sp>
    </p:spTree>
    <p:extLst>
      <p:ext uri="{BB962C8B-B14F-4D97-AF65-F5344CB8AC3E}">
        <p14:creationId xmlns:p14="http://schemas.microsoft.com/office/powerpoint/2010/main" val="234779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zh-TW" altLang="en-US" dirty="0">
                <a:ea typeface="微軟正黑體" panose="020B0604030504040204" pitchFamily="34" charset="-120"/>
              </a:rPr>
              <a:t>請問是否為瑕疵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33F345-0E1E-E629-60F5-14A3D61AAA64}"/>
              </a:ext>
            </a:extLst>
          </p:cNvPr>
          <p:cNvSpPr txBox="1"/>
          <p:nvPr/>
        </p:nvSpPr>
        <p:spPr>
          <a:xfrm>
            <a:off x="639184" y="2251713"/>
            <a:ext cx="3461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電路板照片 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1D73EB1-1E48-B488-61A7-174186A02B74}"/>
              </a:ext>
            </a:extLst>
          </p:cNvPr>
          <p:cNvSpPr txBox="1"/>
          <p:nvPr/>
        </p:nvSpPr>
        <p:spPr>
          <a:xfrm>
            <a:off x="8458200" y="2302291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電路板設計稿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9FCA4F-29EE-3240-D4DC-7D50AF739B2D}"/>
              </a:ext>
            </a:extLst>
          </p:cNvPr>
          <p:cNvSpPr txBox="1"/>
          <p:nvPr/>
        </p:nvSpPr>
        <p:spPr>
          <a:xfrm>
            <a:off x="4365054" y="4308010"/>
            <a:ext cx="3461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瑕疵</a:t>
            </a:r>
          </a:p>
        </p:txBody>
      </p:sp>
      <p:pic>
        <p:nvPicPr>
          <p:cNvPr id="5" name="圖片 4" descr="一張含有 服裝, 布, 灰色 的圖片&#10;&#10;自動產生的描述">
            <a:extLst>
              <a:ext uri="{FF2B5EF4-FFF2-40B4-BE49-F238E27FC236}">
                <a16:creationId xmlns:a16="http://schemas.microsoft.com/office/drawing/2014/main" id="{3F2F9E87-8067-F605-0228-7F7DB15D4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61" y="2825511"/>
            <a:ext cx="360000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圖片 7" descr="一張含有 黃色, 螢幕擷取畫面, 鮮豔 的圖片&#10;&#10;自動產生的描述">
            <a:extLst>
              <a:ext uri="{FF2B5EF4-FFF2-40B4-BE49-F238E27FC236}">
                <a16:creationId xmlns:a16="http://schemas.microsoft.com/office/drawing/2014/main" id="{A44C7A92-11B1-1178-A168-8379F7B64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700" y="2825511"/>
            <a:ext cx="360000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F9B8DB6E-5E2D-EAB2-2233-0FE5267ED7C0}"/>
              </a:ext>
            </a:extLst>
          </p:cNvPr>
          <p:cNvSpPr txBox="1">
            <a:spLocks/>
          </p:cNvSpPr>
          <p:nvPr/>
        </p:nvSpPr>
        <p:spPr>
          <a:xfrm>
            <a:off x="9677401" y="1391411"/>
            <a:ext cx="2020614" cy="61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圖像預處理後</a:t>
            </a:r>
          </a:p>
        </p:txBody>
      </p:sp>
    </p:spTree>
    <p:extLst>
      <p:ext uri="{BB962C8B-B14F-4D97-AF65-F5344CB8AC3E}">
        <p14:creationId xmlns:p14="http://schemas.microsoft.com/office/powerpoint/2010/main" val="62792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zh-TW" altLang="en-US" dirty="0">
                <a:ea typeface="微軟正黑體" panose="020B0604030504040204" pitchFamily="34" charset="-120"/>
              </a:rPr>
              <a:t>請問是否為瑕疵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33F345-0E1E-E629-60F5-14A3D61AAA64}"/>
              </a:ext>
            </a:extLst>
          </p:cNvPr>
          <p:cNvSpPr txBox="1"/>
          <p:nvPr/>
        </p:nvSpPr>
        <p:spPr>
          <a:xfrm>
            <a:off x="639184" y="2251713"/>
            <a:ext cx="3461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電路板照片 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1D73EB1-1E48-B488-61A7-174186A02B74}"/>
              </a:ext>
            </a:extLst>
          </p:cNvPr>
          <p:cNvSpPr txBox="1"/>
          <p:nvPr/>
        </p:nvSpPr>
        <p:spPr>
          <a:xfrm>
            <a:off x="8458200" y="2302291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電路板設計稿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9FCA4F-29EE-3240-D4DC-7D50AF739B2D}"/>
              </a:ext>
            </a:extLst>
          </p:cNvPr>
          <p:cNvSpPr txBox="1"/>
          <p:nvPr/>
        </p:nvSpPr>
        <p:spPr>
          <a:xfrm>
            <a:off x="4365054" y="4412800"/>
            <a:ext cx="3461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瑕疵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9C53A2-1CF6-24CC-A4E8-8FE85A3BA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84" y="2844111"/>
            <a:ext cx="3507455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1A448C2-4BC7-7590-FE00-77A72E1A1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173" y="2844111"/>
            <a:ext cx="3410527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5046DA4B-091C-DA4B-A159-039641818835}"/>
              </a:ext>
            </a:extLst>
          </p:cNvPr>
          <p:cNvSpPr txBox="1">
            <a:spLocks/>
          </p:cNvSpPr>
          <p:nvPr/>
        </p:nvSpPr>
        <p:spPr>
          <a:xfrm>
            <a:off x="9677401" y="1391411"/>
            <a:ext cx="2020614" cy="61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圖像預處理前</a:t>
            </a:r>
          </a:p>
        </p:txBody>
      </p:sp>
    </p:spTree>
    <p:extLst>
      <p:ext uri="{BB962C8B-B14F-4D97-AF65-F5344CB8AC3E}">
        <p14:creationId xmlns:p14="http://schemas.microsoft.com/office/powerpoint/2010/main" val="161436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zh-TW" altLang="en-US" dirty="0">
                <a:ea typeface="微軟正黑體" panose="020B0604030504040204" pitchFamily="34" charset="-120"/>
              </a:rPr>
              <a:t>請問是否為瑕疵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33F345-0E1E-E629-60F5-14A3D61AAA64}"/>
              </a:ext>
            </a:extLst>
          </p:cNvPr>
          <p:cNvSpPr txBox="1"/>
          <p:nvPr/>
        </p:nvSpPr>
        <p:spPr>
          <a:xfrm>
            <a:off x="639184" y="2251713"/>
            <a:ext cx="3461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電路板照片 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1D73EB1-1E48-B488-61A7-174186A02B74}"/>
              </a:ext>
            </a:extLst>
          </p:cNvPr>
          <p:cNvSpPr txBox="1"/>
          <p:nvPr/>
        </p:nvSpPr>
        <p:spPr>
          <a:xfrm>
            <a:off x="8458200" y="2302291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電路板設計稿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9FCA4F-29EE-3240-D4DC-7D50AF739B2D}"/>
              </a:ext>
            </a:extLst>
          </p:cNvPr>
          <p:cNvSpPr txBox="1"/>
          <p:nvPr/>
        </p:nvSpPr>
        <p:spPr>
          <a:xfrm>
            <a:off x="4365054" y="4308010"/>
            <a:ext cx="3461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瑕疵</a:t>
            </a:r>
          </a:p>
        </p:txBody>
      </p:sp>
      <p:pic>
        <p:nvPicPr>
          <p:cNvPr id="6" name="圖片 5" descr="一張含有 螢幕擷取畫面, 柳橙 的圖片&#10;&#10;自動產生的描述">
            <a:extLst>
              <a:ext uri="{FF2B5EF4-FFF2-40B4-BE49-F238E27FC236}">
                <a16:creationId xmlns:a16="http://schemas.microsoft.com/office/drawing/2014/main" id="{FC67FE96-059B-9FB2-7D33-62DF060F3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84" y="2847468"/>
            <a:ext cx="360000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圖片 8" descr="一張含有 黃色, 螢幕擷取畫面, 鮮豔, Rectangle 的圖片&#10;&#10;自動產生的描述">
            <a:extLst>
              <a:ext uri="{FF2B5EF4-FFF2-40B4-BE49-F238E27FC236}">
                <a16:creationId xmlns:a16="http://schemas.microsoft.com/office/drawing/2014/main" id="{58F498DF-A7BA-4E95-852A-1A8ACC7467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924" y="2847468"/>
            <a:ext cx="360000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6151E3C7-0F63-BCE5-73EF-23E28696A093}"/>
              </a:ext>
            </a:extLst>
          </p:cNvPr>
          <p:cNvSpPr txBox="1">
            <a:spLocks/>
          </p:cNvSpPr>
          <p:nvPr/>
        </p:nvSpPr>
        <p:spPr>
          <a:xfrm>
            <a:off x="9677401" y="1391411"/>
            <a:ext cx="2020614" cy="61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圖像預處理後</a:t>
            </a:r>
          </a:p>
        </p:txBody>
      </p:sp>
    </p:spTree>
    <p:extLst>
      <p:ext uri="{BB962C8B-B14F-4D97-AF65-F5344CB8AC3E}">
        <p14:creationId xmlns:p14="http://schemas.microsoft.com/office/powerpoint/2010/main" val="129172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lang="zh-TW" altLang="en-US" dirty="0">
                <a:ea typeface="微軟正黑體" panose="020B0604030504040204" pitchFamily="34" charset="-120"/>
              </a:rPr>
              <a:t>請問是否為瑕疵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33F345-0E1E-E629-60F5-14A3D61AAA64}"/>
              </a:ext>
            </a:extLst>
          </p:cNvPr>
          <p:cNvSpPr txBox="1"/>
          <p:nvPr/>
        </p:nvSpPr>
        <p:spPr>
          <a:xfrm>
            <a:off x="639184" y="2251713"/>
            <a:ext cx="3461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電路板照片 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1D73EB1-1E48-B488-61A7-174186A02B74}"/>
              </a:ext>
            </a:extLst>
          </p:cNvPr>
          <p:cNvSpPr txBox="1"/>
          <p:nvPr/>
        </p:nvSpPr>
        <p:spPr>
          <a:xfrm>
            <a:off x="8458200" y="2302291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電路板設計稿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9FCA4F-29EE-3240-D4DC-7D50AF739B2D}"/>
              </a:ext>
            </a:extLst>
          </p:cNvPr>
          <p:cNvSpPr txBox="1"/>
          <p:nvPr/>
        </p:nvSpPr>
        <p:spPr>
          <a:xfrm>
            <a:off x="4365054" y="4412800"/>
            <a:ext cx="3461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瑕疵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3065F3-59F7-85FB-BF1D-CDB55C93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173" y="2825511"/>
            <a:ext cx="3410527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EB0D9ED-1148-BA7E-4431-38FFD28AF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84" y="2825511"/>
            <a:ext cx="3516495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42F3A6DF-4ABF-645C-97B6-7FF13505A00B}"/>
              </a:ext>
            </a:extLst>
          </p:cNvPr>
          <p:cNvSpPr txBox="1">
            <a:spLocks/>
          </p:cNvSpPr>
          <p:nvPr/>
        </p:nvSpPr>
        <p:spPr>
          <a:xfrm>
            <a:off x="9677401" y="1391411"/>
            <a:ext cx="2020614" cy="61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圖像預處理前</a:t>
            </a:r>
          </a:p>
        </p:txBody>
      </p:sp>
    </p:spTree>
    <p:extLst>
      <p:ext uri="{BB962C8B-B14F-4D97-AF65-F5344CB8AC3E}">
        <p14:creationId xmlns:p14="http://schemas.microsoft.com/office/powerpoint/2010/main" val="12842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lang="zh-TW" altLang="en-US" dirty="0">
                <a:ea typeface="微軟正黑體" panose="020B0604030504040204" pitchFamily="34" charset="-120"/>
              </a:rPr>
              <a:t>請問是否為瑕疵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33F345-0E1E-E629-60F5-14A3D61AAA64}"/>
              </a:ext>
            </a:extLst>
          </p:cNvPr>
          <p:cNvSpPr txBox="1"/>
          <p:nvPr/>
        </p:nvSpPr>
        <p:spPr>
          <a:xfrm>
            <a:off x="639184" y="2251713"/>
            <a:ext cx="3461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電路板照片 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1D73EB1-1E48-B488-61A7-174186A02B74}"/>
              </a:ext>
            </a:extLst>
          </p:cNvPr>
          <p:cNvSpPr txBox="1"/>
          <p:nvPr/>
        </p:nvSpPr>
        <p:spPr>
          <a:xfrm>
            <a:off x="8458200" y="2302291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電路板設計稿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9FCA4F-29EE-3240-D4DC-7D50AF739B2D}"/>
              </a:ext>
            </a:extLst>
          </p:cNvPr>
          <p:cNvSpPr txBox="1"/>
          <p:nvPr/>
        </p:nvSpPr>
        <p:spPr>
          <a:xfrm>
            <a:off x="4365054" y="4293525"/>
            <a:ext cx="3461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瑕疵</a:t>
            </a:r>
          </a:p>
        </p:txBody>
      </p:sp>
      <p:pic>
        <p:nvPicPr>
          <p:cNvPr id="5" name="圖片 4" descr="一張含有 螢幕擷取畫面, 鮮豔, Rectangle, 柳橙 的圖片&#10;&#10;自動產生的描述">
            <a:extLst>
              <a:ext uri="{FF2B5EF4-FFF2-40B4-BE49-F238E27FC236}">
                <a16:creationId xmlns:a16="http://schemas.microsoft.com/office/drawing/2014/main" id="{29C42714-28B8-D53D-BA32-7AB214D52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700" y="2847468"/>
            <a:ext cx="360000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C61FC18-7633-9AFE-7EEC-4A2F8C9EA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84" y="2847468"/>
            <a:ext cx="360000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B4BE980C-2BD7-C10C-67FE-B80EB4660FB5}"/>
              </a:ext>
            </a:extLst>
          </p:cNvPr>
          <p:cNvSpPr txBox="1">
            <a:spLocks/>
          </p:cNvSpPr>
          <p:nvPr/>
        </p:nvSpPr>
        <p:spPr>
          <a:xfrm>
            <a:off x="9677401" y="1391411"/>
            <a:ext cx="2020614" cy="61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圖像預處理後</a:t>
            </a:r>
          </a:p>
        </p:txBody>
      </p:sp>
    </p:spTree>
    <p:extLst>
      <p:ext uri="{BB962C8B-B14F-4D97-AF65-F5344CB8AC3E}">
        <p14:creationId xmlns:p14="http://schemas.microsoft.com/office/powerpoint/2010/main" val="358600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6CDAE037-F9E0-5391-C736-633EF7AD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7200" dirty="0">
                <a:ea typeface="微軟正黑體" panose="020B0604030504040204" pitchFamily="34" charset="-120"/>
              </a:rPr>
              <a:t>研究過程解析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1C0435-623E-2F88-E885-ADE294DA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zh-TW" altLang="en-US" kern="1200" dirty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rPr>
              <a:t>創新</a:t>
            </a:r>
            <a:r>
              <a:rPr lang="en-US" altLang="zh-TW" kern="1200" dirty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rPr>
              <a:t>AI</a:t>
            </a:r>
            <a:r>
              <a:rPr lang="zh-TW" altLang="en-US" kern="1200" dirty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rPr>
              <a:t>碩一 </a:t>
            </a:r>
            <a:r>
              <a:rPr lang="en-US" altLang="zh-TW" kern="1200" dirty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rPr>
              <a:t>111C71008 </a:t>
            </a:r>
            <a:r>
              <a:rPr lang="zh-TW" altLang="en-US" kern="1200" dirty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rPr>
              <a:t>何哲平</a:t>
            </a:r>
            <a:endParaRPr lang="en-US" kern="1200" dirty="0">
              <a:solidFill>
                <a:schemeClr val="tx1">
                  <a:tint val="75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471677-8193-0B20-3864-05CADBE5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 dirty="0"/>
          </a:p>
        </p:txBody>
      </p:sp>
      <p:pic>
        <p:nvPicPr>
          <p:cNvPr id="2" name="Picture 2" descr="414,054 Return Images, Stock Photos &amp; Vectors | Shutterstock">
            <a:hlinkClick r:id="rId2" action="ppaction://hlinksldjump"/>
            <a:extLst>
              <a:ext uri="{FF2B5EF4-FFF2-40B4-BE49-F238E27FC236}">
                <a16:creationId xmlns:a16="http://schemas.microsoft.com/office/drawing/2014/main" id="{AFCB5C1B-FC90-81FD-96C0-F317707A97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5" t="18342" r="21990" b="25032"/>
          <a:stretch/>
        </p:blipFill>
        <p:spPr bwMode="auto">
          <a:xfrm>
            <a:off x="11347704" y="123898"/>
            <a:ext cx="499835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311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A11EF8-E5DD-D807-D5D9-1791211B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資料處理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graphicFrame>
        <p:nvGraphicFramePr>
          <p:cNvPr id="20" name="內容版面配置區 2">
            <a:extLst>
              <a:ext uri="{FF2B5EF4-FFF2-40B4-BE49-F238E27FC236}">
                <a16:creationId xmlns:a16="http://schemas.microsoft.com/office/drawing/2014/main" id="{1A8F3680-70A3-00AC-AB8B-E9DCBF1CDC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443792"/>
              </p:ext>
            </p:extLst>
          </p:nvPr>
        </p:nvGraphicFramePr>
        <p:xfrm>
          <a:off x="5303520" y="279400"/>
          <a:ext cx="6685280" cy="635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星形: 五角 2">
            <a:extLst>
              <a:ext uri="{FF2B5EF4-FFF2-40B4-BE49-F238E27FC236}">
                <a16:creationId xmlns:a16="http://schemas.microsoft.com/office/drawing/2014/main" id="{DBAE82C9-7B72-F611-FD3D-BF38970E0DDC}"/>
              </a:ext>
            </a:extLst>
          </p:cNvPr>
          <p:cNvSpPr/>
          <p:nvPr/>
        </p:nvSpPr>
        <p:spPr>
          <a:xfrm>
            <a:off x="5736771" y="5279571"/>
            <a:ext cx="859972" cy="696686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461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2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F5AB020-5590-7186-12B6-F961E64D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讀取圖像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前處理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pic>
        <p:nvPicPr>
          <p:cNvPr id="8" name="圖片 7" descr="一張含有 文字, 字型, 圖形, 螢幕擷取畫面 的圖片&#10;&#10;自動產生的描述">
            <a:extLst>
              <a:ext uri="{FF2B5EF4-FFF2-40B4-BE49-F238E27FC236}">
                <a16:creationId xmlns:a16="http://schemas.microsoft.com/office/drawing/2014/main" id="{86BBED4A-354D-BE40-7112-371279D5D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2302002"/>
            <a:ext cx="6702552" cy="3351276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69D3CB9-C336-A098-8CB4-69BF18617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dirty="0">
                <a:ea typeface="微軟正黑體" panose="020B0604030504040204" pitchFamily="34" charset="-120"/>
              </a:rPr>
              <a:t>利用</a:t>
            </a:r>
            <a:r>
              <a:rPr lang="en-US" altLang="zh-TW" dirty="0">
                <a:ea typeface="微軟正黑體" panose="020B0604030504040204" pitchFamily="34" charset="-120"/>
              </a:rPr>
              <a:t>python cv2 </a:t>
            </a:r>
            <a:r>
              <a:rPr lang="zh-TW" altLang="en-US" dirty="0">
                <a:ea typeface="微軟正黑體" panose="020B0604030504040204" pitchFamily="34" charset="-120"/>
              </a:rPr>
              <a:t>套件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zh-TW" altLang="en-US" dirty="0">
                <a:ea typeface="微軟正黑體" panose="020B0604030504040204" pitchFamily="34" charset="-120"/>
              </a:rPr>
              <a:t>讀取資料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zh-TW" altLang="en-US" dirty="0">
                <a:ea typeface="微軟正黑體" panose="020B0604030504040204" pitchFamily="34" charset="-120"/>
              </a:rPr>
              <a:t>前處理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ea typeface="微軟正黑體" panose="020B0604030504040204" pitchFamily="34" charset="-120"/>
              </a:rPr>
              <a:t>高斯濾波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ea typeface="微軟正黑體" panose="020B0604030504040204" pitchFamily="34" charset="-120"/>
              </a:rPr>
              <a:t>邊緣強化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ea typeface="微軟正黑體" panose="020B0604030504040204" pitchFamily="34" charset="-120"/>
              </a:rPr>
              <a:t>二值化（</a:t>
            </a:r>
            <a:r>
              <a:rPr lang="en-US" altLang="zh-TW" dirty="0">
                <a:ea typeface="微軟正黑體" panose="020B0604030504040204" pitchFamily="34" charset="-120"/>
              </a:rPr>
              <a:t>Threshold</a:t>
            </a:r>
            <a:r>
              <a:rPr lang="zh-TW" altLang="en-US" dirty="0">
                <a:ea typeface="微軟正黑體" panose="020B0604030504040204" pitchFamily="34" charset="-120"/>
              </a:rPr>
              <a:t>）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ea typeface="微軟正黑體" panose="020B0604030504040204" pitchFamily="34" charset="-120"/>
              </a:rPr>
              <a:t>去雜訊、增強比對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00B619C-492F-8D15-FB1C-4FFF909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536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F3EE14-1F96-658D-8A5C-54417179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9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A11EF8-E5DD-D807-D5D9-1791211B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Outline </a:t>
            </a:r>
            <a:r>
              <a:rPr lang="zh-TW" altLang="en-US" dirty="0">
                <a:ea typeface="微軟正黑體" panose="020B0604030504040204" pitchFamily="34" charset="-120"/>
              </a:rPr>
              <a:t>重點大綱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C0D814-7985-EF2B-0AA8-6DFD385B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F2E846-C350-C0E0-FA14-C0ABC287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graphicFrame>
        <p:nvGraphicFramePr>
          <p:cNvPr id="20" name="內容版面配置區 2">
            <a:extLst>
              <a:ext uri="{FF2B5EF4-FFF2-40B4-BE49-F238E27FC236}">
                <a16:creationId xmlns:a16="http://schemas.microsoft.com/office/drawing/2014/main" id="{1A8F3680-70A3-00AC-AB8B-E9DCBF1CDC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430110"/>
              </p:ext>
            </p:extLst>
          </p:nvPr>
        </p:nvGraphicFramePr>
        <p:xfrm>
          <a:off x="838200" y="2184158"/>
          <a:ext cx="10515600" cy="4061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4333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5906D44-8374-EEC2-D621-9CCC383C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 dirty="0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3629616C-359B-154C-762B-885AE05D15C6}"/>
              </a:ext>
            </a:extLst>
          </p:cNvPr>
          <p:cNvSpPr/>
          <p:nvPr/>
        </p:nvSpPr>
        <p:spPr>
          <a:xfrm>
            <a:off x="2454629" y="3987099"/>
            <a:ext cx="1080000" cy="1016338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6246AF-0DC9-DF68-B51C-56467D1CB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98" y="2187099"/>
            <a:ext cx="1762791" cy="18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C78E12B-4653-AE4D-54B9-55835C020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99" y="4921475"/>
            <a:ext cx="1691906" cy="18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08E89D4-9A4F-1295-2E4F-7DD1CF071BD6}"/>
              </a:ext>
            </a:extLst>
          </p:cNvPr>
          <p:cNvSpPr txBox="1"/>
          <p:nvPr/>
        </p:nvSpPr>
        <p:spPr>
          <a:xfrm>
            <a:off x="573318" y="4200140"/>
            <a:ext cx="16558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圖像比對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9D0FE5BB-8D80-E6FC-53A4-E939C221E71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3617514" y="3468435"/>
            <a:ext cx="2955556" cy="18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CEC1F01C-A26D-CD92-F5AD-D7518800B007}"/>
              </a:ext>
            </a:extLst>
          </p:cNvPr>
          <p:cNvSpPr txBox="1"/>
          <p:nvPr/>
        </p:nvSpPr>
        <p:spPr>
          <a:xfrm rot="1693785">
            <a:off x="3737306" y="4107808"/>
            <a:ext cx="29668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數值資料</a:t>
            </a:r>
          </a:p>
        </p:txBody>
      </p:sp>
      <p:pic>
        <p:nvPicPr>
          <p:cNvPr id="1026" name="Picture 2" descr="Multi-Layer Perceptron Learning in Tensorflow - GeeksforGeeks">
            <a:extLst>
              <a:ext uri="{FF2B5EF4-FFF2-40B4-BE49-F238E27FC236}">
                <a16:creationId xmlns:a16="http://schemas.microsoft.com/office/drawing/2014/main" id="{68735EBE-7C0B-8CD5-7E9D-3B39A25B5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880" y="3230198"/>
            <a:ext cx="4200525" cy="2276475"/>
          </a:xfrm>
          <a:prstGeom prst="rect">
            <a:avLst/>
          </a:prstGeom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64A3BADC-CF91-5EEC-7807-C4F11F50874A}"/>
              </a:ext>
            </a:extLst>
          </p:cNvPr>
          <p:cNvSpPr/>
          <p:nvPr/>
        </p:nvSpPr>
        <p:spPr>
          <a:xfrm>
            <a:off x="6741121" y="4029602"/>
            <a:ext cx="1080000" cy="1016338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1333F62-8921-2C37-5261-F64E4DE363E6}"/>
              </a:ext>
            </a:extLst>
          </p:cNvPr>
          <p:cNvSpPr txBox="1"/>
          <p:nvPr/>
        </p:nvSpPr>
        <p:spPr>
          <a:xfrm>
            <a:off x="2530829" y="2479069"/>
            <a:ext cx="62104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困難點：如何轉換資料型態？ ？</a:t>
            </a:r>
          </a:p>
        </p:txBody>
      </p:sp>
      <p:pic>
        <p:nvPicPr>
          <p:cNvPr id="1028" name="Picture 4" descr="A Must Read! – See How ADSU Sets Post Utme Questions » Flashreaders">
            <a:extLst>
              <a:ext uri="{FF2B5EF4-FFF2-40B4-BE49-F238E27FC236}">
                <a16:creationId xmlns:a16="http://schemas.microsoft.com/office/drawing/2014/main" id="{05266B70-50FC-5C52-5276-67E955025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89" y="3115783"/>
            <a:ext cx="1425215" cy="88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455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7617F-A786-6399-2C1C-B832CF0E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60" y="2144028"/>
            <a:ext cx="11119280" cy="4583343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TW" altLang="en-US" sz="3000" b="1" dirty="0">
                <a:ea typeface="微軟正黑體" panose="020B0604030504040204" pitchFamily="34" charset="-120"/>
              </a:rPr>
              <a:t>圖像相似度算法 </a:t>
            </a:r>
            <a:r>
              <a:rPr lang="en-US" altLang="zh-TW" sz="3000" b="1" dirty="0">
                <a:ea typeface="微軟正黑體" panose="020B0604030504040204" pitchFamily="34" charset="-120"/>
              </a:rPr>
              <a:t>Hash Algorithm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TW" altLang="en-US" sz="2800" dirty="0">
                <a:ea typeface="微軟正黑體" panose="020B0604030504040204" pitchFamily="34" charset="-120"/>
              </a:rPr>
              <a:t>透過比對不同圖片之間的</a:t>
            </a:r>
            <a:r>
              <a:rPr lang="en-US" altLang="zh-TW" sz="2800" dirty="0">
                <a:ea typeface="微軟正黑體" panose="020B0604030504040204" pitchFamily="34" charset="-120"/>
              </a:rPr>
              <a:t>Hash</a:t>
            </a:r>
            <a:r>
              <a:rPr lang="zh-TW" altLang="en-US" sz="2800" dirty="0">
                <a:ea typeface="微軟正黑體" panose="020B0604030504040204" pitchFamily="34" charset="-120"/>
              </a:rPr>
              <a:t>值，計算出圖片之間的相似性。</a:t>
            </a:r>
            <a:endParaRPr lang="en-US" altLang="zh-TW" sz="2800" dirty="0"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TW" altLang="en-US" sz="2800" dirty="0">
                <a:ea typeface="微軟正黑體" panose="020B0604030504040204" pitchFamily="34" charset="-120"/>
              </a:rPr>
              <a:t>數值越小，表示兩張圖片的相似度越高；數值越大表示相似度越低。</a:t>
            </a:r>
          </a:p>
          <a:p>
            <a:pPr>
              <a:lnSpc>
                <a:spcPct val="130000"/>
              </a:lnSpc>
            </a:pPr>
            <a:r>
              <a:rPr lang="en-US" altLang="zh-TW" sz="2800" dirty="0">
                <a:ea typeface="微軟正黑體" panose="020B0604030504040204" pitchFamily="34" charset="-120"/>
              </a:rPr>
              <a:t>Ahash</a:t>
            </a:r>
            <a:r>
              <a:rPr lang="zh-TW" altLang="en-US" sz="2800" dirty="0">
                <a:ea typeface="微軟正黑體" panose="020B0604030504040204" pitchFamily="34" charset="-120"/>
              </a:rPr>
              <a:t> 均值雜湊演算法：</a:t>
            </a:r>
            <a:r>
              <a:rPr lang="zh-TW" altLang="en-US" dirty="0">
                <a:ea typeface="微軟正黑體" panose="020B0604030504040204" pitchFamily="34" charset="-120"/>
              </a:rPr>
              <a:t>採用圖片的平均像素為計算標準。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en-US" altLang="zh-TW" sz="2800" dirty="0">
                <a:ea typeface="微軟正黑體" panose="020B0604030504040204" pitchFamily="34" charset="-120"/>
              </a:rPr>
              <a:t>Phash</a:t>
            </a:r>
            <a:r>
              <a:rPr lang="zh-TW" altLang="en-US" sz="2800" dirty="0">
                <a:ea typeface="微軟正黑體" panose="020B0604030504040204" pitchFamily="34" charset="-120"/>
              </a:rPr>
              <a:t> 感知雜湊演算法：</a:t>
            </a:r>
            <a:r>
              <a:rPr lang="zh-TW" altLang="en-US" dirty="0">
                <a:ea typeface="微軟正黑體" panose="020B0604030504040204" pitchFamily="34" charset="-120"/>
              </a:rPr>
              <a:t>計算低頻的均值哈希值來比對影像。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en-US" altLang="zh-TW" sz="2800" dirty="0">
                <a:ea typeface="微軟正黑體" panose="020B0604030504040204" pitchFamily="34" charset="-120"/>
              </a:rPr>
              <a:t>Dhash</a:t>
            </a:r>
            <a:r>
              <a:rPr lang="zh-TW" altLang="en-US" sz="2800" dirty="0">
                <a:ea typeface="微軟正黑體" panose="020B0604030504040204" pitchFamily="34" charset="-120"/>
              </a:rPr>
              <a:t> 差值雜湊演算法：</a:t>
            </a:r>
            <a:r>
              <a:rPr lang="zh-TW" altLang="en-US" dirty="0">
                <a:ea typeface="微軟正黑體" panose="020B0604030504040204" pitchFamily="34" charset="-120"/>
              </a:rPr>
              <a:t>每一個像素點均與像素平均值進行比對。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TW" sz="1800" i="1" dirty="0">
                <a:ea typeface="微軟正黑體" panose="020B0604030504040204" pitchFamily="34" charset="-120"/>
                <a:hlinkClick r:id="rId3"/>
              </a:rPr>
              <a:t>Reference From Medium</a:t>
            </a:r>
            <a:endParaRPr lang="zh-TW" altLang="en-US" sz="1800" i="1" dirty="0">
              <a:ea typeface="微軟正黑體" panose="020B0604030504040204" pitchFamily="34" charset="-12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1873283-B3AB-18F8-A019-B5374293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6975D1-E95A-4692-2B18-9224EEAE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56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7617F-A786-6399-2C1C-B832CF0E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60" y="2144028"/>
            <a:ext cx="11119280" cy="4583343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TW" sz="3000" dirty="0">
                <a:ea typeface="微軟正黑體" panose="020B0604030504040204" pitchFamily="34" charset="-120"/>
              </a:rPr>
              <a:t>Hash Algorithm</a:t>
            </a:r>
            <a:r>
              <a:rPr lang="zh-TW" altLang="en-US" sz="3000" dirty="0">
                <a:ea typeface="微軟正黑體" panose="020B0604030504040204" pitchFamily="34" charset="-120"/>
              </a:rPr>
              <a:t> 實際應用：</a:t>
            </a:r>
            <a:r>
              <a:rPr lang="en-US" altLang="zh-TW" sz="3000" dirty="0">
                <a:ea typeface="微軟正黑體" panose="020B0604030504040204" pitchFamily="34" charset="-120"/>
              </a:rPr>
              <a:t>Google</a:t>
            </a:r>
            <a:r>
              <a:rPr lang="zh-TW" altLang="en-US" sz="3000" dirty="0">
                <a:ea typeface="微軟正黑體" panose="020B0604030504040204" pitchFamily="34" charset="-120"/>
              </a:rPr>
              <a:t>以圖搜圖</a:t>
            </a:r>
            <a:endParaRPr lang="en-US" altLang="zh-TW" sz="3000" dirty="0"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TW" sz="3000" dirty="0"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endParaRPr lang="zh-TW" altLang="en-US" sz="3000" dirty="0"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97FACD-CEA8-5EC9-486D-E055AC499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60" y="2773721"/>
            <a:ext cx="8033657" cy="401896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D4D36CB-3DCF-D453-2ED5-5F5911FE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218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2063" name="Rectangle: Rounded Corners 206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7617F-A786-6399-2C1C-B832CF0E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altLang="zh-TW" sz="3000" dirty="0">
                <a:solidFill>
                  <a:schemeClr val="bg1"/>
                </a:solidFill>
                <a:ea typeface="微軟正黑體" panose="020B0604030504040204" pitchFamily="34" charset="-120"/>
              </a:rPr>
              <a:t>Ahash </a:t>
            </a:r>
            <a:r>
              <a:rPr lang="zh-TW" altLang="en-US" sz="3000" dirty="0">
                <a:solidFill>
                  <a:schemeClr val="bg1"/>
                </a:solidFill>
                <a:ea typeface="微軟正黑體" panose="020B0604030504040204" pitchFamily="34" charset="-120"/>
              </a:rPr>
              <a:t>均值雜湊演算法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3234D3-43C9-0A95-50C1-268877622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2614" y="2139484"/>
            <a:ext cx="9526771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BA88A6-32EA-A6FE-9400-E9B6644A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BAEA0E-A4DF-8E2D-E1EE-8F56AB12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77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3087" name="Rectangle: Rounded Corners 308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7617F-A786-6399-2C1C-B832CF0E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altLang="zh-TW" sz="3000" dirty="0">
                <a:solidFill>
                  <a:schemeClr val="bg1"/>
                </a:solidFill>
                <a:ea typeface="微軟正黑體" panose="020B0604030504040204" pitchFamily="34" charset="-120"/>
              </a:rPr>
              <a:t>Phash </a:t>
            </a:r>
            <a:r>
              <a:rPr lang="zh-TW" altLang="en-US" sz="3000" dirty="0">
                <a:solidFill>
                  <a:schemeClr val="bg1"/>
                </a:solidFill>
                <a:ea typeface="微軟正黑體" panose="020B0604030504040204" pitchFamily="34" charset="-120"/>
              </a:rPr>
              <a:t>感知雜湊演算法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EE42358-A937-939C-25A6-C1E583B18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572" y="3274072"/>
            <a:ext cx="11420856" cy="182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587649B-65B1-FE34-7298-416C86FCE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9C2867-C206-DBBB-A74A-60CEBB11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60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4109" name="Rectangle 410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4111" name="Rectangle: Rounded Corners 411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7617F-A786-6399-2C1C-B832CF0E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altLang="zh-TW" sz="3000" dirty="0">
                <a:solidFill>
                  <a:schemeClr val="bg1"/>
                </a:solidFill>
                <a:ea typeface="微軟正黑體" panose="020B0604030504040204" pitchFamily="34" charset="-120"/>
              </a:rPr>
              <a:t>Dhash </a:t>
            </a:r>
            <a:r>
              <a:rPr lang="zh-TW" altLang="en-US" sz="3000" dirty="0">
                <a:solidFill>
                  <a:schemeClr val="bg1"/>
                </a:solidFill>
                <a:ea typeface="微軟正黑體" panose="020B0604030504040204" pitchFamily="34" charset="-120"/>
              </a:rPr>
              <a:t>差值雜湊演算法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C11D738-F4D5-5317-69A6-E77EC5E6D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572" y="3245519"/>
            <a:ext cx="11420856" cy="188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7B9E03-83EA-7EF3-09E5-75AFEB74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2755C2-85E4-E3A7-912F-4B560375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494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0611ADFB-D2BB-B4BC-2710-B4E07C9F7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388" y="3256479"/>
            <a:ext cx="3038899" cy="256258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5906D44-8374-EEC2-D621-9CCC383C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 dirty="0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3629616C-359B-154C-762B-885AE05D15C6}"/>
              </a:ext>
            </a:extLst>
          </p:cNvPr>
          <p:cNvSpPr/>
          <p:nvPr/>
        </p:nvSpPr>
        <p:spPr>
          <a:xfrm>
            <a:off x="2454629" y="3987099"/>
            <a:ext cx="1080000" cy="1016338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08E89D4-9A4F-1295-2E4F-7DD1CF071BD6}"/>
              </a:ext>
            </a:extLst>
          </p:cNvPr>
          <p:cNvSpPr txBox="1"/>
          <p:nvPr/>
        </p:nvSpPr>
        <p:spPr>
          <a:xfrm>
            <a:off x="573318" y="4200140"/>
            <a:ext cx="16558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圖像比對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EC1F01C-A26D-CD92-F5AD-D7518800B007}"/>
              </a:ext>
            </a:extLst>
          </p:cNvPr>
          <p:cNvSpPr txBox="1"/>
          <p:nvPr/>
        </p:nvSpPr>
        <p:spPr>
          <a:xfrm rot="1693785">
            <a:off x="3665200" y="4347650"/>
            <a:ext cx="29668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數值資料</a:t>
            </a:r>
          </a:p>
        </p:txBody>
      </p:sp>
      <p:pic>
        <p:nvPicPr>
          <p:cNvPr id="1026" name="Picture 2" descr="Multi-Layer Perceptron Learning in Tensorflow - GeeksforGeeks">
            <a:extLst>
              <a:ext uri="{FF2B5EF4-FFF2-40B4-BE49-F238E27FC236}">
                <a16:creationId xmlns:a16="http://schemas.microsoft.com/office/drawing/2014/main" id="{68735EBE-7C0B-8CD5-7E9D-3B39A25B5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880" y="3230198"/>
            <a:ext cx="4200525" cy="2276475"/>
          </a:xfrm>
          <a:prstGeom prst="rect">
            <a:avLst/>
          </a:prstGeom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64A3BADC-CF91-5EEC-7807-C4F11F50874A}"/>
              </a:ext>
            </a:extLst>
          </p:cNvPr>
          <p:cNvSpPr/>
          <p:nvPr/>
        </p:nvSpPr>
        <p:spPr>
          <a:xfrm>
            <a:off x="6741121" y="4029602"/>
            <a:ext cx="1080000" cy="1016338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1333F62-8921-2C37-5261-F64E4DE363E6}"/>
              </a:ext>
            </a:extLst>
          </p:cNvPr>
          <p:cNvSpPr txBox="1"/>
          <p:nvPr/>
        </p:nvSpPr>
        <p:spPr>
          <a:xfrm>
            <a:off x="3584141" y="6019822"/>
            <a:ext cx="3038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Hash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數值資料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EBA8141-9454-4C22-4D0A-028C45665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799" y="2162454"/>
            <a:ext cx="1762982" cy="18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40F1682-0ABA-4BB8-CBC7-FEFA842DAD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318" y="4815112"/>
            <a:ext cx="1710236" cy="18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3581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13" name="Freeform: Shape 1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696686"/>
            <a:ext cx="4566238" cy="170361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切分資料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8DBEE16-F106-0AB8-21C4-8E2C60E97EC2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資料統計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9" name="內容版面配置區 8">
            <a:extLst>
              <a:ext uri="{FF2B5EF4-FFF2-40B4-BE49-F238E27FC236}">
                <a16:creationId xmlns:a16="http://schemas.microsoft.com/office/drawing/2014/main" id="{1160D666-1577-6FE2-3E5E-9EA9D66E3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630261"/>
              </p:ext>
            </p:extLst>
          </p:nvPr>
        </p:nvGraphicFramePr>
        <p:xfrm>
          <a:off x="5202507" y="1333500"/>
          <a:ext cx="6319364" cy="4291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4838">
                  <a:extLst>
                    <a:ext uri="{9D8B030D-6E8A-4147-A177-3AD203B41FA5}">
                      <a16:colId xmlns:a16="http://schemas.microsoft.com/office/drawing/2014/main" val="781546778"/>
                    </a:ext>
                  </a:extLst>
                </a:gridCol>
                <a:gridCol w="3364526">
                  <a:extLst>
                    <a:ext uri="{9D8B030D-6E8A-4147-A177-3AD203B41FA5}">
                      <a16:colId xmlns:a16="http://schemas.microsoft.com/office/drawing/2014/main" val="2237868080"/>
                    </a:ext>
                  </a:extLst>
                </a:gridCol>
              </a:tblGrid>
              <a:tr h="11986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</a:t>
                      </a:r>
                      <a:endParaRPr lang="en-US" sz="28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6022" marR="20955" marT="50292" marB="3771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count</a:t>
                      </a:r>
                      <a:endParaRPr lang="en-US" sz="28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6022" marR="20955" marT="50292" marB="3771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467648"/>
                  </a:ext>
                </a:extLst>
              </a:tr>
              <a:tr h="1030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</a:t>
                      </a:r>
                      <a:endParaRPr lang="en-US" sz="2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6022" marR="20955" marT="50292" marB="3771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4565</a:t>
                      </a:r>
                      <a:endParaRPr lang="en-US" altLang="zh-TW" sz="2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6022" marR="20955" marT="50292" marB="3771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73471"/>
                  </a:ext>
                </a:extLst>
              </a:tr>
              <a:tr h="1030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</a:t>
                      </a:r>
                      <a:endParaRPr lang="en-US" sz="2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6022" marR="20955" marT="50292" marB="3771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2417</a:t>
                      </a:r>
                      <a:endParaRPr lang="en-US" altLang="zh-TW" sz="2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6022" marR="20955" marT="50292" marB="3771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703169"/>
                  </a:ext>
                </a:extLst>
              </a:tr>
              <a:tr h="1030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  <a:endParaRPr lang="en-US" sz="2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6022" marR="20955" marT="50292" marB="3771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6982</a:t>
                      </a:r>
                      <a:endParaRPr lang="en-US" altLang="zh-TW" sz="2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6022" marR="20955" marT="50292" marB="3771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931593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1FF5D2-169A-748E-185E-D89065FD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85A0B1-A54C-121D-D9E3-CF097AB8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77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 descr="Train/Test Split and Cross Validation - A Python Tutorial - AlgoTrading101  Blog">
            <a:extLst>
              <a:ext uri="{FF2B5EF4-FFF2-40B4-BE49-F238E27FC236}">
                <a16:creationId xmlns:a16="http://schemas.microsoft.com/office/drawing/2014/main" id="{545FB308-B3C3-4A10-9A69-49AADF9C4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8" b="44947"/>
          <a:stretch/>
        </p:blipFill>
        <p:spPr bwMode="auto">
          <a:xfrm>
            <a:off x="547701" y="2547900"/>
            <a:ext cx="11223275" cy="33609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切分資料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9376B7E-0B16-A96A-53D3-EBDE9BD75AE0}"/>
              </a:ext>
            </a:extLst>
          </p:cNvPr>
          <p:cNvSpPr txBox="1">
            <a:spLocks/>
          </p:cNvSpPr>
          <p:nvPr/>
        </p:nvSpPr>
        <p:spPr>
          <a:xfrm>
            <a:off x="4483677" y="4896360"/>
            <a:ext cx="1065786" cy="573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80%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5BEC9734-CC0A-33F0-FF06-2EB71681045D}"/>
              </a:ext>
            </a:extLst>
          </p:cNvPr>
          <p:cNvSpPr txBox="1">
            <a:spLocks/>
          </p:cNvSpPr>
          <p:nvPr/>
        </p:nvSpPr>
        <p:spPr>
          <a:xfrm>
            <a:off x="8523515" y="5879295"/>
            <a:ext cx="3247462" cy="477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1397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F1C29B7-8EFF-B9CB-4645-789D788CA291}"/>
              </a:ext>
            </a:extLst>
          </p:cNvPr>
          <p:cNvSpPr txBox="1"/>
          <p:nvPr/>
        </p:nvSpPr>
        <p:spPr>
          <a:xfrm>
            <a:off x="547702" y="5879295"/>
            <a:ext cx="33645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5585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816001-9252-68C4-8772-8361957091B5}"/>
              </a:ext>
            </a:extLst>
          </p:cNvPr>
          <p:cNvSpPr/>
          <p:nvPr/>
        </p:nvSpPr>
        <p:spPr>
          <a:xfrm>
            <a:off x="8902261" y="4728589"/>
            <a:ext cx="2680138" cy="9038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  <a:spcBef>
                <a:spcPts val="1000"/>
              </a:spcBef>
            </a:pP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  <a:endParaRPr lang="zh-TW" altLang="en-US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8DBEE16-F106-0AB8-21C4-8E2C60E97EC2}"/>
              </a:ext>
            </a:extLst>
          </p:cNvPr>
          <p:cNvSpPr txBox="1"/>
          <p:nvPr/>
        </p:nvSpPr>
        <p:spPr>
          <a:xfrm>
            <a:off x="8406434" y="2547900"/>
            <a:ext cx="33645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總共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6982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5151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切分資料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7617F-A786-6399-2C1C-B832CF0E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34" y="2245489"/>
            <a:ext cx="10704962" cy="392671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Parameters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Train_Size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ea typeface="微軟正黑體" panose="020B0604030504040204" pitchFamily="34" charset="-120"/>
              </a:rPr>
              <a:t>80%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Test_Size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shuffle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stratify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：抽樣</a:t>
            </a:r>
            <a:r>
              <a:rPr lang="zh-TW" altLang="en-US" dirty="0">
                <a:ea typeface="微軟正黑體" panose="020B0604030504040204" pitchFamily="34" charset="-120"/>
              </a:rPr>
              <a:t>比例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依照原始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分布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5906D44-8374-EEC2-D621-9CCC383C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2F3F5F-2202-7AE4-848F-C9B93903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22F1EFB-E8C7-7889-B4F7-F46640C74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34" y="4935352"/>
            <a:ext cx="10659963" cy="88594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306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6CDAE037-F9E0-5391-C736-633EF7AD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7200" dirty="0">
                <a:ea typeface="微軟正黑體" panose="020B0604030504040204" pitchFamily="34" charset="-120"/>
              </a:rPr>
              <a:t>概念說明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1C0435-623E-2F88-E885-ADE294DA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zh-TW" altLang="en-US" kern="1200" dirty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rPr>
              <a:t>創新</a:t>
            </a:r>
            <a:r>
              <a:rPr lang="en-US" altLang="zh-TW" kern="1200" dirty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rPr>
              <a:t>AI</a:t>
            </a:r>
            <a:r>
              <a:rPr lang="zh-TW" altLang="en-US" kern="1200" dirty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rPr>
              <a:t>碩一 </a:t>
            </a:r>
            <a:r>
              <a:rPr lang="en-US" altLang="zh-TW" kern="1200" dirty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rPr>
              <a:t>111C71008 </a:t>
            </a:r>
            <a:r>
              <a:rPr lang="zh-TW" altLang="en-US" kern="1200" dirty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rPr>
              <a:t>何哲平</a:t>
            </a:r>
            <a:endParaRPr lang="en-US" kern="1200" dirty="0">
              <a:solidFill>
                <a:schemeClr val="tx1">
                  <a:tint val="75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471677-8193-0B20-3864-05CADBE5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pic>
        <p:nvPicPr>
          <p:cNvPr id="2" name="Picture 2" descr="414,054 Return Images, Stock Photos &amp; Vectors | Shutterstock">
            <a:hlinkClick r:id="rId2" action="ppaction://hlinksldjump"/>
            <a:extLst>
              <a:ext uri="{FF2B5EF4-FFF2-40B4-BE49-F238E27FC236}">
                <a16:creationId xmlns:a16="http://schemas.microsoft.com/office/drawing/2014/main" id="{3A50F585-8FCA-8088-3462-4BAF268C70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5" t="18342" r="21990" b="25032"/>
          <a:stretch/>
        </p:blipFill>
        <p:spPr bwMode="auto">
          <a:xfrm>
            <a:off x="11347704" y="123898"/>
            <a:ext cx="499835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701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4084578" cy="12390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切分資料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8DBEE16-F106-0AB8-21C4-8E2C60E97EC2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資料統計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47556096-C318-12E7-B91D-F53E79C831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060663"/>
              </p:ext>
            </p:extLst>
          </p:nvPr>
        </p:nvGraphicFramePr>
        <p:xfrm>
          <a:off x="5040601" y="653660"/>
          <a:ext cx="6780305" cy="58233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2279">
                  <a:extLst>
                    <a:ext uri="{9D8B030D-6E8A-4147-A177-3AD203B41FA5}">
                      <a16:colId xmlns:a16="http://schemas.microsoft.com/office/drawing/2014/main" val="3255649165"/>
                    </a:ext>
                  </a:extLst>
                </a:gridCol>
                <a:gridCol w="2412523">
                  <a:extLst>
                    <a:ext uri="{9D8B030D-6E8A-4147-A177-3AD203B41FA5}">
                      <a16:colId xmlns:a16="http://schemas.microsoft.com/office/drawing/2014/main" val="1469810255"/>
                    </a:ext>
                  </a:extLst>
                </a:gridCol>
                <a:gridCol w="2105503">
                  <a:extLst>
                    <a:ext uri="{9D8B030D-6E8A-4147-A177-3AD203B41FA5}">
                      <a16:colId xmlns:a16="http://schemas.microsoft.com/office/drawing/2014/main" val="2141442124"/>
                    </a:ext>
                  </a:extLst>
                </a:gridCol>
              </a:tblGrid>
              <a:tr h="181539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</a:t>
                      </a:r>
                      <a:endParaRPr lang="en-US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51460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Train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zh-TW" alt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訓練集資料</a:t>
                      </a:r>
                      <a:endParaRPr lang="en-US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51460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Test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zh-TW" alt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測試集資料</a:t>
                      </a:r>
                      <a:endParaRPr lang="en-US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51460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126320"/>
                  </a:ext>
                </a:extLst>
              </a:tr>
              <a:tr h="133598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</a:t>
                      </a:r>
                      <a:endParaRPr lang="en-US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3652</a:t>
                      </a:r>
                      <a:endParaRPr lang="en-US" altLang="zh-TW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913</a:t>
                      </a:r>
                      <a:endParaRPr lang="en-US" altLang="zh-TW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524248"/>
                  </a:ext>
                </a:extLst>
              </a:tr>
              <a:tr h="133598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</a:t>
                      </a:r>
                      <a:endParaRPr lang="en-US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1933</a:t>
                      </a:r>
                      <a:endParaRPr lang="en-US" altLang="zh-TW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484</a:t>
                      </a:r>
                      <a:endParaRPr lang="en-US" altLang="zh-TW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271712"/>
                  </a:ext>
                </a:extLst>
              </a:tr>
              <a:tr h="133598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  <a:endParaRPr lang="en-US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5585</a:t>
                      </a:r>
                      <a:endParaRPr lang="en-US" altLang="zh-TW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1397</a:t>
                      </a:r>
                      <a:endParaRPr lang="en-US" altLang="zh-TW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424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780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5DD08181-35BA-5D32-F32A-31456CADC337}"/>
              </a:ext>
            </a:extLst>
          </p:cNvPr>
          <p:cNvGrpSpPr/>
          <p:nvPr/>
        </p:nvGrpSpPr>
        <p:grpSpPr>
          <a:xfrm>
            <a:off x="556855" y="2165062"/>
            <a:ext cx="11199716" cy="4399024"/>
            <a:chOff x="556855" y="2165062"/>
            <a:chExt cx="11199716" cy="4399024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DAA24B19-4229-19F0-60B7-5631E0B9E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855" y="2165062"/>
              <a:ext cx="11199716" cy="439902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5E253AD4-23A8-9DE9-457F-6D955B68A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515" y="4495798"/>
              <a:ext cx="1442628" cy="1709059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建立模型</a:t>
            </a:r>
          </a:p>
        </p:txBody>
      </p:sp>
      <p:pic>
        <p:nvPicPr>
          <p:cNvPr id="1026" name="Picture 2" descr="Multi-Layer Perceptron Learning in Tensorflow - GeeksforGeeks">
            <a:extLst>
              <a:ext uri="{FF2B5EF4-FFF2-40B4-BE49-F238E27FC236}">
                <a16:creationId xmlns:a16="http://schemas.microsoft.com/office/drawing/2014/main" id="{68735EBE-7C0B-8CD5-7E9D-3B39A25B5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927" y="5127569"/>
            <a:ext cx="2650644" cy="1436517"/>
          </a:xfrm>
          <a:prstGeom prst="rect">
            <a:avLst/>
          </a:prstGeom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8A7E2706-0BC1-4C65-8587-A0E06AC2A73F}"/>
              </a:ext>
            </a:extLst>
          </p:cNvPr>
          <p:cNvSpPr/>
          <p:nvPr/>
        </p:nvSpPr>
        <p:spPr>
          <a:xfrm>
            <a:off x="1115568" y="3048000"/>
            <a:ext cx="106157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Ahash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70FA4036-A516-6189-6C38-C88E8B7FAD90}"/>
              </a:ext>
            </a:extLst>
          </p:cNvPr>
          <p:cNvSpPr/>
          <p:nvPr/>
        </p:nvSpPr>
        <p:spPr>
          <a:xfrm>
            <a:off x="1115568" y="3543300"/>
            <a:ext cx="106157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Phash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B34E3374-0CCF-1F3E-E33B-08EB17F96C66}"/>
              </a:ext>
            </a:extLst>
          </p:cNvPr>
          <p:cNvSpPr/>
          <p:nvPr/>
        </p:nvSpPr>
        <p:spPr>
          <a:xfrm>
            <a:off x="1115568" y="4038600"/>
            <a:ext cx="106157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Dhash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14A1764-3DEA-0173-6171-128E7AB58DA1}"/>
              </a:ext>
            </a:extLst>
          </p:cNvPr>
          <p:cNvSpPr txBox="1"/>
          <p:nvPr/>
        </p:nvSpPr>
        <p:spPr>
          <a:xfrm>
            <a:off x="5622372" y="2607558"/>
            <a:ext cx="23677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個神經元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B64746D-24BD-FFDD-A97E-FCDCB56141C0}"/>
              </a:ext>
            </a:extLst>
          </p:cNvPr>
          <p:cNvSpPr txBox="1"/>
          <p:nvPr/>
        </p:nvSpPr>
        <p:spPr>
          <a:xfrm>
            <a:off x="5480921" y="5638003"/>
            <a:ext cx="2650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Activation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Logistic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Sigmoid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4475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建立模型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7617F-A786-6399-2C1C-B832CF0E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34" y="2110277"/>
            <a:ext cx="10704962" cy="3926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HyperParameters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hidden_​​layer_sizes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：指定隱藏層層數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每層單元數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zh-TW" altLang="en-US" dirty="0">
                <a:ea typeface="微軟正黑體" panose="020B0604030504040204" pitchFamily="34" charset="-120"/>
              </a:rPr>
              <a:t>設定 </a:t>
            </a:r>
            <a:r>
              <a:rPr lang="en-US" altLang="zh-TW" dirty="0">
                <a:ea typeface="微軟正黑體" panose="020B0604030504040204" pitchFamily="34" charset="-120"/>
              </a:rPr>
              <a:t>(8,)</a:t>
            </a:r>
            <a:r>
              <a:rPr lang="zh-TW" altLang="en-US" dirty="0">
                <a:ea typeface="微軟正黑體" panose="020B0604030504040204" pitchFamily="34" charset="-120"/>
              </a:rPr>
              <a:t> → 僅一層 </a:t>
            </a:r>
            <a:r>
              <a:rPr lang="en-US" altLang="zh-TW" dirty="0">
                <a:ea typeface="微軟正黑體" panose="020B0604030504040204" pitchFamily="34" charset="-120"/>
              </a:rPr>
              <a:t>8</a:t>
            </a:r>
            <a:r>
              <a:rPr lang="zh-TW" altLang="en-US">
                <a:ea typeface="微軟正黑體" panose="020B0604030504040204" pitchFamily="34" charset="-120"/>
              </a:rPr>
              <a:t>個</a:t>
            </a:r>
            <a:r>
              <a:rPr lang="zh-TW" altLang="en-US" dirty="0">
                <a:ea typeface="微軟正黑體" panose="020B0604030504040204" pitchFamily="34" charset="-120"/>
              </a:rPr>
              <a:t>神經元 的隱藏層。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activation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：隱藏層的激活函數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</a:t>
            </a:r>
            <a:r>
              <a:rPr lang="en-US" altLang="zh-TW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logistic</a:t>
            </a:r>
            <a:r>
              <a:rPr lang="en-US" altLang="zh-TW" dirty="0">
                <a:ea typeface="微軟正黑體" panose="020B0604030504040204" pitchFamily="34" charset="-120"/>
              </a:rPr>
              <a:t> sigmoid </a:t>
            </a:r>
            <a:r>
              <a:rPr lang="zh-TW" altLang="en-US" dirty="0">
                <a:ea typeface="微軟正黑體" panose="020B0604030504040204" pitchFamily="34" charset="-120"/>
              </a:rPr>
              <a:t>函數 </a:t>
            </a:r>
            <a:r>
              <a:rPr lang="en-US" altLang="zh-TW" dirty="0">
                <a:ea typeface="微軟正黑體" panose="020B0604030504040204" pitchFamily="34" charset="-120"/>
              </a:rPr>
              <a:t>f(x) = 1 / (1 + exp(-x))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solver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：優化器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adam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隨機梯度優化器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2CF0E3-2006-530A-29AC-205684AB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32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09E165B-629D-7A46-2B5A-3D4DDD57B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34" y="5445114"/>
            <a:ext cx="8826957" cy="11837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24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建立模型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7617F-A786-6399-2C1C-B832CF0E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34" y="2110277"/>
            <a:ext cx="11145180" cy="3926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HyperParameters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learning_rate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learning_rate_init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：設定學習率為恆定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(constant)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且數值為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batch_size</a:t>
            </a:r>
            <a:r>
              <a:rPr lang="zh-TW" altLang="zh-TW" dirty="0">
                <a:ea typeface="微軟正黑體" panose="020B0604030504040204" pitchFamily="34" charset="-120"/>
              </a:rPr>
              <a:t>：</a:t>
            </a:r>
            <a:r>
              <a:rPr lang="zh-TW" altLang="en-US" dirty="0">
                <a:ea typeface="微軟正黑體" panose="020B0604030504040204" pitchFamily="34" charset="-120"/>
              </a:rPr>
              <a:t>批量大小，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max_iter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：最大迭代次數，設定為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early_stopping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，當驗證分數沒有提高時，提前停止來終止訓練。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2CF0E3-2006-530A-29AC-205684AB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33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09E165B-629D-7A46-2B5A-3D4DDD57B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34" y="5012921"/>
            <a:ext cx="8826957" cy="11837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E3333FD-7B55-C283-12E0-87935BBA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15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43" name="Rectangle 3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44" name="Freeform: Shape 3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45" name="Freeform: Shape 3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dirty="0"/>
              <a:t>Loss Curve </a:t>
            </a:r>
            <a:br>
              <a:rPr lang="en-US" altLang="zh-TW" sz="4800" dirty="0"/>
            </a:br>
            <a:r>
              <a:rPr lang="zh-TW" altLang="en-US" sz="4800" dirty="0"/>
              <a:t>誤差曲線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51D01D05-C7D9-CA2B-6503-B3771BC0D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356" y="1243933"/>
            <a:ext cx="6408836" cy="4218882"/>
          </a:xfrm>
          <a:prstGeom prst="rect">
            <a:avLst/>
          </a:prstGeom>
          <a:noFill/>
        </p:spPr>
      </p:pic>
      <p:sp>
        <p:nvSpPr>
          <p:cNvPr id="25" name="語音泡泡: 矩形 24">
            <a:extLst>
              <a:ext uri="{FF2B5EF4-FFF2-40B4-BE49-F238E27FC236}">
                <a16:creationId xmlns:a16="http://schemas.microsoft.com/office/drawing/2014/main" id="{ED905326-93EC-4602-0816-B1DFA4CFE76B}"/>
              </a:ext>
            </a:extLst>
          </p:cNvPr>
          <p:cNvSpPr/>
          <p:nvPr/>
        </p:nvSpPr>
        <p:spPr>
          <a:xfrm>
            <a:off x="10842171" y="3483338"/>
            <a:ext cx="1304577" cy="699911"/>
          </a:xfrm>
          <a:prstGeom prst="wedgeRectCallout">
            <a:avLst>
              <a:gd name="adj1" fmla="val -4142"/>
              <a:gd name="adj2" fmla="val 1044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最終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loss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0.42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2F8DBFC-AB40-0118-7FAE-32194C51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61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ctr"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評估指標</a:t>
            </a: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:a16="http://schemas.microsoft.com/office/drawing/2014/main" id="{1BE331DE-C174-F84D-8719-1549FB935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ea typeface="微軟正黑體" panose="020B0604030504040204" pitchFamily="34" charset="-120"/>
              </a:rPr>
              <a:t>正確率 </a:t>
            </a:r>
            <a:r>
              <a:rPr lang="en-US" altLang="zh-TW" sz="2000" b="1" dirty="0">
                <a:ea typeface="微軟正黑體" panose="020B0604030504040204" pitchFamily="34" charset="-120"/>
              </a:rPr>
              <a:t>Accuracy</a:t>
            </a:r>
            <a:r>
              <a:rPr lang="zh-TW" altLang="en-US" sz="2000" dirty="0">
                <a:ea typeface="微軟正黑體" panose="020B0604030504040204" pitchFamily="34" charset="-120"/>
              </a:rPr>
              <a:t>：</a:t>
            </a:r>
            <a:br>
              <a:rPr lang="en-US" altLang="zh-TW" sz="2000" dirty="0">
                <a:ea typeface="微軟正黑體" panose="020B0604030504040204" pitchFamily="34" charset="-120"/>
              </a:rPr>
            </a:br>
            <a:r>
              <a:rPr lang="zh-TW" altLang="en-US" sz="2000" dirty="0">
                <a:ea typeface="微軟正黑體" panose="020B0604030504040204" pitchFamily="34" charset="-120"/>
              </a:rPr>
              <a:t>有多少比例的樣本預測對了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ea typeface="微軟正黑體" panose="020B0604030504040204" pitchFamily="34" charset="-120"/>
              </a:rPr>
              <a:t>精確率 </a:t>
            </a:r>
            <a:r>
              <a:rPr lang="en-US" altLang="zh-TW" sz="2000" b="1" dirty="0">
                <a:ea typeface="微軟正黑體" panose="020B0604030504040204" pitchFamily="34" charset="-120"/>
              </a:rPr>
              <a:t>Precision</a:t>
            </a:r>
            <a:r>
              <a:rPr lang="zh-TW" altLang="en-US" sz="2000" dirty="0">
                <a:ea typeface="微軟正黑體" panose="020B0604030504040204" pitchFamily="34" charset="-120"/>
              </a:rPr>
              <a:t>：</a:t>
            </a:r>
            <a:br>
              <a:rPr lang="en-US" altLang="zh-TW" sz="2000" dirty="0">
                <a:ea typeface="微軟正黑體" panose="020B0604030504040204" pitchFamily="34" charset="-120"/>
              </a:rPr>
            </a:br>
            <a:r>
              <a:rPr lang="zh-TW" altLang="en-US" sz="2000" dirty="0">
                <a:ea typeface="微軟正黑體" panose="020B0604030504040204" pitchFamily="34" charset="-120"/>
              </a:rPr>
              <a:t>預測為正的樣本中有多少預測對了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ea typeface="微軟正黑體" panose="020B0604030504040204" pitchFamily="34" charset="-120"/>
              </a:rPr>
              <a:t>召回率 </a:t>
            </a:r>
            <a:r>
              <a:rPr lang="en-US" altLang="zh-TW" sz="2000" b="1" dirty="0">
                <a:ea typeface="微軟正黑體" panose="020B0604030504040204" pitchFamily="34" charset="-120"/>
              </a:rPr>
              <a:t>Recall</a:t>
            </a:r>
            <a:r>
              <a:rPr lang="zh-TW" altLang="en-US" sz="2000" dirty="0">
                <a:ea typeface="微軟正黑體" panose="020B0604030504040204" pitchFamily="34" charset="-120"/>
              </a:rPr>
              <a:t>：</a:t>
            </a:r>
            <a:br>
              <a:rPr lang="en-US" altLang="zh-TW" sz="2000" dirty="0">
                <a:ea typeface="微軟正黑體" panose="020B0604030504040204" pitchFamily="34" charset="-120"/>
              </a:rPr>
            </a:br>
            <a:r>
              <a:rPr lang="zh-TW" altLang="en-US" sz="2000" dirty="0">
                <a:ea typeface="微軟正黑體" panose="020B0604030504040204" pitchFamily="34" charset="-120"/>
              </a:rPr>
              <a:t>真實正的樣本有多少被預測對了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ea typeface="微軟正黑體" panose="020B0604030504040204" pitchFamily="34" charset="-120"/>
              </a:rPr>
              <a:t>F1</a:t>
            </a:r>
            <a:r>
              <a:rPr lang="el-GR" altLang="zh-TW" sz="2000" b="1" dirty="0">
                <a:ea typeface="微軟正黑體" panose="020B0604030504040204" pitchFamily="34" charset="-120"/>
              </a:rPr>
              <a:t>_</a:t>
            </a:r>
            <a:r>
              <a:rPr lang="en-US" altLang="zh-TW" sz="2000" b="1" dirty="0">
                <a:ea typeface="微軟正黑體" panose="020B0604030504040204" pitchFamily="34" charset="-120"/>
              </a:rPr>
              <a:t>Score</a:t>
            </a:r>
            <a:r>
              <a:rPr lang="zh-TW" altLang="en-US" sz="2000" dirty="0">
                <a:ea typeface="微軟正黑體" panose="020B0604030504040204" pitchFamily="34" charset="-120"/>
              </a:rPr>
              <a:t>：</a:t>
            </a:r>
            <a:br>
              <a:rPr lang="en-US" altLang="zh-TW" sz="2000" dirty="0">
                <a:ea typeface="微軟正黑體" panose="020B0604030504040204" pitchFamily="34" charset="-120"/>
              </a:rPr>
            </a:br>
            <a:r>
              <a:rPr lang="zh-TW" altLang="en-US" sz="2000" dirty="0">
                <a:ea typeface="微軟正黑體" panose="020B0604030504040204" pitchFamily="34" charset="-120"/>
              </a:rPr>
              <a:t>綜合考量 </a:t>
            </a:r>
            <a:r>
              <a:rPr lang="en-US" altLang="zh-TW" sz="2000" dirty="0">
                <a:ea typeface="微軟正黑體" panose="020B0604030504040204" pitchFamily="34" charset="-120"/>
              </a:rPr>
              <a:t>Precision</a:t>
            </a:r>
            <a:r>
              <a:rPr lang="zh-TW" altLang="en-US" sz="2000" dirty="0">
                <a:ea typeface="微軟正黑體" panose="020B0604030504040204" pitchFamily="34" charset="-120"/>
              </a:rPr>
              <a:t>與</a:t>
            </a:r>
            <a:r>
              <a:rPr lang="en-US" altLang="zh-TW" sz="2000" dirty="0">
                <a:ea typeface="微軟正黑體" panose="020B0604030504040204" pitchFamily="34" charset="-120"/>
              </a:rPr>
              <a:t>Recall</a:t>
            </a:r>
          </a:p>
        </p:txBody>
      </p:sp>
      <p:pic>
        <p:nvPicPr>
          <p:cNvPr id="3074" name="Picture 2" descr="一張含有 螢幕擷取畫面, 正方形 的圖片&#10;&#10;自動產生的描述">
            <a:extLst>
              <a:ext uri="{FF2B5EF4-FFF2-40B4-BE49-F238E27FC236}">
                <a16:creationId xmlns:a16="http://schemas.microsoft.com/office/drawing/2014/main" id="{970E108C-D689-4A69-A586-41E41A447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5816" y="943036"/>
            <a:ext cx="6440424" cy="491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085175C-BBCA-38C1-39FC-7D5B431A0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35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B4FBA61-BB1C-3AE9-27FB-1D235620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44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14" name="Freeform: Shape 18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636335" cy="1124712"/>
          </a:xfrm>
        </p:spPr>
        <p:txBody>
          <a:bodyPr anchor="b">
            <a:noAutofit/>
          </a:bodyPr>
          <a:lstStyle/>
          <a:p>
            <a:r>
              <a:rPr lang="zh-TW" altLang="en-US" sz="3800" dirty="0">
                <a:ea typeface="微軟正黑體" panose="020B0604030504040204" pitchFamily="34" charset="-120"/>
              </a:rPr>
              <a:t>模型成果：</a:t>
            </a:r>
            <a:br>
              <a:rPr lang="en-US" altLang="zh-TW" sz="3800" dirty="0">
                <a:ea typeface="微軟正黑體" panose="020B0604030504040204" pitchFamily="34" charset="-120"/>
              </a:rPr>
            </a:br>
            <a:r>
              <a:rPr lang="en-US" altLang="zh-TW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</a:t>
            </a: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測試資料</a:t>
            </a: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584516E-650F-CDBA-6F0B-A8B25459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Accuracy</a:t>
            </a:r>
            <a:r>
              <a:rPr lang="zh-TW" altLang="en-US" dirty="0"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ea typeface="微軟正黑體" panose="020B0604030504040204" pitchFamily="34" charset="-120"/>
              </a:rPr>
              <a:t>82.61%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1154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答錯</a:t>
            </a:r>
            <a:r>
              <a:rPr lang="en-US" altLang="zh-TW" dirty="0">
                <a:ea typeface="微軟正黑體" panose="020B0604030504040204" pitchFamily="34" charset="-120"/>
              </a:rPr>
              <a:t>243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CFC37B6-699B-85F6-25F4-69A90AC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98967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創新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AI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碩一 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111C71008 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何哲平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7F6B99B-D8D8-1B1D-78F0-DA3ABF47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36</a:t>
            </a:fld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046CE9B-85CC-A48C-88C2-596494995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31824"/>
              </p:ext>
            </p:extLst>
          </p:nvPr>
        </p:nvGraphicFramePr>
        <p:xfrm>
          <a:off x="4801285" y="1329620"/>
          <a:ext cx="6921943" cy="2227720"/>
        </p:xfrm>
        <a:graphic>
          <a:graphicData uri="http://schemas.openxmlformats.org/drawingml/2006/table">
            <a:tbl>
              <a:tblPr firstRow="1" bandRow="1"/>
              <a:tblGrid>
                <a:gridCol w="505171">
                  <a:extLst>
                    <a:ext uri="{9D8B030D-6E8A-4147-A177-3AD203B41FA5}">
                      <a16:colId xmlns:a16="http://schemas.microsoft.com/office/drawing/2014/main" val="910777063"/>
                    </a:ext>
                  </a:extLst>
                </a:gridCol>
                <a:gridCol w="1664578">
                  <a:extLst>
                    <a:ext uri="{9D8B030D-6E8A-4147-A177-3AD203B41FA5}">
                      <a16:colId xmlns:a16="http://schemas.microsoft.com/office/drawing/2014/main" val="64588414"/>
                    </a:ext>
                  </a:extLst>
                </a:gridCol>
                <a:gridCol w="1925101">
                  <a:extLst>
                    <a:ext uri="{9D8B030D-6E8A-4147-A177-3AD203B41FA5}">
                      <a16:colId xmlns:a16="http://schemas.microsoft.com/office/drawing/2014/main" val="3438924906"/>
                    </a:ext>
                  </a:extLst>
                </a:gridCol>
                <a:gridCol w="1887144">
                  <a:extLst>
                    <a:ext uri="{9D8B030D-6E8A-4147-A177-3AD203B41FA5}">
                      <a16:colId xmlns:a16="http://schemas.microsoft.com/office/drawing/2014/main" val="2395940529"/>
                    </a:ext>
                  </a:extLst>
                </a:gridCol>
                <a:gridCol w="939949">
                  <a:extLst>
                    <a:ext uri="{9D8B030D-6E8A-4147-A177-3AD203B41FA5}">
                      <a16:colId xmlns:a16="http://schemas.microsoft.com/office/drawing/2014/main" val="4071409549"/>
                    </a:ext>
                  </a:extLst>
                </a:gridCol>
              </a:tblGrid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預測值</a:t>
                      </a:r>
                    </a:p>
                  </a:txBody>
                  <a:tcPr marL="8281" marR="8281" marT="8281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87447"/>
                  </a:ext>
                </a:extLst>
              </a:tr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Predict_NG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Predict_OK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84791"/>
                  </a:ext>
                </a:extLst>
              </a:tr>
              <a:tr h="44554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際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Label_NG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295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189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484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477570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Label_OK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859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913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210897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349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1048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1397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97914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C81BA232-27A9-35E2-D49D-3782AAAC8BFF}"/>
              </a:ext>
            </a:extLst>
          </p:cNvPr>
          <p:cNvSpPr txBox="1"/>
          <p:nvPr/>
        </p:nvSpPr>
        <p:spPr>
          <a:xfrm>
            <a:off x="4801285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84.53%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60.95%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70.83%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4EB5C95-DAC1-CDEE-D78B-7193AD4146DA}"/>
              </a:ext>
            </a:extLst>
          </p:cNvPr>
          <p:cNvSpPr txBox="1"/>
          <p:nvPr/>
        </p:nvSpPr>
        <p:spPr>
          <a:xfrm>
            <a:off x="8319122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81.97%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94.09%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87.61%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A678A1C4-E3B8-6F28-38B0-D8CC09403150}"/>
              </a:ext>
            </a:extLst>
          </p:cNvPr>
          <p:cNvSpPr txBox="1">
            <a:spLocks/>
          </p:cNvSpPr>
          <p:nvPr/>
        </p:nvSpPr>
        <p:spPr>
          <a:xfrm>
            <a:off x="4801285" y="462815"/>
            <a:ext cx="4197758" cy="6143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資料不平衡，</a:t>
            </a:r>
            <a:r>
              <a:rPr lang="en-US" altLang="zh-TW" sz="2000" dirty="0">
                <a:ea typeface="微軟正黑體" panose="020B0604030504040204" pitchFamily="34" charset="-120"/>
              </a:rPr>
              <a:t>NG</a:t>
            </a:r>
            <a:r>
              <a:rPr lang="zh-TW" altLang="en-US" sz="2000" dirty="0">
                <a:ea typeface="微軟正黑體" panose="020B0604030504040204" pitchFamily="34" charset="-120"/>
              </a:rPr>
              <a:t>與</a:t>
            </a:r>
            <a:r>
              <a:rPr lang="en-US" altLang="zh-TW" sz="2000" dirty="0">
                <a:ea typeface="微軟正黑體" panose="020B0604030504040204" pitchFamily="34" charset="-120"/>
              </a:rPr>
              <a:t>OK</a:t>
            </a:r>
            <a:r>
              <a:rPr lang="zh-TW" altLang="en-US" sz="2000" dirty="0">
                <a:ea typeface="微軟正黑體" panose="020B0604030504040204" pitchFamily="34" charset="-120"/>
              </a:rPr>
              <a:t>數量不一致</a:t>
            </a:r>
          </a:p>
        </p:txBody>
      </p:sp>
    </p:spTree>
    <p:extLst>
      <p:ext uri="{BB962C8B-B14F-4D97-AF65-F5344CB8AC3E}">
        <p14:creationId xmlns:p14="http://schemas.microsoft.com/office/powerpoint/2010/main" val="2183989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14" name="Freeform: Shape 18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636335" cy="1124712"/>
          </a:xfrm>
        </p:spPr>
        <p:txBody>
          <a:bodyPr anchor="b">
            <a:noAutofit/>
          </a:bodyPr>
          <a:lstStyle/>
          <a:p>
            <a:r>
              <a:rPr lang="zh-TW" altLang="en-US" sz="3800" dirty="0">
                <a:ea typeface="微軟正黑體" panose="020B0604030504040204" pitchFamily="34" charset="-120"/>
              </a:rPr>
              <a:t>模型成果：</a:t>
            </a:r>
            <a:br>
              <a:rPr lang="en-US" altLang="zh-TW" sz="3800" dirty="0">
                <a:ea typeface="微軟正黑體" panose="020B0604030504040204" pitchFamily="34" charset="-120"/>
              </a:rPr>
            </a:br>
            <a:r>
              <a:rPr lang="en-US" altLang="zh-TW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</a:t>
            </a: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訓練資料</a:t>
            </a: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584516E-650F-CDBA-6F0B-A8B25459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Accuracy</a:t>
            </a:r>
            <a:r>
              <a:rPr lang="zh-TW" altLang="en-US" dirty="0"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ea typeface="微軟正黑體" panose="020B0604030504040204" pitchFamily="34" charset="-120"/>
              </a:rPr>
              <a:t>82.51%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4608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答錯</a:t>
            </a:r>
            <a:r>
              <a:rPr lang="en-US" altLang="zh-TW" dirty="0">
                <a:ea typeface="微軟正黑體" panose="020B0604030504040204" pitchFamily="34" charset="-120"/>
              </a:rPr>
              <a:t>977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CFC37B6-699B-85F6-25F4-69A90AC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98967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創新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AI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碩一 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111C71008 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何哲平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7F6B99B-D8D8-1B1D-78F0-DA3ABF47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37</a:t>
            </a:fld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81BA232-27A9-35E2-D49D-3782AAAC8BFF}"/>
              </a:ext>
            </a:extLst>
          </p:cNvPr>
          <p:cNvSpPr txBox="1"/>
          <p:nvPr/>
        </p:nvSpPr>
        <p:spPr>
          <a:xfrm>
            <a:off x="4801285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85.78%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59.29%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70.11%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4EB5C95-DAC1-CDEE-D78B-7193AD4146DA}"/>
              </a:ext>
            </a:extLst>
          </p:cNvPr>
          <p:cNvSpPr txBox="1"/>
          <p:nvPr/>
        </p:nvSpPr>
        <p:spPr>
          <a:xfrm>
            <a:off x="8319122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81.48%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94.8%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87.63%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5D7ECD8-CE77-CE4D-E8D4-CE367F982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41678"/>
              </p:ext>
            </p:extLst>
          </p:nvPr>
        </p:nvGraphicFramePr>
        <p:xfrm>
          <a:off x="4801285" y="1329620"/>
          <a:ext cx="6921943" cy="2227720"/>
        </p:xfrm>
        <a:graphic>
          <a:graphicData uri="http://schemas.openxmlformats.org/drawingml/2006/table">
            <a:tbl>
              <a:tblPr firstRow="1" bandRow="1"/>
              <a:tblGrid>
                <a:gridCol w="505171">
                  <a:extLst>
                    <a:ext uri="{9D8B030D-6E8A-4147-A177-3AD203B41FA5}">
                      <a16:colId xmlns:a16="http://schemas.microsoft.com/office/drawing/2014/main" val="910777063"/>
                    </a:ext>
                  </a:extLst>
                </a:gridCol>
                <a:gridCol w="1664578">
                  <a:extLst>
                    <a:ext uri="{9D8B030D-6E8A-4147-A177-3AD203B41FA5}">
                      <a16:colId xmlns:a16="http://schemas.microsoft.com/office/drawing/2014/main" val="64588414"/>
                    </a:ext>
                  </a:extLst>
                </a:gridCol>
                <a:gridCol w="1925101">
                  <a:extLst>
                    <a:ext uri="{9D8B030D-6E8A-4147-A177-3AD203B41FA5}">
                      <a16:colId xmlns:a16="http://schemas.microsoft.com/office/drawing/2014/main" val="3438924906"/>
                    </a:ext>
                  </a:extLst>
                </a:gridCol>
                <a:gridCol w="1887144">
                  <a:extLst>
                    <a:ext uri="{9D8B030D-6E8A-4147-A177-3AD203B41FA5}">
                      <a16:colId xmlns:a16="http://schemas.microsoft.com/office/drawing/2014/main" val="2395940529"/>
                    </a:ext>
                  </a:extLst>
                </a:gridCol>
                <a:gridCol w="939949">
                  <a:extLst>
                    <a:ext uri="{9D8B030D-6E8A-4147-A177-3AD203B41FA5}">
                      <a16:colId xmlns:a16="http://schemas.microsoft.com/office/drawing/2014/main" val="4071409549"/>
                    </a:ext>
                  </a:extLst>
                </a:gridCol>
              </a:tblGrid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預測值</a:t>
                      </a:r>
                    </a:p>
                  </a:txBody>
                  <a:tcPr marL="8281" marR="8281" marT="8281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87447"/>
                  </a:ext>
                </a:extLst>
              </a:tr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Predict_NG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Predict_OK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84791"/>
                  </a:ext>
                </a:extLst>
              </a:tr>
              <a:tr h="44554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際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Label_NG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1146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787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1933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477570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Label_OK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190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3462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3652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210897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1336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4249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5585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979145"/>
                  </a:ext>
                </a:extLst>
              </a:tr>
            </a:tbl>
          </a:graphicData>
        </a:graphic>
      </p:graphicFrame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E1B27893-B56F-7FAD-9824-AF9C3E58CF14}"/>
              </a:ext>
            </a:extLst>
          </p:cNvPr>
          <p:cNvSpPr txBox="1">
            <a:spLocks/>
          </p:cNvSpPr>
          <p:nvPr/>
        </p:nvSpPr>
        <p:spPr>
          <a:xfrm>
            <a:off x="4801285" y="462815"/>
            <a:ext cx="4197758" cy="6143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資料不平衡，</a:t>
            </a:r>
            <a:r>
              <a:rPr lang="en-US" altLang="zh-TW" sz="2000" dirty="0">
                <a:ea typeface="微軟正黑體" panose="020B0604030504040204" pitchFamily="34" charset="-120"/>
              </a:rPr>
              <a:t>NG</a:t>
            </a:r>
            <a:r>
              <a:rPr lang="zh-TW" altLang="en-US" sz="2000" dirty="0">
                <a:ea typeface="微軟正黑體" panose="020B0604030504040204" pitchFamily="34" charset="-120"/>
              </a:rPr>
              <a:t>與</a:t>
            </a:r>
            <a:r>
              <a:rPr lang="en-US" altLang="zh-TW" sz="2000" dirty="0">
                <a:ea typeface="微軟正黑體" panose="020B0604030504040204" pitchFamily="34" charset="-120"/>
              </a:rPr>
              <a:t>OK</a:t>
            </a:r>
            <a:r>
              <a:rPr lang="zh-TW" altLang="en-US" sz="2000" dirty="0">
                <a:ea typeface="微軟正黑體" panose="020B0604030504040204" pitchFamily="34" charset="-120"/>
              </a:rPr>
              <a:t>數量不一致</a:t>
            </a:r>
          </a:p>
        </p:txBody>
      </p:sp>
    </p:spTree>
    <p:extLst>
      <p:ext uri="{BB962C8B-B14F-4D97-AF65-F5344CB8AC3E}">
        <p14:creationId xmlns:p14="http://schemas.microsoft.com/office/powerpoint/2010/main" val="1434953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14" name="Freeform: Shape 18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636335" cy="1124712"/>
          </a:xfrm>
        </p:spPr>
        <p:txBody>
          <a:bodyPr anchor="b">
            <a:noAutofit/>
          </a:bodyPr>
          <a:lstStyle/>
          <a:p>
            <a:r>
              <a:rPr lang="zh-TW" altLang="en-US" sz="3800" dirty="0">
                <a:ea typeface="微軟正黑體" panose="020B0604030504040204" pitchFamily="34" charset="-120"/>
              </a:rPr>
              <a:t>模型成果：</a:t>
            </a:r>
            <a:br>
              <a:rPr lang="en-US" altLang="zh-TW" sz="3800" dirty="0">
                <a:ea typeface="微軟正黑體" panose="020B0604030504040204" pitchFamily="34" charset="-120"/>
              </a:rPr>
            </a:br>
            <a:r>
              <a:rPr lang="en-US" altLang="zh-TW" sz="3800" dirty="0">
                <a:ea typeface="微軟正黑體" panose="020B0604030504040204" pitchFamily="34" charset="-120"/>
              </a:rPr>
              <a:t>All</a:t>
            </a:r>
            <a:r>
              <a:rPr lang="zh-TW" altLang="en-US" sz="3800" dirty="0">
                <a:ea typeface="微軟正黑體" panose="020B0604030504040204" pitchFamily="34" charset="-120"/>
              </a:rPr>
              <a:t>所有</a:t>
            </a: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584516E-650F-CDBA-6F0B-A8B25459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4148639" cy="3207258"/>
          </a:xfrm>
        </p:spPr>
        <p:txBody>
          <a:bodyPr anchor="t"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CV</a:t>
            </a:r>
            <a:r>
              <a:rPr lang="zh-TW" altLang="en-US" dirty="0">
                <a:ea typeface="微軟正黑體" panose="020B0604030504040204" pitchFamily="34" charset="-120"/>
              </a:rPr>
              <a:t>交叉驗證：</a:t>
            </a:r>
            <a:r>
              <a:rPr lang="en-US" altLang="zh-TW" dirty="0">
                <a:ea typeface="微軟正黑體" panose="020B0604030504040204" pitchFamily="34" charset="-120"/>
              </a:rPr>
              <a:t>81.95%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zh-TW" altLang="en-US" dirty="0">
                <a:ea typeface="微軟正黑體" panose="020B0604030504040204" pitchFamily="34" charset="-120"/>
              </a:rPr>
              <a:t>（</a:t>
            </a:r>
            <a:r>
              <a:rPr lang="en-US" altLang="zh-TW" dirty="0">
                <a:ea typeface="微軟正黑體" panose="020B0604030504040204" pitchFamily="34" charset="-120"/>
              </a:rPr>
              <a:t>CV=483</a:t>
            </a:r>
            <a:r>
              <a:rPr lang="zh-TW" altLang="en-US" dirty="0">
                <a:ea typeface="微軟正黑體" panose="020B0604030504040204" pitchFamily="34" charset="-120"/>
              </a:rPr>
              <a:t>）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Accuracy</a:t>
            </a:r>
            <a:r>
              <a:rPr lang="zh-TW" altLang="en-US" dirty="0"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ea typeface="微軟正黑體" panose="020B0604030504040204" pitchFamily="34" charset="-120"/>
              </a:rPr>
              <a:t>82.53%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5762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1220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CFC37B6-699B-85F6-25F4-69A90AC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98967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創新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AI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碩一 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111C71008 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何哲平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7F6B99B-D8D8-1B1D-78F0-DA3ABF47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38</a:t>
            </a:fld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81BA232-27A9-35E2-D49D-3782AAAC8BFF}"/>
              </a:ext>
            </a:extLst>
          </p:cNvPr>
          <p:cNvSpPr txBox="1"/>
          <p:nvPr/>
        </p:nvSpPr>
        <p:spPr>
          <a:xfrm>
            <a:off x="4801285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85.52%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59.62%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70.26%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4EB5C95-DAC1-CDEE-D78B-7193AD4146DA}"/>
              </a:ext>
            </a:extLst>
          </p:cNvPr>
          <p:cNvSpPr txBox="1"/>
          <p:nvPr/>
        </p:nvSpPr>
        <p:spPr>
          <a:xfrm>
            <a:off x="8319122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81.57%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94.65%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87.63%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5D7ECD8-CE77-CE4D-E8D4-CE367F982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903466"/>
              </p:ext>
            </p:extLst>
          </p:nvPr>
        </p:nvGraphicFramePr>
        <p:xfrm>
          <a:off x="4801285" y="1329620"/>
          <a:ext cx="6921943" cy="2227720"/>
        </p:xfrm>
        <a:graphic>
          <a:graphicData uri="http://schemas.openxmlformats.org/drawingml/2006/table">
            <a:tbl>
              <a:tblPr firstRow="1" bandRow="1"/>
              <a:tblGrid>
                <a:gridCol w="505171">
                  <a:extLst>
                    <a:ext uri="{9D8B030D-6E8A-4147-A177-3AD203B41FA5}">
                      <a16:colId xmlns:a16="http://schemas.microsoft.com/office/drawing/2014/main" val="910777063"/>
                    </a:ext>
                  </a:extLst>
                </a:gridCol>
                <a:gridCol w="1664578">
                  <a:extLst>
                    <a:ext uri="{9D8B030D-6E8A-4147-A177-3AD203B41FA5}">
                      <a16:colId xmlns:a16="http://schemas.microsoft.com/office/drawing/2014/main" val="64588414"/>
                    </a:ext>
                  </a:extLst>
                </a:gridCol>
                <a:gridCol w="1925101">
                  <a:extLst>
                    <a:ext uri="{9D8B030D-6E8A-4147-A177-3AD203B41FA5}">
                      <a16:colId xmlns:a16="http://schemas.microsoft.com/office/drawing/2014/main" val="3438924906"/>
                    </a:ext>
                  </a:extLst>
                </a:gridCol>
                <a:gridCol w="1887144">
                  <a:extLst>
                    <a:ext uri="{9D8B030D-6E8A-4147-A177-3AD203B41FA5}">
                      <a16:colId xmlns:a16="http://schemas.microsoft.com/office/drawing/2014/main" val="2395940529"/>
                    </a:ext>
                  </a:extLst>
                </a:gridCol>
                <a:gridCol w="939949">
                  <a:extLst>
                    <a:ext uri="{9D8B030D-6E8A-4147-A177-3AD203B41FA5}">
                      <a16:colId xmlns:a16="http://schemas.microsoft.com/office/drawing/2014/main" val="4071409549"/>
                    </a:ext>
                  </a:extLst>
                </a:gridCol>
              </a:tblGrid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預測值</a:t>
                      </a:r>
                    </a:p>
                  </a:txBody>
                  <a:tcPr marL="8281" marR="8281" marT="8281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87447"/>
                  </a:ext>
                </a:extLst>
              </a:tr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Predict_NG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Predict_OK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84791"/>
                  </a:ext>
                </a:extLst>
              </a:tr>
              <a:tr h="44554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際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Label_NG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1441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976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2417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477570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Label_OK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244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4321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4565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210897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1685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5297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6982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979145"/>
                  </a:ext>
                </a:extLst>
              </a:tr>
            </a:tbl>
          </a:graphicData>
        </a:graphic>
      </p:graphicFrame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00BD5FEA-79F8-0307-033D-098970349AB7}"/>
              </a:ext>
            </a:extLst>
          </p:cNvPr>
          <p:cNvSpPr txBox="1">
            <a:spLocks/>
          </p:cNvSpPr>
          <p:nvPr/>
        </p:nvSpPr>
        <p:spPr>
          <a:xfrm>
            <a:off x="4801285" y="462815"/>
            <a:ext cx="4197758" cy="6143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資料不平衡，</a:t>
            </a:r>
            <a:r>
              <a:rPr lang="en-US" altLang="zh-TW" sz="2000" dirty="0">
                <a:ea typeface="微軟正黑體" panose="020B0604030504040204" pitchFamily="34" charset="-120"/>
              </a:rPr>
              <a:t>NG</a:t>
            </a:r>
            <a:r>
              <a:rPr lang="zh-TW" altLang="en-US" sz="2000" dirty="0">
                <a:ea typeface="微軟正黑體" panose="020B0604030504040204" pitchFamily="34" charset="-120"/>
              </a:rPr>
              <a:t>與</a:t>
            </a:r>
            <a:r>
              <a:rPr lang="en-US" altLang="zh-TW" sz="2000" dirty="0">
                <a:ea typeface="微軟正黑體" panose="020B0604030504040204" pitchFamily="34" charset="-120"/>
              </a:rPr>
              <a:t>OK</a:t>
            </a:r>
            <a:r>
              <a:rPr lang="zh-TW" altLang="en-US" sz="2000" dirty="0">
                <a:ea typeface="微軟正黑體" panose="020B0604030504040204" pitchFamily="34" charset="-120"/>
              </a:rPr>
              <a:t>數量不一致</a:t>
            </a:r>
          </a:p>
        </p:txBody>
      </p:sp>
    </p:spTree>
    <p:extLst>
      <p:ext uri="{BB962C8B-B14F-4D97-AF65-F5344CB8AC3E}">
        <p14:creationId xmlns:p14="http://schemas.microsoft.com/office/powerpoint/2010/main" val="668726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0" name="Rectangle 1102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1112" name="Freeform: Shape 1104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1113" name="Freeform: Shape 1106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Resample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1109" name="Rectangle 1108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111" name="Rectangle 111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1" name="內容版面配置區 3">
            <a:extLst>
              <a:ext uri="{FF2B5EF4-FFF2-40B4-BE49-F238E27FC236}">
                <a16:creationId xmlns:a16="http://schemas.microsoft.com/office/drawing/2014/main" id="{73094602-C817-64BA-0FE6-930411D0359E}"/>
              </a:ext>
            </a:extLst>
          </p:cNvPr>
          <p:cNvSpPr txBox="1">
            <a:spLocks/>
          </p:cNvSpPr>
          <p:nvPr/>
        </p:nvSpPr>
        <p:spPr>
          <a:xfrm>
            <a:off x="438912" y="2512611"/>
            <a:ext cx="4832803" cy="366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ea typeface="微軟正黑體" panose="020B0604030504040204" pitchFamily="34" charset="-120"/>
              </a:rPr>
              <a:t>利用</a:t>
            </a:r>
            <a:r>
              <a:rPr lang="en-US" altLang="zh-TW" dirty="0">
                <a:ea typeface="微軟正黑體" panose="020B0604030504040204" pitchFamily="34" charset="-120"/>
              </a:rPr>
              <a:t>sklearn.resample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zh-TW" altLang="en-US" dirty="0">
                <a:ea typeface="微軟正黑體" panose="020B0604030504040204" pitchFamily="34" charset="-120"/>
              </a:rPr>
              <a:t>隨機抽取</a:t>
            </a:r>
            <a:r>
              <a:rPr lang="en-US" altLang="zh-TW" dirty="0">
                <a:ea typeface="微軟正黑體" panose="020B0604030504040204" pitchFamily="34" charset="-120"/>
              </a:rPr>
              <a:t>OK</a:t>
            </a:r>
            <a:r>
              <a:rPr lang="zh-TW" altLang="en-US" dirty="0">
                <a:ea typeface="微軟正黑體" panose="020B0604030504040204" pitchFamily="34" charset="-120"/>
              </a:rPr>
              <a:t>正常的資料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zh-TW" altLang="en-US" dirty="0">
                <a:ea typeface="微軟正黑體" panose="020B0604030504040204" pitchFamily="34" charset="-120"/>
              </a:rPr>
              <a:t>使資料平衡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zh-TW" altLang="en-US" dirty="0">
                <a:ea typeface="微軟正黑體" panose="020B0604030504040204" pitchFamily="34" charset="-120"/>
              </a:rPr>
              <a:t>其它超參數保持不變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zh-TW" altLang="en-US" dirty="0">
                <a:ea typeface="微軟正黑體" panose="020B0604030504040204" pitchFamily="34" charset="-120"/>
              </a:rPr>
              <a:t>觀察資料平衡後模型的正確率</a:t>
            </a:r>
            <a:endParaRPr lang="en-US" altLang="zh-TW" dirty="0"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00BB49F-5BA6-3C69-09D1-C2F12D48B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577" y="517600"/>
            <a:ext cx="4354286" cy="2743200"/>
          </a:xfrm>
          <a:prstGeom prst="rect">
            <a:avLst/>
          </a:prstGeom>
        </p:spPr>
      </p:pic>
      <p:pic>
        <p:nvPicPr>
          <p:cNvPr id="8" name="Picture 2" descr="Resampling strategies for imbalanced datasets | Kaggle">
            <a:extLst>
              <a:ext uri="{FF2B5EF4-FFF2-40B4-BE49-F238E27FC236}">
                <a16:creationId xmlns:a16="http://schemas.microsoft.com/office/drawing/2014/main" id="{395AF140-B9EC-7D44-1C80-F0CFE1A9A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0256" y="4042608"/>
            <a:ext cx="5138928" cy="151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2F3F5F-2202-7AE4-848F-C9B93903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356350"/>
            <a:ext cx="38801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 kern="1200" dirty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rPr>
              <a:t>創新</a:t>
            </a:r>
            <a:r>
              <a:rPr lang="en-US" altLang="zh-TW" kern="1200" dirty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rPr>
              <a:t>AI</a:t>
            </a:r>
            <a:r>
              <a:rPr lang="zh-TW" altLang="en-US" kern="1200" dirty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rPr>
              <a:t>碩一 </a:t>
            </a:r>
            <a:r>
              <a:rPr lang="en-US" altLang="zh-TW" kern="1200" dirty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rPr>
              <a:t>111C71008 </a:t>
            </a:r>
            <a:r>
              <a:rPr lang="zh-TW" altLang="en-US" kern="1200" dirty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rPr>
              <a:t>何哲平</a:t>
            </a:r>
            <a:endParaRPr lang="en-US" kern="1200" dirty="0">
              <a:solidFill>
                <a:schemeClr val="tx1">
                  <a:tint val="75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5906D44-8374-EEC2-D621-9CCC383C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29529" y="6356350"/>
            <a:ext cx="14235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/>
              <a:pPr>
                <a:spcAft>
                  <a:spcPts val="600"/>
                </a:spcAft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0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A11EF8-E5DD-D807-D5D9-1791211B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研究動機及目的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F29A10-FEE3-EC5F-7C7F-6EA98E96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876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為何選擇這主題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的實際應用／研究領域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作為模型成效的基本指標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UcPeriod"/>
            </a:pPr>
            <a:r>
              <a:rPr lang="zh-TW" altLang="en-US" dirty="0">
                <a:ea typeface="微軟正黑體" panose="020B0604030504040204" pitchFamily="34" charset="-120"/>
              </a:rPr>
              <a:t>支援工管所同學課程期末報告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zh-TW" altLang="en-US" dirty="0">
                <a:ea typeface="微軟正黑體" panose="020B0604030504040204" pitchFamily="34" charset="-120"/>
              </a:rPr>
              <a:t>→ 「機器視覺原理與應用」課程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en-US" altLang="zh-TW" dirty="0">
                <a:ea typeface="微軟正黑體" panose="020B0604030504040204" pitchFamily="34" charset="-120"/>
              </a:rPr>
              <a:t>→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AOI</a:t>
            </a:r>
            <a:r>
              <a:rPr lang="zh-TW" altLang="en-US" dirty="0">
                <a:ea typeface="微軟正黑體" panose="020B0604030504040204" pitchFamily="34" charset="-120"/>
              </a:rPr>
              <a:t>影像 與 電路瑕疵檢測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UcPeriod"/>
            </a:pPr>
            <a:r>
              <a:rPr lang="zh-TW" altLang="en-US" dirty="0">
                <a:ea typeface="微軟正黑體" panose="020B0604030504040204" pitchFamily="34" charset="-120"/>
              </a:rPr>
              <a:t>對於</a:t>
            </a:r>
            <a:r>
              <a:rPr lang="en-US" altLang="zh-TW" dirty="0">
                <a:ea typeface="微軟正黑體" panose="020B0604030504040204" pitchFamily="34" charset="-120"/>
              </a:rPr>
              <a:t>MLP</a:t>
            </a:r>
            <a:r>
              <a:rPr lang="zh-TW" altLang="en-US" dirty="0">
                <a:ea typeface="微軟正黑體" panose="020B0604030504040204" pitchFamily="34" charset="-120"/>
              </a:rPr>
              <a:t>的興趣，更深入研究</a:t>
            </a:r>
            <a:endParaRPr lang="en-US" altLang="zh-TW" dirty="0">
              <a:ea typeface="微軟正黑體" panose="020B0604030504040204" pitchFamily="34" charset="-120"/>
            </a:endParaRPr>
          </a:p>
        </p:txBody>
      </p:sp>
      <p:pic>
        <p:nvPicPr>
          <p:cNvPr id="6" name="Picture 2" descr="Reason and Human Mind - Pictured As Word Reason Inside a Head To Symbolize  Relation between Reason and the Human Psyche, 3d Stock Illustration -  Illustration of character, thoughts: 172326889">
            <a:extLst>
              <a:ext uri="{FF2B5EF4-FFF2-40B4-BE49-F238E27FC236}">
                <a16:creationId xmlns:a16="http://schemas.microsoft.com/office/drawing/2014/main" id="{83251000-115D-3295-7AC9-03DC478F5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7679814" y="1883063"/>
            <a:ext cx="4097657" cy="299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C0D814-7985-EF2B-0AA8-6DFD385B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創新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AI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碩一 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111C71008 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何哲平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F2E846-C350-C0E0-FA14-C0ABC287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24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4084578" cy="12390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切分資料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8DBEE16-F106-0AB8-21C4-8E2C60E97EC2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資料統計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47556096-C318-12E7-B91D-F53E79C831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495935"/>
              </p:ext>
            </p:extLst>
          </p:nvPr>
        </p:nvGraphicFramePr>
        <p:xfrm>
          <a:off x="4817623" y="718457"/>
          <a:ext cx="7145777" cy="57367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9276">
                  <a:extLst>
                    <a:ext uri="{9D8B030D-6E8A-4147-A177-3AD203B41FA5}">
                      <a16:colId xmlns:a16="http://schemas.microsoft.com/office/drawing/2014/main" val="3255649165"/>
                    </a:ext>
                  </a:extLst>
                </a:gridCol>
                <a:gridCol w="1940099">
                  <a:extLst>
                    <a:ext uri="{9D8B030D-6E8A-4147-A177-3AD203B41FA5}">
                      <a16:colId xmlns:a16="http://schemas.microsoft.com/office/drawing/2014/main" val="1469810255"/>
                    </a:ext>
                  </a:extLst>
                </a:gridCol>
                <a:gridCol w="1693201">
                  <a:extLst>
                    <a:ext uri="{9D8B030D-6E8A-4147-A177-3AD203B41FA5}">
                      <a16:colId xmlns:a16="http://schemas.microsoft.com/office/drawing/2014/main" val="2141442124"/>
                    </a:ext>
                  </a:extLst>
                </a:gridCol>
                <a:gridCol w="1693201">
                  <a:extLst>
                    <a:ext uri="{9D8B030D-6E8A-4147-A177-3AD203B41FA5}">
                      <a16:colId xmlns:a16="http://schemas.microsoft.com/office/drawing/2014/main" val="1982308158"/>
                    </a:ext>
                  </a:extLst>
                </a:gridCol>
              </a:tblGrid>
              <a:tr h="178841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</a:t>
                      </a:r>
                      <a:endParaRPr lang="en-US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51460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Train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zh-TW" alt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訓練集</a:t>
                      </a:r>
                      <a:endParaRPr lang="en-US" altLang="zh-TW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TW" alt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資料</a:t>
                      </a:r>
                      <a:endParaRPr lang="en-US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51460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Test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zh-TW" alt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測試集資料</a:t>
                      </a:r>
                      <a:endParaRPr lang="en-US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51460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Sum</a:t>
                      </a:r>
                      <a:endParaRPr lang="en-US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51460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126320"/>
                  </a:ext>
                </a:extLst>
              </a:tr>
              <a:tr h="131611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</a:t>
                      </a:r>
                      <a:endParaRPr lang="en-US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1933</a:t>
                      </a: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484</a:t>
                      </a: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2417</a:t>
                      </a: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524248"/>
                  </a:ext>
                </a:extLst>
              </a:tr>
              <a:tr h="131611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</a:t>
                      </a:r>
                      <a:endParaRPr lang="en-US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1934</a:t>
                      </a: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483</a:t>
                      </a: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2417</a:t>
                      </a: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271712"/>
                  </a:ext>
                </a:extLst>
              </a:tr>
              <a:tr h="131611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  <a:endParaRPr lang="en-US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3867</a:t>
                      </a: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967</a:t>
                      </a: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4834</a:t>
                      </a: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424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4736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43" name="Rectangle 3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44" name="Freeform: Shape 3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45" name="Freeform: Shape 3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dirty="0"/>
              <a:t>Loss Curve </a:t>
            </a:r>
            <a:br>
              <a:rPr lang="en-US" altLang="zh-TW" sz="4800" dirty="0"/>
            </a:br>
            <a:r>
              <a:rPr lang="zh-TW" altLang="en-US" sz="4800" dirty="0"/>
              <a:t>誤差曲線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2F8DBFC-AB40-0118-7FAE-32194C51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41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92580C1-BDF3-C7C4-A87E-B19CAC886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028" y="969444"/>
            <a:ext cx="6312697" cy="4219200"/>
          </a:xfrm>
          <a:prstGeom prst="rect">
            <a:avLst/>
          </a:prstGeom>
        </p:spPr>
      </p:pic>
      <p:sp>
        <p:nvSpPr>
          <p:cNvPr id="25" name="語音泡泡: 矩形 24">
            <a:extLst>
              <a:ext uri="{FF2B5EF4-FFF2-40B4-BE49-F238E27FC236}">
                <a16:creationId xmlns:a16="http://schemas.microsoft.com/office/drawing/2014/main" id="{ED905326-93EC-4602-0816-B1DFA4CFE76B}"/>
              </a:ext>
            </a:extLst>
          </p:cNvPr>
          <p:cNvSpPr/>
          <p:nvPr/>
        </p:nvSpPr>
        <p:spPr>
          <a:xfrm>
            <a:off x="10808200" y="2729089"/>
            <a:ext cx="1304577" cy="699911"/>
          </a:xfrm>
          <a:prstGeom prst="wedgeRectCallout">
            <a:avLst>
              <a:gd name="adj1" fmla="val -3308"/>
              <a:gd name="adj2" fmla="val 18381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最終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loss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0.45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5252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14" name="Freeform: Shape 18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636335" cy="1124712"/>
          </a:xfrm>
        </p:spPr>
        <p:txBody>
          <a:bodyPr anchor="b">
            <a:noAutofit/>
          </a:bodyPr>
          <a:lstStyle/>
          <a:p>
            <a:r>
              <a:rPr lang="zh-TW" altLang="en-US" sz="3800" dirty="0">
                <a:ea typeface="微軟正黑體" panose="020B0604030504040204" pitchFamily="34" charset="-120"/>
              </a:rPr>
              <a:t>模型成果：</a:t>
            </a:r>
            <a:br>
              <a:rPr lang="en-US" altLang="zh-TW" sz="3800" dirty="0">
                <a:ea typeface="微軟正黑體" panose="020B0604030504040204" pitchFamily="34" charset="-120"/>
              </a:rPr>
            </a:br>
            <a:r>
              <a:rPr lang="en-US" altLang="zh-TW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</a:t>
            </a: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測試資料</a:t>
            </a: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584516E-650F-CDBA-6F0B-A8B25459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Accuracy</a:t>
            </a:r>
            <a:r>
              <a:rPr lang="zh-TW" altLang="en-US" dirty="0"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ea typeface="微軟正黑體" panose="020B0604030504040204" pitchFamily="34" charset="-120"/>
              </a:rPr>
              <a:t>80.46%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778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CFC37B6-699B-85F6-25F4-69A90AC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98967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創新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AI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碩一 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111C71008 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何哲平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7F6B99B-D8D8-1B1D-78F0-DA3ABF47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42</a:t>
            </a:fld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046CE9B-85CC-A48C-88C2-596494995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80383"/>
              </p:ext>
            </p:extLst>
          </p:nvPr>
        </p:nvGraphicFramePr>
        <p:xfrm>
          <a:off x="4801285" y="1329620"/>
          <a:ext cx="6921943" cy="2227720"/>
        </p:xfrm>
        <a:graphic>
          <a:graphicData uri="http://schemas.openxmlformats.org/drawingml/2006/table">
            <a:tbl>
              <a:tblPr firstRow="1" bandRow="1"/>
              <a:tblGrid>
                <a:gridCol w="505171">
                  <a:extLst>
                    <a:ext uri="{9D8B030D-6E8A-4147-A177-3AD203B41FA5}">
                      <a16:colId xmlns:a16="http://schemas.microsoft.com/office/drawing/2014/main" val="910777063"/>
                    </a:ext>
                  </a:extLst>
                </a:gridCol>
                <a:gridCol w="1664578">
                  <a:extLst>
                    <a:ext uri="{9D8B030D-6E8A-4147-A177-3AD203B41FA5}">
                      <a16:colId xmlns:a16="http://schemas.microsoft.com/office/drawing/2014/main" val="64588414"/>
                    </a:ext>
                  </a:extLst>
                </a:gridCol>
                <a:gridCol w="1925101">
                  <a:extLst>
                    <a:ext uri="{9D8B030D-6E8A-4147-A177-3AD203B41FA5}">
                      <a16:colId xmlns:a16="http://schemas.microsoft.com/office/drawing/2014/main" val="3438924906"/>
                    </a:ext>
                  </a:extLst>
                </a:gridCol>
                <a:gridCol w="1887144">
                  <a:extLst>
                    <a:ext uri="{9D8B030D-6E8A-4147-A177-3AD203B41FA5}">
                      <a16:colId xmlns:a16="http://schemas.microsoft.com/office/drawing/2014/main" val="2395940529"/>
                    </a:ext>
                  </a:extLst>
                </a:gridCol>
                <a:gridCol w="939949">
                  <a:extLst>
                    <a:ext uri="{9D8B030D-6E8A-4147-A177-3AD203B41FA5}">
                      <a16:colId xmlns:a16="http://schemas.microsoft.com/office/drawing/2014/main" val="4071409549"/>
                    </a:ext>
                  </a:extLst>
                </a:gridCol>
              </a:tblGrid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預測值</a:t>
                      </a:r>
                    </a:p>
                  </a:txBody>
                  <a:tcPr marL="8281" marR="8281" marT="8281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87447"/>
                  </a:ext>
                </a:extLst>
              </a:tr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Predict_NG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Predict_OK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84791"/>
                  </a:ext>
                </a:extLst>
              </a:tr>
              <a:tr h="44554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際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Label_NG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347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136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483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477570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Label_OK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53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431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484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210897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400 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567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967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97914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C81BA232-27A9-35E2-D49D-3782AAAC8BFF}"/>
              </a:ext>
            </a:extLst>
          </p:cNvPr>
          <p:cNvSpPr txBox="1"/>
          <p:nvPr/>
        </p:nvSpPr>
        <p:spPr>
          <a:xfrm>
            <a:off x="4801285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86.75%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71.84%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78.6%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4EB5C95-DAC1-CDEE-D78B-7193AD4146DA}"/>
              </a:ext>
            </a:extLst>
          </p:cNvPr>
          <p:cNvSpPr txBox="1"/>
          <p:nvPr/>
        </p:nvSpPr>
        <p:spPr>
          <a:xfrm>
            <a:off x="8319122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76.01%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89.05%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82.02%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9CE63E92-ED6F-7C0E-880A-651D52780154}"/>
              </a:ext>
            </a:extLst>
          </p:cNvPr>
          <p:cNvSpPr txBox="1">
            <a:spLocks/>
          </p:cNvSpPr>
          <p:nvPr/>
        </p:nvSpPr>
        <p:spPr>
          <a:xfrm>
            <a:off x="4801285" y="462815"/>
            <a:ext cx="4197758" cy="6143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資料平衡，</a:t>
            </a:r>
            <a:r>
              <a:rPr lang="en-US" altLang="zh-TW" sz="2000" dirty="0">
                <a:ea typeface="微軟正黑體" panose="020B0604030504040204" pitchFamily="34" charset="-120"/>
              </a:rPr>
              <a:t>NG</a:t>
            </a:r>
            <a:r>
              <a:rPr lang="zh-TW" altLang="en-US" sz="2000" dirty="0">
                <a:ea typeface="微軟正黑體" panose="020B0604030504040204" pitchFamily="34" charset="-120"/>
              </a:rPr>
              <a:t>與</a:t>
            </a:r>
            <a:r>
              <a:rPr lang="en-US" altLang="zh-TW" sz="2000" dirty="0">
                <a:ea typeface="微軟正黑體" panose="020B0604030504040204" pitchFamily="34" charset="-120"/>
              </a:rPr>
              <a:t>OK</a:t>
            </a:r>
            <a:r>
              <a:rPr lang="zh-TW" altLang="en-US" sz="2000" dirty="0">
                <a:ea typeface="微軟正黑體" panose="020B0604030504040204" pitchFamily="34" charset="-120"/>
              </a:rPr>
              <a:t>數量一致</a:t>
            </a:r>
          </a:p>
        </p:txBody>
      </p:sp>
    </p:spTree>
    <p:extLst>
      <p:ext uri="{BB962C8B-B14F-4D97-AF65-F5344CB8AC3E}">
        <p14:creationId xmlns:p14="http://schemas.microsoft.com/office/powerpoint/2010/main" val="1761093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14" name="Freeform: Shape 18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636335" cy="1124712"/>
          </a:xfrm>
        </p:spPr>
        <p:txBody>
          <a:bodyPr anchor="b">
            <a:noAutofit/>
          </a:bodyPr>
          <a:lstStyle/>
          <a:p>
            <a:r>
              <a:rPr lang="zh-TW" altLang="en-US" sz="3800" dirty="0">
                <a:ea typeface="微軟正黑體" panose="020B0604030504040204" pitchFamily="34" charset="-120"/>
              </a:rPr>
              <a:t>模型成果：</a:t>
            </a:r>
            <a:br>
              <a:rPr lang="en-US" altLang="zh-TW" sz="3800" dirty="0">
                <a:ea typeface="微軟正黑體" panose="020B0604030504040204" pitchFamily="34" charset="-120"/>
              </a:rPr>
            </a:br>
            <a:r>
              <a:rPr lang="en-US" altLang="zh-TW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</a:t>
            </a: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訓練資料</a:t>
            </a: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584516E-650F-CDBA-6F0B-A8B25459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Accuracy</a:t>
            </a:r>
            <a:r>
              <a:rPr lang="zh-TW" altLang="en-US" dirty="0"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ea typeface="微軟正黑體" panose="020B0604030504040204" pitchFamily="34" charset="-120"/>
              </a:rPr>
              <a:t>80.37%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3108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答錯</a:t>
            </a:r>
            <a:r>
              <a:rPr lang="en-US" altLang="zh-TW" dirty="0">
                <a:ea typeface="微軟正黑體" panose="020B0604030504040204" pitchFamily="34" charset="-120"/>
              </a:rPr>
              <a:t>759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CFC37B6-699B-85F6-25F4-69A90AC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98967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創新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AI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碩一 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111C71008 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何哲平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7F6B99B-D8D8-1B1D-78F0-DA3ABF47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43</a:t>
            </a:fld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81BA232-27A9-35E2-D49D-3782AAAC8BFF}"/>
              </a:ext>
            </a:extLst>
          </p:cNvPr>
          <p:cNvSpPr txBox="1"/>
          <p:nvPr/>
        </p:nvSpPr>
        <p:spPr>
          <a:xfrm>
            <a:off x="4801285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85.29%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73.42%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78.91%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4EB5C95-DAC1-CDEE-D78B-7193AD4146DA}"/>
              </a:ext>
            </a:extLst>
          </p:cNvPr>
          <p:cNvSpPr txBox="1"/>
          <p:nvPr/>
        </p:nvSpPr>
        <p:spPr>
          <a:xfrm>
            <a:off x="8319122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76.66%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87.33%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81.64%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5D7ECD8-CE77-CE4D-E8D4-CE367F982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776361"/>
              </p:ext>
            </p:extLst>
          </p:nvPr>
        </p:nvGraphicFramePr>
        <p:xfrm>
          <a:off x="4801285" y="1329620"/>
          <a:ext cx="6921943" cy="2227720"/>
        </p:xfrm>
        <a:graphic>
          <a:graphicData uri="http://schemas.openxmlformats.org/drawingml/2006/table">
            <a:tbl>
              <a:tblPr firstRow="1" bandRow="1"/>
              <a:tblGrid>
                <a:gridCol w="505171">
                  <a:extLst>
                    <a:ext uri="{9D8B030D-6E8A-4147-A177-3AD203B41FA5}">
                      <a16:colId xmlns:a16="http://schemas.microsoft.com/office/drawing/2014/main" val="910777063"/>
                    </a:ext>
                  </a:extLst>
                </a:gridCol>
                <a:gridCol w="1664578">
                  <a:extLst>
                    <a:ext uri="{9D8B030D-6E8A-4147-A177-3AD203B41FA5}">
                      <a16:colId xmlns:a16="http://schemas.microsoft.com/office/drawing/2014/main" val="64588414"/>
                    </a:ext>
                  </a:extLst>
                </a:gridCol>
                <a:gridCol w="1925101">
                  <a:extLst>
                    <a:ext uri="{9D8B030D-6E8A-4147-A177-3AD203B41FA5}">
                      <a16:colId xmlns:a16="http://schemas.microsoft.com/office/drawing/2014/main" val="3438924906"/>
                    </a:ext>
                  </a:extLst>
                </a:gridCol>
                <a:gridCol w="1887144">
                  <a:extLst>
                    <a:ext uri="{9D8B030D-6E8A-4147-A177-3AD203B41FA5}">
                      <a16:colId xmlns:a16="http://schemas.microsoft.com/office/drawing/2014/main" val="2395940529"/>
                    </a:ext>
                  </a:extLst>
                </a:gridCol>
                <a:gridCol w="939949">
                  <a:extLst>
                    <a:ext uri="{9D8B030D-6E8A-4147-A177-3AD203B41FA5}">
                      <a16:colId xmlns:a16="http://schemas.microsoft.com/office/drawing/2014/main" val="4071409549"/>
                    </a:ext>
                  </a:extLst>
                </a:gridCol>
              </a:tblGrid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預測值</a:t>
                      </a:r>
                    </a:p>
                  </a:txBody>
                  <a:tcPr marL="8281" marR="8281" marT="8281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87447"/>
                  </a:ext>
                </a:extLst>
              </a:tr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Predict_NG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Predict_OK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84791"/>
                  </a:ext>
                </a:extLst>
              </a:tr>
              <a:tr h="44554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際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Label_NG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1420 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514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1934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477570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Label_OK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245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1688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1933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210897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1665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2202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3867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979145"/>
                  </a:ext>
                </a:extLst>
              </a:tr>
            </a:tbl>
          </a:graphicData>
        </a:graphic>
      </p:graphicFrame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E1B27893-B56F-7FAD-9824-AF9C3E58CF14}"/>
              </a:ext>
            </a:extLst>
          </p:cNvPr>
          <p:cNvSpPr txBox="1">
            <a:spLocks/>
          </p:cNvSpPr>
          <p:nvPr/>
        </p:nvSpPr>
        <p:spPr>
          <a:xfrm>
            <a:off x="4801285" y="462815"/>
            <a:ext cx="4197758" cy="6143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資料平衡，</a:t>
            </a:r>
            <a:r>
              <a:rPr lang="en-US" altLang="zh-TW" sz="2000" dirty="0">
                <a:ea typeface="微軟正黑體" panose="020B0604030504040204" pitchFamily="34" charset="-120"/>
              </a:rPr>
              <a:t>NG</a:t>
            </a:r>
            <a:r>
              <a:rPr lang="zh-TW" altLang="en-US" sz="2000" dirty="0">
                <a:ea typeface="微軟正黑體" panose="020B0604030504040204" pitchFamily="34" charset="-120"/>
              </a:rPr>
              <a:t>與</a:t>
            </a:r>
            <a:r>
              <a:rPr lang="en-US" altLang="zh-TW" sz="2000" dirty="0">
                <a:ea typeface="微軟正黑體" panose="020B0604030504040204" pitchFamily="34" charset="-120"/>
              </a:rPr>
              <a:t>OK</a:t>
            </a:r>
            <a:r>
              <a:rPr lang="zh-TW" altLang="en-US" sz="2000" dirty="0">
                <a:ea typeface="微軟正黑體" panose="020B0604030504040204" pitchFamily="34" charset="-120"/>
              </a:rPr>
              <a:t>數量一致</a:t>
            </a:r>
          </a:p>
        </p:txBody>
      </p:sp>
    </p:spTree>
    <p:extLst>
      <p:ext uri="{BB962C8B-B14F-4D97-AF65-F5344CB8AC3E}">
        <p14:creationId xmlns:p14="http://schemas.microsoft.com/office/powerpoint/2010/main" val="22105932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14" name="Freeform: Shape 18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636335" cy="1124712"/>
          </a:xfrm>
        </p:spPr>
        <p:txBody>
          <a:bodyPr anchor="b">
            <a:noAutofit/>
          </a:bodyPr>
          <a:lstStyle/>
          <a:p>
            <a:r>
              <a:rPr lang="zh-TW" altLang="en-US" sz="3800" dirty="0">
                <a:ea typeface="微軟正黑體" panose="020B0604030504040204" pitchFamily="34" charset="-120"/>
              </a:rPr>
              <a:t>模型成果：</a:t>
            </a:r>
            <a:br>
              <a:rPr lang="en-US" altLang="zh-TW" sz="3800" dirty="0">
                <a:ea typeface="微軟正黑體" panose="020B0604030504040204" pitchFamily="34" charset="-120"/>
              </a:rPr>
            </a:br>
            <a:r>
              <a:rPr lang="en-US" altLang="zh-TW" sz="3800" dirty="0">
                <a:ea typeface="微軟正黑體" panose="020B0604030504040204" pitchFamily="34" charset="-120"/>
              </a:rPr>
              <a:t>All</a:t>
            </a:r>
            <a:r>
              <a:rPr lang="zh-TW" altLang="en-US" sz="3800" dirty="0">
                <a:ea typeface="微軟正黑體" panose="020B0604030504040204" pitchFamily="34" charset="-120"/>
              </a:rPr>
              <a:t>所有</a:t>
            </a: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584516E-650F-CDBA-6F0B-A8B25459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4148639" cy="3207258"/>
          </a:xfrm>
        </p:spPr>
        <p:txBody>
          <a:bodyPr anchor="t"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CV</a:t>
            </a:r>
            <a:r>
              <a:rPr lang="zh-TW" altLang="en-US" dirty="0">
                <a:ea typeface="微軟正黑體" panose="020B0604030504040204" pitchFamily="34" charset="-120"/>
              </a:rPr>
              <a:t>交叉驗證：</a:t>
            </a:r>
            <a:r>
              <a:rPr lang="en-US" altLang="zh-TW" dirty="0">
                <a:ea typeface="微軟正黑體" panose="020B0604030504040204" pitchFamily="34" charset="-120"/>
              </a:rPr>
              <a:t> 79.27%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zh-TW" altLang="en-US" dirty="0">
                <a:ea typeface="微軟正黑體" panose="020B0604030504040204" pitchFamily="34" charset="-120"/>
              </a:rPr>
              <a:t>（</a:t>
            </a:r>
            <a:r>
              <a:rPr lang="en-US" altLang="zh-TW" dirty="0">
                <a:ea typeface="微軟正黑體" panose="020B0604030504040204" pitchFamily="34" charset="-120"/>
              </a:rPr>
              <a:t>CV=483</a:t>
            </a:r>
            <a:r>
              <a:rPr lang="zh-TW" altLang="en-US" dirty="0">
                <a:ea typeface="微軟正黑體" panose="020B0604030504040204" pitchFamily="34" charset="-120"/>
              </a:rPr>
              <a:t>）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Accuracy</a:t>
            </a:r>
            <a:r>
              <a:rPr lang="zh-TW" altLang="en-US" dirty="0"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ea typeface="微軟正黑體" panose="020B0604030504040204" pitchFamily="34" charset="-120"/>
              </a:rPr>
              <a:t>80.39%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3886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948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CFC37B6-699B-85F6-25F4-69A90AC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98967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創新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AI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碩一 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111C71008 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何哲平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7F6B99B-D8D8-1B1D-78F0-DA3ABF47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44</a:t>
            </a:fld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81BA232-27A9-35E2-D49D-3782AAAC8BFF}"/>
              </a:ext>
            </a:extLst>
          </p:cNvPr>
          <p:cNvSpPr txBox="1"/>
          <p:nvPr/>
        </p:nvSpPr>
        <p:spPr>
          <a:xfrm>
            <a:off x="4801285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85.57%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73.11%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78.85%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4EB5C95-DAC1-CDEE-D78B-7193AD4146DA}"/>
              </a:ext>
            </a:extLst>
          </p:cNvPr>
          <p:cNvSpPr txBox="1"/>
          <p:nvPr/>
        </p:nvSpPr>
        <p:spPr>
          <a:xfrm>
            <a:off x="8319122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76.53%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87.67%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81.72%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5D7ECD8-CE77-CE4D-E8D4-CE367F982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75884"/>
              </p:ext>
            </p:extLst>
          </p:nvPr>
        </p:nvGraphicFramePr>
        <p:xfrm>
          <a:off x="4801285" y="1329620"/>
          <a:ext cx="6921943" cy="2227720"/>
        </p:xfrm>
        <a:graphic>
          <a:graphicData uri="http://schemas.openxmlformats.org/drawingml/2006/table">
            <a:tbl>
              <a:tblPr firstRow="1" bandRow="1"/>
              <a:tblGrid>
                <a:gridCol w="505171">
                  <a:extLst>
                    <a:ext uri="{9D8B030D-6E8A-4147-A177-3AD203B41FA5}">
                      <a16:colId xmlns:a16="http://schemas.microsoft.com/office/drawing/2014/main" val="910777063"/>
                    </a:ext>
                  </a:extLst>
                </a:gridCol>
                <a:gridCol w="1664578">
                  <a:extLst>
                    <a:ext uri="{9D8B030D-6E8A-4147-A177-3AD203B41FA5}">
                      <a16:colId xmlns:a16="http://schemas.microsoft.com/office/drawing/2014/main" val="64588414"/>
                    </a:ext>
                  </a:extLst>
                </a:gridCol>
                <a:gridCol w="1925101">
                  <a:extLst>
                    <a:ext uri="{9D8B030D-6E8A-4147-A177-3AD203B41FA5}">
                      <a16:colId xmlns:a16="http://schemas.microsoft.com/office/drawing/2014/main" val="3438924906"/>
                    </a:ext>
                  </a:extLst>
                </a:gridCol>
                <a:gridCol w="1887144">
                  <a:extLst>
                    <a:ext uri="{9D8B030D-6E8A-4147-A177-3AD203B41FA5}">
                      <a16:colId xmlns:a16="http://schemas.microsoft.com/office/drawing/2014/main" val="2395940529"/>
                    </a:ext>
                  </a:extLst>
                </a:gridCol>
                <a:gridCol w="939949">
                  <a:extLst>
                    <a:ext uri="{9D8B030D-6E8A-4147-A177-3AD203B41FA5}">
                      <a16:colId xmlns:a16="http://schemas.microsoft.com/office/drawing/2014/main" val="4071409549"/>
                    </a:ext>
                  </a:extLst>
                </a:gridCol>
              </a:tblGrid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預測值</a:t>
                      </a:r>
                    </a:p>
                  </a:txBody>
                  <a:tcPr marL="8281" marR="8281" marT="8281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87447"/>
                  </a:ext>
                </a:extLst>
              </a:tr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Predict_NG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Predict_OK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84791"/>
                  </a:ext>
                </a:extLst>
              </a:tr>
              <a:tr h="44554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際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Label_NG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1767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650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2417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477570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Label_OK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298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2119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2417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210897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2065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2769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4834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979145"/>
                  </a:ext>
                </a:extLst>
              </a:tr>
            </a:tbl>
          </a:graphicData>
        </a:graphic>
      </p:graphicFrame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00BD5FEA-79F8-0307-033D-098970349AB7}"/>
              </a:ext>
            </a:extLst>
          </p:cNvPr>
          <p:cNvSpPr txBox="1">
            <a:spLocks/>
          </p:cNvSpPr>
          <p:nvPr/>
        </p:nvSpPr>
        <p:spPr>
          <a:xfrm>
            <a:off x="4801285" y="462815"/>
            <a:ext cx="4197758" cy="6143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資料平衡，</a:t>
            </a:r>
            <a:r>
              <a:rPr lang="en-US" altLang="zh-TW" sz="2000" dirty="0">
                <a:ea typeface="微軟正黑體" panose="020B0604030504040204" pitchFamily="34" charset="-120"/>
              </a:rPr>
              <a:t>NG</a:t>
            </a:r>
            <a:r>
              <a:rPr lang="zh-TW" altLang="en-US" sz="2000" dirty="0">
                <a:ea typeface="微軟正黑體" panose="020B0604030504040204" pitchFamily="34" charset="-120"/>
              </a:rPr>
              <a:t>與</a:t>
            </a:r>
            <a:r>
              <a:rPr lang="en-US" altLang="zh-TW" sz="2000" dirty="0">
                <a:ea typeface="微軟正黑體" panose="020B0604030504040204" pitchFamily="34" charset="-120"/>
              </a:rPr>
              <a:t>OK</a:t>
            </a:r>
            <a:r>
              <a:rPr lang="zh-TW" altLang="en-US" sz="2000" dirty="0">
                <a:ea typeface="微軟正黑體" panose="020B0604030504040204" pitchFamily="34" charset="-120"/>
              </a:rPr>
              <a:t>數量一致</a:t>
            </a:r>
          </a:p>
        </p:txBody>
      </p:sp>
    </p:spTree>
    <p:extLst>
      <p:ext uri="{BB962C8B-B14F-4D97-AF65-F5344CB8AC3E}">
        <p14:creationId xmlns:p14="http://schemas.microsoft.com/office/powerpoint/2010/main" val="32357223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4800" dirty="0"/>
              <a:t>模型比較</a:t>
            </a:r>
            <a:br>
              <a:rPr lang="en-US" altLang="zh-TW" sz="4800" dirty="0"/>
            </a:br>
            <a:endParaRPr lang="en-US" altLang="zh-TW" sz="4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graphicFrame>
        <p:nvGraphicFramePr>
          <p:cNvPr id="44" name="內容版面配置區 5">
            <a:extLst>
              <a:ext uri="{FF2B5EF4-FFF2-40B4-BE49-F238E27FC236}">
                <a16:creationId xmlns:a16="http://schemas.microsoft.com/office/drawing/2014/main" id="{24010516-A35B-58DC-0F89-A2C70473ED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962248"/>
              </p:ext>
            </p:extLst>
          </p:nvPr>
        </p:nvGraphicFramePr>
        <p:xfrm>
          <a:off x="5143706" y="172390"/>
          <a:ext cx="6402881" cy="65132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41022">
                  <a:extLst>
                    <a:ext uri="{9D8B030D-6E8A-4147-A177-3AD203B41FA5}">
                      <a16:colId xmlns:a16="http://schemas.microsoft.com/office/drawing/2014/main" val="1171045839"/>
                    </a:ext>
                  </a:extLst>
                </a:gridCol>
                <a:gridCol w="1865702">
                  <a:extLst>
                    <a:ext uri="{9D8B030D-6E8A-4147-A177-3AD203B41FA5}">
                      <a16:colId xmlns:a16="http://schemas.microsoft.com/office/drawing/2014/main" val="3185505348"/>
                    </a:ext>
                  </a:extLst>
                </a:gridCol>
                <a:gridCol w="1896157">
                  <a:extLst>
                    <a:ext uri="{9D8B030D-6E8A-4147-A177-3AD203B41FA5}">
                      <a16:colId xmlns:a16="http://schemas.microsoft.com/office/drawing/2014/main" val="1179428346"/>
                    </a:ext>
                  </a:extLst>
                </a:gridCol>
              </a:tblGrid>
              <a:tr h="465230">
                <a:tc>
                  <a:txBody>
                    <a:bodyPr/>
                    <a:lstStyle/>
                    <a:p>
                      <a:pPr algn="l" fontAlgn="ctr"/>
                      <a:endParaRPr lang="en-US" altLang="zh-TW" sz="2400" u="none" strike="noStrik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資料不平衡</a:t>
                      </a: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資料平衡</a:t>
                      </a: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1198367085"/>
                  </a:ext>
                </a:extLst>
              </a:tr>
              <a:tr h="465230">
                <a:tc grid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All Data </a:t>
                      </a:r>
                      <a:r>
                        <a:rPr lang="zh-TW" altLang="en-US" sz="240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所有資料</a:t>
                      </a:r>
                      <a:endParaRPr lang="en-US" sz="2400" u="none" strike="noStrike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5256" marR="15256" marT="1525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1276487313"/>
                  </a:ext>
                </a:extLst>
              </a:tr>
              <a:tr h="4652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Accuracy Score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82.53%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80.39%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804108540"/>
                  </a:ext>
                </a:extLst>
              </a:tr>
              <a:tr h="4652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Cross Validation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81.95%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79.27%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159680026"/>
                  </a:ext>
                </a:extLst>
              </a:tr>
              <a:tr h="4652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(NG)</a:t>
                      </a:r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F1-Score</a:t>
                      </a: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70.26%</a:t>
                      </a: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78.85%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659809649"/>
                  </a:ext>
                </a:extLst>
              </a:tr>
              <a:tr h="4652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(OK)</a:t>
                      </a:r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F1-Score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87.63%</a:t>
                      </a: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81.72%</a:t>
                      </a: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2533237065"/>
                  </a:ext>
                </a:extLst>
              </a:tr>
              <a:tr h="46523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Testing </a:t>
                      </a: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測試資料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62002"/>
                  </a:ext>
                </a:extLst>
              </a:tr>
              <a:tr h="4652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Accuracy Score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82.61 %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80.46%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3148660504"/>
                  </a:ext>
                </a:extLst>
              </a:tr>
              <a:tr h="4652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(NG)</a:t>
                      </a:r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F1-Score</a:t>
                      </a: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70.83%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78.6%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3772891477"/>
                  </a:ext>
                </a:extLst>
              </a:tr>
              <a:tr h="4652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(OK)</a:t>
                      </a:r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F1-Score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87.61%</a:t>
                      </a: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82.02%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1894206757"/>
                  </a:ext>
                </a:extLst>
              </a:tr>
              <a:tr h="46523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Training</a:t>
                      </a:r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訓練資料</a:t>
                      </a:r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489223"/>
                  </a:ext>
                </a:extLst>
              </a:tr>
              <a:tr h="4652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Accuracy Score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82.51 %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80.37%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3488674974"/>
                  </a:ext>
                </a:extLst>
              </a:tr>
              <a:tr h="4652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(NG) F1-Score</a:t>
                      </a: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70.11%</a:t>
                      </a: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78.91%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681713279"/>
                  </a:ext>
                </a:extLst>
              </a:tr>
              <a:tr h="4652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(OK) F1-Score</a:t>
                      </a: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87.63%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81.64%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3299439506"/>
                  </a:ext>
                </a:extLst>
              </a:tr>
            </a:tbl>
          </a:graphicData>
        </a:graphic>
      </p:graphicFrame>
      <p:sp>
        <p:nvSpPr>
          <p:cNvPr id="19" name="內容版面配置區 3">
            <a:extLst>
              <a:ext uri="{FF2B5EF4-FFF2-40B4-BE49-F238E27FC236}">
                <a16:creationId xmlns:a16="http://schemas.microsoft.com/office/drawing/2014/main" id="{733BC74E-DAEA-6C84-0239-86D8F66C8CEB}"/>
              </a:ext>
            </a:extLst>
          </p:cNvPr>
          <p:cNvSpPr txBox="1">
            <a:spLocks/>
          </p:cNvSpPr>
          <p:nvPr/>
        </p:nvSpPr>
        <p:spPr>
          <a:xfrm>
            <a:off x="578652" y="3797565"/>
            <a:ext cx="4088901" cy="459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資料不平衡</a:t>
            </a:r>
            <a:r>
              <a:rPr lang="en-US" altLang="zh-TW" sz="2000" dirty="0">
                <a:ea typeface="微軟正黑體" panose="020B0604030504040204" pitchFamily="34" charset="-120"/>
              </a:rPr>
              <a:t> VS.</a:t>
            </a:r>
            <a:r>
              <a:rPr lang="zh-TW" altLang="en-US" sz="2000" dirty="0">
                <a:ea typeface="微軟正黑體" panose="020B0604030504040204" pitchFamily="34" charset="-120"/>
              </a:rPr>
              <a:t> 資料平衡</a:t>
            </a:r>
            <a:r>
              <a:rPr lang="en-US" altLang="zh-TW" sz="2000" dirty="0">
                <a:ea typeface="微軟正黑體" panose="020B0604030504040204" pitchFamily="34" charset="-120"/>
              </a:rPr>
              <a:t> </a:t>
            </a:r>
            <a:endParaRPr lang="zh-TW" altLang="en-US" sz="2000" dirty="0">
              <a:ea typeface="微軟正黑體" panose="020B0604030504040204" pitchFamily="34" charset="-120"/>
            </a:endParaRPr>
          </a:p>
        </p:txBody>
      </p:sp>
      <p:pic>
        <p:nvPicPr>
          <p:cNvPr id="3" name="Picture 2" descr="大於_百度百科">
            <a:extLst>
              <a:ext uri="{FF2B5EF4-FFF2-40B4-BE49-F238E27FC236}">
                <a16:creationId xmlns:a16="http://schemas.microsoft.com/office/drawing/2014/main" id="{8220FC4B-1EAE-E51B-C2BD-5E04F540C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047" y="1104075"/>
            <a:ext cx="472107" cy="47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大於_百度百科">
            <a:extLst>
              <a:ext uri="{FF2B5EF4-FFF2-40B4-BE49-F238E27FC236}">
                <a16:creationId xmlns:a16="http://schemas.microsoft.com/office/drawing/2014/main" id="{727E876D-5495-1C49-4730-AA1DD39D8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047" y="1542440"/>
            <a:ext cx="472107" cy="47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大於_百度百科">
            <a:extLst>
              <a:ext uri="{FF2B5EF4-FFF2-40B4-BE49-F238E27FC236}">
                <a16:creationId xmlns:a16="http://schemas.microsoft.com/office/drawing/2014/main" id="{65675571-F7BB-34A6-5F62-3B4718DA1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09985" y="2027528"/>
            <a:ext cx="472107" cy="47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大於_百度百科">
            <a:extLst>
              <a:ext uri="{FF2B5EF4-FFF2-40B4-BE49-F238E27FC236}">
                <a16:creationId xmlns:a16="http://schemas.microsoft.com/office/drawing/2014/main" id="{4AA8B097-0299-3FB3-A423-65D8F260E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258" y="2465893"/>
            <a:ext cx="472107" cy="47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大於_百度百科">
            <a:extLst>
              <a:ext uri="{FF2B5EF4-FFF2-40B4-BE49-F238E27FC236}">
                <a16:creationId xmlns:a16="http://schemas.microsoft.com/office/drawing/2014/main" id="{D186C573-20F9-72B8-5690-BFEE0A79C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258" y="3402072"/>
            <a:ext cx="472107" cy="47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大於_百度百科">
            <a:extLst>
              <a:ext uri="{FF2B5EF4-FFF2-40B4-BE49-F238E27FC236}">
                <a16:creationId xmlns:a16="http://schemas.microsoft.com/office/drawing/2014/main" id="{C4EB0A5D-1B0B-F3FE-BCC7-B3C6F6158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25196" y="3866144"/>
            <a:ext cx="472107" cy="47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大於_百度百科">
            <a:extLst>
              <a:ext uri="{FF2B5EF4-FFF2-40B4-BE49-F238E27FC236}">
                <a16:creationId xmlns:a16="http://schemas.microsoft.com/office/drawing/2014/main" id="{2798D44A-BB8E-8973-A2A2-5B77C7A63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698" y="4315509"/>
            <a:ext cx="472107" cy="47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大於_百度百科">
            <a:extLst>
              <a:ext uri="{FF2B5EF4-FFF2-40B4-BE49-F238E27FC236}">
                <a16:creationId xmlns:a16="http://schemas.microsoft.com/office/drawing/2014/main" id="{D6A8F954-DEFF-85A3-C773-618E9D6F0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334" y="5264505"/>
            <a:ext cx="472107" cy="47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大於_百度百科">
            <a:extLst>
              <a:ext uri="{FF2B5EF4-FFF2-40B4-BE49-F238E27FC236}">
                <a16:creationId xmlns:a16="http://schemas.microsoft.com/office/drawing/2014/main" id="{E5F35417-92BA-0614-A3B8-E5B7A6F7E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258" y="6219993"/>
            <a:ext cx="472107" cy="47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大於_百度百科">
            <a:extLst>
              <a:ext uri="{FF2B5EF4-FFF2-40B4-BE49-F238E27FC236}">
                <a16:creationId xmlns:a16="http://schemas.microsoft.com/office/drawing/2014/main" id="{EFD5C1EE-F91A-7E9D-9326-DA4263026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12246" y="5749801"/>
            <a:ext cx="472107" cy="47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26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Rectangle 108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088" name="Rectangle 108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1090" name="Rectangle 1089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pic>
        <p:nvPicPr>
          <p:cNvPr id="10" name="圖片 9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22208483-0B8B-9856-83E4-FDD3C75753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8" b="1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1026" name="Picture 2" descr="Support Vector Machines (SVM) | LearnOpenCV #">
            <a:extLst>
              <a:ext uri="{FF2B5EF4-FFF2-40B4-BE49-F238E27FC236}">
                <a16:creationId xmlns:a16="http://schemas.microsoft.com/office/drawing/2014/main" id="{65803AC7-69C6-F6E2-D9EC-08359B448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4" r="-2" b="8484"/>
          <a:stretch/>
        </p:blipFill>
        <p:spPr bwMode="auto"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92" name="Freeform: Shape 1091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1094" name="Freeform: Shape 1093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1524659"/>
            <a:ext cx="5019074" cy="27740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400" dirty="0">
                <a:ea typeface="微軟正黑體" panose="020B0604030504040204" pitchFamily="34" charset="-120"/>
              </a:rPr>
              <a:t>比較</a:t>
            </a:r>
            <a:r>
              <a:rPr lang="en-US" altLang="zh-TW" sz="5400" dirty="0">
                <a:ea typeface="微軟正黑體" panose="020B0604030504040204" pitchFamily="34" charset="-120"/>
              </a:rPr>
              <a:t>SVM</a:t>
            </a:r>
            <a:r>
              <a:rPr lang="zh-TW" altLang="en-US" sz="5400" dirty="0">
                <a:ea typeface="微軟正黑體" panose="020B0604030504040204" pitchFamily="34" charset="-120"/>
              </a:rPr>
              <a:t>模型</a:t>
            </a:r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2F3F5F-2202-7AE4-848F-C9B93903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5312" y="635508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 kern="1200" dirty="0">
                <a:solidFill>
                  <a:schemeClr val="bg1"/>
                </a:solidFill>
                <a:ea typeface="+mn-ea"/>
                <a:cs typeface="+mn-cs"/>
              </a:rPr>
              <a:t>創新</a:t>
            </a:r>
            <a:r>
              <a:rPr lang="en-US" altLang="zh-TW" kern="1200" dirty="0">
                <a:solidFill>
                  <a:schemeClr val="bg1"/>
                </a:solidFill>
                <a:ea typeface="+mn-ea"/>
                <a:cs typeface="+mn-cs"/>
              </a:rPr>
              <a:t>AI</a:t>
            </a:r>
            <a:r>
              <a:rPr lang="zh-TW" altLang="en-US" kern="1200" dirty="0">
                <a:solidFill>
                  <a:schemeClr val="bg1"/>
                </a:solidFill>
                <a:ea typeface="+mn-ea"/>
                <a:cs typeface="+mn-cs"/>
              </a:rPr>
              <a:t>碩一 </a:t>
            </a:r>
            <a:r>
              <a:rPr lang="en-US" altLang="zh-TW" kern="1200" dirty="0">
                <a:solidFill>
                  <a:schemeClr val="bg1"/>
                </a:solidFill>
                <a:ea typeface="+mn-ea"/>
                <a:cs typeface="+mn-cs"/>
              </a:rPr>
              <a:t>111C71008 </a:t>
            </a:r>
            <a:r>
              <a:rPr lang="zh-TW" altLang="en-US" kern="1200" dirty="0">
                <a:solidFill>
                  <a:schemeClr val="bg1"/>
                </a:solidFill>
                <a:ea typeface="+mn-ea"/>
                <a:cs typeface="+mn-cs"/>
              </a:rPr>
              <a:t>何哲平</a:t>
            </a:r>
            <a:endParaRPr lang="en-US" kern="1200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5906D44-8374-EEC2-D621-9CCC383C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5032" y="6356350"/>
            <a:ext cx="140805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內容版面配置區 3">
            <a:extLst>
              <a:ext uri="{FF2B5EF4-FFF2-40B4-BE49-F238E27FC236}">
                <a16:creationId xmlns:a16="http://schemas.microsoft.com/office/drawing/2014/main" id="{73094602-C817-64BA-0FE6-930411D0359E}"/>
              </a:ext>
            </a:extLst>
          </p:cNvPr>
          <p:cNvSpPr txBox="1">
            <a:spLocks/>
          </p:cNvSpPr>
          <p:nvPr/>
        </p:nvSpPr>
        <p:spPr>
          <a:xfrm>
            <a:off x="489097" y="3493008"/>
            <a:ext cx="4088901" cy="459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直接使用</a:t>
            </a:r>
            <a:r>
              <a:rPr lang="en-US" altLang="zh-TW" sz="2000" dirty="0">
                <a:ea typeface="微軟正黑體" panose="020B0604030504040204" pitchFamily="34" charset="-120"/>
              </a:rPr>
              <a:t>Pretrained Model</a:t>
            </a:r>
            <a:endParaRPr lang="zh-TW" altLang="en-US" sz="2000" dirty="0">
              <a:ea typeface="微軟正黑體" panose="020B0604030504040204" pitchFamily="34" charset="-120"/>
            </a:endParaRPr>
          </a:p>
        </p:txBody>
      </p:sp>
      <p:pic>
        <p:nvPicPr>
          <p:cNvPr id="4" name="Picture 2" descr="414,054 Return Images, Stock Photos &amp; Vectors | Shutterstock">
            <a:hlinkClick r:id="rId5" action="ppaction://hlinksldjump"/>
            <a:extLst>
              <a:ext uri="{FF2B5EF4-FFF2-40B4-BE49-F238E27FC236}">
                <a16:creationId xmlns:a16="http://schemas.microsoft.com/office/drawing/2014/main" id="{DE678D8C-F825-E7E6-ADB8-DA8CA94A90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5" t="18342" r="21990" b="25032"/>
          <a:stretch/>
        </p:blipFill>
        <p:spPr bwMode="auto">
          <a:xfrm>
            <a:off x="591223" y="85683"/>
            <a:ext cx="499835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9003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58" name="Freeform: Shape 57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60" name="Freeform: Shape 59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29908E4-DA97-59BE-08DD-55217CF4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Scatter Plot </a:t>
            </a:r>
            <a:r>
              <a:rPr lang="zh-TW" altLang="en-US" dirty="0">
                <a:ea typeface="微軟正黑體" panose="020B0604030504040204" pitchFamily="34" charset="-120"/>
              </a:rPr>
              <a:t>散佈圖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09DFC9-3854-300C-D815-8BEA8A42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960"/>
              </a:spcBef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ahash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VS. dhash</a:t>
            </a:r>
          </a:p>
        </p:txBody>
      </p:sp>
      <p:pic>
        <p:nvPicPr>
          <p:cNvPr id="53" name="圖片 5">
            <a:extLst>
              <a:ext uri="{FF2B5EF4-FFF2-40B4-BE49-F238E27FC236}">
                <a16:creationId xmlns:a16="http://schemas.microsoft.com/office/drawing/2014/main" id="{D9201E99-8F50-27B3-D98A-9E17F7C7E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960550"/>
            <a:ext cx="6922008" cy="5037483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6F74942-500F-DCED-6F0F-E1B511AB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499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71" name="Freeform: Shape 7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29908E4-DA97-59BE-08DD-55217CF4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Scatter Plot </a:t>
            </a:r>
            <a:r>
              <a:rPr lang="zh-TW" altLang="en-US" dirty="0">
                <a:ea typeface="微軟正黑體" panose="020B0604030504040204" pitchFamily="34" charset="-120"/>
              </a:rPr>
              <a:t>散佈圖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09DFC9-3854-300C-D815-8BEA8A42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960"/>
              </a:spcBef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ahash VS. phash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982783-7127-CE4F-96E8-1DD899A18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960550"/>
            <a:ext cx="6922008" cy="5037483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E20390D-450A-A2F3-D04E-02082722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909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84" name="Freeform: Shape 8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86" name="Freeform: Shape 8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29908E4-DA97-59BE-08DD-55217CF4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Scatter Plot </a:t>
            </a:r>
            <a:r>
              <a:rPr lang="zh-TW" altLang="en-US" dirty="0">
                <a:ea typeface="微軟正黑體" panose="020B0604030504040204" pitchFamily="34" charset="-120"/>
              </a:rPr>
              <a:t>散佈圖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09DFC9-3854-300C-D815-8BEA8A42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960"/>
              </a:spcBef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dhash VS. phash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F3A6C06-B910-1E0F-C082-B696FCA58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960550"/>
            <a:ext cx="6922008" cy="5037483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D501DA1-CF5A-2510-972A-6120326B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5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A11EF8-E5DD-D807-D5D9-1791211B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075435" cy="1124712"/>
          </a:xfrm>
        </p:spPr>
        <p:txBody>
          <a:bodyPr anchor="b">
            <a:no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研究動機及目的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075733CD-41D8-CE4C-FE45-3804D7FA9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微軟正黑體" panose="020B0604030504040204" pitchFamily="34" charset="-120"/>
              </a:rPr>
              <a:t>Requirement</a:t>
            </a:r>
            <a:r>
              <a:rPr lang="zh-TW" altLang="en-US" dirty="0">
                <a:ea typeface="微軟正黑體" panose="020B0604030504040204" pitchFamily="34" charset="-120"/>
              </a:rPr>
              <a:t>：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ea typeface="微軟正黑體" panose="020B0604030504040204" pitchFamily="34" charset="-120"/>
              </a:rPr>
              <a:t>判斷電路板是否為瑕疵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000" dirty="0">
              <a:ea typeface="微軟正黑體" panose="020B0604030504040204" pitchFamily="34" charset="-120"/>
            </a:endParaRPr>
          </a:p>
          <a:p>
            <a:r>
              <a:rPr lang="zh-TW" altLang="en-US" dirty="0">
                <a:ea typeface="微軟正黑體" panose="020B0604030504040204" pitchFamily="34" charset="-120"/>
              </a:rPr>
              <a:t>左：電路板照片 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    	VS.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右：電路板設計稿</a:t>
            </a:r>
            <a:endParaRPr lang="en-US" altLang="zh-TW" dirty="0">
              <a:ea typeface="微軟正黑體" panose="020B0604030504040204" pitchFamily="34" charset="-120"/>
            </a:endParaRPr>
          </a:p>
        </p:txBody>
      </p:sp>
      <p:pic>
        <p:nvPicPr>
          <p:cNvPr id="21" name="內容版面配置區 20">
            <a:extLst>
              <a:ext uri="{FF2B5EF4-FFF2-40B4-BE49-F238E27FC236}">
                <a16:creationId xmlns:a16="http://schemas.microsoft.com/office/drawing/2014/main" id="{3671453F-A950-4A2B-C5E1-0F47FE828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967" y="1502216"/>
            <a:ext cx="6921940" cy="3962809"/>
          </a:xfrm>
          <a:prstGeom prst="rect">
            <a:avLst/>
          </a:prstGeom>
        </p:spPr>
      </p:pic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C0D814-7985-EF2B-0AA8-6DFD385B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98967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創新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AI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碩一 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111C71008 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何哲平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F2E846-C350-C0E0-FA14-C0ABC287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796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5AB020-5590-7186-12B6-F961E64D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決定兩個重要特徵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06F9C9FD-077F-1E9C-EC62-46709CC02FCB}"/>
              </a:ext>
            </a:extLst>
          </p:cNvPr>
          <p:cNvSpPr txBox="1">
            <a:spLocks/>
          </p:cNvSpPr>
          <p:nvPr/>
        </p:nvSpPr>
        <p:spPr>
          <a:xfrm>
            <a:off x="6095999" y="6057322"/>
            <a:ext cx="4840942" cy="481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選擇特徵</a:t>
            </a:r>
            <a:r>
              <a:rPr lang="zh-TW" altLang="zh-TW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ahash &amp;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dhash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00B619C-492F-8D15-FB1C-4FFF909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50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2E8A40F-D2AB-B6B9-10CA-D397BECFD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34" y="2110073"/>
            <a:ext cx="5072516" cy="468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graphicFrame>
        <p:nvGraphicFramePr>
          <p:cNvPr id="16" name="內容版面配置區 15">
            <a:extLst>
              <a:ext uri="{FF2B5EF4-FFF2-40B4-BE49-F238E27FC236}">
                <a16:creationId xmlns:a16="http://schemas.microsoft.com/office/drawing/2014/main" id="{84C69F82-4759-F871-4144-C39557E11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396681"/>
              </p:ext>
            </p:extLst>
          </p:nvPr>
        </p:nvGraphicFramePr>
        <p:xfrm>
          <a:off x="6095999" y="2194748"/>
          <a:ext cx="5623040" cy="3694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1520">
                  <a:extLst>
                    <a:ext uri="{9D8B030D-6E8A-4147-A177-3AD203B41FA5}">
                      <a16:colId xmlns:a16="http://schemas.microsoft.com/office/drawing/2014/main" val="1163447042"/>
                    </a:ext>
                  </a:extLst>
                </a:gridCol>
                <a:gridCol w="2811520">
                  <a:extLst>
                    <a:ext uri="{9D8B030D-6E8A-4147-A177-3AD203B41FA5}">
                      <a16:colId xmlns:a16="http://schemas.microsoft.com/office/drawing/2014/main" val="2506624461"/>
                    </a:ext>
                  </a:extLst>
                </a:gridCol>
              </a:tblGrid>
              <a:tr h="49626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24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</a:t>
                      </a:r>
                      <a:endParaRPr lang="en-US" sz="24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2629538"/>
                  </a:ext>
                </a:extLst>
              </a:tr>
              <a:tr h="90063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ahash</a:t>
                      </a:r>
                      <a:endParaRPr lang="en-US" sz="24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-0.62373</a:t>
                      </a:r>
                      <a:endParaRPr lang="en-US" altLang="zh-TW" sz="24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74392528"/>
                  </a:ext>
                </a:extLst>
              </a:tr>
              <a:tr h="90063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phash</a:t>
                      </a:r>
                      <a:endParaRPr lang="en-US" sz="24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0.046891</a:t>
                      </a:r>
                      <a:endParaRPr lang="en-US" altLang="zh-TW" sz="24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6991365"/>
                  </a:ext>
                </a:extLst>
              </a:tr>
              <a:tr h="90063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dhash</a:t>
                      </a:r>
                      <a:endParaRPr lang="en-US" sz="24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-0.06998</a:t>
                      </a:r>
                      <a:endParaRPr lang="en-US" altLang="zh-TW" sz="24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1710834"/>
                  </a:ext>
                </a:extLst>
              </a:tr>
              <a:tr h="49626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</a:t>
                      </a:r>
                      <a:endParaRPr lang="en-US" sz="24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24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96869397"/>
                  </a:ext>
                </a:extLst>
              </a:tr>
            </a:tbl>
          </a:graphicData>
        </a:graphic>
      </p:graphicFrame>
      <p:sp>
        <p:nvSpPr>
          <p:cNvPr id="11" name="橢圓 10">
            <a:extLst>
              <a:ext uri="{FF2B5EF4-FFF2-40B4-BE49-F238E27FC236}">
                <a16:creationId xmlns:a16="http://schemas.microsoft.com/office/drawing/2014/main" id="{5DD9FA67-CAED-F8F0-7822-5D8CAE29C084}"/>
              </a:ext>
            </a:extLst>
          </p:cNvPr>
          <p:cNvSpPr/>
          <p:nvPr/>
        </p:nvSpPr>
        <p:spPr>
          <a:xfrm>
            <a:off x="6095999" y="4550229"/>
            <a:ext cx="5623040" cy="805542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523730F5-1BB7-910B-5A63-A76052AEBDE0}"/>
              </a:ext>
            </a:extLst>
          </p:cNvPr>
          <p:cNvSpPr/>
          <p:nvPr/>
        </p:nvSpPr>
        <p:spPr>
          <a:xfrm>
            <a:off x="6144166" y="2803524"/>
            <a:ext cx="5486400" cy="707576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902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 animBg="1"/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SVM</a:t>
            </a:r>
            <a:r>
              <a:rPr lang="zh-TW" altLang="en-US" dirty="0">
                <a:ea typeface="微軟正黑體" panose="020B0604030504040204" pitchFamily="34" charset="-120"/>
              </a:rPr>
              <a:t>模型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584516E-650F-CDBA-6F0B-A8B25459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030" y="2239580"/>
            <a:ext cx="4784034" cy="54832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線性 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clf = LinearSVC()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98019317-CE6A-9AFC-C0F5-F549E7FD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51</a:t>
            </a:fld>
            <a:endParaRPr lang="en-US" dirty="0"/>
          </a:p>
        </p:txBody>
      </p:sp>
      <p:sp>
        <p:nvSpPr>
          <p:cNvPr id="3" name="內容版面配置區 4">
            <a:extLst>
              <a:ext uri="{FF2B5EF4-FFF2-40B4-BE49-F238E27FC236}">
                <a16:creationId xmlns:a16="http://schemas.microsoft.com/office/drawing/2014/main" id="{F3A9DAAE-9CF4-517A-67F4-710F865ABAE6}"/>
              </a:ext>
            </a:extLst>
          </p:cNvPr>
          <p:cNvSpPr txBox="1">
            <a:spLocks/>
          </p:cNvSpPr>
          <p:nvPr/>
        </p:nvSpPr>
        <p:spPr>
          <a:xfrm>
            <a:off x="6632373" y="2239580"/>
            <a:ext cx="4819423" cy="54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ea typeface="微軟正黑體" panose="020B0604030504040204" pitchFamily="34" charset="-120"/>
              </a:rPr>
              <a:t>非線性 </a:t>
            </a:r>
            <a:r>
              <a:rPr lang="en-US" altLang="zh-TW" i="1" dirty="0">
                <a:ea typeface="微軟正黑體" panose="020B0604030504040204" pitchFamily="34" charset="-120"/>
              </a:rPr>
              <a:t>clf = SVC(kernel="rbf")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8C2E9AC-D599-FB85-36EA-828E6D2DA2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96" b="7821"/>
          <a:stretch/>
        </p:blipFill>
        <p:spPr>
          <a:xfrm>
            <a:off x="569030" y="2928612"/>
            <a:ext cx="4784035" cy="324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15396EE-4E42-CC11-49E0-51684FFE1E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60" b="7481"/>
          <a:stretch/>
        </p:blipFill>
        <p:spPr>
          <a:xfrm>
            <a:off x="6632373" y="2928612"/>
            <a:ext cx="4819423" cy="324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31D8807-79B5-C791-F5D2-33139718FE94}"/>
              </a:ext>
            </a:extLst>
          </p:cNvPr>
          <p:cNvCxnSpPr/>
          <p:nvPr/>
        </p:nvCxnSpPr>
        <p:spPr>
          <a:xfrm>
            <a:off x="5900057" y="2239580"/>
            <a:ext cx="0" cy="411677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內容版面配置區 3">
            <a:extLst>
              <a:ext uri="{FF2B5EF4-FFF2-40B4-BE49-F238E27FC236}">
                <a16:creationId xmlns:a16="http://schemas.microsoft.com/office/drawing/2014/main" id="{38AD6437-DDB7-A7A6-7EC3-D567EF09F2CC}"/>
              </a:ext>
            </a:extLst>
          </p:cNvPr>
          <p:cNvSpPr txBox="1">
            <a:spLocks/>
          </p:cNvSpPr>
          <p:nvPr/>
        </p:nvSpPr>
        <p:spPr>
          <a:xfrm>
            <a:off x="7609114" y="1545771"/>
            <a:ext cx="4088901" cy="459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直接使用</a:t>
            </a:r>
            <a:r>
              <a:rPr lang="en-US" altLang="zh-TW" sz="2000" dirty="0">
                <a:ea typeface="微軟正黑體" panose="020B0604030504040204" pitchFamily="34" charset="-120"/>
              </a:rPr>
              <a:t>Pretrained Model</a:t>
            </a:r>
            <a:endParaRPr lang="zh-TW" altLang="en-US" sz="20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0469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14" name="Freeform: Shape 18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636335" cy="1124712"/>
          </a:xfrm>
        </p:spPr>
        <p:txBody>
          <a:bodyPr anchor="b">
            <a:noAutofit/>
          </a:bodyPr>
          <a:lstStyle/>
          <a:p>
            <a:r>
              <a:rPr lang="zh-TW" altLang="en-US" sz="3800" dirty="0">
                <a:ea typeface="微軟正黑體" panose="020B0604030504040204" pitchFamily="34" charset="-120"/>
              </a:rPr>
              <a:t>模型成果：</a:t>
            </a:r>
            <a:br>
              <a:rPr lang="en-US" altLang="zh-TW" sz="3800" dirty="0">
                <a:ea typeface="微軟正黑體" panose="020B0604030504040204" pitchFamily="34" charset="-120"/>
              </a:rPr>
            </a:br>
            <a:r>
              <a:rPr lang="zh-TW" altLang="en-US" sz="3800" dirty="0">
                <a:ea typeface="微軟正黑體" panose="020B0604030504040204" pitchFamily="34" charset="-120"/>
              </a:rPr>
              <a:t>線性</a:t>
            </a:r>
            <a:r>
              <a:rPr lang="en-US" altLang="zh-TW" sz="3800" dirty="0">
                <a:ea typeface="微軟正黑體" panose="020B0604030504040204" pitchFamily="34" charset="-120"/>
              </a:rPr>
              <a:t>SVM</a:t>
            </a:r>
            <a:endParaRPr lang="zh-TW" altLang="en-US" sz="3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584516E-650F-CDBA-6F0B-A8B25459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4148639" cy="3207258"/>
          </a:xfrm>
        </p:spPr>
        <p:txBody>
          <a:bodyPr anchor="t"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Accuracy</a:t>
            </a:r>
            <a:r>
              <a:rPr lang="zh-TW" altLang="en-US" dirty="0"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ea typeface="微軟正黑體" panose="020B0604030504040204" pitchFamily="34" charset="-120"/>
              </a:rPr>
              <a:t>79.03%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5518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1464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CFC37B6-699B-85F6-25F4-69A90AC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98967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創新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AI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碩一 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111C71008 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何哲平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7F6B99B-D8D8-1B1D-78F0-DA3ABF47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52</a:t>
            </a:fld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81BA232-27A9-35E2-D49D-3782AAAC8BFF}"/>
              </a:ext>
            </a:extLst>
          </p:cNvPr>
          <p:cNvSpPr txBox="1"/>
          <p:nvPr/>
        </p:nvSpPr>
        <p:spPr>
          <a:xfrm>
            <a:off x="4801285" y="3986320"/>
            <a:ext cx="34446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89.22%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44.85%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59.69%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4EB5C95-DAC1-CDEE-D78B-7193AD4146DA}"/>
              </a:ext>
            </a:extLst>
          </p:cNvPr>
          <p:cNvSpPr txBox="1"/>
          <p:nvPr/>
        </p:nvSpPr>
        <p:spPr>
          <a:xfrm>
            <a:off x="8319122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76.89%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97.13%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85.83%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5D7ECD8-CE77-CE4D-E8D4-CE367F982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027941"/>
              </p:ext>
            </p:extLst>
          </p:nvPr>
        </p:nvGraphicFramePr>
        <p:xfrm>
          <a:off x="4801285" y="1329620"/>
          <a:ext cx="6921943" cy="2227720"/>
        </p:xfrm>
        <a:graphic>
          <a:graphicData uri="http://schemas.openxmlformats.org/drawingml/2006/table">
            <a:tbl>
              <a:tblPr firstRow="1" bandRow="1"/>
              <a:tblGrid>
                <a:gridCol w="505171">
                  <a:extLst>
                    <a:ext uri="{9D8B030D-6E8A-4147-A177-3AD203B41FA5}">
                      <a16:colId xmlns:a16="http://schemas.microsoft.com/office/drawing/2014/main" val="910777063"/>
                    </a:ext>
                  </a:extLst>
                </a:gridCol>
                <a:gridCol w="1664578">
                  <a:extLst>
                    <a:ext uri="{9D8B030D-6E8A-4147-A177-3AD203B41FA5}">
                      <a16:colId xmlns:a16="http://schemas.microsoft.com/office/drawing/2014/main" val="64588414"/>
                    </a:ext>
                  </a:extLst>
                </a:gridCol>
                <a:gridCol w="1925101">
                  <a:extLst>
                    <a:ext uri="{9D8B030D-6E8A-4147-A177-3AD203B41FA5}">
                      <a16:colId xmlns:a16="http://schemas.microsoft.com/office/drawing/2014/main" val="3438924906"/>
                    </a:ext>
                  </a:extLst>
                </a:gridCol>
                <a:gridCol w="1887144">
                  <a:extLst>
                    <a:ext uri="{9D8B030D-6E8A-4147-A177-3AD203B41FA5}">
                      <a16:colId xmlns:a16="http://schemas.microsoft.com/office/drawing/2014/main" val="2395940529"/>
                    </a:ext>
                  </a:extLst>
                </a:gridCol>
                <a:gridCol w="939949">
                  <a:extLst>
                    <a:ext uri="{9D8B030D-6E8A-4147-A177-3AD203B41FA5}">
                      <a16:colId xmlns:a16="http://schemas.microsoft.com/office/drawing/2014/main" val="4071409549"/>
                    </a:ext>
                  </a:extLst>
                </a:gridCol>
              </a:tblGrid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預測值</a:t>
                      </a:r>
                    </a:p>
                  </a:txBody>
                  <a:tcPr marL="8281" marR="8281" marT="8281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87447"/>
                  </a:ext>
                </a:extLst>
              </a:tr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Predict_NG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Predict_OK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84791"/>
                  </a:ext>
                </a:extLst>
              </a:tr>
              <a:tr h="44554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際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Label_NG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1084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1333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2417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477570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Label_OK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131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4434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4565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210897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1215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5767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6982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979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6796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14" name="Freeform: Shape 18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636335" cy="1124712"/>
          </a:xfrm>
        </p:spPr>
        <p:txBody>
          <a:bodyPr anchor="b">
            <a:noAutofit/>
          </a:bodyPr>
          <a:lstStyle/>
          <a:p>
            <a:r>
              <a:rPr lang="zh-TW" altLang="en-US" sz="3800" dirty="0">
                <a:ea typeface="微軟正黑體" panose="020B0604030504040204" pitchFamily="34" charset="-120"/>
              </a:rPr>
              <a:t>模型成果：</a:t>
            </a:r>
            <a:br>
              <a:rPr lang="en-US" altLang="zh-TW" sz="3800" dirty="0">
                <a:ea typeface="微軟正黑體" panose="020B0604030504040204" pitchFamily="34" charset="-120"/>
              </a:rPr>
            </a:br>
            <a:r>
              <a:rPr lang="zh-TW" altLang="en-US" sz="3800" dirty="0">
                <a:ea typeface="微軟正黑體" panose="020B0604030504040204" pitchFamily="34" charset="-120"/>
              </a:rPr>
              <a:t>非線性</a:t>
            </a:r>
            <a:r>
              <a:rPr lang="en-US" altLang="zh-TW" sz="3800" dirty="0">
                <a:ea typeface="微軟正黑體" panose="020B0604030504040204" pitchFamily="34" charset="-120"/>
              </a:rPr>
              <a:t>SVM</a:t>
            </a:r>
            <a:endParaRPr lang="zh-TW" altLang="en-US" sz="3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584516E-650F-CDBA-6F0B-A8B25459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4148639" cy="3207258"/>
          </a:xfrm>
        </p:spPr>
        <p:txBody>
          <a:bodyPr anchor="t"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Accuracy</a:t>
            </a:r>
            <a:r>
              <a:rPr lang="zh-TW" altLang="en-US" dirty="0"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ea typeface="微軟正黑體" panose="020B0604030504040204" pitchFamily="34" charset="-120"/>
              </a:rPr>
              <a:t>82.78%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5780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1202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CFC37B6-699B-85F6-25F4-69A90AC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98967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創新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AI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碩一 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111C71008 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何哲平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7F6B99B-D8D8-1B1D-78F0-DA3ABF47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53</a:t>
            </a:fld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81BA232-27A9-35E2-D49D-3782AAAC8BFF}"/>
              </a:ext>
            </a:extLst>
          </p:cNvPr>
          <p:cNvSpPr txBox="1"/>
          <p:nvPr/>
        </p:nvSpPr>
        <p:spPr>
          <a:xfrm>
            <a:off x="4801285" y="3986320"/>
            <a:ext cx="34446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80.48%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66.36%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72.74%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4EB5C95-DAC1-CDEE-D78B-7193AD4146DA}"/>
              </a:ext>
            </a:extLst>
          </p:cNvPr>
          <p:cNvSpPr txBox="1"/>
          <p:nvPr/>
        </p:nvSpPr>
        <p:spPr>
          <a:xfrm>
            <a:off x="8319122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83.7%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91.48%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87.42%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5D7ECD8-CE77-CE4D-E8D4-CE367F982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379221"/>
              </p:ext>
            </p:extLst>
          </p:nvPr>
        </p:nvGraphicFramePr>
        <p:xfrm>
          <a:off x="4801285" y="1329620"/>
          <a:ext cx="6921943" cy="2227720"/>
        </p:xfrm>
        <a:graphic>
          <a:graphicData uri="http://schemas.openxmlformats.org/drawingml/2006/table">
            <a:tbl>
              <a:tblPr firstRow="1" bandRow="1"/>
              <a:tblGrid>
                <a:gridCol w="505171">
                  <a:extLst>
                    <a:ext uri="{9D8B030D-6E8A-4147-A177-3AD203B41FA5}">
                      <a16:colId xmlns:a16="http://schemas.microsoft.com/office/drawing/2014/main" val="910777063"/>
                    </a:ext>
                  </a:extLst>
                </a:gridCol>
                <a:gridCol w="1664578">
                  <a:extLst>
                    <a:ext uri="{9D8B030D-6E8A-4147-A177-3AD203B41FA5}">
                      <a16:colId xmlns:a16="http://schemas.microsoft.com/office/drawing/2014/main" val="64588414"/>
                    </a:ext>
                  </a:extLst>
                </a:gridCol>
                <a:gridCol w="1925101">
                  <a:extLst>
                    <a:ext uri="{9D8B030D-6E8A-4147-A177-3AD203B41FA5}">
                      <a16:colId xmlns:a16="http://schemas.microsoft.com/office/drawing/2014/main" val="3438924906"/>
                    </a:ext>
                  </a:extLst>
                </a:gridCol>
                <a:gridCol w="1887144">
                  <a:extLst>
                    <a:ext uri="{9D8B030D-6E8A-4147-A177-3AD203B41FA5}">
                      <a16:colId xmlns:a16="http://schemas.microsoft.com/office/drawing/2014/main" val="2395940529"/>
                    </a:ext>
                  </a:extLst>
                </a:gridCol>
                <a:gridCol w="939949">
                  <a:extLst>
                    <a:ext uri="{9D8B030D-6E8A-4147-A177-3AD203B41FA5}">
                      <a16:colId xmlns:a16="http://schemas.microsoft.com/office/drawing/2014/main" val="4071409549"/>
                    </a:ext>
                  </a:extLst>
                </a:gridCol>
              </a:tblGrid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預測值</a:t>
                      </a:r>
                    </a:p>
                  </a:txBody>
                  <a:tcPr marL="8281" marR="8281" marT="8281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87447"/>
                  </a:ext>
                </a:extLst>
              </a:tr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Predict_NG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Predict_OK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84791"/>
                  </a:ext>
                </a:extLst>
              </a:tr>
              <a:tr h="44554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際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Label_NG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1604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813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2417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477570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Label_OK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389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4176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4565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210897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1993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4989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6982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979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720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4800" dirty="0"/>
              <a:t>模型比較</a:t>
            </a:r>
            <a:br>
              <a:rPr lang="en-US" altLang="zh-TW" sz="4800" dirty="0"/>
            </a:br>
            <a:endParaRPr lang="en-US" altLang="zh-TW" sz="4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CFC37B6-699B-85F6-25F4-69A90AC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460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 kern="1200" dirty="0">
                <a:solidFill>
                  <a:schemeClr val="tx2">
                    <a:lumMod val="50000"/>
                    <a:lumOff val="50000"/>
                  </a:schemeClr>
                </a:solidFill>
                <a:ea typeface="+mn-ea"/>
                <a:cs typeface="+mn-cs"/>
              </a:rPr>
              <a:t>創新</a:t>
            </a:r>
            <a:r>
              <a:rPr lang="en-US" altLang="zh-TW" kern="1200" dirty="0">
                <a:solidFill>
                  <a:schemeClr val="tx2">
                    <a:lumMod val="50000"/>
                    <a:lumOff val="50000"/>
                  </a:schemeClr>
                </a:solidFill>
                <a:ea typeface="+mn-ea"/>
                <a:cs typeface="+mn-cs"/>
              </a:rPr>
              <a:t>AI</a:t>
            </a:r>
            <a:r>
              <a:rPr lang="zh-TW" altLang="en-US" kern="1200" dirty="0">
                <a:solidFill>
                  <a:schemeClr val="tx2">
                    <a:lumMod val="50000"/>
                    <a:lumOff val="50000"/>
                  </a:schemeClr>
                </a:solidFill>
                <a:ea typeface="+mn-ea"/>
                <a:cs typeface="+mn-cs"/>
              </a:rPr>
              <a:t>碩一 </a:t>
            </a:r>
            <a:r>
              <a:rPr lang="en-US" altLang="zh-TW" kern="1200" dirty="0">
                <a:solidFill>
                  <a:schemeClr val="tx2">
                    <a:lumMod val="50000"/>
                    <a:lumOff val="50000"/>
                  </a:schemeClr>
                </a:solidFill>
                <a:ea typeface="+mn-ea"/>
                <a:cs typeface="+mn-cs"/>
              </a:rPr>
              <a:t>111C71008 </a:t>
            </a:r>
            <a:r>
              <a:rPr lang="zh-TW" altLang="en-US" kern="1200" dirty="0">
                <a:solidFill>
                  <a:schemeClr val="tx2">
                    <a:lumMod val="50000"/>
                    <a:lumOff val="50000"/>
                  </a:schemeClr>
                </a:solidFill>
                <a:ea typeface="+mn-ea"/>
                <a:cs typeface="+mn-cs"/>
              </a:rPr>
              <a:t>何哲平</a:t>
            </a:r>
            <a:endParaRPr lang="en-US" kern="1200" dirty="0">
              <a:solidFill>
                <a:schemeClr val="tx2">
                  <a:lumMod val="50000"/>
                  <a:lumOff val="50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7F6B99B-D8D8-1B1D-78F0-DA3ABF47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54</a:t>
            </a:fld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4" name="內容版面配置區 5">
            <a:extLst>
              <a:ext uri="{FF2B5EF4-FFF2-40B4-BE49-F238E27FC236}">
                <a16:creationId xmlns:a16="http://schemas.microsoft.com/office/drawing/2014/main" id="{24010516-A35B-58DC-0F89-A2C70473ED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753769"/>
              </p:ext>
            </p:extLst>
          </p:nvPr>
        </p:nvGraphicFramePr>
        <p:xfrm>
          <a:off x="5086349" y="625683"/>
          <a:ext cx="6402881" cy="54553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41022">
                  <a:extLst>
                    <a:ext uri="{9D8B030D-6E8A-4147-A177-3AD203B41FA5}">
                      <a16:colId xmlns:a16="http://schemas.microsoft.com/office/drawing/2014/main" val="1171045839"/>
                    </a:ext>
                  </a:extLst>
                </a:gridCol>
                <a:gridCol w="1865702">
                  <a:extLst>
                    <a:ext uri="{9D8B030D-6E8A-4147-A177-3AD203B41FA5}">
                      <a16:colId xmlns:a16="http://schemas.microsoft.com/office/drawing/2014/main" val="3185505348"/>
                    </a:ext>
                  </a:extLst>
                </a:gridCol>
                <a:gridCol w="1896157">
                  <a:extLst>
                    <a:ext uri="{9D8B030D-6E8A-4147-A177-3AD203B41FA5}">
                      <a16:colId xmlns:a16="http://schemas.microsoft.com/office/drawing/2014/main" val="1179428346"/>
                    </a:ext>
                  </a:extLst>
                </a:gridCol>
              </a:tblGrid>
              <a:tr h="454615">
                <a:tc>
                  <a:txBody>
                    <a:bodyPr/>
                    <a:lstStyle/>
                    <a:p>
                      <a:pPr algn="l" fontAlgn="ctr"/>
                      <a:endParaRPr lang="en-US" altLang="zh-TW" sz="2400" u="none" strike="noStrik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SVM</a:t>
                      </a:r>
                      <a:r>
                        <a:rPr lang="zh-TW" alt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線性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SVM</a:t>
                      </a:r>
                      <a:r>
                        <a:rPr lang="zh-TW" alt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非線性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1198367085"/>
                  </a:ext>
                </a:extLst>
              </a:tr>
              <a:tr h="454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Accuracy Score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79.03%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82.78%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804108540"/>
                  </a:ext>
                </a:extLst>
              </a:tr>
              <a:tr h="45461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答對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5518</a:t>
                      </a:r>
                      <a:r>
                        <a:rPr lang="zh-TW" altLang="en-US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5780</a:t>
                      </a:r>
                      <a:r>
                        <a:rPr lang="zh-TW" altLang="en-US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659809649"/>
                  </a:ext>
                </a:extLst>
              </a:tr>
              <a:tr h="45461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答錯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1464</a:t>
                      </a:r>
                      <a:r>
                        <a:rPr lang="zh-TW" altLang="en-US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1202</a:t>
                      </a:r>
                      <a:r>
                        <a:rPr lang="zh-TW" altLang="en-US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2533237065"/>
                  </a:ext>
                </a:extLst>
              </a:tr>
              <a:tr h="45461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62002"/>
                  </a:ext>
                </a:extLst>
              </a:tr>
              <a:tr h="454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Precision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89.22%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80.48%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3148660504"/>
                  </a:ext>
                </a:extLst>
              </a:tr>
              <a:tr h="454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Recall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44.85%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66.36%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3772891477"/>
                  </a:ext>
                </a:extLst>
              </a:tr>
              <a:tr h="454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F1-Score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59.69%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72.74%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1894206757"/>
                  </a:ext>
                </a:extLst>
              </a:tr>
              <a:tr h="45461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489223"/>
                  </a:ext>
                </a:extLst>
              </a:tr>
              <a:tr h="454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Precision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76.89%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83.70%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3488674974"/>
                  </a:ext>
                </a:extLst>
              </a:tr>
              <a:tr h="454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Recall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97.13%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91.48%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681713279"/>
                  </a:ext>
                </a:extLst>
              </a:tr>
              <a:tr h="454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F1-Score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85.83%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87.42%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3299439506"/>
                  </a:ext>
                </a:extLst>
              </a:tr>
            </a:tbl>
          </a:graphicData>
        </a:graphic>
      </p:graphicFrame>
      <p:pic>
        <p:nvPicPr>
          <p:cNvPr id="2050" name="Picture 2" descr="大於_百度百科">
            <a:extLst>
              <a:ext uri="{FF2B5EF4-FFF2-40B4-BE49-F238E27FC236}">
                <a16:creationId xmlns:a16="http://schemas.microsoft.com/office/drawing/2014/main" id="{0B2763E7-49C6-72B7-0A38-0337AC92A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690" y="1907799"/>
            <a:ext cx="575097" cy="57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大於_百度百科">
            <a:extLst>
              <a:ext uri="{FF2B5EF4-FFF2-40B4-BE49-F238E27FC236}">
                <a16:creationId xmlns:a16="http://schemas.microsoft.com/office/drawing/2014/main" id="{1330A82C-A6D0-C917-13FD-52946A47B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87690" y="1463538"/>
            <a:ext cx="575097" cy="57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大於_百度百科">
            <a:extLst>
              <a:ext uri="{FF2B5EF4-FFF2-40B4-BE49-F238E27FC236}">
                <a16:creationId xmlns:a16="http://schemas.microsoft.com/office/drawing/2014/main" id="{2CA8EC19-67BF-4C43-8EB6-2109FB48B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87689" y="1019373"/>
            <a:ext cx="575097" cy="57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勝-插圖素材[19492793] - PIXTA圖庫">
            <a:extLst>
              <a:ext uri="{FF2B5EF4-FFF2-40B4-BE49-F238E27FC236}">
                <a16:creationId xmlns:a16="http://schemas.microsoft.com/office/drawing/2014/main" id="{2935D197-9445-6716-AE05-E388EA48F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535" y="635887"/>
            <a:ext cx="400889" cy="41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內容版面配置區 3">
            <a:extLst>
              <a:ext uri="{FF2B5EF4-FFF2-40B4-BE49-F238E27FC236}">
                <a16:creationId xmlns:a16="http://schemas.microsoft.com/office/drawing/2014/main" id="{733BC74E-DAEA-6C84-0239-86D8F66C8CEB}"/>
              </a:ext>
            </a:extLst>
          </p:cNvPr>
          <p:cNvSpPr txBox="1">
            <a:spLocks/>
          </p:cNvSpPr>
          <p:nvPr/>
        </p:nvSpPr>
        <p:spPr>
          <a:xfrm>
            <a:off x="578652" y="3797565"/>
            <a:ext cx="4088901" cy="459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線性</a:t>
            </a:r>
            <a:r>
              <a:rPr lang="en-US" altLang="zh-TW" sz="2000" dirty="0">
                <a:ea typeface="微軟正黑體" panose="020B0604030504040204" pitchFamily="34" charset="-120"/>
              </a:rPr>
              <a:t>SVM VS.</a:t>
            </a:r>
            <a:r>
              <a:rPr lang="zh-TW" altLang="en-US" sz="2000" dirty="0">
                <a:ea typeface="微軟正黑體" panose="020B0604030504040204" pitchFamily="34" charset="-120"/>
              </a:rPr>
              <a:t>非線性</a:t>
            </a:r>
            <a:r>
              <a:rPr lang="en-US" altLang="zh-TW" sz="2000" dirty="0">
                <a:ea typeface="微軟正黑體" panose="020B0604030504040204" pitchFamily="34" charset="-120"/>
              </a:rPr>
              <a:t>SVM </a:t>
            </a:r>
            <a:endParaRPr lang="zh-TW" altLang="en-US" sz="20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877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65" name="Freeform: Shape 6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67" name="Freeform: Shape 6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4800" dirty="0"/>
              <a:t>模型比較</a:t>
            </a:r>
            <a:br>
              <a:rPr lang="en-US" altLang="zh-TW" sz="4800" dirty="0"/>
            </a:br>
            <a:endParaRPr lang="en-US" altLang="zh-TW" sz="48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CFC37B6-699B-85F6-25F4-69A90AC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8374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 kern="1200" dirty="0">
                <a:solidFill>
                  <a:schemeClr val="tx2">
                    <a:lumMod val="50000"/>
                    <a:lumOff val="50000"/>
                  </a:schemeClr>
                </a:solidFill>
                <a:ea typeface="+mn-ea"/>
                <a:cs typeface="+mn-cs"/>
              </a:rPr>
              <a:t>創新</a:t>
            </a:r>
            <a:r>
              <a:rPr lang="en-US" altLang="zh-TW" kern="1200" dirty="0">
                <a:solidFill>
                  <a:schemeClr val="tx2">
                    <a:lumMod val="50000"/>
                    <a:lumOff val="50000"/>
                  </a:schemeClr>
                </a:solidFill>
                <a:ea typeface="+mn-ea"/>
                <a:cs typeface="+mn-cs"/>
              </a:rPr>
              <a:t>AI</a:t>
            </a:r>
            <a:r>
              <a:rPr lang="zh-TW" altLang="en-US" kern="1200" dirty="0">
                <a:solidFill>
                  <a:schemeClr val="tx2">
                    <a:lumMod val="50000"/>
                    <a:lumOff val="50000"/>
                  </a:schemeClr>
                </a:solidFill>
                <a:ea typeface="+mn-ea"/>
                <a:cs typeface="+mn-cs"/>
              </a:rPr>
              <a:t>碩一 </a:t>
            </a:r>
            <a:r>
              <a:rPr lang="en-US" altLang="zh-TW" kern="1200" dirty="0">
                <a:solidFill>
                  <a:schemeClr val="tx2">
                    <a:lumMod val="50000"/>
                    <a:lumOff val="50000"/>
                  </a:schemeClr>
                </a:solidFill>
                <a:ea typeface="+mn-ea"/>
                <a:cs typeface="+mn-cs"/>
              </a:rPr>
              <a:t>111C71008 </a:t>
            </a:r>
            <a:r>
              <a:rPr lang="zh-TW" altLang="en-US" kern="1200" dirty="0">
                <a:solidFill>
                  <a:schemeClr val="tx2">
                    <a:lumMod val="50000"/>
                    <a:lumOff val="50000"/>
                  </a:schemeClr>
                </a:solidFill>
                <a:ea typeface="+mn-ea"/>
                <a:cs typeface="+mn-cs"/>
              </a:rPr>
              <a:t>何哲平</a:t>
            </a:r>
            <a:endParaRPr lang="en-US" kern="1200" dirty="0">
              <a:solidFill>
                <a:schemeClr val="tx2">
                  <a:lumMod val="50000"/>
                  <a:lumOff val="50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7F6B99B-D8D8-1B1D-78F0-DA3ABF47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55</a:t>
            </a:fld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D6FAFEF-E42F-01C6-3BF2-F4A5DFAF46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743484"/>
              </p:ext>
            </p:extLst>
          </p:nvPr>
        </p:nvGraphicFramePr>
        <p:xfrm>
          <a:off x="5414356" y="1934184"/>
          <a:ext cx="6408837" cy="3246221"/>
        </p:xfrm>
        <a:graphic>
          <a:graphicData uri="http://schemas.openxmlformats.org/drawingml/2006/table">
            <a:tbl>
              <a:tblPr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2680196">
                  <a:extLst>
                    <a:ext uri="{9D8B030D-6E8A-4147-A177-3AD203B41FA5}">
                      <a16:colId xmlns:a16="http://schemas.microsoft.com/office/drawing/2014/main" val="1903117879"/>
                    </a:ext>
                  </a:extLst>
                </a:gridCol>
                <a:gridCol w="2189810">
                  <a:extLst>
                    <a:ext uri="{9D8B030D-6E8A-4147-A177-3AD203B41FA5}">
                      <a16:colId xmlns:a16="http://schemas.microsoft.com/office/drawing/2014/main" val="2764603987"/>
                    </a:ext>
                  </a:extLst>
                </a:gridCol>
                <a:gridCol w="1538831">
                  <a:extLst>
                    <a:ext uri="{9D8B030D-6E8A-4147-A177-3AD203B41FA5}">
                      <a16:colId xmlns:a16="http://schemas.microsoft.com/office/drawing/2014/main" val="3632986132"/>
                    </a:ext>
                  </a:extLst>
                </a:gridCol>
              </a:tblGrid>
              <a:tr h="70959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3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非線性</a:t>
                      </a:r>
                      <a:r>
                        <a:rPr lang="en-US" sz="3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SVM</a:t>
                      </a:r>
                      <a:endParaRPr lang="en-US" sz="3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MLP</a:t>
                      </a:r>
                      <a:endParaRPr lang="en-US" sz="3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076911"/>
                  </a:ext>
                </a:extLst>
              </a:tr>
              <a:tr h="7095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Accuracy Score</a:t>
                      </a:r>
                      <a:endParaRPr lang="en-US" sz="3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82.78%</a:t>
                      </a:r>
                      <a:endParaRPr lang="en-US" altLang="zh-TW" sz="3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82.53%</a:t>
                      </a:r>
                      <a:endParaRPr lang="en-US" altLang="zh-TW" sz="3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242469"/>
                  </a:ext>
                </a:extLst>
              </a:tr>
              <a:tr h="70959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 cap="none" spc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答對</a:t>
                      </a:r>
                      <a:endParaRPr lang="zh-TW" altLang="en-US" sz="3000" b="0" i="0" u="none" strike="noStrike" cap="none" spc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5780</a:t>
                      </a:r>
                      <a:r>
                        <a:rPr lang="zh-TW" altLang="en-US" sz="3000" u="none" strike="noStrike" cap="none" spc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</a:t>
                      </a:r>
                      <a:endParaRPr lang="zh-TW" altLang="en-US" sz="3000" b="0" i="0" u="none" strike="noStrike" cap="none" spc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5762</a:t>
                      </a:r>
                      <a:r>
                        <a:rPr lang="zh-TW" altLang="en-US" sz="3000" u="none" strike="noStrike" cap="none" spc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</a:t>
                      </a:r>
                      <a:endParaRPr lang="zh-TW" altLang="en-US" sz="3000" b="0" i="0" u="none" strike="noStrike" cap="none" spc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85302"/>
                  </a:ext>
                </a:extLst>
              </a:tr>
              <a:tr h="70959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 cap="none" spc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答錯</a:t>
                      </a:r>
                      <a:endParaRPr lang="zh-TW" altLang="en-US" sz="3000" b="0" i="0" u="none" strike="noStrike" cap="none" spc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1202</a:t>
                      </a:r>
                      <a:r>
                        <a:rPr lang="zh-TW" altLang="en-US" sz="3000" u="none" strike="noStrike" cap="none" spc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</a:t>
                      </a:r>
                      <a:endParaRPr lang="zh-TW" altLang="en-US" sz="3000" b="0" i="0" u="none" strike="noStrike" cap="none" spc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1220</a:t>
                      </a:r>
                      <a:r>
                        <a:rPr lang="zh-TW" altLang="en-US" sz="3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</a:t>
                      </a:r>
                      <a:endParaRPr lang="zh-TW" altLang="en-US" sz="3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468467"/>
                  </a:ext>
                </a:extLst>
              </a:tr>
            </a:tbl>
          </a:graphicData>
        </a:graphic>
      </p:graphicFrame>
      <p:sp>
        <p:nvSpPr>
          <p:cNvPr id="6" name="內容版面配置區 3">
            <a:extLst>
              <a:ext uri="{FF2B5EF4-FFF2-40B4-BE49-F238E27FC236}">
                <a16:creationId xmlns:a16="http://schemas.microsoft.com/office/drawing/2014/main" id="{A22FEBB1-3147-7FA6-EE85-014329E056C9}"/>
              </a:ext>
            </a:extLst>
          </p:cNvPr>
          <p:cNvSpPr txBox="1">
            <a:spLocks/>
          </p:cNvSpPr>
          <p:nvPr/>
        </p:nvSpPr>
        <p:spPr>
          <a:xfrm>
            <a:off x="578652" y="3797565"/>
            <a:ext cx="4088901" cy="459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非線性</a:t>
            </a:r>
            <a:r>
              <a:rPr lang="en-US" altLang="zh-TW" sz="2000" dirty="0">
                <a:ea typeface="微軟正黑體" panose="020B0604030504040204" pitchFamily="34" charset="-120"/>
              </a:rPr>
              <a:t>SVM VS. MLP</a:t>
            </a:r>
            <a:endParaRPr lang="zh-TW" altLang="en-US" sz="20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00266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ctr">
            <a:norm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研究重點摘要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526F07-E8D7-4E59-2AAA-235FF25D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D5F0F35-3105-120E-3F75-05F8F37E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56</a:t>
            </a:fld>
            <a:endParaRPr lang="en-US" dirty="0"/>
          </a:p>
        </p:txBody>
      </p:sp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4B8D38DF-80C1-81A3-809A-D23E13AE19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99214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4095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pic>
        <p:nvPicPr>
          <p:cNvPr id="1026" name="Picture 2" descr="薑還是老的辣2019投資電子業PCB族群不可少- 今周刊">
            <a:extLst>
              <a:ext uri="{FF2B5EF4-FFF2-40B4-BE49-F238E27FC236}">
                <a16:creationId xmlns:a16="http://schemas.microsoft.com/office/drawing/2014/main" id="{A51E76A0-C3E7-05CC-8A2F-E31CC8866A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9DEBE5D-92D8-31C7-9ECB-BF4D5B17A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zh-TW" altLang="en-US" sz="7000" dirty="0">
                <a:solidFill>
                  <a:schemeClr val="bg1"/>
                </a:solidFill>
                <a:ea typeface="微軟正黑體" panose="020B0604030504040204" pitchFamily="34" charset="-120"/>
              </a:rPr>
              <a:t>簡報完畢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6E57F888-E577-0A9C-C80E-B9D9007C4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551469"/>
            <a:ext cx="9078562" cy="59297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sz="2000" dirty="0">
                <a:solidFill>
                  <a:schemeClr val="bg1"/>
                </a:solidFill>
                <a:ea typeface="微軟正黑體" panose="020B0604030504040204" pitchFamily="34" charset="-120"/>
              </a:rPr>
              <a:t>正如人子來，不是要受人的服事，乃是要服事人，並且要捨命，作多人的贖價。</a:t>
            </a:r>
            <a:endParaRPr lang="en-US" altLang="zh-TW" sz="2000" dirty="0">
              <a:solidFill>
                <a:schemeClr val="bg1"/>
              </a:solidFill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000" dirty="0">
                <a:solidFill>
                  <a:schemeClr val="bg1"/>
                </a:solidFill>
                <a:ea typeface="微軟正黑體" panose="020B0604030504040204" pitchFamily="34" charset="-120"/>
              </a:rPr>
              <a:t>馬太福音 第二十章 </a:t>
            </a:r>
            <a:r>
              <a:rPr lang="en-US" altLang="zh-TW" sz="2000" dirty="0">
                <a:solidFill>
                  <a:schemeClr val="bg1"/>
                </a:solidFill>
                <a:ea typeface="微軟正黑體" panose="020B0604030504040204" pitchFamily="34" charset="-120"/>
              </a:rPr>
              <a:t>28</a:t>
            </a:r>
            <a:r>
              <a:rPr lang="zh-TW" altLang="en-US" sz="2000" dirty="0">
                <a:solidFill>
                  <a:schemeClr val="bg1"/>
                </a:solidFill>
                <a:ea typeface="微軟正黑體" panose="020B0604030504040204" pitchFamily="34" charset="-120"/>
              </a:rPr>
              <a:t>節</a:t>
            </a:r>
          </a:p>
        </p:txBody>
      </p:sp>
      <p:pic>
        <p:nvPicPr>
          <p:cNvPr id="2" name="Picture 2" descr="414,054 Return Images, Stock Photos &amp; Vectors | Shutterstock">
            <a:hlinkClick r:id="rId3" action="ppaction://hlinksldjump"/>
            <a:extLst>
              <a:ext uri="{FF2B5EF4-FFF2-40B4-BE49-F238E27FC236}">
                <a16:creationId xmlns:a16="http://schemas.microsoft.com/office/drawing/2014/main" id="{2BD45EB2-55A3-D13A-B3AB-1200069699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5" t="18342" r="21990" b="25032"/>
          <a:stretch/>
        </p:blipFill>
        <p:spPr bwMode="auto">
          <a:xfrm>
            <a:off x="11347704" y="145669"/>
            <a:ext cx="499835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9827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Reference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ea typeface="微軟正黑體" panose="020B0604030504040204" pitchFamily="34" charset="-120"/>
              </a:rPr>
              <a:t>參考文獻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7617F-A786-6399-2C1C-B832CF0E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34" y="2245489"/>
            <a:ext cx="10704962" cy="4612511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圖像相似度算法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(Google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以圖搜圖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https://zx7978123.medium.com/%E5%9C%96%E5%83%8F%E7%9B%B8%E4%BC%BC%E5%BA%A6%E7%AE%97%E6%B3%95-google%E4%BB%A5%E5%9C%96%E6%90%9C%E5%9C%96-2-bde3d8c9568d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Cross-validation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https://scikit-learn.org/stable/modules/cross_validation.html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D5F0F35-3105-120E-3F75-05F8F37E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256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Reference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ea typeface="微軟正黑體" panose="020B0604030504040204" pitchFamily="34" charset="-120"/>
              </a:rPr>
              <a:t>參考文獻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7617F-A786-6399-2C1C-B832CF0E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34" y="2245489"/>
            <a:ext cx="10704962" cy="461251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sklearn.svm.SVC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https://scikit-learn.org/stable/modules/generated/sklearn.svm.SVC.html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Neural Network</a:t>
            </a:r>
          </a:p>
          <a:p>
            <a:pPr marL="0" indent="0">
              <a:buNone/>
            </a:pPr>
            <a:r>
              <a:rPr lang="en-US" altLang="zh-TW" dirty="0">
                <a:ea typeface="微軟正黑體" panose="020B0604030504040204" pitchFamily="34" charset="-120"/>
                <a:hlinkClick r:id="rId4"/>
              </a:rPr>
              <a:t>https://playground.tensorflow.org/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D5F0F35-3105-120E-3F75-05F8F37E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4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DFF41957-CB66-48E8-B537-EBB53B678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7316E53-43BE-02FF-8137-856C5996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41832"/>
            <a:ext cx="10506456" cy="1901952"/>
          </a:xfrm>
        </p:spPr>
        <p:txBody>
          <a:bodyPr anchor="ctr">
            <a:normAutofit/>
          </a:bodyPr>
          <a:lstStyle/>
          <a:p>
            <a:r>
              <a:rPr lang="zh-TW" altLang="en-US" sz="5400" dirty="0">
                <a:ea typeface="微軟正黑體" panose="020B0604030504040204" pitchFamily="34" charset="-120"/>
              </a:rPr>
              <a:t>小試身手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06922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146509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F64DA1-EBAF-B1F7-8174-F2F7EF7CF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668690"/>
            <a:ext cx="11081811" cy="2776934"/>
          </a:xfrm>
        </p:spPr>
        <p:txBody>
          <a:bodyPr>
            <a:normAutofit/>
          </a:bodyPr>
          <a:lstStyle/>
          <a:p>
            <a:r>
              <a:rPr lang="zh-TW" altLang="en-US" sz="3000" dirty="0">
                <a:ea typeface="微軟正黑體" panose="020B0604030504040204" pitchFamily="34" charset="-120"/>
              </a:rPr>
              <a:t>解釋</a:t>
            </a:r>
            <a:r>
              <a:rPr lang="en-US" altLang="zh-TW" sz="3000" dirty="0">
                <a:ea typeface="微軟正黑體" panose="020B0604030504040204" pitchFamily="34" charset="-120"/>
              </a:rPr>
              <a:t>Label</a:t>
            </a:r>
            <a:r>
              <a:rPr lang="zh-TW" altLang="en-US" sz="3000" dirty="0">
                <a:ea typeface="微軟正黑體" panose="020B0604030504040204" pitchFamily="34" charset="-120"/>
              </a:rPr>
              <a:t>、說明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瑕疵與正常的差異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392346-BCED-5E38-73FC-A7D666F6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3E1B3-4CF8-76EB-D25E-902712B4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pic>
        <p:nvPicPr>
          <p:cNvPr id="6" name="Picture 2" descr="414,054 Return Images, Stock Photos &amp; Vectors | Shutterstock">
            <a:hlinkClick r:id="rId2" action="ppaction://hlinksldjump"/>
            <a:extLst>
              <a:ext uri="{FF2B5EF4-FFF2-40B4-BE49-F238E27FC236}">
                <a16:creationId xmlns:a16="http://schemas.microsoft.com/office/drawing/2014/main" id="{18956EE0-4761-2646-94C4-4D852CE6B9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5" t="18342" r="21990" b="25032"/>
          <a:stretch/>
        </p:blipFill>
        <p:spPr bwMode="auto">
          <a:xfrm>
            <a:off x="11347704" y="145669"/>
            <a:ext cx="499835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542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dirty="0">
                <a:ea typeface="微軟正黑體" panose="020B0604030504040204" pitchFamily="34" charset="-120"/>
              </a:rPr>
              <a:t>請問是否為瑕疵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CBAE1533-3DF9-424F-A9B1-153EBA13C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9184" y="2966743"/>
            <a:ext cx="3461892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33F345-0E1E-E629-60F5-14A3D61AAA64}"/>
              </a:ext>
            </a:extLst>
          </p:cNvPr>
          <p:cNvSpPr txBox="1"/>
          <p:nvPr/>
        </p:nvSpPr>
        <p:spPr>
          <a:xfrm>
            <a:off x="639184" y="2251713"/>
            <a:ext cx="3461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電路板照片 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D509E017-0C4D-6A0F-922F-4F8945F9B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030" y="2966743"/>
            <a:ext cx="339267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C1D73EB1-1E48-B488-61A7-174186A02B74}"/>
              </a:ext>
            </a:extLst>
          </p:cNvPr>
          <p:cNvSpPr txBox="1"/>
          <p:nvPr/>
        </p:nvSpPr>
        <p:spPr>
          <a:xfrm>
            <a:off x="8458200" y="2302291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電路板設計稿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9FCA4F-29EE-3240-D4DC-7D50AF739B2D}"/>
              </a:ext>
            </a:extLst>
          </p:cNvPr>
          <p:cNvSpPr txBox="1"/>
          <p:nvPr/>
        </p:nvSpPr>
        <p:spPr>
          <a:xfrm>
            <a:off x="4365054" y="4412800"/>
            <a:ext cx="3461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正常</a:t>
            </a:r>
          </a:p>
        </p:txBody>
      </p:sp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8C6B7D6E-8387-E573-D0BF-93FC5CD8FD40}"/>
              </a:ext>
            </a:extLst>
          </p:cNvPr>
          <p:cNvSpPr txBox="1">
            <a:spLocks/>
          </p:cNvSpPr>
          <p:nvPr/>
        </p:nvSpPr>
        <p:spPr>
          <a:xfrm>
            <a:off x="9677401" y="1391411"/>
            <a:ext cx="2020614" cy="61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圖像預處理前</a:t>
            </a:r>
          </a:p>
        </p:txBody>
      </p:sp>
    </p:spTree>
    <p:extLst>
      <p:ext uri="{BB962C8B-B14F-4D97-AF65-F5344CB8AC3E}">
        <p14:creationId xmlns:p14="http://schemas.microsoft.com/office/powerpoint/2010/main" val="313184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dirty="0">
                <a:ea typeface="微軟正黑體" panose="020B0604030504040204" pitchFamily="34" charset="-120"/>
              </a:rPr>
              <a:t>請問是否為瑕疵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33F345-0E1E-E629-60F5-14A3D61AAA64}"/>
              </a:ext>
            </a:extLst>
          </p:cNvPr>
          <p:cNvSpPr txBox="1"/>
          <p:nvPr/>
        </p:nvSpPr>
        <p:spPr>
          <a:xfrm>
            <a:off x="639184" y="2251713"/>
            <a:ext cx="3461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電路板照片 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1D73EB1-1E48-B488-61A7-174186A02B74}"/>
              </a:ext>
            </a:extLst>
          </p:cNvPr>
          <p:cNvSpPr txBox="1"/>
          <p:nvPr/>
        </p:nvSpPr>
        <p:spPr>
          <a:xfrm>
            <a:off x="8458200" y="2302291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電路板設計稿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9FCA4F-29EE-3240-D4DC-7D50AF739B2D}"/>
              </a:ext>
            </a:extLst>
          </p:cNvPr>
          <p:cNvSpPr txBox="1"/>
          <p:nvPr/>
        </p:nvSpPr>
        <p:spPr>
          <a:xfrm>
            <a:off x="4365054" y="4343746"/>
            <a:ext cx="3461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正常</a:t>
            </a:r>
          </a:p>
        </p:txBody>
      </p:sp>
      <p:pic>
        <p:nvPicPr>
          <p:cNvPr id="4" name="圖片 3" descr="一張含有 黃色, 圖形, 鮮豔, 平面設計 的圖片&#10;&#10;自動產生的描述">
            <a:extLst>
              <a:ext uri="{FF2B5EF4-FFF2-40B4-BE49-F238E27FC236}">
                <a16:creationId xmlns:a16="http://schemas.microsoft.com/office/drawing/2014/main" id="{81239112-C8C4-83A7-75F2-5F11B9D01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700" y="2966743"/>
            <a:ext cx="360000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圖片 7" descr="一張含有 光線, 行 的圖片&#10;&#10;自動產生的描述">
            <a:extLst>
              <a:ext uri="{FF2B5EF4-FFF2-40B4-BE49-F238E27FC236}">
                <a16:creationId xmlns:a16="http://schemas.microsoft.com/office/drawing/2014/main" id="{9C74F62E-434B-40EF-C7D8-D50FD71B0C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84" y="2966743"/>
            <a:ext cx="360000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030FCAF5-9A06-9EDB-4CEE-287C4A2C9D02}"/>
              </a:ext>
            </a:extLst>
          </p:cNvPr>
          <p:cNvSpPr txBox="1">
            <a:spLocks/>
          </p:cNvSpPr>
          <p:nvPr/>
        </p:nvSpPr>
        <p:spPr>
          <a:xfrm>
            <a:off x="9677401" y="1391411"/>
            <a:ext cx="2020614" cy="61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圖像預處理後</a:t>
            </a:r>
          </a:p>
        </p:txBody>
      </p:sp>
    </p:spTree>
    <p:extLst>
      <p:ext uri="{BB962C8B-B14F-4D97-AF65-F5344CB8AC3E}">
        <p14:creationId xmlns:p14="http://schemas.microsoft.com/office/powerpoint/2010/main" val="149291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zh-TW" altLang="en-US" dirty="0">
                <a:ea typeface="微軟正黑體" panose="020B0604030504040204" pitchFamily="34" charset="-120"/>
              </a:rPr>
              <a:t>請問是否為瑕疵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33F345-0E1E-E629-60F5-14A3D61AAA64}"/>
              </a:ext>
            </a:extLst>
          </p:cNvPr>
          <p:cNvSpPr txBox="1"/>
          <p:nvPr/>
        </p:nvSpPr>
        <p:spPr>
          <a:xfrm>
            <a:off x="639184" y="2251713"/>
            <a:ext cx="3461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電路板照片 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1D73EB1-1E48-B488-61A7-174186A02B74}"/>
              </a:ext>
            </a:extLst>
          </p:cNvPr>
          <p:cNvSpPr txBox="1"/>
          <p:nvPr/>
        </p:nvSpPr>
        <p:spPr>
          <a:xfrm>
            <a:off x="8458200" y="2302291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電路板設計稿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9FCA4F-29EE-3240-D4DC-7D50AF739B2D}"/>
              </a:ext>
            </a:extLst>
          </p:cNvPr>
          <p:cNvSpPr txBox="1"/>
          <p:nvPr/>
        </p:nvSpPr>
        <p:spPr>
          <a:xfrm>
            <a:off x="4365054" y="4412800"/>
            <a:ext cx="3461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正常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5337EB4-63A5-2C28-0629-9105328B1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03" y="2852722"/>
            <a:ext cx="3525773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187E6E0-3406-7A59-8893-50FD09CF9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7226" y="2852722"/>
            <a:ext cx="3429474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1099E555-B71A-DAB3-4C37-8F6295B8FD1B}"/>
              </a:ext>
            </a:extLst>
          </p:cNvPr>
          <p:cNvSpPr txBox="1">
            <a:spLocks/>
          </p:cNvSpPr>
          <p:nvPr/>
        </p:nvSpPr>
        <p:spPr>
          <a:xfrm>
            <a:off x="9677401" y="1391411"/>
            <a:ext cx="2020614" cy="61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圖像預處理前</a:t>
            </a:r>
          </a:p>
        </p:txBody>
      </p:sp>
    </p:spTree>
    <p:extLst>
      <p:ext uri="{BB962C8B-B14F-4D97-AF65-F5344CB8AC3E}">
        <p14:creationId xmlns:p14="http://schemas.microsoft.com/office/powerpoint/2010/main" val="101746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5685</TotalTime>
  <Words>3644</Words>
  <Application>Microsoft Office PowerPoint</Application>
  <PresentationFormat>寬螢幕</PresentationFormat>
  <Paragraphs>757</Paragraphs>
  <Slides>59</Slides>
  <Notes>52</Notes>
  <HiddenSlides>7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63" baseType="lpstr">
      <vt:lpstr>微軟正黑體</vt:lpstr>
      <vt:lpstr>Arial</vt:lpstr>
      <vt:lpstr>Wingdings</vt:lpstr>
      <vt:lpstr>AccentBoxVTI</vt:lpstr>
      <vt:lpstr>314337 類神經網路 期末報告 MLP分類器應用於瑕疵檢測</vt:lpstr>
      <vt:lpstr>Outline 重點大綱</vt:lpstr>
      <vt:lpstr>概念說明</vt:lpstr>
      <vt:lpstr>研究動機及目的</vt:lpstr>
      <vt:lpstr>研究動機及目的</vt:lpstr>
      <vt:lpstr>小試身手</vt:lpstr>
      <vt:lpstr>請問是否為瑕疵</vt:lpstr>
      <vt:lpstr>請問是否為瑕疵</vt:lpstr>
      <vt:lpstr>請問是否為瑕疵</vt:lpstr>
      <vt:lpstr>請問是否為瑕疵</vt:lpstr>
      <vt:lpstr>請問是否為瑕疵</vt:lpstr>
      <vt:lpstr>請問是否為瑕疵</vt:lpstr>
      <vt:lpstr>請問是否為瑕疵</vt:lpstr>
      <vt:lpstr>請問是否為瑕疵</vt:lpstr>
      <vt:lpstr>請問是否為瑕疵</vt:lpstr>
      <vt:lpstr>請問是否為瑕疵</vt:lpstr>
      <vt:lpstr>研究過程解析</vt:lpstr>
      <vt:lpstr>資料處理流程</vt:lpstr>
      <vt:lpstr>讀取圖像 &amp; 前處理</vt:lpstr>
      <vt:lpstr>資料前處理</vt:lpstr>
      <vt:lpstr>資料前處理</vt:lpstr>
      <vt:lpstr>資料前處理</vt:lpstr>
      <vt:lpstr>資料前處理</vt:lpstr>
      <vt:lpstr>資料前處理</vt:lpstr>
      <vt:lpstr>資料前處理</vt:lpstr>
      <vt:lpstr>資料前處理</vt:lpstr>
      <vt:lpstr>切分資料</vt:lpstr>
      <vt:lpstr>切分資料</vt:lpstr>
      <vt:lpstr>切分資料</vt:lpstr>
      <vt:lpstr>切分資料</vt:lpstr>
      <vt:lpstr>MLP Classifier 建立模型</vt:lpstr>
      <vt:lpstr>MLP Classifier 建立模型</vt:lpstr>
      <vt:lpstr>MLP Classifier 建立模型</vt:lpstr>
      <vt:lpstr>Loss Curve  誤差曲線</vt:lpstr>
      <vt:lpstr>評估指標</vt:lpstr>
      <vt:lpstr>模型成果： Testing測試資料</vt:lpstr>
      <vt:lpstr>模型成果： Training訓練資料</vt:lpstr>
      <vt:lpstr>模型成果： All所有資料</vt:lpstr>
      <vt:lpstr>Resample</vt:lpstr>
      <vt:lpstr>切分資料</vt:lpstr>
      <vt:lpstr>Loss Curve  誤差曲線</vt:lpstr>
      <vt:lpstr>模型成果： Testing測試資料</vt:lpstr>
      <vt:lpstr>模型成果： Training訓練資料</vt:lpstr>
      <vt:lpstr>模型成果： All所有資料</vt:lpstr>
      <vt:lpstr>模型比較 </vt:lpstr>
      <vt:lpstr>比較SVM模型</vt:lpstr>
      <vt:lpstr>Scatter Plot 散佈圖</vt:lpstr>
      <vt:lpstr>Scatter Plot 散佈圖</vt:lpstr>
      <vt:lpstr>Scatter Plot 散佈圖</vt:lpstr>
      <vt:lpstr>決定兩個重要特徵</vt:lpstr>
      <vt:lpstr>SVM模型</vt:lpstr>
      <vt:lpstr>模型成果： 線性SVM</vt:lpstr>
      <vt:lpstr>模型成果： 非線性SVM</vt:lpstr>
      <vt:lpstr>模型比較 </vt:lpstr>
      <vt:lpstr>模型比較 </vt:lpstr>
      <vt:lpstr>研究重點摘要</vt:lpstr>
      <vt:lpstr>簡報完畢</vt:lpstr>
      <vt:lpstr>Reference 參考文獻</vt:lpstr>
      <vt:lpstr>Reference 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314337 類神經網路 Assignment #1</dc:title>
  <dc:creator>哲平 何</dc:creator>
  <cp:lastModifiedBy>哲平 何</cp:lastModifiedBy>
  <cp:revision>3061</cp:revision>
  <dcterms:created xsi:type="dcterms:W3CDTF">2023-04-05T05:53:05Z</dcterms:created>
  <dcterms:modified xsi:type="dcterms:W3CDTF">2023-06-06T08:07:49Z</dcterms:modified>
</cp:coreProperties>
</file>