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6" r:id="rId4"/>
    <p:sldId id="257" r:id="rId5"/>
    <p:sldId id="259" r:id="rId6"/>
    <p:sldId id="261" r:id="rId7"/>
    <p:sldId id="262" r:id="rId8"/>
    <p:sldId id="263" r:id="rId9"/>
    <p:sldId id="264" r:id="rId10"/>
    <p:sldId id="267" r:id="rId11"/>
    <p:sldId id="268" r:id="rId12"/>
    <p:sldId id="269" r:id="rId13"/>
    <p:sldId id="273" r:id="rId14"/>
    <p:sldId id="272" r:id="rId15"/>
    <p:sldId id="270" r:id="rId16"/>
    <p:sldId id="265" r:id="rId17"/>
    <p:sldId id="271"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872"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E9E6B88D-94B1-4A51-BEBF-AD765CA646F0}" type="datetimeFigureOut">
              <a:rPr lang="zh-TW" altLang="en-US" smtClean="0"/>
              <a:pPr/>
              <a:t>2023/3/15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19A6C37F-CA72-447E-B8E4-95927EA3179A}" type="slidenum">
              <a:rPr lang="zh-TW" altLang="en-US" smtClean="0"/>
              <a:pPr/>
              <a:t>‹#›</a:t>
            </a:fld>
            <a:endParaRPr lang="zh-TW" altLang="en-US" dirty="0"/>
          </a:p>
        </p:txBody>
      </p:sp>
    </p:spTree>
    <p:extLst>
      <p:ext uri="{BB962C8B-B14F-4D97-AF65-F5344CB8AC3E}">
        <p14:creationId xmlns:p14="http://schemas.microsoft.com/office/powerpoint/2010/main" val="45102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1.) </a:t>
            </a:r>
            <a:r>
              <a:rPr lang="zh-TW" altLang="en-US" dirty="0">
                <a:latin typeface="微軟正黑體" panose="020B0604030504040204" pitchFamily="34" charset="-120"/>
                <a:ea typeface="微軟正黑體" panose="020B0604030504040204" pitchFamily="34" charset="-120"/>
              </a:rPr>
              <a:t>試著回答自己領域內的問題</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 </a:t>
            </a:r>
            <a:r>
              <a:rPr lang="zh-TW" altLang="en-US" dirty="0">
                <a:latin typeface="微軟正黑體" panose="020B0604030504040204" pitchFamily="34" charset="-120"/>
                <a:ea typeface="微軟正黑體" panose="020B0604030504040204" pitchFamily="34" charset="-120"/>
              </a:rPr>
              <a:t>分析</a:t>
            </a:r>
            <a:r>
              <a:rPr lang="en-US" altLang="zh-TW" dirty="0">
                <a:latin typeface="微軟正黑體" panose="020B0604030504040204" pitchFamily="34" charset="-120"/>
                <a:ea typeface="微軟正黑體" panose="020B0604030504040204" pitchFamily="34" charset="-120"/>
              </a:rPr>
              <a:t>ChatGPT</a:t>
            </a:r>
            <a:r>
              <a:rPr lang="zh-TW" altLang="en-US" dirty="0">
                <a:latin typeface="微軟正黑體" panose="020B0604030504040204" pitchFamily="34" charset="-120"/>
                <a:ea typeface="微軟正黑體" panose="020B0604030504040204" pitchFamily="34" charset="-120"/>
              </a:rPr>
              <a:t>回答內容</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3.) </a:t>
            </a:r>
            <a:r>
              <a:rPr lang="zh-TW" altLang="en-US" dirty="0">
                <a:latin typeface="微軟正黑體" panose="020B0604030504040204" pitchFamily="34" charset="-120"/>
                <a:ea typeface="微軟正黑體" panose="020B0604030504040204" pitchFamily="34" charset="-120"/>
              </a:rPr>
              <a:t>就回答內容再做修改（二次開發）</a:t>
            </a:r>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pPr/>
              <a:t>1</a:t>
            </a:fld>
            <a:endParaRPr lang="zh-TW" altLang="en-US" dirty="0"/>
          </a:p>
        </p:txBody>
      </p:sp>
    </p:spTree>
    <p:extLst>
      <p:ext uri="{BB962C8B-B14F-4D97-AF65-F5344CB8AC3E}">
        <p14:creationId xmlns:p14="http://schemas.microsoft.com/office/powerpoint/2010/main" val="405339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14</a:t>
            </a:fld>
            <a:endParaRPr lang="zh-TW" altLang="en-US"/>
          </a:p>
        </p:txBody>
      </p:sp>
    </p:spTree>
    <p:extLst>
      <p:ext uri="{BB962C8B-B14F-4D97-AF65-F5344CB8AC3E}">
        <p14:creationId xmlns:p14="http://schemas.microsoft.com/office/powerpoint/2010/main" val="391589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Reference: https://www.businesstoday.com.tw/article/category/183030/post/202302220020/</a:t>
            </a:r>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15</a:t>
            </a:fld>
            <a:endParaRPr lang="zh-TW" altLang="en-US"/>
          </a:p>
        </p:txBody>
      </p:sp>
    </p:spTree>
    <p:extLst>
      <p:ext uri="{BB962C8B-B14F-4D97-AF65-F5344CB8AC3E}">
        <p14:creationId xmlns:p14="http://schemas.microsoft.com/office/powerpoint/2010/main" val="156749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Reference: https://www.businesstoday.com.tw/article/category/183030/post/202302220020/</a:t>
            </a:r>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17</a:t>
            </a:fld>
            <a:endParaRPr lang="zh-TW" altLang="en-US"/>
          </a:p>
        </p:txBody>
      </p:sp>
    </p:spTree>
    <p:extLst>
      <p:ext uri="{BB962C8B-B14F-4D97-AF65-F5344CB8AC3E}">
        <p14:creationId xmlns:p14="http://schemas.microsoft.com/office/powerpoint/2010/main" val="28437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https://arxiv.org/abs/2111.15367</a:t>
            </a:r>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pPr/>
              <a:t>2</a:t>
            </a:fld>
            <a:endParaRPr lang="zh-TW" altLang="en-US" dirty="0"/>
          </a:p>
        </p:txBody>
      </p:sp>
    </p:spTree>
    <p:extLst>
      <p:ext uri="{BB962C8B-B14F-4D97-AF65-F5344CB8AC3E}">
        <p14:creationId xmlns:p14="http://schemas.microsoft.com/office/powerpoint/2010/main" val="1213380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Among the graph modeling technologies, graph neural network (GNN) models are able to handle the complex graph structure and achieve great performance and thus could be used to solve financial tasks.</a:t>
            </a:r>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7</a:t>
            </a:fld>
            <a:endParaRPr lang="zh-TW" altLang="en-US"/>
          </a:p>
        </p:txBody>
      </p:sp>
    </p:spTree>
    <p:extLst>
      <p:ext uri="{BB962C8B-B14F-4D97-AF65-F5344CB8AC3E}">
        <p14:creationId xmlns:p14="http://schemas.microsoft.com/office/powerpoint/2010/main" val="290871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8</a:t>
            </a:fld>
            <a:endParaRPr lang="zh-TW" altLang="en-US"/>
          </a:p>
        </p:txBody>
      </p:sp>
    </p:spTree>
    <p:extLst>
      <p:ext uri="{BB962C8B-B14F-4D97-AF65-F5344CB8AC3E}">
        <p14:creationId xmlns:p14="http://schemas.microsoft.com/office/powerpoint/2010/main" val="317812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9</a:t>
            </a:fld>
            <a:endParaRPr lang="zh-TW" altLang="en-US"/>
          </a:p>
        </p:txBody>
      </p:sp>
    </p:spTree>
    <p:extLst>
      <p:ext uri="{BB962C8B-B14F-4D97-AF65-F5344CB8AC3E}">
        <p14:creationId xmlns:p14="http://schemas.microsoft.com/office/powerpoint/2010/main" val="182418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10</a:t>
            </a:fld>
            <a:endParaRPr lang="zh-TW" altLang="en-US"/>
          </a:p>
        </p:txBody>
      </p:sp>
    </p:spTree>
    <p:extLst>
      <p:ext uri="{BB962C8B-B14F-4D97-AF65-F5344CB8AC3E}">
        <p14:creationId xmlns:p14="http://schemas.microsoft.com/office/powerpoint/2010/main" val="251490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11</a:t>
            </a:fld>
            <a:endParaRPr lang="zh-TW" altLang="en-US"/>
          </a:p>
        </p:txBody>
      </p:sp>
    </p:spTree>
    <p:extLst>
      <p:ext uri="{BB962C8B-B14F-4D97-AF65-F5344CB8AC3E}">
        <p14:creationId xmlns:p14="http://schemas.microsoft.com/office/powerpoint/2010/main" val="329030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12</a:t>
            </a:fld>
            <a:endParaRPr lang="zh-TW" altLang="en-US"/>
          </a:p>
        </p:txBody>
      </p:sp>
    </p:spTree>
    <p:extLst>
      <p:ext uri="{BB962C8B-B14F-4D97-AF65-F5344CB8AC3E}">
        <p14:creationId xmlns:p14="http://schemas.microsoft.com/office/powerpoint/2010/main" val="201419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9A6C37F-CA72-447E-B8E4-95927EA3179A}" type="slidenum">
              <a:rPr lang="zh-TW" altLang="en-US" smtClean="0"/>
              <a:t>13</a:t>
            </a:fld>
            <a:endParaRPr lang="zh-TW" altLang="en-US"/>
          </a:p>
        </p:txBody>
      </p:sp>
    </p:spTree>
    <p:extLst>
      <p:ext uri="{BB962C8B-B14F-4D97-AF65-F5344CB8AC3E}">
        <p14:creationId xmlns:p14="http://schemas.microsoft.com/office/powerpoint/2010/main" val="347051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ECF24-6F54-310F-8056-A3FDE79CB83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96F3FA6-0B4B-C993-8074-826E28C87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D50264B-D976-510C-3054-14C4FEC03926}"/>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41ED40B7-805B-4342-E103-3FD421CE6CA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C8995D-EF4B-3787-45F8-DA53E3C8187B}"/>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98294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3CA807-5D95-2DB1-10DF-4297D78AEF1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C660F30-FAA9-5F1C-8CB7-60075820977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C87E5D1-D35A-9203-7D17-E0A170804C3E}"/>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33FC752B-22BA-4CF0-3BFA-4A8ED1054F1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E8ED66F-3538-B69B-3EDB-DA5511F20799}"/>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83949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2955EC0-44F0-C3A9-FFAA-F996D2518FE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2B7B3DF-D0CF-3F75-90D7-8B007A536BB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0325AF7-4B1A-F780-A6D4-4048E7B9024A}"/>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722C64FF-6E4F-00A6-76B8-61417C34896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3457E7-4DE3-6861-639D-083EE06B8A5F}"/>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79751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95525-F999-0828-7C0B-FBA2522393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157FBE3-EA91-BF6C-4BF9-34E8A09AEDA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6783861-7BE9-76F6-CA11-8598D4478DAB}"/>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22D59C82-4619-3372-09FC-948A03501F2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4DDCC81-A7DD-7337-1395-0388A7A19883}"/>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77884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53382-8E09-ECE9-FBFD-3D393CC9B9D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7768079-F172-AA72-EF3A-D81A0301C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7757EFF-29CC-7927-9A05-61C6FAB1B85C}"/>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5" name="頁尾版面配置區 4">
            <a:extLst>
              <a:ext uri="{FF2B5EF4-FFF2-40B4-BE49-F238E27FC236}">
                <a16:creationId xmlns:a16="http://schemas.microsoft.com/office/drawing/2014/main" id="{AAB7D4AA-85AD-A993-378A-569710C9D9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2DFE8B-7D1B-EF4E-198A-230D295D6BED}"/>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37704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F565BE-9984-D585-76F8-A6CF8E94EDA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1716EA-A2F7-AABA-7A70-6B71A1E06BA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6C9B05B-05FF-2428-0CC0-BECF54A098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C2D0959-3D67-DDC9-BCE8-022959D43964}"/>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0052EB4D-20FB-59FC-BFA6-6C9E553FE13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3B12035-1411-B8E5-B523-C32E956B8401}"/>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183731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BF46C-AAEF-C94C-7C2D-69A26ED13CF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97CE75-8953-8978-468C-91EED384C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3F36F08-04ED-4975-4AD8-DCC661846F4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0A7DC45-E9E6-4224-FFEF-D9BA3D17F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57AEE79-9FCB-84B0-CDAB-2840BF7FF0D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7B06856-1970-6DB4-49F4-1C287740982C}"/>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8" name="頁尾版面配置區 7">
            <a:extLst>
              <a:ext uri="{FF2B5EF4-FFF2-40B4-BE49-F238E27FC236}">
                <a16:creationId xmlns:a16="http://schemas.microsoft.com/office/drawing/2014/main" id="{5814F6D5-ED47-1FFB-EA06-58DA04B0B8C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F956345-4F66-9747-11AB-500A71077140}"/>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48294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6A854A-06B2-5E33-E2E7-1AA32089A20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C0004D1-127C-CD9F-52C1-F3451D194ECE}"/>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4" name="頁尾版面配置區 3">
            <a:extLst>
              <a:ext uri="{FF2B5EF4-FFF2-40B4-BE49-F238E27FC236}">
                <a16:creationId xmlns:a16="http://schemas.microsoft.com/office/drawing/2014/main" id="{DA454D98-6944-B5AA-3053-FB617EEA210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6D0C7DB-9B0F-44B6-6B12-36ACA9DA777F}"/>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295969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6693F28-0FBB-0393-F7B5-53F3F097299B}"/>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3" name="頁尾版面配置區 2">
            <a:extLst>
              <a:ext uri="{FF2B5EF4-FFF2-40B4-BE49-F238E27FC236}">
                <a16:creationId xmlns:a16="http://schemas.microsoft.com/office/drawing/2014/main" id="{3CCE924C-B4C3-65B7-6C0C-169EB779880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6E444DC-AA24-9A80-C44F-9AAFD94769F2}"/>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226103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ED63A0-0DD3-41F1-D988-33C03EBDB8F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66B988D-5E60-F8FC-6AA1-0E04FC863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BC95814-C038-E289-3192-8F4F1AD3A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7A48D95-A800-5988-528F-22287AF7781A}"/>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AF6C4B12-3087-B8C1-4E00-C2463B9D473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F9FC6C-B0D6-9EAE-50BB-1685506AC6B1}"/>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193996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415FC-63A8-D5AB-32DA-62EDC9259E8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031784B-3CA7-BF8D-1165-73A4D1DEC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F350497-0636-EA89-B15A-F2FAA8EBE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1A060D1-089A-F3F9-4E9D-5C8631C7DC2B}"/>
              </a:ext>
            </a:extLst>
          </p:cNvPr>
          <p:cNvSpPr>
            <a:spLocks noGrp="1"/>
          </p:cNvSpPr>
          <p:nvPr>
            <p:ph type="dt" sz="half" idx="10"/>
          </p:nvPr>
        </p:nvSpPr>
        <p:spPr/>
        <p:txBody>
          <a:bodyPr/>
          <a:lstStyle/>
          <a:p>
            <a:fld id="{936BB9B2-BB76-4DCD-B503-4B9F1B061730}" type="datetimeFigureOut">
              <a:rPr lang="zh-TW" altLang="en-US" smtClean="0"/>
              <a:t>2023/3/15</a:t>
            </a:fld>
            <a:endParaRPr lang="zh-TW" altLang="en-US"/>
          </a:p>
        </p:txBody>
      </p:sp>
      <p:sp>
        <p:nvSpPr>
          <p:cNvPr id="6" name="頁尾版面配置區 5">
            <a:extLst>
              <a:ext uri="{FF2B5EF4-FFF2-40B4-BE49-F238E27FC236}">
                <a16:creationId xmlns:a16="http://schemas.microsoft.com/office/drawing/2014/main" id="{A2EFD880-A597-6475-B1CF-56434E1518C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BEAE5D5-35A3-8B3C-1ACF-4EE209080A0B}"/>
              </a:ext>
            </a:extLst>
          </p:cNvPr>
          <p:cNvSpPr>
            <a:spLocks noGrp="1"/>
          </p:cNvSpPr>
          <p:nvPr>
            <p:ph type="sldNum" sz="quarter" idx="12"/>
          </p:nvPr>
        </p:nvSpPr>
        <p:spPr/>
        <p:txBody>
          <a:bodyPr/>
          <a:lstStyle/>
          <a:p>
            <a:fld id="{7C8D89FB-F894-4C0C-A2C7-4015E1D42EF3}" type="slidenum">
              <a:rPr lang="zh-TW" altLang="en-US" smtClean="0"/>
              <a:t>‹#›</a:t>
            </a:fld>
            <a:endParaRPr lang="zh-TW" altLang="en-US"/>
          </a:p>
        </p:txBody>
      </p:sp>
    </p:spTree>
    <p:extLst>
      <p:ext uri="{BB962C8B-B14F-4D97-AF65-F5344CB8AC3E}">
        <p14:creationId xmlns:p14="http://schemas.microsoft.com/office/powerpoint/2010/main" val="1021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9D4019D-F921-1603-CD4A-CD95CF9CF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B7F04D-366F-3FE2-5934-40639964F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F2535B71-932B-B764-8417-A69D97CF4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936BB9B2-BB76-4DCD-B503-4B9F1B061730}" type="datetimeFigureOut">
              <a:rPr lang="zh-TW" altLang="en-US" smtClean="0"/>
              <a:pPr/>
              <a:t>2023/3/15</a:t>
            </a:fld>
            <a:endParaRPr lang="zh-TW" altLang="en-US" dirty="0"/>
          </a:p>
        </p:txBody>
      </p:sp>
      <p:sp>
        <p:nvSpPr>
          <p:cNvPr id="5" name="頁尾版面配置區 4">
            <a:extLst>
              <a:ext uri="{FF2B5EF4-FFF2-40B4-BE49-F238E27FC236}">
                <a16:creationId xmlns:a16="http://schemas.microsoft.com/office/drawing/2014/main" id="{996DD7FA-F74B-0A5C-BA6B-4AFF1660E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endParaRPr lang="zh-TW" altLang="en-US" dirty="0"/>
          </a:p>
        </p:txBody>
      </p:sp>
      <p:sp>
        <p:nvSpPr>
          <p:cNvPr id="6" name="投影片編號版面配置區 5">
            <a:extLst>
              <a:ext uri="{FF2B5EF4-FFF2-40B4-BE49-F238E27FC236}">
                <a16:creationId xmlns:a16="http://schemas.microsoft.com/office/drawing/2014/main" id="{A2989DC5-EDCE-51FC-9CB1-E524EA7F2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7C8D89FB-F894-4C0C-A2C7-4015E1D42EF3}" type="slidenum">
              <a:rPr lang="zh-TW" altLang="en-US" smtClean="0"/>
              <a:pPr/>
              <a:t>‹#›</a:t>
            </a:fld>
            <a:endParaRPr lang="zh-TW" altLang="en-US" dirty="0"/>
          </a:p>
        </p:txBody>
      </p:sp>
    </p:spTree>
    <p:extLst>
      <p:ext uri="{BB962C8B-B14F-4D97-AF65-F5344CB8AC3E}">
        <p14:creationId xmlns:p14="http://schemas.microsoft.com/office/powerpoint/2010/main" val="213605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CD618D-2708-6A84-197D-DCD72BB79FE7}"/>
              </a:ext>
            </a:extLst>
          </p:cNvPr>
          <p:cNvSpPr>
            <a:spLocks noGrp="1"/>
          </p:cNvSpPr>
          <p:nvPr>
            <p:ph type="ctrTitle"/>
          </p:nvPr>
        </p:nvSpPr>
        <p:spPr/>
        <p:txBody>
          <a:bodyPr/>
          <a:lstStyle/>
          <a:p>
            <a:r>
              <a:rPr lang="en-US" altLang="zh-TW" dirty="0"/>
              <a:t>ChatGPT</a:t>
            </a:r>
            <a:endParaRPr lang="zh-TW" altLang="en-US" dirty="0"/>
          </a:p>
        </p:txBody>
      </p:sp>
      <p:sp>
        <p:nvSpPr>
          <p:cNvPr id="3" name="副標題 2">
            <a:extLst>
              <a:ext uri="{FF2B5EF4-FFF2-40B4-BE49-F238E27FC236}">
                <a16:creationId xmlns:a16="http://schemas.microsoft.com/office/drawing/2014/main" id="{CA78BA8E-A7D7-0271-E4F9-1C1C3B7F00CE}"/>
              </a:ext>
            </a:extLst>
          </p:cNvPr>
          <p:cNvSpPr>
            <a:spLocks noGrp="1"/>
          </p:cNvSpPr>
          <p:nvPr>
            <p:ph type="subTitle" idx="1"/>
          </p:nvPr>
        </p:nvSpPr>
        <p:spPr>
          <a:xfrm>
            <a:off x="4485938" y="3602038"/>
            <a:ext cx="6182061" cy="1830574"/>
          </a:xfrm>
        </p:spPr>
        <p:txBody>
          <a:bodyPr>
            <a:normAutofit/>
          </a:bodyPr>
          <a:lstStyle/>
          <a:p>
            <a:pPr algn="l"/>
            <a:r>
              <a:rPr lang="zh-TW" altLang="en-US" dirty="0">
                <a:ea typeface="微軟正黑體" panose="020B0604030504040204" pitchFamily="34" charset="-120"/>
              </a:rPr>
              <a:t>班級：創新</a:t>
            </a:r>
            <a:r>
              <a:rPr lang="en-US" altLang="zh-TW" dirty="0">
                <a:ea typeface="微軟正黑體" panose="020B0604030504040204" pitchFamily="34" charset="-120"/>
              </a:rPr>
              <a:t>AI</a:t>
            </a:r>
            <a:r>
              <a:rPr lang="zh-TW" altLang="en-US" dirty="0">
                <a:ea typeface="微軟正黑體" panose="020B0604030504040204" pitchFamily="34" charset="-120"/>
              </a:rPr>
              <a:t>碩一 </a:t>
            </a:r>
            <a:endParaRPr lang="en-US" altLang="zh-TW" dirty="0">
              <a:ea typeface="微軟正黑體" panose="020B0604030504040204" pitchFamily="34" charset="-120"/>
            </a:endParaRPr>
          </a:p>
          <a:p>
            <a:pPr algn="l"/>
            <a:r>
              <a:rPr lang="zh-TW" altLang="en-US" dirty="0">
                <a:ea typeface="微軟正黑體" panose="020B0604030504040204" pitchFamily="34" charset="-120"/>
              </a:rPr>
              <a:t>姓名：何哲平</a:t>
            </a:r>
            <a:endParaRPr lang="en-US" altLang="zh-TW" dirty="0">
              <a:ea typeface="微軟正黑體" panose="020B0604030504040204" pitchFamily="34" charset="-120"/>
            </a:endParaRPr>
          </a:p>
          <a:p>
            <a:pPr algn="l"/>
            <a:r>
              <a:rPr lang="zh-TW" altLang="en-US" dirty="0">
                <a:ea typeface="微軟正黑體" panose="020B0604030504040204" pitchFamily="34" charset="-120"/>
              </a:rPr>
              <a:t>學號：</a:t>
            </a:r>
            <a:r>
              <a:rPr lang="en-US" altLang="zh-TW" dirty="0">
                <a:ea typeface="微軟正黑體" panose="020B0604030504040204" pitchFamily="34" charset="-120"/>
              </a:rPr>
              <a:t>111C71008</a:t>
            </a:r>
          </a:p>
          <a:p>
            <a:pPr algn="l"/>
            <a:r>
              <a:rPr lang="zh-TW" altLang="en-US" dirty="0">
                <a:ea typeface="微軟正黑體" panose="020B0604030504040204" pitchFamily="34" charset="-120"/>
              </a:rPr>
              <a:t>作業日期：</a:t>
            </a:r>
            <a:r>
              <a:rPr lang="en-US" altLang="zh-TW" dirty="0">
                <a:ea typeface="微軟正黑體" panose="020B0604030504040204" pitchFamily="34" charset="-120"/>
              </a:rPr>
              <a:t>2023/03/09~2023/03/10</a:t>
            </a:r>
          </a:p>
          <a:p>
            <a:endParaRPr lang="zh-TW" altLang="en-US" dirty="0">
              <a:ea typeface="微軟正黑體" panose="020B0604030504040204" pitchFamily="34" charset="-120"/>
            </a:endParaRPr>
          </a:p>
        </p:txBody>
      </p:sp>
    </p:spTree>
    <p:extLst>
      <p:ext uri="{BB962C8B-B14F-4D97-AF65-F5344CB8AC3E}">
        <p14:creationId xmlns:p14="http://schemas.microsoft.com/office/powerpoint/2010/main" val="301115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132043"/>
            <a:ext cx="11031071" cy="1325563"/>
          </a:xfrm>
        </p:spPr>
        <p:txBody>
          <a:bodyPr>
            <a:normAutofit/>
          </a:bodyPr>
          <a:lstStyle/>
          <a:p>
            <a:r>
              <a:rPr lang="zh-TW" altLang="en-US" dirty="0">
                <a:ea typeface="微軟正黑體" panose="020B0604030504040204" pitchFamily="34" charset="-120"/>
              </a:rPr>
              <a:t>（補充）</a:t>
            </a:r>
            <a:r>
              <a:rPr lang="en-US" altLang="zh-TW" dirty="0">
                <a:ea typeface="微軟正黑體" panose="020B0604030504040204" pitchFamily="34" charset="-120"/>
              </a:rPr>
              <a:t>Q4. </a:t>
            </a:r>
            <a:r>
              <a:rPr lang="zh-TW" altLang="en-US" b="0" i="0" dirty="0">
                <a:solidFill>
                  <a:srgbClr val="343541"/>
                </a:solidFill>
                <a:effectLst/>
                <a:ea typeface="微軟正黑體" panose="020B0604030504040204" pitchFamily="34" charset="-120"/>
              </a:rPr>
              <a:t>找到類神經網路這條道路</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144869" y="1457606"/>
            <a:ext cx="4724401" cy="1200329"/>
          </a:xfrm>
          <a:prstGeom prst="rect">
            <a:avLst/>
          </a:prstGeom>
          <a:noFill/>
        </p:spPr>
        <p:txBody>
          <a:bodyPr wrap="square" rtlCol="0">
            <a:spAutoFit/>
          </a:bodyPr>
          <a:lstStyle/>
          <a:p>
            <a:br>
              <a:rPr lang="en-US" altLang="zh-TW" dirty="0">
                <a:latin typeface="微軟正黑體" panose="020B0604030504040204" pitchFamily="34" charset="-120"/>
              </a:rPr>
            </a:br>
            <a:endParaRPr lang="en-US" altLang="zh-TW" dirty="0">
              <a:latin typeface="微軟正黑體" panose="020B0604030504040204" pitchFamily="34" charset="-120"/>
            </a:endParaRPr>
          </a:p>
          <a:p>
            <a:pPr marL="342900" indent="-342900">
              <a:buAutoNum type="arabicPeriod"/>
            </a:pPr>
            <a:endParaRPr lang="en-US" altLang="zh-TW" dirty="0">
              <a:latin typeface="微軟正黑體" panose="020B0604030504040204" pitchFamily="34" charset="-120"/>
            </a:endParaRPr>
          </a:p>
          <a:p>
            <a:pPr marL="342900" indent="-342900">
              <a:buAutoNum type="arabicPeriod"/>
            </a:pPr>
            <a:endParaRPr lang="zh-TW" altLang="en-US" dirty="0">
              <a:latin typeface="微軟正黑體" panose="020B0604030504040204" pitchFamily="34" charset="-120"/>
            </a:endParaRPr>
          </a:p>
        </p:txBody>
      </p:sp>
      <p:sp>
        <p:nvSpPr>
          <p:cNvPr id="6" name="文字方塊 5">
            <a:extLst>
              <a:ext uri="{FF2B5EF4-FFF2-40B4-BE49-F238E27FC236}">
                <a16:creationId xmlns:a16="http://schemas.microsoft.com/office/drawing/2014/main" id="{471E889B-B0CF-7DF2-2AAF-27178ABFE941}"/>
              </a:ext>
            </a:extLst>
          </p:cNvPr>
          <p:cNvSpPr txBox="1"/>
          <p:nvPr/>
        </p:nvSpPr>
        <p:spPr>
          <a:xfrm>
            <a:off x="7660339" y="1335361"/>
            <a:ext cx="4442013" cy="2308324"/>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此「路」非彼「路」</a:t>
            </a:r>
            <a:endParaRPr lang="en-US" altLang="zh-TW" sz="3600" dirty="0">
              <a:latin typeface="微軟正黑體" panose="020B0604030504040204" pitchFamily="34" charset="-120"/>
              <a:ea typeface="微軟正黑體" panose="020B0604030504040204" pitchFamily="34" charset="-120"/>
            </a:endParaRPr>
          </a:p>
          <a:p>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第一次詢問</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a:t>
            </a:r>
            <a:r>
              <a:rPr lang="en-US" altLang="zh-TW" sz="3600" dirty="0" err="1">
                <a:latin typeface="微軟正黑體" panose="020B0604030504040204" pitchFamily="34" charset="-120"/>
                <a:ea typeface="微軟正黑體" panose="020B0604030504040204" pitchFamily="34" charset="-120"/>
              </a:rPr>
              <a:t>ChatGPT</a:t>
            </a:r>
            <a:r>
              <a:rPr lang="zh-TW" altLang="en-US" sz="3600" dirty="0">
                <a:latin typeface="微軟正黑體" panose="020B0604030504040204" pitchFamily="34" charset="-120"/>
                <a:ea typeface="微軟正黑體" panose="020B0604030504040204" pitchFamily="34" charset="-120"/>
              </a:rPr>
              <a:t>回答錯誤</a:t>
            </a:r>
          </a:p>
        </p:txBody>
      </p:sp>
      <p:pic>
        <p:nvPicPr>
          <p:cNvPr id="7" name="內容版面配置區 6" descr="一張含有 文字 的圖片&#10;&#10;自動產生的描述">
            <a:extLst>
              <a:ext uri="{FF2B5EF4-FFF2-40B4-BE49-F238E27FC236}">
                <a16:creationId xmlns:a16="http://schemas.microsoft.com/office/drawing/2014/main" id="{C8663AC2-A080-426C-8D96-B930EE80D5A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355"/>
          <a:stretch/>
        </p:blipFill>
        <p:spPr>
          <a:xfrm>
            <a:off x="414283" y="1335361"/>
            <a:ext cx="7137585" cy="3977985"/>
          </a:xfrm>
          <a:ln w="3175">
            <a:solidFill>
              <a:schemeClr val="tx1"/>
            </a:solidFill>
          </a:ln>
        </p:spPr>
      </p:pic>
      <p:sp>
        <p:nvSpPr>
          <p:cNvPr id="8" name="矩形 7">
            <a:extLst>
              <a:ext uri="{FF2B5EF4-FFF2-40B4-BE49-F238E27FC236}">
                <a16:creationId xmlns:a16="http://schemas.microsoft.com/office/drawing/2014/main" id="{1F061482-1103-A13A-113D-BCD361E8B891}"/>
              </a:ext>
            </a:extLst>
          </p:cNvPr>
          <p:cNvSpPr/>
          <p:nvPr/>
        </p:nvSpPr>
        <p:spPr>
          <a:xfrm>
            <a:off x="4539728" y="2313690"/>
            <a:ext cx="828338" cy="3442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09982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r>
              <a:rPr lang="zh-TW" altLang="en-US" dirty="0">
                <a:ea typeface="微軟正黑體" panose="020B0604030504040204" pitchFamily="34" charset="-120"/>
              </a:rPr>
              <a:t>（補充）</a:t>
            </a:r>
            <a:r>
              <a:rPr lang="en-US" altLang="zh-TW" dirty="0">
                <a:ea typeface="微軟正黑體" panose="020B0604030504040204" pitchFamily="34" charset="-120"/>
              </a:rPr>
              <a:t>Q4.</a:t>
            </a:r>
            <a:r>
              <a:rPr lang="zh-TW" altLang="en-US" dirty="0">
                <a:ea typeface="微軟正黑體" panose="020B0604030504040204" pitchFamily="34" charset="-120"/>
              </a:rPr>
              <a:t> </a:t>
            </a:r>
            <a:r>
              <a:rPr lang="zh-TW" altLang="en-US" b="0" i="0" dirty="0">
                <a:solidFill>
                  <a:srgbClr val="343541"/>
                </a:solidFill>
                <a:effectLst/>
                <a:ea typeface="微軟正黑體" panose="020B0604030504040204" pitchFamily="34" charset="-120"/>
              </a:rPr>
              <a:t>找到類神經網路這條道路</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144869" y="1457606"/>
            <a:ext cx="4724401" cy="1200329"/>
          </a:xfrm>
          <a:prstGeom prst="rect">
            <a:avLst/>
          </a:prstGeom>
          <a:noFill/>
        </p:spPr>
        <p:txBody>
          <a:bodyPr wrap="square" rtlCol="0">
            <a:spAutoFit/>
          </a:bodyPr>
          <a:lstStyle/>
          <a:p>
            <a:br>
              <a:rPr lang="en-US" altLang="zh-TW" dirty="0">
                <a:latin typeface="微軟正黑體" panose="020B0604030504040204" pitchFamily="34" charset="-120"/>
              </a:rPr>
            </a:br>
            <a:endParaRPr lang="en-US" altLang="zh-TW" dirty="0">
              <a:latin typeface="微軟正黑體" panose="020B0604030504040204" pitchFamily="34" charset="-120"/>
            </a:endParaRPr>
          </a:p>
          <a:p>
            <a:pPr marL="342900" indent="-342900">
              <a:buAutoNum type="arabicPeriod"/>
            </a:pPr>
            <a:endParaRPr lang="en-US" altLang="zh-TW" dirty="0">
              <a:latin typeface="微軟正黑體" panose="020B0604030504040204" pitchFamily="34" charset="-120"/>
            </a:endParaRPr>
          </a:p>
          <a:p>
            <a:pPr marL="342900" indent="-342900">
              <a:buAutoNum type="arabicPeriod"/>
            </a:pPr>
            <a:endParaRPr lang="zh-TW" altLang="en-US" dirty="0">
              <a:latin typeface="微軟正黑體" panose="020B0604030504040204" pitchFamily="34" charset="-120"/>
            </a:endParaRPr>
          </a:p>
        </p:txBody>
      </p:sp>
      <p:sp>
        <p:nvSpPr>
          <p:cNvPr id="6" name="文字方塊 5">
            <a:extLst>
              <a:ext uri="{FF2B5EF4-FFF2-40B4-BE49-F238E27FC236}">
                <a16:creationId xmlns:a16="http://schemas.microsoft.com/office/drawing/2014/main" id="{471E889B-B0CF-7DF2-2AAF-27178ABFE941}"/>
              </a:ext>
            </a:extLst>
          </p:cNvPr>
          <p:cNvSpPr txBox="1"/>
          <p:nvPr/>
        </p:nvSpPr>
        <p:spPr>
          <a:xfrm>
            <a:off x="7286063" y="1564365"/>
            <a:ext cx="4442013" cy="2308324"/>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此「路」非彼「路」</a:t>
            </a:r>
            <a:endParaRPr lang="en-US" altLang="zh-TW" sz="3600" dirty="0">
              <a:latin typeface="微軟正黑體" panose="020B0604030504040204" pitchFamily="34" charset="-120"/>
              <a:ea typeface="微軟正黑體" panose="020B0604030504040204" pitchFamily="34" charset="-120"/>
            </a:endParaRPr>
          </a:p>
          <a:p>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第二次詢問</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a:t>
            </a:r>
            <a:r>
              <a:rPr lang="en-US" altLang="zh-TW" sz="3600" dirty="0" err="1">
                <a:latin typeface="微軟正黑體" panose="020B0604030504040204" pitchFamily="34" charset="-120"/>
                <a:ea typeface="微軟正黑體" panose="020B0604030504040204" pitchFamily="34" charset="-120"/>
              </a:rPr>
              <a:t>ChatGPT</a:t>
            </a:r>
            <a:r>
              <a:rPr lang="zh-TW" altLang="en-US" sz="3600" dirty="0">
                <a:latin typeface="微軟正黑體" panose="020B0604030504040204" pitchFamily="34" charset="-120"/>
                <a:ea typeface="微軟正黑體" panose="020B0604030504040204" pitchFamily="34" charset="-120"/>
              </a:rPr>
              <a:t>回答正確</a:t>
            </a:r>
          </a:p>
        </p:txBody>
      </p:sp>
      <p:pic>
        <p:nvPicPr>
          <p:cNvPr id="11" name="內容版面配置區 10">
            <a:extLst>
              <a:ext uri="{FF2B5EF4-FFF2-40B4-BE49-F238E27FC236}">
                <a16:creationId xmlns:a16="http://schemas.microsoft.com/office/drawing/2014/main" id="{ABB1F5E6-FB31-12E3-47B1-1AA5C85008F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0028"/>
          <a:stretch/>
        </p:blipFill>
        <p:spPr>
          <a:xfrm>
            <a:off x="322730" y="1510653"/>
            <a:ext cx="6822140" cy="2415749"/>
          </a:xfrm>
          <a:ln w="3175">
            <a:solidFill>
              <a:schemeClr val="tx1"/>
            </a:solidFill>
          </a:ln>
        </p:spPr>
      </p:pic>
    </p:spTree>
    <p:extLst>
      <p:ext uri="{BB962C8B-B14F-4D97-AF65-F5344CB8AC3E}">
        <p14:creationId xmlns:p14="http://schemas.microsoft.com/office/powerpoint/2010/main" val="165221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r>
              <a:rPr lang="zh-TW" altLang="en-US" dirty="0">
                <a:ea typeface="微軟正黑體" panose="020B0604030504040204" pitchFamily="34" charset="-120"/>
              </a:rPr>
              <a:t>（補充）</a:t>
            </a:r>
            <a:r>
              <a:rPr lang="en-US" altLang="zh-TW" dirty="0">
                <a:ea typeface="微軟正黑體" panose="020B0604030504040204" pitchFamily="34" charset="-120"/>
              </a:rPr>
              <a:t>Q4.</a:t>
            </a:r>
            <a:r>
              <a:rPr lang="zh-TW" altLang="en-US" dirty="0">
                <a:ea typeface="微軟正黑體" panose="020B0604030504040204" pitchFamily="34" charset="-120"/>
              </a:rPr>
              <a:t> </a:t>
            </a:r>
            <a:r>
              <a:rPr lang="zh-TW" altLang="en-US" b="0" i="0" dirty="0">
                <a:solidFill>
                  <a:srgbClr val="343541"/>
                </a:solidFill>
                <a:effectLst/>
                <a:ea typeface="微軟正黑體" panose="020B0604030504040204" pitchFamily="34" charset="-120"/>
              </a:rPr>
              <a:t>找到類神經網路這條道路</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387186" y="1208238"/>
            <a:ext cx="4724401" cy="3323987"/>
          </a:xfrm>
          <a:prstGeom prst="rect">
            <a:avLst/>
          </a:prstGeom>
          <a:noFill/>
        </p:spPr>
        <p:txBody>
          <a:bodyPr wrap="square" rtlCol="0">
            <a:spAutoFit/>
          </a:bodyPr>
          <a:lstStyle/>
          <a:p>
            <a:r>
              <a:rPr lang="zh-TW" altLang="en-US" sz="3000" dirty="0">
                <a:latin typeface="微軟正黑體" panose="020B0604030504040204" pitchFamily="34" charset="-120"/>
                <a:ea typeface="微軟正黑體" panose="020B0604030504040204" pitchFamily="34" charset="-120"/>
              </a:rPr>
              <a:t>建議：</a:t>
            </a:r>
            <a:endParaRPr lang="en-US" altLang="zh-TW" sz="3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rPr>
              <a:t>啟發式詢問</a:t>
            </a:r>
            <a:endParaRPr lang="en-US" altLang="zh-TW" sz="3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rPr>
              <a:t>同樣問題，再次詢問</a:t>
            </a:r>
            <a:endParaRPr lang="en-US" altLang="zh-TW" sz="3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3000" dirty="0">
              <a:latin typeface="微軟正黑體" panose="020B0604030504040204" pitchFamily="34" charset="-120"/>
              <a:ea typeface="微軟正黑體" panose="020B0604030504040204" pitchFamily="34" charset="-120"/>
            </a:endParaRPr>
          </a:p>
          <a:p>
            <a:r>
              <a:rPr lang="zh-TW" altLang="en-US" sz="3000" dirty="0">
                <a:latin typeface="微軟正黑體" panose="020B0604030504040204" pitchFamily="34" charset="-120"/>
                <a:ea typeface="微軟正黑體" panose="020B0604030504040204" pitchFamily="34" charset="-120"/>
              </a:rPr>
              <a:t>提問方式</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→訓練</a:t>
            </a:r>
            <a:r>
              <a:rPr lang="en-US" altLang="zh-TW" sz="3000" dirty="0" err="1">
                <a:latin typeface="微軟正黑體" panose="020B0604030504040204" pitchFamily="34" charset="-120"/>
                <a:ea typeface="微軟正黑體" panose="020B0604030504040204" pitchFamily="34" charset="-120"/>
              </a:rPr>
              <a:t>ChatGPT</a:t>
            </a:r>
            <a:r>
              <a:rPr lang="zh-TW" altLang="en-US" sz="3000" dirty="0">
                <a:latin typeface="微軟正黑體" panose="020B0604030504040204" pitchFamily="34" charset="-120"/>
                <a:ea typeface="微軟正黑體" panose="020B0604030504040204" pitchFamily="34" charset="-120"/>
              </a:rPr>
              <a:t>模型</a:t>
            </a:r>
            <a:endParaRPr lang="en-US" altLang="zh-TW" sz="3000" dirty="0">
              <a:latin typeface="微軟正黑體" panose="020B0604030504040204" pitchFamily="34" charset="-120"/>
              <a:ea typeface="微軟正黑體" panose="020B0604030504040204" pitchFamily="34" charset="-120"/>
            </a:endParaRPr>
          </a:p>
          <a:p>
            <a:r>
              <a:rPr lang="zh-TW" altLang="en-US" sz="3000" dirty="0">
                <a:latin typeface="微軟正黑體" panose="020B0604030504040204" pitchFamily="34" charset="-120"/>
                <a:ea typeface="微軟正黑體" panose="020B0604030504040204" pitchFamily="34" charset="-120"/>
              </a:rPr>
              <a:t>→影響得到的答案</a:t>
            </a:r>
            <a:endParaRPr lang="en-US" altLang="zh-TW" sz="3000" dirty="0">
              <a:latin typeface="微軟正黑體" panose="020B0604030504040204" pitchFamily="34" charset="-120"/>
              <a:ea typeface="微軟正黑體" panose="020B0604030504040204" pitchFamily="34" charset="-120"/>
            </a:endParaRPr>
          </a:p>
        </p:txBody>
      </p:sp>
      <p:pic>
        <p:nvPicPr>
          <p:cNvPr id="7" name="內容版面配置區 6" descr="一張含有 文字 的圖片&#10;&#10;自動產生的描述">
            <a:extLst>
              <a:ext uri="{FF2B5EF4-FFF2-40B4-BE49-F238E27FC236}">
                <a16:creationId xmlns:a16="http://schemas.microsoft.com/office/drawing/2014/main" id="{AD998E81-7D7E-98C3-B877-6391856EA5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047" y="1208238"/>
            <a:ext cx="6579821" cy="5531072"/>
          </a:xfrm>
          <a:ln w="3175">
            <a:solidFill>
              <a:schemeClr val="tx1"/>
            </a:solidFill>
          </a:ln>
        </p:spPr>
      </p:pic>
    </p:spTree>
    <p:extLst>
      <p:ext uri="{BB962C8B-B14F-4D97-AF65-F5344CB8AC3E}">
        <p14:creationId xmlns:p14="http://schemas.microsoft.com/office/powerpoint/2010/main" val="28043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a:extLst>
              <a:ext uri="{FF2B5EF4-FFF2-40B4-BE49-F238E27FC236}">
                <a16:creationId xmlns:a16="http://schemas.microsoft.com/office/drawing/2014/main" id="{9D038AA4-8B5C-FBB8-6BE9-0881590451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361" y="2046382"/>
            <a:ext cx="9401556" cy="4422899"/>
          </a:xfrm>
          <a:prstGeom prst="rect">
            <a:avLst/>
          </a:prstGeom>
          <a:ln w="3175">
            <a:solidFill>
              <a:schemeClr val="tx1"/>
            </a:solidFill>
          </a:ln>
        </p:spPr>
      </p:pic>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r>
              <a:rPr lang="zh-TW" altLang="en-US" dirty="0">
                <a:ea typeface="微軟正黑體" panose="020B0604030504040204" pitchFamily="34" charset="-120"/>
              </a:rPr>
              <a:t>（補充）</a:t>
            </a:r>
            <a:r>
              <a:rPr lang="en-US" altLang="zh-TW" dirty="0">
                <a:ea typeface="微軟正黑體" panose="020B0604030504040204" pitchFamily="34" charset="-120"/>
              </a:rPr>
              <a:t>Q5.</a:t>
            </a:r>
            <a:r>
              <a:rPr lang="zh-TW" altLang="en-US" dirty="0">
                <a:ea typeface="微軟正黑體" panose="020B0604030504040204" pitchFamily="34" charset="-120"/>
              </a:rPr>
              <a:t> </a:t>
            </a:r>
            <a:r>
              <a:rPr lang="zh-TW" altLang="en-US" b="0" i="0" dirty="0">
                <a:solidFill>
                  <a:srgbClr val="343541"/>
                </a:solidFill>
                <a:effectLst/>
                <a:ea typeface="微軟正黑體" panose="020B0604030504040204" pitchFamily="34" charset="-120"/>
              </a:rPr>
              <a:t>監督式學習</a:t>
            </a:r>
            <a:endParaRPr lang="zh-TW" altLang="en-US" dirty="0">
              <a:ea typeface="微軟正黑體" panose="020B0604030504040204" pitchFamily="34" charset="-120"/>
            </a:endParaRPr>
          </a:p>
        </p:txBody>
      </p:sp>
      <p:sp>
        <p:nvSpPr>
          <p:cNvPr id="9" name="文字方塊 8">
            <a:extLst>
              <a:ext uri="{FF2B5EF4-FFF2-40B4-BE49-F238E27FC236}">
                <a16:creationId xmlns:a16="http://schemas.microsoft.com/office/drawing/2014/main" id="{94FA8700-B479-43EB-D221-C10012C9AD77}"/>
              </a:ext>
            </a:extLst>
          </p:cNvPr>
          <p:cNvSpPr txBox="1"/>
          <p:nvPr/>
        </p:nvSpPr>
        <p:spPr>
          <a:xfrm>
            <a:off x="481361" y="1381560"/>
            <a:ext cx="8565820" cy="553998"/>
          </a:xfrm>
          <a:prstGeom prst="rect">
            <a:avLst/>
          </a:prstGeom>
          <a:noFill/>
        </p:spPr>
        <p:txBody>
          <a:bodyPr wrap="square" rtlCol="0">
            <a:spAutoFit/>
          </a:bodyPr>
          <a:lstStyle/>
          <a:p>
            <a:r>
              <a:rPr lang="zh-TW" altLang="en-US" sz="3000" dirty="0">
                <a:latin typeface="微軟正黑體" panose="020B0604030504040204" pitchFamily="34" charset="-120"/>
                <a:ea typeface="微軟正黑體" panose="020B0604030504040204" pitchFamily="34" charset="-120"/>
              </a:rPr>
              <a:t>若僅詢問「監督式學習」</a:t>
            </a:r>
            <a:endParaRPr lang="en-US" altLang="zh-TW"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107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r>
              <a:rPr lang="zh-TW" altLang="en-US" dirty="0">
                <a:ea typeface="微軟正黑體" panose="020B0604030504040204" pitchFamily="34" charset="-120"/>
              </a:rPr>
              <a:t>（補充）</a:t>
            </a:r>
            <a:r>
              <a:rPr lang="en-US" altLang="zh-TW" dirty="0">
                <a:ea typeface="微軟正黑體" panose="020B0604030504040204" pitchFamily="34" charset="-120"/>
              </a:rPr>
              <a:t>Q5.</a:t>
            </a:r>
            <a:r>
              <a:rPr lang="zh-TW" altLang="en-US" dirty="0">
                <a:ea typeface="微軟正黑體" panose="020B0604030504040204" pitchFamily="34" charset="-120"/>
              </a:rPr>
              <a:t> </a:t>
            </a:r>
            <a:r>
              <a:rPr lang="zh-TW" altLang="en-US" b="0" i="0" dirty="0">
                <a:solidFill>
                  <a:srgbClr val="343541"/>
                </a:solidFill>
                <a:effectLst/>
                <a:ea typeface="微軟正黑體" panose="020B0604030504040204" pitchFamily="34" charset="-120"/>
              </a:rPr>
              <a:t>監督式學習</a:t>
            </a:r>
            <a:endParaRPr lang="zh-TW" altLang="en-US" dirty="0">
              <a:ea typeface="微軟正黑體" panose="020B0604030504040204" pitchFamily="34" charset="-120"/>
            </a:endParaRPr>
          </a:p>
        </p:txBody>
      </p:sp>
      <p:pic>
        <p:nvPicPr>
          <p:cNvPr id="6" name="內容版面配置區 5" descr="一張含有 文字 的圖片&#10;&#10;自動產生的描述">
            <a:extLst>
              <a:ext uri="{FF2B5EF4-FFF2-40B4-BE49-F238E27FC236}">
                <a16:creationId xmlns:a16="http://schemas.microsoft.com/office/drawing/2014/main" id="{5AA55C8A-40C2-A442-FBA5-FDEF4231CC5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9923" b="6465"/>
          <a:stretch/>
        </p:blipFill>
        <p:spPr>
          <a:xfrm>
            <a:off x="181001" y="1210350"/>
            <a:ext cx="6809591" cy="3606771"/>
          </a:xfrm>
          <a:prstGeom prst="rect">
            <a:avLst/>
          </a:prstGeom>
          <a:ln w="3175">
            <a:solidFill>
              <a:schemeClr val="tx1"/>
            </a:solidFill>
          </a:ln>
        </p:spPr>
      </p:pic>
      <p:pic>
        <p:nvPicPr>
          <p:cNvPr id="10" name="圖片 9" descr="一張含有 資料表 的圖片&#10;&#10;自動產生的描述">
            <a:extLst>
              <a:ext uri="{FF2B5EF4-FFF2-40B4-BE49-F238E27FC236}">
                <a16:creationId xmlns:a16="http://schemas.microsoft.com/office/drawing/2014/main" id="{7F82514E-3901-9AD9-EFCA-9E2D6345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264" y="2904335"/>
            <a:ext cx="6172735" cy="3825572"/>
          </a:xfrm>
          <a:prstGeom prst="rect">
            <a:avLst/>
          </a:prstGeom>
          <a:ln w="3175">
            <a:solidFill>
              <a:schemeClr val="tx1"/>
            </a:solidFill>
          </a:ln>
        </p:spPr>
      </p:pic>
      <p:sp>
        <p:nvSpPr>
          <p:cNvPr id="11" name="箭號: 上彎 10">
            <a:extLst>
              <a:ext uri="{FF2B5EF4-FFF2-40B4-BE49-F238E27FC236}">
                <a16:creationId xmlns:a16="http://schemas.microsoft.com/office/drawing/2014/main" id="{ADC89FDB-7AC1-B1EE-17FC-A7E1A7DC8141}"/>
              </a:ext>
            </a:extLst>
          </p:cNvPr>
          <p:cNvSpPr/>
          <p:nvPr/>
        </p:nvSpPr>
        <p:spPr>
          <a:xfrm flipV="1">
            <a:off x="6992470" y="2066150"/>
            <a:ext cx="1118796" cy="8175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文字方塊 12">
            <a:extLst>
              <a:ext uri="{FF2B5EF4-FFF2-40B4-BE49-F238E27FC236}">
                <a16:creationId xmlns:a16="http://schemas.microsoft.com/office/drawing/2014/main" id="{DB4AC610-224E-2C6B-E5F2-0906A27B6006}"/>
              </a:ext>
            </a:extLst>
          </p:cNvPr>
          <p:cNvSpPr txBox="1"/>
          <p:nvPr/>
        </p:nvSpPr>
        <p:spPr>
          <a:xfrm>
            <a:off x="1653858" y="5173349"/>
            <a:ext cx="3412053" cy="1200329"/>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給予錯誤的方向，會有錯誤的答案。</a:t>
            </a:r>
            <a:endParaRPr lang="en-US" altLang="zh-TW" sz="3600" dirty="0">
              <a:latin typeface="微軟正黑體" panose="020B0604030504040204" pitchFamily="34" charset="-120"/>
              <a:ea typeface="微軟正黑體" panose="020B0604030504040204" pitchFamily="34" charset="-120"/>
            </a:endParaRPr>
          </a:p>
        </p:txBody>
      </p:sp>
      <p:sp>
        <p:nvSpPr>
          <p:cNvPr id="14" name="矩形 13">
            <a:extLst>
              <a:ext uri="{FF2B5EF4-FFF2-40B4-BE49-F238E27FC236}">
                <a16:creationId xmlns:a16="http://schemas.microsoft.com/office/drawing/2014/main" id="{BBB2C472-1634-4A7A-EBAE-2E13C685787C}"/>
              </a:ext>
            </a:extLst>
          </p:cNvPr>
          <p:cNvSpPr/>
          <p:nvPr/>
        </p:nvSpPr>
        <p:spPr>
          <a:xfrm>
            <a:off x="1226372" y="1381560"/>
            <a:ext cx="860612" cy="3562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6887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pPr algn="ctr"/>
            <a:r>
              <a:rPr lang="en-US" altLang="zh-TW" b="0" i="0" dirty="0" err="1">
                <a:solidFill>
                  <a:srgbClr val="333333"/>
                </a:solidFill>
                <a:effectLst/>
                <a:ea typeface="微軟正黑體" panose="020B0604030504040204" pitchFamily="34" charset="-120"/>
              </a:rPr>
              <a:t>ChatGPT</a:t>
            </a:r>
            <a:r>
              <a:rPr lang="zh-TW" altLang="en-US" b="0" i="0" dirty="0">
                <a:solidFill>
                  <a:srgbClr val="333333"/>
                </a:solidFill>
                <a:effectLst/>
                <a:ea typeface="微軟正黑體" panose="020B0604030504040204" pitchFamily="34" charset="-120"/>
              </a:rPr>
              <a:t>友還敵？８大缺點揭露</a:t>
            </a: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6629399" y="1068387"/>
            <a:ext cx="4724401" cy="4324261"/>
          </a:xfrm>
          <a:prstGeom prst="rect">
            <a:avLst/>
          </a:prstGeom>
          <a:noFill/>
        </p:spPr>
        <p:txBody>
          <a:bodyPr wrap="square" rtlCol="0">
            <a:spAutoFit/>
          </a:bodyPr>
          <a:lstStyle/>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知識有限</a:t>
            </a:r>
            <a:endParaRPr lang="en-US" altLang="zh-TW" sz="3000"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highlight>
                <a:srgbClr val="FFFF00"/>
              </a:highlight>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b="1" dirty="0">
                <a:highlight>
                  <a:srgbClr val="FFFF00"/>
                </a:highlight>
                <a:latin typeface="微軟正黑體" panose="020B0604030504040204" pitchFamily="34" charset="-120"/>
                <a:ea typeface="微軟正黑體" panose="020B0604030504040204" pitchFamily="34" charset="-120"/>
              </a:rPr>
              <a:t>缺乏常識</a:t>
            </a:r>
            <a:r>
              <a:rPr lang="zh-TW" altLang="en-US" sz="3000" dirty="0">
                <a:latin typeface="微軟正黑體" panose="020B0604030504040204" pitchFamily="34" charset="-120"/>
                <a:ea typeface="微軟正黑體" panose="020B0604030504040204" pitchFamily="34" charset="-120"/>
              </a:rPr>
              <a:t>→如</a:t>
            </a:r>
            <a:r>
              <a:rPr lang="en-US" altLang="zh-TW" sz="3000" dirty="0">
                <a:latin typeface="微軟正黑體" panose="020B0604030504040204" pitchFamily="34" charset="-120"/>
                <a:ea typeface="微軟正黑體" panose="020B0604030504040204" pitchFamily="34" charset="-120"/>
              </a:rPr>
              <a:t>Q4</a:t>
            </a: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b="1" dirty="0">
                <a:highlight>
                  <a:srgbClr val="FFFF00"/>
                </a:highlight>
                <a:latin typeface="微軟正黑體" panose="020B0604030504040204" pitchFamily="34" charset="-120"/>
                <a:ea typeface="微軟正黑體" panose="020B0604030504040204" pitchFamily="34" charset="-120"/>
              </a:rPr>
              <a:t>語境理解有限</a:t>
            </a:r>
            <a:r>
              <a:rPr lang="zh-TW" altLang="en-US" sz="3000" dirty="0">
                <a:latin typeface="微軟正黑體" panose="020B0604030504040204" pitchFamily="34" charset="-120"/>
                <a:ea typeface="微軟正黑體" panose="020B0604030504040204" pitchFamily="34" charset="-120"/>
              </a:rPr>
              <a:t>→如</a:t>
            </a:r>
            <a:r>
              <a:rPr lang="en-US" altLang="zh-TW" sz="3000" dirty="0">
                <a:latin typeface="微軟正黑體" panose="020B0604030504040204" pitchFamily="34" charset="-120"/>
                <a:ea typeface="微軟正黑體" panose="020B0604030504040204" pitchFamily="34" charset="-120"/>
              </a:rPr>
              <a:t>Q5</a:t>
            </a:r>
            <a:endParaRPr lang="en-US" altLang="zh-TW" sz="3000" b="1" dirty="0">
              <a:highlight>
                <a:srgbClr val="FFFF00"/>
              </a:highlight>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缺乏情感和主觀性</a:t>
            </a:r>
            <a:endParaRPr lang="en-US" altLang="zh-TW" sz="3000"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應用場景受限</a:t>
            </a:r>
            <a:endParaRPr lang="en-US" altLang="zh-TW" sz="3000"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資料偏見</a:t>
            </a:r>
            <a:endParaRPr lang="en-US" altLang="zh-TW" sz="3000"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安全性風險</a:t>
            </a:r>
            <a:endParaRPr lang="en-US" altLang="zh-TW" sz="3000"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sz="500"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sz="3000" dirty="0">
                <a:latin typeface="微軟正黑體" panose="020B0604030504040204" pitchFamily="34" charset="-120"/>
                <a:ea typeface="微軟正黑體" panose="020B0604030504040204" pitchFamily="34" charset="-120"/>
              </a:rPr>
              <a:t>模型可解釋性差</a:t>
            </a:r>
            <a:endParaRPr lang="en-US" altLang="zh-TW" sz="3000" dirty="0">
              <a:latin typeface="微軟正黑體" panose="020B0604030504040204" pitchFamily="34" charset="-120"/>
              <a:ea typeface="微軟正黑體" panose="020B0604030504040204" pitchFamily="34" charset="-120"/>
            </a:endParaRPr>
          </a:p>
        </p:txBody>
      </p:sp>
      <p:pic>
        <p:nvPicPr>
          <p:cNvPr id="6" name="內容版面配置區 5">
            <a:extLst>
              <a:ext uri="{FF2B5EF4-FFF2-40B4-BE49-F238E27FC236}">
                <a16:creationId xmlns:a16="http://schemas.microsoft.com/office/drawing/2014/main" id="{83B9B42A-5B44-428A-CC72-AE178416C94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1371"/>
          <a:stretch/>
        </p:blipFill>
        <p:spPr>
          <a:xfrm>
            <a:off x="1326910" y="1068387"/>
            <a:ext cx="5056095" cy="5646295"/>
          </a:xfrm>
          <a:prstGeom prst="rect">
            <a:avLst/>
          </a:prstGeom>
          <a:ln w="3175">
            <a:solidFill>
              <a:schemeClr val="tx1"/>
            </a:solidFill>
          </a:ln>
        </p:spPr>
      </p:pic>
      <p:sp>
        <p:nvSpPr>
          <p:cNvPr id="3" name="文字方塊 2">
            <a:extLst>
              <a:ext uri="{FF2B5EF4-FFF2-40B4-BE49-F238E27FC236}">
                <a16:creationId xmlns:a16="http://schemas.microsoft.com/office/drawing/2014/main" id="{D22FBD7D-1EF1-247D-C548-0FD812C290FD}"/>
              </a:ext>
            </a:extLst>
          </p:cNvPr>
          <p:cNvSpPr txBox="1"/>
          <p:nvPr/>
        </p:nvSpPr>
        <p:spPr>
          <a:xfrm>
            <a:off x="10715872" y="6405038"/>
            <a:ext cx="1275855" cy="276999"/>
          </a:xfrm>
          <a:prstGeom prst="rect">
            <a:avLst/>
          </a:prstGeom>
          <a:noFill/>
        </p:spPr>
        <p:txBody>
          <a:bodyPr wrap="square" rtlCol="0">
            <a:spAutoFit/>
          </a:bodyPr>
          <a:lstStyle/>
          <a:p>
            <a:r>
              <a:rPr lang="zh-TW" altLang="en-US" sz="1200" dirty="0">
                <a:latin typeface="微軟正黑體" panose="020B0604030504040204" pitchFamily="34" charset="-120"/>
                <a:ea typeface="微軟正黑體" panose="020B0604030504040204" pitchFamily="34" charset="-120"/>
              </a:rPr>
              <a:t>圖片來自馬克</a:t>
            </a:r>
            <a:endParaRPr lang="en-US" altLang="zh-TW"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5218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2606B5-CE56-9EE0-8D48-4D015D52D86A}"/>
              </a:ext>
            </a:extLst>
          </p:cNvPr>
          <p:cNvSpPr>
            <a:spLocks noGrp="1"/>
          </p:cNvSpPr>
          <p:nvPr>
            <p:ph type="title"/>
          </p:nvPr>
        </p:nvSpPr>
        <p:spPr/>
        <p:txBody>
          <a:bodyPr/>
          <a:lstStyle/>
          <a:p>
            <a:r>
              <a:rPr lang="zh-TW" altLang="en-US" dirty="0">
                <a:ea typeface="微軟正黑體" panose="020B0604030504040204" pitchFamily="34" charset="-120"/>
              </a:rPr>
              <a:t>結語</a:t>
            </a:r>
          </a:p>
        </p:txBody>
      </p:sp>
      <p:sp>
        <p:nvSpPr>
          <p:cNvPr id="6" name="文字方塊 5">
            <a:extLst>
              <a:ext uri="{FF2B5EF4-FFF2-40B4-BE49-F238E27FC236}">
                <a16:creationId xmlns:a16="http://schemas.microsoft.com/office/drawing/2014/main" id="{27FBDD27-C0F7-18C1-16DB-9D8E37D2A79D}"/>
              </a:ext>
            </a:extLst>
          </p:cNvPr>
          <p:cNvSpPr txBox="1"/>
          <p:nvPr/>
        </p:nvSpPr>
        <p:spPr>
          <a:xfrm>
            <a:off x="5357307" y="1567442"/>
            <a:ext cx="6572924" cy="1200329"/>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個人看法：</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專業領域知識</a:t>
            </a:r>
            <a:r>
              <a:rPr lang="en-US" altLang="zh-TW" sz="3600" dirty="0">
                <a:latin typeface="微軟正黑體" panose="020B0604030504040204" pitchFamily="34" charset="-120"/>
                <a:ea typeface="微軟正黑體" panose="020B0604030504040204" pitchFamily="34" charset="-120"/>
              </a:rPr>
              <a:t>+</a:t>
            </a:r>
            <a:r>
              <a:rPr lang="zh-TW" altLang="en-US" sz="3600" dirty="0">
                <a:latin typeface="微軟正黑體" panose="020B0604030504040204" pitchFamily="34" charset="-120"/>
                <a:ea typeface="微軟正黑體" panose="020B0604030504040204" pitchFamily="34" charset="-120"/>
              </a:rPr>
              <a:t> </a:t>
            </a:r>
            <a:r>
              <a:rPr lang="en-US" altLang="zh-TW" sz="3600" dirty="0">
                <a:latin typeface="微軟正黑體" panose="020B0604030504040204" pitchFamily="34" charset="-120"/>
                <a:ea typeface="微軟正黑體" panose="020B0604030504040204" pitchFamily="34" charset="-120"/>
              </a:rPr>
              <a:t>ChatGPT</a:t>
            </a:r>
            <a:r>
              <a:rPr lang="zh-TW" altLang="en-US" sz="3600" u="sng" dirty="0">
                <a:latin typeface="微軟正黑體" panose="020B0604030504040204" pitchFamily="34" charset="-120"/>
                <a:ea typeface="微軟正黑體" panose="020B0604030504040204" pitchFamily="34" charset="-120"/>
              </a:rPr>
              <a:t>輔助</a:t>
            </a:r>
            <a:endParaRPr lang="zh-TW" altLang="en-US" sz="3600" u="sng" dirty="0">
              <a:latin typeface="微軟正黑體" panose="020B0604030504040204" pitchFamily="34" charset="-120"/>
            </a:endParaRPr>
          </a:p>
        </p:txBody>
      </p:sp>
      <p:pic>
        <p:nvPicPr>
          <p:cNvPr id="10" name="內容版面配置區 9">
            <a:extLst>
              <a:ext uri="{FF2B5EF4-FFF2-40B4-BE49-F238E27FC236}">
                <a16:creationId xmlns:a16="http://schemas.microsoft.com/office/drawing/2014/main" id="{EFFAE882-420C-E96A-A09B-4527E4B68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67442"/>
            <a:ext cx="4672134" cy="5053680"/>
          </a:xfrm>
        </p:spPr>
      </p:pic>
    </p:spTree>
    <p:extLst>
      <p:ext uri="{BB962C8B-B14F-4D97-AF65-F5344CB8AC3E}">
        <p14:creationId xmlns:p14="http://schemas.microsoft.com/office/powerpoint/2010/main" val="205877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322729" y="55997"/>
            <a:ext cx="11031071" cy="1325563"/>
          </a:xfrm>
        </p:spPr>
        <p:txBody>
          <a:bodyPr>
            <a:normAutofit/>
          </a:bodyPr>
          <a:lstStyle/>
          <a:p>
            <a:pPr algn="ctr"/>
            <a:r>
              <a:rPr lang="en-US" altLang="zh-TW" b="0" i="0" dirty="0">
                <a:solidFill>
                  <a:srgbClr val="333333"/>
                </a:solidFill>
                <a:effectLst/>
                <a:ea typeface="微軟正黑體" panose="020B0604030504040204" pitchFamily="34" charset="-120"/>
              </a:rPr>
              <a:t>Next </a:t>
            </a:r>
            <a:r>
              <a:rPr lang="zh-TW" altLang="en-US" b="0" i="0" dirty="0">
                <a:solidFill>
                  <a:srgbClr val="333333"/>
                </a:solidFill>
                <a:effectLst/>
                <a:ea typeface="微軟正黑體" panose="020B0604030504040204" pitchFamily="34" charset="-120"/>
              </a:rPr>
              <a:t>下一部探討方向</a:t>
            </a:r>
          </a:p>
        </p:txBody>
      </p:sp>
      <p:pic>
        <p:nvPicPr>
          <p:cNvPr id="7" name="圖片 6">
            <a:extLst>
              <a:ext uri="{FF2B5EF4-FFF2-40B4-BE49-F238E27FC236}">
                <a16:creationId xmlns:a16="http://schemas.microsoft.com/office/drawing/2014/main" id="{2FEB365C-59BB-9A1E-629F-74A14728F3F3}"/>
              </a:ext>
            </a:extLst>
          </p:cNvPr>
          <p:cNvPicPr>
            <a:picLocks noChangeAspect="1"/>
          </p:cNvPicPr>
          <p:nvPr/>
        </p:nvPicPr>
        <p:blipFill>
          <a:blip r:embed="rId3"/>
          <a:stretch>
            <a:fillRect/>
          </a:stretch>
        </p:blipFill>
        <p:spPr>
          <a:xfrm>
            <a:off x="595312" y="2544557"/>
            <a:ext cx="11001375" cy="3743325"/>
          </a:xfrm>
          <a:prstGeom prst="rect">
            <a:avLst/>
          </a:prstGeom>
          <a:ln w="3175">
            <a:solidFill>
              <a:schemeClr val="tx1"/>
            </a:solidFill>
          </a:ln>
        </p:spPr>
      </p:pic>
      <p:sp>
        <p:nvSpPr>
          <p:cNvPr id="8" name="文字方塊 7">
            <a:extLst>
              <a:ext uri="{FF2B5EF4-FFF2-40B4-BE49-F238E27FC236}">
                <a16:creationId xmlns:a16="http://schemas.microsoft.com/office/drawing/2014/main" id="{E8FD7BCB-D306-5231-AA38-0A5CC702AF15}"/>
              </a:ext>
            </a:extLst>
          </p:cNvPr>
          <p:cNvSpPr txBox="1"/>
          <p:nvPr/>
        </p:nvSpPr>
        <p:spPr>
          <a:xfrm>
            <a:off x="595312" y="1639893"/>
            <a:ext cx="9818090" cy="646331"/>
          </a:xfrm>
          <a:prstGeom prst="rect">
            <a:avLst/>
          </a:prstGeom>
          <a:noFill/>
        </p:spPr>
        <p:txBody>
          <a:bodyPr wrap="square" rtlCol="0">
            <a:spAutoFit/>
          </a:bodyPr>
          <a:lstStyle/>
          <a:p>
            <a:r>
              <a:rPr lang="en-US" altLang="zh-TW" sz="3600" dirty="0" err="1">
                <a:latin typeface="微軟正黑體" panose="020B0604030504040204" pitchFamily="34" charset="-120"/>
                <a:ea typeface="微軟正黑體" panose="020B0604030504040204" pitchFamily="34" charset="-120"/>
              </a:rPr>
              <a:t>ChatPDF</a:t>
            </a:r>
            <a:r>
              <a:rPr lang="zh-TW" altLang="en-US" sz="3600" dirty="0">
                <a:latin typeface="微軟正黑體" panose="020B0604030504040204" pitchFamily="34" charset="-120"/>
                <a:ea typeface="微軟正黑體" panose="020B0604030504040204" pitchFamily="34" charset="-120"/>
              </a:rPr>
              <a:t>：</a:t>
            </a:r>
            <a:r>
              <a:rPr lang="en-US" altLang="zh-TW" sz="3600" u="sng" dirty="0">
                <a:solidFill>
                  <a:srgbClr val="0070C0"/>
                </a:solidFill>
                <a:latin typeface="微軟正黑體" panose="020B0604030504040204" pitchFamily="34" charset="-120"/>
              </a:rPr>
              <a:t>https://www.chatpdf.com/</a:t>
            </a:r>
            <a:endParaRPr lang="zh-TW" altLang="en-US" sz="3600" u="sng" dirty="0">
              <a:solidFill>
                <a:srgbClr val="0070C0"/>
              </a:solidFill>
              <a:latin typeface="微軟正黑體" panose="020B0604030504040204" pitchFamily="34" charset="-120"/>
            </a:endParaRPr>
          </a:p>
        </p:txBody>
      </p:sp>
    </p:spTree>
    <p:extLst>
      <p:ext uri="{BB962C8B-B14F-4D97-AF65-F5344CB8AC3E}">
        <p14:creationId xmlns:p14="http://schemas.microsoft.com/office/powerpoint/2010/main" val="321300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277986-8F4B-3B19-B620-185B5DEE5510}"/>
              </a:ext>
            </a:extLst>
          </p:cNvPr>
          <p:cNvSpPr>
            <a:spLocks noGrp="1"/>
          </p:cNvSpPr>
          <p:nvPr>
            <p:ph type="title"/>
          </p:nvPr>
        </p:nvSpPr>
        <p:spPr/>
        <p:txBody>
          <a:bodyPr/>
          <a:lstStyle/>
          <a:p>
            <a:r>
              <a:rPr lang="zh-TW" altLang="en-US" dirty="0">
                <a:ea typeface="微軟正黑體" panose="020B0604030504040204" pitchFamily="34" charset="-120"/>
              </a:rPr>
              <a:t>關鍵字：</a:t>
            </a:r>
            <a:r>
              <a:rPr lang="en-US" altLang="zh-TW" dirty="0">
                <a:ea typeface="微軟正黑體" panose="020B0604030504040204" pitchFamily="34" charset="-120"/>
              </a:rPr>
              <a:t>AI</a:t>
            </a:r>
            <a:r>
              <a:rPr lang="zh-TW" altLang="en-US" dirty="0">
                <a:ea typeface="微軟正黑體" panose="020B0604030504040204" pitchFamily="34" charset="-120"/>
              </a:rPr>
              <a:t>模型（</a:t>
            </a:r>
            <a:r>
              <a:rPr lang="en-US" altLang="zh-TW" u="sng" dirty="0">
                <a:ea typeface="微軟正黑體" panose="020B0604030504040204" pitchFamily="34" charset="-120"/>
              </a:rPr>
              <a:t>GNN</a:t>
            </a:r>
            <a:r>
              <a:rPr lang="zh-TW" altLang="en-US" dirty="0">
                <a:ea typeface="微軟正黑體" panose="020B0604030504040204" pitchFamily="34" charset="-120"/>
              </a:rPr>
              <a:t>）</a:t>
            </a:r>
            <a:r>
              <a:rPr lang="en-US" altLang="zh-TW" dirty="0">
                <a:ea typeface="微軟正黑體" panose="020B0604030504040204" pitchFamily="34" charset="-120"/>
              </a:rPr>
              <a:t>&amp; </a:t>
            </a:r>
            <a:r>
              <a:rPr lang="zh-TW" altLang="en-US" u="sng" dirty="0">
                <a:ea typeface="微軟正黑體" panose="020B0604030504040204" pitchFamily="34" charset="-120"/>
              </a:rPr>
              <a:t>財務分析</a:t>
            </a:r>
          </a:p>
        </p:txBody>
      </p:sp>
      <p:sp>
        <p:nvSpPr>
          <p:cNvPr id="3" name="內容版面配置區 2">
            <a:extLst>
              <a:ext uri="{FF2B5EF4-FFF2-40B4-BE49-F238E27FC236}">
                <a16:creationId xmlns:a16="http://schemas.microsoft.com/office/drawing/2014/main" id="{E03763EC-F4E0-1B73-9EB8-2C6EE9A96D6C}"/>
              </a:ext>
            </a:extLst>
          </p:cNvPr>
          <p:cNvSpPr>
            <a:spLocks noGrp="1"/>
          </p:cNvSpPr>
          <p:nvPr>
            <p:ph idx="1"/>
          </p:nvPr>
        </p:nvSpPr>
        <p:spPr/>
        <p:txBody>
          <a:bodyPr/>
          <a:lstStyle/>
          <a:p>
            <a:r>
              <a:rPr lang="en-US" altLang="zh-TW" dirty="0">
                <a:ea typeface="微軟正黑體" panose="020B0604030504040204" pitchFamily="34" charset="-120"/>
              </a:rPr>
              <a:t>A Review on </a:t>
            </a:r>
            <a:r>
              <a:rPr lang="en-US" altLang="zh-TW" u="sng" dirty="0">
                <a:ea typeface="微軟正黑體" panose="020B0604030504040204" pitchFamily="34" charset="-120"/>
              </a:rPr>
              <a:t>Graph Neural Network</a:t>
            </a:r>
            <a:r>
              <a:rPr lang="en-US" altLang="zh-TW" dirty="0">
                <a:ea typeface="微軟正黑體" panose="020B0604030504040204" pitchFamily="34" charset="-120"/>
              </a:rPr>
              <a:t> Methods in </a:t>
            </a:r>
            <a:r>
              <a:rPr lang="en-US" altLang="zh-TW" u="sng" dirty="0">
                <a:ea typeface="微軟正黑體" panose="020B0604030504040204" pitchFamily="34" charset="-120"/>
              </a:rPr>
              <a:t>Financial Applications</a:t>
            </a:r>
            <a:endParaRPr lang="zh-TW" altLang="en-US" u="sng" dirty="0">
              <a:ea typeface="微軟正黑體" panose="020B0604030504040204" pitchFamily="34" charset="-120"/>
            </a:endParaRPr>
          </a:p>
        </p:txBody>
      </p:sp>
      <p:pic>
        <p:nvPicPr>
          <p:cNvPr id="7" name="圖片 6">
            <a:extLst>
              <a:ext uri="{FF2B5EF4-FFF2-40B4-BE49-F238E27FC236}">
                <a16:creationId xmlns:a16="http://schemas.microsoft.com/office/drawing/2014/main" id="{4C9219A7-C553-A492-06BE-67E8715E2FFB}"/>
              </a:ext>
            </a:extLst>
          </p:cNvPr>
          <p:cNvPicPr>
            <a:picLocks noChangeAspect="1"/>
          </p:cNvPicPr>
          <p:nvPr/>
        </p:nvPicPr>
        <p:blipFill>
          <a:blip r:embed="rId3"/>
          <a:stretch>
            <a:fillRect/>
          </a:stretch>
        </p:blipFill>
        <p:spPr>
          <a:xfrm>
            <a:off x="838200" y="2779504"/>
            <a:ext cx="9864763" cy="3850171"/>
          </a:xfrm>
          <a:prstGeom prst="rect">
            <a:avLst/>
          </a:prstGeom>
          <a:ln w="3175">
            <a:solidFill>
              <a:schemeClr val="tx1"/>
            </a:solidFill>
          </a:ln>
        </p:spPr>
      </p:pic>
    </p:spTree>
    <p:extLst>
      <p:ext uri="{BB962C8B-B14F-4D97-AF65-F5344CB8AC3E}">
        <p14:creationId xmlns:p14="http://schemas.microsoft.com/office/powerpoint/2010/main" val="184868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DA22F-134D-AC46-E576-676104DF2D76}"/>
              </a:ext>
            </a:extLst>
          </p:cNvPr>
          <p:cNvSpPr>
            <a:spLocks noGrp="1"/>
          </p:cNvSpPr>
          <p:nvPr>
            <p:ph type="title"/>
          </p:nvPr>
        </p:nvSpPr>
        <p:spPr/>
        <p:txBody>
          <a:bodyPr/>
          <a:lstStyle/>
          <a:p>
            <a:r>
              <a:rPr lang="zh-TW" altLang="en-US" dirty="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7164F1FA-273E-5AE4-B26B-D71A51886F17}"/>
              </a:ext>
            </a:extLst>
          </p:cNvPr>
          <p:cNvSpPr>
            <a:spLocks noGrp="1"/>
          </p:cNvSpPr>
          <p:nvPr>
            <p:ph idx="1"/>
          </p:nvPr>
        </p:nvSpPr>
        <p:spPr/>
        <p:txBody>
          <a:bodyPr/>
          <a:lstStyle/>
          <a:p>
            <a:pPr marL="514350" indent="-514350">
              <a:buFont typeface="+mj-lt"/>
              <a:buAutoNum type="arabicPeriod"/>
            </a:pPr>
            <a:r>
              <a:rPr lang="zh-TW" altLang="en-US" sz="3600" dirty="0">
                <a:ea typeface="微軟正黑體" panose="020B0604030504040204" pitchFamily="34" charset="-120"/>
              </a:rPr>
              <a:t>問題方向（關鍵字）</a:t>
            </a:r>
            <a:endParaRPr lang="en-US" altLang="zh-TW" sz="3600" dirty="0">
              <a:ea typeface="微軟正黑體" panose="020B0604030504040204" pitchFamily="34" charset="-120"/>
            </a:endParaRPr>
          </a:p>
          <a:p>
            <a:pPr marL="514350" indent="-514350">
              <a:buFont typeface="+mj-lt"/>
              <a:buAutoNum type="arabicPeriod"/>
            </a:pPr>
            <a:r>
              <a:rPr lang="zh-TW" altLang="en-US" sz="3600" dirty="0">
                <a:ea typeface="微軟正黑體" panose="020B0604030504040204" pitchFamily="34" charset="-120"/>
              </a:rPr>
              <a:t>問題一：</a:t>
            </a:r>
            <a:r>
              <a:rPr lang="zh-TW" altLang="en-US" sz="3600" b="0" i="0" dirty="0">
                <a:solidFill>
                  <a:srgbClr val="343541"/>
                </a:solidFill>
                <a:effectLst/>
                <a:ea typeface="微軟正黑體" panose="020B0604030504040204" pitchFamily="34" charset="-120"/>
              </a:rPr>
              <a:t>什麼是類神經網路</a:t>
            </a:r>
            <a:endParaRPr lang="en-US" altLang="zh-TW" sz="3600" b="0" i="0" dirty="0">
              <a:solidFill>
                <a:srgbClr val="343541"/>
              </a:solidFill>
              <a:effectLst/>
              <a:ea typeface="微軟正黑體" panose="020B0604030504040204" pitchFamily="34" charset="-120"/>
            </a:endParaRPr>
          </a:p>
          <a:p>
            <a:pPr marL="514350" indent="-514350">
              <a:buFont typeface="+mj-lt"/>
              <a:buAutoNum type="arabicPeriod"/>
            </a:pPr>
            <a:r>
              <a:rPr lang="zh-TW" altLang="en-US" sz="3600" dirty="0">
                <a:ea typeface="微軟正黑體" panose="020B0604030504040204" pitchFamily="34" charset="-120"/>
              </a:rPr>
              <a:t>問題二：</a:t>
            </a:r>
            <a:r>
              <a:rPr lang="en-US" altLang="zh-TW" sz="3600" b="0" i="0" dirty="0">
                <a:solidFill>
                  <a:srgbClr val="343541"/>
                </a:solidFill>
                <a:effectLst/>
                <a:ea typeface="微軟正黑體" panose="020B0604030504040204" pitchFamily="34" charset="-120"/>
              </a:rPr>
              <a:t>GNN</a:t>
            </a:r>
            <a:r>
              <a:rPr lang="zh-TW" altLang="en-US" sz="3600" b="0" i="0" dirty="0">
                <a:solidFill>
                  <a:srgbClr val="343541"/>
                </a:solidFill>
                <a:effectLst/>
                <a:ea typeface="微軟正黑體" panose="020B0604030504040204" pitchFamily="34" charset="-120"/>
              </a:rPr>
              <a:t>的應用</a:t>
            </a:r>
            <a:endParaRPr lang="en-US" altLang="zh-TW" sz="3600" b="0" i="0" dirty="0">
              <a:solidFill>
                <a:srgbClr val="343541"/>
              </a:solidFill>
              <a:effectLst/>
              <a:ea typeface="微軟正黑體" panose="020B0604030504040204" pitchFamily="34" charset="-120"/>
            </a:endParaRPr>
          </a:p>
          <a:p>
            <a:pPr marL="514350" indent="-514350">
              <a:buFont typeface="+mj-lt"/>
              <a:buAutoNum type="arabicPeriod"/>
            </a:pPr>
            <a:r>
              <a:rPr lang="zh-TW" altLang="en-US" sz="3600" dirty="0">
                <a:ea typeface="微軟正黑體" panose="020B0604030504040204" pitchFamily="34" charset="-120"/>
              </a:rPr>
              <a:t>問題三：</a:t>
            </a:r>
            <a:r>
              <a:rPr lang="en-US" altLang="zh-TW" sz="3600" b="0" i="0" dirty="0">
                <a:solidFill>
                  <a:srgbClr val="343541"/>
                </a:solidFill>
                <a:effectLst/>
                <a:ea typeface="微軟正黑體" panose="020B0604030504040204" pitchFamily="34" charset="-120"/>
              </a:rPr>
              <a:t>AI </a:t>
            </a:r>
            <a:r>
              <a:rPr lang="zh-TW" altLang="en-US" sz="3600" b="0" i="0" dirty="0">
                <a:solidFill>
                  <a:srgbClr val="343541"/>
                </a:solidFill>
                <a:effectLst/>
                <a:ea typeface="微軟正黑體" panose="020B0604030504040204" pitchFamily="34" charset="-120"/>
              </a:rPr>
              <a:t>財務分析</a:t>
            </a:r>
            <a:endParaRPr lang="en-US" altLang="zh-TW" sz="3600" b="0" i="0" dirty="0">
              <a:solidFill>
                <a:srgbClr val="343541"/>
              </a:solidFill>
              <a:effectLst/>
              <a:ea typeface="微軟正黑體" panose="020B0604030504040204" pitchFamily="34" charset="-120"/>
            </a:endParaRPr>
          </a:p>
          <a:p>
            <a:pPr marL="514350" indent="-514350">
              <a:buFont typeface="+mj-lt"/>
              <a:buAutoNum type="arabicPeriod"/>
            </a:pPr>
            <a:r>
              <a:rPr lang="zh-TW" altLang="en-US" sz="3600" dirty="0">
                <a:solidFill>
                  <a:srgbClr val="343541"/>
                </a:solidFill>
                <a:ea typeface="微軟正黑體" panose="020B0604030504040204" pitchFamily="34" charset="-120"/>
              </a:rPr>
              <a:t>（補充）問題四</a:t>
            </a:r>
            <a:r>
              <a:rPr lang="zh-TW" altLang="en-US" sz="3600" dirty="0">
                <a:ea typeface="微軟正黑體" panose="020B0604030504040204" pitchFamily="34" charset="-120"/>
              </a:rPr>
              <a:t>：找到類神經網路這條道路</a:t>
            </a:r>
            <a:endParaRPr lang="en-US" altLang="zh-TW" sz="3600" dirty="0">
              <a:ea typeface="微軟正黑體" panose="020B0604030504040204" pitchFamily="34" charset="-120"/>
            </a:endParaRPr>
          </a:p>
          <a:p>
            <a:pPr marL="514350" indent="-514350">
              <a:buFont typeface="+mj-lt"/>
              <a:buAutoNum type="arabicPeriod"/>
            </a:pPr>
            <a:r>
              <a:rPr lang="zh-TW" altLang="en-US" sz="3600" dirty="0">
                <a:solidFill>
                  <a:srgbClr val="343541"/>
                </a:solidFill>
                <a:ea typeface="微軟正黑體" panose="020B0604030504040204" pitchFamily="34" charset="-120"/>
              </a:rPr>
              <a:t>（補充）問題五</a:t>
            </a:r>
            <a:r>
              <a:rPr lang="zh-TW" altLang="en-US" sz="3600" dirty="0">
                <a:ea typeface="微軟正黑體" panose="020B0604030504040204" pitchFamily="34" charset="-120"/>
              </a:rPr>
              <a:t>：監督式學習</a:t>
            </a:r>
            <a:endParaRPr lang="en-US" altLang="zh-TW" sz="3600" dirty="0">
              <a:ea typeface="微軟正黑體" panose="020B0604030504040204" pitchFamily="34" charset="-120"/>
            </a:endParaRPr>
          </a:p>
          <a:p>
            <a:pPr marL="514350" indent="-514350">
              <a:buFont typeface="+mj-lt"/>
              <a:buAutoNum type="arabicPeriod"/>
            </a:pPr>
            <a:r>
              <a:rPr lang="zh-TW" altLang="en-US" sz="3600" b="0" i="0" dirty="0">
                <a:solidFill>
                  <a:srgbClr val="343541"/>
                </a:solidFill>
                <a:effectLst/>
                <a:ea typeface="微軟正黑體" panose="020B0604030504040204" pitchFamily="34" charset="-120"/>
              </a:rPr>
              <a:t>結語</a:t>
            </a:r>
            <a:r>
              <a:rPr lang="zh-TW" altLang="en-US" sz="3600" dirty="0">
                <a:ea typeface="微軟正黑體" panose="020B0604030504040204" pitchFamily="34" charset="-120"/>
              </a:rPr>
              <a:t>：</a:t>
            </a:r>
            <a:r>
              <a:rPr lang="en-US" altLang="zh-TW" sz="3600" dirty="0" err="1">
                <a:ea typeface="微軟正黑體" panose="020B0604030504040204" pitchFamily="34" charset="-120"/>
              </a:rPr>
              <a:t>ChatGPT</a:t>
            </a:r>
            <a:r>
              <a:rPr lang="zh-TW" altLang="en-US" sz="3600" dirty="0">
                <a:ea typeface="微軟正黑體" panose="020B0604030504040204" pitchFamily="34" charset="-120"/>
              </a:rPr>
              <a:t>友還敵／個人看法</a:t>
            </a:r>
            <a:endParaRPr lang="en-US" altLang="zh-TW" b="0" i="0" dirty="0">
              <a:solidFill>
                <a:srgbClr val="343541"/>
              </a:solidFill>
              <a:effectLst/>
              <a:ea typeface="微軟正黑體" panose="020B0604030504040204" pitchFamily="34" charset="-120"/>
            </a:endParaRPr>
          </a:p>
        </p:txBody>
      </p:sp>
    </p:spTree>
    <p:extLst>
      <p:ext uri="{BB962C8B-B14F-4D97-AF65-F5344CB8AC3E}">
        <p14:creationId xmlns:p14="http://schemas.microsoft.com/office/powerpoint/2010/main" val="41410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ea typeface="微軟正黑體" panose="020B0604030504040204" pitchFamily="34" charset="-120"/>
              </a:rPr>
              <a:t>Q1. </a:t>
            </a:r>
            <a:r>
              <a:rPr lang="zh-TW" altLang="en-US" b="0" i="0" dirty="0">
                <a:solidFill>
                  <a:srgbClr val="343541"/>
                </a:solidFill>
                <a:effectLst/>
                <a:ea typeface="微軟正黑體" panose="020B0604030504040204" pitchFamily="34" charset="-120"/>
              </a:rPr>
              <a:t>什麼是類神經網路（</a:t>
            </a:r>
            <a:r>
              <a:rPr lang="en-US" altLang="zh-TW" dirty="0">
                <a:solidFill>
                  <a:srgbClr val="343541"/>
                </a:solidFill>
                <a:ea typeface="微軟正黑體" panose="020B0604030504040204" pitchFamily="34" charset="-120"/>
              </a:rPr>
              <a:t>ANN</a:t>
            </a:r>
            <a:r>
              <a:rPr lang="zh-TW" altLang="en-US" dirty="0">
                <a:solidFill>
                  <a:srgbClr val="343541"/>
                </a:solidFill>
                <a:ea typeface="微軟正黑體" panose="020B0604030504040204" pitchFamily="34" charset="-120"/>
              </a:rPr>
              <a:t>）</a:t>
            </a:r>
            <a:endParaRPr lang="zh-TW" altLang="en-US" dirty="0">
              <a:ea typeface="微軟正黑體" panose="020B0604030504040204" pitchFamily="34" charset="-120"/>
            </a:endParaRPr>
          </a:p>
        </p:txBody>
      </p:sp>
      <p:sp>
        <p:nvSpPr>
          <p:cNvPr id="8" name="文字方塊 7">
            <a:extLst>
              <a:ext uri="{FF2B5EF4-FFF2-40B4-BE49-F238E27FC236}">
                <a16:creationId xmlns:a16="http://schemas.microsoft.com/office/drawing/2014/main" id="{31940ED2-CB91-27DB-A16D-9044D8517903}"/>
              </a:ext>
            </a:extLst>
          </p:cNvPr>
          <p:cNvSpPr txBox="1"/>
          <p:nvPr/>
        </p:nvSpPr>
        <p:spPr>
          <a:xfrm>
            <a:off x="6851723" y="1506911"/>
            <a:ext cx="5175325" cy="3785652"/>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分析</a:t>
            </a:r>
            <a:r>
              <a:rPr lang="en-US" altLang="zh-TW" sz="2400" dirty="0">
                <a:latin typeface="微軟正黑體" panose="020B0604030504040204" pitchFamily="34" charset="-120"/>
                <a:ea typeface="微軟正黑體" panose="020B0604030504040204" pitchFamily="34" charset="-120"/>
              </a:rPr>
              <a:t>〉</a:t>
            </a:r>
          </a:p>
          <a:p>
            <a:pPr marL="342900" indent="-342900">
              <a:buAutoNum type="arabicPeriod"/>
            </a:pPr>
            <a:r>
              <a:rPr lang="zh-TW" altLang="en-US" sz="2400" dirty="0">
                <a:latin typeface="微軟正黑體" panose="020B0604030504040204" pitchFamily="34" charset="-120"/>
                <a:ea typeface="微軟正黑體" panose="020B0604030504040204" pitchFamily="34" charset="-120"/>
              </a:rPr>
              <a:t>從大量數據中</a:t>
            </a:r>
            <a:r>
              <a:rPr lang="zh-TW" altLang="en-US" sz="2400" u="sng" dirty="0">
                <a:latin typeface="微軟正黑體" panose="020B0604030504040204" pitchFamily="34" charset="-120"/>
                <a:ea typeface="微軟正黑體" panose="020B0604030504040204" pitchFamily="34" charset="-120"/>
              </a:rPr>
              <a:t>提取特徵</a:t>
            </a:r>
            <a:r>
              <a:rPr lang="zh-TW" altLang="en-US" sz="2400" dirty="0">
                <a:latin typeface="微軟正黑體" panose="020B0604030504040204" pitchFamily="34" charset="-120"/>
                <a:ea typeface="微軟正黑體" panose="020B0604030504040204" pitchFamily="34" charset="-120"/>
              </a:rPr>
              <a:t>，並利用反向傳播演算法改善其預測結果，提高準確率。</a:t>
            </a:r>
            <a:endParaRPr lang="en-US" altLang="zh-TW" sz="24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dirty="0">
                <a:latin typeface="微軟正黑體" panose="020B0604030504040204" pitchFamily="34" charset="-120"/>
                <a:ea typeface="微軟正黑體" panose="020B0604030504040204" pitchFamily="34" charset="-120"/>
              </a:rPr>
              <a:t>不建議說最大化準確性</a:t>
            </a:r>
            <a:r>
              <a:rPr lang="en-US" altLang="zh-TW" sz="2400" dirty="0">
                <a:latin typeface="微軟正黑體" panose="020B0604030504040204" pitchFamily="34" charset="-120"/>
                <a:ea typeface="微軟正黑體" panose="020B0604030504040204" pitchFamily="34" charset="-120"/>
              </a:rPr>
              <a:t>(100%)</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若</a:t>
            </a:r>
            <a:r>
              <a:rPr lang="en-US" altLang="zh-TW" sz="2400" dirty="0">
                <a:latin typeface="微軟正黑體" panose="020B0604030504040204" pitchFamily="34" charset="-120"/>
                <a:ea typeface="微軟正黑體" panose="020B0604030504040204" pitchFamily="34" charset="-120"/>
              </a:rPr>
              <a:t>Train Model</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Predict 100%</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Test Model</a:t>
            </a:r>
            <a:r>
              <a:rPr lang="zh-TW" altLang="en-US" sz="2400" dirty="0">
                <a:latin typeface="微軟正黑體" panose="020B0604030504040204" pitchFamily="34" charset="-120"/>
                <a:ea typeface="微軟正黑體" panose="020B0604030504040204" pitchFamily="34" charset="-120"/>
              </a:rPr>
              <a:t>不一定最佳（</a:t>
            </a:r>
            <a:r>
              <a:rPr lang="en-US" altLang="zh-TW" sz="2400" dirty="0">
                <a:latin typeface="微軟正黑體" panose="020B0604030504040204" pitchFamily="34" charset="-120"/>
                <a:ea typeface="微軟正黑體" panose="020B0604030504040204" pitchFamily="34" charset="-120"/>
              </a:rPr>
              <a:t>Over Fitting</a:t>
            </a:r>
            <a:r>
              <a:rPr lang="zh-TW" altLang="en-US" sz="2400" dirty="0">
                <a:latin typeface="微軟正黑體" panose="020B0604030504040204" pitchFamily="34" charset="-120"/>
                <a:ea typeface="微軟正黑體" panose="020B0604030504040204" pitchFamily="34" charset="-120"/>
              </a:rPr>
              <a:t>過擬合）</a:t>
            </a:r>
            <a:endParaRPr lang="en-US" altLang="zh-TW" sz="24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dirty="0">
                <a:latin typeface="微軟正黑體" panose="020B0604030504040204" pitchFamily="34" charset="-120"/>
                <a:ea typeface="微軟正黑體" panose="020B0604030504040204" pitchFamily="34" charset="-120"/>
              </a:rPr>
              <a:t>類神經網路→歸類為基礎的深度學習</a:t>
            </a:r>
            <a:endParaRPr lang="zh-TW" altLang="en-US" dirty="0">
              <a:latin typeface="微軟正黑體" panose="020B0604030504040204" pitchFamily="34" charset="-120"/>
            </a:endParaRPr>
          </a:p>
        </p:txBody>
      </p:sp>
      <p:pic>
        <p:nvPicPr>
          <p:cNvPr id="18" name="內容版面配置區 17" descr="一張含有 文字 的圖片&#10;&#10;自動產生的描述">
            <a:extLst>
              <a:ext uri="{FF2B5EF4-FFF2-40B4-BE49-F238E27FC236}">
                <a16:creationId xmlns:a16="http://schemas.microsoft.com/office/drawing/2014/main" id="{09F16310-E2FF-60FB-7351-29F401817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76" y="1506911"/>
            <a:ext cx="6378575" cy="4257051"/>
          </a:xfrm>
          <a:ln w="3175">
            <a:solidFill>
              <a:schemeClr val="tx1"/>
            </a:solidFill>
          </a:ln>
        </p:spPr>
      </p:pic>
      <p:sp>
        <p:nvSpPr>
          <p:cNvPr id="3" name="文字方塊 2">
            <a:extLst>
              <a:ext uri="{FF2B5EF4-FFF2-40B4-BE49-F238E27FC236}">
                <a16:creationId xmlns:a16="http://schemas.microsoft.com/office/drawing/2014/main" id="{F4B67A66-CDBD-56F3-729F-D7196EF235EB}"/>
              </a:ext>
            </a:extLst>
          </p:cNvPr>
          <p:cNvSpPr txBox="1"/>
          <p:nvPr/>
        </p:nvSpPr>
        <p:spPr>
          <a:xfrm>
            <a:off x="6851723" y="6015934"/>
            <a:ext cx="5175325" cy="707886"/>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個人評分：</a:t>
            </a:r>
            <a:r>
              <a:rPr lang="en-US" altLang="zh-TW" sz="2000" dirty="0">
                <a:latin typeface="微軟正黑體" panose="020B0604030504040204" pitchFamily="34" charset="-120"/>
                <a:ea typeface="微軟正黑體" panose="020B0604030504040204" pitchFamily="34" charset="-120"/>
              </a:rPr>
              <a:t>70</a:t>
            </a:r>
            <a:r>
              <a:rPr lang="zh-TW" altLang="en-US" sz="2000" dirty="0">
                <a:latin typeface="微軟正黑體" panose="020B0604030504040204" pitchFamily="34" charset="-120"/>
                <a:ea typeface="微軟正黑體" panose="020B0604030504040204" pitchFamily="34" charset="-120"/>
              </a:rPr>
              <a:t>分</a:t>
            </a:r>
            <a:br>
              <a:rPr lang="en-US" altLang="zh-TW" sz="2000" dirty="0">
                <a:latin typeface="微軟正黑體" panose="020B0604030504040204" pitchFamily="34" charset="-120"/>
                <a:ea typeface="微軟正黑體" panose="020B0604030504040204" pitchFamily="34" charset="-120"/>
              </a:rPr>
            </a:br>
            <a:r>
              <a:rPr lang="zh-TW" altLang="en-US" sz="2000" dirty="0">
                <a:latin typeface="微軟正黑體" panose="020B0604030504040204" pitchFamily="34" charset="-120"/>
                <a:ea typeface="微軟正黑體" panose="020B0604030504040204" pitchFamily="34" charset="-120"/>
              </a:rPr>
              <a:t>能有基礎理解，為</a:t>
            </a:r>
            <a:r>
              <a:rPr lang="zh-TW" altLang="en-US" sz="2000" u="sng" dirty="0">
                <a:latin typeface="微軟正黑體" panose="020B0604030504040204" pitchFamily="34" charset="-120"/>
                <a:ea typeface="微軟正黑體" panose="020B0604030504040204" pitchFamily="34" charset="-120"/>
              </a:rPr>
              <a:t>專業知識仍有誤差</a:t>
            </a:r>
            <a:r>
              <a:rPr lang="zh-TW" altLang="en-US" sz="2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5782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ea typeface="微軟正黑體" panose="020B0604030504040204" pitchFamily="34" charset="-120"/>
              </a:rPr>
              <a:t>Q1. </a:t>
            </a:r>
            <a:r>
              <a:rPr lang="zh-TW" altLang="en-US" b="0" i="0" dirty="0">
                <a:solidFill>
                  <a:srgbClr val="343541"/>
                </a:solidFill>
                <a:effectLst/>
                <a:ea typeface="微軟正黑體" panose="020B0604030504040204" pitchFamily="34" charset="-120"/>
              </a:rPr>
              <a:t>什麼是類神經網路</a:t>
            </a:r>
            <a:endParaRPr lang="zh-TW" altLang="en-US" dirty="0">
              <a:ea typeface="微軟正黑體" panose="020B0604030504040204" pitchFamily="34" charset="-120"/>
            </a:endParaRPr>
          </a:p>
        </p:txBody>
      </p:sp>
      <p:sp>
        <p:nvSpPr>
          <p:cNvPr id="8" name="文字方塊 7">
            <a:extLst>
              <a:ext uri="{FF2B5EF4-FFF2-40B4-BE49-F238E27FC236}">
                <a16:creationId xmlns:a16="http://schemas.microsoft.com/office/drawing/2014/main" id="{31940ED2-CB91-27DB-A16D-9044D8517903}"/>
              </a:ext>
            </a:extLst>
          </p:cNvPr>
          <p:cNvSpPr txBox="1"/>
          <p:nvPr/>
        </p:nvSpPr>
        <p:spPr>
          <a:xfrm>
            <a:off x="6937067" y="1658471"/>
            <a:ext cx="5045517" cy="4247317"/>
          </a:xfrm>
          <a:prstGeom prst="rect">
            <a:avLst/>
          </a:prstGeom>
          <a:noFill/>
        </p:spPr>
        <p:txBody>
          <a:bodyPr wrap="square" rtlCol="0">
            <a:spAutoFit/>
          </a:bodyPr>
          <a:lstStyle/>
          <a:p>
            <a:r>
              <a:rPr lang="en-US" altLang="zh-TW" dirty="0">
                <a:latin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校改</a:t>
            </a:r>
            <a:r>
              <a:rPr lang="en-US" altLang="zh-TW" dirty="0">
                <a:latin typeface="微軟正黑體" panose="020B0604030504040204" pitchFamily="34" charset="-120"/>
                <a:ea typeface="微軟正黑體" panose="020B0604030504040204" pitchFamily="34" charset="-120"/>
              </a:rPr>
              <a:t>〕</a:t>
            </a:r>
          </a:p>
          <a:p>
            <a:r>
              <a:rPr lang="zh-TW" altLang="en-US" dirty="0">
                <a:latin typeface="微軟正黑體" panose="020B0604030504040204" pitchFamily="34" charset="-120"/>
                <a:ea typeface="微軟正黑體" panose="020B0604030504040204" pitchFamily="34" charset="-120"/>
              </a:rPr>
              <a:t>類神經網路（</a:t>
            </a:r>
            <a:r>
              <a:rPr lang="en-US" altLang="zh-TW" dirty="0">
                <a:latin typeface="微軟正黑體" panose="020B0604030504040204" pitchFamily="34" charset="-120"/>
                <a:ea typeface="微軟正黑體" panose="020B0604030504040204" pitchFamily="34" charset="-120"/>
              </a:rPr>
              <a:t>Artificial Neural Network</a:t>
            </a:r>
            <a:r>
              <a:rPr lang="zh-TW" altLang="en-US" dirty="0">
                <a:latin typeface="微軟正黑體" panose="020B0604030504040204" pitchFamily="34" charset="-120"/>
                <a:ea typeface="微軟正黑體" panose="020B0604030504040204" pitchFamily="34" charset="-120"/>
              </a:rPr>
              <a:t>）是由多個神經元組成的</a:t>
            </a:r>
            <a:r>
              <a:rPr lang="en-US" altLang="zh-TW" dirty="0">
                <a:latin typeface="微軟正黑體" panose="020B0604030504040204" pitchFamily="34" charset="-120"/>
                <a:ea typeface="微軟正黑體" panose="020B0604030504040204" pitchFamily="34" charset="-120"/>
              </a:rPr>
              <a:t>AI</a:t>
            </a:r>
            <a:r>
              <a:rPr lang="zh-TW" altLang="en-US" dirty="0">
                <a:latin typeface="微軟正黑體" panose="020B0604030504040204" pitchFamily="34" charset="-120"/>
                <a:ea typeface="微軟正黑體" panose="020B0604030504040204" pitchFamily="34" charset="-120"/>
              </a:rPr>
              <a:t>模型，模型架構是模仿人類大腦樹突接收與突觸傳遞訊息。藉由大量數據的輸入（通常為萬筆以上的資料）、提取特徵，輸出預測值後，與正確答案比較，得到</a:t>
            </a:r>
            <a:r>
              <a:rPr lang="en-US" altLang="zh-TW" dirty="0">
                <a:latin typeface="微軟正黑體" panose="020B0604030504040204" pitchFamily="34" charset="-120"/>
                <a:ea typeface="微軟正黑體" panose="020B0604030504040204" pitchFamily="34" charset="-120"/>
              </a:rPr>
              <a:t>Loss</a:t>
            </a:r>
            <a:r>
              <a:rPr lang="zh-TW" altLang="en-US" dirty="0">
                <a:latin typeface="微軟正黑體" panose="020B0604030504040204" pitchFamily="34" charset="-120"/>
                <a:ea typeface="微軟正黑體" panose="020B0604030504040204" pitchFamily="34" charset="-120"/>
              </a:rPr>
              <a:t>值，</a:t>
            </a:r>
            <a:r>
              <a:rPr lang="zh-TW" altLang="en-US" dirty="0">
                <a:highlight>
                  <a:srgbClr val="FFFF00"/>
                </a:highlight>
                <a:latin typeface="微軟正黑體" panose="020B0604030504040204" pitchFamily="34" charset="-120"/>
                <a:ea typeface="微軟正黑體" panose="020B0604030504040204" pitchFamily="34" charset="-120"/>
              </a:rPr>
              <a:t>再藉由反向傳播算法（</a:t>
            </a:r>
            <a:r>
              <a:rPr lang="en-US" altLang="zh-TW" dirty="0">
                <a:highlight>
                  <a:srgbClr val="FFFF00"/>
                </a:highlight>
                <a:latin typeface="微軟正黑體" panose="020B0604030504040204" pitchFamily="34" charset="-120"/>
                <a:ea typeface="微軟正黑體" panose="020B0604030504040204" pitchFamily="34" charset="-120"/>
              </a:rPr>
              <a:t>Backpropagation</a:t>
            </a:r>
            <a:r>
              <a:rPr lang="zh-TW" altLang="en-US" dirty="0">
                <a:highlight>
                  <a:srgbClr val="FFFF00"/>
                </a:highlight>
                <a:latin typeface="微軟正黑體" panose="020B0604030504040204" pitchFamily="34" charset="-120"/>
                <a:ea typeface="微軟正黑體" panose="020B0604030504040204" pitchFamily="34" charset="-120"/>
              </a:rPr>
              <a:t>）逐步調整各層之間的權重及</a:t>
            </a:r>
            <a:r>
              <a:rPr lang="en-US" altLang="zh-TW" dirty="0">
                <a:highlight>
                  <a:srgbClr val="FFFF00"/>
                </a:highlight>
                <a:latin typeface="微軟正黑體" panose="020B0604030504040204" pitchFamily="34" charset="-120"/>
                <a:ea typeface="微軟正黑體" panose="020B0604030504040204" pitchFamily="34" charset="-120"/>
              </a:rPr>
              <a:t>Bias</a:t>
            </a:r>
            <a:r>
              <a:rPr lang="zh-TW" altLang="en-US" dirty="0">
                <a:highlight>
                  <a:srgbClr val="FFFF00"/>
                </a:highlight>
                <a:latin typeface="微軟正黑體" panose="020B0604030504040204" pitchFamily="34" charset="-120"/>
                <a:ea typeface="微軟正黑體" panose="020B0604030504040204" pitchFamily="34" charset="-120"/>
              </a:rPr>
              <a:t>，提高模型準確率。</a:t>
            </a:r>
            <a:r>
              <a:rPr lang="zh-TW" altLang="en-US" dirty="0">
                <a:latin typeface="微軟正黑體" panose="020B0604030504040204" pitchFamily="34" charset="-120"/>
                <a:ea typeface="微軟正黑體" panose="020B0604030504040204" pitchFamily="34" charset="-120"/>
              </a:rPr>
              <a:t>實務的應用包含圖像識別、自然語言處理、自駕車等領域。</a:t>
            </a:r>
          </a:p>
          <a:p>
            <a:r>
              <a:rPr lang="zh-TW" altLang="en-US" dirty="0">
                <a:latin typeface="微軟正黑體" panose="020B0604030504040204" pitchFamily="34" charset="-120"/>
                <a:ea typeface="微軟正黑體" panose="020B0604030504040204" pitchFamily="34" charset="-120"/>
              </a:rPr>
              <a:t>類神經網路的結構分為三個主要部分：輸入層（</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）、隱藏層（</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）和輸出層（</a:t>
            </a:r>
            <a:r>
              <a:rPr lang="en-US" altLang="zh-TW" dirty="0">
                <a:latin typeface="微軟正黑體" panose="020B0604030504040204" pitchFamily="34" charset="-120"/>
                <a:ea typeface="微軟正黑體" panose="020B0604030504040204" pitchFamily="34" charset="-120"/>
              </a:rPr>
              <a:t>Output</a:t>
            </a:r>
            <a:r>
              <a:rPr lang="zh-TW" altLang="en-US" dirty="0">
                <a:latin typeface="微軟正黑體" panose="020B0604030504040204" pitchFamily="34" charset="-120"/>
                <a:ea typeface="微軟正黑體" panose="020B0604030504040204" pitchFamily="34" charset="-120"/>
              </a:rPr>
              <a:t>）。輸入層的神經元傳遞訊號後，藉由隱藏層及</a:t>
            </a:r>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激活函數對數據進行處理和轉化為非線性函數，最終輸出層輸出結果。</a:t>
            </a:r>
          </a:p>
        </p:txBody>
      </p:sp>
      <p:pic>
        <p:nvPicPr>
          <p:cNvPr id="5" name="內容版面配置區 17" descr="一張含有 文字 的圖片&#10;&#10;自動產生的描述">
            <a:extLst>
              <a:ext uri="{FF2B5EF4-FFF2-40B4-BE49-F238E27FC236}">
                <a16:creationId xmlns:a16="http://schemas.microsoft.com/office/drawing/2014/main" id="{B54A85F7-CE94-0242-C101-05EB8CDE0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16" y="1658471"/>
            <a:ext cx="6606012" cy="4408842"/>
          </a:xfrm>
          <a:prstGeom prst="rect">
            <a:avLst/>
          </a:prstGeom>
          <a:ln w="3175">
            <a:solidFill>
              <a:schemeClr val="tx1"/>
            </a:solidFill>
          </a:ln>
        </p:spPr>
      </p:pic>
      <p:pic>
        <p:nvPicPr>
          <p:cNvPr id="7" name="圖片 6">
            <a:extLst>
              <a:ext uri="{FF2B5EF4-FFF2-40B4-BE49-F238E27FC236}">
                <a16:creationId xmlns:a16="http://schemas.microsoft.com/office/drawing/2014/main" id="{838AFB91-2DC2-F957-02DA-6064A1446163}"/>
              </a:ext>
            </a:extLst>
          </p:cNvPr>
          <p:cNvPicPr>
            <a:picLocks noChangeAspect="1"/>
          </p:cNvPicPr>
          <p:nvPr/>
        </p:nvPicPr>
        <p:blipFill>
          <a:blip r:embed="rId3"/>
          <a:stretch>
            <a:fillRect/>
          </a:stretch>
        </p:blipFill>
        <p:spPr>
          <a:xfrm>
            <a:off x="8589761" y="132043"/>
            <a:ext cx="2906022" cy="1737743"/>
          </a:xfrm>
          <a:prstGeom prst="rect">
            <a:avLst/>
          </a:prstGeom>
          <a:ln w="3175">
            <a:solidFill>
              <a:schemeClr val="tx1"/>
            </a:solidFill>
          </a:ln>
        </p:spPr>
      </p:pic>
    </p:spTree>
    <p:extLst>
      <p:ext uri="{BB962C8B-B14F-4D97-AF65-F5344CB8AC3E}">
        <p14:creationId xmlns:p14="http://schemas.microsoft.com/office/powerpoint/2010/main" val="98272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ea typeface="微軟正黑體" panose="020B0604030504040204" pitchFamily="34" charset="-120"/>
              </a:rPr>
              <a:t>Q2.</a:t>
            </a:r>
            <a:r>
              <a:rPr lang="zh-TW" altLang="en-US" dirty="0">
                <a:ea typeface="微軟正黑體" panose="020B0604030504040204" pitchFamily="34" charset="-120"/>
              </a:rPr>
              <a:t> </a:t>
            </a:r>
            <a:r>
              <a:rPr lang="en-US" altLang="zh-TW" b="0" i="0" dirty="0">
                <a:solidFill>
                  <a:srgbClr val="343541"/>
                </a:solidFill>
                <a:effectLst/>
                <a:ea typeface="微軟正黑體" panose="020B0604030504040204" pitchFamily="34" charset="-120"/>
              </a:rPr>
              <a:t>GNN</a:t>
            </a:r>
            <a:r>
              <a:rPr lang="zh-TW" altLang="en-US" b="0" i="0" dirty="0">
                <a:solidFill>
                  <a:srgbClr val="343541"/>
                </a:solidFill>
                <a:effectLst/>
                <a:ea typeface="微軟正黑體" panose="020B0604030504040204" pitchFamily="34" charset="-120"/>
              </a:rPr>
              <a:t>的應用</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242136" y="1262295"/>
            <a:ext cx="4724401" cy="2677656"/>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待加強</a:t>
            </a:r>
            <a:r>
              <a:rPr lang="en-US" altLang="zh-TW" sz="2400" dirty="0">
                <a:latin typeface="微軟正黑體" panose="020B0604030504040204" pitchFamily="34" charset="-120"/>
                <a:ea typeface="微軟正黑體" panose="020B0604030504040204" pitchFamily="34" charset="-120"/>
              </a:rPr>
              <a:t>〉</a:t>
            </a:r>
          </a:p>
          <a:p>
            <a:pPr marL="342900" indent="-342900">
              <a:buAutoNum type="arabicPeriod"/>
            </a:pPr>
            <a:r>
              <a:rPr lang="en-US" altLang="zh-TW" sz="2400" dirty="0">
                <a:latin typeface="微軟正黑體" panose="020B0604030504040204" pitchFamily="34" charset="-120"/>
                <a:ea typeface="微軟正黑體" panose="020B0604030504040204" pitchFamily="34" charset="-120"/>
              </a:rPr>
              <a:t>GNN</a:t>
            </a:r>
            <a:r>
              <a:rPr lang="zh-TW" altLang="en-US" sz="2400" dirty="0">
                <a:latin typeface="微軟正黑體" panose="020B0604030504040204" pitchFamily="34" charset="-120"/>
                <a:ea typeface="微軟正黑體" panose="020B0604030504040204" pitchFamily="34" charset="-120"/>
              </a:rPr>
              <a:t>屬於神經網路的一環，所以應當是深度學習模型。</a:t>
            </a:r>
            <a:endParaRPr lang="en-US" altLang="zh-TW" sz="2400"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dirty="0">
                <a:latin typeface="微軟正黑體" panose="020B0604030504040204" pitchFamily="34" charset="-120"/>
                <a:ea typeface="微軟正黑體" panose="020B0604030504040204" pitchFamily="34" charset="-120"/>
              </a:rPr>
              <a:t>圖像語意分割→描述較像</a:t>
            </a:r>
            <a:r>
              <a:rPr lang="en-US" altLang="zh-TW" sz="2400" dirty="0">
                <a:latin typeface="微軟正黑體" panose="020B0604030504040204" pitchFamily="34" charset="-120"/>
                <a:ea typeface="微軟正黑體" panose="020B0604030504040204" pitchFamily="34" charset="-120"/>
              </a:rPr>
              <a:t>Segmentation</a:t>
            </a:r>
          </a:p>
          <a:p>
            <a:pPr marL="342900" indent="-342900">
              <a:buAutoNum type="arabicPeriod"/>
            </a:pPr>
            <a:r>
              <a:rPr lang="zh-TW" altLang="en-US" sz="2400" dirty="0">
                <a:latin typeface="微軟正黑體" panose="020B0604030504040204" pitchFamily="34" charset="-120"/>
                <a:ea typeface="微軟正黑體" panose="020B0604030504040204" pitchFamily="34" charset="-120"/>
              </a:rPr>
              <a:t>（詞彙調整）購買紀錄、語義（</a:t>
            </a:r>
            <a:r>
              <a:rPr lang="en-US" altLang="zh-TW" sz="2400" dirty="0">
                <a:latin typeface="微軟正黑體" panose="020B0604030504040204" pitchFamily="34" charset="-120"/>
                <a:ea typeface="微軟正黑體" panose="020B0604030504040204" pitchFamily="34" charset="-120"/>
              </a:rPr>
              <a:t>sentiment</a:t>
            </a:r>
            <a:r>
              <a:rPr lang="zh-TW" altLang="en-US" sz="2400" dirty="0">
                <a:latin typeface="微軟正黑體" panose="020B0604030504040204" pitchFamily="34" charset="-120"/>
                <a:ea typeface="微軟正黑體" panose="020B0604030504040204" pitchFamily="34" charset="-120"/>
              </a:rPr>
              <a:t>）分析、機器視覺</a:t>
            </a:r>
            <a:endParaRPr lang="en-US" altLang="zh-TW" sz="2400" dirty="0">
              <a:latin typeface="微軟正黑體" panose="020B0604030504040204" pitchFamily="34" charset="-120"/>
              <a:ea typeface="微軟正黑體" panose="020B0604030504040204" pitchFamily="34" charset="-120"/>
            </a:endParaRPr>
          </a:p>
        </p:txBody>
      </p:sp>
      <p:pic>
        <p:nvPicPr>
          <p:cNvPr id="17" name="內容版面配置區 16" descr="一張含有 文字 的圖片&#10;&#10;自動產生的描述">
            <a:extLst>
              <a:ext uri="{FF2B5EF4-FFF2-40B4-BE49-F238E27FC236}">
                <a16:creationId xmlns:a16="http://schemas.microsoft.com/office/drawing/2014/main" id="{7C092528-8B57-D094-2FAD-803798427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55" y="1262295"/>
            <a:ext cx="6602204" cy="5463662"/>
          </a:xfrm>
          <a:ln w="3175">
            <a:solidFill>
              <a:schemeClr val="tx1"/>
            </a:solidFill>
          </a:ln>
        </p:spPr>
      </p:pic>
      <p:sp>
        <p:nvSpPr>
          <p:cNvPr id="3" name="文字方塊 2">
            <a:extLst>
              <a:ext uri="{FF2B5EF4-FFF2-40B4-BE49-F238E27FC236}">
                <a16:creationId xmlns:a16="http://schemas.microsoft.com/office/drawing/2014/main" id="{AB854F89-F46C-54CE-42FA-30FE1D03B8CB}"/>
              </a:ext>
            </a:extLst>
          </p:cNvPr>
          <p:cNvSpPr txBox="1"/>
          <p:nvPr/>
        </p:nvSpPr>
        <p:spPr>
          <a:xfrm>
            <a:off x="7016675" y="6018071"/>
            <a:ext cx="5175325" cy="707886"/>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個人評分：</a:t>
            </a:r>
            <a:r>
              <a:rPr lang="en-US" altLang="zh-TW" sz="2000" dirty="0">
                <a:latin typeface="微軟正黑體" panose="020B0604030504040204" pitchFamily="34" charset="-120"/>
                <a:ea typeface="微軟正黑體" panose="020B0604030504040204" pitchFamily="34" charset="-120"/>
              </a:rPr>
              <a:t>70</a:t>
            </a:r>
            <a:r>
              <a:rPr lang="zh-TW" altLang="en-US" sz="2000" dirty="0">
                <a:latin typeface="微軟正黑體" panose="020B0604030504040204" pitchFamily="34" charset="-120"/>
                <a:ea typeface="微軟正黑體" panose="020B0604030504040204" pitchFamily="34" charset="-120"/>
              </a:rPr>
              <a:t>分</a:t>
            </a:r>
            <a:br>
              <a:rPr lang="en-US" altLang="zh-TW" sz="2000" dirty="0">
                <a:latin typeface="微軟正黑體" panose="020B0604030504040204" pitchFamily="34" charset="-120"/>
                <a:ea typeface="微軟正黑體" panose="020B0604030504040204" pitchFamily="34" charset="-120"/>
              </a:rPr>
            </a:br>
            <a:r>
              <a:rPr lang="zh-TW" altLang="en-US" sz="2000" dirty="0">
                <a:latin typeface="微軟正黑體" panose="020B0604030504040204" pitchFamily="34" charset="-120"/>
                <a:ea typeface="微軟正黑體" panose="020B0604030504040204" pitchFamily="34" charset="-120"/>
              </a:rPr>
              <a:t>能有基礎理解，</a:t>
            </a:r>
            <a:r>
              <a:rPr lang="zh-TW" altLang="en-US" sz="2000" u="sng" dirty="0">
                <a:latin typeface="微軟正黑體" panose="020B0604030504040204" pitchFamily="34" charset="-120"/>
                <a:ea typeface="微軟正黑體" panose="020B0604030504040204" pitchFamily="34" charset="-120"/>
              </a:rPr>
              <a:t>為專業知識仍有誤差</a:t>
            </a:r>
            <a:r>
              <a:rPr lang="zh-TW" altLang="en-US" sz="2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474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ea typeface="微軟正黑體" panose="020B0604030504040204" pitchFamily="34" charset="-120"/>
              </a:rPr>
              <a:t>Q2.</a:t>
            </a:r>
            <a:r>
              <a:rPr lang="zh-TW" altLang="en-US" dirty="0">
                <a:ea typeface="微軟正黑體" panose="020B0604030504040204" pitchFamily="34" charset="-120"/>
              </a:rPr>
              <a:t> </a:t>
            </a:r>
            <a:r>
              <a:rPr lang="en-US" altLang="zh-TW" b="0" i="0" dirty="0">
                <a:solidFill>
                  <a:srgbClr val="343541"/>
                </a:solidFill>
                <a:effectLst/>
                <a:ea typeface="微軟正黑體" panose="020B0604030504040204" pitchFamily="34" charset="-120"/>
              </a:rPr>
              <a:t>GNN</a:t>
            </a:r>
            <a:r>
              <a:rPr lang="zh-TW" altLang="en-US" b="0" i="0" dirty="0">
                <a:solidFill>
                  <a:srgbClr val="343541"/>
                </a:solidFill>
                <a:effectLst/>
                <a:ea typeface="微軟正黑體" panose="020B0604030504040204" pitchFamily="34" charset="-120"/>
              </a:rPr>
              <a:t>的應用</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144869" y="1457606"/>
            <a:ext cx="4724401" cy="1200329"/>
          </a:xfrm>
          <a:prstGeom prst="rect">
            <a:avLst/>
          </a:prstGeom>
          <a:noFill/>
        </p:spPr>
        <p:txBody>
          <a:bodyPr wrap="square" rtlCol="0">
            <a:spAutoFit/>
          </a:bodyPr>
          <a:lstStyle/>
          <a:p>
            <a:br>
              <a:rPr lang="en-US" altLang="zh-TW" dirty="0">
                <a:latin typeface="微軟正黑體" panose="020B0604030504040204" pitchFamily="34" charset="-120"/>
              </a:rPr>
            </a:br>
            <a:endParaRPr lang="en-US" altLang="zh-TW" dirty="0">
              <a:latin typeface="微軟正黑體" panose="020B0604030504040204" pitchFamily="34" charset="-120"/>
            </a:endParaRPr>
          </a:p>
          <a:p>
            <a:pPr marL="342900" indent="-342900">
              <a:buAutoNum type="arabicPeriod"/>
            </a:pPr>
            <a:endParaRPr lang="en-US" altLang="zh-TW" dirty="0">
              <a:latin typeface="微軟正黑體" panose="020B0604030504040204" pitchFamily="34" charset="-120"/>
            </a:endParaRPr>
          </a:p>
          <a:p>
            <a:pPr marL="342900" indent="-342900">
              <a:buAutoNum type="arabicPeriod"/>
            </a:pPr>
            <a:endParaRPr lang="zh-TW" altLang="en-US" dirty="0">
              <a:latin typeface="微軟正黑體" panose="020B0604030504040204" pitchFamily="34" charset="-120"/>
            </a:endParaRPr>
          </a:p>
        </p:txBody>
      </p:sp>
      <p:pic>
        <p:nvPicPr>
          <p:cNvPr id="17" name="內容版面配置區 16" descr="一張含有 文字 的圖片&#10;&#10;自動產生的描述">
            <a:extLst>
              <a:ext uri="{FF2B5EF4-FFF2-40B4-BE49-F238E27FC236}">
                <a16:creationId xmlns:a16="http://schemas.microsoft.com/office/drawing/2014/main" id="{7C092528-8B57-D094-2FAD-803798427E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55" y="1262295"/>
            <a:ext cx="6602204" cy="5463662"/>
          </a:xfrm>
          <a:ln w="3175">
            <a:solidFill>
              <a:schemeClr val="tx1"/>
            </a:solidFill>
          </a:ln>
        </p:spPr>
      </p:pic>
      <p:sp>
        <p:nvSpPr>
          <p:cNvPr id="3" name="文字方塊 2">
            <a:extLst>
              <a:ext uri="{FF2B5EF4-FFF2-40B4-BE49-F238E27FC236}">
                <a16:creationId xmlns:a16="http://schemas.microsoft.com/office/drawing/2014/main" id="{B0C179A0-6F21-EE8E-4367-827F7C571C3D}"/>
              </a:ext>
            </a:extLst>
          </p:cNvPr>
          <p:cNvSpPr txBox="1"/>
          <p:nvPr/>
        </p:nvSpPr>
        <p:spPr>
          <a:xfrm>
            <a:off x="7021159" y="1262295"/>
            <a:ext cx="5045517" cy="4431983"/>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校改</a:t>
            </a:r>
            <a:r>
              <a:rPr lang="en-US" altLang="zh-TW" sz="2400" dirty="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GNN</a:t>
            </a:r>
            <a:r>
              <a:rPr lang="zh-TW" altLang="en-US" sz="2400" dirty="0">
                <a:latin typeface="微軟正黑體" panose="020B0604030504040204" pitchFamily="34" charset="-120"/>
                <a:ea typeface="微軟正黑體" panose="020B0604030504040204" pitchFamily="34" charset="-120"/>
              </a:rPr>
              <a:t>為類神經網路的一種模型，可以處理較複雜的圖形結構，能應用於財務分析中，包含：股票趨勢預測（</a:t>
            </a:r>
            <a:r>
              <a:rPr lang="en-US" altLang="zh-TW" sz="2400" dirty="0">
                <a:latin typeface="微軟正黑體" panose="020B0604030504040204" pitchFamily="34" charset="-120"/>
                <a:ea typeface="微軟正黑體" panose="020B0604030504040204" pitchFamily="34" charset="-120"/>
              </a:rPr>
              <a:t>stock movement prediction</a:t>
            </a:r>
            <a:r>
              <a:rPr lang="zh-TW" altLang="en-US" sz="2400" dirty="0">
                <a:latin typeface="微軟正黑體" panose="020B0604030504040204" pitchFamily="34" charset="-120"/>
                <a:ea typeface="微軟正黑體" panose="020B0604030504040204" pitchFamily="34" charset="-120"/>
              </a:rPr>
              <a:t>）、貸款違約風險預測（</a:t>
            </a:r>
            <a:r>
              <a:rPr lang="en-US" altLang="zh-TW" sz="2400" dirty="0">
                <a:latin typeface="微軟正黑體" panose="020B0604030504040204" pitchFamily="34" charset="-120"/>
                <a:ea typeface="微軟正黑體" panose="020B0604030504040204" pitchFamily="34" charset="-120"/>
              </a:rPr>
              <a:t>loan default risk prediction</a:t>
            </a:r>
            <a:r>
              <a:rPr lang="zh-TW" altLang="en-US" sz="2400" dirty="0">
                <a:latin typeface="微軟正黑體" panose="020B0604030504040204" pitchFamily="34" charset="-120"/>
                <a:ea typeface="微軟正黑體" panose="020B0604030504040204" pitchFamily="34" charset="-120"/>
              </a:rPr>
              <a:t>）、推薦系統（</a:t>
            </a:r>
            <a:r>
              <a:rPr lang="en-US" altLang="zh-TW" sz="2400" dirty="0">
                <a:latin typeface="微軟正黑體" panose="020B0604030504040204" pitchFamily="34" charset="-120"/>
                <a:ea typeface="微軟正黑體" panose="020B0604030504040204" pitchFamily="34" charset="-120"/>
              </a:rPr>
              <a:t>recommender system of e-commerce</a:t>
            </a:r>
            <a:r>
              <a:rPr lang="zh-TW" altLang="en-US" sz="2400" dirty="0">
                <a:latin typeface="微軟正黑體" panose="020B0604030504040204" pitchFamily="34" charset="-120"/>
                <a:ea typeface="微軟正黑體" panose="020B0604030504040204" pitchFamily="34" charset="-120"/>
              </a:rPr>
              <a:t>）、舞弊檢測（</a:t>
            </a:r>
            <a:r>
              <a:rPr lang="en-US" altLang="zh-TW" sz="2400" dirty="0">
                <a:latin typeface="微軟正黑體" panose="020B0604030504040204" pitchFamily="34" charset="-120"/>
                <a:ea typeface="微軟正黑體" panose="020B0604030504040204" pitchFamily="34" charset="-120"/>
              </a:rPr>
              <a:t>fraud detection</a:t>
            </a:r>
            <a:r>
              <a:rPr lang="zh-TW" altLang="en-US" sz="2400" dirty="0">
                <a:latin typeface="微軟正黑體" panose="020B0604030504040204" pitchFamily="34" charset="-120"/>
                <a:ea typeface="微軟正黑體" panose="020B0604030504040204" pitchFamily="34" charset="-120"/>
              </a:rPr>
              <a:t>）及事件預測（</a:t>
            </a:r>
            <a:r>
              <a:rPr lang="en-US" altLang="zh-TW" sz="2400" dirty="0">
                <a:latin typeface="微軟正黑體" panose="020B0604030504040204" pitchFamily="34" charset="-120"/>
                <a:ea typeface="微軟正黑體" panose="020B0604030504040204" pitchFamily="34" charset="-120"/>
              </a:rPr>
              <a:t>Event Prediction</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9174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ea typeface="微軟正黑體" panose="020B0604030504040204" pitchFamily="34" charset="-120"/>
              </a:rPr>
              <a:t>Q3.</a:t>
            </a:r>
            <a:r>
              <a:rPr lang="en-US" altLang="zh-TW" b="0" i="0" dirty="0">
                <a:solidFill>
                  <a:srgbClr val="343541"/>
                </a:solidFill>
                <a:effectLst/>
                <a:ea typeface="微軟正黑體" panose="020B0604030504040204" pitchFamily="34" charset="-120"/>
              </a:rPr>
              <a:t> AI </a:t>
            </a:r>
            <a:r>
              <a:rPr lang="zh-TW" altLang="en-US" b="0" i="0" dirty="0">
                <a:solidFill>
                  <a:srgbClr val="343541"/>
                </a:solidFill>
                <a:effectLst/>
                <a:ea typeface="微軟正黑體" panose="020B0604030504040204" pitchFamily="34" charset="-120"/>
              </a:rPr>
              <a:t>財務分析</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144869" y="1457606"/>
            <a:ext cx="4724401" cy="1200329"/>
          </a:xfrm>
          <a:prstGeom prst="rect">
            <a:avLst/>
          </a:prstGeom>
          <a:noFill/>
        </p:spPr>
        <p:txBody>
          <a:bodyPr wrap="square" rtlCol="0">
            <a:spAutoFit/>
          </a:bodyPr>
          <a:lstStyle/>
          <a:p>
            <a:br>
              <a:rPr lang="en-US" altLang="zh-TW" dirty="0">
                <a:latin typeface="微軟正黑體" panose="020B0604030504040204" pitchFamily="34" charset="-120"/>
              </a:rPr>
            </a:br>
            <a:endParaRPr lang="en-US" altLang="zh-TW" dirty="0">
              <a:latin typeface="微軟正黑體" panose="020B0604030504040204" pitchFamily="34" charset="-120"/>
            </a:endParaRPr>
          </a:p>
          <a:p>
            <a:pPr marL="342900" indent="-342900">
              <a:buAutoNum type="arabicPeriod"/>
            </a:pPr>
            <a:endParaRPr lang="en-US" altLang="zh-TW" dirty="0">
              <a:latin typeface="微軟正黑體" panose="020B0604030504040204" pitchFamily="34" charset="-120"/>
            </a:endParaRPr>
          </a:p>
          <a:p>
            <a:pPr marL="342900" indent="-342900">
              <a:buAutoNum type="arabicPeriod"/>
            </a:pPr>
            <a:endParaRPr lang="zh-TW" altLang="en-US" dirty="0">
              <a:latin typeface="微軟正黑體" panose="020B0604030504040204" pitchFamily="34" charset="-120"/>
            </a:endParaRPr>
          </a:p>
        </p:txBody>
      </p:sp>
      <p:sp>
        <p:nvSpPr>
          <p:cNvPr id="6" name="文字方塊 5">
            <a:extLst>
              <a:ext uri="{FF2B5EF4-FFF2-40B4-BE49-F238E27FC236}">
                <a16:creationId xmlns:a16="http://schemas.microsoft.com/office/drawing/2014/main" id="{471E889B-B0CF-7DF2-2AAF-27178ABFE941}"/>
              </a:ext>
            </a:extLst>
          </p:cNvPr>
          <p:cNvSpPr txBox="1"/>
          <p:nvPr/>
        </p:nvSpPr>
        <p:spPr>
          <a:xfrm>
            <a:off x="7905076" y="1180607"/>
            <a:ext cx="4208930" cy="2677656"/>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待加強</a:t>
            </a:r>
            <a:r>
              <a:rPr lang="en-US" altLang="zh-TW" sz="2400" dirty="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AI</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Artificial Intelligence</a:t>
            </a:r>
            <a:r>
              <a:rPr lang="zh-TW" altLang="en-US" sz="2400" dirty="0">
                <a:latin typeface="微軟正黑體" panose="020B0604030504040204" pitchFamily="34" charset="-120"/>
                <a:ea typeface="微軟正黑體" panose="020B0604030504040204" pitchFamily="34" charset="-120"/>
              </a:rPr>
              <a:t> 人工智慧）並不是</a:t>
            </a:r>
            <a:r>
              <a:rPr lang="en-US" altLang="zh-TW" sz="2400" dirty="0">
                <a:latin typeface="微軟正黑體" panose="020B0604030504040204" pitchFamily="34" charset="-120"/>
                <a:ea typeface="微軟正黑體" panose="020B0604030504040204" pitchFamily="34" charset="-120"/>
              </a:rPr>
              <a:t>RPA</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Robotic Process Automation</a:t>
            </a:r>
            <a:r>
              <a:rPr lang="zh-TW" altLang="en-US" sz="2400" dirty="0">
                <a:latin typeface="微軟正黑體" panose="020B0604030504040204" pitchFamily="34" charset="-120"/>
                <a:ea typeface="微軟正黑體" panose="020B0604030504040204" pitchFamily="34" charset="-120"/>
              </a:rPr>
              <a:t>流程自動化），因此並不能自動產製財務報表，亦不能減少工作量。</a:t>
            </a:r>
            <a:endParaRPr lang="en-US" altLang="zh-TW" sz="2400" dirty="0">
              <a:latin typeface="微軟正黑體" panose="020B0604030504040204" pitchFamily="34" charset="-120"/>
              <a:ea typeface="微軟正黑體" panose="020B0604030504040204" pitchFamily="34" charset="-120"/>
            </a:endParaRPr>
          </a:p>
        </p:txBody>
      </p:sp>
      <p:pic>
        <p:nvPicPr>
          <p:cNvPr id="13" name="內容版面配置區 12">
            <a:extLst>
              <a:ext uri="{FF2B5EF4-FFF2-40B4-BE49-F238E27FC236}">
                <a16:creationId xmlns:a16="http://schemas.microsoft.com/office/drawing/2014/main" id="{3C8D4B87-4D4C-ED43-6D07-4570C981F4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729" y="1147893"/>
            <a:ext cx="7462277" cy="5414271"/>
          </a:xfrm>
          <a:ln w="3175">
            <a:solidFill>
              <a:schemeClr val="tx1"/>
            </a:solidFill>
          </a:ln>
        </p:spPr>
      </p:pic>
      <p:sp>
        <p:nvSpPr>
          <p:cNvPr id="3" name="文字方塊 2">
            <a:extLst>
              <a:ext uri="{FF2B5EF4-FFF2-40B4-BE49-F238E27FC236}">
                <a16:creationId xmlns:a16="http://schemas.microsoft.com/office/drawing/2014/main" id="{7792BDC7-C330-B51F-4709-665A00BAD582}"/>
              </a:ext>
            </a:extLst>
          </p:cNvPr>
          <p:cNvSpPr txBox="1"/>
          <p:nvPr/>
        </p:nvSpPr>
        <p:spPr>
          <a:xfrm>
            <a:off x="7785007" y="5854278"/>
            <a:ext cx="4406994" cy="707886"/>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個人評分：</a:t>
            </a:r>
            <a:r>
              <a:rPr lang="en-US" altLang="zh-TW" sz="2000" dirty="0">
                <a:latin typeface="微軟正黑體" panose="020B0604030504040204" pitchFamily="34" charset="-120"/>
                <a:ea typeface="微軟正黑體" panose="020B0604030504040204" pitchFamily="34" charset="-120"/>
              </a:rPr>
              <a:t>90</a:t>
            </a:r>
            <a:r>
              <a:rPr lang="zh-TW" altLang="en-US" sz="2000" dirty="0">
                <a:latin typeface="微軟正黑體" panose="020B0604030504040204" pitchFamily="34" charset="-120"/>
                <a:ea typeface="微軟正黑體" panose="020B0604030504040204" pitchFamily="34" charset="-120"/>
              </a:rPr>
              <a:t>分</a:t>
            </a:r>
            <a:br>
              <a:rPr lang="en-US" altLang="zh-TW" sz="2000" dirty="0">
                <a:latin typeface="微軟正黑體" panose="020B0604030504040204" pitchFamily="34" charset="-120"/>
                <a:ea typeface="微軟正黑體" panose="020B0604030504040204" pitchFamily="34" charset="-120"/>
              </a:rPr>
            </a:br>
            <a:r>
              <a:rPr lang="zh-TW" altLang="en-US" sz="2000" dirty="0">
                <a:latin typeface="微軟正黑體" panose="020B0604030504040204" pitchFamily="34" charset="-120"/>
                <a:ea typeface="微軟正黑體" panose="020B0604030504040204" pitchFamily="34" charset="-120"/>
              </a:rPr>
              <a:t>惟第四點仍有爭議</a:t>
            </a:r>
          </a:p>
        </p:txBody>
      </p:sp>
    </p:spTree>
    <p:extLst>
      <p:ext uri="{BB962C8B-B14F-4D97-AF65-F5344CB8AC3E}">
        <p14:creationId xmlns:p14="http://schemas.microsoft.com/office/powerpoint/2010/main" val="8081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E474AA-BEA3-A9D4-68BF-AC017F9F8659}"/>
              </a:ext>
            </a:extLst>
          </p:cNvPr>
          <p:cNvSpPr>
            <a:spLocks noGrp="1"/>
          </p:cNvSpPr>
          <p:nvPr>
            <p:ph type="title"/>
          </p:nvPr>
        </p:nvSpPr>
        <p:spPr>
          <a:xfrm>
            <a:off x="838200" y="132043"/>
            <a:ext cx="10515600" cy="1325563"/>
          </a:xfrm>
        </p:spPr>
        <p:txBody>
          <a:bodyPr/>
          <a:lstStyle/>
          <a:p>
            <a:r>
              <a:rPr lang="en-US" altLang="zh-TW" dirty="0"/>
              <a:t>Q3</a:t>
            </a:r>
            <a:r>
              <a:rPr lang="en-US" altLang="zh-TW" dirty="0">
                <a:ea typeface="微軟正黑體" panose="020B0604030504040204" pitchFamily="34" charset="-120"/>
              </a:rPr>
              <a:t>.</a:t>
            </a:r>
            <a:r>
              <a:rPr lang="en-US" altLang="zh-TW" b="0" i="0" dirty="0">
                <a:solidFill>
                  <a:srgbClr val="343541"/>
                </a:solidFill>
                <a:effectLst/>
                <a:ea typeface="微軟正黑體" panose="020B0604030504040204" pitchFamily="34" charset="-120"/>
              </a:rPr>
              <a:t> AI </a:t>
            </a:r>
            <a:r>
              <a:rPr lang="zh-TW" altLang="en-US" b="0" i="0" dirty="0">
                <a:solidFill>
                  <a:srgbClr val="343541"/>
                </a:solidFill>
                <a:effectLst/>
                <a:ea typeface="微軟正黑體" panose="020B0604030504040204" pitchFamily="34" charset="-120"/>
              </a:rPr>
              <a:t>財務分析</a:t>
            </a:r>
            <a:endParaRPr lang="zh-TW" altLang="en-US" dirty="0">
              <a:ea typeface="微軟正黑體" panose="020B0604030504040204" pitchFamily="34" charset="-120"/>
            </a:endParaRPr>
          </a:p>
        </p:txBody>
      </p:sp>
      <p:sp>
        <p:nvSpPr>
          <p:cNvPr id="12" name="文字方塊 11">
            <a:extLst>
              <a:ext uri="{FF2B5EF4-FFF2-40B4-BE49-F238E27FC236}">
                <a16:creationId xmlns:a16="http://schemas.microsoft.com/office/drawing/2014/main" id="{A6938179-B765-3661-92F7-C99CF2EFD2EF}"/>
              </a:ext>
            </a:extLst>
          </p:cNvPr>
          <p:cNvSpPr txBox="1"/>
          <p:nvPr/>
        </p:nvSpPr>
        <p:spPr>
          <a:xfrm>
            <a:off x="7144869" y="1457606"/>
            <a:ext cx="4724401" cy="1200329"/>
          </a:xfrm>
          <a:prstGeom prst="rect">
            <a:avLst/>
          </a:prstGeom>
          <a:noFill/>
        </p:spPr>
        <p:txBody>
          <a:bodyPr wrap="square" rtlCol="0">
            <a:spAutoFit/>
          </a:bodyPr>
          <a:lstStyle/>
          <a:p>
            <a:br>
              <a:rPr lang="en-US" altLang="zh-TW" dirty="0">
                <a:latin typeface="微軟正黑體" panose="020B0604030504040204" pitchFamily="34" charset="-120"/>
              </a:rPr>
            </a:br>
            <a:endParaRPr lang="en-US" altLang="zh-TW" dirty="0">
              <a:latin typeface="微軟正黑體" panose="020B0604030504040204" pitchFamily="34" charset="-120"/>
            </a:endParaRPr>
          </a:p>
          <a:p>
            <a:pPr marL="342900" indent="-342900">
              <a:buAutoNum type="arabicPeriod"/>
            </a:pPr>
            <a:endParaRPr lang="en-US" altLang="zh-TW" dirty="0">
              <a:latin typeface="微軟正黑體" panose="020B0604030504040204" pitchFamily="34" charset="-120"/>
            </a:endParaRPr>
          </a:p>
          <a:p>
            <a:pPr marL="342900" indent="-342900">
              <a:buAutoNum type="arabicPeriod"/>
            </a:pPr>
            <a:endParaRPr lang="zh-TW" altLang="en-US" dirty="0">
              <a:latin typeface="微軟正黑體" panose="020B0604030504040204" pitchFamily="34" charset="-120"/>
            </a:endParaRPr>
          </a:p>
        </p:txBody>
      </p:sp>
      <p:sp>
        <p:nvSpPr>
          <p:cNvPr id="6" name="文字方塊 5">
            <a:extLst>
              <a:ext uri="{FF2B5EF4-FFF2-40B4-BE49-F238E27FC236}">
                <a16:creationId xmlns:a16="http://schemas.microsoft.com/office/drawing/2014/main" id="{471E889B-B0CF-7DF2-2AAF-27178ABFE941}"/>
              </a:ext>
            </a:extLst>
          </p:cNvPr>
          <p:cNvSpPr txBox="1"/>
          <p:nvPr/>
        </p:nvSpPr>
        <p:spPr>
          <a:xfrm>
            <a:off x="7883560" y="1147893"/>
            <a:ext cx="4208930" cy="5324535"/>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校改</a:t>
            </a:r>
            <a:r>
              <a:rPr lang="en-US" altLang="zh-TW" sz="2000" dirty="0">
                <a:latin typeface="微軟正黑體" panose="020B0604030504040204" pitchFamily="34" charset="-120"/>
                <a:ea typeface="微軟正黑體" panose="020B0604030504040204" pitchFamily="34" charset="-120"/>
              </a:rPr>
              <a:t>〉</a:t>
            </a:r>
          </a:p>
          <a:p>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大致上可分為機器學習（</a:t>
            </a:r>
            <a:r>
              <a:rPr lang="en-US" altLang="zh-TW" sz="2000" dirty="0">
                <a:latin typeface="微軟正黑體" panose="020B0604030504040204" pitchFamily="34" charset="-120"/>
                <a:ea typeface="微軟正黑體" panose="020B0604030504040204" pitchFamily="34" charset="-120"/>
              </a:rPr>
              <a:t>Machine Learning</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ML</a:t>
            </a:r>
            <a:r>
              <a:rPr lang="zh-TW" altLang="en-US" sz="2000" dirty="0">
                <a:latin typeface="微軟正黑體" panose="020B0604030504040204" pitchFamily="34" charset="-120"/>
                <a:ea typeface="微軟正黑體" panose="020B0604030504040204" pitchFamily="34" charset="-120"/>
              </a:rPr>
              <a:t>）以及深度學習（</a:t>
            </a:r>
            <a:r>
              <a:rPr lang="en-US" altLang="zh-TW" sz="2000" dirty="0">
                <a:latin typeface="微軟正黑體" panose="020B0604030504040204" pitchFamily="34" charset="-120"/>
                <a:ea typeface="微軟正黑體" panose="020B0604030504040204" pitchFamily="34" charset="-120"/>
              </a:rPr>
              <a:t>Deep Learning</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DL</a:t>
            </a:r>
            <a:r>
              <a:rPr lang="zh-TW" altLang="en-US" sz="2000" dirty="0">
                <a:latin typeface="微軟正黑體" panose="020B0604030504040204" pitchFamily="34" charset="-120"/>
                <a:ea typeface="微軟正黑體" panose="020B0604030504040204" pitchFamily="34" charset="-120"/>
              </a:rPr>
              <a:t>）。在機器學習方面，可以利用過往的財務資料進行預測，例如利用</a:t>
            </a:r>
            <a:r>
              <a:rPr lang="en-US" altLang="zh-TW" sz="2000" dirty="0">
                <a:latin typeface="微軟正黑體" panose="020B0604030504040204" pitchFamily="34" charset="-120"/>
                <a:ea typeface="微軟正黑體" panose="020B0604030504040204" pitchFamily="34" charset="-120"/>
              </a:rPr>
              <a:t>Ensemble</a:t>
            </a:r>
            <a:r>
              <a:rPr lang="zh-TW" altLang="en-US" sz="2000" b="0" i="0" dirty="0">
                <a:solidFill>
                  <a:srgbClr val="4D5156"/>
                </a:solidFill>
                <a:effectLst/>
                <a:latin typeface="微軟正黑體" panose="020B0604030504040204" pitchFamily="34" charset="-120"/>
                <a:ea typeface="微軟正黑體" panose="020B0604030504040204" pitchFamily="34" charset="-120"/>
              </a:rPr>
              <a:t>集成學習</a:t>
            </a:r>
            <a:r>
              <a:rPr lang="zh-TW" altLang="en-US" sz="2000" dirty="0">
                <a:latin typeface="微軟正黑體" panose="020B0604030504040204" pitchFamily="34" charset="-120"/>
                <a:ea typeface="微軟正黑體" panose="020B0604030504040204" pitchFamily="34" charset="-120"/>
              </a:rPr>
              <a:t>預測客人的信貸風險；而在深度學習方面，又可分為自然語言處理（</a:t>
            </a:r>
            <a:r>
              <a:rPr lang="en-US" altLang="zh-TW" sz="2000" dirty="0">
                <a:latin typeface="微軟正黑體" panose="020B0604030504040204" pitchFamily="34" charset="-120"/>
                <a:ea typeface="微軟正黑體" panose="020B0604030504040204" pitchFamily="34" charset="-120"/>
              </a:rPr>
              <a:t>Natural Language Processing</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NLP</a:t>
            </a:r>
            <a:r>
              <a:rPr lang="zh-TW" altLang="en-US" sz="2000" dirty="0">
                <a:latin typeface="微軟正黑體" panose="020B0604030504040204" pitchFamily="34" charset="-120"/>
                <a:ea typeface="微軟正黑體" panose="020B0604030504040204" pitchFamily="34" charset="-120"/>
              </a:rPr>
              <a:t>）以及圖像處理。利用語義分析技術，可以解讀文字格式的資量，包含財務報告、新聞報導等，幫助投資者了解市場趨勢和風險。</a:t>
            </a:r>
            <a:r>
              <a:rPr lang="zh-TW" altLang="en-US" sz="2000" b="0" i="0" dirty="0">
                <a:solidFill>
                  <a:srgbClr val="374151"/>
                </a:solidFill>
                <a:effectLst/>
                <a:latin typeface="微軟正黑體" panose="020B0604030504040204" pitchFamily="34" charset="-120"/>
                <a:ea typeface="微軟正黑體" panose="020B0604030504040204" pitchFamily="34" charset="-120"/>
              </a:rPr>
              <a:t>總之，</a:t>
            </a:r>
            <a:r>
              <a:rPr lang="en-US" altLang="zh-TW" sz="2000" b="0" i="0" dirty="0">
                <a:solidFill>
                  <a:srgbClr val="374151"/>
                </a:solidFill>
                <a:effectLst/>
                <a:latin typeface="微軟正黑體" panose="020B0604030504040204" pitchFamily="34" charset="-120"/>
                <a:ea typeface="微軟正黑體" panose="020B0604030504040204" pitchFamily="34" charset="-120"/>
              </a:rPr>
              <a:t>AI</a:t>
            </a:r>
            <a:r>
              <a:rPr lang="zh-TW" altLang="en-US" sz="2000" b="0" i="0" dirty="0">
                <a:solidFill>
                  <a:srgbClr val="374151"/>
                </a:solidFill>
                <a:effectLst/>
                <a:latin typeface="微軟正黑體" panose="020B0604030504040204" pitchFamily="34" charset="-120"/>
                <a:ea typeface="微軟正黑體" panose="020B0604030504040204" pitchFamily="34" charset="-120"/>
              </a:rPr>
              <a:t>財務分析可以幫助投資者、企業和其他利益相關者更好地了解財務市場，並且作出更好的決策。</a:t>
            </a:r>
            <a:endParaRPr lang="zh-TW" altLang="en-US" dirty="0">
              <a:latin typeface="微軟正黑體" panose="020B0604030504040204" pitchFamily="34" charset="-120"/>
            </a:endParaRPr>
          </a:p>
        </p:txBody>
      </p:sp>
      <p:pic>
        <p:nvPicPr>
          <p:cNvPr id="13" name="內容版面配置區 12">
            <a:extLst>
              <a:ext uri="{FF2B5EF4-FFF2-40B4-BE49-F238E27FC236}">
                <a16:creationId xmlns:a16="http://schemas.microsoft.com/office/drawing/2014/main" id="{3C8D4B87-4D4C-ED43-6D07-4570C981F4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729" y="1147893"/>
            <a:ext cx="7462277" cy="5414271"/>
          </a:xfrm>
          <a:ln w="3175">
            <a:solidFill>
              <a:schemeClr val="tx1"/>
            </a:solidFill>
          </a:ln>
        </p:spPr>
      </p:pic>
    </p:spTree>
    <p:extLst>
      <p:ext uri="{BB962C8B-B14F-4D97-AF65-F5344CB8AC3E}">
        <p14:creationId xmlns:p14="http://schemas.microsoft.com/office/powerpoint/2010/main" val="17455440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1011</Words>
  <Application>Microsoft Office PowerPoint</Application>
  <PresentationFormat>寬螢幕</PresentationFormat>
  <Paragraphs>108</Paragraphs>
  <Slides>17</Slides>
  <Notes>12</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17</vt:i4>
      </vt:variant>
    </vt:vector>
  </HeadingPairs>
  <TitlesOfParts>
    <vt:vector size="20" baseType="lpstr">
      <vt:lpstr>微軟正黑體</vt:lpstr>
      <vt:lpstr>Arial</vt:lpstr>
      <vt:lpstr>Office 佈景主題</vt:lpstr>
      <vt:lpstr>ChatGPT</vt:lpstr>
      <vt:lpstr>關鍵字：AI模型（GNN）&amp; 財務分析</vt:lpstr>
      <vt:lpstr>大綱</vt:lpstr>
      <vt:lpstr>Q1. 什麼是類神經網路（ANN）</vt:lpstr>
      <vt:lpstr>Q1. 什麼是類神經網路</vt:lpstr>
      <vt:lpstr>Q2. GNN的應用</vt:lpstr>
      <vt:lpstr>Q2. GNN的應用</vt:lpstr>
      <vt:lpstr>Q3. AI 財務分析</vt:lpstr>
      <vt:lpstr>Q3. AI 財務分析</vt:lpstr>
      <vt:lpstr>（補充）Q4. 找到類神經網路這條道路</vt:lpstr>
      <vt:lpstr>（補充）Q4. 找到類神經網路這條道路</vt:lpstr>
      <vt:lpstr>（補充）Q4. 找到類神經網路這條道路</vt:lpstr>
      <vt:lpstr>（補充）Q5. 監督式學習</vt:lpstr>
      <vt:lpstr>（補充）Q5. 監督式學習</vt:lpstr>
      <vt:lpstr>ChatGPT友還敵？８大缺點揭露</vt:lpstr>
      <vt:lpstr>結語</vt:lpstr>
      <vt:lpstr>Next 下一部探討方向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哲平 何</dc:creator>
  <cp:lastModifiedBy>哲平 何</cp:lastModifiedBy>
  <cp:revision>388</cp:revision>
  <dcterms:created xsi:type="dcterms:W3CDTF">2023-03-09T03:41:33Z</dcterms:created>
  <dcterms:modified xsi:type="dcterms:W3CDTF">2023-03-15T13:41:42Z</dcterms:modified>
</cp:coreProperties>
</file>