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8" r:id="rId2"/>
    <p:sldId id="282" r:id="rId3"/>
    <p:sldId id="283" r:id="rId4"/>
    <p:sldId id="279" r:id="rId5"/>
    <p:sldId id="278" r:id="rId6"/>
    <p:sldId id="280" r:id="rId7"/>
    <p:sldId id="285" r:id="rId8"/>
    <p:sldId id="286" r:id="rId9"/>
    <p:sldId id="287" r:id="rId10"/>
    <p:sldId id="27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2269F81-982B-403D-BE2F-97E423C5FE8E}">
          <p14:sldIdLst>
            <p14:sldId id="258"/>
            <p14:sldId id="282"/>
            <p14:sldId id="283"/>
            <p14:sldId id="279"/>
            <p14:sldId id="278"/>
            <p14:sldId id="280"/>
            <p14:sldId id="285"/>
            <p14:sldId id="286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07B60C2-D60C-4CB7-88D9-ADFF0EC08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6C6374-CE3E-46E2-8253-768FE0EB6D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C98F-F17E-4FC6-A3B1-506D5BA63BE4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2CEE02-CDA3-4231-A153-63319DEFC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4DE93A-29E0-48C0-BA91-FCCD03BB4D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622D-C318-4A52-B737-609FE9F6F7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37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F0E44-359B-433B-930E-8538AE1A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6F889-F908-404D-A8CA-61112C3C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1E0264-483B-43F5-AB8F-6E48AE2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4AA9E-BB95-4AA1-A900-6472437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BFF12-96E4-45B6-B45E-430FAC36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5054A-10D7-48BF-A432-3A11856F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F8C818-8740-46BE-B73F-03F7F44C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E924F-46EC-4F43-934F-F4348FBE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5BB1B-B1E0-4242-A89E-B3F37747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44A984-5F15-4D24-90C4-3EEE4F5B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4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C0872B-4B66-4C5A-A1C3-226D44CAE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8F58D8-F39C-437A-8102-FA219C0F2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EE12CE-7440-45FC-87F5-2AB6949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113C1E-6C21-4DB9-839F-C965EEC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C43E53-9376-420F-ADCB-AF52C457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3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1CBCD-3FEC-499D-9507-4D3F748A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34E2B9-D152-4769-9799-6281445B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D1E888-520D-41BB-B7C4-7000D689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E109D8-7FCD-4F8C-985A-729DCABD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9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B9D39-1C9A-497F-A80B-0CC0466B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F0B775-59D3-4D6E-9A97-D72A5BC3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19E8D-AB96-45A6-AB49-DDB11F3B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E6C99-2BC0-4237-9F5F-9C3471A5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C084E-2599-43C8-A85B-5FCE5346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55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4EDF7-EA81-44CE-AE11-4749B2B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D0B6A8-0C35-4563-9D15-A46DEA6A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D4599A-CC26-4EE8-9C67-C5053CCB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45DF76-A313-4977-8841-D028957E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E955A-C495-4640-A2CA-C58A9003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74016-6C0B-41C3-8DAD-EBB3DE5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FCD3A-89D5-43C4-8E39-D3F928D8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71C696-D1BC-4E64-909D-EB50EC15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28C904-4D7C-4CCA-B554-1EC77C4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48D59-DBCE-43AF-B009-F9E42501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95D31-1998-457D-869B-26F6D86E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A137E-678F-4704-B386-84013ECB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8A78CF-C7CC-487C-B3AE-A00C86A8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FAE693-26EB-4DB2-8E21-91AD881B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5AED6F-D967-4DB3-85E7-C48058E16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026C49-4B72-40EC-896C-406AFD01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AE85FD-D42E-4712-99EB-5D8090AE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D9168E-7414-4C93-BDE1-7D5A6425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C6B8D2-CBD1-43F8-90E0-1970C6A4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30844-914C-4C11-B45B-C4B7DE15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A489F9-5E52-47F7-8E07-3E7C082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A81E10-5FEE-4D5A-A3BF-D558884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583995-0494-4E5B-ACC3-3A75AA1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34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D8885-0A7C-4F22-9536-BA8AA1C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CEC358-195F-4AD3-BBA7-79D43768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4CC1AB-8792-4690-8F8A-1F7E3195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3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28187-7B2F-4F62-B2F8-50B492C5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A919A-3838-4883-B050-059EF254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F754B-2184-456C-B26A-5A85D9B93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F0A21F-D311-48E1-A126-3D95538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732128-EDA3-4C97-B814-10080A4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ABC12-4C38-445F-B5B0-E909A4A7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F4772-E2A5-4805-B77D-A767106E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6EDBD7-6A31-4067-BC55-FDA2AD565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CEE461-5326-48DE-8C1E-26C8EDE7E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6FB48F-1467-402D-9687-6B9F99B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359508-46D0-45F9-BD5B-6CDDC66A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7E85C2-9FE3-416C-AC0D-E927C601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1078A-AA10-47A3-B003-4D7792F3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481A14-9A59-4DDC-BC5C-60AED4CC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5890F2-6C57-4669-9319-55C147B40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2694-BB95-44C3-AE9E-B8647A4BF7B8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AA134-C2DC-44C1-9C52-E01CF27BB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1E294-21E3-4738-B0BB-C3421FA69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863D-74E8-4C61-AFBC-08C16D0107E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F16F8FC-8591-40EF-9EBC-FDE91B4FF00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DCF8E-0BB2-4F09-82DC-DD1D3BA9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996" y="1600538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B92035E-6C26-480E-A67F-6FA8E85AE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1956" cy="6858000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EE58E7E-1575-4A67-80FB-3C81FDF2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scene3d>
            <a:camera prst="orthographicFront">
              <a:rot lat="10800000" lon="10800000" rev="10800000"/>
            </a:camera>
            <a:lightRig rig="threePt" dir="t"/>
          </a:scene3d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389E40-C208-4D2B-BDF5-D458D7DA2E82}"/>
              </a:ext>
            </a:extLst>
          </p:cNvPr>
          <p:cNvSpPr txBox="1"/>
          <p:nvPr/>
        </p:nvSpPr>
        <p:spPr>
          <a:xfrm>
            <a:off x="1192398" y="4798126"/>
            <a:ext cx="5350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latin typeface="STKaiti" panose="02010600040101010101" pitchFamily="2" charset="-122"/>
                <a:ea typeface="STKaiti" panose="02010600040101010101" pitchFamily="2" charset="-122"/>
              </a:rPr>
              <a:t>國立台北科技大學 </a:t>
            </a:r>
            <a:endParaRPr lang="en-US" altLang="zh-TW" sz="26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TW" altLang="en-US" sz="2600" b="1" dirty="0">
                <a:latin typeface="STKaiti" panose="02010600040101010101" pitchFamily="2" charset="-122"/>
                <a:ea typeface="STKaiti" panose="02010600040101010101" pitchFamily="2" charset="-122"/>
              </a:rPr>
              <a:t>自動化與科技研究所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13EE48-0BB5-47EB-91D0-048DEB2CF8AA}"/>
              </a:ext>
            </a:extLst>
          </p:cNvPr>
          <p:cNvSpPr txBox="1"/>
          <p:nvPr/>
        </p:nvSpPr>
        <p:spPr>
          <a:xfrm>
            <a:off x="1192398" y="5665944"/>
            <a:ext cx="407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STKaiti" panose="02010600040101010101" pitchFamily="2" charset="-122"/>
                <a:ea typeface="STKaiti" panose="02010600040101010101" pitchFamily="2" charset="-122"/>
              </a:rPr>
              <a:t>報告人</a:t>
            </a:r>
            <a:r>
              <a:rPr lang="en-US" altLang="zh-TW" sz="2400" b="1" dirty="0">
                <a:latin typeface="STKaiti" panose="02010600040101010101" pitchFamily="2" charset="-122"/>
                <a:ea typeface="STKaiti" panose="02010600040101010101" pitchFamily="2" charset="-122"/>
              </a:rPr>
              <a:t>:</a:t>
            </a:r>
            <a:r>
              <a:rPr lang="zh-TW" altLang="en-US" sz="2400" b="1" dirty="0">
                <a:latin typeface="STKaiti" panose="02010600040101010101" pitchFamily="2" charset="-122"/>
                <a:ea typeface="STKaiti" panose="02010600040101010101" pitchFamily="2" charset="-122"/>
              </a:rPr>
              <a:t>胡晉嘉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1F27E9-2C5F-4926-B550-07A37A10707D}"/>
              </a:ext>
            </a:extLst>
          </p:cNvPr>
          <p:cNvSpPr txBox="1"/>
          <p:nvPr/>
        </p:nvSpPr>
        <p:spPr>
          <a:xfrm>
            <a:off x="4515254" y="165883"/>
            <a:ext cx="3539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STKaiti" panose="02010600040101010101" pitchFamily="2" charset="-122"/>
                <a:ea typeface="STKaiti" panose="02010600040101010101" pitchFamily="2" charset="-122"/>
              </a:rPr>
              <a:t>感知器測試</a:t>
            </a:r>
            <a:endParaRPr lang="en-US" altLang="zh-TW" sz="32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TW" altLang="en-US" sz="3200" b="1" dirty="0">
                <a:latin typeface="STKaiti" panose="02010600040101010101" pitchFamily="2" charset="-122"/>
                <a:ea typeface="STKaiti" panose="02010600040101010101" pitchFamily="2" charset="-122"/>
              </a:rPr>
              <a:t>鳶尾花分類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EC82E7-A9AA-4DA6-A942-C3F3F3AEA3E1}"/>
              </a:ext>
            </a:extLst>
          </p:cNvPr>
          <p:cNvSpPr txBox="1"/>
          <p:nvPr/>
        </p:nvSpPr>
        <p:spPr>
          <a:xfrm>
            <a:off x="10706060" y="65808"/>
            <a:ext cx="138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STKaiti" panose="02010600040101010101" pitchFamily="2" charset="-122"/>
                <a:ea typeface="STKaiti" panose="02010600040101010101" pitchFamily="2" charset="-122"/>
              </a:rPr>
              <a:t>2022/8/26</a:t>
            </a:r>
            <a:endParaRPr lang="zh-TW" altLang="en-US" sz="24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3" name="Picture 2" descr="Iris - Wiktionary">
            <a:extLst>
              <a:ext uri="{FF2B5EF4-FFF2-40B4-BE49-F238E27FC236}">
                <a16:creationId xmlns:a16="http://schemas.microsoft.com/office/drawing/2014/main" id="{60A4B036-289E-4FB8-B347-3501FDDC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34" y="1653477"/>
            <a:ext cx="2874490" cy="29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6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B112E-2684-4045-AF85-32E49CDF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4" y="68094"/>
            <a:ext cx="2887494" cy="1220484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結論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12502E9-37A6-4771-BC61-1BE725B1C425}"/>
              </a:ext>
            </a:extLst>
          </p:cNvPr>
          <p:cNvSpPr txBox="1"/>
          <p:nvPr/>
        </p:nvSpPr>
        <p:spPr>
          <a:xfrm>
            <a:off x="810905" y="1354566"/>
            <a:ext cx="8333096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不管是</a:t>
            </a:r>
            <a:r>
              <a:rPr lang="en-US" altLang="zh-TW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Petal</a:t>
            </a: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 還是</a:t>
            </a:r>
            <a:r>
              <a:rPr lang="en-US" altLang="zh-TW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Sepal</a:t>
            </a: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分類方法，</a:t>
            </a:r>
            <a:endParaRPr lang="en-US" altLang="zh-TW" sz="2400" b="1" kern="100" dirty="0">
              <a:solidFill>
                <a:schemeClr val="accent1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pPr marL="342900" lvl="0">
              <a:lnSpc>
                <a:spcPts val="4000"/>
              </a:lnSpc>
            </a:pP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TW" sz="2400" b="1" kern="100" dirty="0" err="1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Setosa</a:t>
            </a:r>
            <a:r>
              <a:rPr lang="en-US" altLang="zh-TW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都與其他兩類相對好分辨</a:t>
            </a:r>
            <a:endParaRPr lang="en-US" altLang="zh-TW" sz="2400" b="1" kern="100" dirty="0">
              <a:solidFill>
                <a:schemeClr val="accent1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pPr marL="342900" lvl="0">
              <a:lnSpc>
                <a:spcPts val="4000"/>
              </a:lnSpc>
            </a:pPr>
            <a:endParaRPr lang="zh-TW" altLang="zh-TW" sz="2400" b="1" kern="100" dirty="0">
              <a:solidFill>
                <a:schemeClr val="accent1">
                  <a:lumMod val="75000"/>
                </a:schemeClr>
              </a:solidFill>
              <a:effectLst/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pPr marL="685800" lvl="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若以三種參數為 </a:t>
            </a:r>
            <a:r>
              <a:rPr lang="en-US" altLang="zh-TW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feature</a:t>
            </a:r>
            <a:endParaRPr lang="en-US" altLang="zh-TW" sz="2400" b="1" kern="100" dirty="0">
              <a:solidFill>
                <a:schemeClr val="accent1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pPr marL="342900" lvl="0">
              <a:lnSpc>
                <a:spcPts val="4000"/>
              </a:lnSpc>
            </a:pP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    或許能更好去分類 </a:t>
            </a:r>
            <a:r>
              <a:rPr lang="en-US" altLang="zh-TW" sz="24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Virsicolor</a:t>
            </a: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 與 </a:t>
            </a:r>
            <a:r>
              <a:rPr lang="en-US" altLang="zh-TW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Virginica</a:t>
            </a:r>
          </a:p>
          <a:p>
            <a:pPr marL="342900" lvl="0">
              <a:lnSpc>
                <a:spcPts val="4000"/>
              </a:lnSpc>
            </a:pPr>
            <a:endParaRPr lang="en-US" altLang="zh-TW" sz="2400" b="1" kern="100" dirty="0">
              <a:solidFill>
                <a:schemeClr val="accent1">
                  <a:lumMod val="75000"/>
                </a:schemeClr>
              </a:solidFill>
              <a:effectLst/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pPr marL="685800" lvl="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TW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Perceptron</a:t>
            </a: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能很好的去分辨資料</a:t>
            </a:r>
            <a:endParaRPr lang="en-US" altLang="zh-TW" sz="2400" b="1" kern="100" dirty="0">
              <a:solidFill>
                <a:schemeClr val="accent1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pPr marL="342900" lvl="0">
              <a:lnSpc>
                <a:spcPts val="4000"/>
              </a:lnSpc>
            </a:pPr>
            <a:r>
              <a:rPr lang="zh-TW" altLang="en-US" sz="2400" b="1" kern="100" dirty="0">
                <a:solidFill>
                  <a:schemeClr val="accent1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  <a:cs typeface="Times New Roman" panose="02020603050405020304" pitchFamily="18" charset="0"/>
              </a:rPr>
              <a:t>    但若遇到太緊密的資料便無法分辨</a:t>
            </a:r>
            <a:endParaRPr lang="zh-TW" altLang="zh-TW" sz="2400" b="1" kern="100" dirty="0">
              <a:solidFill>
                <a:schemeClr val="accent1">
                  <a:lumMod val="75000"/>
                </a:schemeClr>
              </a:solidFill>
              <a:effectLst/>
              <a:latin typeface="STKaiti" panose="02010600040101010101" pitchFamily="2" charset="-122"/>
              <a:ea typeface="STKaiti" panose="02010600040101010101" pitchFamily="2" charset="-122"/>
              <a:cs typeface="Times New Roman" panose="02020603050405020304" pitchFamily="18" charset="0"/>
            </a:endParaRPr>
          </a:p>
          <a:p>
            <a:endParaRPr lang="zh-TW" altLang="en-US" sz="20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8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42DA0-4257-48F8-8701-05195732D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48BD6B-2116-47F8-8BFA-2F8DFD2CE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E9B160-057D-4807-8BEA-B7C53BC2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4" y="211576"/>
            <a:ext cx="7770474" cy="60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is setosa - Wikipedia">
            <a:extLst>
              <a:ext uri="{FF2B5EF4-FFF2-40B4-BE49-F238E27FC236}">
                <a16:creationId xmlns:a16="http://schemas.microsoft.com/office/drawing/2014/main" id="{908A9B0B-4C9A-40C0-835F-35795825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5" y="3333783"/>
            <a:ext cx="1851498" cy="13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C5F1170-5562-474A-9035-C52EDA3A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92" y="5349875"/>
            <a:ext cx="1728732" cy="129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ris virginica">
            <a:extLst>
              <a:ext uri="{FF2B5EF4-FFF2-40B4-BE49-F238E27FC236}">
                <a16:creationId xmlns:a16="http://schemas.microsoft.com/office/drawing/2014/main" id="{9692B490-9936-490C-BF48-52E41AD1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38" y="5406163"/>
            <a:ext cx="1664780" cy="1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23A8A-71A1-4740-9A49-B3CE1F520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56283-15D7-4E60-828B-F025D0EC1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9457" y="3683001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6C5A41-AFD2-4348-AA43-DE69BE99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806"/>
            <a:ext cx="6078718" cy="59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EC795B8-4A83-440E-ADF0-38D2C555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03" y="296288"/>
            <a:ext cx="6032372" cy="59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75FEE9C-B5EB-4828-8A8D-ED5BFDCD787B}"/>
              </a:ext>
            </a:extLst>
          </p:cNvPr>
          <p:cNvSpPr txBox="1"/>
          <p:nvPr/>
        </p:nvSpPr>
        <p:spPr>
          <a:xfrm>
            <a:off x="757255" y="579746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Petal_length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Petal_width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98DC5B-10C1-426F-A0A5-F316F0855536}"/>
              </a:ext>
            </a:extLst>
          </p:cNvPr>
          <p:cNvSpPr txBox="1"/>
          <p:nvPr/>
        </p:nvSpPr>
        <p:spPr>
          <a:xfrm>
            <a:off x="6400167" y="603311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Sepal_length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Sepal_width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CB5E01E-AA42-41D3-8E9E-58133CEB32BE}"/>
              </a:ext>
            </a:extLst>
          </p:cNvPr>
          <p:cNvCxnSpPr>
            <a:cxnSpLocks/>
          </p:cNvCxnSpPr>
          <p:nvPr/>
        </p:nvCxnSpPr>
        <p:spPr>
          <a:xfrm>
            <a:off x="165969" y="1998388"/>
            <a:ext cx="3001437" cy="416674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F8FCA4A-9D74-4643-9155-C7DA9694AB6D}"/>
              </a:ext>
            </a:extLst>
          </p:cNvPr>
          <p:cNvCxnSpPr>
            <a:cxnSpLocks/>
          </p:cNvCxnSpPr>
          <p:nvPr/>
        </p:nvCxnSpPr>
        <p:spPr>
          <a:xfrm>
            <a:off x="2762988" y="1122363"/>
            <a:ext cx="3412911" cy="381314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A26B9DF-3FD7-45D0-932E-11A83491F22C}"/>
              </a:ext>
            </a:extLst>
          </p:cNvPr>
          <p:cNvCxnSpPr>
            <a:cxnSpLocks/>
          </p:cNvCxnSpPr>
          <p:nvPr/>
        </p:nvCxnSpPr>
        <p:spPr>
          <a:xfrm flipH="1">
            <a:off x="6244687" y="556176"/>
            <a:ext cx="3710018" cy="550525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60607D-7E18-4D0F-9343-FA8EFFFED6C8}"/>
              </a:ext>
            </a:extLst>
          </p:cNvPr>
          <p:cNvSpPr txBox="1"/>
          <p:nvPr/>
        </p:nvSpPr>
        <p:spPr>
          <a:xfrm rot="20160707">
            <a:off x="9159709" y="3035352"/>
            <a:ext cx="4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?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3CF41D-38E1-4000-9FCA-04CFFAE4F747}"/>
              </a:ext>
            </a:extLst>
          </p:cNvPr>
          <p:cNvSpPr txBox="1"/>
          <p:nvPr/>
        </p:nvSpPr>
        <p:spPr>
          <a:xfrm>
            <a:off x="1019934" y="2116108"/>
            <a:ext cx="19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Ideal Perceptron</a:t>
            </a:r>
            <a:endParaRPr lang="zh-TW" altLang="en-US" sz="2000" b="1" dirty="0">
              <a:solidFill>
                <a:srgbClr val="00B05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FB139E-2785-47C3-A670-721ACC573A19}"/>
              </a:ext>
            </a:extLst>
          </p:cNvPr>
          <p:cNvSpPr txBox="1"/>
          <p:nvPr/>
        </p:nvSpPr>
        <p:spPr>
          <a:xfrm>
            <a:off x="9370213" y="1459576"/>
            <a:ext cx="19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Ideal Perceptron</a:t>
            </a:r>
            <a:endParaRPr lang="zh-TW" altLang="en-US" sz="2000" b="1" dirty="0">
              <a:solidFill>
                <a:srgbClr val="00B05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9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094F6-351B-4D9C-AEFB-FD94EAFCC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9E3FC-B5D4-45C1-BB64-CCF63C1C4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FACE83-FEA0-49EC-8026-0D4A29E1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40"/>
            <a:ext cx="5999076" cy="5896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BCDF23-BFA3-4525-93C9-98917899F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076" y="471602"/>
            <a:ext cx="5996305" cy="589382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8DDCA9-F8EA-4A3F-902C-BD45D1731FAD}"/>
              </a:ext>
            </a:extLst>
          </p:cNvPr>
          <p:cNvSpPr txBox="1"/>
          <p:nvPr/>
        </p:nvSpPr>
        <p:spPr>
          <a:xfrm>
            <a:off x="823243" y="676216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Petal_length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Petal_width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094F6-351B-4D9C-AEFB-FD94EAFCC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9E3FC-B5D4-45C1-BB64-CCF63C1C4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6970EE-AC6A-4709-8BD5-1CEDBC7B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387" y="499376"/>
            <a:ext cx="5996305" cy="589655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6118973-3CB2-4717-9E98-05730166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" y="499376"/>
            <a:ext cx="5996305" cy="589655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8B2A30-15CC-4142-9C7A-352FEFE72C5E}"/>
              </a:ext>
            </a:extLst>
          </p:cNvPr>
          <p:cNvSpPr txBox="1"/>
          <p:nvPr/>
        </p:nvSpPr>
        <p:spPr>
          <a:xfrm>
            <a:off x="2105288" y="722253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Petal_length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Petal_width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17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094F6-351B-4D9C-AEFB-FD94EAFCC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9E3FC-B5D4-45C1-BB64-CCF63C1C4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708B1D-17FF-4726-986A-F5214BF3B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0283"/>
            <a:ext cx="5997845" cy="589650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40F418D-0497-4B29-8B0D-FEB3F2842BF3}"/>
              </a:ext>
            </a:extLst>
          </p:cNvPr>
          <p:cNvSpPr txBox="1"/>
          <p:nvPr/>
        </p:nvSpPr>
        <p:spPr>
          <a:xfrm>
            <a:off x="2931548" y="556114"/>
            <a:ext cx="86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solidFill>
                  <a:srgbClr val="7030A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Setosa</a:t>
            </a:r>
            <a:endParaRPr lang="zh-TW" altLang="en-US" b="1" dirty="0">
              <a:solidFill>
                <a:srgbClr val="7030A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B7C588-E613-40AB-9C66-C91365023C11}"/>
              </a:ext>
            </a:extLst>
          </p:cNvPr>
          <p:cNvSpPr txBox="1"/>
          <p:nvPr/>
        </p:nvSpPr>
        <p:spPr>
          <a:xfrm>
            <a:off x="4749693" y="2227215"/>
            <a:ext cx="17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versicolor</a:t>
            </a:r>
            <a:endParaRPr lang="zh-TW" altLang="en-US" b="1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7AE03E-A663-462C-B08C-B328AF917E08}"/>
              </a:ext>
            </a:extLst>
          </p:cNvPr>
          <p:cNvSpPr txBox="1"/>
          <p:nvPr/>
        </p:nvSpPr>
        <p:spPr>
          <a:xfrm>
            <a:off x="5070669" y="1502848"/>
            <a:ext cx="13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virginica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FD2BA0-9D28-4909-B850-5DE4431E9868}"/>
              </a:ext>
            </a:extLst>
          </p:cNvPr>
          <p:cNvSpPr txBox="1"/>
          <p:nvPr/>
        </p:nvSpPr>
        <p:spPr>
          <a:xfrm>
            <a:off x="1323851" y="3551092"/>
            <a:ext cx="160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percetron1</a:t>
            </a:r>
            <a:endParaRPr lang="zh-TW" altLang="en-US" sz="2000" b="1" dirty="0">
              <a:solidFill>
                <a:srgbClr val="FF00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25576A-91E8-4B7F-BD50-4B5200C20C5E}"/>
              </a:ext>
            </a:extLst>
          </p:cNvPr>
          <p:cNvSpPr txBox="1"/>
          <p:nvPr/>
        </p:nvSpPr>
        <p:spPr>
          <a:xfrm>
            <a:off x="953193" y="1653372"/>
            <a:ext cx="21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Learning rate1 = 0.15</a:t>
            </a:r>
            <a:endParaRPr lang="zh-TW" altLang="en-US" b="1" dirty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B9931F-03D4-43B4-B764-0C9B8B3E2E4F}"/>
              </a:ext>
            </a:extLst>
          </p:cNvPr>
          <p:cNvSpPr txBox="1"/>
          <p:nvPr/>
        </p:nvSpPr>
        <p:spPr>
          <a:xfrm>
            <a:off x="953193" y="2032076"/>
            <a:ext cx="21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Learning rate2 = 0.15</a:t>
            </a:r>
            <a:endParaRPr lang="zh-TW" altLang="en-US" b="1" dirty="0">
              <a:solidFill>
                <a:schemeClr val="accent2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9342D5-BD32-4FDF-A686-6E73025E5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7903" y="224191"/>
            <a:ext cx="6306444" cy="64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FE8ABA36-FF8B-49FA-BDEE-5C16E618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5585"/>
            <a:ext cx="6032372" cy="59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D23A8A-71A1-4740-9A49-B3CE1F52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804" y="1541660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56283-15D7-4E60-828B-F025D0EC1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9457" y="3683001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5FEE9C-B5EB-4828-8A8D-ED5BFDCD787B}"/>
              </a:ext>
            </a:extLst>
          </p:cNvPr>
          <p:cNvSpPr txBox="1"/>
          <p:nvPr/>
        </p:nvSpPr>
        <p:spPr>
          <a:xfrm>
            <a:off x="794059" y="999043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Petal_length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Sepal_width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98DC5B-10C1-426F-A0A5-F316F0855536}"/>
              </a:ext>
            </a:extLst>
          </p:cNvPr>
          <p:cNvSpPr txBox="1"/>
          <p:nvPr/>
        </p:nvSpPr>
        <p:spPr>
          <a:xfrm>
            <a:off x="6436971" y="1022608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Sepal_length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Sepal_width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CB5E01E-AA42-41D3-8E9E-58133CEB32BE}"/>
              </a:ext>
            </a:extLst>
          </p:cNvPr>
          <p:cNvCxnSpPr>
            <a:cxnSpLocks/>
          </p:cNvCxnSpPr>
          <p:nvPr/>
        </p:nvCxnSpPr>
        <p:spPr>
          <a:xfrm flipH="1">
            <a:off x="876407" y="1422718"/>
            <a:ext cx="1592054" cy="489775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F8FCA4A-9D74-4643-9155-C7DA9694AB6D}"/>
              </a:ext>
            </a:extLst>
          </p:cNvPr>
          <p:cNvCxnSpPr>
            <a:cxnSpLocks/>
          </p:cNvCxnSpPr>
          <p:nvPr/>
        </p:nvCxnSpPr>
        <p:spPr>
          <a:xfrm flipH="1">
            <a:off x="3703245" y="1541660"/>
            <a:ext cx="629826" cy="485423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A26B9DF-3FD7-45D0-932E-11A83491F22C}"/>
              </a:ext>
            </a:extLst>
          </p:cNvPr>
          <p:cNvCxnSpPr>
            <a:cxnSpLocks/>
          </p:cNvCxnSpPr>
          <p:nvPr/>
        </p:nvCxnSpPr>
        <p:spPr>
          <a:xfrm flipH="1">
            <a:off x="6281491" y="975473"/>
            <a:ext cx="3710018" cy="550525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60607D-7E18-4D0F-9343-FA8EFFFED6C8}"/>
              </a:ext>
            </a:extLst>
          </p:cNvPr>
          <p:cNvSpPr txBox="1"/>
          <p:nvPr/>
        </p:nvSpPr>
        <p:spPr>
          <a:xfrm rot="20160707">
            <a:off x="9196513" y="3454649"/>
            <a:ext cx="4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?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3CF41D-38E1-4000-9FCA-04CFFAE4F747}"/>
              </a:ext>
            </a:extLst>
          </p:cNvPr>
          <p:cNvSpPr txBox="1"/>
          <p:nvPr/>
        </p:nvSpPr>
        <p:spPr>
          <a:xfrm>
            <a:off x="2327000" y="1765285"/>
            <a:ext cx="19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Ideal Perceptron</a:t>
            </a:r>
            <a:endParaRPr lang="zh-TW" altLang="en-US" sz="2000" b="1" dirty="0">
              <a:solidFill>
                <a:srgbClr val="00B05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FB139E-2785-47C3-A670-721ACC573A19}"/>
              </a:ext>
            </a:extLst>
          </p:cNvPr>
          <p:cNvSpPr txBox="1"/>
          <p:nvPr/>
        </p:nvSpPr>
        <p:spPr>
          <a:xfrm>
            <a:off x="9407017" y="1878873"/>
            <a:ext cx="19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Ideal Perceptron</a:t>
            </a:r>
            <a:endParaRPr lang="zh-TW" altLang="en-US" sz="2000" b="1" dirty="0">
              <a:solidFill>
                <a:srgbClr val="00B05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ABB644-5A9D-4C59-9160-1F4E3C80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972" y="715585"/>
            <a:ext cx="6032372" cy="59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C97BAC1-D87F-4442-85AB-F1C6704017F5}"/>
              </a:ext>
            </a:extLst>
          </p:cNvPr>
          <p:cNvSpPr txBox="1"/>
          <p:nvPr/>
        </p:nvSpPr>
        <p:spPr>
          <a:xfrm>
            <a:off x="6233238" y="882024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Sepal_length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&amp; 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Petal_width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BFBF306-E8D0-4823-ACDE-E89A8CAF0E65}"/>
              </a:ext>
            </a:extLst>
          </p:cNvPr>
          <p:cNvCxnSpPr>
            <a:cxnSpLocks/>
          </p:cNvCxnSpPr>
          <p:nvPr/>
        </p:nvCxnSpPr>
        <p:spPr>
          <a:xfrm flipH="1" flipV="1">
            <a:off x="6281491" y="4341155"/>
            <a:ext cx="5623659" cy="217385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843DED8-1E16-4BB6-8BCD-B854BDF1B046}"/>
              </a:ext>
            </a:extLst>
          </p:cNvPr>
          <p:cNvCxnSpPr>
            <a:cxnSpLocks/>
          </p:cNvCxnSpPr>
          <p:nvPr/>
        </p:nvCxnSpPr>
        <p:spPr>
          <a:xfrm flipH="1" flipV="1">
            <a:off x="6536438" y="2099651"/>
            <a:ext cx="4944448" cy="176983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9960B2-ED93-4005-9CD3-9CEBFE137424}"/>
              </a:ext>
            </a:extLst>
          </p:cNvPr>
          <p:cNvSpPr txBox="1"/>
          <p:nvPr/>
        </p:nvSpPr>
        <p:spPr>
          <a:xfrm>
            <a:off x="9407017" y="4052920"/>
            <a:ext cx="196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Ideal Perceptron</a:t>
            </a:r>
            <a:endParaRPr lang="zh-TW" altLang="en-US" sz="2000" b="1" dirty="0">
              <a:solidFill>
                <a:srgbClr val="00B05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93E69D4-0CE7-4C24-B26E-62B4E5B566E1}"/>
              </a:ext>
            </a:extLst>
          </p:cNvPr>
          <p:cNvSpPr txBox="1"/>
          <p:nvPr/>
        </p:nvSpPr>
        <p:spPr>
          <a:xfrm>
            <a:off x="4233348" y="107242"/>
            <a:ext cx="353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STKaiti" panose="02010600040101010101" pitchFamily="2" charset="-122"/>
                <a:ea typeface="STKaiti" panose="02010600040101010101" pitchFamily="2" charset="-122"/>
              </a:rPr>
              <a:t>另一種分類方式</a:t>
            </a:r>
            <a:endParaRPr lang="en-US" altLang="zh-TW" sz="32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35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77424-2E41-430B-87C0-7A69344C5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B9E46-DD9D-4D44-BE19-6CBBB5C02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890" y="3828281"/>
            <a:ext cx="6913591" cy="1384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9E09A4-A027-4D17-BCAC-005F50DC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8" y="716437"/>
            <a:ext cx="5833886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67DBAA5-C690-4511-BEB7-0548D0DB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94" y="716437"/>
            <a:ext cx="5833887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69842BF-00A3-45AB-B95C-C396DED2FB34}"/>
              </a:ext>
            </a:extLst>
          </p:cNvPr>
          <p:cNvSpPr txBox="1"/>
          <p:nvPr/>
        </p:nvSpPr>
        <p:spPr>
          <a:xfrm>
            <a:off x="851523" y="205871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Petal_length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&amp; </a:t>
            </a:r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Sepal_width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1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77424-2E41-430B-87C0-7A69344C5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B9E46-DD9D-4D44-BE19-6CBBB5C02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890" y="3828281"/>
            <a:ext cx="6913591" cy="1384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9E09A4-A027-4D17-BCAC-005F50DC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708" y="716596"/>
            <a:ext cx="5833886" cy="57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67DBAA5-C690-4511-BEB7-0548D0DB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5594" y="716595"/>
            <a:ext cx="5833887" cy="573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1A4824C-B4F8-4441-B1AE-304E4672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2" b="97476" l="5394" r="98887">
                        <a14:foregroundMark x1="30061" y1="70924" x2="43493" y2="90775"/>
                        <a14:foregroundMark x1="5394" y1="34465" x2="23258" y2="60869"/>
                        <a14:foregroundMark x1="38099" y1="43516" x2="38099" y2="43516"/>
                        <a14:foregroundMark x1="30188" y1="70763" x2="17551" y2="97563"/>
                        <a14:foregroundMark x1="41353" y1="47084" x2="32130" y2="66643"/>
                        <a14:foregroundMark x1="58390" y1="62402" x2="54110" y2="38816"/>
                        <a14:foregroundMark x1="54110" y1="38816" x2="48116" y2="68755"/>
                        <a14:foregroundMark x1="61130" y1="44038" x2="66952" y2="70322"/>
                        <a14:foregroundMark x1="66952" y1="70322" x2="73288" y2="67363"/>
                        <a14:foregroundMark x1="44863" y1="22628" x2="55394" y2="22367"/>
                        <a14:foregroundMark x1="88099" y1="14360" x2="89212" y2="21497"/>
                        <a14:foregroundMark x1="88699" y1="19843" x2="41096" y2="24195"/>
                        <a14:foregroundMark x1="41096" y1="24195" x2="26712" y2="15405"/>
                        <a14:foregroundMark x1="26712" y1="15405" x2="60788" y2="21932"/>
                        <a14:foregroundMark x1="60788" y1="21932" x2="38955" y2="23151"/>
                        <a14:foregroundMark x1="38955" y1="23151" x2="70205" y2="19495"/>
                        <a14:foregroundMark x1="70205" y1="19495" x2="46318" y2="16188"/>
                        <a14:foregroundMark x1="46318" y1="16188" x2="98887" y2="20191"/>
                        <a14:foregroundMark x1="26741" y1="63127" x2="39983" y2="69278"/>
                        <a14:foregroundMark x1="29709" y1="62402" x2="43083" y2="71223"/>
                        <a14:backgroundMark x1="32804" y1="69494" x2="36633" y2="71638"/>
                        <a14:backgroundMark x1="3510" y1="53090" x2="22621" y2="63792"/>
                        <a14:backgroundMark x1="22197" y1="66205" x2="23288" y2="66841"/>
                        <a14:backgroundMark x1="2997" y1="55004" x2="21716" y2="65924"/>
                        <a14:backgroundMark x1="52522" y1="77848" x2="54880" y2="78677"/>
                        <a14:backgroundMark x1="36815" y1="72324" x2="38265" y2="72834"/>
                        <a14:backgroundMark x1="63527" y1="97041" x2="41952" y2="79199"/>
                        <a14:backgroundMark x1="62158" y1="85205" x2="47003" y2="69017"/>
                        <a14:backgroundMark x1="18864" y1="57633" x2="1627" y2="47607"/>
                        <a14:backgroundMark x1="50257" y1="75892" x2="48950" y2="75132"/>
                        <a14:backgroundMark x1="49275" y1="74803" x2="52483" y2="76414"/>
                        <a14:backgroundMark x1="2226" y1="51175" x2="20809" y2="60508"/>
                        <a14:backgroundMark x1="49757" y1="74316" x2="74315" y2="80592"/>
                        <a14:backgroundMark x1="32598" y1="69931" x2="37164" y2="71098"/>
                        <a14:backgroundMark x1="21306" y1="67045" x2="26054" y2="68258"/>
                        <a14:backgroundMark x1="13014" y1="64926" x2="21247" y2="67030"/>
                        <a14:backgroundMark x1="4366" y1="47084" x2="18921" y2="83899"/>
                        <a14:backgroundMark x1="15154" y1="16536" x2="27449" y2="16986"/>
                        <a14:backgroundMark x1="57134" y1="56934" x2="51113" y2="66841"/>
                        <a14:backgroundMark x1="60789" y1="50921" x2="57541" y2="56265"/>
                        <a14:backgroundMark x1="77825" y1="22889" x2="63523" y2="46421"/>
                        <a14:backgroundMark x1="5736" y1="55004" x2="15154" y2="58312"/>
                        <a14:backgroundMark x1="6507" y1="55875" x2="86216" y2="98956"/>
                        <a14:backgroundMark x1="75685" y1="92950" x2="84075" y2="98433"/>
                        <a14:backgroundMark x1="66524" y1="91036" x2="79452" y2="95648"/>
                        <a14:backgroundMark x1="36815" y1="74238" x2="49743" y2="83029"/>
                        <a14:backgroundMark x1="16267" y1="61097" x2="33562" y2="69278"/>
                        <a14:backgroundMark x1="16267" y1="61880" x2="39469" y2="72846"/>
                        <a14:backgroundMark x1="30565" y1="67972" x2="48373" y2="76414"/>
                        <a14:backgroundMark x1="36815" y1="72063" x2="49743" y2="80592"/>
                        <a14:backgroundMark x1="40839" y1="73716" x2="55651" y2="80592"/>
                        <a14:backgroundMark x1="41353" y1="75892" x2="54110" y2="84421"/>
                        <a14:backgroundMark x1="47346" y1="78938" x2="57877" y2="83290"/>
                        <a14:backgroundMark x1="45719" y1="77807" x2="55651" y2="82507"/>
                        <a14:backgroundMark x1="42209" y1="76153" x2="58904" y2="83899"/>
                        <a14:backgroundMark x1="46233" y1="79199" x2="71062" y2="87206"/>
                        <a14:backgroundMark x1="47603" y1="75892" x2="72688" y2="86597"/>
                        <a14:backgroundMark x1="43493" y1="77023" x2="65925" y2="84160"/>
                        <a14:backgroundMark x1="55651" y1="81984" x2="73288" y2="91036"/>
                        <a14:backgroundMark x1="58390" y1="84682" x2="74058" y2="93995"/>
                        <a14:backgroundMark x1="61901" y1="84682" x2="74315" y2="93473"/>
                        <a14:backgroundMark x1="54880" y1="82768" x2="74315" y2="89382"/>
                        <a14:backgroundMark x1="63527" y1="84682" x2="71918" y2="91297"/>
                        <a14:backgroundMark x1="72945" y1="91558" x2="82705" y2="99826"/>
                        <a14:backgroundMark x1="50856" y1="82507" x2="66524" y2="91036"/>
                        <a14:backgroundMark x1="41610" y1="81375" x2="72688" y2="93995"/>
                        <a14:backgroundMark x1="22688" y1="66580" x2="53767" y2="76414"/>
                        <a14:backgroundMark x1="13784" y1="59443" x2="20034" y2="62750"/>
                        <a14:backgroundMark x1="16010" y1="59704" x2="25428" y2="64926"/>
                        <a14:backgroundMark x1="20548" y1="62402" x2="31336" y2="68755"/>
                        <a14:backgroundMark x1="30822" y1="67363" x2="23288" y2="62141"/>
                        <a14:backgroundMark x1="30565" y1="68755" x2="20548" y2="62402"/>
                        <a14:backgroundMark x1="8390" y1="58312" x2="22432" y2="67363"/>
                        <a14:backgroundMark x1="15154" y1="58050" x2="23031" y2="64056"/>
                        <a14:backgroundMark x1="16524" y1="59704" x2="25942" y2="64056"/>
                        <a14:backgroundMark x1="17894" y1="59704" x2="30051" y2="70931"/>
                        <a14:backgroundMark x1="21062" y1="61880" x2="29709" y2="67363"/>
                        <a14:backgroundMark x1="20034" y1="60836" x2="38699" y2="74500"/>
                        <a14:backgroundMark x1="28425" y1="66841" x2="38099" y2="73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75" y="873326"/>
            <a:ext cx="3488619" cy="343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BA9D2C-2681-4D2F-B82E-55FAD91348B6}"/>
              </a:ext>
            </a:extLst>
          </p:cNvPr>
          <p:cNvSpPr txBox="1"/>
          <p:nvPr/>
        </p:nvSpPr>
        <p:spPr>
          <a:xfrm>
            <a:off x="700607" y="113602"/>
            <a:ext cx="334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Sepal_length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&amp; 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Petal_width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497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165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STKaiti</vt:lpstr>
      <vt:lpstr>Arial</vt:lpstr>
      <vt:lpstr>Calibri</vt:lpstr>
      <vt:lpstr>Calibri Light</vt:lpstr>
      <vt:lpstr>Wingdings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楊和昀</dc:creator>
  <cp:lastModifiedBy>楊和昀</cp:lastModifiedBy>
  <cp:revision>41</cp:revision>
  <dcterms:created xsi:type="dcterms:W3CDTF">2022-08-25T08:49:17Z</dcterms:created>
  <dcterms:modified xsi:type="dcterms:W3CDTF">2022-10-17T06:59:59Z</dcterms:modified>
</cp:coreProperties>
</file>