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5"/>
  </p:notesMasterIdLst>
  <p:sldIdLst>
    <p:sldId id="256" r:id="rId2"/>
    <p:sldId id="260" r:id="rId3"/>
    <p:sldId id="259" r:id="rId4"/>
    <p:sldId id="257" r:id="rId5"/>
    <p:sldId id="262" r:id="rId6"/>
    <p:sldId id="264" r:id="rId7"/>
    <p:sldId id="266" r:id="rId8"/>
    <p:sldId id="267" r:id="rId9"/>
    <p:sldId id="272" r:id="rId10"/>
    <p:sldId id="268" r:id="rId11"/>
    <p:sldId id="270" r:id="rId12"/>
    <p:sldId id="271" r:id="rId13"/>
    <p:sldId id="273" r:id="rId14"/>
    <p:sldId id="274" r:id="rId15"/>
    <p:sldId id="269" r:id="rId16"/>
    <p:sldId id="275" r:id="rId17"/>
    <p:sldId id="276" r:id="rId18"/>
    <p:sldId id="278" r:id="rId19"/>
    <p:sldId id="280" r:id="rId20"/>
    <p:sldId id="283" r:id="rId21"/>
    <p:sldId id="284" r:id="rId22"/>
    <p:sldId id="285" r:id="rId23"/>
    <p:sldId id="286" r:id="rId24"/>
    <p:sldId id="287" r:id="rId25"/>
    <p:sldId id="293" r:id="rId26"/>
    <p:sldId id="279" r:id="rId27"/>
    <p:sldId id="289" r:id="rId28"/>
    <p:sldId id="295" r:id="rId29"/>
    <p:sldId id="290" r:id="rId30"/>
    <p:sldId id="291" r:id="rId31"/>
    <p:sldId id="296" r:id="rId32"/>
    <p:sldId id="292" r:id="rId33"/>
    <p:sldId id="294"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2023/4/12</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dirty="0">
                <a:latin typeface="微軟正黑體" panose="020B0604030504040204" pitchFamily="34" charset="-120"/>
                <a:ea typeface="微軟正黑體" panose="020B0604030504040204" pitchFamily="34" charset="-120"/>
              </a:rPr>
              <a:t>sklearn.utils.resample</a:t>
            </a:r>
          </a:p>
          <a:p>
            <a:r>
              <a:rPr lang="zh-TW" altLang="en-US" sz="1200" b="0" i="0" dirty="0">
                <a:solidFill>
                  <a:srgbClr val="000000"/>
                </a:solidFill>
                <a:effectLst/>
                <a:latin typeface="微軟正黑體" panose="020B0604030504040204" pitchFamily="34" charset="-120"/>
                <a:ea typeface="微軟正黑體" panose="020B0604030504040204" pitchFamily="34" charset="-120"/>
              </a:rPr>
              <a:t>以一致的方式重新採集樣數組或稀疏矩陣</a:t>
            </a:r>
            <a:endParaRPr lang="en-US" altLang="zh-TW" sz="1200" b="0" i="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scikit-learn</a:t>
            </a:r>
            <a:r>
              <a:rPr lang="zh-TW" altLang="en-US" sz="1200" b="0" i="0" dirty="0">
                <a:solidFill>
                  <a:srgbClr val="4F4F4F"/>
                </a:solidFill>
                <a:effectLst/>
                <a:latin typeface="微軟正黑體" panose="020B0604030504040204" pitchFamily="34" charset="-120"/>
                <a:ea typeface="微軟正黑體" panose="020B0604030504040204" pitchFamily="34" charset="-120"/>
              </a:rPr>
              <a:t>庫實現了簡單的</a:t>
            </a:r>
            <a:r>
              <a:rPr lang="en-US" altLang="zh-TW" sz="1200" b="0" i="0" dirty="0">
                <a:solidFill>
                  <a:srgbClr val="4F4F4F"/>
                </a:solidFill>
                <a:effectLst/>
                <a:latin typeface="微軟正黑體" panose="020B0604030504040204" pitchFamily="34" charset="-120"/>
                <a:ea typeface="微軟正黑體" panose="020B0604030504040204" pitchFamily="34" charset="-120"/>
              </a:rPr>
              <a:t>resample</a:t>
            </a:r>
            <a:r>
              <a:rPr lang="zh-TW" altLang="en-US" sz="1200" b="0" i="0" dirty="0">
                <a:solidFill>
                  <a:srgbClr val="4F4F4F"/>
                </a:solidFill>
                <a:effectLst/>
                <a:latin typeface="微軟正黑體" panose="020B0604030504040204" pitchFamily="34" charset="-120"/>
                <a:ea typeface="微軟正黑體" panose="020B0604030504040204" pitchFamily="34" charset="-120"/>
              </a:rPr>
              <a:t>函數，可以通過從數據集中有替換地提取新樣本幫助少數類上採樣</a:t>
            </a: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https://scikit-learn.org.cn/view/821.html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python</a:t>
            </a:r>
            <a:r>
              <a:rPr lang="zh-TW" altLang="en-US" sz="1200" b="0" i="0" dirty="0">
                <a:solidFill>
                  <a:srgbClr val="4F4F4F"/>
                </a:solidFill>
                <a:effectLst/>
                <a:latin typeface="微軟正黑體" panose="020B0604030504040204" pitchFamily="34" charset="-120"/>
                <a:ea typeface="微軟正黑體" panose="020B0604030504040204" pitchFamily="34" charset="-120"/>
              </a:rPr>
              <a:t>實現處理類的不平衡問題：</a:t>
            </a:r>
            <a:br>
              <a:rPr lang="en-US" altLang="zh-TW" sz="1200" b="0" i="0" dirty="0">
                <a:solidFill>
                  <a:srgbClr val="4F4F4F"/>
                </a:solidFill>
                <a:effectLst/>
                <a:latin typeface="微軟正黑體" panose="020B0604030504040204" pitchFamily="34" charset="-120"/>
                <a:ea typeface="微軟正黑體" panose="020B0604030504040204" pitchFamily="34" charset="-120"/>
              </a:rPr>
            </a:b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endParaRPr lang="zh-TW" altLang="en-US" sz="1200" b="0" i="0" dirty="0">
              <a:solidFill>
                <a:srgbClr val="4F4F4F"/>
              </a:solidFill>
              <a:effectLst/>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375347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solidFill>
                  <a:srgbClr val="008000"/>
                </a:solidFill>
                <a:effectLst/>
              </a:rPr>
              <a:t>特徵選擇</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具體、可觀察</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可量化</a:t>
            </a:r>
            <a:endParaRPr lang="zh-TW" altLang="en-US" b="0" dirty="0">
              <a:solidFill>
                <a:srgbClr val="000000"/>
              </a:solidFill>
              <a:effectLst/>
            </a:endParaRPr>
          </a:p>
          <a:p>
            <a:pPr marL="228600" indent="-228600">
              <a:buFont typeface="+mj-lt"/>
              <a:buAutoNum type="arabicPeriod"/>
            </a:pPr>
            <a:r>
              <a:rPr lang="zh-TW" altLang="en-US" b="0" dirty="0">
                <a:solidFill>
                  <a:srgbClr val="008000"/>
                </a:solidFill>
                <a:effectLst/>
              </a:rPr>
              <a:t>具代表性，可區別</a:t>
            </a:r>
            <a:endParaRPr lang="en-US" altLang="zh-TW" b="0" dirty="0">
              <a:solidFill>
                <a:srgbClr val="008000"/>
              </a:solidFill>
              <a:effectLst/>
            </a:endParaRPr>
          </a:p>
          <a:p>
            <a:pPr marL="228600" indent="-228600">
              <a:buFont typeface="+mj-lt"/>
              <a:buAutoNum type="arabicPeriod"/>
            </a:pPr>
            <a:endParaRPr lang="en-US" altLang="zh-TW" b="0" dirty="0">
              <a:solidFill>
                <a:srgbClr val="008000"/>
              </a:solidFill>
              <a:effectLst/>
            </a:endParaRPr>
          </a:p>
          <a:p>
            <a:r>
              <a:rPr lang="en-US" altLang="zh-TW" b="0" dirty="0">
                <a:solidFill>
                  <a:srgbClr val="008000"/>
                </a:solidFill>
                <a:effectLst/>
              </a:rPr>
              <a:t># </a:t>
            </a:r>
            <a:r>
              <a:rPr lang="zh-TW" altLang="en-US" b="0" dirty="0">
                <a:solidFill>
                  <a:srgbClr val="008000"/>
                </a:solidFill>
                <a:effectLst/>
              </a:rPr>
              <a:t>四個：無法視覺化，且沒有量化的指標代表混亂情況</a:t>
            </a:r>
            <a:endParaRPr lang="zh-TW" altLang="en-US" b="0" dirty="0">
              <a:solidFill>
                <a:srgbClr val="000000"/>
              </a:solidFill>
              <a:effectLst/>
            </a:endParaRPr>
          </a:p>
          <a:p>
            <a:r>
              <a:rPr lang="en-US" altLang="zh-TW" b="0" dirty="0">
                <a:solidFill>
                  <a:srgbClr val="008000"/>
                </a:solidFill>
                <a:effectLst/>
              </a:rPr>
              <a:t># </a:t>
            </a:r>
            <a:r>
              <a:rPr lang="zh-TW" altLang="en-US" b="0" dirty="0">
                <a:solidFill>
                  <a:srgbClr val="008000"/>
                </a:solidFill>
                <a:effectLst/>
              </a:rPr>
              <a:t>選一個或兩個</a:t>
            </a:r>
            <a:endParaRPr lang="zh-TW" altLang="en-US" b="0" dirty="0">
              <a:solidFill>
                <a:srgbClr val="000000"/>
              </a:solidFill>
              <a:effectLst/>
            </a:endParaRPr>
          </a:p>
          <a:p>
            <a:pPr marL="0" indent="0">
              <a:buFont typeface="+mj-lt"/>
              <a:buNone/>
            </a:pPr>
            <a:endParaRPr lang="zh-TW" altLang="en-US" b="0" dirty="0">
              <a:solidFill>
                <a:srgbClr val="000000"/>
              </a:solidFill>
              <a:effectLst/>
            </a:endParaRPr>
          </a:p>
          <a:p>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None/>
            </a:pPr>
            <a:r>
              <a:rPr lang="en-US" altLang="zh-TW" b="0" i="0" dirty="0">
                <a:solidFill>
                  <a:srgbClr val="292929"/>
                </a:solidFill>
                <a:effectLst/>
                <a:latin typeface="微軟正黑體" panose="020B0604030504040204" pitchFamily="34" charset="-120"/>
                <a:ea typeface="微軟正黑體" panose="020B0604030504040204" pitchFamily="34" charset="-120"/>
              </a:rPr>
              <a:t>TP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TN</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FP</a:t>
            </a:r>
            <a:r>
              <a:rPr lang="zh-TW" altLang="en-US" b="0" i="0" dirty="0">
                <a:solidFill>
                  <a:srgbClr val="292929"/>
                </a:solidFill>
                <a:effectLst/>
                <a:latin typeface="微軟正黑體" panose="020B0604030504040204" pitchFamily="34" charset="-120"/>
                <a:ea typeface="微軟正黑體" panose="020B0604030504040204" pitchFamily="34" charset="-120"/>
              </a:rPr>
              <a:t>／</a:t>
            </a:r>
            <a:r>
              <a:rPr lang="en-US" altLang="zh-TW" b="0" i="0" dirty="0">
                <a:solidFill>
                  <a:srgbClr val="292929"/>
                </a:solidFill>
                <a:effectLst/>
                <a:latin typeface="微軟正黑體" panose="020B0604030504040204" pitchFamily="34" charset="-120"/>
                <a:ea typeface="微軟正黑體" panose="020B0604030504040204" pitchFamily="34" charset="-120"/>
              </a:rPr>
              <a:t>FN</a:t>
            </a:r>
            <a:r>
              <a:rPr lang="zh-TW" altLang="en-US" b="0" i="0" dirty="0">
                <a:solidFill>
                  <a:srgbClr val="292929"/>
                </a:solidFill>
                <a:effectLst/>
                <a:latin typeface="微軟正黑體" panose="020B0604030504040204" pitchFamily="34" charset="-120"/>
                <a:ea typeface="微軟正黑體" panose="020B0604030504040204" pitchFamily="34" charset="-120"/>
              </a:rPr>
              <a:t>：</a:t>
            </a:r>
            <a:endParaRPr lang="en-US" altLang="zh-TW" b="0" i="0" dirty="0">
              <a:solidFill>
                <a:srgbClr val="292929"/>
              </a:solidFill>
              <a:effectLst/>
              <a:latin typeface="微軟正黑體" panose="020B0604030504040204" pitchFamily="34" charset="-120"/>
              <a:ea typeface="微軟正黑體" panose="020B0604030504040204" pitchFamily="34" charset="-120"/>
            </a:endParaRP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True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（真的是垃圾信件且模型判斷是垃圾信件）</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情況為真且模型判斷為假：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False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（真的是垃圾郵件但模型沒有判斷出來， </a:t>
            </a:r>
            <a:r>
              <a:rPr lang="en-US" altLang="zh-TW" b="0" i="0" dirty="0">
                <a:solidFill>
                  <a:srgbClr val="292929"/>
                </a:solidFill>
                <a:effectLst/>
                <a:latin typeface="微軟正黑體" panose="020B0604030504040204" pitchFamily="34" charset="-120"/>
                <a:ea typeface="微軟正黑體" panose="020B0604030504040204" pitchFamily="34" charset="-120"/>
              </a:rPr>
              <a:t>miss</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情況為假且模型判斷為真：</a:t>
            </a:r>
            <a:r>
              <a:rPr lang="en-US" altLang="zh-TW" b="0" i="0" dirty="0">
                <a:solidFill>
                  <a:srgbClr val="292929"/>
                </a:solidFill>
                <a:effectLst/>
                <a:latin typeface="微軟正黑體" panose="020B0604030504040204" pitchFamily="34" charset="-120"/>
                <a:ea typeface="微軟正黑體" panose="020B0604030504040204" pitchFamily="34" charset="-120"/>
              </a:rPr>
              <a:t>False Positive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（不是垃圾郵件但模型判斷是垃圾郵件， </a:t>
            </a:r>
            <a:r>
              <a:rPr lang="en-US" altLang="zh-TW" b="0" i="0" dirty="0">
                <a:solidFill>
                  <a:srgbClr val="292929"/>
                </a:solidFill>
                <a:effectLst/>
                <a:latin typeface="微軟正黑體" panose="020B0604030504040204" pitchFamily="34" charset="-120"/>
                <a:ea typeface="微軟正黑體" panose="020B0604030504040204" pitchFamily="34" charset="-120"/>
              </a:rPr>
              <a:t>false alarm</a:t>
            </a:r>
            <a:r>
              <a:rPr lang="zh-TW" altLang="en-US" b="0" i="0" dirty="0">
                <a:solidFill>
                  <a:srgbClr val="292929"/>
                </a:solidFill>
                <a:effectLst/>
                <a:latin typeface="微軟正黑體" panose="020B0604030504040204" pitchFamily="34" charset="-120"/>
                <a:ea typeface="微軟正黑體" panose="020B0604030504040204" pitchFamily="34" charset="-120"/>
              </a:rPr>
              <a:t>）</a:t>
            </a:r>
          </a:p>
          <a:p>
            <a:pPr algn="l">
              <a:buFont typeface="Arial" panose="020B0604020202020204" pitchFamily="34" charset="0"/>
              <a:buChar char="•"/>
            </a:pPr>
            <a:r>
              <a:rPr lang="zh-TW" altLang="en-US" b="0" i="0" dirty="0">
                <a:solidFill>
                  <a:srgbClr val="292929"/>
                </a:solidFill>
                <a:effectLst/>
                <a:latin typeface="微軟正黑體" panose="020B0604030504040204" pitchFamily="34" charset="-120"/>
                <a:ea typeface="微軟正黑體" panose="020B0604030504040204" pitchFamily="34" charset="-120"/>
              </a:rPr>
              <a:t>情況為假且模型判斷為假：</a:t>
            </a:r>
            <a:r>
              <a:rPr lang="en-US" altLang="zh-TW" b="0" i="0" dirty="0">
                <a:solidFill>
                  <a:srgbClr val="292929"/>
                </a:solidFill>
                <a:effectLst/>
                <a:latin typeface="微軟正黑體" panose="020B0604030504040204" pitchFamily="34" charset="-120"/>
                <a:ea typeface="微軟正黑體" panose="020B0604030504040204" pitchFamily="34" charset="-120"/>
              </a:rPr>
              <a:t>True Negative</a:t>
            </a:r>
            <a:r>
              <a:rPr lang="zh-TW" altLang="en-US" b="0" i="0" dirty="0">
                <a:solidFill>
                  <a:srgbClr val="292929"/>
                </a:solidFill>
                <a:effectLst/>
                <a:latin typeface="微軟正黑體" panose="020B0604030504040204" pitchFamily="34" charset="-120"/>
                <a:ea typeface="微軟正黑體" panose="020B0604030504040204" pitchFamily="34" charset="-120"/>
              </a:rPr>
              <a:t>（不是垃圾郵件且模型沒有判斷是垃圾郵件）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FP</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FN</a:t>
            </a:r>
            <a:r>
              <a:rPr lang="zh-TW" altLang="en-US" dirty="0">
                <a:latin typeface="微軟正黑體" panose="020B0604030504040204" pitchFamily="34" charset="-120"/>
                <a:ea typeface="微軟正黑體" panose="020B0604030504040204" pitchFamily="34" charset="-120"/>
              </a:rPr>
              <a:t>又被稱為一型錯誤</a:t>
            </a:r>
            <a:r>
              <a:rPr lang="en-US" altLang="zh-TW" dirty="0">
                <a:latin typeface="微軟正黑體" panose="020B0604030504040204" pitchFamily="34" charset="-120"/>
                <a:ea typeface="微軟正黑體" panose="020B0604030504040204" pitchFamily="34" charset="-120"/>
              </a:rPr>
              <a:t>(ɑ</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和二型錯誤</a:t>
            </a:r>
            <a:r>
              <a:rPr lang="en-US" altLang="zh-TW" dirty="0">
                <a:latin typeface="微軟正黑體" panose="020B0604030504040204" pitchFamily="34" charset="-120"/>
                <a:ea typeface="微軟正黑體" panose="020B0604030504040204" pitchFamily="34" charset="-120"/>
              </a:rPr>
              <a:t>(β</a:t>
            </a:r>
            <a:r>
              <a:rPr lang="zh-TW" altLang="en-US" dirty="0">
                <a:latin typeface="微軟正黑體" panose="020B0604030504040204" pitchFamily="34" charset="-120"/>
                <a:ea typeface="微軟正黑體" panose="020B0604030504040204" pitchFamily="34" charset="-120"/>
              </a:rPr>
              <a:t>錯誤</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一型錯誤指的是感興趣的目標未被發現；</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latin typeface="微軟正黑體" panose="020B0604030504040204" pitchFamily="34" charset="-120"/>
                <a:ea typeface="微軟正黑體" panose="020B0604030504040204" pitchFamily="34" charset="-120"/>
              </a:rPr>
              <a:t>二</a:t>
            </a:r>
            <a:r>
              <a:rPr lang="zh-TW" altLang="en-US" dirty="0">
                <a:latin typeface="微軟正黑體" panose="020B0604030504040204" pitchFamily="34" charset="-120"/>
                <a:ea typeface="微軟正黑體" panose="020B0604030504040204" pitchFamily="34" charset="-120"/>
              </a:rPr>
              <a:t>型反過來，是被發現的目標壓根不是需要被關注的對象。</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19713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301298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2413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869199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35253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7</a:t>
            </a:fld>
            <a:endParaRPr lang="zh-TW" altLang="en-US"/>
          </a:p>
        </p:txBody>
      </p:sp>
    </p:spTree>
    <p:extLst>
      <p:ext uri="{BB962C8B-B14F-4D97-AF65-F5344CB8AC3E}">
        <p14:creationId xmlns:p14="http://schemas.microsoft.com/office/powerpoint/2010/main" val="127913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rPr>
              <a:t>散佈圖</a:t>
            </a:r>
          </a:p>
          <a:p>
            <a:r>
              <a:rPr lang="zh-TW" altLang="en-US" b="0" i="0" dirty="0">
                <a:solidFill>
                  <a:srgbClr val="303233"/>
                </a:solidFill>
                <a:effectLst/>
              </a:rPr>
              <a:t>透過散佈圖我們可以從二維的平面上觀察兩兩特徵間彼此的分佈狀況。</a:t>
            </a:r>
            <a:endParaRPr lang="en-US" altLang="zh-TW" b="0" i="0" dirty="0">
              <a:solidFill>
                <a:srgbClr val="303233"/>
              </a:solidFill>
              <a:effectLst/>
            </a:endParaRPr>
          </a:p>
          <a:p>
            <a:r>
              <a:rPr lang="zh-TW" altLang="en-US" b="0" i="0" dirty="0">
                <a:solidFill>
                  <a:srgbClr val="303233"/>
                </a:solidFill>
                <a:effectLst/>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276544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247319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159758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4/12/2023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4/12/2023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4/12/2023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4/12/2023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4/12/2023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4/12/2023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4/12/2023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4/12/2023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4/12/2023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4/12/2023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4/12/2023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4/12/2023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blog.csdn.net/fgg1234567890/article/details/110209687" TargetMode="Externa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br>
              <a:rPr lang="en-US" altLang="zh-TW" sz="4000" dirty="0">
                <a:latin typeface="微軟正黑體" panose="020B0604030504040204" pitchFamily="34" charset="-120"/>
                <a:ea typeface="微軟正黑體" panose="020B0604030504040204" pitchFamily="34" charset="-120"/>
              </a:rPr>
            </a:br>
            <a:r>
              <a:rPr lang="zh-TW" altLang="en-US" sz="4000" dirty="0">
                <a:latin typeface="微軟正黑體" panose="020B0604030504040204" pitchFamily="34" charset="-120"/>
                <a:ea typeface="微軟正黑體" panose="020B0604030504040204" pitchFamily="34" charset="-120"/>
              </a:rPr>
              <a:t>感知器測試－鳶尾花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9615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30</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861774"/>
          </a:xfrm>
          <a:prstGeom prst="rect">
            <a:avLst/>
          </a:prstGeom>
          <a:noFill/>
        </p:spPr>
        <p:txBody>
          <a:bodyPr wrap="square">
            <a:spAutoFit/>
          </a:bodyPr>
          <a:lstStyle/>
          <a:p>
            <a:pPr marL="0" indent="0">
              <a:buNone/>
            </a:pPr>
            <a:r>
              <a:rPr lang="en-US" altLang="zh-TW" sz="2500" dirty="0">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105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97BE371-B751-4350-DF4F-C59264D52704}"/>
              </a:ext>
            </a:extLst>
          </p:cNvPr>
          <p:cNvPicPr>
            <a:picLocks noChangeAspect="1"/>
          </p:cNvPicPr>
          <p:nvPr/>
        </p:nvPicPr>
        <p:blipFill>
          <a:blip r:embed="rId4"/>
          <a:stretch>
            <a:fillRect/>
          </a:stretch>
        </p:blipFill>
        <p:spPr>
          <a:xfrm>
            <a:off x="9205089" y="2146956"/>
            <a:ext cx="2565887" cy="1477632"/>
          </a:xfrm>
          <a:prstGeom prst="rect">
            <a:avLst/>
          </a:prstGeom>
          <a:noFill/>
          <a:ln w="3175">
            <a:solidFill>
              <a:schemeClr val="tx1"/>
            </a:solidFill>
          </a:ln>
        </p:spPr>
      </p:pic>
      <p:sp>
        <p:nvSpPr>
          <p:cNvPr id="4" name="內容版面配置區 2">
            <a:extLst>
              <a:ext uri="{FF2B5EF4-FFF2-40B4-BE49-F238E27FC236}">
                <a16:creationId xmlns:a16="http://schemas.microsoft.com/office/drawing/2014/main" id="{D075EF49-B782-CC5B-95DD-10B4B3D4547E}"/>
              </a:ext>
            </a:extLst>
          </p:cNvPr>
          <p:cNvSpPr txBox="1">
            <a:spLocks/>
          </p:cNvSpPr>
          <p:nvPr/>
        </p:nvSpPr>
        <p:spPr>
          <a:xfrm>
            <a:off x="6199632" y="5636870"/>
            <a:ext cx="2565887" cy="9615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a:latin typeface="微軟正黑體" panose="020B0604030504040204" pitchFamily="34" charset="-120"/>
                <a:ea typeface="微軟正黑體" panose="020B0604030504040204" pitchFamily="34" charset="-120"/>
              </a:rPr>
              <a:t>Val</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10%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11</a:t>
            </a:fld>
            <a:endParaRPr lang="en-US" dirty="0"/>
          </a:p>
        </p:txBody>
      </p:sp>
    </p:spTree>
    <p:extLst>
      <p:ext uri="{BB962C8B-B14F-4D97-AF65-F5344CB8AC3E}">
        <p14:creationId xmlns:p14="http://schemas.microsoft.com/office/powerpoint/2010/main" val="299515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：用多少資料訓練，這邊設定</a:t>
            </a:r>
            <a:r>
              <a:rPr lang="en-US" altLang="zh-TW" i="1" dirty="0">
                <a:latin typeface="微軟正黑體" panose="020B0604030504040204" pitchFamily="34" charset="-120"/>
                <a:ea typeface="微軟正黑體" panose="020B0604030504040204" pitchFamily="34" charset="-120"/>
              </a:rPr>
              <a:t>0.7</a:t>
            </a:r>
          </a:p>
          <a:p>
            <a:r>
              <a:rPr lang="en-US" altLang="zh-TW" dirty="0">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 ：用多少資料測試，這邊設定</a:t>
            </a:r>
            <a:r>
              <a:rPr lang="en-US" altLang="zh-TW" i="1" dirty="0">
                <a:latin typeface="微軟正黑體" panose="020B0604030504040204" pitchFamily="34" charset="-120"/>
                <a:ea typeface="微軟正黑體" panose="020B0604030504040204" pitchFamily="34" charset="-120"/>
              </a:rPr>
              <a:t>0.2</a:t>
            </a:r>
          </a:p>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：是否要隨機抽樣 → 此資料集必須要設定</a:t>
            </a:r>
            <a:r>
              <a:rPr lang="en-US" altLang="zh-TW" dirty="0">
                <a:latin typeface="微軟正黑體" panose="020B0604030504040204" pitchFamily="34" charset="-120"/>
                <a:ea typeface="微軟正黑體" panose="020B0604030504040204" pitchFamily="34" charset="-120"/>
              </a:rPr>
              <a:t>True</a:t>
            </a:r>
          </a:p>
          <a:p>
            <a:r>
              <a:rPr lang="en-US" altLang="zh-TW" b="1"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 ：如何抽樣 → 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12</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shuffle</a:t>
            </a:r>
            <a:r>
              <a:rPr lang="zh-TW" altLang="en-US" sz="3000" dirty="0">
                <a:latin typeface="微軟正黑體" panose="020B0604030504040204" pitchFamily="34" charset="-120"/>
                <a:ea typeface="微軟正黑體" panose="020B0604030504040204" pitchFamily="34" charset="-120"/>
              </a:rPr>
              <a:t>：必須要設定</a:t>
            </a:r>
            <a:r>
              <a:rPr lang="en-US" altLang="zh-TW" sz="3000" dirty="0">
                <a:latin typeface="微軟正黑體" panose="020B0604030504040204" pitchFamily="34" charset="-120"/>
                <a:ea typeface="微軟正黑體" panose="020B0604030504040204" pitchFamily="34" charset="-120"/>
              </a:rPr>
              <a:t>True</a:t>
            </a:r>
          </a:p>
          <a:p>
            <a:r>
              <a:rPr lang="zh-TW" altLang="en-US" sz="3000" dirty="0">
                <a:latin typeface="微軟正黑體" panose="020B0604030504040204" pitchFamily="34" charset="-120"/>
                <a:ea typeface="微軟正黑體" panose="020B0604030504040204" pitchFamily="34" charset="-120"/>
              </a:rPr>
              <a:t>若使用</a:t>
            </a:r>
            <a:r>
              <a:rPr lang="en-US" altLang="zh-TW" sz="3000" dirty="0">
                <a:latin typeface="微軟正黑體" panose="020B0604030504040204" pitchFamily="34" charset="-120"/>
                <a:ea typeface="微軟正黑體" panose="020B0604030504040204" pitchFamily="34" charset="-120"/>
              </a:rPr>
              <a:t>False</a:t>
            </a:r>
            <a:r>
              <a:rPr lang="zh-TW" altLang="en-US" sz="3000" dirty="0">
                <a:latin typeface="微軟正黑體" panose="020B0604030504040204" pitchFamily="34" charset="-120"/>
                <a:ea typeface="微軟正黑體" panose="020B0604030504040204" pitchFamily="34" charset="-120"/>
              </a:rPr>
              <a:t>，則僅會選到前面的資料</a:t>
            </a:r>
          </a:p>
        </p:txBody>
      </p:sp>
      <p:pic>
        <p:nvPicPr>
          <p:cNvPr id="7" name="圖片 6">
            <a:extLst>
              <a:ext uri="{FF2B5EF4-FFF2-40B4-BE49-F238E27FC236}">
                <a16:creationId xmlns:a16="http://schemas.microsoft.com/office/drawing/2014/main" id="{72C92249-4285-5187-3765-A353BAFFF0A5}"/>
              </a:ext>
            </a:extLst>
          </p:cNvPr>
          <p:cNvPicPr>
            <a:picLocks noChangeAspect="1"/>
          </p:cNvPicPr>
          <p:nvPr/>
        </p:nvPicPr>
        <p:blipFill>
          <a:blip r:embed="rId3"/>
          <a:stretch>
            <a:fillRect/>
          </a:stretch>
        </p:blipFill>
        <p:spPr>
          <a:xfrm>
            <a:off x="3959540" y="4156462"/>
            <a:ext cx="3943350" cy="2477814"/>
          </a:xfrm>
          <a:prstGeom prst="rect">
            <a:avLst/>
          </a:prstGeom>
          <a:noFill/>
          <a:ln w="3175">
            <a:solidFill>
              <a:schemeClr val="tx1"/>
            </a:solidFill>
          </a:ln>
        </p:spPr>
      </p:pic>
      <p:pic>
        <p:nvPicPr>
          <p:cNvPr id="6" name="圖片 5">
            <a:extLst>
              <a:ext uri="{FF2B5EF4-FFF2-40B4-BE49-F238E27FC236}">
                <a16:creationId xmlns:a16="http://schemas.microsoft.com/office/drawing/2014/main" id="{641120C0-B16B-7EDF-1EAA-B2E54C897F09}"/>
              </a:ext>
            </a:extLst>
          </p:cNvPr>
          <p:cNvPicPr>
            <a:picLocks noChangeAspect="1"/>
          </p:cNvPicPr>
          <p:nvPr/>
        </p:nvPicPr>
        <p:blipFill>
          <a:blip r:embed="rId4"/>
          <a:stretch>
            <a:fillRect/>
          </a:stretch>
        </p:blipFill>
        <p:spPr>
          <a:xfrm>
            <a:off x="7986701" y="1728216"/>
            <a:ext cx="3743847" cy="4906060"/>
          </a:xfrm>
          <a:prstGeom prst="rect">
            <a:avLst/>
          </a:prstGeom>
          <a:noFill/>
          <a:ln w="3175">
            <a:solidFill>
              <a:schemeClr val="tx1"/>
            </a:solidFill>
          </a:ln>
        </p:spPr>
      </p:pic>
    </p:spTree>
    <p:extLst>
      <p:ext uri="{BB962C8B-B14F-4D97-AF65-F5344CB8AC3E}">
        <p14:creationId xmlns:p14="http://schemas.microsoft.com/office/powerpoint/2010/main" val="405717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normAutofit/>
          </a:bodyPr>
          <a:lstStyle/>
          <a:p>
            <a:r>
              <a:rPr lang="en-US" altLang="zh-TW" sz="3000" b="1" dirty="0">
                <a:latin typeface="微軟正黑體" panose="020B0604030504040204" pitchFamily="34" charset="-120"/>
                <a:ea typeface="微軟正黑體" panose="020B0604030504040204" pitchFamily="34" charset="-120"/>
              </a:rPr>
              <a:t>stratify </a:t>
            </a:r>
            <a:r>
              <a:rPr lang="en-US" altLang="zh-TW" sz="3000" dirty="0">
                <a:latin typeface="微軟正黑體" panose="020B0604030504040204" pitchFamily="34" charset="-120"/>
                <a:ea typeface="微軟正黑體" panose="020B0604030504040204" pitchFamily="34" charset="-120"/>
              </a:rPr>
              <a:t>= species</a:t>
            </a:r>
            <a:r>
              <a:rPr lang="zh-TW" altLang="en-US" sz="3000" dirty="0">
                <a:latin typeface="微軟正黑體" panose="020B0604030504040204" pitchFamily="34" charset="-120"/>
                <a:ea typeface="微軟正黑體" panose="020B0604030504040204" pitchFamily="34" charset="-120"/>
              </a:rPr>
              <a:t> 分布</a:t>
            </a:r>
            <a:endParaRPr lang="en-US" altLang="zh-TW" sz="3000" dirty="0">
              <a:latin typeface="微軟正黑體" panose="020B0604030504040204" pitchFamily="34" charset="-120"/>
              <a:ea typeface="微軟正黑體" panose="020B0604030504040204" pitchFamily="34" charset="-120"/>
            </a:endParaRPr>
          </a:p>
          <a:p>
            <a:r>
              <a:rPr lang="en-US" altLang="zh-TW" sz="3000" dirty="0">
                <a:latin typeface="微軟正黑體" panose="020B0604030504040204" pitchFamily="34" charset="-120"/>
                <a:ea typeface="微軟正黑體" panose="020B0604030504040204" pitchFamily="34" charset="-120"/>
              </a:rPr>
              <a:t>Otherwise</a:t>
            </a:r>
            <a:r>
              <a:rPr lang="zh-TW" altLang="en-US" sz="3000"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extLst>
              <p:ext uri="{D42A27DB-BD31-4B8C-83A1-F6EECF244321}">
                <p14:modId xmlns:p14="http://schemas.microsoft.com/office/powerpoint/2010/main" val="3668397141"/>
              </p:ext>
            </p:extLst>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
        <p:nvSpPr>
          <p:cNvPr id="3" name="投影片編號版面配置區 2">
            <a:extLst>
              <a:ext uri="{FF2B5EF4-FFF2-40B4-BE49-F238E27FC236}">
                <a16:creationId xmlns:a16="http://schemas.microsoft.com/office/drawing/2014/main" id="{6CFBE338-3020-633B-4517-18E1512E48F9}"/>
              </a:ext>
            </a:extLst>
          </p:cNvPr>
          <p:cNvSpPr>
            <a:spLocks noGrp="1"/>
          </p:cNvSpPr>
          <p:nvPr>
            <p:ph type="sldNum" sz="quarter" idx="12"/>
          </p:nvPr>
        </p:nvSpPr>
        <p:spPr/>
        <p:txBody>
          <a:bodyPr/>
          <a:lstStyle/>
          <a:p>
            <a:fld id="{B2DC25EE-239B-4C5F-AAD1-255A7D5F1EE2}" type="slidenum">
              <a:rPr lang="en-US" smtClean="0"/>
              <a:t>14</a:t>
            </a:fld>
            <a:endParaRPr lang="en-US" dirty="0"/>
          </a:p>
        </p:txBody>
      </p:sp>
    </p:spTree>
    <p:extLst>
      <p:ext uri="{BB962C8B-B14F-4D97-AF65-F5344CB8AC3E}">
        <p14:creationId xmlns:p14="http://schemas.microsoft.com/office/powerpoint/2010/main" val="168211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resample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a:xfrm>
            <a:off x="546538" y="2186152"/>
            <a:ext cx="10737158" cy="3986048"/>
          </a:xfrm>
        </p:spPr>
        <p:txBody>
          <a:bodyPr/>
          <a:lstStyle/>
          <a:p>
            <a:pPr marL="0" indent="0">
              <a:buNone/>
            </a:pPr>
            <a:r>
              <a:rPr lang="zh-TW" altLang="en-US" sz="3000" dirty="0">
                <a:latin typeface="微軟正黑體" panose="020B0604030504040204" pitchFamily="34" charset="-120"/>
                <a:ea typeface="微軟正黑體" panose="020B0604030504040204" pitchFamily="34" charset="-120"/>
              </a:rPr>
              <a:t>或者可以利用</a:t>
            </a:r>
            <a:r>
              <a:rPr lang="en-US" altLang="zh-TW" sz="3000" dirty="0">
                <a:latin typeface="微軟正黑體" panose="020B0604030504040204" pitchFamily="34" charset="-120"/>
                <a:ea typeface="微軟正黑體" panose="020B0604030504040204" pitchFamily="34" charset="-120"/>
              </a:rPr>
              <a:t>resample</a:t>
            </a:r>
            <a:r>
              <a:rPr lang="zh-TW" altLang="en-US" sz="3000" dirty="0">
                <a:latin typeface="微軟正黑體" panose="020B0604030504040204" pitchFamily="34" charset="-120"/>
                <a:ea typeface="微軟正黑體" panose="020B0604030504040204" pitchFamily="34" charset="-120"/>
              </a:rPr>
              <a:t>，取得訓練資料</a:t>
            </a:r>
            <a:endParaRPr lang="en-US" altLang="zh-TW" sz="30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仍會是均勻的資料分布</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CA3649C1-8AFA-1BAC-4698-1C8FF7457E21}"/>
              </a:ext>
            </a:extLst>
          </p:cNvPr>
          <p:cNvPicPr>
            <a:picLocks noChangeAspect="1"/>
          </p:cNvPicPr>
          <p:nvPr/>
        </p:nvPicPr>
        <p:blipFill>
          <a:blip r:embed="rId3"/>
          <a:stretch>
            <a:fillRect/>
          </a:stretch>
        </p:blipFill>
        <p:spPr>
          <a:xfrm>
            <a:off x="546538" y="3628261"/>
            <a:ext cx="11024898" cy="933663"/>
          </a:xfrm>
          <a:prstGeom prst="rect">
            <a:avLst/>
          </a:prstGeom>
          <a:noFill/>
          <a:ln w="3175">
            <a:solidFill>
              <a:schemeClr val="tx1"/>
            </a:solidFill>
          </a:ln>
        </p:spPr>
      </p:pic>
      <p:sp>
        <p:nvSpPr>
          <p:cNvPr id="8" name="內容版面配置區 2">
            <a:extLst>
              <a:ext uri="{FF2B5EF4-FFF2-40B4-BE49-F238E27FC236}">
                <a16:creationId xmlns:a16="http://schemas.microsoft.com/office/drawing/2014/main" id="{780CAD83-B78E-B3FB-AF32-608ECC51BB8E}"/>
              </a:ext>
            </a:extLst>
          </p:cNvPr>
          <p:cNvSpPr txBox="1">
            <a:spLocks/>
          </p:cNvSpPr>
          <p:nvPr/>
        </p:nvSpPr>
        <p:spPr>
          <a:xfrm>
            <a:off x="546538" y="4840539"/>
            <a:ext cx="10737158" cy="162143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panose="020B0604030504040204" pitchFamily="34" charset="-120"/>
                <a:ea typeface="微軟正黑體" panose="020B0604030504040204" pitchFamily="34" charset="-120"/>
              </a:rPr>
              <a:t>resample</a:t>
            </a:r>
          </a:p>
          <a:p>
            <a:r>
              <a:rPr lang="zh-TW" altLang="en-US" b="1" dirty="0">
                <a:latin typeface="微軟正黑體" panose="020B0604030504040204" pitchFamily="34" charset="-120"/>
                <a:ea typeface="微軟正黑體" panose="020B0604030504040204" pitchFamily="34" charset="-120"/>
              </a:rPr>
              <a:t>處理類別不平衡問題</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 </a:t>
            </a:r>
            <a:r>
              <a:rPr lang="en-US" altLang="zh-TW" dirty="0">
                <a:latin typeface="微軟正黑體" panose="020B0604030504040204" pitchFamily="34" charset="-120"/>
                <a:ea typeface="微軟正黑體" panose="020B0604030504040204" pitchFamily="34" charset="-120"/>
                <a:hlinkClick r:id="rId4"/>
              </a:rPr>
              <a:t>CSDN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但因為資料集分布均勻，所以沒有選擇使用及深入研究。</a:t>
            </a:r>
          </a:p>
        </p:txBody>
      </p:sp>
      <p:sp>
        <p:nvSpPr>
          <p:cNvPr id="4" name="投影片編號版面配置區 3">
            <a:extLst>
              <a:ext uri="{FF2B5EF4-FFF2-40B4-BE49-F238E27FC236}">
                <a16:creationId xmlns:a16="http://schemas.microsoft.com/office/drawing/2014/main" id="{281C2F84-1A91-00B0-10F8-5083FBD02BF9}"/>
              </a:ext>
            </a:extLst>
          </p:cNvPr>
          <p:cNvSpPr>
            <a:spLocks noGrp="1"/>
          </p:cNvSpPr>
          <p:nvPr>
            <p:ph type="sldNum" sz="quarter" idx="12"/>
          </p:nvPr>
        </p:nvSpPr>
        <p:spPr/>
        <p:txBody>
          <a:bodyPr/>
          <a:lstStyle/>
          <a:p>
            <a:fld id="{B2DC25EE-239B-4C5F-AAD1-255A7D5F1EE2}" type="slidenum">
              <a:rPr lang="en-US" smtClean="0"/>
              <a:t>15</a:t>
            </a:fld>
            <a:endParaRPr lang="en-US" dirty="0"/>
          </a:p>
        </p:txBody>
      </p:sp>
    </p:spTree>
    <p:extLst>
      <p:ext uri="{BB962C8B-B14F-4D97-AF65-F5344CB8AC3E}">
        <p14:creationId xmlns:p14="http://schemas.microsoft.com/office/powerpoint/2010/main" val="40573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Setosa</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16</a:t>
            </a:fld>
            <a:endParaRPr lang="en-US" dirty="0"/>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Picture 2" descr="414,054 Return Images, Stock Photos &amp; Vectors | Shutterstock">
            <a:hlinkClick r:id="rId3" action="ppaction://hlinksldjump"/>
            <a:extLst>
              <a:ext uri="{FF2B5EF4-FFF2-40B4-BE49-F238E27FC236}">
                <a16:creationId xmlns:a16="http://schemas.microsoft.com/office/drawing/2014/main" id="{EFEFA210-8E88-9C8C-7025-80BCE1932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8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a:latin typeface="微軟正黑體" panose="020B0604030504040204" pitchFamily="34" charset="-120"/>
                <a:ea typeface="微軟正黑體" panose="020B0604030504040204" pitchFamily="34" charset="-120"/>
              </a:rPr>
              <a:t>Iters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w4=np.array[-1.71,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17</a:t>
            </a:fld>
            <a:endParaRPr lang="en-US" dirty="0"/>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9894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a:latin typeface="微軟正黑體" panose="020B0604030504040204" pitchFamily="34" charset="-120"/>
                <a:ea typeface="微軟正黑體" panose="020B0604030504040204" pitchFamily="34" charset="-120"/>
              </a:rPr>
              <a:t>Iters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微軟正黑體" panose="020B0604030504040204" pitchFamily="34" charset="-120"/>
                <a:ea typeface="微軟正黑體" panose="020B0604030504040204" pitchFamily="34" charset="-120"/>
              </a:rPr>
              <a:t>Iters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19</a:t>
            </a:fld>
            <a:endParaRPr lang="en-US" dirty="0"/>
          </a:p>
        </p:txBody>
      </p:sp>
    </p:spTree>
    <p:extLst>
      <p:ext uri="{BB962C8B-B14F-4D97-AF65-F5344CB8AC3E}">
        <p14:creationId xmlns:p14="http://schemas.microsoft.com/office/powerpoint/2010/main" val="178881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2" action="ppaction://hlinksldjump"/>
              </a:rPr>
              <a:t>特徵選取（</a:t>
            </a:r>
            <a:r>
              <a:rPr lang="en-US" altLang="zh-TW" sz="3000" dirty="0">
                <a:latin typeface="微軟正黑體" panose="020B0604030504040204" pitchFamily="34" charset="-120"/>
                <a:ea typeface="微軟正黑體" panose="020B0604030504040204" pitchFamily="34" charset="-120"/>
                <a:hlinkClick r:id="rId2"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2"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切分資料（</a:t>
            </a:r>
            <a:r>
              <a:rPr lang="en-US" altLang="zh-TW" sz="3000" dirty="0">
                <a:latin typeface="微軟正黑體" panose="020B0604030504040204" pitchFamily="34" charset="-120"/>
                <a:ea typeface="微軟正黑體" panose="020B0604030504040204" pitchFamily="34" charset="-120"/>
                <a:hlinkClick r:id="rId3" action="ppaction://hlinksldjump"/>
              </a:rPr>
              <a:t>Split Data</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4" action="ppaction://hlinksldjump"/>
              </a:rPr>
              <a:t>PLA</a:t>
            </a:r>
            <a:r>
              <a:rPr lang="zh-TW" altLang="en-US" sz="3000" dirty="0">
                <a:latin typeface="微軟正黑體" panose="020B0604030504040204" pitchFamily="34" charset="-120"/>
                <a:ea typeface="微軟正黑體" panose="020B0604030504040204" pitchFamily="34" charset="-120"/>
                <a:hlinkClick r:id="rId4" action="ppaction://hlinksldjump"/>
              </a:rPr>
              <a:t> 感知器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5"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a:latin typeface="微軟正黑體" panose="020B0604030504040204" pitchFamily="34" charset="-120"/>
                <a:ea typeface="微軟正黑體" panose="020B0604030504040204" pitchFamily="34" charset="-120"/>
              </a:rPr>
              <a:t>Iters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20</a:t>
            </a:fld>
            <a:endParaRPr lang="en-US" dirty="0"/>
          </a:p>
        </p:txBody>
      </p:sp>
    </p:spTree>
    <p:extLst>
      <p:ext uri="{BB962C8B-B14F-4D97-AF65-F5344CB8AC3E}">
        <p14:creationId xmlns:p14="http://schemas.microsoft.com/office/powerpoint/2010/main" val="143972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21</a:t>
            </a:fld>
            <a:endParaRPr lang="en-US" dirty="0"/>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0252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評估模型</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VS. Precision VS.</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23</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pic>
        <p:nvPicPr>
          <p:cNvPr id="4" name="Picture 4">
            <a:extLst>
              <a:ext uri="{FF2B5EF4-FFF2-40B4-BE49-F238E27FC236}">
                <a16:creationId xmlns:a16="http://schemas.microsoft.com/office/drawing/2014/main" id="{71AF6429-C083-F7C5-85E7-0B0072E8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586" y="2274967"/>
            <a:ext cx="3162300" cy="2743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descr="在这里插入图片描述">
            <a:extLst>
              <a:ext uri="{FF2B5EF4-FFF2-40B4-BE49-F238E27FC236}">
                <a16:creationId xmlns:a16="http://schemas.microsoft.com/office/drawing/2014/main" id="{FB4B1A23-201A-6622-A15B-23C13651C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30" y="5322380"/>
            <a:ext cx="2486025" cy="79057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B22505F5-CFBE-BD04-7B6E-EB04C8B50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30" y="3962401"/>
            <a:ext cx="2619375" cy="8001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8729D0AE-BD87-C6E8-9176-E131E4D827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030" y="2607133"/>
            <a:ext cx="3886200" cy="733425"/>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524379"/>
          </a:xfrm>
        </p:spPr>
        <p:txBody>
          <a:bodyPr>
            <a:normAutofit/>
          </a:bodyPr>
          <a:lstStyle/>
          <a:p>
            <a:r>
              <a:rPr lang="zh-TW" altLang="en-US" dirty="0">
                <a:latin typeface="微軟正黑體" panose="020B0604030504040204" pitchFamily="34" charset="-120"/>
                <a:ea typeface="微軟正黑體" panose="020B0604030504040204" pitchFamily="34" charset="-120"/>
              </a:rPr>
              <a:t>正確率 </a:t>
            </a:r>
            <a:r>
              <a:rPr lang="en-US" altLang="zh-TW" dirty="0">
                <a:ea typeface="微軟正黑體" panose="020B0604030504040204" pitchFamily="34" charset="-120"/>
              </a:rPr>
              <a:t>A</a:t>
            </a:r>
            <a:r>
              <a:rPr lang="en-US" altLang="zh-TW" dirty="0">
                <a:latin typeface="微軟正黑體" panose="020B0604030504040204" pitchFamily="34" charset="-120"/>
                <a:ea typeface="微軟正黑體" panose="020B0604030504040204" pitchFamily="34" charset="-120"/>
              </a:rPr>
              <a:t>ccuracy</a:t>
            </a:r>
            <a:r>
              <a:rPr lang="zh-TW" altLang="en-US" dirty="0">
                <a:latin typeface="微軟正黑體" panose="020B0604030504040204" pitchFamily="34" charset="-120"/>
                <a:ea typeface="微軟正黑體" panose="020B0604030504040204" pitchFamily="34" charset="-120"/>
              </a:rPr>
              <a:t>：在所有情況中，正確判斷真假的比例。</a:t>
            </a:r>
            <a:endParaRPr lang="en-US" altLang="zh-TW" dirty="0">
              <a:latin typeface="微軟正黑體" panose="020B0604030504040204" pitchFamily="34" charset="-120"/>
              <a:ea typeface="微軟正黑體" panose="020B0604030504040204" pitchFamily="34" charset="-120"/>
            </a:endParaRPr>
          </a:p>
        </p:txBody>
      </p:sp>
      <p:sp>
        <p:nvSpPr>
          <p:cNvPr id="6" name="內容版面配置區 4">
            <a:extLst>
              <a:ext uri="{FF2B5EF4-FFF2-40B4-BE49-F238E27FC236}">
                <a16:creationId xmlns:a16="http://schemas.microsoft.com/office/drawing/2014/main" id="{F0336AD9-0F4C-029E-3A4F-BF1A80B7074C}"/>
              </a:ext>
            </a:extLst>
          </p:cNvPr>
          <p:cNvSpPr txBox="1">
            <a:spLocks/>
          </p:cNvSpPr>
          <p:nvPr/>
        </p:nvSpPr>
        <p:spPr>
          <a:xfrm>
            <a:off x="569030" y="3428477"/>
            <a:ext cx="8154556" cy="533924"/>
          </a:xfrm>
          <a:prstGeom prst="rect">
            <a:avLst/>
          </a:prstGeom>
        </p:spPr>
        <p:txBody>
          <a:bodyPr vert="horz" lIns="91440" tIns="45720" rIns="91440" bIns="45720" rtlCol="0">
            <a:normAutofit/>
          </a:bodyPr>
          <a:lstStyle>
            <a:lvl1pPr marL="228600" indent="-228600">
              <a:lnSpc>
                <a:spcPct val="110000"/>
              </a:lnSpc>
              <a:spcBef>
                <a:spcPts val="1000"/>
              </a:spcBef>
              <a:buFont typeface="Arial" panose="020B0604020202020204" pitchFamily="34" charset="0"/>
              <a:buChar char="•"/>
              <a:defRPr sz="2400">
                <a:latin typeface="微軟正黑體" panose="020B0604030504040204" pitchFamily="34" charset="-120"/>
                <a:ea typeface="微軟正黑體" panose="020B0604030504040204" pitchFamily="34" charset="-120"/>
              </a:defRPr>
            </a:lvl1pPr>
            <a:lvl2pPr marL="685800" indent="-228600">
              <a:lnSpc>
                <a:spcPct val="110000"/>
              </a:lnSpc>
              <a:spcBef>
                <a:spcPts val="500"/>
              </a:spcBef>
              <a:buFont typeface="Arial" panose="020B0604020202020204" pitchFamily="34" charset="0"/>
              <a:buChar char="•"/>
              <a:defRPr sz="2000"/>
            </a:lvl2pPr>
            <a:lvl3pPr marL="1143000" indent="-228600">
              <a:lnSpc>
                <a:spcPct val="110000"/>
              </a:lnSpc>
              <a:spcBef>
                <a:spcPts val="500"/>
              </a:spcBef>
              <a:buFont typeface="Arial" panose="020B0604020202020204" pitchFamily="34" charset="0"/>
              <a:buChar char="•"/>
            </a:lvl3pPr>
            <a:lvl4pPr marL="1600200" indent="-228600">
              <a:lnSpc>
                <a:spcPct val="110000"/>
              </a:lnSpc>
              <a:spcBef>
                <a:spcPts val="500"/>
              </a:spcBef>
              <a:buFont typeface="Arial" panose="020B0604020202020204" pitchFamily="34" charset="0"/>
              <a:buChar char="•"/>
              <a:defRPr sz="1600"/>
            </a:lvl4pPr>
            <a:lvl5pPr marL="2057400" indent="-228600">
              <a:lnSpc>
                <a:spcPct val="110000"/>
              </a:lnSpc>
              <a:spcBef>
                <a:spcPts val="5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dirty="0"/>
              <a:t>精確率 </a:t>
            </a:r>
            <a:r>
              <a:rPr lang="en-US" altLang="zh-TW" dirty="0"/>
              <a:t>Precision</a:t>
            </a:r>
            <a:r>
              <a:rPr lang="zh-TW" altLang="en-US" dirty="0"/>
              <a:t>：判斷為真的情況下，有多少是真的真。</a:t>
            </a:r>
            <a:endParaRPr lang="en-US" altLang="zh-TW" dirty="0"/>
          </a:p>
        </p:txBody>
      </p:sp>
      <p:sp>
        <p:nvSpPr>
          <p:cNvPr id="7" name="內容版面配置區 4">
            <a:extLst>
              <a:ext uri="{FF2B5EF4-FFF2-40B4-BE49-F238E27FC236}">
                <a16:creationId xmlns:a16="http://schemas.microsoft.com/office/drawing/2014/main" id="{341DE814-07F3-FE63-64CA-27685B774328}"/>
              </a:ext>
            </a:extLst>
          </p:cNvPr>
          <p:cNvSpPr txBox="1">
            <a:spLocks/>
          </p:cNvSpPr>
          <p:nvPr/>
        </p:nvSpPr>
        <p:spPr>
          <a:xfrm>
            <a:off x="569030" y="4788456"/>
            <a:ext cx="8154556" cy="5339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latin typeface="微軟正黑體" panose="020B0604030504040204" pitchFamily="34" charset="-120"/>
                <a:ea typeface="微軟正黑體" panose="020B0604030504040204" pitchFamily="34" charset="-120"/>
              </a:rPr>
              <a:t>召回率 </a:t>
            </a: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：為真的情況下，有多少被正確判斷出來。</a:t>
            </a:r>
            <a:endParaRPr lang="en-US" altLang="zh-TW"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25</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43944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61219975-BA53-7C71-8272-1C20C98BA92A}"/>
              </a:ext>
            </a:extLst>
          </p:cNvPr>
          <p:cNvPicPr>
            <a:picLocks noChangeAspect="1"/>
          </p:cNvPicPr>
          <p:nvPr/>
        </p:nvPicPr>
        <p:blipFill>
          <a:blip r:embed="rId3"/>
          <a:stretch>
            <a:fillRect/>
          </a:stretch>
        </p:blipFill>
        <p:spPr>
          <a:xfrm>
            <a:off x="6672972" y="3485391"/>
            <a:ext cx="4949998"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Setosa</a:t>
            </a:r>
          </a:p>
        </p:txBody>
      </p:sp>
      <p:sp>
        <p:nvSpPr>
          <p:cNvPr id="7" name="文字方塊 6">
            <a:extLst>
              <a:ext uri="{FF2B5EF4-FFF2-40B4-BE49-F238E27FC236}">
                <a16:creationId xmlns:a16="http://schemas.microsoft.com/office/drawing/2014/main" id="{7CDFA3A4-624B-26A6-0E34-ADDA9997CEDC}"/>
              </a:ext>
            </a:extLst>
          </p:cNvPr>
          <p:cNvSpPr txBox="1"/>
          <p:nvPr/>
        </p:nvSpPr>
        <p:spPr>
          <a:xfrm>
            <a:off x="5302429" y="4263362"/>
            <a:ext cx="1370543"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A404DD2D-5425-7158-A51F-BC6AAA90C4D1}"/>
              </a:ext>
            </a:extLst>
          </p:cNvPr>
          <p:cNvSpPr txBox="1"/>
          <p:nvPr/>
        </p:nvSpPr>
        <p:spPr>
          <a:xfrm>
            <a:off x="8978777" y="300885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E821FEC9-D9B6-5A0A-6482-D1A8A74F6EDB}"/>
              </a:ext>
            </a:extLst>
          </p:cNvPr>
          <p:cNvSpPr txBox="1"/>
          <p:nvPr/>
        </p:nvSpPr>
        <p:spPr>
          <a:xfrm>
            <a:off x="10905324" y="475115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17DF037-5FC1-3527-FF04-F4640C5DB0F5}"/>
              </a:ext>
            </a:extLst>
          </p:cNvPr>
          <p:cNvSpPr txBox="1"/>
          <p:nvPr/>
        </p:nvSpPr>
        <p:spPr>
          <a:xfrm>
            <a:off x="9588406" y="405426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9" name="文字方塊 8">
            <a:extLst>
              <a:ext uri="{FF2B5EF4-FFF2-40B4-BE49-F238E27FC236}">
                <a16:creationId xmlns:a16="http://schemas.microsoft.com/office/drawing/2014/main" id="{96C062D6-75E5-3C1E-B3E4-D86DBB711EF4}"/>
              </a:ext>
            </a:extLst>
          </p:cNvPr>
          <p:cNvSpPr txBox="1"/>
          <p:nvPr/>
        </p:nvSpPr>
        <p:spPr>
          <a:xfrm>
            <a:off x="10845205" y="4051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1" name="文字方塊 10">
            <a:extLst>
              <a:ext uri="{FF2B5EF4-FFF2-40B4-BE49-F238E27FC236}">
                <a16:creationId xmlns:a16="http://schemas.microsoft.com/office/drawing/2014/main" id="{A1B25741-B0F2-58DF-9A12-D723FB0B7138}"/>
              </a:ext>
            </a:extLst>
          </p:cNvPr>
          <p:cNvSpPr txBox="1"/>
          <p:nvPr/>
        </p:nvSpPr>
        <p:spPr>
          <a:xfrm>
            <a:off x="9588405" y="475115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4046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a:extLst>
              <a:ext uri="{FF2B5EF4-FFF2-40B4-BE49-F238E27FC236}">
                <a16:creationId xmlns:a16="http://schemas.microsoft.com/office/drawing/2014/main" id="{6583CD73-6DB1-1391-EA1E-8B415EC78FCB}"/>
              </a:ext>
            </a:extLst>
          </p:cNvPr>
          <p:cNvPicPr>
            <a:picLocks noChangeAspect="1"/>
          </p:cNvPicPr>
          <p:nvPr/>
        </p:nvPicPr>
        <p:blipFill>
          <a:blip r:embed="rId3"/>
          <a:stretch>
            <a:fillRect/>
          </a:stretch>
        </p:blipFill>
        <p:spPr>
          <a:xfrm>
            <a:off x="7446319" y="2717161"/>
            <a:ext cx="4320000" cy="125248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 Validation</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9" name="圖片 8">
            <a:extLst>
              <a:ext uri="{FF2B5EF4-FFF2-40B4-BE49-F238E27FC236}">
                <a16:creationId xmlns:a16="http://schemas.microsoft.com/office/drawing/2014/main" id="{8C108B3F-2F13-CD29-172C-73C430AFF1BE}"/>
              </a:ext>
            </a:extLst>
          </p:cNvPr>
          <p:cNvPicPr>
            <a:picLocks noChangeAspect="1"/>
          </p:cNvPicPr>
          <p:nvPr/>
        </p:nvPicPr>
        <p:blipFill>
          <a:blip r:embed="rId4"/>
          <a:stretch>
            <a:fillRect/>
          </a:stretch>
        </p:blipFill>
        <p:spPr>
          <a:xfrm>
            <a:off x="569030" y="3286457"/>
            <a:ext cx="4801270" cy="876422"/>
          </a:xfrm>
          <a:prstGeom prst="rect">
            <a:avLst/>
          </a:prstGeom>
          <a:noFill/>
          <a:ln w="3175">
            <a:solidFill>
              <a:schemeClr val="tx1"/>
            </a:solidFill>
          </a:ln>
        </p:spPr>
      </p:pic>
      <p:sp>
        <p:nvSpPr>
          <p:cNvPr id="18" name="文字方塊 17">
            <a:extLst>
              <a:ext uri="{FF2B5EF4-FFF2-40B4-BE49-F238E27FC236}">
                <a16:creationId xmlns:a16="http://schemas.microsoft.com/office/drawing/2014/main" id="{F4B10B88-99B8-702C-F5CA-32BF24D46E99}"/>
              </a:ext>
            </a:extLst>
          </p:cNvPr>
          <p:cNvSpPr txBox="1"/>
          <p:nvPr/>
        </p:nvSpPr>
        <p:spPr>
          <a:xfrm>
            <a:off x="9122126" y="2203242"/>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6258663" y="3138646"/>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6726164E-6BE0-0D3E-85C4-5CA4C28F5749}"/>
              </a:ext>
            </a:extLst>
          </p:cNvPr>
          <p:cNvSpPr txBox="1"/>
          <p:nvPr/>
        </p:nvSpPr>
        <p:spPr>
          <a:xfrm>
            <a:off x="11233700" y="3560131"/>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53AB0E24-1F8E-305E-0292-98FBAC571274}"/>
              </a:ext>
            </a:extLst>
          </p:cNvPr>
          <p:cNvSpPr txBox="1"/>
          <p:nvPr/>
        </p:nvSpPr>
        <p:spPr>
          <a:xfrm>
            <a:off x="9994313" y="310831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B4AB753-3878-38B2-9223-ED08E4A78A26}"/>
              </a:ext>
            </a:extLst>
          </p:cNvPr>
          <p:cNvSpPr txBox="1"/>
          <p:nvPr/>
        </p:nvSpPr>
        <p:spPr>
          <a:xfrm>
            <a:off x="11173581" y="310556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5483169B-4E93-F6D2-3CC7-A7ED8F726C4B}"/>
              </a:ext>
            </a:extLst>
          </p:cNvPr>
          <p:cNvSpPr txBox="1"/>
          <p:nvPr/>
        </p:nvSpPr>
        <p:spPr>
          <a:xfrm>
            <a:off x="9994312" y="356013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0" name="內容版面配置區 4">
            <a:extLst>
              <a:ext uri="{FF2B5EF4-FFF2-40B4-BE49-F238E27FC236}">
                <a16:creationId xmlns:a16="http://schemas.microsoft.com/office/drawing/2014/main" id="{3B83822D-D8A5-1CFF-B925-D93D13228D7A}"/>
              </a:ext>
            </a:extLst>
          </p:cNvPr>
          <p:cNvSpPr txBox="1">
            <a:spLocks/>
          </p:cNvSpPr>
          <p:nvPr/>
        </p:nvSpPr>
        <p:spPr>
          <a:xfrm>
            <a:off x="7384741" y="4163411"/>
            <a:ext cx="4381578" cy="25136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83.33%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endParaRPr lang="en-US" altLang="zh-TW" b="1"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398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Validation</a:t>
            </a:r>
            <a:endParaRPr lang="zh-TW" altLang="en-US" dirty="0">
              <a:latin typeface="微軟正黑體" panose="020B0604030504040204" pitchFamily="34" charset="-120"/>
              <a:ea typeface="微軟正黑體" panose="020B0604030504040204" pitchFamily="34" charset="-120"/>
            </a:endParaRPr>
          </a:p>
        </p:txBody>
      </p:sp>
      <p:graphicFrame>
        <p:nvGraphicFramePr>
          <p:cNvPr id="13" name="內容版面配置區 12">
            <a:extLst>
              <a:ext uri="{FF2B5EF4-FFF2-40B4-BE49-F238E27FC236}">
                <a16:creationId xmlns:a16="http://schemas.microsoft.com/office/drawing/2014/main" id="{2F77E6C2-5E46-F4FA-3912-ED26F03148D0}"/>
              </a:ext>
            </a:extLst>
          </p:cNvPr>
          <p:cNvGraphicFramePr>
            <a:graphicFrameLocks noGrp="1"/>
          </p:cNvGraphicFramePr>
          <p:nvPr>
            <p:ph idx="1"/>
            <p:extLst>
              <p:ext uri="{D42A27DB-BD31-4B8C-83A1-F6EECF244321}">
                <p14:modId xmlns:p14="http://schemas.microsoft.com/office/powerpoint/2010/main" val="46491230"/>
              </p:ext>
            </p:extLst>
          </p:nvPr>
        </p:nvGraphicFramePr>
        <p:xfrm>
          <a:off x="588580" y="2175641"/>
          <a:ext cx="11109434" cy="4372305"/>
        </p:xfrm>
        <a:graphic>
          <a:graphicData uri="http://schemas.openxmlformats.org/drawingml/2006/table">
            <a:tbl>
              <a:tblPr/>
              <a:tblGrid>
                <a:gridCol w="1536310">
                  <a:extLst>
                    <a:ext uri="{9D8B030D-6E8A-4147-A177-3AD203B41FA5}">
                      <a16:colId xmlns:a16="http://schemas.microsoft.com/office/drawing/2014/main" val="2600284262"/>
                    </a:ext>
                  </a:extLst>
                </a:gridCol>
                <a:gridCol w="3120628">
                  <a:extLst>
                    <a:ext uri="{9D8B030D-6E8A-4147-A177-3AD203B41FA5}">
                      <a16:colId xmlns:a16="http://schemas.microsoft.com/office/drawing/2014/main" val="3255737191"/>
                    </a:ext>
                  </a:extLst>
                </a:gridCol>
                <a:gridCol w="1757153">
                  <a:extLst>
                    <a:ext uri="{9D8B030D-6E8A-4147-A177-3AD203B41FA5}">
                      <a16:colId xmlns:a16="http://schemas.microsoft.com/office/drawing/2014/main" val="3717243654"/>
                    </a:ext>
                  </a:extLst>
                </a:gridCol>
                <a:gridCol w="2506103">
                  <a:extLst>
                    <a:ext uri="{9D8B030D-6E8A-4147-A177-3AD203B41FA5}">
                      <a16:colId xmlns:a16="http://schemas.microsoft.com/office/drawing/2014/main" val="2272150096"/>
                    </a:ext>
                  </a:extLst>
                </a:gridCol>
                <a:gridCol w="2189240">
                  <a:extLst>
                    <a:ext uri="{9D8B030D-6E8A-4147-A177-3AD203B41FA5}">
                      <a16:colId xmlns:a16="http://schemas.microsoft.com/office/drawing/2014/main" val="1376125155"/>
                    </a:ext>
                  </a:extLst>
                </a:gridCol>
              </a:tblGrid>
              <a:tr h="874461">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grid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預測</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874920817"/>
                  </a:ext>
                </a:extLst>
              </a:tr>
              <a:tr h="874461">
                <a:tc>
                  <a:txBody>
                    <a:bodyPr/>
                    <a:lstStyle/>
                    <a:p>
                      <a:pPr algn="l"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Validation</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08696977"/>
                  </a:ext>
                </a:extLst>
              </a:tr>
              <a:tr h="874461">
                <a:tc row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真實</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5</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61777163"/>
                  </a:ext>
                </a:extLst>
              </a:tr>
              <a:tr h="874461">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5</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485949276"/>
                  </a:ext>
                </a:extLst>
              </a:tr>
              <a:tr h="874461">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4</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205342311"/>
                  </a:ext>
                </a:extLst>
              </a:tr>
            </a:tbl>
          </a:graphicData>
        </a:graphic>
      </p:graphicFrame>
    </p:spTree>
    <p:extLst>
      <p:ext uri="{BB962C8B-B14F-4D97-AF65-F5344CB8AC3E}">
        <p14:creationId xmlns:p14="http://schemas.microsoft.com/office/powerpoint/2010/main" val="198333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2BA6E6CA-52F2-762C-EE18-2EDB2E0CDE29}"/>
              </a:ext>
            </a:extLst>
          </p:cNvPr>
          <p:cNvPicPr>
            <a:picLocks noChangeAspect="1"/>
          </p:cNvPicPr>
          <p:nvPr/>
        </p:nvPicPr>
        <p:blipFill>
          <a:blip r:embed="rId3"/>
          <a:stretch>
            <a:fillRect/>
          </a:stretch>
        </p:blipFill>
        <p:spPr>
          <a:xfrm>
            <a:off x="7020871" y="2907792"/>
            <a:ext cx="4584613" cy="1800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First PLA 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30</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個</a:t>
            </a:r>
          </a:p>
          <a:p>
            <a:pPr>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正確率：</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Setosa</a:t>
            </a:r>
          </a:p>
        </p:txBody>
      </p:sp>
      <p:sp>
        <p:nvSpPr>
          <p:cNvPr id="16" name="文字方塊 15">
            <a:extLst>
              <a:ext uri="{FF2B5EF4-FFF2-40B4-BE49-F238E27FC236}">
                <a16:creationId xmlns:a16="http://schemas.microsoft.com/office/drawing/2014/main" id="{AF5A5FF8-0883-15CE-3D1A-ADF618502C17}"/>
              </a:ext>
            </a:extLst>
          </p:cNvPr>
          <p:cNvSpPr txBox="1"/>
          <p:nvPr/>
        </p:nvSpPr>
        <p:spPr>
          <a:xfrm>
            <a:off x="8961291"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22E5A21B-B398-EB66-216F-1AD5030DD28F}"/>
              </a:ext>
            </a:extLst>
          </p:cNvPr>
          <p:cNvSpPr txBox="1"/>
          <p:nvPr/>
        </p:nvSpPr>
        <p:spPr>
          <a:xfrm>
            <a:off x="5894793" y="3636344"/>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F55C882A-665B-DA1A-3AFE-B784DF9FF55E}"/>
              </a:ext>
            </a:extLst>
          </p:cNvPr>
          <p:cNvSpPr txBox="1"/>
          <p:nvPr/>
        </p:nvSpPr>
        <p:spPr>
          <a:xfrm>
            <a:off x="10892658" y="4087894"/>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E9909280-B405-654B-E3BB-11F6C5531006}"/>
              </a:ext>
            </a:extLst>
          </p:cNvPr>
          <p:cNvSpPr txBox="1"/>
          <p:nvPr/>
        </p:nvSpPr>
        <p:spPr>
          <a:xfrm>
            <a:off x="9630760" y="3497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AAFB37E0-9523-CCD3-7147-8136D2015331}"/>
              </a:ext>
            </a:extLst>
          </p:cNvPr>
          <p:cNvSpPr txBox="1"/>
          <p:nvPr/>
        </p:nvSpPr>
        <p:spPr>
          <a:xfrm>
            <a:off x="10832539" y="349784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6BE6B580-07A3-2C57-708B-08A3858E7E6F}"/>
              </a:ext>
            </a:extLst>
          </p:cNvPr>
          <p:cNvSpPr txBox="1"/>
          <p:nvPr/>
        </p:nvSpPr>
        <p:spPr>
          <a:xfrm>
            <a:off x="9630760" y="4087896"/>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投影片編號版面配置區 8">
            <a:extLst>
              <a:ext uri="{FF2B5EF4-FFF2-40B4-BE49-F238E27FC236}">
                <a16:creationId xmlns:a16="http://schemas.microsoft.com/office/drawing/2014/main" id="{695A0CDD-1E6C-3599-4ABD-34C75AC7E2E3}"/>
              </a:ext>
            </a:extLst>
          </p:cNvPr>
          <p:cNvSpPr>
            <a:spLocks noGrp="1"/>
          </p:cNvSpPr>
          <p:nvPr>
            <p:ph type="sldNum" sz="quarter" idx="12"/>
          </p:nvPr>
        </p:nvSpPr>
        <p:spPr/>
        <p:txBody>
          <a:bodyPr/>
          <a:lstStyle/>
          <a:p>
            <a:fld id="{B2DC25EE-239B-4C5F-AAD1-255A7D5F1EE2}" type="slidenum">
              <a:rPr lang="en-US" smtClean="0"/>
              <a:t>29</a:t>
            </a:fld>
            <a:endParaRPr lang="en-US" dirty="0"/>
          </a:p>
        </p:txBody>
      </p:sp>
      <p:sp>
        <p:nvSpPr>
          <p:cNvPr id="10" name="頁尾版面配置區 9">
            <a:extLst>
              <a:ext uri="{FF2B5EF4-FFF2-40B4-BE49-F238E27FC236}">
                <a16:creationId xmlns:a16="http://schemas.microsoft.com/office/drawing/2014/main" id="{356A7E1E-5BD8-CFEE-8C96-BE348A9FD00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34633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Second PLA</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19</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1.0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18" name="圖片 17">
            <a:extLst>
              <a:ext uri="{FF2B5EF4-FFF2-40B4-BE49-F238E27FC236}">
                <a16:creationId xmlns:a16="http://schemas.microsoft.com/office/drawing/2014/main" id="{5E2044A1-4732-E4B5-84F9-6B94F838F4D7}"/>
              </a:ext>
            </a:extLst>
          </p:cNvPr>
          <p:cNvPicPr>
            <a:picLocks noChangeAspect="1"/>
          </p:cNvPicPr>
          <p:nvPr/>
        </p:nvPicPr>
        <p:blipFill>
          <a:blip r:embed="rId4"/>
          <a:stretch>
            <a:fillRect/>
          </a:stretch>
        </p:blipFill>
        <p:spPr>
          <a:xfrm>
            <a:off x="7067027" y="2715431"/>
            <a:ext cx="4889669" cy="1352205"/>
          </a:xfrm>
          <a:prstGeom prst="rect">
            <a:avLst/>
          </a:prstGeom>
          <a:noFill/>
          <a:ln w="3175">
            <a:solidFill>
              <a:schemeClr val="tx1"/>
            </a:solidFill>
          </a:ln>
        </p:spPr>
      </p:pic>
      <p:sp>
        <p:nvSpPr>
          <p:cNvPr id="19" name="文字方塊 18">
            <a:extLst>
              <a:ext uri="{FF2B5EF4-FFF2-40B4-BE49-F238E27FC236}">
                <a16:creationId xmlns:a16="http://schemas.microsoft.com/office/drawing/2014/main" id="{47AAE076-4B50-383C-D2C0-9C9F34BEC25C}"/>
              </a:ext>
            </a:extLst>
          </p:cNvPr>
          <p:cNvSpPr txBox="1"/>
          <p:nvPr/>
        </p:nvSpPr>
        <p:spPr>
          <a:xfrm>
            <a:off x="9211092" y="2184579"/>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CEA26424-FBB8-E149-C47A-E07AB919E4BE}"/>
              </a:ext>
            </a:extLst>
          </p:cNvPr>
          <p:cNvSpPr txBox="1"/>
          <p:nvPr/>
        </p:nvSpPr>
        <p:spPr>
          <a:xfrm>
            <a:off x="5940949" y="3135921"/>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pic>
        <p:nvPicPr>
          <p:cNvPr id="28" name="圖片 27">
            <a:extLst>
              <a:ext uri="{FF2B5EF4-FFF2-40B4-BE49-F238E27FC236}">
                <a16:creationId xmlns:a16="http://schemas.microsoft.com/office/drawing/2014/main" id="{F74ED2B4-893A-07CE-3B3D-D377D75DEC2D}"/>
              </a:ext>
            </a:extLst>
          </p:cNvPr>
          <p:cNvPicPr>
            <a:picLocks noChangeAspect="1"/>
          </p:cNvPicPr>
          <p:nvPr/>
        </p:nvPicPr>
        <p:blipFill>
          <a:blip r:embed="rId5"/>
          <a:stretch>
            <a:fillRect/>
          </a:stretch>
        </p:blipFill>
        <p:spPr>
          <a:xfrm>
            <a:off x="573690" y="3307449"/>
            <a:ext cx="4884290" cy="878400"/>
          </a:xfrm>
          <a:prstGeom prst="rect">
            <a:avLst/>
          </a:prstGeom>
          <a:noFill/>
          <a:ln w="3175">
            <a:solidFill>
              <a:schemeClr val="tx1"/>
            </a:solidFill>
          </a:ln>
        </p:spPr>
      </p:pic>
      <p:sp>
        <p:nvSpPr>
          <p:cNvPr id="3" name="文字方塊 2">
            <a:extLst>
              <a:ext uri="{FF2B5EF4-FFF2-40B4-BE49-F238E27FC236}">
                <a16:creationId xmlns:a16="http://schemas.microsoft.com/office/drawing/2014/main" id="{54D1A5FF-5300-7AFB-777C-0A1F98DA0BA4}"/>
              </a:ext>
            </a:extLst>
          </p:cNvPr>
          <p:cNvSpPr txBox="1"/>
          <p:nvPr/>
        </p:nvSpPr>
        <p:spPr>
          <a:xfrm>
            <a:off x="11232117" y="3602793"/>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B2D484D7-58BD-CECB-0D44-E4B0FABAF66F}"/>
              </a:ext>
            </a:extLst>
          </p:cNvPr>
          <p:cNvSpPr txBox="1"/>
          <p:nvPr/>
        </p:nvSpPr>
        <p:spPr>
          <a:xfrm>
            <a:off x="9794617" y="312625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7" name="文字方塊 6">
            <a:extLst>
              <a:ext uri="{FF2B5EF4-FFF2-40B4-BE49-F238E27FC236}">
                <a16:creationId xmlns:a16="http://schemas.microsoft.com/office/drawing/2014/main" id="{5DC584C3-46B0-EABA-FCDC-40D586AED466}"/>
              </a:ext>
            </a:extLst>
          </p:cNvPr>
          <p:cNvSpPr txBox="1"/>
          <p:nvPr/>
        </p:nvSpPr>
        <p:spPr>
          <a:xfrm>
            <a:off x="11171998" y="3126254"/>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8" name="文字方塊 7">
            <a:extLst>
              <a:ext uri="{FF2B5EF4-FFF2-40B4-BE49-F238E27FC236}">
                <a16:creationId xmlns:a16="http://schemas.microsoft.com/office/drawing/2014/main" id="{F5C2801F-B906-A9C5-CA58-3E286F897375}"/>
              </a:ext>
            </a:extLst>
          </p:cNvPr>
          <p:cNvSpPr txBox="1"/>
          <p:nvPr/>
        </p:nvSpPr>
        <p:spPr>
          <a:xfrm>
            <a:off x="9794617" y="3602793"/>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9" name="內容版面配置區 4">
            <a:extLst>
              <a:ext uri="{FF2B5EF4-FFF2-40B4-BE49-F238E27FC236}">
                <a16:creationId xmlns:a16="http://schemas.microsoft.com/office/drawing/2014/main" id="{A3C7AB30-FAF2-E503-F416-DF151C2A86C3}"/>
              </a:ext>
            </a:extLst>
          </p:cNvPr>
          <p:cNvSpPr txBox="1">
            <a:spLocks/>
          </p:cNvSpPr>
          <p:nvPr/>
        </p:nvSpPr>
        <p:spPr>
          <a:xfrm>
            <a:off x="7067027" y="4185849"/>
            <a:ext cx="4884291" cy="216502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Precision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100.0%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90.0%</a:t>
            </a:r>
          </a:p>
        </p:txBody>
      </p:sp>
      <p:sp>
        <p:nvSpPr>
          <p:cNvPr id="10" name="投影片編號版面配置區 9">
            <a:extLst>
              <a:ext uri="{FF2B5EF4-FFF2-40B4-BE49-F238E27FC236}">
                <a16:creationId xmlns:a16="http://schemas.microsoft.com/office/drawing/2014/main" id="{E3CCA2D6-2F80-603F-D29E-B434845DF1CE}"/>
              </a:ext>
            </a:extLst>
          </p:cNvPr>
          <p:cNvSpPr>
            <a:spLocks noGrp="1"/>
          </p:cNvSpPr>
          <p:nvPr>
            <p:ph type="sldNum" sz="quarter" idx="12"/>
          </p:nvPr>
        </p:nvSpPr>
        <p:spPr/>
        <p:txBody>
          <a:bodyPr/>
          <a:lstStyle/>
          <a:p>
            <a:fld id="{B2DC25EE-239B-4C5F-AAD1-255A7D5F1EE2}" type="slidenum">
              <a:rPr lang="en-US" smtClean="0"/>
              <a:t>30</a:t>
            </a:fld>
            <a:endParaRPr lang="en-US" dirty="0"/>
          </a:p>
        </p:txBody>
      </p:sp>
      <p:sp>
        <p:nvSpPr>
          <p:cNvPr id="11" name="頁尾版面配置區 10">
            <a:extLst>
              <a:ext uri="{FF2B5EF4-FFF2-40B4-BE49-F238E27FC236}">
                <a16:creationId xmlns:a16="http://schemas.microsoft.com/office/drawing/2014/main" id="{FC258E64-37AD-587D-590B-F65AD4C12B8B}"/>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86085742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Test</a:t>
            </a:r>
            <a:endParaRPr lang="zh-TW" altLang="en-US" dirty="0">
              <a:latin typeface="微軟正黑體" panose="020B0604030504040204" pitchFamily="34" charset="-120"/>
              <a:ea typeface="微軟正黑體" panose="020B0604030504040204" pitchFamily="34" charset="-120"/>
            </a:endParaRPr>
          </a:p>
        </p:txBody>
      </p:sp>
      <p:graphicFrame>
        <p:nvGraphicFramePr>
          <p:cNvPr id="12" name="內容版面配置區 11">
            <a:extLst>
              <a:ext uri="{FF2B5EF4-FFF2-40B4-BE49-F238E27FC236}">
                <a16:creationId xmlns:a16="http://schemas.microsoft.com/office/drawing/2014/main" id="{A8C81F2A-6376-6D4E-EFFD-4333EEFADEF2}"/>
              </a:ext>
            </a:extLst>
          </p:cNvPr>
          <p:cNvGraphicFramePr>
            <a:graphicFrameLocks noGrp="1"/>
          </p:cNvGraphicFramePr>
          <p:nvPr>
            <p:ph idx="1"/>
            <p:extLst>
              <p:ext uri="{D42A27DB-BD31-4B8C-83A1-F6EECF244321}">
                <p14:modId xmlns:p14="http://schemas.microsoft.com/office/powerpoint/2010/main" val="3193083004"/>
              </p:ext>
            </p:extLst>
          </p:nvPr>
        </p:nvGraphicFramePr>
        <p:xfrm>
          <a:off x="525517" y="2186150"/>
          <a:ext cx="11140966" cy="4529960"/>
        </p:xfrm>
        <a:graphic>
          <a:graphicData uri="http://schemas.openxmlformats.org/drawingml/2006/table">
            <a:tbl>
              <a:tblPr/>
              <a:tblGrid>
                <a:gridCol w="1540671">
                  <a:extLst>
                    <a:ext uri="{9D8B030D-6E8A-4147-A177-3AD203B41FA5}">
                      <a16:colId xmlns:a16="http://schemas.microsoft.com/office/drawing/2014/main" val="3776033230"/>
                    </a:ext>
                  </a:extLst>
                </a:gridCol>
                <a:gridCol w="3129484">
                  <a:extLst>
                    <a:ext uri="{9D8B030D-6E8A-4147-A177-3AD203B41FA5}">
                      <a16:colId xmlns:a16="http://schemas.microsoft.com/office/drawing/2014/main" val="2809131337"/>
                    </a:ext>
                  </a:extLst>
                </a:gridCol>
                <a:gridCol w="1762140">
                  <a:extLst>
                    <a:ext uri="{9D8B030D-6E8A-4147-A177-3AD203B41FA5}">
                      <a16:colId xmlns:a16="http://schemas.microsoft.com/office/drawing/2014/main" val="2222549933"/>
                    </a:ext>
                  </a:extLst>
                </a:gridCol>
                <a:gridCol w="2513217">
                  <a:extLst>
                    <a:ext uri="{9D8B030D-6E8A-4147-A177-3AD203B41FA5}">
                      <a16:colId xmlns:a16="http://schemas.microsoft.com/office/drawing/2014/main" val="2856589868"/>
                    </a:ext>
                  </a:extLst>
                </a:gridCol>
                <a:gridCol w="2195454">
                  <a:extLst>
                    <a:ext uri="{9D8B030D-6E8A-4147-A177-3AD203B41FA5}">
                      <a16:colId xmlns:a16="http://schemas.microsoft.com/office/drawing/2014/main" val="119791445"/>
                    </a:ext>
                  </a:extLst>
                </a:gridCol>
              </a:tblGrid>
              <a:tr h="905992">
                <a:tc>
                  <a:txBody>
                    <a:bodyPr/>
                    <a:lstStyle/>
                    <a:p>
                      <a:pPr algn="ctr"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gridSpan="3">
                  <a:txBody>
                    <a:bodyPr/>
                    <a:lstStyle/>
                    <a:p>
                      <a:pPr algn="ctr" fontAlgn="ctr"/>
                      <a:r>
                        <a:rPr lang="zh-TW" altLang="en-US" sz="3000" u="none" strike="noStrike" dirty="0">
                          <a:effectLst/>
                          <a:latin typeface="微軟正黑體" panose="020B0604030504040204" pitchFamily="34" charset="-120"/>
                          <a:ea typeface="微軟正黑體" panose="020B0604030504040204" pitchFamily="34" charset="-120"/>
                        </a:rPr>
                        <a:t>預測</a:t>
                      </a:r>
                      <a:endParaRPr lang="zh-TW" alt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59005601"/>
                  </a:ext>
                </a:extLst>
              </a:tr>
              <a:tr h="905992">
                <a:tc>
                  <a:txBody>
                    <a:bodyPr/>
                    <a:lstStyle/>
                    <a:p>
                      <a:pPr algn="ctr" fontAlgn="ct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Validation</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13403578"/>
                  </a:ext>
                </a:extLst>
              </a:tr>
              <a:tr h="905992">
                <a:tc rowSpan="3">
                  <a:txBody>
                    <a:bodyPr/>
                    <a:lstStyle/>
                    <a:p>
                      <a:pPr algn="ctr" fontAlgn="ctr"/>
                      <a:r>
                        <a:rPr lang="zh-TW" altLang="en-US" sz="3000" u="none" strike="noStrike">
                          <a:effectLst/>
                          <a:latin typeface="微軟正黑體" panose="020B0604030504040204" pitchFamily="34" charset="-120"/>
                          <a:ea typeface="微軟正黑體" panose="020B0604030504040204" pitchFamily="34" charset="-120"/>
                        </a:rPr>
                        <a:t>真實</a:t>
                      </a:r>
                      <a:endParaRPr lang="zh-TW" altLang="en-US" sz="30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Setosa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407020199"/>
                  </a:ext>
                </a:extLst>
              </a:tr>
              <a:tr h="905992">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Versicolor</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9</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665069471"/>
                  </a:ext>
                </a:extLst>
              </a:tr>
              <a:tr h="905992">
                <a:tc vMerge="1">
                  <a:txBody>
                    <a:bodyPr/>
                    <a:lstStyle/>
                    <a:p>
                      <a:endParaRPr lang="zh-TW" altLang="en-US"/>
                    </a:p>
                  </a:txBody>
                  <a:tcP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Virginica</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3000" u="none" strike="noStrike" dirty="0">
                          <a:effectLst/>
                          <a:latin typeface="微軟正黑體" panose="020B0604030504040204" pitchFamily="34" charset="-120"/>
                          <a:ea typeface="微軟正黑體" panose="020B0604030504040204" pitchFamily="34" charset="-120"/>
                        </a:rPr>
                        <a:t>X</a:t>
                      </a:r>
                      <a:endParaRPr lang="en-US"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3000" u="none" strike="noStrike" dirty="0">
                          <a:effectLst/>
                          <a:latin typeface="微軟正黑體" panose="020B0604030504040204" pitchFamily="34" charset="-120"/>
                          <a:ea typeface="微軟正黑體" panose="020B0604030504040204" pitchFamily="34" charset="-120"/>
                        </a:rPr>
                        <a:t>10</a:t>
                      </a:r>
                      <a:endParaRPr lang="en-US" altLang="zh-TW" sz="3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991711824"/>
                  </a:ext>
                </a:extLst>
              </a:tr>
            </a:tbl>
          </a:graphicData>
        </a:graphic>
      </p:graphicFrame>
    </p:spTree>
    <p:extLst>
      <p:ext uri="{BB962C8B-B14F-4D97-AF65-F5344CB8AC3E}">
        <p14:creationId xmlns:p14="http://schemas.microsoft.com/office/powerpoint/2010/main" val="154975054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關於</a:t>
            </a:r>
            <a:r>
              <a:rPr lang="en-US" altLang="zh-TW" dirty="0">
                <a:latin typeface="微軟正黑體" panose="020B0604030504040204" pitchFamily="34" charset="-120"/>
                <a:ea typeface="微軟正黑體" panose="020B0604030504040204" pitchFamily="34" charset="-120"/>
              </a:rPr>
              <a:t> Second PLA</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5767224" cy="1549664"/>
          </a:xfrm>
        </p:spPr>
        <p:txBody>
          <a:bodyPr>
            <a:normAutofit/>
          </a:bodyPr>
          <a:lstStyle/>
          <a:p>
            <a:r>
              <a:rPr lang="zh-TW" altLang="en-US" dirty="0">
                <a:latin typeface="微軟正黑體" panose="020B0604030504040204" pitchFamily="34" charset="-120"/>
                <a:ea typeface="微軟正黑體" panose="020B0604030504040204" pitchFamily="34" charset="-120"/>
              </a:rPr>
              <a:t>驗證所有</a:t>
            </a: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資料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95</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5.0</a:t>
            </a:r>
            <a:r>
              <a:rPr lang="zh-TW" altLang="en-US" dirty="0">
                <a:latin typeface="微軟正黑體" panose="020B0604030504040204" pitchFamily="34" charset="-120"/>
                <a:ea typeface="微軟正黑體" panose="020B0604030504040204" pitchFamily="34" charset="-120"/>
              </a:rPr>
              <a:t>個</a:t>
            </a: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511862" y="1528161"/>
            <a:ext cx="2236759" cy="400110"/>
          </a:xfrm>
          <a:prstGeom prst="rect">
            <a:avLst/>
          </a:prstGeom>
          <a:noFill/>
        </p:spPr>
        <p:txBody>
          <a:bodyPr wrap="square">
            <a:spAutoFit/>
          </a:bodyPr>
          <a:lstStyle/>
          <a:p>
            <a:pPr algn="r"/>
            <a:r>
              <a:rPr lang="zh-TW" altLang="en-US" sz="2000" dirty="0">
                <a:latin typeface="微軟正黑體" panose="020B0604030504040204" pitchFamily="34" charset="-120"/>
                <a:ea typeface="微軟正黑體" panose="020B0604030504040204" pitchFamily="34" charset="-120"/>
              </a:rPr>
              <a:t>區分</a:t>
            </a:r>
            <a:r>
              <a:rPr lang="en-US" altLang="zh-TW" sz="2000" dirty="0">
                <a:latin typeface="微軟正黑體" panose="020B0604030504040204" pitchFamily="34" charset="-120"/>
                <a:ea typeface="微軟正黑體" panose="020B0604030504040204" pitchFamily="34" charset="-120"/>
              </a:rPr>
              <a:t>versicolor</a:t>
            </a:r>
          </a:p>
        </p:txBody>
      </p:sp>
      <p:pic>
        <p:nvPicPr>
          <p:cNvPr id="7" name="圖片 6">
            <a:extLst>
              <a:ext uri="{FF2B5EF4-FFF2-40B4-BE49-F238E27FC236}">
                <a16:creationId xmlns:a16="http://schemas.microsoft.com/office/drawing/2014/main" id="{06DD1C0B-2CD5-5DF1-6AEC-A671036F9B36}"/>
              </a:ext>
            </a:extLst>
          </p:cNvPr>
          <p:cNvPicPr>
            <a:picLocks noChangeAspect="1"/>
          </p:cNvPicPr>
          <p:nvPr/>
        </p:nvPicPr>
        <p:blipFill>
          <a:blip r:embed="rId3"/>
          <a:stretch>
            <a:fillRect/>
          </a:stretch>
        </p:blipFill>
        <p:spPr>
          <a:xfrm>
            <a:off x="7070172" y="2934234"/>
            <a:ext cx="4678449" cy="1350000"/>
          </a:xfrm>
          <a:prstGeom prst="rect">
            <a:avLst/>
          </a:prstGeom>
          <a:noFill/>
          <a:ln w="3175">
            <a:solidFill>
              <a:schemeClr val="tx1"/>
            </a:solidFill>
          </a:ln>
        </p:spPr>
      </p:pic>
      <p:sp>
        <p:nvSpPr>
          <p:cNvPr id="8" name="文字方塊 7">
            <a:extLst>
              <a:ext uri="{FF2B5EF4-FFF2-40B4-BE49-F238E27FC236}">
                <a16:creationId xmlns:a16="http://schemas.microsoft.com/office/drawing/2014/main" id="{C8EB52A0-6106-B3BC-3E04-08F4CE71B4A9}"/>
              </a:ext>
            </a:extLst>
          </p:cNvPr>
          <p:cNvSpPr txBox="1"/>
          <p:nvPr/>
        </p:nvSpPr>
        <p:spPr>
          <a:xfrm>
            <a:off x="5944094" y="3453237"/>
            <a:ext cx="1126078" cy="830997"/>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Label</a:t>
            </a:r>
          </a:p>
          <a:p>
            <a:pPr algn="ctr"/>
            <a:r>
              <a:rPr lang="zh-TW" altLang="en-US" sz="2400" dirty="0">
                <a:latin typeface="微軟正黑體" panose="020B0604030504040204" pitchFamily="34" charset="-120"/>
                <a:ea typeface="微軟正黑體" panose="020B0604030504040204" pitchFamily="34" charset="-120"/>
              </a:rPr>
              <a:t>（真實）</a:t>
            </a:r>
            <a:endParaRPr lang="en-US" altLang="zh-TW" sz="24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66B7C146-CBAD-6084-499A-A5F67BBBE922}"/>
              </a:ext>
            </a:extLst>
          </p:cNvPr>
          <p:cNvSpPr txBox="1"/>
          <p:nvPr/>
        </p:nvSpPr>
        <p:spPr>
          <a:xfrm>
            <a:off x="9104428" y="2404810"/>
            <a:ext cx="2644193" cy="461665"/>
          </a:xfrm>
          <a:prstGeom prst="rect">
            <a:avLst/>
          </a:prstGeom>
          <a:noFill/>
        </p:spPr>
        <p:txBody>
          <a:bodyPr wrap="square">
            <a:spAutoFit/>
          </a:bodyPr>
          <a:lstStyle/>
          <a:p>
            <a:pPr algn="ctr"/>
            <a:r>
              <a:rPr lang="en-US" altLang="zh-TW" sz="2400" dirty="0">
                <a:latin typeface="微軟正黑體" panose="020B0604030504040204" pitchFamily="34" charset="-120"/>
                <a:ea typeface="微軟正黑體" panose="020B0604030504040204" pitchFamily="34" charset="-120"/>
              </a:rPr>
              <a:t>Predict</a:t>
            </a:r>
            <a:r>
              <a:rPr lang="zh-TW" altLang="en-US" sz="2400" dirty="0">
                <a:latin typeface="微軟正黑體" panose="020B0604030504040204" pitchFamily="34" charset="-120"/>
                <a:ea typeface="微軟正黑體" panose="020B0604030504040204" pitchFamily="34" charset="-120"/>
              </a:rPr>
              <a:t>（預測）</a:t>
            </a:r>
            <a:endParaRPr lang="en-US" altLang="zh-TW" sz="2400" dirty="0">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E74A0B5-6EED-16EE-0709-3D19E93FF3C3}"/>
              </a:ext>
            </a:extLst>
          </p:cNvPr>
          <p:cNvPicPr>
            <a:picLocks noChangeAspect="1"/>
          </p:cNvPicPr>
          <p:nvPr/>
        </p:nvPicPr>
        <p:blipFill>
          <a:blip r:embed="rId4"/>
          <a:stretch>
            <a:fillRect/>
          </a:stretch>
        </p:blipFill>
        <p:spPr>
          <a:xfrm>
            <a:off x="904666" y="3868735"/>
            <a:ext cx="5039428" cy="2248214"/>
          </a:xfrm>
          <a:prstGeom prst="rect">
            <a:avLst/>
          </a:prstGeom>
          <a:noFill/>
          <a:ln w="3175">
            <a:solidFill>
              <a:schemeClr val="tx1"/>
            </a:solidFill>
          </a:ln>
        </p:spPr>
      </p:pic>
      <p:sp>
        <p:nvSpPr>
          <p:cNvPr id="3" name="文字方塊 2">
            <a:extLst>
              <a:ext uri="{FF2B5EF4-FFF2-40B4-BE49-F238E27FC236}">
                <a16:creationId xmlns:a16="http://schemas.microsoft.com/office/drawing/2014/main" id="{F05888C5-BC58-7219-5D03-C5B190CE9716}"/>
              </a:ext>
            </a:extLst>
          </p:cNvPr>
          <p:cNvSpPr txBox="1"/>
          <p:nvPr/>
        </p:nvSpPr>
        <p:spPr>
          <a:xfrm>
            <a:off x="11177056" y="3827442"/>
            <a:ext cx="360978"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TP</a:t>
            </a:r>
          </a:p>
        </p:txBody>
      </p:sp>
      <p:sp>
        <p:nvSpPr>
          <p:cNvPr id="4" name="文字方塊 3">
            <a:extLst>
              <a:ext uri="{FF2B5EF4-FFF2-40B4-BE49-F238E27FC236}">
                <a16:creationId xmlns:a16="http://schemas.microsoft.com/office/drawing/2014/main" id="{FB87EE4F-6536-4053-EDB3-C769165D0C37}"/>
              </a:ext>
            </a:extLst>
          </p:cNvPr>
          <p:cNvSpPr txBox="1"/>
          <p:nvPr/>
        </p:nvSpPr>
        <p:spPr>
          <a:xfrm>
            <a:off x="9703377" y="3370651"/>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TN</a:t>
            </a:r>
          </a:p>
        </p:txBody>
      </p:sp>
      <p:sp>
        <p:nvSpPr>
          <p:cNvPr id="10" name="文字方塊 9">
            <a:extLst>
              <a:ext uri="{FF2B5EF4-FFF2-40B4-BE49-F238E27FC236}">
                <a16:creationId xmlns:a16="http://schemas.microsoft.com/office/drawing/2014/main" id="{6DC68E7E-12D9-3A10-B259-25EF0F65E6A5}"/>
              </a:ext>
            </a:extLst>
          </p:cNvPr>
          <p:cNvSpPr txBox="1"/>
          <p:nvPr/>
        </p:nvSpPr>
        <p:spPr>
          <a:xfrm>
            <a:off x="11116937" y="3370650"/>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FP</a:t>
            </a:r>
          </a:p>
        </p:txBody>
      </p:sp>
      <p:sp>
        <p:nvSpPr>
          <p:cNvPr id="12" name="文字方塊 11">
            <a:extLst>
              <a:ext uri="{FF2B5EF4-FFF2-40B4-BE49-F238E27FC236}">
                <a16:creationId xmlns:a16="http://schemas.microsoft.com/office/drawing/2014/main" id="{7A73B626-45F1-2371-AC22-C358E78B433F}"/>
              </a:ext>
            </a:extLst>
          </p:cNvPr>
          <p:cNvSpPr txBox="1"/>
          <p:nvPr/>
        </p:nvSpPr>
        <p:spPr>
          <a:xfrm>
            <a:off x="9703377" y="3828525"/>
            <a:ext cx="421097" cy="276999"/>
          </a:xfrm>
          <a:prstGeom prst="rect">
            <a:avLst/>
          </a:prstGeom>
          <a:noFill/>
        </p:spPr>
        <p:txBody>
          <a:bodyPr wrap="square">
            <a:spAutoFit/>
          </a:bodyPr>
          <a:lstStyle/>
          <a:p>
            <a:pPr algn="r"/>
            <a:r>
              <a:rPr lang="en-US" altLang="zh-TW" sz="1200" dirty="0">
                <a:latin typeface="微軟正黑體" panose="020B0604030504040204" pitchFamily="34" charset="-120"/>
                <a:ea typeface="微軟正黑體" panose="020B0604030504040204" pitchFamily="34" charset="-120"/>
              </a:rPr>
              <a:t>FN</a:t>
            </a:r>
          </a:p>
        </p:txBody>
      </p:sp>
      <p:sp>
        <p:nvSpPr>
          <p:cNvPr id="13" name="內容版面配置區 4">
            <a:extLst>
              <a:ext uri="{FF2B5EF4-FFF2-40B4-BE49-F238E27FC236}">
                <a16:creationId xmlns:a16="http://schemas.microsoft.com/office/drawing/2014/main" id="{53B3D223-A0EC-CA24-BC0F-E2B8944EA36F}"/>
              </a:ext>
            </a:extLst>
          </p:cNvPr>
          <p:cNvSpPr txBox="1">
            <a:spLocks/>
          </p:cNvSpPr>
          <p:nvPr/>
        </p:nvSpPr>
        <p:spPr>
          <a:xfrm>
            <a:off x="7070171" y="4351993"/>
            <a:ext cx="4678449" cy="1764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TW" altLang="en-US" b="1" dirty="0">
                <a:latin typeface="微軟正黑體" panose="020B0604030504040204" pitchFamily="34" charset="-120"/>
                <a:ea typeface="微軟正黑體" panose="020B0604030504040204" pitchFamily="34" charset="-120"/>
              </a:rPr>
              <a:t>正確率：</a:t>
            </a:r>
            <a:r>
              <a:rPr lang="en-US" altLang="zh-TW" b="1" dirty="0">
                <a:latin typeface="微軟正黑體" panose="020B0604030504040204" pitchFamily="34" charset="-120"/>
                <a:ea typeface="微軟正黑體" panose="020B0604030504040204" pitchFamily="34" charset="-120"/>
              </a:rPr>
              <a:t>95.0%</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Precision</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94.12%</a:t>
            </a:r>
          </a:p>
          <a:p>
            <a:pPr>
              <a:buFont typeface="Wingdings" panose="05000000000000000000" pitchFamily="2" charset="2"/>
              <a:buChar char="Ø"/>
            </a:pPr>
            <a:r>
              <a:rPr lang="en-US" altLang="zh-TW" b="1" dirty="0">
                <a:latin typeface="微軟正黑體" panose="020B0604030504040204" pitchFamily="34" charset="-120"/>
                <a:ea typeface="微軟正黑體" panose="020B0604030504040204" pitchFamily="34" charset="-120"/>
              </a:rPr>
              <a:t>Recall</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96.0%</a:t>
            </a:r>
          </a:p>
        </p:txBody>
      </p:sp>
      <p:sp>
        <p:nvSpPr>
          <p:cNvPr id="14" name="投影片編號版面配置區 13">
            <a:extLst>
              <a:ext uri="{FF2B5EF4-FFF2-40B4-BE49-F238E27FC236}">
                <a16:creationId xmlns:a16="http://schemas.microsoft.com/office/drawing/2014/main" id="{055DF6EB-99F3-BFA1-F123-96B8E49A0290}"/>
              </a:ext>
            </a:extLst>
          </p:cNvPr>
          <p:cNvSpPr>
            <a:spLocks noGrp="1"/>
          </p:cNvSpPr>
          <p:nvPr>
            <p:ph type="sldNum" sz="quarter" idx="12"/>
          </p:nvPr>
        </p:nvSpPr>
        <p:spPr/>
        <p:txBody>
          <a:bodyPr/>
          <a:lstStyle/>
          <a:p>
            <a:fld id="{B2DC25EE-239B-4C5F-AAD1-255A7D5F1EE2}" type="slidenum">
              <a:rPr lang="en-US" smtClean="0"/>
              <a:t>32</a:t>
            </a:fld>
            <a:endParaRPr lang="en-US" dirty="0"/>
          </a:p>
        </p:txBody>
      </p:sp>
      <p:sp>
        <p:nvSpPr>
          <p:cNvPr id="15" name="頁尾版面配置區 14">
            <a:extLst>
              <a:ext uri="{FF2B5EF4-FFF2-40B4-BE49-F238E27FC236}">
                <a16:creationId xmlns:a16="http://schemas.microsoft.com/office/drawing/2014/main" id="{8073E803-1CDB-BAF1-1F5C-1AFCFDAEA62F}"/>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936858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54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Scatter Plot</a:t>
            </a:r>
            <a:r>
              <a:rPr lang="zh-TW" altLang="en-US" dirty="0">
                <a:latin typeface="微軟正黑體" panose="020B0604030504040204" pitchFamily="34" charset="-120"/>
                <a:ea typeface="微軟正黑體" panose="020B0604030504040204" pitchFamily="34" charset="-120"/>
              </a:rPr>
              <a:t> 散佈圖</a:t>
            </a: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4943472" cy="3960000"/>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680138"/>
            <a:ext cx="2626115" cy="314735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9B9D675-3CDC-D931-A3BB-EB05D5B0FEEE}"/>
              </a:ext>
            </a:extLst>
          </p:cNvPr>
          <p:cNvSpPr txBox="1">
            <a:spLocks/>
          </p:cNvSpPr>
          <p:nvPr/>
        </p:nvSpPr>
        <p:spPr>
          <a:xfrm>
            <a:off x="420807" y="5827495"/>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74ACD01A-036E-85A6-CDDA-CBD1654D7431}"/>
              </a:ext>
            </a:extLst>
          </p:cNvPr>
          <p:cNvSpPr txBox="1">
            <a:spLocks/>
          </p:cNvSpPr>
          <p:nvPr/>
        </p:nvSpPr>
        <p:spPr>
          <a:xfrm>
            <a:off x="554853" y="6309360"/>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length vs. sepal width</a:t>
            </a:r>
          </a:p>
        </p:txBody>
      </p:sp>
      <p:pic>
        <p:nvPicPr>
          <p:cNvPr id="6" name="內容版面配置區 4" descr="一張含有 圖表 的圖片&#10;&#10;自動產生的描述">
            <a:extLst>
              <a:ext uri="{FF2B5EF4-FFF2-40B4-BE49-F238E27FC236}">
                <a16:creationId xmlns:a16="http://schemas.microsoft.com/office/drawing/2014/main" id="{18B71FA3-2DFC-38A3-641A-35D7B4C80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864" y="2242203"/>
            <a:ext cx="4830329" cy="3960000"/>
          </a:xfrm>
          <a:prstGeom prst="rect">
            <a:avLst/>
          </a:prstGeom>
          <a:ln w="3175">
            <a:solidFill>
              <a:schemeClr val="tx1"/>
            </a:solidFill>
          </a:ln>
        </p:spPr>
      </p:pic>
      <p:cxnSp>
        <p:nvCxnSpPr>
          <p:cNvPr id="8" name="直線接點 7">
            <a:extLst>
              <a:ext uri="{FF2B5EF4-FFF2-40B4-BE49-F238E27FC236}">
                <a16:creationId xmlns:a16="http://schemas.microsoft.com/office/drawing/2014/main" id="{211A654C-F49A-7CD5-0628-1095888F74C0}"/>
              </a:ext>
            </a:extLst>
          </p:cNvPr>
          <p:cNvCxnSpPr>
            <a:cxnSpLocks/>
          </p:cNvCxnSpPr>
          <p:nvPr/>
        </p:nvCxnSpPr>
        <p:spPr>
          <a:xfrm flipH="1">
            <a:off x="7031421" y="4925674"/>
            <a:ext cx="4252275"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4D2799B0-FBE7-5940-A533-7BDD60B3AADF}"/>
              </a:ext>
            </a:extLst>
          </p:cNvPr>
          <p:cNvSpPr txBox="1">
            <a:spLocks/>
          </p:cNvSpPr>
          <p:nvPr/>
        </p:nvSpPr>
        <p:spPr>
          <a:xfrm>
            <a:off x="10835463" y="450193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13" name="內容版面配置區 2">
            <a:extLst>
              <a:ext uri="{FF2B5EF4-FFF2-40B4-BE49-F238E27FC236}">
                <a16:creationId xmlns:a16="http://schemas.microsoft.com/office/drawing/2014/main" id="{DE59B026-3B5E-E240-1357-9BED71BB7919}"/>
              </a:ext>
            </a:extLst>
          </p:cNvPr>
          <p:cNvSpPr txBox="1">
            <a:spLocks/>
          </p:cNvSpPr>
          <p:nvPr/>
        </p:nvSpPr>
        <p:spPr>
          <a:xfrm>
            <a:off x="7426191" y="6309360"/>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length vs. petal length</a:t>
            </a:r>
          </a:p>
        </p:txBody>
      </p: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Scatter Plot</a:t>
            </a:r>
            <a:r>
              <a:rPr lang="zh-TW" altLang="en-US" dirty="0">
                <a:latin typeface="微軟正黑體" panose="020B0604030504040204" pitchFamily="34" charset="-120"/>
                <a:ea typeface="微軟正黑體" panose="020B0604030504040204" pitchFamily="34" charset="-120"/>
              </a:rPr>
              <a:t> 散佈圖</a:t>
            </a: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4943472" cy="3960000"/>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50731" y="2511972"/>
            <a:ext cx="2354317" cy="323718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D632868-7005-BB10-948B-AF103C35C75B}"/>
              </a:ext>
            </a:extLst>
          </p:cNvPr>
          <p:cNvSpPr txBox="1">
            <a:spLocks/>
          </p:cNvSpPr>
          <p:nvPr/>
        </p:nvSpPr>
        <p:spPr>
          <a:xfrm>
            <a:off x="588576" y="5711085"/>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9E9C7643-ABB4-A349-4ADF-133536D2C49C}"/>
              </a:ext>
            </a:extLst>
          </p:cNvPr>
          <p:cNvSpPr txBox="1">
            <a:spLocks/>
          </p:cNvSpPr>
          <p:nvPr/>
        </p:nvSpPr>
        <p:spPr>
          <a:xfrm>
            <a:off x="588576" y="6291492"/>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length vs. petal width</a:t>
            </a:r>
          </a:p>
        </p:txBody>
      </p:sp>
      <p:pic>
        <p:nvPicPr>
          <p:cNvPr id="9" name="內容版面配置區 6" descr="一張含有 圖表 的圖片&#10;&#10;自動產生的描述">
            <a:extLst>
              <a:ext uri="{FF2B5EF4-FFF2-40B4-BE49-F238E27FC236}">
                <a16:creationId xmlns:a16="http://schemas.microsoft.com/office/drawing/2014/main" id="{DD0ACEEB-E355-E844-A9C8-D6D62E947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227" y="2182254"/>
            <a:ext cx="4882549" cy="3960000"/>
          </a:xfrm>
          <a:prstGeom prst="rect">
            <a:avLst/>
          </a:prstGeom>
          <a:ln w="3175">
            <a:solidFill>
              <a:schemeClr val="tx1"/>
            </a:solidFill>
          </a:ln>
        </p:spPr>
      </p:pic>
      <p:cxnSp>
        <p:nvCxnSpPr>
          <p:cNvPr id="10" name="直線接點 9">
            <a:extLst>
              <a:ext uri="{FF2B5EF4-FFF2-40B4-BE49-F238E27FC236}">
                <a16:creationId xmlns:a16="http://schemas.microsoft.com/office/drawing/2014/main" id="{982B2159-856F-47FD-7CB4-BFA6EDB78144}"/>
              </a:ext>
            </a:extLst>
          </p:cNvPr>
          <p:cNvCxnSpPr>
            <a:cxnSpLocks/>
          </p:cNvCxnSpPr>
          <p:nvPr/>
        </p:nvCxnSpPr>
        <p:spPr>
          <a:xfrm flipH="1">
            <a:off x="7131818" y="4880296"/>
            <a:ext cx="452995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 name="內容版面配置區 2">
            <a:extLst>
              <a:ext uri="{FF2B5EF4-FFF2-40B4-BE49-F238E27FC236}">
                <a16:creationId xmlns:a16="http://schemas.microsoft.com/office/drawing/2014/main" id="{A9F319CB-591F-3A32-3116-BDAA01DE908C}"/>
              </a:ext>
            </a:extLst>
          </p:cNvPr>
          <p:cNvSpPr txBox="1">
            <a:spLocks/>
          </p:cNvSpPr>
          <p:nvPr/>
        </p:nvSpPr>
        <p:spPr>
          <a:xfrm>
            <a:off x="10684606" y="4448098"/>
            <a:ext cx="97717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61172264-58C2-4329-F67A-73CC74A06EEC}"/>
              </a:ext>
            </a:extLst>
          </p:cNvPr>
          <p:cNvSpPr txBox="1">
            <a:spLocks/>
          </p:cNvSpPr>
          <p:nvPr/>
        </p:nvSpPr>
        <p:spPr>
          <a:xfrm>
            <a:off x="7316774" y="6291491"/>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width vs. petal length</a:t>
            </a:r>
          </a:p>
        </p:txBody>
      </p: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Scatter Plot</a:t>
            </a:r>
            <a:r>
              <a:rPr lang="zh-TW" altLang="en-US">
                <a:latin typeface="微軟正黑體" panose="020B0604030504040204" pitchFamily="34" charset="-120"/>
                <a:ea typeface="微軟正黑體" panose="020B0604030504040204" pitchFamily="34" charset="-120"/>
              </a:rPr>
              <a:t> 散佈圖</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4995692" cy="3960000"/>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861848" y="4771696"/>
            <a:ext cx="4684849"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1CFEC0F-1F6E-5EA1-D2FC-92EFB9F4D4DC}"/>
              </a:ext>
            </a:extLst>
          </p:cNvPr>
          <p:cNvSpPr txBox="1">
            <a:spLocks/>
          </p:cNvSpPr>
          <p:nvPr/>
        </p:nvSpPr>
        <p:spPr>
          <a:xfrm>
            <a:off x="4445925" y="4361337"/>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D2B8FE69-989B-9665-6535-E78B7FF9AFC2}"/>
              </a:ext>
            </a:extLst>
          </p:cNvPr>
          <p:cNvSpPr txBox="1">
            <a:spLocks/>
          </p:cNvSpPr>
          <p:nvPr/>
        </p:nvSpPr>
        <p:spPr>
          <a:xfrm>
            <a:off x="588576" y="6291492"/>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sepal width vs. petal width</a:t>
            </a:r>
          </a:p>
        </p:txBody>
      </p:sp>
      <p:pic>
        <p:nvPicPr>
          <p:cNvPr id="9" name="內容版面配置區 6" descr="一張含有 圖表 的圖片&#10;&#10;自動產生的描述">
            <a:extLst>
              <a:ext uri="{FF2B5EF4-FFF2-40B4-BE49-F238E27FC236}">
                <a16:creationId xmlns:a16="http://schemas.microsoft.com/office/drawing/2014/main" id="{0C8FF10E-4F4D-0FA2-D41E-5F6A00927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798" y="2213904"/>
            <a:ext cx="4934768" cy="3960000"/>
          </a:xfrm>
          <a:prstGeom prst="rect">
            <a:avLst/>
          </a:prstGeom>
          <a:ln w="3175">
            <a:solidFill>
              <a:schemeClr val="tx1"/>
            </a:solidFill>
          </a:ln>
        </p:spPr>
      </p:pic>
      <p:cxnSp>
        <p:nvCxnSpPr>
          <p:cNvPr id="10" name="直線接點 9">
            <a:extLst>
              <a:ext uri="{FF2B5EF4-FFF2-40B4-BE49-F238E27FC236}">
                <a16:creationId xmlns:a16="http://schemas.microsoft.com/office/drawing/2014/main" id="{35CF6EB5-1EB6-22EF-AD3A-954AC707D30C}"/>
              </a:ext>
            </a:extLst>
          </p:cNvPr>
          <p:cNvCxnSpPr>
            <a:cxnSpLocks/>
          </p:cNvCxnSpPr>
          <p:nvPr/>
        </p:nvCxnSpPr>
        <p:spPr>
          <a:xfrm flipH="1" flipV="1">
            <a:off x="7252138" y="4193904"/>
            <a:ext cx="2984938" cy="1460662"/>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 name="內容版面配置區 2">
            <a:extLst>
              <a:ext uri="{FF2B5EF4-FFF2-40B4-BE49-F238E27FC236}">
                <a16:creationId xmlns:a16="http://schemas.microsoft.com/office/drawing/2014/main" id="{4A69F50E-EE9E-E557-C60B-77FDB76F2306}"/>
              </a:ext>
            </a:extLst>
          </p:cNvPr>
          <p:cNvSpPr txBox="1">
            <a:spLocks/>
          </p:cNvSpPr>
          <p:nvPr/>
        </p:nvSpPr>
        <p:spPr>
          <a:xfrm>
            <a:off x="10002855" y="5155920"/>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22DA9A86-BAC6-DFDC-2DBB-0BC3C4C0FA15}"/>
              </a:ext>
            </a:extLst>
          </p:cNvPr>
          <p:cNvSpPr txBox="1">
            <a:spLocks/>
          </p:cNvSpPr>
          <p:nvPr/>
        </p:nvSpPr>
        <p:spPr>
          <a:xfrm>
            <a:off x="7350564" y="6291491"/>
            <a:ext cx="4345002" cy="4103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petal length vs. petal width</a:t>
            </a:r>
          </a:p>
        </p:txBody>
      </p:sp>
      <p:sp>
        <p:nvSpPr>
          <p:cNvPr id="16" name="內容版面配置區 2">
            <a:extLst>
              <a:ext uri="{FF2B5EF4-FFF2-40B4-BE49-F238E27FC236}">
                <a16:creationId xmlns:a16="http://schemas.microsoft.com/office/drawing/2014/main" id="{F4EDB12A-E692-4388-BE60-E1511513DE92}"/>
              </a:ext>
            </a:extLst>
          </p:cNvPr>
          <p:cNvSpPr txBox="1">
            <a:spLocks/>
          </p:cNvSpPr>
          <p:nvPr/>
        </p:nvSpPr>
        <p:spPr>
          <a:xfrm>
            <a:off x="7350564" y="2617628"/>
            <a:ext cx="1912883" cy="8113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800" dirty="0">
                <a:latin typeface="微軟正黑體" panose="020B0604030504040204" pitchFamily="34" charset="-120"/>
                <a:ea typeface="微軟正黑體" panose="020B0604030504040204" pitchFamily="34" charset="-120"/>
              </a:rPr>
              <a:t>Setosa</a:t>
            </a:r>
            <a:r>
              <a:rPr lang="zh-TW" altLang="en-US" sz="1800" dirty="0">
                <a:latin typeface="微軟正黑體" panose="020B0604030504040204" pitchFamily="34" charset="-120"/>
                <a:ea typeface="微軟正黑體" panose="020B0604030504040204" pitchFamily="34" charset="-120"/>
              </a:rPr>
              <a:t>明顯相異，</a:t>
            </a:r>
            <a:endParaRPr lang="en-US" altLang="zh-TW" sz="1800" dirty="0">
              <a:latin typeface="微軟正黑體" panose="020B0604030504040204" pitchFamily="34" charset="-120"/>
              <a:ea typeface="微軟正黑體" panose="020B0604030504040204" pitchFamily="34" charset="-120"/>
            </a:endParaRPr>
          </a:p>
          <a:p>
            <a:pPr marL="0" indent="0">
              <a:buNone/>
            </a:pPr>
            <a:r>
              <a:rPr lang="zh-TW" altLang="en-US" sz="1800" dirty="0">
                <a:latin typeface="微軟正黑體" panose="020B0604030504040204" pitchFamily="34" charset="-120"/>
                <a:ea typeface="微軟正黑體" panose="020B0604030504040204" pitchFamily="34" charset="-120"/>
              </a:rPr>
              <a:t>容易區分。</a:t>
            </a:r>
            <a:endParaRPr lang="en-US" altLang="zh-TW"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636C557E-C609-6356-D8AE-03D68B6CC0C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AA1AD478-1083-25B2-392D-E8483025883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3330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76979883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8</a:t>
            </a:fld>
            <a:endParaRPr lang="en-US" dirty="0"/>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再次檢視 </a:t>
            </a:r>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58871" y="5921826"/>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第一條 假想線</a:t>
            </a:r>
            <a:endParaRPr lang="en-US" altLang="zh-TW" sz="2000" dirty="0">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B4F9D3C0-523A-D8CA-8EAD-17CE62A2B6F4}"/>
              </a:ext>
            </a:extLst>
          </p:cNvPr>
          <p:cNvCxnSpPr>
            <a:cxnSpLocks/>
          </p:cNvCxnSpPr>
          <p:nvPr/>
        </p:nvCxnSpPr>
        <p:spPr>
          <a:xfrm flipH="1" flipV="1">
            <a:off x="1968601" y="2943586"/>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92663609-5DE3-F764-F1BB-AB23A056ADDF}"/>
              </a:ext>
            </a:extLst>
          </p:cNvPr>
          <p:cNvSpPr txBox="1">
            <a:spLocks/>
          </p:cNvSpPr>
          <p:nvPr/>
        </p:nvSpPr>
        <p:spPr>
          <a:xfrm>
            <a:off x="5909906" y="4642552"/>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第二條 假想線</a:t>
            </a:r>
            <a:endParaRPr lang="en-US" altLang="zh-TW"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0F26EF9-343B-BF6D-B3BE-A60A5AEDC958}"/>
              </a:ext>
            </a:extLst>
          </p:cNvPr>
          <p:cNvSpPr>
            <a:spLocks noGrp="1"/>
          </p:cNvSpPr>
          <p:nvPr>
            <p:ph type="sldNum" sz="quarter" idx="12"/>
          </p:nvPr>
        </p:nvSpPr>
        <p:spPr/>
        <p:txBody>
          <a:bodyPr/>
          <a:lstStyle/>
          <a:p>
            <a:fld id="{B2DC25EE-239B-4C5F-AAD1-255A7D5F1EE2}" type="slidenum">
              <a:rPr lang="en-US" smtClean="0"/>
              <a:t>9</a:t>
            </a:fld>
            <a:endParaRPr lang="en-US" dirty="0"/>
          </a:p>
        </p:txBody>
      </p:sp>
    </p:spTree>
    <p:extLst>
      <p:ext uri="{BB962C8B-B14F-4D97-AF65-F5344CB8AC3E}">
        <p14:creationId xmlns:p14="http://schemas.microsoft.com/office/powerpoint/2010/main" val="5941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ppt/theme/themeOverride2.xml><?xml version="1.0" encoding="utf-8"?>
<a:themeOverride xmlns:a="http://schemas.openxmlformats.org/drawingml/2006/main">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
  <TotalTime>2653</TotalTime>
  <Words>2118</Words>
  <Application>Microsoft Office PowerPoint</Application>
  <PresentationFormat>寬螢幕</PresentationFormat>
  <Paragraphs>385</Paragraphs>
  <Slides>33</Slides>
  <Notes>27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33</vt:i4>
      </vt:variant>
    </vt:vector>
  </HeadingPairs>
  <TitlesOfParts>
    <vt:vector size="37" baseType="lpstr">
      <vt:lpstr>微軟正黑體</vt:lpstr>
      <vt:lpstr>Arial</vt:lpstr>
      <vt:lpstr>Wingdings</vt:lpstr>
      <vt:lpstr>AccentBoxVTI</vt:lpstr>
      <vt:lpstr>314337 類神經網路 Assignment #1 感知器測試－鳶尾花</vt:lpstr>
      <vt:lpstr>Outline 大綱</vt:lpstr>
      <vt:lpstr>選取的特徵？原因？</vt:lpstr>
      <vt:lpstr>Scatter Plot 散佈圖</vt:lpstr>
      <vt:lpstr>Scatter Plot 散佈圖</vt:lpstr>
      <vt:lpstr>Scatter Plot 散佈圖</vt:lpstr>
      <vt:lpstr>Thinking About Scatter Plot</vt:lpstr>
      <vt:lpstr>HeatMap</vt:lpstr>
      <vt:lpstr>再次檢視 petal length vs. petal width</vt:lpstr>
      <vt:lpstr>切分資料</vt:lpstr>
      <vt:lpstr>Train-Test-Split</vt:lpstr>
      <vt:lpstr>Train-Test-Split</vt:lpstr>
      <vt:lpstr>Train-Test-Split</vt:lpstr>
      <vt:lpstr>Train-Test-Split</vt:lpstr>
      <vt:lpstr>resample</vt:lpstr>
      <vt:lpstr>PLA 二元分類</vt:lpstr>
      <vt:lpstr>區分Setosa</vt:lpstr>
      <vt:lpstr>區分Setosa</vt:lpstr>
      <vt:lpstr>區分Versicolor</vt:lpstr>
      <vt:lpstr>區分Versicolor</vt:lpstr>
      <vt:lpstr>區分Versicolor</vt:lpstr>
      <vt:lpstr>合併圖表</vt:lpstr>
      <vt:lpstr>評估模型</vt:lpstr>
      <vt:lpstr>評估流程</vt:lpstr>
      <vt:lpstr>評估指標</vt:lpstr>
      <vt:lpstr>First PLA Validation</vt:lpstr>
      <vt:lpstr>Second PLA Validation</vt:lpstr>
      <vt:lpstr>Validation</vt:lpstr>
      <vt:lpstr>First PLA Test</vt:lpstr>
      <vt:lpstr>Second PLA Test</vt:lpstr>
      <vt:lpstr>Test</vt:lpstr>
      <vt:lpstr>關於 Second PLA</vt:lpstr>
      <vt:lpstr>簡報完畢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1041</cp:revision>
  <dcterms:created xsi:type="dcterms:W3CDTF">2023-04-05T05:53:05Z</dcterms:created>
  <dcterms:modified xsi:type="dcterms:W3CDTF">2023-04-12T13:15:34Z</dcterms:modified>
</cp:coreProperties>
</file>