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7"/>
  </p:notesMasterIdLst>
  <p:sldIdLst>
    <p:sldId id="256" r:id="rId2"/>
    <p:sldId id="260" r:id="rId3"/>
    <p:sldId id="259" r:id="rId4"/>
    <p:sldId id="257" r:id="rId5"/>
    <p:sldId id="261" r:id="rId6"/>
    <p:sldId id="262" r:id="rId7"/>
    <p:sldId id="263" r:id="rId8"/>
    <p:sldId id="264" r:id="rId9"/>
    <p:sldId id="265" r:id="rId10"/>
    <p:sldId id="266" r:id="rId11"/>
    <p:sldId id="267" r:id="rId12"/>
    <p:sldId id="268" r:id="rId13"/>
    <p:sldId id="270" r:id="rId14"/>
    <p:sldId id="271" r:id="rId15"/>
    <p:sldId id="269"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68" autoAdjust="0"/>
  </p:normalViewPr>
  <p:slideViewPr>
    <p:cSldViewPr snapToGrid="0">
      <p:cViewPr>
        <p:scale>
          <a:sx n="66" d="100"/>
          <a:sy n="66" d="100"/>
        </p:scale>
        <p:origin x="1330"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A5025-046F-4080-96F8-FAB29019717F}" type="datetimeFigureOut">
              <a:rPr lang="zh-TW" altLang="en-US" smtClean="0"/>
              <a:t>2023/4/5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5F543-7FD9-4085-A36D-22AF4AA3A74F}" type="slidenum">
              <a:rPr lang="zh-TW" altLang="en-US" smtClean="0"/>
              <a:t>‹#›</a:t>
            </a:fld>
            <a:endParaRPr lang="zh-TW" altLang="en-US"/>
          </a:p>
        </p:txBody>
      </p:sp>
    </p:spTree>
    <p:extLst>
      <p:ext uri="{BB962C8B-B14F-4D97-AF65-F5344CB8AC3E}">
        <p14:creationId xmlns:p14="http://schemas.microsoft.com/office/powerpoint/2010/main" val="257942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9</a:t>
            </a:fld>
            <a:endParaRPr lang="zh-TW" altLang="en-US"/>
          </a:p>
        </p:txBody>
      </p:sp>
    </p:spTree>
    <p:extLst>
      <p:ext uri="{BB962C8B-B14F-4D97-AF65-F5344CB8AC3E}">
        <p14:creationId xmlns:p14="http://schemas.microsoft.com/office/powerpoint/2010/main" val="849805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關聯分析</a:t>
            </a:r>
          </a:p>
          <a:p>
            <a:r>
              <a:rPr lang="zh-TW" altLang="en-US" b="0" i="0" dirty="0">
                <a:solidFill>
                  <a:srgbClr val="303233"/>
                </a:solidFill>
                <a:effectLst/>
                <a:latin typeface="Lato" panose="020F0502020204030203" pitchFamily="34" charset="0"/>
              </a:rPr>
              <a:t>數字越大代表關聯程度正相關越高。相反的當負的程度很高我們可以解釋這兩個特徵之間是有很高的負關聯性。</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11</a:t>
            </a:fld>
            <a:endParaRPr lang="zh-TW" altLang="en-US"/>
          </a:p>
        </p:txBody>
      </p:sp>
    </p:spTree>
    <p:extLst>
      <p:ext uri="{BB962C8B-B14F-4D97-AF65-F5344CB8AC3E}">
        <p14:creationId xmlns:p14="http://schemas.microsoft.com/office/powerpoint/2010/main" val="290974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13</a:t>
            </a:fld>
            <a:endParaRPr lang="zh-TW" altLang="en-US"/>
          </a:p>
        </p:txBody>
      </p:sp>
    </p:spTree>
    <p:extLst>
      <p:ext uri="{BB962C8B-B14F-4D97-AF65-F5344CB8AC3E}">
        <p14:creationId xmlns:p14="http://schemas.microsoft.com/office/powerpoint/2010/main" val="334755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i="0" dirty="0">
                <a:solidFill>
                  <a:srgbClr val="303233"/>
                </a:solidFill>
                <a:effectLst/>
                <a:latin typeface="Lato" panose="020F0502020204030203" pitchFamily="34" charset="0"/>
              </a:rPr>
              <a:t>散佈圖</a:t>
            </a:r>
          </a:p>
          <a:p>
            <a:r>
              <a:rPr lang="zh-TW" altLang="en-US" b="0" i="0" dirty="0">
                <a:solidFill>
                  <a:srgbClr val="303233"/>
                </a:solidFill>
                <a:effectLst/>
                <a:latin typeface="Lato" panose="020F0502020204030203" pitchFamily="34" charset="0"/>
              </a:rPr>
              <a:t>透過散佈圖我們可以從二維的平面上觀察兩兩特徵間彼此的分佈狀況。</a:t>
            </a:r>
            <a:endParaRPr lang="en-US" altLang="zh-TW" b="0" i="0" dirty="0">
              <a:solidFill>
                <a:srgbClr val="303233"/>
              </a:solidFill>
              <a:effectLst/>
              <a:latin typeface="Lato" panose="020F0502020204030203" pitchFamily="34" charset="0"/>
            </a:endParaRPr>
          </a:p>
          <a:p>
            <a:r>
              <a:rPr lang="zh-TW" altLang="en-US" b="0" i="0" dirty="0">
                <a:solidFill>
                  <a:srgbClr val="303233"/>
                </a:solidFill>
                <a:effectLst/>
                <a:latin typeface="Lato" panose="020F0502020204030203" pitchFamily="34" charset="0"/>
              </a:rPr>
              <a:t>如果該特徵重要程度越高，群聚的效果會更加顯著。</a:t>
            </a:r>
            <a:endParaRPr lang="zh-TW" altLang="en-US" dirty="0"/>
          </a:p>
        </p:txBody>
      </p:sp>
      <p:sp>
        <p:nvSpPr>
          <p:cNvPr id="4" name="投影片編號版面配置區 3"/>
          <p:cNvSpPr>
            <a:spLocks noGrp="1"/>
          </p:cNvSpPr>
          <p:nvPr>
            <p:ph type="sldNum" sz="quarter" idx="5"/>
          </p:nvPr>
        </p:nvSpPr>
        <p:spPr/>
        <p:txBody>
          <a:bodyPr/>
          <a:lstStyle/>
          <a:p>
            <a:fld id="{0DA5F543-7FD9-4085-A36D-22AF4AA3A74F}" type="slidenum">
              <a:rPr lang="zh-TW" altLang="en-US" smtClean="0"/>
              <a:t>14</a:t>
            </a:fld>
            <a:endParaRPr lang="zh-TW" altLang="en-US"/>
          </a:p>
        </p:txBody>
      </p:sp>
    </p:spTree>
    <p:extLst>
      <p:ext uri="{BB962C8B-B14F-4D97-AF65-F5344CB8AC3E}">
        <p14:creationId xmlns:p14="http://schemas.microsoft.com/office/powerpoint/2010/main" val="103642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3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348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3834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219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758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453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6621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537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21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222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3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4070891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天空中雲彩的低視角視圖">
            <a:extLst>
              <a:ext uri="{FF2B5EF4-FFF2-40B4-BE49-F238E27FC236}">
                <a16:creationId xmlns:a16="http://schemas.microsoft.com/office/drawing/2014/main" id="{8F01AD57-13E4-1BDC-AA26-C4FA2654B9ED}"/>
              </a:ext>
            </a:extLst>
          </p:cNvPr>
          <p:cNvPicPr>
            <a:picLocks noChangeAspect="1"/>
          </p:cNvPicPr>
          <p:nvPr/>
        </p:nvPicPr>
        <p:blipFill rotWithShape="1">
          <a:blip r:embed="rId2"/>
          <a:srcRect l="7663" r="7964" b="-1"/>
          <a:stretch/>
        </p:blipFill>
        <p:spPr>
          <a:xfrm>
            <a:off x="20" y="10"/>
            <a:ext cx="8668492" cy="6857990"/>
          </a:xfrm>
          <a:prstGeom prst="rect">
            <a:avLst/>
          </a:prstGeom>
        </p:spPr>
      </p:pic>
      <p:sp>
        <p:nvSpPr>
          <p:cNvPr id="20" name="Rectangle 19">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C9E8A708-3E5C-8397-A390-88E18B127063}"/>
              </a:ext>
            </a:extLst>
          </p:cNvPr>
          <p:cNvSpPr>
            <a:spLocks noGrp="1"/>
          </p:cNvSpPr>
          <p:nvPr>
            <p:ph type="ctrTitle"/>
          </p:nvPr>
        </p:nvSpPr>
        <p:spPr>
          <a:xfrm>
            <a:off x="6732493" y="1122363"/>
            <a:ext cx="5139467" cy="1261890"/>
          </a:xfrm>
        </p:spPr>
        <p:txBody>
          <a:bodyPr anchor="b">
            <a:normAutofit/>
          </a:bodyPr>
          <a:lstStyle/>
          <a:p>
            <a:pPr algn="r"/>
            <a:r>
              <a:rPr lang="en-US" altLang="zh-TW" sz="4000" dirty="0">
                <a:latin typeface="微軟正黑體" panose="020B0604030504040204" pitchFamily="34" charset="-120"/>
                <a:ea typeface="微軟正黑體" panose="020B0604030504040204" pitchFamily="34" charset="-120"/>
              </a:rPr>
              <a:t>314337 </a:t>
            </a:r>
            <a:r>
              <a:rPr lang="zh-TW" altLang="en-US" sz="4000" dirty="0">
                <a:latin typeface="微軟正黑體" panose="020B0604030504040204" pitchFamily="34" charset="-120"/>
                <a:ea typeface="微軟正黑體" panose="020B0604030504040204" pitchFamily="34" charset="-120"/>
              </a:rPr>
              <a:t>類神經網路</a:t>
            </a:r>
            <a:br>
              <a:rPr lang="en-US" altLang="zh-TW" sz="4000" dirty="0">
                <a:latin typeface="微軟正黑體" panose="020B0604030504040204" pitchFamily="34" charset="-120"/>
                <a:ea typeface="微軟正黑體" panose="020B0604030504040204" pitchFamily="34" charset="-120"/>
              </a:rPr>
            </a:br>
            <a:r>
              <a:rPr lang="en-US" altLang="zh-TW" sz="4000" dirty="0">
                <a:latin typeface="微軟正黑體" panose="020B0604030504040204" pitchFamily="34" charset="-120"/>
                <a:ea typeface="微軟正黑體" panose="020B0604030504040204" pitchFamily="34" charset="-120"/>
              </a:rPr>
              <a:t>Assignment #1</a:t>
            </a:r>
            <a:endParaRPr lang="zh-TW" altLang="en-US" sz="40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142DF733-C17E-1C52-C1F4-356ECA68F580}"/>
              </a:ext>
            </a:extLst>
          </p:cNvPr>
          <p:cNvSpPr>
            <a:spLocks noGrp="1"/>
          </p:cNvSpPr>
          <p:nvPr>
            <p:ph type="subTitle" idx="1"/>
          </p:nvPr>
        </p:nvSpPr>
        <p:spPr>
          <a:xfrm>
            <a:off x="7848600" y="4872922"/>
            <a:ext cx="4023360" cy="1438231"/>
          </a:xfrm>
        </p:spPr>
        <p:txBody>
          <a:bodyPr>
            <a:normAutofit/>
          </a:bodyPr>
          <a:lstStyle/>
          <a:p>
            <a:r>
              <a:rPr lang="zh-TW" altLang="en-US" sz="2000" dirty="0">
                <a:latin typeface="微軟正黑體" panose="020B0604030504040204" pitchFamily="34" charset="-120"/>
                <a:ea typeface="微軟正黑體" panose="020B0604030504040204" pitchFamily="34" charset="-120"/>
              </a:rPr>
              <a:t>班級：創新</a:t>
            </a:r>
            <a:r>
              <a:rPr lang="en-US" altLang="zh-TW" sz="2000" dirty="0">
                <a:latin typeface="微軟正黑體" panose="020B0604030504040204" pitchFamily="34" charset="-120"/>
                <a:ea typeface="微軟正黑體" panose="020B0604030504040204" pitchFamily="34" charset="-120"/>
              </a:rPr>
              <a:t>AI</a:t>
            </a:r>
            <a:r>
              <a:rPr lang="zh-TW" altLang="en-US" sz="2000" dirty="0">
                <a:latin typeface="微軟正黑體" panose="020B0604030504040204" pitchFamily="34" charset="-120"/>
                <a:ea typeface="微軟正黑體" panose="020B0604030504040204" pitchFamily="34" charset="-120"/>
              </a:rPr>
              <a:t>碩一</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學號： </a:t>
            </a:r>
            <a:r>
              <a:rPr lang="en-US" altLang="zh-TW" sz="2000" dirty="0">
                <a:latin typeface="微軟正黑體" panose="020B0604030504040204" pitchFamily="34" charset="-120"/>
                <a:ea typeface="微軟正黑體" panose="020B0604030504040204" pitchFamily="34" charset="-120"/>
              </a:rPr>
              <a:t>111C71008</a:t>
            </a:r>
          </a:p>
          <a:p>
            <a:r>
              <a:rPr lang="zh-TW" altLang="en-US" sz="2000" dirty="0">
                <a:latin typeface="微軟正黑體" panose="020B0604030504040204" pitchFamily="34" charset="-120"/>
                <a:ea typeface="微軟正黑體" panose="020B0604030504040204" pitchFamily="34" charset="-120"/>
              </a:rPr>
              <a:t>姓名：何哲平</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5072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3EDA50-C8A6-A329-9C23-318784D3C4A1}"/>
              </a:ext>
            </a:extLst>
          </p:cNvPr>
          <p:cNvSpPr>
            <a:spLocks noGrp="1"/>
          </p:cNvSpPr>
          <p:nvPr>
            <p:ph type="title"/>
          </p:nvPr>
        </p:nvSpPr>
        <p:spPr/>
        <p:txBody>
          <a:bodyPr/>
          <a:lstStyle/>
          <a:p>
            <a:r>
              <a:rPr lang="en-US" altLang="zh-TW" sz="4000" dirty="0">
                <a:latin typeface="微軟正黑體" panose="020B0604030504040204" pitchFamily="34" charset="-120"/>
                <a:ea typeface="微軟正黑體" panose="020B0604030504040204" pitchFamily="34" charset="-120"/>
              </a:rPr>
              <a:t>Thinking</a:t>
            </a:r>
            <a:r>
              <a:rPr lang="zh-TW" altLang="en-US" sz="4000" dirty="0">
                <a:latin typeface="微軟正黑體" panose="020B0604030504040204" pitchFamily="34" charset="-120"/>
                <a:ea typeface="微軟正黑體" panose="020B0604030504040204" pitchFamily="34" charset="-120"/>
              </a:rPr>
              <a:t> </a:t>
            </a:r>
            <a:r>
              <a:rPr lang="en-US" altLang="zh-TW" sz="4000" dirty="0">
                <a:latin typeface="微軟正黑體" panose="020B0604030504040204" pitchFamily="34" charset="-120"/>
                <a:ea typeface="微軟正黑體" panose="020B0604030504040204" pitchFamily="34" charset="-120"/>
              </a:rPr>
              <a:t>About Scatter Plot</a:t>
            </a:r>
            <a:endParaRPr lang="zh-TW" altLang="en-US" dirty="0"/>
          </a:p>
        </p:txBody>
      </p:sp>
      <p:sp>
        <p:nvSpPr>
          <p:cNvPr id="3" name="內容版面配置區 2">
            <a:extLst>
              <a:ext uri="{FF2B5EF4-FFF2-40B4-BE49-F238E27FC236}">
                <a16:creationId xmlns:a16="http://schemas.microsoft.com/office/drawing/2014/main" id="{1A95DDA7-D928-21D1-7CAD-15D0848B8004}"/>
              </a:ext>
            </a:extLst>
          </p:cNvPr>
          <p:cNvSpPr>
            <a:spLocks noGrp="1"/>
          </p:cNvSpPr>
          <p:nvPr>
            <p:ph idx="1"/>
          </p:nvPr>
        </p:nvSpPr>
        <p:spPr>
          <a:xfrm>
            <a:off x="600635" y="2259106"/>
            <a:ext cx="10683061" cy="3913094"/>
          </a:xfrm>
        </p:spPr>
        <p:txBody>
          <a:bodyPr>
            <a:normAutofit/>
          </a:bodyPr>
          <a:lstStyle/>
          <a:p>
            <a:pPr marL="0" indent="0">
              <a:buNone/>
            </a:pPr>
            <a:r>
              <a:rPr lang="zh-TW" altLang="en-US" dirty="0">
                <a:latin typeface="微軟正黑體" panose="020B0604030504040204" pitchFamily="34" charset="-120"/>
                <a:ea typeface="微軟正黑體" panose="020B0604030504040204" pitchFamily="34" charset="-120"/>
              </a:rPr>
              <a:t>觀察後感想：</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err="1">
                <a:latin typeface="微軟正黑體" panose="020B0604030504040204" pitchFamily="34" charset="-120"/>
                <a:ea typeface="微軟正黑體" panose="020B0604030504040204" pitchFamily="34" charset="-120"/>
              </a:rPr>
              <a:t>Setosa</a:t>
            </a:r>
            <a:r>
              <a:rPr lang="zh-TW" altLang="en-US" dirty="0">
                <a:latin typeface="微軟正黑體" panose="020B0604030504040204" pitchFamily="34" charset="-120"/>
                <a:ea typeface="微軟正黑體" panose="020B0604030504040204" pitchFamily="34" charset="-120"/>
              </a:rPr>
              <a:t>皆能很快分出</a:t>
            </a:r>
            <a:endParaRPr lang="en-US" altLang="zh-TW"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en-US" altLang="zh-TW" dirty="0">
                <a:latin typeface="微軟正黑體" panose="020B0604030504040204" pitchFamily="34" charset="-120"/>
                <a:ea typeface="微軟正黑體" panose="020B0604030504040204" pitchFamily="34" charset="-120"/>
              </a:rPr>
              <a:t>Versicolor</a:t>
            </a:r>
            <a:r>
              <a:rPr lang="zh-TW" altLang="en-US" dirty="0">
                <a:latin typeface="微軟正黑體" panose="020B0604030504040204" pitchFamily="34" charset="-120"/>
                <a:ea typeface="微軟正黑體" panose="020B0604030504040204" pitchFamily="34" charset="-120"/>
              </a:rPr>
              <a:t>及</a:t>
            </a:r>
            <a:r>
              <a:rPr lang="en-US" altLang="zh-TW" dirty="0" err="1">
                <a:latin typeface="微軟正黑體" panose="020B0604030504040204" pitchFamily="34" charset="-120"/>
                <a:ea typeface="微軟正黑體" panose="020B0604030504040204" pitchFamily="34" charset="-120"/>
              </a:rPr>
              <a:t>Virgina</a:t>
            </a:r>
            <a:r>
              <a:rPr lang="zh-TW" altLang="en-US" dirty="0">
                <a:latin typeface="微軟正黑體" panose="020B0604030504040204" pitchFamily="34" charset="-120"/>
                <a:ea typeface="微軟正黑體" panose="020B0604030504040204" pitchFamily="34" charset="-120"/>
              </a:rPr>
              <a:t>不容易分辨</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那應當如何選取？</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計算相關係數（</a:t>
            </a:r>
            <a:r>
              <a:rPr lang="en-US" altLang="zh-TW" dirty="0">
                <a:latin typeface="微軟正黑體" panose="020B0604030504040204" pitchFamily="34" charset="-120"/>
                <a:ea typeface="微軟正黑體" panose="020B0604030504040204" pitchFamily="34" charset="-120"/>
              </a:rPr>
              <a:t>Correlation</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13330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AB020-5590-7186-12B6-F961E64D0375}"/>
              </a:ext>
            </a:extLst>
          </p:cNvPr>
          <p:cNvSpPr>
            <a:spLocks noGrp="1"/>
          </p:cNvSpPr>
          <p:nvPr>
            <p:ph type="title"/>
          </p:nvPr>
        </p:nvSpPr>
        <p:spPr/>
        <p:txBody>
          <a:bodyPr>
            <a:normAutofit/>
          </a:bodyPr>
          <a:lstStyle/>
          <a:p>
            <a:r>
              <a:rPr lang="en-US" altLang="zh-TW" dirty="0" err="1">
                <a:latin typeface="微軟正黑體" panose="020B0604030504040204" pitchFamily="34" charset="-120"/>
                <a:ea typeface="微軟正黑體" panose="020B0604030504040204" pitchFamily="34" charset="-120"/>
              </a:rPr>
              <a:t>HeatMap</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5263AD00-3B20-4E70-B62F-90A3DC090F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147" y="2095406"/>
            <a:ext cx="5080028" cy="4689257"/>
          </a:xfrm>
          <a:ln w="3175">
            <a:solidFill>
              <a:schemeClr val="tx1"/>
            </a:solidFill>
          </a:ln>
        </p:spPr>
      </p:pic>
      <p:graphicFrame>
        <p:nvGraphicFramePr>
          <p:cNvPr id="10" name="表格 9">
            <a:extLst>
              <a:ext uri="{FF2B5EF4-FFF2-40B4-BE49-F238E27FC236}">
                <a16:creationId xmlns:a16="http://schemas.microsoft.com/office/drawing/2014/main" id="{2A2ECE11-A764-4A35-27B1-A5332A558988}"/>
              </a:ext>
            </a:extLst>
          </p:cNvPr>
          <p:cNvGraphicFramePr>
            <a:graphicFrameLocks noGrp="1"/>
          </p:cNvGraphicFramePr>
          <p:nvPr>
            <p:extLst>
              <p:ext uri="{D42A27DB-BD31-4B8C-83A1-F6EECF244321}">
                <p14:modId xmlns:p14="http://schemas.microsoft.com/office/powerpoint/2010/main" val="3189143516"/>
              </p:ext>
            </p:extLst>
          </p:nvPr>
        </p:nvGraphicFramePr>
        <p:xfrm>
          <a:off x="6095999" y="2163390"/>
          <a:ext cx="4840942" cy="3331974"/>
        </p:xfrm>
        <a:graphic>
          <a:graphicData uri="http://schemas.openxmlformats.org/drawingml/2006/table">
            <a:tbl>
              <a:tblPr>
                <a:tableStyleId>{5C22544A-7EE6-4342-B048-85BDC9FD1C3A}</a:tableStyleId>
              </a:tblPr>
              <a:tblGrid>
                <a:gridCol w="2420471">
                  <a:extLst>
                    <a:ext uri="{9D8B030D-6E8A-4147-A177-3AD203B41FA5}">
                      <a16:colId xmlns:a16="http://schemas.microsoft.com/office/drawing/2014/main" val="2106360162"/>
                    </a:ext>
                  </a:extLst>
                </a:gridCol>
                <a:gridCol w="2420471">
                  <a:extLst>
                    <a:ext uri="{9D8B030D-6E8A-4147-A177-3AD203B41FA5}">
                      <a16:colId xmlns:a16="http://schemas.microsoft.com/office/drawing/2014/main" val="2923302569"/>
                    </a:ext>
                  </a:extLst>
                </a:gridCol>
              </a:tblGrid>
              <a:tr h="555329">
                <a:tc>
                  <a:txBody>
                    <a:bodyPr/>
                    <a:lstStyle/>
                    <a:p>
                      <a:pPr algn="ctr" fontAlgn="ctr"/>
                      <a:r>
                        <a:rPr lang="zh-TW" altLang="en-US" sz="1200" u="none" strike="noStrike" dirty="0">
                          <a:effectLst/>
                          <a:latin typeface="微軟正黑體" panose="020B0604030504040204" pitchFamily="34" charset="-120"/>
                          <a:ea typeface="微軟正黑體" panose="020B0604030504040204" pitchFamily="34" charset="-120"/>
                        </a:rPr>
                        <a:t>　</a:t>
                      </a:r>
                      <a:r>
                        <a:rPr lang="en-US" altLang="zh-TW" sz="1200" u="none" strike="noStrike" dirty="0">
                          <a:effectLst/>
                          <a:latin typeface="微軟正黑體" panose="020B0604030504040204" pitchFamily="34" charset="-120"/>
                          <a:ea typeface="微軟正黑體" panose="020B0604030504040204" pitchFamily="34" charset="-120"/>
                        </a:rPr>
                        <a:t>Pearson Correlation</a:t>
                      </a:r>
                      <a:endParaRPr lang="zh-TW" alt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539029914"/>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sepal_length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0.783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55640248"/>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sepal_width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-0.427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311267129"/>
                  </a:ext>
                </a:extLst>
              </a:tr>
              <a:tr h="555329">
                <a:tc>
                  <a:txBody>
                    <a:bodyPr/>
                    <a:lstStyle/>
                    <a:p>
                      <a:pPr algn="ctr" fontAlgn="ctr"/>
                      <a:r>
                        <a:rPr lang="en-US" sz="1200" u="none" strike="noStrike">
                          <a:effectLst/>
                          <a:latin typeface="微軟正黑體" panose="020B0604030504040204" pitchFamily="34" charset="-120"/>
                          <a:ea typeface="微軟正黑體" panose="020B0604030504040204" pitchFamily="34" charset="-120"/>
                        </a:rPr>
                        <a:t>petal_length</a:t>
                      </a:r>
                      <a:endParaRPr lang="en-US" sz="1200" b="1" i="0" u="none" strike="noStrike">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1023753372"/>
                  </a:ext>
                </a:extLst>
              </a:tr>
              <a:tr h="555329">
                <a:tc>
                  <a:txBody>
                    <a:bodyPr/>
                    <a:lstStyle/>
                    <a:p>
                      <a:pPr algn="ctr" fontAlgn="ctr"/>
                      <a:r>
                        <a:rPr lang="en-US" sz="1200" u="none" strike="noStrike" dirty="0" err="1">
                          <a:effectLst/>
                          <a:latin typeface="微軟正黑體" panose="020B0604030504040204" pitchFamily="34" charset="-120"/>
                          <a:ea typeface="微軟正黑體" panose="020B0604030504040204" pitchFamily="34" charset="-120"/>
                        </a:rPr>
                        <a:t>petal_width</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0.957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4042905536"/>
                  </a:ext>
                </a:extLst>
              </a:tr>
              <a:tr h="555329">
                <a:tc>
                  <a:txBody>
                    <a:bodyPr/>
                    <a:lstStyle/>
                    <a:p>
                      <a:pPr algn="ctr" fontAlgn="ctr"/>
                      <a:r>
                        <a:rPr lang="en-US" sz="1200" u="none" strike="noStrike" dirty="0">
                          <a:effectLst/>
                          <a:latin typeface="微軟正黑體" panose="020B0604030504040204" pitchFamily="34" charset="-120"/>
                          <a:ea typeface="微軟正黑體" panose="020B0604030504040204" pitchFamily="34" charset="-120"/>
                        </a:rPr>
                        <a:t>species</a:t>
                      </a:r>
                      <a:endParaRPr lang="en-US" sz="12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tc>
                  <a:txBody>
                    <a:bodyPr/>
                    <a:lstStyle/>
                    <a:p>
                      <a:pPr algn="r" fontAlgn="ctr"/>
                      <a:r>
                        <a:rPr lang="en-US" altLang="zh-TW" sz="1200" u="none" strike="noStrike" dirty="0">
                          <a:effectLst/>
                          <a:latin typeface="微軟正黑體" panose="020B0604030504040204" pitchFamily="34" charset="-120"/>
                          <a:ea typeface="微軟正黑體" panose="020B0604030504040204" pitchFamily="34" charset="-120"/>
                        </a:rPr>
                        <a:t>1.000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7620" marR="7620" marT="7620" marB="0" anchor="ctr"/>
                </a:tc>
                <a:extLst>
                  <a:ext uri="{0D108BD9-81ED-4DB2-BD59-A6C34878D82A}">
                    <a16:rowId xmlns:a16="http://schemas.microsoft.com/office/drawing/2014/main" val="916137202"/>
                  </a:ext>
                </a:extLst>
              </a:tr>
            </a:tbl>
          </a:graphicData>
        </a:graphic>
      </p:graphicFrame>
      <p:sp>
        <p:nvSpPr>
          <p:cNvPr id="11" name="橢圓 10">
            <a:extLst>
              <a:ext uri="{FF2B5EF4-FFF2-40B4-BE49-F238E27FC236}">
                <a16:creationId xmlns:a16="http://schemas.microsoft.com/office/drawing/2014/main" id="{5DD9FA67-CAED-F8F0-7822-5D8CAE29C084}"/>
              </a:ext>
            </a:extLst>
          </p:cNvPr>
          <p:cNvSpPr/>
          <p:nvPr/>
        </p:nvSpPr>
        <p:spPr>
          <a:xfrm>
            <a:off x="6095999" y="4440035"/>
            <a:ext cx="4966448" cy="48159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523730F5-1BB7-910B-5A63-A76052AEBDE0}"/>
              </a:ext>
            </a:extLst>
          </p:cNvPr>
          <p:cNvSpPr/>
          <p:nvPr/>
        </p:nvSpPr>
        <p:spPr>
          <a:xfrm>
            <a:off x="6221505" y="3804989"/>
            <a:ext cx="4840942" cy="5966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a:extLst>
              <a:ext uri="{FF2B5EF4-FFF2-40B4-BE49-F238E27FC236}">
                <a16:creationId xmlns:a16="http://schemas.microsoft.com/office/drawing/2014/main" id="{06F9C9FD-077F-1E9C-EC62-46709CC02FCB}"/>
              </a:ext>
            </a:extLst>
          </p:cNvPr>
          <p:cNvSpPr txBox="1">
            <a:spLocks/>
          </p:cNvSpPr>
          <p:nvPr/>
        </p:nvSpPr>
        <p:spPr>
          <a:xfrm>
            <a:off x="6095999" y="5685641"/>
            <a:ext cx="4840942" cy="9926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dirty="0">
                <a:latin typeface="微軟正黑體" panose="020B0604030504040204" pitchFamily="34" charset="-120"/>
                <a:ea typeface="微軟正黑體" panose="020B0604030504040204" pitchFamily="34" charset="-120"/>
              </a:rPr>
              <a:t>選擇</a:t>
            </a:r>
            <a:r>
              <a:rPr lang="en-US" altLang="zh-TW" dirty="0">
                <a:latin typeface="微軟正黑體" panose="020B0604030504040204" pitchFamily="34" charset="-120"/>
                <a:ea typeface="微軟正黑體" panose="020B0604030504040204" pitchFamily="34" charset="-120"/>
              </a:rPr>
              <a:t>Petal Length</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&amp;</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Petal Width</a:t>
            </a:r>
          </a:p>
        </p:txBody>
      </p:sp>
    </p:spTree>
    <p:extLst>
      <p:ext uri="{BB962C8B-B14F-4D97-AF65-F5344CB8AC3E}">
        <p14:creationId xmlns:p14="http://schemas.microsoft.com/office/powerpoint/2010/main" val="25190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切分資料</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en-US" altLang="zh-TW" sz="3000" dirty="0">
                <a:latin typeface="微軟正黑體" panose="020B0604030504040204" pitchFamily="34" charset="-120"/>
                <a:ea typeface="微軟正黑體" panose="020B0604030504040204" pitchFamily="34" charset="-120"/>
              </a:rPr>
              <a:t>Train-Test-Split</a:t>
            </a:r>
            <a:endParaRPr lang="zh-TW" altLang="en-US"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222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Train/Test Split and Cross Validation - A Python Tutorial - AlgoTrading101  Blog">
            <a:extLst>
              <a:ext uri="{FF2B5EF4-FFF2-40B4-BE49-F238E27FC236}">
                <a16:creationId xmlns:a16="http://schemas.microsoft.com/office/drawing/2014/main" id="{545FB308-B3C3-4A10-9A69-49AADF9C454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53405"/>
          <a:stretch/>
        </p:blipFill>
        <p:spPr bwMode="auto">
          <a:xfrm>
            <a:off x="547702" y="2819852"/>
            <a:ext cx="11223275" cy="2817019"/>
          </a:xfrm>
          <a:prstGeom prst="rect">
            <a:avLst/>
          </a:prstGeom>
          <a:noFill/>
          <a:ln w="3175">
            <a:solidFill>
              <a:schemeClr val="tx1"/>
            </a:solidFill>
          </a:ln>
        </p:spPr>
      </p:pic>
      <p:sp>
        <p:nvSpPr>
          <p:cNvPr id="11" name="內容版面配置區 2">
            <a:extLst>
              <a:ext uri="{FF2B5EF4-FFF2-40B4-BE49-F238E27FC236}">
                <a16:creationId xmlns:a16="http://schemas.microsoft.com/office/drawing/2014/main" id="{F9376B7E-0B16-A96A-53D3-EBDE9BD75AE0}"/>
              </a:ext>
            </a:extLst>
          </p:cNvPr>
          <p:cNvSpPr txBox="1">
            <a:spLocks/>
          </p:cNvSpPr>
          <p:nvPr/>
        </p:nvSpPr>
        <p:spPr>
          <a:xfrm>
            <a:off x="547703" y="2146956"/>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3000" dirty="0">
                <a:latin typeface="微軟正黑體" panose="020B0604030504040204" pitchFamily="34" charset="-120"/>
                <a:ea typeface="微軟正黑體" panose="020B0604030504040204" pitchFamily="34" charset="-120"/>
              </a:rPr>
              <a:t>比例</a:t>
            </a:r>
            <a:endParaRPr lang="en-US" altLang="zh-TW" sz="3000" dirty="0">
              <a:latin typeface="微軟正黑體" panose="020B0604030504040204" pitchFamily="34" charset="-120"/>
              <a:ea typeface="微軟正黑體" panose="020B0604030504040204" pitchFamily="34" charset="-120"/>
            </a:endParaRPr>
          </a:p>
        </p:txBody>
      </p:sp>
      <p:sp>
        <p:nvSpPr>
          <p:cNvPr id="14" name="內容版面配置區 2">
            <a:extLst>
              <a:ext uri="{FF2B5EF4-FFF2-40B4-BE49-F238E27FC236}">
                <a16:creationId xmlns:a16="http://schemas.microsoft.com/office/drawing/2014/main" id="{5BEC9734-CC0A-33F0-FF06-2EB71681045D}"/>
              </a:ext>
            </a:extLst>
          </p:cNvPr>
          <p:cNvSpPr txBox="1">
            <a:spLocks/>
          </p:cNvSpPr>
          <p:nvPr/>
        </p:nvSpPr>
        <p:spPr>
          <a:xfrm>
            <a:off x="9078411" y="5636871"/>
            <a:ext cx="2565887" cy="573093"/>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500" dirty="0" err="1">
                <a:latin typeface="微軟正黑體" panose="020B0604030504040204" pitchFamily="34" charset="-120"/>
                <a:ea typeface="微軟正黑體" panose="020B0604030504040204" pitchFamily="34" charset="-120"/>
              </a:rPr>
              <a:t>Test_Size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20%</a:t>
            </a:r>
          </a:p>
        </p:txBody>
      </p:sp>
      <p:sp>
        <p:nvSpPr>
          <p:cNvPr id="16" name="文字方塊 15">
            <a:extLst>
              <a:ext uri="{FF2B5EF4-FFF2-40B4-BE49-F238E27FC236}">
                <a16:creationId xmlns:a16="http://schemas.microsoft.com/office/drawing/2014/main" id="{6F1C29B7-8EFF-B9CB-4645-789D788CA291}"/>
              </a:ext>
            </a:extLst>
          </p:cNvPr>
          <p:cNvSpPr txBox="1"/>
          <p:nvPr/>
        </p:nvSpPr>
        <p:spPr>
          <a:xfrm>
            <a:off x="886910" y="5736674"/>
            <a:ext cx="4453359" cy="477054"/>
          </a:xfrm>
          <a:prstGeom prst="rect">
            <a:avLst/>
          </a:prstGeom>
          <a:noFill/>
        </p:spPr>
        <p:txBody>
          <a:bodyPr wrap="square">
            <a:spAutoFit/>
          </a:bodyPr>
          <a:lstStyle/>
          <a:p>
            <a:pPr marL="0" indent="0">
              <a:buNone/>
            </a:pPr>
            <a:r>
              <a:rPr lang="en-US" altLang="zh-TW" sz="2500" dirty="0" err="1">
                <a:latin typeface="微軟正黑體" panose="020B0604030504040204" pitchFamily="34" charset="-120"/>
                <a:ea typeface="微軟正黑體" panose="020B0604030504040204" pitchFamily="34" charset="-120"/>
              </a:rPr>
              <a:t>Train_Size</a:t>
            </a:r>
            <a:r>
              <a:rPr lang="zh-TW" altLang="en-US" sz="2500" dirty="0">
                <a:latin typeface="微軟正黑體" panose="020B0604030504040204" pitchFamily="34" charset="-120"/>
                <a:ea typeface="微軟正黑體" panose="020B0604030504040204" pitchFamily="34" charset="-120"/>
              </a:rPr>
              <a:t>：</a:t>
            </a:r>
            <a:r>
              <a:rPr lang="en-US" altLang="zh-TW" sz="2500" dirty="0">
                <a:latin typeface="微軟正黑體" panose="020B0604030504040204" pitchFamily="34" charset="-120"/>
                <a:ea typeface="微軟正黑體" panose="020B0604030504040204" pitchFamily="34" charset="-120"/>
              </a:rPr>
              <a:t>70%</a:t>
            </a:r>
          </a:p>
        </p:txBody>
      </p:sp>
    </p:spTree>
    <p:extLst>
      <p:ext uri="{BB962C8B-B14F-4D97-AF65-F5344CB8AC3E}">
        <p14:creationId xmlns:p14="http://schemas.microsoft.com/office/powerpoint/2010/main" val="299515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Train-Test-Split</a:t>
            </a:r>
            <a:endParaRPr lang="zh-TW" altLang="en-US" dirty="0">
              <a:latin typeface="微軟正黑體" panose="020B0604030504040204" pitchFamily="34" charset="-120"/>
              <a:ea typeface="微軟正黑體" panose="020B0604030504040204" pitchFamily="34" charset="-120"/>
            </a:endParaRPr>
          </a:p>
        </p:txBody>
      </p:sp>
      <p:sp>
        <p:nvSpPr>
          <p:cNvPr id="4" name="內容版面配置區 3">
            <a:extLst>
              <a:ext uri="{FF2B5EF4-FFF2-40B4-BE49-F238E27FC236}">
                <a16:creationId xmlns:a16="http://schemas.microsoft.com/office/drawing/2014/main" id="{5A37617F-A786-6399-2C1C-B832CF0E75BB}"/>
              </a:ext>
            </a:extLst>
          </p:cNvPr>
          <p:cNvSpPr>
            <a:spLocks noGrp="1"/>
          </p:cNvSpPr>
          <p:nvPr>
            <p:ph idx="1"/>
          </p:nvPr>
        </p:nvSpPr>
        <p:spPr>
          <a:xfrm>
            <a:off x="578734" y="2245489"/>
            <a:ext cx="10704962" cy="3926711"/>
          </a:xfrm>
        </p:spPr>
        <p:txBody>
          <a:bodyPr/>
          <a:lstStyle/>
          <a:p>
            <a:pPr marL="0" indent="0">
              <a:buNone/>
            </a:pPr>
            <a:r>
              <a:rPr lang="zh-TW" altLang="en-US" dirty="0"/>
              <a:t>參數</a:t>
            </a:r>
            <a:endParaRPr lang="en-US" altLang="zh-TW" dirty="0"/>
          </a:p>
          <a:p>
            <a:r>
              <a:rPr lang="en-US" altLang="zh-TW" dirty="0"/>
              <a:t>Train_</a:t>
            </a:r>
            <a:endParaRPr lang="zh-TW" altLang="en-US" dirty="0"/>
          </a:p>
        </p:txBody>
      </p:sp>
    </p:spTree>
    <p:extLst>
      <p:ext uri="{BB962C8B-B14F-4D97-AF65-F5344CB8AC3E}">
        <p14:creationId xmlns:p14="http://schemas.microsoft.com/office/powerpoint/2010/main" val="135290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1252F-A159-EE54-62D4-599B9BC3241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5762B57-9F71-E986-0B26-5FCBBBF7B2D8}"/>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40573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A11EF8-E5DD-D807-D5D9-1791211B22D6}"/>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Outline </a:t>
            </a:r>
            <a:r>
              <a:rPr lang="zh-TW" altLang="en-US" dirty="0">
                <a:latin typeface="微軟正黑體" panose="020B0604030504040204" pitchFamily="34" charset="-120"/>
                <a:ea typeface="微軟正黑體" panose="020B0604030504040204" pitchFamily="34" charset="-120"/>
              </a:rPr>
              <a:t>大綱</a:t>
            </a:r>
          </a:p>
        </p:txBody>
      </p:sp>
      <p:sp>
        <p:nvSpPr>
          <p:cNvPr id="3" name="內容版面配置區 2">
            <a:extLst>
              <a:ext uri="{FF2B5EF4-FFF2-40B4-BE49-F238E27FC236}">
                <a16:creationId xmlns:a16="http://schemas.microsoft.com/office/drawing/2014/main" id="{5FF29A10-FEE3-EC5F-7C7F-6EA98E96C587}"/>
              </a:ext>
            </a:extLst>
          </p:cNvPr>
          <p:cNvSpPr>
            <a:spLocks noGrp="1"/>
          </p:cNvSpPr>
          <p:nvPr>
            <p:ph idx="1"/>
          </p:nvPr>
        </p:nvSpPr>
        <p:spPr>
          <a:xfrm>
            <a:off x="600074" y="2247899"/>
            <a:ext cx="11077576" cy="4181475"/>
          </a:xfrm>
        </p:spPr>
        <p:txBody>
          <a:bodyPr>
            <a:normAutofit/>
          </a:bodyPr>
          <a:lstStyle/>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特徵選取（</a:t>
            </a:r>
            <a:r>
              <a:rPr lang="en-US" altLang="zh-TW" sz="3000" dirty="0">
                <a:latin typeface="微軟正黑體" panose="020B0604030504040204" pitchFamily="34" charset="-120"/>
                <a:ea typeface="微軟正黑體" panose="020B0604030504040204" pitchFamily="34" charset="-120"/>
              </a:rPr>
              <a:t>Select Attribute</a:t>
            </a:r>
            <a:r>
              <a:rPr lang="zh-TW" altLang="en-US" sz="3000" dirty="0">
                <a:latin typeface="微軟正黑體" panose="020B0604030504040204" pitchFamily="34" charset="-120"/>
                <a:ea typeface="微軟正黑體" panose="020B0604030504040204" pitchFamily="34" charset="-120"/>
              </a:rPr>
              <a:t>）</a:t>
            </a:r>
            <a:endParaRPr lang="en-US" altLang="zh-TW" sz="3000" dirty="0">
              <a:latin typeface="微軟正黑體" panose="020B0604030504040204" pitchFamily="34" charset="-120"/>
              <a:ea typeface="微軟正黑體" panose="020B0604030504040204" pitchFamily="34" charset="-120"/>
            </a:endParaRPr>
          </a:p>
          <a:p>
            <a:pPr marL="457200" indent="-457200">
              <a:buFont typeface="+mj-lt"/>
              <a:buAutoNum type="alphaUcPeriod"/>
            </a:pPr>
            <a:r>
              <a:rPr lang="zh-TW" altLang="en-US" sz="3000" dirty="0">
                <a:latin typeface="微軟正黑體" panose="020B0604030504040204" pitchFamily="34" charset="-120"/>
                <a:ea typeface="微軟正黑體" panose="020B0604030504040204" pitchFamily="34" charset="-120"/>
              </a:rPr>
              <a:t>切分資料（</a:t>
            </a:r>
            <a:r>
              <a:rPr lang="en-US" altLang="zh-TW" sz="3000" dirty="0">
                <a:latin typeface="微軟正黑體" panose="020B0604030504040204" pitchFamily="34" charset="-120"/>
                <a:ea typeface="微軟正黑體" panose="020B0604030504040204" pitchFamily="34" charset="-120"/>
              </a:rPr>
              <a:t>Split Data</a:t>
            </a:r>
            <a:r>
              <a:rPr lang="zh-TW" altLang="en-US" sz="3000"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218433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7316E53-43BE-02FF-8137-856C5996A3FC}"/>
              </a:ext>
            </a:extLst>
          </p:cNvPr>
          <p:cNvSpPr>
            <a:spLocks noGrp="1"/>
          </p:cNvSpPr>
          <p:nvPr>
            <p:ph type="title"/>
          </p:nvPr>
        </p:nvSpPr>
        <p:spPr>
          <a:xfrm>
            <a:off x="841248" y="941832"/>
            <a:ext cx="10506456" cy="1901952"/>
          </a:xfrm>
        </p:spPr>
        <p:txBody>
          <a:bodyPr anchor="ctr">
            <a:normAutofit/>
          </a:bodyPr>
          <a:lstStyle/>
          <a:p>
            <a:r>
              <a:rPr lang="zh-TW" altLang="en-US" sz="5400" dirty="0">
                <a:latin typeface="微軟正黑體" panose="020B0604030504040204" pitchFamily="34" charset="-120"/>
                <a:ea typeface="微軟正黑體" panose="020B0604030504040204" pitchFamily="34" charset="-120"/>
              </a:rPr>
              <a:t>選取的特徵？原因？</a:t>
            </a:r>
          </a:p>
        </p:txBody>
      </p:sp>
      <p:sp>
        <p:nvSpPr>
          <p:cNvPr id="15" name="Rectangle 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B3F64DA1-EBAF-B1F7-8174-F2F7EF7CFEE8}"/>
              </a:ext>
            </a:extLst>
          </p:cNvPr>
          <p:cNvSpPr>
            <a:spLocks noGrp="1"/>
          </p:cNvSpPr>
          <p:nvPr>
            <p:ph idx="1"/>
          </p:nvPr>
        </p:nvSpPr>
        <p:spPr>
          <a:xfrm>
            <a:off x="841247" y="3668690"/>
            <a:ext cx="11081811" cy="2776934"/>
          </a:xfrm>
        </p:spPr>
        <p:txBody>
          <a:bodyPr>
            <a:normAutofit/>
          </a:bodyPr>
          <a:lstStyle/>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視覺化：</a:t>
            </a:r>
            <a:br>
              <a:rPr lang="en-US" altLang="zh-TW" sz="3000" dirty="0">
                <a:latin typeface="微軟正黑體" panose="020B0604030504040204" pitchFamily="34" charset="-120"/>
                <a:ea typeface="微軟正黑體" panose="020B0604030504040204" pitchFamily="34" charset="-120"/>
              </a:rPr>
            </a:br>
            <a:r>
              <a:rPr lang="en-US" altLang="zh-TW" sz="3000" dirty="0">
                <a:latin typeface="微軟正黑體" panose="020B0604030504040204" pitchFamily="34" charset="-120"/>
                <a:ea typeface="微軟正黑體" panose="020B0604030504040204" pitchFamily="34" charset="-120"/>
              </a:rPr>
              <a:t>Scatter Plot</a:t>
            </a:r>
            <a:r>
              <a:rPr lang="zh-TW" altLang="en-US" sz="3000" dirty="0">
                <a:latin typeface="微軟正黑體" panose="020B0604030504040204" pitchFamily="34" charset="-120"/>
                <a:ea typeface="微軟正黑體" panose="020B0604030504040204" pitchFamily="34" charset="-120"/>
              </a:rPr>
              <a:t>，觀察特徵之間的關聯。</a:t>
            </a:r>
            <a:endParaRPr lang="en-US" altLang="zh-TW" sz="3000" dirty="0">
              <a:latin typeface="微軟正黑體" panose="020B0604030504040204" pitchFamily="34" charset="-120"/>
              <a:ea typeface="微軟正黑體" panose="020B0604030504040204" pitchFamily="34" charset="-120"/>
            </a:endParaRPr>
          </a:p>
          <a:p>
            <a:pPr marL="457200" indent="-457200">
              <a:buFont typeface="Wingdings" panose="05000000000000000000" pitchFamily="2" charset="2"/>
              <a:buAutoNum type="circleNumWdWhitePlain"/>
            </a:pPr>
            <a:r>
              <a:rPr lang="zh-TW" altLang="en-US" sz="3000" dirty="0">
                <a:latin typeface="微軟正黑體" panose="020B0604030504040204" pitchFamily="34" charset="-120"/>
                <a:ea typeface="微軟正黑體" panose="020B0604030504040204" pitchFamily="34" charset="-120"/>
              </a:rPr>
              <a:t>量化：</a:t>
            </a:r>
            <a:br>
              <a:rPr lang="en-US" altLang="zh-TW" sz="3000" dirty="0">
                <a:latin typeface="微軟正黑體" panose="020B0604030504040204" pitchFamily="34" charset="-120"/>
                <a:ea typeface="微軟正黑體" panose="020B0604030504040204" pitchFamily="34" charset="-120"/>
              </a:rPr>
            </a:br>
            <a:r>
              <a:rPr lang="zh-TW" altLang="en-US" sz="3000" dirty="0">
                <a:latin typeface="微軟正黑體" panose="020B0604030504040204" pitchFamily="34" charset="-120"/>
                <a:ea typeface="微軟正黑體" panose="020B0604030504040204" pitchFamily="34" charset="-120"/>
              </a:rPr>
              <a:t>計算相關係數（</a:t>
            </a:r>
            <a:r>
              <a:rPr lang="en-US" altLang="zh-TW" sz="3000" dirty="0">
                <a:latin typeface="微軟正黑體" panose="020B0604030504040204" pitchFamily="34" charset="-120"/>
                <a:ea typeface="微軟正黑體" panose="020B0604030504040204" pitchFamily="34" charset="-120"/>
              </a:rPr>
              <a:t>Pearson Correlation</a:t>
            </a:r>
            <a:r>
              <a:rPr lang="zh-TW" altLang="en-US" sz="3000" dirty="0">
                <a:latin typeface="微軟正黑體" panose="020B0604030504040204" pitchFamily="34" charset="-120"/>
                <a:ea typeface="微軟正黑體" panose="020B0604030504040204" pitchFamily="34" charset="-120"/>
              </a:rPr>
              <a:t>）， 數值呈現。</a:t>
            </a:r>
          </a:p>
        </p:txBody>
      </p:sp>
    </p:spTree>
    <p:extLst>
      <p:ext uri="{BB962C8B-B14F-4D97-AF65-F5344CB8AC3E}">
        <p14:creationId xmlns:p14="http://schemas.microsoft.com/office/powerpoint/2010/main" val="96319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9908E4-DA97-59BE-08DD-55217CF441F9}"/>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sepal length vs. sepal width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scatterplot">
            <a:extLst>
              <a:ext uri="{FF2B5EF4-FFF2-40B4-BE49-F238E27FC236}">
                <a16:creationId xmlns:a16="http://schemas.microsoft.com/office/drawing/2014/main" id="{B302DDCB-6C28-09E5-504D-CAFC6F4EED0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53" y="2242203"/>
            <a:ext cx="5360172" cy="4293801"/>
          </a:xfrm>
          <a:ln w="3175">
            <a:solidFill>
              <a:schemeClr val="tx1"/>
            </a:solidFill>
          </a:ln>
        </p:spPr>
      </p:pic>
      <p:cxnSp>
        <p:nvCxnSpPr>
          <p:cNvPr id="7" name="直線接點 6">
            <a:extLst>
              <a:ext uri="{FF2B5EF4-FFF2-40B4-BE49-F238E27FC236}">
                <a16:creationId xmlns:a16="http://schemas.microsoft.com/office/drawing/2014/main" id="{716BCD04-E1FD-94FE-35B7-14F9237B95C7}"/>
              </a:ext>
            </a:extLst>
          </p:cNvPr>
          <p:cNvCxnSpPr>
            <a:cxnSpLocks/>
          </p:cNvCxnSpPr>
          <p:nvPr/>
        </p:nvCxnSpPr>
        <p:spPr>
          <a:xfrm flipV="1">
            <a:off x="1115568" y="2242203"/>
            <a:ext cx="3680550" cy="385379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44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length</a:t>
            </a:r>
            <a:endParaRPr lang="zh-TW" altLang="en-US" dirty="0">
              <a:latin typeface="微軟正黑體" panose="020B0604030504040204" pitchFamily="34" charset="-120"/>
              <a:ea typeface="微軟正黑體" panose="020B0604030504040204" pitchFamily="34" charset="-120"/>
            </a:endParaRPr>
          </a:p>
        </p:txBody>
      </p:sp>
      <p:pic>
        <p:nvPicPr>
          <p:cNvPr id="5" name="內容版面配置區 4" descr="一張含有 圖表 的圖片&#10;&#10;自動產生的描述">
            <a:extLst>
              <a:ext uri="{FF2B5EF4-FFF2-40B4-BE49-F238E27FC236}">
                <a16:creationId xmlns:a16="http://schemas.microsoft.com/office/drawing/2014/main" id="{39B66014-2A56-8A9D-13BB-B16642ACD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214188"/>
            <a:ext cx="5221674" cy="4280833"/>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88576" y="5105400"/>
            <a:ext cx="5297874"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7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5AD09A26-B2AA-D3CB-045B-F3F76AE2A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576" y="2182254"/>
            <a:ext cx="5175730" cy="4146052"/>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1237129" y="2106706"/>
            <a:ext cx="3182471" cy="3747247"/>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1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length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98DF11D8-DBE0-9921-C7D1-634386DB9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133272"/>
            <a:ext cx="4941178" cy="4007551"/>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05082"/>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sepal width vs. petal width</a:t>
            </a:r>
            <a:endParaRPr lang="zh-TW" altLang="en-US" dirty="0">
              <a:latin typeface="微軟正黑體" panose="020B0604030504040204" pitchFamily="34" charset="-120"/>
              <a:ea typeface="微軟正黑體" panose="020B0604030504040204" pitchFamily="34" charset="-120"/>
            </a:endParaRPr>
          </a:p>
        </p:txBody>
      </p:sp>
      <p:pic>
        <p:nvPicPr>
          <p:cNvPr id="8" name="內容版面配置區 7" descr="一張含有 圖表 的圖片&#10;&#10;自動產生的描述">
            <a:extLst>
              <a:ext uri="{FF2B5EF4-FFF2-40B4-BE49-F238E27FC236}">
                <a16:creationId xmlns:a16="http://schemas.microsoft.com/office/drawing/2014/main" id="{A3142A55-E19C-52C8-CD72-4201CB55B9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005" y="2213904"/>
            <a:ext cx="5166575" cy="4095456"/>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a:off x="551005" y="4876800"/>
            <a:ext cx="5607748" cy="0"/>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54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90E9E9-5CD9-C509-2BA9-95F4B1026CAF}"/>
              </a:ext>
            </a:extLst>
          </p:cNvPr>
          <p:cNvSpPr>
            <a:spLocks noGrp="1"/>
          </p:cNvSpPr>
          <p:nvPr>
            <p:ph type="title"/>
          </p:nvPr>
        </p:nvSpPr>
        <p:spPr/>
        <p:txBody>
          <a:bodyPr>
            <a:normAutofit/>
          </a:bodyPr>
          <a:lstStyle/>
          <a:p>
            <a:r>
              <a:rPr lang="en-US" altLang="zh-TW" dirty="0">
                <a:latin typeface="微軟正黑體" panose="020B0604030504040204" pitchFamily="34" charset="-120"/>
                <a:ea typeface="微軟正黑體" panose="020B0604030504040204" pitchFamily="34" charset="-120"/>
              </a:rPr>
              <a:t>petal length vs. petal width</a:t>
            </a:r>
            <a:endParaRPr lang="zh-TW" altLang="en-US" dirty="0">
              <a:latin typeface="微軟正黑體" panose="020B0604030504040204" pitchFamily="34" charset="-120"/>
              <a:ea typeface="微軟正黑體" panose="020B0604030504040204" pitchFamily="34" charset="-120"/>
            </a:endParaRPr>
          </a:p>
        </p:txBody>
      </p:sp>
      <p:pic>
        <p:nvPicPr>
          <p:cNvPr id="7" name="內容版面配置區 6" descr="一張含有 圖表 的圖片&#10;&#10;自動產生的描述">
            <a:extLst>
              <a:ext uri="{FF2B5EF4-FFF2-40B4-BE49-F238E27FC236}">
                <a16:creationId xmlns:a16="http://schemas.microsoft.com/office/drawing/2014/main" id="{DCC65AC9-1346-2607-BD3F-75F40F708B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005" y="2200182"/>
            <a:ext cx="5120667" cy="4109178"/>
          </a:xfrm>
          <a:ln w="3175">
            <a:solidFill>
              <a:schemeClr val="tx1"/>
            </a:solidFill>
          </a:ln>
        </p:spPr>
      </p:pic>
      <p:cxnSp>
        <p:nvCxnSpPr>
          <p:cNvPr id="6" name="直線接點 5">
            <a:extLst>
              <a:ext uri="{FF2B5EF4-FFF2-40B4-BE49-F238E27FC236}">
                <a16:creationId xmlns:a16="http://schemas.microsoft.com/office/drawing/2014/main" id="{AA13EA85-2A53-673F-776B-603F770C7610}"/>
              </a:ext>
            </a:extLst>
          </p:cNvPr>
          <p:cNvCxnSpPr>
            <a:cxnSpLocks/>
          </p:cNvCxnSpPr>
          <p:nvPr/>
        </p:nvCxnSpPr>
        <p:spPr>
          <a:xfrm flipH="1" flipV="1">
            <a:off x="887506" y="4285129"/>
            <a:ext cx="3971365" cy="1739153"/>
          </a:xfrm>
          <a:prstGeom prst="line">
            <a:avLst/>
          </a:prstGeom>
          <a:ln w="3810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61561DF2-2C68-9E00-1718-96F25B0CB23C}"/>
              </a:ext>
            </a:extLst>
          </p:cNvPr>
          <p:cNvSpPr txBox="1">
            <a:spLocks/>
          </p:cNvSpPr>
          <p:nvPr/>
        </p:nvSpPr>
        <p:spPr>
          <a:xfrm>
            <a:off x="6096000" y="2436325"/>
            <a:ext cx="5705497" cy="99267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3000" dirty="0" err="1">
                <a:latin typeface="微軟正黑體" panose="020B0604030504040204" pitchFamily="34" charset="-120"/>
                <a:ea typeface="微軟正黑體" panose="020B0604030504040204" pitchFamily="34" charset="-120"/>
              </a:rPr>
              <a:t>Setosa</a:t>
            </a:r>
            <a:r>
              <a:rPr lang="zh-TW" altLang="en-US" sz="3000" dirty="0">
                <a:latin typeface="微軟正黑體" panose="020B0604030504040204" pitchFamily="34" charset="-120"/>
                <a:ea typeface="微軟正黑體" panose="020B0604030504040204" pitchFamily="34" charset="-120"/>
              </a:rPr>
              <a:t>明顯相異，容易區分。</a:t>
            </a:r>
            <a:endParaRPr lang="en-US" altLang="zh-TW" sz="3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063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349</Words>
  <Application>Microsoft Office PowerPoint</Application>
  <PresentationFormat>寬螢幕</PresentationFormat>
  <Paragraphs>61</Paragraphs>
  <Slides>15</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微軟正黑體</vt:lpstr>
      <vt:lpstr>Arial</vt:lpstr>
      <vt:lpstr>Calibri</vt:lpstr>
      <vt:lpstr>Lato</vt:lpstr>
      <vt:lpstr>Neue Haas Grotesk Text Pro</vt:lpstr>
      <vt:lpstr>Wingdings</vt:lpstr>
      <vt:lpstr>AccentBoxVTI</vt:lpstr>
      <vt:lpstr>314337 類神經網路 Assignment #1</vt:lpstr>
      <vt:lpstr>Outline 大綱</vt:lpstr>
      <vt:lpstr>選取的特徵？原因？</vt:lpstr>
      <vt:lpstr>sepal length vs. sepal width</vt:lpstr>
      <vt:lpstr>sepal length vs. petal length</vt:lpstr>
      <vt:lpstr>sepal length vs. petal width</vt:lpstr>
      <vt:lpstr>sepal width vs. petal length</vt:lpstr>
      <vt:lpstr>sepal width vs. petal width</vt:lpstr>
      <vt:lpstr>petal length vs. petal width</vt:lpstr>
      <vt:lpstr>Thinking About Scatter Plot</vt:lpstr>
      <vt:lpstr>HeatMap</vt:lpstr>
      <vt:lpstr>切分資料</vt:lpstr>
      <vt:lpstr>Train-Test-Split</vt:lpstr>
      <vt:lpstr>Train-Test-Split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314337 類神經網路 Assignment #1</dc:title>
  <dc:creator>哲平 何</dc:creator>
  <cp:lastModifiedBy>哲平 何</cp:lastModifiedBy>
  <cp:revision>137</cp:revision>
  <dcterms:created xsi:type="dcterms:W3CDTF">2023-04-05T05:53:05Z</dcterms:created>
  <dcterms:modified xsi:type="dcterms:W3CDTF">2023-04-06T01:30:06Z</dcterms:modified>
</cp:coreProperties>
</file>