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20"/>
  </p:notesMasterIdLst>
  <p:sldIdLst>
    <p:sldId id="256" r:id="rId2"/>
    <p:sldId id="260" r:id="rId3"/>
    <p:sldId id="259" r:id="rId4"/>
    <p:sldId id="257" r:id="rId5"/>
    <p:sldId id="261" r:id="rId6"/>
    <p:sldId id="262" r:id="rId7"/>
    <p:sldId id="263" r:id="rId8"/>
    <p:sldId id="264" r:id="rId9"/>
    <p:sldId id="265" r:id="rId10"/>
    <p:sldId id="266" r:id="rId11"/>
    <p:sldId id="267" r:id="rId12"/>
    <p:sldId id="272" r:id="rId13"/>
    <p:sldId id="268" r:id="rId14"/>
    <p:sldId id="270" r:id="rId15"/>
    <p:sldId id="271" r:id="rId16"/>
    <p:sldId id="273" r:id="rId17"/>
    <p:sldId id="274" r:id="rId18"/>
    <p:sldId id="269" r:id="rId1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768" autoAdjust="0"/>
  </p:normalViewPr>
  <p:slideViewPr>
    <p:cSldViewPr snapToGrid="0">
      <p:cViewPr varScale="1">
        <p:scale>
          <a:sx n="73" d="100"/>
          <a:sy n="73" d="100"/>
        </p:scale>
        <p:origin x="10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21746;&#24179;\&#21271;&#31185;&#22823;_&#30889;&#29677;_AI&#23416;&#31243;\&#30889;&#19968;&#35506;&#31243;\314337%20&#39006;&#31070;&#32147;&#32178;&#36335;\20230322\Assignment%20%231\Draft\DraftNot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TW" altLang="en-US">
                <a:latin typeface="微軟正黑體" panose="020B0604030504040204" pitchFamily="34" charset="-120"/>
                <a:ea typeface="微軟正黑體" panose="020B0604030504040204" pitchFamily="34" charset="-120"/>
              </a:rPr>
              <a:t>抽樣數量</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工作表1!$A$1:$A$3</c:f>
              <c:strCache>
                <c:ptCount val="3"/>
                <c:pt idx="0">
                  <c:v>setosa資料數量</c:v>
                </c:pt>
                <c:pt idx="1">
                  <c:v>versicolor資料數量</c:v>
                </c:pt>
                <c:pt idx="2">
                  <c:v>virginica資料數量</c:v>
                </c:pt>
              </c:strCache>
            </c:strRef>
          </c:cat>
          <c:val>
            <c:numRef>
              <c:f>工作表1!$B$1:$B$3</c:f>
              <c:numCache>
                <c:formatCode>General</c:formatCode>
                <c:ptCount val="3"/>
                <c:pt idx="0">
                  <c:v>23</c:v>
                </c:pt>
                <c:pt idx="1">
                  <c:v>41</c:v>
                </c:pt>
                <c:pt idx="2">
                  <c:v>41</c:v>
                </c:pt>
              </c:numCache>
            </c:numRef>
          </c:val>
          <c:extLst>
            <c:ext xmlns:c16="http://schemas.microsoft.com/office/drawing/2014/chart" uri="{C3380CC4-5D6E-409C-BE32-E72D297353CC}">
              <c16:uniqueId val="{00000000-42C4-4E46-92EE-0D1A8D681691}"/>
            </c:ext>
          </c:extLst>
        </c:ser>
        <c:dLbls>
          <c:showLegendKey val="0"/>
          <c:showVal val="0"/>
          <c:showCatName val="0"/>
          <c:showSerName val="0"/>
          <c:showPercent val="0"/>
          <c:showBubbleSize val="0"/>
        </c:dLbls>
        <c:gapWidth val="219"/>
        <c:overlap val="-27"/>
        <c:axId val="1353917680"/>
        <c:axId val="1353914320"/>
      </c:barChart>
      <c:catAx>
        <c:axId val="1353917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1353914320"/>
        <c:crosses val="autoZero"/>
        <c:auto val="1"/>
        <c:lblAlgn val="ctr"/>
        <c:lblOffset val="100"/>
        <c:noMultiLvlLbl val="0"/>
      </c:catAx>
      <c:valAx>
        <c:axId val="135391432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13539176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5A5025-046F-4080-96F8-FAB29019717F}" type="datetimeFigureOut">
              <a:rPr lang="zh-TW" altLang="en-US" smtClean="0"/>
              <a:t>2023/4/8</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A5F543-7FD9-4085-A36D-22AF4AA3A74F}" type="slidenum">
              <a:rPr lang="zh-TW" altLang="en-US" smtClean="0"/>
              <a:t>‹#›</a:t>
            </a:fld>
            <a:endParaRPr lang="zh-TW" altLang="en-US"/>
          </a:p>
        </p:txBody>
      </p:sp>
    </p:spTree>
    <p:extLst>
      <p:ext uri="{BB962C8B-B14F-4D97-AF65-F5344CB8AC3E}">
        <p14:creationId xmlns:p14="http://schemas.microsoft.com/office/powerpoint/2010/main" val="2579420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1" i="0" dirty="0">
                <a:solidFill>
                  <a:srgbClr val="303233"/>
                </a:solidFill>
                <a:effectLst/>
                <a:latin typeface="Lato" panose="020F0502020204030203" pitchFamily="34" charset="0"/>
              </a:rPr>
              <a:t>散佈圖</a:t>
            </a:r>
          </a:p>
          <a:p>
            <a:r>
              <a:rPr lang="zh-TW" altLang="en-US" b="0" i="0" dirty="0">
                <a:solidFill>
                  <a:srgbClr val="303233"/>
                </a:solidFill>
                <a:effectLst/>
                <a:latin typeface="Lato" panose="020F0502020204030203" pitchFamily="34" charset="0"/>
              </a:rPr>
              <a:t>透過散佈圖我們可以從二維的平面上觀察兩兩特徵間彼此的分佈狀況。</a:t>
            </a:r>
            <a:endParaRPr lang="en-US" altLang="zh-TW" b="0" i="0" dirty="0">
              <a:solidFill>
                <a:srgbClr val="303233"/>
              </a:solidFill>
              <a:effectLst/>
              <a:latin typeface="Lato" panose="020F0502020204030203" pitchFamily="34" charset="0"/>
            </a:endParaRPr>
          </a:p>
          <a:p>
            <a:r>
              <a:rPr lang="zh-TW" altLang="en-US" b="0" i="0" dirty="0">
                <a:solidFill>
                  <a:srgbClr val="303233"/>
                </a:solidFill>
                <a:effectLst/>
                <a:latin typeface="Lato" panose="020F0502020204030203" pitchFamily="34" charset="0"/>
              </a:rPr>
              <a:t>如果該特徵重要程度越高，群聚的效果會更加顯著。</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9</a:t>
            </a:fld>
            <a:endParaRPr lang="zh-TW" altLang="en-US"/>
          </a:p>
        </p:txBody>
      </p:sp>
    </p:spTree>
    <p:extLst>
      <p:ext uri="{BB962C8B-B14F-4D97-AF65-F5344CB8AC3E}">
        <p14:creationId xmlns:p14="http://schemas.microsoft.com/office/powerpoint/2010/main" val="849805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1" i="0" dirty="0">
                <a:solidFill>
                  <a:srgbClr val="303233"/>
                </a:solidFill>
                <a:effectLst/>
                <a:latin typeface="Lato" panose="020F0502020204030203" pitchFamily="34" charset="0"/>
              </a:rPr>
              <a:t>關聯分析</a:t>
            </a:r>
          </a:p>
          <a:p>
            <a:r>
              <a:rPr lang="zh-TW" altLang="en-US" b="0" i="0" dirty="0">
                <a:solidFill>
                  <a:srgbClr val="303233"/>
                </a:solidFill>
                <a:effectLst/>
                <a:latin typeface="Lato" panose="020F0502020204030203" pitchFamily="34" charset="0"/>
              </a:rPr>
              <a:t>數字越大代表關聯程度正相關越高。相反的當負的程度很高我們可以解釋這兩個特徵之間是有很高的負關聯性。</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11</a:t>
            </a:fld>
            <a:endParaRPr lang="zh-TW" altLang="en-US"/>
          </a:p>
        </p:txBody>
      </p:sp>
    </p:spTree>
    <p:extLst>
      <p:ext uri="{BB962C8B-B14F-4D97-AF65-F5344CB8AC3E}">
        <p14:creationId xmlns:p14="http://schemas.microsoft.com/office/powerpoint/2010/main" val="2909749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1" i="0" dirty="0">
                <a:solidFill>
                  <a:srgbClr val="303233"/>
                </a:solidFill>
                <a:effectLst/>
                <a:latin typeface="Lato" panose="020F0502020204030203" pitchFamily="34" charset="0"/>
              </a:rPr>
              <a:t>散佈圖</a:t>
            </a:r>
          </a:p>
          <a:p>
            <a:r>
              <a:rPr lang="zh-TW" altLang="en-US" b="0" i="0" dirty="0">
                <a:solidFill>
                  <a:srgbClr val="303233"/>
                </a:solidFill>
                <a:effectLst/>
                <a:latin typeface="Lato" panose="020F0502020204030203" pitchFamily="34" charset="0"/>
              </a:rPr>
              <a:t>透過散佈圖我們可以從二維的平面上觀察兩兩特徵間彼此的分佈狀況。</a:t>
            </a:r>
            <a:endParaRPr lang="en-US" altLang="zh-TW" b="0" i="0" dirty="0">
              <a:solidFill>
                <a:srgbClr val="303233"/>
              </a:solidFill>
              <a:effectLst/>
              <a:latin typeface="Lato" panose="020F0502020204030203" pitchFamily="34" charset="0"/>
            </a:endParaRPr>
          </a:p>
          <a:p>
            <a:r>
              <a:rPr lang="zh-TW" altLang="en-US" b="0" i="0" dirty="0">
                <a:solidFill>
                  <a:srgbClr val="303233"/>
                </a:solidFill>
                <a:effectLst/>
                <a:latin typeface="Lato" panose="020F0502020204030203" pitchFamily="34" charset="0"/>
              </a:rPr>
              <a:t>如果該特徵重要程度越高，群聚的效果會更加顯著。</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12</a:t>
            </a:fld>
            <a:endParaRPr lang="zh-TW" altLang="en-US"/>
          </a:p>
        </p:txBody>
      </p:sp>
    </p:spTree>
    <p:extLst>
      <p:ext uri="{BB962C8B-B14F-4D97-AF65-F5344CB8AC3E}">
        <p14:creationId xmlns:p14="http://schemas.microsoft.com/office/powerpoint/2010/main" val="2765448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14</a:t>
            </a:fld>
            <a:endParaRPr lang="zh-TW" altLang="en-US"/>
          </a:p>
        </p:txBody>
      </p:sp>
    </p:spTree>
    <p:extLst>
      <p:ext uri="{BB962C8B-B14F-4D97-AF65-F5344CB8AC3E}">
        <p14:creationId xmlns:p14="http://schemas.microsoft.com/office/powerpoint/2010/main" val="3347550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15</a:t>
            </a:fld>
            <a:endParaRPr lang="zh-TW" altLang="en-US"/>
          </a:p>
        </p:txBody>
      </p:sp>
    </p:spTree>
    <p:extLst>
      <p:ext uri="{BB962C8B-B14F-4D97-AF65-F5344CB8AC3E}">
        <p14:creationId xmlns:p14="http://schemas.microsoft.com/office/powerpoint/2010/main" val="1036424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1" i="0" dirty="0">
                <a:solidFill>
                  <a:srgbClr val="303233"/>
                </a:solidFill>
                <a:effectLst/>
                <a:latin typeface="Lato" panose="020F0502020204030203" pitchFamily="34" charset="0"/>
              </a:rPr>
              <a:t>散佈圖</a:t>
            </a:r>
          </a:p>
          <a:p>
            <a:r>
              <a:rPr lang="zh-TW" altLang="en-US" b="0" i="0" dirty="0">
                <a:solidFill>
                  <a:srgbClr val="303233"/>
                </a:solidFill>
                <a:effectLst/>
                <a:latin typeface="Lato" panose="020F0502020204030203" pitchFamily="34" charset="0"/>
              </a:rPr>
              <a:t>透過散佈圖我們可以從二維的平面上觀察兩兩特徵間彼此的分佈狀況。</a:t>
            </a:r>
            <a:endParaRPr lang="en-US" altLang="zh-TW" b="0" i="0" dirty="0">
              <a:solidFill>
                <a:srgbClr val="303233"/>
              </a:solidFill>
              <a:effectLst/>
              <a:latin typeface="Lato" panose="020F0502020204030203" pitchFamily="34" charset="0"/>
            </a:endParaRPr>
          </a:p>
          <a:p>
            <a:r>
              <a:rPr lang="zh-TW" altLang="en-US" b="0" i="0" dirty="0">
                <a:solidFill>
                  <a:srgbClr val="303233"/>
                </a:solidFill>
                <a:effectLst/>
                <a:latin typeface="Lato" panose="020F0502020204030203" pitchFamily="34" charset="0"/>
              </a:rPr>
              <a:t>如果該特徵重要程度越高，群聚的效果會更加顯著。</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16</a:t>
            </a:fld>
            <a:endParaRPr lang="zh-TW" altLang="en-US"/>
          </a:p>
        </p:txBody>
      </p:sp>
    </p:spTree>
    <p:extLst>
      <p:ext uri="{BB962C8B-B14F-4D97-AF65-F5344CB8AC3E}">
        <p14:creationId xmlns:p14="http://schemas.microsoft.com/office/powerpoint/2010/main" val="2473192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1" i="0" dirty="0">
                <a:solidFill>
                  <a:srgbClr val="303233"/>
                </a:solidFill>
                <a:effectLst/>
                <a:latin typeface="Lato" panose="020F0502020204030203" pitchFamily="34" charset="0"/>
              </a:rPr>
              <a:t>散佈圖</a:t>
            </a:r>
          </a:p>
          <a:p>
            <a:r>
              <a:rPr lang="zh-TW" altLang="en-US" b="0" i="0" dirty="0">
                <a:solidFill>
                  <a:srgbClr val="303233"/>
                </a:solidFill>
                <a:effectLst/>
                <a:latin typeface="Lato" panose="020F0502020204030203" pitchFamily="34" charset="0"/>
              </a:rPr>
              <a:t>透過散佈圖我們可以從二維的平面上觀察兩兩特徵間彼此的分佈狀況。</a:t>
            </a:r>
            <a:endParaRPr lang="en-US" altLang="zh-TW" b="0" i="0" dirty="0">
              <a:solidFill>
                <a:srgbClr val="303233"/>
              </a:solidFill>
              <a:effectLst/>
              <a:latin typeface="Lato" panose="020F0502020204030203" pitchFamily="34" charset="0"/>
            </a:endParaRPr>
          </a:p>
          <a:p>
            <a:r>
              <a:rPr lang="zh-TW" altLang="en-US" b="0" i="0" dirty="0">
                <a:solidFill>
                  <a:srgbClr val="303233"/>
                </a:solidFill>
                <a:effectLst/>
                <a:latin typeface="Lato" panose="020F0502020204030203" pitchFamily="34" charset="0"/>
              </a:rPr>
              <a:t>如果該特徵重要程度越高，群聚的效果會更加顯著。</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17</a:t>
            </a:fld>
            <a:endParaRPr lang="zh-TW" altLang="en-US"/>
          </a:p>
        </p:txBody>
      </p:sp>
    </p:spTree>
    <p:extLst>
      <p:ext uri="{BB962C8B-B14F-4D97-AF65-F5344CB8AC3E}">
        <p14:creationId xmlns:p14="http://schemas.microsoft.com/office/powerpoint/2010/main" val="1597580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dirty="0" err="1">
                <a:latin typeface="微軟正黑體" panose="020B0604030504040204" pitchFamily="34" charset="-120"/>
                <a:ea typeface="微軟正黑體" panose="020B0604030504040204" pitchFamily="34" charset="-120"/>
              </a:rPr>
              <a:t>sklearn.utils.resample</a:t>
            </a:r>
            <a:endParaRPr lang="en-US" altLang="zh-TW" sz="1200" b="0" dirty="0">
              <a:latin typeface="微軟正黑體" panose="020B0604030504040204" pitchFamily="34" charset="-120"/>
              <a:ea typeface="微軟正黑體" panose="020B0604030504040204" pitchFamily="34" charset="-120"/>
            </a:endParaRPr>
          </a:p>
          <a:p>
            <a:r>
              <a:rPr lang="zh-TW" altLang="en-US" sz="1200" b="0" i="0" dirty="0">
                <a:solidFill>
                  <a:srgbClr val="000000"/>
                </a:solidFill>
                <a:effectLst/>
                <a:latin typeface="微軟正黑體" panose="020B0604030504040204" pitchFamily="34" charset="-120"/>
                <a:ea typeface="微軟正黑體" panose="020B0604030504040204" pitchFamily="34" charset="-120"/>
              </a:rPr>
              <a:t>以一致的方式重新採集樣數組或稀疏矩陣</a:t>
            </a:r>
            <a:endParaRPr lang="en-US" altLang="zh-TW" sz="1200" b="0" i="0" dirty="0">
              <a:solidFill>
                <a:srgbClr val="000000"/>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dirty="0">
                <a:solidFill>
                  <a:srgbClr val="4F4F4F"/>
                </a:solidFill>
                <a:effectLst/>
                <a:latin typeface="微軟正黑體" panose="020B0604030504040204" pitchFamily="34" charset="-120"/>
                <a:ea typeface="微軟正黑體" panose="020B0604030504040204" pitchFamily="34" charset="-120"/>
              </a:rPr>
              <a:t>scikit-learn</a:t>
            </a:r>
            <a:r>
              <a:rPr lang="zh-TW" altLang="en-US" sz="1200" b="0" i="0" dirty="0">
                <a:solidFill>
                  <a:srgbClr val="4F4F4F"/>
                </a:solidFill>
                <a:effectLst/>
                <a:latin typeface="微軟正黑體" panose="020B0604030504040204" pitchFamily="34" charset="-120"/>
                <a:ea typeface="微軟正黑體" panose="020B0604030504040204" pitchFamily="34" charset="-120"/>
              </a:rPr>
              <a:t>庫實現了簡單的</a:t>
            </a:r>
            <a:r>
              <a:rPr lang="en-US" altLang="zh-TW" sz="1200" b="0" i="0" dirty="0">
                <a:solidFill>
                  <a:srgbClr val="4F4F4F"/>
                </a:solidFill>
                <a:effectLst/>
                <a:latin typeface="微軟正黑體" panose="020B0604030504040204" pitchFamily="34" charset="-120"/>
                <a:ea typeface="微軟正黑體" panose="020B0604030504040204" pitchFamily="34" charset="-120"/>
              </a:rPr>
              <a:t>resample</a:t>
            </a:r>
            <a:r>
              <a:rPr lang="zh-TW" altLang="en-US" sz="1200" b="0" i="0" dirty="0">
                <a:solidFill>
                  <a:srgbClr val="4F4F4F"/>
                </a:solidFill>
                <a:effectLst/>
                <a:latin typeface="微軟正黑體" panose="020B0604030504040204" pitchFamily="34" charset="-120"/>
                <a:ea typeface="微軟正黑體" panose="020B0604030504040204" pitchFamily="34" charset="-120"/>
              </a:rPr>
              <a:t>函數，可以通過從數據集中有替換地提取新樣本幫助少數類上採樣</a:t>
            </a:r>
            <a:endParaRPr lang="en-US" altLang="zh-TW" sz="1200" b="0" i="0" dirty="0">
              <a:solidFill>
                <a:srgbClr val="4F4F4F"/>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i="0" dirty="0">
              <a:solidFill>
                <a:srgbClr val="4F4F4F"/>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dirty="0">
                <a:solidFill>
                  <a:srgbClr val="4F4F4F"/>
                </a:solidFill>
                <a:effectLst/>
                <a:latin typeface="微軟正黑體" panose="020B0604030504040204" pitchFamily="34" charset="-120"/>
                <a:ea typeface="微軟正黑體" panose="020B0604030504040204" pitchFamily="34" charset="-120"/>
              </a:rPr>
              <a:t>Reference: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200" b="0" i="0" dirty="0">
                <a:solidFill>
                  <a:srgbClr val="4F4F4F"/>
                </a:solidFill>
                <a:effectLst/>
                <a:latin typeface="微軟正黑體" panose="020B0604030504040204" pitchFamily="34" charset="-120"/>
                <a:ea typeface="微軟正黑體" panose="020B0604030504040204" pitchFamily="34" charset="-120"/>
              </a:rPr>
              <a:t>https://scikit-learn.org.cn/view/821.html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200" b="0" i="0" dirty="0">
                <a:solidFill>
                  <a:srgbClr val="4F4F4F"/>
                </a:solidFill>
                <a:effectLst/>
                <a:latin typeface="微軟正黑體" panose="020B0604030504040204" pitchFamily="34" charset="-120"/>
                <a:ea typeface="微軟正黑體" panose="020B0604030504040204" pitchFamily="34" charset="-120"/>
              </a:rPr>
              <a:t>https://blog.csdn.net/fgg1234567890/article/details/110209687</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200" b="0" i="0" dirty="0">
                <a:solidFill>
                  <a:srgbClr val="4F4F4F"/>
                </a:solidFill>
                <a:effectLst/>
                <a:latin typeface="微軟正黑體" panose="020B0604030504040204" pitchFamily="34" charset="-120"/>
                <a:ea typeface="微軟正黑體" panose="020B0604030504040204" pitchFamily="34" charset="-120"/>
              </a:rPr>
              <a:t>python</a:t>
            </a:r>
            <a:r>
              <a:rPr lang="zh-TW" altLang="en-US" sz="1200" b="0" i="0" dirty="0">
                <a:solidFill>
                  <a:srgbClr val="4F4F4F"/>
                </a:solidFill>
                <a:effectLst/>
                <a:latin typeface="微軟正黑體" panose="020B0604030504040204" pitchFamily="34" charset="-120"/>
                <a:ea typeface="微軟正黑體" panose="020B0604030504040204" pitchFamily="34" charset="-120"/>
              </a:rPr>
              <a:t>實現處理類的不平衡問題：</a:t>
            </a:r>
            <a:br>
              <a:rPr lang="en-US" altLang="zh-TW" sz="1200" b="0" i="0" dirty="0">
                <a:solidFill>
                  <a:srgbClr val="4F4F4F"/>
                </a:solidFill>
                <a:effectLst/>
                <a:latin typeface="微軟正黑體" panose="020B0604030504040204" pitchFamily="34" charset="-120"/>
                <a:ea typeface="微軟正黑體" panose="020B0604030504040204" pitchFamily="34" charset="-120"/>
              </a:rPr>
            </a:br>
            <a:r>
              <a:rPr lang="en-US" altLang="zh-TW" sz="1200" b="0" i="0" dirty="0">
                <a:solidFill>
                  <a:srgbClr val="4F4F4F"/>
                </a:solidFill>
                <a:effectLst/>
                <a:latin typeface="微軟正黑體" panose="020B0604030504040204" pitchFamily="34" charset="-120"/>
                <a:ea typeface="微軟正黑體" panose="020B0604030504040204" pitchFamily="34" charset="-120"/>
              </a:rPr>
              <a:t>https://blog.csdn.net/fgg1234567890/article/details/110209687</a:t>
            </a:r>
            <a:endParaRPr lang="zh-TW" altLang="en-US" sz="1200" b="0" i="0" dirty="0">
              <a:solidFill>
                <a:srgbClr val="4F4F4F"/>
              </a:solidFill>
              <a:effectLst/>
              <a:latin typeface="微軟正黑體" panose="020B0604030504040204" pitchFamily="34" charset="-120"/>
              <a:ea typeface="微軟正黑體" panose="020B0604030504040204" pitchFamily="34" charset="-120"/>
            </a:endParaRPr>
          </a:p>
          <a:p>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18</a:t>
            </a:fld>
            <a:endParaRPr lang="zh-TW" altLang="en-US"/>
          </a:p>
        </p:txBody>
      </p:sp>
    </p:spTree>
    <p:extLst>
      <p:ext uri="{BB962C8B-B14F-4D97-AF65-F5344CB8AC3E}">
        <p14:creationId xmlns:p14="http://schemas.microsoft.com/office/powerpoint/2010/main" val="3753472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4/8/2023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337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4/8/2023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34825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4/8/2023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38349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4/8/2023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12193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4/8/2023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07585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4/8/2023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8453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4/8/2023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66217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4/8/2023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53717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4/8/2023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6221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4/8/2023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02229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4/8/2023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32032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4/8/2023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940708911"/>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blog.csdn.net/fgg1234567890/article/details/11020968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天空中雲彩的低視角視圖">
            <a:extLst>
              <a:ext uri="{FF2B5EF4-FFF2-40B4-BE49-F238E27FC236}">
                <a16:creationId xmlns:a16="http://schemas.microsoft.com/office/drawing/2014/main" id="{8F01AD57-13E4-1BDC-AA26-C4FA2654B9ED}"/>
              </a:ext>
            </a:extLst>
          </p:cNvPr>
          <p:cNvPicPr>
            <a:picLocks noChangeAspect="1"/>
          </p:cNvPicPr>
          <p:nvPr/>
        </p:nvPicPr>
        <p:blipFill rotWithShape="1">
          <a:blip r:embed="rId2"/>
          <a:srcRect l="7663" r="7964" b="-1"/>
          <a:stretch/>
        </p:blipFill>
        <p:spPr>
          <a:xfrm>
            <a:off x="20" y="10"/>
            <a:ext cx="8668492" cy="6857990"/>
          </a:xfrm>
          <a:prstGeom prst="rect">
            <a:avLst/>
          </a:prstGeom>
        </p:spPr>
      </p:pic>
      <p:sp>
        <p:nvSpPr>
          <p:cNvPr id="20" name="Rectangle 19">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標題 1">
            <a:extLst>
              <a:ext uri="{FF2B5EF4-FFF2-40B4-BE49-F238E27FC236}">
                <a16:creationId xmlns:a16="http://schemas.microsoft.com/office/drawing/2014/main" id="{C9E8A708-3E5C-8397-A390-88E18B127063}"/>
              </a:ext>
            </a:extLst>
          </p:cNvPr>
          <p:cNvSpPr>
            <a:spLocks noGrp="1"/>
          </p:cNvSpPr>
          <p:nvPr>
            <p:ph type="ctrTitle"/>
          </p:nvPr>
        </p:nvSpPr>
        <p:spPr>
          <a:xfrm>
            <a:off x="6732493" y="1122363"/>
            <a:ext cx="5139467" cy="1261890"/>
          </a:xfrm>
        </p:spPr>
        <p:txBody>
          <a:bodyPr anchor="b">
            <a:normAutofit/>
          </a:bodyPr>
          <a:lstStyle/>
          <a:p>
            <a:pPr algn="r"/>
            <a:r>
              <a:rPr lang="en-US" altLang="zh-TW" sz="4000" dirty="0">
                <a:latin typeface="微軟正黑體" panose="020B0604030504040204" pitchFamily="34" charset="-120"/>
                <a:ea typeface="微軟正黑體" panose="020B0604030504040204" pitchFamily="34" charset="-120"/>
              </a:rPr>
              <a:t>314337 </a:t>
            </a:r>
            <a:r>
              <a:rPr lang="zh-TW" altLang="en-US" sz="4000" dirty="0">
                <a:latin typeface="微軟正黑體" panose="020B0604030504040204" pitchFamily="34" charset="-120"/>
                <a:ea typeface="微軟正黑體" panose="020B0604030504040204" pitchFamily="34" charset="-120"/>
              </a:rPr>
              <a:t>類神經網路</a:t>
            </a:r>
            <a:br>
              <a:rPr lang="en-US" altLang="zh-TW" sz="4000" dirty="0">
                <a:latin typeface="微軟正黑體" panose="020B0604030504040204" pitchFamily="34" charset="-120"/>
                <a:ea typeface="微軟正黑體" panose="020B0604030504040204" pitchFamily="34" charset="-120"/>
              </a:rPr>
            </a:br>
            <a:r>
              <a:rPr lang="en-US" altLang="zh-TW" sz="4000" dirty="0">
                <a:latin typeface="微軟正黑體" panose="020B0604030504040204" pitchFamily="34" charset="-120"/>
                <a:ea typeface="微軟正黑體" panose="020B0604030504040204" pitchFamily="34" charset="-120"/>
              </a:rPr>
              <a:t>Assignment #1</a:t>
            </a:r>
            <a:endParaRPr lang="zh-TW" altLang="en-US" sz="4000" dirty="0">
              <a:latin typeface="微軟正黑體" panose="020B0604030504040204" pitchFamily="34" charset="-120"/>
              <a:ea typeface="微軟正黑體" panose="020B0604030504040204" pitchFamily="34" charset="-120"/>
            </a:endParaRPr>
          </a:p>
        </p:txBody>
      </p:sp>
      <p:sp>
        <p:nvSpPr>
          <p:cNvPr id="3" name="副標題 2">
            <a:extLst>
              <a:ext uri="{FF2B5EF4-FFF2-40B4-BE49-F238E27FC236}">
                <a16:creationId xmlns:a16="http://schemas.microsoft.com/office/drawing/2014/main" id="{142DF733-C17E-1C52-C1F4-356ECA68F580}"/>
              </a:ext>
            </a:extLst>
          </p:cNvPr>
          <p:cNvSpPr>
            <a:spLocks noGrp="1"/>
          </p:cNvSpPr>
          <p:nvPr>
            <p:ph type="subTitle" idx="1"/>
          </p:nvPr>
        </p:nvSpPr>
        <p:spPr>
          <a:xfrm>
            <a:off x="7848600" y="4872922"/>
            <a:ext cx="4023360" cy="1438231"/>
          </a:xfrm>
        </p:spPr>
        <p:txBody>
          <a:bodyPr>
            <a:normAutofit/>
          </a:bodyPr>
          <a:lstStyle/>
          <a:p>
            <a:r>
              <a:rPr lang="zh-TW" altLang="en-US" sz="2000" dirty="0">
                <a:latin typeface="微軟正黑體" panose="020B0604030504040204" pitchFamily="34" charset="-120"/>
                <a:ea typeface="微軟正黑體" panose="020B0604030504040204" pitchFamily="34" charset="-120"/>
              </a:rPr>
              <a:t>班級：創新</a:t>
            </a:r>
            <a:r>
              <a:rPr lang="en-US" altLang="zh-TW" sz="2000" dirty="0">
                <a:latin typeface="微軟正黑體" panose="020B0604030504040204" pitchFamily="34" charset="-120"/>
                <a:ea typeface="微軟正黑體" panose="020B0604030504040204" pitchFamily="34" charset="-120"/>
              </a:rPr>
              <a:t>AI</a:t>
            </a:r>
            <a:r>
              <a:rPr lang="zh-TW" altLang="en-US" sz="2000" dirty="0">
                <a:latin typeface="微軟正黑體" panose="020B0604030504040204" pitchFamily="34" charset="-120"/>
                <a:ea typeface="微軟正黑體" panose="020B0604030504040204" pitchFamily="34" charset="-120"/>
              </a:rPr>
              <a:t>碩一</a:t>
            </a:r>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學號： </a:t>
            </a:r>
            <a:r>
              <a:rPr lang="en-US" altLang="zh-TW" sz="2000" dirty="0">
                <a:latin typeface="微軟正黑體" panose="020B0604030504040204" pitchFamily="34" charset="-120"/>
                <a:ea typeface="微軟正黑體" panose="020B0604030504040204" pitchFamily="34" charset="-120"/>
              </a:rPr>
              <a:t>111C71008</a:t>
            </a:r>
          </a:p>
          <a:p>
            <a:r>
              <a:rPr lang="zh-TW" altLang="en-US" sz="2000" dirty="0">
                <a:latin typeface="微軟正黑體" panose="020B0604030504040204" pitchFamily="34" charset="-120"/>
                <a:ea typeface="微軟正黑體" panose="020B0604030504040204" pitchFamily="34" charset="-120"/>
              </a:rPr>
              <a:t>姓名：何哲平</a:t>
            </a: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5072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3EDA50-C8A6-A329-9C23-318784D3C4A1}"/>
              </a:ext>
            </a:extLst>
          </p:cNvPr>
          <p:cNvSpPr>
            <a:spLocks noGrp="1"/>
          </p:cNvSpPr>
          <p:nvPr>
            <p:ph type="title"/>
          </p:nvPr>
        </p:nvSpPr>
        <p:spPr/>
        <p:txBody>
          <a:bodyPr/>
          <a:lstStyle/>
          <a:p>
            <a:r>
              <a:rPr lang="en-US" altLang="zh-TW" sz="4000" dirty="0">
                <a:latin typeface="微軟正黑體" panose="020B0604030504040204" pitchFamily="34" charset="-120"/>
                <a:ea typeface="微軟正黑體" panose="020B0604030504040204" pitchFamily="34" charset="-120"/>
              </a:rPr>
              <a:t>Thinking</a:t>
            </a:r>
            <a:r>
              <a:rPr lang="zh-TW" altLang="en-US" sz="4000" dirty="0">
                <a:latin typeface="微軟正黑體" panose="020B0604030504040204" pitchFamily="34" charset="-120"/>
                <a:ea typeface="微軟正黑體" panose="020B0604030504040204" pitchFamily="34" charset="-120"/>
              </a:rPr>
              <a:t> </a:t>
            </a:r>
            <a:r>
              <a:rPr lang="en-US" altLang="zh-TW" sz="4000" dirty="0">
                <a:latin typeface="微軟正黑體" panose="020B0604030504040204" pitchFamily="34" charset="-120"/>
                <a:ea typeface="微軟正黑體" panose="020B0604030504040204" pitchFamily="34" charset="-120"/>
              </a:rPr>
              <a:t>About Scatter Plot</a:t>
            </a:r>
            <a:endParaRPr lang="zh-TW" altLang="en-US" dirty="0"/>
          </a:p>
        </p:txBody>
      </p:sp>
      <p:sp>
        <p:nvSpPr>
          <p:cNvPr id="3" name="內容版面配置區 2">
            <a:extLst>
              <a:ext uri="{FF2B5EF4-FFF2-40B4-BE49-F238E27FC236}">
                <a16:creationId xmlns:a16="http://schemas.microsoft.com/office/drawing/2014/main" id="{1A95DDA7-D928-21D1-7CAD-15D0848B8004}"/>
              </a:ext>
            </a:extLst>
          </p:cNvPr>
          <p:cNvSpPr>
            <a:spLocks noGrp="1"/>
          </p:cNvSpPr>
          <p:nvPr>
            <p:ph idx="1"/>
          </p:nvPr>
        </p:nvSpPr>
        <p:spPr>
          <a:xfrm>
            <a:off x="600635" y="2259106"/>
            <a:ext cx="10683061" cy="3913094"/>
          </a:xfrm>
        </p:spPr>
        <p:txBody>
          <a:bodyPr>
            <a:normAutofit/>
          </a:bodyPr>
          <a:lstStyle/>
          <a:p>
            <a:pPr marL="0" indent="0">
              <a:buNone/>
            </a:pPr>
            <a:r>
              <a:rPr lang="zh-TW" altLang="en-US" dirty="0">
                <a:latin typeface="微軟正黑體" panose="020B0604030504040204" pitchFamily="34" charset="-120"/>
                <a:ea typeface="微軟正黑體" panose="020B0604030504040204" pitchFamily="34" charset="-120"/>
              </a:rPr>
              <a:t>觀察後感想：</a:t>
            </a:r>
            <a:endParaRPr lang="en-US" altLang="zh-TW"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en-US" altLang="zh-TW" dirty="0" err="1">
                <a:latin typeface="微軟正黑體" panose="020B0604030504040204" pitchFamily="34" charset="-120"/>
                <a:ea typeface="微軟正黑體" panose="020B0604030504040204" pitchFamily="34" charset="-120"/>
              </a:rPr>
              <a:t>Setosa</a:t>
            </a:r>
            <a:r>
              <a:rPr lang="zh-TW" altLang="en-US" dirty="0">
                <a:latin typeface="微軟正黑體" panose="020B0604030504040204" pitchFamily="34" charset="-120"/>
                <a:ea typeface="微軟正黑體" panose="020B0604030504040204" pitchFamily="34" charset="-120"/>
              </a:rPr>
              <a:t>皆能很快分出</a:t>
            </a:r>
            <a:endParaRPr lang="en-US" altLang="zh-TW"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en-US" altLang="zh-TW" dirty="0">
                <a:latin typeface="微軟正黑體" panose="020B0604030504040204" pitchFamily="34" charset="-120"/>
                <a:ea typeface="微軟正黑體" panose="020B0604030504040204" pitchFamily="34" charset="-120"/>
              </a:rPr>
              <a:t>Versicolor</a:t>
            </a:r>
            <a:r>
              <a:rPr lang="zh-TW" altLang="en-US" dirty="0">
                <a:latin typeface="微軟正黑體" panose="020B0604030504040204" pitchFamily="34" charset="-120"/>
                <a:ea typeface="微軟正黑體" panose="020B0604030504040204" pitchFamily="34" charset="-120"/>
              </a:rPr>
              <a:t>及</a:t>
            </a:r>
            <a:r>
              <a:rPr lang="en-US" altLang="zh-TW" dirty="0" err="1">
                <a:latin typeface="微軟正黑體" panose="020B0604030504040204" pitchFamily="34" charset="-120"/>
                <a:ea typeface="微軟正黑體" panose="020B0604030504040204" pitchFamily="34" charset="-120"/>
              </a:rPr>
              <a:t>Virgina</a:t>
            </a:r>
            <a:r>
              <a:rPr lang="zh-TW" altLang="en-US" dirty="0">
                <a:latin typeface="微軟正黑體" panose="020B0604030504040204" pitchFamily="34" charset="-120"/>
                <a:ea typeface="微軟正黑體" panose="020B0604030504040204" pitchFamily="34" charset="-120"/>
              </a:rPr>
              <a:t>不容易分辨</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latin typeface="微軟正黑體" panose="020B0604030504040204" pitchFamily="34" charset="-120"/>
                <a:ea typeface="微軟正黑體" panose="020B0604030504040204" pitchFamily="34" charset="-120"/>
              </a:rPr>
              <a:t>→ 那應當如何選取？</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latin typeface="微軟正黑體" panose="020B0604030504040204" pitchFamily="34" charset="-120"/>
                <a:ea typeface="微軟正黑體" panose="020B0604030504040204" pitchFamily="34" charset="-120"/>
              </a:rPr>
              <a:t>→ 計算相關係數（</a:t>
            </a:r>
            <a:r>
              <a:rPr lang="en-US" altLang="zh-TW" dirty="0">
                <a:latin typeface="微軟正黑體" panose="020B0604030504040204" pitchFamily="34" charset="-120"/>
                <a:ea typeface="微軟正黑體" panose="020B0604030504040204" pitchFamily="34" charset="-120"/>
              </a:rPr>
              <a:t>Correlation</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133307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5AB020-5590-7186-12B6-F961E64D0375}"/>
              </a:ext>
            </a:extLst>
          </p:cNvPr>
          <p:cNvSpPr>
            <a:spLocks noGrp="1"/>
          </p:cNvSpPr>
          <p:nvPr>
            <p:ph type="title"/>
          </p:nvPr>
        </p:nvSpPr>
        <p:spPr/>
        <p:txBody>
          <a:bodyPr>
            <a:normAutofit/>
          </a:bodyPr>
          <a:lstStyle/>
          <a:p>
            <a:r>
              <a:rPr lang="en-US" altLang="zh-TW" dirty="0" err="1">
                <a:latin typeface="微軟正黑體" panose="020B0604030504040204" pitchFamily="34" charset="-120"/>
                <a:ea typeface="微軟正黑體" panose="020B0604030504040204" pitchFamily="34" charset="-120"/>
              </a:rPr>
              <a:t>HeatMap</a:t>
            </a:r>
            <a:endParaRPr lang="zh-TW" altLang="en-US" dirty="0">
              <a:latin typeface="微軟正黑體" panose="020B0604030504040204" pitchFamily="34" charset="-120"/>
              <a:ea typeface="微軟正黑體" panose="020B0604030504040204" pitchFamily="34" charset="-120"/>
            </a:endParaRPr>
          </a:p>
        </p:txBody>
      </p:sp>
      <p:pic>
        <p:nvPicPr>
          <p:cNvPr id="5" name="內容版面配置區 4" descr="一張含有 圖表 的圖片&#10;&#10;自動產生的描述">
            <a:extLst>
              <a:ext uri="{FF2B5EF4-FFF2-40B4-BE49-F238E27FC236}">
                <a16:creationId xmlns:a16="http://schemas.microsoft.com/office/drawing/2014/main" id="{5263AD00-3B20-4E70-B62F-90A3DC090FC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1147" y="2095406"/>
            <a:ext cx="5080028" cy="4689257"/>
          </a:xfrm>
          <a:ln w="3175">
            <a:solidFill>
              <a:schemeClr val="tx1"/>
            </a:solidFill>
          </a:ln>
        </p:spPr>
      </p:pic>
      <p:graphicFrame>
        <p:nvGraphicFramePr>
          <p:cNvPr id="10" name="表格 9">
            <a:extLst>
              <a:ext uri="{FF2B5EF4-FFF2-40B4-BE49-F238E27FC236}">
                <a16:creationId xmlns:a16="http://schemas.microsoft.com/office/drawing/2014/main" id="{2A2ECE11-A764-4A35-27B1-A5332A558988}"/>
              </a:ext>
            </a:extLst>
          </p:cNvPr>
          <p:cNvGraphicFramePr>
            <a:graphicFrameLocks noGrp="1"/>
          </p:cNvGraphicFramePr>
          <p:nvPr>
            <p:extLst>
              <p:ext uri="{D42A27DB-BD31-4B8C-83A1-F6EECF244321}">
                <p14:modId xmlns:p14="http://schemas.microsoft.com/office/powerpoint/2010/main" val="3189143516"/>
              </p:ext>
            </p:extLst>
          </p:nvPr>
        </p:nvGraphicFramePr>
        <p:xfrm>
          <a:off x="6095999" y="2163390"/>
          <a:ext cx="4840942" cy="3331974"/>
        </p:xfrm>
        <a:graphic>
          <a:graphicData uri="http://schemas.openxmlformats.org/drawingml/2006/table">
            <a:tbl>
              <a:tblPr>
                <a:tableStyleId>{5C22544A-7EE6-4342-B048-85BDC9FD1C3A}</a:tableStyleId>
              </a:tblPr>
              <a:tblGrid>
                <a:gridCol w="2420471">
                  <a:extLst>
                    <a:ext uri="{9D8B030D-6E8A-4147-A177-3AD203B41FA5}">
                      <a16:colId xmlns:a16="http://schemas.microsoft.com/office/drawing/2014/main" val="2106360162"/>
                    </a:ext>
                  </a:extLst>
                </a:gridCol>
                <a:gridCol w="2420471">
                  <a:extLst>
                    <a:ext uri="{9D8B030D-6E8A-4147-A177-3AD203B41FA5}">
                      <a16:colId xmlns:a16="http://schemas.microsoft.com/office/drawing/2014/main" val="2923302569"/>
                    </a:ext>
                  </a:extLst>
                </a:gridCol>
              </a:tblGrid>
              <a:tr h="555329">
                <a:tc>
                  <a:txBody>
                    <a:bodyPr/>
                    <a:lstStyle/>
                    <a:p>
                      <a:pPr algn="ctr" fontAlgn="ctr"/>
                      <a:r>
                        <a:rPr lang="zh-TW" altLang="en-US" sz="1200" u="none" strike="noStrike" dirty="0">
                          <a:effectLst/>
                          <a:latin typeface="微軟正黑體" panose="020B0604030504040204" pitchFamily="34" charset="-120"/>
                          <a:ea typeface="微軟正黑體" panose="020B0604030504040204" pitchFamily="34" charset="-120"/>
                        </a:rPr>
                        <a:t>　</a:t>
                      </a:r>
                      <a:r>
                        <a:rPr lang="en-US" altLang="zh-TW" sz="1200" u="none" strike="noStrike" dirty="0">
                          <a:effectLst/>
                          <a:latin typeface="微軟正黑體" panose="020B0604030504040204" pitchFamily="34" charset="-120"/>
                          <a:ea typeface="微軟正黑體" panose="020B0604030504040204" pitchFamily="34" charset="-120"/>
                        </a:rPr>
                        <a:t>Pearson Correlation</a:t>
                      </a: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1200" u="none" strike="noStrike" dirty="0">
                          <a:effectLst/>
                          <a:latin typeface="微軟正黑體" panose="020B0604030504040204" pitchFamily="34" charset="-120"/>
                          <a:ea typeface="微軟正黑體" panose="020B0604030504040204" pitchFamily="34" charset="-120"/>
                        </a:rPr>
                        <a:t>species</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539029914"/>
                  </a:ext>
                </a:extLst>
              </a:tr>
              <a:tr h="555329">
                <a:tc>
                  <a:txBody>
                    <a:bodyPr/>
                    <a:lstStyle/>
                    <a:p>
                      <a:pPr algn="ctr" fontAlgn="ctr"/>
                      <a:r>
                        <a:rPr lang="en-US" sz="1200" u="none" strike="noStrike" dirty="0" err="1">
                          <a:effectLst/>
                          <a:latin typeface="微軟正黑體" panose="020B0604030504040204" pitchFamily="34" charset="-120"/>
                          <a:ea typeface="微軟正黑體" panose="020B0604030504040204" pitchFamily="34" charset="-120"/>
                        </a:rPr>
                        <a:t>sepal_length</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0.783</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155640248"/>
                  </a:ext>
                </a:extLst>
              </a:tr>
              <a:tr h="555329">
                <a:tc>
                  <a:txBody>
                    <a:bodyPr/>
                    <a:lstStyle/>
                    <a:p>
                      <a:pPr algn="ctr" fontAlgn="ctr"/>
                      <a:r>
                        <a:rPr lang="en-US" sz="1200" u="none" strike="noStrike">
                          <a:effectLst/>
                          <a:latin typeface="微軟正黑體" panose="020B0604030504040204" pitchFamily="34" charset="-120"/>
                          <a:ea typeface="微軟正黑體" panose="020B0604030504040204" pitchFamily="34" charset="-120"/>
                        </a:rPr>
                        <a:t>sepal_width</a:t>
                      </a:r>
                      <a:endParaRPr lang="en-US" sz="1200" b="1"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-0.427</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311267129"/>
                  </a:ext>
                </a:extLst>
              </a:tr>
              <a:tr h="555329">
                <a:tc>
                  <a:txBody>
                    <a:bodyPr/>
                    <a:lstStyle/>
                    <a:p>
                      <a:pPr algn="ctr" fontAlgn="ctr"/>
                      <a:r>
                        <a:rPr lang="en-US" sz="1200" u="none" strike="noStrike">
                          <a:effectLst/>
                          <a:latin typeface="微軟正黑體" panose="020B0604030504040204" pitchFamily="34" charset="-120"/>
                          <a:ea typeface="微軟正黑體" panose="020B0604030504040204" pitchFamily="34" charset="-120"/>
                        </a:rPr>
                        <a:t>petal_length</a:t>
                      </a:r>
                      <a:endParaRPr lang="en-US" sz="1200" b="1"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0.949</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1023753372"/>
                  </a:ext>
                </a:extLst>
              </a:tr>
              <a:tr h="555329">
                <a:tc>
                  <a:txBody>
                    <a:bodyPr/>
                    <a:lstStyle/>
                    <a:p>
                      <a:pPr algn="ctr" fontAlgn="ctr"/>
                      <a:r>
                        <a:rPr lang="en-US" sz="1200" u="none" strike="noStrike" dirty="0" err="1">
                          <a:effectLst/>
                          <a:latin typeface="微軟正黑體" panose="020B0604030504040204" pitchFamily="34" charset="-120"/>
                          <a:ea typeface="微軟正黑體" panose="020B0604030504040204" pitchFamily="34" charset="-120"/>
                        </a:rPr>
                        <a:t>petal_width</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0.957</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4042905536"/>
                  </a:ext>
                </a:extLst>
              </a:tr>
              <a:tr h="555329">
                <a:tc>
                  <a:txBody>
                    <a:bodyPr/>
                    <a:lstStyle/>
                    <a:p>
                      <a:pPr algn="ctr" fontAlgn="ctr"/>
                      <a:r>
                        <a:rPr lang="en-US" sz="1200" u="none" strike="noStrike" dirty="0">
                          <a:effectLst/>
                          <a:latin typeface="微軟正黑體" panose="020B0604030504040204" pitchFamily="34" charset="-120"/>
                          <a:ea typeface="微軟正黑體" panose="020B0604030504040204" pitchFamily="34" charset="-120"/>
                        </a:rPr>
                        <a:t>species</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1.000</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916137202"/>
                  </a:ext>
                </a:extLst>
              </a:tr>
            </a:tbl>
          </a:graphicData>
        </a:graphic>
      </p:graphicFrame>
      <p:sp>
        <p:nvSpPr>
          <p:cNvPr id="11" name="橢圓 10">
            <a:extLst>
              <a:ext uri="{FF2B5EF4-FFF2-40B4-BE49-F238E27FC236}">
                <a16:creationId xmlns:a16="http://schemas.microsoft.com/office/drawing/2014/main" id="{5DD9FA67-CAED-F8F0-7822-5D8CAE29C084}"/>
              </a:ext>
            </a:extLst>
          </p:cNvPr>
          <p:cNvSpPr/>
          <p:nvPr/>
        </p:nvSpPr>
        <p:spPr>
          <a:xfrm>
            <a:off x="6095999" y="4440035"/>
            <a:ext cx="4966448" cy="48159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a:extLst>
              <a:ext uri="{FF2B5EF4-FFF2-40B4-BE49-F238E27FC236}">
                <a16:creationId xmlns:a16="http://schemas.microsoft.com/office/drawing/2014/main" id="{523730F5-1BB7-910B-5A63-A76052AEBDE0}"/>
              </a:ext>
            </a:extLst>
          </p:cNvPr>
          <p:cNvSpPr/>
          <p:nvPr/>
        </p:nvSpPr>
        <p:spPr>
          <a:xfrm>
            <a:off x="6221505" y="3804989"/>
            <a:ext cx="4840942" cy="59668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內容版面配置區 2">
            <a:extLst>
              <a:ext uri="{FF2B5EF4-FFF2-40B4-BE49-F238E27FC236}">
                <a16:creationId xmlns:a16="http://schemas.microsoft.com/office/drawing/2014/main" id="{06F9C9FD-077F-1E9C-EC62-46709CC02FCB}"/>
              </a:ext>
            </a:extLst>
          </p:cNvPr>
          <p:cNvSpPr txBox="1">
            <a:spLocks/>
          </p:cNvSpPr>
          <p:nvPr/>
        </p:nvSpPr>
        <p:spPr>
          <a:xfrm>
            <a:off x="6095999" y="5654111"/>
            <a:ext cx="4840942" cy="99267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dirty="0">
                <a:latin typeface="微軟正黑體" panose="020B0604030504040204" pitchFamily="34" charset="-120"/>
                <a:ea typeface="微軟正黑體" panose="020B0604030504040204" pitchFamily="34" charset="-120"/>
              </a:rPr>
              <a:t>選擇</a:t>
            </a:r>
            <a:r>
              <a:rPr lang="en-US" altLang="zh-TW" dirty="0">
                <a:latin typeface="微軟正黑體" panose="020B0604030504040204" pitchFamily="34" charset="-120"/>
                <a:ea typeface="微軟正黑體" panose="020B0604030504040204" pitchFamily="34" charset="-120"/>
              </a:rPr>
              <a:t>Petal Length</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&amp;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Petal Width</a:t>
            </a:r>
          </a:p>
        </p:txBody>
      </p:sp>
    </p:spTree>
    <p:extLst>
      <p:ext uri="{BB962C8B-B14F-4D97-AF65-F5344CB8AC3E}">
        <p14:creationId xmlns:p14="http://schemas.microsoft.com/office/powerpoint/2010/main" val="251902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zh-TW" altLang="en-US" dirty="0">
                <a:latin typeface="微軟正黑體" panose="020B0604030504040204" pitchFamily="34" charset="-120"/>
                <a:ea typeface="微軟正黑體" panose="020B0604030504040204" pitchFamily="34" charset="-120"/>
              </a:rPr>
              <a:t>再次檢視 </a:t>
            </a:r>
            <a:r>
              <a:rPr lang="en-US" altLang="zh-TW" dirty="0">
                <a:latin typeface="微軟正黑體" panose="020B0604030504040204" pitchFamily="34" charset="-120"/>
                <a:ea typeface="微軟正黑體" panose="020B0604030504040204" pitchFamily="34" charset="-120"/>
              </a:rPr>
              <a:t>petal length vs. petal width</a:t>
            </a:r>
            <a:endParaRPr lang="zh-TW" altLang="en-US" dirty="0">
              <a:latin typeface="微軟正黑體" panose="020B0604030504040204" pitchFamily="34" charset="-120"/>
              <a:ea typeface="微軟正黑體" panose="020B0604030504040204" pitchFamily="34" charset="-120"/>
            </a:endParaRPr>
          </a:p>
        </p:txBody>
      </p:sp>
      <p:pic>
        <p:nvPicPr>
          <p:cNvPr id="7" name="內容版面配置區 6" descr="一張含有 圖表 的圖片&#10;&#10;自動產生的描述">
            <a:extLst>
              <a:ext uri="{FF2B5EF4-FFF2-40B4-BE49-F238E27FC236}">
                <a16:creationId xmlns:a16="http://schemas.microsoft.com/office/drawing/2014/main" id="{DCC65AC9-1346-2607-BD3F-75F40F708B5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1005" y="2200182"/>
            <a:ext cx="5120667" cy="4109178"/>
          </a:xfrm>
          <a:ln w="3175">
            <a:solidFill>
              <a:schemeClr val="tx1"/>
            </a:solidFill>
          </a:ln>
        </p:spPr>
      </p:pic>
      <p:cxnSp>
        <p:nvCxnSpPr>
          <p:cNvPr id="6" name="直線接點 5">
            <a:extLst>
              <a:ext uri="{FF2B5EF4-FFF2-40B4-BE49-F238E27FC236}">
                <a16:creationId xmlns:a16="http://schemas.microsoft.com/office/drawing/2014/main" id="{AA13EA85-2A53-673F-776B-603F770C7610}"/>
              </a:ext>
            </a:extLst>
          </p:cNvPr>
          <p:cNvCxnSpPr>
            <a:cxnSpLocks/>
          </p:cNvCxnSpPr>
          <p:nvPr/>
        </p:nvCxnSpPr>
        <p:spPr>
          <a:xfrm flipH="1" flipV="1">
            <a:off x="887506" y="4285129"/>
            <a:ext cx="3971365" cy="1739153"/>
          </a:xfrm>
          <a:prstGeom prst="line">
            <a:avLst/>
          </a:prstGeom>
          <a:ln w="38100">
            <a:solidFill>
              <a:schemeClr val="accent5">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 name="內容版面配置區 2">
            <a:extLst>
              <a:ext uri="{FF2B5EF4-FFF2-40B4-BE49-F238E27FC236}">
                <a16:creationId xmlns:a16="http://schemas.microsoft.com/office/drawing/2014/main" id="{F618E869-D4C5-0C83-AD6A-D734B5352670}"/>
              </a:ext>
            </a:extLst>
          </p:cNvPr>
          <p:cNvSpPr txBox="1">
            <a:spLocks/>
          </p:cNvSpPr>
          <p:nvPr/>
        </p:nvSpPr>
        <p:spPr>
          <a:xfrm>
            <a:off x="4858871" y="5921826"/>
            <a:ext cx="2102071" cy="77506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000" dirty="0">
                <a:latin typeface="微軟正黑體" panose="020B0604030504040204" pitchFamily="34" charset="-120"/>
                <a:ea typeface="微軟正黑體" panose="020B0604030504040204" pitchFamily="34" charset="-120"/>
              </a:rPr>
              <a:t>第一條 假想線</a:t>
            </a:r>
            <a:endParaRPr lang="en-US" altLang="zh-TW" sz="2000" dirty="0">
              <a:latin typeface="微軟正黑體" panose="020B0604030504040204" pitchFamily="34" charset="-120"/>
              <a:ea typeface="微軟正黑體" panose="020B0604030504040204" pitchFamily="34" charset="-120"/>
            </a:endParaRPr>
          </a:p>
        </p:txBody>
      </p:sp>
      <p:cxnSp>
        <p:nvCxnSpPr>
          <p:cNvPr id="8" name="直線接點 7">
            <a:extLst>
              <a:ext uri="{FF2B5EF4-FFF2-40B4-BE49-F238E27FC236}">
                <a16:creationId xmlns:a16="http://schemas.microsoft.com/office/drawing/2014/main" id="{B4F9D3C0-523A-D8CA-8EAD-17CE62A2B6F4}"/>
              </a:ext>
            </a:extLst>
          </p:cNvPr>
          <p:cNvCxnSpPr>
            <a:cxnSpLocks/>
          </p:cNvCxnSpPr>
          <p:nvPr/>
        </p:nvCxnSpPr>
        <p:spPr>
          <a:xfrm flipH="1" flipV="1">
            <a:off x="1968601" y="2943586"/>
            <a:ext cx="3971365" cy="1739153"/>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9" name="內容版面配置區 2">
            <a:extLst>
              <a:ext uri="{FF2B5EF4-FFF2-40B4-BE49-F238E27FC236}">
                <a16:creationId xmlns:a16="http://schemas.microsoft.com/office/drawing/2014/main" id="{92663609-5DE3-F764-F1BB-AB23A056ADDF}"/>
              </a:ext>
            </a:extLst>
          </p:cNvPr>
          <p:cNvSpPr txBox="1">
            <a:spLocks/>
          </p:cNvSpPr>
          <p:nvPr/>
        </p:nvSpPr>
        <p:spPr>
          <a:xfrm>
            <a:off x="5909906" y="4642552"/>
            <a:ext cx="2102071" cy="77506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000" dirty="0">
                <a:latin typeface="微軟正黑體" panose="020B0604030504040204" pitchFamily="34" charset="-120"/>
                <a:ea typeface="微軟正黑體" panose="020B0604030504040204" pitchFamily="34" charset="-120"/>
              </a:rPr>
              <a:t>第二條 假想線</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9416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zh-TW" altLang="en-US" sz="5400" dirty="0">
                <a:latin typeface="微軟正黑體" panose="020B0604030504040204" pitchFamily="34" charset="-120"/>
                <a:ea typeface="微軟正黑體" panose="020B0604030504040204" pitchFamily="34" charset="-120"/>
              </a:rPr>
              <a:t>切分資料</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0" indent="0">
              <a:buNone/>
            </a:pPr>
            <a:r>
              <a:rPr lang="en-US" altLang="zh-TW" sz="3000" dirty="0">
                <a:latin typeface="微軟正黑體" panose="020B0604030504040204" pitchFamily="34" charset="-120"/>
                <a:ea typeface="微軟正黑體" panose="020B0604030504040204" pitchFamily="34" charset="-120"/>
              </a:rPr>
              <a:t>Train-Test-Split</a:t>
            </a:r>
            <a:endParaRPr lang="zh-TW" altLang="en-US" sz="3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82220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endParaRPr lang="zh-TW" altLang="en-US" dirty="0">
              <a:latin typeface="微軟正黑體" panose="020B0604030504040204" pitchFamily="34" charset="-120"/>
              <a:ea typeface="微軟正黑體" panose="020B0604030504040204" pitchFamily="34" charset="-120"/>
            </a:endParaRPr>
          </a:p>
        </p:txBody>
      </p:sp>
      <p:pic>
        <p:nvPicPr>
          <p:cNvPr id="8" name="內容版面配置區 7" descr="Train/Test Split and Cross Validation - A Python Tutorial - AlgoTrading101  Blog">
            <a:extLst>
              <a:ext uri="{FF2B5EF4-FFF2-40B4-BE49-F238E27FC236}">
                <a16:creationId xmlns:a16="http://schemas.microsoft.com/office/drawing/2014/main" id="{545FB308-B3C3-4A10-9A69-49AADF9C4547}"/>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53405"/>
          <a:stretch/>
        </p:blipFill>
        <p:spPr bwMode="auto">
          <a:xfrm>
            <a:off x="547702" y="2819852"/>
            <a:ext cx="11223275" cy="2817019"/>
          </a:xfrm>
          <a:prstGeom prst="rect">
            <a:avLst/>
          </a:prstGeom>
          <a:noFill/>
          <a:ln w="3175">
            <a:solidFill>
              <a:schemeClr val="tx1"/>
            </a:solidFill>
          </a:ln>
        </p:spPr>
      </p:pic>
      <p:sp>
        <p:nvSpPr>
          <p:cNvPr id="11" name="內容版面配置區 2">
            <a:extLst>
              <a:ext uri="{FF2B5EF4-FFF2-40B4-BE49-F238E27FC236}">
                <a16:creationId xmlns:a16="http://schemas.microsoft.com/office/drawing/2014/main" id="{F9376B7E-0B16-A96A-53D3-EBDE9BD75AE0}"/>
              </a:ext>
            </a:extLst>
          </p:cNvPr>
          <p:cNvSpPr txBox="1">
            <a:spLocks/>
          </p:cNvSpPr>
          <p:nvPr/>
        </p:nvSpPr>
        <p:spPr>
          <a:xfrm>
            <a:off x="547703" y="2146956"/>
            <a:ext cx="2565887" cy="57309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3000" dirty="0">
                <a:latin typeface="微軟正黑體" panose="020B0604030504040204" pitchFamily="34" charset="-120"/>
                <a:ea typeface="微軟正黑體" panose="020B0604030504040204" pitchFamily="34" charset="-120"/>
              </a:rPr>
              <a:t>比例</a:t>
            </a:r>
            <a:endParaRPr lang="en-US" altLang="zh-TW" sz="3000" dirty="0">
              <a:latin typeface="微軟正黑體" panose="020B0604030504040204" pitchFamily="34" charset="-120"/>
              <a:ea typeface="微軟正黑體" panose="020B0604030504040204" pitchFamily="34" charset="-120"/>
            </a:endParaRPr>
          </a:p>
        </p:txBody>
      </p:sp>
      <p:sp>
        <p:nvSpPr>
          <p:cNvPr id="14" name="內容版面配置區 2">
            <a:extLst>
              <a:ext uri="{FF2B5EF4-FFF2-40B4-BE49-F238E27FC236}">
                <a16:creationId xmlns:a16="http://schemas.microsoft.com/office/drawing/2014/main" id="{5BEC9734-CC0A-33F0-FF06-2EB71681045D}"/>
              </a:ext>
            </a:extLst>
          </p:cNvPr>
          <p:cNvSpPr txBox="1">
            <a:spLocks/>
          </p:cNvSpPr>
          <p:nvPr/>
        </p:nvSpPr>
        <p:spPr>
          <a:xfrm>
            <a:off x="9078411" y="5636871"/>
            <a:ext cx="2565887" cy="57309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500" dirty="0" err="1">
                <a:latin typeface="微軟正黑體" panose="020B0604030504040204" pitchFamily="34" charset="-120"/>
                <a:ea typeface="微軟正黑體" panose="020B0604030504040204" pitchFamily="34" charset="-120"/>
              </a:rPr>
              <a:t>Test_Size</a:t>
            </a:r>
            <a:r>
              <a:rPr lang="zh-TW" altLang="en-US" sz="2500" dirty="0">
                <a:latin typeface="微軟正黑體" panose="020B0604030504040204" pitchFamily="34" charset="-120"/>
                <a:ea typeface="微軟正黑體" panose="020B0604030504040204" pitchFamily="34" charset="-120"/>
              </a:rPr>
              <a:t>：</a:t>
            </a:r>
            <a:r>
              <a:rPr lang="en-US" altLang="zh-TW" sz="2500" dirty="0">
                <a:latin typeface="微軟正黑體" panose="020B0604030504040204" pitchFamily="34" charset="-120"/>
                <a:ea typeface="微軟正黑體" panose="020B0604030504040204" pitchFamily="34" charset="-120"/>
              </a:rPr>
              <a:t>20%</a:t>
            </a:r>
            <a:br>
              <a:rPr lang="en-US" altLang="zh-TW" sz="2500" dirty="0">
                <a:latin typeface="微軟正黑體" panose="020B0604030504040204" pitchFamily="34" charset="-120"/>
                <a:ea typeface="微軟正黑體" panose="020B0604030504040204" pitchFamily="34" charset="-120"/>
              </a:rPr>
            </a:br>
            <a:r>
              <a:rPr lang="en-US" altLang="zh-TW" sz="2500" dirty="0">
                <a:latin typeface="微軟正黑體" panose="020B0604030504040204" pitchFamily="34" charset="-120"/>
                <a:ea typeface="微軟正黑體" panose="020B0604030504040204" pitchFamily="34" charset="-120"/>
              </a:rPr>
              <a:t>30</a:t>
            </a:r>
            <a:r>
              <a:rPr lang="zh-TW" altLang="en-US" sz="2500" dirty="0">
                <a:latin typeface="微軟正黑體" panose="020B0604030504040204" pitchFamily="34" charset="-120"/>
                <a:ea typeface="微軟正黑體" panose="020B0604030504040204" pitchFamily="34" charset="-120"/>
              </a:rPr>
              <a:t>筆</a:t>
            </a:r>
            <a:endParaRPr lang="en-US" altLang="zh-TW" sz="2500" dirty="0">
              <a:latin typeface="微軟正黑體" panose="020B0604030504040204" pitchFamily="34" charset="-120"/>
              <a:ea typeface="微軟正黑體" panose="020B0604030504040204" pitchFamily="34" charset="-120"/>
            </a:endParaRPr>
          </a:p>
        </p:txBody>
      </p:sp>
      <p:sp>
        <p:nvSpPr>
          <p:cNvPr id="16" name="文字方塊 15">
            <a:extLst>
              <a:ext uri="{FF2B5EF4-FFF2-40B4-BE49-F238E27FC236}">
                <a16:creationId xmlns:a16="http://schemas.microsoft.com/office/drawing/2014/main" id="{6F1C29B7-8EFF-B9CB-4645-789D788CA291}"/>
              </a:ext>
            </a:extLst>
          </p:cNvPr>
          <p:cNvSpPr txBox="1"/>
          <p:nvPr/>
        </p:nvSpPr>
        <p:spPr>
          <a:xfrm>
            <a:off x="886910" y="5736674"/>
            <a:ext cx="4453359" cy="861774"/>
          </a:xfrm>
          <a:prstGeom prst="rect">
            <a:avLst/>
          </a:prstGeom>
          <a:noFill/>
        </p:spPr>
        <p:txBody>
          <a:bodyPr wrap="square">
            <a:spAutoFit/>
          </a:bodyPr>
          <a:lstStyle/>
          <a:p>
            <a:pPr marL="0" indent="0">
              <a:buNone/>
            </a:pPr>
            <a:r>
              <a:rPr lang="en-US" altLang="zh-TW" sz="2500" dirty="0" err="1">
                <a:latin typeface="微軟正黑體" panose="020B0604030504040204" pitchFamily="34" charset="-120"/>
                <a:ea typeface="微軟正黑體" panose="020B0604030504040204" pitchFamily="34" charset="-120"/>
              </a:rPr>
              <a:t>Train_Size</a:t>
            </a:r>
            <a:r>
              <a:rPr lang="zh-TW" altLang="en-US" sz="2500" dirty="0">
                <a:latin typeface="微軟正黑體" panose="020B0604030504040204" pitchFamily="34" charset="-120"/>
                <a:ea typeface="微軟正黑體" panose="020B0604030504040204" pitchFamily="34" charset="-120"/>
              </a:rPr>
              <a:t>：</a:t>
            </a:r>
            <a:r>
              <a:rPr lang="en-US" altLang="zh-TW" sz="2500" dirty="0">
                <a:latin typeface="微軟正黑體" panose="020B0604030504040204" pitchFamily="34" charset="-120"/>
                <a:ea typeface="微軟正黑體" panose="020B0604030504040204" pitchFamily="34" charset="-120"/>
              </a:rPr>
              <a:t>70%</a:t>
            </a:r>
            <a:br>
              <a:rPr lang="en-US" altLang="zh-TW" sz="2500" dirty="0">
                <a:latin typeface="微軟正黑體" panose="020B0604030504040204" pitchFamily="34" charset="-120"/>
                <a:ea typeface="微軟正黑體" panose="020B0604030504040204" pitchFamily="34" charset="-120"/>
              </a:rPr>
            </a:br>
            <a:r>
              <a:rPr lang="en-US" altLang="zh-TW" sz="2500" dirty="0">
                <a:latin typeface="微軟正黑體" panose="020B0604030504040204" pitchFamily="34" charset="-120"/>
                <a:ea typeface="微軟正黑體" panose="020B0604030504040204" pitchFamily="34" charset="-120"/>
              </a:rPr>
              <a:t>105</a:t>
            </a:r>
            <a:r>
              <a:rPr lang="zh-TW" altLang="en-US" sz="2500" dirty="0">
                <a:latin typeface="微軟正黑體" panose="020B0604030504040204" pitchFamily="34" charset="-120"/>
                <a:ea typeface="微軟正黑體" panose="020B0604030504040204" pitchFamily="34" charset="-120"/>
              </a:rPr>
              <a:t>筆</a:t>
            </a:r>
            <a:endParaRPr lang="en-US" altLang="zh-TW" sz="2500" dirty="0">
              <a:latin typeface="微軟正黑體" panose="020B0604030504040204" pitchFamily="34" charset="-120"/>
              <a:ea typeface="微軟正黑體" panose="020B0604030504040204" pitchFamily="34" charset="-120"/>
            </a:endParaRPr>
          </a:p>
        </p:txBody>
      </p:sp>
      <p:pic>
        <p:nvPicPr>
          <p:cNvPr id="3" name="圖片 2">
            <a:extLst>
              <a:ext uri="{FF2B5EF4-FFF2-40B4-BE49-F238E27FC236}">
                <a16:creationId xmlns:a16="http://schemas.microsoft.com/office/drawing/2014/main" id="{997BE371-B751-4350-DF4F-C59264D52704}"/>
              </a:ext>
            </a:extLst>
          </p:cNvPr>
          <p:cNvPicPr>
            <a:picLocks noChangeAspect="1"/>
          </p:cNvPicPr>
          <p:nvPr/>
        </p:nvPicPr>
        <p:blipFill>
          <a:blip r:embed="rId4"/>
          <a:stretch>
            <a:fillRect/>
          </a:stretch>
        </p:blipFill>
        <p:spPr>
          <a:xfrm>
            <a:off x="9205089" y="2146956"/>
            <a:ext cx="2565887" cy="1477632"/>
          </a:xfrm>
          <a:prstGeom prst="rect">
            <a:avLst/>
          </a:prstGeom>
          <a:noFill/>
          <a:ln w="3175">
            <a:solidFill>
              <a:schemeClr val="tx1"/>
            </a:solidFill>
          </a:ln>
        </p:spPr>
      </p:pic>
    </p:spTree>
    <p:extLst>
      <p:ext uri="{BB962C8B-B14F-4D97-AF65-F5344CB8AC3E}">
        <p14:creationId xmlns:p14="http://schemas.microsoft.com/office/powerpoint/2010/main" val="2995151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3926711"/>
          </a:xfrm>
        </p:spPr>
        <p:txBody>
          <a:bodyPr/>
          <a:lstStyle/>
          <a:p>
            <a:pPr marL="0" indent="0">
              <a:buNone/>
            </a:pPr>
            <a:r>
              <a:rPr lang="en-US" altLang="zh-TW" dirty="0">
                <a:latin typeface="微軟正黑體" panose="020B0604030504040204" pitchFamily="34" charset="-120"/>
                <a:ea typeface="微軟正黑體" panose="020B0604030504040204" pitchFamily="34" charset="-120"/>
              </a:rPr>
              <a:t>Parameters</a:t>
            </a:r>
          </a:p>
          <a:p>
            <a:r>
              <a:rPr lang="en-US" altLang="zh-TW" dirty="0" err="1">
                <a:latin typeface="微軟正黑體" panose="020B0604030504040204" pitchFamily="34" charset="-120"/>
                <a:ea typeface="微軟正黑體" panose="020B0604030504040204" pitchFamily="34" charset="-120"/>
              </a:rPr>
              <a:t>Train_Size</a:t>
            </a:r>
            <a:r>
              <a:rPr lang="zh-TW" altLang="en-US" dirty="0">
                <a:latin typeface="微軟正黑體" panose="020B0604030504040204" pitchFamily="34" charset="-120"/>
                <a:ea typeface="微軟正黑體" panose="020B0604030504040204" pitchFamily="34" charset="-120"/>
              </a:rPr>
              <a:t>：用多少資料訓練，這邊設定</a:t>
            </a:r>
            <a:r>
              <a:rPr lang="en-US" altLang="zh-TW" i="1" dirty="0">
                <a:latin typeface="微軟正黑體" panose="020B0604030504040204" pitchFamily="34" charset="-120"/>
                <a:ea typeface="微軟正黑體" panose="020B0604030504040204" pitchFamily="34" charset="-120"/>
              </a:rPr>
              <a:t>0.7</a:t>
            </a:r>
          </a:p>
          <a:p>
            <a:r>
              <a:rPr lang="en-US" altLang="zh-TW" dirty="0" err="1">
                <a:latin typeface="微軟正黑體" panose="020B0604030504040204" pitchFamily="34" charset="-120"/>
                <a:ea typeface="微軟正黑體" panose="020B0604030504040204" pitchFamily="34" charset="-120"/>
              </a:rPr>
              <a:t>Test_Size</a:t>
            </a:r>
            <a:r>
              <a:rPr lang="zh-TW" altLang="en-US" dirty="0">
                <a:latin typeface="微軟正黑體" panose="020B0604030504040204" pitchFamily="34" charset="-120"/>
                <a:ea typeface="微軟正黑體" panose="020B0604030504040204" pitchFamily="34" charset="-120"/>
              </a:rPr>
              <a:t> ：用多少資料測試，這邊設定</a:t>
            </a:r>
            <a:r>
              <a:rPr lang="en-US" altLang="zh-TW" i="1" dirty="0">
                <a:latin typeface="微軟正黑體" panose="020B0604030504040204" pitchFamily="34" charset="-120"/>
                <a:ea typeface="微軟正黑體" panose="020B0604030504040204" pitchFamily="34" charset="-120"/>
              </a:rPr>
              <a:t>0.2</a:t>
            </a:r>
          </a:p>
          <a:p>
            <a:r>
              <a:rPr lang="en-US" altLang="zh-TW" b="1" dirty="0">
                <a:latin typeface="微軟正黑體" panose="020B0604030504040204" pitchFamily="34" charset="-120"/>
                <a:ea typeface="微軟正黑體" panose="020B0604030504040204" pitchFamily="34" charset="-120"/>
              </a:rPr>
              <a:t>shuffle</a:t>
            </a:r>
            <a:r>
              <a:rPr lang="zh-TW" altLang="en-US" dirty="0">
                <a:latin typeface="微軟正黑體" panose="020B0604030504040204" pitchFamily="34" charset="-120"/>
                <a:ea typeface="微軟正黑體" panose="020B0604030504040204" pitchFamily="34" charset="-120"/>
              </a:rPr>
              <a:t>：是否要隨機抽樣 → 此資料集必須要設定</a:t>
            </a:r>
            <a:r>
              <a:rPr lang="en-US" altLang="zh-TW" dirty="0">
                <a:latin typeface="微軟正黑體" panose="020B0604030504040204" pitchFamily="34" charset="-120"/>
                <a:ea typeface="微軟正黑體" panose="020B0604030504040204" pitchFamily="34" charset="-120"/>
              </a:rPr>
              <a:t>True</a:t>
            </a:r>
          </a:p>
          <a:p>
            <a:r>
              <a:rPr lang="en-US" altLang="zh-TW" b="1" dirty="0">
                <a:latin typeface="微軟正黑體" panose="020B0604030504040204" pitchFamily="34" charset="-120"/>
                <a:ea typeface="微軟正黑體" panose="020B0604030504040204" pitchFamily="34" charset="-120"/>
              </a:rPr>
              <a:t>stratify</a:t>
            </a:r>
            <a:r>
              <a:rPr lang="zh-TW" altLang="en-US" dirty="0">
                <a:latin typeface="微軟正黑體" panose="020B0604030504040204" pitchFamily="34" charset="-120"/>
                <a:ea typeface="微軟正黑體" panose="020B0604030504040204" pitchFamily="34" charset="-120"/>
              </a:rPr>
              <a:t> ：如何抽樣 → 依照原始</a:t>
            </a:r>
            <a:r>
              <a:rPr lang="en-US" altLang="zh-TW" dirty="0">
                <a:latin typeface="微軟正黑體" panose="020B0604030504040204" pitchFamily="34" charset="-120"/>
                <a:ea typeface="微軟正黑體" panose="020B0604030504040204" pitchFamily="34" charset="-120"/>
              </a:rPr>
              <a:t>'species'</a:t>
            </a:r>
            <a:r>
              <a:rPr lang="zh-TW" altLang="en-US">
                <a:latin typeface="微軟正黑體" panose="020B0604030504040204" pitchFamily="34" charset="-120"/>
                <a:ea typeface="微軟正黑體" panose="020B0604030504040204" pitchFamily="34" charset="-120"/>
              </a:rPr>
              <a:t>分布</a:t>
            </a:r>
            <a:endParaRPr lang="zh-TW" altLang="en-US" dirty="0">
              <a:latin typeface="微軟正黑體" panose="020B0604030504040204" pitchFamily="34" charset="-120"/>
              <a:ea typeface="微軟正黑體" panose="020B0604030504040204" pitchFamily="34" charset="-120"/>
            </a:endParaRPr>
          </a:p>
        </p:txBody>
      </p:sp>
      <p:pic>
        <p:nvPicPr>
          <p:cNvPr id="9" name="圖片 8">
            <a:extLst>
              <a:ext uri="{FF2B5EF4-FFF2-40B4-BE49-F238E27FC236}">
                <a16:creationId xmlns:a16="http://schemas.microsoft.com/office/drawing/2014/main" id="{8FD7910A-8362-0370-E6CE-7EA93A161E2D}"/>
              </a:ext>
            </a:extLst>
          </p:cNvPr>
          <p:cNvPicPr>
            <a:picLocks noChangeAspect="1"/>
          </p:cNvPicPr>
          <p:nvPr/>
        </p:nvPicPr>
        <p:blipFill>
          <a:blip r:embed="rId3"/>
          <a:stretch>
            <a:fillRect/>
          </a:stretch>
        </p:blipFill>
        <p:spPr>
          <a:xfrm>
            <a:off x="578734" y="5129784"/>
            <a:ext cx="11217202" cy="587843"/>
          </a:xfrm>
          <a:prstGeom prst="rect">
            <a:avLst/>
          </a:prstGeom>
          <a:noFill/>
          <a:ln w="3175">
            <a:solidFill>
              <a:schemeClr val="tx1"/>
            </a:solidFill>
          </a:ln>
        </p:spPr>
      </p:pic>
    </p:spTree>
    <p:extLst>
      <p:ext uri="{BB962C8B-B14F-4D97-AF65-F5344CB8AC3E}">
        <p14:creationId xmlns:p14="http://schemas.microsoft.com/office/powerpoint/2010/main" val="1352900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3926711"/>
          </a:xfrm>
        </p:spPr>
        <p:txBody>
          <a:bodyPr/>
          <a:lstStyle/>
          <a:p>
            <a:r>
              <a:rPr lang="en-US" altLang="zh-TW" b="1" dirty="0">
                <a:latin typeface="微軟正黑體" panose="020B0604030504040204" pitchFamily="34" charset="-120"/>
                <a:ea typeface="微軟正黑體" panose="020B0604030504040204" pitchFamily="34" charset="-120"/>
              </a:rPr>
              <a:t>shuffle</a:t>
            </a:r>
            <a:r>
              <a:rPr lang="zh-TW" altLang="en-US" dirty="0">
                <a:latin typeface="微軟正黑體" panose="020B0604030504040204" pitchFamily="34" charset="-120"/>
                <a:ea typeface="微軟正黑體" panose="020B0604030504040204" pitchFamily="34" charset="-120"/>
              </a:rPr>
              <a:t>：必須要設定</a:t>
            </a:r>
            <a:r>
              <a:rPr lang="en-US" altLang="zh-TW" dirty="0">
                <a:latin typeface="微軟正黑體" panose="020B0604030504040204" pitchFamily="34" charset="-120"/>
                <a:ea typeface="微軟正黑體" panose="020B0604030504040204" pitchFamily="34" charset="-120"/>
              </a:rPr>
              <a:t>True</a:t>
            </a:r>
          </a:p>
          <a:p>
            <a:r>
              <a:rPr lang="zh-TW" altLang="en-US" dirty="0">
                <a:latin typeface="微軟正黑體" panose="020B0604030504040204" pitchFamily="34" charset="-120"/>
                <a:ea typeface="微軟正黑體" panose="020B0604030504040204" pitchFamily="34" charset="-120"/>
              </a:rPr>
              <a:t>若使用</a:t>
            </a:r>
            <a:r>
              <a:rPr lang="en-US" altLang="zh-TW" dirty="0">
                <a:latin typeface="微軟正黑體" panose="020B0604030504040204" pitchFamily="34" charset="-120"/>
                <a:ea typeface="微軟正黑體" panose="020B0604030504040204" pitchFamily="34" charset="-120"/>
              </a:rPr>
              <a:t>False</a:t>
            </a:r>
            <a:r>
              <a:rPr lang="zh-TW" altLang="en-US" dirty="0">
                <a:latin typeface="微軟正黑體" panose="020B0604030504040204" pitchFamily="34" charset="-120"/>
                <a:ea typeface="微軟正黑體" panose="020B0604030504040204" pitchFamily="34" charset="-120"/>
              </a:rPr>
              <a:t>，則僅會選到前面的資料</a:t>
            </a:r>
          </a:p>
        </p:txBody>
      </p:sp>
      <p:pic>
        <p:nvPicPr>
          <p:cNvPr id="5" name="圖片 4">
            <a:extLst>
              <a:ext uri="{FF2B5EF4-FFF2-40B4-BE49-F238E27FC236}">
                <a16:creationId xmlns:a16="http://schemas.microsoft.com/office/drawing/2014/main" id="{77FD5246-F3ED-25ED-26E2-35135278624C}"/>
              </a:ext>
            </a:extLst>
          </p:cNvPr>
          <p:cNvPicPr>
            <a:picLocks noChangeAspect="1"/>
          </p:cNvPicPr>
          <p:nvPr/>
        </p:nvPicPr>
        <p:blipFill>
          <a:blip r:embed="rId3"/>
          <a:stretch>
            <a:fillRect/>
          </a:stretch>
        </p:blipFill>
        <p:spPr>
          <a:xfrm>
            <a:off x="6463862" y="2222133"/>
            <a:ext cx="5006971" cy="3973422"/>
          </a:xfrm>
          <a:prstGeom prst="rect">
            <a:avLst/>
          </a:prstGeom>
          <a:noFill/>
          <a:ln w="3175">
            <a:solidFill>
              <a:schemeClr val="tx1"/>
            </a:solidFill>
          </a:ln>
        </p:spPr>
      </p:pic>
      <p:pic>
        <p:nvPicPr>
          <p:cNvPr id="7" name="圖片 6">
            <a:extLst>
              <a:ext uri="{FF2B5EF4-FFF2-40B4-BE49-F238E27FC236}">
                <a16:creationId xmlns:a16="http://schemas.microsoft.com/office/drawing/2014/main" id="{72C92249-4285-5187-3765-A353BAFFF0A5}"/>
              </a:ext>
            </a:extLst>
          </p:cNvPr>
          <p:cNvPicPr>
            <a:picLocks noChangeAspect="1"/>
          </p:cNvPicPr>
          <p:nvPr/>
        </p:nvPicPr>
        <p:blipFill>
          <a:blip r:embed="rId4"/>
          <a:stretch>
            <a:fillRect/>
          </a:stretch>
        </p:blipFill>
        <p:spPr>
          <a:xfrm>
            <a:off x="2333375" y="3717741"/>
            <a:ext cx="3943350" cy="2477814"/>
          </a:xfrm>
          <a:prstGeom prst="rect">
            <a:avLst/>
          </a:prstGeom>
          <a:noFill/>
          <a:ln w="3175">
            <a:solidFill>
              <a:schemeClr val="tx1"/>
            </a:solidFill>
          </a:ln>
        </p:spPr>
      </p:pic>
    </p:spTree>
    <p:extLst>
      <p:ext uri="{BB962C8B-B14F-4D97-AF65-F5344CB8AC3E}">
        <p14:creationId xmlns:p14="http://schemas.microsoft.com/office/powerpoint/2010/main" val="4057175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3926711"/>
          </a:xfrm>
        </p:spPr>
        <p:txBody>
          <a:bodyPr/>
          <a:lstStyle/>
          <a:p>
            <a:r>
              <a:rPr lang="en-US" altLang="zh-TW" b="1" dirty="0">
                <a:latin typeface="微軟正黑體" panose="020B0604030504040204" pitchFamily="34" charset="-120"/>
                <a:ea typeface="微軟正黑體" panose="020B0604030504040204" pitchFamily="34" charset="-120"/>
              </a:rPr>
              <a:t>stratify </a:t>
            </a:r>
            <a:r>
              <a:rPr lang="en-US" altLang="zh-TW" dirty="0">
                <a:latin typeface="微軟正黑體" panose="020B0604030504040204" pitchFamily="34" charset="-120"/>
                <a:ea typeface="微軟正黑體" panose="020B0604030504040204" pitchFamily="34" charset="-120"/>
              </a:rPr>
              <a:t>= species</a:t>
            </a:r>
            <a:r>
              <a:rPr lang="zh-TW" altLang="en-US" dirty="0">
                <a:latin typeface="微軟正黑體" panose="020B0604030504040204" pitchFamily="34" charset="-120"/>
                <a:ea typeface="微軟正黑體" panose="020B0604030504040204" pitchFamily="34" charset="-120"/>
              </a:rPr>
              <a:t> 分布</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Otherwise</a:t>
            </a:r>
            <a:r>
              <a:rPr lang="zh-TW" altLang="en-US" dirty="0">
                <a:latin typeface="微軟正黑體" panose="020B0604030504040204" pitchFamily="34" charset="-120"/>
                <a:ea typeface="微軟正黑體" panose="020B0604030504040204" pitchFamily="34" charset="-120"/>
              </a:rPr>
              <a:t>：抽樣不均勻，靠運氣</a:t>
            </a:r>
          </a:p>
        </p:txBody>
      </p:sp>
      <p:pic>
        <p:nvPicPr>
          <p:cNvPr id="13" name="圖片 12">
            <a:extLst>
              <a:ext uri="{FF2B5EF4-FFF2-40B4-BE49-F238E27FC236}">
                <a16:creationId xmlns:a16="http://schemas.microsoft.com/office/drawing/2014/main" id="{C5370B96-54C0-BFA6-5B4C-ED9608365D54}"/>
              </a:ext>
            </a:extLst>
          </p:cNvPr>
          <p:cNvPicPr>
            <a:picLocks noChangeAspect="1"/>
          </p:cNvPicPr>
          <p:nvPr/>
        </p:nvPicPr>
        <p:blipFill>
          <a:blip r:embed="rId3"/>
          <a:stretch>
            <a:fillRect/>
          </a:stretch>
        </p:blipFill>
        <p:spPr>
          <a:xfrm>
            <a:off x="6017392" y="3574532"/>
            <a:ext cx="4652703" cy="2892221"/>
          </a:xfrm>
          <a:prstGeom prst="rect">
            <a:avLst/>
          </a:prstGeom>
          <a:noFill/>
          <a:ln w="3175">
            <a:solidFill>
              <a:schemeClr val="tx1"/>
            </a:solidFill>
          </a:ln>
        </p:spPr>
      </p:pic>
      <p:graphicFrame>
        <p:nvGraphicFramePr>
          <p:cNvPr id="16" name="圖表 15">
            <a:extLst>
              <a:ext uri="{FF2B5EF4-FFF2-40B4-BE49-F238E27FC236}">
                <a16:creationId xmlns:a16="http://schemas.microsoft.com/office/drawing/2014/main" id="{D8AFD489-190A-C4B0-2961-97842B402DA6}"/>
              </a:ext>
            </a:extLst>
          </p:cNvPr>
          <p:cNvGraphicFramePr>
            <a:graphicFrameLocks/>
          </p:cNvGraphicFramePr>
          <p:nvPr>
            <p:extLst>
              <p:ext uri="{D42A27DB-BD31-4B8C-83A1-F6EECF244321}">
                <p14:modId xmlns:p14="http://schemas.microsoft.com/office/powerpoint/2010/main" val="403835522"/>
              </p:ext>
            </p:extLst>
          </p:nvPr>
        </p:nvGraphicFramePr>
        <p:xfrm>
          <a:off x="578733" y="3428999"/>
          <a:ext cx="5233487" cy="317149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82118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D1252F-A159-EE54-62D4-599B9BC32414}"/>
              </a:ext>
            </a:extLst>
          </p:cNvPr>
          <p:cNvSpPr>
            <a:spLocks noGrp="1"/>
          </p:cNvSpPr>
          <p:nvPr>
            <p:ph type="title"/>
          </p:nvPr>
        </p:nvSpPr>
        <p:spPr/>
        <p:txBody>
          <a:bodyPr/>
          <a:lstStyle/>
          <a:p>
            <a:r>
              <a:rPr lang="en-US" altLang="zh-TW" dirty="0">
                <a:latin typeface="微軟正黑體" panose="020B0604030504040204" pitchFamily="34" charset="-120"/>
                <a:ea typeface="微軟正黑體" panose="020B0604030504040204" pitchFamily="34" charset="-120"/>
              </a:rPr>
              <a:t>resample</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C5762B57-9F71-E986-0B26-5FCBBBF7B2D8}"/>
              </a:ext>
            </a:extLst>
          </p:cNvPr>
          <p:cNvSpPr>
            <a:spLocks noGrp="1"/>
          </p:cNvSpPr>
          <p:nvPr>
            <p:ph idx="1"/>
          </p:nvPr>
        </p:nvSpPr>
        <p:spPr>
          <a:xfrm>
            <a:off x="546538" y="2186152"/>
            <a:ext cx="10737158" cy="3986048"/>
          </a:xfrm>
        </p:spPr>
        <p:txBody>
          <a:bodyPr/>
          <a:lstStyle/>
          <a:p>
            <a:pPr marL="0" indent="0">
              <a:buNone/>
            </a:pPr>
            <a:r>
              <a:rPr lang="zh-TW" altLang="en-US" sz="3000" dirty="0">
                <a:latin typeface="微軟正黑體" panose="020B0604030504040204" pitchFamily="34" charset="-120"/>
                <a:ea typeface="微軟正黑體" panose="020B0604030504040204" pitchFamily="34" charset="-120"/>
              </a:rPr>
              <a:t>或者可以利用</a:t>
            </a:r>
            <a:r>
              <a:rPr lang="en-US" altLang="zh-TW" sz="3000" dirty="0">
                <a:latin typeface="微軟正黑體" panose="020B0604030504040204" pitchFamily="34" charset="-120"/>
                <a:ea typeface="微軟正黑體" panose="020B0604030504040204" pitchFamily="34" charset="-120"/>
              </a:rPr>
              <a:t>resample</a:t>
            </a:r>
            <a:r>
              <a:rPr lang="zh-TW" altLang="en-US" sz="3000" dirty="0">
                <a:latin typeface="微軟正黑體" panose="020B0604030504040204" pitchFamily="34" charset="-120"/>
                <a:ea typeface="微軟正黑體" panose="020B0604030504040204" pitchFamily="34" charset="-120"/>
              </a:rPr>
              <a:t>，取得訓練資料</a:t>
            </a:r>
            <a:endParaRPr lang="en-US" altLang="zh-TW" sz="3000"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仍會是均勻的資料分布</a:t>
            </a:r>
            <a:br>
              <a:rPr lang="en-US" altLang="zh-TW" dirty="0">
                <a:latin typeface="微軟正黑體" panose="020B0604030504040204" pitchFamily="34" charset="-120"/>
                <a:ea typeface="微軟正黑體" panose="020B0604030504040204" pitchFamily="34" charset="-120"/>
              </a:rPr>
            </a:br>
            <a:endParaRPr lang="zh-TW" altLang="en-US" dirty="0">
              <a:latin typeface="微軟正黑體" panose="020B0604030504040204" pitchFamily="34" charset="-120"/>
              <a:ea typeface="微軟正黑體" panose="020B0604030504040204" pitchFamily="34" charset="-120"/>
            </a:endParaRPr>
          </a:p>
        </p:txBody>
      </p:sp>
      <p:pic>
        <p:nvPicPr>
          <p:cNvPr id="5" name="圖片 4">
            <a:extLst>
              <a:ext uri="{FF2B5EF4-FFF2-40B4-BE49-F238E27FC236}">
                <a16:creationId xmlns:a16="http://schemas.microsoft.com/office/drawing/2014/main" id="{CA3649C1-8AFA-1BAC-4698-1C8FF7457E21}"/>
              </a:ext>
            </a:extLst>
          </p:cNvPr>
          <p:cNvPicPr>
            <a:picLocks noChangeAspect="1"/>
          </p:cNvPicPr>
          <p:nvPr/>
        </p:nvPicPr>
        <p:blipFill>
          <a:blip r:embed="rId3"/>
          <a:stretch>
            <a:fillRect/>
          </a:stretch>
        </p:blipFill>
        <p:spPr>
          <a:xfrm>
            <a:off x="546538" y="3628261"/>
            <a:ext cx="11024898" cy="933663"/>
          </a:xfrm>
          <a:prstGeom prst="rect">
            <a:avLst/>
          </a:prstGeom>
          <a:noFill/>
          <a:ln w="3175">
            <a:solidFill>
              <a:schemeClr val="tx1"/>
            </a:solidFill>
          </a:ln>
        </p:spPr>
      </p:pic>
      <p:sp>
        <p:nvSpPr>
          <p:cNvPr id="8" name="內容版面配置區 2">
            <a:extLst>
              <a:ext uri="{FF2B5EF4-FFF2-40B4-BE49-F238E27FC236}">
                <a16:creationId xmlns:a16="http://schemas.microsoft.com/office/drawing/2014/main" id="{780CAD83-B78E-B3FB-AF32-608ECC51BB8E}"/>
              </a:ext>
            </a:extLst>
          </p:cNvPr>
          <p:cNvSpPr txBox="1">
            <a:spLocks/>
          </p:cNvSpPr>
          <p:nvPr/>
        </p:nvSpPr>
        <p:spPr>
          <a:xfrm>
            <a:off x="546538" y="4840539"/>
            <a:ext cx="10737158" cy="1621430"/>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TW" dirty="0">
                <a:latin typeface="微軟正黑體" panose="020B0604030504040204" pitchFamily="34" charset="-120"/>
                <a:ea typeface="微軟正黑體" panose="020B0604030504040204" pitchFamily="34" charset="-120"/>
              </a:rPr>
              <a:t>resample</a:t>
            </a:r>
          </a:p>
          <a:p>
            <a:r>
              <a:rPr lang="zh-TW" altLang="en-US" b="1" dirty="0">
                <a:latin typeface="微軟正黑體" panose="020B0604030504040204" pitchFamily="34" charset="-120"/>
                <a:ea typeface="微軟正黑體" panose="020B0604030504040204" pitchFamily="34" charset="-120"/>
              </a:rPr>
              <a:t>處理類別不平衡問題</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By. </a:t>
            </a:r>
            <a:r>
              <a:rPr lang="en-US" altLang="zh-TW" dirty="0">
                <a:latin typeface="微軟正黑體" panose="020B0604030504040204" pitchFamily="34" charset="-120"/>
                <a:ea typeface="微軟正黑體" panose="020B0604030504040204" pitchFamily="34" charset="-120"/>
                <a:hlinkClick r:id="rId4"/>
              </a:rPr>
              <a:t>CSDN</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但因為資料集分布均勻，所以沒有選擇使用，亦沒有深入研究。</a:t>
            </a:r>
          </a:p>
        </p:txBody>
      </p:sp>
    </p:spTree>
    <p:extLst>
      <p:ext uri="{BB962C8B-B14F-4D97-AF65-F5344CB8AC3E}">
        <p14:creationId xmlns:p14="http://schemas.microsoft.com/office/powerpoint/2010/main" val="405736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A11EF8-E5DD-D807-D5D9-1791211B22D6}"/>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Outline </a:t>
            </a:r>
            <a:r>
              <a:rPr lang="zh-TW" altLang="en-US" dirty="0">
                <a:latin typeface="微軟正黑體" panose="020B0604030504040204" pitchFamily="34" charset="-120"/>
                <a:ea typeface="微軟正黑體" panose="020B0604030504040204" pitchFamily="34" charset="-120"/>
              </a:rPr>
              <a:t>大綱</a:t>
            </a:r>
          </a:p>
        </p:txBody>
      </p:sp>
      <p:sp>
        <p:nvSpPr>
          <p:cNvPr id="3" name="內容版面配置區 2">
            <a:extLst>
              <a:ext uri="{FF2B5EF4-FFF2-40B4-BE49-F238E27FC236}">
                <a16:creationId xmlns:a16="http://schemas.microsoft.com/office/drawing/2014/main" id="{5FF29A10-FEE3-EC5F-7C7F-6EA98E96C587}"/>
              </a:ext>
            </a:extLst>
          </p:cNvPr>
          <p:cNvSpPr>
            <a:spLocks noGrp="1"/>
          </p:cNvSpPr>
          <p:nvPr>
            <p:ph idx="1"/>
          </p:nvPr>
        </p:nvSpPr>
        <p:spPr>
          <a:xfrm>
            <a:off x="600074" y="2247899"/>
            <a:ext cx="11077576" cy="4181475"/>
          </a:xfrm>
        </p:spPr>
        <p:txBody>
          <a:bodyPr>
            <a:normAutofit/>
          </a:bodyPr>
          <a:lstStyle/>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rPr>
              <a:t>特徵選取（</a:t>
            </a:r>
            <a:r>
              <a:rPr lang="en-US" altLang="zh-TW" sz="3000" dirty="0">
                <a:latin typeface="微軟正黑體" panose="020B0604030504040204" pitchFamily="34" charset="-120"/>
                <a:ea typeface="微軟正黑體" panose="020B0604030504040204" pitchFamily="34" charset="-120"/>
              </a:rPr>
              <a:t>Select Attribute</a:t>
            </a:r>
            <a:r>
              <a:rPr lang="zh-TW" altLang="en-US" sz="3000" dirty="0">
                <a:latin typeface="微軟正黑體" panose="020B0604030504040204" pitchFamily="34" charset="-120"/>
                <a:ea typeface="微軟正黑體" panose="020B0604030504040204" pitchFamily="34" charset="-120"/>
              </a:rPr>
              <a:t>）</a:t>
            </a: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rPr>
              <a:t>切分資料（</a:t>
            </a:r>
            <a:r>
              <a:rPr lang="en-US" altLang="zh-TW" sz="3000" dirty="0">
                <a:latin typeface="微軟正黑體" panose="020B0604030504040204" pitchFamily="34" charset="-120"/>
                <a:ea typeface="微軟正黑體" panose="020B0604030504040204" pitchFamily="34" charset="-120"/>
              </a:rPr>
              <a:t>Split Data</a:t>
            </a:r>
            <a:r>
              <a:rPr lang="zh-TW" altLang="en-US" sz="3000" dirty="0">
                <a:latin typeface="微軟正黑體" panose="020B0604030504040204" pitchFamily="34" charset="-120"/>
                <a:ea typeface="微軟正黑體" panose="020B0604030504040204" pitchFamily="34" charset="-120"/>
              </a:rPr>
              <a:t>）</a:t>
            </a:r>
          </a:p>
        </p:txBody>
      </p:sp>
    </p:spTree>
    <p:extLst>
      <p:ext uri="{BB962C8B-B14F-4D97-AF65-F5344CB8AC3E}">
        <p14:creationId xmlns:p14="http://schemas.microsoft.com/office/powerpoint/2010/main" val="2184333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zh-TW" altLang="en-US" sz="5400" dirty="0">
                <a:latin typeface="微軟正黑體" panose="020B0604030504040204" pitchFamily="34" charset="-120"/>
                <a:ea typeface="微軟正黑體" panose="020B0604030504040204" pitchFamily="34" charset="-120"/>
              </a:rPr>
              <a:t>選取的特徵？原因？</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457200" indent="-457200">
              <a:buFont typeface="Wingdings" panose="05000000000000000000" pitchFamily="2" charset="2"/>
              <a:buAutoNum type="circleNumWdWhitePlain"/>
            </a:pPr>
            <a:r>
              <a:rPr lang="zh-TW" altLang="en-US" sz="3000" dirty="0">
                <a:latin typeface="微軟正黑體" panose="020B0604030504040204" pitchFamily="34" charset="-120"/>
                <a:ea typeface="微軟正黑體" panose="020B0604030504040204" pitchFamily="34" charset="-120"/>
              </a:rPr>
              <a:t>視覺化：</a:t>
            </a:r>
            <a:br>
              <a:rPr lang="en-US" altLang="zh-TW" sz="3000" dirty="0">
                <a:latin typeface="微軟正黑體" panose="020B0604030504040204" pitchFamily="34" charset="-120"/>
                <a:ea typeface="微軟正黑體" panose="020B0604030504040204" pitchFamily="34" charset="-120"/>
              </a:rPr>
            </a:br>
            <a:r>
              <a:rPr lang="en-US" altLang="zh-TW" sz="3000" dirty="0">
                <a:latin typeface="微軟正黑體" panose="020B0604030504040204" pitchFamily="34" charset="-120"/>
                <a:ea typeface="微軟正黑體" panose="020B0604030504040204" pitchFamily="34" charset="-120"/>
              </a:rPr>
              <a:t>Scatter Plot</a:t>
            </a:r>
            <a:r>
              <a:rPr lang="zh-TW" altLang="en-US" sz="3000" dirty="0">
                <a:latin typeface="微軟正黑體" panose="020B0604030504040204" pitchFamily="34" charset="-120"/>
                <a:ea typeface="微軟正黑體" panose="020B0604030504040204" pitchFamily="34" charset="-120"/>
              </a:rPr>
              <a:t>，觀察特徵之間的關聯。</a:t>
            </a:r>
            <a:endParaRPr lang="en-US" altLang="zh-TW" sz="3000" dirty="0">
              <a:latin typeface="微軟正黑體" panose="020B0604030504040204" pitchFamily="34" charset="-120"/>
              <a:ea typeface="微軟正黑體" panose="020B0604030504040204" pitchFamily="34" charset="-120"/>
            </a:endParaRPr>
          </a:p>
          <a:p>
            <a:pPr marL="457200" indent="-457200">
              <a:buFont typeface="Wingdings" panose="05000000000000000000" pitchFamily="2" charset="2"/>
              <a:buAutoNum type="circleNumWdWhitePlain"/>
            </a:pPr>
            <a:r>
              <a:rPr lang="zh-TW" altLang="en-US" sz="3000" dirty="0">
                <a:latin typeface="微軟正黑體" panose="020B0604030504040204" pitchFamily="34" charset="-120"/>
                <a:ea typeface="微軟正黑體" panose="020B0604030504040204" pitchFamily="34" charset="-120"/>
              </a:rPr>
              <a:t>量化：</a:t>
            </a:r>
            <a:br>
              <a:rPr lang="en-US" altLang="zh-TW" sz="3000" dirty="0">
                <a:latin typeface="微軟正黑體" panose="020B0604030504040204" pitchFamily="34" charset="-120"/>
                <a:ea typeface="微軟正黑體" panose="020B0604030504040204" pitchFamily="34" charset="-120"/>
              </a:rPr>
            </a:br>
            <a:r>
              <a:rPr lang="zh-TW" altLang="en-US" sz="3000" dirty="0">
                <a:latin typeface="微軟正黑體" panose="020B0604030504040204" pitchFamily="34" charset="-120"/>
                <a:ea typeface="微軟正黑體" panose="020B0604030504040204" pitchFamily="34" charset="-120"/>
              </a:rPr>
              <a:t>計算相關係數（</a:t>
            </a:r>
            <a:r>
              <a:rPr lang="en-US" altLang="zh-TW" sz="3000" dirty="0">
                <a:latin typeface="微軟正黑體" panose="020B0604030504040204" pitchFamily="34" charset="-120"/>
                <a:ea typeface="微軟正黑體" panose="020B0604030504040204" pitchFamily="34" charset="-120"/>
              </a:rPr>
              <a:t>Pearson Correlation</a:t>
            </a:r>
            <a:r>
              <a:rPr lang="zh-TW" altLang="en-US" sz="3000" dirty="0">
                <a:latin typeface="微軟正黑體" panose="020B0604030504040204" pitchFamily="34" charset="-120"/>
                <a:ea typeface="微軟正黑體" panose="020B0604030504040204" pitchFamily="34" charset="-120"/>
              </a:rPr>
              <a:t>）， 數值呈現。</a:t>
            </a:r>
          </a:p>
        </p:txBody>
      </p:sp>
    </p:spTree>
    <p:extLst>
      <p:ext uri="{BB962C8B-B14F-4D97-AF65-F5344CB8AC3E}">
        <p14:creationId xmlns:p14="http://schemas.microsoft.com/office/powerpoint/2010/main" val="963198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9908E4-DA97-59BE-08DD-55217CF441F9}"/>
              </a:ext>
            </a:extLst>
          </p:cNvPr>
          <p:cNvSpPr>
            <a:spLocks noGrp="1"/>
          </p:cNvSpPr>
          <p:nvPr>
            <p:ph type="title"/>
          </p:nvPr>
        </p:nvSpPr>
        <p:spPr/>
        <p:txBody>
          <a:bodyPr/>
          <a:lstStyle/>
          <a:p>
            <a:r>
              <a:rPr lang="en-US" altLang="zh-TW" dirty="0">
                <a:latin typeface="微軟正黑體" panose="020B0604030504040204" pitchFamily="34" charset="-120"/>
                <a:ea typeface="微軟正黑體" panose="020B0604030504040204" pitchFamily="34" charset="-120"/>
              </a:rPr>
              <a:t>sepal length vs. sepal width</a:t>
            </a:r>
            <a:endParaRPr lang="zh-TW" altLang="en-US" dirty="0">
              <a:latin typeface="微軟正黑體" panose="020B0604030504040204" pitchFamily="34" charset="-120"/>
              <a:ea typeface="微軟正黑體" panose="020B0604030504040204" pitchFamily="34" charset="-120"/>
            </a:endParaRPr>
          </a:p>
        </p:txBody>
      </p:sp>
      <p:pic>
        <p:nvPicPr>
          <p:cNvPr id="5" name="內容版面配置區 4" descr="scatterplot">
            <a:extLst>
              <a:ext uri="{FF2B5EF4-FFF2-40B4-BE49-F238E27FC236}">
                <a16:creationId xmlns:a16="http://schemas.microsoft.com/office/drawing/2014/main" id="{B302DDCB-6C28-09E5-504D-CAFC6F4EED05}"/>
              </a:ext>
              <a:ext uri="{C183D7F6-B498-43B3-948B-1728B52AA6E4}">
                <adec:decorative xmlns:adec="http://schemas.microsoft.com/office/drawing/2017/decorative" val="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853" y="2242203"/>
            <a:ext cx="5360172" cy="4293801"/>
          </a:xfrm>
          <a:ln w="3175">
            <a:solidFill>
              <a:schemeClr val="tx1"/>
            </a:solidFill>
          </a:ln>
        </p:spPr>
      </p:pic>
      <p:cxnSp>
        <p:nvCxnSpPr>
          <p:cNvPr id="7" name="直線接點 6">
            <a:extLst>
              <a:ext uri="{FF2B5EF4-FFF2-40B4-BE49-F238E27FC236}">
                <a16:creationId xmlns:a16="http://schemas.microsoft.com/office/drawing/2014/main" id="{716BCD04-E1FD-94FE-35B7-14F9237B95C7}"/>
              </a:ext>
            </a:extLst>
          </p:cNvPr>
          <p:cNvCxnSpPr>
            <a:cxnSpLocks/>
          </p:cNvCxnSpPr>
          <p:nvPr/>
        </p:nvCxnSpPr>
        <p:spPr>
          <a:xfrm flipV="1">
            <a:off x="1115568" y="2242203"/>
            <a:ext cx="3680550" cy="3853797"/>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39B9D675-3CDC-D931-A3BB-EB05D5B0FEEE}"/>
              </a:ext>
            </a:extLst>
          </p:cNvPr>
          <p:cNvSpPr txBox="1">
            <a:spLocks/>
          </p:cNvSpPr>
          <p:nvPr/>
        </p:nvSpPr>
        <p:spPr>
          <a:xfrm>
            <a:off x="4796118" y="1933448"/>
            <a:ext cx="1198180" cy="41035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000" dirty="0">
                <a:latin typeface="微軟正黑體" panose="020B0604030504040204" pitchFamily="34" charset="-120"/>
                <a:ea typeface="微軟正黑體" panose="020B0604030504040204" pitchFamily="34" charset="-120"/>
              </a:rPr>
              <a:t>假想線</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16444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sepal length vs. petal length</a:t>
            </a:r>
            <a:endParaRPr lang="zh-TW" altLang="en-US" dirty="0">
              <a:latin typeface="微軟正黑體" panose="020B0604030504040204" pitchFamily="34" charset="-120"/>
              <a:ea typeface="微軟正黑體" panose="020B0604030504040204" pitchFamily="34" charset="-120"/>
            </a:endParaRPr>
          </a:p>
        </p:txBody>
      </p:sp>
      <p:pic>
        <p:nvPicPr>
          <p:cNvPr id="5" name="內容版面配置區 4" descr="一張含有 圖表 的圖片&#10;&#10;自動產生的描述">
            <a:extLst>
              <a:ext uri="{FF2B5EF4-FFF2-40B4-BE49-F238E27FC236}">
                <a16:creationId xmlns:a16="http://schemas.microsoft.com/office/drawing/2014/main" id="{39B66014-2A56-8A9D-13BB-B16642ACD2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8576" y="2214188"/>
            <a:ext cx="5221674" cy="4280833"/>
          </a:xfrm>
          <a:ln w="3175">
            <a:solidFill>
              <a:schemeClr val="tx1"/>
            </a:solidFill>
          </a:ln>
        </p:spPr>
      </p:pic>
      <p:cxnSp>
        <p:nvCxnSpPr>
          <p:cNvPr id="6" name="直線接點 5">
            <a:extLst>
              <a:ext uri="{FF2B5EF4-FFF2-40B4-BE49-F238E27FC236}">
                <a16:creationId xmlns:a16="http://schemas.microsoft.com/office/drawing/2014/main" id="{AA13EA85-2A53-673F-776B-603F770C7610}"/>
              </a:ext>
            </a:extLst>
          </p:cNvPr>
          <p:cNvCxnSpPr>
            <a:cxnSpLocks/>
          </p:cNvCxnSpPr>
          <p:nvPr/>
        </p:nvCxnSpPr>
        <p:spPr>
          <a:xfrm flipH="1">
            <a:off x="588576" y="5105400"/>
            <a:ext cx="5297874" cy="0"/>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BDB2F249-BD1E-4CCF-E332-6297B9D27EE2}"/>
              </a:ext>
            </a:extLst>
          </p:cNvPr>
          <p:cNvSpPr txBox="1">
            <a:spLocks/>
          </p:cNvSpPr>
          <p:nvPr/>
        </p:nvSpPr>
        <p:spPr>
          <a:xfrm>
            <a:off x="5782662" y="4719426"/>
            <a:ext cx="1198180" cy="41035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000" dirty="0">
                <a:latin typeface="微軟正黑體" panose="020B0604030504040204" pitchFamily="34" charset="-120"/>
                <a:ea typeface="微軟正黑體" panose="020B0604030504040204" pitchFamily="34" charset="-120"/>
              </a:rPr>
              <a:t>假想線</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7477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sepal length vs. petal width</a:t>
            </a:r>
            <a:endParaRPr lang="zh-TW" altLang="en-US" dirty="0">
              <a:latin typeface="微軟正黑體" panose="020B0604030504040204" pitchFamily="34" charset="-120"/>
              <a:ea typeface="微軟正黑體" panose="020B0604030504040204" pitchFamily="34" charset="-120"/>
            </a:endParaRPr>
          </a:p>
        </p:txBody>
      </p:sp>
      <p:pic>
        <p:nvPicPr>
          <p:cNvPr id="8" name="內容版面配置區 7" descr="一張含有 圖表 的圖片&#10;&#10;自動產生的描述">
            <a:extLst>
              <a:ext uri="{FF2B5EF4-FFF2-40B4-BE49-F238E27FC236}">
                <a16:creationId xmlns:a16="http://schemas.microsoft.com/office/drawing/2014/main" id="{5AD09A26-B2AA-D3CB-045B-F3F76AE2A8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8576" y="2182254"/>
            <a:ext cx="5175730" cy="4146052"/>
          </a:xfrm>
          <a:ln w="3175">
            <a:solidFill>
              <a:schemeClr val="tx1"/>
            </a:solidFill>
          </a:ln>
        </p:spPr>
      </p:pic>
      <p:cxnSp>
        <p:nvCxnSpPr>
          <p:cNvPr id="6" name="直線接點 5">
            <a:extLst>
              <a:ext uri="{FF2B5EF4-FFF2-40B4-BE49-F238E27FC236}">
                <a16:creationId xmlns:a16="http://schemas.microsoft.com/office/drawing/2014/main" id="{AA13EA85-2A53-673F-776B-603F770C7610}"/>
              </a:ext>
            </a:extLst>
          </p:cNvPr>
          <p:cNvCxnSpPr>
            <a:cxnSpLocks/>
          </p:cNvCxnSpPr>
          <p:nvPr/>
        </p:nvCxnSpPr>
        <p:spPr>
          <a:xfrm flipH="1">
            <a:off x="1237129" y="2106706"/>
            <a:ext cx="3182471" cy="3747247"/>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3D632868-7005-BB10-948B-AF103C35C75B}"/>
              </a:ext>
            </a:extLst>
          </p:cNvPr>
          <p:cNvSpPr txBox="1">
            <a:spLocks/>
          </p:cNvSpPr>
          <p:nvPr/>
        </p:nvSpPr>
        <p:spPr>
          <a:xfrm>
            <a:off x="4419600" y="1863753"/>
            <a:ext cx="1198180" cy="41035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000" dirty="0">
                <a:latin typeface="微軟正黑體" panose="020B0604030504040204" pitchFamily="34" charset="-120"/>
                <a:ea typeface="微軟正黑體" panose="020B0604030504040204" pitchFamily="34" charset="-120"/>
              </a:rPr>
              <a:t>假想線</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93418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sepal width vs. petal length</a:t>
            </a:r>
            <a:endParaRPr lang="zh-TW" altLang="en-US" dirty="0">
              <a:latin typeface="微軟正黑體" panose="020B0604030504040204" pitchFamily="34" charset="-120"/>
              <a:ea typeface="微軟正黑體" panose="020B0604030504040204" pitchFamily="34" charset="-120"/>
            </a:endParaRPr>
          </a:p>
        </p:txBody>
      </p:sp>
      <p:pic>
        <p:nvPicPr>
          <p:cNvPr id="7" name="內容版面配置區 6" descr="一張含有 圖表 的圖片&#10;&#10;自動產生的描述">
            <a:extLst>
              <a:ext uri="{FF2B5EF4-FFF2-40B4-BE49-F238E27FC236}">
                <a16:creationId xmlns:a16="http://schemas.microsoft.com/office/drawing/2014/main" id="{98DF11D8-DBE0-9921-C7D1-634386DB9A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005" y="2133272"/>
            <a:ext cx="4941178" cy="4007551"/>
          </a:xfrm>
          <a:ln w="3175">
            <a:solidFill>
              <a:schemeClr val="tx1"/>
            </a:solidFill>
          </a:ln>
        </p:spPr>
      </p:pic>
      <p:cxnSp>
        <p:nvCxnSpPr>
          <p:cNvPr id="6" name="直線接點 5">
            <a:extLst>
              <a:ext uri="{FF2B5EF4-FFF2-40B4-BE49-F238E27FC236}">
                <a16:creationId xmlns:a16="http://schemas.microsoft.com/office/drawing/2014/main" id="{AA13EA85-2A53-673F-776B-603F770C7610}"/>
              </a:ext>
            </a:extLst>
          </p:cNvPr>
          <p:cNvCxnSpPr>
            <a:cxnSpLocks/>
          </p:cNvCxnSpPr>
          <p:nvPr/>
        </p:nvCxnSpPr>
        <p:spPr>
          <a:xfrm flipH="1">
            <a:off x="551005" y="4805082"/>
            <a:ext cx="5607748" cy="0"/>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84F7373D-25D5-E5EF-3151-1DCF71413B05}"/>
              </a:ext>
            </a:extLst>
          </p:cNvPr>
          <p:cNvSpPr txBox="1">
            <a:spLocks/>
          </p:cNvSpPr>
          <p:nvPr/>
        </p:nvSpPr>
        <p:spPr>
          <a:xfrm>
            <a:off x="5815621" y="4394723"/>
            <a:ext cx="1198180" cy="41035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000" dirty="0">
                <a:latin typeface="微軟正黑體" panose="020B0604030504040204" pitchFamily="34" charset="-120"/>
                <a:ea typeface="微軟正黑體" panose="020B0604030504040204" pitchFamily="34" charset="-120"/>
              </a:rPr>
              <a:t>假想線</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519374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sepal width vs. petal width</a:t>
            </a:r>
            <a:endParaRPr lang="zh-TW" altLang="en-US" dirty="0">
              <a:latin typeface="微軟正黑體" panose="020B0604030504040204" pitchFamily="34" charset="-120"/>
              <a:ea typeface="微軟正黑體" panose="020B0604030504040204" pitchFamily="34" charset="-120"/>
            </a:endParaRPr>
          </a:p>
        </p:txBody>
      </p:sp>
      <p:pic>
        <p:nvPicPr>
          <p:cNvPr id="8" name="內容版面配置區 7" descr="一張含有 圖表 的圖片&#10;&#10;自動產生的描述">
            <a:extLst>
              <a:ext uri="{FF2B5EF4-FFF2-40B4-BE49-F238E27FC236}">
                <a16:creationId xmlns:a16="http://schemas.microsoft.com/office/drawing/2014/main" id="{A3142A55-E19C-52C8-CD72-4201CB55B9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005" y="2213904"/>
            <a:ext cx="5166575" cy="4095456"/>
          </a:xfrm>
          <a:ln w="3175">
            <a:solidFill>
              <a:schemeClr val="tx1"/>
            </a:solidFill>
          </a:ln>
        </p:spPr>
      </p:pic>
      <p:cxnSp>
        <p:nvCxnSpPr>
          <p:cNvPr id="6" name="直線接點 5">
            <a:extLst>
              <a:ext uri="{FF2B5EF4-FFF2-40B4-BE49-F238E27FC236}">
                <a16:creationId xmlns:a16="http://schemas.microsoft.com/office/drawing/2014/main" id="{AA13EA85-2A53-673F-776B-603F770C7610}"/>
              </a:ext>
            </a:extLst>
          </p:cNvPr>
          <p:cNvCxnSpPr>
            <a:cxnSpLocks/>
          </p:cNvCxnSpPr>
          <p:nvPr/>
        </p:nvCxnSpPr>
        <p:spPr>
          <a:xfrm flipH="1">
            <a:off x="551005" y="4876800"/>
            <a:ext cx="5607748" cy="0"/>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71CFEC0F-1F6E-5EA1-D2FC-92EFB9F4D4DC}"/>
              </a:ext>
            </a:extLst>
          </p:cNvPr>
          <p:cNvSpPr txBox="1">
            <a:spLocks/>
          </p:cNvSpPr>
          <p:nvPr/>
        </p:nvSpPr>
        <p:spPr>
          <a:xfrm>
            <a:off x="5875332" y="4466441"/>
            <a:ext cx="1198180" cy="41035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000" dirty="0">
                <a:latin typeface="微軟正黑體" panose="020B0604030504040204" pitchFamily="34" charset="-120"/>
                <a:ea typeface="微軟正黑體" panose="020B0604030504040204" pitchFamily="34" charset="-120"/>
              </a:rPr>
              <a:t>假想線</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7154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petal length vs. petal width</a:t>
            </a:r>
            <a:endParaRPr lang="zh-TW" altLang="en-US" dirty="0">
              <a:latin typeface="微軟正黑體" panose="020B0604030504040204" pitchFamily="34" charset="-120"/>
              <a:ea typeface="微軟正黑體" panose="020B0604030504040204" pitchFamily="34" charset="-120"/>
            </a:endParaRPr>
          </a:p>
        </p:txBody>
      </p:sp>
      <p:pic>
        <p:nvPicPr>
          <p:cNvPr id="7" name="內容版面配置區 6" descr="一張含有 圖表 的圖片&#10;&#10;自動產生的描述">
            <a:extLst>
              <a:ext uri="{FF2B5EF4-FFF2-40B4-BE49-F238E27FC236}">
                <a16:creationId xmlns:a16="http://schemas.microsoft.com/office/drawing/2014/main" id="{DCC65AC9-1346-2607-BD3F-75F40F708B5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1005" y="2200182"/>
            <a:ext cx="5120667" cy="4109178"/>
          </a:xfrm>
          <a:ln w="3175">
            <a:solidFill>
              <a:schemeClr val="tx1"/>
            </a:solidFill>
          </a:ln>
        </p:spPr>
      </p:pic>
      <p:cxnSp>
        <p:nvCxnSpPr>
          <p:cNvPr id="6" name="直線接點 5">
            <a:extLst>
              <a:ext uri="{FF2B5EF4-FFF2-40B4-BE49-F238E27FC236}">
                <a16:creationId xmlns:a16="http://schemas.microsoft.com/office/drawing/2014/main" id="{AA13EA85-2A53-673F-776B-603F770C7610}"/>
              </a:ext>
            </a:extLst>
          </p:cNvPr>
          <p:cNvCxnSpPr>
            <a:cxnSpLocks/>
          </p:cNvCxnSpPr>
          <p:nvPr/>
        </p:nvCxnSpPr>
        <p:spPr>
          <a:xfrm flipH="1" flipV="1">
            <a:off x="887506" y="4285129"/>
            <a:ext cx="3971365" cy="1739153"/>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61561DF2-2C68-9E00-1718-96F25B0CB23C}"/>
              </a:ext>
            </a:extLst>
          </p:cNvPr>
          <p:cNvSpPr txBox="1">
            <a:spLocks/>
          </p:cNvSpPr>
          <p:nvPr/>
        </p:nvSpPr>
        <p:spPr>
          <a:xfrm>
            <a:off x="6096000" y="2436325"/>
            <a:ext cx="5705497" cy="992675"/>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3000" dirty="0" err="1">
                <a:latin typeface="微軟正黑體" panose="020B0604030504040204" pitchFamily="34" charset="-120"/>
                <a:ea typeface="微軟正黑體" panose="020B0604030504040204" pitchFamily="34" charset="-120"/>
              </a:rPr>
              <a:t>Setosa</a:t>
            </a:r>
            <a:r>
              <a:rPr lang="zh-TW" altLang="en-US" sz="3000" dirty="0">
                <a:latin typeface="微軟正黑體" panose="020B0604030504040204" pitchFamily="34" charset="-120"/>
                <a:ea typeface="微軟正黑體" panose="020B0604030504040204" pitchFamily="34" charset="-120"/>
              </a:rPr>
              <a:t>明顯相異，容易區分。</a:t>
            </a:r>
            <a:endParaRPr lang="en-US" altLang="zh-TW" sz="3000" dirty="0">
              <a:latin typeface="微軟正黑體" panose="020B0604030504040204" pitchFamily="34" charset="-120"/>
              <a:ea typeface="微軟正黑體" panose="020B0604030504040204" pitchFamily="34" charset="-120"/>
            </a:endParaRPr>
          </a:p>
        </p:txBody>
      </p:sp>
      <p:sp>
        <p:nvSpPr>
          <p:cNvPr id="4" name="內容版面配置區 2">
            <a:extLst>
              <a:ext uri="{FF2B5EF4-FFF2-40B4-BE49-F238E27FC236}">
                <a16:creationId xmlns:a16="http://schemas.microsoft.com/office/drawing/2014/main" id="{F618E869-D4C5-0C83-AD6A-D734B5352670}"/>
              </a:ext>
            </a:extLst>
          </p:cNvPr>
          <p:cNvSpPr txBox="1">
            <a:spLocks/>
          </p:cNvSpPr>
          <p:nvPr/>
        </p:nvSpPr>
        <p:spPr>
          <a:xfrm>
            <a:off x="4897820" y="5899001"/>
            <a:ext cx="1198180" cy="41035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000" dirty="0">
                <a:latin typeface="微軟正黑體" panose="020B0604030504040204" pitchFamily="34" charset="-120"/>
                <a:ea typeface="微軟正黑體" panose="020B0604030504040204" pitchFamily="34" charset="-120"/>
              </a:rPr>
              <a:t>假想線</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00638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1396</TotalTime>
  <Words>647</Words>
  <Application>Microsoft Office PowerPoint</Application>
  <PresentationFormat>寬螢幕</PresentationFormat>
  <Paragraphs>101</Paragraphs>
  <Slides>18</Slides>
  <Notes>8</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18</vt:i4>
      </vt:variant>
    </vt:vector>
  </HeadingPairs>
  <TitlesOfParts>
    <vt:vector size="25" baseType="lpstr">
      <vt:lpstr>微軟正黑體</vt:lpstr>
      <vt:lpstr>Arial</vt:lpstr>
      <vt:lpstr>Calibri</vt:lpstr>
      <vt:lpstr>Lato</vt:lpstr>
      <vt:lpstr>Neue Haas Grotesk Text Pro</vt:lpstr>
      <vt:lpstr>Wingdings</vt:lpstr>
      <vt:lpstr>AccentBoxVTI</vt:lpstr>
      <vt:lpstr>314337 類神經網路 Assignment #1</vt:lpstr>
      <vt:lpstr>Outline 大綱</vt:lpstr>
      <vt:lpstr>選取的特徵？原因？</vt:lpstr>
      <vt:lpstr>sepal length vs. sepal width</vt:lpstr>
      <vt:lpstr>sepal length vs. petal length</vt:lpstr>
      <vt:lpstr>sepal length vs. petal width</vt:lpstr>
      <vt:lpstr>sepal width vs. petal length</vt:lpstr>
      <vt:lpstr>sepal width vs. petal width</vt:lpstr>
      <vt:lpstr>petal length vs. petal width</vt:lpstr>
      <vt:lpstr>Thinking About Scatter Plot</vt:lpstr>
      <vt:lpstr>HeatMap</vt:lpstr>
      <vt:lpstr>再次檢視 petal length vs. petal width</vt:lpstr>
      <vt:lpstr>切分資料</vt:lpstr>
      <vt:lpstr>Train-Test-Split</vt:lpstr>
      <vt:lpstr>Train-Test-Split</vt:lpstr>
      <vt:lpstr>Train-Test-Split</vt:lpstr>
      <vt:lpstr>Train-Test-Split</vt:lpstr>
      <vt:lpstr>resample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314337 類神經網路 Assignment #1</dc:title>
  <dc:creator>哲平 何</dc:creator>
  <cp:lastModifiedBy>哲平 何</cp:lastModifiedBy>
  <cp:revision>282</cp:revision>
  <dcterms:created xsi:type="dcterms:W3CDTF">2023-04-05T05:53:05Z</dcterms:created>
  <dcterms:modified xsi:type="dcterms:W3CDTF">2023-04-08T02:43:15Z</dcterms:modified>
</cp:coreProperties>
</file>