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2"/>
  </p:notesMasterIdLst>
  <p:sldIdLst>
    <p:sldId id="256" r:id="rId2"/>
    <p:sldId id="260" r:id="rId3"/>
    <p:sldId id="259" r:id="rId4"/>
    <p:sldId id="257" r:id="rId5"/>
    <p:sldId id="261" r:id="rId6"/>
    <p:sldId id="262" r:id="rId7"/>
    <p:sldId id="263" r:id="rId8"/>
    <p:sldId id="264" r:id="rId9"/>
    <p:sldId id="265" r:id="rId10"/>
    <p:sldId id="266" r:id="rId11"/>
    <p:sldId id="267" r:id="rId12"/>
    <p:sldId id="272" r:id="rId13"/>
    <p:sldId id="268" r:id="rId14"/>
    <p:sldId id="270" r:id="rId15"/>
    <p:sldId id="271" r:id="rId16"/>
    <p:sldId id="273" r:id="rId17"/>
    <p:sldId id="274" r:id="rId18"/>
    <p:sldId id="269" r:id="rId19"/>
    <p:sldId id="275" r:id="rId20"/>
    <p:sldId id="276"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A5025-046F-4080-96F8-FAB29019717F}" type="datetimeFigureOut">
              <a:rPr lang="zh-TW" altLang="en-US" smtClean="0"/>
              <a:t>2023/4/8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5F543-7FD9-4085-A36D-22AF4AA3A74F}" type="slidenum">
              <a:rPr lang="zh-TW" altLang="en-US" smtClean="0"/>
              <a:t>‹#›</a:t>
            </a:fld>
            <a:endParaRPr lang="zh-TW" altLang="en-US"/>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849805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關聯分析</a:t>
            </a:r>
          </a:p>
          <a:p>
            <a:r>
              <a:rPr lang="zh-TW" altLang="en-US" b="0" i="0" dirty="0">
                <a:solidFill>
                  <a:srgbClr val="303233"/>
                </a:solidFill>
                <a:effectLst/>
                <a:latin typeface="Lato" panose="020F0502020204030203" pitchFamily="34" charset="0"/>
              </a:rPr>
              <a:t>數字越大代表關聯程度正相關越高。相反的當負的程度很高我們可以解釋這兩個特徵之間是有很高的負關聯性。</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27654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24731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59758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dirty="0" err="1">
                <a:latin typeface="微軟正黑體" panose="020B0604030504040204" pitchFamily="34" charset="-120"/>
                <a:ea typeface="微軟正黑體" panose="020B0604030504040204" pitchFamily="34" charset="-120"/>
              </a:rPr>
              <a:t>sklearn.utils.resample</a:t>
            </a:r>
            <a:endParaRPr lang="en-US" altLang="zh-TW" sz="1200" b="0" dirty="0">
              <a:latin typeface="微軟正黑體" panose="020B0604030504040204" pitchFamily="34" charset="-120"/>
              <a:ea typeface="微軟正黑體" panose="020B0604030504040204" pitchFamily="34" charset="-120"/>
            </a:endParaRPr>
          </a:p>
          <a:p>
            <a:r>
              <a:rPr lang="zh-TW" altLang="en-US" sz="1200" b="0" i="0" dirty="0">
                <a:solidFill>
                  <a:srgbClr val="000000"/>
                </a:solidFill>
                <a:effectLst/>
                <a:latin typeface="微軟正黑體" panose="020B0604030504040204" pitchFamily="34" charset="-120"/>
                <a:ea typeface="微軟正黑體" panose="020B0604030504040204" pitchFamily="34" charset="-120"/>
              </a:rPr>
              <a:t>以一致的方式重新採集樣數組或稀疏矩陣</a:t>
            </a:r>
            <a:endParaRPr lang="en-US" altLang="zh-TW" sz="1200" b="0" i="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scikit-learn</a:t>
            </a:r>
            <a:r>
              <a:rPr lang="zh-TW" altLang="en-US" sz="1200" b="0" i="0" dirty="0">
                <a:solidFill>
                  <a:srgbClr val="4F4F4F"/>
                </a:solidFill>
                <a:effectLst/>
                <a:latin typeface="微軟正黑體" panose="020B0604030504040204" pitchFamily="34" charset="-120"/>
                <a:ea typeface="微軟正黑體" panose="020B0604030504040204" pitchFamily="34" charset="-120"/>
              </a:rPr>
              <a:t>庫實現了簡單的</a:t>
            </a:r>
            <a:r>
              <a:rPr lang="en-US" altLang="zh-TW" sz="1200" b="0" i="0" dirty="0">
                <a:solidFill>
                  <a:srgbClr val="4F4F4F"/>
                </a:solidFill>
                <a:effectLst/>
                <a:latin typeface="微軟正黑體" panose="020B0604030504040204" pitchFamily="34" charset="-120"/>
                <a:ea typeface="微軟正黑體" panose="020B0604030504040204" pitchFamily="34" charset="-120"/>
              </a:rPr>
              <a:t>resample</a:t>
            </a:r>
            <a:r>
              <a:rPr lang="zh-TW" altLang="en-US" sz="1200" b="0" i="0" dirty="0">
                <a:solidFill>
                  <a:srgbClr val="4F4F4F"/>
                </a:solidFill>
                <a:effectLst/>
                <a:latin typeface="微軟正黑體" panose="020B0604030504040204" pitchFamily="34" charset="-120"/>
                <a:ea typeface="微軟正黑體" panose="020B0604030504040204" pitchFamily="34" charset="-120"/>
              </a:rPr>
              <a:t>函數，可以通過從數據集中有替換地提取新樣本幫助少數類上採樣</a:t>
            </a: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https://scikit-learn.org.cn/view/821.html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python</a:t>
            </a:r>
            <a:r>
              <a:rPr lang="zh-TW" altLang="en-US" sz="1200" b="0" i="0" dirty="0">
                <a:solidFill>
                  <a:srgbClr val="4F4F4F"/>
                </a:solidFill>
                <a:effectLst/>
                <a:latin typeface="微軟正黑體" panose="020B0604030504040204" pitchFamily="34" charset="-120"/>
                <a:ea typeface="微軟正黑體" panose="020B0604030504040204" pitchFamily="34" charset="-120"/>
              </a:rPr>
              <a:t>實現處理類的不平衡問題：</a:t>
            </a:r>
            <a:br>
              <a:rPr lang="en-US" altLang="zh-TW" sz="1200" b="0" i="0" dirty="0">
                <a:solidFill>
                  <a:srgbClr val="4F4F4F"/>
                </a:solidFill>
                <a:effectLst/>
                <a:latin typeface="微軟正黑體" panose="020B0604030504040204" pitchFamily="34" charset="-120"/>
                <a:ea typeface="微軟正黑體" panose="020B0604030504040204" pitchFamily="34" charset="-120"/>
              </a:rPr>
            </a:b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endParaRPr lang="zh-TW" altLang="en-US" sz="1200" b="0" i="0" dirty="0">
              <a:solidFill>
                <a:srgbClr val="4F4F4F"/>
              </a:solidFill>
              <a:effectLst/>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75347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en-US" altLang="zh-TW" b="1" i="0" u="none" strike="noStrike" dirty="0" err="1">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blog.csdn.net/fgg1234567890/article/details/110209687"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2"/>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261890"/>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endParaRPr lang="zh-TW" altLang="en-US" sz="40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err="1">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30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318914351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sepal_width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petal_length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再次檢視 </a:t>
            </a:r>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58871" y="5921826"/>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第一條 假想線</a:t>
            </a:r>
            <a:endParaRPr lang="en-US" altLang="zh-TW" sz="2000" dirty="0">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B4F9D3C0-523A-D8CA-8EAD-17CE62A2B6F4}"/>
              </a:ext>
            </a:extLst>
          </p:cNvPr>
          <p:cNvCxnSpPr>
            <a:cxnSpLocks/>
          </p:cNvCxnSpPr>
          <p:nvPr/>
        </p:nvCxnSpPr>
        <p:spPr>
          <a:xfrm flipH="1" flipV="1">
            <a:off x="1968601" y="2943586"/>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92663609-5DE3-F764-F1BB-AB23A056ADDF}"/>
              </a:ext>
            </a:extLst>
          </p:cNvPr>
          <p:cNvSpPr txBox="1">
            <a:spLocks/>
          </p:cNvSpPr>
          <p:nvPr/>
        </p:nvSpPr>
        <p:spPr>
          <a:xfrm>
            <a:off x="5909906" y="4642552"/>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第二條 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1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222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err="1">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30</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861774"/>
          </a:xfrm>
          <a:prstGeom prst="rect">
            <a:avLst/>
          </a:prstGeom>
          <a:noFill/>
        </p:spPr>
        <p:txBody>
          <a:bodyPr wrap="square">
            <a:spAutoFit/>
          </a:bodyPr>
          <a:lstStyle/>
          <a:p>
            <a:pPr marL="0" indent="0">
              <a:buNone/>
            </a:pPr>
            <a:r>
              <a:rPr lang="en-US" altLang="zh-TW" sz="2500" dirty="0" err="1">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105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97BE371-B751-4350-DF4F-C59264D52704}"/>
              </a:ext>
            </a:extLst>
          </p:cNvPr>
          <p:cNvPicPr>
            <a:picLocks noChangeAspect="1"/>
          </p:cNvPicPr>
          <p:nvPr/>
        </p:nvPicPr>
        <p:blipFill>
          <a:blip r:embed="rId4"/>
          <a:stretch>
            <a:fillRect/>
          </a:stretch>
        </p:blipFill>
        <p:spPr>
          <a:xfrm>
            <a:off x="9205089" y="2146956"/>
            <a:ext cx="2565887" cy="1477632"/>
          </a:xfrm>
          <a:prstGeom prst="rect">
            <a:avLst/>
          </a:prstGeom>
          <a:noFill/>
          <a:ln w="3175">
            <a:solidFill>
              <a:schemeClr val="tx1"/>
            </a:solidFill>
          </a:ln>
        </p:spPr>
      </p:pic>
    </p:spTree>
    <p:extLst>
      <p:ext uri="{BB962C8B-B14F-4D97-AF65-F5344CB8AC3E}">
        <p14:creationId xmlns:p14="http://schemas.microsoft.com/office/powerpoint/2010/main" val="29951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：用多少資料訓練，這邊設定</a:t>
            </a:r>
            <a:r>
              <a:rPr lang="en-US" altLang="zh-TW" i="1" dirty="0">
                <a:latin typeface="微軟正黑體" panose="020B0604030504040204" pitchFamily="34" charset="-120"/>
                <a:ea typeface="微軟正黑體" panose="020B0604030504040204" pitchFamily="34" charset="-120"/>
              </a:rPr>
              <a:t>0.7</a:t>
            </a: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 ：用多少資料測試，這邊設定</a:t>
            </a:r>
            <a:r>
              <a:rPr lang="en-US" altLang="zh-TW" i="1" dirty="0">
                <a:latin typeface="微軟正黑體" panose="020B0604030504040204" pitchFamily="34" charset="-120"/>
                <a:ea typeface="微軟正黑體" panose="020B0604030504040204" pitchFamily="34" charset="-120"/>
              </a:rPr>
              <a:t>0.2</a:t>
            </a:r>
          </a:p>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：是否要隨機抽樣 → 此資料集必須要設定</a:t>
            </a:r>
            <a:r>
              <a:rPr lang="en-US" altLang="zh-TW" dirty="0">
                <a:latin typeface="微軟正黑體" panose="020B0604030504040204" pitchFamily="34" charset="-120"/>
                <a:ea typeface="微軟正黑體" panose="020B0604030504040204" pitchFamily="34" charset="-120"/>
              </a:rPr>
              <a:t>True</a:t>
            </a:r>
          </a:p>
          <a:p>
            <a:r>
              <a:rPr lang="en-US" altLang="zh-TW" b="1"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 ：如何抽樣 → 依照原始</a:t>
            </a:r>
            <a:r>
              <a:rPr lang="en-US" altLang="zh-TW" dirty="0">
                <a:latin typeface="微軟正黑體" panose="020B0604030504040204" pitchFamily="34" charset="-120"/>
                <a:ea typeface="微軟正黑體" panose="020B0604030504040204" pitchFamily="34" charset="-120"/>
              </a:rPr>
              <a:t>'species'</a:t>
            </a:r>
            <a:r>
              <a:rPr lang="zh-TW" altLang="en-US">
                <a:latin typeface="微軟正黑體" panose="020B0604030504040204" pitchFamily="34" charset="-120"/>
                <a:ea typeface="微軟正黑體" panose="020B0604030504040204" pitchFamily="34" charset="-120"/>
              </a:rPr>
              <a:t>分布</a:t>
            </a:r>
            <a:endParaRPr lang="zh-TW" altLang="en-US"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：必須要設定</a:t>
            </a:r>
            <a:r>
              <a:rPr lang="en-US" altLang="zh-TW" dirty="0">
                <a:latin typeface="微軟正黑體" panose="020B0604030504040204" pitchFamily="34" charset="-120"/>
                <a:ea typeface="微軟正黑體" panose="020B0604030504040204" pitchFamily="34" charset="-120"/>
              </a:rPr>
              <a:t>True</a:t>
            </a:r>
          </a:p>
          <a:p>
            <a:r>
              <a:rPr lang="zh-TW" altLang="en-US" dirty="0">
                <a:latin typeface="微軟正黑體" panose="020B0604030504040204" pitchFamily="34" charset="-120"/>
                <a:ea typeface="微軟正黑體" panose="020B0604030504040204" pitchFamily="34" charset="-120"/>
              </a:rPr>
              <a:t>若使用</a:t>
            </a:r>
            <a:r>
              <a:rPr lang="en-US" altLang="zh-TW" dirty="0">
                <a:latin typeface="微軟正黑體" panose="020B0604030504040204" pitchFamily="34" charset="-120"/>
                <a:ea typeface="微軟正黑體" panose="020B0604030504040204" pitchFamily="34" charset="-120"/>
              </a:rPr>
              <a:t>False</a:t>
            </a:r>
            <a:r>
              <a:rPr lang="zh-TW" altLang="en-US" dirty="0">
                <a:latin typeface="微軟正黑體" panose="020B0604030504040204" pitchFamily="34" charset="-120"/>
                <a:ea typeface="微軟正黑體" panose="020B0604030504040204" pitchFamily="34" charset="-120"/>
              </a:rPr>
              <a:t>，則僅會選到前面的資料</a:t>
            </a:r>
          </a:p>
        </p:txBody>
      </p:sp>
      <p:pic>
        <p:nvPicPr>
          <p:cNvPr id="5" name="圖片 4">
            <a:extLst>
              <a:ext uri="{FF2B5EF4-FFF2-40B4-BE49-F238E27FC236}">
                <a16:creationId xmlns:a16="http://schemas.microsoft.com/office/drawing/2014/main" id="{77FD5246-F3ED-25ED-26E2-35135278624C}"/>
              </a:ext>
            </a:extLst>
          </p:cNvPr>
          <p:cNvPicPr>
            <a:picLocks noChangeAspect="1"/>
          </p:cNvPicPr>
          <p:nvPr/>
        </p:nvPicPr>
        <p:blipFill>
          <a:blip r:embed="rId3"/>
          <a:stretch>
            <a:fillRect/>
          </a:stretch>
        </p:blipFill>
        <p:spPr>
          <a:xfrm>
            <a:off x="6463862" y="2222133"/>
            <a:ext cx="5006971" cy="3973422"/>
          </a:xfrm>
          <a:prstGeom prst="rect">
            <a:avLst/>
          </a:prstGeom>
          <a:noFill/>
          <a:ln w="3175">
            <a:solidFill>
              <a:schemeClr val="tx1"/>
            </a:solidFill>
          </a:ln>
        </p:spPr>
      </p:pic>
      <p:pic>
        <p:nvPicPr>
          <p:cNvPr id="7" name="圖片 6">
            <a:extLst>
              <a:ext uri="{FF2B5EF4-FFF2-40B4-BE49-F238E27FC236}">
                <a16:creationId xmlns:a16="http://schemas.microsoft.com/office/drawing/2014/main" id="{72C92249-4285-5187-3765-A353BAFFF0A5}"/>
              </a:ext>
            </a:extLst>
          </p:cNvPr>
          <p:cNvPicPr>
            <a:picLocks noChangeAspect="1"/>
          </p:cNvPicPr>
          <p:nvPr/>
        </p:nvPicPr>
        <p:blipFill>
          <a:blip r:embed="rId4"/>
          <a:stretch>
            <a:fillRect/>
          </a:stretch>
        </p:blipFill>
        <p:spPr>
          <a:xfrm>
            <a:off x="2333375" y="3717741"/>
            <a:ext cx="3943350" cy="2477814"/>
          </a:xfrm>
          <a:prstGeom prst="rect">
            <a:avLst/>
          </a:prstGeom>
          <a:noFill/>
          <a:ln w="3175">
            <a:solidFill>
              <a:schemeClr val="tx1"/>
            </a:solidFill>
          </a:ln>
        </p:spPr>
      </p:pic>
    </p:spTree>
    <p:extLst>
      <p:ext uri="{BB962C8B-B14F-4D97-AF65-F5344CB8AC3E}">
        <p14:creationId xmlns:p14="http://schemas.microsoft.com/office/powerpoint/2010/main" val="405717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r>
              <a:rPr lang="en-US" altLang="zh-TW" b="1" dirty="0">
                <a:latin typeface="微軟正黑體" panose="020B0604030504040204" pitchFamily="34" charset="-120"/>
                <a:ea typeface="微軟正黑體" panose="020B0604030504040204" pitchFamily="34" charset="-120"/>
              </a:rPr>
              <a:t>stratify </a:t>
            </a:r>
            <a:r>
              <a:rPr lang="en-US" altLang="zh-TW" dirty="0">
                <a:latin typeface="微軟正黑體" panose="020B0604030504040204" pitchFamily="34" charset="-120"/>
                <a:ea typeface="微軟正黑體" panose="020B0604030504040204" pitchFamily="34" charset="-120"/>
              </a:rPr>
              <a:t>= species</a:t>
            </a:r>
            <a:r>
              <a:rPr lang="zh-TW" altLang="en-US" dirty="0">
                <a:latin typeface="微軟正黑體" panose="020B0604030504040204" pitchFamily="34" charset="-120"/>
                <a:ea typeface="微軟正黑體" panose="020B0604030504040204" pitchFamily="34" charset="-120"/>
              </a:rPr>
              <a:t> 分布</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Otherwise</a:t>
            </a:r>
            <a:r>
              <a:rPr lang="zh-TW" altLang="en-US"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extLst>
              <p:ext uri="{D42A27DB-BD31-4B8C-83A1-F6EECF244321}">
                <p14:modId xmlns:p14="http://schemas.microsoft.com/office/powerpoint/2010/main" val="403835522"/>
              </p:ext>
            </p:extLst>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8211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resample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a:xfrm>
            <a:off x="546538" y="2186152"/>
            <a:ext cx="10737158" cy="3986048"/>
          </a:xfrm>
        </p:spPr>
        <p:txBody>
          <a:bodyPr/>
          <a:lstStyle/>
          <a:p>
            <a:pPr marL="0" indent="0">
              <a:buNone/>
            </a:pPr>
            <a:r>
              <a:rPr lang="zh-TW" altLang="en-US" sz="3000" dirty="0">
                <a:latin typeface="微軟正黑體" panose="020B0604030504040204" pitchFamily="34" charset="-120"/>
                <a:ea typeface="微軟正黑體" panose="020B0604030504040204" pitchFamily="34" charset="-120"/>
              </a:rPr>
              <a:t>或者可以利用</a:t>
            </a:r>
            <a:r>
              <a:rPr lang="en-US" altLang="zh-TW" sz="3000" dirty="0">
                <a:latin typeface="微軟正黑體" panose="020B0604030504040204" pitchFamily="34" charset="-120"/>
                <a:ea typeface="微軟正黑體" panose="020B0604030504040204" pitchFamily="34" charset="-120"/>
              </a:rPr>
              <a:t>resample</a:t>
            </a:r>
            <a:r>
              <a:rPr lang="zh-TW" altLang="en-US" sz="3000" dirty="0">
                <a:latin typeface="微軟正黑體" panose="020B0604030504040204" pitchFamily="34" charset="-120"/>
                <a:ea typeface="微軟正黑體" panose="020B0604030504040204" pitchFamily="34" charset="-120"/>
              </a:rPr>
              <a:t>，取得訓練資料</a:t>
            </a:r>
            <a:endParaRPr lang="en-US" altLang="zh-TW" sz="30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仍會是均勻的資料分布</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CA3649C1-8AFA-1BAC-4698-1C8FF7457E21}"/>
              </a:ext>
            </a:extLst>
          </p:cNvPr>
          <p:cNvPicPr>
            <a:picLocks noChangeAspect="1"/>
          </p:cNvPicPr>
          <p:nvPr/>
        </p:nvPicPr>
        <p:blipFill>
          <a:blip r:embed="rId3"/>
          <a:stretch>
            <a:fillRect/>
          </a:stretch>
        </p:blipFill>
        <p:spPr>
          <a:xfrm>
            <a:off x="546538" y="3628261"/>
            <a:ext cx="11024898" cy="933663"/>
          </a:xfrm>
          <a:prstGeom prst="rect">
            <a:avLst/>
          </a:prstGeom>
          <a:noFill/>
          <a:ln w="3175">
            <a:solidFill>
              <a:schemeClr val="tx1"/>
            </a:solidFill>
          </a:ln>
        </p:spPr>
      </p:pic>
      <p:sp>
        <p:nvSpPr>
          <p:cNvPr id="8" name="內容版面配置區 2">
            <a:extLst>
              <a:ext uri="{FF2B5EF4-FFF2-40B4-BE49-F238E27FC236}">
                <a16:creationId xmlns:a16="http://schemas.microsoft.com/office/drawing/2014/main" id="{780CAD83-B78E-B3FB-AF32-608ECC51BB8E}"/>
              </a:ext>
            </a:extLst>
          </p:cNvPr>
          <p:cNvSpPr txBox="1">
            <a:spLocks/>
          </p:cNvSpPr>
          <p:nvPr/>
        </p:nvSpPr>
        <p:spPr>
          <a:xfrm>
            <a:off x="546538" y="4840539"/>
            <a:ext cx="10737158" cy="162143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panose="020B0604030504040204" pitchFamily="34" charset="-120"/>
                <a:ea typeface="微軟正黑體" panose="020B0604030504040204" pitchFamily="34" charset="-120"/>
              </a:rPr>
              <a:t>resample</a:t>
            </a:r>
          </a:p>
          <a:p>
            <a:r>
              <a:rPr lang="zh-TW" altLang="en-US" b="1" dirty="0">
                <a:latin typeface="微軟正黑體" panose="020B0604030504040204" pitchFamily="34" charset="-120"/>
                <a:ea typeface="微軟正黑體" panose="020B0604030504040204" pitchFamily="34" charset="-120"/>
              </a:rPr>
              <a:t>處理類別不平衡問題</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 </a:t>
            </a:r>
            <a:r>
              <a:rPr lang="en-US" altLang="zh-TW" dirty="0">
                <a:latin typeface="微軟正黑體" panose="020B0604030504040204" pitchFamily="34" charset="-120"/>
                <a:ea typeface="微軟正黑體" panose="020B0604030504040204" pitchFamily="34" charset="-120"/>
                <a:hlinkClick r:id="rId4"/>
              </a:rPr>
              <a:t>CSDN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但因為資料集分布均勻，所以沒有選擇使用，亦沒有深入研究。</a:t>
            </a:r>
          </a:p>
        </p:txBody>
      </p:sp>
    </p:spTree>
    <p:extLst>
      <p:ext uri="{BB962C8B-B14F-4D97-AF65-F5344CB8AC3E}">
        <p14:creationId xmlns:p14="http://schemas.microsoft.com/office/powerpoint/2010/main" val="4057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err="1">
                <a:latin typeface="微軟正黑體" panose="020B0604030504040204" pitchFamily="34" charset="-120"/>
                <a:ea typeface="微軟正黑體" panose="020B0604030504040204" pitchFamily="34" charset="-120"/>
              </a:rPr>
              <a:t>Setosa</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1988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特徵選取（</a:t>
            </a:r>
            <a:r>
              <a:rPr lang="en-US" altLang="zh-TW" sz="3000" dirty="0">
                <a:latin typeface="微軟正黑體" panose="020B0604030504040204" pitchFamily="34" charset="-120"/>
                <a:ea typeface="微軟正黑體" panose="020B0604030504040204" pitchFamily="34" charset="-120"/>
              </a:rPr>
              <a:t>Select Attribute</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切分資料（</a:t>
            </a:r>
            <a:r>
              <a:rPr lang="en-US" altLang="zh-TW" sz="3000" dirty="0">
                <a:latin typeface="微軟正黑體" panose="020B0604030504040204" pitchFamily="34" charset="-120"/>
                <a:ea typeface="微軟正黑體" panose="020B0604030504040204" pitchFamily="34" charset="-120"/>
              </a:rPr>
              <a:t>Split Data</a:t>
            </a:r>
            <a:r>
              <a:rPr lang="zh-TW" altLang="en-US" sz="3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18433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r>
              <a:rPr lang="en-US" altLang="zh-TW" b="1" dirty="0">
                <a:latin typeface="微軟正黑體" panose="020B0604030504040204" pitchFamily="34" charset="-120"/>
                <a:ea typeface="微軟正黑體" panose="020B0604030504040204" pitchFamily="34" charset="-120"/>
              </a:rPr>
              <a:t>stratify </a:t>
            </a:r>
            <a:r>
              <a:rPr lang="en-US" altLang="zh-TW" dirty="0">
                <a:latin typeface="微軟正黑體" panose="020B0604030504040204" pitchFamily="34" charset="-120"/>
                <a:ea typeface="微軟正黑體" panose="020B0604030504040204" pitchFamily="34" charset="-120"/>
              </a:rPr>
              <a:t>= species</a:t>
            </a:r>
            <a:r>
              <a:rPr lang="zh-TW" altLang="en-US" dirty="0">
                <a:latin typeface="微軟正黑體" panose="020B0604030504040204" pitchFamily="34" charset="-120"/>
                <a:ea typeface="微軟正黑體" panose="020B0604030504040204" pitchFamily="34" charset="-120"/>
              </a:rPr>
              <a:t> 分布</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Otherwise</a:t>
            </a:r>
            <a:r>
              <a:rPr lang="zh-TW" altLang="en-US"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9894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Tree>
    <p:extLst>
      <p:ext uri="{BB962C8B-B14F-4D97-AF65-F5344CB8AC3E}">
        <p14:creationId xmlns:p14="http://schemas.microsoft.com/office/powerpoint/2010/main" val="9631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sepal length vs. sepal width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5360172" cy="4293801"/>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242203"/>
            <a:ext cx="3680550" cy="385379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9B9D675-3CDC-D931-A3BB-EB05D5B0FEEE}"/>
              </a:ext>
            </a:extLst>
          </p:cNvPr>
          <p:cNvSpPr txBox="1">
            <a:spLocks/>
          </p:cNvSpPr>
          <p:nvPr/>
        </p:nvSpPr>
        <p:spPr>
          <a:xfrm>
            <a:off x="4796118" y="1933448"/>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length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39B66014-2A56-8A9D-13BB-B16642ACD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214188"/>
            <a:ext cx="5221674" cy="4280833"/>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88576" y="5105400"/>
            <a:ext cx="5297874"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BDB2F249-BD1E-4CCF-E332-6297B9D27EE2}"/>
              </a:ext>
            </a:extLst>
          </p:cNvPr>
          <p:cNvSpPr txBox="1">
            <a:spLocks/>
          </p:cNvSpPr>
          <p:nvPr/>
        </p:nvSpPr>
        <p:spPr>
          <a:xfrm>
            <a:off x="5782662" y="4719426"/>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4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5175730" cy="4146052"/>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37129" y="2106706"/>
            <a:ext cx="3182471" cy="374724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D632868-7005-BB10-948B-AF103C35C75B}"/>
              </a:ext>
            </a:extLst>
          </p:cNvPr>
          <p:cNvSpPr txBox="1">
            <a:spLocks/>
          </p:cNvSpPr>
          <p:nvPr/>
        </p:nvSpPr>
        <p:spPr>
          <a:xfrm>
            <a:off x="4419600" y="186375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length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98DF11D8-DBE0-9921-C7D1-634386DB9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133272"/>
            <a:ext cx="4941178" cy="4007551"/>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05082"/>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4F7373D-25D5-E5EF-3151-1DCF71413B05}"/>
              </a:ext>
            </a:extLst>
          </p:cNvPr>
          <p:cNvSpPr txBox="1">
            <a:spLocks/>
          </p:cNvSpPr>
          <p:nvPr/>
        </p:nvSpPr>
        <p:spPr>
          <a:xfrm>
            <a:off x="5815621" y="439472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93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5166575" cy="4095456"/>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76800"/>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1CFEC0F-1F6E-5EA1-D2FC-92EFB9F4D4DC}"/>
              </a:ext>
            </a:extLst>
          </p:cNvPr>
          <p:cNvSpPr txBox="1">
            <a:spLocks/>
          </p:cNvSpPr>
          <p:nvPr/>
        </p:nvSpPr>
        <p:spPr>
          <a:xfrm>
            <a:off x="5875332" y="446644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61561DF2-2C68-9E00-1718-96F25B0CB23C}"/>
              </a:ext>
            </a:extLst>
          </p:cNvPr>
          <p:cNvSpPr txBox="1">
            <a:spLocks/>
          </p:cNvSpPr>
          <p:nvPr/>
        </p:nvSpPr>
        <p:spPr>
          <a:xfrm>
            <a:off x="6096000" y="2436325"/>
            <a:ext cx="5705497" cy="9926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000" dirty="0" err="1">
                <a:latin typeface="微軟正黑體" panose="020B0604030504040204" pitchFamily="34" charset="-120"/>
                <a:ea typeface="微軟正黑體" panose="020B0604030504040204" pitchFamily="34" charset="-120"/>
              </a:rPr>
              <a:t>Setosa</a:t>
            </a:r>
            <a:r>
              <a:rPr lang="zh-TW" altLang="en-US" sz="3000" dirty="0">
                <a:latin typeface="微軟正黑體" panose="020B0604030504040204" pitchFamily="34" charset="-120"/>
                <a:ea typeface="微軟正黑體" panose="020B0604030504040204" pitchFamily="34" charset="-120"/>
              </a:rPr>
              <a:t>明顯相異，容易區分。</a:t>
            </a:r>
            <a:endParaRPr lang="en-US" altLang="zh-TW" sz="3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97820" y="589900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063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630</Words>
  <Application>Microsoft Office PowerPoint</Application>
  <PresentationFormat>寬螢幕</PresentationFormat>
  <Paragraphs>108</Paragraphs>
  <Slides>20</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微軟正黑體</vt:lpstr>
      <vt:lpstr>Arial</vt:lpstr>
      <vt:lpstr>Calibri</vt:lpstr>
      <vt:lpstr>Lato</vt:lpstr>
      <vt:lpstr>Neue Haas Grotesk Text Pro</vt:lpstr>
      <vt:lpstr>Wingdings</vt:lpstr>
      <vt:lpstr>AccentBoxVTI</vt:lpstr>
      <vt:lpstr>314337 類神經網路 Assignment #1</vt:lpstr>
      <vt:lpstr>Outline 大綱</vt:lpstr>
      <vt:lpstr>選取的特徵？原因？</vt:lpstr>
      <vt:lpstr>sepal length vs. sepal width</vt:lpstr>
      <vt:lpstr>sepal length vs. petal length</vt:lpstr>
      <vt:lpstr>sepal length vs. petal width</vt:lpstr>
      <vt:lpstr>sepal width vs. petal length</vt:lpstr>
      <vt:lpstr>sepal width vs. petal width</vt:lpstr>
      <vt:lpstr>petal length vs. petal width</vt:lpstr>
      <vt:lpstr>Thinking About Scatter Plot</vt:lpstr>
      <vt:lpstr>HeatMap</vt:lpstr>
      <vt:lpstr>再次檢視 petal length vs. petal width</vt:lpstr>
      <vt:lpstr>切分資料</vt:lpstr>
      <vt:lpstr>Train-Test-Split</vt:lpstr>
      <vt:lpstr>Train-Test-Split</vt:lpstr>
      <vt:lpstr>Train-Test-Split</vt:lpstr>
      <vt:lpstr>Train-Test-Split</vt:lpstr>
      <vt:lpstr>resample</vt:lpstr>
      <vt:lpstr>PLA 二元分類</vt:lpstr>
      <vt:lpstr>Train-Test-Split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294</cp:revision>
  <dcterms:created xsi:type="dcterms:W3CDTF">2023-04-05T05:53:05Z</dcterms:created>
  <dcterms:modified xsi:type="dcterms:W3CDTF">2023-04-08T03:17:47Z</dcterms:modified>
</cp:coreProperties>
</file>