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28"/>
  </p:notesMasterIdLst>
  <p:sldIdLst>
    <p:sldId id="256" r:id="rId2"/>
    <p:sldId id="260" r:id="rId3"/>
    <p:sldId id="259" r:id="rId4"/>
    <p:sldId id="257" r:id="rId5"/>
    <p:sldId id="261" r:id="rId6"/>
    <p:sldId id="262" r:id="rId7"/>
    <p:sldId id="263" r:id="rId8"/>
    <p:sldId id="264" r:id="rId9"/>
    <p:sldId id="265" r:id="rId10"/>
    <p:sldId id="266" r:id="rId11"/>
    <p:sldId id="267" r:id="rId12"/>
    <p:sldId id="272" r:id="rId13"/>
    <p:sldId id="268" r:id="rId14"/>
    <p:sldId id="270" r:id="rId15"/>
    <p:sldId id="271" r:id="rId16"/>
    <p:sldId id="273" r:id="rId17"/>
    <p:sldId id="274" r:id="rId18"/>
    <p:sldId id="269" r:id="rId19"/>
    <p:sldId id="275" r:id="rId20"/>
    <p:sldId id="276" r:id="rId21"/>
    <p:sldId id="278" r:id="rId22"/>
    <p:sldId id="279" r:id="rId23"/>
    <p:sldId id="277" r:id="rId24"/>
    <p:sldId id="280" r:id="rId25"/>
    <p:sldId id="281" r:id="rId26"/>
    <p:sldId id="282"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768" autoAdjust="0"/>
  </p:normalViewPr>
  <p:slideViewPr>
    <p:cSldViewPr snapToGrid="0">
      <p:cViewPr varScale="1">
        <p:scale>
          <a:sx n="73" d="100"/>
          <a:sy n="73" d="100"/>
        </p:scale>
        <p:origin x="10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21746;&#24179;\&#21271;&#31185;&#22823;_&#30889;&#29677;_AI&#23416;&#31243;\&#30889;&#19968;&#35506;&#31243;\314337%20&#39006;&#31070;&#32147;&#32178;&#36335;\20230322\Assignment%20%231\Draft\DraftNot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latin typeface="微軟正黑體" panose="020B0604030504040204" pitchFamily="34" charset="-120"/>
                <a:ea typeface="微軟正黑體" panose="020B0604030504040204" pitchFamily="34" charset="-120"/>
              </a:rPr>
              <a:t>抽樣數量</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工作表1!$A$1:$A$3</c:f>
              <c:strCache>
                <c:ptCount val="3"/>
                <c:pt idx="0">
                  <c:v>setosa資料數量</c:v>
                </c:pt>
                <c:pt idx="1">
                  <c:v>versicolor資料數量</c:v>
                </c:pt>
                <c:pt idx="2">
                  <c:v>virginica資料數量</c:v>
                </c:pt>
              </c:strCache>
            </c:strRef>
          </c:cat>
          <c:val>
            <c:numRef>
              <c:f>工作表1!$B$1:$B$3</c:f>
              <c:numCache>
                <c:formatCode>General</c:formatCode>
                <c:ptCount val="3"/>
                <c:pt idx="0">
                  <c:v>23</c:v>
                </c:pt>
                <c:pt idx="1">
                  <c:v>41</c:v>
                </c:pt>
                <c:pt idx="2">
                  <c:v>41</c:v>
                </c:pt>
              </c:numCache>
            </c:numRef>
          </c:val>
          <c:extLst>
            <c:ext xmlns:c16="http://schemas.microsoft.com/office/drawing/2014/chart" uri="{C3380CC4-5D6E-409C-BE32-E72D297353CC}">
              <c16:uniqueId val="{00000000-42C4-4E46-92EE-0D1A8D681691}"/>
            </c:ext>
          </c:extLst>
        </c:ser>
        <c:dLbls>
          <c:showLegendKey val="0"/>
          <c:showVal val="0"/>
          <c:showCatName val="0"/>
          <c:showSerName val="0"/>
          <c:showPercent val="0"/>
          <c:showBubbleSize val="0"/>
        </c:dLbls>
        <c:gapWidth val="219"/>
        <c:overlap val="-27"/>
        <c:axId val="1353917680"/>
        <c:axId val="1353914320"/>
      </c:barChart>
      <c:catAx>
        <c:axId val="135391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353914320"/>
        <c:crosses val="autoZero"/>
        <c:auto val="1"/>
        <c:lblAlgn val="ctr"/>
        <c:lblOffset val="100"/>
        <c:noMultiLvlLbl val="0"/>
      </c:catAx>
      <c:valAx>
        <c:axId val="13539143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353917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A5025-046F-4080-96F8-FAB29019717F}" type="datetimeFigureOut">
              <a:rPr lang="zh-TW" altLang="en-US" smtClean="0"/>
              <a:t>2023/4/9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A5F543-7FD9-4085-A36D-22AF4AA3A74F}" type="slidenum">
              <a:rPr lang="zh-TW" altLang="en-US" smtClean="0"/>
              <a:t>‹#›</a:t>
            </a:fld>
            <a:endParaRPr lang="zh-TW" altLang="en-US"/>
          </a:p>
        </p:txBody>
      </p:sp>
    </p:spTree>
    <p:extLst>
      <p:ext uri="{BB962C8B-B14F-4D97-AF65-F5344CB8AC3E}">
        <p14:creationId xmlns:p14="http://schemas.microsoft.com/office/powerpoint/2010/main" val="257942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st.github.com/yehjames/7dbe460f0d2aa882caa8fada45c3ec26"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solidFill>
                  <a:srgbClr val="008000"/>
                </a:solidFill>
                <a:effectLst/>
                <a:latin typeface="Courier New" panose="02070309020205020404" pitchFamily="49" charset="0"/>
              </a:rPr>
              <a:t>特徵選擇</a:t>
            </a:r>
            <a:endParaRPr lang="zh-TW" altLang="en-US" b="0" dirty="0">
              <a:solidFill>
                <a:srgbClr val="000000"/>
              </a:solidFill>
              <a:effectLst/>
              <a:latin typeface="Courier New" panose="02070309020205020404" pitchFamily="49" charset="0"/>
            </a:endParaRPr>
          </a:p>
          <a:p>
            <a:pPr marL="228600" indent="-228600">
              <a:buFont typeface="+mj-lt"/>
              <a:buAutoNum type="arabicPeriod"/>
            </a:pPr>
            <a:r>
              <a:rPr lang="zh-TW" altLang="en-US" b="0" dirty="0">
                <a:solidFill>
                  <a:srgbClr val="008000"/>
                </a:solidFill>
                <a:effectLst/>
                <a:latin typeface="Courier New" panose="02070309020205020404" pitchFamily="49" charset="0"/>
              </a:rPr>
              <a:t>具體、可觀察</a:t>
            </a:r>
            <a:endParaRPr lang="zh-TW" altLang="en-US" b="0" dirty="0">
              <a:solidFill>
                <a:srgbClr val="000000"/>
              </a:solidFill>
              <a:effectLst/>
              <a:latin typeface="Courier New" panose="02070309020205020404" pitchFamily="49" charset="0"/>
            </a:endParaRPr>
          </a:p>
          <a:p>
            <a:pPr marL="228600" indent="-228600">
              <a:buFont typeface="+mj-lt"/>
              <a:buAutoNum type="arabicPeriod"/>
            </a:pPr>
            <a:r>
              <a:rPr lang="zh-TW" altLang="en-US" b="0" dirty="0">
                <a:solidFill>
                  <a:srgbClr val="008000"/>
                </a:solidFill>
                <a:effectLst/>
                <a:latin typeface="Courier New" panose="02070309020205020404" pitchFamily="49" charset="0"/>
              </a:rPr>
              <a:t>可量化</a:t>
            </a:r>
            <a:endParaRPr lang="zh-TW" altLang="en-US" b="0" dirty="0">
              <a:solidFill>
                <a:srgbClr val="000000"/>
              </a:solidFill>
              <a:effectLst/>
              <a:latin typeface="Courier New" panose="02070309020205020404" pitchFamily="49" charset="0"/>
            </a:endParaRPr>
          </a:p>
          <a:p>
            <a:pPr marL="228600" indent="-228600">
              <a:buFont typeface="+mj-lt"/>
              <a:buAutoNum type="arabicPeriod"/>
            </a:pPr>
            <a:r>
              <a:rPr lang="zh-TW" altLang="en-US" b="0" dirty="0">
                <a:solidFill>
                  <a:srgbClr val="008000"/>
                </a:solidFill>
                <a:effectLst/>
                <a:latin typeface="Courier New" panose="02070309020205020404" pitchFamily="49" charset="0"/>
              </a:rPr>
              <a:t>具代表性，可區別</a:t>
            </a:r>
            <a:endParaRPr lang="en-US" altLang="zh-TW" b="0" dirty="0">
              <a:solidFill>
                <a:srgbClr val="008000"/>
              </a:solidFill>
              <a:effectLst/>
              <a:latin typeface="Courier New" panose="02070309020205020404" pitchFamily="49" charset="0"/>
            </a:endParaRPr>
          </a:p>
          <a:p>
            <a:pPr marL="228600" indent="-228600">
              <a:buFont typeface="+mj-lt"/>
              <a:buAutoNum type="arabicPeriod"/>
            </a:pPr>
            <a:endParaRPr lang="en-US" altLang="zh-TW" b="0" dirty="0">
              <a:solidFill>
                <a:srgbClr val="008000"/>
              </a:solidFill>
              <a:effectLst/>
              <a:latin typeface="Courier New" panose="02070309020205020404" pitchFamily="49" charset="0"/>
            </a:endParaRPr>
          </a:p>
          <a:p>
            <a:r>
              <a:rPr lang="en-US" altLang="zh-TW" b="0">
                <a:solidFill>
                  <a:srgbClr val="008000"/>
                </a:solidFill>
                <a:effectLst/>
                <a:latin typeface="Courier New" panose="02070309020205020404" pitchFamily="49" charset="0"/>
              </a:rPr>
              <a:t># </a:t>
            </a:r>
            <a:r>
              <a:rPr lang="zh-TW" altLang="en-US" b="0">
                <a:solidFill>
                  <a:srgbClr val="008000"/>
                </a:solidFill>
                <a:effectLst/>
                <a:latin typeface="Courier New" panose="02070309020205020404" pitchFamily="49" charset="0"/>
              </a:rPr>
              <a:t>四個：無法視覺化，且沒有量化的指標代表混亂情況</a:t>
            </a:r>
            <a:endParaRPr lang="zh-TW" altLang="en-US" b="0">
              <a:solidFill>
                <a:srgbClr val="000000"/>
              </a:solidFill>
              <a:effectLst/>
              <a:latin typeface="Courier New" panose="02070309020205020404" pitchFamily="49" charset="0"/>
            </a:endParaRPr>
          </a:p>
          <a:p>
            <a:r>
              <a:rPr lang="en-US" altLang="zh-TW" b="0">
                <a:solidFill>
                  <a:srgbClr val="008000"/>
                </a:solidFill>
                <a:effectLst/>
                <a:latin typeface="Courier New" panose="02070309020205020404" pitchFamily="49" charset="0"/>
              </a:rPr>
              <a:t># </a:t>
            </a:r>
            <a:r>
              <a:rPr lang="zh-TW" altLang="en-US" b="0">
                <a:solidFill>
                  <a:srgbClr val="008000"/>
                </a:solidFill>
                <a:effectLst/>
                <a:latin typeface="Courier New" panose="02070309020205020404" pitchFamily="49" charset="0"/>
              </a:rPr>
              <a:t>選一個或兩個</a:t>
            </a:r>
            <a:endParaRPr lang="zh-TW" altLang="en-US" b="0">
              <a:solidFill>
                <a:srgbClr val="000000"/>
              </a:solidFill>
              <a:effectLst/>
              <a:latin typeface="Courier New" panose="02070309020205020404" pitchFamily="49" charset="0"/>
            </a:endParaRPr>
          </a:p>
          <a:p>
            <a:pPr marL="0" indent="0">
              <a:buFont typeface="+mj-lt"/>
              <a:buNone/>
            </a:pPr>
            <a:endParaRPr lang="zh-TW" altLang="en-US" b="0">
              <a:solidFill>
                <a:srgbClr val="000000"/>
              </a:solidFill>
              <a:effectLst/>
              <a:latin typeface="Courier New" panose="02070309020205020404" pitchFamily="49" charset="0"/>
            </a:endParaRPr>
          </a:p>
          <a:p>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a:t>
            </a:fld>
            <a:endParaRPr lang="zh-TW" altLang="en-US"/>
          </a:p>
        </p:txBody>
      </p:sp>
    </p:spTree>
    <p:extLst>
      <p:ext uri="{BB962C8B-B14F-4D97-AF65-F5344CB8AC3E}">
        <p14:creationId xmlns:p14="http://schemas.microsoft.com/office/powerpoint/2010/main" val="2221900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微軟正黑體" panose="020B0604030504040204" pitchFamily="34" charset="-120"/>
                <a:ea typeface="微軟正黑體" panose="020B0604030504040204" pitchFamily="34" charset="-120"/>
              </a:rPr>
              <a:t>Reference: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資料分析</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&amp;</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機器學習</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 </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第</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3.2</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講 線性分類</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感知器</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(Perceptron) </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介紹</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en-US" altLang="zh-TW" b="1" i="0" u="none" strike="noStrike" dirty="0" err="1">
                <a:solidFill>
                  <a:srgbClr val="1F2328"/>
                </a:solidFill>
                <a:effectLst/>
                <a:latin typeface="微軟正黑體" panose="020B0604030504040204" pitchFamily="34" charset="-120"/>
                <a:ea typeface="微軟正黑體" panose="020B0604030504040204" pitchFamily="34" charset="-120"/>
                <a:hlinkClick r:id="rId3"/>
              </a:rPr>
              <a:t>ipynb</a:t>
            </a:r>
            <a:endParaRPr lang="zh-TW" altLang="en-US" b="1" i="0" dirty="0">
              <a:solidFill>
                <a:srgbClr val="1F2328"/>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https://gist.github.com/yehjames/7dbe460f0d2aa882caa8fada45c3ec26#file-3-2-perceptron-ipynb</a:t>
            </a:r>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19</a:t>
            </a:fld>
            <a:endParaRPr lang="zh-TW" altLang="en-US"/>
          </a:p>
        </p:txBody>
      </p:sp>
    </p:spTree>
    <p:extLst>
      <p:ext uri="{BB962C8B-B14F-4D97-AF65-F5344CB8AC3E}">
        <p14:creationId xmlns:p14="http://schemas.microsoft.com/office/powerpoint/2010/main" val="315917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latin typeface="source-serif-pro"/>
              </a:rPr>
              <a:t>一開始</a:t>
            </a:r>
            <a:r>
              <a:rPr lang="en-US" altLang="zh-TW" b="0" i="0" dirty="0">
                <a:solidFill>
                  <a:srgbClr val="292929"/>
                </a:solidFill>
                <a:effectLst/>
                <a:latin typeface="source-serif-pro"/>
              </a:rPr>
              <a:t>w=[0,0,0]</a:t>
            </a:r>
            <a:r>
              <a:rPr lang="zh-TW" altLang="en-US" b="0" i="0" dirty="0">
                <a:solidFill>
                  <a:srgbClr val="292929"/>
                </a:solidFill>
                <a:effectLst/>
                <a:latin typeface="source-serif-pro"/>
              </a:rPr>
              <a:t>所以 </a:t>
            </a:r>
            <a:r>
              <a:rPr lang="en-US" altLang="zh-TW" b="0" i="0" dirty="0">
                <a:solidFill>
                  <a:srgbClr val="292929"/>
                </a:solidFill>
                <a:effectLst/>
                <a:latin typeface="source-serif-pro"/>
              </a:rPr>
              <a:t>0*1 + 0*</a:t>
            </a:r>
            <a:r>
              <a:rPr lang="zh-TW" altLang="en-US" b="0" i="0" dirty="0">
                <a:solidFill>
                  <a:srgbClr val="292929"/>
                </a:solidFill>
                <a:effectLst/>
                <a:latin typeface="source-serif-pro"/>
              </a:rPr>
              <a:t>花萼的長度 </a:t>
            </a:r>
            <a:r>
              <a:rPr lang="en-US" altLang="zh-TW" b="0" i="0" dirty="0">
                <a:solidFill>
                  <a:srgbClr val="292929"/>
                </a:solidFill>
                <a:effectLst/>
                <a:latin typeface="source-serif-pro"/>
              </a:rPr>
              <a:t>+ 0*</a:t>
            </a:r>
            <a:r>
              <a:rPr lang="zh-TW" altLang="en-US" b="0" i="0" dirty="0">
                <a:solidFill>
                  <a:srgbClr val="292929"/>
                </a:solidFill>
                <a:effectLst/>
                <a:latin typeface="source-serif-pro"/>
              </a:rPr>
              <a:t>花瓣的長度 </a:t>
            </a:r>
            <a:r>
              <a:rPr lang="en-US" altLang="zh-TW" b="0" i="0" dirty="0">
                <a:solidFill>
                  <a:srgbClr val="292929"/>
                </a:solidFill>
                <a:effectLst/>
                <a:latin typeface="source-serif-pro"/>
              </a:rPr>
              <a:t>= 0 </a:t>
            </a:r>
            <a:r>
              <a:rPr lang="zh-TW" altLang="en-US" b="0" i="0" dirty="0">
                <a:solidFill>
                  <a:srgbClr val="292929"/>
                </a:solidFill>
                <a:effectLst/>
                <a:latin typeface="source-serif-pro"/>
              </a:rPr>
              <a:t>，因為≤</a:t>
            </a:r>
            <a:r>
              <a:rPr lang="en-US" altLang="zh-TW" b="0" i="0" dirty="0">
                <a:solidFill>
                  <a:srgbClr val="292929"/>
                </a:solidFill>
                <a:effectLst/>
                <a:latin typeface="source-serif-pro"/>
              </a:rPr>
              <a:t>0 </a:t>
            </a:r>
            <a:r>
              <a:rPr lang="zh-TW" altLang="en-US" b="0" i="0" dirty="0">
                <a:solidFill>
                  <a:srgbClr val="292929"/>
                </a:solidFill>
                <a:effectLst/>
                <a:latin typeface="source-serif-pro"/>
              </a:rPr>
              <a:t>都會預測成</a:t>
            </a:r>
            <a:r>
              <a:rPr lang="en-US" altLang="zh-TW" b="0" i="0" dirty="0" err="1">
                <a:solidFill>
                  <a:srgbClr val="292929"/>
                </a:solidFill>
                <a:effectLst/>
                <a:latin typeface="source-serif-pro"/>
              </a:rPr>
              <a:t>Setosa</a:t>
            </a:r>
            <a:r>
              <a:rPr lang="en-US" altLang="zh-TW" b="0" i="0" dirty="0">
                <a:solidFill>
                  <a:srgbClr val="292929"/>
                </a:solidFill>
                <a:effectLst/>
                <a:latin typeface="source-serif-pro"/>
              </a:rPr>
              <a:t>(-1</a:t>
            </a:r>
            <a:r>
              <a:rPr lang="zh-TW" altLang="en-US" b="0" i="0" dirty="0">
                <a:solidFill>
                  <a:srgbClr val="292929"/>
                </a:solidFill>
                <a:effectLst/>
                <a:latin typeface="source-serif-pro"/>
              </a:rPr>
              <a:t>類</a:t>
            </a:r>
            <a:r>
              <a:rPr lang="en-US" altLang="zh-TW" b="0" i="0" dirty="0">
                <a:solidFill>
                  <a:srgbClr val="292929"/>
                </a:solidFill>
                <a:effectLst/>
                <a:latin typeface="source-serif-pro"/>
              </a:rPr>
              <a:t>)</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20</a:t>
            </a:fld>
            <a:endParaRPr lang="zh-TW" altLang="en-US"/>
          </a:p>
        </p:txBody>
      </p:sp>
    </p:spTree>
    <p:extLst>
      <p:ext uri="{BB962C8B-B14F-4D97-AF65-F5344CB8AC3E}">
        <p14:creationId xmlns:p14="http://schemas.microsoft.com/office/powerpoint/2010/main" val="57028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latin typeface="source-serif-pro"/>
              </a:rPr>
              <a:t>一開始</a:t>
            </a:r>
            <a:r>
              <a:rPr lang="en-US" altLang="zh-TW" b="0" i="0" dirty="0">
                <a:solidFill>
                  <a:srgbClr val="292929"/>
                </a:solidFill>
                <a:effectLst/>
                <a:latin typeface="source-serif-pro"/>
              </a:rPr>
              <a:t>w=[0,0,0]</a:t>
            </a:r>
            <a:r>
              <a:rPr lang="zh-TW" altLang="en-US" b="0" i="0" dirty="0">
                <a:solidFill>
                  <a:srgbClr val="292929"/>
                </a:solidFill>
                <a:effectLst/>
                <a:latin typeface="source-serif-pro"/>
              </a:rPr>
              <a:t>所以 </a:t>
            </a:r>
            <a:r>
              <a:rPr lang="en-US" altLang="zh-TW" b="0" i="0" dirty="0">
                <a:solidFill>
                  <a:srgbClr val="292929"/>
                </a:solidFill>
                <a:effectLst/>
                <a:latin typeface="source-serif-pro"/>
              </a:rPr>
              <a:t>0*1 + 0*</a:t>
            </a:r>
            <a:r>
              <a:rPr lang="zh-TW" altLang="en-US" b="0" i="0" dirty="0">
                <a:solidFill>
                  <a:srgbClr val="292929"/>
                </a:solidFill>
                <a:effectLst/>
                <a:latin typeface="source-serif-pro"/>
              </a:rPr>
              <a:t>花萼的長度 </a:t>
            </a:r>
            <a:r>
              <a:rPr lang="en-US" altLang="zh-TW" b="0" i="0" dirty="0">
                <a:solidFill>
                  <a:srgbClr val="292929"/>
                </a:solidFill>
                <a:effectLst/>
                <a:latin typeface="source-serif-pro"/>
              </a:rPr>
              <a:t>+ 0*</a:t>
            </a:r>
            <a:r>
              <a:rPr lang="zh-TW" altLang="en-US" b="0" i="0" dirty="0">
                <a:solidFill>
                  <a:srgbClr val="292929"/>
                </a:solidFill>
                <a:effectLst/>
                <a:latin typeface="source-serif-pro"/>
              </a:rPr>
              <a:t>花瓣的長度 </a:t>
            </a:r>
            <a:r>
              <a:rPr lang="en-US" altLang="zh-TW" b="0" i="0" dirty="0">
                <a:solidFill>
                  <a:srgbClr val="292929"/>
                </a:solidFill>
                <a:effectLst/>
                <a:latin typeface="source-serif-pro"/>
              </a:rPr>
              <a:t>= 0 </a:t>
            </a:r>
            <a:r>
              <a:rPr lang="zh-TW" altLang="en-US" b="0" i="0" dirty="0">
                <a:solidFill>
                  <a:srgbClr val="292929"/>
                </a:solidFill>
                <a:effectLst/>
                <a:latin typeface="source-serif-pro"/>
              </a:rPr>
              <a:t>，因為≤</a:t>
            </a:r>
            <a:r>
              <a:rPr lang="en-US" altLang="zh-TW" b="0" i="0" dirty="0">
                <a:solidFill>
                  <a:srgbClr val="292929"/>
                </a:solidFill>
                <a:effectLst/>
                <a:latin typeface="source-serif-pro"/>
              </a:rPr>
              <a:t>0 </a:t>
            </a:r>
            <a:r>
              <a:rPr lang="zh-TW" altLang="en-US" b="0" i="0" dirty="0">
                <a:solidFill>
                  <a:srgbClr val="292929"/>
                </a:solidFill>
                <a:effectLst/>
                <a:latin typeface="source-serif-pro"/>
              </a:rPr>
              <a:t>都會預測成</a:t>
            </a:r>
            <a:r>
              <a:rPr lang="en-US" altLang="zh-TW" b="0" i="0" dirty="0" err="1">
                <a:solidFill>
                  <a:srgbClr val="292929"/>
                </a:solidFill>
                <a:effectLst/>
                <a:latin typeface="source-serif-pro"/>
              </a:rPr>
              <a:t>Setosa</a:t>
            </a:r>
            <a:r>
              <a:rPr lang="en-US" altLang="zh-TW" b="0" i="0" dirty="0">
                <a:solidFill>
                  <a:srgbClr val="292929"/>
                </a:solidFill>
                <a:effectLst/>
                <a:latin typeface="source-serif-pro"/>
              </a:rPr>
              <a:t>(-1</a:t>
            </a:r>
            <a:r>
              <a:rPr lang="zh-TW" altLang="en-US" b="0" i="0" dirty="0">
                <a:solidFill>
                  <a:srgbClr val="292929"/>
                </a:solidFill>
                <a:effectLst/>
                <a:latin typeface="source-serif-pro"/>
              </a:rPr>
              <a:t>類</a:t>
            </a:r>
            <a:r>
              <a:rPr lang="en-US" altLang="zh-TW" b="0" i="0" dirty="0">
                <a:solidFill>
                  <a:srgbClr val="292929"/>
                </a:solidFill>
                <a:effectLst/>
                <a:latin typeface="source-serif-pro"/>
              </a:rPr>
              <a:t>)</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21</a:t>
            </a:fld>
            <a:endParaRPr lang="zh-TW" altLang="en-US"/>
          </a:p>
        </p:txBody>
      </p:sp>
    </p:spTree>
    <p:extLst>
      <p:ext uri="{BB962C8B-B14F-4D97-AF65-F5344CB8AC3E}">
        <p14:creationId xmlns:p14="http://schemas.microsoft.com/office/powerpoint/2010/main" val="2222987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latin typeface="source-serif-pro"/>
              </a:rPr>
              <a:t>一開始</a:t>
            </a:r>
            <a:r>
              <a:rPr lang="en-US" altLang="zh-TW" b="0" i="0" dirty="0">
                <a:solidFill>
                  <a:srgbClr val="292929"/>
                </a:solidFill>
                <a:effectLst/>
                <a:latin typeface="source-serif-pro"/>
              </a:rPr>
              <a:t>w=[0,0,0]</a:t>
            </a:r>
            <a:r>
              <a:rPr lang="zh-TW" altLang="en-US" b="0" i="0" dirty="0">
                <a:solidFill>
                  <a:srgbClr val="292929"/>
                </a:solidFill>
                <a:effectLst/>
                <a:latin typeface="source-serif-pro"/>
              </a:rPr>
              <a:t>所以 </a:t>
            </a:r>
            <a:r>
              <a:rPr lang="en-US" altLang="zh-TW" b="0" i="0" dirty="0">
                <a:solidFill>
                  <a:srgbClr val="292929"/>
                </a:solidFill>
                <a:effectLst/>
                <a:latin typeface="source-serif-pro"/>
              </a:rPr>
              <a:t>0*1 + 0*</a:t>
            </a:r>
            <a:r>
              <a:rPr lang="zh-TW" altLang="en-US" b="0" i="0" dirty="0">
                <a:solidFill>
                  <a:srgbClr val="292929"/>
                </a:solidFill>
                <a:effectLst/>
                <a:latin typeface="source-serif-pro"/>
              </a:rPr>
              <a:t>花萼的長度 </a:t>
            </a:r>
            <a:r>
              <a:rPr lang="en-US" altLang="zh-TW" b="0" i="0" dirty="0">
                <a:solidFill>
                  <a:srgbClr val="292929"/>
                </a:solidFill>
                <a:effectLst/>
                <a:latin typeface="source-serif-pro"/>
              </a:rPr>
              <a:t>+ 0*</a:t>
            </a:r>
            <a:r>
              <a:rPr lang="zh-TW" altLang="en-US" b="0" i="0" dirty="0">
                <a:solidFill>
                  <a:srgbClr val="292929"/>
                </a:solidFill>
                <a:effectLst/>
                <a:latin typeface="source-serif-pro"/>
              </a:rPr>
              <a:t>花瓣的長度 </a:t>
            </a:r>
            <a:r>
              <a:rPr lang="en-US" altLang="zh-TW" b="0" i="0" dirty="0">
                <a:solidFill>
                  <a:srgbClr val="292929"/>
                </a:solidFill>
                <a:effectLst/>
                <a:latin typeface="source-serif-pro"/>
              </a:rPr>
              <a:t>= 0 </a:t>
            </a:r>
            <a:r>
              <a:rPr lang="zh-TW" altLang="en-US" b="0" i="0" dirty="0">
                <a:solidFill>
                  <a:srgbClr val="292929"/>
                </a:solidFill>
                <a:effectLst/>
                <a:latin typeface="source-serif-pro"/>
              </a:rPr>
              <a:t>，因為≤</a:t>
            </a:r>
            <a:r>
              <a:rPr lang="en-US" altLang="zh-TW" b="0" i="0" dirty="0">
                <a:solidFill>
                  <a:srgbClr val="292929"/>
                </a:solidFill>
                <a:effectLst/>
                <a:latin typeface="source-serif-pro"/>
              </a:rPr>
              <a:t>0 </a:t>
            </a:r>
            <a:r>
              <a:rPr lang="zh-TW" altLang="en-US" b="0" i="0" dirty="0">
                <a:solidFill>
                  <a:srgbClr val="292929"/>
                </a:solidFill>
                <a:effectLst/>
                <a:latin typeface="source-serif-pro"/>
              </a:rPr>
              <a:t>都會預測成</a:t>
            </a:r>
            <a:r>
              <a:rPr lang="en-US" altLang="zh-TW" b="0" i="0" dirty="0" err="1">
                <a:solidFill>
                  <a:srgbClr val="292929"/>
                </a:solidFill>
                <a:effectLst/>
                <a:latin typeface="source-serif-pro"/>
              </a:rPr>
              <a:t>Setosa</a:t>
            </a:r>
            <a:r>
              <a:rPr lang="en-US" altLang="zh-TW" b="0" i="0" dirty="0">
                <a:solidFill>
                  <a:srgbClr val="292929"/>
                </a:solidFill>
                <a:effectLst/>
                <a:latin typeface="source-serif-pro"/>
              </a:rPr>
              <a:t>(-1</a:t>
            </a:r>
            <a:r>
              <a:rPr lang="zh-TW" altLang="en-US" b="0" i="0" dirty="0">
                <a:solidFill>
                  <a:srgbClr val="292929"/>
                </a:solidFill>
                <a:effectLst/>
                <a:latin typeface="source-serif-pro"/>
              </a:rPr>
              <a:t>類</a:t>
            </a:r>
            <a:r>
              <a:rPr lang="en-US" altLang="zh-TW" b="0" i="0" dirty="0">
                <a:solidFill>
                  <a:srgbClr val="292929"/>
                </a:solidFill>
                <a:effectLst/>
                <a:latin typeface="source-serif-pro"/>
              </a:rPr>
              <a:t>)</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22</a:t>
            </a:fld>
            <a:endParaRPr lang="zh-TW" altLang="en-US"/>
          </a:p>
        </p:txBody>
      </p:sp>
    </p:spTree>
    <p:extLst>
      <p:ext uri="{BB962C8B-B14F-4D97-AF65-F5344CB8AC3E}">
        <p14:creationId xmlns:p14="http://schemas.microsoft.com/office/powerpoint/2010/main" val="3247872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latin typeface="source-serif-pro"/>
              </a:rPr>
              <a:t>一開始</a:t>
            </a:r>
            <a:r>
              <a:rPr lang="en-US" altLang="zh-TW" b="0" i="0" dirty="0">
                <a:solidFill>
                  <a:srgbClr val="292929"/>
                </a:solidFill>
                <a:effectLst/>
                <a:latin typeface="source-serif-pro"/>
              </a:rPr>
              <a:t>w=[0,0,0]</a:t>
            </a:r>
            <a:r>
              <a:rPr lang="zh-TW" altLang="en-US" b="0" i="0" dirty="0">
                <a:solidFill>
                  <a:srgbClr val="292929"/>
                </a:solidFill>
                <a:effectLst/>
                <a:latin typeface="source-serif-pro"/>
              </a:rPr>
              <a:t>所以 </a:t>
            </a:r>
            <a:r>
              <a:rPr lang="en-US" altLang="zh-TW" b="0" i="0" dirty="0">
                <a:solidFill>
                  <a:srgbClr val="292929"/>
                </a:solidFill>
                <a:effectLst/>
                <a:latin typeface="source-serif-pro"/>
              </a:rPr>
              <a:t>0*1 + 0*</a:t>
            </a:r>
            <a:r>
              <a:rPr lang="zh-TW" altLang="en-US" b="0" i="0" dirty="0">
                <a:solidFill>
                  <a:srgbClr val="292929"/>
                </a:solidFill>
                <a:effectLst/>
                <a:latin typeface="source-serif-pro"/>
              </a:rPr>
              <a:t>花萼的長度 </a:t>
            </a:r>
            <a:r>
              <a:rPr lang="en-US" altLang="zh-TW" b="0" i="0" dirty="0">
                <a:solidFill>
                  <a:srgbClr val="292929"/>
                </a:solidFill>
                <a:effectLst/>
                <a:latin typeface="source-serif-pro"/>
              </a:rPr>
              <a:t>+ 0*</a:t>
            </a:r>
            <a:r>
              <a:rPr lang="zh-TW" altLang="en-US" b="0" i="0" dirty="0">
                <a:solidFill>
                  <a:srgbClr val="292929"/>
                </a:solidFill>
                <a:effectLst/>
                <a:latin typeface="source-serif-pro"/>
              </a:rPr>
              <a:t>花瓣的長度 </a:t>
            </a:r>
            <a:r>
              <a:rPr lang="en-US" altLang="zh-TW" b="0" i="0" dirty="0">
                <a:solidFill>
                  <a:srgbClr val="292929"/>
                </a:solidFill>
                <a:effectLst/>
                <a:latin typeface="source-serif-pro"/>
              </a:rPr>
              <a:t>= 0 </a:t>
            </a:r>
            <a:r>
              <a:rPr lang="zh-TW" altLang="en-US" b="0" i="0" dirty="0">
                <a:solidFill>
                  <a:srgbClr val="292929"/>
                </a:solidFill>
                <a:effectLst/>
                <a:latin typeface="source-serif-pro"/>
              </a:rPr>
              <a:t>，因為≤</a:t>
            </a:r>
            <a:r>
              <a:rPr lang="en-US" altLang="zh-TW" b="0" i="0" dirty="0">
                <a:solidFill>
                  <a:srgbClr val="292929"/>
                </a:solidFill>
                <a:effectLst/>
                <a:latin typeface="source-serif-pro"/>
              </a:rPr>
              <a:t>0 </a:t>
            </a:r>
            <a:r>
              <a:rPr lang="zh-TW" altLang="en-US" b="0" i="0" dirty="0">
                <a:solidFill>
                  <a:srgbClr val="292929"/>
                </a:solidFill>
                <a:effectLst/>
                <a:latin typeface="source-serif-pro"/>
              </a:rPr>
              <a:t>都會預測成</a:t>
            </a:r>
            <a:r>
              <a:rPr lang="en-US" altLang="zh-TW" b="0" i="0" dirty="0" err="1">
                <a:solidFill>
                  <a:srgbClr val="292929"/>
                </a:solidFill>
                <a:effectLst/>
                <a:latin typeface="source-serif-pro"/>
              </a:rPr>
              <a:t>Setosa</a:t>
            </a:r>
            <a:r>
              <a:rPr lang="en-US" altLang="zh-TW" b="0" i="0" dirty="0">
                <a:solidFill>
                  <a:srgbClr val="292929"/>
                </a:solidFill>
                <a:effectLst/>
                <a:latin typeface="source-serif-pro"/>
              </a:rPr>
              <a:t>(-1</a:t>
            </a:r>
            <a:r>
              <a:rPr lang="zh-TW" altLang="en-US" b="0" i="0" dirty="0">
                <a:solidFill>
                  <a:srgbClr val="292929"/>
                </a:solidFill>
                <a:effectLst/>
                <a:latin typeface="source-serif-pro"/>
              </a:rPr>
              <a:t>類</a:t>
            </a:r>
            <a:r>
              <a:rPr lang="en-US" altLang="zh-TW" b="0" i="0" dirty="0">
                <a:solidFill>
                  <a:srgbClr val="292929"/>
                </a:solidFill>
                <a:effectLst/>
                <a:latin typeface="source-serif-pro"/>
              </a:rPr>
              <a:t>)</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23</a:t>
            </a:fld>
            <a:endParaRPr lang="zh-TW" altLang="en-US"/>
          </a:p>
        </p:txBody>
      </p:sp>
    </p:spTree>
    <p:extLst>
      <p:ext uri="{BB962C8B-B14F-4D97-AF65-F5344CB8AC3E}">
        <p14:creationId xmlns:p14="http://schemas.microsoft.com/office/powerpoint/2010/main" val="786973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latin typeface="source-serif-pro"/>
              </a:rPr>
              <a:t>一開始</a:t>
            </a:r>
            <a:r>
              <a:rPr lang="en-US" altLang="zh-TW" b="0" i="0" dirty="0">
                <a:solidFill>
                  <a:srgbClr val="292929"/>
                </a:solidFill>
                <a:effectLst/>
                <a:latin typeface="source-serif-pro"/>
              </a:rPr>
              <a:t>w=[0,0,0]</a:t>
            </a:r>
            <a:r>
              <a:rPr lang="zh-TW" altLang="en-US" b="0" i="0" dirty="0">
                <a:solidFill>
                  <a:srgbClr val="292929"/>
                </a:solidFill>
                <a:effectLst/>
                <a:latin typeface="source-serif-pro"/>
              </a:rPr>
              <a:t>所以 </a:t>
            </a:r>
            <a:r>
              <a:rPr lang="en-US" altLang="zh-TW" b="0" i="0" dirty="0">
                <a:solidFill>
                  <a:srgbClr val="292929"/>
                </a:solidFill>
                <a:effectLst/>
                <a:latin typeface="source-serif-pro"/>
              </a:rPr>
              <a:t>0*1 + 0*</a:t>
            </a:r>
            <a:r>
              <a:rPr lang="zh-TW" altLang="en-US" b="0" i="0" dirty="0">
                <a:solidFill>
                  <a:srgbClr val="292929"/>
                </a:solidFill>
                <a:effectLst/>
                <a:latin typeface="source-serif-pro"/>
              </a:rPr>
              <a:t>花萼的長度 </a:t>
            </a:r>
            <a:r>
              <a:rPr lang="en-US" altLang="zh-TW" b="0" i="0" dirty="0">
                <a:solidFill>
                  <a:srgbClr val="292929"/>
                </a:solidFill>
                <a:effectLst/>
                <a:latin typeface="source-serif-pro"/>
              </a:rPr>
              <a:t>+ 0*</a:t>
            </a:r>
            <a:r>
              <a:rPr lang="zh-TW" altLang="en-US" b="0" i="0" dirty="0">
                <a:solidFill>
                  <a:srgbClr val="292929"/>
                </a:solidFill>
                <a:effectLst/>
                <a:latin typeface="source-serif-pro"/>
              </a:rPr>
              <a:t>花瓣的長度 </a:t>
            </a:r>
            <a:r>
              <a:rPr lang="en-US" altLang="zh-TW" b="0" i="0" dirty="0">
                <a:solidFill>
                  <a:srgbClr val="292929"/>
                </a:solidFill>
                <a:effectLst/>
                <a:latin typeface="source-serif-pro"/>
              </a:rPr>
              <a:t>= 0 </a:t>
            </a:r>
            <a:r>
              <a:rPr lang="zh-TW" altLang="en-US" b="0" i="0" dirty="0">
                <a:solidFill>
                  <a:srgbClr val="292929"/>
                </a:solidFill>
                <a:effectLst/>
                <a:latin typeface="source-serif-pro"/>
              </a:rPr>
              <a:t>，因為≤</a:t>
            </a:r>
            <a:r>
              <a:rPr lang="en-US" altLang="zh-TW" b="0" i="0" dirty="0">
                <a:solidFill>
                  <a:srgbClr val="292929"/>
                </a:solidFill>
                <a:effectLst/>
                <a:latin typeface="source-serif-pro"/>
              </a:rPr>
              <a:t>0 </a:t>
            </a:r>
            <a:r>
              <a:rPr lang="zh-TW" altLang="en-US" b="0" i="0" dirty="0">
                <a:solidFill>
                  <a:srgbClr val="292929"/>
                </a:solidFill>
                <a:effectLst/>
                <a:latin typeface="source-serif-pro"/>
              </a:rPr>
              <a:t>都會預測成</a:t>
            </a:r>
            <a:r>
              <a:rPr lang="en-US" altLang="zh-TW" b="0" i="0" dirty="0" err="1">
                <a:solidFill>
                  <a:srgbClr val="292929"/>
                </a:solidFill>
                <a:effectLst/>
                <a:latin typeface="source-serif-pro"/>
              </a:rPr>
              <a:t>Setosa</a:t>
            </a:r>
            <a:r>
              <a:rPr lang="en-US" altLang="zh-TW" b="0" i="0" dirty="0">
                <a:solidFill>
                  <a:srgbClr val="292929"/>
                </a:solidFill>
                <a:effectLst/>
                <a:latin typeface="source-serif-pro"/>
              </a:rPr>
              <a:t>(-1</a:t>
            </a:r>
            <a:r>
              <a:rPr lang="zh-TW" altLang="en-US" b="0" i="0" dirty="0">
                <a:solidFill>
                  <a:srgbClr val="292929"/>
                </a:solidFill>
                <a:effectLst/>
                <a:latin typeface="source-serif-pro"/>
              </a:rPr>
              <a:t>類</a:t>
            </a:r>
            <a:r>
              <a:rPr lang="en-US" altLang="zh-TW" b="0" i="0" dirty="0">
                <a:solidFill>
                  <a:srgbClr val="292929"/>
                </a:solidFill>
                <a:effectLst/>
                <a:latin typeface="source-serif-pro"/>
              </a:rPr>
              <a:t>)</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24</a:t>
            </a:fld>
            <a:endParaRPr lang="zh-TW" altLang="en-US"/>
          </a:p>
        </p:txBody>
      </p:sp>
    </p:spTree>
    <p:extLst>
      <p:ext uri="{BB962C8B-B14F-4D97-AF65-F5344CB8AC3E}">
        <p14:creationId xmlns:p14="http://schemas.microsoft.com/office/powerpoint/2010/main" val="565970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latin typeface="source-serif-pro"/>
              </a:rPr>
              <a:t>一開始</a:t>
            </a:r>
            <a:r>
              <a:rPr lang="en-US" altLang="zh-TW" b="0" i="0" dirty="0">
                <a:solidFill>
                  <a:srgbClr val="292929"/>
                </a:solidFill>
                <a:effectLst/>
                <a:latin typeface="source-serif-pro"/>
              </a:rPr>
              <a:t>w=[0,0,0]</a:t>
            </a:r>
            <a:r>
              <a:rPr lang="zh-TW" altLang="en-US" b="0" i="0" dirty="0">
                <a:solidFill>
                  <a:srgbClr val="292929"/>
                </a:solidFill>
                <a:effectLst/>
                <a:latin typeface="source-serif-pro"/>
              </a:rPr>
              <a:t>所以 </a:t>
            </a:r>
            <a:r>
              <a:rPr lang="en-US" altLang="zh-TW" b="0" i="0" dirty="0">
                <a:solidFill>
                  <a:srgbClr val="292929"/>
                </a:solidFill>
                <a:effectLst/>
                <a:latin typeface="source-serif-pro"/>
              </a:rPr>
              <a:t>0*1 + 0*</a:t>
            </a:r>
            <a:r>
              <a:rPr lang="zh-TW" altLang="en-US" b="0" i="0" dirty="0">
                <a:solidFill>
                  <a:srgbClr val="292929"/>
                </a:solidFill>
                <a:effectLst/>
                <a:latin typeface="source-serif-pro"/>
              </a:rPr>
              <a:t>花萼的長度 </a:t>
            </a:r>
            <a:r>
              <a:rPr lang="en-US" altLang="zh-TW" b="0" i="0" dirty="0">
                <a:solidFill>
                  <a:srgbClr val="292929"/>
                </a:solidFill>
                <a:effectLst/>
                <a:latin typeface="source-serif-pro"/>
              </a:rPr>
              <a:t>+ 0*</a:t>
            </a:r>
            <a:r>
              <a:rPr lang="zh-TW" altLang="en-US" b="0" i="0" dirty="0">
                <a:solidFill>
                  <a:srgbClr val="292929"/>
                </a:solidFill>
                <a:effectLst/>
                <a:latin typeface="source-serif-pro"/>
              </a:rPr>
              <a:t>花瓣的長度 </a:t>
            </a:r>
            <a:r>
              <a:rPr lang="en-US" altLang="zh-TW" b="0" i="0" dirty="0">
                <a:solidFill>
                  <a:srgbClr val="292929"/>
                </a:solidFill>
                <a:effectLst/>
                <a:latin typeface="source-serif-pro"/>
              </a:rPr>
              <a:t>= 0 </a:t>
            </a:r>
            <a:r>
              <a:rPr lang="zh-TW" altLang="en-US" b="0" i="0" dirty="0">
                <a:solidFill>
                  <a:srgbClr val="292929"/>
                </a:solidFill>
                <a:effectLst/>
                <a:latin typeface="source-serif-pro"/>
              </a:rPr>
              <a:t>，因為≤</a:t>
            </a:r>
            <a:r>
              <a:rPr lang="en-US" altLang="zh-TW" b="0" i="0" dirty="0">
                <a:solidFill>
                  <a:srgbClr val="292929"/>
                </a:solidFill>
                <a:effectLst/>
                <a:latin typeface="source-serif-pro"/>
              </a:rPr>
              <a:t>0 </a:t>
            </a:r>
            <a:r>
              <a:rPr lang="zh-TW" altLang="en-US" b="0" i="0" dirty="0">
                <a:solidFill>
                  <a:srgbClr val="292929"/>
                </a:solidFill>
                <a:effectLst/>
                <a:latin typeface="source-serif-pro"/>
              </a:rPr>
              <a:t>都會預測成</a:t>
            </a:r>
            <a:r>
              <a:rPr lang="en-US" altLang="zh-TW" b="0" i="0" dirty="0" err="1">
                <a:solidFill>
                  <a:srgbClr val="292929"/>
                </a:solidFill>
                <a:effectLst/>
                <a:latin typeface="source-serif-pro"/>
              </a:rPr>
              <a:t>Setosa</a:t>
            </a:r>
            <a:r>
              <a:rPr lang="en-US" altLang="zh-TW" b="0" i="0" dirty="0">
                <a:solidFill>
                  <a:srgbClr val="292929"/>
                </a:solidFill>
                <a:effectLst/>
                <a:latin typeface="source-serif-pro"/>
              </a:rPr>
              <a:t>(-1</a:t>
            </a:r>
            <a:r>
              <a:rPr lang="zh-TW" altLang="en-US" b="0" i="0" dirty="0">
                <a:solidFill>
                  <a:srgbClr val="292929"/>
                </a:solidFill>
                <a:effectLst/>
                <a:latin typeface="source-serif-pro"/>
              </a:rPr>
              <a:t>類</a:t>
            </a:r>
            <a:r>
              <a:rPr lang="en-US" altLang="zh-TW" b="0" i="0" dirty="0">
                <a:solidFill>
                  <a:srgbClr val="292929"/>
                </a:solidFill>
                <a:effectLst/>
                <a:latin typeface="source-serif-pro"/>
              </a:rPr>
              <a:t>)</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25</a:t>
            </a:fld>
            <a:endParaRPr lang="zh-TW" altLang="en-US"/>
          </a:p>
        </p:txBody>
      </p:sp>
    </p:spTree>
    <p:extLst>
      <p:ext uri="{BB962C8B-B14F-4D97-AF65-F5344CB8AC3E}">
        <p14:creationId xmlns:p14="http://schemas.microsoft.com/office/powerpoint/2010/main" val="671319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latin typeface="source-serif-pro"/>
              </a:rPr>
              <a:t>一開始</a:t>
            </a:r>
            <a:r>
              <a:rPr lang="en-US" altLang="zh-TW" b="0" i="0" dirty="0">
                <a:solidFill>
                  <a:srgbClr val="292929"/>
                </a:solidFill>
                <a:effectLst/>
                <a:latin typeface="source-serif-pro"/>
              </a:rPr>
              <a:t>w=[0,0,0]</a:t>
            </a:r>
            <a:r>
              <a:rPr lang="zh-TW" altLang="en-US" b="0" i="0" dirty="0">
                <a:solidFill>
                  <a:srgbClr val="292929"/>
                </a:solidFill>
                <a:effectLst/>
                <a:latin typeface="source-serif-pro"/>
              </a:rPr>
              <a:t>所以 </a:t>
            </a:r>
            <a:r>
              <a:rPr lang="en-US" altLang="zh-TW" b="0" i="0" dirty="0">
                <a:solidFill>
                  <a:srgbClr val="292929"/>
                </a:solidFill>
                <a:effectLst/>
                <a:latin typeface="source-serif-pro"/>
              </a:rPr>
              <a:t>0*1 + 0*</a:t>
            </a:r>
            <a:r>
              <a:rPr lang="zh-TW" altLang="en-US" b="0" i="0" dirty="0">
                <a:solidFill>
                  <a:srgbClr val="292929"/>
                </a:solidFill>
                <a:effectLst/>
                <a:latin typeface="source-serif-pro"/>
              </a:rPr>
              <a:t>花萼的長度 </a:t>
            </a:r>
            <a:r>
              <a:rPr lang="en-US" altLang="zh-TW" b="0" i="0" dirty="0">
                <a:solidFill>
                  <a:srgbClr val="292929"/>
                </a:solidFill>
                <a:effectLst/>
                <a:latin typeface="source-serif-pro"/>
              </a:rPr>
              <a:t>+ 0*</a:t>
            </a:r>
            <a:r>
              <a:rPr lang="zh-TW" altLang="en-US" b="0" i="0" dirty="0">
                <a:solidFill>
                  <a:srgbClr val="292929"/>
                </a:solidFill>
                <a:effectLst/>
                <a:latin typeface="source-serif-pro"/>
              </a:rPr>
              <a:t>花瓣的長度 </a:t>
            </a:r>
            <a:r>
              <a:rPr lang="en-US" altLang="zh-TW" b="0" i="0" dirty="0">
                <a:solidFill>
                  <a:srgbClr val="292929"/>
                </a:solidFill>
                <a:effectLst/>
                <a:latin typeface="source-serif-pro"/>
              </a:rPr>
              <a:t>= 0 </a:t>
            </a:r>
            <a:r>
              <a:rPr lang="zh-TW" altLang="en-US" b="0" i="0" dirty="0">
                <a:solidFill>
                  <a:srgbClr val="292929"/>
                </a:solidFill>
                <a:effectLst/>
                <a:latin typeface="source-serif-pro"/>
              </a:rPr>
              <a:t>，因為≤</a:t>
            </a:r>
            <a:r>
              <a:rPr lang="en-US" altLang="zh-TW" b="0" i="0" dirty="0">
                <a:solidFill>
                  <a:srgbClr val="292929"/>
                </a:solidFill>
                <a:effectLst/>
                <a:latin typeface="source-serif-pro"/>
              </a:rPr>
              <a:t>0 </a:t>
            </a:r>
            <a:r>
              <a:rPr lang="zh-TW" altLang="en-US" b="0" i="0" dirty="0">
                <a:solidFill>
                  <a:srgbClr val="292929"/>
                </a:solidFill>
                <a:effectLst/>
                <a:latin typeface="source-serif-pro"/>
              </a:rPr>
              <a:t>都會預測成</a:t>
            </a:r>
            <a:r>
              <a:rPr lang="en-US" altLang="zh-TW" b="0" i="0" dirty="0" err="1">
                <a:solidFill>
                  <a:srgbClr val="292929"/>
                </a:solidFill>
                <a:effectLst/>
                <a:latin typeface="source-serif-pro"/>
              </a:rPr>
              <a:t>Setosa</a:t>
            </a:r>
            <a:r>
              <a:rPr lang="en-US" altLang="zh-TW" b="0" i="0" dirty="0">
                <a:solidFill>
                  <a:srgbClr val="292929"/>
                </a:solidFill>
                <a:effectLst/>
                <a:latin typeface="source-serif-pro"/>
              </a:rPr>
              <a:t>(-1</a:t>
            </a:r>
            <a:r>
              <a:rPr lang="zh-TW" altLang="en-US" b="0" i="0" dirty="0">
                <a:solidFill>
                  <a:srgbClr val="292929"/>
                </a:solidFill>
                <a:effectLst/>
                <a:latin typeface="source-serif-pro"/>
              </a:rPr>
              <a:t>類</a:t>
            </a:r>
            <a:r>
              <a:rPr lang="en-US" altLang="zh-TW" b="0" i="0" dirty="0">
                <a:solidFill>
                  <a:srgbClr val="292929"/>
                </a:solidFill>
                <a:effectLst/>
                <a:latin typeface="source-serif-pro"/>
              </a:rPr>
              <a:t>)</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26</a:t>
            </a:fld>
            <a:endParaRPr lang="zh-TW" altLang="en-US"/>
          </a:p>
        </p:txBody>
      </p:sp>
    </p:spTree>
    <p:extLst>
      <p:ext uri="{BB962C8B-B14F-4D97-AF65-F5344CB8AC3E}">
        <p14:creationId xmlns:p14="http://schemas.microsoft.com/office/powerpoint/2010/main" val="123882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Lato" panose="020F0502020204030203" pitchFamily="34" charset="0"/>
              </a:rPr>
              <a:t>散佈圖</a:t>
            </a:r>
          </a:p>
          <a:p>
            <a:r>
              <a:rPr lang="zh-TW" altLang="en-US" b="0" i="0" dirty="0">
                <a:solidFill>
                  <a:srgbClr val="303233"/>
                </a:solidFill>
                <a:effectLst/>
                <a:latin typeface="Lato" panose="020F0502020204030203" pitchFamily="34" charset="0"/>
              </a:rPr>
              <a:t>透過散佈圖我們可以從二維的平面上觀察兩兩特徵間彼此的分佈狀況。</a:t>
            </a:r>
            <a:endParaRPr lang="en-US" altLang="zh-TW" b="0" i="0" dirty="0">
              <a:solidFill>
                <a:srgbClr val="303233"/>
              </a:solidFill>
              <a:effectLst/>
              <a:latin typeface="Lato" panose="020F0502020204030203" pitchFamily="34" charset="0"/>
            </a:endParaRPr>
          </a:p>
          <a:p>
            <a:r>
              <a:rPr lang="zh-TW" altLang="en-US" b="0" i="0" dirty="0">
                <a:solidFill>
                  <a:srgbClr val="303233"/>
                </a:solidFill>
                <a:effectLst/>
                <a:latin typeface="Lato" panose="020F0502020204030203" pitchFamily="34" charset="0"/>
              </a:rPr>
              <a:t>如果該特徵重要程度越高，群聚的效果會更加顯著。</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9</a:t>
            </a:fld>
            <a:endParaRPr lang="zh-TW" altLang="en-US"/>
          </a:p>
        </p:txBody>
      </p:sp>
    </p:spTree>
    <p:extLst>
      <p:ext uri="{BB962C8B-B14F-4D97-AF65-F5344CB8AC3E}">
        <p14:creationId xmlns:p14="http://schemas.microsoft.com/office/powerpoint/2010/main" val="849805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Lato" panose="020F0502020204030203" pitchFamily="34" charset="0"/>
              </a:rPr>
              <a:t>關聯分析</a:t>
            </a:r>
          </a:p>
          <a:p>
            <a:r>
              <a:rPr lang="zh-TW" altLang="en-US" b="0" i="0" dirty="0">
                <a:solidFill>
                  <a:srgbClr val="303233"/>
                </a:solidFill>
                <a:effectLst/>
                <a:latin typeface="Lato" panose="020F0502020204030203" pitchFamily="34" charset="0"/>
              </a:rPr>
              <a:t>數字越大代表關聯程度正相關越高。相反的當負的程度很高我們可以解釋這兩個特徵之間是有很高的負關聯性。</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11</a:t>
            </a:fld>
            <a:endParaRPr lang="zh-TW" altLang="en-US"/>
          </a:p>
        </p:txBody>
      </p:sp>
    </p:spTree>
    <p:extLst>
      <p:ext uri="{BB962C8B-B14F-4D97-AF65-F5344CB8AC3E}">
        <p14:creationId xmlns:p14="http://schemas.microsoft.com/office/powerpoint/2010/main" val="2909749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Lato" panose="020F0502020204030203" pitchFamily="34" charset="0"/>
              </a:rPr>
              <a:t>散佈圖</a:t>
            </a:r>
          </a:p>
          <a:p>
            <a:r>
              <a:rPr lang="zh-TW" altLang="en-US" b="0" i="0" dirty="0">
                <a:solidFill>
                  <a:srgbClr val="303233"/>
                </a:solidFill>
                <a:effectLst/>
                <a:latin typeface="Lato" panose="020F0502020204030203" pitchFamily="34" charset="0"/>
              </a:rPr>
              <a:t>透過散佈圖我們可以從二維的平面上觀察兩兩特徵間彼此的分佈狀況。</a:t>
            </a:r>
            <a:endParaRPr lang="en-US" altLang="zh-TW" b="0" i="0" dirty="0">
              <a:solidFill>
                <a:srgbClr val="303233"/>
              </a:solidFill>
              <a:effectLst/>
              <a:latin typeface="Lato" panose="020F0502020204030203" pitchFamily="34" charset="0"/>
            </a:endParaRPr>
          </a:p>
          <a:p>
            <a:r>
              <a:rPr lang="zh-TW" altLang="en-US" b="0" i="0" dirty="0">
                <a:solidFill>
                  <a:srgbClr val="303233"/>
                </a:solidFill>
                <a:effectLst/>
                <a:latin typeface="Lato" panose="020F0502020204030203" pitchFamily="34" charset="0"/>
              </a:rPr>
              <a:t>如果該特徵重要程度越高，群聚的效果會更加顯著。</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12</a:t>
            </a:fld>
            <a:endParaRPr lang="zh-TW" altLang="en-US"/>
          </a:p>
        </p:txBody>
      </p:sp>
    </p:spTree>
    <p:extLst>
      <p:ext uri="{BB962C8B-B14F-4D97-AF65-F5344CB8AC3E}">
        <p14:creationId xmlns:p14="http://schemas.microsoft.com/office/powerpoint/2010/main" val="2765448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14</a:t>
            </a:fld>
            <a:endParaRPr lang="zh-TW" altLang="en-US"/>
          </a:p>
        </p:txBody>
      </p:sp>
    </p:spTree>
    <p:extLst>
      <p:ext uri="{BB962C8B-B14F-4D97-AF65-F5344CB8AC3E}">
        <p14:creationId xmlns:p14="http://schemas.microsoft.com/office/powerpoint/2010/main" val="3347550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已先刪除</a:t>
            </a:r>
            <a:r>
              <a:rPr lang="en-US" altLang="zh-TW" b="0" dirty="0">
                <a:solidFill>
                  <a:srgbClr val="A31515"/>
                </a:solidFill>
                <a:effectLst/>
                <a:latin typeface="Courier New" panose="02070309020205020404" pitchFamily="49" charset="0"/>
              </a:rPr>
              <a:t>“</a:t>
            </a:r>
            <a:r>
              <a:rPr lang="en-US" altLang="zh-TW" b="0" dirty="0" err="1">
                <a:solidFill>
                  <a:srgbClr val="A31515"/>
                </a:solidFill>
                <a:effectLst/>
                <a:latin typeface="Courier New" panose="02070309020205020404" pitchFamily="49" charset="0"/>
              </a:rPr>
              <a:t>sepal_length</a:t>
            </a:r>
            <a:r>
              <a:rPr lang="en-US" altLang="zh-TW" b="0" dirty="0">
                <a:solidFill>
                  <a:srgbClr val="A31515"/>
                </a:solidFill>
                <a:effectLst/>
                <a:latin typeface="Courier New" panose="02070309020205020404" pitchFamily="49" charset="0"/>
              </a:rPr>
              <a:t>“</a:t>
            </a:r>
            <a:r>
              <a:rPr lang="zh-TW" altLang="en-US" b="0" dirty="0">
                <a:solidFill>
                  <a:srgbClr val="000000"/>
                </a:solidFill>
                <a:effectLst/>
                <a:latin typeface="Courier New" panose="02070309020205020404" pitchFamily="49" charset="0"/>
              </a:rPr>
              <a:t>及</a:t>
            </a:r>
            <a:r>
              <a:rPr lang="en-US" altLang="zh-TW" b="0" dirty="0">
                <a:solidFill>
                  <a:srgbClr val="A31515"/>
                </a:solidFill>
                <a:effectLst/>
                <a:latin typeface="Courier New" panose="02070309020205020404" pitchFamily="49" charset="0"/>
              </a:rPr>
              <a:t>”</a:t>
            </a:r>
            <a:r>
              <a:rPr lang="en-US" altLang="zh-TW" b="0" dirty="0" err="1">
                <a:solidFill>
                  <a:srgbClr val="A31515"/>
                </a:solidFill>
                <a:effectLst/>
                <a:latin typeface="Courier New" panose="02070309020205020404" pitchFamily="49" charset="0"/>
              </a:rPr>
              <a:t>sepal_width</a:t>
            </a:r>
            <a:r>
              <a:rPr lang="en-US" altLang="zh-TW" b="0" dirty="0">
                <a:solidFill>
                  <a:srgbClr val="A31515"/>
                </a:solidFill>
                <a:effectLst/>
                <a:latin typeface="Courier New" panose="02070309020205020404" pitchFamily="49" charset="0"/>
              </a:rPr>
              <a:t>“</a:t>
            </a:r>
            <a:r>
              <a:rPr lang="zh-TW" altLang="en-US" b="0" dirty="0">
                <a:solidFill>
                  <a:srgbClr val="A31515"/>
                </a:solidFill>
                <a:effectLst/>
                <a:latin typeface="Courier New" panose="02070309020205020404" pitchFamily="49" charset="0"/>
              </a:rPr>
              <a:t>欄位</a:t>
            </a:r>
            <a:endParaRPr lang="en-US" altLang="zh-TW" b="0" dirty="0">
              <a:solidFill>
                <a:srgbClr val="A31515"/>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err="1">
                <a:solidFill>
                  <a:srgbClr val="000000"/>
                </a:solidFill>
                <a:effectLst/>
                <a:latin typeface="Courier New" panose="02070309020205020404" pitchFamily="49" charset="0"/>
              </a:rPr>
              <a:t>iris_data</a:t>
            </a:r>
            <a:r>
              <a:rPr lang="en-US" altLang="zh-TW" b="0" dirty="0">
                <a:solidFill>
                  <a:srgbClr val="000000"/>
                </a:solidFill>
                <a:effectLst/>
                <a:latin typeface="Courier New" panose="02070309020205020404" pitchFamily="49" charset="0"/>
              </a:rPr>
              <a:t> = </a:t>
            </a:r>
            <a:r>
              <a:rPr lang="en-US" altLang="zh-TW" b="0" dirty="0" err="1">
                <a:solidFill>
                  <a:srgbClr val="000000"/>
                </a:solidFill>
                <a:effectLst/>
                <a:latin typeface="Courier New" panose="02070309020205020404" pitchFamily="49" charset="0"/>
              </a:rPr>
              <a:t>iris_data.drop</a:t>
            </a:r>
            <a:r>
              <a:rPr lang="en-US" altLang="zh-TW" b="0" dirty="0">
                <a:solidFill>
                  <a:srgbClr val="000000"/>
                </a:solidFill>
                <a:effectLst/>
                <a:latin typeface="Courier New" panose="02070309020205020404" pitchFamily="49" charset="0"/>
              </a:rPr>
              <a:t>([</a:t>
            </a:r>
            <a:r>
              <a:rPr lang="en-US" altLang="zh-TW" b="0" dirty="0">
                <a:solidFill>
                  <a:srgbClr val="A31515"/>
                </a:solidFill>
                <a:effectLst/>
                <a:latin typeface="Courier New" panose="02070309020205020404" pitchFamily="49" charset="0"/>
              </a:rPr>
              <a:t>"</a:t>
            </a:r>
            <a:r>
              <a:rPr lang="en-US" altLang="zh-TW" b="0" dirty="0" err="1">
                <a:solidFill>
                  <a:srgbClr val="A31515"/>
                </a:solidFill>
                <a:effectLst/>
                <a:latin typeface="Courier New" panose="02070309020205020404" pitchFamily="49" charset="0"/>
              </a:rPr>
              <a:t>sepal_length</a:t>
            </a:r>
            <a:r>
              <a:rPr lang="en-US" altLang="zh-TW" b="0" dirty="0">
                <a:solidFill>
                  <a:srgbClr val="A31515"/>
                </a:solidFill>
                <a:effectLst/>
                <a:latin typeface="Courier New" panose="02070309020205020404" pitchFamily="49" charset="0"/>
              </a:rPr>
              <a:t>"</a:t>
            </a:r>
            <a:r>
              <a:rPr lang="en-US" altLang="zh-TW" b="0" dirty="0">
                <a:solidFill>
                  <a:srgbClr val="000000"/>
                </a:solidFill>
                <a:effectLst/>
                <a:latin typeface="Courier New" panose="02070309020205020404" pitchFamily="49" charset="0"/>
              </a:rPr>
              <a:t>, </a:t>
            </a:r>
            <a:r>
              <a:rPr lang="en-US" altLang="zh-TW" b="0" dirty="0">
                <a:solidFill>
                  <a:srgbClr val="A31515"/>
                </a:solidFill>
                <a:effectLst/>
                <a:latin typeface="Courier New" panose="02070309020205020404" pitchFamily="49" charset="0"/>
              </a:rPr>
              <a:t>"</a:t>
            </a:r>
            <a:r>
              <a:rPr lang="en-US" altLang="zh-TW" b="0" dirty="0" err="1">
                <a:solidFill>
                  <a:srgbClr val="A31515"/>
                </a:solidFill>
                <a:effectLst/>
                <a:latin typeface="Courier New" panose="02070309020205020404" pitchFamily="49" charset="0"/>
              </a:rPr>
              <a:t>sepal_width</a:t>
            </a:r>
            <a:r>
              <a:rPr lang="en-US" altLang="zh-TW" b="0" dirty="0">
                <a:solidFill>
                  <a:srgbClr val="A31515"/>
                </a:solidFill>
                <a:effectLst/>
                <a:latin typeface="Courier New" panose="02070309020205020404" pitchFamily="49" charset="0"/>
              </a:rPr>
              <a:t>"</a:t>
            </a:r>
            <a:r>
              <a:rPr lang="en-US" altLang="zh-TW" b="0" dirty="0">
                <a:solidFill>
                  <a:srgbClr val="000000"/>
                </a:solidFill>
                <a:effectLst/>
                <a:latin typeface="Courier New" panose="02070309020205020404" pitchFamily="49" charset="0"/>
              </a:rPr>
              <a:t>], axis=</a:t>
            </a:r>
            <a:r>
              <a:rPr lang="en-US" altLang="zh-TW" b="0" dirty="0">
                <a:solidFill>
                  <a:srgbClr val="098156"/>
                </a:solidFill>
                <a:effectLst/>
                <a:latin typeface="Courier New" panose="02070309020205020404" pitchFamily="49" charset="0"/>
              </a:rPr>
              <a:t>1</a:t>
            </a:r>
            <a:r>
              <a:rPr lang="en-US" altLang="zh-TW" b="0" dirty="0">
                <a:solidFill>
                  <a:srgbClr val="000000"/>
                </a:solidFill>
                <a:effectLst/>
                <a:latin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15</a:t>
            </a:fld>
            <a:endParaRPr lang="zh-TW" altLang="en-US"/>
          </a:p>
        </p:txBody>
      </p:sp>
    </p:spTree>
    <p:extLst>
      <p:ext uri="{BB962C8B-B14F-4D97-AF65-F5344CB8AC3E}">
        <p14:creationId xmlns:p14="http://schemas.microsoft.com/office/powerpoint/2010/main" val="1036424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已先刪除</a:t>
            </a:r>
            <a:r>
              <a:rPr lang="en-US" altLang="zh-TW" b="0" dirty="0">
                <a:solidFill>
                  <a:srgbClr val="A31515"/>
                </a:solidFill>
                <a:effectLst/>
                <a:latin typeface="Courier New" panose="02070309020205020404" pitchFamily="49" charset="0"/>
              </a:rPr>
              <a:t>“</a:t>
            </a:r>
            <a:r>
              <a:rPr lang="en-US" altLang="zh-TW" b="0" dirty="0" err="1">
                <a:solidFill>
                  <a:srgbClr val="A31515"/>
                </a:solidFill>
                <a:effectLst/>
                <a:latin typeface="Courier New" panose="02070309020205020404" pitchFamily="49" charset="0"/>
              </a:rPr>
              <a:t>sepal_length</a:t>
            </a:r>
            <a:r>
              <a:rPr lang="en-US" altLang="zh-TW" b="0" dirty="0">
                <a:solidFill>
                  <a:srgbClr val="A31515"/>
                </a:solidFill>
                <a:effectLst/>
                <a:latin typeface="Courier New" panose="02070309020205020404" pitchFamily="49" charset="0"/>
              </a:rPr>
              <a:t>“</a:t>
            </a:r>
            <a:r>
              <a:rPr lang="zh-TW" altLang="en-US" b="0" dirty="0">
                <a:solidFill>
                  <a:srgbClr val="000000"/>
                </a:solidFill>
                <a:effectLst/>
                <a:latin typeface="Courier New" panose="02070309020205020404" pitchFamily="49" charset="0"/>
              </a:rPr>
              <a:t>及</a:t>
            </a:r>
            <a:r>
              <a:rPr lang="en-US" altLang="zh-TW" b="0" dirty="0">
                <a:solidFill>
                  <a:srgbClr val="A31515"/>
                </a:solidFill>
                <a:effectLst/>
                <a:latin typeface="Courier New" panose="02070309020205020404" pitchFamily="49" charset="0"/>
              </a:rPr>
              <a:t>”</a:t>
            </a:r>
            <a:r>
              <a:rPr lang="en-US" altLang="zh-TW" b="0" dirty="0" err="1">
                <a:solidFill>
                  <a:srgbClr val="A31515"/>
                </a:solidFill>
                <a:effectLst/>
                <a:latin typeface="Courier New" panose="02070309020205020404" pitchFamily="49" charset="0"/>
              </a:rPr>
              <a:t>sepal_width</a:t>
            </a:r>
            <a:r>
              <a:rPr lang="en-US" altLang="zh-TW" b="0" dirty="0">
                <a:solidFill>
                  <a:srgbClr val="A31515"/>
                </a:solidFill>
                <a:effectLst/>
                <a:latin typeface="Courier New" panose="02070309020205020404" pitchFamily="49" charset="0"/>
              </a:rPr>
              <a:t>“</a:t>
            </a:r>
            <a:r>
              <a:rPr lang="zh-TW" altLang="en-US" b="0" dirty="0">
                <a:solidFill>
                  <a:srgbClr val="A31515"/>
                </a:solidFill>
                <a:effectLst/>
                <a:latin typeface="Courier New" panose="02070309020205020404" pitchFamily="49" charset="0"/>
              </a:rPr>
              <a:t>欄位</a:t>
            </a:r>
            <a:endParaRPr lang="en-US" altLang="zh-TW" b="0" dirty="0">
              <a:solidFill>
                <a:srgbClr val="A31515"/>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err="1">
                <a:solidFill>
                  <a:srgbClr val="000000"/>
                </a:solidFill>
                <a:effectLst/>
                <a:latin typeface="Courier New" panose="02070309020205020404" pitchFamily="49" charset="0"/>
              </a:rPr>
              <a:t>iris_data</a:t>
            </a:r>
            <a:r>
              <a:rPr lang="en-US" altLang="zh-TW" b="0" dirty="0">
                <a:solidFill>
                  <a:srgbClr val="000000"/>
                </a:solidFill>
                <a:effectLst/>
                <a:latin typeface="Courier New" panose="02070309020205020404" pitchFamily="49" charset="0"/>
              </a:rPr>
              <a:t> = </a:t>
            </a:r>
            <a:r>
              <a:rPr lang="en-US" altLang="zh-TW" b="0" dirty="0" err="1">
                <a:solidFill>
                  <a:srgbClr val="000000"/>
                </a:solidFill>
                <a:effectLst/>
                <a:latin typeface="Courier New" panose="02070309020205020404" pitchFamily="49" charset="0"/>
              </a:rPr>
              <a:t>iris_data.drop</a:t>
            </a:r>
            <a:r>
              <a:rPr lang="en-US" altLang="zh-TW" b="0" dirty="0">
                <a:solidFill>
                  <a:srgbClr val="000000"/>
                </a:solidFill>
                <a:effectLst/>
                <a:latin typeface="Courier New" panose="02070309020205020404" pitchFamily="49" charset="0"/>
              </a:rPr>
              <a:t>([</a:t>
            </a:r>
            <a:r>
              <a:rPr lang="en-US" altLang="zh-TW" b="0" dirty="0">
                <a:solidFill>
                  <a:srgbClr val="A31515"/>
                </a:solidFill>
                <a:effectLst/>
                <a:latin typeface="Courier New" panose="02070309020205020404" pitchFamily="49" charset="0"/>
              </a:rPr>
              <a:t>"</a:t>
            </a:r>
            <a:r>
              <a:rPr lang="en-US" altLang="zh-TW" b="0" dirty="0" err="1">
                <a:solidFill>
                  <a:srgbClr val="A31515"/>
                </a:solidFill>
                <a:effectLst/>
                <a:latin typeface="Courier New" panose="02070309020205020404" pitchFamily="49" charset="0"/>
              </a:rPr>
              <a:t>sepal_length</a:t>
            </a:r>
            <a:r>
              <a:rPr lang="en-US" altLang="zh-TW" b="0" dirty="0">
                <a:solidFill>
                  <a:srgbClr val="A31515"/>
                </a:solidFill>
                <a:effectLst/>
                <a:latin typeface="Courier New" panose="02070309020205020404" pitchFamily="49" charset="0"/>
              </a:rPr>
              <a:t>"</a:t>
            </a:r>
            <a:r>
              <a:rPr lang="en-US" altLang="zh-TW" b="0" dirty="0">
                <a:solidFill>
                  <a:srgbClr val="000000"/>
                </a:solidFill>
                <a:effectLst/>
                <a:latin typeface="Courier New" panose="02070309020205020404" pitchFamily="49" charset="0"/>
              </a:rPr>
              <a:t>, </a:t>
            </a:r>
            <a:r>
              <a:rPr lang="en-US" altLang="zh-TW" b="0" dirty="0">
                <a:solidFill>
                  <a:srgbClr val="A31515"/>
                </a:solidFill>
                <a:effectLst/>
                <a:latin typeface="Courier New" panose="02070309020205020404" pitchFamily="49" charset="0"/>
              </a:rPr>
              <a:t>"</a:t>
            </a:r>
            <a:r>
              <a:rPr lang="en-US" altLang="zh-TW" b="0" dirty="0" err="1">
                <a:solidFill>
                  <a:srgbClr val="A31515"/>
                </a:solidFill>
                <a:effectLst/>
                <a:latin typeface="Courier New" panose="02070309020205020404" pitchFamily="49" charset="0"/>
              </a:rPr>
              <a:t>sepal_width</a:t>
            </a:r>
            <a:r>
              <a:rPr lang="en-US" altLang="zh-TW" b="0" dirty="0">
                <a:solidFill>
                  <a:srgbClr val="A31515"/>
                </a:solidFill>
                <a:effectLst/>
                <a:latin typeface="Courier New" panose="02070309020205020404" pitchFamily="49" charset="0"/>
              </a:rPr>
              <a:t>"</a:t>
            </a:r>
            <a:r>
              <a:rPr lang="en-US" altLang="zh-TW" b="0" dirty="0">
                <a:solidFill>
                  <a:srgbClr val="000000"/>
                </a:solidFill>
                <a:effectLst/>
                <a:latin typeface="Courier New" panose="02070309020205020404" pitchFamily="49" charset="0"/>
              </a:rPr>
              <a:t>], axis=</a:t>
            </a:r>
            <a:r>
              <a:rPr lang="en-US" altLang="zh-TW" b="0" dirty="0">
                <a:solidFill>
                  <a:srgbClr val="098156"/>
                </a:solidFill>
                <a:effectLst/>
                <a:latin typeface="Courier New" panose="02070309020205020404" pitchFamily="49" charset="0"/>
              </a:rPr>
              <a:t>1</a:t>
            </a:r>
            <a:r>
              <a:rPr lang="en-US" altLang="zh-TW" b="0" dirty="0">
                <a:solidFill>
                  <a:srgbClr val="000000"/>
                </a:solidFill>
                <a:effectLst/>
                <a:latin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16</a:t>
            </a:fld>
            <a:endParaRPr lang="zh-TW" altLang="en-US"/>
          </a:p>
        </p:txBody>
      </p:sp>
    </p:spTree>
    <p:extLst>
      <p:ext uri="{BB962C8B-B14F-4D97-AF65-F5344CB8AC3E}">
        <p14:creationId xmlns:p14="http://schemas.microsoft.com/office/powerpoint/2010/main" val="2473192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17</a:t>
            </a:fld>
            <a:endParaRPr lang="zh-TW" altLang="en-US"/>
          </a:p>
        </p:txBody>
      </p:sp>
    </p:spTree>
    <p:extLst>
      <p:ext uri="{BB962C8B-B14F-4D97-AF65-F5344CB8AC3E}">
        <p14:creationId xmlns:p14="http://schemas.microsoft.com/office/powerpoint/2010/main" val="1597580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dirty="0" err="1">
                <a:latin typeface="微軟正黑體" panose="020B0604030504040204" pitchFamily="34" charset="-120"/>
                <a:ea typeface="微軟正黑體" panose="020B0604030504040204" pitchFamily="34" charset="-120"/>
              </a:rPr>
              <a:t>sklearn.utils.resample</a:t>
            </a:r>
            <a:endParaRPr lang="en-US" altLang="zh-TW" sz="1200" b="0" dirty="0">
              <a:latin typeface="微軟正黑體" panose="020B0604030504040204" pitchFamily="34" charset="-120"/>
              <a:ea typeface="微軟正黑體" panose="020B0604030504040204" pitchFamily="34" charset="-120"/>
            </a:endParaRPr>
          </a:p>
          <a:p>
            <a:r>
              <a:rPr lang="zh-TW" altLang="en-US" sz="1200" b="0" i="0" dirty="0">
                <a:solidFill>
                  <a:srgbClr val="000000"/>
                </a:solidFill>
                <a:effectLst/>
                <a:latin typeface="微軟正黑體" panose="020B0604030504040204" pitchFamily="34" charset="-120"/>
                <a:ea typeface="微軟正黑體" panose="020B0604030504040204" pitchFamily="34" charset="-120"/>
              </a:rPr>
              <a:t>以一致的方式重新採集樣數組或稀疏矩陣</a:t>
            </a:r>
            <a:endParaRPr lang="en-US" altLang="zh-TW" sz="1200" b="0" i="0" dirty="0">
              <a:solidFill>
                <a:srgbClr val="000000"/>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scikit-learn</a:t>
            </a:r>
            <a:r>
              <a:rPr lang="zh-TW" altLang="en-US" sz="1200" b="0" i="0" dirty="0">
                <a:solidFill>
                  <a:srgbClr val="4F4F4F"/>
                </a:solidFill>
                <a:effectLst/>
                <a:latin typeface="微軟正黑體" panose="020B0604030504040204" pitchFamily="34" charset="-120"/>
                <a:ea typeface="微軟正黑體" panose="020B0604030504040204" pitchFamily="34" charset="-120"/>
              </a:rPr>
              <a:t>庫實現了簡單的</a:t>
            </a:r>
            <a:r>
              <a:rPr lang="en-US" altLang="zh-TW" sz="1200" b="0" i="0" dirty="0">
                <a:solidFill>
                  <a:srgbClr val="4F4F4F"/>
                </a:solidFill>
                <a:effectLst/>
                <a:latin typeface="微軟正黑體" panose="020B0604030504040204" pitchFamily="34" charset="-120"/>
                <a:ea typeface="微軟正黑體" panose="020B0604030504040204" pitchFamily="34" charset="-120"/>
              </a:rPr>
              <a:t>resample</a:t>
            </a:r>
            <a:r>
              <a:rPr lang="zh-TW" altLang="en-US" sz="1200" b="0" i="0" dirty="0">
                <a:solidFill>
                  <a:srgbClr val="4F4F4F"/>
                </a:solidFill>
                <a:effectLst/>
                <a:latin typeface="微軟正黑體" panose="020B0604030504040204" pitchFamily="34" charset="-120"/>
                <a:ea typeface="微軟正黑體" panose="020B0604030504040204" pitchFamily="34" charset="-120"/>
              </a:rPr>
              <a:t>函數，可以通過從數據集中有替換地提取新樣本幫助少數類上採樣</a:t>
            </a:r>
            <a:endParaRPr lang="en-US" altLang="zh-TW" sz="1200" b="0" i="0" dirty="0">
              <a:solidFill>
                <a:srgbClr val="4F4F4F"/>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dirty="0">
              <a:solidFill>
                <a:srgbClr val="4F4F4F"/>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https://scikit-learn.org.cn/view/821.html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https://blog.csdn.net/fgg1234567890/article/details/110209687</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python</a:t>
            </a:r>
            <a:r>
              <a:rPr lang="zh-TW" altLang="en-US" sz="1200" b="0" i="0" dirty="0">
                <a:solidFill>
                  <a:srgbClr val="4F4F4F"/>
                </a:solidFill>
                <a:effectLst/>
                <a:latin typeface="微軟正黑體" panose="020B0604030504040204" pitchFamily="34" charset="-120"/>
                <a:ea typeface="微軟正黑體" panose="020B0604030504040204" pitchFamily="34" charset="-120"/>
              </a:rPr>
              <a:t>實現處理類的不平衡問題：</a:t>
            </a:r>
            <a:br>
              <a:rPr lang="en-US" altLang="zh-TW" sz="1200" b="0" i="0" dirty="0">
                <a:solidFill>
                  <a:srgbClr val="4F4F4F"/>
                </a:solidFill>
                <a:effectLst/>
                <a:latin typeface="微軟正黑體" panose="020B0604030504040204" pitchFamily="34" charset="-120"/>
                <a:ea typeface="微軟正黑體" panose="020B0604030504040204" pitchFamily="34" charset="-120"/>
              </a:rPr>
            </a:br>
            <a:r>
              <a:rPr lang="en-US" altLang="zh-TW" sz="1200" b="0" i="0" dirty="0">
                <a:solidFill>
                  <a:srgbClr val="4F4F4F"/>
                </a:solidFill>
                <a:effectLst/>
                <a:latin typeface="微軟正黑體" panose="020B0604030504040204" pitchFamily="34" charset="-120"/>
                <a:ea typeface="微軟正黑體" panose="020B0604030504040204" pitchFamily="34" charset="-120"/>
              </a:rPr>
              <a:t>https://blog.csdn.net/fgg1234567890/article/details/110209687</a:t>
            </a:r>
            <a:endParaRPr lang="zh-TW" altLang="en-US" sz="1200" b="0" i="0" dirty="0">
              <a:solidFill>
                <a:srgbClr val="4F4F4F"/>
              </a:solidFill>
              <a:effectLst/>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18</a:t>
            </a:fld>
            <a:endParaRPr lang="zh-TW" altLang="en-US"/>
          </a:p>
        </p:txBody>
      </p:sp>
    </p:spTree>
    <p:extLst>
      <p:ext uri="{BB962C8B-B14F-4D97-AF65-F5344CB8AC3E}">
        <p14:creationId xmlns:p14="http://schemas.microsoft.com/office/powerpoint/2010/main" val="3753472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4/9/2023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33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4/9/2023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482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4/9/2023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834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4/9/2023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1219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4/9/2023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0758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4/9/2023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8453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4/9/2023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621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4/9/2023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537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4/9/2023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6221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4/9/2023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0222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4/9/2023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3203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4/9/2023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4070891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blog.csdn.net/fgg1234567890/article/details/110209687"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天空中雲彩的低視角視圖">
            <a:extLst>
              <a:ext uri="{FF2B5EF4-FFF2-40B4-BE49-F238E27FC236}">
                <a16:creationId xmlns:a16="http://schemas.microsoft.com/office/drawing/2014/main" id="{8F01AD57-13E4-1BDC-AA26-C4FA2654B9ED}"/>
              </a:ext>
            </a:extLst>
          </p:cNvPr>
          <p:cNvPicPr>
            <a:picLocks noChangeAspect="1"/>
          </p:cNvPicPr>
          <p:nvPr/>
        </p:nvPicPr>
        <p:blipFill rotWithShape="1">
          <a:blip r:embed="rId2"/>
          <a:srcRect l="7663" r="7964" b="-1"/>
          <a:stretch/>
        </p:blipFill>
        <p:spPr>
          <a:xfrm>
            <a:off x="20" y="10"/>
            <a:ext cx="8668492" cy="6857990"/>
          </a:xfrm>
          <a:prstGeom prst="rect">
            <a:avLst/>
          </a:prstGeom>
        </p:spPr>
      </p:pic>
      <p:sp>
        <p:nvSpPr>
          <p:cNvPr id="20" name="Rectangle 19">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C9E8A708-3E5C-8397-A390-88E18B127063}"/>
              </a:ext>
            </a:extLst>
          </p:cNvPr>
          <p:cNvSpPr>
            <a:spLocks noGrp="1"/>
          </p:cNvSpPr>
          <p:nvPr>
            <p:ph type="ctrTitle"/>
          </p:nvPr>
        </p:nvSpPr>
        <p:spPr>
          <a:xfrm>
            <a:off x="6732493" y="1122363"/>
            <a:ext cx="5139467" cy="1261890"/>
          </a:xfrm>
        </p:spPr>
        <p:txBody>
          <a:bodyPr anchor="b">
            <a:normAutofit/>
          </a:bodyPr>
          <a:lstStyle/>
          <a:p>
            <a:pPr algn="r"/>
            <a:r>
              <a:rPr lang="en-US" altLang="zh-TW" sz="4000" dirty="0">
                <a:latin typeface="微軟正黑體" panose="020B0604030504040204" pitchFamily="34" charset="-120"/>
                <a:ea typeface="微軟正黑體" panose="020B0604030504040204" pitchFamily="34" charset="-120"/>
              </a:rPr>
              <a:t>314337 </a:t>
            </a:r>
            <a:r>
              <a:rPr lang="zh-TW" altLang="en-US" sz="4000" dirty="0">
                <a:latin typeface="微軟正黑體" panose="020B0604030504040204" pitchFamily="34" charset="-120"/>
                <a:ea typeface="微軟正黑體" panose="020B0604030504040204" pitchFamily="34" charset="-120"/>
              </a:rPr>
              <a:t>類神經網路</a:t>
            </a:r>
            <a:br>
              <a:rPr lang="en-US" altLang="zh-TW" sz="4000" dirty="0">
                <a:latin typeface="微軟正黑體" panose="020B0604030504040204" pitchFamily="34" charset="-120"/>
                <a:ea typeface="微軟正黑體" panose="020B0604030504040204" pitchFamily="34" charset="-120"/>
              </a:rPr>
            </a:br>
            <a:r>
              <a:rPr lang="en-US" altLang="zh-TW" sz="4000" dirty="0">
                <a:latin typeface="微軟正黑體" panose="020B0604030504040204" pitchFamily="34" charset="-120"/>
                <a:ea typeface="微軟正黑體" panose="020B0604030504040204" pitchFamily="34" charset="-120"/>
              </a:rPr>
              <a:t>Assignment #1</a:t>
            </a:r>
            <a:endParaRPr lang="zh-TW" altLang="en-US" sz="4000" dirty="0">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id="{142DF733-C17E-1C52-C1F4-356ECA68F580}"/>
              </a:ext>
            </a:extLst>
          </p:cNvPr>
          <p:cNvSpPr>
            <a:spLocks noGrp="1"/>
          </p:cNvSpPr>
          <p:nvPr>
            <p:ph type="subTitle" idx="1"/>
          </p:nvPr>
        </p:nvSpPr>
        <p:spPr>
          <a:xfrm>
            <a:off x="7848600" y="4872922"/>
            <a:ext cx="4023360" cy="1438231"/>
          </a:xfrm>
        </p:spPr>
        <p:txBody>
          <a:bodyPr>
            <a:normAutofit/>
          </a:bodyPr>
          <a:lstStyle/>
          <a:p>
            <a:r>
              <a:rPr lang="zh-TW" altLang="en-US" sz="2000" dirty="0">
                <a:latin typeface="微軟正黑體" panose="020B0604030504040204" pitchFamily="34" charset="-120"/>
                <a:ea typeface="微軟正黑體" panose="020B0604030504040204" pitchFamily="34" charset="-120"/>
              </a:rPr>
              <a:t>班級：創新</a:t>
            </a:r>
            <a:r>
              <a:rPr lang="en-US" altLang="zh-TW" sz="2000" dirty="0">
                <a:latin typeface="微軟正黑體" panose="020B0604030504040204" pitchFamily="34" charset="-120"/>
                <a:ea typeface="微軟正黑體" panose="020B0604030504040204" pitchFamily="34" charset="-120"/>
              </a:rPr>
              <a:t>AI</a:t>
            </a:r>
            <a:r>
              <a:rPr lang="zh-TW" altLang="en-US" sz="2000" dirty="0">
                <a:latin typeface="微軟正黑體" panose="020B0604030504040204" pitchFamily="34" charset="-120"/>
                <a:ea typeface="微軟正黑體" panose="020B0604030504040204" pitchFamily="34" charset="-120"/>
              </a:rPr>
              <a:t>碩一</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學號： </a:t>
            </a:r>
            <a:r>
              <a:rPr lang="en-US" altLang="zh-TW" sz="2000" dirty="0">
                <a:latin typeface="微軟正黑體" panose="020B0604030504040204" pitchFamily="34" charset="-120"/>
                <a:ea typeface="微軟正黑體" panose="020B0604030504040204" pitchFamily="34" charset="-120"/>
              </a:rPr>
              <a:t>111C71008</a:t>
            </a:r>
          </a:p>
          <a:p>
            <a:r>
              <a:rPr lang="zh-TW" altLang="en-US" sz="2000" dirty="0">
                <a:latin typeface="微軟正黑體" panose="020B0604030504040204" pitchFamily="34" charset="-120"/>
                <a:ea typeface="微軟正黑體" panose="020B0604030504040204" pitchFamily="34" charset="-120"/>
              </a:rPr>
              <a:t>姓名：何哲平</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507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3EDA50-C8A6-A329-9C23-318784D3C4A1}"/>
              </a:ext>
            </a:extLst>
          </p:cNvPr>
          <p:cNvSpPr>
            <a:spLocks noGrp="1"/>
          </p:cNvSpPr>
          <p:nvPr>
            <p:ph type="title"/>
          </p:nvPr>
        </p:nvSpPr>
        <p:spPr/>
        <p:txBody>
          <a:bodyPr/>
          <a:lstStyle/>
          <a:p>
            <a:r>
              <a:rPr lang="en-US" altLang="zh-TW" sz="4000" dirty="0">
                <a:latin typeface="微軟正黑體" panose="020B0604030504040204" pitchFamily="34" charset="-120"/>
                <a:ea typeface="微軟正黑體" panose="020B0604030504040204" pitchFamily="34" charset="-120"/>
              </a:rPr>
              <a:t>Thinking</a:t>
            </a:r>
            <a:r>
              <a:rPr lang="zh-TW" altLang="en-US" sz="4000" dirty="0">
                <a:latin typeface="微軟正黑體" panose="020B0604030504040204" pitchFamily="34" charset="-120"/>
                <a:ea typeface="微軟正黑體" panose="020B0604030504040204" pitchFamily="34" charset="-120"/>
              </a:rPr>
              <a:t> </a:t>
            </a:r>
            <a:r>
              <a:rPr lang="en-US" altLang="zh-TW" sz="4000" dirty="0">
                <a:latin typeface="微軟正黑體" panose="020B0604030504040204" pitchFamily="34" charset="-120"/>
                <a:ea typeface="微軟正黑體" panose="020B0604030504040204" pitchFamily="34" charset="-120"/>
              </a:rPr>
              <a:t>About Scatter Plot</a:t>
            </a:r>
            <a:endParaRPr lang="zh-TW" altLang="en-US" dirty="0"/>
          </a:p>
        </p:txBody>
      </p:sp>
      <p:sp>
        <p:nvSpPr>
          <p:cNvPr id="3" name="內容版面配置區 2">
            <a:extLst>
              <a:ext uri="{FF2B5EF4-FFF2-40B4-BE49-F238E27FC236}">
                <a16:creationId xmlns:a16="http://schemas.microsoft.com/office/drawing/2014/main" id="{1A95DDA7-D928-21D1-7CAD-15D0848B8004}"/>
              </a:ext>
            </a:extLst>
          </p:cNvPr>
          <p:cNvSpPr>
            <a:spLocks noGrp="1"/>
          </p:cNvSpPr>
          <p:nvPr>
            <p:ph idx="1"/>
          </p:nvPr>
        </p:nvSpPr>
        <p:spPr>
          <a:xfrm>
            <a:off x="600635" y="2259106"/>
            <a:ext cx="10683061" cy="3913094"/>
          </a:xfrm>
        </p:spPr>
        <p:txBody>
          <a:bodyPr>
            <a:normAutofit/>
          </a:bodyPr>
          <a:lstStyle/>
          <a:p>
            <a:pPr marL="0" indent="0">
              <a:buNone/>
            </a:pPr>
            <a:r>
              <a:rPr lang="zh-TW" altLang="en-US" dirty="0">
                <a:latin typeface="微軟正黑體" panose="020B0604030504040204" pitchFamily="34" charset="-120"/>
                <a:ea typeface="微軟正黑體" panose="020B0604030504040204" pitchFamily="34" charset="-120"/>
              </a:rPr>
              <a:t>觀察後感想：</a:t>
            </a:r>
            <a:endParaRPr lang="en-US" altLang="zh-TW"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en-US" altLang="zh-TW" dirty="0" err="1">
                <a:latin typeface="微軟正黑體" panose="020B0604030504040204" pitchFamily="34" charset="-120"/>
                <a:ea typeface="微軟正黑體" panose="020B0604030504040204" pitchFamily="34" charset="-120"/>
              </a:rPr>
              <a:t>Setosa</a:t>
            </a:r>
            <a:r>
              <a:rPr lang="zh-TW" altLang="en-US" dirty="0">
                <a:latin typeface="微軟正黑體" panose="020B0604030504040204" pitchFamily="34" charset="-120"/>
                <a:ea typeface="微軟正黑體" panose="020B0604030504040204" pitchFamily="34" charset="-120"/>
              </a:rPr>
              <a:t>皆能很快分出</a:t>
            </a:r>
            <a:endParaRPr lang="en-US" altLang="zh-TW"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en-US" altLang="zh-TW" dirty="0">
                <a:latin typeface="微軟正黑體" panose="020B0604030504040204" pitchFamily="34" charset="-120"/>
                <a:ea typeface="微軟正黑體" panose="020B0604030504040204" pitchFamily="34" charset="-120"/>
              </a:rPr>
              <a:t>Versicolor</a:t>
            </a:r>
            <a:r>
              <a:rPr lang="zh-TW" altLang="en-US" dirty="0">
                <a:latin typeface="微軟正黑體" panose="020B0604030504040204" pitchFamily="34" charset="-120"/>
                <a:ea typeface="微軟正黑體" panose="020B0604030504040204" pitchFamily="34" charset="-120"/>
              </a:rPr>
              <a:t>及</a:t>
            </a:r>
            <a:r>
              <a:rPr lang="en-US" altLang="zh-TW" dirty="0" err="1">
                <a:latin typeface="微軟正黑體" panose="020B0604030504040204" pitchFamily="34" charset="-120"/>
                <a:ea typeface="微軟正黑體" panose="020B0604030504040204" pitchFamily="34" charset="-120"/>
              </a:rPr>
              <a:t>Virgina</a:t>
            </a:r>
            <a:r>
              <a:rPr lang="zh-TW" altLang="en-US" dirty="0">
                <a:latin typeface="微軟正黑體" panose="020B0604030504040204" pitchFamily="34" charset="-120"/>
                <a:ea typeface="微軟正黑體" panose="020B0604030504040204" pitchFamily="34" charset="-120"/>
              </a:rPr>
              <a:t>不容易分辨</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 那應當如何選取？</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 計算相關係數（</a:t>
            </a:r>
            <a:r>
              <a:rPr lang="en-US" altLang="zh-TW" dirty="0">
                <a:latin typeface="微軟正黑體" panose="020B0604030504040204" pitchFamily="34" charset="-120"/>
                <a:ea typeface="微軟正黑體" panose="020B0604030504040204" pitchFamily="34" charset="-120"/>
              </a:rPr>
              <a:t>Correlation</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3330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5AB020-5590-7186-12B6-F961E64D0375}"/>
              </a:ext>
            </a:extLst>
          </p:cNvPr>
          <p:cNvSpPr>
            <a:spLocks noGrp="1"/>
          </p:cNvSpPr>
          <p:nvPr>
            <p:ph type="title"/>
          </p:nvPr>
        </p:nvSpPr>
        <p:spPr/>
        <p:txBody>
          <a:bodyPr>
            <a:normAutofit/>
          </a:bodyPr>
          <a:lstStyle/>
          <a:p>
            <a:r>
              <a:rPr lang="en-US" altLang="zh-TW" dirty="0" err="1">
                <a:latin typeface="微軟正黑體" panose="020B0604030504040204" pitchFamily="34" charset="-120"/>
                <a:ea typeface="微軟正黑體" panose="020B0604030504040204" pitchFamily="34" charset="-120"/>
              </a:rPr>
              <a:t>HeatMap</a:t>
            </a:r>
            <a:endParaRPr lang="zh-TW" altLang="en-US" dirty="0">
              <a:latin typeface="微軟正黑體" panose="020B0604030504040204" pitchFamily="34" charset="-120"/>
              <a:ea typeface="微軟正黑體" panose="020B0604030504040204" pitchFamily="34" charset="-120"/>
            </a:endParaRPr>
          </a:p>
        </p:txBody>
      </p:sp>
      <p:pic>
        <p:nvPicPr>
          <p:cNvPr id="5" name="內容版面配置區 4" descr="一張含有 圖表 的圖片&#10;&#10;自動產生的描述">
            <a:extLst>
              <a:ext uri="{FF2B5EF4-FFF2-40B4-BE49-F238E27FC236}">
                <a16:creationId xmlns:a16="http://schemas.microsoft.com/office/drawing/2014/main" id="{5263AD00-3B20-4E70-B62F-90A3DC090F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47" y="2095406"/>
            <a:ext cx="5080028" cy="4689257"/>
          </a:xfrm>
          <a:ln w="3175">
            <a:solidFill>
              <a:schemeClr val="tx1"/>
            </a:solidFill>
          </a:ln>
        </p:spPr>
      </p:pic>
      <p:graphicFrame>
        <p:nvGraphicFramePr>
          <p:cNvPr id="10" name="表格 9">
            <a:extLst>
              <a:ext uri="{FF2B5EF4-FFF2-40B4-BE49-F238E27FC236}">
                <a16:creationId xmlns:a16="http://schemas.microsoft.com/office/drawing/2014/main" id="{2A2ECE11-A764-4A35-27B1-A5332A558988}"/>
              </a:ext>
            </a:extLst>
          </p:cNvPr>
          <p:cNvGraphicFramePr>
            <a:graphicFrameLocks noGrp="1"/>
          </p:cNvGraphicFramePr>
          <p:nvPr>
            <p:extLst>
              <p:ext uri="{D42A27DB-BD31-4B8C-83A1-F6EECF244321}">
                <p14:modId xmlns:p14="http://schemas.microsoft.com/office/powerpoint/2010/main" val="3189143516"/>
              </p:ext>
            </p:extLst>
          </p:nvPr>
        </p:nvGraphicFramePr>
        <p:xfrm>
          <a:off x="6095999" y="2163390"/>
          <a:ext cx="4840942" cy="3331974"/>
        </p:xfrm>
        <a:graphic>
          <a:graphicData uri="http://schemas.openxmlformats.org/drawingml/2006/table">
            <a:tbl>
              <a:tblPr>
                <a:tableStyleId>{5C22544A-7EE6-4342-B048-85BDC9FD1C3A}</a:tableStyleId>
              </a:tblPr>
              <a:tblGrid>
                <a:gridCol w="2420471">
                  <a:extLst>
                    <a:ext uri="{9D8B030D-6E8A-4147-A177-3AD203B41FA5}">
                      <a16:colId xmlns:a16="http://schemas.microsoft.com/office/drawing/2014/main" val="2106360162"/>
                    </a:ext>
                  </a:extLst>
                </a:gridCol>
                <a:gridCol w="2420471">
                  <a:extLst>
                    <a:ext uri="{9D8B030D-6E8A-4147-A177-3AD203B41FA5}">
                      <a16:colId xmlns:a16="http://schemas.microsoft.com/office/drawing/2014/main" val="2923302569"/>
                    </a:ext>
                  </a:extLst>
                </a:gridCol>
              </a:tblGrid>
              <a:tr h="555329">
                <a:tc>
                  <a:txBody>
                    <a:bodyPr/>
                    <a:lstStyle/>
                    <a:p>
                      <a:pPr algn="ctr" fontAlgn="ctr"/>
                      <a:r>
                        <a:rPr lang="zh-TW" altLang="en-US" sz="1200" u="none" strike="noStrike" dirty="0">
                          <a:effectLst/>
                          <a:latin typeface="微軟正黑體" panose="020B0604030504040204" pitchFamily="34" charset="-120"/>
                          <a:ea typeface="微軟正黑體" panose="020B0604030504040204" pitchFamily="34" charset="-120"/>
                        </a:rPr>
                        <a:t>　</a:t>
                      </a:r>
                      <a:r>
                        <a:rPr lang="en-US" altLang="zh-TW" sz="1200" u="none" strike="noStrike" dirty="0">
                          <a:effectLst/>
                          <a:latin typeface="微軟正黑體" panose="020B0604030504040204" pitchFamily="34" charset="-120"/>
                          <a:ea typeface="微軟正黑體" panose="020B0604030504040204" pitchFamily="34" charset="-120"/>
                        </a:rPr>
                        <a:t>Pearson Correlation</a:t>
                      </a: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species</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539029914"/>
                  </a:ext>
                </a:extLst>
              </a:tr>
              <a:tr h="555329">
                <a:tc>
                  <a:txBody>
                    <a:bodyPr/>
                    <a:lstStyle/>
                    <a:p>
                      <a:pPr algn="ctr" fontAlgn="ctr"/>
                      <a:r>
                        <a:rPr lang="en-US" sz="1200" u="none" strike="noStrike" dirty="0" err="1">
                          <a:effectLst/>
                          <a:latin typeface="微軟正黑體" panose="020B0604030504040204" pitchFamily="34" charset="-120"/>
                          <a:ea typeface="微軟正黑體" panose="020B0604030504040204" pitchFamily="34" charset="-120"/>
                        </a:rPr>
                        <a:t>sepal_length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0.783</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55640248"/>
                  </a:ext>
                </a:extLst>
              </a:tr>
              <a:tr h="555329">
                <a:tc>
                  <a:txBody>
                    <a:bodyPr/>
                    <a:lstStyle/>
                    <a:p>
                      <a:pPr algn="ctr" fontAlgn="ctr"/>
                      <a:r>
                        <a:rPr lang="en-US" sz="1200" u="none" strike="noStrike">
                          <a:effectLst/>
                          <a:latin typeface="微軟正黑體" panose="020B0604030504040204" pitchFamily="34" charset="-120"/>
                          <a:ea typeface="微軟正黑體" panose="020B0604030504040204" pitchFamily="34" charset="-120"/>
                        </a:rPr>
                        <a:t>sepal_width</a:t>
                      </a:r>
                      <a:endParaRPr lang="en-US" sz="1200" b="1"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-0.427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11267129"/>
                  </a:ext>
                </a:extLst>
              </a:tr>
              <a:tr h="555329">
                <a:tc>
                  <a:txBody>
                    <a:bodyPr/>
                    <a:lstStyle/>
                    <a:p>
                      <a:pPr algn="ctr" fontAlgn="ctr"/>
                      <a:r>
                        <a:rPr lang="en-US" sz="1200" u="none" strike="noStrike">
                          <a:effectLst/>
                          <a:latin typeface="微軟正黑體" panose="020B0604030504040204" pitchFamily="34" charset="-120"/>
                          <a:ea typeface="微軟正黑體" panose="020B0604030504040204" pitchFamily="34" charset="-120"/>
                        </a:rPr>
                        <a:t>petal_length</a:t>
                      </a:r>
                      <a:endParaRPr lang="en-US" sz="1200" b="1"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0.949</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023753372"/>
                  </a:ext>
                </a:extLst>
              </a:tr>
              <a:tr h="555329">
                <a:tc>
                  <a:txBody>
                    <a:bodyPr/>
                    <a:lstStyle/>
                    <a:p>
                      <a:pPr algn="ctr" fontAlgn="ctr"/>
                      <a:r>
                        <a:rPr lang="en-US" sz="1200" u="none" strike="noStrike" dirty="0" err="1">
                          <a:effectLst/>
                          <a:latin typeface="微軟正黑體" panose="020B0604030504040204" pitchFamily="34" charset="-120"/>
                          <a:ea typeface="微軟正黑體" panose="020B0604030504040204" pitchFamily="34" charset="-120"/>
                        </a:rPr>
                        <a:t>petal_width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0.957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4042905536"/>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species</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1.000</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916137202"/>
                  </a:ext>
                </a:extLst>
              </a:tr>
            </a:tbl>
          </a:graphicData>
        </a:graphic>
      </p:graphicFrame>
      <p:sp>
        <p:nvSpPr>
          <p:cNvPr id="11" name="橢圓 10">
            <a:extLst>
              <a:ext uri="{FF2B5EF4-FFF2-40B4-BE49-F238E27FC236}">
                <a16:creationId xmlns:a16="http://schemas.microsoft.com/office/drawing/2014/main" id="{5DD9FA67-CAED-F8F0-7822-5D8CAE29C084}"/>
              </a:ext>
            </a:extLst>
          </p:cNvPr>
          <p:cNvSpPr/>
          <p:nvPr/>
        </p:nvSpPr>
        <p:spPr>
          <a:xfrm>
            <a:off x="6095999" y="4440035"/>
            <a:ext cx="4966448" cy="48159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523730F5-1BB7-910B-5A63-A76052AEBDE0}"/>
              </a:ext>
            </a:extLst>
          </p:cNvPr>
          <p:cNvSpPr/>
          <p:nvPr/>
        </p:nvSpPr>
        <p:spPr>
          <a:xfrm>
            <a:off x="6221505" y="3804989"/>
            <a:ext cx="4840942" cy="5966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內容版面配置區 2">
            <a:extLst>
              <a:ext uri="{FF2B5EF4-FFF2-40B4-BE49-F238E27FC236}">
                <a16:creationId xmlns:a16="http://schemas.microsoft.com/office/drawing/2014/main" id="{06F9C9FD-077F-1E9C-EC62-46709CC02FCB}"/>
              </a:ext>
            </a:extLst>
          </p:cNvPr>
          <p:cNvSpPr txBox="1">
            <a:spLocks/>
          </p:cNvSpPr>
          <p:nvPr/>
        </p:nvSpPr>
        <p:spPr>
          <a:xfrm>
            <a:off x="6095999" y="5654111"/>
            <a:ext cx="4840942" cy="9926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dirty="0">
                <a:latin typeface="微軟正黑體" panose="020B0604030504040204" pitchFamily="34" charset="-120"/>
                <a:ea typeface="微軟正黑體" panose="020B0604030504040204" pitchFamily="34" charset="-120"/>
              </a:rPr>
              <a:t>選擇</a:t>
            </a:r>
            <a:r>
              <a:rPr lang="en-US" altLang="zh-TW" dirty="0">
                <a:latin typeface="微軟正黑體" panose="020B0604030504040204" pitchFamily="34" charset="-120"/>
                <a:ea typeface="微軟正黑體" panose="020B0604030504040204" pitchFamily="34" charset="-120"/>
              </a:rPr>
              <a:t>Petal Length</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&amp;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Petal Width</a:t>
            </a:r>
          </a:p>
        </p:txBody>
      </p:sp>
    </p:spTree>
    <p:extLst>
      <p:ext uri="{BB962C8B-B14F-4D97-AF65-F5344CB8AC3E}">
        <p14:creationId xmlns:p14="http://schemas.microsoft.com/office/powerpoint/2010/main" val="251902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再次檢視 </a:t>
            </a:r>
            <a:r>
              <a:rPr lang="en-US" altLang="zh-TW" dirty="0">
                <a:latin typeface="微軟正黑體" panose="020B0604030504040204" pitchFamily="34" charset="-120"/>
                <a:ea typeface="微軟正黑體" panose="020B0604030504040204" pitchFamily="34" charset="-120"/>
              </a:rPr>
              <a:t>petal length vs. petal width</a:t>
            </a:r>
            <a:endParaRPr lang="zh-TW" altLang="en-US" dirty="0">
              <a:latin typeface="微軟正黑體" panose="020B0604030504040204" pitchFamily="34" charset="-120"/>
              <a:ea typeface="微軟正黑體" panose="020B0604030504040204" pitchFamily="34" charset="-120"/>
            </a:endParaRPr>
          </a:p>
        </p:txBody>
      </p:sp>
      <p:pic>
        <p:nvPicPr>
          <p:cNvPr id="7" name="內容版面配置區 6" descr="一張含有 圖表 的圖片&#10;&#10;自動產生的描述">
            <a:extLst>
              <a:ext uri="{FF2B5EF4-FFF2-40B4-BE49-F238E27FC236}">
                <a16:creationId xmlns:a16="http://schemas.microsoft.com/office/drawing/2014/main" id="{DCC65AC9-1346-2607-BD3F-75F40F708B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1005" y="2200182"/>
            <a:ext cx="5120667" cy="4109178"/>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flipV="1">
            <a:off x="887506" y="4285129"/>
            <a:ext cx="3971365" cy="1739153"/>
          </a:xfrm>
          <a:prstGeom prst="line">
            <a:avLst/>
          </a:prstGeom>
          <a:ln w="38100">
            <a:solidFill>
              <a:schemeClr val="accent5">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 name="內容版面配置區 2">
            <a:extLst>
              <a:ext uri="{FF2B5EF4-FFF2-40B4-BE49-F238E27FC236}">
                <a16:creationId xmlns:a16="http://schemas.microsoft.com/office/drawing/2014/main" id="{F618E869-D4C5-0C83-AD6A-D734B5352670}"/>
              </a:ext>
            </a:extLst>
          </p:cNvPr>
          <p:cNvSpPr txBox="1">
            <a:spLocks/>
          </p:cNvSpPr>
          <p:nvPr/>
        </p:nvSpPr>
        <p:spPr>
          <a:xfrm>
            <a:off x="4858871" y="5921826"/>
            <a:ext cx="2102071" cy="77506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第一條 假想線</a:t>
            </a:r>
            <a:endParaRPr lang="en-US" altLang="zh-TW" sz="2000" dirty="0">
              <a:latin typeface="微軟正黑體" panose="020B0604030504040204" pitchFamily="34" charset="-120"/>
              <a:ea typeface="微軟正黑體" panose="020B0604030504040204" pitchFamily="34" charset="-120"/>
            </a:endParaRPr>
          </a:p>
        </p:txBody>
      </p:sp>
      <p:cxnSp>
        <p:nvCxnSpPr>
          <p:cNvPr id="8" name="直線接點 7">
            <a:extLst>
              <a:ext uri="{FF2B5EF4-FFF2-40B4-BE49-F238E27FC236}">
                <a16:creationId xmlns:a16="http://schemas.microsoft.com/office/drawing/2014/main" id="{B4F9D3C0-523A-D8CA-8EAD-17CE62A2B6F4}"/>
              </a:ext>
            </a:extLst>
          </p:cNvPr>
          <p:cNvCxnSpPr>
            <a:cxnSpLocks/>
          </p:cNvCxnSpPr>
          <p:nvPr/>
        </p:nvCxnSpPr>
        <p:spPr>
          <a:xfrm flipH="1" flipV="1">
            <a:off x="1968601" y="2943586"/>
            <a:ext cx="3971365" cy="1739153"/>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9" name="內容版面配置區 2">
            <a:extLst>
              <a:ext uri="{FF2B5EF4-FFF2-40B4-BE49-F238E27FC236}">
                <a16:creationId xmlns:a16="http://schemas.microsoft.com/office/drawing/2014/main" id="{92663609-5DE3-F764-F1BB-AB23A056ADDF}"/>
              </a:ext>
            </a:extLst>
          </p:cNvPr>
          <p:cNvSpPr txBox="1">
            <a:spLocks/>
          </p:cNvSpPr>
          <p:nvPr/>
        </p:nvSpPr>
        <p:spPr>
          <a:xfrm>
            <a:off x="5909906" y="4642552"/>
            <a:ext cx="2102071" cy="77506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第二條 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9416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切分資料</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Train-Test-Split</a:t>
            </a:r>
            <a:endParaRPr lang="zh-TW" altLang="en-US" sz="3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2220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pic>
        <p:nvPicPr>
          <p:cNvPr id="8" name="內容版面配置區 7" descr="Train/Test Split and Cross Validation - A Python Tutorial - AlgoTrading101  Blog">
            <a:extLst>
              <a:ext uri="{FF2B5EF4-FFF2-40B4-BE49-F238E27FC236}">
                <a16:creationId xmlns:a16="http://schemas.microsoft.com/office/drawing/2014/main" id="{545FB308-B3C3-4A10-9A69-49AADF9C4547}"/>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53405"/>
          <a:stretch/>
        </p:blipFill>
        <p:spPr bwMode="auto">
          <a:xfrm>
            <a:off x="547702" y="2819852"/>
            <a:ext cx="11223275" cy="2817019"/>
          </a:xfrm>
          <a:prstGeom prst="rect">
            <a:avLst/>
          </a:prstGeom>
          <a:noFill/>
          <a:ln w="3175">
            <a:solidFill>
              <a:schemeClr val="tx1"/>
            </a:solidFill>
          </a:ln>
        </p:spPr>
      </p:pic>
      <p:sp>
        <p:nvSpPr>
          <p:cNvPr id="11" name="內容版面配置區 2">
            <a:extLst>
              <a:ext uri="{FF2B5EF4-FFF2-40B4-BE49-F238E27FC236}">
                <a16:creationId xmlns:a16="http://schemas.microsoft.com/office/drawing/2014/main" id="{F9376B7E-0B16-A96A-53D3-EBDE9BD75AE0}"/>
              </a:ext>
            </a:extLst>
          </p:cNvPr>
          <p:cNvSpPr txBox="1">
            <a:spLocks/>
          </p:cNvSpPr>
          <p:nvPr/>
        </p:nvSpPr>
        <p:spPr>
          <a:xfrm>
            <a:off x="547703" y="2146956"/>
            <a:ext cx="2565887" cy="57309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3000" dirty="0">
                <a:latin typeface="微軟正黑體" panose="020B0604030504040204" pitchFamily="34" charset="-120"/>
                <a:ea typeface="微軟正黑體" panose="020B0604030504040204" pitchFamily="34" charset="-120"/>
              </a:rPr>
              <a:t>比例</a:t>
            </a:r>
            <a:endParaRPr lang="en-US" altLang="zh-TW" sz="3000" dirty="0">
              <a:latin typeface="微軟正黑體" panose="020B0604030504040204" pitchFamily="34" charset="-120"/>
              <a:ea typeface="微軟正黑體" panose="020B0604030504040204" pitchFamily="34" charset="-120"/>
            </a:endParaRPr>
          </a:p>
        </p:txBody>
      </p:sp>
      <p:sp>
        <p:nvSpPr>
          <p:cNvPr id="14" name="內容版面配置區 2">
            <a:extLst>
              <a:ext uri="{FF2B5EF4-FFF2-40B4-BE49-F238E27FC236}">
                <a16:creationId xmlns:a16="http://schemas.microsoft.com/office/drawing/2014/main" id="{5BEC9734-CC0A-33F0-FF06-2EB71681045D}"/>
              </a:ext>
            </a:extLst>
          </p:cNvPr>
          <p:cNvSpPr txBox="1">
            <a:spLocks/>
          </p:cNvSpPr>
          <p:nvPr/>
        </p:nvSpPr>
        <p:spPr>
          <a:xfrm>
            <a:off x="9078411" y="5636871"/>
            <a:ext cx="2565887" cy="57309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dirty="0" err="1">
                <a:latin typeface="微軟正黑體" panose="020B0604030504040204" pitchFamily="34" charset="-120"/>
                <a:ea typeface="微軟正黑體" panose="020B0604030504040204" pitchFamily="34" charset="-120"/>
              </a:rPr>
              <a:t>Test_Size</a:t>
            </a:r>
            <a:r>
              <a:rPr lang="zh-TW" altLang="en-US" sz="2500" dirty="0">
                <a:latin typeface="微軟正黑體" panose="020B0604030504040204" pitchFamily="34" charset="-120"/>
                <a:ea typeface="微軟正黑體" panose="020B0604030504040204" pitchFamily="34" charset="-120"/>
              </a:rPr>
              <a:t>：</a:t>
            </a:r>
            <a:r>
              <a:rPr lang="en-US" altLang="zh-TW" sz="2500" dirty="0">
                <a:latin typeface="微軟正黑體" panose="020B0604030504040204" pitchFamily="34" charset="-120"/>
                <a:ea typeface="微軟正黑體" panose="020B0604030504040204" pitchFamily="34" charset="-120"/>
              </a:rPr>
              <a:t>20%</a:t>
            </a:r>
            <a:br>
              <a:rPr lang="en-US" altLang="zh-TW" sz="2500" dirty="0">
                <a:latin typeface="微軟正黑體" panose="020B0604030504040204" pitchFamily="34" charset="-120"/>
                <a:ea typeface="微軟正黑體" panose="020B0604030504040204" pitchFamily="34" charset="-120"/>
              </a:rPr>
            </a:br>
            <a:r>
              <a:rPr lang="en-US" altLang="zh-TW" sz="2500" dirty="0">
                <a:latin typeface="微軟正黑體" panose="020B0604030504040204" pitchFamily="34" charset="-120"/>
                <a:ea typeface="微軟正黑體" panose="020B0604030504040204" pitchFamily="34" charset="-120"/>
              </a:rPr>
              <a:t>30</a:t>
            </a:r>
            <a:r>
              <a:rPr lang="zh-TW" altLang="en-US" sz="2500" dirty="0">
                <a:latin typeface="微軟正黑體" panose="020B0604030504040204" pitchFamily="34" charset="-120"/>
                <a:ea typeface="微軟正黑體" panose="020B0604030504040204" pitchFamily="34" charset="-120"/>
              </a:rPr>
              <a:t>筆</a:t>
            </a:r>
            <a:endParaRPr lang="en-US" altLang="zh-TW" sz="2500" dirty="0">
              <a:latin typeface="微軟正黑體" panose="020B0604030504040204" pitchFamily="34" charset="-120"/>
              <a:ea typeface="微軟正黑體" panose="020B0604030504040204" pitchFamily="34" charset="-120"/>
            </a:endParaRPr>
          </a:p>
        </p:txBody>
      </p:sp>
      <p:sp>
        <p:nvSpPr>
          <p:cNvPr id="16" name="文字方塊 15">
            <a:extLst>
              <a:ext uri="{FF2B5EF4-FFF2-40B4-BE49-F238E27FC236}">
                <a16:creationId xmlns:a16="http://schemas.microsoft.com/office/drawing/2014/main" id="{6F1C29B7-8EFF-B9CB-4645-789D788CA291}"/>
              </a:ext>
            </a:extLst>
          </p:cNvPr>
          <p:cNvSpPr txBox="1"/>
          <p:nvPr/>
        </p:nvSpPr>
        <p:spPr>
          <a:xfrm>
            <a:off x="886910" y="5736674"/>
            <a:ext cx="4453359" cy="861774"/>
          </a:xfrm>
          <a:prstGeom prst="rect">
            <a:avLst/>
          </a:prstGeom>
          <a:noFill/>
        </p:spPr>
        <p:txBody>
          <a:bodyPr wrap="square">
            <a:spAutoFit/>
          </a:bodyPr>
          <a:lstStyle/>
          <a:p>
            <a:pPr marL="0" indent="0">
              <a:buNone/>
            </a:pPr>
            <a:r>
              <a:rPr lang="en-US" altLang="zh-TW" sz="2500" dirty="0" err="1">
                <a:latin typeface="微軟正黑體" panose="020B0604030504040204" pitchFamily="34" charset="-120"/>
                <a:ea typeface="微軟正黑體" panose="020B0604030504040204" pitchFamily="34" charset="-120"/>
              </a:rPr>
              <a:t>Train_Size</a:t>
            </a:r>
            <a:r>
              <a:rPr lang="zh-TW" altLang="en-US" sz="2500" dirty="0">
                <a:latin typeface="微軟正黑體" panose="020B0604030504040204" pitchFamily="34" charset="-120"/>
                <a:ea typeface="微軟正黑體" panose="020B0604030504040204" pitchFamily="34" charset="-120"/>
              </a:rPr>
              <a:t>：</a:t>
            </a:r>
            <a:r>
              <a:rPr lang="en-US" altLang="zh-TW" sz="2500" dirty="0">
                <a:latin typeface="微軟正黑體" panose="020B0604030504040204" pitchFamily="34" charset="-120"/>
                <a:ea typeface="微軟正黑體" panose="020B0604030504040204" pitchFamily="34" charset="-120"/>
              </a:rPr>
              <a:t>70%</a:t>
            </a:r>
            <a:br>
              <a:rPr lang="en-US" altLang="zh-TW" sz="2500" dirty="0">
                <a:latin typeface="微軟正黑體" panose="020B0604030504040204" pitchFamily="34" charset="-120"/>
                <a:ea typeface="微軟正黑體" panose="020B0604030504040204" pitchFamily="34" charset="-120"/>
              </a:rPr>
            </a:br>
            <a:r>
              <a:rPr lang="en-US" altLang="zh-TW" sz="2500" dirty="0">
                <a:latin typeface="微軟正黑體" panose="020B0604030504040204" pitchFamily="34" charset="-120"/>
                <a:ea typeface="微軟正黑體" panose="020B0604030504040204" pitchFamily="34" charset="-120"/>
              </a:rPr>
              <a:t>105</a:t>
            </a:r>
            <a:r>
              <a:rPr lang="zh-TW" altLang="en-US" sz="2500" dirty="0">
                <a:latin typeface="微軟正黑體" panose="020B0604030504040204" pitchFamily="34" charset="-120"/>
                <a:ea typeface="微軟正黑體" panose="020B0604030504040204" pitchFamily="34" charset="-120"/>
              </a:rPr>
              <a:t>筆</a:t>
            </a:r>
            <a:endParaRPr lang="en-US" altLang="zh-TW" sz="2500" dirty="0">
              <a:latin typeface="微軟正黑體" panose="020B0604030504040204" pitchFamily="34" charset="-120"/>
              <a:ea typeface="微軟正黑體" panose="020B0604030504040204" pitchFamily="34" charset="-120"/>
            </a:endParaRPr>
          </a:p>
        </p:txBody>
      </p:sp>
      <p:pic>
        <p:nvPicPr>
          <p:cNvPr id="3" name="圖片 2">
            <a:extLst>
              <a:ext uri="{FF2B5EF4-FFF2-40B4-BE49-F238E27FC236}">
                <a16:creationId xmlns:a16="http://schemas.microsoft.com/office/drawing/2014/main" id="{997BE371-B751-4350-DF4F-C59264D52704}"/>
              </a:ext>
            </a:extLst>
          </p:cNvPr>
          <p:cNvPicPr>
            <a:picLocks noChangeAspect="1"/>
          </p:cNvPicPr>
          <p:nvPr/>
        </p:nvPicPr>
        <p:blipFill>
          <a:blip r:embed="rId4"/>
          <a:stretch>
            <a:fillRect/>
          </a:stretch>
        </p:blipFill>
        <p:spPr>
          <a:xfrm>
            <a:off x="9205089" y="2146956"/>
            <a:ext cx="2565887" cy="1477632"/>
          </a:xfrm>
          <a:prstGeom prst="rect">
            <a:avLst/>
          </a:prstGeom>
          <a:noFill/>
          <a:ln w="3175">
            <a:solidFill>
              <a:schemeClr val="tx1"/>
            </a:solidFill>
          </a:ln>
        </p:spPr>
      </p:pic>
    </p:spTree>
    <p:extLst>
      <p:ext uri="{BB962C8B-B14F-4D97-AF65-F5344CB8AC3E}">
        <p14:creationId xmlns:p14="http://schemas.microsoft.com/office/powerpoint/2010/main" val="299515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lstStyle/>
          <a:p>
            <a:pPr marL="0" indent="0">
              <a:buNone/>
            </a:pPr>
            <a:r>
              <a:rPr lang="en-US" altLang="zh-TW" dirty="0">
                <a:latin typeface="微軟正黑體" panose="020B0604030504040204" pitchFamily="34" charset="-120"/>
                <a:ea typeface="微軟正黑體" panose="020B0604030504040204" pitchFamily="34" charset="-120"/>
              </a:rPr>
              <a:t>Parameters</a:t>
            </a:r>
          </a:p>
          <a:p>
            <a:r>
              <a:rPr lang="en-US" altLang="zh-TW" dirty="0" err="1">
                <a:latin typeface="微軟正黑體" panose="020B0604030504040204" pitchFamily="34" charset="-120"/>
                <a:ea typeface="微軟正黑體" panose="020B0604030504040204" pitchFamily="34" charset="-120"/>
              </a:rPr>
              <a:t>Train_Size</a:t>
            </a:r>
            <a:r>
              <a:rPr lang="zh-TW" altLang="en-US" dirty="0">
                <a:latin typeface="微軟正黑體" panose="020B0604030504040204" pitchFamily="34" charset="-120"/>
                <a:ea typeface="微軟正黑體" panose="020B0604030504040204" pitchFamily="34" charset="-120"/>
              </a:rPr>
              <a:t>：用多少資料訓練，這邊設定</a:t>
            </a:r>
            <a:r>
              <a:rPr lang="en-US" altLang="zh-TW" i="1" dirty="0">
                <a:latin typeface="微軟正黑體" panose="020B0604030504040204" pitchFamily="34" charset="-120"/>
                <a:ea typeface="微軟正黑體" panose="020B0604030504040204" pitchFamily="34" charset="-120"/>
              </a:rPr>
              <a:t>0.7</a:t>
            </a:r>
          </a:p>
          <a:p>
            <a:r>
              <a:rPr lang="en-US" altLang="zh-TW" dirty="0" err="1">
                <a:latin typeface="微軟正黑體" panose="020B0604030504040204" pitchFamily="34" charset="-120"/>
                <a:ea typeface="微軟正黑體" panose="020B0604030504040204" pitchFamily="34" charset="-120"/>
              </a:rPr>
              <a:t>Test_Size</a:t>
            </a:r>
            <a:r>
              <a:rPr lang="zh-TW" altLang="en-US" dirty="0">
                <a:latin typeface="微軟正黑體" panose="020B0604030504040204" pitchFamily="34" charset="-120"/>
                <a:ea typeface="微軟正黑體" panose="020B0604030504040204" pitchFamily="34" charset="-120"/>
              </a:rPr>
              <a:t> ：用多少資料測試，這邊設定</a:t>
            </a:r>
            <a:r>
              <a:rPr lang="en-US" altLang="zh-TW" i="1" dirty="0">
                <a:latin typeface="微軟正黑體" panose="020B0604030504040204" pitchFamily="34" charset="-120"/>
                <a:ea typeface="微軟正黑體" panose="020B0604030504040204" pitchFamily="34" charset="-120"/>
              </a:rPr>
              <a:t>0.2</a:t>
            </a:r>
          </a:p>
          <a:p>
            <a:r>
              <a:rPr lang="en-US" altLang="zh-TW" b="1" dirty="0">
                <a:latin typeface="微軟正黑體" panose="020B0604030504040204" pitchFamily="34" charset="-120"/>
                <a:ea typeface="微軟正黑體" panose="020B0604030504040204" pitchFamily="34" charset="-120"/>
              </a:rPr>
              <a:t>shuffle</a:t>
            </a:r>
            <a:r>
              <a:rPr lang="zh-TW" altLang="en-US" dirty="0">
                <a:latin typeface="微軟正黑體" panose="020B0604030504040204" pitchFamily="34" charset="-120"/>
                <a:ea typeface="微軟正黑體" panose="020B0604030504040204" pitchFamily="34" charset="-120"/>
              </a:rPr>
              <a:t>：是否要隨機抽樣 → 此資料集必須要設定</a:t>
            </a:r>
            <a:r>
              <a:rPr lang="en-US" altLang="zh-TW" dirty="0">
                <a:latin typeface="微軟正黑體" panose="020B0604030504040204" pitchFamily="34" charset="-120"/>
                <a:ea typeface="微軟正黑體" panose="020B0604030504040204" pitchFamily="34" charset="-120"/>
              </a:rPr>
              <a:t>True</a:t>
            </a:r>
          </a:p>
          <a:p>
            <a:r>
              <a:rPr lang="en-US" altLang="zh-TW" b="1" dirty="0">
                <a:latin typeface="微軟正黑體" panose="020B0604030504040204" pitchFamily="34" charset="-120"/>
                <a:ea typeface="微軟正黑體" panose="020B0604030504040204" pitchFamily="34" charset="-120"/>
              </a:rPr>
              <a:t>stratify</a:t>
            </a:r>
            <a:r>
              <a:rPr lang="zh-TW" altLang="en-US" dirty="0">
                <a:latin typeface="微軟正黑體" panose="020B0604030504040204" pitchFamily="34" charset="-120"/>
                <a:ea typeface="微軟正黑體" panose="020B0604030504040204" pitchFamily="34" charset="-120"/>
              </a:rPr>
              <a:t> ：如何抽樣 → 依照原始</a:t>
            </a:r>
            <a:r>
              <a:rPr lang="en-US" altLang="zh-TW" dirty="0">
                <a:latin typeface="微軟正黑體" panose="020B0604030504040204" pitchFamily="34" charset="-120"/>
                <a:ea typeface="微軟正黑體" panose="020B0604030504040204" pitchFamily="34" charset="-120"/>
              </a:rPr>
              <a:t>'species'</a:t>
            </a:r>
            <a:r>
              <a:rPr lang="zh-TW" altLang="en-US">
                <a:latin typeface="微軟正黑體" panose="020B0604030504040204" pitchFamily="34" charset="-120"/>
                <a:ea typeface="微軟正黑體" panose="020B0604030504040204" pitchFamily="34" charset="-120"/>
              </a:rPr>
              <a:t>分布</a:t>
            </a:r>
            <a:endParaRPr lang="zh-TW" altLang="en-US" dirty="0">
              <a:latin typeface="微軟正黑體" panose="020B0604030504040204" pitchFamily="34" charset="-120"/>
              <a:ea typeface="微軟正黑體" panose="020B0604030504040204" pitchFamily="34" charset="-120"/>
            </a:endParaRPr>
          </a:p>
        </p:txBody>
      </p:sp>
      <p:pic>
        <p:nvPicPr>
          <p:cNvPr id="9" name="圖片 8">
            <a:extLst>
              <a:ext uri="{FF2B5EF4-FFF2-40B4-BE49-F238E27FC236}">
                <a16:creationId xmlns:a16="http://schemas.microsoft.com/office/drawing/2014/main" id="{8FD7910A-8362-0370-E6CE-7EA93A161E2D}"/>
              </a:ext>
            </a:extLst>
          </p:cNvPr>
          <p:cNvPicPr>
            <a:picLocks noChangeAspect="1"/>
          </p:cNvPicPr>
          <p:nvPr/>
        </p:nvPicPr>
        <p:blipFill>
          <a:blip r:embed="rId3"/>
          <a:stretch>
            <a:fillRect/>
          </a:stretch>
        </p:blipFill>
        <p:spPr>
          <a:xfrm>
            <a:off x="578734" y="5129784"/>
            <a:ext cx="11217202" cy="587843"/>
          </a:xfrm>
          <a:prstGeom prst="rect">
            <a:avLst/>
          </a:prstGeom>
          <a:noFill/>
          <a:ln w="3175">
            <a:solidFill>
              <a:schemeClr val="tx1"/>
            </a:solidFill>
          </a:ln>
        </p:spPr>
      </p:pic>
    </p:spTree>
    <p:extLst>
      <p:ext uri="{BB962C8B-B14F-4D97-AF65-F5344CB8AC3E}">
        <p14:creationId xmlns:p14="http://schemas.microsoft.com/office/powerpoint/2010/main" val="1352900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normAutofit/>
          </a:bodyPr>
          <a:lstStyle/>
          <a:p>
            <a:r>
              <a:rPr lang="en-US" altLang="zh-TW" sz="3000" b="1" dirty="0">
                <a:latin typeface="微軟正黑體" panose="020B0604030504040204" pitchFamily="34" charset="-120"/>
                <a:ea typeface="微軟正黑體" panose="020B0604030504040204" pitchFamily="34" charset="-120"/>
              </a:rPr>
              <a:t>shuffle</a:t>
            </a:r>
            <a:r>
              <a:rPr lang="zh-TW" altLang="en-US" sz="3000" dirty="0">
                <a:latin typeface="微軟正黑體" panose="020B0604030504040204" pitchFamily="34" charset="-120"/>
                <a:ea typeface="微軟正黑體" panose="020B0604030504040204" pitchFamily="34" charset="-120"/>
              </a:rPr>
              <a:t>：必須要設定</a:t>
            </a:r>
            <a:r>
              <a:rPr lang="en-US" altLang="zh-TW" sz="3000" dirty="0">
                <a:latin typeface="微軟正黑體" panose="020B0604030504040204" pitchFamily="34" charset="-120"/>
                <a:ea typeface="微軟正黑體" panose="020B0604030504040204" pitchFamily="34" charset="-120"/>
              </a:rPr>
              <a:t>True</a:t>
            </a:r>
          </a:p>
          <a:p>
            <a:r>
              <a:rPr lang="zh-TW" altLang="en-US" sz="3000" dirty="0">
                <a:latin typeface="微軟正黑體" panose="020B0604030504040204" pitchFamily="34" charset="-120"/>
                <a:ea typeface="微軟正黑體" panose="020B0604030504040204" pitchFamily="34" charset="-120"/>
              </a:rPr>
              <a:t>若使用</a:t>
            </a:r>
            <a:r>
              <a:rPr lang="en-US" altLang="zh-TW" sz="3000" dirty="0">
                <a:latin typeface="微軟正黑體" panose="020B0604030504040204" pitchFamily="34" charset="-120"/>
                <a:ea typeface="微軟正黑體" panose="020B0604030504040204" pitchFamily="34" charset="-120"/>
              </a:rPr>
              <a:t>False</a:t>
            </a:r>
            <a:r>
              <a:rPr lang="zh-TW" altLang="en-US" sz="3000" dirty="0">
                <a:latin typeface="微軟正黑體" panose="020B0604030504040204" pitchFamily="34" charset="-120"/>
                <a:ea typeface="微軟正黑體" panose="020B0604030504040204" pitchFamily="34" charset="-120"/>
              </a:rPr>
              <a:t>，則僅會選到前面的資料</a:t>
            </a:r>
          </a:p>
        </p:txBody>
      </p:sp>
      <p:pic>
        <p:nvPicPr>
          <p:cNvPr id="7" name="圖片 6">
            <a:extLst>
              <a:ext uri="{FF2B5EF4-FFF2-40B4-BE49-F238E27FC236}">
                <a16:creationId xmlns:a16="http://schemas.microsoft.com/office/drawing/2014/main" id="{72C92249-4285-5187-3765-A353BAFFF0A5}"/>
              </a:ext>
            </a:extLst>
          </p:cNvPr>
          <p:cNvPicPr>
            <a:picLocks noChangeAspect="1"/>
          </p:cNvPicPr>
          <p:nvPr/>
        </p:nvPicPr>
        <p:blipFill>
          <a:blip r:embed="rId3"/>
          <a:stretch>
            <a:fillRect/>
          </a:stretch>
        </p:blipFill>
        <p:spPr>
          <a:xfrm>
            <a:off x="3959540" y="4156462"/>
            <a:ext cx="3943350" cy="2477814"/>
          </a:xfrm>
          <a:prstGeom prst="rect">
            <a:avLst/>
          </a:prstGeom>
          <a:noFill/>
          <a:ln w="3175">
            <a:solidFill>
              <a:schemeClr val="tx1"/>
            </a:solidFill>
          </a:ln>
        </p:spPr>
      </p:pic>
      <p:pic>
        <p:nvPicPr>
          <p:cNvPr id="6" name="圖片 5">
            <a:extLst>
              <a:ext uri="{FF2B5EF4-FFF2-40B4-BE49-F238E27FC236}">
                <a16:creationId xmlns:a16="http://schemas.microsoft.com/office/drawing/2014/main" id="{641120C0-B16B-7EDF-1EAA-B2E54C897F09}"/>
              </a:ext>
            </a:extLst>
          </p:cNvPr>
          <p:cNvPicPr>
            <a:picLocks noChangeAspect="1"/>
          </p:cNvPicPr>
          <p:nvPr/>
        </p:nvPicPr>
        <p:blipFill>
          <a:blip r:embed="rId4"/>
          <a:stretch>
            <a:fillRect/>
          </a:stretch>
        </p:blipFill>
        <p:spPr>
          <a:xfrm>
            <a:off x="7986701" y="1728216"/>
            <a:ext cx="3743847" cy="4906060"/>
          </a:xfrm>
          <a:prstGeom prst="rect">
            <a:avLst/>
          </a:prstGeom>
          <a:noFill/>
          <a:ln w="3175">
            <a:solidFill>
              <a:schemeClr val="tx1"/>
            </a:solidFill>
          </a:ln>
        </p:spPr>
      </p:pic>
    </p:spTree>
    <p:extLst>
      <p:ext uri="{BB962C8B-B14F-4D97-AF65-F5344CB8AC3E}">
        <p14:creationId xmlns:p14="http://schemas.microsoft.com/office/powerpoint/2010/main" val="4057175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normAutofit/>
          </a:bodyPr>
          <a:lstStyle/>
          <a:p>
            <a:r>
              <a:rPr lang="en-US" altLang="zh-TW" sz="3000" b="1" dirty="0">
                <a:latin typeface="微軟正黑體" panose="020B0604030504040204" pitchFamily="34" charset="-120"/>
                <a:ea typeface="微軟正黑體" panose="020B0604030504040204" pitchFamily="34" charset="-120"/>
              </a:rPr>
              <a:t>stratify </a:t>
            </a:r>
            <a:r>
              <a:rPr lang="en-US" altLang="zh-TW" sz="3000" dirty="0">
                <a:latin typeface="微軟正黑體" panose="020B0604030504040204" pitchFamily="34" charset="-120"/>
                <a:ea typeface="微軟正黑體" panose="020B0604030504040204" pitchFamily="34" charset="-120"/>
              </a:rPr>
              <a:t>= species</a:t>
            </a:r>
            <a:r>
              <a:rPr lang="zh-TW" altLang="en-US" sz="3000" dirty="0">
                <a:latin typeface="微軟正黑體" panose="020B0604030504040204" pitchFamily="34" charset="-120"/>
                <a:ea typeface="微軟正黑體" panose="020B0604030504040204" pitchFamily="34" charset="-120"/>
              </a:rPr>
              <a:t> 分布</a:t>
            </a:r>
            <a:endParaRPr lang="en-US" altLang="zh-TW" sz="3000" dirty="0">
              <a:latin typeface="微軟正黑體" panose="020B0604030504040204" pitchFamily="34" charset="-120"/>
              <a:ea typeface="微軟正黑體" panose="020B0604030504040204" pitchFamily="34" charset="-120"/>
            </a:endParaRPr>
          </a:p>
          <a:p>
            <a:r>
              <a:rPr lang="en-US" altLang="zh-TW" sz="3000" dirty="0">
                <a:latin typeface="微軟正黑體" panose="020B0604030504040204" pitchFamily="34" charset="-120"/>
                <a:ea typeface="微軟正黑體" panose="020B0604030504040204" pitchFamily="34" charset="-120"/>
              </a:rPr>
              <a:t>Otherwise</a:t>
            </a:r>
            <a:r>
              <a:rPr lang="zh-TW" altLang="en-US" sz="3000" dirty="0">
                <a:latin typeface="微軟正黑體" panose="020B0604030504040204" pitchFamily="34" charset="-120"/>
                <a:ea typeface="微軟正黑體" panose="020B0604030504040204" pitchFamily="34" charset="-120"/>
              </a:rPr>
              <a:t>：抽樣不均勻，靠運氣</a:t>
            </a:r>
          </a:p>
        </p:txBody>
      </p:sp>
      <p:pic>
        <p:nvPicPr>
          <p:cNvPr id="13" name="圖片 12">
            <a:extLst>
              <a:ext uri="{FF2B5EF4-FFF2-40B4-BE49-F238E27FC236}">
                <a16:creationId xmlns:a16="http://schemas.microsoft.com/office/drawing/2014/main" id="{C5370B96-54C0-BFA6-5B4C-ED9608365D54}"/>
              </a:ext>
            </a:extLst>
          </p:cNvPr>
          <p:cNvPicPr>
            <a:picLocks noChangeAspect="1"/>
          </p:cNvPicPr>
          <p:nvPr/>
        </p:nvPicPr>
        <p:blipFill>
          <a:blip r:embed="rId3"/>
          <a:stretch>
            <a:fillRect/>
          </a:stretch>
        </p:blipFill>
        <p:spPr>
          <a:xfrm>
            <a:off x="6017392" y="3574532"/>
            <a:ext cx="4652703" cy="2892221"/>
          </a:xfrm>
          <a:prstGeom prst="rect">
            <a:avLst/>
          </a:prstGeom>
          <a:noFill/>
          <a:ln w="3175">
            <a:solidFill>
              <a:schemeClr val="tx1"/>
            </a:solidFill>
          </a:ln>
        </p:spPr>
      </p:pic>
      <p:graphicFrame>
        <p:nvGraphicFramePr>
          <p:cNvPr id="16" name="圖表 15">
            <a:extLst>
              <a:ext uri="{FF2B5EF4-FFF2-40B4-BE49-F238E27FC236}">
                <a16:creationId xmlns:a16="http://schemas.microsoft.com/office/drawing/2014/main" id="{D8AFD489-190A-C4B0-2961-97842B402DA6}"/>
              </a:ext>
            </a:extLst>
          </p:cNvPr>
          <p:cNvGraphicFramePr>
            <a:graphicFrameLocks/>
          </p:cNvGraphicFramePr>
          <p:nvPr>
            <p:extLst>
              <p:ext uri="{D42A27DB-BD31-4B8C-83A1-F6EECF244321}">
                <p14:modId xmlns:p14="http://schemas.microsoft.com/office/powerpoint/2010/main" val="3668397141"/>
              </p:ext>
            </p:extLst>
          </p:nvPr>
        </p:nvGraphicFramePr>
        <p:xfrm>
          <a:off x="578733" y="3428999"/>
          <a:ext cx="5233487" cy="317149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82118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D1252F-A159-EE54-62D4-599B9BC32414}"/>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resample</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C5762B57-9F71-E986-0B26-5FCBBBF7B2D8}"/>
              </a:ext>
            </a:extLst>
          </p:cNvPr>
          <p:cNvSpPr>
            <a:spLocks noGrp="1"/>
          </p:cNvSpPr>
          <p:nvPr>
            <p:ph idx="1"/>
          </p:nvPr>
        </p:nvSpPr>
        <p:spPr>
          <a:xfrm>
            <a:off x="546538" y="2186152"/>
            <a:ext cx="10737158" cy="3986048"/>
          </a:xfrm>
        </p:spPr>
        <p:txBody>
          <a:bodyPr/>
          <a:lstStyle/>
          <a:p>
            <a:pPr marL="0" indent="0">
              <a:buNone/>
            </a:pPr>
            <a:r>
              <a:rPr lang="zh-TW" altLang="en-US" sz="3000" dirty="0">
                <a:latin typeface="微軟正黑體" panose="020B0604030504040204" pitchFamily="34" charset="-120"/>
                <a:ea typeface="微軟正黑體" panose="020B0604030504040204" pitchFamily="34" charset="-120"/>
              </a:rPr>
              <a:t>或者可以利用</a:t>
            </a:r>
            <a:r>
              <a:rPr lang="en-US" altLang="zh-TW" sz="3000" dirty="0">
                <a:latin typeface="微軟正黑體" panose="020B0604030504040204" pitchFamily="34" charset="-120"/>
                <a:ea typeface="微軟正黑體" panose="020B0604030504040204" pitchFamily="34" charset="-120"/>
              </a:rPr>
              <a:t>resample</a:t>
            </a:r>
            <a:r>
              <a:rPr lang="zh-TW" altLang="en-US" sz="3000" dirty="0">
                <a:latin typeface="微軟正黑體" panose="020B0604030504040204" pitchFamily="34" charset="-120"/>
                <a:ea typeface="微軟正黑體" panose="020B0604030504040204" pitchFamily="34" charset="-120"/>
              </a:rPr>
              <a:t>，取得訓練資料</a:t>
            </a:r>
            <a:endParaRPr lang="en-US" altLang="zh-TW" sz="3000"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仍會是均勻的資料分布</a:t>
            </a:r>
            <a:br>
              <a:rPr lang="en-US" altLang="zh-TW" dirty="0">
                <a:latin typeface="微軟正黑體" panose="020B0604030504040204" pitchFamily="34" charset="-120"/>
                <a:ea typeface="微軟正黑體" panose="020B0604030504040204" pitchFamily="34" charset="-120"/>
              </a:rPr>
            </a:br>
            <a:endParaRPr lang="zh-TW" altLang="en-US"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CA3649C1-8AFA-1BAC-4698-1C8FF7457E21}"/>
              </a:ext>
            </a:extLst>
          </p:cNvPr>
          <p:cNvPicPr>
            <a:picLocks noChangeAspect="1"/>
          </p:cNvPicPr>
          <p:nvPr/>
        </p:nvPicPr>
        <p:blipFill>
          <a:blip r:embed="rId3"/>
          <a:stretch>
            <a:fillRect/>
          </a:stretch>
        </p:blipFill>
        <p:spPr>
          <a:xfrm>
            <a:off x="546538" y="3628261"/>
            <a:ext cx="11024898" cy="933663"/>
          </a:xfrm>
          <a:prstGeom prst="rect">
            <a:avLst/>
          </a:prstGeom>
          <a:noFill/>
          <a:ln w="3175">
            <a:solidFill>
              <a:schemeClr val="tx1"/>
            </a:solidFill>
          </a:ln>
        </p:spPr>
      </p:pic>
      <p:sp>
        <p:nvSpPr>
          <p:cNvPr id="8" name="內容版面配置區 2">
            <a:extLst>
              <a:ext uri="{FF2B5EF4-FFF2-40B4-BE49-F238E27FC236}">
                <a16:creationId xmlns:a16="http://schemas.microsoft.com/office/drawing/2014/main" id="{780CAD83-B78E-B3FB-AF32-608ECC51BB8E}"/>
              </a:ext>
            </a:extLst>
          </p:cNvPr>
          <p:cNvSpPr txBox="1">
            <a:spLocks/>
          </p:cNvSpPr>
          <p:nvPr/>
        </p:nvSpPr>
        <p:spPr>
          <a:xfrm>
            <a:off x="546538" y="4840539"/>
            <a:ext cx="10737158" cy="162143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dirty="0">
                <a:latin typeface="微軟正黑體" panose="020B0604030504040204" pitchFamily="34" charset="-120"/>
                <a:ea typeface="微軟正黑體" panose="020B0604030504040204" pitchFamily="34" charset="-120"/>
              </a:rPr>
              <a:t>resample</a:t>
            </a:r>
          </a:p>
          <a:p>
            <a:r>
              <a:rPr lang="zh-TW" altLang="en-US" b="1" dirty="0">
                <a:latin typeface="微軟正黑體" panose="020B0604030504040204" pitchFamily="34" charset="-120"/>
                <a:ea typeface="微軟正黑體" panose="020B0604030504040204" pitchFamily="34" charset="-120"/>
              </a:rPr>
              <a:t>處理類別不平衡問題</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By. </a:t>
            </a:r>
            <a:r>
              <a:rPr lang="en-US" altLang="zh-TW" dirty="0">
                <a:latin typeface="微軟正黑體" panose="020B0604030504040204" pitchFamily="34" charset="-120"/>
                <a:ea typeface="微軟正黑體" panose="020B0604030504040204" pitchFamily="34" charset="-120"/>
                <a:hlinkClick r:id="rId4"/>
              </a:rPr>
              <a:t>CSDN</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但因為資料集分布均勻，所以沒有選擇使用，亦沒有深入研究。</a:t>
            </a:r>
          </a:p>
        </p:txBody>
      </p:sp>
    </p:spTree>
    <p:extLst>
      <p:ext uri="{BB962C8B-B14F-4D97-AF65-F5344CB8AC3E}">
        <p14:creationId xmlns:p14="http://schemas.microsoft.com/office/powerpoint/2010/main" val="405736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PLA </a:t>
            </a:r>
            <a:r>
              <a:rPr lang="zh-TW" altLang="en-US" sz="5400" dirty="0">
                <a:latin typeface="微軟正黑體" panose="020B0604030504040204" pitchFamily="34" charset="-120"/>
                <a:ea typeface="微軟正黑體" panose="020B0604030504040204" pitchFamily="34" charset="-120"/>
              </a:rPr>
              <a:t>二元分類</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en-US" altLang="zh-TW" sz="3000" dirty="0" err="1">
                <a:latin typeface="微軟正黑體" panose="020B0604030504040204" pitchFamily="34" charset="-120"/>
                <a:ea typeface="微軟正黑體" panose="020B0604030504040204" pitchFamily="34" charset="-120"/>
              </a:rPr>
              <a:t>Setosa</a:t>
            </a:r>
            <a:endParaRPr lang="en-US" altLang="zh-TW" sz="3000" dirty="0">
              <a:latin typeface="微軟正黑體" panose="020B0604030504040204" pitchFamily="34" charset="-120"/>
              <a:ea typeface="微軟正黑體" panose="020B0604030504040204" pitchFamily="34" charset="-120"/>
            </a:endParaRP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Versicolor</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Virginica</a:t>
            </a:r>
            <a:endParaRPr lang="zh-TW" altLang="en-US" sz="3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19880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Outline </a:t>
            </a:r>
            <a:r>
              <a:rPr lang="zh-TW" altLang="en-US" dirty="0">
                <a:latin typeface="微軟正黑體" panose="020B0604030504040204" pitchFamily="34" charset="-120"/>
                <a:ea typeface="微軟正黑體" panose="020B0604030504040204" pitchFamily="34" charset="-120"/>
              </a:rPr>
              <a:t>大綱</a:t>
            </a:r>
          </a:p>
        </p:txBody>
      </p:sp>
      <p:sp>
        <p:nvSpPr>
          <p:cNvPr id="3" name="內容版面配置區 2">
            <a:extLst>
              <a:ext uri="{FF2B5EF4-FFF2-40B4-BE49-F238E27FC236}">
                <a16:creationId xmlns:a16="http://schemas.microsoft.com/office/drawing/2014/main" id="{5FF29A10-FEE3-EC5F-7C7F-6EA98E96C587}"/>
              </a:ext>
            </a:extLst>
          </p:cNvPr>
          <p:cNvSpPr>
            <a:spLocks noGrp="1"/>
          </p:cNvSpPr>
          <p:nvPr>
            <p:ph idx="1"/>
          </p:nvPr>
        </p:nvSpPr>
        <p:spPr>
          <a:xfrm>
            <a:off x="600074" y="2247899"/>
            <a:ext cx="11077576" cy="4181475"/>
          </a:xfrm>
        </p:spPr>
        <p:txBody>
          <a:bodyPr>
            <a:normAutofit/>
          </a:bodyPr>
          <a:lstStyle/>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特徵選取（</a:t>
            </a:r>
            <a:r>
              <a:rPr lang="en-US" altLang="zh-TW" sz="3000" dirty="0">
                <a:latin typeface="微軟正黑體" panose="020B0604030504040204" pitchFamily="34" charset="-120"/>
                <a:ea typeface="微軟正黑體" panose="020B0604030504040204" pitchFamily="34" charset="-120"/>
              </a:rPr>
              <a:t>Select Attribute</a:t>
            </a:r>
            <a:r>
              <a:rPr lang="zh-TW" altLang="en-US" sz="3000" dirty="0">
                <a:latin typeface="微軟正黑體" panose="020B0604030504040204" pitchFamily="34" charset="-120"/>
                <a:ea typeface="微軟正黑體" panose="020B0604030504040204" pitchFamily="34" charset="-120"/>
              </a:rPr>
              <a:t>）</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切分資料（</a:t>
            </a:r>
            <a:r>
              <a:rPr lang="en-US" altLang="zh-TW" sz="3000" dirty="0">
                <a:latin typeface="微軟正黑體" panose="020B0604030504040204" pitchFamily="34" charset="-120"/>
                <a:ea typeface="微軟正黑體" panose="020B0604030504040204" pitchFamily="34" charset="-120"/>
              </a:rPr>
              <a:t>Split Data</a:t>
            </a:r>
            <a:r>
              <a:rPr lang="zh-TW" altLang="en-US" sz="3000"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2184333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err="1">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normAutofit/>
          </a:bodyPr>
          <a:lstStyle/>
          <a:p>
            <a:r>
              <a:rPr lang="en-US" altLang="zh-TW" dirty="0" err="1">
                <a:latin typeface="微軟正黑體" panose="020B0604030504040204" pitchFamily="34" charset="-120"/>
                <a:ea typeface="微軟正黑體" panose="020B0604030504040204" pitchFamily="34" charset="-120"/>
              </a:rPr>
              <a:t>Setosa</a:t>
            </a:r>
            <a:r>
              <a:rPr lang="zh-TW" altLang="en-US" dirty="0">
                <a:latin typeface="微軟正黑體" panose="020B0604030504040204" pitchFamily="34" charset="-120"/>
                <a:ea typeface="微軟正黑體" panose="020B0604030504040204" pitchFamily="34" charset="-120"/>
              </a:rPr>
              <a:t>最容易區分</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初始權重 </a:t>
            </a:r>
            <a:r>
              <a:rPr lang="en-US" altLang="zh-TW" dirty="0">
                <a:latin typeface="微軟正黑體" panose="020B0604030504040204" pitchFamily="34" charset="-120"/>
                <a:ea typeface="微軟正黑體" panose="020B0604030504040204" pitchFamily="34" charset="-120"/>
              </a:rPr>
              <a:t>w0</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a:t>
            </a:r>
            <a:r>
              <a:rPr lang="en-US" altLang="zh-TW" dirty="0" err="1">
                <a:latin typeface="微軟正黑體" panose="020B0604030504040204" pitchFamily="34" charset="-120"/>
                <a:ea typeface="微軟正黑體" panose="020B0604030504040204" pitchFamily="34" charset="-120"/>
              </a:rPr>
              <a:t>np.array</a:t>
            </a:r>
            <a:r>
              <a:rPr lang="en-US" altLang="zh-TW" dirty="0">
                <a:latin typeface="微軟正黑體" panose="020B0604030504040204" pitchFamily="34" charset="-120"/>
                <a:ea typeface="微軟正黑體" panose="020B0604030504040204" pitchFamily="34" charset="-120"/>
              </a:rPr>
              <a:t>([0.,0.,0.])</a:t>
            </a:r>
          </a:p>
          <a:p>
            <a:r>
              <a:rPr lang="en-US" altLang="zh-TW" dirty="0">
                <a:latin typeface="微軟正黑體" panose="020B0604030504040204" pitchFamily="34" charset="-120"/>
                <a:ea typeface="微軟正黑體" panose="020B0604030504040204" pitchFamily="34" charset="-120"/>
              </a:rPr>
              <a:t>Learning Rate = 0.95</a:t>
            </a:r>
          </a:p>
          <a:p>
            <a:r>
              <a:rPr lang="en-US" altLang="zh-TW" dirty="0" err="1">
                <a:latin typeface="微軟正黑體" panose="020B0604030504040204" pitchFamily="34" charset="-120"/>
                <a:ea typeface="微軟正黑體" panose="020B0604030504040204" pitchFamily="34" charset="-120"/>
              </a:rPr>
              <a:t>Iters</a:t>
            </a:r>
            <a:r>
              <a:rPr lang="en-US" altLang="zh-TW" dirty="0">
                <a:latin typeface="微軟正黑體" panose="020B0604030504040204" pitchFamily="34" charset="-120"/>
                <a:ea typeface="微軟正黑體" panose="020B0604030504040204" pitchFamily="34" charset="-120"/>
              </a:rPr>
              <a:t> = 5</a:t>
            </a:r>
          </a:p>
          <a:p>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b="1" dirty="0">
                <a:latin typeface="微軟正黑體" panose="020B0604030504040204" pitchFamily="34" charset="-120"/>
                <a:ea typeface="微軟正黑體" panose="020B0604030504040204" pitchFamily="34" charset="-120"/>
              </a:rPr>
              <a:t>→ 很快就找到</a:t>
            </a:r>
            <a:r>
              <a:rPr lang="en-US" altLang="zh-TW" b="1" dirty="0">
                <a:latin typeface="微軟正黑體" panose="020B0604030504040204" pitchFamily="34" charset="-120"/>
                <a:ea typeface="微軟正黑體" panose="020B0604030504040204" pitchFamily="34" charset="-120"/>
              </a:rPr>
              <a:t>PLA</a:t>
            </a:r>
          </a:p>
          <a:p>
            <a:r>
              <a:rPr lang="en-US" altLang="zh-TW" dirty="0">
                <a:latin typeface="微軟正黑體" panose="020B0604030504040204" pitchFamily="34" charset="-120"/>
                <a:ea typeface="微軟正黑體" panose="020B0604030504040204" pitchFamily="34" charset="-120"/>
              </a:rPr>
              <a:t>Trained w4=</a:t>
            </a:r>
            <a:r>
              <a:rPr lang="en-US" altLang="zh-TW" dirty="0" err="1">
                <a:latin typeface="微軟正黑體" panose="020B0604030504040204" pitchFamily="34" charset="-120"/>
                <a:ea typeface="微軟正黑體" panose="020B0604030504040204" pitchFamily="34" charset="-120"/>
              </a:rPr>
              <a:t>np.array</a:t>
            </a:r>
            <a:r>
              <a:rPr lang="en-US" altLang="zh-TW" dirty="0">
                <a:latin typeface="微軟正黑體" panose="020B0604030504040204" pitchFamily="34" charset="-120"/>
                <a:ea typeface="微軟正黑體" panose="020B0604030504040204" pitchFamily="34" charset="-120"/>
              </a:rPr>
              <a:t>[-1.71, -2.945, 7.6 ]</a:t>
            </a:r>
          </a:p>
        </p:txBody>
      </p:sp>
      <p:pic>
        <p:nvPicPr>
          <p:cNvPr id="5" name="圖片 4" descr="一張含有 圖表 的圖片&#10;&#10;自動產生的描述">
            <a:extLst>
              <a:ext uri="{FF2B5EF4-FFF2-40B4-BE49-F238E27FC236}">
                <a16:creationId xmlns:a16="http://schemas.microsoft.com/office/drawing/2014/main" id="{46761912-6B7E-9442-811B-54F768135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1472" y="2359144"/>
            <a:ext cx="5138938" cy="3950216"/>
          </a:xfrm>
          <a:prstGeom prst="rect">
            <a:avLst/>
          </a:prstGeom>
          <a:noFill/>
          <a:ln w="3175">
            <a:solidFill>
              <a:schemeClr val="tx1"/>
            </a:solidFill>
          </a:ln>
        </p:spPr>
      </p:pic>
    </p:spTree>
    <p:extLst>
      <p:ext uri="{BB962C8B-B14F-4D97-AF65-F5344CB8AC3E}">
        <p14:creationId xmlns:p14="http://schemas.microsoft.com/office/powerpoint/2010/main" val="2198943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err="1">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56303"/>
            <a:ext cx="4822686" cy="571283"/>
          </a:xfrm>
        </p:spPr>
        <p:txBody>
          <a:bodyPr>
            <a:normAutofit/>
          </a:bodyPr>
          <a:lstStyle/>
          <a:p>
            <a:r>
              <a:rPr lang="en-US" altLang="zh-TW" dirty="0" err="1">
                <a:latin typeface="微軟正黑體" panose="020B0604030504040204" pitchFamily="34" charset="-120"/>
                <a:ea typeface="微軟正黑體" panose="020B0604030504040204" pitchFamily="34" charset="-120"/>
              </a:rPr>
              <a:t>Iters</a:t>
            </a:r>
            <a:r>
              <a:rPr lang="en-US" altLang="zh-TW" dirty="0">
                <a:latin typeface="微軟正黑體" panose="020B0604030504040204" pitchFamily="34" charset="-120"/>
                <a:ea typeface="微軟正黑體" panose="020B0604030504040204" pitchFamily="34" charset="-120"/>
              </a:rPr>
              <a:t> =1 </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w=[-2.47 -2.85  5.7 ]</a:t>
            </a:r>
            <a:endParaRPr lang="zh-TW" altLang="en-US"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6790580" y="2056302"/>
            <a:ext cx="5222744"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err="1">
                <a:latin typeface="微軟正黑體" panose="020B0604030504040204" pitchFamily="34" charset="-120"/>
                <a:ea typeface="微軟正黑體" panose="020B0604030504040204" pitchFamily="34" charset="-120"/>
              </a:rPr>
              <a:t>Iters</a:t>
            </a:r>
            <a:r>
              <a:rPr lang="en-US" altLang="zh-TW" dirty="0">
                <a:latin typeface="微軟正黑體" panose="020B0604030504040204" pitchFamily="34" charset="-120"/>
                <a:ea typeface="微軟正黑體" panose="020B0604030504040204" pitchFamily="34" charset="-120"/>
              </a:rPr>
              <a:t> =2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 w=[-1.71  -2.945  7.6 ]</a:t>
            </a:r>
            <a:endParaRPr lang="zh-TW" altLang="en-US" dirty="0">
              <a:latin typeface="微軟正黑體" panose="020B0604030504040204" pitchFamily="34" charset="-120"/>
              <a:ea typeface="微軟正黑體" panose="020B0604030504040204" pitchFamily="34" charset="-120"/>
            </a:endParaRPr>
          </a:p>
        </p:txBody>
      </p:sp>
      <p:sp>
        <p:nvSpPr>
          <p:cNvPr id="10" name="箭號: 向右 9">
            <a:extLst>
              <a:ext uri="{FF2B5EF4-FFF2-40B4-BE49-F238E27FC236}">
                <a16:creationId xmlns:a16="http://schemas.microsoft.com/office/drawing/2014/main" id="{32B6E853-9A6F-04E3-016B-A67DD65918A7}"/>
              </a:ext>
            </a:extLst>
          </p:cNvPr>
          <p:cNvSpPr/>
          <p:nvPr/>
        </p:nvSpPr>
        <p:spPr>
          <a:xfrm>
            <a:off x="5266132" y="3689131"/>
            <a:ext cx="1313793" cy="966952"/>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descr="一張含有 圖表 的圖片&#10;&#10;自動產生的描述">
            <a:extLst>
              <a:ext uri="{FF2B5EF4-FFF2-40B4-BE49-F238E27FC236}">
                <a16:creationId xmlns:a16="http://schemas.microsoft.com/office/drawing/2014/main" id="{D2FC419D-F4F7-4B4C-E636-56FC15AA9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84" y="2627585"/>
            <a:ext cx="4197657" cy="3600000"/>
          </a:xfrm>
          <a:prstGeom prst="rect">
            <a:avLst/>
          </a:prstGeom>
          <a:noFill/>
          <a:ln w="3175">
            <a:solidFill>
              <a:schemeClr val="tx1"/>
            </a:solidFill>
          </a:ln>
        </p:spPr>
      </p:pic>
      <p:pic>
        <p:nvPicPr>
          <p:cNvPr id="11" name="圖片 10" descr="一張含有 圖表 的圖片&#10;&#10;自動產生的描述">
            <a:extLst>
              <a:ext uri="{FF2B5EF4-FFF2-40B4-BE49-F238E27FC236}">
                <a16:creationId xmlns:a16="http://schemas.microsoft.com/office/drawing/2014/main" id="{441405BB-A5BC-8FF3-917A-A02994A11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7216" y="2627585"/>
            <a:ext cx="4197657" cy="3600000"/>
          </a:xfrm>
          <a:prstGeom prst="rect">
            <a:avLst/>
          </a:prstGeom>
          <a:noFill/>
          <a:ln w="3175">
            <a:solidFill>
              <a:schemeClr val="tx1"/>
            </a:solidFill>
          </a:ln>
        </p:spPr>
      </p:pic>
      <p:sp>
        <p:nvSpPr>
          <p:cNvPr id="12" name="內容版面配置區 3">
            <a:extLst>
              <a:ext uri="{FF2B5EF4-FFF2-40B4-BE49-F238E27FC236}">
                <a16:creationId xmlns:a16="http://schemas.microsoft.com/office/drawing/2014/main" id="{02A0B3B4-1E37-FAA9-4FDC-A2A8A07F43A4}"/>
              </a:ext>
            </a:extLst>
          </p:cNvPr>
          <p:cNvSpPr txBox="1">
            <a:spLocks/>
          </p:cNvSpPr>
          <p:nvPr/>
        </p:nvSpPr>
        <p:spPr>
          <a:xfrm>
            <a:off x="578734" y="6227585"/>
            <a:ext cx="4822686" cy="5712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Y = (-2.47x1)+(-2.85x2)+5.7</a:t>
            </a:r>
            <a:endParaRPr lang="zh-TW" altLang="en-US"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E23EC30C-CC51-D18B-6DEC-1010AF8D75F9}"/>
              </a:ext>
            </a:extLst>
          </p:cNvPr>
          <p:cNvSpPr txBox="1">
            <a:spLocks/>
          </p:cNvSpPr>
          <p:nvPr/>
        </p:nvSpPr>
        <p:spPr>
          <a:xfrm>
            <a:off x="1294783" y="3205125"/>
            <a:ext cx="1038514"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(0, 2.0)</a:t>
            </a:r>
            <a:endParaRPr lang="zh-TW" altLang="en-US" sz="2000" dirty="0">
              <a:latin typeface="微軟正黑體" panose="020B0604030504040204" pitchFamily="34" charset="-120"/>
              <a:ea typeface="微軟正黑體" panose="020B0604030504040204" pitchFamily="34" charset="-120"/>
            </a:endParaRPr>
          </a:p>
        </p:txBody>
      </p:sp>
      <p:sp>
        <p:nvSpPr>
          <p:cNvPr id="14" name="內容版面配置區 3">
            <a:extLst>
              <a:ext uri="{FF2B5EF4-FFF2-40B4-BE49-F238E27FC236}">
                <a16:creationId xmlns:a16="http://schemas.microsoft.com/office/drawing/2014/main" id="{72A437AF-52D5-D0D0-0CD1-24E6BF77BB11}"/>
              </a:ext>
            </a:extLst>
          </p:cNvPr>
          <p:cNvSpPr txBox="1">
            <a:spLocks/>
          </p:cNvSpPr>
          <p:nvPr/>
        </p:nvSpPr>
        <p:spPr>
          <a:xfrm>
            <a:off x="2081658" y="5359216"/>
            <a:ext cx="1476708" cy="48400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(2.31, 0)</a:t>
            </a:r>
            <a:endParaRPr lang="zh-TW" altLang="en-US" sz="2000" dirty="0">
              <a:latin typeface="微軟正黑體" panose="020B0604030504040204" pitchFamily="34" charset="-120"/>
              <a:ea typeface="微軟正黑體" panose="020B0604030504040204" pitchFamily="34" charset="-120"/>
            </a:endParaRPr>
          </a:p>
        </p:txBody>
      </p:sp>
      <p:sp>
        <p:nvSpPr>
          <p:cNvPr id="15" name="內容版面配置區 3">
            <a:extLst>
              <a:ext uri="{FF2B5EF4-FFF2-40B4-BE49-F238E27FC236}">
                <a16:creationId xmlns:a16="http://schemas.microsoft.com/office/drawing/2014/main" id="{2395C263-1999-1298-3937-908E0D31A832}"/>
              </a:ext>
            </a:extLst>
          </p:cNvPr>
          <p:cNvSpPr txBox="1">
            <a:spLocks/>
          </p:cNvSpPr>
          <p:nvPr/>
        </p:nvSpPr>
        <p:spPr>
          <a:xfrm>
            <a:off x="6790580" y="6227585"/>
            <a:ext cx="4822686" cy="5712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Y = (-1.71x1)+(-2.945x2)+7.6</a:t>
            </a:r>
            <a:endParaRPr lang="zh-TW" altLang="en-US" dirty="0">
              <a:latin typeface="微軟正黑體" panose="020B0604030504040204" pitchFamily="34" charset="-120"/>
              <a:ea typeface="微軟正黑體" panose="020B0604030504040204" pitchFamily="34" charset="-120"/>
            </a:endParaRPr>
          </a:p>
        </p:txBody>
      </p:sp>
      <p:sp>
        <p:nvSpPr>
          <p:cNvPr id="16" name="內容版面配置區 3">
            <a:extLst>
              <a:ext uri="{FF2B5EF4-FFF2-40B4-BE49-F238E27FC236}">
                <a16:creationId xmlns:a16="http://schemas.microsoft.com/office/drawing/2014/main" id="{1E8A2D3C-4EFB-6C05-C924-B4732C7FFB37}"/>
              </a:ext>
            </a:extLst>
          </p:cNvPr>
          <p:cNvSpPr txBox="1">
            <a:spLocks/>
          </p:cNvSpPr>
          <p:nvPr/>
        </p:nvSpPr>
        <p:spPr>
          <a:xfrm>
            <a:off x="7564203" y="2803407"/>
            <a:ext cx="1243465" cy="53888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(0, 2.58)</a:t>
            </a:r>
            <a:endParaRPr lang="zh-TW" altLang="en-US" sz="2000" dirty="0">
              <a:latin typeface="微軟正黑體" panose="020B0604030504040204" pitchFamily="34" charset="-120"/>
              <a:ea typeface="微軟正黑體" panose="020B0604030504040204" pitchFamily="34" charset="-120"/>
            </a:endParaRPr>
          </a:p>
        </p:txBody>
      </p:sp>
      <p:sp>
        <p:nvSpPr>
          <p:cNvPr id="17" name="內容版面配置區 3">
            <a:extLst>
              <a:ext uri="{FF2B5EF4-FFF2-40B4-BE49-F238E27FC236}">
                <a16:creationId xmlns:a16="http://schemas.microsoft.com/office/drawing/2014/main" id="{4CB7C994-B49E-99F9-7CB3-A57D53E30656}"/>
              </a:ext>
            </a:extLst>
          </p:cNvPr>
          <p:cNvSpPr txBox="1">
            <a:spLocks/>
          </p:cNvSpPr>
          <p:nvPr/>
        </p:nvSpPr>
        <p:spPr>
          <a:xfrm>
            <a:off x="9201923" y="5411073"/>
            <a:ext cx="1243465" cy="43214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(4.44, 0)</a:t>
            </a:r>
            <a:endParaRPr lang="zh-TW" altLang="en-US"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62857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err="1">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normAutofit/>
          </a:bodyPr>
          <a:lstStyle/>
          <a:p>
            <a:r>
              <a:rPr lang="zh-TW" altLang="en-US" dirty="0">
                <a:latin typeface="微軟正黑體" panose="020B0604030504040204" pitchFamily="34" charset="-120"/>
                <a:ea typeface="微軟正黑體" panose="020B0604030504040204" pitchFamily="34" charset="-120"/>
              </a:rPr>
              <a:t>若把初始權重隨機</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4046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a:pPr>
            <a:endParaRPr lang="zh-TW" altLang="en-US" dirty="0">
              <a:latin typeface="微軟正黑體" panose="020B0604030504040204" pitchFamily="34" charset="-120"/>
              <a:ea typeface="微軟正黑體" panose="020B0604030504040204" pitchFamily="34" charset="-120"/>
            </a:endParaRPr>
          </a:p>
        </p:txBody>
      </p:sp>
      <p:sp>
        <p:nvSpPr>
          <p:cNvPr id="10" name="箭號: 向右 9">
            <a:extLst>
              <a:ext uri="{FF2B5EF4-FFF2-40B4-BE49-F238E27FC236}">
                <a16:creationId xmlns:a16="http://schemas.microsoft.com/office/drawing/2014/main" id="{32B6E853-9A6F-04E3-016B-A67DD65918A7}"/>
              </a:ext>
            </a:extLst>
          </p:cNvPr>
          <p:cNvSpPr/>
          <p:nvPr/>
        </p:nvSpPr>
        <p:spPr>
          <a:xfrm>
            <a:off x="5266132" y="3878317"/>
            <a:ext cx="1313793" cy="966952"/>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內容版面配置區 4">
            <a:extLst>
              <a:ext uri="{FF2B5EF4-FFF2-40B4-BE49-F238E27FC236}">
                <a16:creationId xmlns:a16="http://schemas.microsoft.com/office/drawing/2014/main" id="{FD7020A4-0970-EBDA-2FEF-5E8960C41A34}"/>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496636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err="1">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normAutofit/>
          </a:bodyPr>
          <a:lstStyle/>
          <a:p>
            <a:r>
              <a:rPr lang="en-US" altLang="zh-TW" dirty="0" err="1">
                <a:latin typeface="微軟正黑體" panose="020B0604030504040204" pitchFamily="34" charset="-120"/>
                <a:ea typeface="微軟正黑體" panose="020B0604030504040204" pitchFamily="34" charset="-120"/>
              </a:rPr>
              <a:t>Setosa</a:t>
            </a:r>
            <a:r>
              <a:rPr lang="zh-TW" altLang="en-US" dirty="0">
                <a:latin typeface="微軟正黑體" panose="020B0604030504040204" pitchFamily="34" charset="-120"/>
                <a:ea typeface="微軟正黑體" panose="020B0604030504040204" pitchFamily="34" charset="-120"/>
              </a:rPr>
              <a:t>最容易區分</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初始權重 </a:t>
            </a:r>
            <a:r>
              <a:rPr lang="en-US" altLang="zh-TW" dirty="0">
                <a:latin typeface="微軟正黑體" panose="020B0604030504040204" pitchFamily="34" charset="-120"/>
                <a:ea typeface="微軟正黑體" panose="020B0604030504040204" pitchFamily="34" charset="-120"/>
              </a:rPr>
              <a:t>w0</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a:t>
            </a:r>
            <a:r>
              <a:rPr lang="en-US" altLang="zh-TW" dirty="0" err="1">
                <a:latin typeface="微軟正黑體" panose="020B0604030504040204" pitchFamily="34" charset="-120"/>
                <a:ea typeface="微軟正黑體" panose="020B0604030504040204" pitchFamily="34" charset="-120"/>
              </a:rPr>
              <a:t>np.array</a:t>
            </a:r>
            <a:r>
              <a:rPr lang="en-US" altLang="zh-TW" dirty="0">
                <a:latin typeface="微軟正黑體" panose="020B0604030504040204" pitchFamily="34" charset="-120"/>
                <a:ea typeface="微軟正黑體" panose="020B0604030504040204" pitchFamily="34" charset="-120"/>
              </a:rPr>
              <a:t>([0.,0.,0.])</a:t>
            </a:r>
          </a:p>
          <a:p>
            <a:r>
              <a:rPr lang="en-US" altLang="zh-TW" dirty="0">
                <a:latin typeface="微軟正黑體" panose="020B0604030504040204" pitchFamily="34" charset="-120"/>
                <a:ea typeface="微軟正黑體" panose="020B0604030504040204" pitchFamily="34" charset="-120"/>
              </a:rPr>
              <a:t>Learning Rate = 0.95</a:t>
            </a:r>
          </a:p>
          <a:p>
            <a:r>
              <a:rPr lang="en-US" altLang="zh-TW" dirty="0" err="1">
                <a:latin typeface="微軟正黑體" panose="020B0604030504040204" pitchFamily="34" charset="-120"/>
                <a:ea typeface="微軟正黑體" panose="020B0604030504040204" pitchFamily="34" charset="-120"/>
              </a:rPr>
              <a:t>Iters</a:t>
            </a:r>
            <a:r>
              <a:rPr lang="en-US" altLang="zh-TW" dirty="0">
                <a:latin typeface="微軟正黑體" panose="020B0604030504040204" pitchFamily="34" charset="-120"/>
                <a:ea typeface="微軟正黑體" panose="020B0604030504040204" pitchFamily="34" charset="-120"/>
              </a:rPr>
              <a:t> = 5</a:t>
            </a:r>
          </a:p>
          <a:p>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b="1" dirty="0">
                <a:latin typeface="微軟正黑體" panose="020B0604030504040204" pitchFamily="34" charset="-120"/>
                <a:ea typeface="微軟正黑體" panose="020B0604030504040204" pitchFamily="34" charset="-120"/>
              </a:rPr>
              <a:t>→ 很快就找到</a:t>
            </a:r>
            <a:r>
              <a:rPr lang="en-US" altLang="zh-TW" b="1" dirty="0">
                <a:latin typeface="微軟正黑體" panose="020B0604030504040204" pitchFamily="34" charset="-120"/>
                <a:ea typeface="微軟正黑體" panose="020B0604030504040204" pitchFamily="34" charset="-120"/>
              </a:rPr>
              <a:t>PLA</a:t>
            </a:r>
          </a:p>
          <a:p>
            <a:r>
              <a:rPr lang="en-US" altLang="zh-TW" dirty="0">
                <a:latin typeface="微軟正黑體" panose="020B0604030504040204" pitchFamily="34" charset="-120"/>
                <a:ea typeface="微軟正黑體" panose="020B0604030504040204" pitchFamily="34" charset="-120"/>
              </a:rPr>
              <a:t>Trained w4=</a:t>
            </a:r>
            <a:r>
              <a:rPr lang="en-US" altLang="zh-TW" dirty="0" err="1">
                <a:latin typeface="微軟正黑體" panose="020B0604030504040204" pitchFamily="34" charset="-120"/>
                <a:ea typeface="微軟正黑體" panose="020B0604030504040204" pitchFamily="34" charset="-120"/>
              </a:rPr>
              <a:t>np.array</a:t>
            </a:r>
            <a:r>
              <a:rPr lang="en-US" altLang="zh-TW" dirty="0">
                <a:latin typeface="微軟正黑體" panose="020B0604030504040204" pitchFamily="34" charset="-120"/>
                <a:ea typeface="微軟正黑體" panose="020B0604030504040204" pitchFamily="34" charset="-120"/>
              </a:rPr>
              <a:t>[-1.71, -2.945, 7.6 ]</a:t>
            </a:r>
          </a:p>
        </p:txBody>
      </p:sp>
      <p:pic>
        <p:nvPicPr>
          <p:cNvPr id="5" name="圖片 4" descr="一張含有 圖表 的圖片&#10;&#10;自動產生的描述">
            <a:extLst>
              <a:ext uri="{FF2B5EF4-FFF2-40B4-BE49-F238E27FC236}">
                <a16:creationId xmlns:a16="http://schemas.microsoft.com/office/drawing/2014/main" id="{46761912-6B7E-9442-811B-54F768135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1472" y="2359144"/>
            <a:ext cx="5138938" cy="3950216"/>
          </a:xfrm>
          <a:prstGeom prst="rect">
            <a:avLst/>
          </a:prstGeom>
          <a:noFill/>
          <a:ln w="3175">
            <a:solidFill>
              <a:schemeClr val="tx1"/>
            </a:solidFill>
          </a:ln>
        </p:spPr>
      </p:pic>
    </p:spTree>
    <p:extLst>
      <p:ext uri="{BB962C8B-B14F-4D97-AF65-F5344CB8AC3E}">
        <p14:creationId xmlns:p14="http://schemas.microsoft.com/office/powerpoint/2010/main" val="1788813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2" y="2050875"/>
            <a:ext cx="3395074" cy="571283"/>
          </a:xfrm>
        </p:spPr>
        <p:txBody>
          <a:bodyPr>
            <a:noAutofit/>
          </a:bodyPr>
          <a:lstStyle/>
          <a:p>
            <a:r>
              <a:rPr lang="en-US" altLang="zh-TW" sz="1800" dirty="0" err="1">
                <a:latin typeface="微軟正黑體" panose="020B0604030504040204" pitchFamily="34" charset="-120"/>
                <a:ea typeface="微軟正黑體" panose="020B0604030504040204" pitchFamily="34" charset="-120"/>
              </a:rPr>
              <a:t>Iters</a:t>
            </a:r>
            <a:r>
              <a:rPr lang="en-US" altLang="zh-TW" sz="1800" dirty="0">
                <a:latin typeface="微軟正黑體" panose="020B0604030504040204" pitchFamily="34" charset="-120"/>
                <a:ea typeface="微軟正黑體" panose="020B0604030504040204" pitchFamily="34" charset="-120"/>
              </a:rPr>
              <a:t> =1 </a:t>
            </a:r>
            <a:r>
              <a:rPr lang="zh-TW" altLang="en-US" sz="1800" dirty="0">
                <a:latin typeface="微軟正黑體" panose="020B0604030504040204" pitchFamily="34" charset="-120"/>
                <a:ea typeface="微軟正黑體" panose="020B0604030504040204" pitchFamily="34" charset="-120"/>
              </a:rPr>
              <a:t>；</a:t>
            </a:r>
            <a:endParaRPr lang="en-US" altLang="zh-TW" sz="1800" dirty="0">
              <a:latin typeface="微軟正黑體" panose="020B0604030504040204" pitchFamily="34" charset="-120"/>
              <a:ea typeface="微軟正黑體" panose="020B0604030504040204" pitchFamily="34" charset="-120"/>
            </a:endParaRPr>
          </a:p>
          <a:p>
            <a:r>
              <a:rPr lang="en-US" altLang="zh-TW" sz="1800" dirty="0">
                <a:latin typeface="微軟正黑體" panose="020B0604030504040204" pitchFamily="34" charset="-120"/>
                <a:ea typeface="微軟正黑體" panose="020B0604030504040204" pitchFamily="34" charset="-120"/>
              </a:rPr>
              <a:t>w=[ 0.0043 -0.0069  0.011 ]</a:t>
            </a:r>
            <a:endParaRPr lang="zh-TW" altLang="en-US" sz="1800"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3371558" y="1966684"/>
            <a:ext cx="5570483"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err="1">
                <a:latin typeface="微軟正黑體" panose="020B0604030504040204" pitchFamily="34" charset="-120"/>
                <a:ea typeface="微軟正黑體" panose="020B0604030504040204" pitchFamily="34" charset="-120"/>
              </a:rPr>
              <a:t>Iters</a:t>
            </a:r>
            <a:r>
              <a:rPr lang="en-US" altLang="zh-TW" sz="1800" dirty="0">
                <a:latin typeface="微軟正黑體" panose="020B0604030504040204" pitchFamily="34" charset="-120"/>
                <a:ea typeface="微軟正黑體" panose="020B0604030504040204" pitchFamily="34" charset="-120"/>
              </a:rPr>
              <a:t> =6</a:t>
            </a:r>
            <a:r>
              <a:rPr lang="zh-TW" altLang="en-US" sz="1800" dirty="0">
                <a:latin typeface="微軟正黑體" panose="020B0604030504040204" pitchFamily="34" charset="-120"/>
                <a:ea typeface="微軟正黑體" panose="020B0604030504040204" pitchFamily="34" charset="-120"/>
              </a:rPr>
              <a:t>；</a:t>
            </a:r>
            <a:r>
              <a:rPr lang="en-US" altLang="zh-TW" sz="1800" dirty="0">
                <a:latin typeface="微軟正黑體" panose="020B0604030504040204" pitchFamily="34" charset="-120"/>
                <a:ea typeface="微軟正黑體" panose="020B0604030504040204" pitchFamily="34" charset="-120"/>
              </a:rPr>
              <a:t> </a:t>
            </a:r>
          </a:p>
          <a:p>
            <a:r>
              <a:rPr lang="en-US" altLang="zh-TW" sz="1800" dirty="0">
                <a:latin typeface="微軟正黑體" panose="020B0604030504040204" pitchFamily="34" charset="-120"/>
                <a:ea typeface="微軟正黑體" panose="020B0604030504040204" pitchFamily="34" charset="-120"/>
              </a:rPr>
              <a:t>w[ 0.0016 -0.0194  0.028 ]</a:t>
            </a:r>
            <a:endParaRPr lang="zh-TW" altLang="en-US" sz="1800" dirty="0">
              <a:latin typeface="微軟正黑體" panose="020B0604030504040204" pitchFamily="34" charset="-120"/>
              <a:ea typeface="微軟正黑體" panose="020B0604030504040204" pitchFamily="34" charset="-120"/>
            </a:endParaRPr>
          </a:p>
        </p:txBody>
      </p:sp>
      <p:pic>
        <p:nvPicPr>
          <p:cNvPr id="23" name="圖片 22" descr="一張含有 圖表 的圖片&#10;&#10;自動產生的描述">
            <a:extLst>
              <a:ext uri="{FF2B5EF4-FFF2-40B4-BE49-F238E27FC236}">
                <a16:creationId xmlns:a16="http://schemas.microsoft.com/office/drawing/2014/main" id="{1DC435FE-262D-3DA7-141C-3DD954CB9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227" y="2947383"/>
            <a:ext cx="2598750" cy="2160000"/>
          </a:xfrm>
          <a:prstGeom prst="rect">
            <a:avLst/>
          </a:prstGeom>
          <a:noFill/>
          <a:ln w="3175">
            <a:solidFill>
              <a:schemeClr val="tx1"/>
            </a:solidFill>
          </a:ln>
        </p:spPr>
      </p:pic>
      <p:pic>
        <p:nvPicPr>
          <p:cNvPr id="25" name="圖片 24" descr="一張含有 圖表 的圖片&#10;&#10;自動產生的描述">
            <a:extLst>
              <a:ext uri="{FF2B5EF4-FFF2-40B4-BE49-F238E27FC236}">
                <a16:creationId xmlns:a16="http://schemas.microsoft.com/office/drawing/2014/main" id="{ADF00124-3B2C-D12F-9D0E-215DE2E346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2946" y="2947383"/>
            <a:ext cx="2598750" cy="2160000"/>
          </a:xfrm>
          <a:prstGeom prst="rect">
            <a:avLst/>
          </a:prstGeom>
          <a:noFill/>
          <a:ln w="3175">
            <a:solidFill>
              <a:schemeClr val="tx1"/>
            </a:solidFill>
          </a:ln>
        </p:spPr>
      </p:pic>
      <p:sp>
        <p:nvSpPr>
          <p:cNvPr id="26" name="內容版面配置區 3">
            <a:extLst>
              <a:ext uri="{FF2B5EF4-FFF2-40B4-BE49-F238E27FC236}">
                <a16:creationId xmlns:a16="http://schemas.microsoft.com/office/drawing/2014/main" id="{397E35B1-BA29-F781-2A75-16218D70AD5A}"/>
              </a:ext>
            </a:extLst>
          </p:cNvPr>
          <p:cNvSpPr txBox="1">
            <a:spLocks/>
          </p:cNvSpPr>
          <p:nvPr/>
        </p:nvSpPr>
        <p:spPr>
          <a:xfrm>
            <a:off x="5788524" y="3615460"/>
            <a:ext cx="3248110"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err="1">
                <a:latin typeface="微軟正黑體" panose="020B0604030504040204" pitchFamily="34" charset="-120"/>
                <a:ea typeface="微軟正黑體" panose="020B0604030504040204" pitchFamily="34" charset="-120"/>
              </a:rPr>
              <a:t>Iters</a:t>
            </a:r>
            <a:r>
              <a:rPr lang="en-US" altLang="zh-TW" sz="1800" dirty="0">
                <a:latin typeface="微軟正黑體" panose="020B0604030504040204" pitchFamily="34" charset="-120"/>
                <a:ea typeface="微軟正黑體" panose="020B0604030504040204" pitchFamily="34" charset="-120"/>
              </a:rPr>
              <a:t> =11</a:t>
            </a:r>
            <a:r>
              <a:rPr lang="zh-TW" altLang="en-US" sz="1800" dirty="0">
                <a:latin typeface="微軟正黑體" panose="020B0604030504040204" pitchFamily="34" charset="-120"/>
                <a:ea typeface="微軟正黑體" panose="020B0604030504040204" pitchFamily="34" charset="-120"/>
              </a:rPr>
              <a:t>；</a:t>
            </a:r>
            <a:endParaRPr lang="en-US" altLang="zh-TW" sz="1800" dirty="0">
              <a:latin typeface="微軟正黑體" panose="020B0604030504040204" pitchFamily="34" charset="-120"/>
              <a:ea typeface="微軟正黑體" panose="020B0604030504040204" pitchFamily="34" charset="-120"/>
            </a:endParaRPr>
          </a:p>
          <a:p>
            <a:r>
              <a:rPr lang="en-US" altLang="zh-TW" sz="1800" dirty="0">
                <a:latin typeface="微軟正黑體" panose="020B0604030504040204" pitchFamily="34" charset="-120"/>
                <a:ea typeface="微軟正黑體" panose="020B0604030504040204" pitchFamily="34" charset="-120"/>
              </a:rPr>
              <a:t>w=[ 0.0002 -0.0227  0.038 ]</a:t>
            </a:r>
            <a:endParaRPr lang="zh-TW" altLang="en-US" sz="1800" dirty="0">
              <a:latin typeface="微軟正黑體" panose="020B0604030504040204" pitchFamily="34" charset="-120"/>
              <a:ea typeface="微軟正黑體" panose="020B0604030504040204" pitchFamily="34" charset="-120"/>
            </a:endParaRPr>
          </a:p>
        </p:txBody>
      </p:sp>
      <p:pic>
        <p:nvPicPr>
          <p:cNvPr id="28" name="圖片 27" descr="一張含有 圖表 的圖片&#10;&#10;自動產生的描述">
            <a:extLst>
              <a:ext uri="{FF2B5EF4-FFF2-40B4-BE49-F238E27FC236}">
                <a16:creationId xmlns:a16="http://schemas.microsoft.com/office/drawing/2014/main" id="{05F172AC-6BC0-E484-DA87-7D68A5E8D4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1104" y="4569434"/>
            <a:ext cx="2598750" cy="2160000"/>
          </a:xfrm>
          <a:prstGeom prst="rect">
            <a:avLst/>
          </a:prstGeom>
          <a:noFill/>
          <a:ln w="3175">
            <a:solidFill>
              <a:schemeClr val="tx1"/>
            </a:solidFill>
          </a:ln>
        </p:spPr>
      </p:pic>
      <p:sp>
        <p:nvSpPr>
          <p:cNvPr id="29" name="內容版面配置區 3">
            <a:extLst>
              <a:ext uri="{FF2B5EF4-FFF2-40B4-BE49-F238E27FC236}">
                <a16:creationId xmlns:a16="http://schemas.microsoft.com/office/drawing/2014/main" id="{F99C04C8-7B1E-89A0-7445-62810861C4F0}"/>
              </a:ext>
            </a:extLst>
          </p:cNvPr>
          <p:cNvSpPr txBox="1">
            <a:spLocks/>
          </p:cNvSpPr>
          <p:nvPr/>
        </p:nvSpPr>
        <p:spPr>
          <a:xfrm>
            <a:off x="8942041" y="3615460"/>
            <a:ext cx="3402118"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err="1">
                <a:latin typeface="微軟正黑體" panose="020B0604030504040204" pitchFamily="34" charset="-120"/>
                <a:ea typeface="微軟正黑體" panose="020B0604030504040204" pitchFamily="34" charset="-120"/>
              </a:rPr>
              <a:t>Iters</a:t>
            </a:r>
            <a:r>
              <a:rPr lang="en-US" altLang="zh-TW" sz="1800" dirty="0">
                <a:latin typeface="微軟正黑體" panose="020B0604030504040204" pitchFamily="34" charset="-120"/>
                <a:ea typeface="微軟正黑體" panose="020B0604030504040204" pitchFamily="34" charset="-120"/>
              </a:rPr>
              <a:t> =16</a:t>
            </a:r>
            <a:r>
              <a:rPr lang="zh-TW" altLang="en-US" sz="1800" dirty="0">
                <a:latin typeface="微軟正黑體" panose="020B0604030504040204" pitchFamily="34" charset="-120"/>
                <a:ea typeface="微軟正黑體" panose="020B0604030504040204" pitchFamily="34" charset="-120"/>
              </a:rPr>
              <a:t>；</a:t>
            </a:r>
            <a:endParaRPr lang="en-US" altLang="zh-TW" sz="1800" dirty="0">
              <a:latin typeface="微軟正黑體" panose="020B0604030504040204" pitchFamily="34" charset="-120"/>
              <a:ea typeface="微軟正黑體" panose="020B0604030504040204" pitchFamily="34" charset="-120"/>
            </a:endParaRPr>
          </a:p>
          <a:p>
            <a:r>
              <a:rPr lang="en-US" altLang="zh-TW" sz="1800" dirty="0">
                <a:latin typeface="微軟正黑體" panose="020B0604030504040204" pitchFamily="34" charset="-120"/>
                <a:ea typeface="微軟正黑體" panose="020B0604030504040204" pitchFamily="34" charset="-120"/>
              </a:rPr>
              <a:t>w=[-0.0011 -0.0246  0.047 ]</a:t>
            </a:r>
            <a:endParaRPr lang="zh-TW" altLang="en-US" sz="1800" dirty="0">
              <a:latin typeface="微軟正黑體" panose="020B0604030504040204" pitchFamily="34" charset="-120"/>
              <a:ea typeface="微軟正黑體" panose="020B0604030504040204" pitchFamily="34" charset="-120"/>
            </a:endParaRPr>
          </a:p>
        </p:txBody>
      </p:sp>
      <p:pic>
        <p:nvPicPr>
          <p:cNvPr id="31" name="圖片 30" descr="一張含有 圖表 的圖片&#10;&#10;自動產生的描述">
            <a:extLst>
              <a:ext uri="{FF2B5EF4-FFF2-40B4-BE49-F238E27FC236}">
                <a16:creationId xmlns:a16="http://schemas.microsoft.com/office/drawing/2014/main" id="{B1DF8BDE-7FD8-D47D-8004-FE9010C864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35485" y="4569434"/>
            <a:ext cx="2598750" cy="2160000"/>
          </a:xfrm>
          <a:prstGeom prst="rect">
            <a:avLst/>
          </a:prstGeom>
        </p:spPr>
      </p:pic>
    </p:spTree>
    <p:extLst>
      <p:ext uri="{BB962C8B-B14F-4D97-AF65-F5344CB8AC3E}">
        <p14:creationId xmlns:p14="http://schemas.microsoft.com/office/powerpoint/2010/main" val="2327614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內容版面配置區 7" descr="一張含有 圖表 的圖片&#10;&#10;自動產生的描述">
            <a:extLst>
              <a:ext uri="{FF2B5EF4-FFF2-40B4-BE49-F238E27FC236}">
                <a16:creationId xmlns:a16="http://schemas.microsoft.com/office/drawing/2014/main" id="{E4A8EA0A-1C24-4670-3372-15F61696C55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5453" y="2993095"/>
            <a:ext cx="4444478" cy="3694112"/>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9" name="內容版面配置區 3">
            <a:extLst>
              <a:ext uri="{FF2B5EF4-FFF2-40B4-BE49-F238E27FC236}">
                <a16:creationId xmlns:a16="http://schemas.microsoft.com/office/drawing/2014/main" id="{3D0D2B87-FCC6-F427-7CDF-52D893D70731}"/>
              </a:ext>
            </a:extLst>
          </p:cNvPr>
          <p:cNvSpPr txBox="1">
            <a:spLocks/>
          </p:cNvSpPr>
          <p:nvPr/>
        </p:nvSpPr>
        <p:spPr>
          <a:xfrm>
            <a:off x="635453" y="2253646"/>
            <a:ext cx="6889954"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err="1">
                <a:latin typeface="微軟正黑體" panose="020B0604030504040204" pitchFamily="34" charset="-120"/>
                <a:ea typeface="微軟正黑體" panose="020B0604030504040204" pitchFamily="34" charset="-120"/>
              </a:rPr>
              <a:t>Iters</a:t>
            </a:r>
            <a:r>
              <a:rPr lang="en-US" altLang="zh-TW" dirty="0">
                <a:latin typeface="微軟正黑體" panose="020B0604030504040204" pitchFamily="34" charset="-120"/>
                <a:ea typeface="微軟正黑體" panose="020B0604030504040204" pitchFamily="34" charset="-120"/>
              </a:rPr>
              <a:t> =21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 w=[-0.0016 -0.0247  0.048 ]</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4702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選取的特徵？原因？</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457200" indent="-457200">
              <a:buFont typeface="Wingdings" panose="05000000000000000000" pitchFamily="2" charset="2"/>
              <a:buAutoNum type="circleNumWdWhitePlain"/>
            </a:pPr>
            <a:r>
              <a:rPr lang="zh-TW" altLang="en-US" sz="3000" dirty="0">
                <a:latin typeface="微軟正黑體" panose="020B0604030504040204" pitchFamily="34" charset="-120"/>
                <a:ea typeface="微軟正黑體" panose="020B0604030504040204" pitchFamily="34" charset="-120"/>
              </a:rPr>
              <a:t>視覺化：</a:t>
            </a:r>
            <a:br>
              <a:rPr lang="en-US" altLang="zh-TW" sz="3000" dirty="0">
                <a:latin typeface="微軟正黑體" panose="020B0604030504040204" pitchFamily="34" charset="-120"/>
                <a:ea typeface="微軟正黑體" panose="020B0604030504040204" pitchFamily="34" charset="-120"/>
              </a:rPr>
            </a:br>
            <a:r>
              <a:rPr lang="en-US" altLang="zh-TW" sz="3000" dirty="0">
                <a:latin typeface="微軟正黑體" panose="020B0604030504040204" pitchFamily="34" charset="-120"/>
                <a:ea typeface="微軟正黑體" panose="020B0604030504040204" pitchFamily="34" charset="-120"/>
              </a:rPr>
              <a:t>Scatter Plot</a:t>
            </a:r>
            <a:r>
              <a:rPr lang="zh-TW" altLang="en-US" sz="3000" dirty="0">
                <a:latin typeface="微軟正黑體" panose="020B0604030504040204" pitchFamily="34" charset="-120"/>
                <a:ea typeface="微軟正黑體" panose="020B0604030504040204" pitchFamily="34" charset="-120"/>
              </a:rPr>
              <a:t>，觀察特徵之間的關聯。</a:t>
            </a:r>
            <a:endParaRPr lang="en-US" altLang="zh-TW" sz="3000" dirty="0">
              <a:latin typeface="微軟正黑體" panose="020B0604030504040204" pitchFamily="34" charset="-120"/>
              <a:ea typeface="微軟正黑體" panose="020B0604030504040204" pitchFamily="34" charset="-120"/>
            </a:endParaRPr>
          </a:p>
          <a:p>
            <a:pPr marL="457200" indent="-457200">
              <a:buFont typeface="Wingdings" panose="05000000000000000000" pitchFamily="2" charset="2"/>
              <a:buAutoNum type="circleNumWdWhitePlain"/>
            </a:pPr>
            <a:r>
              <a:rPr lang="zh-TW" altLang="en-US" sz="3000" dirty="0">
                <a:latin typeface="微軟正黑體" panose="020B0604030504040204" pitchFamily="34" charset="-120"/>
                <a:ea typeface="微軟正黑體" panose="020B0604030504040204" pitchFamily="34" charset="-120"/>
              </a:rPr>
              <a:t>量化：</a:t>
            </a:r>
            <a:br>
              <a:rPr lang="en-US" altLang="zh-TW" sz="3000" dirty="0">
                <a:latin typeface="微軟正黑體" panose="020B0604030504040204" pitchFamily="34" charset="-120"/>
                <a:ea typeface="微軟正黑體" panose="020B0604030504040204" pitchFamily="34" charset="-120"/>
              </a:rPr>
            </a:br>
            <a:r>
              <a:rPr lang="zh-TW" altLang="en-US" sz="3000" dirty="0">
                <a:latin typeface="微軟正黑體" panose="020B0604030504040204" pitchFamily="34" charset="-120"/>
                <a:ea typeface="微軟正黑體" panose="020B0604030504040204" pitchFamily="34" charset="-120"/>
              </a:rPr>
              <a:t>計算相關係數（</a:t>
            </a:r>
            <a:r>
              <a:rPr lang="en-US" altLang="zh-TW" sz="3000" dirty="0">
                <a:latin typeface="微軟正黑體" panose="020B0604030504040204" pitchFamily="34" charset="-120"/>
                <a:ea typeface="微軟正黑體" panose="020B0604030504040204" pitchFamily="34" charset="-120"/>
              </a:rPr>
              <a:t>Pearson Correlation</a:t>
            </a:r>
            <a:r>
              <a:rPr lang="zh-TW" altLang="en-US" sz="3000" dirty="0">
                <a:latin typeface="微軟正黑體" panose="020B0604030504040204" pitchFamily="34" charset="-120"/>
                <a:ea typeface="微軟正黑體" panose="020B0604030504040204" pitchFamily="34" charset="-120"/>
              </a:rPr>
              <a:t>）， 數值呈現。</a:t>
            </a:r>
          </a:p>
        </p:txBody>
      </p:sp>
    </p:spTree>
    <p:extLst>
      <p:ext uri="{BB962C8B-B14F-4D97-AF65-F5344CB8AC3E}">
        <p14:creationId xmlns:p14="http://schemas.microsoft.com/office/powerpoint/2010/main" val="96319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9908E4-DA97-59BE-08DD-55217CF441F9}"/>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sepal length vs. sepal width</a:t>
            </a:r>
            <a:endParaRPr lang="zh-TW" altLang="en-US" dirty="0">
              <a:latin typeface="微軟正黑體" panose="020B0604030504040204" pitchFamily="34" charset="-120"/>
              <a:ea typeface="微軟正黑體" panose="020B0604030504040204" pitchFamily="34" charset="-120"/>
            </a:endParaRPr>
          </a:p>
        </p:txBody>
      </p:sp>
      <p:pic>
        <p:nvPicPr>
          <p:cNvPr id="5" name="內容版面配置區 4" descr="scatterplot">
            <a:extLst>
              <a:ext uri="{FF2B5EF4-FFF2-40B4-BE49-F238E27FC236}">
                <a16:creationId xmlns:a16="http://schemas.microsoft.com/office/drawing/2014/main" id="{B302DDCB-6C28-09E5-504D-CAFC6F4EED05}"/>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853" y="2242203"/>
            <a:ext cx="5360172" cy="4293801"/>
          </a:xfrm>
          <a:ln w="3175">
            <a:solidFill>
              <a:schemeClr val="tx1"/>
            </a:solidFill>
          </a:ln>
        </p:spPr>
      </p:pic>
      <p:cxnSp>
        <p:nvCxnSpPr>
          <p:cNvPr id="7" name="直線接點 6">
            <a:extLst>
              <a:ext uri="{FF2B5EF4-FFF2-40B4-BE49-F238E27FC236}">
                <a16:creationId xmlns:a16="http://schemas.microsoft.com/office/drawing/2014/main" id="{716BCD04-E1FD-94FE-35B7-14F9237B95C7}"/>
              </a:ext>
            </a:extLst>
          </p:cNvPr>
          <p:cNvCxnSpPr>
            <a:cxnSpLocks/>
          </p:cNvCxnSpPr>
          <p:nvPr/>
        </p:nvCxnSpPr>
        <p:spPr>
          <a:xfrm flipV="1">
            <a:off x="1115568" y="2242203"/>
            <a:ext cx="3680550" cy="3853797"/>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39B9D675-3CDC-D931-A3BB-EB05D5B0FEEE}"/>
              </a:ext>
            </a:extLst>
          </p:cNvPr>
          <p:cNvSpPr txBox="1">
            <a:spLocks/>
          </p:cNvSpPr>
          <p:nvPr/>
        </p:nvSpPr>
        <p:spPr>
          <a:xfrm>
            <a:off x="4796118" y="1933448"/>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6444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sepal length vs. petal length</a:t>
            </a:r>
            <a:endParaRPr lang="zh-TW" altLang="en-US" dirty="0">
              <a:latin typeface="微軟正黑體" panose="020B0604030504040204" pitchFamily="34" charset="-120"/>
              <a:ea typeface="微軟正黑體" panose="020B0604030504040204" pitchFamily="34" charset="-120"/>
            </a:endParaRPr>
          </a:p>
        </p:txBody>
      </p:sp>
      <p:pic>
        <p:nvPicPr>
          <p:cNvPr id="5" name="內容版面配置區 4" descr="一張含有 圖表 的圖片&#10;&#10;自動產生的描述">
            <a:extLst>
              <a:ext uri="{FF2B5EF4-FFF2-40B4-BE49-F238E27FC236}">
                <a16:creationId xmlns:a16="http://schemas.microsoft.com/office/drawing/2014/main" id="{39B66014-2A56-8A9D-13BB-B16642ACD2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576" y="2214188"/>
            <a:ext cx="5221674" cy="4280833"/>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588576" y="5105400"/>
            <a:ext cx="5297874" cy="0"/>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BDB2F249-BD1E-4CCF-E332-6297B9D27EE2}"/>
              </a:ext>
            </a:extLst>
          </p:cNvPr>
          <p:cNvSpPr txBox="1">
            <a:spLocks/>
          </p:cNvSpPr>
          <p:nvPr/>
        </p:nvSpPr>
        <p:spPr>
          <a:xfrm>
            <a:off x="5782662" y="4719426"/>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7477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sepal length vs. petal width</a:t>
            </a:r>
            <a:endParaRPr lang="zh-TW" altLang="en-US" dirty="0">
              <a:latin typeface="微軟正黑體" panose="020B0604030504040204" pitchFamily="34" charset="-120"/>
              <a:ea typeface="微軟正黑體" panose="020B0604030504040204" pitchFamily="34" charset="-120"/>
            </a:endParaRPr>
          </a:p>
        </p:txBody>
      </p:sp>
      <p:pic>
        <p:nvPicPr>
          <p:cNvPr id="8" name="內容版面配置區 7" descr="一張含有 圖表 的圖片&#10;&#10;自動產生的描述">
            <a:extLst>
              <a:ext uri="{FF2B5EF4-FFF2-40B4-BE49-F238E27FC236}">
                <a16:creationId xmlns:a16="http://schemas.microsoft.com/office/drawing/2014/main" id="{5AD09A26-B2AA-D3CB-045B-F3F76AE2A8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576" y="2182254"/>
            <a:ext cx="5175730" cy="4146052"/>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1237129" y="2106706"/>
            <a:ext cx="3182471" cy="3747247"/>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3D632868-7005-BB10-948B-AF103C35C75B}"/>
              </a:ext>
            </a:extLst>
          </p:cNvPr>
          <p:cNvSpPr txBox="1">
            <a:spLocks/>
          </p:cNvSpPr>
          <p:nvPr/>
        </p:nvSpPr>
        <p:spPr>
          <a:xfrm>
            <a:off x="4419600" y="1863753"/>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341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sepal width vs. petal length</a:t>
            </a:r>
            <a:endParaRPr lang="zh-TW" altLang="en-US" dirty="0">
              <a:latin typeface="微軟正黑體" panose="020B0604030504040204" pitchFamily="34" charset="-120"/>
              <a:ea typeface="微軟正黑體" panose="020B0604030504040204" pitchFamily="34" charset="-120"/>
            </a:endParaRPr>
          </a:p>
        </p:txBody>
      </p:sp>
      <p:pic>
        <p:nvPicPr>
          <p:cNvPr id="7" name="內容版面配置區 6" descr="一張含有 圖表 的圖片&#10;&#10;自動產生的描述">
            <a:extLst>
              <a:ext uri="{FF2B5EF4-FFF2-40B4-BE49-F238E27FC236}">
                <a16:creationId xmlns:a16="http://schemas.microsoft.com/office/drawing/2014/main" id="{98DF11D8-DBE0-9921-C7D1-634386DB9A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005" y="2133272"/>
            <a:ext cx="4941178" cy="4007551"/>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551005" y="4805082"/>
            <a:ext cx="5607748" cy="0"/>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84F7373D-25D5-E5EF-3151-1DCF71413B05}"/>
              </a:ext>
            </a:extLst>
          </p:cNvPr>
          <p:cNvSpPr txBox="1">
            <a:spLocks/>
          </p:cNvSpPr>
          <p:nvPr/>
        </p:nvSpPr>
        <p:spPr>
          <a:xfrm>
            <a:off x="5815621" y="4394723"/>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1937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sepal width vs. petal width</a:t>
            </a:r>
            <a:endParaRPr lang="zh-TW" altLang="en-US" dirty="0">
              <a:latin typeface="微軟正黑體" panose="020B0604030504040204" pitchFamily="34" charset="-120"/>
              <a:ea typeface="微軟正黑體" panose="020B0604030504040204" pitchFamily="34" charset="-120"/>
            </a:endParaRPr>
          </a:p>
        </p:txBody>
      </p:sp>
      <p:pic>
        <p:nvPicPr>
          <p:cNvPr id="8" name="內容版面配置區 7" descr="一張含有 圖表 的圖片&#10;&#10;自動產生的描述">
            <a:extLst>
              <a:ext uri="{FF2B5EF4-FFF2-40B4-BE49-F238E27FC236}">
                <a16:creationId xmlns:a16="http://schemas.microsoft.com/office/drawing/2014/main" id="{A3142A55-E19C-52C8-CD72-4201CB55B9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005" y="2213904"/>
            <a:ext cx="5166575" cy="4095456"/>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551005" y="4876800"/>
            <a:ext cx="5607748" cy="0"/>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71CFEC0F-1F6E-5EA1-D2FC-92EFB9F4D4DC}"/>
              </a:ext>
            </a:extLst>
          </p:cNvPr>
          <p:cNvSpPr txBox="1">
            <a:spLocks/>
          </p:cNvSpPr>
          <p:nvPr/>
        </p:nvSpPr>
        <p:spPr>
          <a:xfrm>
            <a:off x="5875332" y="4466441"/>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7154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petal length vs. petal width</a:t>
            </a:r>
            <a:endParaRPr lang="zh-TW" altLang="en-US" dirty="0">
              <a:latin typeface="微軟正黑體" panose="020B0604030504040204" pitchFamily="34" charset="-120"/>
              <a:ea typeface="微軟正黑體" panose="020B0604030504040204" pitchFamily="34" charset="-120"/>
            </a:endParaRPr>
          </a:p>
        </p:txBody>
      </p:sp>
      <p:pic>
        <p:nvPicPr>
          <p:cNvPr id="7" name="內容版面配置區 6" descr="一張含有 圖表 的圖片&#10;&#10;自動產生的描述">
            <a:extLst>
              <a:ext uri="{FF2B5EF4-FFF2-40B4-BE49-F238E27FC236}">
                <a16:creationId xmlns:a16="http://schemas.microsoft.com/office/drawing/2014/main" id="{DCC65AC9-1346-2607-BD3F-75F40F708B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1005" y="2200182"/>
            <a:ext cx="5120667" cy="4109178"/>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flipV="1">
            <a:off x="887506" y="4285129"/>
            <a:ext cx="3971365" cy="1739153"/>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61561DF2-2C68-9E00-1718-96F25B0CB23C}"/>
              </a:ext>
            </a:extLst>
          </p:cNvPr>
          <p:cNvSpPr txBox="1">
            <a:spLocks/>
          </p:cNvSpPr>
          <p:nvPr/>
        </p:nvSpPr>
        <p:spPr>
          <a:xfrm>
            <a:off x="6096000" y="2436325"/>
            <a:ext cx="5705497" cy="99267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3000" dirty="0" err="1">
                <a:latin typeface="微軟正黑體" panose="020B0604030504040204" pitchFamily="34" charset="-120"/>
                <a:ea typeface="微軟正黑體" panose="020B0604030504040204" pitchFamily="34" charset="-120"/>
              </a:rPr>
              <a:t>Setosa</a:t>
            </a:r>
            <a:r>
              <a:rPr lang="zh-TW" altLang="en-US" sz="3000" dirty="0">
                <a:latin typeface="微軟正黑體" panose="020B0604030504040204" pitchFamily="34" charset="-120"/>
                <a:ea typeface="微軟正黑體" panose="020B0604030504040204" pitchFamily="34" charset="-120"/>
              </a:rPr>
              <a:t>明顯相異，容易區分。</a:t>
            </a:r>
            <a:endParaRPr lang="en-US" altLang="zh-TW" sz="3000" dirty="0">
              <a:latin typeface="微軟正黑體" panose="020B0604030504040204" pitchFamily="34" charset="-120"/>
              <a:ea typeface="微軟正黑體" panose="020B0604030504040204" pitchFamily="34" charset="-120"/>
            </a:endParaRPr>
          </a:p>
        </p:txBody>
      </p:sp>
      <p:sp>
        <p:nvSpPr>
          <p:cNvPr id="4" name="內容版面配置區 2">
            <a:extLst>
              <a:ext uri="{FF2B5EF4-FFF2-40B4-BE49-F238E27FC236}">
                <a16:creationId xmlns:a16="http://schemas.microsoft.com/office/drawing/2014/main" id="{F618E869-D4C5-0C83-AD6A-D734B5352670}"/>
              </a:ext>
            </a:extLst>
          </p:cNvPr>
          <p:cNvSpPr txBox="1">
            <a:spLocks/>
          </p:cNvSpPr>
          <p:nvPr/>
        </p:nvSpPr>
        <p:spPr>
          <a:xfrm>
            <a:off x="4897820" y="5899001"/>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0638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1988</TotalTime>
  <Words>1196</Words>
  <Application>Microsoft Office PowerPoint</Application>
  <PresentationFormat>寬螢幕</PresentationFormat>
  <Paragraphs>167</Paragraphs>
  <Slides>26</Slides>
  <Notes>17</Notes>
  <HiddenSlides>2</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26</vt:i4>
      </vt:variant>
    </vt:vector>
  </HeadingPairs>
  <TitlesOfParts>
    <vt:vector size="35" baseType="lpstr">
      <vt:lpstr>source-serif-pro</vt:lpstr>
      <vt:lpstr>微軟正黑體</vt:lpstr>
      <vt:lpstr>Arial</vt:lpstr>
      <vt:lpstr>Calibri</vt:lpstr>
      <vt:lpstr>Courier New</vt:lpstr>
      <vt:lpstr>Lato</vt:lpstr>
      <vt:lpstr>Neue Haas Grotesk Text Pro</vt:lpstr>
      <vt:lpstr>Wingdings</vt:lpstr>
      <vt:lpstr>AccentBoxVTI</vt:lpstr>
      <vt:lpstr>314337 類神經網路 Assignment #1</vt:lpstr>
      <vt:lpstr>Outline 大綱</vt:lpstr>
      <vt:lpstr>選取的特徵？原因？</vt:lpstr>
      <vt:lpstr>sepal length vs. sepal width</vt:lpstr>
      <vt:lpstr>sepal length vs. petal length</vt:lpstr>
      <vt:lpstr>sepal length vs. petal width</vt:lpstr>
      <vt:lpstr>sepal width vs. petal length</vt:lpstr>
      <vt:lpstr>sepal width vs. petal width</vt:lpstr>
      <vt:lpstr>petal length vs. petal width</vt:lpstr>
      <vt:lpstr>Thinking About Scatter Plot</vt:lpstr>
      <vt:lpstr>HeatMap</vt:lpstr>
      <vt:lpstr>再次檢視 petal length vs. petal width</vt:lpstr>
      <vt:lpstr>切分資料</vt:lpstr>
      <vt:lpstr>Train-Test-Split</vt:lpstr>
      <vt:lpstr>Train-Test-Split</vt:lpstr>
      <vt:lpstr>Train-Test-Split</vt:lpstr>
      <vt:lpstr>Train-Test-Split</vt:lpstr>
      <vt:lpstr>resample</vt:lpstr>
      <vt:lpstr>PLA 二元分類</vt:lpstr>
      <vt:lpstr>區分Setosa</vt:lpstr>
      <vt:lpstr>區分Setosa</vt:lpstr>
      <vt:lpstr>區分Setosa</vt:lpstr>
      <vt:lpstr>PowerPoint 簡報</vt:lpstr>
      <vt:lpstr>區分Setosa</vt:lpstr>
      <vt:lpstr>區分Versicolor</vt:lpstr>
      <vt:lpstr>區分Versicolor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314337 類神經網路 Assignment #1</dc:title>
  <dc:creator>哲平 何</dc:creator>
  <cp:lastModifiedBy>哲平 何</cp:lastModifiedBy>
  <cp:revision>418</cp:revision>
  <dcterms:created xsi:type="dcterms:W3CDTF">2023-04-05T05:53:05Z</dcterms:created>
  <dcterms:modified xsi:type="dcterms:W3CDTF">2023-04-09T11:07:24Z</dcterms:modified>
</cp:coreProperties>
</file>