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1.xml" ContentType="application/vnd.openxmlformats-officedocument.themeOverride+xml"/>
  <Override PartName="/ppt/notesSlides/notesSlide25.xml" ContentType="application/vnd.openxmlformats-officedocument.presentationml.notesSlide+xml"/>
  <Override PartName="/ppt/theme/themeOverride2.xml" ContentType="application/vnd.openxmlformats-officedocument.themeOverr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35"/>
  </p:notesMasterIdLst>
  <p:sldIdLst>
    <p:sldId id="256" r:id="rId2"/>
    <p:sldId id="260" r:id="rId3"/>
    <p:sldId id="259" r:id="rId4"/>
    <p:sldId id="257" r:id="rId5"/>
    <p:sldId id="262" r:id="rId6"/>
    <p:sldId id="264" r:id="rId7"/>
    <p:sldId id="266" r:id="rId8"/>
    <p:sldId id="267" r:id="rId9"/>
    <p:sldId id="272" r:id="rId10"/>
    <p:sldId id="268" r:id="rId11"/>
    <p:sldId id="270" r:id="rId12"/>
    <p:sldId id="271" r:id="rId13"/>
    <p:sldId id="273" r:id="rId14"/>
    <p:sldId id="274" r:id="rId15"/>
    <p:sldId id="269" r:id="rId16"/>
    <p:sldId id="275" r:id="rId17"/>
    <p:sldId id="276" r:id="rId18"/>
    <p:sldId id="278" r:id="rId19"/>
    <p:sldId id="280" r:id="rId20"/>
    <p:sldId id="283" r:id="rId21"/>
    <p:sldId id="284" r:id="rId22"/>
    <p:sldId id="285" r:id="rId23"/>
    <p:sldId id="286" r:id="rId24"/>
    <p:sldId id="287" r:id="rId25"/>
    <p:sldId id="293" r:id="rId26"/>
    <p:sldId id="279" r:id="rId27"/>
    <p:sldId id="289" r:id="rId28"/>
    <p:sldId id="295" r:id="rId29"/>
    <p:sldId id="290" r:id="rId30"/>
    <p:sldId id="291" r:id="rId31"/>
    <p:sldId id="296" r:id="rId32"/>
    <p:sldId id="292" r:id="rId33"/>
    <p:sldId id="294" r:id="rId3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768" autoAdjust="0"/>
  </p:normalViewPr>
  <p:slideViewPr>
    <p:cSldViewPr snapToGrid="0">
      <p:cViewPr varScale="1">
        <p:scale>
          <a:sx n="73" d="100"/>
          <a:sy n="73" d="100"/>
        </p:scale>
        <p:origin x="10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D:\&#21746;&#24179;\&#21271;&#31185;&#22823;_&#30889;&#29677;_AI&#23416;&#31243;\&#30889;&#19968;&#35506;&#31243;\314337%20&#39006;&#31070;&#32147;&#32178;&#36335;\20230322\Assignment%20%231\Draft\DraftNot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a:latin typeface="微軟正黑體" panose="020B0604030504040204" pitchFamily="34" charset="-120"/>
                <a:ea typeface="微軟正黑體" panose="020B0604030504040204" pitchFamily="34" charset="-120"/>
              </a:rPr>
              <a:t>抽樣數量</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工作表1!$A$1:$A$3</c:f>
              <c:strCache>
                <c:ptCount val="3"/>
                <c:pt idx="0">
                  <c:v>setosa資料數量</c:v>
                </c:pt>
                <c:pt idx="1">
                  <c:v>versicolor資料數量</c:v>
                </c:pt>
                <c:pt idx="2">
                  <c:v>virginica資料數量</c:v>
                </c:pt>
              </c:strCache>
            </c:strRef>
          </c:cat>
          <c:val>
            <c:numRef>
              <c:f>工作表1!$B$1:$B$3</c:f>
              <c:numCache>
                <c:formatCode>General</c:formatCode>
                <c:ptCount val="3"/>
                <c:pt idx="0">
                  <c:v>23</c:v>
                </c:pt>
                <c:pt idx="1">
                  <c:v>41</c:v>
                </c:pt>
                <c:pt idx="2">
                  <c:v>41</c:v>
                </c:pt>
              </c:numCache>
            </c:numRef>
          </c:val>
          <c:extLst>
            <c:ext xmlns:c16="http://schemas.microsoft.com/office/drawing/2014/chart" uri="{C3380CC4-5D6E-409C-BE32-E72D297353CC}">
              <c16:uniqueId val="{00000000-42C4-4E46-92EE-0D1A8D681691}"/>
            </c:ext>
          </c:extLst>
        </c:ser>
        <c:dLbls>
          <c:showLegendKey val="0"/>
          <c:showVal val="0"/>
          <c:showCatName val="0"/>
          <c:showSerName val="0"/>
          <c:showPercent val="0"/>
          <c:showBubbleSize val="0"/>
        </c:dLbls>
        <c:gapWidth val="219"/>
        <c:overlap val="-27"/>
        <c:axId val="1353917680"/>
        <c:axId val="1353914320"/>
      </c:barChart>
      <c:catAx>
        <c:axId val="135391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353914320"/>
        <c:crosses val="autoZero"/>
        <c:auto val="1"/>
        <c:lblAlgn val="ctr"/>
        <c:lblOffset val="100"/>
        <c:noMultiLvlLbl val="0"/>
      </c:catAx>
      <c:valAx>
        <c:axId val="13539143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353917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軟正黑體" panose="020B0604030504040204" pitchFamily="34" charset="-120"/>
              </a:defRPr>
            </a:lvl1pPr>
          </a:lstStyle>
          <a:p>
            <a:endParaRPr lang="zh-TW" altLang="en-US"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軟正黑體" panose="020B0604030504040204" pitchFamily="34" charset="-120"/>
              </a:defRPr>
            </a:lvl1pPr>
          </a:lstStyle>
          <a:p>
            <a:fld id="{2F5A5025-046F-4080-96F8-FAB29019717F}" type="datetimeFigureOut">
              <a:rPr lang="zh-TW" altLang="en-US" smtClean="0"/>
              <a:pPr/>
              <a:t>2023/4/12</a:t>
            </a:fld>
            <a:endParaRPr lang="zh-TW" altLang="en-US" dirty="0"/>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dirty="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軟正黑體" panose="020B0604030504040204" pitchFamily="34" charset="-120"/>
              </a:defRPr>
            </a:lvl1pPr>
          </a:lstStyle>
          <a:p>
            <a:endParaRPr lang="zh-TW" altLang="en-US" dirty="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軟正黑體" panose="020B0604030504040204" pitchFamily="34" charset="-120"/>
              </a:defRPr>
            </a:lvl1pPr>
          </a:lstStyle>
          <a:p>
            <a:fld id="{0DA5F543-7FD9-4085-A36D-22AF4AA3A74F}" type="slidenum">
              <a:rPr lang="zh-TW" altLang="en-US" smtClean="0"/>
              <a:pPr/>
              <a:t>‹#›</a:t>
            </a:fld>
            <a:endParaRPr lang="zh-TW" altLang="en-US" dirty="0"/>
          </a:p>
        </p:txBody>
      </p:sp>
    </p:spTree>
    <p:extLst>
      <p:ext uri="{BB962C8B-B14F-4D97-AF65-F5344CB8AC3E}">
        <p14:creationId xmlns:p14="http://schemas.microsoft.com/office/powerpoint/2010/main" val="2579420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軟正黑體" panose="020B0604030504040204" pitchFamily="34" charset="-120"/>
        <a:ea typeface="+mn-ea"/>
        <a:cs typeface="+mn-cs"/>
      </a:defRPr>
    </a:lvl1pPr>
    <a:lvl2pPr marL="457200" algn="l" defTabSz="914400" rtl="0" eaLnBrk="1" latinLnBrk="0" hangingPunct="1">
      <a:defRPr sz="1200" kern="1200">
        <a:solidFill>
          <a:schemeClr val="tx1"/>
        </a:solidFill>
        <a:latin typeface="微軟正黑體" panose="020B0604030504040204" pitchFamily="34" charset="-120"/>
        <a:ea typeface="+mn-ea"/>
        <a:cs typeface="+mn-cs"/>
      </a:defRPr>
    </a:lvl2pPr>
    <a:lvl3pPr marL="914400" algn="l" defTabSz="914400" rtl="0" eaLnBrk="1" latinLnBrk="0" hangingPunct="1">
      <a:defRPr sz="1200" kern="1200">
        <a:solidFill>
          <a:schemeClr val="tx1"/>
        </a:solidFill>
        <a:latin typeface="微軟正黑體" panose="020B0604030504040204" pitchFamily="34" charset="-120"/>
        <a:ea typeface="+mn-ea"/>
        <a:cs typeface="+mn-cs"/>
      </a:defRPr>
    </a:lvl3pPr>
    <a:lvl4pPr marL="1371600" algn="l" defTabSz="914400" rtl="0" eaLnBrk="1" latinLnBrk="0" hangingPunct="1">
      <a:defRPr sz="1200" kern="1200">
        <a:solidFill>
          <a:schemeClr val="tx1"/>
        </a:solidFill>
        <a:latin typeface="微軟正黑體" panose="020B0604030504040204" pitchFamily="34" charset="-120"/>
        <a:ea typeface="+mn-ea"/>
        <a:cs typeface="+mn-cs"/>
      </a:defRPr>
    </a:lvl4pPr>
    <a:lvl5pPr marL="1828800" algn="l" defTabSz="914400" rtl="0" eaLnBrk="1" latinLnBrk="0" hangingPunct="1">
      <a:defRPr sz="1200" kern="1200">
        <a:solidFill>
          <a:schemeClr val="tx1"/>
        </a:solidFill>
        <a:latin typeface="微軟正黑體" panose="020B0604030504040204" pitchFamily="34" charset="-12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st.github.com/yehjames/7dbe460f0d2aa882caa8fada45c3ec26"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latin typeface="微軟正黑體" panose="020B0604030504040204" pitchFamily="34" charset="-120"/>
                <a:ea typeface="微軟正黑體" panose="020B0604030504040204" pitchFamily="34" charset="-120"/>
              </a:rPr>
              <a:t>Setosa</a:t>
            </a:r>
            <a:r>
              <a:rPr lang="en-US" altLang="zh-TW" dirty="0">
                <a:latin typeface="微軟正黑體" panose="020B0604030504040204" pitchFamily="34" charset="-120"/>
                <a:ea typeface="微軟正黑體" panose="020B0604030504040204" pitchFamily="34" charset="-120"/>
              </a:rPr>
              <a:t> </a:t>
            </a:r>
            <a:r>
              <a:rPr lang="zh-TW" altLang="en-US" b="0" i="0" dirty="0">
                <a:solidFill>
                  <a:srgbClr val="202124"/>
                </a:solidFill>
                <a:effectLst/>
                <a:latin typeface="微軟正黑體" panose="020B0604030504040204" pitchFamily="34" charset="-120"/>
                <a:ea typeface="微軟正黑體" panose="020B0604030504040204" pitchFamily="34" charset="-120"/>
              </a:rPr>
              <a:t>山鳶尾</a:t>
            </a:r>
            <a:endParaRPr lang="en-US" altLang="zh-TW" b="0" i="0" dirty="0">
              <a:solidFill>
                <a:srgbClr val="202124"/>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Versicolor </a:t>
            </a:r>
            <a:r>
              <a:rPr lang="zh-TW" altLang="en-US" b="0" i="0" dirty="0">
                <a:solidFill>
                  <a:srgbClr val="202124"/>
                </a:solidFill>
                <a:effectLst/>
                <a:latin typeface="微軟正黑體" panose="020B0604030504040204" pitchFamily="34" charset="-120"/>
                <a:ea typeface="微軟正黑體" panose="020B0604030504040204" pitchFamily="34" charset="-120"/>
              </a:rPr>
              <a:t>變色鳶尾</a:t>
            </a:r>
            <a:endParaRPr lang="en-US" altLang="zh-TW" b="0" i="0" dirty="0">
              <a:solidFill>
                <a:srgbClr val="202124"/>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Virginica </a:t>
            </a:r>
            <a:r>
              <a:rPr lang="zh-TW" altLang="en-US" dirty="0">
                <a:latin typeface="微軟正黑體" panose="020B0604030504040204" pitchFamily="34" charset="-120"/>
                <a:ea typeface="微軟正黑體" panose="020B0604030504040204" pitchFamily="34" charset="-120"/>
              </a:rPr>
              <a:t>維吉尼亞鳶尾</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a:t>
            </a:fld>
            <a:endParaRPr lang="zh-TW" altLang="en-US"/>
          </a:p>
        </p:txBody>
      </p:sp>
    </p:spTree>
    <p:extLst>
      <p:ext uri="{BB962C8B-B14F-4D97-AF65-F5344CB8AC3E}">
        <p14:creationId xmlns:p14="http://schemas.microsoft.com/office/powerpoint/2010/main" val="2992501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dirty="0" err="1">
                <a:latin typeface="微軟正黑體" panose="020B0604030504040204" pitchFamily="34" charset="-120"/>
                <a:ea typeface="微軟正黑體" panose="020B0604030504040204" pitchFamily="34" charset="-120"/>
              </a:rPr>
              <a:t>sklearn.utils.resample</a:t>
            </a:r>
            <a:endParaRPr lang="en-US" altLang="zh-TW" sz="1200" b="0" dirty="0">
              <a:latin typeface="微軟正黑體" panose="020B0604030504040204" pitchFamily="34" charset="-120"/>
              <a:ea typeface="微軟正黑體" panose="020B0604030504040204" pitchFamily="34" charset="-120"/>
            </a:endParaRPr>
          </a:p>
          <a:p>
            <a:r>
              <a:rPr lang="zh-TW" altLang="en-US" sz="1200" b="0" i="0" dirty="0">
                <a:solidFill>
                  <a:srgbClr val="000000"/>
                </a:solidFill>
                <a:effectLst/>
                <a:latin typeface="微軟正黑體" panose="020B0604030504040204" pitchFamily="34" charset="-120"/>
                <a:ea typeface="微軟正黑體" panose="020B0604030504040204" pitchFamily="34" charset="-120"/>
              </a:rPr>
              <a:t>以一致的方式重新採集樣數組或稀疏矩陣</a:t>
            </a:r>
            <a:endParaRPr lang="en-US" altLang="zh-TW" sz="1200" b="0" i="0" dirty="0">
              <a:solidFill>
                <a:srgbClr val="000000"/>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dirty="0">
                <a:solidFill>
                  <a:srgbClr val="4F4F4F"/>
                </a:solidFill>
                <a:effectLst/>
                <a:latin typeface="微軟正黑體" panose="020B0604030504040204" pitchFamily="34" charset="-120"/>
                <a:ea typeface="微軟正黑體" panose="020B0604030504040204" pitchFamily="34" charset="-120"/>
              </a:rPr>
              <a:t>scikit-learn</a:t>
            </a:r>
            <a:r>
              <a:rPr lang="zh-TW" altLang="en-US" sz="1200" b="0" i="0" dirty="0">
                <a:solidFill>
                  <a:srgbClr val="4F4F4F"/>
                </a:solidFill>
                <a:effectLst/>
                <a:latin typeface="微軟正黑體" panose="020B0604030504040204" pitchFamily="34" charset="-120"/>
                <a:ea typeface="微軟正黑體" panose="020B0604030504040204" pitchFamily="34" charset="-120"/>
              </a:rPr>
              <a:t>庫實現了簡單的</a:t>
            </a:r>
            <a:r>
              <a:rPr lang="en-US" altLang="zh-TW" sz="1200" b="0" i="0" dirty="0">
                <a:solidFill>
                  <a:srgbClr val="4F4F4F"/>
                </a:solidFill>
                <a:effectLst/>
                <a:latin typeface="微軟正黑體" panose="020B0604030504040204" pitchFamily="34" charset="-120"/>
                <a:ea typeface="微軟正黑體" panose="020B0604030504040204" pitchFamily="34" charset="-120"/>
              </a:rPr>
              <a:t>resample</a:t>
            </a:r>
            <a:r>
              <a:rPr lang="zh-TW" altLang="en-US" sz="1200" b="0" i="0" dirty="0">
                <a:solidFill>
                  <a:srgbClr val="4F4F4F"/>
                </a:solidFill>
                <a:effectLst/>
                <a:latin typeface="微軟正黑體" panose="020B0604030504040204" pitchFamily="34" charset="-120"/>
                <a:ea typeface="微軟正黑體" panose="020B0604030504040204" pitchFamily="34" charset="-120"/>
              </a:rPr>
              <a:t>函數，可以通過從數據集中有替換地提取新樣本幫助少數類上採樣</a:t>
            </a:r>
            <a:endParaRPr lang="en-US" altLang="zh-TW" sz="1200" b="0" i="0" dirty="0">
              <a:solidFill>
                <a:srgbClr val="4F4F4F"/>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dirty="0">
              <a:solidFill>
                <a:srgbClr val="4F4F4F"/>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dirty="0">
                <a:solidFill>
                  <a:srgbClr val="4F4F4F"/>
                </a:solidFill>
                <a:effectLst/>
                <a:latin typeface="微軟正黑體" panose="020B0604030504040204" pitchFamily="34" charset="-120"/>
                <a:ea typeface="微軟正黑體" panose="020B0604030504040204" pitchFamily="34" charset="-120"/>
              </a:rPr>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200" b="0" i="0" dirty="0">
                <a:solidFill>
                  <a:srgbClr val="4F4F4F"/>
                </a:solidFill>
                <a:effectLst/>
                <a:latin typeface="微軟正黑體" panose="020B0604030504040204" pitchFamily="34" charset="-120"/>
                <a:ea typeface="微軟正黑體" panose="020B0604030504040204" pitchFamily="34" charset="-120"/>
              </a:rPr>
              <a:t>https://scikit-learn.org.cn/view/821.html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200" b="0" i="0" dirty="0">
                <a:solidFill>
                  <a:srgbClr val="4F4F4F"/>
                </a:solidFill>
                <a:effectLst/>
                <a:latin typeface="微軟正黑體" panose="020B0604030504040204" pitchFamily="34" charset="-120"/>
                <a:ea typeface="微軟正黑體" panose="020B0604030504040204" pitchFamily="34" charset="-120"/>
              </a:rPr>
              <a:t>https://blog.csdn.net/fgg1234567890/article/details/110209687</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200" b="0" i="0" dirty="0">
                <a:solidFill>
                  <a:srgbClr val="4F4F4F"/>
                </a:solidFill>
                <a:effectLst/>
                <a:latin typeface="微軟正黑體" panose="020B0604030504040204" pitchFamily="34" charset="-120"/>
                <a:ea typeface="微軟正黑體" panose="020B0604030504040204" pitchFamily="34" charset="-120"/>
              </a:rPr>
              <a:t>python</a:t>
            </a:r>
            <a:r>
              <a:rPr lang="zh-TW" altLang="en-US" sz="1200" b="0" i="0" dirty="0">
                <a:solidFill>
                  <a:srgbClr val="4F4F4F"/>
                </a:solidFill>
                <a:effectLst/>
                <a:latin typeface="微軟正黑體" panose="020B0604030504040204" pitchFamily="34" charset="-120"/>
                <a:ea typeface="微軟正黑體" panose="020B0604030504040204" pitchFamily="34" charset="-120"/>
              </a:rPr>
              <a:t>實現處理類的不平衡問題：</a:t>
            </a:r>
            <a:br>
              <a:rPr lang="en-US" altLang="zh-TW" sz="1200" b="0" i="0" dirty="0">
                <a:solidFill>
                  <a:srgbClr val="4F4F4F"/>
                </a:solidFill>
                <a:effectLst/>
                <a:latin typeface="微軟正黑體" panose="020B0604030504040204" pitchFamily="34" charset="-120"/>
                <a:ea typeface="微軟正黑體" panose="020B0604030504040204" pitchFamily="34" charset="-120"/>
              </a:rPr>
            </a:br>
            <a:r>
              <a:rPr lang="en-US" altLang="zh-TW" sz="1200" b="0" i="0" dirty="0">
                <a:solidFill>
                  <a:srgbClr val="4F4F4F"/>
                </a:solidFill>
                <a:effectLst/>
                <a:latin typeface="微軟正黑體" panose="020B0604030504040204" pitchFamily="34" charset="-120"/>
                <a:ea typeface="微軟正黑體" panose="020B0604030504040204" pitchFamily="34" charset="-120"/>
              </a:rPr>
              <a:t>https://blog.csdn.net/fgg1234567890/article/details/110209687</a:t>
            </a:r>
            <a:endParaRPr lang="zh-TW" altLang="en-US" sz="1200" b="0" i="0" dirty="0">
              <a:solidFill>
                <a:srgbClr val="4F4F4F"/>
              </a:solidFill>
              <a:effectLst/>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15</a:t>
            </a:fld>
            <a:endParaRPr lang="zh-TW" altLang="en-US"/>
          </a:p>
        </p:txBody>
      </p:sp>
    </p:spTree>
    <p:extLst>
      <p:ext uri="{BB962C8B-B14F-4D97-AF65-F5344CB8AC3E}">
        <p14:creationId xmlns:p14="http://schemas.microsoft.com/office/powerpoint/2010/main" val="3753472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latin typeface="微軟正黑體" panose="020B0604030504040204" pitchFamily="34" charset="-120"/>
                <a:ea typeface="微軟正黑體" panose="020B0604030504040204" pitchFamily="34" charset="-120"/>
              </a:rPr>
              <a:t>Reference: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資料分析</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&amp;</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機器學習</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 </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第</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3.2</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講 線性分類</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感知器</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(Perceptron) </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介紹</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t>
            </a:r>
            <a:r>
              <a:rPr lang="en-US" altLang="zh-TW" b="1" i="0" u="none" strike="noStrike" dirty="0" err="1">
                <a:solidFill>
                  <a:srgbClr val="1F2328"/>
                </a:solidFill>
                <a:effectLst/>
                <a:latin typeface="微軟正黑體" panose="020B0604030504040204" pitchFamily="34" charset="-120"/>
                <a:ea typeface="微軟正黑體" panose="020B0604030504040204" pitchFamily="34" charset="-120"/>
                <a:hlinkClick r:id="rId3"/>
              </a:rPr>
              <a:t>ipynb</a:t>
            </a:r>
            <a:endParaRPr lang="zh-TW" altLang="en-US" b="1" i="0" dirty="0">
              <a:solidFill>
                <a:srgbClr val="1F2328"/>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https://gist.github.com/yehjames/7dbe460f0d2aa882caa8fada45c3ec26</a:t>
            </a:r>
            <a:r>
              <a:rPr lang="en-US" altLang="zh-TW">
                <a:latin typeface="微軟正黑體" panose="020B0604030504040204" pitchFamily="34" charset="-120"/>
                <a:ea typeface="微軟正黑體" panose="020B0604030504040204" pitchFamily="34" charset="-120"/>
              </a:rPr>
              <a:t>#file-3-2-perceptron-ipynb</a:t>
            </a: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16</a:t>
            </a:fld>
            <a:endParaRPr lang="zh-TW" altLang="en-US"/>
          </a:p>
        </p:txBody>
      </p:sp>
    </p:spTree>
    <p:extLst>
      <p:ext uri="{BB962C8B-B14F-4D97-AF65-F5344CB8AC3E}">
        <p14:creationId xmlns:p14="http://schemas.microsoft.com/office/powerpoint/2010/main" val="315917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92929"/>
                </a:solidFill>
                <a:effectLst/>
              </a:rPr>
              <a:t>一開始</a:t>
            </a:r>
            <a:r>
              <a:rPr lang="en-US" altLang="zh-TW" b="0" i="0" dirty="0">
                <a:solidFill>
                  <a:srgbClr val="292929"/>
                </a:solidFill>
                <a:effectLst/>
              </a:rPr>
              <a:t>w=[0,0,0]</a:t>
            </a:r>
            <a:r>
              <a:rPr lang="zh-TW" altLang="en-US" b="0" i="0" dirty="0">
                <a:solidFill>
                  <a:srgbClr val="292929"/>
                </a:solidFill>
                <a:effectLst/>
              </a:rPr>
              <a:t>所以 </a:t>
            </a:r>
            <a:r>
              <a:rPr lang="en-US" altLang="zh-TW" b="0" i="0" dirty="0">
                <a:solidFill>
                  <a:srgbClr val="292929"/>
                </a:solidFill>
                <a:effectLst/>
              </a:rPr>
              <a:t>0*1 + 0*</a:t>
            </a:r>
            <a:r>
              <a:rPr lang="zh-TW" altLang="en-US" b="0" i="0" dirty="0">
                <a:solidFill>
                  <a:srgbClr val="292929"/>
                </a:solidFill>
                <a:effectLst/>
              </a:rPr>
              <a:t>花萼的長度 </a:t>
            </a:r>
            <a:r>
              <a:rPr lang="en-US" altLang="zh-TW" b="0" i="0" dirty="0">
                <a:solidFill>
                  <a:srgbClr val="292929"/>
                </a:solidFill>
                <a:effectLst/>
              </a:rPr>
              <a:t>+ 0*</a:t>
            </a:r>
            <a:r>
              <a:rPr lang="zh-TW" altLang="en-US" b="0" i="0" dirty="0">
                <a:solidFill>
                  <a:srgbClr val="292929"/>
                </a:solidFill>
                <a:effectLst/>
              </a:rPr>
              <a:t>花瓣的長度 </a:t>
            </a:r>
            <a:r>
              <a:rPr lang="en-US" altLang="zh-TW" b="0" i="0" dirty="0">
                <a:solidFill>
                  <a:srgbClr val="292929"/>
                </a:solidFill>
                <a:effectLst/>
              </a:rPr>
              <a:t>= 0 </a:t>
            </a:r>
            <a:r>
              <a:rPr lang="zh-TW" altLang="en-US" b="0" i="0" dirty="0">
                <a:solidFill>
                  <a:srgbClr val="292929"/>
                </a:solidFill>
                <a:effectLst/>
              </a:rPr>
              <a:t>，因為</a:t>
            </a:r>
            <a:r>
              <a:rPr lang="en-US" altLang="zh-TW" b="0" i="0" dirty="0">
                <a:solidFill>
                  <a:srgbClr val="292929"/>
                </a:solidFill>
                <a:effectLst/>
              </a:rPr>
              <a:t>=0</a:t>
            </a:r>
            <a:r>
              <a:rPr lang="zh-TW" altLang="en-US" b="0" i="0" dirty="0">
                <a:solidFill>
                  <a:srgbClr val="292929"/>
                </a:solidFill>
                <a:effectLst/>
              </a:rPr>
              <a:t>都會預測成</a:t>
            </a:r>
            <a:r>
              <a:rPr lang="en-US" altLang="zh-TW" b="0" i="0" dirty="0" err="1">
                <a:solidFill>
                  <a:srgbClr val="292929"/>
                </a:solidFill>
                <a:effectLst/>
              </a:rPr>
              <a:t>Setosa</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17</a:t>
            </a:fld>
            <a:endParaRPr lang="zh-TW" altLang="en-US"/>
          </a:p>
        </p:txBody>
      </p:sp>
    </p:spTree>
    <p:extLst>
      <p:ext uri="{BB962C8B-B14F-4D97-AF65-F5344CB8AC3E}">
        <p14:creationId xmlns:p14="http://schemas.microsoft.com/office/powerpoint/2010/main" val="57028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92929"/>
                </a:solidFill>
                <a:effectLst/>
              </a:rPr>
              <a:t>一開始</a:t>
            </a:r>
            <a:r>
              <a:rPr lang="en-US" altLang="zh-TW" b="0" i="0" dirty="0">
                <a:solidFill>
                  <a:srgbClr val="292929"/>
                </a:solidFill>
                <a:effectLst/>
              </a:rPr>
              <a:t>w=[0,0,0]</a:t>
            </a:r>
            <a:r>
              <a:rPr lang="zh-TW" altLang="en-US" b="0" i="0" dirty="0">
                <a:solidFill>
                  <a:srgbClr val="292929"/>
                </a:solidFill>
                <a:effectLst/>
              </a:rPr>
              <a:t>所以 </a:t>
            </a:r>
            <a:r>
              <a:rPr lang="en-US" altLang="zh-TW" b="0" i="0" dirty="0">
                <a:solidFill>
                  <a:srgbClr val="292929"/>
                </a:solidFill>
                <a:effectLst/>
              </a:rPr>
              <a:t>0*1 + 0*</a:t>
            </a:r>
            <a:r>
              <a:rPr lang="zh-TW" altLang="en-US" b="0" i="0" dirty="0">
                <a:solidFill>
                  <a:srgbClr val="292929"/>
                </a:solidFill>
                <a:effectLst/>
              </a:rPr>
              <a:t>花萼的長度 </a:t>
            </a:r>
            <a:r>
              <a:rPr lang="en-US" altLang="zh-TW" b="0" i="0" dirty="0">
                <a:solidFill>
                  <a:srgbClr val="292929"/>
                </a:solidFill>
                <a:effectLst/>
              </a:rPr>
              <a:t>+ 0*</a:t>
            </a:r>
            <a:r>
              <a:rPr lang="zh-TW" altLang="en-US" b="0" i="0" dirty="0">
                <a:solidFill>
                  <a:srgbClr val="292929"/>
                </a:solidFill>
                <a:effectLst/>
              </a:rPr>
              <a:t>花瓣的長度 </a:t>
            </a:r>
            <a:r>
              <a:rPr lang="en-US" altLang="zh-TW" b="0" i="0" dirty="0">
                <a:solidFill>
                  <a:srgbClr val="292929"/>
                </a:solidFill>
                <a:effectLst/>
              </a:rPr>
              <a:t>= 0 </a:t>
            </a:r>
            <a:r>
              <a:rPr lang="zh-TW" altLang="en-US" b="0" i="0" dirty="0">
                <a:solidFill>
                  <a:srgbClr val="292929"/>
                </a:solidFill>
                <a:effectLst/>
              </a:rPr>
              <a:t>，因為</a:t>
            </a:r>
            <a:r>
              <a:rPr lang="en-US" altLang="zh-TW" b="0" i="0" dirty="0">
                <a:solidFill>
                  <a:srgbClr val="292929"/>
                </a:solidFill>
                <a:effectLst/>
              </a:rPr>
              <a:t>=0</a:t>
            </a:r>
            <a:r>
              <a:rPr lang="zh-TW" altLang="en-US" b="0" i="0" dirty="0">
                <a:solidFill>
                  <a:srgbClr val="292929"/>
                </a:solidFill>
                <a:effectLst/>
              </a:rPr>
              <a:t>都會預測成</a:t>
            </a:r>
            <a:r>
              <a:rPr lang="en-US" altLang="zh-TW" b="0" i="0" dirty="0" err="1">
                <a:solidFill>
                  <a:srgbClr val="292929"/>
                </a:solidFill>
                <a:effectLst/>
              </a:rPr>
              <a:t>Setosa</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18</a:t>
            </a:fld>
            <a:endParaRPr lang="zh-TW" altLang="en-US"/>
          </a:p>
        </p:txBody>
      </p:sp>
    </p:spTree>
    <p:extLst>
      <p:ext uri="{BB962C8B-B14F-4D97-AF65-F5344CB8AC3E}">
        <p14:creationId xmlns:p14="http://schemas.microsoft.com/office/powerpoint/2010/main" val="2222987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19</a:t>
            </a:fld>
            <a:endParaRPr lang="zh-TW" altLang="en-US"/>
          </a:p>
        </p:txBody>
      </p:sp>
    </p:spTree>
    <p:extLst>
      <p:ext uri="{BB962C8B-B14F-4D97-AF65-F5344CB8AC3E}">
        <p14:creationId xmlns:p14="http://schemas.microsoft.com/office/powerpoint/2010/main" val="565970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20</a:t>
            </a:fld>
            <a:endParaRPr lang="zh-TW" altLang="en-US"/>
          </a:p>
        </p:txBody>
      </p:sp>
    </p:spTree>
    <p:extLst>
      <p:ext uri="{BB962C8B-B14F-4D97-AF65-F5344CB8AC3E}">
        <p14:creationId xmlns:p14="http://schemas.microsoft.com/office/powerpoint/2010/main" val="3054335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21</a:t>
            </a:fld>
            <a:endParaRPr lang="zh-TW" altLang="en-US"/>
          </a:p>
        </p:txBody>
      </p:sp>
    </p:spTree>
    <p:extLst>
      <p:ext uri="{BB962C8B-B14F-4D97-AF65-F5344CB8AC3E}">
        <p14:creationId xmlns:p14="http://schemas.microsoft.com/office/powerpoint/2010/main" val="2619952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22</a:t>
            </a:fld>
            <a:endParaRPr lang="zh-TW" altLang="en-US"/>
          </a:p>
        </p:txBody>
      </p:sp>
    </p:spTree>
    <p:extLst>
      <p:ext uri="{BB962C8B-B14F-4D97-AF65-F5344CB8AC3E}">
        <p14:creationId xmlns:p14="http://schemas.microsoft.com/office/powerpoint/2010/main" val="1080615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微軟正黑體" panose="020B0604030504040204" pitchFamily="34" charset="-120"/>
                <a:ea typeface="微軟正黑體" panose="020B0604030504040204" pitchFamily="34" charset="-120"/>
              </a:rPr>
              <a:t>Reference</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心理學和機器學習中的 </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Accuracy</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Precision</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Recall Rate </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和 </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Confusion Matrix</a:t>
            </a:r>
            <a:br>
              <a:rPr lang="en-US" altLang="zh-TW" dirty="0">
                <a:solidFill>
                  <a:srgbClr val="FFC000"/>
                </a:solidFill>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https://chingtien.medium.com/%E5%BF%83%E7%90%86%E5%AD%B8%E5%92%8C%E6%A9%9F%E5%99%A8%E5%AD%B8%E7%BF%92%E4%B8%AD%E7%9A%84-accuracy-precision-recall-rate-%E5%92%8C-confusion-matrix-529d18abc3a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latin typeface="微軟正黑體" panose="020B0604030504040204" pitchFamily="34" charset="-120"/>
                <a:ea typeface="微軟正黑體" panose="020B0604030504040204" pitchFamily="34" charset="-120"/>
              </a:rPr>
              <a:t>如何辨別機器學習模型的好壞？秒懂</a:t>
            </a:r>
            <a:r>
              <a:rPr lang="en-US" altLang="zh-TW" dirty="0">
                <a:latin typeface="微軟正黑體" panose="020B0604030504040204" pitchFamily="34" charset="-120"/>
                <a:ea typeface="微軟正黑體" panose="020B0604030504040204" pitchFamily="34" charset="-120"/>
              </a:rPr>
              <a:t>Confusion Matrix</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https://ycc.idv.tw/confusion-matrix.html</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23</a:t>
            </a:fld>
            <a:endParaRPr lang="zh-TW" altLang="en-US"/>
          </a:p>
        </p:txBody>
      </p:sp>
    </p:spTree>
    <p:extLst>
      <p:ext uri="{BB962C8B-B14F-4D97-AF65-F5344CB8AC3E}">
        <p14:creationId xmlns:p14="http://schemas.microsoft.com/office/powerpoint/2010/main" val="3612539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24</a:t>
            </a:fld>
            <a:endParaRPr lang="zh-TW" altLang="en-US"/>
          </a:p>
        </p:txBody>
      </p:sp>
    </p:spTree>
    <p:extLst>
      <p:ext uri="{BB962C8B-B14F-4D97-AF65-F5344CB8AC3E}">
        <p14:creationId xmlns:p14="http://schemas.microsoft.com/office/powerpoint/2010/main" val="308339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dirty="0">
                <a:solidFill>
                  <a:srgbClr val="008000"/>
                </a:solidFill>
                <a:effectLst/>
              </a:rPr>
              <a:t>特徵選擇</a:t>
            </a:r>
            <a:endParaRPr lang="zh-TW" altLang="en-US" b="0" dirty="0">
              <a:solidFill>
                <a:srgbClr val="000000"/>
              </a:solidFill>
              <a:effectLst/>
            </a:endParaRPr>
          </a:p>
          <a:p>
            <a:pPr marL="228600" indent="-228600">
              <a:buFont typeface="+mj-lt"/>
              <a:buAutoNum type="arabicPeriod"/>
            </a:pPr>
            <a:r>
              <a:rPr lang="zh-TW" altLang="en-US" b="0" dirty="0">
                <a:solidFill>
                  <a:srgbClr val="008000"/>
                </a:solidFill>
                <a:effectLst/>
              </a:rPr>
              <a:t>具體、可觀察</a:t>
            </a:r>
            <a:endParaRPr lang="zh-TW" altLang="en-US" b="0" dirty="0">
              <a:solidFill>
                <a:srgbClr val="000000"/>
              </a:solidFill>
              <a:effectLst/>
            </a:endParaRPr>
          </a:p>
          <a:p>
            <a:pPr marL="228600" indent="-228600">
              <a:buFont typeface="+mj-lt"/>
              <a:buAutoNum type="arabicPeriod"/>
            </a:pPr>
            <a:r>
              <a:rPr lang="zh-TW" altLang="en-US" b="0" dirty="0">
                <a:solidFill>
                  <a:srgbClr val="008000"/>
                </a:solidFill>
                <a:effectLst/>
              </a:rPr>
              <a:t>可量化</a:t>
            </a:r>
            <a:endParaRPr lang="zh-TW" altLang="en-US" b="0" dirty="0">
              <a:solidFill>
                <a:srgbClr val="000000"/>
              </a:solidFill>
              <a:effectLst/>
            </a:endParaRPr>
          </a:p>
          <a:p>
            <a:pPr marL="228600" indent="-228600">
              <a:buFont typeface="+mj-lt"/>
              <a:buAutoNum type="arabicPeriod"/>
            </a:pPr>
            <a:r>
              <a:rPr lang="zh-TW" altLang="en-US" b="0" dirty="0">
                <a:solidFill>
                  <a:srgbClr val="008000"/>
                </a:solidFill>
                <a:effectLst/>
              </a:rPr>
              <a:t>具代表性，可區別</a:t>
            </a:r>
            <a:endParaRPr lang="en-US" altLang="zh-TW" b="0" dirty="0">
              <a:solidFill>
                <a:srgbClr val="008000"/>
              </a:solidFill>
              <a:effectLst/>
            </a:endParaRPr>
          </a:p>
          <a:p>
            <a:pPr marL="228600" indent="-228600">
              <a:buFont typeface="+mj-lt"/>
              <a:buAutoNum type="arabicPeriod"/>
            </a:pPr>
            <a:endParaRPr lang="en-US" altLang="zh-TW" b="0" dirty="0">
              <a:solidFill>
                <a:srgbClr val="008000"/>
              </a:solidFill>
              <a:effectLst/>
            </a:endParaRPr>
          </a:p>
          <a:p>
            <a:r>
              <a:rPr lang="en-US" altLang="zh-TW" b="0" dirty="0">
                <a:solidFill>
                  <a:srgbClr val="008000"/>
                </a:solidFill>
                <a:effectLst/>
              </a:rPr>
              <a:t># </a:t>
            </a:r>
            <a:r>
              <a:rPr lang="zh-TW" altLang="en-US" b="0" dirty="0">
                <a:solidFill>
                  <a:srgbClr val="008000"/>
                </a:solidFill>
                <a:effectLst/>
              </a:rPr>
              <a:t>四個：無法視覺化，且沒有量化的指標代表混亂情況</a:t>
            </a:r>
            <a:endParaRPr lang="zh-TW" altLang="en-US" b="0" dirty="0">
              <a:solidFill>
                <a:srgbClr val="000000"/>
              </a:solidFill>
              <a:effectLst/>
            </a:endParaRPr>
          </a:p>
          <a:p>
            <a:r>
              <a:rPr lang="en-US" altLang="zh-TW" b="0" dirty="0">
                <a:solidFill>
                  <a:srgbClr val="008000"/>
                </a:solidFill>
                <a:effectLst/>
              </a:rPr>
              <a:t># </a:t>
            </a:r>
            <a:r>
              <a:rPr lang="zh-TW" altLang="en-US" b="0" dirty="0">
                <a:solidFill>
                  <a:srgbClr val="008000"/>
                </a:solidFill>
                <a:effectLst/>
              </a:rPr>
              <a:t>選一個或兩個</a:t>
            </a:r>
            <a:endParaRPr lang="zh-TW" altLang="en-US" b="0" dirty="0">
              <a:solidFill>
                <a:srgbClr val="000000"/>
              </a:solidFill>
              <a:effectLst/>
            </a:endParaRPr>
          </a:p>
          <a:p>
            <a:pPr marL="0" indent="0">
              <a:buFont typeface="+mj-lt"/>
              <a:buNone/>
            </a:pPr>
            <a:endParaRPr lang="zh-TW" altLang="en-US" b="0" dirty="0">
              <a:solidFill>
                <a:srgbClr val="000000"/>
              </a:solidFill>
              <a:effectLst/>
            </a:endParaRPr>
          </a:p>
          <a:p>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a:t>
            </a:fld>
            <a:endParaRPr lang="zh-TW" altLang="en-US"/>
          </a:p>
        </p:txBody>
      </p:sp>
    </p:spTree>
    <p:extLst>
      <p:ext uri="{BB962C8B-B14F-4D97-AF65-F5344CB8AC3E}">
        <p14:creationId xmlns:p14="http://schemas.microsoft.com/office/powerpoint/2010/main" val="2221900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Arial" panose="020B0604020202020204" pitchFamily="34" charset="0"/>
              <a:buNone/>
            </a:pPr>
            <a:r>
              <a:rPr lang="en-US" altLang="zh-TW" b="0" i="0" dirty="0">
                <a:solidFill>
                  <a:srgbClr val="292929"/>
                </a:solidFill>
                <a:effectLst/>
                <a:latin typeface="微軟正黑體" panose="020B0604030504040204" pitchFamily="34" charset="-120"/>
                <a:ea typeface="微軟正黑體" panose="020B0604030504040204" pitchFamily="34" charset="-120"/>
              </a:rPr>
              <a:t>TP</a:t>
            </a:r>
            <a:r>
              <a:rPr lang="zh-TW" altLang="en-US" b="0" i="0" dirty="0">
                <a:solidFill>
                  <a:srgbClr val="292929"/>
                </a:solidFill>
                <a:effectLst/>
                <a:latin typeface="微軟正黑體" panose="020B0604030504040204" pitchFamily="34" charset="-120"/>
                <a:ea typeface="微軟正黑體" panose="020B0604030504040204" pitchFamily="34" charset="-120"/>
              </a:rPr>
              <a:t>／</a:t>
            </a:r>
            <a:r>
              <a:rPr lang="en-US" altLang="zh-TW" b="0" i="0" dirty="0">
                <a:solidFill>
                  <a:srgbClr val="292929"/>
                </a:solidFill>
                <a:effectLst/>
                <a:latin typeface="微軟正黑體" panose="020B0604030504040204" pitchFamily="34" charset="-120"/>
                <a:ea typeface="微軟正黑體" panose="020B0604030504040204" pitchFamily="34" charset="-120"/>
              </a:rPr>
              <a:t>TN</a:t>
            </a:r>
            <a:r>
              <a:rPr lang="zh-TW" altLang="en-US" b="0" i="0" dirty="0">
                <a:solidFill>
                  <a:srgbClr val="292929"/>
                </a:solidFill>
                <a:effectLst/>
                <a:latin typeface="微軟正黑體" panose="020B0604030504040204" pitchFamily="34" charset="-120"/>
                <a:ea typeface="微軟正黑體" panose="020B0604030504040204" pitchFamily="34" charset="-120"/>
              </a:rPr>
              <a:t>／</a:t>
            </a:r>
            <a:r>
              <a:rPr lang="en-US" altLang="zh-TW" b="0" i="0" dirty="0">
                <a:solidFill>
                  <a:srgbClr val="292929"/>
                </a:solidFill>
                <a:effectLst/>
                <a:latin typeface="微軟正黑體" panose="020B0604030504040204" pitchFamily="34" charset="-120"/>
                <a:ea typeface="微軟正黑體" panose="020B0604030504040204" pitchFamily="34" charset="-120"/>
              </a:rPr>
              <a:t>FP</a:t>
            </a:r>
            <a:r>
              <a:rPr lang="zh-TW" altLang="en-US" b="0" i="0" dirty="0">
                <a:solidFill>
                  <a:srgbClr val="292929"/>
                </a:solidFill>
                <a:effectLst/>
                <a:latin typeface="微軟正黑體" panose="020B0604030504040204" pitchFamily="34" charset="-120"/>
                <a:ea typeface="微軟正黑體" panose="020B0604030504040204" pitchFamily="34" charset="-120"/>
              </a:rPr>
              <a:t>／</a:t>
            </a:r>
            <a:r>
              <a:rPr lang="en-US" altLang="zh-TW" b="0" i="0" dirty="0">
                <a:solidFill>
                  <a:srgbClr val="292929"/>
                </a:solidFill>
                <a:effectLst/>
                <a:latin typeface="微軟正黑體" panose="020B0604030504040204" pitchFamily="34" charset="-120"/>
                <a:ea typeface="微軟正黑體" panose="020B0604030504040204" pitchFamily="34" charset="-120"/>
              </a:rPr>
              <a:t>FN</a:t>
            </a:r>
            <a:r>
              <a:rPr lang="zh-TW" altLang="en-US" b="0" i="0" dirty="0">
                <a:solidFill>
                  <a:srgbClr val="292929"/>
                </a:solidFill>
                <a:effectLst/>
                <a:latin typeface="微軟正黑體" panose="020B0604030504040204" pitchFamily="34" charset="-120"/>
                <a:ea typeface="微軟正黑體" panose="020B0604030504040204" pitchFamily="34" charset="-120"/>
              </a:rPr>
              <a:t>：</a:t>
            </a:r>
            <a:endParaRPr lang="en-US" altLang="zh-TW" b="0" i="0" dirty="0">
              <a:solidFill>
                <a:srgbClr val="292929"/>
              </a:solidFill>
              <a:effectLst/>
              <a:latin typeface="微軟正黑體" panose="020B0604030504040204" pitchFamily="34" charset="-120"/>
              <a:ea typeface="微軟正黑體" panose="020B0604030504040204" pitchFamily="34" charset="-120"/>
            </a:endParaRPr>
          </a:p>
          <a:p>
            <a:pPr algn="l">
              <a:buFont typeface="Arial" panose="020B0604020202020204" pitchFamily="34" charset="0"/>
              <a:buChar char="•"/>
            </a:pPr>
            <a:r>
              <a:rPr lang="zh-TW" altLang="en-US" b="0" i="0" dirty="0">
                <a:solidFill>
                  <a:srgbClr val="292929"/>
                </a:solidFill>
                <a:effectLst/>
                <a:latin typeface="微軟正黑體" panose="020B0604030504040204" pitchFamily="34" charset="-120"/>
                <a:ea typeface="微軟正黑體" panose="020B0604030504040204" pitchFamily="34" charset="-120"/>
              </a:rPr>
              <a:t>情況為真且模型判斷為真：</a:t>
            </a:r>
            <a:r>
              <a:rPr lang="en-US" altLang="zh-TW" b="0" i="0" dirty="0">
                <a:solidFill>
                  <a:srgbClr val="292929"/>
                </a:solidFill>
                <a:effectLst/>
                <a:latin typeface="微軟正黑體" panose="020B0604030504040204" pitchFamily="34" charset="-120"/>
                <a:ea typeface="微軟正黑體" panose="020B0604030504040204" pitchFamily="34" charset="-120"/>
              </a:rPr>
              <a:t>True Positive</a:t>
            </a:r>
            <a:r>
              <a:rPr lang="zh-TW" altLang="en-US" b="0" i="0" dirty="0">
                <a:solidFill>
                  <a:srgbClr val="292929"/>
                </a:solidFill>
                <a:effectLst/>
                <a:latin typeface="微軟正黑體" panose="020B0604030504040204" pitchFamily="34" charset="-120"/>
                <a:ea typeface="微軟正黑體" panose="020B0604030504040204" pitchFamily="34" charset="-120"/>
              </a:rPr>
              <a:t>（真的是垃圾信件且模型判斷是垃圾信件）</a:t>
            </a:r>
          </a:p>
          <a:p>
            <a:pPr algn="l">
              <a:buFont typeface="Arial" panose="020B0604020202020204" pitchFamily="34" charset="0"/>
              <a:buChar char="•"/>
            </a:pPr>
            <a:r>
              <a:rPr lang="zh-TW" altLang="en-US" b="0" i="0" dirty="0">
                <a:solidFill>
                  <a:srgbClr val="292929"/>
                </a:solidFill>
                <a:effectLst/>
                <a:latin typeface="微軟正黑體" panose="020B0604030504040204" pitchFamily="34" charset="-120"/>
                <a:ea typeface="微軟正黑體" panose="020B0604030504040204" pitchFamily="34" charset="-120"/>
              </a:rPr>
              <a:t>情況為真且模型判斷為假：</a:t>
            </a:r>
            <a:r>
              <a:rPr lang="en-US" altLang="zh-TW" b="0" i="0" dirty="0">
                <a:solidFill>
                  <a:srgbClr val="292929"/>
                </a:solidFill>
                <a:effectLst/>
                <a:latin typeface="微軟正黑體" panose="020B0604030504040204" pitchFamily="34" charset="-120"/>
                <a:ea typeface="微軟正黑體" panose="020B0604030504040204" pitchFamily="34" charset="-120"/>
              </a:rPr>
              <a:t>False Negative</a:t>
            </a:r>
            <a:r>
              <a:rPr lang="zh-TW" altLang="en-US" b="0" i="0" dirty="0">
                <a:solidFill>
                  <a:srgbClr val="292929"/>
                </a:solidFill>
                <a:effectLst/>
                <a:latin typeface="微軟正黑體" panose="020B0604030504040204" pitchFamily="34" charset="-120"/>
                <a:ea typeface="微軟正黑體" panose="020B0604030504040204" pitchFamily="34" charset="-120"/>
              </a:rPr>
              <a:t>（真的是垃圾郵件但模型沒有判斷出來， </a:t>
            </a:r>
            <a:r>
              <a:rPr lang="en-US" altLang="zh-TW" b="0" i="0" dirty="0">
                <a:solidFill>
                  <a:srgbClr val="292929"/>
                </a:solidFill>
                <a:effectLst/>
                <a:latin typeface="微軟正黑體" panose="020B0604030504040204" pitchFamily="34" charset="-120"/>
                <a:ea typeface="微軟正黑體" panose="020B0604030504040204" pitchFamily="34" charset="-120"/>
              </a:rPr>
              <a:t>miss</a:t>
            </a:r>
            <a:r>
              <a:rPr lang="zh-TW" altLang="en-US" b="0" i="0" dirty="0">
                <a:solidFill>
                  <a:srgbClr val="292929"/>
                </a:solidFill>
                <a:effectLst/>
                <a:latin typeface="微軟正黑體" panose="020B0604030504040204" pitchFamily="34" charset="-120"/>
                <a:ea typeface="微軟正黑體" panose="020B0604030504040204" pitchFamily="34" charset="-120"/>
              </a:rPr>
              <a:t>）</a:t>
            </a:r>
          </a:p>
          <a:p>
            <a:pPr algn="l">
              <a:buFont typeface="Arial" panose="020B0604020202020204" pitchFamily="34" charset="0"/>
              <a:buChar char="•"/>
            </a:pPr>
            <a:r>
              <a:rPr lang="zh-TW" altLang="en-US" b="0" i="0" dirty="0">
                <a:solidFill>
                  <a:srgbClr val="292929"/>
                </a:solidFill>
                <a:effectLst/>
                <a:latin typeface="微軟正黑體" panose="020B0604030504040204" pitchFamily="34" charset="-120"/>
                <a:ea typeface="微軟正黑體" panose="020B0604030504040204" pitchFamily="34" charset="-120"/>
              </a:rPr>
              <a:t>情況為假且模型判斷為真：</a:t>
            </a:r>
            <a:r>
              <a:rPr lang="en-US" altLang="zh-TW" b="0" i="0" dirty="0">
                <a:solidFill>
                  <a:srgbClr val="292929"/>
                </a:solidFill>
                <a:effectLst/>
                <a:latin typeface="微軟正黑體" panose="020B0604030504040204" pitchFamily="34" charset="-120"/>
                <a:ea typeface="微軟正黑體" panose="020B0604030504040204" pitchFamily="34" charset="-120"/>
              </a:rPr>
              <a:t>False Positive</a:t>
            </a:r>
            <a:r>
              <a:rPr lang="zh-TW" altLang="en-US" b="0" i="0" dirty="0">
                <a:solidFill>
                  <a:srgbClr val="292929"/>
                </a:solidFill>
                <a:effectLst/>
                <a:latin typeface="微軟正黑體" panose="020B0604030504040204" pitchFamily="34" charset="-120"/>
                <a:ea typeface="微軟正黑體" panose="020B0604030504040204" pitchFamily="34" charset="-120"/>
              </a:rPr>
              <a:t>（不是垃圾郵件但模型判斷是垃圾郵件， </a:t>
            </a:r>
            <a:r>
              <a:rPr lang="en-US" altLang="zh-TW" b="0" i="0" dirty="0">
                <a:solidFill>
                  <a:srgbClr val="292929"/>
                </a:solidFill>
                <a:effectLst/>
                <a:latin typeface="微軟正黑體" panose="020B0604030504040204" pitchFamily="34" charset="-120"/>
                <a:ea typeface="微軟正黑體" panose="020B0604030504040204" pitchFamily="34" charset="-120"/>
              </a:rPr>
              <a:t>false alarm</a:t>
            </a:r>
            <a:r>
              <a:rPr lang="zh-TW" altLang="en-US" b="0" i="0" dirty="0">
                <a:solidFill>
                  <a:srgbClr val="292929"/>
                </a:solidFill>
                <a:effectLst/>
                <a:latin typeface="微軟正黑體" panose="020B0604030504040204" pitchFamily="34" charset="-120"/>
                <a:ea typeface="微軟正黑體" panose="020B0604030504040204" pitchFamily="34" charset="-120"/>
              </a:rPr>
              <a:t>）</a:t>
            </a:r>
          </a:p>
          <a:p>
            <a:pPr algn="l">
              <a:buFont typeface="Arial" panose="020B0604020202020204" pitchFamily="34" charset="0"/>
              <a:buChar char="•"/>
            </a:pPr>
            <a:r>
              <a:rPr lang="zh-TW" altLang="en-US" b="0" i="0" dirty="0">
                <a:solidFill>
                  <a:srgbClr val="292929"/>
                </a:solidFill>
                <a:effectLst/>
                <a:latin typeface="微軟正黑體" panose="020B0604030504040204" pitchFamily="34" charset="-120"/>
                <a:ea typeface="微軟正黑體" panose="020B0604030504040204" pitchFamily="34" charset="-120"/>
              </a:rPr>
              <a:t>情況為假且模型判斷為假：</a:t>
            </a:r>
            <a:r>
              <a:rPr lang="en-US" altLang="zh-TW" b="0" i="0" dirty="0">
                <a:solidFill>
                  <a:srgbClr val="292929"/>
                </a:solidFill>
                <a:effectLst/>
                <a:latin typeface="微軟正黑體" panose="020B0604030504040204" pitchFamily="34" charset="-120"/>
                <a:ea typeface="微軟正黑體" panose="020B0604030504040204" pitchFamily="34" charset="-120"/>
              </a:rPr>
              <a:t>True Negative</a:t>
            </a:r>
            <a:r>
              <a:rPr lang="zh-TW" altLang="en-US" b="0" i="0" dirty="0">
                <a:solidFill>
                  <a:srgbClr val="292929"/>
                </a:solidFill>
                <a:effectLst/>
                <a:latin typeface="微軟正黑體" panose="020B0604030504040204" pitchFamily="34" charset="-120"/>
                <a:ea typeface="微軟正黑體" panose="020B0604030504040204" pitchFamily="34" charset="-120"/>
              </a:rPr>
              <a:t>（不是垃圾郵件且模型沒有判斷是垃圾郵件）</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微軟正黑體" panose="020B0604030504040204" pitchFamily="34" charset="-120"/>
                <a:ea typeface="微軟正黑體" panose="020B0604030504040204" pitchFamily="34" charset="-120"/>
              </a:rPr>
              <a:t>FP</a:t>
            </a:r>
            <a:r>
              <a:rPr lang="zh-TW" altLang="en-US" dirty="0">
                <a:latin typeface="微軟正黑體" panose="020B0604030504040204" pitchFamily="34" charset="-120"/>
                <a:ea typeface="微軟正黑體" panose="020B0604030504040204" pitchFamily="34" charset="-120"/>
              </a:rPr>
              <a:t>和</a:t>
            </a:r>
            <a:r>
              <a:rPr lang="en-US" altLang="zh-TW" dirty="0">
                <a:latin typeface="微軟正黑體" panose="020B0604030504040204" pitchFamily="34" charset="-120"/>
                <a:ea typeface="微軟正黑體" panose="020B0604030504040204" pitchFamily="34" charset="-120"/>
              </a:rPr>
              <a:t>FN</a:t>
            </a:r>
            <a:r>
              <a:rPr lang="zh-TW" altLang="en-US" dirty="0">
                <a:latin typeface="微軟正黑體" panose="020B0604030504040204" pitchFamily="34" charset="-120"/>
                <a:ea typeface="微軟正黑體" panose="020B0604030504040204" pitchFamily="34" charset="-120"/>
              </a:rPr>
              <a:t>又被稱為一型錯誤</a:t>
            </a:r>
            <a:r>
              <a:rPr lang="en-US" altLang="zh-TW" dirty="0">
                <a:latin typeface="微軟正黑體" panose="020B0604030504040204" pitchFamily="34" charset="-120"/>
                <a:ea typeface="微軟正黑體" panose="020B0604030504040204" pitchFamily="34" charset="-120"/>
              </a:rPr>
              <a:t>(ɑ</a:t>
            </a:r>
            <a:r>
              <a:rPr lang="zh-TW" altLang="en-US" dirty="0">
                <a:latin typeface="微軟正黑體" panose="020B0604030504040204" pitchFamily="34" charset="-120"/>
                <a:ea typeface="微軟正黑體" panose="020B0604030504040204" pitchFamily="34" charset="-120"/>
              </a:rPr>
              <a:t>錯誤</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和二型錯誤</a:t>
            </a:r>
            <a:r>
              <a:rPr lang="en-US" altLang="zh-TW" dirty="0">
                <a:latin typeface="微軟正黑體" panose="020B0604030504040204" pitchFamily="34" charset="-120"/>
                <a:ea typeface="微軟正黑體" panose="020B0604030504040204" pitchFamily="34" charset="-120"/>
              </a:rPr>
              <a:t>(β</a:t>
            </a:r>
            <a:r>
              <a:rPr lang="zh-TW" altLang="en-US" dirty="0">
                <a:latin typeface="微軟正黑體" panose="020B0604030504040204" pitchFamily="34" charset="-120"/>
                <a:ea typeface="微軟正黑體" panose="020B0604030504040204" pitchFamily="34" charset="-120"/>
              </a:rPr>
              <a:t>錯誤</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一型錯誤指的是感興趣的目標未被發現；</a:t>
            </a:r>
            <a:endParaRPr lang="en-US" altLang="zh-TW">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a:latin typeface="微軟正黑體" panose="020B0604030504040204" pitchFamily="34" charset="-120"/>
                <a:ea typeface="微軟正黑體" panose="020B0604030504040204" pitchFamily="34" charset="-120"/>
              </a:rPr>
              <a:t>二</a:t>
            </a:r>
            <a:r>
              <a:rPr lang="zh-TW" altLang="en-US" dirty="0">
                <a:latin typeface="微軟正黑體" panose="020B0604030504040204" pitchFamily="34" charset="-120"/>
                <a:ea typeface="微軟正黑體" panose="020B0604030504040204" pitchFamily="34" charset="-120"/>
              </a:rPr>
              <a:t>型反過來，是被發現的目標壓根不是需要被關注的對象。</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25</a:t>
            </a:fld>
            <a:endParaRPr lang="zh-TW" altLang="en-US"/>
          </a:p>
        </p:txBody>
      </p:sp>
    </p:spTree>
    <p:extLst>
      <p:ext uri="{BB962C8B-B14F-4D97-AF65-F5344CB8AC3E}">
        <p14:creationId xmlns:p14="http://schemas.microsoft.com/office/powerpoint/2010/main" val="590462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a:t>
            </a:r>
            <a:r>
              <a:rPr lang="en-US" altLang="zh-TW" b="0" i="0" dirty="0" err="1">
                <a:solidFill>
                  <a:srgbClr val="303233"/>
                </a:solidFill>
                <a:effectLst/>
              </a:rPr>
              <a:t>tp+tn</a:t>
            </a:r>
            <a:r>
              <a:rPr lang="en-US" altLang="zh-TW" b="0" i="0" dirty="0">
                <a:solidFill>
                  <a:srgbClr val="303233"/>
                </a:solidFill>
                <a:effectLst/>
              </a:rPr>
              <a:t>)/(</a:t>
            </a:r>
            <a:r>
              <a:rPr lang="en-US" altLang="zh-TW" b="0" i="0" dirty="0" err="1">
                <a:solidFill>
                  <a:srgbClr val="303233"/>
                </a:solidFill>
                <a:effectLst/>
              </a:rPr>
              <a:t>tp+fp+fn+tn</a:t>
            </a:r>
            <a:r>
              <a:rPr lang="en-US" altLang="zh-TW" b="0" i="0" dirty="0">
                <a:solidFill>
                  <a:srgbClr val="303233"/>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a:t>
            </a:r>
            <a:r>
              <a:rPr lang="en-US" altLang="zh-TW" b="0" i="0" dirty="0" err="1">
                <a:solidFill>
                  <a:srgbClr val="303233"/>
                </a:solidFill>
                <a:effectLst/>
              </a:rPr>
              <a:t>tp</a:t>
            </a:r>
            <a:r>
              <a:rPr lang="en-US" altLang="zh-TW" b="0" i="0" dirty="0">
                <a:solidFill>
                  <a:srgbClr val="303233"/>
                </a:solidFill>
                <a:effectLst/>
              </a:rPr>
              <a:t>/(</a:t>
            </a:r>
            <a:r>
              <a:rPr lang="en-US" altLang="zh-TW" b="0" i="0" dirty="0" err="1">
                <a:solidFill>
                  <a:srgbClr val="303233"/>
                </a:solidFill>
                <a:effectLst/>
              </a:rPr>
              <a:t>tp+fp</a:t>
            </a:r>
            <a:r>
              <a:rPr lang="en-US" altLang="zh-TW" b="0" i="0" dirty="0">
                <a:solidFill>
                  <a:srgbClr val="303233"/>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a:t>
            </a:r>
            <a:r>
              <a:rPr lang="en-US" altLang="zh-TW" b="0" i="0" dirty="0" err="1">
                <a:solidFill>
                  <a:srgbClr val="303233"/>
                </a:solidFill>
                <a:effectLst/>
              </a:rPr>
              <a:t>tp</a:t>
            </a:r>
            <a:r>
              <a:rPr lang="en-US" altLang="zh-TW" b="0" i="0" dirty="0">
                <a:solidFill>
                  <a:srgbClr val="303233"/>
                </a:solidFill>
                <a:effectLst/>
              </a:rPr>
              <a:t>/(</a:t>
            </a:r>
            <a:r>
              <a:rPr lang="en-US" altLang="zh-TW" b="0" i="0" dirty="0" err="1">
                <a:solidFill>
                  <a:srgbClr val="303233"/>
                </a:solidFill>
                <a:effectLst/>
              </a:rPr>
              <a:t>tp+fn</a:t>
            </a:r>
            <a:r>
              <a:rPr lang="en-US" altLang="zh-TW" b="0" i="0" dirty="0">
                <a:solidFill>
                  <a:srgbClr val="303233"/>
                </a:solidFill>
                <a:effectLst/>
              </a:rPr>
              <a:t>)</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26</a:t>
            </a:fld>
            <a:endParaRPr lang="zh-TW" altLang="en-US"/>
          </a:p>
        </p:txBody>
      </p:sp>
    </p:spTree>
    <p:extLst>
      <p:ext uri="{BB962C8B-B14F-4D97-AF65-F5344CB8AC3E}">
        <p14:creationId xmlns:p14="http://schemas.microsoft.com/office/powerpoint/2010/main" val="3247872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a:t>
            </a:r>
            <a:r>
              <a:rPr lang="en-US" altLang="zh-TW" b="0" i="0" dirty="0" err="1">
                <a:solidFill>
                  <a:srgbClr val="303233"/>
                </a:solidFill>
                <a:effectLst/>
              </a:rPr>
              <a:t>tp+tn</a:t>
            </a:r>
            <a:r>
              <a:rPr lang="en-US" altLang="zh-TW" b="0" i="0" dirty="0">
                <a:solidFill>
                  <a:srgbClr val="303233"/>
                </a:solidFill>
                <a:effectLst/>
              </a:rPr>
              <a:t>)/(</a:t>
            </a:r>
            <a:r>
              <a:rPr lang="en-US" altLang="zh-TW" b="0" i="0" dirty="0" err="1">
                <a:solidFill>
                  <a:srgbClr val="303233"/>
                </a:solidFill>
                <a:effectLst/>
              </a:rPr>
              <a:t>tp+fp+fn+tn</a:t>
            </a:r>
            <a:r>
              <a:rPr lang="en-US" altLang="zh-TW" b="0" i="0" dirty="0">
                <a:solidFill>
                  <a:srgbClr val="303233"/>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a:t>
            </a:r>
            <a:r>
              <a:rPr lang="en-US" altLang="zh-TW" b="0" i="0" dirty="0" err="1">
                <a:solidFill>
                  <a:srgbClr val="303233"/>
                </a:solidFill>
                <a:effectLst/>
              </a:rPr>
              <a:t>tp</a:t>
            </a:r>
            <a:r>
              <a:rPr lang="en-US" altLang="zh-TW" b="0" i="0" dirty="0">
                <a:solidFill>
                  <a:srgbClr val="303233"/>
                </a:solidFill>
                <a:effectLst/>
              </a:rPr>
              <a:t>/(</a:t>
            </a:r>
            <a:r>
              <a:rPr lang="en-US" altLang="zh-TW" b="0" i="0" dirty="0" err="1">
                <a:solidFill>
                  <a:srgbClr val="303233"/>
                </a:solidFill>
                <a:effectLst/>
              </a:rPr>
              <a:t>tp+fp</a:t>
            </a:r>
            <a:r>
              <a:rPr lang="en-US" altLang="zh-TW" b="0" i="0" dirty="0">
                <a:solidFill>
                  <a:srgbClr val="303233"/>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a:t>
            </a:r>
            <a:r>
              <a:rPr lang="en-US" altLang="zh-TW" b="0" i="0" dirty="0" err="1">
                <a:solidFill>
                  <a:srgbClr val="303233"/>
                </a:solidFill>
                <a:effectLst/>
              </a:rPr>
              <a:t>tp</a:t>
            </a:r>
            <a:r>
              <a:rPr lang="en-US" altLang="zh-TW" b="0" i="0" dirty="0">
                <a:solidFill>
                  <a:srgbClr val="303233"/>
                </a:solidFill>
                <a:effectLst/>
              </a:rPr>
              <a:t>/(</a:t>
            </a:r>
            <a:r>
              <a:rPr lang="en-US" altLang="zh-TW" b="0" i="0" dirty="0" err="1">
                <a:solidFill>
                  <a:srgbClr val="303233"/>
                </a:solidFill>
                <a:effectLst/>
              </a:rPr>
              <a:t>tp+fn</a:t>
            </a:r>
            <a:r>
              <a:rPr lang="en-US" altLang="zh-TW" b="0" i="0" dirty="0">
                <a:solidFill>
                  <a:srgbClr val="303233"/>
                </a:solidFill>
                <a:effectLst/>
              </a:rPr>
              <a:t>)</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27</a:t>
            </a:fld>
            <a:endParaRPr lang="zh-TW" altLang="en-US"/>
          </a:p>
        </p:txBody>
      </p:sp>
    </p:spTree>
    <p:extLst>
      <p:ext uri="{BB962C8B-B14F-4D97-AF65-F5344CB8AC3E}">
        <p14:creationId xmlns:p14="http://schemas.microsoft.com/office/powerpoint/2010/main" val="2916377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a:t>
            </a:r>
            <a:r>
              <a:rPr lang="en-US" altLang="zh-TW" b="0" i="0" dirty="0" err="1">
                <a:solidFill>
                  <a:srgbClr val="303233"/>
                </a:solidFill>
                <a:effectLst/>
              </a:rPr>
              <a:t>tp+tn</a:t>
            </a:r>
            <a:r>
              <a:rPr lang="en-US" altLang="zh-TW" b="0" i="0" dirty="0">
                <a:solidFill>
                  <a:srgbClr val="303233"/>
                </a:solidFill>
                <a:effectLst/>
              </a:rPr>
              <a:t>)/(</a:t>
            </a:r>
            <a:r>
              <a:rPr lang="en-US" altLang="zh-TW" b="0" i="0" dirty="0" err="1">
                <a:solidFill>
                  <a:srgbClr val="303233"/>
                </a:solidFill>
                <a:effectLst/>
              </a:rPr>
              <a:t>tp+fp+fn+tn</a:t>
            </a:r>
            <a:r>
              <a:rPr lang="en-US" altLang="zh-TW" b="0" i="0" dirty="0">
                <a:solidFill>
                  <a:srgbClr val="303233"/>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a:t>
            </a:r>
            <a:r>
              <a:rPr lang="en-US" altLang="zh-TW" b="0" i="0" dirty="0" err="1">
                <a:solidFill>
                  <a:srgbClr val="303233"/>
                </a:solidFill>
                <a:effectLst/>
              </a:rPr>
              <a:t>tp</a:t>
            </a:r>
            <a:r>
              <a:rPr lang="en-US" altLang="zh-TW" b="0" i="0" dirty="0">
                <a:solidFill>
                  <a:srgbClr val="303233"/>
                </a:solidFill>
                <a:effectLst/>
              </a:rPr>
              <a:t>/(</a:t>
            </a:r>
            <a:r>
              <a:rPr lang="en-US" altLang="zh-TW" b="0" i="0" dirty="0" err="1">
                <a:solidFill>
                  <a:srgbClr val="303233"/>
                </a:solidFill>
                <a:effectLst/>
              </a:rPr>
              <a:t>tp+fp</a:t>
            </a:r>
            <a:r>
              <a:rPr lang="en-US" altLang="zh-TW" b="0" i="0" dirty="0">
                <a:solidFill>
                  <a:srgbClr val="303233"/>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a:t>
            </a:r>
            <a:r>
              <a:rPr lang="en-US" altLang="zh-TW" b="0" i="0" dirty="0" err="1">
                <a:solidFill>
                  <a:srgbClr val="303233"/>
                </a:solidFill>
                <a:effectLst/>
              </a:rPr>
              <a:t>tp</a:t>
            </a:r>
            <a:r>
              <a:rPr lang="en-US" altLang="zh-TW" b="0" i="0" dirty="0">
                <a:solidFill>
                  <a:srgbClr val="303233"/>
                </a:solidFill>
                <a:effectLst/>
              </a:rPr>
              <a:t>/(</a:t>
            </a:r>
            <a:r>
              <a:rPr lang="en-US" altLang="zh-TW" b="0" i="0" dirty="0" err="1">
                <a:solidFill>
                  <a:srgbClr val="303233"/>
                </a:solidFill>
                <a:effectLst/>
              </a:rPr>
              <a:t>tp+fn</a:t>
            </a:r>
            <a:r>
              <a:rPr lang="en-US" altLang="zh-TW" b="0" i="0" dirty="0">
                <a:solidFill>
                  <a:srgbClr val="303233"/>
                </a:solidFill>
                <a:effectLst/>
              </a:rPr>
              <a:t>)</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28</a:t>
            </a:fld>
            <a:endParaRPr lang="zh-TW" altLang="en-US"/>
          </a:p>
        </p:txBody>
      </p:sp>
    </p:spTree>
    <p:extLst>
      <p:ext uri="{BB962C8B-B14F-4D97-AF65-F5344CB8AC3E}">
        <p14:creationId xmlns:p14="http://schemas.microsoft.com/office/powerpoint/2010/main" val="197137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a:t>
            </a:r>
            <a:r>
              <a:rPr lang="en-US" altLang="zh-TW" b="0" i="0" dirty="0" err="1">
                <a:solidFill>
                  <a:srgbClr val="303233"/>
                </a:solidFill>
                <a:effectLst/>
              </a:rPr>
              <a:t>tp+tn</a:t>
            </a:r>
            <a:r>
              <a:rPr lang="en-US" altLang="zh-TW" b="0" i="0" dirty="0">
                <a:solidFill>
                  <a:srgbClr val="303233"/>
                </a:solidFill>
                <a:effectLst/>
              </a:rPr>
              <a:t>)/(</a:t>
            </a:r>
            <a:r>
              <a:rPr lang="en-US" altLang="zh-TW" b="0" i="0" dirty="0" err="1">
                <a:solidFill>
                  <a:srgbClr val="303233"/>
                </a:solidFill>
                <a:effectLst/>
              </a:rPr>
              <a:t>tp+fp+fn+tn</a:t>
            </a:r>
            <a:r>
              <a:rPr lang="en-US" altLang="zh-TW" b="0" i="0" dirty="0">
                <a:solidFill>
                  <a:srgbClr val="303233"/>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a:t>
            </a:r>
            <a:r>
              <a:rPr lang="en-US" altLang="zh-TW" b="0" i="0" dirty="0" err="1">
                <a:solidFill>
                  <a:srgbClr val="303233"/>
                </a:solidFill>
                <a:effectLst/>
              </a:rPr>
              <a:t>tp</a:t>
            </a:r>
            <a:r>
              <a:rPr lang="en-US" altLang="zh-TW" b="0" i="0" dirty="0">
                <a:solidFill>
                  <a:srgbClr val="303233"/>
                </a:solidFill>
                <a:effectLst/>
              </a:rPr>
              <a:t>/(</a:t>
            </a:r>
            <a:r>
              <a:rPr lang="en-US" altLang="zh-TW" b="0" i="0" dirty="0" err="1">
                <a:solidFill>
                  <a:srgbClr val="303233"/>
                </a:solidFill>
                <a:effectLst/>
              </a:rPr>
              <a:t>tp+fp</a:t>
            </a:r>
            <a:r>
              <a:rPr lang="en-US" altLang="zh-TW" b="0" i="0" dirty="0">
                <a:solidFill>
                  <a:srgbClr val="303233"/>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a:t>
            </a:r>
            <a:r>
              <a:rPr lang="en-US" altLang="zh-TW" b="0" i="0" dirty="0" err="1">
                <a:solidFill>
                  <a:srgbClr val="303233"/>
                </a:solidFill>
                <a:effectLst/>
              </a:rPr>
              <a:t>tp</a:t>
            </a:r>
            <a:r>
              <a:rPr lang="en-US" altLang="zh-TW" b="0" i="0" dirty="0">
                <a:solidFill>
                  <a:srgbClr val="303233"/>
                </a:solidFill>
                <a:effectLst/>
              </a:rPr>
              <a:t>/(</a:t>
            </a:r>
            <a:r>
              <a:rPr lang="en-US" altLang="zh-TW" b="0" i="0" dirty="0" err="1">
                <a:solidFill>
                  <a:srgbClr val="303233"/>
                </a:solidFill>
                <a:effectLst/>
              </a:rPr>
              <a:t>tp+fn</a:t>
            </a:r>
            <a:r>
              <a:rPr lang="en-US" altLang="zh-TW" b="0" i="0" dirty="0">
                <a:solidFill>
                  <a:srgbClr val="303233"/>
                </a:solidFill>
                <a:effectLst/>
              </a:rPr>
              <a:t>)</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29</a:t>
            </a:fld>
            <a:endParaRPr lang="zh-TW" altLang="en-US"/>
          </a:p>
        </p:txBody>
      </p:sp>
    </p:spTree>
    <p:extLst>
      <p:ext uri="{BB962C8B-B14F-4D97-AF65-F5344CB8AC3E}">
        <p14:creationId xmlns:p14="http://schemas.microsoft.com/office/powerpoint/2010/main" val="3012981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a:t>
            </a:r>
            <a:r>
              <a:rPr lang="en-US" altLang="zh-TW" b="0" i="0" dirty="0" err="1">
                <a:solidFill>
                  <a:srgbClr val="303233"/>
                </a:solidFill>
                <a:effectLst/>
              </a:rPr>
              <a:t>tp+tn</a:t>
            </a:r>
            <a:r>
              <a:rPr lang="en-US" altLang="zh-TW" b="0" i="0" dirty="0">
                <a:solidFill>
                  <a:srgbClr val="303233"/>
                </a:solidFill>
                <a:effectLst/>
              </a:rPr>
              <a:t>)/(</a:t>
            </a:r>
            <a:r>
              <a:rPr lang="en-US" altLang="zh-TW" b="0" i="0" dirty="0" err="1">
                <a:solidFill>
                  <a:srgbClr val="303233"/>
                </a:solidFill>
                <a:effectLst/>
              </a:rPr>
              <a:t>tp+fp+fn+tn</a:t>
            </a:r>
            <a:r>
              <a:rPr lang="en-US" altLang="zh-TW" b="0" i="0" dirty="0">
                <a:solidFill>
                  <a:srgbClr val="303233"/>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a:t>
            </a:r>
            <a:r>
              <a:rPr lang="en-US" altLang="zh-TW" b="0" i="0" dirty="0" err="1">
                <a:solidFill>
                  <a:srgbClr val="303233"/>
                </a:solidFill>
                <a:effectLst/>
              </a:rPr>
              <a:t>tp</a:t>
            </a:r>
            <a:r>
              <a:rPr lang="en-US" altLang="zh-TW" b="0" i="0" dirty="0">
                <a:solidFill>
                  <a:srgbClr val="303233"/>
                </a:solidFill>
                <a:effectLst/>
              </a:rPr>
              <a:t>/(</a:t>
            </a:r>
            <a:r>
              <a:rPr lang="en-US" altLang="zh-TW" b="0" i="0" dirty="0" err="1">
                <a:solidFill>
                  <a:srgbClr val="303233"/>
                </a:solidFill>
                <a:effectLst/>
              </a:rPr>
              <a:t>tp+fp</a:t>
            </a:r>
            <a:r>
              <a:rPr lang="en-US" altLang="zh-TW" b="0" i="0" dirty="0">
                <a:solidFill>
                  <a:srgbClr val="303233"/>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a:t>
            </a:r>
            <a:r>
              <a:rPr lang="en-US" altLang="zh-TW" b="0" i="0" dirty="0" err="1">
                <a:solidFill>
                  <a:srgbClr val="303233"/>
                </a:solidFill>
                <a:effectLst/>
              </a:rPr>
              <a:t>tp</a:t>
            </a:r>
            <a:r>
              <a:rPr lang="en-US" altLang="zh-TW" b="0" i="0" dirty="0">
                <a:solidFill>
                  <a:srgbClr val="303233"/>
                </a:solidFill>
                <a:effectLst/>
              </a:rPr>
              <a:t>/(</a:t>
            </a:r>
            <a:r>
              <a:rPr lang="en-US" altLang="zh-TW" b="0" i="0" dirty="0" err="1">
                <a:solidFill>
                  <a:srgbClr val="303233"/>
                </a:solidFill>
                <a:effectLst/>
              </a:rPr>
              <a:t>tp+fn</a:t>
            </a:r>
            <a:r>
              <a:rPr lang="en-US" altLang="zh-TW" b="0" i="0" dirty="0">
                <a:solidFill>
                  <a:srgbClr val="303233"/>
                </a:solidFill>
                <a:effectLst/>
              </a:rPr>
              <a:t>)</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30</a:t>
            </a:fld>
            <a:endParaRPr lang="zh-TW" altLang="en-US"/>
          </a:p>
        </p:txBody>
      </p:sp>
    </p:spTree>
    <p:extLst>
      <p:ext uri="{BB962C8B-B14F-4D97-AF65-F5344CB8AC3E}">
        <p14:creationId xmlns:p14="http://schemas.microsoft.com/office/powerpoint/2010/main" val="2241367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a:t>
            </a:r>
            <a:r>
              <a:rPr lang="en-US" altLang="zh-TW" b="0" i="0" dirty="0" err="1">
                <a:solidFill>
                  <a:srgbClr val="303233"/>
                </a:solidFill>
                <a:effectLst/>
              </a:rPr>
              <a:t>tp+tn</a:t>
            </a:r>
            <a:r>
              <a:rPr lang="en-US" altLang="zh-TW" b="0" i="0" dirty="0">
                <a:solidFill>
                  <a:srgbClr val="303233"/>
                </a:solidFill>
                <a:effectLst/>
              </a:rPr>
              <a:t>)/(</a:t>
            </a:r>
            <a:r>
              <a:rPr lang="en-US" altLang="zh-TW" b="0" i="0" dirty="0" err="1">
                <a:solidFill>
                  <a:srgbClr val="303233"/>
                </a:solidFill>
                <a:effectLst/>
              </a:rPr>
              <a:t>tp+fp+fn+tn</a:t>
            </a:r>
            <a:r>
              <a:rPr lang="en-US" altLang="zh-TW" b="0" i="0" dirty="0">
                <a:solidFill>
                  <a:srgbClr val="303233"/>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a:t>
            </a:r>
            <a:r>
              <a:rPr lang="en-US" altLang="zh-TW" b="0" i="0" dirty="0" err="1">
                <a:solidFill>
                  <a:srgbClr val="303233"/>
                </a:solidFill>
                <a:effectLst/>
              </a:rPr>
              <a:t>tp</a:t>
            </a:r>
            <a:r>
              <a:rPr lang="en-US" altLang="zh-TW" b="0" i="0" dirty="0">
                <a:solidFill>
                  <a:srgbClr val="303233"/>
                </a:solidFill>
                <a:effectLst/>
              </a:rPr>
              <a:t>/(</a:t>
            </a:r>
            <a:r>
              <a:rPr lang="en-US" altLang="zh-TW" b="0" i="0" dirty="0" err="1">
                <a:solidFill>
                  <a:srgbClr val="303233"/>
                </a:solidFill>
                <a:effectLst/>
              </a:rPr>
              <a:t>tp+fp</a:t>
            </a:r>
            <a:r>
              <a:rPr lang="en-US" altLang="zh-TW" b="0" i="0" dirty="0">
                <a:solidFill>
                  <a:srgbClr val="303233"/>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a:t>
            </a:r>
            <a:r>
              <a:rPr lang="en-US" altLang="zh-TW" b="0" i="0" dirty="0" err="1">
                <a:solidFill>
                  <a:srgbClr val="303233"/>
                </a:solidFill>
                <a:effectLst/>
              </a:rPr>
              <a:t>tp</a:t>
            </a:r>
            <a:r>
              <a:rPr lang="en-US" altLang="zh-TW" b="0" i="0" dirty="0">
                <a:solidFill>
                  <a:srgbClr val="303233"/>
                </a:solidFill>
                <a:effectLst/>
              </a:rPr>
              <a:t>/(</a:t>
            </a:r>
            <a:r>
              <a:rPr lang="en-US" altLang="zh-TW" b="0" i="0" dirty="0" err="1">
                <a:solidFill>
                  <a:srgbClr val="303233"/>
                </a:solidFill>
                <a:effectLst/>
              </a:rPr>
              <a:t>tp+fn</a:t>
            </a:r>
            <a:r>
              <a:rPr lang="en-US" altLang="zh-TW" b="0" i="0" dirty="0">
                <a:solidFill>
                  <a:srgbClr val="303233"/>
                </a:solidFill>
                <a:effectLst/>
              </a:rPr>
              <a:t>)</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31</a:t>
            </a:fld>
            <a:endParaRPr lang="zh-TW" altLang="en-US"/>
          </a:p>
        </p:txBody>
      </p:sp>
    </p:spTree>
    <p:extLst>
      <p:ext uri="{BB962C8B-B14F-4D97-AF65-F5344CB8AC3E}">
        <p14:creationId xmlns:p14="http://schemas.microsoft.com/office/powerpoint/2010/main" val="18691993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a:t>
            </a:r>
            <a:r>
              <a:rPr lang="en-US" altLang="zh-TW" b="0" i="0" dirty="0" err="1">
                <a:solidFill>
                  <a:srgbClr val="303233"/>
                </a:solidFill>
                <a:effectLst/>
              </a:rPr>
              <a:t>tp+tn</a:t>
            </a:r>
            <a:r>
              <a:rPr lang="en-US" altLang="zh-TW" b="0" i="0" dirty="0">
                <a:solidFill>
                  <a:srgbClr val="303233"/>
                </a:solidFill>
                <a:effectLst/>
              </a:rPr>
              <a:t>)/(</a:t>
            </a:r>
            <a:r>
              <a:rPr lang="en-US" altLang="zh-TW" b="0" i="0" dirty="0" err="1">
                <a:solidFill>
                  <a:srgbClr val="303233"/>
                </a:solidFill>
                <a:effectLst/>
              </a:rPr>
              <a:t>tp+fp+fn+tn</a:t>
            </a:r>
            <a:r>
              <a:rPr lang="en-US" altLang="zh-TW" b="0" i="0" dirty="0">
                <a:solidFill>
                  <a:srgbClr val="303233"/>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a:t>
            </a:r>
            <a:r>
              <a:rPr lang="en-US" altLang="zh-TW" b="0" i="0" dirty="0" err="1">
                <a:solidFill>
                  <a:srgbClr val="303233"/>
                </a:solidFill>
                <a:effectLst/>
              </a:rPr>
              <a:t>tp</a:t>
            </a:r>
            <a:r>
              <a:rPr lang="en-US" altLang="zh-TW" b="0" i="0" dirty="0">
                <a:solidFill>
                  <a:srgbClr val="303233"/>
                </a:solidFill>
                <a:effectLst/>
              </a:rPr>
              <a:t>/(</a:t>
            </a:r>
            <a:r>
              <a:rPr lang="en-US" altLang="zh-TW" b="0" i="0" dirty="0" err="1">
                <a:solidFill>
                  <a:srgbClr val="303233"/>
                </a:solidFill>
                <a:effectLst/>
              </a:rPr>
              <a:t>tp+fp</a:t>
            </a:r>
            <a:r>
              <a:rPr lang="en-US" altLang="zh-TW" b="0" i="0" dirty="0">
                <a:solidFill>
                  <a:srgbClr val="303233"/>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a:t>
            </a:r>
            <a:r>
              <a:rPr lang="en-US" altLang="zh-TW" b="0" i="0" dirty="0" err="1">
                <a:solidFill>
                  <a:srgbClr val="303233"/>
                </a:solidFill>
                <a:effectLst/>
              </a:rPr>
              <a:t>tp</a:t>
            </a:r>
            <a:r>
              <a:rPr lang="en-US" altLang="zh-TW" b="0" i="0" dirty="0">
                <a:solidFill>
                  <a:srgbClr val="303233"/>
                </a:solidFill>
                <a:effectLst/>
              </a:rPr>
              <a:t>/(</a:t>
            </a:r>
            <a:r>
              <a:rPr lang="en-US" altLang="zh-TW" b="0" i="0" dirty="0" err="1">
                <a:solidFill>
                  <a:srgbClr val="303233"/>
                </a:solidFill>
                <a:effectLst/>
              </a:rPr>
              <a:t>tp+fn</a:t>
            </a:r>
            <a:r>
              <a:rPr lang="en-US" altLang="zh-TW" b="0" i="0" dirty="0">
                <a:solidFill>
                  <a:srgbClr val="303233"/>
                </a:solidFill>
                <a:effectLst/>
              </a:rPr>
              <a:t>)</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32</a:t>
            </a:fld>
            <a:endParaRPr lang="zh-TW" altLang="en-US"/>
          </a:p>
        </p:txBody>
      </p:sp>
    </p:spTree>
    <p:extLst>
      <p:ext uri="{BB962C8B-B14F-4D97-AF65-F5344CB8AC3E}">
        <p14:creationId xmlns:p14="http://schemas.microsoft.com/office/powerpoint/2010/main" val="2352537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7</a:t>
            </a:fld>
            <a:endParaRPr lang="zh-TW" altLang="en-US"/>
          </a:p>
        </p:txBody>
      </p:sp>
    </p:spTree>
    <p:extLst>
      <p:ext uri="{BB962C8B-B14F-4D97-AF65-F5344CB8AC3E}">
        <p14:creationId xmlns:p14="http://schemas.microsoft.com/office/powerpoint/2010/main" val="1279134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latin typeface="微軟正黑體" panose="020B0604030504040204" pitchFamily="34" charset="-120"/>
                <a:ea typeface="微軟正黑體" panose="020B0604030504040204" pitchFamily="34" charset="-120"/>
              </a:rPr>
              <a:t>關聯分析</a:t>
            </a:r>
          </a:p>
          <a:p>
            <a:r>
              <a:rPr lang="zh-TW" altLang="en-US" b="0" i="0" dirty="0">
                <a:solidFill>
                  <a:srgbClr val="303233"/>
                </a:solidFill>
                <a:effectLst/>
                <a:latin typeface="微軟正黑體" panose="020B0604030504040204" pitchFamily="34" charset="-120"/>
                <a:ea typeface="微軟正黑體" panose="020B0604030504040204" pitchFamily="34" charset="-120"/>
              </a:rPr>
              <a:t>數字越大代表關聯程度正相關越高。相反的當負的程度很高我們可以解釋這兩個特徵之間是有很高的負關聯性。</a:t>
            </a:r>
            <a:endParaRPr lang="en-US" altLang="zh-TW" b="0" i="0" dirty="0">
              <a:solidFill>
                <a:srgbClr val="303233"/>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花瓣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後兩個</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的重要程度比花萼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前兩個</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來的重要太多了。</a:t>
            </a: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8</a:t>
            </a:fld>
            <a:endParaRPr lang="zh-TW" altLang="en-US"/>
          </a:p>
        </p:txBody>
      </p:sp>
    </p:spTree>
    <p:extLst>
      <p:ext uri="{BB962C8B-B14F-4D97-AF65-F5344CB8AC3E}">
        <p14:creationId xmlns:p14="http://schemas.microsoft.com/office/powerpoint/2010/main" val="2909749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rPr>
              <a:t>散佈圖</a:t>
            </a:r>
          </a:p>
          <a:p>
            <a:r>
              <a:rPr lang="zh-TW" altLang="en-US" b="0" i="0" dirty="0">
                <a:solidFill>
                  <a:srgbClr val="303233"/>
                </a:solidFill>
                <a:effectLst/>
              </a:rPr>
              <a:t>透過散佈圖我們可以從二維的平面上觀察兩兩特徵間彼此的分佈狀況。</a:t>
            </a:r>
            <a:endParaRPr lang="en-US" altLang="zh-TW" b="0" i="0" dirty="0">
              <a:solidFill>
                <a:srgbClr val="303233"/>
              </a:solidFill>
              <a:effectLst/>
            </a:endParaRPr>
          </a:p>
          <a:p>
            <a:r>
              <a:rPr lang="zh-TW" altLang="en-US" b="0" i="0" dirty="0">
                <a:solidFill>
                  <a:srgbClr val="303233"/>
                </a:solidFill>
                <a:effectLst/>
              </a:rPr>
              <a:t>如果該特徵重要程度越高，群聚的效果會更加顯著。</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9</a:t>
            </a:fld>
            <a:endParaRPr lang="zh-TW" altLang="en-US"/>
          </a:p>
        </p:txBody>
      </p:sp>
    </p:spTree>
    <p:extLst>
      <p:ext uri="{BB962C8B-B14F-4D97-AF65-F5344CB8AC3E}">
        <p14:creationId xmlns:p14="http://schemas.microsoft.com/office/powerpoint/2010/main" val="2765448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11</a:t>
            </a:fld>
            <a:endParaRPr lang="zh-TW" altLang="en-US"/>
          </a:p>
        </p:txBody>
      </p:sp>
    </p:spTree>
    <p:extLst>
      <p:ext uri="{BB962C8B-B14F-4D97-AF65-F5344CB8AC3E}">
        <p14:creationId xmlns:p14="http://schemas.microsoft.com/office/powerpoint/2010/main" val="3347550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已先刪除</a:t>
            </a:r>
            <a:r>
              <a:rPr lang="en-US" altLang="zh-TW" b="0" dirty="0">
                <a:solidFill>
                  <a:srgbClr val="A31515"/>
                </a:solidFill>
                <a:effectLst/>
              </a:rPr>
              <a:t>“</a:t>
            </a:r>
            <a:r>
              <a:rPr lang="en-US" altLang="zh-TW" b="0" dirty="0" err="1">
                <a:solidFill>
                  <a:srgbClr val="A31515"/>
                </a:solidFill>
                <a:effectLst/>
              </a:rPr>
              <a:t>sepal_length</a:t>
            </a:r>
            <a:r>
              <a:rPr lang="en-US" altLang="zh-TW" b="0" dirty="0">
                <a:solidFill>
                  <a:srgbClr val="A31515"/>
                </a:solidFill>
                <a:effectLst/>
              </a:rPr>
              <a:t>“</a:t>
            </a:r>
            <a:r>
              <a:rPr lang="zh-TW" altLang="en-US" b="0" dirty="0">
                <a:solidFill>
                  <a:srgbClr val="000000"/>
                </a:solidFill>
                <a:effectLst/>
              </a:rPr>
              <a:t>及</a:t>
            </a:r>
            <a:r>
              <a:rPr lang="en-US" altLang="zh-TW" b="0" dirty="0">
                <a:solidFill>
                  <a:srgbClr val="A31515"/>
                </a:solidFill>
                <a:effectLst/>
              </a:rPr>
              <a:t>”</a:t>
            </a:r>
            <a:r>
              <a:rPr lang="en-US" altLang="zh-TW" b="0" dirty="0" err="1">
                <a:solidFill>
                  <a:srgbClr val="A31515"/>
                </a:solidFill>
                <a:effectLst/>
              </a:rPr>
              <a:t>sepal_width</a:t>
            </a:r>
            <a:r>
              <a:rPr lang="en-US" altLang="zh-TW" b="0" dirty="0">
                <a:solidFill>
                  <a:srgbClr val="A31515"/>
                </a:solidFill>
                <a:effectLst/>
              </a:rPr>
              <a:t>“</a:t>
            </a:r>
            <a:r>
              <a:rPr lang="zh-TW" altLang="en-US" b="0" dirty="0">
                <a:solidFill>
                  <a:srgbClr val="A31515"/>
                </a:solidFill>
                <a:effectLst/>
              </a:rPr>
              <a:t>欄位</a:t>
            </a:r>
            <a:endParaRPr lang="en-US" altLang="zh-TW" b="0" dirty="0">
              <a:solidFill>
                <a:srgbClr val="A31515"/>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err="1">
                <a:solidFill>
                  <a:srgbClr val="000000"/>
                </a:solidFill>
                <a:effectLst/>
              </a:rPr>
              <a:t>iris_data</a:t>
            </a:r>
            <a:r>
              <a:rPr lang="en-US" altLang="zh-TW" b="0" dirty="0">
                <a:solidFill>
                  <a:srgbClr val="000000"/>
                </a:solidFill>
                <a:effectLst/>
              </a:rPr>
              <a:t> = </a:t>
            </a:r>
            <a:r>
              <a:rPr lang="en-US" altLang="zh-TW" b="0" dirty="0" err="1">
                <a:solidFill>
                  <a:srgbClr val="000000"/>
                </a:solidFill>
                <a:effectLst/>
              </a:rPr>
              <a:t>iris_data.drop</a:t>
            </a:r>
            <a:r>
              <a:rPr lang="en-US" altLang="zh-TW" b="0" dirty="0">
                <a:solidFill>
                  <a:srgbClr val="000000"/>
                </a:solidFill>
                <a:effectLst/>
              </a:rPr>
              <a:t>([</a:t>
            </a:r>
            <a:r>
              <a:rPr lang="en-US" altLang="zh-TW" b="0" dirty="0">
                <a:solidFill>
                  <a:srgbClr val="A31515"/>
                </a:solidFill>
                <a:effectLst/>
              </a:rPr>
              <a:t>"</a:t>
            </a:r>
            <a:r>
              <a:rPr lang="en-US" altLang="zh-TW" b="0" dirty="0" err="1">
                <a:solidFill>
                  <a:srgbClr val="A31515"/>
                </a:solidFill>
                <a:effectLst/>
              </a:rPr>
              <a:t>sepal_length</a:t>
            </a:r>
            <a:r>
              <a:rPr lang="en-US" altLang="zh-TW" b="0" dirty="0">
                <a:solidFill>
                  <a:srgbClr val="A31515"/>
                </a:solidFill>
                <a:effectLst/>
              </a:rPr>
              <a:t>"</a:t>
            </a:r>
            <a:r>
              <a:rPr lang="en-US" altLang="zh-TW" b="0" dirty="0">
                <a:solidFill>
                  <a:srgbClr val="000000"/>
                </a:solidFill>
                <a:effectLst/>
              </a:rPr>
              <a:t>, </a:t>
            </a:r>
            <a:r>
              <a:rPr lang="en-US" altLang="zh-TW" b="0" dirty="0">
                <a:solidFill>
                  <a:srgbClr val="A31515"/>
                </a:solidFill>
                <a:effectLst/>
              </a:rPr>
              <a:t>"</a:t>
            </a:r>
            <a:r>
              <a:rPr lang="en-US" altLang="zh-TW" b="0" dirty="0" err="1">
                <a:solidFill>
                  <a:srgbClr val="A31515"/>
                </a:solidFill>
                <a:effectLst/>
              </a:rPr>
              <a:t>sepal_width</a:t>
            </a:r>
            <a:r>
              <a:rPr lang="en-US" altLang="zh-TW" b="0" dirty="0">
                <a:solidFill>
                  <a:srgbClr val="A31515"/>
                </a:solidFill>
                <a:effectLst/>
              </a:rPr>
              <a:t>"</a:t>
            </a:r>
            <a:r>
              <a:rPr lang="en-US" altLang="zh-TW" b="0" dirty="0">
                <a:solidFill>
                  <a:srgbClr val="000000"/>
                </a:solidFill>
                <a:effectLst/>
              </a:rPr>
              <a:t>], axis=</a:t>
            </a:r>
            <a:r>
              <a:rPr lang="en-US" altLang="zh-TW" b="0" dirty="0">
                <a:solidFill>
                  <a:srgbClr val="098156"/>
                </a:solidFill>
                <a:effectLst/>
              </a:rPr>
              <a:t>1</a:t>
            </a:r>
            <a:r>
              <a:rPr lang="en-US" altLang="zh-TW" b="0" dirty="0">
                <a:solidFill>
                  <a:srgbClr val="000000"/>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12</a:t>
            </a:fld>
            <a:endParaRPr lang="zh-TW" altLang="en-US"/>
          </a:p>
        </p:txBody>
      </p:sp>
    </p:spTree>
    <p:extLst>
      <p:ext uri="{BB962C8B-B14F-4D97-AF65-F5344CB8AC3E}">
        <p14:creationId xmlns:p14="http://schemas.microsoft.com/office/powerpoint/2010/main" val="1036424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已先刪除</a:t>
            </a:r>
            <a:r>
              <a:rPr lang="en-US" altLang="zh-TW" b="0" dirty="0">
                <a:solidFill>
                  <a:srgbClr val="A31515"/>
                </a:solidFill>
                <a:effectLst/>
              </a:rPr>
              <a:t>“</a:t>
            </a:r>
            <a:r>
              <a:rPr lang="en-US" altLang="zh-TW" b="0" dirty="0" err="1">
                <a:solidFill>
                  <a:srgbClr val="A31515"/>
                </a:solidFill>
                <a:effectLst/>
              </a:rPr>
              <a:t>sepal_length</a:t>
            </a:r>
            <a:r>
              <a:rPr lang="en-US" altLang="zh-TW" b="0" dirty="0">
                <a:solidFill>
                  <a:srgbClr val="A31515"/>
                </a:solidFill>
                <a:effectLst/>
              </a:rPr>
              <a:t>“</a:t>
            </a:r>
            <a:r>
              <a:rPr lang="zh-TW" altLang="en-US" b="0" dirty="0">
                <a:solidFill>
                  <a:srgbClr val="000000"/>
                </a:solidFill>
                <a:effectLst/>
              </a:rPr>
              <a:t>及</a:t>
            </a:r>
            <a:r>
              <a:rPr lang="en-US" altLang="zh-TW" b="0" dirty="0">
                <a:solidFill>
                  <a:srgbClr val="A31515"/>
                </a:solidFill>
                <a:effectLst/>
              </a:rPr>
              <a:t>”</a:t>
            </a:r>
            <a:r>
              <a:rPr lang="en-US" altLang="zh-TW" b="0" dirty="0" err="1">
                <a:solidFill>
                  <a:srgbClr val="A31515"/>
                </a:solidFill>
                <a:effectLst/>
              </a:rPr>
              <a:t>sepal_width</a:t>
            </a:r>
            <a:r>
              <a:rPr lang="en-US" altLang="zh-TW" b="0" dirty="0">
                <a:solidFill>
                  <a:srgbClr val="A31515"/>
                </a:solidFill>
                <a:effectLst/>
              </a:rPr>
              <a:t>“</a:t>
            </a:r>
            <a:r>
              <a:rPr lang="zh-TW" altLang="en-US" b="0" dirty="0">
                <a:solidFill>
                  <a:srgbClr val="A31515"/>
                </a:solidFill>
                <a:effectLst/>
              </a:rPr>
              <a:t>欄位</a:t>
            </a:r>
            <a:endParaRPr lang="en-US" altLang="zh-TW" b="0" dirty="0">
              <a:solidFill>
                <a:srgbClr val="A31515"/>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err="1">
                <a:solidFill>
                  <a:srgbClr val="000000"/>
                </a:solidFill>
                <a:effectLst/>
              </a:rPr>
              <a:t>iris_data</a:t>
            </a:r>
            <a:r>
              <a:rPr lang="en-US" altLang="zh-TW" b="0" dirty="0">
                <a:solidFill>
                  <a:srgbClr val="000000"/>
                </a:solidFill>
                <a:effectLst/>
              </a:rPr>
              <a:t> = </a:t>
            </a:r>
            <a:r>
              <a:rPr lang="en-US" altLang="zh-TW" b="0" dirty="0" err="1">
                <a:solidFill>
                  <a:srgbClr val="000000"/>
                </a:solidFill>
                <a:effectLst/>
              </a:rPr>
              <a:t>iris_data.drop</a:t>
            </a:r>
            <a:r>
              <a:rPr lang="en-US" altLang="zh-TW" b="0" dirty="0">
                <a:solidFill>
                  <a:srgbClr val="000000"/>
                </a:solidFill>
                <a:effectLst/>
              </a:rPr>
              <a:t>([</a:t>
            </a:r>
            <a:r>
              <a:rPr lang="en-US" altLang="zh-TW" b="0" dirty="0">
                <a:solidFill>
                  <a:srgbClr val="A31515"/>
                </a:solidFill>
                <a:effectLst/>
              </a:rPr>
              <a:t>"</a:t>
            </a:r>
            <a:r>
              <a:rPr lang="en-US" altLang="zh-TW" b="0" dirty="0" err="1">
                <a:solidFill>
                  <a:srgbClr val="A31515"/>
                </a:solidFill>
                <a:effectLst/>
              </a:rPr>
              <a:t>sepal_length</a:t>
            </a:r>
            <a:r>
              <a:rPr lang="en-US" altLang="zh-TW" b="0" dirty="0">
                <a:solidFill>
                  <a:srgbClr val="A31515"/>
                </a:solidFill>
                <a:effectLst/>
              </a:rPr>
              <a:t>"</a:t>
            </a:r>
            <a:r>
              <a:rPr lang="en-US" altLang="zh-TW" b="0" dirty="0">
                <a:solidFill>
                  <a:srgbClr val="000000"/>
                </a:solidFill>
                <a:effectLst/>
              </a:rPr>
              <a:t>, </a:t>
            </a:r>
            <a:r>
              <a:rPr lang="en-US" altLang="zh-TW" b="0" dirty="0">
                <a:solidFill>
                  <a:srgbClr val="A31515"/>
                </a:solidFill>
                <a:effectLst/>
              </a:rPr>
              <a:t>"</a:t>
            </a:r>
            <a:r>
              <a:rPr lang="en-US" altLang="zh-TW" b="0" dirty="0" err="1">
                <a:solidFill>
                  <a:srgbClr val="A31515"/>
                </a:solidFill>
                <a:effectLst/>
              </a:rPr>
              <a:t>sepal_width</a:t>
            </a:r>
            <a:r>
              <a:rPr lang="en-US" altLang="zh-TW" b="0" dirty="0">
                <a:solidFill>
                  <a:srgbClr val="A31515"/>
                </a:solidFill>
                <a:effectLst/>
              </a:rPr>
              <a:t>"</a:t>
            </a:r>
            <a:r>
              <a:rPr lang="en-US" altLang="zh-TW" b="0" dirty="0">
                <a:solidFill>
                  <a:srgbClr val="000000"/>
                </a:solidFill>
                <a:effectLst/>
              </a:rPr>
              <a:t>], axis=</a:t>
            </a:r>
            <a:r>
              <a:rPr lang="en-US" altLang="zh-TW" b="0" dirty="0">
                <a:solidFill>
                  <a:srgbClr val="098156"/>
                </a:solidFill>
                <a:effectLst/>
              </a:rPr>
              <a:t>1</a:t>
            </a:r>
            <a:r>
              <a:rPr lang="en-US" altLang="zh-TW" b="0" dirty="0">
                <a:solidFill>
                  <a:srgbClr val="000000"/>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13</a:t>
            </a:fld>
            <a:endParaRPr lang="zh-TW" altLang="en-US"/>
          </a:p>
        </p:txBody>
      </p:sp>
    </p:spTree>
    <p:extLst>
      <p:ext uri="{BB962C8B-B14F-4D97-AF65-F5344CB8AC3E}">
        <p14:creationId xmlns:p14="http://schemas.microsoft.com/office/powerpoint/2010/main" val="2473192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14</a:t>
            </a:fld>
            <a:endParaRPr lang="zh-TW" altLang="en-US"/>
          </a:p>
        </p:txBody>
      </p:sp>
    </p:spTree>
    <p:extLst>
      <p:ext uri="{BB962C8B-B14F-4D97-AF65-F5344CB8AC3E}">
        <p14:creationId xmlns:p14="http://schemas.microsoft.com/office/powerpoint/2010/main" val="1597580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3B0CAFB6-7CE1-4B03-A833-DED5DFF68B1A}" type="datetime1">
              <a:rPr lang="en-US" altLang="zh-TW" smtClean="0"/>
              <a:t>4/12/2023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r>
              <a:rPr lang="zh-TW" altLang="en-US"/>
              <a:t>創新</a:t>
            </a:r>
            <a:r>
              <a:rPr lang="en-US" altLang="zh-TW"/>
              <a:t>AI</a:t>
            </a:r>
            <a:r>
              <a:rPr lang="zh-TW" altLang="en-US"/>
              <a:t>碩一 </a:t>
            </a:r>
            <a:r>
              <a:rPr lang="en-US" altLang="zh-TW"/>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Tree>
    <p:extLst>
      <p:ext uri="{BB962C8B-B14F-4D97-AF65-F5344CB8AC3E}">
        <p14:creationId xmlns:p14="http://schemas.microsoft.com/office/powerpoint/2010/main" val="111337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4667E497-5823-4C8C-B686-CE3A55004732}" type="datetime1">
              <a:rPr lang="en-US" altLang="zh-TW" smtClean="0"/>
              <a:t>4/12/2023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r>
              <a:rPr lang="zh-TW" altLang="en-US"/>
              <a:t>創新</a:t>
            </a:r>
            <a:r>
              <a:rPr lang="en-US" altLang="zh-TW"/>
              <a:t>AI</a:t>
            </a:r>
            <a:r>
              <a:rPr lang="zh-TW" altLang="en-US"/>
              <a:t>碩一 </a:t>
            </a:r>
            <a:r>
              <a:rPr lang="en-US" altLang="zh-TW"/>
              <a:t>111C71008 </a:t>
            </a:r>
            <a:r>
              <a:rPr lang="zh-TW" altLang="en-US"/>
              <a:t>何哲平</a:t>
            </a:r>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3482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4F2634E6-D4F4-406C-9B5F-26F6A0817A93}" type="datetime1">
              <a:rPr lang="en-US" altLang="zh-TW" smtClean="0"/>
              <a:t>4/12/2023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r>
              <a:rPr lang="zh-TW" altLang="en-US"/>
              <a:t>創新</a:t>
            </a:r>
            <a:r>
              <a:rPr lang="en-US" altLang="zh-TW"/>
              <a:t>AI</a:t>
            </a:r>
            <a:r>
              <a:rPr lang="zh-TW" altLang="en-US"/>
              <a:t>碩一 </a:t>
            </a:r>
            <a:r>
              <a:rPr lang="en-US" altLang="zh-TW"/>
              <a:t>111C71008 </a:t>
            </a:r>
            <a:r>
              <a:rPr lang="zh-TW" altLang="en-US"/>
              <a:t>何哲平</a:t>
            </a:r>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834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3EF87635-578B-4337-A21B-6EC4A2680B72}" type="datetime1">
              <a:rPr lang="en-US" altLang="zh-TW" smtClean="0"/>
              <a:t>4/12/2023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zh-TW" altLang="en-US"/>
              <a:t>創新</a:t>
            </a:r>
            <a:r>
              <a:rPr lang="en-US" altLang="zh-TW"/>
              <a:t>AI</a:t>
            </a:r>
            <a:r>
              <a:rPr lang="zh-TW" altLang="en-US"/>
              <a:t>碩一 </a:t>
            </a:r>
            <a:r>
              <a:rPr lang="en-US" altLang="zh-TW"/>
              <a:t>111C71008 </a:t>
            </a:r>
            <a:r>
              <a:rPr lang="zh-TW" altLang="en-US"/>
              <a:t>何哲平</a:t>
            </a:r>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1219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910C145D-4743-4845-8C2A-05C283326012}" type="datetime1">
              <a:rPr lang="en-US" altLang="zh-TW" smtClean="0"/>
              <a:t>4/12/2023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r>
              <a:rPr lang="zh-TW" altLang="en-US"/>
              <a:t>創新</a:t>
            </a:r>
            <a:r>
              <a:rPr lang="en-US" altLang="zh-TW"/>
              <a:t>AI</a:t>
            </a:r>
            <a:r>
              <a:rPr lang="zh-TW" altLang="en-US"/>
              <a:t>碩一 </a:t>
            </a:r>
            <a:r>
              <a:rPr lang="en-US" altLang="zh-TW"/>
              <a:t>111C71008 </a:t>
            </a:r>
            <a:r>
              <a:rPr lang="zh-TW" altLang="en-US"/>
              <a:t>何哲平</a:t>
            </a:r>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0758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A3E606D0-C7EB-4EAF-8727-1F1B147BA16D}" type="datetime1">
              <a:rPr lang="en-US" altLang="zh-TW" smtClean="0"/>
              <a:t>4/12/2023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r>
              <a:rPr lang="zh-TW" altLang="en-US"/>
              <a:t>創新</a:t>
            </a:r>
            <a:r>
              <a:rPr lang="en-US" altLang="zh-TW"/>
              <a:t>AI</a:t>
            </a:r>
            <a:r>
              <a:rPr lang="zh-TW" altLang="en-US"/>
              <a:t>碩一 </a:t>
            </a:r>
            <a:r>
              <a:rPr lang="en-US" altLang="zh-TW"/>
              <a:t>111C71008 </a:t>
            </a:r>
            <a:r>
              <a:rPr lang="zh-TW" altLang="en-US"/>
              <a:t>何哲平</a:t>
            </a:r>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8453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F46064F9-1C1B-497D-AE75-C61BB280A286}" type="datetime1">
              <a:rPr lang="en-US" altLang="zh-TW" smtClean="0"/>
              <a:t>4/12/2023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zh-TW" altLang="en-US"/>
              <a:t>創新</a:t>
            </a:r>
            <a:r>
              <a:rPr lang="en-US" altLang="zh-TW"/>
              <a:t>AI</a:t>
            </a:r>
            <a:r>
              <a:rPr lang="zh-TW" altLang="en-US"/>
              <a:t>碩一 </a:t>
            </a:r>
            <a:r>
              <a:rPr lang="en-US" altLang="zh-TW"/>
              <a:t>111C71008 </a:t>
            </a:r>
            <a:r>
              <a:rPr lang="zh-TW" altLang="en-US"/>
              <a:t>何哲平</a:t>
            </a:r>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621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4567E2E2-1B1D-42AC-AA1F-7D3023D08BC2}" type="datetime1">
              <a:rPr lang="en-US" altLang="zh-TW" smtClean="0"/>
              <a:t>4/12/2023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zh-TW" altLang="en-US"/>
              <a:t>創新</a:t>
            </a:r>
            <a:r>
              <a:rPr lang="en-US" altLang="zh-TW"/>
              <a:t>AI</a:t>
            </a:r>
            <a:r>
              <a:rPr lang="zh-TW" altLang="en-US"/>
              <a:t>碩一 </a:t>
            </a:r>
            <a:r>
              <a:rPr lang="en-US" altLang="zh-TW"/>
              <a:t>111C71008 </a:t>
            </a:r>
            <a:r>
              <a:rPr lang="zh-TW" altLang="en-US"/>
              <a:t>何哲平</a:t>
            </a:r>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5371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6C252715-E9C6-4888-9D60-ED83B2F609FA}" type="datetime1">
              <a:rPr lang="en-US" altLang="zh-TW" smtClean="0"/>
              <a:t>4/12/2023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zh-TW" altLang="en-US"/>
              <a:t>創新</a:t>
            </a:r>
            <a:r>
              <a:rPr lang="en-US" altLang="zh-TW"/>
              <a:t>AI</a:t>
            </a:r>
            <a:r>
              <a:rPr lang="zh-TW" altLang="en-US"/>
              <a:t>碩一 </a:t>
            </a:r>
            <a:r>
              <a:rPr lang="en-US" altLang="zh-TW"/>
              <a:t>111C71008 </a:t>
            </a:r>
            <a:r>
              <a:rPr lang="zh-TW" altLang="en-US"/>
              <a:t>何哲平</a:t>
            </a:r>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6221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613E8CE9-D072-4A52-BAAB-B99495BBCDF7}" type="datetime1">
              <a:rPr lang="en-US" altLang="zh-TW" smtClean="0"/>
              <a:t>4/12/2023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zh-TW" altLang="en-US"/>
              <a:t>創新</a:t>
            </a:r>
            <a:r>
              <a:rPr lang="en-US" altLang="zh-TW"/>
              <a:t>AI</a:t>
            </a:r>
            <a:r>
              <a:rPr lang="zh-TW" altLang="en-US"/>
              <a:t>碩一 </a:t>
            </a:r>
            <a:r>
              <a:rPr lang="en-US" altLang="zh-TW"/>
              <a:t>111C71008 </a:t>
            </a:r>
            <a:r>
              <a:rPr lang="zh-TW" altLang="en-US"/>
              <a:t>何哲平</a:t>
            </a:r>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0222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81025CF0-07A0-4948-A6BA-CC21D5F3FE64}" type="datetime1">
              <a:rPr lang="en-US" altLang="zh-TW" smtClean="0"/>
              <a:t>4/12/2023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zh-TW" altLang="en-US"/>
              <a:t>創新</a:t>
            </a:r>
            <a:r>
              <a:rPr lang="en-US" altLang="zh-TW"/>
              <a:t>AI</a:t>
            </a:r>
            <a:r>
              <a:rPr lang="zh-TW" altLang="en-US"/>
              <a:t>碩一 </a:t>
            </a:r>
            <a:r>
              <a:rPr lang="en-US" altLang="zh-TW"/>
              <a:t>111C71008 </a:t>
            </a:r>
            <a:r>
              <a:rPr lang="zh-TW" altLang="en-US"/>
              <a:t>何哲平</a:t>
            </a:r>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3203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軟正黑體" panose="020B0604030504040204" pitchFamily="34" charset="-120"/>
              </a:defRPr>
            </a:lvl1pPr>
          </a:lstStyle>
          <a:p>
            <a:fld id="{A635BB67-E17B-4F82-ADFC-8450B8B3A9A0}" type="datetime1">
              <a:rPr lang="en-US" altLang="zh-TW" smtClean="0"/>
              <a:t>4/12/2023</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軟正黑體" panose="020B0604030504040204" pitchFamily="34" charset="-120"/>
              </a:defRPr>
            </a:lvl1pPr>
          </a:lstStyle>
          <a:p>
            <a:r>
              <a:rPr lang="zh-TW" altLang="en-US"/>
              <a:t>創新</a:t>
            </a:r>
            <a:r>
              <a:rPr lang="en-US" altLang="zh-TW"/>
              <a:t>AI</a:t>
            </a:r>
            <a:r>
              <a:rPr lang="zh-TW" altLang="en-US"/>
              <a:t>碩一 </a:t>
            </a:r>
            <a:r>
              <a:rPr lang="en-US" altLang="zh-TW"/>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軟正黑體" panose="020B0604030504040204" pitchFamily="34" charset="-120"/>
              </a:defRPr>
            </a:lvl1pPr>
          </a:lstStyle>
          <a:p>
            <a:fld id="{B2DC25EE-239B-4C5F-AAD1-255A7D5F1EE2}" type="slidenum">
              <a:rPr lang="en-US" smtClean="0"/>
              <a:pPr/>
              <a:t>‹#›</a:t>
            </a:fld>
            <a:endParaRPr lang="en-US" dirty="0"/>
          </a:p>
        </p:txBody>
      </p:sp>
    </p:spTree>
    <p:extLst>
      <p:ext uri="{BB962C8B-B14F-4D97-AF65-F5344CB8AC3E}">
        <p14:creationId xmlns:p14="http://schemas.microsoft.com/office/powerpoint/2010/main" val="394070891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hdr="0" dt="0"/>
  <p:txStyles>
    <p:titleStyle>
      <a:lvl1pPr algn="l" defTabSz="914400" rtl="0" eaLnBrk="1" latinLnBrk="0" hangingPunct="1">
        <a:lnSpc>
          <a:spcPct val="90000"/>
        </a:lnSpc>
        <a:spcBef>
          <a:spcPct val="0"/>
        </a:spcBef>
        <a:buNone/>
        <a:defRPr sz="4000" b="1" kern="1200">
          <a:solidFill>
            <a:schemeClr val="tx1"/>
          </a:solidFill>
          <a:latin typeface="微軟正黑體" panose="020B0604030504040204" pitchFamily="34" charset="-120"/>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blog.csdn.net/fgg1234567890/article/details/110209687"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pic>
        <p:nvPicPr>
          <p:cNvPr id="4" name="Picture 3" descr="天空中雲彩的低視角視圖">
            <a:extLst>
              <a:ext uri="{FF2B5EF4-FFF2-40B4-BE49-F238E27FC236}">
                <a16:creationId xmlns:a16="http://schemas.microsoft.com/office/drawing/2014/main" id="{8F01AD57-13E4-1BDC-AA26-C4FA2654B9ED}"/>
              </a:ext>
            </a:extLst>
          </p:cNvPr>
          <p:cNvPicPr>
            <a:picLocks noChangeAspect="1"/>
          </p:cNvPicPr>
          <p:nvPr/>
        </p:nvPicPr>
        <p:blipFill rotWithShape="1">
          <a:blip r:embed="rId3"/>
          <a:srcRect l="7663" r="7964" b="-1"/>
          <a:stretch/>
        </p:blipFill>
        <p:spPr>
          <a:xfrm>
            <a:off x="20" y="10"/>
            <a:ext cx="8668492" cy="6857990"/>
          </a:xfrm>
          <a:prstGeom prst="rect">
            <a:avLst/>
          </a:prstGeom>
        </p:spPr>
      </p:pic>
      <p:sp>
        <p:nvSpPr>
          <p:cNvPr id="20" name="Rectangle 19">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C9E8A708-3E5C-8397-A390-88E18B127063}"/>
              </a:ext>
            </a:extLst>
          </p:cNvPr>
          <p:cNvSpPr>
            <a:spLocks noGrp="1"/>
          </p:cNvSpPr>
          <p:nvPr>
            <p:ph type="ctrTitle"/>
          </p:nvPr>
        </p:nvSpPr>
        <p:spPr>
          <a:xfrm>
            <a:off x="6732493" y="1122363"/>
            <a:ext cx="5139467" cy="1794573"/>
          </a:xfrm>
        </p:spPr>
        <p:txBody>
          <a:bodyPr anchor="b">
            <a:normAutofit/>
          </a:bodyPr>
          <a:lstStyle/>
          <a:p>
            <a:pPr algn="r"/>
            <a:r>
              <a:rPr lang="en-US" altLang="zh-TW" sz="4000" dirty="0">
                <a:latin typeface="微軟正黑體" panose="020B0604030504040204" pitchFamily="34" charset="-120"/>
                <a:ea typeface="微軟正黑體" panose="020B0604030504040204" pitchFamily="34" charset="-120"/>
              </a:rPr>
              <a:t>314337 </a:t>
            </a:r>
            <a:r>
              <a:rPr lang="zh-TW" altLang="en-US" sz="4000" dirty="0">
                <a:latin typeface="微軟正黑體" panose="020B0604030504040204" pitchFamily="34" charset="-120"/>
                <a:ea typeface="微軟正黑體" panose="020B0604030504040204" pitchFamily="34" charset="-120"/>
              </a:rPr>
              <a:t>類神經網路</a:t>
            </a:r>
            <a:br>
              <a:rPr lang="en-US" altLang="zh-TW" sz="4000" dirty="0">
                <a:latin typeface="微軟正黑體" panose="020B0604030504040204" pitchFamily="34" charset="-120"/>
                <a:ea typeface="微軟正黑體" panose="020B0604030504040204" pitchFamily="34" charset="-120"/>
              </a:rPr>
            </a:br>
            <a:r>
              <a:rPr lang="en-US" altLang="zh-TW" sz="4000" dirty="0">
                <a:latin typeface="微軟正黑體" panose="020B0604030504040204" pitchFamily="34" charset="-120"/>
                <a:ea typeface="微軟正黑體" panose="020B0604030504040204" pitchFamily="34" charset="-120"/>
              </a:rPr>
              <a:t>Assignment #1</a:t>
            </a:r>
            <a:br>
              <a:rPr lang="en-US" altLang="zh-TW" sz="4000" dirty="0">
                <a:latin typeface="微軟正黑體" panose="020B0604030504040204" pitchFamily="34" charset="-120"/>
                <a:ea typeface="微軟正黑體" panose="020B0604030504040204" pitchFamily="34" charset="-120"/>
              </a:rPr>
            </a:br>
            <a:r>
              <a:rPr lang="zh-TW" altLang="en-US" sz="4000" dirty="0">
                <a:latin typeface="微軟正黑體" panose="020B0604030504040204" pitchFamily="34" charset="-120"/>
                <a:ea typeface="微軟正黑體" panose="020B0604030504040204" pitchFamily="34" charset="-120"/>
              </a:rPr>
              <a:t>感知器測試－鳶尾花</a:t>
            </a:r>
          </a:p>
        </p:txBody>
      </p:sp>
      <p:sp>
        <p:nvSpPr>
          <p:cNvPr id="3" name="副標題 2">
            <a:extLst>
              <a:ext uri="{FF2B5EF4-FFF2-40B4-BE49-F238E27FC236}">
                <a16:creationId xmlns:a16="http://schemas.microsoft.com/office/drawing/2014/main" id="{142DF733-C17E-1C52-C1F4-356ECA68F580}"/>
              </a:ext>
            </a:extLst>
          </p:cNvPr>
          <p:cNvSpPr>
            <a:spLocks noGrp="1"/>
          </p:cNvSpPr>
          <p:nvPr>
            <p:ph type="subTitle" idx="1"/>
          </p:nvPr>
        </p:nvSpPr>
        <p:spPr>
          <a:xfrm>
            <a:off x="7848600" y="4872922"/>
            <a:ext cx="4023360" cy="1438231"/>
          </a:xfrm>
        </p:spPr>
        <p:txBody>
          <a:bodyPr>
            <a:normAutofit/>
          </a:bodyPr>
          <a:lstStyle/>
          <a:p>
            <a:r>
              <a:rPr lang="zh-TW" altLang="en-US" sz="2000" dirty="0">
                <a:latin typeface="微軟正黑體" panose="020B0604030504040204" pitchFamily="34" charset="-120"/>
                <a:ea typeface="微軟正黑體" panose="020B0604030504040204" pitchFamily="34" charset="-120"/>
              </a:rPr>
              <a:t>班級：創新</a:t>
            </a:r>
            <a:r>
              <a:rPr lang="en-US" altLang="zh-TW" sz="2000" dirty="0">
                <a:latin typeface="微軟正黑體" panose="020B0604030504040204" pitchFamily="34" charset="-120"/>
                <a:ea typeface="微軟正黑體" panose="020B0604030504040204" pitchFamily="34" charset="-120"/>
              </a:rPr>
              <a:t>AI</a:t>
            </a:r>
            <a:r>
              <a:rPr lang="zh-TW" altLang="en-US" sz="2000" dirty="0">
                <a:latin typeface="微軟正黑體" panose="020B0604030504040204" pitchFamily="34" charset="-120"/>
                <a:ea typeface="微軟正黑體" panose="020B0604030504040204" pitchFamily="34" charset="-120"/>
              </a:rPr>
              <a:t>碩一</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學號： </a:t>
            </a:r>
            <a:r>
              <a:rPr lang="en-US" altLang="zh-TW" sz="2000" dirty="0">
                <a:latin typeface="微軟正黑體" panose="020B0604030504040204" pitchFamily="34" charset="-120"/>
                <a:ea typeface="微軟正黑體" panose="020B0604030504040204" pitchFamily="34" charset="-120"/>
              </a:rPr>
              <a:t>111C71008</a:t>
            </a:r>
          </a:p>
          <a:p>
            <a:r>
              <a:rPr lang="zh-TW" altLang="en-US" sz="2000" dirty="0">
                <a:latin typeface="微軟正黑體" panose="020B0604030504040204" pitchFamily="34" charset="-120"/>
                <a:ea typeface="微軟正黑體" panose="020B0604030504040204" pitchFamily="34" charset="-120"/>
              </a:rPr>
              <a:t>姓名：何哲平</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5" name="投影片編號版面配置區 4">
            <a:extLst>
              <a:ext uri="{FF2B5EF4-FFF2-40B4-BE49-F238E27FC236}">
                <a16:creationId xmlns:a16="http://schemas.microsoft.com/office/drawing/2014/main" id="{AA7A6E71-7488-D718-BCB2-3077856ED727}"/>
              </a:ext>
            </a:extLst>
          </p:cNvPr>
          <p:cNvSpPr>
            <a:spLocks noGrp="1"/>
          </p:cNvSpPr>
          <p:nvPr>
            <p:ph type="sldNum" sz="quarter" idx="12"/>
          </p:nvPr>
        </p:nvSpPr>
        <p:spPr/>
        <p:txBody>
          <a:bodyPr/>
          <a:lstStyle/>
          <a:p>
            <a:fld id="{B2DC25EE-239B-4C5F-AAD1-255A7D5F1EE2}" type="slidenum">
              <a:rPr lang="en-US" smtClean="0"/>
              <a:t>1</a:t>
            </a:fld>
            <a:endParaRPr lang="en-US" dirty="0"/>
          </a:p>
        </p:txBody>
      </p:sp>
      <p:sp>
        <p:nvSpPr>
          <p:cNvPr id="6" name="頁尾版面配置區 5">
            <a:extLst>
              <a:ext uri="{FF2B5EF4-FFF2-40B4-BE49-F238E27FC236}">
                <a16:creationId xmlns:a16="http://schemas.microsoft.com/office/drawing/2014/main" id="{E5BF4448-FC2B-7010-3928-C3DB88EE015C}"/>
              </a:ext>
            </a:extLst>
          </p:cNvPr>
          <p:cNvSpPr>
            <a:spLocks noGrp="1"/>
          </p:cNvSpPr>
          <p:nvPr>
            <p:ph type="ftr" sz="quarter" idx="11"/>
          </p:nvPr>
        </p:nvSpPr>
        <p:spPr/>
        <p:txBody>
          <a:bodyPr/>
          <a:lstStyle/>
          <a:p>
            <a:r>
              <a:rPr lang="zh-TW" altLang="en-US"/>
              <a:t>創新</a:t>
            </a:r>
            <a:r>
              <a:rPr lang="en-US" altLang="zh-TW"/>
              <a:t>AI</a:t>
            </a:r>
            <a:r>
              <a:rPr lang="zh-TW" altLang="en-US"/>
              <a:t>碩一 </a:t>
            </a:r>
            <a:r>
              <a:rPr lang="en-US" altLang="zh-TW"/>
              <a:t>111C71008 </a:t>
            </a:r>
            <a:r>
              <a:rPr lang="zh-TW" altLang="en-US"/>
              <a:t>何哲平</a:t>
            </a:r>
            <a:endParaRPr lang="en-US" dirty="0"/>
          </a:p>
        </p:txBody>
      </p:sp>
    </p:spTree>
    <p:extLst>
      <p:ext uri="{BB962C8B-B14F-4D97-AF65-F5344CB8AC3E}">
        <p14:creationId xmlns:p14="http://schemas.microsoft.com/office/powerpoint/2010/main" val="445072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切分資料</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buNone/>
            </a:pPr>
            <a:r>
              <a:rPr lang="en-US" altLang="zh-TW" sz="3000" dirty="0">
                <a:latin typeface="微軟正黑體" panose="020B0604030504040204" pitchFamily="34" charset="-120"/>
                <a:ea typeface="微軟正黑體" panose="020B0604030504040204" pitchFamily="34" charset="-120"/>
              </a:rPr>
              <a:t>Train-Test-Split</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85392346-BCED-5E38-73FC-A7D666F6AD26}"/>
              </a:ext>
            </a:extLst>
          </p:cNvPr>
          <p:cNvSpPr>
            <a:spLocks noGrp="1"/>
          </p:cNvSpPr>
          <p:nvPr>
            <p:ph type="sldNum" sz="quarter" idx="12"/>
          </p:nvPr>
        </p:nvSpPr>
        <p:spPr/>
        <p:txBody>
          <a:bodyPr/>
          <a:lstStyle/>
          <a:p>
            <a:fld id="{B2DC25EE-239B-4C5F-AAD1-255A7D5F1EE2}" type="slidenum">
              <a:rPr lang="en-US" smtClean="0"/>
              <a:t>10</a:t>
            </a:fld>
            <a:endParaRPr lang="en-US"/>
          </a:p>
        </p:txBody>
      </p:sp>
      <p:sp>
        <p:nvSpPr>
          <p:cNvPr id="5" name="頁尾版面配置區 4">
            <a:extLst>
              <a:ext uri="{FF2B5EF4-FFF2-40B4-BE49-F238E27FC236}">
                <a16:creationId xmlns:a16="http://schemas.microsoft.com/office/drawing/2014/main" id="{5CB3E1B3-4CF8-76EB-D25E-902712B48B0C}"/>
              </a:ext>
            </a:extLst>
          </p:cNvPr>
          <p:cNvSpPr>
            <a:spLocks noGrp="1"/>
          </p:cNvSpPr>
          <p:nvPr>
            <p:ph type="ftr" sz="quarter" idx="11"/>
          </p:nvPr>
        </p:nvSpPr>
        <p:spPr/>
        <p:txBody>
          <a:bodyPr/>
          <a:lstStyle/>
          <a:p>
            <a:r>
              <a:rPr lang="zh-TW" altLang="en-US"/>
              <a:t>創新</a:t>
            </a:r>
            <a:r>
              <a:rPr lang="en-US" altLang="zh-TW"/>
              <a:t>AI</a:t>
            </a:r>
            <a:r>
              <a:rPr lang="zh-TW" altLang="en-US"/>
              <a:t>碩一 </a:t>
            </a:r>
            <a:r>
              <a:rPr lang="en-US" altLang="zh-TW"/>
              <a:t>111C71008 </a:t>
            </a:r>
            <a:r>
              <a:rPr lang="zh-TW" altLang="en-US"/>
              <a:t>何哲平</a:t>
            </a:r>
            <a:endParaRPr lang="en-US"/>
          </a:p>
        </p:txBody>
      </p:sp>
    </p:spTree>
    <p:extLst>
      <p:ext uri="{BB962C8B-B14F-4D97-AF65-F5344CB8AC3E}">
        <p14:creationId xmlns:p14="http://schemas.microsoft.com/office/powerpoint/2010/main" val="182220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pic>
        <p:nvPicPr>
          <p:cNvPr id="8" name="內容版面配置區 7" descr="Train/Test Split and Cross Validation - A Python Tutorial - AlgoTrading101  Blog">
            <a:extLst>
              <a:ext uri="{FF2B5EF4-FFF2-40B4-BE49-F238E27FC236}">
                <a16:creationId xmlns:a16="http://schemas.microsoft.com/office/drawing/2014/main" id="{545FB308-B3C3-4A10-9A69-49AADF9C4547}"/>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53405"/>
          <a:stretch/>
        </p:blipFill>
        <p:spPr bwMode="auto">
          <a:xfrm>
            <a:off x="547702" y="2819852"/>
            <a:ext cx="11223275" cy="2817019"/>
          </a:xfrm>
          <a:prstGeom prst="rect">
            <a:avLst/>
          </a:prstGeom>
          <a:noFill/>
          <a:ln w="3175">
            <a:solidFill>
              <a:schemeClr val="tx1"/>
            </a:solidFill>
          </a:ln>
        </p:spPr>
      </p:pic>
      <p:sp>
        <p:nvSpPr>
          <p:cNvPr id="11" name="內容版面配置區 2">
            <a:extLst>
              <a:ext uri="{FF2B5EF4-FFF2-40B4-BE49-F238E27FC236}">
                <a16:creationId xmlns:a16="http://schemas.microsoft.com/office/drawing/2014/main" id="{F9376B7E-0B16-A96A-53D3-EBDE9BD75AE0}"/>
              </a:ext>
            </a:extLst>
          </p:cNvPr>
          <p:cNvSpPr txBox="1">
            <a:spLocks/>
          </p:cNvSpPr>
          <p:nvPr/>
        </p:nvSpPr>
        <p:spPr>
          <a:xfrm>
            <a:off x="547703" y="2146956"/>
            <a:ext cx="2565887" cy="57309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3000" dirty="0">
                <a:latin typeface="微軟正黑體" panose="020B0604030504040204" pitchFamily="34" charset="-120"/>
                <a:ea typeface="微軟正黑體" panose="020B0604030504040204" pitchFamily="34" charset="-120"/>
              </a:rPr>
              <a:t>比例</a:t>
            </a:r>
            <a:endParaRPr lang="en-US" altLang="zh-TW" sz="3000" dirty="0">
              <a:latin typeface="微軟正黑體" panose="020B0604030504040204" pitchFamily="34" charset="-120"/>
              <a:ea typeface="微軟正黑體" panose="020B0604030504040204" pitchFamily="34" charset="-120"/>
            </a:endParaRPr>
          </a:p>
        </p:txBody>
      </p:sp>
      <p:sp>
        <p:nvSpPr>
          <p:cNvPr id="14" name="內容版面配置區 2">
            <a:extLst>
              <a:ext uri="{FF2B5EF4-FFF2-40B4-BE49-F238E27FC236}">
                <a16:creationId xmlns:a16="http://schemas.microsoft.com/office/drawing/2014/main" id="{5BEC9734-CC0A-33F0-FF06-2EB71681045D}"/>
              </a:ext>
            </a:extLst>
          </p:cNvPr>
          <p:cNvSpPr txBox="1">
            <a:spLocks/>
          </p:cNvSpPr>
          <p:nvPr/>
        </p:nvSpPr>
        <p:spPr>
          <a:xfrm>
            <a:off x="9078411" y="5636871"/>
            <a:ext cx="2565887" cy="96157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500" dirty="0" err="1">
                <a:latin typeface="微軟正黑體" panose="020B0604030504040204" pitchFamily="34" charset="-120"/>
                <a:ea typeface="微軟正黑體" panose="020B0604030504040204" pitchFamily="34" charset="-120"/>
              </a:rPr>
              <a:t>Test_Size</a:t>
            </a:r>
            <a:r>
              <a:rPr lang="zh-TW" altLang="en-US" sz="2500" dirty="0">
                <a:latin typeface="微軟正黑體" panose="020B0604030504040204" pitchFamily="34" charset="-120"/>
                <a:ea typeface="微軟正黑體" panose="020B0604030504040204" pitchFamily="34" charset="-120"/>
              </a:rPr>
              <a:t>：</a:t>
            </a:r>
            <a:r>
              <a:rPr lang="en-US" altLang="zh-TW" sz="2500" dirty="0">
                <a:latin typeface="微軟正黑體" panose="020B0604030504040204" pitchFamily="34" charset="-120"/>
                <a:ea typeface="微軟正黑體" panose="020B0604030504040204" pitchFamily="34" charset="-120"/>
              </a:rPr>
              <a:t>20%</a:t>
            </a:r>
            <a:br>
              <a:rPr lang="en-US" altLang="zh-TW" sz="2500" dirty="0">
                <a:latin typeface="微軟正黑體" panose="020B0604030504040204" pitchFamily="34" charset="-120"/>
                <a:ea typeface="微軟正黑體" panose="020B0604030504040204" pitchFamily="34" charset="-120"/>
              </a:rPr>
            </a:br>
            <a:r>
              <a:rPr lang="en-US" altLang="zh-TW" sz="2500" dirty="0">
                <a:latin typeface="微軟正黑體" panose="020B0604030504040204" pitchFamily="34" charset="-120"/>
                <a:ea typeface="微軟正黑體" panose="020B0604030504040204" pitchFamily="34" charset="-120"/>
              </a:rPr>
              <a:t>30</a:t>
            </a:r>
            <a:r>
              <a:rPr lang="zh-TW" altLang="en-US" sz="2500" dirty="0">
                <a:latin typeface="微軟正黑體" panose="020B0604030504040204" pitchFamily="34" charset="-120"/>
                <a:ea typeface="微軟正黑體" panose="020B0604030504040204" pitchFamily="34" charset="-120"/>
              </a:rPr>
              <a:t>筆</a:t>
            </a:r>
            <a:endParaRPr lang="en-US" altLang="zh-TW" sz="2500" dirty="0">
              <a:latin typeface="微軟正黑體" panose="020B0604030504040204" pitchFamily="34" charset="-120"/>
              <a:ea typeface="微軟正黑體" panose="020B0604030504040204" pitchFamily="34" charset="-120"/>
            </a:endParaRPr>
          </a:p>
        </p:txBody>
      </p:sp>
      <p:sp>
        <p:nvSpPr>
          <p:cNvPr id="16" name="文字方塊 15">
            <a:extLst>
              <a:ext uri="{FF2B5EF4-FFF2-40B4-BE49-F238E27FC236}">
                <a16:creationId xmlns:a16="http://schemas.microsoft.com/office/drawing/2014/main" id="{6F1C29B7-8EFF-B9CB-4645-789D788CA291}"/>
              </a:ext>
            </a:extLst>
          </p:cNvPr>
          <p:cNvSpPr txBox="1"/>
          <p:nvPr/>
        </p:nvSpPr>
        <p:spPr>
          <a:xfrm>
            <a:off x="886910" y="5736674"/>
            <a:ext cx="4453359" cy="861774"/>
          </a:xfrm>
          <a:prstGeom prst="rect">
            <a:avLst/>
          </a:prstGeom>
          <a:noFill/>
        </p:spPr>
        <p:txBody>
          <a:bodyPr wrap="square">
            <a:spAutoFit/>
          </a:bodyPr>
          <a:lstStyle/>
          <a:p>
            <a:pPr marL="0" indent="0">
              <a:buNone/>
            </a:pPr>
            <a:r>
              <a:rPr lang="en-US" altLang="zh-TW" sz="2500" dirty="0" err="1">
                <a:latin typeface="微軟正黑體" panose="020B0604030504040204" pitchFamily="34" charset="-120"/>
                <a:ea typeface="微軟正黑體" panose="020B0604030504040204" pitchFamily="34" charset="-120"/>
              </a:rPr>
              <a:t>Train_Size</a:t>
            </a:r>
            <a:r>
              <a:rPr lang="zh-TW" altLang="en-US" sz="2500" dirty="0">
                <a:latin typeface="微軟正黑體" panose="020B0604030504040204" pitchFamily="34" charset="-120"/>
                <a:ea typeface="微軟正黑體" panose="020B0604030504040204" pitchFamily="34" charset="-120"/>
              </a:rPr>
              <a:t>：</a:t>
            </a:r>
            <a:r>
              <a:rPr lang="en-US" altLang="zh-TW" sz="2500" dirty="0">
                <a:latin typeface="微軟正黑體" panose="020B0604030504040204" pitchFamily="34" charset="-120"/>
                <a:ea typeface="微軟正黑體" panose="020B0604030504040204" pitchFamily="34" charset="-120"/>
              </a:rPr>
              <a:t>70%</a:t>
            </a:r>
            <a:br>
              <a:rPr lang="en-US" altLang="zh-TW" sz="2500" dirty="0">
                <a:latin typeface="微軟正黑體" panose="020B0604030504040204" pitchFamily="34" charset="-120"/>
                <a:ea typeface="微軟正黑體" panose="020B0604030504040204" pitchFamily="34" charset="-120"/>
              </a:rPr>
            </a:br>
            <a:r>
              <a:rPr lang="en-US" altLang="zh-TW" sz="2500" dirty="0">
                <a:latin typeface="微軟正黑體" panose="020B0604030504040204" pitchFamily="34" charset="-120"/>
                <a:ea typeface="微軟正黑體" panose="020B0604030504040204" pitchFamily="34" charset="-120"/>
              </a:rPr>
              <a:t>105</a:t>
            </a:r>
            <a:r>
              <a:rPr lang="zh-TW" altLang="en-US" sz="2500" dirty="0">
                <a:latin typeface="微軟正黑體" panose="020B0604030504040204" pitchFamily="34" charset="-120"/>
                <a:ea typeface="微軟正黑體" panose="020B0604030504040204" pitchFamily="34" charset="-120"/>
              </a:rPr>
              <a:t>筆</a:t>
            </a:r>
            <a:endParaRPr lang="en-US" altLang="zh-TW" sz="2500" dirty="0">
              <a:latin typeface="微軟正黑體" panose="020B0604030504040204" pitchFamily="34" charset="-120"/>
              <a:ea typeface="微軟正黑體" panose="020B0604030504040204" pitchFamily="34" charset="-120"/>
            </a:endParaRPr>
          </a:p>
        </p:txBody>
      </p:sp>
      <p:pic>
        <p:nvPicPr>
          <p:cNvPr id="3" name="圖片 2">
            <a:extLst>
              <a:ext uri="{FF2B5EF4-FFF2-40B4-BE49-F238E27FC236}">
                <a16:creationId xmlns:a16="http://schemas.microsoft.com/office/drawing/2014/main" id="{997BE371-B751-4350-DF4F-C59264D52704}"/>
              </a:ext>
            </a:extLst>
          </p:cNvPr>
          <p:cNvPicPr>
            <a:picLocks noChangeAspect="1"/>
          </p:cNvPicPr>
          <p:nvPr/>
        </p:nvPicPr>
        <p:blipFill>
          <a:blip r:embed="rId4"/>
          <a:stretch>
            <a:fillRect/>
          </a:stretch>
        </p:blipFill>
        <p:spPr>
          <a:xfrm>
            <a:off x="9205089" y="2146956"/>
            <a:ext cx="2565887" cy="1477632"/>
          </a:xfrm>
          <a:prstGeom prst="rect">
            <a:avLst/>
          </a:prstGeom>
          <a:noFill/>
          <a:ln w="3175">
            <a:solidFill>
              <a:schemeClr val="tx1"/>
            </a:solidFill>
          </a:ln>
        </p:spPr>
      </p:pic>
      <p:sp>
        <p:nvSpPr>
          <p:cNvPr id="4" name="內容版面配置區 2">
            <a:extLst>
              <a:ext uri="{FF2B5EF4-FFF2-40B4-BE49-F238E27FC236}">
                <a16:creationId xmlns:a16="http://schemas.microsoft.com/office/drawing/2014/main" id="{D075EF49-B782-CC5B-95DD-10B4B3D4547E}"/>
              </a:ext>
            </a:extLst>
          </p:cNvPr>
          <p:cNvSpPr txBox="1">
            <a:spLocks/>
          </p:cNvSpPr>
          <p:nvPr/>
        </p:nvSpPr>
        <p:spPr>
          <a:xfrm>
            <a:off x="6199632" y="5636870"/>
            <a:ext cx="2565887" cy="96157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500" dirty="0">
                <a:latin typeface="微軟正黑體" panose="020B0604030504040204" pitchFamily="34" charset="-120"/>
                <a:ea typeface="微軟正黑體" panose="020B0604030504040204" pitchFamily="34" charset="-120"/>
              </a:rPr>
              <a:t>Val</a:t>
            </a:r>
            <a:r>
              <a:rPr lang="zh-TW" altLang="en-US" sz="2500" dirty="0">
                <a:latin typeface="微軟正黑體" panose="020B0604030504040204" pitchFamily="34" charset="-120"/>
                <a:ea typeface="微軟正黑體" panose="020B0604030504040204" pitchFamily="34" charset="-120"/>
              </a:rPr>
              <a:t>：</a:t>
            </a:r>
            <a:r>
              <a:rPr lang="en-US" altLang="zh-TW" sz="2500" dirty="0">
                <a:latin typeface="微軟正黑體" panose="020B0604030504040204" pitchFamily="34" charset="-120"/>
                <a:ea typeface="微軟正黑體" panose="020B0604030504040204" pitchFamily="34" charset="-120"/>
              </a:rPr>
              <a:t>10%</a:t>
            </a:r>
            <a:br>
              <a:rPr lang="en-US" altLang="zh-TW" sz="2500" dirty="0">
                <a:latin typeface="微軟正黑體" panose="020B0604030504040204" pitchFamily="34" charset="-120"/>
                <a:ea typeface="微軟正黑體" panose="020B0604030504040204" pitchFamily="34" charset="-120"/>
              </a:rPr>
            </a:br>
            <a:r>
              <a:rPr lang="en-US" altLang="zh-TW" sz="2500" dirty="0">
                <a:latin typeface="微軟正黑體" panose="020B0604030504040204" pitchFamily="34" charset="-120"/>
                <a:ea typeface="微軟正黑體" panose="020B0604030504040204" pitchFamily="34" charset="-120"/>
              </a:rPr>
              <a:t>15</a:t>
            </a:r>
            <a:r>
              <a:rPr lang="zh-TW" altLang="en-US" sz="2500" dirty="0">
                <a:latin typeface="微軟正黑體" panose="020B0604030504040204" pitchFamily="34" charset="-120"/>
                <a:ea typeface="微軟正黑體" panose="020B0604030504040204" pitchFamily="34" charset="-120"/>
              </a:rPr>
              <a:t>筆</a:t>
            </a:r>
            <a:endParaRPr lang="en-US" altLang="zh-TW" sz="2500" dirty="0">
              <a:latin typeface="微軟正黑體" panose="020B0604030504040204" pitchFamily="34" charset="-12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1FE2F05B-8A42-F832-CF68-B0CDB14B8080}"/>
              </a:ext>
            </a:extLst>
          </p:cNvPr>
          <p:cNvSpPr>
            <a:spLocks noGrp="1"/>
          </p:cNvSpPr>
          <p:nvPr>
            <p:ph type="sldNum" sz="quarter" idx="12"/>
          </p:nvPr>
        </p:nvSpPr>
        <p:spPr/>
        <p:txBody>
          <a:bodyPr/>
          <a:lstStyle/>
          <a:p>
            <a:fld id="{B2DC25EE-239B-4C5F-AAD1-255A7D5F1EE2}" type="slidenum">
              <a:rPr lang="en-US" smtClean="0"/>
              <a:t>11</a:t>
            </a:fld>
            <a:endParaRPr lang="en-US"/>
          </a:p>
        </p:txBody>
      </p:sp>
    </p:spTree>
    <p:extLst>
      <p:ext uri="{BB962C8B-B14F-4D97-AF65-F5344CB8AC3E}">
        <p14:creationId xmlns:p14="http://schemas.microsoft.com/office/powerpoint/2010/main" val="2995151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lstStyle/>
          <a:p>
            <a:pPr marL="0" indent="0">
              <a:buNone/>
            </a:pPr>
            <a:r>
              <a:rPr lang="en-US" altLang="zh-TW" dirty="0">
                <a:latin typeface="微軟正黑體" panose="020B0604030504040204" pitchFamily="34" charset="-120"/>
                <a:ea typeface="微軟正黑體" panose="020B0604030504040204" pitchFamily="34" charset="-120"/>
              </a:rPr>
              <a:t>Parameters</a:t>
            </a:r>
          </a:p>
          <a:p>
            <a:r>
              <a:rPr lang="en-US" altLang="zh-TW" dirty="0" err="1">
                <a:latin typeface="微軟正黑體" panose="020B0604030504040204" pitchFamily="34" charset="-120"/>
                <a:ea typeface="微軟正黑體" panose="020B0604030504040204" pitchFamily="34" charset="-120"/>
              </a:rPr>
              <a:t>Train_Size</a:t>
            </a:r>
            <a:r>
              <a:rPr lang="zh-TW" altLang="en-US" dirty="0">
                <a:latin typeface="微軟正黑體" panose="020B0604030504040204" pitchFamily="34" charset="-120"/>
                <a:ea typeface="微軟正黑體" panose="020B0604030504040204" pitchFamily="34" charset="-120"/>
              </a:rPr>
              <a:t>：用多少資料訓練，這邊設定</a:t>
            </a:r>
            <a:r>
              <a:rPr lang="en-US" altLang="zh-TW" i="1" dirty="0">
                <a:latin typeface="微軟正黑體" panose="020B0604030504040204" pitchFamily="34" charset="-120"/>
                <a:ea typeface="微軟正黑體" panose="020B0604030504040204" pitchFamily="34" charset="-120"/>
              </a:rPr>
              <a:t>0.7</a:t>
            </a:r>
          </a:p>
          <a:p>
            <a:r>
              <a:rPr lang="en-US" altLang="zh-TW" dirty="0" err="1">
                <a:latin typeface="微軟正黑體" panose="020B0604030504040204" pitchFamily="34" charset="-120"/>
                <a:ea typeface="微軟正黑體" panose="020B0604030504040204" pitchFamily="34" charset="-120"/>
              </a:rPr>
              <a:t>Test_Size</a:t>
            </a:r>
            <a:r>
              <a:rPr lang="zh-TW" altLang="en-US" dirty="0">
                <a:latin typeface="微軟正黑體" panose="020B0604030504040204" pitchFamily="34" charset="-120"/>
                <a:ea typeface="微軟正黑體" panose="020B0604030504040204" pitchFamily="34" charset="-120"/>
              </a:rPr>
              <a:t> ：用多少資料測試，這邊設定</a:t>
            </a:r>
            <a:r>
              <a:rPr lang="en-US" altLang="zh-TW" i="1" dirty="0">
                <a:latin typeface="微軟正黑體" panose="020B0604030504040204" pitchFamily="34" charset="-120"/>
                <a:ea typeface="微軟正黑體" panose="020B0604030504040204" pitchFamily="34" charset="-120"/>
              </a:rPr>
              <a:t>0.2</a:t>
            </a:r>
          </a:p>
          <a:p>
            <a:r>
              <a:rPr lang="en-US" altLang="zh-TW" b="1" dirty="0">
                <a:latin typeface="微軟正黑體" panose="020B0604030504040204" pitchFamily="34" charset="-120"/>
                <a:ea typeface="微軟正黑體" panose="020B0604030504040204" pitchFamily="34" charset="-120"/>
              </a:rPr>
              <a:t>shuffle</a:t>
            </a:r>
            <a:r>
              <a:rPr lang="zh-TW" altLang="en-US" dirty="0">
                <a:latin typeface="微軟正黑體" panose="020B0604030504040204" pitchFamily="34" charset="-120"/>
                <a:ea typeface="微軟正黑體" panose="020B0604030504040204" pitchFamily="34" charset="-120"/>
              </a:rPr>
              <a:t>：是否要隨機抽樣 → 此資料集必須要設定</a:t>
            </a:r>
            <a:r>
              <a:rPr lang="en-US" altLang="zh-TW" dirty="0">
                <a:latin typeface="微軟正黑體" panose="020B0604030504040204" pitchFamily="34" charset="-120"/>
                <a:ea typeface="微軟正黑體" panose="020B0604030504040204" pitchFamily="34" charset="-120"/>
              </a:rPr>
              <a:t>True</a:t>
            </a:r>
          </a:p>
          <a:p>
            <a:r>
              <a:rPr lang="en-US" altLang="zh-TW" b="1" dirty="0">
                <a:latin typeface="微軟正黑體" panose="020B0604030504040204" pitchFamily="34" charset="-120"/>
                <a:ea typeface="微軟正黑體" panose="020B0604030504040204" pitchFamily="34" charset="-120"/>
              </a:rPr>
              <a:t>stratify</a:t>
            </a:r>
            <a:r>
              <a:rPr lang="zh-TW" altLang="en-US" dirty="0">
                <a:latin typeface="微軟正黑體" panose="020B0604030504040204" pitchFamily="34" charset="-120"/>
                <a:ea typeface="微軟正黑體" panose="020B0604030504040204" pitchFamily="34" charset="-120"/>
              </a:rPr>
              <a:t> ：如何抽樣 → 依照原始</a:t>
            </a:r>
            <a:r>
              <a:rPr lang="en-US" altLang="zh-TW" dirty="0">
                <a:latin typeface="微軟正黑體" panose="020B0604030504040204" pitchFamily="34" charset="-120"/>
                <a:ea typeface="微軟正黑體" panose="020B0604030504040204" pitchFamily="34" charset="-120"/>
              </a:rPr>
              <a:t>'species'</a:t>
            </a:r>
            <a:r>
              <a:rPr lang="zh-TW" altLang="en-US">
                <a:latin typeface="微軟正黑體" panose="020B0604030504040204" pitchFamily="34" charset="-120"/>
                <a:ea typeface="微軟正黑體" panose="020B0604030504040204" pitchFamily="34" charset="-120"/>
              </a:rPr>
              <a:t>分布</a:t>
            </a:r>
            <a:endParaRPr lang="zh-TW" altLang="en-US" dirty="0">
              <a:latin typeface="微軟正黑體" panose="020B0604030504040204" pitchFamily="34" charset="-120"/>
              <a:ea typeface="微軟正黑體" panose="020B0604030504040204" pitchFamily="34" charset="-120"/>
            </a:endParaRPr>
          </a:p>
        </p:txBody>
      </p:sp>
      <p:pic>
        <p:nvPicPr>
          <p:cNvPr id="9" name="圖片 8">
            <a:extLst>
              <a:ext uri="{FF2B5EF4-FFF2-40B4-BE49-F238E27FC236}">
                <a16:creationId xmlns:a16="http://schemas.microsoft.com/office/drawing/2014/main" id="{8FD7910A-8362-0370-E6CE-7EA93A161E2D}"/>
              </a:ext>
            </a:extLst>
          </p:cNvPr>
          <p:cNvPicPr>
            <a:picLocks noChangeAspect="1"/>
          </p:cNvPicPr>
          <p:nvPr/>
        </p:nvPicPr>
        <p:blipFill>
          <a:blip r:embed="rId3"/>
          <a:stretch>
            <a:fillRect/>
          </a:stretch>
        </p:blipFill>
        <p:spPr>
          <a:xfrm>
            <a:off x="578734" y="5129784"/>
            <a:ext cx="11217202" cy="587843"/>
          </a:xfrm>
          <a:prstGeom prst="rect">
            <a:avLst/>
          </a:prstGeom>
          <a:noFill/>
          <a:ln w="3175">
            <a:solidFill>
              <a:schemeClr val="tx1"/>
            </a:solidFill>
          </a:ln>
        </p:spPr>
      </p:pic>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12</a:t>
            </a:fld>
            <a:endParaRPr lang="en-US"/>
          </a:p>
        </p:txBody>
      </p:sp>
      <p:sp>
        <p:nvSpPr>
          <p:cNvPr id="5" name="頁尾版面配置區 4">
            <a:extLst>
              <a:ext uri="{FF2B5EF4-FFF2-40B4-BE49-F238E27FC236}">
                <a16:creationId xmlns:a16="http://schemas.microsoft.com/office/drawing/2014/main" id="{4A2F3F5F-2202-7AE4-848F-C9B9390358D8}"/>
              </a:ext>
            </a:extLst>
          </p:cNvPr>
          <p:cNvSpPr>
            <a:spLocks noGrp="1"/>
          </p:cNvSpPr>
          <p:nvPr>
            <p:ph type="ftr" sz="quarter" idx="11"/>
          </p:nvPr>
        </p:nvSpPr>
        <p:spPr/>
        <p:txBody>
          <a:bodyPr/>
          <a:lstStyle/>
          <a:p>
            <a:r>
              <a:rPr lang="zh-TW" altLang="en-US"/>
              <a:t>創新</a:t>
            </a:r>
            <a:r>
              <a:rPr lang="en-US" altLang="zh-TW"/>
              <a:t>AI</a:t>
            </a:r>
            <a:r>
              <a:rPr lang="zh-TW" altLang="en-US"/>
              <a:t>碩一 </a:t>
            </a:r>
            <a:r>
              <a:rPr lang="en-US" altLang="zh-TW"/>
              <a:t>111C71008 </a:t>
            </a:r>
            <a:r>
              <a:rPr lang="zh-TW" altLang="en-US"/>
              <a:t>何哲平</a:t>
            </a:r>
            <a:endParaRPr lang="en-US"/>
          </a:p>
        </p:txBody>
      </p:sp>
    </p:spTree>
    <p:extLst>
      <p:ext uri="{BB962C8B-B14F-4D97-AF65-F5344CB8AC3E}">
        <p14:creationId xmlns:p14="http://schemas.microsoft.com/office/powerpoint/2010/main" val="1352900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normAutofit/>
          </a:bodyPr>
          <a:lstStyle/>
          <a:p>
            <a:r>
              <a:rPr lang="en-US" altLang="zh-TW" sz="3000" b="1" dirty="0">
                <a:latin typeface="微軟正黑體" panose="020B0604030504040204" pitchFamily="34" charset="-120"/>
                <a:ea typeface="微軟正黑體" panose="020B0604030504040204" pitchFamily="34" charset="-120"/>
              </a:rPr>
              <a:t>shuffle</a:t>
            </a:r>
            <a:r>
              <a:rPr lang="zh-TW" altLang="en-US" sz="3000" dirty="0">
                <a:latin typeface="微軟正黑體" panose="020B0604030504040204" pitchFamily="34" charset="-120"/>
                <a:ea typeface="微軟正黑體" panose="020B0604030504040204" pitchFamily="34" charset="-120"/>
              </a:rPr>
              <a:t>：必須要設定</a:t>
            </a:r>
            <a:r>
              <a:rPr lang="en-US" altLang="zh-TW" sz="3000" dirty="0">
                <a:latin typeface="微軟正黑體" panose="020B0604030504040204" pitchFamily="34" charset="-120"/>
                <a:ea typeface="微軟正黑體" panose="020B0604030504040204" pitchFamily="34" charset="-120"/>
              </a:rPr>
              <a:t>True</a:t>
            </a:r>
          </a:p>
          <a:p>
            <a:r>
              <a:rPr lang="zh-TW" altLang="en-US" sz="3000" dirty="0">
                <a:latin typeface="微軟正黑體" panose="020B0604030504040204" pitchFamily="34" charset="-120"/>
                <a:ea typeface="微軟正黑體" panose="020B0604030504040204" pitchFamily="34" charset="-120"/>
              </a:rPr>
              <a:t>若使用</a:t>
            </a:r>
            <a:r>
              <a:rPr lang="en-US" altLang="zh-TW" sz="3000" dirty="0">
                <a:latin typeface="微軟正黑體" panose="020B0604030504040204" pitchFamily="34" charset="-120"/>
                <a:ea typeface="微軟正黑體" panose="020B0604030504040204" pitchFamily="34" charset="-120"/>
              </a:rPr>
              <a:t>False</a:t>
            </a:r>
            <a:r>
              <a:rPr lang="zh-TW" altLang="en-US" sz="3000" dirty="0">
                <a:latin typeface="微軟正黑體" panose="020B0604030504040204" pitchFamily="34" charset="-120"/>
                <a:ea typeface="微軟正黑體" panose="020B0604030504040204" pitchFamily="34" charset="-120"/>
              </a:rPr>
              <a:t>，則僅會選到前面的資料</a:t>
            </a:r>
          </a:p>
        </p:txBody>
      </p:sp>
      <p:pic>
        <p:nvPicPr>
          <p:cNvPr id="7" name="圖片 6">
            <a:extLst>
              <a:ext uri="{FF2B5EF4-FFF2-40B4-BE49-F238E27FC236}">
                <a16:creationId xmlns:a16="http://schemas.microsoft.com/office/drawing/2014/main" id="{72C92249-4285-5187-3765-A353BAFFF0A5}"/>
              </a:ext>
            </a:extLst>
          </p:cNvPr>
          <p:cNvPicPr>
            <a:picLocks noChangeAspect="1"/>
          </p:cNvPicPr>
          <p:nvPr/>
        </p:nvPicPr>
        <p:blipFill>
          <a:blip r:embed="rId3"/>
          <a:stretch>
            <a:fillRect/>
          </a:stretch>
        </p:blipFill>
        <p:spPr>
          <a:xfrm>
            <a:off x="3959540" y="4156462"/>
            <a:ext cx="3943350" cy="2477814"/>
          </a:xfrm>
          <a:prstGeom prst="rect">
            <a:avLst/>
          </a:prstGeom>
          <a:noFill/>
          <a:ln w="3175">
            <a:solidFill>
              <a:schemeClr val="tx1"/>
            </a:solidFill>
          </a:ln>
        </p:spPr>
      </p:pic>
      <p:pic>
        <p:nvPicPr>
          <p:cNvPr id="6" name="圖片 5">
            <a:extLst>
              <a:ext uri="{FF2B5EF4-FFF2-40B4-BE49-F238E27FC236}">
                <a16:creationId xmlns:a16="http://schemas.microsoft.com/office/drawing/2014/main" id="{641120C0-B16B-7EDF-1EAA-B2E54C897F09}"/>
              </a:ext>
            </a:extLst>
          </p:cNvPr>
          <p:cNvPicPr>
            <a:picLocks noChangeAspect="1"/>
          </p:cNvPicPr>
          <p:nvPr/>
        </p:nvPicPr>
        <p:blipFill>
          <a:blip r:embed="rId4"/>
          <a:stretch>
            <a:fillRect/>
          </a:stretch>
        </p:blipFill>
        <p:spPr>
          <a:xfrm>
            <a:off x="7986701" y="1728216"/>
            <a:ext cx="3743847" cy="4906060"/>
          </a:xfrm>
          <a:prstGeom prst="rect">
            <a:avLst/>
          </a:prstGeom>
          <a:noFill/>
          <a:ln w="3175">
            <a:solidFill>
              <a:schemeClr val="tx1"/>
            </a:solidFill>
          </a:ln>
        </p:spPr>
      </p:pic>
    </p:spTree>
    <p:extLst>
      <p:ext uri="{BB962C8B-B14F-4D97-AF65-F5344CB8AC3E}">
        <p14:creationId xmlns:p14="http://schemas.microsoft.com/office/powerpoint/2010/main" val="4057175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normAutofit/>
          </a:bodyPr>
          <a:lstStyle/>
          <a:p>
            <a:r>
              <a:rPr lang="en-US" altLang="zh-TW" sz="3000" b="1" dirty="0">
                <a:latin typeface="微軟正黑體" panose="020B0604030504040204" pitchFamily="34" charset="-120"/>
                <a:ea typeface="微軟正黑體" panose="020B0604030504040204" pitchFamily="34" charset="-120"/>
              </a:rPr>
              <a:t>stratify </a:t>
            </a:r>
            <a:r>
              <a:rPr lang="en-US" altLang="zh-TW" sz="3000" dirty="0">
                <a:latin typeface="微軟正黑體" panose="020B0604030504040204" pitchFamily="34" charset="-120"/>
                <a:ea typeface="微軟正黑體" panose="020B0604030504040204" pitchFamily="34" charset="-120"/>
              </a:rPr>
              <a:t>= species</a:t>
            </a:r>
            <a:r>
              <a:rPr lang="zh-TW" altLang="en-US" sz="3000" dirty="0">
                <a:latin typeface="微軟正黑體" panose="020B0604030504040204" pitchFamily="34" charset="-120"/>
                <a:ea typeface="微軟正黑體" panose="020B0604030504040204" pitchFamily="34" charset="-120"/>
              </a:rPr>
              <a:t> 分布</a:t>
            </a:r>
            <a:endParaRPr lang="en-US" altLang="zh-TW" sz="3000" dirty="0">
              <a:latin typeface="微軟正黑體" panose="020B0604030504040204" pitchFamily="34" charset="-120"/>
              <a:ea typeface="微軟正黑體" panose="020B0604030504040204" pitchFamily="34" charset="-120"/>
            </a:endParaRPr>
          </a:p>
          <a:p>
            <a:r>
              <a:rPr lang="en-US" altLang="zh-TW" sz="3000" dirty="0">
                <a:latin typeface="微軟正黑體" panose="020B0604030504040204" pitchFamily="34" charset="-120"/>
                <a:ea typeface="微軟正黑體" panose="020B0604030504040204" pitchFamily="34" charset="-120"/>
              </a:rPr>
              <a:t>Otherwise</a:t>
            </a:r>
            <a:r>
              <a:rPr lang="zh-TW" altLang="en-US" sz="3000" dirty="0">
                <a:latin typeface="微軟正黑體" panose="020B0604030504040204" pitchFamily="34" charset="-120"/>
                <a:ea typeface="微軟正黑體" panose="020B0604030504040204" pitchFamily="34" charset="-120"/>
              </a:rPr>
              <a:t>：抽樣不均勻，靠運氣</a:t>
            </a:r>
          </a:p>
        </p:txBody>
      </p:sp>
      <p:pic>
        <p:nvPicPr>
          <p:cNvPr id="13" name="圖片 12">
            <a:extLst>
              <a:ext uri="{FF2B5EF4-FFF2-40B4-BE49-F238E27FC236}">
                <a16:creationId xmlns:a16="http://schemas.microsoft.com/office/drawing/2014/main" id="{C5370B96-54C0-BFA6-5B4C-ED9608365D54}"/>
              </a:ext>
            </a:extLst>
          </p:cNvPr>
          <p:cNvPicPr>
            <a:picLocks noChangeAspect="1"/>
          </p:cNvPicPr>
          <p:nvPr/>
        </p:nvPicPr>
        <p:blipFill>
          <a:blip r:embed="rId3"/>
          <a:stretch>
            <a:fillRect/>
          </a:stretch>
        </p:blipFill>
        <p:spPr>
          <a:xfrm>
            <a:off x="6017392" y="3574532"/>
            <a:ext cx="4652703" cy="2892221"/>
          </a:xfrm>
          <a:prstGeom prst="rect">
            <a:avLst/>
          </a:prstGeom>
          <a:noFill/>
          <a:ln w="3175">
            <a:solidFill>
              <a:schemeClr val="tx1"/>
            </a:solidFill>
          </a:ln>
        </p:spPr>
      </p:pic>
      <p:graphicFrame>
        <p:nvGraphicFramePr>
          <p:cNvPr id="16" name="圖表 15">
            <a:extLst>
              <a:ext uri="{FF2B5EF4-FFF2-40B4-BE49-F238E27FC236}">
                <a16:creationId xmlns:a16="http://schemas.microsoft.com/office/drawing/2014/main" id="{D8AFD489-190A-C4B0-2961-97842B402DA6}"/>
              </a:ext>
            </a:extLst>
          </p:cNvPr>
          <p:cNvGraphicFramePr>
            <a:graphicFrameLocks/>
          </p:cNvGraphicFramePr>
          <p:nvPr>
            <p:extLst>
              <p:ext uri="{D42A27DB-BD31-4B8C-83A1-F6EECF244321}">
                <p14:modId xmlns:p14="http://schemas.microsoft.com/office/powerpoint/2010/main" val="3668397141"/>
              </p:ext>
            </p:extLst>
          </p:nvPr>
        </p:nvGraphicFramePr>
        <p:xfrm>
          <a:off x="578733" y="3428999"/>
          <a:ext cx="5233487" cy="3171497"/>
        </p:xfrm>
        <a:graphic>
          <a:graphicData uri="http://schemas.openxmlformats.org/drawingml/2006/chart">
            <c:chart xmlns:c="http://schemas.openxmlformats.org/drawingml/2006/chart" xmlns:r="http://schemas.openxmlformats.org/officeDocument/2006/relationships" r:id="rId4"/>
          </a:graphicData>
        </a:graphic>
      </p:graphicFrame>
      <p:sp>
        <p:nvSpPr>
          <p:cNvPr id="3" name="投影片編號版面配置區 2">
            <a:extLst>
              <a:ext uri="{FF2B5EF4-FFF2-40B4-BE49-F238E27FC236}">
                <a16:creationId xmlns:a16="http://schemas.microsoft.com/office/drawing/2014/main" id="{6CFBE338-3020-633B-4517-18E1512E48F9}"/>
              </a:ext>
            </a:extLst>
          </p:cNvPr>
          <p:cNvSpPr>
            <a:spLocks noGrp="1"/>
          </p:cNvSpPr>
          <p:nvPr>
            <p:ph type="sldNum" sz="quarter" idx="12"/>
          </p:nvPr>
        </p:nvSpPr>
        <p:spPr/>
        <p:txBody>
          <a:bodyPr/>
          <a:lstStyle/>
          <a:p>
            <a:fld id="{B2DC25EE-239B-4C5F-AAD1-255A7D5F1EE2}" type="slidenum">
              <a:rPr lang="en-US" smtClean="0"/>
              <a:t>14</a:t>
            </a:fld>
            <a:endParaRPr lang="en-US"/>
          </a:p>
        </p:txBody>
      </p:sp>
    </p:spTree>
    <p:extLst>
      <p:ext uri="{BB962C8B-B14F-4D97-AF65-F5344CB8AC3E}">
        <p14:creationId xmlns:p14="http://schemas.microsoft.com/office/powerpoint/2010/main" val="1682118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D1252F-A159-EE54-62D4-599B9BC32414}"/>
              </a:ext>
            </a:extLst>
          </p:cNvPr>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resample</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C5762B57-9F71-E986-0B26-5FCBBBF7B2D8}"/>
              </a:ext>
            </a:extLst>
          </p:cNvPr>
          <p:cNvSpPr>
            <a:spLocks noGrp="1"/>
          </p:cNvSpPr>
          <p:nvPr>
            <p:ph idx="1"/>
          </p:nvPr>
        </p:nvSpPr>
        <p:spPr>
          <a:xfrm>
            <a:off x="546538" y="2186152"/>
            <a:ext cx="10737158" cy="3986048"/>
          </a:xfrm>
        </p:spPr>
        <p:txBody>
          <a:bodyPr/>
          <a:lstStyle/>
          <a:p>
            <a:pPr marL="0" indent="0">
              <a:buNone/>
            </a:pPr>
            <a:r>
              <a:rPr lang="zh-TW" altLang="en-US" sz="3000" dirty="0">
                <a:latin typeface="微軟正黑體" panose="020B0604030504040204" pitchFamily="34" charset="-120"/>
                <a:ea typeface="微軟正黑體" panose="020B0604030504040204" pitchFamily="34" charset="-120"/>
              </a:rPr>
              <a:t>或者可以利用</a:t>
            </a:r>
            <a:r>
              <a:rPr lang="en-US" altLang="zh-TW" sz="3000" dirty="0">
                <a:latin typeface="微軟正黑體" panose="020B0604030504040204" pitchFamily="34" charset="-120"/>
                <a:ea typeface="微軟正黑體" panose="020B0604030504040204" pitchFamily="34" charset="-120"/>
              </a:rPr>
              <a:t>resample</a:t>
            </a:r>
            <a:r>
              <a:rPr lang="zh-TW" altLang="en-US" sz="3000" dirty="0">
                <a:latin typeface="微軟正黑體" panose="020B0604030504040204" pitchFamily="34" charset="-120"/>
                <a:ea typeface="微軟正黑體" panose="020B0604030504040204" pitchFamily="34" charset="-120"/>
              </a:rPr>
              <a:t>，取得訓練資料</a:t>
            </a:r>
            <a:endParaRPr lang="en-US" altLang="zh-TW" sz="3000"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仍會是均勻的資料分布</a:t>
            </a:r>
            <a:br>
              <a:rPr lang="en-US" altLang="zh-TW" dirty="0">
                <a:latin typeface="微軟正黑體" panose="020B0604030504040204" pitchFamily="34" charset="-120"/>
                <a:ea typeface="微軟正黑體" panose="020B0604030504040204" pitchFamily="34" charset="-120"/>
              </a:rPr>
            </a:br>
            <a:endParaRPr lang="zh-TW" altLang="en-US" dirty="0">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CA3649C1-8AFA-1BAC-4698-1C8FF7457E21}"/>
              </a:ext>
            </a:extLst>
          </p:cNvPr>
          <p:cNvPicPr>
            <a:picLocks noChangeAspect="1"/>
          </p:cNvPicPr>
          <p:nvPr/>
        </p:nvPicPr>
        <p:blipFill>
          <a:blip r:embed="rId3"/>
          <a:stretch>
            <a:fillRect/>
          </a:stretch>
        </p:blipFill>
        <p:spPr>
          <a:xfrm>
            <a:off x="546538" y="3628261"/>
            <a:ext cx="11024898" cy="933663"/>
          </a:xfrm>
          <a:prstGeom prst="rect">
            <a:avLst/>
          </a:prstGeom>
          <a:noFill/>
          <a:ln w="3175">
            <a:solidFill>
              <a:schemeClr val="tx1"/>
            </a:solidFill>
          </a:ln>
        </p:spPr>
      </p:pic>
      <p:sp>
        <p:nvSpPr>
          <p:cNvPr id="8" name="內容版面配置區 2">
            <a:extLst>
              <a:ext uri="{FF2B5EF4-FFF2-40B4-BE49-F238E27FC236}">
                <a16:creationId xmlns:a16="http://schemas.microsoft.com/office/drawing/2014/main" id="{780CAD83-B78E-B3FB-AF32-608ECC51BB8E}"/>
              </a:ext>
            </a:extLst>
          </p:cNvPr>
          <p:cNvSpPr txBox="1">
            <a:spLocks/>
          </p:cNvSpPr>
          <p:nvPr/>
        </p:nvSpPr>
        <p:spPr>
          <a:xfrm>
            <a:off x="546538" y="4840539"/>
            <a:ext cx="10737158" cy="162143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dirty="0">
                <a:latin typeface="微軟正黑體" panose="020B0604030504040204" pitchFamily="34" charset="-120"/>
                <a:ea typeface="微軟正黑體" panose="020B0604030504040204" pitchFamily="34" charset="-120"/>
              </a:rPr>
              <a:t>resample</a:t>
            </a:r>
          </a:p>
          <a:p>
            <a:r>
              <a:rPr lang="zh-TW" altLang="en-US" b="1" dirty="0">
                <a:latin typeface="微軟正黑體" panose="020B0604030504040204" pitchFamily="34" charset="-120"/>
                <a:ea typeface="微軟正黑體" panose="020B0604030504040204" pitchFamily="34" charset="-120"/>
              </a:rPr>
              <a:t>處理類別不平衡問題</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By. </a:t>
            </a:r>
            <a:r>
              <a:rPr lang="en-US" altLang="zh-TW" dirty="0">
                <a:latin typeface="微軟正黑體" panose="020B0604030504040204" pitchFamily="34" charset="-120"/>
                <a:ea typeface="微軟正黑體" panose="020B0604030504040204" pitchFamily="34" charset="-120"/>
                <a:hlinkClick r:id="rId4"/>
              </a:rPr>
              <a:t>CSDN</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但因為資料集分布均勻，所以沒有選擇使用及深入研究。</a:t>
            </a:r>
          </a:p>
        </p:txBody>
      </p:sp>
      <p:sp>
        <p:nvSpPr>
          <p:cNvPr id="4" name="投影片編號版面配置區 3">
            <a:extLst>
              <a:ext uri="{FF2B5EF4-FFF2-40B4-BE49-F238E27FC236}">
                <a16:creationId xmlns:a16="http://schemas.microsoft.com/office/drawing/2014/main" id="{281C2F84-1A91-00B0-10F8-5083FBD02BF9}"/>
              </a:ext>
            </a:extLst>
          </p:cNvPr>
          <p:cNvSpPr>
            <a:spLocks noGrp="1"/>
          </p:cNvSpPr>
          <p:nvPr>
            <p:ph type="sldNum" sz="quarter" idx="12"/>
          </p:nvPr>
        </p:nvSpPr>
        <p:spPr/>
        <p:txBody>
          <a:bodyPr/>
          <a:lstStyle/>
          <a:p>
            <a:fld id="{B2DC25EE-239B-4C5F-AAD1-255A7D5F1EE2}" type="slidenum">
              <a:rPr lang="en-US" smtClean="0"/>
              <a:t>15</a:t>
            </a:fld>
            <a:endParaRPr lang="en-US"/>
          </a:p>
        </p:txBody>
      </p:sp>
    </p:spTree>
    <p:extLst>
      <p:ext uri="{BB962C8B-B14F-4D97-AF65-F5344CB8AC3E}">
        <p14:creationId xmlns:p14="http://schemas.microsoft.com/office/powerpoint/2010/main" val="405736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en-US" altLang="zh-TW" sz="5400" dirty="0">
                <a:latin typeface="微軟正黑體" panose="020B0604030504040204" pitchFamily="34" charset="-120"/>
                <a:ea typeface="微軟正黑體" panose="020B0604030504040204" pitchFamily="34" charset="-120"/>
              </a:rPr>
              <a:t>PLA </a:t>
            </a:r>
            <a:r>
              <a:rPr lang="zh-TW" altLang="en-US" sz="5400" dirty="0">
                <a:latin typeface="微軟正黑體" panose="020B0604030504040204" pitchFamily="34" charset="-120"/>
                <a:ea typeface="微軟正黑體" panose="020B0604030504040204" pitchFamily="34" charset="-120"/>
              </a:rPr>
              <a:t>二元分類</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en-US" altLang="zh-TW" sz="3000" dirty="0" err="1">
                <a:latin typeface="微軟正黑體" panose="020B0604030504040204" pitchFamily="34" charset="-120"/>
                <a:ea typeface="微軟正黑體" panose="020B0604030504040204" pitchFamily="34" charset="-120"/>
              </a:rPr>
              <a:t>Setosa</a:t>
            </a:r>
            <a:endParaRPr lang="en-US" altLang="zh-TW" sz="3000" dirty="0">
              <a:latin typeface="微軟正黑體" panose="020B0604030504040204" pitchFamily="34" charset="-120"/>
              <a:ea typeface="微軟正黑體" panose="020B0604030504040204" pitchFamily="34" charset="-120"/>
            </a:endParaRP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Versicolor</a:t>
            </a: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Virginica</a:t>
            </a:r>
            <a:endParaRPr lang="zh-TW" altLang="en-US" sz="3000" dirty="0">
              <a:latin typeface="微軟正黑體" panose="020B0604030504040204" pitchFamily="34" charset="-120"/>
              <a:ea typeface="微軟正黑體" panose="020B0604030504040204" pitchFamily="34" charset="-120"/>
            </a:endParaRPr>
          </a:p>
        </p:txBody>
      </p:sp>
      <p:sp>
        <p:nvSpPr>
          <p:cNvPr id="4" name="文字方塊 3">
            <a:extLst>
              <a:ext uri="{FF2B5EF4-FFF2-40B4-BE49-F238E27FC236}">
                <a16:creationId xmlns:a16="http://schemas.microsoft.com/office/drawing/2014/main" id="{50DCB333-073F-8932-CACC-5783347F7F06}"/>
              </a:ext>
            </a:extLst>
          </p:cNvPr>
          <p:cNvSpPr txBox="1"/>
          <p:nvPr/>
        </p:nvSpPr>
        <p:spPr>
          <a:xfrm>
            <a:off x="9556006" y="2395642"/>
            <a:ext cx="1791698" cy="707886"/>
          </a:xfrm>
          <a:prstGeom prst="rect">
            <a:avLst/>
          </a:prstGeom>
          <a:noFill/>
        </p:spPr>
        <p:txBody>
          <a:bodyPr wrap="square">
            <a:spAutoFit/>
          </a:bodyPr>
          <a:lstStyle/>
          <a:p>
            <a:pPr algn="r"/>
            <a:r>
              <a:rPr lang="pl-PL" altLang="zh-TW" sz="2000" dirty="0">
                <a:latin typeface="微軟正黑體" panose="020B0604030504040204" pitchFamily="34" charset="-120"/>
                <a:ea typeface="微軟正黑體" panose="020B0604030504040204" pitchFamily="34" charset="-120"/>
              </a:rPr>
              <a:t>(W1,W2,W0)  (X1,X2,X0)</a:t>
            </a:r>
            <a:endParaRPr lang="en-US" altLang="zh-TW" sz="2000" dirty="0">
              <a:latin typeface="微軟正黑體" panose="020B0604030504040204" pitchFamily="34" charset="-12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B63D5F1D-5ED5-BAFB-2810-413B92B008C0}"/>
              </a:ext>
            </a:extLst>
          </p:cNvPr>
          <p:cNvSpPr>
            <a:spLocks noGrp="1"/>
          </p:cNvSpPr>
          <p:nvPr>
            <p:ph type="sldNum" sz="quarter" idx="12"/>
          </p:nvPr>
        </p:nvSpPr>
        <p:spPr/>
        <p:txBody>
          <a:bodyPr/>
          <a:lstStyle/>
          <a:p>
            <a:fld id="{B2DC25EE-239B-4C5F-AAD1-255A7D5F1EE2}" type="slidenum">
              <a:rPr lang="en-US" smtClean="0"/>
              <a:t>16</a:t>
            </a:fld>
            <a:endParaRPr lang="en-US"/>
          </a:p>
        </p:txBody>
      </p:sp>
      <p:sp>
        <p:nvSpPr>
          <p:cNvPr id="6" name="頁尾版面配置區 5">
            <a:extLst>
              <a:ext uri="{FF2B5EF4-FFF2-40B4-BE49-F238E27FC236}">
                <a16:creationId xmlns:a16="http://schemas.microsoft.com/office/drawing/2014/main" id="{D7F6CA80-3877-7948-1D77-E3F731979965}"/>
              </a:ext>
            </a:extLst>
          </p:cNvPr>
          <p:cNvSpPr>
            <a:spLocks noGrp="1"/>
          </p:cNvSpPr>
          <p:nvPr>
            <p:ph type="ftr" sz="quarter" idx="11"/>
          </p:nvPr>
        </p:nvSpPr>
        <p:spPr/>
        <p:txBody>
          <a:bodyPr/>
          <a:lstStyle/>
          <a:p>
            <a:r>
              <a:rPr lang="zh-TW" altLang="en-US"/>
              <a:t>創新</a:t>
            </a:r>
            <a:r>
              <a:rPr lang="en-US" altLang="zh-TW"/>
              <a:t>AI</a:t>
            </a:r>
            <a:r>
              <a:rPr lang="zh-TW" altLang="en-US"/>
              <a:t>碩一 </a:t>
            </a:r>
            <a:r>
              <a:rPr lang="en-US" altLang="zh-TW"/>
              <a:t>111C71008 </a:t>
            </a:r>
            <a:r>
              <a:rPr lang="zh-TW" altLang="en-US"/>
              <a:t>何哲平</a:t>
            </a:r>
            <a:endParaRPr lang="en-US"/>
          </a:p>
        </p:txBody>
      </p:sp>
    </p:spTree>
    <p:extLst>
      <p:ext uri="{BB962C8B-B14F-4D97-AF65-F5344CB8AC3E}">
        <p14:creationId xmlns:p14="http://schemas.microsoft.com/office/powerpoint/2010/main" val="1819880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a:pPr>
            <a:r>
              <a:rPr lang="zh-TW" altLang="en-US" dirty="0">
                <a:latin typeface="微軟正黑體" panose="020B0604030504040204" pitchFamily="34" charset="-120"/>
                <a:ea typeface="微軟正黑體" panose="020B0604030504040204" pitchFamily="34" charset="-120"/>
              </a:rPr>
              <a:t>區分</a:t>
            </a:r>
            <a:r>
              <a:rPr lang="en-US" altLang="zh-TW" dirty="0" err="1">
                <a:latin typeface="微軟正黑體" panose="020B0604030504040204" pitchFamily="34" charset="-120"/>
                <a:ea typeface="微軟正黑體" panose="020B0604030504040204" pitchFamily="34" charset="-120"/>
              </a:rPr>
              <a:t>Setosa</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4418070"/>
          </a:xfrm>
        </p:spPr>
        <p:txBody>
          <a:bodyPr>
            <a:normAutofit/>
          </a:bodyPr>
          <a:lstStyle/>
          <a:p>
            <a:r>
              <a:rPr lang="en-US" altLang="zh-TW" dirty="0" err="1">
                <a:latin typeface="微軟正黑體" panose="020B0604030504040204" pitchFamily="34" charset="-120"/>
                <a:ea typeface="微軟正黑體" panose="020B0604030504040204" pitchFamily="34" charset="-120"/>
              </a:rPr>
              <a:t>Setosa</a:t>
            </a:r>
            <a:r>
              <a:rPr lang="zh-TW" altLang="en-US" dirty="0">
                <a:latin typeface="微軟正黑體" panose="020B0604030504040204" pitchFamily="34" charset="-120"/>
                <a:ea typeface="微軟正黑體" panose="020B0604030504040204" pitchFamily="34" charset="-120"/>
              </a:rPr>
              <a:t>最容易區分</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初始權重 </a:t>
            </a:r>
            <a:r>
              <a:rPr lang="en-US" altLang="zh-TW" dirty="0">
                <a:latin typeface="微軟正黑體" panose="020B0604030504040204" pitchFamily="34" charset="-120"/>
                <a:ea typeface="微軟正黑體" panose="020B0604030504040204" pitchFamily="34" charset="-120"/>
              </a:rPr>
              <a:t>w0</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 </a:t>
            </a:r>
            <a:r>
              <a:rPr lang="en-US" altLang="zh-TW" dirty="0" err="1">
                <a:latin typeface="微軟正黑體" panose="020B0604030504040204" pitchFamily="34" charset="-120"/>
                <a:ea typeface="微軟正黑體" panose="020B0604030504040204" pitchFamily="34" charset="-120"/>
              </a:rPr>
              <a:t>np.array</a:t>
            </a:r>
            <a:r>
              <a:rPr lang="en-US" altLang="zh-TW" dirty="0">
                <a:latin typeface="微軟正黑體" panose="020B0604030504040204" pitchFamily="34" charset="-120"/>
                <a:ea typeface="微軟正黑體" panose="020B0604030504040204" pitchFamily="34" charset="-120"/>
              </a:rPr>
              <a:t>([0.,0.,0.])</a:t>
            </a:r>
          </a:p>
          <a:p>
            <a:r>
              <a:rPr lang="en-US" altLang="zh-TW" dirty="0">
                <a:latin typeface="微軟正黑體" panose="020B0604030504040204" pitchFamily="34" charset="-120"/>
                <a:ea typeface="微軟正黑體" panose="020B0604030504040204" pitchFamily="34" charset="-120"/>
              </a:rPr>
              <a:t>Learning Rate = 0.95</a:t>
            </a:r>
          </a:p>
          <a:p>
            <a:r>
              <a:rPr lang="en-US" altLang="zh-TW" dirty="0" err="1">
                <a:latin typeface="微軟正黑體" panose="020B0604030504040204" pitchFamily="34" charset="-120"/>
                <a:ea typeface="微軟正黑體" panose="020B0604030504040204" pitchFamily="34" charset="-120"/>
              </a:rPr>
              <a:t>Iters</a:t>
            </a:r>
            <a:r>
              <a:rPr lang="en-US" altLang="zh-TW" dirty="0">
                <a:latin typeface="微軟正黑體" panose="020B0604030504040204" pitchFamily="34" charset="-120"/>
                <a:ea typeface="微軟正黑體" panose="020B0604030504040204" pitchFamily="34" charset="-120"/>
              </a:rPr>
              <a:t> = 5</a:t>
            </a:r>
          </a:p>
          <a:p>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b="1" dirty="0">
                <a:latin typeface="微軟正黑體" panose="020B0604030504040204" pitchFamily="34" charset="-120"/>
                <a:ea typeface="微軟正黑體" panose="020B0604030504040204" pitchFamily="34" charset="-120"/>
              </a:rPr>
              <a:t>結果：很快就找到</a:t>
            </a:r>
            <a:r>
              <a:rPr lang="en-US" altLang="zh-TW" b="1" dirty="0">
                <a:latin typeface="微軟正黑體" panose="020B0604030504040204" pitchFamily="34" charset="-120"/>
                <a:ea typeface="微軟正黑體" panose="020B0604030504040204" pitchFamily="34" charset="-120"/>
              </a:rPr>
              <a:t>PLA</a:t>
            </a:r>
          </a:p>
          <a:p>
            <a:r>
              <a:rPr lang="en-US" altLang="zh-TW" dirty="0">
                <a:latin typeface="微軟正黑體" panose="020B0604030504040204" pitchFamily="34" charset="-120"/>
                <a:ea typeface="微軟正黑體" panose="020B0604030504040204" pitchFamily="34" charset="-120"/>
              </a:rPr>
              <a:t>Trained w4=</a:t>
            </a:r>
            <a:r>
              <a:rPr lang="en-US" altLang="zh-TW" dirty="0" err="1">
                <a:latin typeface="微軟正黑體" panose="020B0604030504040204" pitchFamily="34" charset="-120"/>
                <a:ea typeface="微軟正黑體" panose="020B0604030504040204" pitchFamily="34" charset="-120"/>
              </a:rPr>
              <a:t>np.array</a:t>
            </a:r>
            <a:r>
              <a:rPr lang="en-US" altLang="zh-TW" dirty="0">
                <a:latin typeface="微軟正黑體" panose="020B0604030504040204" pitchFamily="34" charset="-120"/>
                <a:ea typeface="微軟正黑體" panose="020B0604030504040204" pitchFamily="34" charset="-120"/>
              </a:rPr>
              <a:t>[-1.71, -2.945, 7.6 ]</a:t>
            </a:r>
          </a:p>
        </p:txBody>
      </p:sp>
      <p:pic>
        <p:nvPicPr>
          <p:cNvPr id="5" name="圖片 4" descr="一張含有 圖表 的圖片&#10;&#10;自動產生的描述">
            <a:extLst>
              <a:ext uri="{FF2B5EF4-FFF2-40B4-BE49-F238E27FC236}">
                <a16:creationId xmlns:a16="http://schemas.microsoft.com/office/drawing/2014/main" id="{46761912-6B7E-9442-811B-54F768135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9432" y="2245489"/>
            <a:ext cx="5138938" cy="3950216"/>
          </a:xfrm>
          <a:prstGeom prst="rect">
            <a:avLst/>
          </a:prstGeom>
          <a:noFill/>
          <a:ln w="3175">
            <a:solidFill>
              <a:schemeClr val="tx1"/>
            </a:solidFill>
          </a:ln>
        </p:spPr>
      </p:pic>
      <p:sp>
        <p:nvSpPr>
          <p:cNvPr id="3" name="投影片編號版面配置區 2">
            <a:extLst>
              <a:ext uri="{FF2B5EF4-FFF2-40B4-BE49-F238E27FC236}">
                <a16:creationId xmlns:a16="http://schemas.microsoft.com/office/drawing/2014/main" id="{8F25729C-4648-E333-FDF5-24A35B243CF1}"/>
              </a:ext>
            </a:extLst>
          </p:cNvPr>
          <p:cNvSpPr>
            <a:spLocks noGrp="1"/>
          </p:cNvSpPr>
          <p:nvPr>
            <p:ph type="sldNum" sz="quarter" idx="12"/>
          </p:nvPr>
        </p:nvSpPr>
        <p:spPr/>
        <p:txBody>
          <a:bodyPr/>
          <a:lstStyle/>
          <a:p>
            <a:fld id="{B2DC25EE-239B-4C5F-AAD1-255A7D5F1EE2}" type="slidenum">
              <a:rPr lang="en-US" smtClean="0"/>
              <a:t>17</a:t>
            </a:fld>
            <a:endParaRPr lang="en-US"/>
          </a:p>
        </p:txBody>
      </p:sp>
      <p:sp>
        <p:nvSpPr>
          <p:cNvPr id="6" name="頁尾版面配置區 5">
            <a:extLst>
              <a:ext uri="{FF2B5EF4-FFF2-40B4-BE49-F238E27FC236}">
                <a16:creationId xmlns:a16="http://schemas.microsoft.com/office/drawing/2014/main" id="{6B1145A4-6EA7-6CDA-954F-D084C42DE9C9}"/>
              </a:ext>
            </a:extLst>
          </p:cNvPr>
          <p:cNvSpPr>
            <a:spLocks noGrp="1"/>
          </p:cNvSpPr>
          <p:nvPr>
            <p:ph type="ftr" sz="quarter" idx="11"/>
          </p:nvPr>
        </p:nvSpPr>
        <p:spPr/>
        <p:txBody>
          <a:bodyPr/>
          <a:lstStyle/>
          <a:p>
            <a:r>
              <a:rPr lang="zh-TW" altLang="en-US"/>
              <a:t>創新</a:t>
            </a:r>
            <a:r>
              <a:rPr lang="en-US" altLang="zh-TW"/>
              <a:t>AI</a:t>
            </a:r>
            <a:r>
              <a:rPr lang="zh-TW" altLang="en-US"/>
              <a:t>碩一 </a:t>
            </a:r>
            <a:r>
              <a:rPr lang="en-US" altLang="zh-TW"/>
              <a:t>111C71008 </a:t>
            </a:r>
            <a:r>
              <a:rPr lang="zh-TW" altLang="en-US"/>
              <a:t>何哲平</a:t>
            </a:r>
            <a:endParaRPr lang="en-US"/>
          </a:p>
        </p:txBody>
      </p:sp>
    </p:spTree>
    <p:extLst>
      <p:ext uri="{BB962C8B-B14F-4D97-AF65-F5344CB8AC3E}">
        <p14:creationId xmlns:p14="http://schemas.microsoft.com/office/powerpoint/2010/main" val="2198943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a:pPr>
            <a:r>
              <a:rPr lang="zh-TW" altLang="en-US" dirty="0">
                <a:latin typeface="微軟正黑體" panose="020B0604030504040204" pitchFamily="34" charset="-120"/>
                <a:ea typeface="微軟正黑體" panose="020B0604030504040204" pitchFamily="34" charset="-120"/>
              </a:rPr>
              <a:t>區分</a:t>
            </a:r>
            <a:r>
              <a:rPr lang="en-US" altLang="zh-TW" dirty="0" err="1">
                <a:latin typeface="微軟正黑體" panose="020B0604030504040204" pitchFamily="34" charset="-120"/>
                <a:ea typeface="微軟正黑體" panose="020B0604030504040204" pitchFamily="34" charset="-120"/>
              </a:rPr>
              <a:t>Setosa</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56303"/>
            <a:ext cx="4822686" cy="571283"/>
          </a:xfrm>
        </p:spPr>
        <p:txBody>
          <a:bodyPr>
            <a:normAutofit/>
          </a:bodyPr>
          <a:lstStyle/>
          <a:p>
            <a:r>
              <a:rPr lang="en-US" altLang="zh-TW" dirty="0" err="1">
                <a:latin typeface="微軟正黑體" panose="020B0604030504040204" pitchFamily="34" charset="-120"/>
                <a:ea typeface="微軟正黑體" panose="020B0604030504040204" pitchFamily="34" charset="-120"/>
              </a:rPr>
              <a:t>Iters</a:t>
            </a:r>
            <a:r>
              <a:rPr lang="en-US" altLang="zh-TW" dirty="0">
                <a:latin typeface="微軟正黑體" panose="020B0604030504040204" pitchFamily="34" charset="-120"/>
                <a:ea typeface="微軟正黑體" panose="020B0604030504040204" pitchFamily="34" charset="-120"/>
              </a:rPr>
              <a:t> =1 </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w=[-2.47 -2.85  5.7 ]</a:t>
            </a:r>
            <a:endParaRPr lang="zh-TW" altLang="en-US" dirty="0">
              <a:latin typeface="微軟正黑體" panose="020B0604030504040204" pitchFamily="34" charset="-120"/>
              <a:ea typeface="微軟正黑體" panose="020B0604030504040204" pitchFamily="34" charset="-120"/>
            </a:endParaRP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6790580" y="2056302"/>
            <a:ext cx="5222744" cy="57128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err="1">
                <a:latin typeface="微軟正黑體" panose="020B0604030504040204" pitchFamily="34" charset="-120"/>
                <a:ea typeface="微軟正黑體" panose="020B0604030504040204" pitchFamily="34" charset="-120"/>
              </a:rPr>
              <a:t>Iters</a:t>
            </a:r>
            <a:r>
              <a:rPr lang="en-US" altLang="zh-TW" dirty="0">
                <a:latin typeface="微軟正黑體" panose="020B0604030504040204" pitchFamily="34" charset="-120"/>
                <a:ea typeface="微軟正黑體" panose="020B0604030504040204" pitchFamily="34" charset="-120"/>
              </a:rPr>
              <a:t> =2</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 w=[-1.71  -2.945  7.6 ]</a:t>
            </a:r>
            <a:endParaRPr lang="zh-TW" altLang="en-US" dirty="0">
              <a:latin typeface="微軟正黑體" panose="020B0604030504040204" pitchFamily="34" charset="-120"/>
              <a:ea typeface="微軟正黑體" panose="020B0604030504040204" pitchFamily="34" charset="-120"/>
            </a:endParaRPr>
          </a:p>
        </p:txBody>
      </p:sp>
      <p:sp>
        <p:nvSpPr>
          <p:cNvPr id="10" name="箭號: 向右 9">
            <a:extLst>
              <a:ext uri="{FF2B5EF4-FFF2-40B4-BE49-F238E27FC236}">
                <a16:creationId xmlns:a16="http://schemas.microsoft.com/office/drawing/2014/main" id="{32B6E853-9A6F-04E3-016B-A67DD65918A7}"/>
              </a:ext>
            </a:extLst>
          </p:cNvPr>
          <p:cNvSpPr/>
          <p:nvPr/>
        </p:nvSpPr>
        <p:spPr>
          <a:xfrm>
            <a:off x="5266132" y="3689131"/>
            <a:ext cx="1313793" cy="966952"/>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pic>
        <p:nvPicPr>
          <p:cNvPr id="5" name="圖片 4" descr="一張含有 圖表 的圖片&#10;&#10;自動產生的描述">
            <a:extLst>
              <a:ext uri="{FF2B5EF4-FFF2-40B4-BE49-F238E27FC236}">
                <a16:creationId xmlns:a16="http://schemas.microsoft.com/office/drawing/2014/main" id="{D2FC419D-F4F7-4B4C-E636-56FC15AA9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84" y="2627585"/>
            <a:ext cx="4197657" cy="3600000"/>
          </a:xfrm>
          <a:prstGeom prst="rect">
            <a:avLst/>
          </a:prstGeom>
          <a:noFill/>
          <a:ln w="3175">
            <a:solidFill>
              <a:schemeClr val="tx1"/>
            </a:solidFill>
          </a:ln>
        </p:spPr>
      </p:pic>
      <p:pic>
        <p:nvPicPr>
          <p:cNvPr id="11" name="圖片 10" descr="一張含有 圖表 的圖片&#10;&#10;自動產生的描述">
            <a:extLst>
              <a:ext uri="{FF2B5EF4-FFF2-40B4-BE49-F238E27FC236}">
                <a16:creationId xmlns:a16="http://schemas.microsoft.com/office/drawing/2014/main" id="{441405BB-A5BC-8FF3-917A-A02994A115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7216" y="2627585"/>
            <a:ext cx="4197657" cy="3600000"/>
          </a:xfrm>
          <a:prstGeom prst="rect">
            <a:avLst/>
          </a:prstGeom>
          <a:noFill/>
          <a:ln w="3175">
            <a:solidFill>
              <a:schemeClr val="tx1"/>
            </a:solidFill>
          </a:ln>
        </p:spPr>
      </p:pic>
      <p:sp>
        <p:nvSpPr>
          <p:cNvPr id="12" name="內容版面配置區 3">
            <a:extLst>
              <a:ext uri="{FF2B5EF4-FFF2-40B4-BE49-F238E27FC236}">
                <a16:creationId xmlns:a16="http://schemas.microsoft.com/office/drawing/2014/main" id="{02A0B3B4-1E37-FAA9-4FDC-A2A8A07F43A4}"/>
              </a:ext>
            </a:extLst>
          </p:cNvPr>
          <p:cNvSpPr txBox="1">
            <a:spLocks/>
          </p:cNvSpPr>
          <p:nvPr/>
        </p:nvSpPr>
        <p:spPr>
          <a:xfrm>
            <a:off x="578734" y="6227585"/>
            <a:ext cx="4822686" cy="57128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微軟正黑體" panose="020B0604030504040204" pitchFamily="34" charset="-120"/>
                <a:ea typeface="微軟正黑體" panose="020B0604030504040204" pitchFamily="34" charset="-120"/>
              </a:rPr>
              <a:t>Y = (-2.47x1)+(-2.85x2)+5.7</a:t>
            </a:r>
            <a:endParaRPr lang="zh-TW" altLang="en-US" dirty="0">
              <a:latin typeface="微軟正黑體" panose="020B0604030504040204" pitchFamily="34" charset="-120"/>
              <a:ea typeface="微軟正黑體" panose="020B0604030504040204" pitchFamily="34" charset="-120"/>
            </a:endParaRPr>
          </a:p>
        </p:txBody>
      </p:sp>
      <p:sp>
        <p:nvSpPr>
          <p:cNvPr id="13" name="內容版面配置區 3">
            <a:extLst>
              <a:ext uri="{FF2B5EF4-FFF2-40B4-BE49-F238E27FC236}">
                <a16:creationId xmlns:a16="http://schemas.microsoft.com/office/drawing/2014/main" id="{E23EC30C-CC51-D18B-6DEC-1010AF8D75F9}"/>
              </a:ext>
            </a:extLst>
          </p:cNvPr>
          <p:cNvSpPr txBox="1">
            <a:spLocks/>
          </p:cNvSpPr>
          <p:nvPr/>
        </p:nvSpPr>
        <p:spPr>
          <a:xfrm>
            <a:off x="1294783" y="3205125"/>
            <a:ext cx="1038514"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(0, 2.0)</a:t>
            </a:r>
            <a:endParaRPr lang="zh-TW" altLang="en-US" sz="2000" dirty="0">
              <a:latin typeface="微軟正黑體" panose="020B0604030504040204" pitchFamily="34" charset="-120"/>
              <a:ea typeface="微軟正黑體" panose="020B0604030504040204" pitchFamily="34" charset="-120"/>
            </a:endParaRPr>
          </a:p>
        </p:txBody>
      </p:sp>
      <p:sp>
        <p:nvSpPr>
          <p:cNvPr id="14" name="內容版面配置區 3">
            <a:extLst>
              <a:ext uri="{FF2B5EF4-FFF2-40B4-BE49-F238E27FC236}">
                <a16:creationId xmlns:a16="http://schemas.microsoft.com/office/drawing/2014/main" id="{72A437AF-52D5-D0D0-0CD1-24E6BF77BB11}"/>
              </a:ext>
            </a:extLst>
          </p:cNvPr>
          <p:cNvSpPr txBox="1">
            <a:spLocks/>
          </p:cNvSpPr>
          <p:nvPr/>
        </p:nvSpPr>
        <p:spPr>
          <a:xfrm>
            <a:off x="2081658" y="5359216"/>
            <a:ext cx="1476708" cy="48400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(2.31, 0)</a:t>
            </a:r>
            <a:endParaRPr lang="zh-TW" altLang="en-US" sz="2000" dirty="0">
              <a:latin typeface="微軟正黑體" panose="020B0604030504040204" pitchFamily="34" charset="-120"/>
              <a:ea typeface="微軟正黑體" panose="020B0604030504040204" pitchFamily="34" charset="-120"/>
            </a:endParaRPr>
          </a:p>
        </p:txBody>
      </p:sp>
      <p:sp>
        <p:nvSpPr>
          <p:cNvPr id="15" name="內容版面配置區 3">
            <a:extLst>
              <a:ext uri="{FF2B5EF4-FFF2-40B4-BE49-F238E27FC236}">
                <a16:creationId xmlns:a16="http://schemas.microsoft.com/office/drawing/2014/main" id="{2395C263-1999-1298-3937-908E0D31A832}"/>
              </a:ext>
            </a:extLst>
          </p:cNvPr>
          <p:cNvSpPr txBox="1">
            <a:spLocks/>
          </p:cNvSpPr>
          <p:nvPr/>
        </p:nvSpPr>
        <p:spPr>
          <a:xfrm>
            <a:off x="6790580" y="6227585"/>
            <a:ext cx="4822686" cy="57128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微軟正黑體" panose="020B0604030504040204" pitchFamily="34" charset="-120"/>
                <a:ea typeface="微軟正黑體" panose="020B0604030504040204" pitchFamily="34" charset="-120"/>
              </a:rPr>
              <a:t>Y = (-1.71x1)+(-2.945x2)+7.6</a:t>
            </a:r>
            <a:endParaRPr lang="zh-TW" altLang="en-US" dirty="0">
              <a:latin typeface="微軟正黑體" panose="020B0604030504040204" pitchFamily="34" charset="-120"/>
              <a:ea typeface="微軟正黑體" panose="020B0604030504040204" pitchFamily="34" charset="-120"/>
            </a:endParaRPr>
          </a:p>
        </p:txBody>
      </p:sp>
      <p:sp>
        <p:nvSpPr>
          <p:cNvPr id="16" name="內容版面配置區 3">
            <a:extLst>
              <a:ext uri="{FF2B5EF4-FFF2-40B4-BE49-F238E27FC236}">
                <a16:creationId xmlns:a16="http://schemas.microsoft.com/office/drawing/2014/main" id="{1E8A2D3C-4EFB-6C05-C924-B4732C7FFB37}"/>
              </a:ext>
            </a:extLst>
          </p:cNvPr>
          <p:cNvSpPr txBox="1">
            <a:spLocks/>
          </p:cNvSpPr>
          <p:nvPr/>
        </p:nvSpPr>
        <p:spPr>
          <a:xfrm>
            <a:off x="7564203" y="2803407"/>
            <a:ext cx="1243465" cy="53888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(0, 2.58)</a:t>
            </a:r>
            <a:endParaRPr lang="zh-TW" altLang="en-US" sz="2000" dirty="0">
              <a:latin typeface="微軟正黑體" panose="020B0604030504040204" pitchFamily="34" charset="-120"/>
              <a:ea typeface="微軟正黑體" panose="020B0604030504040204" pitchFamily="34" charset="-120"/>
            </a:endParaRPr>
          </a:p>
        </p:txBody>
      </p:sp>
      <p:sp>
        <p:nvSpPr>
          <p:cNvPr id="17" name="內容版面配置區 3">
            <a:extLst>
              <a:ext uri="{FF2B5EF4-FFF2-40B4-BE49-F238E27FC236}">
                <a16:creationId xmlns:a16="http://schemas.microsoft.com/office/drawing/2014/main" id="{4CB7C994-B49E-99F9-7CB3-A57D53E30656}"/>
              </a:ext>
            </a:extLst>
          </p:cNvPr>
          <p:cNvSpPr txBox="1">
            <a:spLocks/>
          </p:cNvSpPr>
          <p:nvPr/>
        </p:nvSpPr>
        <p:spPr>
          <a:xfrm>
            <a:off x="9201923" y="5411073"/>
            <a:ext cx="1243465" cy="43214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(4.44, 0)</a:t>
            </a:r>
            <a:endParaRPr lang="zh-TW" altLang="en-US" sz="2000"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E12DC3E0-2470-0A56-6BE9-93D423422E79}"/>
              </a:ext>
            </a:extLst>
          </p:cNvPr>
          <p:cNvSpPr txBox="1"/>
          <p:nvPr/>
        </p:nvSpPr>
        <p:spPr>
          <a:xfrm>
            <a:off x="1115568" y="1528162"/>
            <a:ext cx="2681609" cy="400110"/>
          </a:xfrm>
          <a:prstGeom prst="rect">
            <a:avLst/>
          </a:prstGeom>
          <a:noFill/>
        </p:spPr>
        <p:txBody>
          <a:bodyPr wrap="square">
            <a:spAutoFit/>
          </a:bodyPr>
          <a:lstStyle/>
          <a:p>
            <a:r>
              <a:rPr lang="en-US" altLang="zh-TW" sz="2000" dirty="0" err="1">
                <a:latin typeface="微軟正黑體" panose="020B0604030504040204" pitchFamily="34" charset="-120"/>
                <a:ea typeface="微軟正黑體" panose="020B0604030504040204" pitchFamily="34" charset="-120"/>
              </a:rPr>
              <a:t>Setosa</a:t>
            </a:r>
            <a:r>
              <a:rPr lang="zh-TW" altLang="en-US" sz="2000" dirty="0">
                <a:latin typeface="微軟正黑體" panose="020B0604030504040204" pitchFamily="34" charset="-120"/>
                <a:ea typeface="微軟正黑體" panose="020B0604030504040204" pitchFamily="34" charset="-120"/>
              </a:rPr>
              <a:t>為</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；其他為</a:t>
            </a:r>
            <a:r>
              <a:rPr lang="en-US" altLang="zh-TW" sz="2000" dirty="0">
                <a:latin typeface="微軟正黑體" panose="020B0604030504040204" pitchFamily="34" charset="-120"/>
                <a:ea typeface="微軟正黑體" panose="020B0604030504040204" pitchFamily="34" charset="-120"/>
              </a:rPr>
              <a:t>0</a:t>
            </a:r>
          </a:p>
        </p:txBody>
      </p:sp>
    </p:spTree>
    <p:extLst>
      <p:ext uri="{BB962C8B-B14F-4D97-AF65-F5344CB8AC3E}">
        <p14:creationId xmlns:p14="http://schemas.microsoft.com/office/powerpoint/2010/main" val="462857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4612511"/>
          </a:xfrm>
        </p:spPr>
        <p:txBody>
          <a:bodyPr>
            <a:normAutofit/>
          </a:bodyPr>
          <a:lstStyle/>
          <a:p>
            <a:r>
              <a:rPr lang="en-US" altLang="zh-TW" dirty="0">
                <a:latin typeface="微軟正黑體" panose="020B0604030504040204" pitchFamily="34" charset="-120"/>
                <a:ea typeface="微軟正黑體" panose="020B0604030504040204" pitchFamily="34" charset="-120"/>
              </a:rPr>
              <a:t>Versicolor</a:t>
            </a:r>
            <a:r>
              <a:rPr lang="zh-TW" altLang="en-US" dirty="0">
                <a:latin typeface="微軟正黑體" panose="020B0604030504040204" pitchFamily="34" charset="-120"/>
                <a:ea typeface="微軟正黑體" panose="020B0604030504040204" pitchFamily="34" charset="-120"/>
              </a:rPr>
              <a:t>與</a:t>
            </a:r>
            <a:r>
              <a:rPr lang="en-US" altLang="zh-TW" dirty="0">
                <a:latin typeface="微軟正黑體" panose="020B0604030504040204" pitchFamily="34" charset="-120"/>
                <a:ea typeface="微軟正黑體" panose="020B0604030504040204" pitchFamily="34" charset="-120"/>
              </a:rPr>
              <a:t>Virginica</a:t>
            </a:r>
            <a:r>
              <a:rPr lang="zh-TW" altLang="en-US" dirty="0">
                <a:latin typeface="微軟正黑體" panose="020B0604030504040204" pitchFamily="34" charset="-120"/>
                <a:ea typeface="微軟正黑體" panose="020B0604030504040204" pitchFamily="34" charset="-120"/>
              </a:rPr>
              <a:t>較難區分</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 分為三階段調整權重</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第一階段</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w0</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 </a:t>
            </a:r>
            <a:r>
              <a:rPr lang="en-US" altLang="zh-TW" dirty="0" err="1">
                <a:latin typeface="微軟正黑體" panose="020B0604030504040204" pitchFamily="34" charset="-120"/>
                <a:ea typeface="微軟正黑體" panose="020B0604030504040204" pitchFamily="34" charset="-120"/>
              </a:rPr>
              <a:t>np.array</a:t>
            </a:r>
            <a:r>
              <a:rPr lang="en-US" altLang="zh-TW" dirty="0">
                <a:latin typeface="微軟正黑體" panose="020B0604030504040204" pitchFamily="34" charset="-120"/>
                <a:ea typeface="微軟正黑體" panose="020B0604030504040204" pitchFamily="34" charset="-120"/>
              </a:rPr>
              <a:t>([0.,0.,0.])</a:t>
            </a:r>
            <a:r>
              <a:rPr lang="zh-TW" altLang="en-US" dirty="0">
                <a:latin typeface="微軟正黑體" panose="020B0604030504040204" pitchFamily="34" charset="-120"/>
                <a:ea typeface="微軟正黑體" panose="020B0604030504040204" pitchFamily="34" charset="-120"/>
              </a:rPr>
              <a:t>；</a:t>
            </a:r>
            <a:r>
              <a:rPr lang="en-US" altLang="zh-TW" b="1" dirty="0">
                <a:latin typeface="微軟正黑體" panose="020B0604030504040204" pitchFamily="34" charset="-120"/>
                <a:ea typeface="微軟正黑體" panose="020B0604030504040204" pitchFamily="34" charset="-120"/>
              </a:rPr>
              <a:t>Learning Rate = 0.1</a:t>
            </a:r>
            <a:r>
              <a:rPr lang="zh-TW" altLang="en-US"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Iters</a:t>
            </a:r>
            <a:r>
              <a:rPr lang="en-US" altLang="zh-TW" dirty="0">
                <a:latin typeface="微軟正黑體" panose="020B0604030504040204" pitchFamily="34" charset="-120"/>
                <a:ea typeface="微軟正黑體" panose="020B0604030504040204" pitchFamily="34" charset="-120"/>
              </a:rPr>
              <a:t> = 300</a:t>
            </a:r>
          </a:p>
          <a:p>
            <a:r>
              <a:rPr lang="zh-TW" altLang="en-US" dirty="0">
                <a:latin typeface="微軟正黑體" panose="020B0604030504040204" pitchFamily="34" charset="-120"/>
                <a:ea typeface="微軟正黑體" panose="020B0604030504040204" pitchFamily="34" charset="-120"/>
              </a:rPr>
              <a:t>第二階段</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w300=[-1.42 -5.81 16.  ]</a:t>
            </a:r>
            <a:r>
              <a:rPr lang="zh-TW" altLang="en-US"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Learning Rate = 0.01</a:t>
            </a:r>
            <a:r>
              <a:rPr lang="zh-TW" altLang="en-US"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Iters</a:t>
            </a:r>
            <a:r>
              <a:rPr lang="en-US" altLang="zh-TW" dirty="0">
                <a:latin typeface="微軟正黑體" panose="020B0604030504040204" pitchFamily="34" charset="-120"/>
                <a:ea typeface="微軟正黑體" panose="020B0604030504040204" pitchFamily="34" charset="-120"/>
              </a:rPr>
              <a:t> = 300</a:t>
            </a:r>
          </a:p>
          <a:p>
            <a:r>
              <a:rPr lang="zh-TW" altLang="en-US" dirty="0">
                <a:latin typeface="微軟正黑體" panose="020B0604030504040204" pitchFamily="34" charset="-120"/>
                <a:ea typeface="微軟正黑體" panose="020B0604030504040204" pitchFamily="34" charset="-120"/>
              </a:rPr>
              <a:t>第三階段</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w600=[-1.872 -4.205 16.08 ]</a:t>
            </a:r>
            <a:r>
              <a:rPr lang="zh-TW" altLang="en-US" dirty="0">
                <a:latin typeface="微軟正黑體" panose="020B0604030504040204" pitchFamily="34" charset="-120"/>
                <a:ea typeface="微軟正黑體" panose="020B0604030504040204" pitchFamily="34" charset="-120"/>
              </a:rPr>
              <a:t>；</a:t>
            </a:r>
            <a:r>
              <a:rPr lang="en-US" altLang="zh-TW" b="1" dirty="0">
                <a:latin typeface="微軟正黑體" panose="020B0604030504040204" pitchFamily="34" charset="-120"/>
                <a:ea typeface="微軟正黑體" panose="020B0604030504040204" pitchFamily="34" charset="-120"/>
              </a:rPr>
              <a:t>Learning Rate = 0.001</a:t>
            </a:r>
            <a:r>
              <a:rPr lang="zh-TW" altLang="en-US"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Iters</a:t>
            </a:r>
            <a:r>
              <a:rPr lang="en-US" altLang="zh-TW" dirty="0">
                <a:latin typeface="微軟正黑體" panose="020B0604030504040204" pitchFamily="34" charset="-120"/>
                <a:ea typeface="微軟正黑體" panose="020B0604030504040204" pitchFamily="34" charset="-120"/>
              </a:rPr>
              <a:t> = 300</a:t>
            </a:r>
          </a:p>
          <a:p>
            <a:r>
              <a:rPr lang="zh-TW" altLang="en-US" dirty="0">
                <a:latin typeface="微軟正黑體" panose="020B0604030504040204" pitchFamily="34" charset="-120"/>
                <a:ea typeface="微軟正黑體" panose="020B0604030504040204" pitchFamily="34" charset="-120"/>
              </a:rPr>
              <a:t>最終權重 </a:t>
            </a:r>
            <a:r>
              <a:rPr lang="en-US" altLang="zh-TW" dirty="0">
                <a:latin typeface="微軟正黑體" panose="020B0604030504040204" pitchFamily="34" charset="-120"/>
                <a:ea typeface="微軟正黑體" panose="020B0604030504040204" pitchFamily="34" charset="-120"/>
              </a:rPr>
              <a:t>w900=[-1.8486 -4.1222 16.074 ]</a:t>
            </a:r>
          </a:p>
        </p:txBody>
      </p:sp>
      <p:sp>
        <p:nvSpPr>
          <p:cNvPr id="3" name="投影片編號版面配置區 2">
            <a:extLst>
              <a:ext uri="{FF2B5EF4-FFF2-40B4-BE49-F238E27FC236}">
                <a16:creationId xmlns:a16="http://schemas.microsoft.com/office/drawing/2014/main" id="{BD5F0F35-3105-120E-3F75-05F8F37E0BE7}"/>
              </a:ext>
            </a:extLst>
          </p:cNvPr>
          <p:cNvSpPr>
            <a:spLocks noGrp="1"/>
          </p:cNvSpPr>
          <p:nvPr>
            <p:ph type="sldNum" sz="quarter" idx="12"/>
          </p:nvPr>
        </p:nvSpPr>
        <p:spPr/>
        <p:txBody>
          <a:bodyPr/>
          <a:lstStyle/>
          <a:p>
            <a:fld id="{B2DC25EE-239B-4C5F-AAD1-255A7D5F1EE2}" type="slidenum">
              <a:rPr lang="en-US" smtClean="0"/>
              <a:t>19</a:t>
            </a:fld>
            <a:endParaRPr lang="en-US"/>
          </a:p>
        </p:txBody>
      </p:sp>
    </p:spTree>
    <p:extLst>
      <p:ext uri="{BB962C8B-B14F-4D97-AF65-F5344CB8AC3E}">
        <p14:creationId xmlns:p14="http://schemas.microsoft.com/office/powerpoint/2010/main" val="1788813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A11EF8-E5DD-D807-D5D9-1791211B22D6}"/>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Outline </a:t>
            </a:r>
            <a:r>
              <a:rPr lang="zh-TW" altLang="en-US" dirty="0">
                <a:latin typeface="微軟正黑體" panose="020B0604030504040204" pitchFamily="34" charset="-120"/>
                <a:ea typeface="微軟正黑體" panose="020B0604030504040204" pitchFamily="34" charset="-120"/>
              </a:rPr>
              <a:t>大綱</a:t>
            </a:r>
          </a:p>
        </p:txBody>
      </p:sp>
      <p:sp>
        <p:nvSpPr>
          <p:cNvPr id="3" name="內容版面配置區 2">
            <a:extLst>
              <a:ext uri="{FF2B5EF4-FFF2-40B4-BE49-F238E27FC236}">
                <a16:creationId xmlns:a16="http://schemas.microsoft.com/office/drawing/2014/main" id="{5FF29A10-FEE3-EC5F-7C7F-6EA98E96C587}"/>
              </a:ext>
            </a:extLst>
          </p:cNvPr>
          <p:cNvSpPr>
            <a:spLocks noGrp="1"/>
          </p:cNvSpPr>
          <p:nvPr>
            <p:ph idx="1"/>
          </p:nvPr>
        </p:nvSpPr>
        <p:spPr>
          <a:xfrm>
            <a:off x="600074" y="2247899"/>
            <a:ext cx="11077576" cy="4181475"/>
          </a:xfrm>
        </p:spPr>
        <p:txBody>
          <a:bodyPr>
            <a:normAutofit/>
          </a:bodyPr>
          <a:lstStyle/>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特徵選取（</a:t>
            </a:r>
            <a:r>
              <a:rPr lang="en-US" altLang="zh-TW" sz="3000" dirty="0">
                <a:latin typeface="微軟正黑體" panose="020B0604030504040204" pitchFamily="34" charset="-120"/>
                <a:ea typeface="微軟正黑體" panose="020B0604030504040204" pitchFamily="34" charset="-120"/>
              </a:rPr>
              <a:t>Select Attribute</a:t>
            </a:r>
            <a:r>
              <a:rPr lang="zh-TW" altLang="en-US" sz="3000" dirty="0">
                <a:latin typeface="微軟正黑體" panose="020B0604030504040204" pitchFamily="34" charset="-120"/>
                <a:ea typeface="微軟正黑體" panose="020B0604030504040204" pitchFamily="34" charset="-120"/>
              </a:rPr>
              <a:t>）</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切分資料（</a:t>
            </a:r>
            <a:r>
              <a:rPr lang="en-US" altLang="zh-TW" sz="3000" dirty="0">
                <a:latin typeface="微軟正黑體" panose="020B0604030504040204" pitchFamily="34" charset="-120"/>
                <a:ea typeface="微軟正黑體" panose="020B0604030504040204" pitchFamily="34" charset="-120"/>
              </a:rPr>
              <a:t>Split Data</a:t>
            </a:r>
            <a:r>
              <a:rPr lang="zh-TW" altLang="en-US" sz="3000" dirty="0">
                <a:latin typeface="微軟正黑體" panose="020B0604030504040204" pitchFamily="34" charset="-120"/>
                <a:ea typeface="微軟正黑體" panose="020B0604030504040204" pitchFamily="34" charset="-120"/>
              </a:rPr>
              <a:t>）</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en-US" altLang="zh-TW" sz="3000" dirty="0">
                <a:latin typeface="微軟正黑體" panose="020B0604030504040204" pitchFamily="34" charset="-120"/>
                <a:ea typeface="微軟正黑體" panose="020B0604030504040204" pitchFamily="34" charset="-120"/>
              </a:rPr>
              <a:t>PLA</a:t>
            </a:r>
            <a:r>
              <a:rPr lang="zh-TW" altLang="en-US" sz="3000" dirty="0">
                <a:latin typeface="微軟正黑體" panose="020B0604030504040204" pitchFamily="34" charset="-120"/>
                <a:ea typeface="微軟正黑體" panose="020B0604030504040204" pitchFamily="34" charset="-120"/>
              </a:rPr>
              <a:t> 感知器</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評估模型</a:t>
            </a:r>
          </a:p>
        </p:txBody>
      </p:sp>
      <p:sp>
        <p:nvSpPr>
          <p:cNvPr id="4" name="投影片編號版面配置區 3">
            <a:extLst>
              <a:ext uri="{FF2B5EF4-FFF2-40B4-BE49-F238E27FC236}">
                <a16:creationId xmlns:a16="http://schemas.microsoft.com/office/drawing/2014/main" id="{55F2E846-C350-C0E0-FA14-C0ABC28736BB}"/>
              </a:ext>
            </a:extLst>
          </p:cNvPr>
          <p:cNvSpPr>
            <a:spLocks noGrp="1"/>
          </p:cNvSpPr>
          <p:nvPr>
            <p:ph type="sldNum" sz="quarter" idx="12"/>
          </p:nvPr>
        </p:nvSpPr>
        <p:spPr/>
        <p:txBody>
          <a:bodyPr/>
          <a:lstStyle/>
          <a:p>
            <a:fld id="{B2DC25EE-239B-4C5F-AAD1-255A7D5F1EE2}" type="slidenum">
              <a:rPr lang="en-US" smtClean="0"/>
              <a:t>2</a:t>
            </a:fld>
            <a:endParaRPr lang="en-US"/>
          </a:p>
        </p:txBody>
      </p:sp>
      <p:sp>
        <p:nvSpPr>
          <p:cNvPr id="5" name="頁尾版面配置區 4">
            <a:extLst>
              <a:ext uri="{FF2B5EF4-FFF2-40B4-BE49-F238E27FC236}">
                <a16:creationId xmlns:a16="http://schemas.microsoft.com/office/drawing/2014/main" id="{9FC0D814-7985-EF2B-0AA8-6DFD385B64F8}"/>
              </a:ext>
            </a:extLst>
          </p:cNvPr>
          <p:cNvSpPr>
            <a:spLocks noGrp="1"/>
          </p:cNvSpPr>
          <p:nvPr>
            <p:ph type="ftr" sz="quarter" idx="11"/>
          </p:nvPr>
        </p:nvSpPr>
        <p:spPr/>
        <p:txBody>
          <a:bodyPr/>
          <a:lstStyle/>
          <a:p>
            <a:r>
              <a:rPr lang="zh-TW" altLang="en-US"/>
              <a:t>創新</a:t>
            </a:r>
            <a:r>
              <a:rPr lang="en-US" altLang="zh-TW"/>
              <a:t>AI</a:t>
            </a:r>
            <a:r>
              <a:rPr lang="zh-TW" altLang="en-US"/>
              <a:t>碩一 </a:t>
            </a:r>
            <a:r>
              <a:rPr lang="en-US" altLang="zh-TW"/>
              <a:t>111C71008 </a:t>
            </a:r>
            <a:r>
              <a:rPr lang="zh-TW" altLang="en-US"/>
              <a:t>何哲平</a:t>
            </a:r>
            <a:endParaRPr lang="en-US"/>
          </a:p>
        </p:txBody>
      </p:sp>
    </p:spTree>
    <p:extLst>
      <p:ext uri="{BB962C8B-B14F-4D97-AF65-F5344CB8AC3E}">
        <p14:creationId xmlns:p14="http://schemas.microsoft.com/office/powerpoint/2010/main" val="2184333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263172" y="2159577"/>
            <a:ext cx="3657188" cy="1239354"/>
          </a:xfrm>
        </p:spPr>
        <p:txBody>
          <a:bodyPr>
            <a:noAutofit/>
          </a:bodyPr>
          <a:lstStyle/>
          <a:p>
            <a:r>
              <a:rPr lang="en-US" altLang="zh-TW" sz="1800" dirty="0" err="1">
                <a:latin typeface="微軟正黑體" panose="020B0604030504040204" pitchFamily="34" charset="-120"/>
                <a:ea typeface="微軟正黑體" panose="020B0604030504040204" pitchFamily="34" charset="-120"/>
              </a:rPr>
              <a:t>Iters</a:t>
            </a:r>
            <a:r>
              <a:rPr lang="en-US" altLang="zh-TW" sz="1800" dirty="0">
                <a:latin typeface="微軟正黑體" panose="020B0604030504040204" pitchFamily="34" charset="-120"/>
                <a:ea typeface="微軟正黑體" panose="020B0604030504040204" pitchFamily="34" charset="-120"/>
              </a:rPr>
              <a:t> =300</a:t>
            </a:r>
          </a:p>
          <a:p>
            <a:r>
              <a:rPr lang="en-US" altLang="zh-TW" sz="1800" dirty="0">
                <a:latin typeface="微軟正黑體" panose="020B0604030504040204" pitchFamily="34" charset="-120"/>
                <a:ea typeface="微軟正黑體" panose="020B0604030504040204" pitchFamily="34" charset="-120"/>
              </a:rPr>
              <a:t>w=[-1.42 -5.81 16.  ] </a:t>
            </a:r>
          </a:p>
          <a:p>
            <a:r>
              <a:rPr lang="en-US" altLang="zh-TW" sz="1800" dirty="0">
                <a:latin typeface="微軟正黑體" panose="020B0604030504040204" pitchFamily="34" charset="-120"/>
                <a:ea typeface="微軟正黑體" panose="020B0604030504040204" pitchFamily="34" charset="-120"/>
              </a:rPr>
              <a:t>Y = (-1.42x1)+(-5.81x2)+16.0</a:t>
            </a:r>
            <a:endParaRPr lang="zh-TW" altLang="en-US" sz="1800" dirty="0">
              <a:latin typeface="微軟正黑體" panose="020B0604030504040204" pitchFamily="34" charset="-120"/>
              <a:ea typeface="微軟正黑體" panose="020B0604030504040204" pitchFamily="34" charset="-120"/>
            </a:endParaRP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4363500" y="2159577"/>
            <a:ext cx="3803039" cy="123935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dirty="0" err="1">
                <a:latin typeface="微軟正黑體" panose="020B0604030504040204" pitchFamily="34" charset="-120"/>
                <a:ea typeface="微軟正黑體" panose="020B0604030504040204" pitchFamily="34" charset="-120"/>
              </a:rPr>
              <a:t>Iters</a:t>
            </a:r>
            <a:r>
              <a:rPr lang="en-US" altLang="zh-TW" sz="1800" dirty="0">
                <a:latin typeface="微軟正黑體" panose="020B0604030504040204" pitchFamily="34" charset="-120"/>
                <a:ea typeface="微軟正黑體" panose="020B0604030504040204" pitchFamily="34" charset="-120"/>
              </a:rPr>
              <a:t> =600</a:t>
            </a:r>
          </a:p>
          <a:p>
            <a:r>
              <a:rPr lang="en-US" altLang="zh-TW" sz="1800" dirty="0">
                <a:latin typeface="微軟正黑體" panose="020B0604030504040204" pitchFamily="34" charset="-120"/>
                <a:ea typeface="微軟正黑體" panose="020B0604030504040204" pitchFamily="34" charset="-120"/>
              </a:rPr>
              <a:t>W=[-1.872 -4.205 16.08 ]</a:t>
            </a:r>
          </a:p>
          <a:p>
            <a:r>
              <a:rPr lang="en-US" altLang="zh-TW" sz="1800" dirty="0">
                <a:latin typeface="微軟正黑體" panose="020B0604030504040204" pitchFamily="34" charset="-120"/>
                <a:ea typeface="微軟正黑體" panose="020B0604030504040204" pitchFamily="34" charset="-120"/>
              </a:rPr>
              <a:t>Y = (-1.87x1)+(-4.21x2)+16.08</a:t>
            </a:r>
            <a:endParaRPr lang="zh-TW" altLang="en-US" sz="1800" dirty="0">
              <a:latin typeface="微軟正黑體" panose="020B0604030504040204" pitchFamily="34" charset="-120"/>
              <a:ea typeface="微軟正黑體" panose="020B0604030504040204" pitchFamily="34" charset="-120"/>
            </a:endParaRPr>
          </a:p>
        </p:txBody>
      </p:sp>
      <p:sp>
        <p:nvSpPr>
          <p:cNvPr id="29" name="內容版面配置區 3">
            <a:extLst>
              <a:ext uri="{FF2B5EF4-FFF2-40B4-BE49-F238E27FC236}">
                <a16:creationId xmlns:a16="http://schemas.microsoft.com/office/drawing/2014/main" id="{F99C04C8-7B1E-89A0-7445-62810861C4F0}"/>
              </a:ext>
            </a:extLst>
          </p:cNvPr>
          <p:cNvSpPr txBox="1">
            <a:spLocks/>
          </p:cNvSpPr>
          <p:nvPr/>
        </p:nvSpPr>
        <p:spPr>
          <a:xfrm>
            <a:off x="8376745" y="2159577"/>
            <a:ext cx="3720662" cy="123935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dirty="0" err="1">
                <a:latin typeface="微軟正黑體" panose="020B0604030504040204" pitchFamily="34" charset="-120"/>
                <a:ea typeface="微軟正黑體" panose="020B0604030504040204" pitchFamily="34" charset="-120"/>
              </a:rPr>
              <a:t>Iters</a:t>
            </a:r>
            <a:r>
              <a:rPr lang="en-US" altLang="zh-TW" sz="1800" dirty="0">
                <a:latin typeface="微軟正黑體" panose="020B0604030504040204" pitchFamily="34" charset="-120"/>
                <a:ea typeface="微軟正黑體" panose="020B0604030504040204" pitchFamily="34" charset="-120"/>
              </a:rPr>
              <a:t> =900</a:t>
            </a:r>
          </a:p>
          <a:p>
            <a:r>
              <a:rPr lang="en-US" altLang="zh-TW" sz="1800" dirty="0">
                <a:latin typeface="微軟正黑體" panose="020B0604030504040204" pitchFamily="34" charset="-120"/>
                <a:ea typeface="微軟正黑體" panose="020B0604030504040204" pitchFamily="34" charset="-120"/>
              </a:rPr>
              <a:t>w=[-1.8486 -4.1222 16.074 ]</a:t>
            </a:r>
          </a:p>
          <a:p>
            <a:r>
              <a:rPr lang="en-US" altLang="zh-TW" sz="1800" dirty="0">
                <a:latin typeface="微軟正黑體" panose="020B0604030504040204" pitchFamily="34" charset="-120"/>
                <a:ea typeface="微軟正黑體" panose="020B0604030504040204" pitchFamily="34" charset="-120"/>
              </a:rPr>
              <a:t>Y = (-1.85x1)+(-4.12x2)+16.07</a:t>
            </a:r>
            <a:endParaRPr lang="zh-TW" altLang="en-US" sz="1800" dirty="0">
              <a:latin typeface="微軟正黑體" panose="020B0604030504040204" pitchFamily="34" charset="-120"/>
              <a:ea typeface="微軟正黑體" panose="020B0604030504040204" pitchFamily="34" charset="-120"/>
            </a:endParaRPr>
          </a:p>
          <a:p>
            <a:endParaRPr lang="zh-TW" altLang="en-US" sz="1800" dirty="0">
              <a:latin typeface="微軟正黑體" panose="020B0604030504040204" pitchFamily="34" charset="-120"/>
              <a:ea typeface="微軟正黑體" panose="020B0604030504040204" pitchFamily="34" charset="-120"/>
            </a:endParaRPr>
          </a:p>
        </p:txBody>
      </p:sp>
      <p:pic>
        <p:nvPicPr>
          <p:cNvPr id="5" name="圖片 4" descr="一張含有 圖表 的圖片&#10;&#10;自動產生的描述">
            <a:extLst>
              <a:ext uri="{FF2B5EF4-FFF2-40B4-BE49-F238E27FC236}">
                <a16:creationId xmlns:a16="http://schemas.microsoft.com/office/drawing/2014/main" id="{496C5156-0654-9A86-9F11-2F4E70CDB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173" y="3429000"/>
            <a:ext cx="3465000" cy="2880000"/>
          </a:xfrm>
          <a:prstGeom prst="rect">
            <a:avLst/>
          </a:prstGeom>
          <a:noFill/>
          <a:ln w="3175">
            <a:solidFill>
              <a:schemeClr val="tx1"/>
            </a:solidFill>
          </a:ln>
        </p:spPr>
      </p:pic>
      <p:pic>
        <p:nvPicPr>
          <p:cNvPr id="8" name="圖片 7" descr="一張含有 圖表 的圖片&#10;&#10;自動產生的描述">
            <a:extLst>
              <a:ext uri="{FF2B5EF4-FFF2-40B4-BE49-F238E27FC236}">
                <a16:creationId xmlns:a16="http://schemas.microsoft.com/office/drawing/2014/main" id="{FD943A76-128B-A38A-6BB3-E7A49109A6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3500" y="3429000"/>
            <a:ext cx="3465000" cy="2880000"/>
          </a:xfrm>
          <a:prstGeom prst="rect">
            <a:avLst/>
          </a:prstGeom>
          <a:noFill/>
          <a:ln w="3175">
            <a:solidFill>
              <a:schemeClr val="tx1"/>
            </a:solidFill>
          </a:ln>
        </p:spPr>
      </p:pic>
      <p:pic>
        <p:nvPicPr>
          <p:cNvPr id="10" name="圖片 9" descr="一張含有 圖表 的圖片&#10;&#10;自動產生的描述">
            <a:extLst>
              <a:ext uri="{FF2B5EF4-FFF2-40B4-BE49-F238E27FC236}">
                <a16:creationId xmlns:a16="http://schemas.microsoft.com/office/drawing/2014/main" id="{42BBD480-FE50-2F35-6A01-5A2FF93628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6745" y="3429000"/>
            <a:ext cx="3465000" cy="2880000"/>
          </a:xfrm>
          <a:prstGeom prst="rect">
            <a:avLst/>
          </a:prstGeom>
          <a:noFill/>
          <a:ln w="3175">
            <a:solidFill>
              <a:schemeClr val="tx1"/>
            </a:solidFill>
          </a:ln>
        </p:spPr>
      </p:pic>
      <p:sp>
        <p:nvSpPr>
          <p:cNvPr id="11" name="內容版面配置區 3">
            <a:extLst>
              <a:ext uri="{FF2B5EF4-FFF2-40B4-BE49-F238E27FC236}">
                <a16:creationId xmlns:a16="http://schemas.microsoft.com/office/drawing/2014/main" id="{FEBB1A08-B7C8-E7AD-29AF-E639BB3B3955}"/>
              </a:ext>
            </a:extLst>
          </p:cNvPr>
          <p:cNvSpPr txBox="1">
            <a:spLocks/>
          </p:cNvSpPr>
          <p:nvPr/>
        </p:nvSpPr>
        <p:spPr>
          <a:xfrm>
            <a:off x="263172" y="6309000"/>
            <a:ext cx="3464999"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(11.27, 0) </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(0, 2.75)</a:t>
            </a:r>
            <a:endParaRPr lang="zh-TW" altLang="en-US" sz="2000" dirty="0">
              <a:latin typeface="微軟正黑體" panose="020B0604030504040204" pitchFamily="34" charset="-120"/>
              <a:ea typeface="微軟正黑體" panose="020B0604030504040204" pitchFamily="34" charset="-120"/>
            </a:endParaRPr>
          </a:p>
        </p:txBody>
      </p:sp>
      <p:sp>
        <p:nvSpPr>
          <p:cNvPr id="12" name="內容版面配置區 3">
            <a:extLst>
              <a:ext uri="{FF2B5EF4-FFF2-40B4-BE49-F238E27FC236}">
                <a16:creationId xmlns:a16="http://schemas.microsoft.com/office/drawing/2014/main" id="{D843C452-373E-B782-FC80-4832E68201CC}"/>
              </a:ext>
            </a:extLst>
          </p:cNvPr>
          <p:cNvSpPr txBox="1">
            <a:spLocks/>
          </p:cNvSpPr>
          <p:nvPr/>
        </p:nvSpPr>
        <p:spPr>
          <a:xfrm>
            <a:off x="4363501" y="6309000"/>
            <a:ext cx="3464999"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(8.59, 0) </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(0, 3.82)</a:t>
            </a:r>
            <a:endParaRPr lang="zh-TW" altLang="en-US" sz="2000" dirty="0">
              <a:latin typeface="微軟正黑體" panose="020B0604030504040204" pitchFamily="34" charset="-120"/>
              <a:ea typeface="微軟正黑體" panose="020B0604030504040204" pitchFamily="34" charset="-120"/>
            </a:endParaRPr>
          </a:p>
        </p:txBody>
      </p:sp>
      <p:sp>
        <p:nvSpPr>
          <p:cNvPr id="13" name="內容版面配置區 3">
            <a:extLst>
              <a:ext uri="{FF2B5EF4-FFF2-40B4-BE49-F238E27FC236}">
                <a16:creationId xmlns:a16="http://schemas.microsoft.com/office/drawing/2014/main" id="{EF029837-7BBD-59D7-92F4-5B2F0B6370E5}"/>
              </a:ext>
            </a:extLst>
          </p:cNvPr>
          <p:cNvSpPr txBox="1">
            <a:spLocks/>
          </p:cNvSpPr>
          <p:nvPr/>
        </p:nvSpPr>
        <p:spPr>
          <a:xfrm>
            <a:off x="8376745" y="6310326"/>
            <a:ext cx="3464999"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(8.7, 0) </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(0, 3.9)</a:t>
            </a:r>
            <a:endParaRPr lang="zh-TW" altLang="en-US" sz="2000"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399E34F6-DE10-8A4A-8A00-B55CAB33838F}"/>
              </a:ext>
            </a:extLst>
          </p:cNvPr>
          <p:cNvSpPr>
            <a:spLocks noGrp="1"/>
          </p:cNvSpPr>
          <p:nvPr>
            <p:ph type="sldNum" sz="quarter" idx="12"/>
          </p:nvPr>
        </p:nvSpPr>
        <p:spPr/>
        <p:txBody>
          <a:bodyPr/>
          <a:lstStyle/>
          <a:p>
            <a:fld id="{B2DC25EE-239B-4C5F-AAD1-255A7D5F1EE2}" type="slidenum">
              <a:rPr lang="en-US" smtClean="0"/>
              <a:t>20</a:t>
            </a:fld>
            <a:endParaRPr lang="en-US"/>
          </a:p>
        </p:txBody>
      </p:sp>
    </p:spTree>
    <p:extLst>
      <p:ext uri="{BB962C8B-B14F-4D97-AF65-F5344CB8AC3E}">
        <p14:creationId xmlns:p14="http://schemas.microsoft.com/office/powerpoint/2010/main" val="1439721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93192" y="2101831"/>
            <a:ext cx="3395074" cy="777924"/>
          </a:xfrm>
        </p:spPr>
        <p:txBody>
          <a:bodyPr>
            <a:noAutofit/>
          </a:bodyPr>
          <a:lstStyle/>
          <a:p>
            <a:r>
              <a:rPr lang="zh-TW" altLang="en-US" sz="3000" dirty="0">
                <a:latin typeface="微軟正黑體" panose="020B0604030504040204" pitchFamily="34" charset="-120"/>
                <a:ea typeface="微軟正黑體" panose="020B0604030504040204" pitchFamily="34" charset="-120"/>
              </a:rPr>
              <a:t>第一批次訓練</a:t>
            </a: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4174004" y="2107086"/>
            <a:ext cx="3465001" cy="76741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3000" dirty="0">
                <a:latin typeface="微軟正黑體" panose="020B0604030504040204" pitchFamily="34" charset="-120"/>
                <a:ea typeface="微軟正黑體" panose="020B0604030504040204" pitchFamily="34" charset="-120"/>
              </a:rPr>
              <a:t>第二批次訓練</a:t>
            </a:r>
          </a:p>
        </p:txBody>
      </p:sp>
      <p:sp>
        <p:nvSpPr>
          <p:cNvPr id="29" name="內容版面配置區 3">
            <a:extLst>
              <a:ext uri="{FF2B5EF4-FFF2-40B4-BE49-F238E27FC236}">
                <a16:creationId xmlns:a16="http://schemas.microsoft.com/office/drawing/2014/main" id="{F99C04C8-7B1E-89A0-7445-62810861C4F0}"/>
              </a:ext>
            </a:extLst>
          </p:cNvPr>
          <p:cNvSpPr txBox="1">
            <a:spLocks/>
          </p:cNvSpPr>
          <p:nvPr/>
        </p:nvSpPr>
        <p:spPr>
          <a:xfrm>
            <a:off x="8288126" y="2096575"/>
            <a:ext cx="3402118" cy="77792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3000" dirty="0">
                <a:latin typeface="微軟正黑體" panose="020B0604030504040204" pitchFamily="34" charset="-120"/>
                <a:ea typeface="微軟正黑體" panose="020B0604030504040204" pitchFamily="34" charset="-120"/>
              </a:rPr>
              <a:t>第三批次訓練</a:t>
            </a:r>
          </a:p>
        </p:txBody>
      </p:sp>
      <p:pic>
        <p:nvPicPr>
          <p:cNvPr id="6" name="圖片 5" descr="一張含有 圖表 的圖片&#10;&#10;自動產生的描述">
            <a:extLst>
              <a:ext uri="{FF2B5EF4-FFF2-40B4-BE49-F238E27FC236}">
                <a16:creationId xmlns:a16="http://schemas.microsoft.com/office/drawing/2014/main" id="{E81A12D6-0AE3-6D31-5EE5-23EDDC696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16" y="2874499"/>
            <a:ext cx="3746666" cy="2880000"/>
          </a:xfrm>
          <a:prstGeom prst="rect">
            <a:avLst/>
          </a:prstGeom>
          <a:noFill/>
          <a:ln w="3175">
            <a:solidFill>
              <a:schemeClr val="tx1"/>
            </a:solidFill>
          </a:ln>
        </p:spPr>
      </p:pic>
      <p:pic>
        <p:nvPicPr>
          <p:cNvPr id="14" name="圖片 13" descr="一張含有 圖表 的圖片&#10;&#10;自動產生的描述">
            <a:extLst>
              <a:ext uri="{FF2B5EF4-FFF2-40B4-BE49-F238E27FC236}">
                <a16:creationId xmlns:a16="http://schemas.microsoft.com/office/drawing/2014/main" id="{BFD56ABD-C8A0-3301-DF54-636AAEF5D2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4004" y="2874499"/>
            <a:ext cx="3840000" cy="2880000"/>
          </a:xfrm>
          <a:prstGeom prst="rect">
            <a:avLst/>
          </a:prstGeom>
          <a:noFill/>
          <a:ln w="3175">
            <a:solidFill>
              <a:schemeClr val="tx1"/>
            </a:solidFill>
          </a:ln>
        </p:spPr>
      </p:pic>
      <p:pic>
        <p:nvPicPr>
          <p:cNvPr id="16" name="圖片 15" descr="一張含有 圖表 的圖片&#10;&#10;自動產生的描述">
            <a:extLst>
              <a:ext uri="{FF2B5EF4-FFF2-40B4-BE49-F238E27FC236}">
                <a16:creationId xmlns:a16="http://schemas.microsoft.com/office/drawing/2014/main" id="{91E4C306-B791-2725-0D4C-6DD38E07E4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8126" y="2874499"/>
            <a:ext cx="3780000" cy="2880000"/>
          </a:xfrm>
          <a:prstGeom prst="rect">
            <a:avLst/>
          </a:prstGeom>
          <a:noFill/>
          <a:ln w="3175">
            <a:solidFill>
              <a:schemeClr val="tx1"/>
            </a:solidFill>
          </a:ln>
        </p:spPr>
      </p:pic>
      <p:sp>
        <p:nvSpPr>
          <p:cNvPr id="3" name="投影片編號版面配置區 2">
            <a:extLst>
              <a:ext uri="{FF2B5EF4-FFF2-40B4-BE49-F238E27FC236}">
                <a16:creationId xmlns:a16="http://schemas.microsoft.com/office/drawing/2014/main" id="{78090CAB-0126-2628-A5EF-F4F5AE6BDCF2}"/>
              </a:ext>
            </a:extLst>
          </p:cNvPr>
          <p:cNvSpPr>
            <a:spLocks noGrp="1"/>
          </p:cNvSpPr>
          <p:nvPr>
            <p:ph type="sldNum" sz="quarter" idx="12"/>
          </p:nvPr>
        </p:nvSpPr>
        <p:spPr/>
        <p:txBody>
          <a:bodyPr/>
          <a:lstStyle/>
          <a:p>
            <a:fld id="{B2DC25EE-239B-4C5F-AAD1-255A7D5F1EE2}" type="slidenum">
              <a:rPr lang="en-US" smtClean="0"/>
              <a:t>21</a:t>
            </a:fld>
            <a:endParaRPr lang="en-US"/>
          </a:p>
        </p:txBody>
      </p:sp>
      <p:sp>
        <p:nvSpPr>
          <p:cNvPr id="5" name="頁尾版面配置區 4">
            <a:extLst>
              <a:ext uri="{FF2B5EF4-FFF2-40B4-BE49-F238E27FC236}">
                <a16:creationId xmlns:a16="http://schemas.microsoft.com/office/drawing/2014/main" id="{F5DC73D3-6DAE-B763-2100-D4114F7C5F21}"/>
              </a:ext>
            </a:extLst>
          </p:cNvPr>
          <p:cNvSpPr>
            <a:spLocks noGrp="1"/>
          </p:cNvSpPr>
          <p:nvPr>
            <p:ph type="ftr" sz="quarter" idx="11"/>
          </p:nvPr>
        </p:nvSpPr>
        <p:spPr/>
        <p:txBody>
          <a:bodyPr/>
          <a:lstStyle/>
          <a:p>
            <a:r>
              <a:rPr lang="zh-TW" altLang="en-US"/>
              <a:t>創新</a:t>
            </a:r>
            <a:r>
              <a:rPr lang="en-US" altLang="zh-TW"/>
              <a:t>AI</a:t>
            </a:r>
            <a:r>
              <a:rPr lang="zh-TW" altLang="en-US"/>
              <a:t>碩一 </a:t>
            </a:r>
            <a:r>
              <a:rPr lang="en-US" altLang="zh-TW"/>
              <a:t>111C71008 </a:t>
            </a:r>
            <a:r>
              <a:rPr lang="zh-TW" altLang="en-US"/>
              <a:t>何哲平</a:t>
            </a:r>
            <a:endParaRPr lang="en-US"/>
          </a:p>
        </p:txBody>
      </p:sp>
    </p:spTree>
    <p:extLst>
      <p:ext uri="{BB962C8B-B14F-4D97-AF65-F5344CB8AC3E}">
        <p14:creationId xmlns:p14="http://schemas.microsoft.com/office/powerpoint/2010/main" val="1802523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合併圖表</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56303"/>
            <a:ext cx="4822686" cy="571283"/>
          </a:xfrm>
        </p:spPr>
        <p:txBody>
          <a:bodyPr>
            <a:normAutofit/>
          </a:bodyPr>
          <a:lstStyle/>
          <a:p>
            <a:pPr marL="457200" indent="-457200">
              <a:buFont typeface="+mj-lt"/>
              <a:buAutoNum type="arabicPeriod"/>
            </a:pPr>
            <a:r>
              <a:rPr lang="zh-TW" altLang="en-US" dirty="0">
                <a:latin typeface="微軟正黑體" panose="020B0604030504040204" pitchFamily="34" charset="-120"/>
                <a:ea typeface="微軟正黑體" panose="020B0604030504040204" pitchFamily="34" charset="-120"/>
              </a:rPr>
              <a:t>區分</a:t>
            </a:r>
            <a:r>
              <a:rPr lang="en-US" altLang="zh-TW" dirty="0" err="1">
                <a:latin typeface="微軟正黑體" panose="020B0604030504040204" pitchFamily="34" charset="-120"/>
                <a:ea typeface="微軟正黑體" panose="020B0604030504040204" pitchFamily="34" charset="-120"/>
              </a:rPr>
              <a:t>Setosa</a:t>
            </a:r>
            <a:endParaRPr lang="zh-TW" altLang="en-US" dirty="0">
              <a:latin typeface="微軟正黑體" panose="020B0604030504040204" pitchFamily="34" charset="-120"/>
              <a:ea typeface="微軟正黑體" panose="020B0604030504040204" pitchFamily="34" charset="-120"/>
            </a:endParaRP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578734" y="4228885"/>
            <a:ext cx="2889680" cy="57128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pic>
        <p:nvPicPr>
          <p:cNvPr id="8" name="圖片 7" descr="一張含有 圖表 的圖片&#10;&#10;自動產生的描述">
            <a:extLst>
              <a:ext uri="{FF2B5EF4-FFF2-40B4-BE49-F238E27FC236}">
                <a16:creationId xmlns:a16="http://schemas.microsoft.com/office/drawing/2014/main" id="{2AB6F86C-6FEB-C851-494F-5C46CE989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733" y="2248120"/>
            <a:ext cx="2320313" cy="1980000"/>
          </a:xfrm>
          <a:prstGeom prst="rect">
            <a:avLst/>
          </a:prstGeom>
          <a:noFill/>
          <a:ln w="3175">
            <a:solidFill>
              <a:schemeClr val="tx1"/>
            </a:solidFill>
          </a:ln>
        </p:spPr>
      </p:pic>
      <p:pic>
        <p:nvPicPr>
          <p:cNvPr id="18" name="圖片 17" descr="一張含有 圖表 的圖片&#10;&#10;自動產生的描述">
            <a:extLst>
              <a:ext uri="{FF2B5EF4-FFF2-40B4-BE49-F238E27FC236}">
                <a16:creationId xmlns:a16="http://schemas.microsoft.com/office/drawing/2014/main" id="{5B508C65-1400-8223-C104-481E3E15F6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1733" y="4801698"/>
            <a:ext cx="2320313" cy="1980000"/>
          </a:xfrm>
          <a:prstGeom prst="rect">
            <a:avLst/>
          </a:prstGeom>
          <a:noFill/>
          <a:ln w="3175">
            <a:solidFill>
              <a:schemeClr val="tx1"/>
            </a:solidFill>
          </a:ln>
        </p:spPr>
      </p:pic>
      <p:sp>
        <p:nvSpPr>
          <p:cNvPr id="19" name="箭號: 向右 18">
            <a:extLst>
              <a:ext uri="{FF2B5EF4-FFF2-40B4-BE49-F238E27FC236}">
                <a16:creationId xmlns:a16="http://schemas.microsoft.com/office/drawing/2014/main" id="{80B5A095-3D77-FD6C-681E-A2B58D7918C6}"/>
              </a:ext>
            </a:extLst>
          </p:cNvPr>
          <p:cNvSpPr/>
          <p:nvPr/>
        </p:nvSpPr>
        <p:spPr>
          <a:xfrm>
            <a:off x="5228138" y="4113752"/>
            <a:ext cx="1121609" cy="768735"/>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pic>
        <p:nvPicPr>
          <p:cNvPr id="21" name="圖片 20" descr="一張含有 圖表 的圖片&#10;&#10;自動產生的描述">
            <a:extLst>
              <a:ext uri="{FF2B5EF4-FFF2-40B4-BE49-F238E27FC236}">
                <a16:creationId xmlns:a16="http://schemas.microsoft.com/office/drawing/2014/main" id="{95229E37-376A-EA15-C124-25B1892044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5839" y="2248120"/>
            <a:ext cx="5273438" cy="4500000"/>
          </a:xfrm>
          <a:prstGeom prst="rect">
            <a:avLst/>
          </a:prstGeom>
          <a:noFill/>
          <a:ln w="3175">
            <a:solidFill>
              <a:schemeClr val="tx1"/>
            </a:solidFill>
          </a:ln>
        </p:spPr>
      </p:pic>
      <p:sp>
        <p:nvSpPr>
          <p:cNvPr id="3" name="文字方塊 2">
            <a:extLst>
              <a:ext uri="{FF2B5EF4-FFF2-40B4-BE49-F238E27FC236}">
                <a16:creationId xmlns:a16="http://schemas.microsoft.com/office/drawing/2014/main" id="{4AE8E726-A817-51C4-35CB-78590F582E27}"/>
              </a:ext>
            </a:extLst>
          </p:cNvPr>
          <p:cNvSpPr txBox="1"/>
          <p:nvPr/>
        </p:nvSpPr>
        <p:spPr>
          <a:xfrm>
            <a:off x="8760893" y="5919760"/>
            <a:ext cx="814032" cy="276999"/>
          </a:xfrm>
          <a:prstGeom prst="rect">
            <a:avLst/>
          </a:prstGeom>
          <a:noFill/>
        </p:spPr>
        <p:txBody>
          <a:bodyPr wrap="square">
            <a:spAutoFit/>
          </a:bodyPr>
          <a:lstStyle/>
          <a:p>
            <a:r>
              <a:rPr lang="en-US" altLang="zh-TW" sz="1200" dirty="0">
                <a:latin typeface="微軟正黑體" panose="020B0604030504040204" pitchFamily="34" charset="-120"/>
                <a:ea typeface="微軟正黑體" panose="020B0604030504040204" pitchFamily="34" charset="-120"/>
              </a:rPr>
              <a:t>First PLA</a:t>
            </a:r>
          </a:p>
        </p:txBody>
      </p:sp>
      <p:sp>
        <p:nvSpPr>
          <p:cNvPr id="5" name="文字方塊 4">
            <a:extLst>
              <a:ext uri="{FF2B5EF4-FFF2-40B4-BE49-F238E27FC236}">
                <a16:creationId xmlns:a16="http://schemas.microsoft.com/office/drawing/2014/main" id="{E80FD624-810C-312F-B774-2BBB3B784822}"/>
              </a:ext>
            </a:extLst>
          </p:cNvPr>
          <p:cNvSpPr txBox="1"/>
          <p:nvPr/>
        </p:nvSpPr>
        <p:spPr>
          <a:xfrm>
            <a:off x="10337605" y="5919760"/>
            <a:ext cx="1102225" cy="276999"/>
          </a:xfrm>
          <a:prstGeom prst="rect">
            <a:avLst/>
          </a:prstGeom>
          <a:noFill/>
        </p:spPr>
        <p:txBody>
          <a:bodyPr wrap="square">
            <a:spAutoFit/>
          </a:bodyPr>
          <a:lstStyle/>
          <a:p>
            <a:r>
              <a:rPr lang="en-US" altLang="zh-TW" sz="1200" dirty="0">
                <a:latin typeface="微軟正黑體" panose="020B0604030504040204" pitchFamily="34" charset="-120"/>
                <a:ea typeface="微軟正黑體" panose="020B0604030504040204" pitchFamily="34" charset="-120"/>
              </a:rPr>
              <a:t>Second PLA</a:t>
            </a:r>
          </a:p>
        </p:txBody>
      </p:sp>
    </p:spTree>
    <p:extLst>
      <p:ext uri="{BB962C8B-B14F-4D97-AF65-F5344CB8AC3E}">
        <p14:creationId xmlns:p14="http://schemas.microsoft.com/office/powerpoint/2010/main" val="93419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評估模型</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Confusion Matrix</a:t>
            </a: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Accuracy VS. Precision VS.</a:t>
            </a:r>
            <a:r>
              <a:rPr lang="zh-TW" altLang="en-US" sz="3000" dirty="0">
                <a:latin typeface="微軟正黑體" panose="020B0604030504040204" pitchFamily="34" charset="-120"/>
                <a:ea typeface="微軟正黑體" panose="020B0604030504040204" pitchFamily="34" charset="-120"/>
              </a:rPr>
              <a:t> </a:t>
            </a:r>
            <a:r>
              <a:rPr lang="en-US" altLang="zh-TW" sz="3000" dirty="0">
                <a:latin typeface="微軟正黑體" panose="020B0604030504040204" pitchFamily="34" charset="-120"/>
                <a:ea typeface="微軟正黑體" panose="020B0604030504040204" pitchFamily="34" charset="-120"/>
              </a:rPr>
              <a:t>Recall</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AEA13DC2-ED0E-3B47-123F-DAE72E98BA4F}"/>
              </a:ext>
            </a:extLst>
          </p:cNvPr>
          <p:cNvSpPr>
            <a:spLocks noGrp="1"/>
          </p:cNvSpPr>
          <p:nvPr>
            <p:ph type="sldNum" sz="quarter" idx="12"/>
          </p:nvPr>
        </p:nvSpPr>
        <p:spPr/>
        <p:txBody>
          <a:bodyPr/>
          <a:lstStyle/>
          <a:p>
            <a:fld id="{B2DC25EE-239B-4C5F-AAD1-255A7D5F1EE2}" type="slidenum">
              <a:rPr lang="en-US" smtClean="0"/>
              <a:t>23</a:t>
            </a:fld>
            <a:endParaRPr lang="en-US"/>
          </a:p>
        </p:txBody>
      </p:sp>
      <p:sp>
        <p:nvSpPr>
          <p:cNvPr id="5" name="頁尾版面配置區 4">
            <a:extLst>
              <a:ext uri="{FF2B5EF4-FFF2-40B4-BE49-F238E27FC236}">
                <a16:creationId xmlns:a16="http://schemas.microsoft.com/office/drawing/2014/main" id="{D16665F2-6A56-1E41-87F0-D8329F032ABE}"/>
              </a:ext>
            </a:extLst>
          </p:cNvPr>
          <p:cNvSpPr>
            <a:spLocks noGrp="1"/>
          </p:cNvSpPr>
          <p:nvPr>
            <p:ph type="ftr" sz="quarter" idx="11"/>
          </p:nvPr>
        </p:nvSpPr>
        <p:spPr/>
        <p:txBody>
          <a:bodyPr/>
          <a:lstStyle/>
          <a:p>
            <a:r>
              <a:rPr lang="zh-TW" altLang="en-US"/>
              <a:t>創新</a:t>
            </a:r>
            <a:r>
              <a:rPr lang="en-US" altLang="zh-TW"/>
              <a:t>AI</a:t>
            </a:r>
            <a:r>
              <a:rPr lang="zh-TW" altLang="en-US"/>
              <a:t>碩一 </a:t>
            </a:r>
            <a:r>
              <a:rPr lang="en-US" altLang="zh-TW"/>
              <a:t>111C71008 </a:t>
            </a:r>
            <a:r>
              <a:rPr lang="zh-TW" altLang="en-US"/>
              <a:t>何哲平</a:t>
            </a:r>
            <a:endParaRPr lang="en-US"/>
          </a:p>
        </p:txBody>
      </p:sp>
    </p:spTree>
    <p:extLst>
      <p:ext uri="{BB962C8B-B14F-4D97-AF65-F5344CB8AC3E}">
        <p14:creationId xmlns:p14="http://schemas.microsoft.com/office/powerpoint/2010/main" val="3219777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評估流程</a:t>
            </a:r>
          </a:p>
        </p:txBody>
      </p:sp>
      <p:sp>
        <p:nvSpPr>
          <p:cNvPr id="3" name="橢圓 2">
            <a:extLst>
              <a:ext uri="{FF2B5EF4-FFF2-40B4-BE49-F238E27FC236}">
                <a16:creationId xmlns:a16="http://schemas.microsoft.com/office/drawing/2014/main" id="{871CF719-5DDF-A3B7-715A-733266A008C8}"/>
              </a:ext>
            </a:extLst>
          </p:cNvPr>
          <p:cNvSpPr/>
          <p:nvPr/>
        </p:nvSpPr>
        <p:spPr>
          <a:xfrm>
            <a:off x="4277711" y="2291253"/>
            <a:ext cx="3636578" cy="872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第一次分類</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區分</a:t>
            </a:r>
            <a:r>
              <a:rPr lang="en-US" altLang="zh-TW" sz="2000" dirty="0" err="1">
                <a:solidFill>
                  <a:schemeClr val="tx1"/>
                </a:solidFill>
                <a:latin typeface="微軟正黑體" panose="020B0604030504040204" pitchFamily="34" charset="-120"/>
                <a:ea typeface="微軟正黑體" panose="020B0604030504040204" pitchFamily="34" charset="-120"/>
              </a:rPr>
              <a:t>Setosa</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cxnSp>
        <p:nvCxnSpPr>
          <p:cNvPr id="7" name="直線單箭頭接點 6">
            <a:extLst>
              <a:ext uri="{FF2B5EF4-FFF2-40B4-BE49-F238E27FC236}">
                <a16:creationId xmlns:a16="http://schemas.microsoft.com/office/drawing/2014/main" id="{5B482676-49D2-CA92-3C7A-86724188A313}"/>
              </a:ext>
            </a:extLst>
          </p:cNvPr>
          <p:cNvCxnSpPr/>
          <p:nvPr/>
        </p:nvCxnSpPr>
        <p:spPr>
          <a:xfrm flipH="1">
            <a:off x="4035972" y="3163612"/>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橢圓 7">
            <a:extLst>
              <a:ext uri="{FF2B5EF4-FFF2-40B4-BE49-F238E27FC236}">
                <a16:creationId xmlns:a16="http://schemas.microsoft.com/office/drawing/2014/main" id="{51CDECD8-F238-5062-245D-EA8F3BA743A2}"/>
              </a:ext>
            </a:extLst>
          </p:cNvPr>
          <p:cNvSpPr/>
          <p:nvPr/>
        </p:nvSpPr>
        <p:spPr>
          <a:xfrm>
            <a:off x="2669628" y="3647090"/>
            <a:ext cx="1608083" cy="71470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tx1"/>
                </a:solidFill>
                <a:latin typeface="微軟正黑體" panose="020B0604030504040204" pitchFamily="34" charset="-120"/>
                <a:ea typeface="微軟正黑體" panose="020B0604030504040204" pitchFamily="34" charset="-120"/>
              </a:rPr>
              <a:t>Setosa</a:t>
            </a:r>
            <a:endParaRPr lang="zh-TW" altLang="en-US" dirty="0">
              <a:solidFill>
                <a:schemeClr val="tx1"/>
              </a:solidFill>
              <a:latin typeface="微軟正黑體" panose="020B0604030504040204" pitchFamily="34" charset="-120"/>
              <a:ea typeface="微軟正黑體" panose="020B0604030504040204" pitchFamily="34" charset="-120"/>
            </a:endParaRPr>
          </a:p>
        </p:txBody>
      </p:sp>
      <p:pic>
        <p:nvPicPr>
          <p:cNvPr id="1026" name="Picture 2" descr="Iris setosa (dwarf form) - daylily-phlox.eu">
            <a:extLst>
              <a:ext uri="{FF2B5EF4-FFF2-40B4-BE49-F238E27FC236}">
                <a16:creationId xmlns:a16="http://schemas.microsoft.com/office/drawing/2014/main" id="{7F3798EE-564F-774D-56A0-8B01EA2F3B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7944" y="4519449"/>
            <a:ext cx="1075200" cy="10800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線單箭頭接點 11">
            <a:extLst>
              <a:ext uri="{FF2B5EF4-FFF2-40B4-BE49-F238E27FC236}">
                <a16:creationId xmlns:a16="http://schemas.microsoft.com/office/drawing/2014/main" id="{1FA9C79E-6CF8-8ABE-20D2-83F2B9BB24BD}"/>
              </a:ext>
            </a:extLst>
          </p:cNvPr>
          <p:cNvCxnSpPr>
            <a:cxnSpLocks/>
          </p:cNvCxnSpPr>
          <p:nvPr/>
        </p:nvCxnSpPr>
        <p:spPr>
          <a:xfrm>
            <a:off x="7231119" y="3163612"/>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橢圓 12">
            <a:extLst>
              <a:ext uri="{FF2B5EF4-FFF2-40B4-BE49-F238E27FC236}">
                <a16:creationId xmlns:a16="http://schemas.microsoft.com/office/drawing/2014/main" id="{71A4B854-1EC0-BACC-7F7F-109338C8EC7A}"/>
              </a:ext>
            </a:extLst>
          </p:cNvPr>
          <p:cNvSpPr/>
          <p:nvPr/>
        </p:nvSpPr>
        <p:spPr>
          <a:xfrm>
            <a:off x="7384255" y="3647090"/>
            <a:ext cx="3636578" cy="872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第二次分類</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區分</a:t>
            </a:r>
            <a:r>
              <a:rPr lang="en-US" altLang="zh-TW" sz="2000" dirty="0">
                <a:solidFill>
                  <a:schemeClr val="tx1"/>
                </a:solidFill>
                <a:latin typeface="微軟正黑體" panose="020B0604030504040204" pitchFamily="34" charset="-120"/>
                <a:ea typeface="微軟正黑體" panose="020B0604030504040204" pitchFamily="34" charset="-120"/>
              </a:rPr>
              <a:t>Versicolor</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cxnSp>
        <p:nvCxnSpPr>
          <p:cNvPr id="16" name="直線單箭頭接點 15">
            <a:extLst>
              <a:ext uri="{FF2B5EF4-FFF2-40B4-BE49-F238E27FC236}">
                <a16:creationId xmlns:a16="http://schemas.microsoft.com/office/drawing/2014/main" id="{577E8340-B902-F9E3-92B1-4CC886CC11A8}"/>
              </a:ext>
            </a:extLst>
          </p:cNvPr>
          <p:cNvCxnSpPr>
            <a:cxnSpLocks/>
          </p:cNvCxnSpPr>
          <p:nvPr/>
        </p:nvCxnSpPr>
        <p:spPr>
          <a:xfrm>
            <a:off x="9202544" y="4593021"/>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74825BB2-EA03-B930-5BD0-2F2A796E22BF}"/>
              </a:ext>
            </a:extLst>
          </p:cNvPr>
          <p:cNvCxnSpPr/>
          <p:nvPr/>
        </p:nvCxnSpPr>
        <p:spPr>
          <a:xfrm flipH="1">
            <a:off x="8156030" y="4593021"/>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橢圓 17">
            <a:extLst>
              <a:ext uri="{FF2B5EF4-FFF2-40B4-BE49-F238E27FC236}">
                <a16:creationId xmlns:a16="http://schemas.microsoft.com/office/drawing/2014/main" id="{0972BF6F-C981-069C-B531-C9089048653C}"/>
              </a:ext>
            </a:extLst>
          </p:cNvPr>
          <p:cNvSpPr/>
          <p:nvPr/>
        </p:nvSpPr>
        <p:spPr>
          <a:xfrm>
            <a:off x="6621517" y="5108569"/>
            <a:ext cx="1965439" cy="71470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00" dirty="0">
                <a:solidFill>
                  <a:schemeClr val="tx1"/>
                </a:solidFill>
                <a:latin typeface="微軟正黑體" panose="020B0604030504040204" pitchFamily="34" charset="-120"/>
                <a:ea typeface="微軟正黑體" panose="020B0604030504040204" pitchFamily="34" charset="-120"/>
              </a:rPr>
              <a:t>Versicolor</a:t>
            </a:r>
            <a:endParaRPr lang="zh-TW" altLang="en-US" dirty="0">
              <a:solidFill>
                <a:schemeClr val="tx1"/>
              </a:solidFill>
              <a:latin typeface="微軟正黑體" panose="020B0604030504040204" pitchFamily="34" charset="-120"/>
              <a:ea typeface="微軟正黑體" panose="020B0604030504040204" pitchFamily="34" charset="-120"/>
            </a:endParaRPr>
          </a:p>
        </p:txBody>
      </p:sp>
      <p:pic>
        <p:nvPicPr>
          <p:cNvPr id="1028" name="Picture 4" descr="IRIS VERSICOLOR SEEDS (15 seeds) (Harlequin Blueflag, Larger Blue Flag,  Northern Blue Flag, ) - Plant World Seeds">
            <a:extLst>
              <a:ext uri="{FF2B5EF4-FFF2-40B4-BE49-F238E27FC236}">
                <a16:creationId xmlns:a16="http://schemas.microsoft.com/office/drawing/2014/main" id="{92E01701-9582-BCE3-0A56-7F6F820BEC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4778" y="5769360"/>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19" name="橢圓 18">
            <a:extLst>
              <a:ext uri="{FF2B5EF4-FFF2-40B4-BE49-F238E27FC236}">
                <a16:creationId xmlns:a16="http://schemas.microsoft.com/office/drawing/2014/main" id="{49EE677D-9D61-DFA3-0A64-AC8D986AE010}"/>
              </a:ext>
            </a:extLst>
          </p:cNvPr>
          <p:cNvSpPr/>
          <p:nvPr/>
        </p:nvSpPr>
        <p:spPr>
          <a:xfrm>
            <a:off x="9429890" y="5108569"/>
            <a:ext cx="1965439" cy="71470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微軟正黑體" panose="020B0604030504040204" pitchFamily="34" charset="-120"/>
                <a:ea typeface="微軟正黑體" panose="020B0604030504040204" pitchFamily="34" charset="-120"/>
              </a:rPr>
              <a:t>Virginica</a:t>
            </a:r>
            <a:endParaRPr lang="zh-TW" altLang="en-US" dirty="0">
              <a:solidFill>
                <a:schemeClr val="tx1"/>
              </a:solidFill>
              <a:latin typeface="微軟正黑體" panose="020B0604030504040204" pitchFamily="34" charset="-120"/>
              <a:ea typeface="微軟正黑體" panose="020B0604030504040204" pitchFamily="34" charset="-120"/>
            </a:endParaRPr>
          </a:p>
        </p:txBody>
      </p:sp>
      <p:pic>
        <p:nvPicPr>
          <p:cNvPr id="1032" name="Picture 8" descr="Iris virginica - Wikipedia">
            <a:extLst>
              <a:ext uri="{FF2B5EF4-FFF2-40B4-BE49-F238E27FC236}">
                <a16:creationId xmlns:a16="http://schemas.microsoft.com/office/drawing/2014/main" id="{26DB0010-7580-F1F4-5152-EEF48ADD24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55329" y="5769360"/>
            <a:ext cx="1080000"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184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評估指標</a:t>
            </a:r>
          </a:p>
        </p:txBody>
      </p:sp>
      <p:pic>
        <p:nvPicPr>
          <p:cNvPr id="4" name="Picture 4">
            <a:extLst>
              <a:ext uri="{FF2B5EF4-FFF2-40B4-BE49-F238E27FC236}">
                <a16:creationId xmlns:a16="http://schemas.microsoft.com/office/drawing/2014/main" id="{71AF6429-C083-F7C5-85E7-0B0072E8E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3586" y="2274967"/>
            <a:ext cx="3162300" cy="27432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1026" name="Picture 2" descr="在这里插入图片描述">
            <a:extLst>
              <a:ext uri="{FF2B5EF4-FFF2-40B4-BE49-F238E27FC236}">
                <a16:creationId xmlns:a16="http://schemas.microsoft.com/office/drawing/2014/main" id="{FB4B1A23-201A-6622-A15B-23C13651C2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030" y="5322380"/>
            <a:ext cx="2486025" cy="790575"/>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在这里插入图片描述">
            <a:extLst>
              <a:ext uri="{FF2B5EF4-FFF2-40B4-BE49-F238E27FC236}">
                <a16:creationId xmlns:a16="http://schemas.microsoft.com/office/drawing/2014/main" id="{B22505F5-CFBE-BD04-7B6E-EB04C8B50F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030" y="3962401"/>
            <a:ext cx="2619375" cy="8001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在这里插入图片描述">
            <a:extLst>
              <a:ext uri="{FF2B5EF4-FFF2-40B4-BE49-F238E27FC236}">
                <a16:creationId xmlns:a16="http://schemas.microsoft.com/office/drawing/2014/main" id="{8729D0AE-BD87-C6E8-9176-E131E4D827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9030" y="2607133"/>
            <a:ext cx="3886200" cy="733425"/>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3" name="內容版面配置區 4">
            <a:extLst>
              <a:ext uri="{FF2B5EF4-FFF2-40B4-BE49-F238E27FC236}">
                <a16:creationId xmlns:a16="http://schemas.microsoft.com/office/drawing/2014/main" id="{1BE331DE-C174-F84D-8719-1549FB9354EE}"/>
              </a:ext>
            </a:extLst>
          </p:cNvPr>
          <p:cNvSpPr>
            <a:spLocks noGrp="1"/>
          </p:cNvSpPr>
          <p:nvPr>
            <p:ph idx="1"/>
          </p:nvPr>
        </p:nvSpPr>
        <p:spPr>
          <a:xfrm>
            <a:off x="569030" y="2078043"/>
            <a:ext cx="8154556" cy="524379"/>
          </a:xfrm>
        </p:spPr>
        <p:txBody>
          <a:bodyPr>
            <a:normAutofit/>
          </a:bodyPr>
          <a:lstStyle/>
          <a:p>
            <a:r>
              <a:rPr lang="zh-TW" altLang="en-US" dirty="0">
                <a:latin typeface="微軟正黑體" panose="020B0604030504040204" pitchFamily="34" charset="-120"/>
                <a:ea typeface="微軟正黑體" panose="020B0604030504040204" pitchFamily="34" charset="-120"/>
              </a:rPr>
              <a:t>正確率 </a:t>
            </a:r>
            <a:r>
              <a:rPr lang="en-US" altLang="zh-TW" dirty="0">
                <a:ea typeface="微軟正黑體" panose="020B0604030504040204" pitchFamily="34" charset="-120"/>
              </a:rPr>
              <a:t>A</a:t>
            </a:r>
            <a:r>
              <a:rPr lang="en-US" altLang="zh-TW" dirty="0">
                <a:latin typeface="微軟正黑體" panose="020B0604030504040204" pitchFamily="34" charset="-120"/>
                <a:ea typeface="微軟正黑體" panose="020B0604030504040204" pitchFamily="34" charset="-120"/>
              </a:rPr>
              <a:t>ccuracy</a:t>
            </a:r>
            <a:r>
              <a:rPr lang="zh-TW" altLang="en-US" dirty="0">
                <a:latin typeface="微軟正黑體" panose="020B0604030504040204" pitchFamily="34" charset="-120"/>
                <a:ea typeface="微軟正黑體" panose="020B0604030504040204" pitchFamily="34" charset="-120"/>
              </a:rPr>
              <a:t>：在所有情況中，正確判斷真假的比例。</a:t>
            </a:r>
            <a:endParaRPr lang="en-US" altLang="zh-TW" dirty="0">
              <a:latin typeface="微軟正黑體" panose="020B0604030504040204" pitchFamily="34" charset="-120"/>
              <a:ea typeface="微軟正黑體" panose="020B0604030504040204" pitchFamily="34" charset="-120"/>
            </a:endParaRPr>
          </a:p>
        </p:txBody>
      </p:sp>
      <p:sp>
        <p:nvSpPr>
          <p:cNvPr id="6" name="內容版面配置區 4">
            <a:extLst>
              <a:ext uri="{FF2B5EF4-FFF2-40B4-BE49-F238E27FC236}">
                <a16:creationId xmlns:a16="http://schemas.microsoft.com/office/drawing/2014/main" id="{F0336AD9-0F4C-029E-3A4F-BF1A80B7074C}"/>
              </a:ext>
            </a:extLst>
          </p:cNvPr>
          <p:cNvSpPr txBox="1">
            <a:spLocks/>
          </p:cNvSpPr>
          <p:nvPr/>
        </p:nvSpPr>
        <p:spPr>
          <a:xfrm>
            <a:off x="569030" y="3428477"/>
            <a:ext cx="8154556" cy="533924"/>
          </a:xfrm>
          <a:prstGeom prst="rect">
            <a:avLst/>
          </a:prstGeom>
        </p:spPr>
        <p:txBody>
          <a:bodyPr vert="horz" lIns="91440" tIns="45720" rIns="91440" bIns="45720" rtlCol="0">
            <a:normAutofit/>
          </a:bodyPr>
          <a:lstStyle>
            <a:lvl1pPr marL="228600" indent="-228600">
              <a:lnSpc>
                <a:spcPct val="110000"/>
              </a:lnSpc>
              <a:spcBef>
                <a:spcPts val="1000"/>
              </a:spcBef>
              <a:buFont typeface="Arial" panose="020B0604020202020204" pitchFamily="34" charset="0"/>
              <a:buChar char="•"/>
              <a:defRPr sz="2400">
                <a:latin typeface="微軟正黑體" panose="020B0604030504040204" pitchFamily="34" charset="-120"/>
                <a:ea typeface="微軟正黑體" panose="020B0604030504040204" pitchFamily="34" charset="-120"/>
              </a:defRPr>
            </a:lvl1pPr>
            <a:lvl2pPr marL="685800" indent="-228600">
              <a:lnSpc>
                <a:spcPct val="110000"/>
              </a:lnSpc>
              <a:spcBef>
                <a:spcPts val="500"/>
              </a:spcBef>
              <a:buFont typeface="Arial" panose="020B0604020202020204" pitchFamily="34" charset="0"/>
              <a:buChar char="•"/>
              <a:defRPr sz="2000"/>
            </a:lvl2pPr>
            <a:lvl3pPr marL="1143000" indent="-228600">
              <a:lnSpc>
                <a:spcPct val="110000"/>
              </a:lnSpc>
              <a:spcBef>
                <a:spcPts val="500"/>
              </a:spcBef>
              <a:buFont typeface="Arial" panose="020B0604020202020204" pitchFamily="34" charset="0"/>
              <a:buChar char="•"/>
            </a:lvl3pPr>
            <a:lvl4pPr marL="1600200" indent="-228600">
              <a:lnSpc>
                <a:spcPct val="110000"/>
              </a:lnSpc>
              <a:spcBef>
                <a:spcPts val="500"/>
              </a:spcBef>
              <a:buFont typeface="Arial" panose="020B0604020202020204" pitchFamily="34" charset="0"/>
              <a:buChar char="•"/>
              <a:defRPr sz="1600"/>
            </a:lvl4pPr>
            <a:lvl5pPr marL="2057400" indent="-228600">
              <a:lnSpc>
                <a:spcPct val="110000"/>
              </a:lnSpc>
              <a:spcBef>
                <a:spcPts val="500"/>
              </a:spcBef>
              <a:buFont typeface="Arial" panose="020B0604020202020204" pitchFamily="34" charset="0"/>
              <a:buChar char="•"/>
              <a:defRPr sz="16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TW" altLang="en-US" dirty="0"/>
              <a:t>精確率 </a:t>
            </a:r>
            <a:r>
              <a:rPr lang="en-US" altLang="zh-TW" dirty="0"/>
              <a:t>Precision</a:t>
            </a:r>
            <a:r>
              <a:rPr lang="zh-TW" altLang="en-US" dirty="0"/>
              <a:t>：判斷為真的情況下，有多少是真的真。</a:t>
            </a:r>
            <a:endParaRPr lang="en-US" altLang="zh-TW" dirty="0"/>
          </a:p>
        </p:txBody>
      </p:sp>
      <p:sp>
        <p:nvSpPr>
          <p:cNvPr id="7" name="內容版面配置區 4">
            <a:extLst>
              <a:ext uri="{FF2B5EF4-FFF2-40B4-BE49-F238E27FC236}">
                <a16:creationId xmlns:a16="http://schemas.microsoft.com/office/drawing/2014/main" id="{341DE814-07F3-FE63-64CA-27685B774328}"/>
              </a:ext>
            </a:extLst>
          </p:cNvPr>
          <p:cNvSpPr txBox="1">
            <a:spLocks/>
          </p:cNvSpPr>
          <p:nvPr/>
        </p:nvSpPr>
        <p:spPr>
          <a:xfrm>
            <a:off x="569030" y="4788456"/>
            <a:ext cx="8154556" cy="53392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a:latin typeface="微軟正黑體" panose="020B0604030504040204" pitchFamily="34" charset="-120"/>
                <a:ea typeface="微軟正黑體" panose="020B0604030504040204" pitchFamily="34" charset="-120"/>
              </a:rPr>
              <a:t>召回率 </a:t>
            </a:r>
            <a:r>
              <a:rPr lang="en-US" altLang="zh-TW" dirty="0">
                <a:latin typeface="微軟正黑體" panose="020B0604030504040204" pitchFamily="34" charset="-120"/>
                <a:ea typeface="微軟正黑體" panose="020B0604030504040204" pitchFamily="34" charset="-120"/>
              </a:rPr>
              <a:t>Recall</a:t>
            </a:r>
            <a:r>
              <a:rPr lang="zh-TW" altLang="en-US" dirty="0">
                <a:latin typeface="微軟正黑體" panose="020B0604030504040204" pitchFamily="34" charset="-120"/>
                <a:ea typeface="微軟正黑體" panose="020B0604030504040204" pitchFamily="34" charset="-120"/>
              </a:rPr>
              <a:t>：為真的情況下，有多少被正確判斷出來。</a:t>
            </a:r>
            <a:endParaRPr lang="en-US" altLang="zh-TW" dirty="0">
              <a:latin typeface="微軟正黑體" panose="020B0604030504040204" pitchFamily="34" charset="-12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C085175C-BBCA-38C1-39FC-7D5B431A0BC6}"/>
              </a:ext>
            </a:extLst>
          </p:cNvPr>
          <p:cNvSpPr>
            <a:spLocks noGrp="1"/>
          </p:cNvSpPr>
          <p:nvPr>
            <p:ph type="sldNum" sz="quarter" idx="12"/>
          </p:nvPr>
        </p:nvSpPr>
        <p:spPr/>
        <p:txBody>
          <a:bodyPr/>
          <a:lstStyle/>
          <a:p>
            <a:fld id="{B2DC25EE-239B-4C5F-AAD1-255A7D5F1EE2}" type="slidenum">
              <a:rPr lang="en-US" smtClean="0"/>
              <a:t>25</a:t>
            </a:fld>
            <a:endParaRPr lang="en-US"/>
          </a:p>
        </p:txBody>
      </p:sp>
      <p:sp>
        <p:nvSpPr>
          <p:cNvPr id="8" name="頁尾版面配置區 7">
            <a:extLst>
              <a:ext uri="{FF2B5EF4-FFF2-40B4-BE49-F238E27FC236}">
                <a16:creationId xmlns:a16="http://schemas.microsoft.com/office/drawing/2014/main" id="{5E41369F-1CC9-EAA9-A1DF-46499616E3CD}"/>
              </a:ext>
            </a:extLst>
          </p:cNvPr>
          <p:cNvSpPr>
            <a:spLocks noGrp="1"/>
          </p:cNvSpPr>
          <p:nvPr>
            <p:ph type="ftr" sz="quarter" idx="11"/>
          </p:nvPr>
        </p:nvSpPr>
        <p:spPr/>
        <p:txBody>
          <a:bodyPr/>
          <a:lstStyle/>
          <a:p>
            <a:r>
              <a:rPr lang="zh-TW" altLang="en-US"/>
              <a:t>創新</a:t>
            </a:r>
            <a:r>
              <a:rPr lang="en-US" altLang="zh-TW"/>
              <a:t>AI</a:t>
            </a:r>
            <a:r>
              <a:rPr lang="zh-TW" altLang="en-US"/>
              <a:t>碩一 </a:t>
            </a:r>
            <a:r>
              <a:rPr lang="en-US" altLang="zh-TW"/>
              <a:t>111C71008 </a:t>
            </a:r>
            <a:r>
              <a:rPr lang="zh-TW" altLang="en-US"/>
              <a:t>何哲平</a:t>
            </a:r>
            <a:endParaRPr lang="en-US"/>
          </a:p>
        </p:txBody>
      </p:sp>
    </p:spTree>
    <p:extLst>
      <p:ext uri="{BB962C8B-B14F-4D97-AF65-F5344CB8AC3E}">
        <p14:creationId xmlns:p14="http://schemas.microsoft.com/office/powerpoint/2010/main" val="243944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a:extLst>
              <a:ext uri="{FF2B5EF4-FFF2-40B4-BE49-F238E27FC236}">
                <a16:creationId xmlns:a16="http://schemas.microsoft.com/office/drawing/2014/main" id="{61219975-BA53-7C71-8272-1C20C98BA92A}"/>
              </a:ext>
            </a:extLst>
          </p:cNvPr>
          <p:cNvPicPr>
            <a:picLocks noChangeAspect="1"/>
          </p:cNvPicPr>
          <p:nvPr/>
        </p:nvPicPr>
        <p:blipFill>
          <a:blip r:embed="rId3"/>
          <a:stretch>
            <a:fillRect/>
          </a:stretch>
        </p:blipFill>
        <p:spPr>
          <a:xfrm>
            <a:off x="6672972" y="3485391"/>
            <a:ext cx="4949998" cy="1800000"/>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First PLA Validation</a:t>
            </a:r>
            <a:endParaRPr lang="zh-TW" altLang="en-US"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latin typeface="微軟正黑體" panose="020B0604030504040204" pitchFamily="34" charset="-120"/>
                <a:ea typeface="微軟正黑體" panose="020B0604030504040204" pitchFamily="34" charset="-120"/>
              </a:rPr>
              <a:t>15</a:t>
            </a:r>
            <a:r>
              <a:rPr lang="zh-TW" altLang="en-US" dirty="0">
                <a:latin typeface="微軟正黑體" panose="020B0604030504040204" pitchFamily="34" charset="-120"/>
                <a:ea typeface="微軟正黑體" panose="020B0604030504040204" pitchFamily="34" charset="-120"/>
              </a:rPr>
              <a:t>個；答錯</a:t>
            </a:r>
            <a:r>
              <a:rPr lang="en-US" altLang="zh-TW" dirty="0">
                <a:latin typeface="微軟正黑體" panose="020B0604030504040204" pitchFamily="34" charset="-120"/>
                <a:ea typeface="微軟正黑體" panose="020B0604030504040204" pitchFamily="34" charset="-120"/>
              </a:rPr>
              <a:t>0</a:t>
            </a:r>
            <a:r>
              <a:rPr lang="zh-TW" altLang="en-US" dirty="0">
                <a:latin typeface="微軟正黑體" panose="020B0604030504040204" pitchFamily="34" charset="-120"/>
                <a:ea typeface="微軟正黑體" panose="020B0604030504040204" pitchFamily="34" charset="-120"/>
              </a:rPr>
              <a:t>個</a:t>
            </a:r>
          </a:p>
          <a:p>
            <a:pPr>
              <a:buFont typeface="Wingdings" panose="05000000000000000000" pitchFamily="2" charset="2"/>
              <a:buChar char="Ø"/>
            </a:pPr>
            <a:r>
              <a:rPr lang="zh-TW" altLang="en-US" dirty="0">
                <a:latin typeface="微軟正黑體" panose="020B0604030504040204" pitchFamily="34" charset="-120"/>
                <a:ea typeface="微軟正黑體" panose="020B0604030504040204" pitchFamily="34" charset="-120"/>
              </a:rPr>
              <a:t>正確率：</a:t>
            </a:r>
            <a:r>
              <a:rPr lang="en-US" altLang="zh-TW" dirty="0">
                <a:latin typeface="微軟正黑體" panose="020B0604030504040204" pitchFamily="34" charset="-120"/>
                <a:ea typeface="微軟正黑體" panose="020B0604030504040204" pitchFamily="34" charset="-120"/>
              </a:rPr>
              <a:t>100.0%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Precision</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100.0%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100.0%</a:t>
            </a: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zh-TW" altLang="en-US" sz="2000" dirty="0">
                <a:latin typeface="微軟正黑體" panose="020B0604030504040204" pitchFamily="34" charset="-120"/>
                <a:ea typeface="微軟正黑體" panose="020B0604030504040204" pitchFamily="34" charset="-120"/>
              </a:rPr>
              <a:t>區分</a:t>
            </a:r>
            <a:r>
              <a:rPr lang="en-US" altLang="zh-TW" sz="2000" dirty="0" err="1">
                <a:latin typeface="微軟正黑體" panose="020B0604030504040204" pitchFamily="34" charset="-120"/>
                <a:ea typeface="微軟正黑體" panose="020B0604030504040204" pitchFamily="34" charset="-120"/>
              </a:rPr>
              <a:t>Setosa</a:t>
            </a:r>
            <a:endParaRPr lang="en-US" altLang="zh-TW" sz="2000" dirty="0">
              <a:latin typeface="微軟正黑體" panose="020B0604030504040204" pitchFamily="34" charset="-120"/>
              <a:ea typeface="微軟正黑體" panose="020B0604030504040204" pitchFamily="34" charset="-120"/>
            </a:endParaRPr>
          </a:p>
        </p:txBody>
      </p:sp>
      <p:sp>
        <p:nvSpPr>
          <p:cNvPr id="7" name="文字方塊 6">
            <a:extLst>
              <a:ext uri="{FF2B5EF4-FFF2-40B4-BE49-F238E27FC236}">
                <a16:creationId xmlns:a16="http://schemas.microsoft.com/office/drawing/2014/main" id="{7CDFA3A4-624B-26A6-0E34-ADDA9997CEDC}"/>
              </a:ext>
            </a:extLst>
          </p:cNvPr>
          <p:cNvSpPr txBox="1"/>
          <p:nvPr/>
        </p:nvSpPr>
        <p:spPr>
          <a:xfrm>
            <a:off x="5302429" y="4263362"/>
            <a:ext cx="1370543" cy="830997"/>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Label</a:t>
            </a:r>
          </a:p>
          <a:p>
            <a:pPr algn="ctr"/>
            <a:r>
              <a:rPr lang="zh-TW" altLang="en-US" sz="2400" dirty="0">
                <a:latin typeface="微軟正黑體" panose="020B0604030504040204" pitchFamily="34" charset="-120"/>
                <a:ea typeface="微軟正黑體" panose="020B0604030504040204" pitchFamily="34" charset="-120"/>
              </a:rPr>
              <a:t>（真實）</a:t>
            </a:r>
            <a:endParaRPr lang="en-US" altLang="zh-TW" sz="2400" dirty="0">
              <a:latin typeface="微軟正黑體" panose="020B0604030504040204" pitchFamily="34" charset="-120"/>
              <a:ea typeface="微軟正黑體" panose="020B0604030504040204" pitchFamily="34" charset="-120"/>
            </a:endParaRPr>
          </a:p>
        </p:txBody>
      </p:sp>
      <p:sp>
        <p:nvSpPr>
          <p:cNvPr id="8" name="文字方塊 7">
            <a:extLst>
              <a:ext uri="{FF2B5EF4-FFF2-40B4-BE49-F238E27FC236}">
                <a16:creationId xmlns:a16="http://schemas.microsoft.com/office/drawing/2014/main" id="{A404DD2D-5425-7158-A51F-BC6AAA90C4D1}"/>
              </a:ext>
            </a:extLst>
          </p:cNvPr>
          <p:cNvSpPr txBox="1"/>
          <p:nvPr/>
        </p:nvSpPr>
        <p:spPr>
          <a:xfrm>
            <a:off x="8978777" y="3008852"/>
            <a:ext cx="2644193" cy="461665"/>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Predict</a:t>
            </a:r>
            <a:r>
              <a:rPr lang="zh-TW" altLang="en-US" sz="2400" dirty="0">
                <a:latin typeface="微軟正黑體" panose="020B0604030504040204" pitchFamily="34" charset="-120"/>
                <a:ea typeface="微軟正黑體" panose="020B0604030504040204" pitchFamily="34" charset="-120"/>
              </a:rPr>
              <a:t>（預測）</a:t>
            </a:r>
            <a:endParaRPr lang="en-US" altLang="zh-TW" sz="2400" dirty="0">
              <a:latin typeface="微軟正黑體" panose="020B0604030504040204" pitchFamily="34" charset="-120"/>
              <a:ea typeface="微軟正黑體" panose="020B0604030504040204" pitchFamily="34" charset="-120"/>
            </a:endParaRPr>
          </a:p>
        </p:txBody>
      </p:sp>
      <p:sp>
        <p:nvSpPr>
          <p:cNvPr id="3" name="文字方塊 2">
            <a:extLst>
              <a:ext uri="{FF2B5EF4-FFF2-40B4-BE49-F238E27FC236}">
                <a16:creationId xmlns:a16="http://schemas.microsoft.com/office/drawing/2014/main" id="{E821FEC9-D9B6-5A0A-6482-D1A8A74F6EDB}"/>
              </a:ext>
            </a:extLst>
          </p:cNvPr>
          <p:cNvSpPr txBox="1"/>
          <p:nvPr/>
        </p:nvSpPr>
        <p:spPr>
          <a:xfrm>
            <a:off x="10905324" y="4751152"/>
            <a:ext cx="360978"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TP</a:t>
            </a:r>
          </a:p>
        </p:txBody>
      </p:sp>
      <p:sp>
        <p:nvSpPr>
          <p:cNvPr id="4" name="文字方塊 3">
            <a:extLst>
              <a:ext uri="{FF2B5EF4-FFF2-40B4-BE49-F238E27FC236}">
                <a16:creationId xmlns:a16="http://schemas.microsoft.com/office/drawing/2014/main" id="{E17DF037-5FC1-3527-FF04-F4640C5DB0F5}"/>
              </a:ext>
            </a:extLst>
          </p:cNvPr>
          <p:cNvSpPr txBox="1"/>
          <p:nvPr/>
        </p:nvSpPr>
        <p:spPr>
          <a:xfrm>
            <a:off x="9588406" y="4054260"/>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TN</a:t>
            </a:r>
          </a:p>
        </p:txBody>
      </p:sp>
      <p:sp>
        <p:nvSpPr>
          <p:cNvPr id="9" name="文字方塊 8">
            <a:extLst>
              <a:ext uri="{FF2B5EF4-FFF2-40B4-BE49-F238E27FC236}">
                <a16:creationId xmlns:a16="http://schemas.microsoft.com/office/drawing/2014/main" id="{96C062D6-75E5-3C1E-B3E4-D86DBB711EF4}"/>
              </a:ext>
            </a:extLst>
          </p:cNvPr>
          <p:cNvSpPr txBox="1"/>
          <p:nvPr/>
        </p:nvSpPr>
        <p:spPr>
          <a:xfrm>
            <a:off x="10845205" y="4051843"/>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FP</a:t>
            </a:r>
          </a:p>
        </p:txBody>
      </p:sp>
      <p:sp>
        <p:nvSpPr>
          <p:cNvPr id="11" name="文字方塊 10">
            <a:extLst>
              <a:ext uri="{FF2B5EF4-FFF2-40B4-BE49-F238E27FC236}">
                <a16:creationId xmlns:a16="http://schemas.microsoft.com/office/drawing/2014/main" id="{A1B25741-B0F2-58DF-9A12-D723FB0B7138}"/>
              </a:ext>
            </a:extLst>
          </p:cNvPr>
          <p:cNvSpPr txBox="1"/>
          <p:nvPr/>
        </p:nvSpPr>
        <p:spPr>
          <a:xfrm>
            <a:off x="9588405" y="4751153"/>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FN</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26</a:t>
            </a:fld>
            <a:endParaRPr lang="en-US"/>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a:t>AI</a:t>
            </a:r>
            <a:r>
              <a:rPr lang="zh-TW" altLang="en-US"/>
              <a:t>碩一 </a:t>
            </a:r>
            <a:r>
              <a:rPr lang="en-US" altLang="zh-TW"/>
              <a:t>111C71008 </a:t>
            </a:r>
            <a:r>
              <a:rPr lang="zh-TW" altLang="en-US"/>
              <a:t>何哲平</a:t>
            </a:r>
            <a:endParaRPr lang="en-US"/>
          </a:p>
        </p:txBody>
      </p:sp>
    </p:spTree>
    <p:extLst>
      <p:ext uri="{BB962C8B-B14F-4D97-AF65-F5344CB8AC3E}">
        <p14:creationId xmlns:p14="http://schemas.microsoft.com/office/powerpoint/2010/main" val="344046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圖片 16">
            <a:extLst>
              <a:ext uri="{FF2B5EF4-FFF2-40B4-BE49-F238E27FC236}">
                <a16:creationId xmlns:a16="http://schemas.microsoft.com/office/drawing/2014/main" id="{6583CD73-6DB1-1391-EA1E-8B415EC78FCB}"/>
              </a:ext>
            </a:extLst>
          </p:cNvPr>
          <p:cNvPicPr>
            <a:picLocks noChangeAspect="1"/>
          </p:cNvPicPr>
          <p:nvPr/>
        </p:nvPicPr>
        <p:blipFill>
          <a:blip r:embed="rId3"/>
          <a:stretch>
            <a:fillRect/>
          </a:stretch>
        </p:blipFill>
        <p:spPr>
          <a:xfrm>
            <a:off x="7446319" y="2717161"/>
            <a:ext cx="4320000" cy="1252482"/>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Second PLA Validation</a:t>
            </a:r>
            <a:endParaRPr lang="zh-TW" altLang="en-US"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latin typeface="微軟正黑體" panose="020B0604030504040204" pitchFamily="34" charset="-120"/>
                <a:ea typeface="微軟正黑體" panose="020B0604030504040204" pitchFamily="34" charset="-120"/>
              </a:rPr>
              <a:t>9</a:t>
            </a:r>
            <a:r>
              <a:rPr lang="zh-TW" altLang="en-US" dirty="0">
                <a:latin typeface="微軟正黑體" panose="020B0604030504040204" pitchFamily="34" charset="-120"/>
                <a:ea typeface="微軟正黑體" panose="020B0604030504040204" pitchFamily="34" charset="-120"/>
              </a:rPr>
              <a:t>個；答錯</a:t>
            </a:r>
            <a:r>
              <a:rPr lang="en-US" altLang="zh-TW" dirty="0">
                <a:latin typeface="微軟正黑體" panose="020B0604030504040204" pitchFamily="34" charset="-120"/>
                <a:ea typeface="微軟正黑體" panose="020B0604030504040204" pitchFamily="34" charset="-120"/>
              </a:rPr>
              <a:t>1.0</a:t>
            </a:r>
            <a:r>
              <a:rPr lang="zh-TW" altLang="en-US" dirty="0">
                <a:latin typeface="微軟正黑體" panose="020B0604030504040204" pitchFamily="34" charset="-120"/>
                <a:ea typeface="微軟正黑體" panose="020B0604030504040204" pitchFamily="34" charset="-120"/>
              </a:rPr>
              <a:t>個</a:t>
            </a:r>
          </a:p>
          <a:p>
            <a:r>
              <a:rPr lang="zh-TW" altLang="en-US" dirty="0">
                <a:latin typeface="微軟正黑體" panose="020B0604030504040204" pitchFamily="34" charset="-120"/>
                <a:ea typeface="微軟正黑體" panose="020B0604030504040204" pitchFamily="34" charset="-120"/>
              </a:rPr>
              <a:t>判斷錯誤的資料：</a:t>
            </a:r>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511862" y="1528161"/>
            <a:ext cx="2236759" cy="400110"/>
          </a:xfrm>
          <a:prstGeom prst="rect">
            <a:avLst/>
          </a:prstGeom>
          <a:noFill/>
        </p:spPr>
        <p:txBody>
          <a:bodyPr wrap="square">
            <a:spAutoFit/>
          </a:bodyPr>
          <a:lstStyle/>
          <a:p>
            <a:pPr algn="r"/>
            <a:r>
              <a:rPr lang="zh-TW" altLang="en-US" sz="2000" dirty="0">
                <a:latin typeface="微軟正黑體" panose="020B0604030504040204" pitchFamily="34" charset="-120"/>
                <a:ea typeface="微軟正黑體" panose="020B0604030504040204" pitchFamily="34" charset="-120"/>
              </a:rPr>
              <a:t>區分</a:t>
            </a:r>
            <a:r>
              <a:rPr lang="en-US" altLang="zh-TW" sz="2000" dirty="0">
                <a:latin typeface="微軟正黑體" panose="020B0604030504040204" pitchFamily="34" charset="-120"/>
                <a:ea typeface="微軟正黑體" panose="020B0604030504040204" pitchFamily="34" charset="-120"/>
              </a:rPr>
              <a:t>versicolor</a:t>
            </a:r>
          </a:p>
        </p:txBody>
      </p:sp>
      <p:pic>
        <p:nvPicPr>
          <p:cNvPr id="9" name="圖片 8">
            <a:extLst>
              <a:ext uri="{FF2B5EF4-FFF2-40B4-BE49-F238E27FC236}">
                <a16:creationId xmlns:a16="http://schemas.microsoft.com/office/drawing/2014/main" id="{8C108B3F-2F13-CD29-172C-73C430AFF1BE}"/>
              </a:ext>
            </a:extLst>
          </p:cNvPr>
          <p:cNvPicPr>
            <a:picLocks noChangeAspect="1"/>
          </p:cNvPicPr>
          <p:nvPr/>
        </p:nvPicPr>
        <p:blipFill>
          <a:blip r:embed="rId4"/>
          <a:stretch>
            <a:fillRect/>
          </a:stretch>
        </p:blipFill>
        <p:spPr>
          <a:xfrm>
            <a:off x="569030" y="3286457"/>
            <a:ext cx="4801270" cy="876422"/>
          </a:xfrm>
          <a:prstGeom prst="rect">
            <a:avLst/>
          </a:prstGeom>
          <a:noFill/>
          <a:ln w="3175">
            <a:solidFill>
              <a:schemeClr val="tx1"/>
            </a:solidFill>
          </a:ln>
        </p:spPr>
      </p:pic>
      <p:sp>
        <p:nvSpPr>
          <p:cNvPr id="18" name="文字方塊 17">
            <a:extLst>
              <a:ext uri="{FF2B5EF4-FFF2-40B4-BE49-F238E27FC236}">
                <a16:creationId xmlns:a16="http://schemas.microsoft.com/office/drawing/2014/main" id="{F4B10B88-99B8-702C-F5CA-32BF24D46E99}"/>
              </a:ext>
            </a:extLst>
          </p:cNvPr>
          <p:cNvSpPr txBox="1"/>
          <p:nvPr/>
        </p:nvSpPr>
        <p:spPr>
          <a:xfrm>
            <a:off x="9122126" y="2203242"/>
            <a:ext cx="2644193" cy="461665"/>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Predict</a:t>
            </a:r>
            <a:r>
              <a:rPr lang="zh-TW" altLang="en-US" sz="2400" dirty="0">
                <a:latin typeface="微軟正黑體" panose="020B0604030504040204" pitchFamily="34" charset="-120"/>
                <a:ea typeface="微軟正黑體" panose="020B0604030504040204" pitchFamily="34" charset="-120"/>
              </a:rPr>
              <a:t>（預測）</a:t>
            </a:r>
            <a:endParaRPr lang="en-US" altLang="zh-TW" sz="2400" dirty="0">
              <a:latin typeface="微軟正黑體" panose="020B0604030504040204" pitchFamily="34" charset="-120"/>
              <a:ea typeface="微軟正黑體" panose="020B0604030504040204" pitchFamily="34" charset="-120"/>
            </a:endParaRPr>
          </a:p>
        </p:txBody>
      </p:sp>
      <p:sp>
        <p:nvSpPr>
          <p:cNvPr id="19" name="文字方塊 18">
            <a:extLst>
              <a:ext uri="{FF2B5EF4-FFF2-40B4-BE49-F238E27FC236}">
                <a16:creationId xmlns:a16="http://schemas.microsoft.com/office/drawing/2014/main" id="{449E632D-5008-9C8F-0827-C292D5A80967}"/>
              </a:ext>
            </a:extLst>
          </p:cNvPr>
          <p:cNvSpPr txBox="1"/>
          <p:nvPr/>
        </p:nvSpPr>
        <p:spPr>
          <a:xfrm>
            <a:off x="6258663" y="3138646"/>
            <a:ext cx="1126078" cy="830997"/>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Label</a:t>
            </a:r>
          </a:p>
          <a:p>
            <a:pPr algn="ctr"/>
            <a:r>
              <a:rPr lang="zh-TW" altLang="en-US" sz="2400" dirty="0">
                <a:latin typeface="微軟正黑體" panose="020B0604030504040204" pitchFamily="34" charset="-120"/>
                <a:ea typeface="微軟正黑體" panose="020B0604030504040204" pitchFamily="34" charset="-120"/>
              </a:rPr>
              <a:t>（真實）</a:t>
            </a:r>
            <a:endParaRPr lang="en-US" altLang="zh-TW" sz="2400" dirty="0">
              <a:latin typeface="微軟正黑體" panose="020B0604030504040204" pitchFamily="34" charset="-120"/>
              <a:ea typeface="微軟正黑體" panose="020B0604030504040204" pitchFamily="34" charset="-120"/>
            </a:endParaRPr>
          </a:p>
        </p:txBody>
      </p:sp>
      <p:sp>
        <p:nvSpPr>
          <p:cNvPr id="3" name="文字方塊 2">
            <a:extLst>
              <a:ext uri="{FF2B5EF4-FFF2-40B4-BE49-F238E27FC236}">
                <a16:creationId xmlns:a16="http://schemas.microsoft.com/office/drawing/2014/main" id="{6726164E-6BE0-0D3E-85C4-5CA4C28F5749}"/>
              </a:ext>
            </a:extLst>
          </p:cNvPr>
          <p:cNvSpPr txBox="1"/>
          <p:nvPr/>
        </p:nvSpPr>
        <p:spPr>
          <a:xfrm>
            <a:off x="11233700" y="3560131"/>
            <a:ext cx="360978"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TP</a:t>
            </a:r>
          </a:p>
        </p:txBody>
      </p:sp>
      <p:sp>
        <p:nvSpPr>
          <p:cNvPr id="4" name="文字方塊 3">
            <a:extLst>
              <a:ext uri="{FF2B5EF4-FFF2-40B4-BE49-F238E27FC236}">
                <a16:creationId xmlns:a16="http://schemas.microsoft.com/office/drawing/2014/main" id="{53AB0E24-1F8E-305E-0292-98FBAC571274}"/>
              </a:ext>
            </a:extLst>
          </p:cNvPr>
          <p:cNvSpPr txBox="1"/>
          <p:nvPr/>
        </p:nvSpPr>
        <p:spPr>
          <a:xfrm>
            <a:off x="9994313" y="3108314"/>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TN</a:t>
            </a:r>
          </a:p>
        </p:txBody>
      </p:sp>
      <p:sp>
        <p:nvSpPr>
          <p:cNvPr id="7" name="文字方塊 6">
            <a:extLst>
              <a:ext uri="{FF2B5EF4-FFF2-40B4-BE49-F238E27FC236}">
                <a16:creationId xmlns:a16="http://schemas.microsoft.com/office/drawing/2014/main" id="{5B4AB753-3878-38B2-9223-ED08E4A78A26}"/>
              </a:ext>
            </a:extLst>
          </p:cNvPr>
          <p:cNvSpPr txBox="1"/>
          <p:nvPr/>
        </p:nvSpPr>
        <p:spPr>
          <a:xfrm>
            <a:off x="11173581" y="3105566"/>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FP</a:t>
            </a:r>
          </a:p>
        </p:txBody>
      </p:sp>
      <p:sp>
        <p:nvSpPr>
          <p:cNvPr id="8" name="文字方塊 7">
            <a:extLst>
              <a:ext uri="{FF2B5EF4-FFF2-40B4-BE49-F238E27FC236}">
                <a16:creationId xmlns:a16="http://schemas.microsoft.com/office/drawing/2014/main" id="{5483169B-4E93-F6D2-3CC7-A7ED8F726C4B}"/>
              </a:ext>
            </a:extLst>
          </p:cNvPr>
          <p:cNvSpPr txBox="1"/>
          <p:nvPr/>
        </p:nvSpPr>
        <p:spPr>
          <a:xfrm>
            <a:off x="9994312" y="3560130"/>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FN</a:t>
            </a:r>
          </a:p>
        </p:txBody>
      </p:sp>
      <p:sp>
        <p:nvSpPr>
          <p:cNvPr id="10" name="內容版面配置區 4">
            <a:extLst>
              <a:ext uri="{FF2B5EF4-FFF2-40B4-BE49-F238E27FC236}">
                <a16:creationId xmlns:a16="http://schemas.microsoft.com/office/drawing/2014/main" id="{3B83822D-D8A5-1CFF-B925-D93D13228D7A}"/>
              </a:ext>
            </a:extLst>
          </p:cNvPr>
          <p:cNvSpPr txBox="1">
            <a:spLocks/>
          </p:cNvSpPr>
          <p:nvPr/>
        </p:nvSpPr>
        <p:spPr>
          <a:xfrm>
            <a:off x="7384741" y="4163411"/>
            <a:ext cx="4381578" cy="251361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TW" altLang="en-US" b="1" dirty="0">
                <a:latin typeface="微軟正黑體" panose="020B0604030504040204" pitchFamily="34" charset="-120"/>
                <a:ea typeface="微軟正黑體" panose="020B0604030504040204" pitchFamily="34" charset="-120"/>
              </a:rPr>
              <a:t>正確率：</a:t>
            </a:r>
            <a:r>
              <a:rPr lang="en-US" altLang="zh-TW" b="1" dirty="0">
                <a:latin typeface="微軟正黑體" panose="020B0604030504040204" pitchFamily="34" charset="-120"/>
                <a:ea typeface="微軟正黑體" panose="020B0604030504040204" pitchFamily="34" charset="-120"/>
              </a:rPr>
              <a:t>90.0%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Precision</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83.33%</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100.0%</a:t>
            </a:r>
          </a:p>
          <a:p>
            <a:pPr>
              <a:buFont typeface="Wingdings" panose="05000000000000000000" pitchFamily="2" charset="2"/>
              <a:buChar char="Ø"/>
            </a:pPr>
            <a:endParaRPr lang="en-US" altLang="zh-TW" b="1"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11" name="投影片編號版面配置區 10">
            <a:extLst>
              <a:ext uri="{FF2B5EF4-FFF2-40B4-BE49-F238E27FC236}">
                <a16:creationId xmlns:a16="http://schemas.microsoft.com/office/drawing/2014/main" id="{87F6B99B-D8D8-1B1D-78F0-DA3ABF4798A6}"/>
              </a:ext>
            </a:extLst>
          </p:cNvPr>
          <p:cNvSpPr>
            <a:spLocks noGrp="1"/>
          </p:cNvSpPr>
          <p:nvPr>
            <p:ph type="sldNum" sz="quarter" idx="12"/>
          </p:nvPr>
        </p:nvSpPr>
        <p:spPr/>
        <p:txBody>
          <a:bodyPr/>
          <a:lstStyle/>
          <a:p>
            <a:fld id="{B2DC25EE-239B-4C5F-AAD1-255A7D5F1EE2}" type="slidenum">
              <a:rPr lang="en-US" smtClean="0"/>
              <a:t>27</a:t>
            </a:fld>
            <a:endParaRPr lang="en-US"/>
          </a:p>
        </p:txBody>
      </p:sp>
      <p:sp>
        <p:nvSpPr>
          <p:cNvPr id="12" name="頁尾版面配置區 11">
            <a:extLst>
              <a:ext uri="{FF2B5EF4-FFF2-40B4-BE49-F238E27FC236}">
                <a16:creationId xmlns:a16="http://schemas.microsoft.com/office/drawing/2014/main" id="{DCFC37B6-699B-85F6-25F4-69A90ACF499C}"/>
              </a:ext>
            </a:extLst>
          </p:cNvPr>
          <p:cNvSpPr>
            <a:spLocks noGrp="1"/>
          </p:cNvSpPr>
          <p:nvPr>
            <p:ph type="ftr" sz="quarter" idx="11"/>
          </p:nvPr>
        </p:nvSpPr>
        <p:spPr/>
        <p:txBody>
          <a:bodyPr/>
          <a:lstStyle/>
          <a:p>
            <a:r>
              <a:rPr lang="zh-TW" altLang="en-US"/>
              <a:t>創新</a:t>
            </a:r>
            <a:r>
              <a:rPr lang="en-US" altLang="zh-TW"/>
              <a:t>AI</a:t>
            </a:r>
            <a:r>
              <a:rPr lang="zh-TW" altLang="en-US"/>
              <a:t>碩一 </a:t>
            </a:r>
            <a:r>
              <a:rPr lang="en-US" altLang="zh-TW"/>
              <a:t>111C71008 </a:t>
            </a:r>
            <a:r>
              <a:rPr lang="zh-TW" altLang="en-US"/>
              <a:t>何哲平</a:t>
            </a:r>
            <a:endParaRPr lang="en-US"/>
          </a:p>
        </p:txBody>
      </p:sp>
    </p:spTree>
    <p:extLst>
      <p:ext uri="{BB962C8B-B14F-4D97-AF65-F5344CB8AC3E}">
        <p14:creationId xmlns:p14="http://schemas.microsoft.com/office/powerpoint/2010/main" val="2183989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Validation</a:t>
            </a:r>
            <a:endParaRPr lang="zh-TW" altLang="en-US" dirty="0">
              <a:latin typeface="微軟正黑體" panose="020B0604030504040204" pitchFamily="34" charset="-120"/>
              <a:ea typeface="微軟正黑體" panose="020B0604030504040204" pitchFamily="34" charset="-120"/>
            </a:endParaRPr>
          </a:p>
        </p:txBody>
      </p:sp>
      <p:graphicFrame>
        <p:nvGraphicFramePr>
          <p:cNvPr id="13" name="內容版面配置區 12">
            <a:extLst>
              <a:ext uri="{FF2B5EF4-FFF2-40B4-BE49-F238E27FC236}">
                <a16:creationId xmlns:a16="http://schemas.microsoft.com/office/drawing/2014/main" id="{2F77E6C2-5E46-F4FA-3912-ED26F03148D0}"/>
              </a:ext>
            </a:extLst>
          </p:cNvPr>
          <p:cNvGraphicFramePr>
            <a:graphicFrameLocks noGrp="1"/>
          </p:cNvGraphicFramePr>
          <p:nvPr>
            <p:ph idx="1"/>
            <p:extLst>
              <p:ext uri="{D42A27DB-BD31-4B8C-83A1-F6EECF244321}">
                <p14:modId xmlns:p14="http://schemas.microsoft.com/office/powerpoint/2010/main" val="2359142187"/>
              </p:ext>
            </p:extLst>
          </p:nvPr>
        </p:nvGraphicFramePr>
        <p:xfrm>
          <a:off x="588580" y="2175641"/>
          <a:ext cx="11109434" cy="4372305"/>
        </p:xfrm>
        <a:graphic>
          <a:graphicData uri="http://schemas.openxmlformats.org/drawingml/2006/table">
            <a:tbl>
              <a:tblPr/>
              <a:tblGrid>
                <a:gridCol w="1536310">
                  <a:extLst>
                    <a:ext uri="{9D8B030D-6E8A-4147-A177-3AD203B41FA5}">
                      <a16:colId xmlns:a16="http://schemas.microsoft.com/office/drawing/2014/main" val="2600284262"/>
                    </a:ext>
                  </a:extLst>
                </a:gridCol>
                <a:gridCol w="3120628">
                  <a:extLst>
                    <a:ext uri="{9D8B030D-6E8A-4147-A177-3AD203B41FA5}">
                      <a16:colId xmlns:a16="http://schemas.microsoft.com/office/drawing/2014/main" val="3255737191"/>
                    </a:ext>
                  </a:extLst>
                </a:gridCol>
                <a:gridCol w="1757153">
                  <a:extLst>
                    <a:ext uri="{9D8B030D-6E8A-4147-A177-3AD203B41FA5}">
                      <a16:colId xmlns:a16="http://schemas.microsoft.com/office/drawing/2014/main" val="3717243654"/>
                    </a:ext>
                  </a:extLst>
                </a:gridCol>
                <a:gridCol w="2506103">
                  <a:extLst>
                    <a:ext uri="{9D8B030D-6E8A-4147-A177-3AD203B41FA5}">
                      <a16:colId xmlns:a16="http://schemas.microsoft.com/office/drawing/2014/main" val="2272150096"/>
                    </a:ext>
                  </a:extLst>
                </a:gridCol>
                <a:gridCol w="2189240">
                  <a:extLst>
                    <a:ext uri="{9D8B030D-6E8A-4147-A177-3AD203B41FA5}">
                      <a16:colId xmlns:a16="http://schemas.microsoft.com/office/drawing/2014/main" val="1376125155"/>
                    </a:ext>
                  </a:extLst>
                </a:gridCol>
              </a:tblGrid>
              <a:tr h="874461">
                <a:tc>
                  <a:txBody>
                    <a:bodyPr/>
                    <a:lstStyle/>
                    <a:p>
                      <a:pPr algn="l" fontAlgn="ctr"/>
                      <a:endParaRPr lang="zh-TW" alt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l" fontAlgn="ctr"/>
                      <a:endParaRPr lang="zh-TW" alt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gridSpan="3">
                  <a:txBody>
                    <a:bodyPr/>
                    <a:lstStyle/>
                    <a:p>
                      <a:pPr algn="ctr" fontAlgn="ctr"/>
                      <a:r>
                        <a:rPr lang="zh-TW" altLang="en-US" sz="3000" u="none" strike="noStrike">
                          <a:effectLst/>
                          <a:latin typeface="微軟正黑體" panose="020B0604030504040204" pitchFamily="34" charset="-120"/>
                          <a:ea typeface="微軟正黑體" panose="020B0604030504040204" pitchFamily="34" charset="-120"/>
                        </a:rPr>
                        <a:t>預測</a:t>
                      </a:r>
                      <a:endParaRPr lang="zh-TW" altLang="en-US" sz="3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874920817"/>
                  </a:ext>
                </a:extLst>
              </a:tr>
              <a:tr h="874461">
                <a:tc>
                  <a:txBody>
                    <a:bodyPr/>
                    <a:lstStyle/>
                    <a:p>
                      <a:pPr algn="l" fontAlgn="ctr"/>
                      <a:endParaRPr lang="zh-TW" alt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Validation</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err="1">
                          <a:effectLst/>
                          <a:latin typeface="微軟正黑體" panose="020B0604030504040204" pitchFamily="34" charset="-120"/>
                          <a:ea typeface="微軟正黑體" panose="020B0604030504040204" pitchFamily="34" charset="-120"/>
                        </a:rPr>
                        <a:t>Setosa</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a:effectLst/>
                          <a:latin typeface="微軟正黑體" panose="020B0604030504040204" pitchFamily="34" charset="-120"/>
                          <a:ea typeface="微軟正黑體" panose="020B0604030504040204" pitchFamily="34" charset="-120"/>
                        </a:rPr>
                        <a:t>Versicolor</a:t>
                      </a:r>
                      <a:endParaRPr lang="en-US" sz="3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a:effectLst/>
                          <a:latin typeface="微軟正黑體" panose="020B0604030504040204" pitchFamily="34" charset="-120"/>
                          <a:ea typeface="微軟正黑體" panose="020B0604030504040204" pitchFamily="34" charset="-120"/>
                        </a:rPr>
                        <a:t>Virginica</a:t>
                      </a:r>
                      <a:endParaRPr lang="en-US" sz="3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008696977"/>
                  </a:ext>
                </a:extLst>
              </a:tr>
              <a:tr h="874461">
                <a:tc rowSpan="3">
                  <a:txBody>
                    <a:bodyPr/>
                    <a:lstStyle/>
                    <a:p>
                      <a:pPr algn="ctr" fontAlgn="ctr"/>
                      <a:r>
                        <a:rPr lang="zh-TW" altLang="en-US" sz="3000" u="none" strike="noStrike">
                          <a:effectLst/>
                          <a:latin typeface="微軟正黑體" panose="020B0604030504040204" pitchFamily="34" charset="-120"/>
                          <a:ea typeface="微軟正黑體" panose="020B0604030504040204" pitchFamily="34" charset="-120"/>
                        </a:rPr>
                        <a:t>真實</a:t>
                      </a:r>
                      <a:endParaRPr lang="zh-TW" altLang="en-US" sz="3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a:effectLst/>
                          <a:latin typeface="微軟正黑體" panose="020B0604030504040204" pitchFamily="34" charset="-120"/>
                          <a:ea typeface="微軟正黑體" panose="020B0604030504040204" pitchFamily="34" charset="-120"/>
                        </a:rPr>
                        <a:t>Setosa</a:t>
                      </a:r>
                      <a:endParaRPr lang="en-US" sz="3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5</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0</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a:effectLst/>
                          <a:latin typeface="微軟正黑體" panose="020B0604030504040204" pitchFamily="34" charset="-120"/>
                          <a:ea typeface="微軟正黑體" panose="020B0604030504040204" pitchFamily="34" charset="-120"/>
                        </a:rPr>
                        <a:t>0</a:t>
                      </a:r>
                      <a:endParaRPr lang="en-US" altLang="zh-TW" sz="3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4061777163"/>
                  </a:ext>
                </a:extLst>
              </a:tr>
              <a:tr h="874461">
                <a:tc vMerge="1">
                  <a:txBody>
                    <a:bodyPr/>
                    <a:lstStyle/>
                    <a:p>
                      <a:endParaRPr lang="zh-TW" altLang="en-US"/>
                    </a:p>
                  </a:txBody>
                  <a:tcPr/>
                </a:tc>
                <a:tc>
                  <a:txBody>
                    <a:bodyPr/>
                    <a:lstStyle/>
                    <a:p>
                      <a:pPr algn="ctr" fontAlgn="ctr"/>
                      <a:r>
                        <a:rPr lang="en-US" sz="3000" u="none" strike="noStrike">
                          <a:effectLst/>
                          <a:latin typeface="微軟正黑體" panose="020B0604030504040204" pitchFamily="34" charset="-120"/>
                          <a:ea typeface="微軟正黑體" panose="020B0604030504040204" pitchFamily="34" charset="-120"/>
                        </a:rPr>
                        <a:t>Versicolor</a:t>
                      </a:r>
                      <a:endParaRPr lang="en-US" sz="3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a:effectLst/>
                          <a:latin typeface="微軟正黑體" panose="020B0604030504040204" pitchFamily="34" charset="-120"/>
                          <a:ea typeface="微軟正黑體" panose="020B0604030504040204" pitchFamily="34" charset="-120"/>
                        </a:rPr>
                        <a:t>X</a:t>
                      </a:r>
                      <a:endParaRPr lang="en-US" sz="3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5</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0</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3485949276"/>
                  </a:ext>
                </a:extLst>
              </a:tr>
              <a:tr h="874461">
                <a:tc vMerge="1">
                  <a:txBody>
                    <a:bodyPr/>
                    <a:lstStyle/>
                    <a:p>
                      <a:endParaRPr lang="zh-TW" altLang="en-US"/>
                    </a:p>
                  </a:txBody>
                  <a:tcPr/>
                </a:tc>
                <a:tc>
                  <a:txBody>
                    <a:bodyPr/>
                    <a:lstStyle/>
                    <a:p>
                      <a:pPr algn="ctr" fontAlgn="ctr"/>
                      <a:r>
                        <a:rPr lang="en-US" sz="3000" u="none" strike="noStrike">
                          <a:effectLst/>
                          <a:latin typeface="微軟正黑體" panose="020B0604030504040204" pitchFamily="34" charset="-120"/>
                          <a:ea typeface="微軟正黑體" panose="020B0604030504040204" pitchFamily="34" charset="-120"/>
                        </a:rPr>
                        <a:t>Virginica</a:t>
                      </a:r>
                      <a:endParaRPr lang="en-US" sz="3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a:effectLst/>
                          <a:latin typeface="微軟正黑體" panose="020B0604030504040204" pitchFamily="34" charset="-120"/>
                          <a:ea typeface="微軟正黑體" panose="020B0604030504040204" pitchFamily="34" charset="-120"/>
                        </a:rPr>
                        <a:t>X</a:t>
                      </a:r>
                      <a:endParaRPr lang="en-US" sz="3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1</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4</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2205342311"/>
                  </a:ext>
                </a:extLst>
              </a:tr>
            </a:tbl>
          </a:graphicData>
        </a:graphic>
      </p:graphicFrame>
    </p:spTree>
    <p:extLst>
      <p:ext uri="{BB962C8B-B14F-4D97-AF65-F5344CB8AC3E}">
        <p14:creationId xmlns:p14="http://schemas.microsoft.com/office/powerpoint/2010/main" val="1983332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圖片 14">
            <a:extLst>
              <a:ext uri="{FF2B5EF4-FFF2-40B4-BE49-F238E27FC236}">
                <a16:creationId xmlns:a16="http://schemas.microsoft.com/office/drawing/2014/main" id="{2BA6E6CA-52F2-762C-EE18-2EDB2E0CDE29}"/>
              </a:ext>
            </a:extLst>
          </p:cNvPr>
          <p:cNvPicPr>
            <a:picLocks noChangeAspect="1"/>
          </p:cNvPicPr>
          <p:nvPr/>
        </p:nvPicPr>
        <p:blipFill>
          <a:blip r:embed="rId3"/>
          <a:stretch>
            <a:fillRect/>
          </a:stretch>
        </p:blipFill>
        <p:spPr>
          <a:xfrm>
            <a:off x="7020871" y="2907792"/>
            <a:ext cx="4584613" cy="1800000"/>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First PLA Test</a:t>
            </a:r>
            <a:endParaRPr lang="zh-TW" altLang="en-US"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latin typeface="微軟正黑體" panose="020B0604030504040204" pitchFamily="34" charset="-120"/>
                <a:ea typeface="微軟正黑體" panose="020B0604030504040204" pitchFamily="34" charset="-120"/>
              </a:rPr>
              <a:t>30</a:t>
            </a:r>
            <a:r>
              <a:rPr lang="zh-TW" altLang="en-US" dirty="0">
                <a:latin typeface="微軟正黑體" panose="020B0604030504040204" pitchFamily="34" charset="-120"/>
                <a:ea typeface="微軟正黑體" panose="020B0604030504040204" pitchFamily="34" charset="-120"/>
              </a:rPr>
              <a:t>個；答錯</a:t>
            </a:r>
            <a:r>
              <a:rPr lang="en-US" altLang="zh-TW" dirty="0">
                <a:latin typeface="微軟正黑體" panose="020B0604030504040204" pitchFamily="34" charset="-120"/>
                <a:ea typeface="微軟正黑體" panose="020B0604030504040204" pitchFamily="34" charset="-120"/>
              </a:rPr>
              <a:t>0</a:t>
            </a:r>
            <a:r>
              <a:rPr lang="zh-TW" altLang="en-US" dirty="0">
                <a:latin typeface="微軟正黑體" panose="020B0604030504040204" pitchFamily="34" charset="-120"/>
                <a:ea typeface="微軟正黑體" panose="020B0604030504040204" pitchFamily="34" charset="-120"/>
              </a:rPr>
              <a:t>個</a:t>
            </a:r>
          </a:p>
          <a:p>
            <a:pPr>
              <a:buFont typeface="Wingdings" panose="05000000000000000000" pitchFamily="2" charset="2"/>
              <a:buChar char="Ø"/>
            </a:pPr>
            <a:r>
              <a:rPr lang="zh-TW" altLang="en-US" dirty="0">
                <a:latin typeface="微軟正黑體" panose="020B0604030504040204" pitchFamily="34" charset="-120"/>
                <a:ea typeface="微軟正黑體" panose="020B0604030504040204" pitchFamily="34" charset="-120"/>
              </a:rPr>
              <a:t>正確率：</a:t>
            </a:r>
            <a:r>
              <a:rPr lang="en-US" altLang="zh-TW" dirty="0">
                <a:latin typeface="微軟正黑體" panose="020B0604030504040204" pitchFamily="34" charset="-120"/>
                <a:ea typeface="微軟正黑體" panose="020B0604030504040204" pitchFamily="34" charset="-120"/>
              </a:rPr>
              <a:t>100.0%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Precision</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100.0%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100.0%</a:t>
            </a: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zh-TW" altLang="en-US" sz="2000" dirty="0">
                <a:latin typeface="微軟正黑體" panose="020B0604030504040204" pitchFamily="34" charset="-120"/>
                <a:ea typeface="微軟正黑體" panose="020B0604030504040204" pitchFamily="34" charset="-120"/>
              </a:rPr>
              <a:t>區分</a:t>
            </a:r>
            <a:r>
              <a:rPr lang="en-US" altLang="zh-TW" sz="2000" dirty="0" err="1">
                <a:latin typeface="微軟正黑體" panose="020B0604030504040204" pitchFamily="34" charset="-120"/>
                <a:ea typeface="微軟正黑體" panose="020B0604030504040204" pitchFamily="34" charset="-120"/>
              </a:rPr>
              <a:t>Setosa</a:t>
            </a:r>
            <a:endParaRPr lang="en-US" altLang="zh-TW" sz="2000" dirty="0">
              <a:latin typeface="微軟正黑體" panose="020B0604030504040204" pitchFamily="34" charset="-120"/>
              <a:ea typeface="微軟正黑體" panose="020B0604030504040204" pitchFamily="34" charset="-120"/>
            </a:endParaRPr>
          </a:p>
        </p:txBody>
      </p:sp>
      <p:sp>
        <p:nvSpPr>
          <p:cNvPr id="16" name="文字方塊 15">
            <a:extLst>
              <a:ext uri="{FF2B5EF4-FFF2-40B4-BE49-F238E27FC236}">
                <a16:creationId xmlns:a16="http://schemas.microsoft.com/office/drawing/2014/main" id="{AF5A5FF8-0883-15CE-3D1A-ADF618502C17}"/>
              </a:ext>
            </a:extLst>
          </p:cNvPr>
          <p:cNvSpPr txBox="1"/>
          <p:nvPr/>
        </p:nvSpPr>
        <p:spPr>
          <a:xfrm>
            <a:off x="8961291" y="2404810"/>
            <a:ext cx="2644193" cy="461665"/>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Predict</a:t>
            </a:r>
            <a:r>
              <a:rPr lang="zh-TW" altLang="en-US" sz="2400" dirty="0">
                <a:latin typeface="微軟正黑體" panose="020B0604030504040204" pitchFamily="34" charset="-120"/>
                <a:ea typeface="微軟正黑體" panose="020B0604030504040204" pitchFamily="34" charset="-120"/>
              </a:rPr>
              <a:t>（預測）</a:t>
            </a:r>
            <a:endParaRPr lang="en-US" altLang="zh-TW" sz="2400" dirty="0">
              <a:latin typeface="微軟正黑體" panose="020B0604030504040204" pitchFamily="34" charset="-120"/>
              <a:ea typeface="微軟正黑體" panose="020B0604030504040204" pitchFamily="34" charset="-120"/>
            </a:endParaRPr>
          </a:p>
        </p:txBody>
      </p:sp>
      <p:sp>
        <p:nvSpPr>
          <p:cNvPr id="17" name="文字方塊 16">
            <a:extLst>
              <a:ext uri="{FF2B5EF4-FFF2-40B4-BE49-F238E27FC236}">
                <a16:creationId xmlns:a16="http://schemas.microsoft.com/office/drawing/2014/main" id="{22E5A21B-B398-EB66-216F-1AD5030DD28F}"/>
              </a:ext>
            </a:extLst>
          </p:cNvPr>
          <p:cNvSpPr txBox="1"/>
          <p:nvPr/>
        </p:nvSpPr>
        <p:spPr>
          <a:xfrm>
            <a:off x="5894793" y="3636344"/>
            <a:ext cx="1126078" cy="830997"/>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Label</a:t>
            </a:r>
          </a:p>
          <a:p>
            <a:pPr algn="ctr"/>
            <a:r>
              <a:rPr lang="zh-TW" altLang="en-US" sz="2400" dirty="0">
                <a:latin typeface="微軟正黑體" panose="020B0604030504040204" pitchFamily="34" charset="-120"/>
                <a:ea typeface="微軟正黑體" panose="020B0604030504040204" pitchFamily="34" charset="-120"/>
              </a:rPr>
              <a:t>（真實）</a:t>
            </a:r>
            <a:endParaRPr lang="en-US" altLang="zh-TW" sz="2400" dirty="0">
              <a:latin typeface="微軟正黑體" panose="020B0604030504040204" pitchFamily="34" charset="-120"/>
              <a:ea typeface="微軟正黑體" panose="020B0604030504040204" pitchFamily="34" charset="-120"/>
            </a:endParaRPr>
          </a:p>
        </p:txBody>
      </p:sp>
      <p:sp>
        <p:nvSpPr>
          <p:cNvPr id="3" name="文字方塊 2">
            <a:extLst>
              <a:ext uri="{FF2B5EF4-FFF2-40B4-BE49-F238E27FC236}">
                <a16:creationId xmlns:a16="http://schemas.microsoft.com/office/drawing/2014/main" id="{F55C882A-665B-DA1A-3AFE-B784DF9FF55E}"/>
              </a:ext>
            </a:extLst>
          </p:cNvPr>
          <p:cNvSpPr txBox="1"/>
          <p:nvPr/>
        </p:nvSpPr>
        <p:spPr>
          <a:xfrm>
            <a:off x="10892658" y="4087894"/>
            <a:ext cx="360978"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TP</a:t>
            </a:r>
          </a:p>
        </p:txBody>
      </p:sp>
      <p:sp>
        <p:nvSpPr>
          <p:cNvPr id="4" name="文字方塊 3">
            <a:extLst>
              <a:ext uri="{FF2B5EF4-FFF2-40B4-BE49-F238E27FC236}">
                <a16:creationId xmlns:a16="http://schemas.microsoft.com/office/drawing/2014/main" id="{E9909280-B405-654B-E3BB-11F6C5531006}"/>
              </a:ext>
            </a:extLst>
          </p:cNvPr>
          <p:cNvSpPr txBox="1"/>
          <p:nvPr/>
        </p:nvSpPr>
        <p:spPr>
          <a:xfrm>
            <a:off x="9630760" y="3497843"/>
            <a:ext cx="421097" cy="276999"/>
          </a:xfrm>
          <a:prstGeom prst="rect">
            <a:avLst/>
          </a:prstGeom>
          <a:noFill/>
        </p:spPr>
        <p:txBody>
          <a:bodyPr wrap="square">
            <a:spAutoFit/>
          </a:bodyPr>
          <a:lstStyle/>
          <a:p>
            <a:pPr algn="r"/>
            <a:r>
              <a:rPr lang="en-US" altLang="zh-TW" sz="1200">
                <a:latin typeface="微軟正黑體" panose="020B0604030504040204" pitchFamily="34" charset="-120"/>
                <a:ea typeface="微軟正黑體" panose="020B0604030504040204" pitchFamily="34" charset="-120"/>
              </a:rPr>
              <a:t>TN</a:t>
            </a:r>
            <a:endParaRPr lang="en-US" altLang="zh-TW" sz="1200" dirty="0">
              <a:latin typeface="微軟正黑體" panose="020B0604030504040204" pitchFamily="34" charset="-120"/>
              <a:ea typeface="微軟正黑體" panose="020B0604030504040204" pitchFamily="34" charset="-120"/>
            </a:endParaRPr>
          </a:p>
        </p:txBody>
      </p:sp>
      <p:sp>
        <p:nvSpPr>
          <p:cNvPr id="7" name="文字方塊 6">
            <a:extLst>
              <a:ext uri="{FF2B5EF4-FFF2-40B4-BE49-F238E27FC236}">
                <a16:creationId xmlns:a16="http://schemas.microsoft.com/office/drawing/2014/main" id="{AAFB37E0-9523-CCD3-7147-8136D2015331}"/>
              </a:ext>
            </a:extLst>
          </p:cNvPr>
          <p:cNvSpPr txBox="1"/>
          <p:nvPr/>
        </p:nvSpPr>
        <p:spPr>
          <a:xfrm>
            <a:off x="10832539" y="3497843"/>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FP</a:t>
            </a:r>
          </a:p>
        </p:txBody>
      </p:sp>
      <p:sp>
        <p:nvSpPr>
          <p:cNvPr id="8" name="文字方塊 7">
            <a:extLst>
              <a:ext uri="{FF2B5EF4-FFF2-40B4-BE49-F238E27FC236}">
                <a16:creationId xmlns:a16="http://schemas.microsoft.com/office/drawing/2014/main" id="{6BE6B580-07A3-2C57-708B-08A3858E7E6F}"/>
              </a:ext>
            </a:extLst>
          </p:cNvPr>
          <p:cNvSpPr txBox="1"/>
          <p:nvPr/>
        </p:nvSpPr>
        <p:spPr>
          <a:xfrm>
            <a:off x="9630760" y="4087896"/>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FN</a:t>
            </a:r>
          </a:p>
        </p:txBody>
      </p:sp>
      <p:sp>
        <p:nvSpPr>
          <p:cNvPr id="9" name="投影片編號版面配置區 8">
            <a:extLst>
              <a:ext uri="{FF2B5EF4-FFF2-40B4-BE49-F238E27FC236}">
                <a16:creationId xmlns:a16="http://schemas.microsoft.com/office/drawing/2014/main" id="{695A0CDD-1E6C-3599-4ABD-34C75AC7E2E3}"/>
              </a:ext>
            </a:extLst>
          </p:cNvPr>
          <p:cNvSpPr>
            <a:spLocks noGrp="1"/>
          </p:cNvSpPr>
          <p:nvPr>
            <p:ph type="sldNum" sz="quarter" idx="12"/>
          </p:nvPr>
        </p:nvSpPr>
        <p:spPr/>
        <p:txBody>
          <a:bodyPr/>
          <a:lstStyle/>
          <a:p>
            <a:fld id="{B2DC25EE-239B-4C5F-AAD1-255A7D5F1EE2}" type="slidenum">
              <a:rPr lang="en-US" smtClean="0"/>
              <a:t>29</a:t>
            </a:fld>
            <a:endParaRPr lang="en-US"/>
          </a:p>
        </p:txBody>
      </p:sp>
      <p:sp>
        <p:nvSpPr>
          <p:cNvPr id="10" name="頁尾版面配置區 9">
            <a:extLst>
              <a:ext uri="{FF2B5EF4-FFF2-40B4-BE49-F238E27FC236}">
                <a16:creationId xmlns:a16="http://schemas.microsoft.com/office/drawing/2014/main" id="{356A7E1E-5BD8-CFEE-8C96-BE348A9FD006}"/>
              </a:ext>
            </a:extLst>
          </p:cNvPr>
          <p:cNvSpPr>
            <a:spLocks noGrp="1"/>
          </p:cNvSpPr>
          <p:nvPr>
            <p:ph type="ftr" sz="quarter" idx="11"/>
          </p:nvPr>
        </p:nvSpPr>
        <p:spPr/>
        <p:txBody>
          <a:bodyPr/>
          <a:lstStyle/>
          <a:p>
            <a:r>
              <a:rPr lang="zh-TW" altLang="en-US"/>
              <a:t>創新</a:t>
            </a:r>
            <a:r>
              <a:rPr lang="en-US" altLang="zh-TW"/>
              <a:t>AI</a:t>
            </a:r>
            <a:r>
              <a:rPr lang="zh-TW" altLang="en-US"/>
              <a:t>碩一 </a:t>
            </a:r>
            <a:r>
              <a:rPr lang="en-US" altLang="zh-TW"/>
              <a:t>111C71008 </a:t>
            </a:r>
            <a:r>
              <a:rPr lang="zh-TW" altLang="en-US"/>
              <a:t>何哲平</a:t>
            </a:r>
            <a:endParaRPr lang="en-US"/>
          </a:p>
        </p:txBody>
      </p:sp>
    </p:spTree>
    <p:extLst>
      <p:ext uri="{BB962C8B-B14F-4D97-AF65-F5344CB8AC3E}">
        <p14:creationId xmlns:p14="http://schemas.microsoft.com/office/powerpoint/2010/main" val="3346333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選取的特徵？原因？</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457200" indent="-457200">
              <a:buFont typeface="Wingdings" panose="05000000000000000000" pitchFamily="2" charset="2"/>
              <a:buAutoNum type="circleNumWdWhitePlain"/>
            </a:pPr>
            <a:r>
              <a:rPr lang="zh-TW" altLang="en-US" sz="3000" dirty="0">
                <a:latin typeface="微軟正黑體" panose="020B0604030504040204" pitchFamily="34" charset="-120"/>
                <a:ea typeface="微軟正黑體" panose="020B0604030504040204" pitchFamily="34" charset="-120"/>
              </a:rPr>
              <a:t>視覺化：</a:t>
            </a:r>
            <a:br>
              <a:rPr lang="en-US" altLang="zh-TW" sz="3000" dirty="0">
                <a:latin typeface="微軟正黑體" panose="020B0604030504040204" pitchFamily="34" charset="-120"/>
                <a:ea typeface="微軟正黑體" panose="020B0604030504040204" pitchFamily="34" charset="-120"/>
              </a:rPr>
            </a:br>
            <a:r>
              <a:rPr lang="en-US" altLang="zh-TW" sz="3000" dirty="0">
                <a:latin typeface="微軟正黑體" panose="020B0604030504040204" pitchFamily="34" charset="-120"/>
                <a:ea typeface="微軟正黑體" panose="020B0604030504040204" pitchFamily="34" charset="-120"/>
              </a:rPr>
              <a:t>Scatter Plot</a:t>
            </a:r>
            <a:r>
              <a:rPr lang="zh-TW" altLang="en-US" sz="3000" dirty="0">
                <a:latin typeface="微軟正黑體" panose="020B0604030504040204" pitchFamily="34" charset="-120"/>
                <a:ea typeface="微軟正黑體" panose="020B0604030504040204" pitchFamily="34" charset="-120"/>
              </a:rPr>
              <a:t>，觀察特徵之間的關聯。</a:t>
            </a:r>
            <a:endParaRPr lang="en-US" altLang="zh-TW" sz="3000" dirty="0">
              <a:latin typeface="微軟正黑體" panose="020B0604030504040204" pitchFamily="34" charset="-120"/>
              <a:ea typeface="微軟正黑體" panose="020B0604030504040204" pitchFamily="34" charset="-120"/>
            </a:endParaRPr>
          </a:p>
          <a:p>
            <a:pPr marL="457200" indent="-457200">
              <a:buFont typeface="Wingdings" panose="05000000000000000000" pitchFamily="2" charset="2"/>
              <a:buAutoNum type="circleNumWdWhitePlain"/>
            </a:pPr>
            <a:r>
              <a:rPr lang="zh-TW" altLang="en-US" sz="3000" dirty="0">
                <a:latin typeface="微軟正黑體" panose="020B0604030504040204" pitchFamily="34" charset="-120"/>
                <a:ea typeface="微軟正黑體" panose="020B0604030504040204" pitchFamily="34" charset="-120"/>
              </a:rPr>
              <a:t>量化：</a:t>
            </a:r>
            <a:br>
              <a:rPr lang="en-US" altLang="zh-TW" sz="3000" dirty="0">
                <a:latin typeface="微軟正黑體" panose="020B0604030504040204" pitchFamily="34" charset="-120"/>
                <a:ea typeface="微軟正黑體" panose="020B0604030504040204" pitchFamily="34" charset="-120"/>
              </a:rPr>
            </a:br>
            <a:r>
              <a:rPr lang="zh-TW" altLang="en-US" sz="3000" dirty="0">
                <a:latin typeface="微軟正黑體" panose="020B0604030504040204" pitchFamily="34" charset="-120"/>
                <a:ea typeface="微軟正黑體" panose="020B0604030504040204" pitchFamily="34" charset="-120"/>
              </a:rPr>
              <a:t>計算相關係數（</a:t>
            </a:r>
            <a:r>
              <a:rPr lang="en-US" altLang="zh-TW" sz="3000" dirty="0">
                <a:latin typeface="微軟正黑體" panose="020B0604030504040204" pitchFamily="34" charset="-120"/>
                <a:ea typeface="微軟正黑體" panose="020B0604030504040204" pitchFamily="34" charset="-120"/>
              </a:rPr>
              <a:t>Pearson Correlation</a:t>
            </a:r>
            <a:r>
              <a:rPr lang="zh-TW" altLang="en-US" sz="3000" dirty="0">
                <a:latin typeface="微軟正黑體" panose="020B0604030504040204" pitchFamily="34" charset="-120"/>
                <a:ea typeface="微軟正黑體" panose="020B0604030504040204" pitchFamily="34" charset="-120"/>
              </a:rPr>
              <a:t>）， 數值呈現。</a:t>
            </a:r>
          </a:p>
        </p:txBody>
      </p:sp>
      <p:sp>
        <p:nvSpPr>
          <p:cNvPr id="4" name="投影片編號版面配置區 3">
            <a:extLst>
              <a:ext uri="{FF2B5EF4-FFF2-40B4-BE49-F238E27FC236}">
                <a16:creationId xmlns:a16="http://schemas.microsoft.com/office/drawing/2014/main" id="{414384BD-E0CA-FF5C-83AF-C4C4716048BF}"/>
              </a:ext>
            </a:extLst>
          </p:cNvPr>
          <p:cNvSpPr>
            <a:spLocks noGrp="1"/>
          </p:cNvSpPr>
          <p:nvPr>
            <p:ph type="sldNum" sz="quarter" idx="12"/>
          </p:nvPr>
        </p:nvSpPr>
        <p:spPr/>
        <p:txBody>
          <a:bodyPr/>
          <a:lstStyle/>
          <a:p>
            <a:fld id="{B2DC25EE-239B-4C5F-AAD1-255A7D5F1EE2}" type="slidenum">
              <a:rPr lang="en-US" smtClean="0"/>
              <a:t>3</a:t>
            </a:fld>
            <a:endParaRPr lang="en-US"/>
          </a:p>
        </p:txBody>
      </p:sp>
      <p:sp>
        <p:nvSpPr>
          <p:cNvPr id="5" name="頁尾版面配置區 4">
            <a:extLst>
              <a:ext uri="{FF2B5EF4-FFF2-40B4-BE49-F238E27FC236}">
                <a16:creationId xmlns:a16="http://schemas.microsoft.com/office/drawing/2014/main" id="{8336A2C8-2AED-ED76-16BB-FEF4257178E0}"/>
              </a:ext>
            </a:extLst>
          </p:cNvPr>
          <p:cNvSpPr>
            <a:spLocks noGrp="1"/>
          </p:cNvSpPr>
          <p:nvPr>
            <p:ph type="ftr" sz="quarter" idx="11"/>
          </p:nvPr>
        </p:nvSpPr>
        <p:spPr/>
        <p:txBody>
          <a:bodyPr/>
          <a:lstStyle/>
          <a:p>
            <a:r>
              <a:rPr lang="zh-TW" altLang="en-US"/>
              <a:t>創新</a:t>
            </a:r>
            <a:r>
              <a:rPr lang="en-US" altLang="zh-TW"/>
              <a:t>AI</a:t>
            </a:r>
            <a:r>
              <a:rPr lang="zh-TW" altLang="en-US"/>
              <a:t>碩一 </a:t>
            </a:r>
            <a:r>
              <a:rPr lang="en-US" altLang="zh-TW"/>
              <a:t>111C71008 </a:t>
            </a:r>
            <a:r>
              <a:rPr lang="zh-TW" altLang="en-US"/>
              <a:t>何哲平</a:t>
            </a:r>
            <a:endParaRPr lang="en-US"/>
          </a:p>
        </p:txBody>
      </p:sp>
    </p:spTree>
    <p:extLst>
      <p:ext uri="{BB962C8B-B14F-4D97-AF65-F5344CB8AC3E}">
        <p14:creationId xmlns:p14="http://schemas.microsoft.com/office/powerpoint/2010/main" val="963198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Second PLA</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Test</a:t>
            </a:r>
            <a:endParaRPr lang="zh-TW" altLang="en-US"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latin typeface="微軟正黑體" panose="020B0604030504040204" pitchFamily="34" charset="-120"/>
                <a:ea typeface="微軟正黑體" panose="020B0604030504040204" pitchFamily="34" charset="-120"/>
              </a:rPr>
              <a:t>19</a:t>
            </a:r>
            <a:r>
              <a:rPr lang="zh-TW" altLang="en-US" dirty="0">
                <a:latin typeface="微軟正黑體" panose="020B0604030504040204" pitchFamily="34" charset="-120"/>
                <a:ea typeface="微軟正黑體" panose="020B0604030504040204" pitchFamily="34" charset="-120"/>
              </a:rPr>
              <a:t>個；答錯</a:t>
            </a:r>
            <a:r>
              <a:rPr lang="en-US" altLang="zh-TW" dirty="0">
                <a:latin typeface="微軟正黑體" panose="020B0604030504040204" pitchFamily="34" charset="-120"/>
                <a:ea typeface="微軟正黑體" panose="020B0604030504040204" pitchFamily="34" charset="-120"/>
              </a:rPr>
              <a:t>1.0</a:t>
            </a:r>
            <a:r>
              <a:rPr lang="zh-TW" altLang="en-US" dirty="0">
                <a:latin typeface="微軟正黑體" panose="020B0604030504040204" pitchFamily="34" charset="-120"/>
                <a:ea typeface="微軟正黑體" panose="020B0604030504040204" pitchFamily="34" charset="-120"/>
              </a:rPr>
              <a:t>個</a:t>
            </a:r>
          </a:p>
          <a:p>
            <a:r>
              <a:rPr lang="zh-TW" altLang="en-US" dirty="0">
                <a:latin typeface="微軟正黑體" panose="020B0604030504040204" pitchFamily="34" charset="-120"/>
                <a:ea typeface="微軟正黑體" panose="020B0604030504040204" pitchFamily="34" charset="-120"/>
              </a:rPr>
              <a:t>判斷錯誤的資料：</a:t>
            </a:r>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511862" y="1528161"/>
            <a:ext cx="2236759" cy="400110"/>
          </a:xfrm>
          <a:prstGeom prst="rect">
            <a:avLst/>
          </a:prstGeom>
          <a:noFill/>
        </p:spPr>
        <p:txBody>
          <a:bodyPr wrap="square">
            <a:spAutoFit/>
          </a:bodyPr>
          <a:lstStyle/>
          <a:p>
            <a:pPr algn="r"/>
            <a:r>
              <a:rPr lang="zh-TW" altLang="en-US" sz="2000" dirty="0">
                <a:latin typeface="微軟正黑體" panose="020B0604030504040204" pitchFamily="34" charset="-120"/>
                <a:ea typeface="微軟正黑體" panose="020B0604030504040204" pitchFamily="34" charset="-120"/>
              </a:rPr>
              <a:t>區分</a:t>
            </a:r>
            <a:r>
              <a:rPr lang="en-US" altLang="zh-TW" sz="2000" dirty="0">
                <a:latin typeface="微軟正黑體" panose="020B0604030504040204" pitchFamily="34" charset="-120"/>
                <a:ea typeface="微軟正黑體" panose="020B0604030504040204" pitchFamily="34" charset="-120"/>
              </a:rPr>
              <a:t>versicolor</a:t>
            </a:r>
          </a:p>
        </p:txBody>
      </p:sp>
      <p:pic>
        <p:nvPicPr>
          <p:cNvPr id="18" name="圖片 17">
            <a:extLst>
              <a:ext uri="{FF2B5EF4-FFF2-40B4-BE49-F238E27FC236}">
                <a16:creationId xmlns:a16="http://schemas.microsoft.com/office/drawing/2014/main" id="{5E2044A1-4732-E4B5-84F9-6B94F838F4D7}"/>
              </a:ext>
            </a:extLst>
          </p:cNvPr>
          <p:cNvPicPr>
            <a:picLocks noChangeAspect="1"/>
          </p:cNvPicPr>
          <p:nvPr/>
        </p:nvPicPr>
        <p:blipFill>
          <a:blip r:embed="rId4"/>
          <a:stretch>
            <a:fillRect/>
          </a:stretch>
        </p:blipFill>
        <p:spPr>
          <a:xfrm>
            <a:off x="7067027" y="2715431"/>
            <a:ext cx="4889669" cy="1352205"/>
          </a:xfrm>
          <a:prstGeom prst="rect">
            <a:avLst/>
          </a:prstGeom>
          <a:noFill/>
          <a:ln w="3175">
            <a:solidFill>
              <a:schemeClr val="tx1"/>
            </a:solidFill>
          </a:ln>
        </p:spPr>
      </p:pic>
      <p:sp>
        <p:nvSpPr>
          <p:cNvPr id="19" name="文字方塊 18">
            <a:extLst>
              <a:ext uri="{FF2B5EF4-FFF2-40B4-BE49-F238E27FC236}">
                <a16:creationId xmlns:a16="http://schemas.microsoft.com/office/drawing/2014/main" id="{47AAE076-4B50-383C-D2C0-9C9F34BEC25C}"/>
              </a:ext>
            </a:extLst>
          </p:cNvPr>
          <p:cNvSpPr txBox="1"/>
          <p:nvPr/>
        </p:nvSpPr>
        <p:spPr>
          <a:xfrm>
            <a:off x="9211092" y="2184579"/>
            <a:ext cx="2644193" cy="461665"/>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Predict</a:t>
            </a:r>
            <a:r>
              <a:rPr lang="zh-TW" altLang="en-US" sz="2400" dirty="0">
                <a:latin typeface="微軟正黑體" panose="020B0604030504040204" pitchFamily="34" charset="-120"/>
                <a:ea typeface="微軟正黑體" panose="020B0604030504040204" pitchFamily="34" charset="-120"/>
              </a:rPr>
              <a:t>（預測）</a:t>
            </a:r>
            <a:endParaRPr lang="en-US" altLang="zh-TW" sz="2400" dirty="0">
              <a:latin typeface="微軟正黑體" panose="020B0604030504040204" pitchFamily="34" charset="-120"/>
              <a:ea typeface="微軟正黑體" panose="020B0604030504040204" pitchFamily="34" charset="-120"/>
            </a:endParaRPr>
          </a:p>
        </p:txBody>
      </p:sp>
      <p:sp>
        <p:nvSpPr>
          <p:cNvPr id="20" name="文字方塊 19">
            <a:extLst>
              <a:ext uri="{FF2B5EF4-FFF2-40B4-BE49-F238E27FC236}">
                <a16:creationId xmlns:a16="http://schemas.microsoft.com/office/drawing/2014/main" id="{CEA26424-FBB8-E149-C47A-E07AB919E4BE}"/>
              </a:ext>
            </a:extLst>
          </p:cNvPr>
          <p:cNvSpPr txBox="1"/>
          <p:nvPr/>
        </p:nvSpPr>
        <p:spPr>
          <a:xfrm>
            <a:off x="5940949" y="3135921"/>
            <a:ext cx="1126078" cy="830997"/>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Label</a:t>
            </a:r>
          </a:p>
          <a:p>
            <a:pPr algn="ctr"/>
            <a:r>
              <a:rPr lang="zh-TW" altLang="en-US" sz="2400" dirty="0">
                <a:latin typeface="微軟正黑體" panose="020B0604030504040204" pitchFamily="34" charset="-120"/>
                <a:ea typeface="微軟正黑體" panose="020B0604030504040204" pitchFamily="34" charset="-120"/>
              </a:rPr>
              <a:t>（真實）</a:t>
            </a:r>
            <a:endParaRPr lang="en-US" altLang="zh-TW" sz="2400" dirty="0">
              <a:latin typeface="微軟正黑體" panose="020B0604030504040204" pitchFamily="34" charset="-120"/>
              <a:ea typeface="微軟正黑體" panose="020B0604030504040204" pitchFamily="34" charset="-120"/>
            </a:endParaRPr>
          </a:p>
        </p:txBody>
      </p:sp>
      <p:pic>
        <p:nvPicPr>
          <p:cNvPr id="28" name="圖片 27">
            <a:extLst>
              <a:ext uri="{FF2B5EF4-FFF2-40B4-BE49-F238E27FC236}">
                <a16:creationId xmlns:a16="http://schemas.microsoft.com/office/drawing/2014/main" id="{F74ED2B4-893A-07CE-3B3D-D377D75DEC2D}"/>
              </a:ext>
            </a:extLst>
          </p:cNvPr>
          <p:cNvPicPr>
            <a:picLocks noChangeAspect="1"/>
          </p:cNvPicPr>
          <p:nvPr/>
        </p:nvPicPr>
        <p:blipFill>
          <a:blip r:embed="rId5"/>
          <a:stretch>
            <a:fillRect/>
          </a:stretch>
        </p:blipFill>
        <p:spPr>
          <a:xfrm>
            <a:off x="573690" y="3307449"/>
            <a:ext cx="4884290" cy="878400"/>
          </a:xfrm>
          <a:prstGeom prst="rect">
            <a:avLst/>
          </a:prstGeom>
          <a:noFill/>
          <a:ln w="3175">
            <a:solidFill>
              <a:schemeClr val="tx1"/>
            </a:solidFill>
          </a:ln>
        </p:spPr>
      </p:pic>
      <p:sp>
        <p:nvSpPr>
          <p:cNvPr id="3" name="文字方塊 2">
            <a:extLst>
              <a:ext uri="{FF2B5EF4-FFF2-40B4-BE49-F238E27FC236}">
                <a16:creationId xmlns:a16="http://schemas.microsoft.com/office/drawing/2014/main" id="{54D1A5FF-5300-7AFB-777C-0A1F98DA0BA4}"/>
              </a:ext>
            </a:extLst>
          </p:cNvPr>
          <p:cNvSpPr txBox="1"/>
          <p:nvPr/>
        </p:nvSpPr>
        <p:spPr>
          <a:xfrm>
            <a:off x="11232117" y="3602793"/>
            <a:ext cx="360978"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TP</a:t>
            </a:r>
          </a:p>
        </p:txBody>
      </p:sp>
      <p:sp>
        <p:nvSpPr>
          <p:cNvPr id="4" name="文字方塊 3">
            <a:extLst>
              <a:ext uri="{FF2B5EF4-FFF2-40B4-BE49-F238E27FC236}">
                <a16:creationId xmlns:a16="http://schemas.microsoft.com/office/drawing/2014/main" id="{B2D484D7-58BD-CECB-0D44-E4B0FABAF66F}"/>
              </a:ext>
            </a:extLst>
          </p:cNvPr>
          <p:cNvSpPr txBox="1"/>
          <p:nvPr/>
        </p:nvSpPr>
        <p:spPr>
          <a:xfrm>
            <a:off x="9794617" y="3126255"/>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TN</a:t>
            </a:r>
          </a:p>
        </p:txBody>
      </p:sp>
      <p:sp>
        <p:nvSpPr>
          <p:cNvPr id="7" name="文字方塊 6">
            <a:extLst>
              <a:ext uri="{FF2B5EF4-FFF2-40B4-BE49-F238E27FC236}">
                <a16:creationId xmlns:a16="http://schemas.microsoft.com/office/drawing/2014/main" id="{5DC584C3-46B0-EABA-FCDC-40D586AED466}"/>
              </a:ext>
            </a:extLst>
          </p:cNvPr>
          <p:cNvSpPr txBox="1"/>
          <p:nvPr/>
        </p:nvSpPr>
        <p:spPr>
          <a:xfrm>
            <a:off x="11171998" y="3126254"/>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FP</a:t>
            </a:r>
          </a:p>
        </p:txBody>
      </p:sp>
      <p:sp>
        <p:nvSpPr>
          <p:cNvPr id="8" name="文字方塊 7">
            <a:extLst>
              <a:ext uri="{FF2B5EF4-FFF2-40B4-BE49-F238E27FC236}">
                <a16:creationId xmlns:a16="http://schemas.microsoft.com/office/drawing/2014/main" id="{F5C2801F-B906-A9C5-CA58-3E286F897375}"/>
              </a:ext>
            </a:extLst>
          </p:cNvPr>
          <p:cNvSpPr txBox="1"/>
          <p:nvPr/>
        </p:nvSpPr>
        <p:spPr>
          <a:xfrm>
            <a:off x="9794617" y="3602793"/>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FN</a:t>
            </a:r>
          </a:p>
        </p:txBody>
      </p:sp>
      <p:sp>
        <p:nvSpPr>
          <p:cNvPr id="9" name="內容版面配置區 4">
            <a:extLst>
              <a:ext uri="{FF2B5EF4-FFF2-40B4-BE49-F238E27FC236}">
                <a16:creationId xmlns:a16="http://schemas.microsoft.com/office/drawing/2014/main" id="{A3C7AB30-FAF2-E503-F416-DF151C2A86C3}"/>
              </a:ext>
            </a:extLst>
          </p:cNvPr>
          <p:cNvSpPr txBox="1">
            <a:spLocks/>
          </p:cNvSpPr>
          <p:nvPr/>
        </p:nvSpPr>
        <p:spPr>
          <a:xfrm>
            <a:off x="7067027" y="4185849"/>
            <a:ext cx="4884291" cy="216502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TW" altLang="en-US" b="1" dirty="0">
                <a:latin typeface="微軟正黑體" panose="020B0604030504040204" pitchFamily="34" charset="-120"/>
                <a:ea typeface="微軟正黑體" panose="020B0604030504040204" pitchFamily="34" charset="-120"/>
              </a:rPr>
              <a:t>正確率：</a:t>
            </a:r>
            <a:r>
              <a:rPr lang="en-US" altLang="zh-TW" b="1" dirty="0">
                <a:latin typeface="微軟正黑體" panose="020B0604030504040204" pitchFamily="34" charset="-120"/>
                <a:ea typeface="微軟正黑體" panose="020B0604030504040204" pitchFamily="34" charset="-120"/>
              </a:rPr>
              <a:t>95.0%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Precision</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100.0%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90.0%</a:t>
            </a:r>
          </a:p>
        </p:txBody>
      </p:sp>
      <p:sp>
        <p:nvSpPr>
          <p:cNvPr id="10" name="投影片編號版面配置區 9">
            <a:extLst>
              <a:ext uri="{FF2B5EF4-FFF2-40B4-BE49-F238E27FC236}">
                <a16:creationId xmlns:a16="http://schemas.microsoft.com/office/drawing/2014/main" id="{E3CCA2D6-2F80-603F-D29E-B434845DF1CE}"/>
              </a:ext>
            </a:extLst>
          </p:cNvPr>
          <p:cNvSpPr>
            <a:spLocks noGrp="1"/>
          </p:cNvSpPr>
          <p:nvPr>
            <p:ph type="sldNum" sz="quarter" idx="12"/>
          </p:nvPr>
        </p:nvSpPr>
        <p:spPr/>
        <p:txBody>
          <a:bodyPr/>
          <a:lstStyle/>
          <a:p>
            <a:fld id="{B2DC25EE-239B-4C5F-AAD1-255A7D5F1EE2}" type="slidenum">
              <a:rPr lang="en-US" smtClean="0"/>
              <a:t>30</a:t>
            </a:fld>
            <a:endParaRPr lang="en-US"/>
          </a:p>
        </p:txBody>
      </p:sp>
      <p:sp>
        <p:nvSpPr>
          <p:cNvPr id="11" name="頁尾版面配置區 10">
            <a:extLst>
              <a:ext uri="{FF2B5EF4-FFF2-40B4-BE49-F238E27FC236}">
                <a16:creationId xmlns:a16="http://schemas.microsoft.com/office/drawing/2014/main" id="{FC258E64-37AD-587D-590B-F65AD4C12B8B}"/>
              </a:ext>
            </a:extLst>
          </p:cNvPr>
          <p:cNvSpPr>
            <a:spLocks noGrp="1"/>
          </p:cNvSpPr>
          <p:nvPr>
            <p:ph type="ftr" sz="quarter" idx="11"/>
          </p:nvPr>
        </p:nvSpPr>
        <p:spPr/>
        <p:txBody>
          <a:bodyPr/>
          <a:lstStyle/>
          <a:p>
            <a:r>
              <a:rPr lang="zh-TW" altLang="en-US"/>
              <a:t>創新</a:t>
            </a:r>
            <a:r>
              <a:rPr lang="en-US" altLang="zh-TW"/>
              <a:t>AI</a:t>
            </a:r>
            <a:r>
              <a:rPr lang="zh-TW" altLang="en-US"/>
              <a:t>碩一 </a:t>
            </a:r>
            <a:r>
              <a:rPr lang="en-US" altLang="zh-TW"/>
              <a:t>111C71008 </a:t>
            </a:r>
            <a:r>
              <a:rPr lang="zh-TW" altLang="en-US"/>
              <a:t>何哲平</a:t>
            </a:r>
            <a:endParaRPr lang="en-US"/>
          </a:p>
        </p:txBody>
      </p:sp>
    </p:spTree>
    <p:extLst>
      <p:ext uri="{BB962C8B-B14F-4D97-AF65-F5344CB8AC3E}">
        <p14:creationId xmlns:p14="http://schemas.microsoft.com/office/powerpoint/2010/main" val="860857420"/>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Test</a:t>
            </a:r>
            <a:endParaRPr lang="zh-TW" altLang="en-US" dirty="0">
              <a:latin typeface="微軟正黑體" panose="020B0604030504040204" pitchFamily="34" charset="-120"/>
              <a:ea typeface="微軟正黑體" panose="020B0604030504040204" pitchFamily="34" charset="-120"/>
            </a:endParaRPr>
          </a:p>
        </p:txBody>
      </p:sp>
      <p:graphicFrame>
        <p:nvGraphicFramePr>
          <p:cNvPr id="12" name="內容版面配置區 11">
            <a:extLst>
              <a:ext uri="{FF2B5EF4-FFF2-40B4-BE49-F238E27FC236}">
                <a16:creationId xmlns:a16="http://schemas.microsoft.com/office/drawing/2014/main" id="{A8C81F2A-6376-6D4E-EFFD-4333EEFADEF2}"/>
              </a:ext>
            </a:extLst>
          </p:cNvPr>
          <p:cNvGraphicFramePr>
            <a:graphicFrameLocks noGrp="1"/>
          </p:cNvGraphicFramePr>
          <p:nvPr>
            <p:ph idx="1"/>
            <p:extLst>
              <p:ext uri="{D42A27DB-BD31-4B8C-83A1-F6EECF244321}">
                <p14:modId xmlns:p14="http://schemas.microsoft.com/office/powerpoint/2010/main" val="2510150821"/>
              </p:ext>
            </p:extLst>
          </p:nvPr>
        </p:nvGraphicFramePr>
        <p:xfrm>
          <a:off x="525517" y="2186150"/>
          <a:ext cx="11140966" cy="4529960"/>
        </p:xfrm>
        <a:graphic>
          <a:graphicData uri="http://schemas.openxmlformats.org/drawingml/2006/table">
            <a:tbl>
              <a:tblPr/>
              <a:tblGrid>
                <a:gridCol w="1540671">
                  <a:extLst>
                    <a:ext uri="{9D8B030D-6E8A-4147-A177-3AD203B41FA5}">
                      <a16:colId xmlns:a16="http://schemas.microsoft.com/office/drawing/2014/main" val="3776033230"/>
                    </a:ext>
                  </a:extLst>
                </a:gridCol>
                <a:gridCol w="3129484">
                  <a:extLst>
                    <a:ext uri="{9D8B030D-6E8A-4147-A177-3AD203B41FA5}">
                      <a16:colId xmlns:a16="http://schemas.microsoft.com/office/drawing/2014/main" val="2809131337"/>
                    </a:ext>
                  </a:extLst>
                </a:gridCol>
                <a:gridCol w="1762140">
                  <a:extLst>
                    <a:ext uri="{9D8B030D-6E8A-4147-A177-3AD203B41FA5}">
                      <a16:colId xmlns:a16="http://schemas.microsoft.com/office/drawing/2014/main" val="2222549933"/>
                    </a:ext>
                  </a:extLst>
                </a:gridCol>
                <a:gridCol w="2513217">
                  <a:extLst>
                    <a:ext uri="{9D8B030D-6E8A-4147-A177-3AD203B41FA5}">
                      <a16:colId xmlns:a16="http://schemas.microsoft.com/office/drawing/2014/main" val="2856589868"/>
                    </a:ext>
                  </a:extLst>
                </a:gridCol>
                <a:gridCol w="2195454">
                  <a:extLst>
                    <a:ext uri="{9D8B030D-6E8A-4147-A177-3AD203B41FA5}">
                      <a16:colId xmlns:a16="http://schemas.microsoft.com/office/drawing/2014/main" val="119791445"/>
                    </a:ext>
                  </a:extLst>
                </a:gridCol>
              </a:tblGrid>
              <a:tr h="905992">
                <a:tc>
                  <a:txBody>
                    <a:bodyPr/>
                    <a:lstStyle/>
                    <a:p>
                      <a:pPr algn="ctr" fontAlgn="ctr"/>
                      <a:endParaRPr lang="zh-TW" alt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endParaRPr lang="zh-TW" alt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gridSpan="3">
                  <a:txBody>
                    <a:bodyPr/>
                    <a:lstStyle/>
                    <a:p>
                      <a:pPr algn="ctr" fontAlgn="ctr"/>
                      <a:r>
                        <a:rPr lang="zh-TW" altLang="en-US" sz="3000" u="none" strike="noStrike" dirty="0">
                          <a:effectLst/>
                          <a:latin typeface="微軟正黑體" panose="020B0604030504040204" pitchFamily="34" charset="-120"/>
                          <a:ea typeface="微軟正黑體" panose="020B0604030504040204" pitchFamily="34" charset="-120"/>
                        </a:rPr>
                        <a:t>預測</a:t>
                      </a:r>
                      <a:endParaRPr lang="zh-TW" alt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559005601"/>
                  </a:ext>
                </a:extLst>
              </a:tr>
              <a:tr h="905992">
                <a:tc>
                  <a:txBody>
                    <a:bodyPr/>
                    <a:lstStyle/>
                    <a:p>
                      <a:pPr algn="ctr" fontAlgn="ctr"/>
                      <a:endParaRPr lang="zh-TW" altLang="en-US" sz="3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Validation</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err="1">
                          <a:effectLst/>
                          <a:latin typeface="微軟正黑體" panose="020B0604030504040204" pitchFamily="34" charset="-120"/>
                          <a:ea typeface="微軟正黑體" panose="020B0604030504040204" pitchFamily="34" charset="-120"/>
                        </a:rPr>
                        <a:t>Setosa</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a:effectLst/>
                          <a:latin typeface="微軟正黑體" panose="020B0604030504040204" pitchFamily="34" charset="-120"/>
                          <a:ea typeface="微軟正黑體" panose="020B0604030504040204" pitchFamily="34" charset="-120"/>
                        </a:rPr>
                        <a:t>Versicolor</a:t>
                      </a:r>
                      <a:endParaRPr lang="en-US" sz="3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a:effectLst/>
                          <a:latin typeface="微軟正黑體" panose="020B0604030504040204" pitchFamily="34" charset="-120"/>
                          <a:ea typeface="微軟正黑體" panose="020B0604030504040204" pitchFamily="34" charset="-120"/>
                        </a:rPr>
                        <a:t>Virginica</a:t>
                      </a:r>
                      <a:endParaRPr lang="en-US" sz="3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213403578"/>
                  </a:ext>
                </a:extLst>
              </a:tr>
              <a:tr h="905992">
                <a:tc rowSpan="3">
                  <a:txBody>
                    <a:bodyPr/>
                    <a:lstStyle/>
                    <a:p>
                      <a:pPr algn="ctr" fontAlgn="ctr"/>
                      <a:r>
                        <a:rPr lang="zh-TW" altLang="en-US" sz="3000" u="none" strike="noStrike">
                          <a:effectLst/>
                          <a:latin typeface="微軟正黑體" panose="020B0604030504040204" pitchFamily="34" charset="-120"/>
                          <a:ea typeface="微軟正黑體" panose="020B0604030504040204" pitchFamily="34" charset="-120"/>
                        </a:rPr>
                        <a:t>真實</a:t>
                      </a:r>
                      <a:endParaRPr lang="zh-TW" altLang="en-US" sz="3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a:effectLst/>
                          <a:latin typeface="微軟正黑體" panose="020B0604030504040204" pitchFamily="34" charset="-120"/>
                          <a:ea typeface="微軟正黑體" panose="020B0604030504040204" pitchFamily="34" charset="-120"/>
                        </a:rPr>
                        <a:t>Setosa</a:t>
                      </a:r>
                      <a:endParaRPr lang="en-US" sz="3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10</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0</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a:effectLst/>
                          <a:latin typeface="微軟正黑體" panose="020B0604030504040204" pitchFamily="34" charset="-120"/>
                          <a:ea typeface="微軟正黑體" panose="020B0604030504040204" pitchFamily="34" charset="-120"/>
                        </a:rPr>
                        <a:t>0</a:t>
                      </a:r>
                      <a:endParaRPr lang="en-US" altLang="zh-TW" sz="3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2407020199"/>
                  </a:ext>
                </a:extLst>
              </a:tr>
              <a:tr h="905992">
                <a:tc vMerge="1">
                  <a:txBody>
                    <a:bodyPr/>
                    <a:lstStyle/>
                    <a:p>
                      <a:endParaRPr lang="zh-TW" altLang="en-US"/>
                    </a:p>
                  </a:txBody>
                  <a:tcPr/>
                </a:tc>
                <a:tc>
                  <a:txBody>
                    <a:bodyPr/>
                    <a:lstStyle/>
                    <a:p>
                      <a:pPr algn="ctr" fontAlgn="ctr"/>
                      <a:r>
                        <a:rPr lang="en-US" sz="3000" u="none" strike="noStrike">
                          <a:effectLst/>
                          <a:latin typeface="微軟正黑體" panose="020B0604030504040204" pitchFamily="34" charset="-120"/>
                          <a:ea typeface="微軟正黑體" panose="020B0604030504040204" pitchFamily="34" charset="-120"/>
                        </a:rPr>
                        <a:t>Versicolor</a:t>
                      </a:r>
                      <a:endParaRPr lang="en-US" sz="3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a:effectLst/>
                          <a:latin typeface="微軟正黑體" panose="020B0604030504040204" pitchFamily="34" charset="-120"/>
                          <a:ea typeface="微軟正黑體" panose="020B0604030504040204" pitchFamily="34" charset="-120"/>
                        </a:rPr>
                        <a:t>X</a:t>
                      </a:r>
                      <a:endParaRPr lang="en-US" sz="3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9</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1</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2665069471"/>
                  </a:ext>
                </a:extLst>
              </a:tr>
              <a:tr h="905992">
                <a:tc vMerge="1">
                  <a:txBody>
                    <a:bodyPr/>
                    <a:lstStyle/>
                    <a:p>
                      <a:endParaRPr lang="zh-TW" altLang="en-US"/>
                    </a:p>
                  </a:txBody>
                  <a:tcPr/>
                </a:tc>
                <a:tc>
                  <a:txBody>
                    <a:bodyPr/>
                    <a:lstStyle/>
                    <a:p>
                      <a:pPr algn="ctr" fontAlgn="ctr"/>
                      <a:r>
                        <a:rPr lang="en-US" sz="3000" u="none" strike="noStrike">
                          <a:effectLst/>
                          <a:latin typeface="微軟正黑體" panose="020B0604030504040204" pitchFamily="34" charset="-120"/>
                          <a:ea typeface="微軟正黑體" panose="020B0604030504040204" pitchFamily="34" charset="-120"/>
                        </a:rPr>
                        <a:t>Virginica</a:t>
                      </a:r>
                      <a:endParaRPr lang="en-US" sz="3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a:effectLst/>
                          <a:latin typeface="微軟正黑體" panose="020B0604030504040204" pitchFamily="34" charset="-120"/>
                          <a:ea typeface="微軟正黑體" panose="020B0604030504040204" pitchFamily="34" charset="-120"/>
                        </a:rPr>
                        <a:t>X</a:t>
                      </a:r>
                      <a:endParaRPr lang="en-US" sz="3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0</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10</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3991711824"/>
                  </a:ext>
                </a:extLst>
              </a:tr>
            </a:tbl>
          </a:graphicData>
        </a:graphic>
      </p:graphicFrame>
    </p:spTree>
    <p:extLst>
      <p:ext uri="{BB962C8B-B14F-4D97-AF65-F5344CB8AC3E}">
        <p14:creationId xmlns:p14="http://schemas.microsoft.com/office/powerpoint/2010/main" val="1549750547"/>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關於</a:t>
            </a:r>
            <a:r>
              <a:rPr lang="en-US" altLang="zh-TW" dirty="0">
                <a:latin typeface="微軟正黑體" panose="020B0604030504040204" pitchFamily="34" charset="-120"/>
                <a:ea typeface="微軟正黑體" panose="020B0604030504040204" pitchFamily="34" charset="-120"/>
              </a:rPr>
              <a:t> Second PLA</a:t>
            </a:r>
            <a:endParaRPr lang="zh-TW" altLang="en-US"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5767224" cy="1549664"/>
          </a:xfrm>
        </p:spPr>
        <p:txBody>
          <a:bodyPr>
            <a:normAutofit/>
          </a:bodyPr>
          <a:lstStyle/>
          <a:p>
            <a:r>
              <a:rPr lang="zh-TW" altLang="en-US" dirty="0">
                <a:latin typeface="微軟正黑體" panose="020B0604030504040204" pitchFamily="34" charset="-120"/>
                <a:ea typeface="微軟正黑體" panose="020B0604030504040204" pitchFamily="34" charset="-120"/>
              </a:rPr>
              <a:t>驗證所有</a:t>
            </a:r>
            <a:r>
              <a:rPr lang="en-US" altLang="zh-TW" dirty="0">
                <a:latin typeface="微軟正黑體" panose="020B0604030504040204" pitchFamily="34" charset="-120"/>
                <a:ea typeface="微軟正黑體" panose="020B0604030504040204" pitchFamily="34" charset="-120"/>
              </a:rPr>
              <a:t>Versicolor</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&amp;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Virginica</a:t>
            </a:r>
            <a:r>
              <a:rPr lang="zh-TW" altLang="en-US" dirty="0">
                <a:latin typeface="微軟正黑體" panose="020B0604030504040204" pitchFamily="34" charset="-120"/>
                <a:ea typeface="微軟正黑體" panose="020B0604030504040204" pitchFamily="34" charset="-120"/>
              </a:rPr>
              <a:t>資料</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答對</a:t>
            </a:r>
            <a:r>
              <a:rPr lang="en-US" altLang="zh-TW" dirty="0">
                <a:latin typeface="微軟正黑體" panose="020B0604030504040204" pitchFamily="34" charset="-120"/>
                <a:ea typeface="微軟正黑體" panose="020B0604030504040204" pitchFamily="34" charset="-120"/>
              </a:rPr>
              <a:t>95</a:t>
            </a:r>
            <a:r>
              <a:rPr lang="zh-TW" altLang="en-US" dirty="0">
                <a:latin typeface="微軟正黑體" panose="020B0604030504040204" pitchFamily="34" charset="-120"/>
                <a:ea typeface="微軟正黑體" panose="020B0604030504040204" pitchFamily="34" charset="-120"/>
              </a:rPr>
              <a:t>個；答錯</a:t>
            </a:r>
            <a:r>
              <a:rPr lang="en-US" altLang="zh-TW" dirty="0">
                <a:latin typeface="微軟正黑體" panose="020B0604030504040204" pitchFamily="34" charset="-120"/>
                <a:ea typeface="微軟正黑體" panose="020B0604030504040204" pitchFamily="34" charset="-120"/>
              </a:rPr>
              <a:t>5.0</a:t>
            </a:r>
            <a:r>
              <a:rPr lang="zh-TW" altLang="en-US" dirty="0">
                <a:latin typeface="微軟正黑體" panose="020B0604030504040204" pitchFamily="34" charset="-120"/>
                <a:ea typeface="微軟正黑體" panose="020B0604030504040204" pitchFamily="34" charset="-120"/>
              </a:rPr>
              <a:t>個</a:t>
            </a:r>
          </a:p>
          <a:p>
            <a:r>
              <a:rPr lang="zh-TW" altLang="en-US" dirty="0">
                <a:latin typeface="微軟正黑體" panose="020B0604030504040204" pitchFamily="34" charset="-120"/>
                <a:ea typeface="微軟正黑體" panose="020B0604030504040204" pitchFamily="34" charset="-120"/>
              </a:rPr>
              <a:t>判斷錯誤的資料：</a:t>
            </a:r>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511862" y="1528161"/>
            <a:ext cx="2236759" cy="400110"/>
          </a:xfrm>
          <a:prstGeom prst="rect">
            <a:avLst/>
          </a:prstGeom>
          <a:noFill/>
        </p:spPr>
        <p:txBody>
          <a:bodyPr wrap="square">
            <a:spAutoFit/>
          </a:bodyPr>
          <a:lstStyle/>
          <a:p>
            <a:pPr algn="r"/>
            <a:r>
              <a:rPr lang="zh-TW" altLang="en-US" sz="2000" dirty="0">
                <a:latin typeface="微軟正黑體" panose="020B0604030504040204" pitchFamily="34" charset="-120"/>
                <a:ea typeface="微軟正黑體" panose="020B0604030504040204" pitchFamily="34" charset="-120"/>
              </a:rPr>
              <a:t>區分</a:t>
            </a:r>
            <a:r>
              <a:rPr lang="en-US" altLang="zh-TW" sz="2000" dirty="0">
                <a:latin typeface="微軟正黑體" panose="020B0604030504040204" pitchFamily="34" charset="-120"/>
                <a:ea typeface="微軟正黑體" panose="020B0604030504040204" pitchFamily="34" charset="-120"/>
              </a:rPr>
              <a:t>versicolor</a:t>
            </a:r>
          </a:p>
        </p:txBody>
      </p:sp>
      <p:pic>
        <p:nvPicPr>
          <p:cNvPr id="7" name="圖片 6">
            <a:extLst>
              <a:ext uri="{FF2B5EF4-FFF2-40B4-BE49-F238E27FC236}">
                <a16:creationId xmlns:a16="http://schemas.microsoft.com/office/drawing/2014/main" id="{06DD1C0B-2CD5-5DF1-6AEC-A671036F9B36}"/>
              </a:ext>
            </a:extLst>
          </p:cNvPr>
          <p:cNvPicPr>
            <a:picLocks noChangeAspect="1"/>
          </p:cNvPicPr>
          <p:nvPr/>
        </p:nvPicPr>
        <p:blipFill>
          <a:blip r:embed="rId3"/>
          <a:stretch>
            <a:fillRect/>
          </a:stretch>
        </p:blipFill>
        <p:spPr>
          <a:xfrm>
            <a:off x="7070172" y="2934234"/>
            <a:ext cx="4678449" cy="1350000"/>
          </a:xfrm>
          <a:prstGeom prst="rect">
            <a:avLst/>
          </a:prstGeom>
          <a:noFill/>
          <a:ln w="3175">
            <a:solidFill>
              <a:schemeClr val="tx1"/>
            </a:solidFill>
          </a:ln>
        </p:spPr>
      </p:pic>
      <p:sp>
        <p:nvSpPr>
          <p:cNvPr id="8" name="文字方塊 7">
            <a:extLst>
              <a:ext uri="{FF2B5EF4-FFF2-40B4-BE49-F238E27FC236}">
                <a16:creationId xmlns:a16="http://schemas.microsoft.com/office/drawing/2014/main" id="{C8EB52A0-6106-B3BC-3E04-08F4CE71B4A9}"/>
              </a:ext>
            </a:extLst>
          </p:cNvPr>
          <p:cNvSpPr txBox="1"/>
          <p:nvPr/>
        </p:nvSpPr>
        <p:spPr>
          <a:xfrm>
            <a:off x="5944094" y="3453237"/>
            <a:ext cx="1126078" cy="830997"/>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Label</a:t>
            </a:r>
          </a:p>
          <a:p>
            <a:pPr algn="ctr"/>
            <a:r>
              <a:rPr lang="zh-TW" altLang="en-US" sz="2400" dirty="0">
                <a:latin typeface="微軟正黑體" panose="020B0604030504040204" pitchFamily="34" charset="-120"/>
                <a:ea typeface="微軟正黑體" panose="020B0604030504040204" pitchFamily="34" charset="-120"/>
              </a:rPr>
              <a:t>（真實）</a:t>
            </a:r>
            <a:endParaRPr lang="en-US" altLang="zh-TW" sz="2400" dirty="0">
              <a:latin typeface="微軟正黑體" panose="020B0604030504040204" pitchFamily="34" charset="-120"/>
              <a:ea typeface="微軟正黑體" panose="020B0604030504040204" pitchFamily="34" charset="-120"/>
            </a:endParaRPr>
          </a:p>
        </p:txBody>
      </p:sp>
      <p:sp>
        <p:nvSpPr>
          <p:cNvPr id="9" name="文字方塊 8">
            <a:extLst>
              <a:ext uri="{FF2B5EF4-FFF2-40B4-BE49-F238E27FC236}">
                <a16:creationId xmlns:a16="http://schemas.microsoft.com/office/drawing/2014/main" id="{66B7C146-CBAD-6084-499A-A5F67BBBE922}"/>
              </a:ext>
            </a:extLst>
          </p:cNvPr>
          <p:cNvSpPr txBox="1"/>
          <p:nvPr/>
        </p:nvSpPr>
        <p:spPr>
          <a:xfrm>
            <a:off x="9104428" y="2404810"/>
            <a:ext cx="2644193" cy="461665"/>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Predict</a:t>
            </a:r>
            <a:r>
              <a:rPr lang="zh-TW" altLang="en-US" sz="2400" dirty="0">
                <a:latin typeface="微軟正黑體" panose="020B0604030504040204" pitchFamily="34" charset="-120"/>
                <a:ea typeface="微軟正黑體" panose="020B0604030504040204" pitchFamily="34" charset="-120"/>
              </a:rPr>
              <a:t>（預測）</a:t>
            </a:r>
            <a:endParaRPr lang="en-US" altLang="zh-TW" sz="2400" dirty="0">
              <a:latin typeface="微軟正黑體" panose="020B0604030504040204" pitchFamily="34" charset="-120"/>
              <a:ea typeface="微軟正黑體" panose="020B0604030504040204" pitchFamily="34" charset="-120"/>
            </a:endParaRPr>
          </a:p>
        </p:txBody>
      </p:sp>
      <p:pic>
        <p:nvPicPr>
          <p:cNvPr id="11" name="圖片 10">
            <a:extLst>
              <a:ext uri="{FF2B5EF4-FFF2-40B4-BE49-F238E27FC236}">
                <a16:creationId xmlns:a16="http://schemas.microsoft.com/office/drawing/2014/main" id="{0E74A0B5-6EED-16EE-0709-3D19E93FF3C3}"/>
              </a:ext>
            </a:extLst>
          </p:cNvPr>
          <p:cNvPicPr>
            <a:picLocks noChangeAspect="1"/>
          </p:cNvPicPr>
          <p:nvPr/>
        </p:nvPicPr>
        <p:blipFill>
          <a:blip r:embed="rId4"/>
          <a:stretch>
            <a:fillRect/>
          </a:stretch>
        </p:blipFill>
        <p:spPr>
          <a:xfrm>
            <a:off x="904666" y="3868735"/>
            <a:ext cx="5039428" cy="2248214"/>
          </a:xfrm>
          <a:prstGeom prst="rect">
            <a:avLst/>
          </a:prstGeom>
          <a:noFill/>
          <a:ln w="3175">
            <a:solidFill>
              <a:schemeClr val="tx1"/>
            </a:solidFill>
          </a:ln>
        </p:spPr>
      </p:pic>
      <p:sp>
        <p:nvSpPr>
          <p:cNvPr id="3" name="文字方塊 2">
            <a:extLst>
              <a:ext uri="{FF2B5EF4-FFF2-40B4-BE49-F238E27FC236}">
                <a16:creationId xmlns:a16="http://schemas.microsoft.com/office/drawing/2014/main" id="{F05888C5-BC58-7219-5D03-C5B190CE9716}"/>
              </a:ext>
            </a:extLst>
          </p:cNvPr>
          <p:cNvSpPr txBox="1"/>
          <p:nvPr/>
        </p:nvSpPr>
        <p:spPr>
          <a:xfrm>
            <a:off x="11177056" y="3827442"/>
            <a:ext cx="360978"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TP</a:t>
            </a:r>
          </a:p>
        </p:txBody>
      </p:sp>
      <p:sp>
        <p:nvSpPr>
          <p:cNvPr id="4" name="文字方塊 3">
            <a:extLst>
              <a:ext uri="{FF2B5EF4-FFF2-40B4-BE49-F238E27FC236}">
                <a16:creationId xmlns:a16="http://schemas.microsoft.com/office/drawing/2014/main" id="{FB87EE4F-6536-4053-EDB3-C769165D0C37}"/>
              </a:ext>
            </a:extLst>
          </p:cNvPr>
          <p:cNvSpPr txBox="1"/>
          <p:nvPr/>
        </p:nvSpPr>
        <p:spPr>
          <a:xfrm>
            <a:off x="9703377" y="3370651"/>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TN</a:t>
            </a:r>
          </a:p>
        </p:txBody>
      </p:sp>
      <p:sp>
        <p:nvSpPr>
          <p:cNvPr id="10" name="文字方塊 9">
            <a:extLst>
              <a:ext uri="{FF2B5EF4-FFF2-40B4-BE49-F238E27FC236}">
                <a16:creationId xmlns:a16="http://schemas.microsoft.com/office/drawing/2014/main" id="{6DC68E7E-12D9-3A10-B259-25EF0F65E6A5}"/>
              </a:ext>
            </a:extLst>
          </p:cNvPr>
          <p:cNvSpPr txBox="1"/>
          <p:nvPr/>
        </p:nvSpPr>
        <p:spPr>
          <a:xfrm>
            <a:off x="11116937" y="3370650"/>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FP</a:t>
            </a:r>
          </a:p>
        </p:txBody>
      </p:sp>
      <p:sp>
        <p:nvSpPr>
          <p:cNvPr id="12" name="文字方塊 11">
            <a:extLst>
              <a:ext uri="{FF2B5EF4-FFF2-40B4-BE49-F238E27FC236}">
                <a16:creationId xmlns:a16="http://schemas.microsoft.com/office/drawing/2014/main" id="{7A73B626-45F1-2371-AC22-C358E78B433F}"/>
              </a:ext>
            </a:extLst>
          </p:cNvPr>
          <p:cNvSpPr txBox="1"/>
          <p:nvPr/>
        </p:nvSpPr>
        <p:spPr>
          <a:xfrm>
            <a:off x="9703377" y="3828525"/>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FN</a:t>
            </a:r>
          </a:p>
        </p:txBody>
      </p:sp>
      <p:sp>
        <p:nvSpPr>
          <p:cNvPr id="13" name="內容版面配置區 4">
            <a:extLst>
              <a:ext uri="{FF2B5EF4-FFF2-40B4-BE49-F238E27FC236}">
                <a16:creationId xmlns:a16="http://schemas.microsoft.com/office/drawing/2014/main" id="{53B3D223-A0EC-CA24-BC0F-E2B8944EA36F}"/>
              </a:ext>
            </a:extLst>
          </p:cNvPr>
          <p:cNvSpPr txBox="1">
            <a:spLocks/>
          </p:cNvSpPr>
          <p:nvPr/>
        </p:nvSpPr>
        <p:spPr>
          <a:xfrm>
            <a:off x="7070171" y="4351993"/>
            <a:ext cx="4678449" cy="176495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TW" altLang="en-US" b="1" dirty="0">
                <a:latin typeface="微軟正黑體" panose="020B0604030504040204" pitchFamily="34" charset="-120"/>
                <a:ea typeface="微軟正黑體" panose="020B0604030504040204" pitchFamily="34" charset="-120"/>
              </a:rPr>
              <a:t>正確率：</a:t>
            </a:r>
            <a:r>
              <a:rPr lang="en-US" altLang="zh-TW" b="1" dirty="0">
                <a:latin typeface="微軟正黑體" panose="020B0604030504040204" pitchFamily="34" charset="-120"/>
                <a:ea typeface="微軟正黑體" panose="020B0604030504040204" pitchFamily="34" charset="-120"/>
              </a:rPr>
              <a:t>95.0%</a:t>
            </a:r>
          </a:p>
          <a:p>
            <a:pPr>
              <a:buFont typeface="Wingdings" panose="05000000000000000000" pitchFamily="2" charset="2"/>
              <a:buChar char="Ø"/>
            </a:pPr>
            <a:r>
              <a:rPr lang="en-US" altLang="zh-TW" b="1" dirty="0">
                <a:latin typeface="微軟正黑體" panose="020B0604030504040204" pitchFamily="34" charset="-120"/>
                <a:ea typeface="微軟正黑體" panose="020B0604030504040204" pitchFamily="34" charset="-120"/>
              </a:rPr>
              <a:t>Precision</a:t>
            </a:r>
            <a:r>
              <a:rPr lang="zh-TW" altLang="en-US" b="1" dirty="0">
                <a:latin typeface="微軟正黑體" panose="020B0604030504040204" pitchFamily="34" charset="-120"/>
                <a:ea typeface="微軟正黑體" panose="020B0604030504040204" pitchFamily="34" charset="-120"/>
              </a:rPr>
              <a:t>：</a:t>
            </a:r>
            <a:r>
              <a:rPr lang="en-US" altLang="zh-TW" b="1" dirty="0">
                <a:latin typeface="微軟正黑體" panose="020B0604030504040204" pitchFamily="34" charset="-120"/>
                <a:ea typeface="微軟正黑體" panose="020B0604030504040204" pitchFamily="34" charset="-120"/>
              </a:rPr>
              <a:t>94.12%</a:t>
            </a:r>
          </a:p>
          <a:p>
            <a:pPr>
              <a:buFont typeface="Wingdings" panose="05000000000000000000" pitchFamily="2" charset="2"/>
              <a:buChar char="Ø"/>
            </a:pPr>
            <a:r>
              <a:rPr lang="en-US" altLang="zh-TW" b="1" dirty="0">
                <a:latin typeface="微軟正黑體" panose="020B0604030504040204" pitchFamily="34" charset="-120"/>
                <a:ea typeface="微軟正黑體" panose="020B0604030504040204" pitchFamily="34" charset="-120"/>
              </a:rPr>
              <a:t>Recall</a:t>
            </a:r>
            <a:r>
              <a:rPr lang="zh-TW" altLang="en-US" b="1" dirty="0">
                <a:latin typeface="微軟正黑體" panose="020B0604030504040204" pitchFamily="34" charset="-120"/>
                <a:ea typeface="微軟正黑體" panose="020B0604030504040204" pitchFamily="34" charset="-120"/>
              </a:rPr>
              <a:t>：</a:t>
            </a:r>
            <a:r>
              <a:rPr lang="en-US" altLang="zh-TW" b="1" dirty="0">
                <a:latin typeface="微軟正黑體" panose="020B0604030504040204" pitchFamily="34" charset="-120"/>
                <a:ea typeface="微軟正黑體" panose="020B0604030504040204" pitchFamily="34" charset="-120"/>
              </a:rPr>
              <a:t>96.0%</a:t>
            </a:r>
          </a:p>
        </p:txBody>
      </p:sp>
      <p:sp>
        <p:nvSpPr>
          <p:cNvPr id="14" name="投影片編號版面配置區 13">
            <a:extLst>
              <a:ext uri="{FF2B5EF4-FFF2-40B4-BE49-F238E27FC236}">
                <a16:creationId xmlns:a16="http://schemas.microsoft.com/office/drawing/2014/main" id="{055DF6EB-99F3-BFA1-F123-96B8E49A0290}"/>
              </a:ext>
            </a:extLst>
          </p:cNvPr>
          <p:cNvSpPr>
            <a:spLocks noGrp="1"/>
          </p:cNvSpPr>
          <p:nvPr>
            <p:ph type="sldNum" sz="quarter" idx="12"/>
          </p:nvPr>
        </p:nvSpPr>
        <p:spPr/>
        <p:txBody>
          <a:bodyPr/>
          <a:lstStyle/>
          <a:p>
            <a:fld id="{B2DC25EE-239B-4C5F-AAD1-255A7D5F1EE2}" type="slidenum">
              <a:rPr lang="en-US" smtClean="0"/>
              <a:t>32</a:t>
            </a:fld>
            <a:endParaRPr lang="en-US"/>
          </a:p>
        </p:txBody>
      </p:sp>
      <p:sp>
        <p:nvSpPr>
          <p:cNvPr id="15" name="頁尾版面配置區 14">
            <a:extLst>
              <a:ext uri="{FF2B5EF4-FFF2-40B4-BE49-F238E27FC236}">
                <a16:creationId xmlns:a16="http://schemas.microsoft.com/office/drawing/2014/main" id="{8073E803-1CDB-BAF1-1F5C-1AFCFDAEA62F}"/>
              </a:ext>
            </a:extLst>
          </p:cNvPr>
          <p:cNvSpPr>
            <a:spLocks noGrp="1"/>
          </p:cNvSpPr>
          <p:nvPr>
            <p:ph type="ftr" sz="quarter" idx="11"/>
          </p:nvPr>
        </p:nvSpPr>
        <p:spPr/>
        <p:txBody>
          <a:bodyPr/>
          <a:lstStyle/>
          <a:p>
            <a:r>
              <a:rPr lang="zh-TW" altLang="en-US"/>
              <a:t>創新</a:t>
            </a:r>
            <a:r>
              <a:rPr lang="en-US" altLang="zh-TW"/>
              <a:t>AI</a:t>
            </a:r>
            <a:r>
              <a:rPr lang="zh-TW" altLang="en-US"/>
              <a:t>碩一 </a:t>
            </a:r>
            <a:r>
              <a:rPr lang="en-US" altLang="zh-TW"/>
              <a:t>111C71008 </a:t>
            </a:r>
            <a:r>
              <a:rPr lang="zh-TW" altLang="en-US"/>
              <a:t>何哲平</a:t>
            </a:r>
            <a:endParaRPr lang="en-US"/>
          </a:p>
        </p:txBody>
      </p:sp>
    </p:spTree>
    <p:extLst>
      <p:ext uri="{BB962C8B-B14F-4D97-AF65-F5344CB8AC3E}">
        <p14:creationId xmlns:p14="http://schemas.microsoft.com/office/powerpoint/2010/main" val="936858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9DEBE5D-92D8-31C7-9ECB-BF4D5B17AA46}"/>
              </a:ext>
            </a:extLst>
          </p:cNvPr>
          <p:cNvSpPr>
            <a:spLocks noGrp="1"/>
          </p:cNvSpPr>
          <p:nvPr>
            <p:ph type="ctrTitle"/>
          </p:nvPr>
        </p:nvSpPr>
        <p:spPr/>
        <p:txBody>
          <a:bodyPr/>
          <a:lstStyle/>
          <a:p>
            <a:pPr algn="ctr"/>
            <a:r>
              <a:rPr lang="zh-TW" altLang="en-US" dirty="0">
                <a:latin typeface="微軟正黑體" panose="020B0604030504040204" pitchFamily="34" charset="-120"/>
                <a:ea typeface="微軟正黑體" panose="020B0604030504040204" pitchFamily="34" charset="-120"/>
              </a:rPr>
              <a:t>簡報完畢</a:t>
            </a:r>
          </a:p>
        </p:txBody>
      </p:sp>
      <p:sp>
        <p:nvSpPr>
          <p:cNvPr id="5" name="副標題 4">
            <a:extLst>
              <a:ext uri="{FF2B5EF4-FFF2-40B4-BE49-F238E27FC236}">
                <a16:creationId xmlns:a16="http://schemas.microsoft.com/office/drawing/2014/main" id="{6E57F888-E577-0A9C-C80E-B9D9007C469C}"/>
              </a:ext>
            </a:extLst>
          </p:cNvPr>
          <p:cNvSpPr>
            <a:spLocks noGrp="1"/>
          </p:cNvSpPr>
          <p:nvPr>
            <p:ph type="subTitle" idx="1"/>
          </p:nvPr>
        </p:nvSpPr>
        <p:spPr/>
        <p:txBody>
          <a:bodyPr/>
          <a:lstStyle/>
          <a:p>
            <a:pPr algn="ctr"/>
            <a:r>
              <a:rPr lang="zh-TW" altLang="en-US" dirty="0">
                <a:solidFill>
                  <a:schemeClr val="tx2">
                    <a:lumMod val="25000"/>
                    <a:lumOff val="75000"/>
                  </a:schemeClr>
                </a:solidFill>
                <a:latin typeface="微軟正黑體" panose="020B0604030504040204" pitchFamily="34" charset="-120"/>
                <a:ea typeface="微軟正黑體" panose="020B0604030504040204" pitchFamily="34" charset="-120"/>
              </a:rPr>
              <a:t>讚美感謝主</a:t>
            </a:r>
            <a:endParaRPr lang="en-US" altLang="zh-TW" dirty="0">
              <a:solidFill>
                <a:schemeClr val="tx2">
                  <a:lumMod val="25000"/>
                  <a:lumOff val="75000"/>
                </a:schemeClr>
              </a:solidFill>
              <a:latin typeface="微軟正黑體" panose="020B0604030504040204" pitchFamily="34" charset="-120"/>
              <a:ea typeface="微軟正黑體" panose="020B0604030504040204" pitchFamily="34" charset="-120"/>
            </a:endParaRPr>
          </a:p>
          <a:p>
            <a:pPr algn="ctr"/>
            <a:r>
              <a:rPr lang="zh-TW" altLang="en-US" dirty="0">
                <a:solidFill>
                  <a:schemeClr val="tx2">
                    <a:lumMod val="25000"/>
                    <a:lumOff val="75000"/>
                  </a:schemeClr>
                </a:solidFill>
                <a:latin typeface="微軟正黑體" panose="020B0604030504040204" pitchFamily="34" charset="-120"/>
                <a:ea typeface="微軟正黑體" panose="020B0604030504040204" pitchFamily="34" charset="-120"/>
              </a:rPr>
              <a:t>榮耀歸神</a:t>
            </a:r>
          </a:p>
        </p:txBody>
      </p:sp>
    </p:spTree>
    <p:extLst>
      <p:ext uri="{BB962C8B-B14F-4D97-AF65-F5344CB8AC3E}">
        <p14:creationId xmlns:p14="http://schemas.microsoft.com/office/powerpoint/2010/main" val="354054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9908E4-DA97-59BE-08DD-55217CF441F9}"/>
              </a:ext>
            </a:extLst>
          </p:cNvPr>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Scatter Plot</a:t>
            </a:r>
            <a:r>
              <a:rPr lang="zh-TW" altLang="en-US" dirty="0">
                <a:latin typeface="微軟正黑體" panose="020B0604030504040204" pitchFamily="34" charset="-120"/>
                <a:ea typeface="微軟正黑體" panose="020B0604030504040204" pitchFamily="34" charset="-120"/>
              </a:rPr>
              <a:t> 散佈圖</a:t>
            </a:r>
          </a:p>
        </p:txBody>
      </p:sp>
      <p:pic>
        <p:nvPicPr>
          <p:cNvPr id="5" name="內容版面配置區 4" descr="scatterplot">
            <a:extLst>
              <a:ext uri="{FF2B5EF4-FFF2-40B4-BE49-F238E27FC236}">
                <a16:creationId xmlns:a16="http://schemas.microsoft.com/office/drawing/2014/main" id="{B302DDCB-6C28-09E5-504D-CAFC6F4EED05}"/>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853" y="2242203"/>
            <a:ext cx="4943472" cy="3960000"/>
          </a:xfrm>
          <a:ln w="3175">
            <a:solidFill>
              <a:schemeClr val="tx1"/>
            </a:solidFill>
          </a:ln>
        </p:spPr>
      </p:pic>
      <p:cxnSp>
        <p:nvCxnSpPr>
          <p:cNvPr id="7" name="直線接點 6">
            <a:extLst>
              <a:ext uri="{FF2B5EF4-FFF2-40B4-BE49-F238E27FC236}">
                <a16:creationId xmlns:a16="http://schemas.microsoft.com/office/drawing/2014/main" id="{716BCD04-E1FD-94FE-35B7-14F9237B95C7}"/>
              </a:ext>
            </a:extLst>
          </p:cNvPr>
          <p:cNvCxnSpPr>
            <a:cxnSpLocks/>
          </p:cNvCxnSpPr>
          <p:nvPr/>
        </p:nvCxnSpPr>
        <p:spPr>
          <a:xfrm flipV="1">
            <a:off x="1115568" y="2680138"/>
            <a:ext cx="2626115" cy="3147357"/>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39B9D675-3CDC-D931-A3BB-EB05D5B0FEEE}"/>
              </a:ext>
            </a:extLst>
          </p:cNvPr>
          <p:cNvSpPr txBox="1">
            <a:spLocks/>
          </p:cNvSpPr>
          <p:nvPr/>
        </p:nvSpPr>
        <p:spPr>
          <a:xfrm>
            <a:off x="420807" y="5827495"/>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
        <p:nvSpPr>
          <p:cNvPr id="4" name="內容版面配置區 2">
            <a:extLst>
              <a:ext uri="{FF2B5EF4-FFF2-40B4-BE49-F238E27FC236}">
                <a16:creationId xmlns:a16="http://schemas.microsoft.com/office/drawing/2014/main" id="{74ACD01A-036E-85A6-CDDA-CBD1654D7431}"/>
              </a:ext>
            </a:extLst>
          </p:cNvPr>
          <p:cNvSpPr txBox="1">
            <a:spLocks/>
          </p:cNvSpPr>
          <p:nvPr/>
        </p:nvSpPr>
        <p:spPr>
          <a:xfrm>
            <a:off x="554853" y="6309360"/>
            <a:ext cx="4345002" cy="410359"/>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微軟正黑體" panose="020B0604030504040204" pitchFamily="34" charset="-120"/>
                <a:ea typeface="微軟正黑體" panose="020B0604030504040204" pitchFamily="34" charset="-120"/>
              </a:rPr>
              <a:t>sepal length vs. sepal width</a:t>
            </a:r>
          </a:p>
        </p:txBody>
      </p:sp>
      <p:pic>
        <p:nvPicPr>
          <p:cNvPr id="6" name="內容版面配置區 4" descr="一張含有 圖表 的圖片&#10;&#10;自動產生的描述">
            <a:extLst>
              <a:ext uri="{FF2B5EF4-FFF2-40B4-BE49-F238E27FC236}">
                <a16:creationId xmlns:a16="http://schemas.microsoft.com/office/drawing/2014/main" id="{18B71FA3-2DFC-38A3-641A-35D7B4C80D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0864" y="2242203"/>
            <a:ext cx="4830329" cy="3960000"/>
          </a:xfrm>
          <a:prstGeom prst="rect">
            <a:avLst/>
          </a:prstGeom>
          <a:ln w="3175">
            <a:solidFill>
              <a:schemeClr val="tx1"/>
            </a:solidFill>
          </a:ln>
        </p:spPr>
      </p:pic>
      <p:cxnSp>
        <p:nvCxnSpPr>
          <p:cNvPr id="8" name="直線接點 7">
            <a:extLst>
              <a:ext uri="{FF2B5EF4-FFF2-40B4-BE49-F238E27FC236}">
                <a16:creationId xmlns:a16="http://schemas.microsoft.com/office/drawing/2014/main" id="{211A654C-F49A-7CD5-0628-1095888F74C0}"/>
              </a:ext>
            </a:extLst>
          </p:cNvPr>
          <p:cNvCxnSpPr>
            <a:cxnSpLocks/>
          </p:cNvCxnSpPr>
          <p:nvPr/>
        </p:nvCxnSpPr>
        <p:spPr>
          <a:xfrm flipH="1">
            <a:off x="7031421" y="4925674"/>
            <a:ext cx="4252275" cy="0"/>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9" name="內容版面配置區 2">
            <a:extLst>
              <a:ext uri="{FF2B5EF4-FFF2-40B4-BE49-F238E27FC236}">
                <a16:creationId xmlns:a16="http://schemas.microsoft.com/office/drawing/2014/main" id="{4D2799B0-FBE7-5940-A533-7BDD60B3AADF}"/>
              </a:ext>
            </a:extLst>
          </p:cNvPr>
          <p:cNvSpPr txBox="1">
            <a:spLocks/>
          </p:cNvSpPr>
          <p:nvPr/>
        </p:nvSpPr>
        <p:spPr>
          <a:xfrm>
            <a:off x="10835463" y="4501931"/>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
        <p:nvSpPr>
          <p:cNvPr id="13" name="內容版面配置區 2">
            <a:extLst>
              <a:ext uri="{FF2B5EF4-FFF2-40B4-BE49-F238E27FC236}">
                <a16:creationId xmlns:a16="http://schemas.microsoft.com/office/drawing/2014/main" id="{DE59B026-3B5E-E240-1357-9BED71BB7919}"/>
              </a:ext>
            </a:extLst>
          </p:cNvPr>
          <p:cNvSpPr txBox="1">
            <a:spLocks/>
          </p:cNvSpPr>
          <p:nvPr/>
        </p:nvSpPr>
        <p:spPr>
          <a:xfrm>
            <a:off x="7426191" y="6309360"/>
            <a:ext cx="4345002" cy="410359"/>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微軟正黑體" panose="020B0604030504040204" pitchFamily="34" charset="-120"/>
                <a:ea typeface="微軟正黑體" panose="020B0604030504040204" pitchFamily="34" charset="-120"/>
              </a:rPr>
              <a:t>sepal length vs. petal length</a:t>
            </a:r>
          </a:p>
        </p:txBody>
      </p:sp>
    </p:spTree>
    <p:extLst>
      <p:ext uri="{BB962C8B-B14F-4D97-AF65-F5344CB8AC3E}">
        <p14:creationId xmlns:p14="http://schemas.microsoft.com/office/powerpoint/2010/main" val="216444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Scatter Plot</a:t>
            </a:r>
            <a:r>
              <a:rPr lang="zh-TW" altLang="en-US" dirty="0">
                <a:latin typeface="微軟正黑體" panose="020B0604030504040204" pitchFamily="34" charset="-120"/>
                <a:ea typeface="微軟正黑體" panose="020B0604030504040204" pitchFamily="34" charset="-120"/>
              </a:rPr>
              <a:t> 散佈圖</a:t>
            </a:r>
          </a:p>
        </p:txBody>
      </p:sp>
      <p:pic>
        <p:nvPicPr>
          <p:cNvPr id="8" name="內容版面配置區 7" descr="一張含有 圖表 的圖片&#10;&#10;自動產生的描述">
            <a:extLst>
              <a:ext uri="{FF2B5EF4-FFF2-40B4-BE49-F238E27FC236}">
                <a16:creationId xmlns:a16="http://schemas.microsoft.com/office/drawing/2014/main" id="{5AD09A26-B2AA-D3CB-045B-F3F76AE2A8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576" y="2182254"/>
            <a:ext cx="4943472" cy="3960000"/>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a:off x="1250731" y="2511972"/>
            <a:ext cx="2354317" cy="3237187"/>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3D632868-7005-BB10-948B-AF103C35C75B}"/>
              </a:ext>
            </a:extLst>
          </p:cNvPr>
          <p:cNvSpPr txBox="1">
            <a:spLocks/>
          </p:cNvSpPr>
          <p:nvPr/>
        </p:nvSpPr>
        <p:spPr>
          <a:xfrm>
            <a:off x="588576" y="5711085"/>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
        <p:nvSpPr>
          <p:cNvPr id="4" name="內容版面配置區 2">
            <a:extLst>
              <a:ext uri="{FF2B5EF4-FFF2-40B4-BE49-F238E27FC236}">
                <a16:creationId xmlns:a16="http://schemas.microsoft.com/office/drawing/2014/main" id="{9E9C7643-ABB4-A349-4ADF-133536D2C49C}"/>
              </a:ext>
            </a:extLst>
          </p:cNvPr>
          <p:cNvSpPr txBox="1">
            <a:spLocks/>
          </p:cNvSpPr>
          <p:nvPr/>
        </p:nvSpPr>
        <p:spPr>
          <a:xfrm>
            <a:off x="588576" y="6291492"/>
            <a:ext cx="4345002" cy="410359"/>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微軟正黑體" panose="020B0604030504040204" pitchFamily="34" charset="-120"/>
                <a:ea typeface="微軟正黑體" panose="020B0604030504040204" pitchFamily="34" charset="-120"/>
              </a:rPr>
              <a:t>sepal length vs. petal width</a:t>
            </a:r>
          </a:p>
        </p:txBody>
      </p:sp>
      <p:pic>
        <p:nvPicPr>
          <p:cNvPr id="9" name="內容版面配置區 6" descr="一張含有 圖表 的圖片&#10;&#10;自動產生的描述">
            <a:extLst>
              <a:ext uri="{FF2B5EF4-FFF2-40B4-BE49-F238E27FC236}">
                <a16:creationId xmlns:a16="http://schemas.microsoft.com/office/drawing/2014/main" id="{DD0ACEEB-E355-E844-A9C8-D6D62E947C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227" y="2182254"/>
            <a:ext cx="4882549" cy="3960000"/>
          </a:xfrm>
          <a:prstGeom prst="rect">
            <a:avLst/>
          </a:prstGeom>
          <a:ln w="3175">
            <a:solidFill>
              <a:schemeClr val="tx1"/>
            </a:solidFill>
          </a:ln>
        </p:spPr>
      </p:pic>
      <p:cxnSp>
        <p:nvCxnSpPr>
          <p:cNvPr id="10" name="直線接點 9">
            <a:extLst>
              <a:ext uri="{FF2B5EF4-FFF2-40B4-BE49-F238E27FC236}">
                <a16:creationId xmlns:a16="http://schemas.microsoft.com/office/drawing/2014/main" id="{982B2159-856F-47FD-7CB4-BFA6EDB78144}"/>
              </a:ext>
            </a:extLst>
          </p:cNvPr>
          <p:cNvCxnSpPr>
            <a:cxnSpLocks/>
          </p:cNvCxnSpPr>
          <p:nvPr/>
        </p:nvCxnSpPr>
        <p:spPr>
          <a:xfrm flipH="1">
            <a:off x="7131818" y="4880296"/>
            <a:ext cx="4529958" cy="0"/>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11" name="內容版面配置區 2">
            <a:extLst>
              <a:ext uri="{FF2B5EF4-FFF2-40B4-BE49-F238E27FC236}">
                <a16:creationId xmlns:a16="http://schemas.microsoft.com/office/drawing/2014/main" id="{A9F319CB-591F-3A32-3116-BDAA01DE908C}"/>
              </a:ext>
            </a:extLst>
          </p:cNvPr>
          <p:cNvSpPr txBox="1">
            <a:spLocks/>
          </p:cNvSpPr>
          <p:nvPr/>
        </p:nvSpPr>
        <p:spPr>
          <a:xfrm>
            <a:off x="10684606" y="4448098"/>
            <a:ext cx="97717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
        <p:nvSpPr>
          <p:cNvPr id="14" name="內容版面配置區 2">
            <a:extLst>
              <a:ext uri="{FF2B5EF4-FFF2-40B4-BE49-F238E27FC236}">
                <a16:creationId xmlns:a16="http://schemas.microsoft.com/office/drawing/2014/main" id="{61172264-58C2-4329-F67A-73CC74A06EEC}"/>
              </a:ext>
            </a:extLst>
          </p:cNvPr>
          <p:cNvSpPr txBox="1">
            <a:spLocks/>
          </p:cNvSpPr>
          <p:nvPr/>
        </p:nvSpPr>
        <p:spPr>
          <a:xfrm>
            <a:off x="7316774" y="6291491"/>
            <a:ext cx="4345002" cy="410359"/>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微軟正黑體" panose="020B0604030504040204" pitchFamily="34" charset="-120"/>
                <a:ea typeface="微軟正黑體" panose="020B0604030504040204" pitchFamily="34" charset="-120"/>
              </a:rPr>
              <a:t>sepal width vs. petal length</a:t>
            </a:r>
          </a:p>
        </p:txBody>
      </p:sp>
    </p:spTree>
    <p:extLst>
      <p:ext uri="{BB962C8B-B14F-4D97-AF65-F5344CB8AC3E}">
        <p14:creationId xmlns:p14="http://schemas.microsoft.com/office/powerpoint/2010/main" val="29341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a:latin typeface="微軟正黑體" panose="020B0604030504040204" pitchFamily="34" charset="-120"/>
                <a:ea typeface="微軟正黑體" panose="020B0604030504040204" pitchFamily="34" charset="-120"/>
              </a:rPr>
              <a:t>Scatter Plot</a:t>
            </a:r>
            <a:r>
              <a:rPr lang="zh-TW" altLang="en-US">
                <a:latin typeface="微軟正黑體" panose="020B0604030504040204" pitchFamily="34" charset="-120"/>
                <a:ea typeface="微軟正黑體" panose="020B0604030504040204" pitchFamily="34" charset="-120"/>
              </a:rPr>
              <a:t> 散佈圖</a:t>
            </a:r>
            <a:endParaRPr lang="zh-TW" altLang="en-US" dirty="0">
              <a:latin typeface="微軟正黑體" panose="020B0604030504040204" pitchFamily="34" charset="-120"/>
              <a:ea typeface="微軟正黑體" panose="020B0604030504040204" pitchFamily="34" charset="-120"/>
            </a:endParaRPr>
          </a:p>
        </p:txBody>
      </p:sp>
      <p:pic>
        <p:nvPicPr>
          <p:cNvPr id="8" name="內容版面配置區 7" descr="一張含有 圖表 的圖片&#10;&#10;自動產生的描述">
            <a:extLst>
              <a:ext uri="{FF2B5EF4-FFF2-40B4-BE49-F238E27FC236}">
                <a16:creationId xmlns:a16="http://schemas.microsoft.com/office/drawing/2014/main" id="{A3142A55-E19C-52C8-CD72-4201CB55B9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005" y="2213904"/>
            <a:ext cx="4995692" cy="3960000"/>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a:off x="861848" y="4771696"/>
            <a:ext cx="4684849" cy="0"/>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71CFEC0F-1F6E-5EA1-D2FC-92EFB9F4D4DC}"/>
              </a:ext>
            </a:extLst>
          </p:cNvPr>
          <p:cNvSpPr txBox="1">
            <a:spLocks/>
          </p:cNvSpPr>
          <p:nvPr/>
        </p:nvSpPr>
        <p:spPr>
          <a:xfrm>
            <a:off x="4445925" y="4361337"/>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
        <p:nvSpPr>
          <p:cNvPr id="7" name="內容版面配置區 2">
            <a:extLst>
              <a:ext uri="{FF2B5EF4-FFF2-40B4-BE49-F238E27FC236}">
                <a16:creationId xmlns:a16="http://schemas.microsoft.com/office/drawing/2014/main" id="{D2B8FE69-989B-9665-6535-E78B7FF9AFC2}"/>
              </a:ext>
            </a:extLst>
          </p:cNvPr>
          <p:cNvSpPr txBox="1">
            <a:spLocks/>
          </p:cNvSpPr>
          <p:nvPr/>
        </p:nvSpPr>
        <p:spPr>
          <a:xfrm>
            <a:off x="588576" y="6291492"/>
            <a:ext cx="4345002" cy="410359"/>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微軟正黑體" panose="020B0604030504040204" pitchFamily="34" charset="-120"/>
                <a:ea typeface="微軟正黑體" panose="020B0604030504040204" pitchFamily="34" charset="-120"/>
              </a:rPr>
              <a:t>sepal width vs. petal width</a:t>
            </a:r>
          </a:p>
        </p:txBody>
      </p:sp>
      <p:pic>
        <p:nvPicPr>
          <p:cNvPr id="9" name="內容版面配置區 6" descr="一張含有 圖表 的圖片&#10;&#10;自動產生的描述">
            <a:extLst>
              <a:ext uri="{FF2B5EF4-FFF2-40B4-BE49-F238E27FC236}">
                <a16:creationId xmlns:a16="http://schemas.microsoft.com/office/drawing/2014/main" id="{0C8FF10E-4F4D-0FA2-D41E-5F6A00927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0798" y="2213904"/>
            <a:ext cx="4934768" cy="3960000"/>
          </a:xfrm>
          <a:prstGeom prst="rect">
            <a:avLst/>
          </a:prstGeom>
          <a:ln w="3175">
            <a:solidFill>
              <a:schemeClr val="tx1"/>
            </a:solidFill>
          </a:ln>
        </p:spPr>
      </p:pic>
      <p:cxnSp>
        <p:nvCxnSpPr>
          <p:cNvPr id="10" name="直線接點 9">
            <a:extLst>
              <a:ext uri="{FF2B5EF4-FFF2-40B4-BE49-F238E27FC236}">
                <a16:creationId xmlns:a16="http://schemas.microsoft.com/office/drawing/2014/main" id="{35CF6EB5-1EB6-22EF-AD3A-954AC707D30C}"/>
              </a:ext>
            </a:extLst>
          </p:cNvPr>
          <p:cNvCxnSpPr>
            <a:cxnSpLocks/>
          </p:cNvCxnSpPr>
          <p:nvPr/>
        </p:nvCxnSpPr>
        <p:spPr>
          <a:xfrm flipH="1" flipV="1">
            <a:off x="7252138" y="4193904"/>
            <a:ext cx="2984938" cy="1460662"/>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11" name="內容版面配置區 2">
            <a:extLst>
              <a:ext uri="{FF2B5EF4-FFF2-40B4-BE49-F238E27FC236}">
                <a16:creationId xmlns:a16="http://schemas.microsoft.com/office/drawing/2014/main" id="{4A69F50E-EE9E-E557-C60B-77FDB76F2306}"/>
              </a:ext>
            </a:extLst>
          </p:cNvPr>
          <p:cNvSpPr txBox="1">
            <a:spLocks/>
          </p:cNvSpPr>
          <p:nvPr/>
        </p:nvSpPr>
        <p:spPr>
          <a:xfrm>
            <a:off x="10002855" y="5155920"/>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
        <p:nvSpPr>
          <p:cNvPr id="14" name="內容版面配置區 2">
            <a:extLst>
              <a:ext uri="{FF2B5EF4-FFF2-40B4-BE49-F238E27FC236}">
                <a16:creationId xmlns:a16="http://schemas.microsoft.com/office/drawing/2014/main" id="{22DA9A86-BAC6-DFDC-2DBB-0BC3C4C0FA15}"/>
              </a:ext>
            </a:extLst>
          </p:cNvPr>
          <p:cNvSpPr txBox="1">
            <a:spLocks/>
          </p:cNvSpPr>
          <p:nvPr/>
        </p:nvSpPr>
        <p:spPr>
          <a:xfrm>
            <a:off x="7350564" y="6291491"/>
            <a:ext cx="4345002" cy="410359"/>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微軟正黑體" panose="020B0604030504040204" pitchFamily="34" charset="-120"/>
                <a:ea typeface="微軟正黑體" panose="020B0604030504040204" pitchFamily="34" charset="-120"/>
              </a:rPr>
              <a:t>petal length vs. petal width</a:t>
            </a:r>
          </a:p>
        </p:txBody>
      </p:sp>
      <p:sp>
        <p:nvSpPr>
          <p:cNvPr id="16" name="內容版面配置區 2">
            <a:extLst>
              <a:ext uri="{FF2B5EF4-FFF2-40B4-BE49-F238E27FC236}">
                <a16:creationId xmlns:a16="http://schemas.microsoft.com/office/drawing/2014/main" id="{F4EDB12A-E692-4388-BE60-E1511513DE92}"/>
              </a:ext>
            </a:extLst>
          </p:cNvPr>
          <p:cNvSpPr txBox="1">
            <a:spLocks/>
          </p:cNvSpPr>
          <p:nvPr/>
        </p:nvSpPr>
        <p:spPr>
          <a:xfrm>
            <a:off x="7350564" y="2617628"/>
            <a:ext cx="1912883" cy="81137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1800" dirty="0" err="1">
                <a:latin typeface="微軟正黑體" panose="020B0604030504040204" pitchFamily="34" charset="-120"/>
                <a:ea typeface="微軟正黑體" panose="020B0604030504040204" pitchFamily="34" charset="-120"/>
              </a:rPr>
              <a:t>Setosa</a:t>
            </a:r>
            <a:r>
              <a:rPr lang="zh-TW" altLang="en-US" sz="1800" dirty="0">
                <a:latin typeface="微軟正黑體" panose="020B0604030504040204" pitchFamily="34" charset="-120"/>
                <a:ea typeface="微軟正黑體" panose="020B0604030504040204" pitchFamily="34" charset="-120"/>
              </a:rPr>
              <a:t>明顯相異，</a:t>
            </a:r>
            <a:endParaRPr lang="en-US" altLang="zh-TW" sz="1800" dirty="0">
              <a:latin typeface="微軟正黑體" panose="020B0604030504040204" pitchFamily="34" charset="-120"/>
              <a:ea typeface="微軟正黑體" panose="020B0604030504040204" pitchFamily="34" charset="-120"/>
            </a:endParaRPr>
          </a:p>
          <a:p>
            <a:pPr marL="0" indent="0">
              <a:buNone/>
            </a:pPr>
            <a:r>
              <a:rPr lang="zh-TW" altLang="en-US" sz="1800" dirty="0">
                <a:latin typeface="微軟正黑體" panose="020B0604030504040204" pitchFamily="34" charset="-120"/>
                <a:ea typeface="微軟正黑體" panose="020B0604030504040204" pitchFamily="34" charset="-120"/>
              </a:rPr>
              <a:t>容易區分。</a:t>
            </a:r>
            <a:endParaRPr lang="en-US" altLang="zh-TW" sz="1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7154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3EDA50-C8A6-A329-9C23-318784D3C4A1}"/>
              </a:ext>
            </a:extLst>
          </p:cNvPr>
          <p:cNvSpPr>
            <a:spLocks noGrp="1"/>
          </p:cNvSpPr>
          <p:nvPr>
            <p:ph type="title"/>
          </p:nvPr>
        </p:nvSpPr>
        <p:spPr/>
        <p:txBody>
          <a:bodyPr/>
          <a:lstStyle/>
          <a:p>
            <a:r>
              <a:rPr lang="en-US" altLang="zh-TW" sz="4000" dirty="0">
                <a:latin typeface="微軟正黑體" panose="020B0604030504040204" pitchFamily="34" charset="-120"/>
                <a:ea typeface="微軟正黑體" panose="020B0604030504040204" pitchFamily="34" charset="-120"/>
              </a:rPr>
              <a:t>Thinking</a:t>
            </a:r>
            <a:r>
              <a:rPr lang="zh-TW" altLang="en-US" sz="4000" dirty="0">
                <a:latin typeface="微軟正黑體" panose="020B0604030504040204" pitchFamily="34" charset="-120"/>
                <a:ea typeface="微軟正黑體" panose="020B0604030504040204" pitchFamily="34" charset="-120"/>
              </a:rPr>
              <a:t> </a:t>
            </a:r>
            <a:r>
              <a:rPr lang="en-US" altLang="zh-TW" sz="4000" dirty="0">
                <a:latin typeface="微軟正黑體" panose="020B0604030504040204" pitchFamily="34" charset="-120"/>
                <a:ea typeface="微軟正黑體" panose="020B0604030504040204" pitchFamily="34" charset="-120"/>
              </a:rPr>
              <a:t>About Scatter Plot</a:t>
            </a:r>
            <a:endParaRPr lang="zh-TW" altLang="en-US" dirty="0"/>
          </a:p>
        </p:txBody>
      </p:sp>
      <p:sp>
        <p:nvSpPr>
          <p:cNvPr id="3" name="內容版面配置區 2">
            <a:extLst>
              <a:ext uri="{FF2B5EF4-FFF2-40B4-BE49-F238E27FC236}">
                <a16:creationId xmlns:a16="http://schemas.microsoft.com/office/drawing/2014/main" id="{1A95DDA7-D928-21D1-7CAD-15D0848B8004}"/>
              </a:ext>
            </a:extLst>
          </p:cNvPr>
          <p:cNvSpPr>
            <a:spLocks noGrp="1"/>
          </p:cNvSpPr>
          <p:nvPr>
            <p:ph idx="1"/>
          </p:nvPr>
        </p:nvSpPr>
        <p:spPr>
          <a:xfrm>
            <a:off x="600635" y="2259106"/>
            <a:ext cx="10683061" cy="3913094"/>
          </a:xfrm>
        </p:spPr>
        <p:txBody>
          <a:bodyPr>
            <a:normAutofit/>
          </a:bodyPr>
          <a:lstStyle/>
          <a:p>
            <a:pPr marL="0" indent="0">
              <a:buNone/>
            </a:pPr>
            <a:r>
              <a:rPr lang="zh-TW" altLang="en-US" dirty="0">
                <a:latin typeface="微軟正黑體" panose="020B0604030504040204" pitchFamily="34" charset="-120"/>
                <a:ea typeface="微軟正黑體" panose="020B0604030504040204" pitchFamily="34" charset="-120"/>
              </a:rPr>
              <a:t>觀察後感想：</a:t>
            </a:r>
            <a:endParaRPr lang="en-US" altLang="zh-TW"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en-US" altLang="zh-TW" dirty="0" err="1">
                <a:latin typeface="微軟正黑體" panose="020B0604030504040204" pitchFamily="34" charset="-120"/>
                <a:ea typeface="微軟正黑體" panose="020B0604030504040204" pitchFamily="34" charset="-120"/>
              </a:rPr>
              <a:t>Setosa</a:t>
            </a:r>
            <a:r>
              <a:rPr lang="zh-TW" altLang="en-US" dirty="0">
                <a:latin typeface="微軟正黑體" panose="020B0604030504040204" pitchFamily="34" charset="-120"/>
                <a:ea typeface="微軟正黑體" panose="020B0604030504040204" pitchFamily="34" charset="-120"/>
              </a:rPr>
              <a:t>皆能很快分出</a:t>
            </a:r>
            <a:endParaRPr lang="en-US" altLang="zh-TW"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en-US" altLang="zh-TW" dirty="0">
                <a:latin typeface="微軟正黑體" panose="020B0604030504040204" pitchFamily="34" charset="-120"/>
                <a:ea typeface="微軟正黑體" panose="020B0604030504040204" pitchFamily="34" charset="-120"/>
              </a:rPr>
              <a:t>Versicolor</a:t>
            </a:r>
            <a:r>
              <a:rPr lang="zh-TW" altLang="en-US" dirty="0">
                <a:latin typeface="微軟正黑體" panose="020B0604030504040204" pitchFamily="34" charset="-120"/>
                <a:ea typeface="微軟正黑體" panose="020B0604030504040204" pitchFamily="34" charset="-120"/>
              </a:rPr>
              <a:t>及</a:t>
            </a:r>
            <a:r>
              <a:rPr lang="en-US" altLang="zh-TW" dirty="0" err="1">
                <a:latin typeface="微軟正黑體" panose="020B0604030504040204" pitchFamily="34" charset="-120"/>
                <a:ea typeface="微軟正黑體" panose="020B0604030504040204" pitchFamily="34" charset="-120"/>
              </a:rPr>
              <a:t>Virgina</a:t>
            </a:r>
            <a:r>
              <a:rPr lang="zh-TW" altLang="en-US" dirty="0">
                <a:latin typeface="微軟正黑體" panose="020B0604030504040204" pitchFamily="34" charset="-120"/>
                <a:ea typeface="微軟正黑體" panose="020B0604030504040204" pitchFamily="34" charset="-120"/>
              </a:rPr>
              <a:t>不容易分辨</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 那應當如何選取？</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 計算相關係數（</a:t>
            </a:r>
            <a:r>
              <a:rPr lang="en-US" altLang="zh-TW" dirty="0">
                <a:latin typeface="微軟正黑體" panose="020B0604030504040204" pitchFamily="34" charset="-120"/>
                <a:ea typeface="微軟正黑體" panose="020B0604030504040204" pitchFamily="34" charset="-120"/>
              </a:rPr>
              <a:t>Correlation</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636C557E-C609-6356-D8AE-03D68B6CC0C6}"/>
              </a:ext>
            </a:extLst>
          </p:cNvPr>
          <p:cNvSpPr>
            <a:spLocks noGrp="1"/>
          </p:cNvSpPr>
          <p:nvPr>
            <p:ph type="sldNum" sz="quarter" idx="12"/>
          </p:nvPr>
        </p:nvSpPr>
        <p:spPr/>
        <p:txBody>
          <a:bodyPr/>
          <a:lstStyle/>
          <a:p>
            <a:fld id="{B2DC25EE-239B-4C5F-AAD1-255A7D5F1EE2}" type="slidenum">
              <a:rPr lang="en-US" smtClean="0"/>
              <a:t>7</a:t>
            </a:fld>
            <a:endParaRPr lang="en-US"/>
          </a:p>
        </p:txBody>
      </p:sp>
      <p:sp>
        <p:nvSpPr>
          <p:cNvPr id="5" name="頁尾版面配置區 4">
            <a:extLst>
              <a:ext uri="{FF2B5EF4-FFF2-40B4-BE49-F238E27FC236}">
                <a16:creationId xmlns:a16="http://schemas.microsoft.com/office/drawing/2014/main" id="{AA1AD478-1083-25B2-392D-E8483025883C}"/>
              </a:ext>
            </a:extLst>
          </p:cNvPr>
          <p:cNvSpPr>
            <a:spLocks noGrp="1"/>
          </p:cNvSpPr>
          <p:nvPr>
            <p:ph type="ftr" sz="quarter" idx="11"/>
          </p:nvPr>
        </p:nvSpPr>
        <p:spPr/>
        <p:txBody>
          <a:bodyPr/>
          <a:lstStyle/>
          <a:p>
            <a:r>
              <a:rPr lang="zh-TW" altLang="en-US"/>
              <a:t>創新</a:t>
            </a:r>
            <a:r>
              <a:rPr lang="en-US" altLang="zh-TW"/>
              <a:t>AI</a:t>
            </a:r>
            <a:r>
              <a:rPr lang="zh-TW" altLang="en-US"/>
              <a:t>碩一 </a:t>
            </a:r>
            <a:r>
              <a:rPr lang="en-US" altLang="zh-TW"/>
              <a:t>111C71008 </a:t>
            </a:r>
            <a:r>
              <a:rPr lang="zh-TW" altLang="en-US"/>
              <a:t>何哲平</a:t>
            </a:r>
            <a:endParaRPr lang="en-US"/>
          </a:p>
        </p:txBody>
      </p:sp>
    </p:spTree>
    <p:extLst>
      <p:ext uri="{BB962C8B-B14F-4D97-AF65-F5344CB8AC3E}">
        <p14:creationId xmlns:p14="http://schemas.microsoft.com/office/powerpoint/2010/main" val="2133307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5AB020-5590-7186-12B6-F961E64D0375}"/>
              </a:ext>
            </a:extLst>
          </p:cNvPr>
          <p:cNvSpPr>
            <a:spLocks noGrp="1"/>
          </p:cNvSpPr>
          <p:nvPr>
            <p:ph type="title"/>
          </p:nvPr>
        </p:nvSpPr>
        <p:spPr/>
        <p:txBody>
          <a:bodyPr>
            <a:normAutofit/>
          </a:bodyPr>
          <a:lstStyle/>
          <a:p>
            <a:r>
              <a:rPr lang="en-US" altLang="zh-TW" dirty="0" err="1">
                <a:latin typeface="微軟正黑體" panose="020B0604030504040204" pitchFamily="34" charset="-120"/>
                <a:ea typeface="微軟正黑體" panose="020B0604030504040204" pitchFamily="34" charset="-120"/>
              </a:rPr>
              <a:t>HeatMap</a:t>
            </a:r>
            <a:endParaRPr lang="zh-TW" altLang="en-US" dirty="0">
              <a:latin typeface="微軟正黑體" panose="020B0604030504040204" pitchFamily="34" charset="-120"/>
              <a:ea typeface="微軟正黑體" panose="020B0604030504040204" pitchFamily="34" charset="-120"/>
            </a:endParaRPr>
          </a:p>
        </p:txBody>
      </p:sp>
      <p:pic>
        <p:nvPicPr>
          <p:cNvPr id="5" name="內容版面配置區 4" descr="一張含有 圖表 的圖片&#10;&#10;自動產生的描述">
            <a:extLst>
              <a:ext uri="{FF2B5EF4-FFF2-40B4-BE49-F238E27FC236}">
                <a16:creationId xmlns:a16="http://schemas.microsoft.com/office/drawing/2014/main" id="{5263AD00-3B20-4E70-B62F-90A3DC090F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147" y="2095406"/>
            <a:ext cx="5080028" cy="4689257"/>
          </a:xfrm>
          <a:ln w="3175">
            <a:solidFill>
              <a:schemeClr val="tx1"/>
            </a:solidFill>
          </a:ln>
        </p:spPr>
      </p:pic>
      <p:graphicFrame>
        <p:nvGraphicFramePr>
          <p:cNvPr id="10" name="表格 9">
            <a:extLst>
              <a:ext uri="{FF2B5EF4-FFF2-40B4-BE49-F238E27FC236}">
                <a16:creationId xmlns:a16="http://schemas.microsoft.com/office/drawing/2014/main" id="{2A2ECE11-A764-4A35-27B1-A5332A558988}"/>
              </a:ext>
            </a:extLst>
          </p:cNvPr>
          <p:cNvGraphicFramePr>
            <a:graphicFrameLocks noGrp="1"/>
          </p:cNvGraphicFramePr>
          <p:nvPr>
            <p:extLst>
              <p:ext uri="{D42A27DB-BD31-4B8C-83A1-F6EECF244321}">
                <p14:modId xmlns:p14="http://schemas.microsoft.com/office/powerpoint/2010/main" val="3189143516"/>
              </p:ext>
            </p:extLst>
          </p:nvPr>
        </p:nvGraphicFramePr>
        <p:xfrm>
          <a:off x="6095999" y="2163390"/>
          <a:ext cx="4840942" cy="3331974"/>
        </p:xfrm>
        <a:graphic>
          <a:graphicData uri="http://schemas.openxmlformats.org/drawingml/2006/table">
            <a:tbl>
              <a:tblPr>
                <a:tableStyleId>{5C22544A-7EE6-4342-B048-85BDC9FD1C3A}</a:tableStyleId>
              </a:tblPr>
              <a:tblGrid>
                <a:gridCol w="2420471">
                  <a:extLst>
                    <a:ext uri="{9D8B030D-6E8A-4147-A177-3AD203B41FA5}">
                      <a16:colId xmlns:a16="http://schemas.microsoft.com/office/drawing/2014/main" val="2106360162"/>
                    </a:ext>
                  </a:extLst>
                </a:gridCol>
                <a:gridCol w="2420471">
                  <a:extLst>
                    <a:ext uri="{9D8B030D-6E8A-4147-A177-3AD203B41FA5}">
                      <a16:colId xmlns:a16="http://schemas.microsoft.com/office/drawing/2014/main" val="2923302569"/>
                    </a:ext>
                  </a:extLst>
                </a:gridCol>
              </a:tblGrid>
              <a:tr h="555329">
                <a:tc>
                  <a:txBody>
                    <a:bodyPr/>
                    <a:lstStyle/>
                    <a:p>
                      <a:pPr algn="ctr" fontAlgn="ctr"/>
                      <a:r>
                        <a:rPr lang="zh-TW" altLang="en-US" sz="1200" u="none" strike="noStrike" dirty="0">
                          <a:effectLst/>
                          <a:latin typeface="微軟正黑體" panose="020B0604030504040204" pitchFamily="34" charset="-120"/>
                          <a:ea typeface="微軟正黑體" panose="020B0604030504040204" pitchFamily="34" charset="-120"/>
                        </a:rPr>
                        <a:t>　</a:t>
                      </a:r>
                      <a:r>
                        <a:rPr lang="en-US" altLang="zh-TW" sz="1200" u="none" strike="noStrike" dirty="0">
                          <a:effectLst/>
                          <a:latin typeface="微軟正黑體" panose="020B0604030504040204" pitchFamily="34" charset="-120"/>
                          <a:ea typeface="微軟正黑體" panose="020B0604030504040204" pitchFamily="34" charset="-120"/>
                        </a:rPr>
                        <a:t>Pearson Correlation</a:t>
                      </a: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species</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539029914"/>
                  </a:ext>
                </a:extLst>
              </a:tr>
              <a:tr h="555329">
                <a:tc>
                  <a:txBody>
                    <a:bodyPr/>
                    <a:lstStyle/>
                    <a:p>
                      <a:pPr algn="ctr" fontAlgn="ctr"/>
                      <a:r>
                        <a:rPr lang="en-US" sz="1200" u="none" strike="noStrike" dirty="0" err="1">
                          <a:effectLst/>
                          <a:latin typeface="微軟正黑體" panose="020B0604030504040204" pitchFamily="34" charset="-120"/>
                          <a:ea typeface="微軟正黑體" panose="020B0604030504040204" pitchFamily="34" charset="-120"/>
                        </a:rPr>
                        <a:t>sepal_length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0.783</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55640248"/>
                  </a:ext>
                </a:extLst>
              </a:tr>
              <a:tr h="555329">
                <a:tc>
                  <a:txBody>
                    <a:bodyPr/>
                    <a:lstStyle/>
                    <a:p>
                      <a:pPr algn="ctr" fontAlgn="ctr"/>
                      <a:r>
                        <a:rPr lang="en-US" sz="1200" u="none" strike="noStrike">
                          <a:effectLst/>
                          <a:latin typeface="微軟正黑體" panose="020B0604030504040204" pitchFamily="34" charset="-120"/>
                          <a:ea typeface="微軟正黑體" panose="020B0604030504040204" pitchFamily="34" charset="-120"/>
                        </a:rPr>
                        <a:t>sepal_width</a:t>
                      </a:r>
                      <a:endParaRPr lang="en-US" sz="1200" b="1"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-0.427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311267129"/>
                  </a:ext>
                </a:extLst>
              </a:tr>
              <a:tr h="555329">
                <a:tc>
                  <a:txBody>
                    <a:bodyPr/>
                    <a:lstStyle/>
                    <a:p>
                      <a:pPr algn="ctr" fontAlgn="ctr"/>
                      <a:r>
                        <a:rPr lang="en-US" sz="1200" u="none" strike="noStrike">
                          <a:effectLst/>
                          <a:latin typeface="微軟正黑體" panose="020B0604030504040204" pitchFamily="34" charset="-120"/>
                          <a:ea typeface="微軟正黑體" panose="020B0604030504040204" pitchFamily="34" charset="-120"/>
                        </a:rPr>
                        <a:t>petal_length</a:t>
                      </a:r>
                      <a:endParaRPr lang="en-US" sz="1200" b="1"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0.949</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023753372"/>
                  </a:ext>
                </a:extLst>
              </a:tr>
              <a:tr h="555329">
                <a:tc>
                  <a:txBody>
                    <a:bodyPr/>
                    <a:lstStyle/>
                    <a:p>
                      <a:pPr algn="ctr" fontAlgn="ctr"/>
                      <a:r>
                        <a:rPr lang="en-US" sz="1200" u="none" strike="noStrike" dirty="0" err="1">
                          <a:effectLst/>
                          <a:latin typeface="微軟正黑體" panose="020B0604030504040204" pitchFamily="34" charset="-120"/>
                          <a:ea typeface="微軟正黑體" panose="020B0604030504040204" pitchFamily="34" charset="-120"/>
                        </a:rPr>
                        <a:t>petal_width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0.957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4042905536"/>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species</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1.000</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916137202"/>
                  </a:ext>
                </a:extLst>
              </a:tr>
            </a:tbl>
          </a:graphicData>
        </a:graphic>
      </p:graphicFrame>
      <p:sp>
        <p:nvSpPr>
          <p:cNvPr id="11" name="橢圓 10">
            <a:extLst>
              <a:ext uri="{FF2B5EF4-FFF2-40B4-BE49-F238E27FC236}">
                <a16:creationId xmlns:a16="http://schemas.microsoft.com/office/drawing/2014/main" id="{5DD9FA67-CAED-F8F0-7822-5D8CAE29C084}"/>
              </a:ext>
            </a:extLst>
          </p:cNvPr>
          <p:cNvSpPr/>
          <p:nvPr/>
        </p:nvSpPr>
        <p:spPr>
          <a:xfrm>
            <a:off x="6095999" y="4440035"/>
            <a:ext cx="4966448" cy="48159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12" name="橢圓 11">
            <a:extLst>
              <a:ext uri="{FF2B5EF4-FFF2-40B4-BE49-F238E27FC236}">
                <a16:creationId xmlns:a16="http://schemas.microsoft.com/office/drawing/2014/main" id="{523730F5-1BB7-910B-5A63-A76052AEBDE0}"/>
              </a:ext>
            </a:extLst>
          </p:cNvPr>
          <p:cNvSpPr/>
          <p:nvPr/>
        </p:nvSpPr>
        <p:spPr>
          <a:xfrm>
            <a:off x="6221505" y="3804989"/>
            <a:ext cx="4840942" cy="59668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13" name="內容版面配置區 2">
            <a:extLst>
              <a:ext uri="{FF2B5EF4-FFF2-40B4-BE49-F238E27FC236}">
                <a16:creationId xmlns:a16="http://schemas.microsoft.com/office/drawing/2014/main" id="{06F9C9FD-077F-1E9C-EC62-46709CC02FCB}"/>
              </a:ext>
            </a:extLst>
          </p:cNvPr>
          <p:cNvSpPr txBox="1">
            <a:spLocks/>
          </p:cNvSpPr>
          <p:nvPr/>
        </p:nvSpPr>
        <p:spPr>
          <a:xfrm>
            <a:off x="6095999" y="5654111"/>
            <a:ext cx="4840942" cy="99267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dirty="0">
                <a:latin typeface="微軟正黑體" panose="020B0604030504040204" pitchFamily="34" charset="-120"/>
                <a:ea typeface="微軟正黑體" panose="020B0604030504040204" pitchFamily="34" charset="-120"/>
              </a:rPr>
              <a:t>選擇</a:t>
            </a:r>
            <a:r>
              <a:rPr lang="en-US" altLang="zh-TW" dirty="0">
                <a:latin typeface="微軟正黑體" panose="020B0604030504040204" pitchFamily="34" charset="-120"/>
                <a:ea typeface="微軟正黑體" panose="020B0604030504040204" pitchFamily="34" charset="-120"/>
              </a:rPr>
              <a:t>Petal Length</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&amp;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Petal Width</a:t>
            </a:r>
          </a:p>
        </p:txBody>
      </p:sp>
      <p:sp>
        <p:nvSpPr>
          <p:cNvPr id="3" name="投影片編號版面配置區 2">
            <a:extLst>
              <a:ext uri="{FF2B5EF4-FFF2-40B4-BE49-F238E27FC236}">
                <a16:creationId xmlns:a16="http://schemas.microsoft.com/office/drawing/2014/main" id="{000B619C-492F-8D15-FB1C-4FFF90938201}"/>
              </a:ext>
            </a:extLst>
          </p:cNvPr>
          <p:cNvSpPr>
            <a:spLocks noGrp="1"/>
          </p:cNvSpPr>
          <p:nvPr>
            <p:ph type="sldNum" sz="quarter" idx="12"/>
          </p:nvPr>
        </p:nvSpPr>
        <p:spPr/>
        <p:txBody>
          <a:bodyPr/>
          <a:lstStyle/>
          <a:p>
            <a:fld id="{B2DC25EE-239B-4C5F-AAD1-255A7D5F1EE2}" type="slidenum">
              <a:rPr lang="en-US" smtClean="0"/>
              <a:t>8</a:t>
            </a:fld>
            <a:endParaRPr lang="en-US"/>
          </a:p>
        </p:txBody>
      </p:sp>
    </p:spTree>
    <p:extLst>
      <p:ext uri="{BB962C8B-B14F-4D97-AF65-F5344CB8AC3E}">
        <p14:creationId xmlns:p14="http://schemas.microsoft.com/office/powerpoint/2010/main" val="251902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再次檢視 </a:t>
            </a:r>
            <a:r>
              <a:rPr lang="en-US" altLang="zh-TW" dirty="0">
                <a:latin typeface="微軟正黑體" panose="020B0604030504040204" pitchFamily="34" charset="-120"/>
                <a:ea typeface="微軟正黑體" panose="020B0604030504040204" pitchFamily="34" charset="-120"/>
              </a:rPr>
              <a:t>petal length vs. petal width</a:t>
            </a:r>
            <a:endParaRPr lang="zh-TW" altLang="en-US" dirty="0">
              <a:latin typeface="微軟正黑體" panose="020B0604030504040204" pitchFamily="34" charset="-120"/>
              <a:ea typeface="微軟正黑體" panose="020B0604030504040204" pitchFamily="34" charset="-120"/>
            </a:endParaRPr>
          </a:p>
        </p:txBody>
      </p:sp>
      <p:pic>
        <p:nvPicPr>
          <p:cNvPr id="7" name="內容版面配置區 6" descr="一張含有 圖表 的圖片&#10;&#10;自動產生的描述">
            <a:extLst>
              <a:ext uri="{FF2B5EF4-FFF2-40B4-BE49-F238E27FC236}">
                <a16:creationId xmlns:a16="http://schemas.microsoft.com/office/drawing/2014/main" id="{DCC65AC9-1346-2607-BD3F-75F40F708B5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1005" y="2200182"/>
            <a:ext cx="5120667" cy="4109178"/>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flipV="1">
            <a:off x="887506" y="4285129"/>
            <a:ext cx="3971365" cy="1739153"/>
          </a:xfrm>
          <a:prstGeom prst="line">
            <a:avLst/>
          </a:prstGeom>
          <a:ln w="38100">
            <a:solidFill>
              <a:schemeClr val="accent5">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 name="內容版面配置區 2">
            <a:extLst>
              <a:ext uri="{FF2B5EF4-FFF2-40B4-BE49-F238E27FC236}">
                <a16:creationId xmlns:a16="http://schemas.microsoft.com/office/drawing/2014/main" id="{F618E869-D4C5-0C83-AD6A-D734B5352670}"/>
              </a:ext>
            </a:extLst>
          </p:cNvPr>
          <p:cNvSpPr txBox="1">
            <a:spLocks/>
          </p:cNvSpPr>
          <p:nvPr/>
        </p:nvSpPr>
        <p:spPr>
          <a:xfrm>
            <a:off x="4858871" y="5921826"/>
            <a:ext cx="2102071" cy="77506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第一條 假想線</a:t>
            </a:r>
            <a:endParaRPr lang="en-US" altLang="zh-TW" sz="2000" dirty="0">
              <a:latin typeface="微軟正黑體" panose="020B0604030504040204" pitchFamily="34" charset="-120"/>
              <a:ea typeface="微軟正黑體" panose="020B0604030504040204" pitchFamily="34" charset="-120"/>
            </a:endParaRPr>
          </a:p>
        </p:txBody>
      </p:sp>
      <p:cxnSp>
        <p:nvCxnSpPr>
          <p:cNvPr id="8" name="直線接點 7">
            <a:extLst>
              <a:ext uri="{FF2B5EF4-FFF2-40B4-BE49-F238E27FC236}">
                <a16:creationId xmlns:a16="http://schemas.microsoft.com/office/drawing/2014/main" id="{B4F9D3C0-523A-D8CA-8EAD-17CE62A2B6F4}"/>
              </a:ext>
            </a:extLst>
          </p:cNvPr>
          <p:cNvCxnSpPr>
            <a:cxnSpLocks/>
          </p:cNvCxnSpPr>
          <p:nvPr/>
        </p:nvCxnSpPr>
        <p:spPr>
          <a:xfrm flipH="1" flipV="1">
            <a:off x="1968601" y="2943586"/>
            <a:ext cx="3971365" cy="1739153"/>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9" name="內容版面配置區 2">
            <a:extLst>
              <a:ext uri="{FF2B5EF4-FFF2-40B4-BE49-F238E27FC236}">
                <a16:creationId xmlns:a16="http://schemas.microsoft.com/office/drawing/2014/main" id="{92663609-5DE3-F764-F1BB-AB23A056ADDF}"/>
              </a:ext>
            </a:extLst>
          </p:cNvPr>
          <p:cNvSpPr txBox="1">
            <a:spLocks/>
          </p:cNvSpPr>
          <p:nvPr/>
        </p:nvSpPr>
        <p:spPr>
          <a:xfrm>
            <a:off x="5909906" y="4642552"/>
            <a:ext cx="2102071" cy="77506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第二條 假想線</a:t>
            </a:r>
            <a:endParaRPr lang="en-US" altLang="zh-TW" sz="2000"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B0F26EF9-343B-BF6D-B3BE-A60A5AEDC958}"/>
              </a:ext>
            </a:extLst>
          </p:cNvPr>
          <p:cNvSpPr>
            <a:spLocks noGrp="1"/>
          </p:cNvSpPr>
          <p:nvPr>
            <p:ph type="sldNum" sz="quarter" idx="12"/>
          </p:nvPr>
        </p:nvSpPr>
        <p:spPr/>
        <p:txBody>
          <a:bodyPr/>
          <a:lstStyle/>
          <a:p>
            <a:fld id="{B2DC25EE-239B-4C5F-AAD1-255A7D5F1EE2}" type="slidenum">
              <a:rPr lang="en-US" smtClean="0"/>
              <a:t>9</a:t>
            </a:fld>
            <a:endParaRPr lang="en-US"/>
          </a:p>
        </p:txBody>
      </p:sp>
    </p:spTree>
    <p:extLst>
      <p:ext uri="{BB962C8B-B14F-4D97-AF65-F5344CB8AC3E}">
        <p14:creationId xmlns:p14="http://schemas.microsoft.com/office/powerpoint/2010/main" val="59416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themeOverride>
</file>

<file path=ppt/theme/themeOverride2.xml><?xml version="1.0" encoding="utf-8"?>
<a:themeOverride xmlns:a="http://schemas.openxmlformats.org/drawingml/2006/main">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themeOverride>
</file>

<file path=docProps/app.xml><?xml version="1.0" encoding="utf-8"?>
<Properties xmlns="http://schemas.openxmlformats.org/officeDocument/2006/extended-properties" xmlns:vt="http://schemas.openxmlformats.org/officeDocument/2006/docPropsVTypes">
  <Template/>
  <TotalTime>2644</TotalTime>
  <Words>2118</Words>
  <Application>Microsoft Office PowerPoint</Application>
  <PresentationFormat>寬螢幕</PresentationFormat>
  <Paragraphs>385</Paragraphs>
  <Slides>33</Slides>
  <Notes>27</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33</vt:i4>
      </vt:variant>
    </vt:vector>
  </HeadingPairs>
  <TitlesOfParts>
    <vt:vector size="37" baseType="lpstr">
      <vt:lpstr>微軟正黑體</vt:lpstr>
      <vt:lpstr>Arial</vt:lpstr>
      <vt:lpstr>Wingdings</vt:lpstr>
      <vt:lpstr>AccentBoxVTI</vt:lpstr>
      <vt:lpstr>314337 類神經網路 Assignment #1 感知器測試－鳶尾花</vt:lpstr>
      <vt:lpstr>Outline 大綱</vt:lpstr>
      <vt:lpstr>選取的特徵？原因？</vt:lpstr>
      <vt:lpstr>Scatter Plot 散佈圖</vt:lpstr>
      <vt:lpstr>Scatter Plot 散佈圖</vt:lpstr>
      <vt:lpstr>Scatter Plot 散佈圖</vt:lpstr>
      <vt:lpstr>Thinking About Scatter Plot</vt:lpstr>
      <vt:lpstr>HeatMap</vt:lpstr>
      <vt:lpstr>再次檢視 petal length vs. petal width</vt:lpstr>
      <vt:lpstr>切分資料</vt:lpstr>
      <vt:lpstr>Train-Test-Split</vt:lpstr>
      <vt:lpstr>Train-Test-Split</vt:lpstr>
      <vt:lpstr>Train-Test-Split</vt:lpstr>
      <vt:lpstr>Train-Test-Split</vt:lpstr>
      <vt:lpstr>resample</vt:lpstr>
      <vt:lpstr>PLA 二元分類</vt:lpstr>
      <vt:lpstr>區分Setosa</vt:lpstr>
      <vt:lpstr>區分Setosa</vt:lpstr>
      <vt:lpstr>區分Versicolor</vt:lpstr>
      <vt:lpstr>區分Versicolor</vt:lpstr>
      <vt:lpstr>區分Versicolor</vt:lpstr>
      <vt:lpstr>合併圖表</vt:lpstr>
      <vt:lpstr>評估模型</vt:lpstr>
      <vt:lpstr>評估流程</vt:lpstr>
      <vt:lpstr>評估指標</vt:lpstr>
      <vt:lpstr>First PLA Validation</vt:lpstr>
      <vt:lpstr>Second PLA Validation</vt:lpstr>
      <vt:lpstr>Validation</vt:lpstr>
      <vt:lpstr>First PLA Test</vt:lpstr>
      <vt:lpstr>Second PLA Test</vt:lpstr>
      <vt:lpstr>Test</vt:lpstr>
      <vt:lpstr>關於 Second PLA</vt:lpstr>
      <vt:lpstr>簡報完畢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314337 類神經網路 Assignment #1</dc:title>
  <dc:creator>哲平 何</dc:creator>
  <cp:lastModifiedBy>哲平 何</cp:lastModifiedBy>
  <cp:revision>1014</cp:revision>
  <dcterms:created xsi:type="dcterms:W3CDTF">2023-04-05T05:53:05Z</dcterms:created>
  <dcterms:modified xsi:type="dcterms:W3CDTF">2023-04-12T12:42:33Z</dcterms:modified>
</cp:coreProperties>
</file>