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heme/themeOverride1.xml" ContentType="application/vnd.openxmlformats-officedocument.themeOverride+xml"/>
  <Override PartName="/ppt/notesSlides/notesSlide29.xml" ContentType="application/vnd.openxmlformats-officedocument.presentationml.notesSlide+xml"/>
  <Override PartName="/ppt/theme/themeOverride2.xml" ContentType="application/vnd.openxmlformats-officedocument.themeOverr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40"/>
  </p:notesMasterIdLst>
  <p:sldIdLst>
    <p:sldId id="256" r:id="rId2"/>
    <p:sldId id="298" r:id="rId3"/>
    <p:sldId id="260" r:id="rId4"/>
    <p:sldId id="259" r:id="rId5"/>
    <p:sldId id="267" r:id="rId6"/>
    <p:sldId id="257" r:id="rId7"/>
    <p:sldId id="268" r:id="rId8"/>
    <p:sldId id="270" r:id="rId9"/>
    <p:sldId id="271" r:id="rId10"/>
    <p:sldId id="300" r:id="rId11"/>
    <p:sldId id="299" r:id="rId12"/>
    <p:sldId id="301" r:id="rId13"/>
    <p:sldId id="306" r:id="rId14"/>
    <p:sldId id="302" r:id="rId15"/>
    <p:sldId id="303" r:id="rId16"/>
    <p:sldId id="305" r:id="rId17"/>
    <p:sldId id="307" r:id="rId18"/>
    <p:sldId id="308" r:id="rId19"/>
    <p:sldId id="297" r:id="rId20"/>
    <p:sldId id="304" r:id="rId21"/>
    <p:sldId id="275" r:id="rId22"/>
    <p:sldId id="276" r:id="rId23"/>
    <p:sldId id="278" r:id="rId24"/>
    <p:sldId id="280" r:id="rId25"/>
    <p:sldId id="283" r:id="rId26"/>
    <p:sldId id="284" r:id="rId27"/>
    <p:sldId id="285" r:id="rId28"/>
    <p:sldId id="286" r:id="rId29"/>
    <p:sldId id="287" r:id="rId30"/>
    <p:sldId id="293" r:id="rId31"/>
    <p:sldId id="279" r:id="rId32"/>
    <p:sldId id="289" r:id="rId33"/>
    <p:sldId id="295" r:id="rId34"/>
    <p:sldId id="290" r:id="rId35"/>
    <p:sldId id="291" r:id="rId36"/>
    <p:sldId id="296" r:id="rId37"/>
    <p:sldId id="292" r:id="rId38"/>
    <p:sldId id="294" r:id="rId3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768" autoAdjust="0"/>
  </p:normalViewPr>
  <p:slideViewPr>
    <p:cSldViewPr snapToGrid="0">
      <p:cViewPr varScale="1">
        <p:scale>
          <a:sx n="73" d="100"/>
          <a:sy n="73" d="100"/>
        </p:scale>
        <p:origin x="10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軟正黑體" panose="020B0604030504040204" pitchFamily="34" charset="-120"/>
              </a:defRPr>
            </a:lvl1pPr>
          </a:lstStyle>
          <a:p>
            <a:endParaRPr lang="zh-TW" altLang="en-US"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軟正黑體" panose="020B0604030504040204" pitchFamily="34" charset="-120"/>
              </a:defRPr>
            </a:lvl1pPr>
          </a:lstStyle>
          <a:p>
            <a:fld id="{2F5A5025-046F-4080-96F8-FAB29019717F}" type="datetimeFigureOut">
              <a:rPr lang="zh-TW" altLang="en-US" smtClean="0"/>
              <a:pPr/>
              <a:t>2023/5/13</a:t>
            </a:fld>
            <a:endParaRPr lang="zh-TW" altLang="en-US" dirty="0"/>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dirty="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軟正黑體" panose="020B0604030504040204" pitchFamily="34" charset="-120"/>
              </a:defRPr>
            </a:lvl1pPr>
          </a:lstStyle>
          <a:p>
            <a:endParaRPr lang="zh-TW" altLang="en-US" dirty="0"/>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軟正黑體" panose="020B0604030504040204" pitchFamily="34" charset="-120"/>
              </a:defRPr>
            </a:lvl1pPr>
          </a:lstStyle>
          <a:p>
            <a:fld id="{0DA5F543-7FD9-4085-A36D-22AF4AA3A74F}" type="slidenum">
              <a:rPr lang="zh-TW" altLang="en-US" smtClean="0"/>
              <a:pPr/>
              <a:t>‹#›</a:t>
            </a:fld>
            <a:endParaRPr lang="zh-TW" altLang="en-US" dirty="0"/>
          </a:p>
        </p:txBody>
      </p:sp>
    </p:spTree>
    <p:extLst>
      <p:ext uri="{BB962C8B-B14F-4D97-AF65-F5344CB8AC3E}">
        <p14:creationId xmlns:p14="http://schemas.microsoft.com/office/powerpoint/2010/main" val="2579420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軟正黑體" panose="020B0604030504040204" pitchFamily="34" charset="-120"/>
        <a:ea typeface="+mn-ea"/>
        <a:cs typeface="+mn-cs"/>
      </a:defRPr>
    </a:lvl1pPr>
    <a:lvl2pPr marL="457200" algn="l" defTabSz="914400" rtl="0" eaLnBrk="1" latinLnBrk="0" hangingPunct="1">
      <a:defRPr sz="1200" kern="1200">
        <a:solidFill>
          <a:schemeClr val="tx1"/>
        </a:solidFill>
        <a:latin typeface="微軟正黑體" panose="020B0604030504040204" pitchFamily="34" charset="-120"/>
        <a:ea typeface="+mn-ea"/>
        <a:cs typeface="+mn-cs"/>
      </a:defRPr>
    </a:lvl2pPr>
    <a:lvl3pPr marL="914400" algn="l" defTabSz="914400" rtl="0" eaLnBrk="1" latinLnBrk="0" hangingPunct="1">
      <a:defRPr sz="1200" kern="1200">
        <a:solidFill>
          <a:schemeClr val="tx1"/>
        </a:solidFill>
        <a:latin typeface="微軟正黑體" panose="020B0604030504040204" pitchFamily="34" charset="-120"/>
        <a:ea typeface="+mn-ea"/>
        <a:cs typeface="+mn-cs"/>
      </a:defRPr>
    </a:lvl3pPr>
    <a:lvl4pPr marL="1371600" algn="l" defTabSz="914400" rtl="0" eaLnBrk="1" latinLnBrk="0" hangingPunct="1">
      <a:defRPr sz="1200" kern="1200">
        <a:solidFill>
          <a:schemeClr val="tx1"/>
        </a:solidFill>
        <a:latin typeface="微軟正黑體" panose="020B0604030504040204" pitchFamily="34" charset="-120"/>
        <a:ea typeface="+mn-ea"/>
        <a:cs typeface="+mn-cs"/>
      </a:defRPr>
    </a:lvl4pPr>
    <a:lvl5pPr marL="1828800" algn="l" defTabSz="914400" rtl="0" eaLnBrk="1" latinLnBrk="0" hangingPunct="1">
      <a:defRPr sz="1200" kern="1200">
        <a:solidFill>
          <a:schemeClr val="tx1"/>
        </a:solidFill>
        <a:latin typeface="微軟正黑體" panose="020B0604030504040204" pitchFamily="34" charset="-12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st.github.com/yehjames/7dbe460f0d2aa882caa8fada45c3ec26"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latin typeface="微軟正黑體" panose="020B0604030504040204" pitchFamily="34" charset="-120"/>
                <a:ea typeface="微軟正黑體" panose="020B0604030504040204" pitchFamily="34" charset="-120"/>
              </a:rPr>
              <a:t>Setosa </a:t>
            </a:r>
            <a:r>
              <a:rPr lang="zh-TW" altLang="en-US" b="0" i="0" dirty="0">
                <a:solidFill>
                  <a:srgbClr val="202124"/>
                </a:solidFill>
                <a:effectLst/>
                <a:latin typeface="微軟正黑體" panose="020B0604030504040204" pitchFamily="34" charset="-120"/>
                <a:ea typeface="微軟正黑體" panose="020B0604030504040204" pitchFamily="34" charset="-120"/>
              </a:rPr>
              <a:t>山鳶尾</a:t>
            </a:r>
            <a:endParaRPr lang="en-US" altLang="zh-TW" b="0" i="0" dirty="0">
              <a:solidFill>
                <a:srgbClr val="202124"/>
              </a:solidFill>
              <a:effectLst/>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Versicolor </a:t>
            </a:r>
            <a:r>
              <a:rPr lang="zh-TW" altLang="en-US" b="0" i="0" dirty="0">
                <a:solidFill>
                  <a:srgbClr val="202124"/>
                </a:solidFill>
                <a:effectLst/>
                <a:latin typeface="微軟正黑體" panose="020B0604030504040204" pitchFamily="34" charset="-120"/>
                <a:ea typeface="微軟正黑體" panose="020B0604030504040204" pitchFamily="34" charset="-120"/>
              </a:rPr>
              <a:t>變色鳶尾</a:t>
            </a:r>
            <a:endParaRPr lang="en-US" altLang="zh-TW" b="0" i="0" dirty="0">
              <a:solidFill>
                <a:srgbClr val="202124"/>
              </a:solidFill>
              <a:effectLst/>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Virginica </a:t>
            </a:r>
            <a:r>
              <a:rPr lang="zh-TW" altLang="en-US" dirty="0">
                <a:latin typeface="微軟正黑體" panose="020B0604030504040204" pitchFamily="34" charset="-120"/>
                <a:ea typeface="微軟正黑體" panose="020B0604030504040204" pitchFamily="34" charset="-120"/>
              </a:rPr>
              <a:t>維吉尼亞鳶尾</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a:t>
            </a:fld>
            <a:endParaRPr lang="zh-TW" altLang="en-US"/>
          </a:p>
        </p:txBody>
      </p:sp>
    </p:spTree>
    <p:extLst>
      <p:ext uri="{BB962C8B-B14F-4D97-AF65-F5344CB8AC3E}">
        <p14:creationId xmlns:p14="http://schemas.microsoft.com/office/powerpoint/2010/main" val="2992501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已先刪除</a:t>
            </a:r>
            <a:r>
              <a:rPr lang="en-US" altLang="zh-TW" b="0" dirty="0">
                <a:solidFill>
                  <a:srgbClr val="A31515"/>
                </a:solidFill>
                <a:effectLst/>
              </a:rPr>
              <a:t>“sepal_length“</a:t>
            </a:r>
            <a:r>
              <a:rPr lang="zh-TW" altLang="en-US" b="0" dirty="0">
                <a:solidFill>
                  <a:srgbClr val="000000"/>
                </a:solidFill>
                <a:effectLst/>
              </a:rPr>
              <a:t>及</a:t>
            </a:r>
            <a:r>
              <a:rPr lang="en-US" altLang="zh-TW" b="0" dirty="0">
                <a:solidFill>
                  <a:srgbClr val="A31515"/>
                </a:solidFill>
                <a:effectLst/>
              </a:rPr>
              <a:t>”sepal_width“</a:t>
            </a:r>
            <a:r>
              <a:rPr lang="zh-TW" altLang="en-US" b="0" dirty="0">
                <a:solidFill>
                  <a:srgbClr val="A31515"/>
                </a:solidFill>
                <a:effectLst/>
              </a:rPr>
              <a:t>欄位</a:t>
            </a:r>
            <a:endParaRPr lang="en-US" altLang="zh-TW" b="0" dirty="0">
              <a:solidFill>
                <a:srgbClr val="A31515"/>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rgbClr val="000000"/>
                </a:solidFill>
                <a:effectLst/>
              </a:rPr>
              <a:t>iris_data = iris_data.drop([</a:t>
            </a:r>
            <a:r>
              <a:rPr lang="en-US" altLang="zh-TW" b="0" dirty="0">
                <a:solidFill>
                  <a:srgbClr val="A31515"/>
                </a:solidFill>
                <a:effectLst/>
              </a:rPr>
              <a:t>"sepal_length"</a:t>
            </a:r>
            <a:r>
              <a:rPr lang="en-US" altLang="zh-TW" b="0" dirty="0">
                <a:solidFill>
                  <a:srgbClr val="000000"/>
                </a:solidFill>
                <a:effectLst/>
              </a:rPr>
              <a:t>, </a:t>
            </a:r>
            <a:r>
              <a:rPr lang="en-US" altLang="zh-TW" b="0" dirty="0">
                <a:solidFill>
                  <a:srgbClr val="A31515"/>
                </a:solidFill>
                <a:effectLst/>
              </a:rPr>
              <a:t>"sepal_width"</a:t>
            </a:r>
            <a:r>
              <a:rPr lang="en-US" altLang="zh-TW" b="0" dirty="0">
                <a:solidFill>
                  <a:srgbClr val="000000"/>
                </a:solidFill>
                <a:effectLst/>
              </a:rPr>
              <a:t>], axis=</a:t>
            </a:r>
            <a:r>
              <a:rPr lang="en-US" altLang="zh-TW" b="0" dirty="0">
                <a:solidFill>
                  <a:srgbClr val="098156"/>
                </a:solidFill>
                <a:effectLst/>
              </a:rPr>
              <a:t>1</a:t>
            </a:r>
            <a:r>
              <a:rPr lang="en-US" altLang="zh-TW" b="0" dirty="0">
                <a:solidFill>
                  <a:srgbClr val="000000"/>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solidFill>
                <a:srgbClr val="000000"/>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15</a:t>
            </a:fld>
            <a:endParaRPr lang="zh-TW" altLang="en-US"/>
          </a:p>
        </p:txBody>
      </p:sp>
    </p:spTree>
    <p:extLst>
      <p:ext uri="{BB962C8B-B14F-4D97-AF65-F5344CB8AC3E}">
        <p14:creationId xmlns:p14="http://schemas.microsoft.com/office/powerpoint/2010/main" val="4272971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已先刪除</a:t>
            </a:r>
            <a:r>
              <a:rPr lang="en-US" altLang="zh-TW" b="0" dirty="0">
                <a:solidFill>
                  <a:srgbClr val="A31515"/>
                </a:solidFill>
                <a:effectLst/>
              </a:rPr>
              <a:t>“sepal_length“</a:t>
            </a:r>
            <a:r>
              <a:rPr lang="zh-TW" altLang="en-US" b="0" dirty="0">
                <a:solidFill>
                  <a:srgbClr val="000000"/>
                </a:solidFill>
                <a:effectLst/>
              </a:rPr>
              <a:t>及</a:t>
            </a:r>
            <a:r>
              <a:rPr lang="en-US" altLang="zh-TW" b="0" dirty="0">
                <a:solidFill>
                  <a:srgbClr val="A31515"/>
                </a:solidFill>
                <a:effectLst/>
              </a:rPr>
              <a:t>”sepal_width“</a:t>
            </a:r>
            <a:r>
              <a:rPr lang="zh-TW" altLang="en-US" b="0" dirty="0">
                <a:solidFill>
                  <a:srgbClr val="A31515"/>
                </a:solidFill>
                <a:effectLst/>
              </a:rPr>
              <a:t>欄位</a:t>
            </a:r>
            <a:endParaRPr lang="en-US" altLang="zh-TW" b="0" dirty="0">
              <a:solidFill>
                <a:srgbClr val="A31515"/>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rgbClr val="000000"/>
                </a:solidFill>
                <a:effectLst/>
              </a:rPr>
              <a:t>iris_data = iris_data.drop([</a:t>
            </a:r>
            <a:r>
              <a:rPr lang="en-US" altLang="zh-TW" b="0" dirty="0">
                <a:solidFill>
                  <a:srgbClr val="A31515"/>
                </a:solidFill>
                <a:effectLst/>
              </a:rPr>
              <a:t>"sepal_length"</a:t>
            </a:r>
            <a:r>
              <a:rPr lang="en-US" altLang="zh-TW" b="0" dirty="0">
                <a:solidFill>
                  <a:srgbClr val="000000"/>
                </a:solidFill>
                <a:effectLst/>
              </a:rPr>
              <a:t>, </a:t>
            </a:r>
            <a:r>
              <a:rPr lang="en-US" altLang="zh-TW" b="0" dirty="0">
                <a:solidFill>
                  <a:srgbClr val="A31515"/>
                </a:solidFill>
                <a:effectLst/>
              </a:rPr>
              <a:t>"sepal_width"</a:t>
            </a:r>
            <a:r>
              <a:rPr lang="en-US" altLang="zh-TW" b="0" dirty="0">
                <a:solidFill>
                  <a:srgbClr val="000000"/>
                </a:solidFill>
                <a:effectLst/>
              </a:rPr>
              <a:t>], axis=</a:t>
            </a:r>
            <a:r>
              <a:rPr lang="en-US" altLang="zh-TW" b="0" dirty="0">
                <a:solidFill>
                  <a:srgbClr val="098156"/>
                </a:solidFill>
                <a:effectLst/>
              </a:rPr>
              <a:t>1</a:t>
            </a:r>
            <a:r>
              <a:rPr lang="en-US" altLang="zh-TW" b="0" dirty="0">
                <a:solidFill>
                  <a:srgbClr val="000000"/>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solidFill>
                <a:srgbClr val="000000"/>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16</a:t>
            </a:fld>
            <a:endParaRPr lang="zh-TW" altLang="en-US"/>
          </a:p>
        </p:txBody>
      </p:sp>
    </p:spTree>
    <p:extLst>
      <p:ext uri="{BB962C8B-B14F-4D97-AF65-F5344CB8AC3E}">
        <p14:creationId xmlns:p14="http://schemas.microsoft.com/office/powerpoint/2010/main" val="3599308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已先刪除</a:t>
            </a:r>
            <a:r>
              <a:rPr lang="en-US" altLang="zh-TW" b="0" dirty="0">
                <a:solidFill>
                  <a:srgbClr val="A31515"/>
                </a:solidFill>
                <a:effectLst/>
              </a:rPr>
              <a:t>“sepal_length“</a:t>
            </a:r>
            <a:r>
              <a:rPr lang="zh-TW" altLang="en-US" b="0" dirty="0">
                <a:solidFill>
                  <a:srgbClr val="000000"/>
                </a:solidFill>
                <a:effectLst/>
              </a:rPr>
              <a:t>及</a:t>
            </a:r>
            <a:r>
              <a:rPr lang="en-US" altLang="zh-TW" b="0" dirty="0">
                <a:solidFill>
                  <a:srgbClr val="A31515"/>
                </a:solidFill>
                <a:effectLst/>
              </a:rPr>
              <a:t>”sepal_width“</a:t>
            </a:r>
            <a:r>
              <a:rPr lang="zh-TW" altLang="en-US" b="0" dirty="0">
                <a:solidFill>
                  <a:srgbClr val="A31515"/>
                </a:solidFill>
                <a:effectLst/>
              </a:rPr>
              <a:t>欄位</a:t>
            </a:r>
            <a:endParaRPr lang="en-US" altLang="zh-TW" b="0" dirty="0">
              <a:solidFill>
                <a:srgbClr val="A31515"/>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rgbClr val="000000"/>
                </a:solidFill>
                <a:effectLst/>
              </a:rPr>
              <a:t>iris_data = iris_data.drop([</a:t>
            </a:r>
            <a:r>
              <a:rPr lang="en-US" altLang="zh-TW" b="0" dirty="0">
                <a:solidFill>
                  <a:srgbClr val="A31515"/>
                </a:solidFill>
                <a:effectLst/>
              </a:rPr>
              <a:t>"sepal_length"</a:t>
            </a:r>
            <a:r>
              <a:rPr lang="en-US" altLang="zh-TW" b="0" dirty="0">
                <a:solidFill>
                  <a:srgbClr val="000000"/>
                </a:solidFill>
                <a:effectLst/>
              </a:rPr>
              <a:t>, </a:t>
            </a:r>
            <a:r>
              <a:rPr lang="en-US" altLang="zh-TW" b="0" dirty="0">
                <a:solidFill>
                  <a:srgbClr val="A31515"/>
                </a:solidFill>
                <a:effectLst/>
              </a:rPr>
              <a:t>"sepal_width"</a:t>
            </a:r>
            <a:r>
              <a:rPr lang="en-US" altLang="zh-TW" b="0" dirty="0">
                <a:solidFill>
                  <a:srgbClr val="000000"/>
                </a:solidFill>
                <a:effectLst/>
              </a:rPr>
              <a:t>], axis=</a:t>
            </a:r>
            <a:r>
              <a:rPr lang="en-US" altLang="zh-TW" b="0" dirty="0">
                <a:solidFill>
                  <a:srgbClr val="098156"/>
                </a:solidFill>
                <a:effectLst/>
              </a:rPr>
              <a:t>1</a:t>
            </a:r>
            <a:r>
              <a:rPr lang="en-US" altLang="zh-TW" b="0" dirty="0">
                <a:solidFill>
                  <a:srgbClr val="000000"/>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solidFill>
                <a:srgbClr val="000000"/>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17</a:t>
            </a:fld>
            <a:endParaRPr lang="zh-TW" altLang="en-US"/>
          </a:p>
        </p:txBody>
      </p:sp>
    </p:spTree>
    <p:extLst>
      <p:ext uri="{BB962C8B-B14F-4D97-AF65-F5344CB8AC3E}">
        <p14:creationId xmlns:p14="http://schemas.microsoft.com/office/powerpoint/2010/main" val="1837782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已先刪除</a:t>
            </a:r>
            <a:r>
              <a:rPr lang="en-US" altLang="zh-TW" b="0" dirty="0">
                <a:solidFill>
                  <a:srgbClr val="A31515"/>
                </a:solidFill>
                <a:effectLst/>
              </a:rPr>
              <a:t>“sepal_length“</a:t>
            </a:r>
            <a:r>
              <a:rPr lang="zh-TW" altLang="en-US" b="0" dirty="0">
                <a:solidFill>
                  <a:srgbClr val="000000"/>
                </a:solidFill>
                <a:effectLst/>
              </a:rPr>
              <a:t>及</a:t>
            </a:r>
            <a:r>
              <a:rPr lang="en-US" altLang="zh-TW" b="0" dirty="0">
                <a:solidFill>
                  <a:srgbClr val="A31515"/>
                </a:solidFill>
                <a:effectLst/>
              </a:rPr>
              <a:t>”sepal_width“</a:t>
            </a:r>
            <a:r>
              <a:rPr lang="zh-TW" altLang="en-US" b="0" dirty="0">
                <a:solidFill>
                  <a:srgbClr val="A31515"/>
                </a:solidFill>
                <a:effectLst/>
              </a:rPr>
              <a:t>欄位</a:t>
            </a:r>
            <a:endParaRPr lang="en-US" altLang="zh-TW" b="0" dirty="0">
              <a:solidFill>
                <a:srgbClr val="A31515"/>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rgbClr val="000000"/>
                </a:solidFill>
                <a:effectLst/>
              </a:rPr>
              <a:t>iris_data = iris_data.drop([</a:t>
            </a:r>
            <a:r>
              <a:rPr lang="en-US" altLang="zh-TW" b="0" dirty="0">
                <a:solidFill>
                  <a:srgbClr val="A31515"/>
                </a:solidFill>
                <a:effectLst/>
              </a:rPr>
              <a:t>"sepal_length"</a:t>
            </a:r>
            <a:r>
              <a:rPr lang="en-US" altLang="zh-TW" b="0" dirty="0">
                <a:solidFill>
                  <a:srgbClr val="000000"/>
                </a:solidFill>
                <a:effectLst/>
              </a:rPr>
              <a:t>, </a:t>
            </a:r>
            <a:r>
              <a:rPr lang="en-US" altLang="zh-TW" b="0" dirty="0">
                <a:solidFill>
                  <a:srgbClr val="A31515"/>
                </a:solidFill>
                <a:effectLst/>
              </a:rPr>
              <a:t>"sepal_width"</a:t>
            </a:r>
            <a:r>
              <a:rPr lang="en-US" altLang="zh-TW" b="0" dirty="0">
                <a:solidFill>
                  <a:srgbClr val="000000"/>
                </a:solidFill>
                <a:effectLst/>
              </a:rPr>
              <a:t>], axis=</a:t>
            </a:r>
            <a:r>
              <a:rPr lang="en-US" altLang="zh-TW" b="0" dirty="0">
                <a:solidFill>
                  <a:srgbClr val="098156"/>
                </a:solidFill>
                <a:effectLst/>
              </a:rPr>
              <a:t>1</a:t>
            </a:r>
            <a:r>
              <a:rPr lang="en-US" altLang="zh-TW" b="0" dirty="0">
                <a:solidFill>
                  <a:srgbClr val="000000"/>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solidFill>
                <a:srgbClr val="000000"/>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18</a:t>
            </a:fld>
            <a:endParaRPr lang="zh-TW" altLang="en-US"/>
          </a:p>
        </p:txBody>
      </p:sp>
    </p:spTree>
    <p:extLst>
      <p:ext uri="{BB962C8B-B14F-4D97-AF65-F5344CB8AC3E}">
        <p14:creationId xmlns:p14="http://schemas.microsoft.com/office/powerpoint/2010/main" val="2655801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已先刪除</a:t>
            </a:r>
            <a:r>
              <a:rPr lang="en-US" altLang="zh-TW" b="0" dirty="0">
                <a:solidFill>
                  <a:srgbClr val="A31515"/>
                </a:solidFill>
                <a:effectLst/>
              </a:rPr>
              <a:t>“sepal_length“</a:t>
            </a:r>
            <a:r>
              <a:rPr lang="zh-TW" altLang="en-US" b="0" dirty="0">
                <a:solidFill>
                  <a:srgbClr val="000000"/>
                </a:solidFill>
                <a:effectLst/>
              </a:rPr>
              <a:t>及</a:t>
            </a:r>
            <a:r>
              <a:rPr lang="en-US" altLang="zh-TW" b="0" dirty="0">
                <a:solidFill>
                  <a:srgbClr val="A31515"/>
                </a:solidFill>
                <a:effectLst/>
              </a:rPr>
              <a:t>”sepal_width“</a:t>
            </a:r>
            <a:r>
              <a:rPr lang="zh-TW" altLang="en-US" b="0" dirty="0">
                <a:solidFill>
                  <a:srgbClr val="A31515"/>
                </a:solidFill>
                <a:effectLst/>
              </a:rPr>
              <a:t>欄位</a:t>
            </a:r>
            <a:endParaRPr lang="en-US" altLang="zh-TW" b="0" dirty="0">
              <a:solidFill>
                <a:srgbClr val="A31515"/>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rgbClr val="000000"/>
                </a:solidFill>
                <a:effectLst/>
              </a:rPr>
              <a:t>iris_data = iris_data.drop([</a:t>
            </a:r>
            <a:r>
              <a:rPr lang="en-US" altLang="zh-TW" b="0" dirty="0">
                <a:solidFill>
                  <a:srgbClr val="A31515"/>
                </a:solidFill>
                <a:effectLst/>
              </a:rPr>
              <a:t>"sepal_length"</a:t>
            </a:r>
            <a:r>
              <a:rPr lang="en-US" altLang="zh-TW" b="0" dirty="0">
                <a:solidFill>
                  <a:srgbClr val="000000"/>
                </a:solidFill>
                <a:effectLst/>
              </a:rPr>
              <a:t>, </a:t>
            </a:r>
            <a:r>
              <a:rPr lang="en-US" altLang="zh-TW" b="0" dirty="0">
                <a:solidFill>
                  <a:srgbClr val="A31515"/>
                </a:solidFill>
                <a:effectLst/>
              </a:rPr>
              <a:t>"sepal_width"</a:t>
            </a:r>
            <a:r>
              <a:rPr lang="en-US" altLang="zh-TW" b="0" dirty="0">
                <a:solidFill>
                  <a:srgbClr val="000000"/>
                </a:solidFill>
                <a:effectLst/>
              </a:rPr>
              <a:t>], axis=</a:t>
            </a:r>
            <a:r>
              <a:rPr lang="en-US" altLang="zh-TW" b="0" dirty="0">
                <a:solidFill>
                  <a:srgbClr val="098156"/>
                </a:solidFill>
                <a:effectLst/>
              </a:rPr>
              <a:t>1</a:t>
            </a:r>
            <a:r>
              <a:rPr lang="en-US" altLang="zh-TW" b="0" dirty="0">
                <a:solidFill>
                  <a:srgbClr val="000000"/>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solidFill>
                <a:srgbClr val="000000"/>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20</a:t>
            </a:fld>
            <a:endParaRPr lang="zh-TW" altLang="en-US"/>
          </a:p>
        </p:txBody>
      </p:sp>
    </p:spTree>
    <p:extLst>
      <p:ext uri="{BB962C8B-B14F-4D97-AF65-F5344CB8AC3E}">
        <p14:creationId xmlns:p14="http://schemas.microsoft.com/office/powerpoint/2010/main" val="3002668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latin typeface="微軟正黑體" panose="020B0604030504040204" pitchFamily="34" charset="-120"/>
                <a:ea typeface="微軟正黑體" panose="020B0604030504040204" pitchFamily="34" charset="-120"/>
              </a:rPr>
              <a:t>Reference: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資料分析</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&amp;</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機器學習</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 </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第</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3.2</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講 線性分類</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感知器</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(Perceptron) </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介紹</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.ipynb</a:t>
            </a:r>
            <a:endParaRPr lang="zh-TW" altLang="en-US" b="1" i="0" dirty="0">
              <a:solidFill>
                <a:srgbClr val="1F2328"/>
              </a:solidFill>
              <a:effectLst/>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https://gist.github.com/yehjames/7dbe460f0d2aa882caa8fada45c3ec26#file-3-2-perceptron-ipynb</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21</a:t>
            </a:fld>
            <a:endParaRPr lang="zh-TW" altLang="en-US"/>
          </a:p>
        </p:txBody>
      </p:sp>
    </p:spTree>
    <p:extLst>
      <p:ext uri="{BB962C8B-B14F-4D97-AF65-F5344CB8AC3E}">
        <p14:creationId xmlns:p14="http://schemas.microsoft.com/office/powerpoint/2010/main" val="3159172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292929"/>
                </a:solidFill>
                <a:effectLst/>
              </a:rPr>
              <a:t>一開始</a:t>
            </a:r>
            <a:r>
              <a:rPr lang="en-US" altLang="zh-TW" b="0" i="0" dirty="0">
                <a:solidFill>
                  <a:srgbClr val="292929"/>
                </a:solidFill>
                <a:effectLst/>
              </a:rPr>
              <a:t>w=[0,0,0]</a:t>
            </a:r>
            <a:r>
              <a:rPr lang="zh-TW" altLang="en-US" b="0" i="0" dirty="0">
                <a:solidFill>
                  <a:srgbClr val="292929"/>
                </a:solidFill>
                <a:effectLst/>
              </a:rPr>
              <a:t>所以 </a:t>
            </a:r>
            <a:r>
              <a:rPr lang="en-US" altLang="zh-TW" b="0" i="0" dirty="0">
                <a:solidFill>
                  <a:srgbClr val="292929"/>
                </a:solidFill>
                <a:effectLst/>
              </a:rPr>
              <a:t>0*1 + 0*</a:t>
            </a:r>
            <a:r>
              <a:rPr lang="zh-TW" altLang="en-US" b="0" i="0" dirty="0">
                <a:solidFill>
                  <a:srgbClr val="292929"/>
                </a:solidFill>
                <a:effectLst/>
              </a:rPr>
              <a:t>花萼的長度 </a:t>
            </a:r>
            <a:r>
              <a:rPr lang="en-US" altLang="zh-TW" b="0" i="0" dirty="0">
                <a:solidFill>
                  <a:srgbClr val="292929"/>
                </a:solidFill>
                <a:effectLst/>
              </a:rPr>
              <a:t>+ 0*</a:t>
            </a:r>
            <a:r>
              <a:rPr lang="zh-TW" altLang="en-US" b="0" i="0" dirty="0">
                <a:solidFill>
                  <a:srgbClr val="292929"/>
                </a:solidFill>
                <a:effectLst/>
              </a:rPr>
              <a:t>花瓣的長度 </a:t>
            </a:r>
            <a:r>
              <a:rPr lang="en-US" altLang="zh-TW" b="0" i="0" dirty="0">
                <a:solidFill>
                  <a:srgbClr val="292929"/>
                </a:solidFill>
                <a:effectLst/>
              </a:rPr>
              <a:t>= 0 </a:t>
            </a:r>
            <a:r>
              <a:rPr lang="zh-TW" altLang="en-US" b="0" i="0" dirty="0">
                <a:solidFill>
                  <a:srgbClr val="292929"/>
                </a:solidFill>
                <a:effectLst/>
              </a:rPr>
              <a:t>，因為</a:t>
            </a:r>
            <a:r>
              <a:rPr lang="en-US" altLang="zh-TW" b="0" i="0" dirty="0">
                <a:solidFill>
                  <a:srgbClr val="292929"/>
                </a:solidFill>
                <a:effectLst/>
              </a:rPr>
              <a:t>=0</a:t>
            </a:r>
            <a:r>
              <a:rPr lang="zh-TW" altLang="en-US" b="0" i="0" dirty="0">
                <a:solidFill>
                  <a:srgbClr val="292929"/>
                </a:solidFill>
                <a:effectLst/>
              </a:rPr>
              <a:t>都會預測成</a:t>
            </a:r>
            <a:r>
              <a:rPr lang="en-US" altLang="zh-TW" b="0" i="0" dirty="0">
                <a:solidFill>
                  <a:srgbClr val="292929"/>
                </a:solidFill>
                <a:effectLst/>
              </a:rPr>
              <a:t>Setosa</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22</a:t>
            </a:fld>
            <a:endParaRPr lang="zh-TW" altLang="en-US"/>
          </a:p>
        </p:txBody>
      </p:sp>
    </p:spTree>
    <p:extLst>
      <p:ext uri="{BB962C8B-B14F-4D97-AF65-F5344CB8AC3E}">
        <p14:creationId xmlns:p14="http://schemas.microsoft.com/office/powerpoint/2010/main" val="57028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292929"/>
                </a:solidFill>
                <a:effectLst/>
              </a:rPr>
              <a:t>一開始</a:t>
            </a:r>
            <a:r>
              <a:rPr lang="en-US" altLang="zh-TW" b="0" i="0" dirty="0">
                <a:solidFill>
                  <a:srgbClr val="292929"/>
                </a:solidFill>
                <a:effectLst/>
              </a:rPr>
              <a:t>w=[0,0,0]</a:t>
            </a:r>
            <a:r>
              <a:rPr lang="zh-TW" altLang="en-US" b="0" i="0" dirty="0">
                <a:solidFill>
                  <a:srgbClr val="292929"/>
                </a:solidFill>
                <a:effectLst/>
              </a:rPr>
              <a:t>所以 </a:t>
            </a:r>
            <a:r>
              <a:rPr lang="en-US" altLang="zh-TW" b="0" i="0" dirty="0">
                <a:solidFill>
                  <a:srgbClr val="292929"/>
                </a:solidFill>
                <a:effectLst/>
              </a:rPr>
              <a:t>0*1 + 0*</a:t>
            </a:r>
            <a:r>
              <a:rPr lang="zh-TW" altLang="en-US" b="0" i="0" dirty="0">
                <a:solidFill>
                  <a:srgbClr val="292929"/>
                </a:solidFill>
                <a:effectLst/>
              </a:rPr>
              <a:t>花萼的長度 </a:t>
            </a:r>
            <a:r>
              <a:rPr lang="en-US" altLang="zh-TW" b="0" i="0" dirty="0">
                <a:solidFill>
                  <a:srgbClr val="292929"/>
                </a:solidFill>
                <a:effectLst/>
              </a:rPr>
              <a:t>+ 0*</a:t>
            </a:r>
            <a:r>
              <a:rPr lang="zh-TW" altLang="en-US" b="0" i="0" dirty="0">
                <a:solidFill>
                  <a:srgbClr val="292929"/>
                </a:solidFill>
                <a:effectLst/>
              </a:rPr>
              <a:t>花瓣的長度 </a:t>
            </a:r>
            <a:r>
              <a:rPr lang="en-US" altLang="zh-TW" b="0" i="0" dirty="0">
                <a:solidFill>
                  <a:srgbClr val="292929"/>
                </a:solidFill>
                <a:effectLst/>
              </a:rPr>
              <a:t>= 0 </a:t>
            </a:r>
            <a:r>
              <a:rPr lang="zh-TW" altLang="en-US" b="0" i="0" dirty="0">
                <a:solidFill>
                  <a:srgbClr val="292929"/>
                </a:solidFill>
                <a:effectLst/>
              </a:rPr>
              <a:t>，因為</a:t>
            </a:r>
            <a:r>
              <a:rPr lang="en-US" altLang="zh-TW" b="0" i="0" dirty="0">
                <a:solidFill>
                  <a:srgbClr val="292929"/>
                </a:solidFill>
                <a:effectLst/>
              </a:rPr>
              <a:t>=0</a:t>
            </a:r>
            <a:r>
              <a:rPr lang="zh-TW" altLang="en-US" b="0" i="0" dirty="0">
                <a:solidFill>
                  <a:srgbClr val="292929"/>
                </a:solidFill>
                <a:effectLst/>
              </a:rPr>
              <a:t>都會預測成</a:t>
            </a:r>
            <a:r>
              <a:rPr lang="en-US" altLang="zh-TW" b="0" i="0" dirty="0">
                <a:solidFill>
                  <a:srgbClr val="292929"/>
                </a:solidFill>
                <a:effectLst/>
              </a:rPr>
              <a:t>Setosa</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23</a:t>
            </a:fld>
            <a:endParaRPr lang="zh-TW" altLang="en-US"/>
          </a:p>
        </p:txBody>
      </p:sp>
    </p:spTree>
    <p:extLst>
      <p:ext uri="{BB962C8B-B14F-4D97-AF65-F5344CB8AC3E}">
        <p14:creationId xmlns:p14="http://schemas.microsoft.com/office/powerpoint/2010/main" val="2222987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24</a:t>
            </a:fld>
            <a:endParaRPr lang="zh-TW" altLang="en-US"/>
          </a:p>
        </p:txBody>
      </p:sp>
    </p:spTree>
    <p:extLst>
      <p:ext uri="{BB962C8B-B14F-4D97-AF65-F5344CB8AC3E}">
        <p14:creationId xmlns:p14="http://schemas.microsoft.com/office/powerpoint/2010/main" val="5659709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25</a:t>
            </a:fld>
            <a:endParaRPr lang="zh-TW" altLang="en-US"/>
          </a:p>
        </p:txBody>
      </p:sp>
    </p:spTree>
    <p:extLst>
      <p:ext uri="{BB962C8B-B14F-4D97-AF65-F5344CB8AC3E}">
        <p14:creationId xmlns:p14="http://schemas.microsoft.com/office/powerpoint/2010/main" val="3054335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dirty="0">
                <a:solidFill>
                  <a:srgbClr val="008000"/>
                </a:solidFill>
                <a:effectLst/>
              </a:rPr>
              <a:t>特徵選擇</a:t>
            </a:r>
            <a:endParaRPr lang="zh-TW" altLang="en-US" b="0" dirty="0">
              <a:solidFill>
                <a:srgbClr val="000000"/>
              </a:solidFill>
              <a:effectLst/>
            </a:endParaRPr>
          </a:p>
          <a:p>
            <a:pPr marL="228600" indent="-228600">
              <a:buFont typeface="+mj-lt"/>
              <a:buAutoNum type="arabicPeriod"/>
            </a:pPr>
            <a:r>
              <a:rPr lang="zh-TW" altLang="en-US" b="0" dirty="0">
                <a:solidFill>
                  <a:srgbClr val="008000"/>
                </a:solidFill>
                <a:effectLst/>
              </a:rPr>
              <a:t>具體、可觀察</a:t>
            </a:r>
            <a:endParaRPr lang="zh-TW" altLang="en-US" b="0" dirty="0">
              <a:solidFill>
                <a:srgbClr val="000000"/>
              </a:solidFill>
              <a:effectLst/>
            </a:endParaRPr>
          </a:p>
          <a:p>
            <a:pPr marL="228600" indent="-228600">
              <a:buFont typeface="+mj-lt"/>
              <a:buAutoNum type="arabicPeriod"/>
            </a:pPr>
            <a:r>
              <a:rPr lang="zh-TW" altLang="en-US" b="0" dirty="0">
                <a:solidFill>
                  <a:srgbClr val="008000"/>
                </a:solidFill>
                <a:effectLst/>
              </a:rPr>
              <a:t>可量化</a:t>
            </a:r>
            <a:endParaRPr lang="zh-TW" altLang="en-US" b="0" dirty="0">
              <a:solidFill>
                <a:srgbClr val="000000"/>
              </a:solidFill>
              <a:effectLst/>
            </a:endParaRPr>
          </a:p>
          <a:p>
            <a:pPr marL="228600" indent="-228600">
              <a:buFont typeface="+mj-lt"/>
              <a:buAutoNum type="arabicPeriod"/>
            </a:pPr>
            <a:r>
              <a:rPr lang="zh-TW" altLang="en-US" b="0" dirty="0">
                <a:solidFill>
                  <a:srgbClr val="008000"/>
                </a:solidFill>
                <a:effectLst/>
              </a:rPr>
              <a:t>具代表性，可區別</a:t>
            </a:r>
            <a:endParaRPr lang="en-US" altLang="zh-TW" b="0" dirty="0">
              <a:solidFill>
                <a:srgbClr val="008000"/>
              </a:solidFill>
              <a:effectLst/>
            </a:endParaRPr>
          </a:p>
          <a:p>
            <a:pPr marL="228600" indent="-228600">
              <a:buFont typeface="+mj-lt"/>
              <a:buAutoNum type="arabicPeriod"/>
            </a:pPr>
            <a:endParaRPr lang="en-US" altLang="zh-TW" b="0" dirty="0">
              <a:solidFill>
                <a:srgbClr val="008000"/>
              </a:solidFill>
              <a:effectLst/>
            </a:endParaRPr>
          </a:p>
          <a:p>
            <a:r>
              <a:rPr lang="en-US" altLang="zh-TW" b="0" dirty="0">
                <a:solidFill>
                  <a:srgbClr val="008000"/>
                </a:solidFill>
                <a:effectLst/>
              </a:rPr>
              <a:t># </a:t>
            </a:r>
            <a:r>
              <a:rPr lang="zh-TW" altLang="en-US" b="0" dirty="0">
                <a:solidFill>
                  <a:srgbClr val="008000"/>
                </a:solidFill>
                <a:effectLst/>
              </a:rPr>
              <a:t>四個：無法視覺化，且沒有量化的指標代表混亂情況</a:t>
            </a:r>
            <a:endParaRPr lang="zh-TW" altLang="en-US" b="0" dirty="0">
              <a:solidFill>
                <a:srgbClr val="000000"/>
              </a:solidFill>
              <a:effectLst/>
            </a:endParaRPr>
          </a:p>
          <a:p>
            <a:r>
              <a:rPr lang="en-US" altLang="zh-TW" b="0" dirty="0">
                <a:solidFill>
                  <a:srgbClr val="008000"/>
                </a:solidFill>
                <a:effectLst/>
              </a:rPr>
              <a:t># </a:t>
            </a:r>
            <a:r>
              <a:rPr lang="zh-TW" altLang="en-US" b="0" dirty="0">
                <a:solidFill>
                  <a:srgbClr val="008000"/>
                </a:solidFill>
                <a:effectLst/>
              </a:rPr>
              <a:t>選一個或兩個</a:t>
            </a:r>
            <a:endParaRPr lang="zh-TW" altLang="en-US" b="0" dirty="0">
              <a:solidFill>
                <a:srgbClr val="000000"/>
              </a:solidFill>
              <a:effectLst/>
            </a:endParaRPr>
          </a:p>
          <a:p>
            <a:pPr marL="0" indent="0">
              <a:buFont typeface="+mj-lt"/>
              <a:buNone/>
            </a:pPr>
            <a:endParaRPr lang="zh-TW" altLang="en-US" b="0" dirty="0">
              <a:solidFill>
                <a:srgbClr val="000000"/>
              </a:solidFill>
              <a:effectLst/>
            </a:endParaRPr>
          </a:p>
          <a:p>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a:t>
            </a:fld>
            <a:endParaRPr lang="zh-TW" altLang="en-US"/>
          </a:p>
        </p:txBody>
      </p:sp>
    </p:spTree>
    <p:extLst>
      <p:ext uri="{BB962C8B-B14F-4D97-AF65-F5344CB8AC3E}">
        <p14:creationId xmlns:p14="http://schemas.microsoft.com/office/powerpoint/2010/main" val="2221900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26</a:t>
            </a:fld>
            <a:endParaRPr lang="zh-TW" altLang="en-US"/>
          </a:p>
        </p:txBody>
      </p:sp>
    </p:spTree>
    <p:extLst>
      <p:ext uri="{BB962C8B-B14F-4D97-AF65-F5344CB8AC3E}">
        <p14:creationId xmlns:p14="http://schemas.microsoft.com/office/powerpoint/2010/main" val="2619952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27</a:t>
            </a:fld>
            <a:endParaRPr lang="zh-TW" altLang="en-US"/>
          </a:p>
        </p:txBody>
      </p:sp>
    </p:spTree>
    <p:extLst>
      <p:ext uri="{BB962C8B-B14F-4D97-AF65-F5344CB8AC3E}">
        <p14:creationId xmlns:p14="http://schemas.microsoft.com/office/powerpoint/2010/main" val="1080615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latin typeface="微軟正黑體" panose="020B0604030504040204" pitchFamily="34" charset="-120"/>
                <a:ea typeface="微軟正黑體" panose="020B0604030504040204" pitchFamily="34" charset="-120"/>
              </a:rPr>
              <a:t>Reference</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心理學和機器學習中的 </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Accuracy</a:t>
            </a: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Precision</a:t>
            </a: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Recall Rate </a:t>
            </a: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和 </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Confusion Matrix</a:t>
            </a:r>
            <a:br>
              <a:rPr lang="en-US" altLang="zh-TW" dirty="0">
                <a:solidFill>
                  <a:srgbClr val="FFC000"/>
                </a:solidFill>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https://chingtien.medium.com/%E5%BF%83%E7%90%86%E5%AD%B8%E5%92%8C%E6%A9%9F%E5%99%A8%E5%AD%B8%E7%BF%92%E4%B8%AD%E7%9A%84-accuracy-precision-recall-rate-%E5%92%8C-confusion-matrix-529d18abc3a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a:latin typeface="微軟正黑體" panose="020B0604030504040204" pitchFamily="34" charset="-120"/>
                <a:ea typeface="微軟正黑體" panose="020B0604030504040204" pitchFamily="34" charset="-120"/>
              </a:rPr>
              <a:t>如何辨別機器學習模型的好壞？秒懂</a:t>
            </a:r>
            <a:r>
              <a:rPr lang="en-US" altLang="zh-TW" dirty="0">
                <a:latin typeface="微軟正黑體" panose="020B0604030504040204" pitchFamily="34" charset="-120"/>
                <a:ea typeface="微軟正黑體" panose="020B0604030504040204" pitchFamily="34" charset="-120"/>
              </a:rPr>
              <a:t>Confusion Matrix</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https://ycc.idv.tw/confusion-matrix.html</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28</a:t>
            </a:fld>
            <a:endParaRPr lang="zh-TW" altLang="en-US"/>
          </a:p>
        </p:txBody>
      </p:sp>
    </p:spTree>
    <p:extLst>
      <p:ext uri="{BB962C8B-B14F-4D97-AF65-F5344CB8AC3E}">
        <p14:creationId xmlns:p14="http://schemas.microsoft.com/office/powerpoint/2010/main" val="36125397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29</a:t>
            </a:fld>
            <a:endParaRPr lang="zh-TW" altLang="en-US"/>
          </a:p>
        </p:txBody>
      </p:sp>
    </p:spTree>
    <p:extLst>
      <p:ext uri="{BB962C8B-B14F-4D97-AF65-F5344CB8AC3E}">
        <p14:creationId xmlns:p14="http://schemas.microsoft.com/office/powerpoint/2010/main" val="3083396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buFont typeface="Arial" panose="020B0604020202020204" pitchFamily="34" charset="0"/>
              <a:buNone/>
            </a:pPr>
            <a:r>
              <a:rPr lang="en-US" altLang="zh-TW" b="0" i="0" dirty="0">
                <a:solidFill>
                  <a:srgbClr val="292929"/>
                </a:solidFill>
                <a:effectLst/>
                <a:latin typeface="微軟正黑體" panose="020B0604030504040204" pitchFamily="34" charset="-120"/>
                <a:ea typeface="微軟正黑體" panose="020B0604030504040204" pitchFamily="34" charset="-120"/>
              </a:rPr>
              <a:t>TP</a:t>
            </a:r>
            <a:r>
              <a:rPr lang="zh-TW" altLang="en-US" b="0" i="0" dirty="0">
                <a:solidFill>
                  <a:srgbClr val="292929"/>
                </a:solidFill>
                <a:effectLst/>
                <a:latin typeface="微軟正黑體" panose="020B0604030504040204" pitchFamily="34" charset="-120"/>
                <a:ea typeface="微軟正黑體" panose="020B0604030504040204" pitchFamily="34" charset="-120"/>
              </a:rPr>
              <a:t>／</a:t>
            </a:r>
            <a:r>
              <a:rPr lang="en-US" altLang="zh-TW" b="0" i="0" dirty="0">
                <a:solidFill>
                  <a:srgbClr val="292929"/>
                </a:solidFill>
                <a:effectLst/>
                <a:latin typeface="微軟正黑體" panose="020B0604030504040204" pitchFamily="34" charset="-120"/>
                <a:ea typeface="微軟正黑體" panose="020B0604030504040204" pitchFamily="34" charset="-120"/>
              </a:rPr>
              <a:t>TN</a:t>
            </a:r>
            <a:r>
              <a:rPr lang="zh-TW" altLang="en-US" b="0" i="0" dirty="0">
                <a:solidFill>
                  <a:srgbClr val="292929"/>
                </a:solidFill>
                <a:effectLst/>
                <a:latin typeface="微軟正黑體" panose="020B0604030504040204" pitchFamily="34" charset="-120"/>
                <a:ea typeface="微軟正黑體" panose="020B0604030504040204" pitchFamily="34" charset="-120"/>
              </a:rPr>
              <a:t>／</a:t>
            </a:r>
            <a:r>
              <a:rPr lang="en-US" altLang="zh-TW" b="0" i="0" dirty="0">
                <a:solidFill>
                  <a:srgbClr val="292929"/>
                </a:solidFill>
                <a:effectLst/>
                <a:latin typeface="微軟正黑體" panose="020B0604030504040204" pitchFamily="34" charset="-120"/>
                <a:ea typeface="微軟正黑體" panose="020B0604030504040204" pitchFamily="34" charset="-120"/>
              </a:rPr>
              <a:t>FP</a:t>
            </a:r>
            <a:r>
              <a:rPr lang="zh-TW" altLang="en-US" b="0" i="0" dirty="0">
                <a:solidFill>
                  <a:srgbClr val="292929"/>
                </a:solidFill>
                <a:effectLst/>
                <a:latin typeface="微軟正黑體" panose="020B0604030504040204" pitchFamily="34" charset="-120"/>
                <a:ea typeface="微軟正黑體" panose="020B0604030504040204" pitchFamily="34" charset="-120"/>
              </a:rPr>
              <a:t>／</a:t>
            </a:r>
            <a:r>
              <a:rPr lang="en-US" altLang="zh-TW" b="0" i="0" dirty="0">
                <a:solidFill>
                  <a:srgbClr val="292929"/>
                </a:solidFill>
                <a:effectLst/>
                <a:latin typeface="微軟正黑體" panose="020B0604030504040204" pitchFamily="34" charset="-120"/>
                <a:ea typeface="微軟正黑體" panose="020B0604030504040204" pitchFamily="34" charset="-120"/>
              </a:rPr>
              <a:t>FN</a:t>
            </a:r>
            <a:r>
              <a:rPr lang="zh-TW" altLang="en-US" b="0" i="0" dirty="0">
                <a:solidFill>
                  <a:srgbClr val="292929"/>
                </a:solidFill>
                <a:effectLst/>
                <a:latin typeface="微軟正黑體" panose="020B0604030504040204" pitchFamily="34" charset="-120"/>
                <a:ea typeface="微軟正黑體" panose="020B0604030504040204" pitchFamily="34" charset="-120"/>
              </a:rPr>
              <a:t>：</a:t>
            </a:r>
            <a:endParaRPr lang="en-US" altLang="zh-TW" b="0" i="0" dirty="0">
              <a:solidFill>
                <a:srgbClr val="292929"/>
              </a:solidFill>
              <a:effectLst/>
              <a:latin typeface="微軟正黑體" panose="020B0604030504040204" pitchFamily="34" charset="-120"/>
              <a:ea typeface="微軟正黑體" panose="020B0604030504040204" pitchFamily="34" charset="-120"/>
            </a:endParaRPr>
          </a:p>
          <a:p>
            <a:pPr algn="l">
              <a:buFont typeface="Arial" panose="020B0604020202020204" pitchFamily="34" charset="0"/>
              <a:buChar char="•"/>
            </a:pPr>
            <a:r>
              <a:rPr lang="zh-TW" altLang="en-US" b="0" i="0" dirty="0">
                <a:solidFill>
                  <a:srgbClr val="292929"/>
                </a:solidFill>
                <a:effectLst/>
                <a:latin typeface="微軟正黑體" panose="020B0604030504040204" pitchFamily="34" charset="-120"/>
                <a:ea typeface="微軟正黑體" panose="020B0604030504040204" pitchFamily="34" charset="-120"/>
              </a:rPr>
              <a:t>情況為真且模型判斷為真：</a:t>
            </a:r>
            <a:r>
              <a:rPr lang="en-US" altLang="zh-TW" b="0" i="0" dirty="0">
                <a:solidFill>
                  <a:srgbClr val="292929"/>
                </a:solidFill>
                <a:effectLst/>
                <a:latin typeface="微軟正黑體" panose="020B0604030504040204" pitchFamily="34" charset="-120"/>
                <a:ea typeface="微軟正黑體" panose="020B0604030504040204" pitchFamily="34" charset="-120"/>
              </a:rPr>
              <a:t>True Positive</a:t>
            </a:r>
            <a:r>
              <a:rPr lang="zh-TW" altLang="en-US" b="0" i="0" dirty="0">
                <a:solidFill>
                  <a:srgbClr val="292929"/>
                </a:solidFill>
                <a:effectLst/>
                <a:latin typeface="微軟正黑體" panose="020B0604030504040204" pitchFamily="34" charset="-120"/>
                <a:ea typeface="微軟正黑體" panose="020B0604030504040204" pitchFamily="34" charset="-120"/>
              </a:rPr>
              <a:t>（真的是垃圾信件且模型判斷是垃圾信件）</a:t>
            </a:r>
          </a:p>
          <a:p>
            <a:pPr algn="l">
              <a:buFont typeface="Arial" panose="020B0604020202020204" pitchFamily="34" charset="0"/>
              <a:buChar char="•"/>
            </a:pPr>
            <a:r>
              <a:rPr lang="zh-TW" altLang="en-US" b="0" i="0" dirty="0">
                <a:solidFill>
                  <a:srgbClr val="292929"/>
                </a:solidFill>
                <a:effectLst/>
                <a:latin typeface="微軟正黑體" panose="020B0604030504040204" pitchFamily="34" charset="-120"/>
                <a:ea typeface="微軟正黑體" panose="020B0604030504040204" pitchFamily="34" charset="-120"/>
              </a:rPr>
              <a:t>情況為真且模型判斷為假：</a:t>
            </a:r>
            <a:r>
              <a:rPr lang="en-US" altLang="zh-TW" b="0" i="0" dirty="0">
                <a:solidFill>
                  <a:srgbClr val="292929"/>
                </a:solidFill>
                <a:effectLst/>
                <a:latin typeface="微軟正黑體" panose="020B0604030504040204" pitchFamily="34" charset="-120"/>
                <a:ea typeface="微軟正黑體" panose="020B0604030504040204" pitchFamily="34" charset="-120"/>
              </a:rPr>
              <a:t>False Negative</a:t>
            </a:r>
            <a:r>
              <a:rPr lang="zh-TW" altLang="en-US" b="0" i="0" dirty="0">
                <a:solidFill>
                  <a:srgbClr val="292929"/>
                </a:solidFill>
                <a:effectLst/>
                <a:latin typeface="微軟正黑體" panose="020B0604030504040204" pitchFamily="34" charset="-120"/>
                <a:ea typeface="微軟正黑體" panose="020B0604030504040204" pitchFamily="34" charset="-120"/>
              </a:rPr>
              <a:t>（真的是垃圾郵件但模型沒有判斷出來， </a:t>
            </a:r>
            <a:r>
              <a:rPr lang="en-US" altLang="zh-TW" b="0" i="0" dirty="0">
                <a:solidFill>
                  <a:srgbClr val="292929"/>
                </a:solidFill>
                <a:effectLst/>
                <a:latin typeface="微軟正黑體" panose="020B0604030504040204" pitchFamily="34" charset="-120"/>
                <a:ea typeface="微軟正黑體" panose="020B0604030504040204" pitchFamily="34" charset="-120"/>
              </a:rPr>
              <a:t>miss</a:t>
            </a:r>
            <a:r>
              <a:rPr lang="zh-TW" altLang="en-US" b="0" i="0" dirty="0">
                <a:solidFill>
                  <a:srgbClr val="292929"/>
                </a:solidFill>
                <a:effectLst/>
                <a:latin typeface="微軟正黑體" panose="020B0604030504040204" pitchFamily="34" charset="-120"/>
                <a:ea typeface="微軟正黑體" panose="020B0604030504040204" pitchFamily="34" charset="-120"/>
              </a:rPr>
              <a:t>）</a:t>
            </a:r>
          </a:p>
          <a:p>
            <a:pPr algn="l">
              <a:buFont typeface="Arial" panose="020B0604020202020204" pitchFamily="34" charset="0"/>
              <a:buChar char="•"/>
            </a:pPr>
            <a:r>
              <a:rPr lang="zh-TW" altLang="en-US" b="0" i="0" dirty="0">
                <a:solidFill>
                  <a:srgbClr val="292929"/>
                </a:solidFill>
                <a:effectLst/>
                <a:latin typeface="微軟正黑體" panose="020B0604030504040204" pitchFamily="34" charset="-120"/>
                <a:ea typeface="微軟正黑體" panose="020B0604030504040204" pitchFamily="34" charset="-120"/>
              </a:rPr>
              <a:t>情況為假且模型判斷為真：</a:t>
            </a:r>
            <a:r>
              <a:rPr lang="en-US" altLang="zh-TW" b="0" i="0" dirty="0">
                <a:solidFill>
                  <a:srgbClr val="292929"/>
                </a:solidFill>
                <a:effectLst/>
                <a:latin typeface="微軟正黑體" panose="020B0604030504040204" pitchFamily="34" charset="-120"/>
                <a:ea typeface="微軟正黑體" panose="020B0604030504040204" pitchFamily="34" charset="-120"/>
              </a:rPr>
              <a:t>False Positive</a:t>
            </a:r>
            <a:r>
              <a:rPr lang="zh-TW" altLang="en-US" b="0" i="0" dirty="0">
                <a:solidFill>
                  <a:srgbClr val="292929"/>
                </a:solidFill>
                <a:effectLst/>
                <a:latin typeface="微軟正黑體" panose="020B0604030504040204" pitchFamily="34" charset="-120"/>
                <a:ea typeface="微軟正黑體" panose="020B0604030504040204" pitchFamily="34" charset="-120"/>
              </a:rPr>
              <a:t>（不是垃圾郵件但模型判斷是垃圾郵件， </a:t>
            </a:r>
            <a:r>
              <a:rPr lang="en-US" altLang="zh-TW" b="0" i="0" dirty="0">
                <a:solidFill>
                  <a:srgbClr val="292929"/>
                </a:solidFill>
                <a:effectLst/>
                <a:latin typeface="微軟正黑體" panose="020B0604030504040204" pitchFamily="34" charset="-120"/>
                <a:ea typeface="微軟正黑體" panose="020B0604030504040204" pitchFamily="34" charset="-120"/>
              </a:rPr>
              <a:t>false alarm</a:t>
            </a:r>
            <a:r>
              <a:rPr lang="zh-TW" altLang="en-US" b="0" i="0" dirty="0">
                <a:solidFill>
                  <a:srgbClr val="292929"/>
                </a:solidFill>
                <a:effectLst/>
                <a:latin typeface="微軟正黑體" panose="020B0604030504040204" pitchFamily="34" charset="-120"/>
                <a:ea typeface="微軟正黑體" panose="020B0604030504040204" pitchFamily="34" charset="-120"/>
              </a:rPr>
              <a:t>）</a:t>
            </a:r>
          </a:p>
          <a:p>
            <a:pPr algn="l">
              <a:buFont typeface="Arial" panose="020B0604020202020204" pitchFamily="34" charset="0"/>
              <a:buChar char="•"/>
            </a:pPr>
            <a:r>
              <a:rPr lang="zh-TW" altLang="en-US" b="0" i="0" dirty="0">
                <a:solidFill>
                  <a:srgbClr val="292929"/>
                </a:solidFill>
                <a:effectLst/>
                <a:latin typeface="微軟正黑體" panose="020B0604030504040204" pitchFamily="34" charset="-120"/>
                <a:ea typeface="微軟正黑體" panose="020B0604030504040204" pitchFamily="34" charset="-120"/>
              </a:rPr>
              <a:t>情況為假且模型判斷為假：</a:t>
            </a:r>
            <a:r>
              <a:rPr lang="en-US" altLang="zh-TW" b="0" i="0" dirty="0">
                <a:solidFill>
                  <a:srgbClr val="292929"/>
                </a:solidFill>
                <a:effectLst/>
                <a:latin typeface="微軟正黑體" panose="020B0604030504040204" pitchFamily="34" charset="-120"/>
                <a:ea typeface="微軟正黑體" panose="020B0604030504040204" pitchFamily="34" charset="-120"/>
              </a:rPr>
              <a:t>True Negative</a:t>
            </a:r>
            <a:r>
              <a:rPr lang="zh-TW" altLang="en-US" b="0" i="0" dirty="0">
                <a:solidFill>
                  <a:srgbClr val="292929"/>
                </a:solidFill>
                <a:effectLst/>
                <a:latin typeface="微軟正黑體" panose="020B0604030504040204" pitchFamily="34" charset="-120"/>
                <a:ea typeface="微軟正黑體" panose="020B0604030504040204" pitchFamily="34" charset="-120"/>
              </a:rPr>
              <a:t>（不是垃圾郵件且模型沒有判斷是垃圾郵件）</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latin typeface="微軟正黑體" panose="020B0604030504040204" pitchFamily="34" charset="-120"/>
                <a:ea typeface="微軟正黑體" panose="020B0604030504040204" pitchFamily="34" charset="-120"/>
              </a:rPr>
              <a:t>FP</a:t>
            </a:r>
            <a:r>
              <a:rPr lang="zh-TW" altLang="en-US" dirty="0">
                <a:latin typeface="微軟正黑體" panose="020B0604030504040204" pitchFamily="34" charset="-120"/>
                <a:ea typeface="微軟正黑體" panose="020B0604030504040204" pitchFamily="34" charset="-120"/>
              </a:rPr>
              <a:t>和</a:t>
            </a:r>
            <a:r>
              <a:rPr lang="en-US" altLang="zh-TW" dirty="0">
                <a:latin typeface="微軟正黑體" panose="020B0604030504040204" pitchFamily="34" charset="-120"/>
                <a:ea typeface="微軟正黑體" panose="020B0604030504040204" pitchFamily="34" charset="-120"/>
              </a:rPr>
              <a:t>FN</a:t>
            </a:r>
            <a:r>
              <a:rPr lang="zh-TW" altLang="en-US" dirty="0">
                <a:latin typeface="微軟正黑體" panose="020B0604030504040204" pitchFamily="34" charset="-120"/>
                <a:ea typeface="微軟正黑體" panose="020B0604030504040204" pitchFamily="34" charset="-120"/>
              </a:rPr>
              <a:t>又被稱為一型錯誤</a:t>
            </a:r>
            <a:r>
              <a:rPr lang="en-US" altLang="zh-TW" dirty="0">
                <a:latin typeface="微軟正黑體" panose="020B0604030504040204" pitchFamily="34" charset="-120"/>
                <a:ea typeface="微軟正黑體" panose="020B0604030504040204" pitchFamily="34" charset="-120"/>
              </a:rPr>
              <a:t>(ɑ</a:t>
            </a:r>
            <a:r>
              <a:rPr lang="zh-TW" altLang="en-US" dirty="0">
                <a:latin typeface="微軟正黑體" panose="020B0604030504040204" pitchFamily="34" charset="-120"/>
                <a:ea typeface="微軟正黑體" panose="020B0604030504040204" pitchFamily="34" charset="-120"/>
              </a:rPr>
              <a:t>錯誤</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和二型錯誤</a:t>
            </a:r>
            <a:r>
              <a:rPr lang="en-US" altLang="zh-TW" dirty="0">
                <a:latin typeface="微軟正黑體" panose="020B0604030504040204" pitchFamily="34" charset="-120"/>
                <a:ea typeface="微軟正黑體" panose="020B0604030504040204" pitchFamily="34" charset="-120"/>
              </a:rPr>
              <a:t>(β</a:t>
            </a:r>
            <a:r>
              <a:rPr lang="zh-TW" altLang="en-US" dirty="0">
                <a:latin typeface="微軟正黑體" panose="020B0604030504040204" pitchFamily="34" charset="-120"/>
                <a:ea typeface="微軟正黑體" panose="020B0604030504040204" pitchFamily="34" charset="-120"/>
              </a:rPr>
              <a:t>錯誤</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latin typeface="微軟正黑體" panose="020B0604030504040204" pitchFamily="34" charset="-120"/>
                <a:ea typeface="微軟正黑體" panose="020B0604030504040204" pitchFamily="34" charset="-120"/>
              </a:rPr>
              <a:t>一型錯誤指的是感興趣的目標未被發現；</a:t>
            </a:r>
            <a:endParaRPr lang="en-US" altLang="zh-TW"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a:latin typeface="微軟正黑體" panose="020B0604030504040204" pitchFamily="34" charset="-120"/>
                <a:ea typeface="微軟正黑體" panose="020B0604030504040204" pitchFamily="34" charset="-120"/>
              </a:rPr>
              <a:t>二</a:t>
            </a:r>
            <a:r>
              <a:rPr lang="zh-TW" altLang="en-US" dirty="0">
                <a:latin typeface="微軟正黑體" panose="020B0604030504040204" pitchFamily="34" charset="-120"/>
                <a:ea typeface="微軟正黑體" panose="020B0604030504040204" pitchFamily="34" charset="-120"/>
              </a:rPr>
              <a:t>型反過來，是被發現的目標壓根不是需要被關注的對象。</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30</a:t>
            </a:fld>
            <a:endParaRPr lang="zh-TW" altLang="en-US"/>
          </a:p>
        </p:txBody>
      </p:sp>
    </p:spTree>
    <p:extLst>
      <p:ext uri="{BB962C8B-B14F-4D97-AF65-F5344CB8AC3E}">
        <p14:creationId xmlns:p14="http://schemas.microsoft.com/office/powerpoint/2010/main" val="5904627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(tp+tn)/(tp+fp+fn+tn)</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31</a:t>
            </a:fld>
            <a:endParaRPr lang="zh-TW" altLang="en-US"/>
          </a:p>
        </p:txBody>
      </p:sp>
    </p:spTree>
    <p:extLst>
      <p:ext uri="{BB962C8B-B14F-4D97-AF65-F5344CB8AC3E}">
        <p14:creationId xmlns:p14="http://schemas.microsoft.com/office/powerpoint/2010/main" val="32478727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(tp+tn)/(tp+fp+fn+tn)</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32</a:t>
            </a:fld>
            <a:endParaRPr lang="zh-TW" altLang="en-US"/>
          </a:p>
        </p:txBody>
      </p:sp>
    </p:spTree>
    <p:extLst>
      <p:ext uri="{BB962C8B-B14F-4D97-AF65-F5344CB8AC3E}">
        <p14:creationId xmlns:p14="http://schemas.microsoft.com/office/powerpoint/2010/main" val="2916377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(tp+tn)/(tp+fp+fn+tn)</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33</a:t>
            </a:fld>
            <a:endParaRPr lang="zh-TW" altLang="en-US"/>
          </a:p>
        </p:txBody>
      </p:sp>
    </p:spTree>
    <p:extLst>
      <p:ext uri="{BB962C8B-B14F-4D97-AF65-F5344CB8AC3E}">
        <p14:creationId xmlns:p14="http://schemas.microsoft.com/office/powerpoint/2010/main" val="1971378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(tp+tn)/(tp+fp+fn+tn)</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34</a:t>
            </a:fld>
            <a:endParaRPr lang="zh-TW" altLang="en-US"/>
          </a:p>
        </p:txBody>
      </p:sp>
    </p:spTree>
    <p:extLst>
      <p:ext uri="{BB962C8B-B14F-4D97-AF65-F5344CB8AC3E}">
        <p14:creationId xmlns:p14="http://schemas.microsoft.com/office/powerpoint/2010/main" val="30129811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(tp+tn)/(tp+fp+fn+tn)</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35</a:t>
            </a:fld>
            <a:endParaRPr lang="zh-TW" altLang="en-US"/>
          </a:p>
        </p:txBody>
      </p:sp>
    </p:spTree>
    <p:extLst>
      <p:ext uri="{BB962C8B-B14F-4D97-AF65-F5344CB8AC3E}">
        <p14:creationId xmlns:p14="http://schemas.microsoft.com/office/powerpoint/2010/main" val="2241367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1" i="0" dirty="0">
                <a:solidFill>
                  <a:srgbClr val="303233"/>
                </a:solidFill>
                <a:effectLst/>
                <a:latin typeface="微軟正黑體" panose="020B0604030504040204" pitchFamily="34" charset="-120"/>
                <a:ea typeface="微軟正黑體" panose="020B0604030504040204" pitchFamily="34" charset="-120"/>
              </a:rPr>
              <a:t>關聯分析</a:t>
            </a:r>
          </a:p>
          <a:p>
            <a:r>
              <a:rPr lang="zh-TW" altLang="en-US" b="0" i="0" dirty="0">
                <a:solidFill>
                  <a:srgbClr val="303233"/>
                </a:solidFill>
                <a:effectLst/>
                <a:latin typeface="微軟正黑體" panose="020B0604030504040204" pitchFamily="34" charset="-120"/>
                <a:ea typeface="微軟正黑體" panose="020B0604030504040204" pitchFamily="34" charset="-120"/>
              </a:rPr>
              <a:t>數字越大代表關聯程度正相關越高。相反的當負的程度很高我們可以解釋這兩個特徵之間是有很高的負關聯性。</a:t>
            </a:r>
            <a:endParaRPr lang="en-US" altLang="zh-TW" b="0" i="0" dirty="0">
              <a:solidFill>
                <a:srgbClr val="303233"/>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花瓣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後兩個</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的重要程度比花萼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前兩個</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來的重要太多了。</a:t>
            </a:r>
            <a:endParaRPr lang="en-US" altLang="zh-TW"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5</a:t>
            </a:fld>
            <a:endParaRPr lang="zh-TW" altLang="en-US"/>
          </a:p>
        </p:txBody>
      </p:sp>
    </p:spTree>
    <p:extLst>
      <p:ext uri="{BB962C8B-B14F-4D97-AF65-F5344CB8AC3E}">
        <p14:creationId xmlns:p14="http://schemas.microsoft.com/office/powerpoint/2010/main" val="29097494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(tp+tn)/(tp+fp+fn+tn)</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36</a:t>
            </a:fld>
            <a:endParaRPr lang="zh-TW" altLang="en-US"/>
          </a:p>
        </p:txBody>
      </p:sp>
    </p:spTree>
    <p:extLst>
      <p:ext uri="{BB962C8B-B14F-4D97-AF65-F5344CB8AC3E}">
        <p14:creationId xmlns:p14="http://schemas.microsoft.com/office/powerpoint/2010/main" val="18691993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(tp+tn)/(tp+fp+fn+tn)</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37</a:t>
            </a:fld>
            <a:endParaRPr lang="zh-TW" altLang="en-US"/>
          </a:p>
        </p:txBody>
      </p:sp>
    </p:spTree>
    <p:extLst>
      <p:ext uri="{BB962C8B-B14F-4D97-AF65-F5344CB8AC3E}">
        <p14:creationId xmlns:p14="http://schemas.microsoft.com/office/powerpoint/2010/main" val="2352537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8</a:t>
            </a:fld>
            <a:endParaRPr lang="zh-TW" altLang="en-US"/>
          </a:p>
        </p:txBody>
      </p:sp>
    </p:spTree>
    <p:extLst>
      <p:ext uri="{BB962C8B-B14F-4D97-AF65-F5344CB8AC3E}">
        <p14:creationId xmlns:p14="http://schemas.microsoft.com/office/powerpoint/2010/main" val="3347550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已先刪除</a:t>
            </a:r>
            <a:r>
              <a:rPr lang="en-US" altLang="zh-TW" b="0" dirty="0">
                <a:solidFill>
                  <a:srgbClr val="A31515"/>
                </a:solidFill>
                <a:effectLst/>
              </a:rPr>
              <a:t>“sepal_length“</a:t>
            </a:r>
            <a:r>
              <a:rPr lang="zh-TW" altLang="en-US" b="0" dirty="0">
                <a:solidFill>
                  <a:srgbClr val="000000"/>
                </a:solidFill>
                <a:effectLst/>
              </a:rPr>
              <a:t>及</a:t>
            </a:r>
            <a:r>
              <a:rPr lang="en-US" altLang="zh-TW" b="0" dirty="0">
                <a:solidFill>
                  <a:srgbClr val="A31515"/>
                </a:solidFill>
                <a:effectLst/>
              </a:rPr>
              <a:t>”sepal_width“</a:t>
            </a:r>
            <a:r>
              <a:rPr lang="zh-TW" altLang="en-US" b="0" dirty="0">
                <a:solidFill>
                  <a:srgbClr val="A31515"/>
                </a:solidFill>
                <a:effectLst/>
              </a:rPr>
              <a:t>欄位</a:t>
            </a:r>
            <a:endParaRPr lang="en-US" altLang="zh-TW" b="0" dirty="0">
              <a:solidFill>
                <a:srgbClr val="A31515"/>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rgbClr val="000000"/>
                </a:solidFill>
                <a:effectLst/>
              </a:rPr>
              <a:t>iris_data = iris_data.drop([</a:t>
            </a:r>
            <a:r>
              <a:rPr lang="en-US" altLang="zh-TW" b="0" dirty="0">
                <a:solidFill>
                  <a:srgbClr val="A31515"/>
                </a:solidFill>
                <a:effectLst/>
              </a:rPr>
              <a:t>"sepal_length"</a:t>
            </a:r>
            <a:r>
              <a:rPr lang="en-US" altLang="zh-TW" b="0" dirty="0">
                <a:solidFill>
                  <a:srgbClr val="000000"/>
                </a:solidFill>
                <a:effectLst/>
              </a:rPr>
              <a:t>, </a:t>
            </a:r>
            <a:r>
              <a:rPr lang="en-US" altLang="zh-TW" b="0" dirty="0">
                <a:solidFill>
                  <a:srgbClr val="A31515"/>
                </a:solidFill>
                <a:effectLst/>
              </a:rPr>
              <a:t>"sepal_width"</a:t>
            </a:r>
            <a:r>
              <a:rPr lang="en-US" altLang="zh-TW" b="0" dirty="0">
                <a:solidFill>
                  <a:srgbClr val="000000"/>
                </a:solidFill>
                <a:effectLst/>
              </a:rPr>
              <a:t>], axis=</a:t>
            </a:r>
            <a:r>
              <a:rPr lang="en-US" altLang="zh-TW" b="0" dirty="0">
                <a:solidFill>
                  <a:srgbClr val="098156"/>
                </a:solidFill>
                <a:effectLst/>
              </a:rPr>
              <a:t>1</a:t>
            </a:r>
            <a:r>
              <a:rPr lang="en-US" altLang="zh-TW" b="0" dirty="0">
                <a:solidFill>
                  <a:srgbClr val="000000"/>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solidFill>
                <a:srgbClr val="000000"/>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9</a:t>
            </a:fld>
            <a:endParaRPr lang="zh-TW" altLang="en-US"/>
          </a:p>
        </p:txBody>
      </p:sp>
    </p:spTree>
    <p:extLst>
      <p:ext uri="{BB962C8B-B14F-4D97-AF65-F5344CB8AC3E}">
        <p14:creationId xmlns:p14="http://schemas.microsoft.com/office/powerpoint/2010/main" val="1036424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已先刪除</a:t>
            </a:r>
            <a:r>
              <a:rPr lang="en-US" altLang="zh-TW" b="0" dirty="0">
                <a:solidFill>
                  <a:srgbClr val="A31515"/>
                </a:solidFill>
                <a:effectLst/>
              </a:rPr>
              <a:t>“sepal_length“</a:t>
            </a:r>
            <a:r>
              <a:rPr lang="zh-TW" altLang="en-US" b="0" dirty="0">
                <a:solidFill>
                  <a:srgbClr val="000000"/>
                </a:solidFill>
                <a:effectLst/>
              </a:rPr>
              <a:t>及</a:t>
            </a:r>
            <a:r>
              <a:rPr lang="en-US" altLang="zh-TW" b="0" dirty="0">
                <a:solidFill>
                  <a:srgbClr val="A31515"/>
                </a:solidFill>
                <a:effectLst/>
              </a:rPr>
              <a:t>”sepal_width“</a:t>
            </a:r>
            <a:r>
              <a:rPr lang="zh-TW" altLang="en-US" b="0" dirty="0">
                <a:solidFill>
                  <a:srgbClr val="A31515"/>
                </a:solidFill>
                <a:effectLst/>
              </a:rPr>
              <a:t>欄位</a:t>
            </a:r>
            <a:endParaRPr lang="en-US" altLang="zh-TW" b="0" dirty="0">
              <a:solidFill>
                <a:srgbClr val="A31515"/>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rgbClr val="000000"/>
                </a:solidFill>
                <a:effectLst/>
              </a:rPr>
              <a:t>iris_data = iris_data.drop([</a:t>
            </a:r>
            <a:r>
              <a:rPr lang="en-US" altLang="zh-TW" b="0" dirty="0">
                <a:solidFill>
                  <a:srgbClr val="A31515"/>
                </a:solidFill>
                <a:effectLst/>
              </a:rPr>
              <a:t>"sepal_length"</a:t>
            </a:r>
            <a:r>
              <a:rPr lang="en-US" altLang="zh-TW" b="0" dirty="0">
                <a:solidFill>
                  <a:srgbClr val="000000"/>
                </a:solidFill>
                <a:effectLst/>
              </a:rPr>
              <a:t>, </a:t>
            </a:r>
            <a:r>
              <a:rPr lang="en-US" altLang="zh-TW" b="0" dirty="0">
                <a:solidFill>
                  <a:srgbClr val="A31515"/>
                </a:solidFill>
                <a:effectLst/>
              </a:rPr>
              <a:t>"sepal_width"</a:t>
            </a:r>
            <a:r>
              <a:rPr lang="en-US" altLang="zh-TW" b="0" dirty="0">
                <a:solidFill>
                  <a:srgbClr val="000000"/>
                </a:solidFill>
                <a:effectLst/>
              </a:rPr>
              <a:t>], axis=</a:t>
            </a:r>
            <a:r>
              <a:rPr lang="en-US" altLang="zh-TW" b="0" dirty="0">
                <a:solidFill>
                  <a:srgbClr val="098156"/>
                </a:solidFill>
                <a:effectLst/>
              </a:rPr>
              <a:t>1</a:t>
            </a:r>
            <a:r>
              <a:rPr lang="en-US" altLang="zh-TW" b="0" dirty="0">
                <a:solidFill>
                  <a:srgbClr val="000000"/>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solidFill>
                <a:srgbClr val="000000"/>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10</a:t>
            </a:fld>
            <a:endParaRPr lang="zh-TW" altLang="en-US"/>
          </a:p>
        </p:txBody>
      </p:sp>
    </p:spTree>
    <p:extLst>
      <p:ext uri="{BB962C8B-B14F-4D97-AF65-F5344CB8AC3E}">
        <p14:creationId xmlns:p14="http://schemas.microsoft.com/office/powerpoint/2010/main" val="4214161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err="1">
                <a:solidFill>
                  <a:srgbClr val="000000"/>
                </a:solidFill>
                <a:effectLst/>
                <a:latin typeface="Courier New" panose="02070309020205020404" pitchFamily="49" charset="0"/>
              </a:rPr>
              <a:t>learning_rate</a:t>
            </a:r>
            <a:r>
              <a:rPr lang="en-US" altLang="zh-TW" b="0" dirty="0">
                <a:solidFill>
                  <a:srgbClr val="000000"/>
                </a:solidFill>
                <a:effectLst/>
                <a:latin typeface="Courier New" panose="02070309020205020404" pitchFamily="49" charset="0"/>
              </a:rPr>
              <a:t> :{'constant'</a:t>
            </a:r>
            <a:r>
              <a:rPr lang="zh-TW" altLang="en-US" b="0" dirty="0">
                <a:solidFill>
                  <a:srgbClr val="000000"/>
                </a:solidFill>
                <a:effectLst/>
                <a:latin typeface="Courier New" panose="02070309020205020404" pitchFamily="49" charset="0"/>
              </a:rPr>
              <a:t>，</a:t>
            </a:r>
            <a:r>
              <a:rPr lang="en-US" altLang="zh-TW" b="0" dirty="0">
                <a:solidFill>
                  <a:srgbClr val="000000"/>
                </a:solidFill>
                <a:effectLst/>
                <a:latin typeface="Courier New" panose="02070309020205020404" pitchFamily="49" charset="0"/>
              </a:rPr>
              <a:t>'</a:t>
            </a:r>
            <a:r>
              <a:rPr lang="en-US" altLang="zh-TW" b="0" dirty="0" err="1">
                <a:solidFill>
                  <a:srgbClr val="000000"/>
                </a:solidFill>
                <a:effectLst/>
                <a:latin typeface="Courier New" panose="02070309020205020404" pitchFamily="49" charset="0"/>
              </a:rPr>
              <a:t>invscaling</a:t>
            </a:r>
            <a:r>
              <a:rPr lang="en-US" altLang="zh-TW" b="0" dirty="0">
                <a:solidFill>
                  <a:srgbClr val="000000"/>
                </a:solidFill>
                <a:effectLst/>
                <a:latin typeface="Courier New" panose="02070309020205020404" pitchFamily="49" charset="0"/>
              </a:rPr>
              <a:t>', 'adaptive'},</a:t>
            </a:r>
            <a:r>
              <a:rPr lang="zh-TW" altLang="en-US" b="0" dirty="0">
                <a:solidFill>
                  <a:srgbClr val="000000"/>
                </a:solidFill>
                <a:effectLst/>
                <a:latin typeface="Courier New" panose="02070309020205020404" pitchFamily="49" charset="0"/>
              </a:rPr>
              <a:t>默認</a:t>
            </a:r>
            <a:r>
              <a:rPr lang="en-US" altLang="zh-TW" b="0" dirty="0">
                <a:solidFill>
                  <a:srgbClr val="000000"/>
                </a:solidFill>
                <a:effectLst/>
                <a:latin typeface="Courier New" panose="02070309020205020404" pitchFamily="49" charset="0"/>
              </a:rPr>
              <a:t>'constant'</a:t>
            </a:r>
            <a:r>
              <a:rPr lang="zh-TW" altLang="en-US" b="0" dirty="0">
                <a:solidFill>
                  <a:srgbClr val="000000"/>
                </a:solidFill>
                <a:effectLst/>
                <a:latin typeface="Courier New" panose="02070309020205020404" pitchFamily="49" charset="0"/>
              </a:rPr>
              <a:t>，用於權重更新，只有當</a:t>
            </a:r>
            <a:r>
              <a:rPr lang="en-US" altLang="zh-TW" b="0" dirty="0">
                <a:solidFill>
                  <a:srgbClr val="000000"/>
                </a:solidFill>
                <a:effectLst/>
                <a:latin typeface="Courier New" panose="02070309020205020404" pitchFamily="49" charset="0"/>
              </a:rPr>
              <a:t>solver</a:t>
            </a:r>
            <a:r>
              <a:rPr lang="zh-TW" altLang="en-US" b="0" dirty="0">
                <a:solidFill>
                  <a:srgbClr val="000000"/>
                </a:solidFill>
                <a:effectLst/>
                <a:latin typeface="Courier New" panose="02070309020205020404" pitchFamily="49" charset="0"/>
              </a:rPr>
              <a:t>為</a:t>
            </a:r>
            <a:r>
              <a:rPr lang="en-US" altLang="zh-TW" b="0" dirty="0">
                <a:solidFill>
                  <a:srgbClr val="000000"/>
                </a:solidFill>
                <a:effectLst/>
                <a:latin typeface="Courier New" panose="02070309020205020404" pitchFamily="49" charset="0"/>
              </a:rPr>
              <a:t>'</a:t>
            </a:r>
            <a:r>
              <a:rPr lang="en-US" altLang="zh-TW" b="0" dirty="0" err="1">
                <a:solidFill>
                  <a:srgbClr val="000000"/>
                </a:solidFill>
                <a:effectLst/>
                <a:latin typeface="Courier New" panose="02070309020205020404" pitchFamily="49" charset="0"/>
              </a:rPr>
              <a:t>sgd</a:t>
            </a:r>
            <a:r>
              <a:rPr lang="en-US" altLang="zh-TW" b="0" dirty="0">
                <a:solidFill>
                  <a:srgbClr val="000000"/>
                </a:solidFill>
                <a:effectLst/>
                <a:latin typeface="Courier New" panose="02070309020205020404" pitchFamily="49" charset="0"/>
              </a:rPr>
              <a:t>’</a:t>
            </a:r>
            <a:r>
              <a:rPr lang="zh-TW" altLang="en-US" b="0" dirty="0">
                <a:solidFill>
                  <a:srgbClr val="000000"/>
                </a:solidFill>
                <a:effectLst/>
                <a:latin typeface="Courier New" panose="02070309020205020404" pitchFamily="49" charset="0"/>
              </a:rPr>
              <a:t>時使用</a:t>
            </a:r>
            <a:endParaRPr lang="en-US" altLang="zh-TW" b="0" dirty="0">
              <a:solidFill>
                <a:srgbClr val="000000"/>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err="1"/>
              <a:t>learning_rate_int</a:t>
            </a:r>
            <a:r>
              <a:rPr lang="en-US" altLang="zh-TW" dirty="0"/>
              <a:t> :double,</a:t>
            </a:r>
            <a:r>
              <a:rPr lang="zh-TW" altLang="en-US" dirty="0"/>
              <a:t>可選，默認</a:t>
            </a:r>
            <a:r>
              <a:rPr lang="en-US" altLang="zh-TW" dirty="0"/>
              <a:t>0.001</a:t>
            </a:r>
            <a:r>
              <a:rPr lang="zh-TW" altLang="en-US" dirty="0"/>
              <a:t>，初始學習率，控制更新權重的補償，只有當</a:t>
            </a:r>
            <a:r>
              <a:rPr lang="en-US" altLang="zh-TW" dirty="0"/>
              <a:t>solver='</a:t>
            </a:r>
            <a:r>
              <a:rPr lang="en-US" altLang="zh-TW" dirty="0" err="1"/>
              <a:t>sgd</a:t>
            </a:r>
            <a:r>
              <a:rPr lang="en-US" altLang="zh-TW" dirty="0"/>
              <a:t>' </a:t>
            </a:r>
            <a:r>
              <a:rPr lang="zh-TW" altLang="en-US" dirty="0"/>
              <a:t>或</a:t>
            </a:r>
            <a:r>
              <a:rPr lang="en-US" altLang="zh-TW" dirty="0"/>
              <a:t>'</a:t>
            </a:r>
            <a:r>
              <a:rPr lang="en-US" altLang="zh-TW" dirty="0" err="1"/>
              <a:t>adam</a:t>
            </a:r>
            <a:r>
              <a:rPr lang="en-US" altLang="zh-TW" dirty="0"/>
              <a:t>'</a:t>
            </a:r>
            <a:r>
              <a:rPr lang="zh-TW" altLang="en-US" dirty="0"/>
              <a:t>時使用。</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12</a:t>
            </a:fld>
            <a:endParaRPr lang="zh-TW" altLang="en-US"/>
          </a:p>
        </p:txBody>
      </p:sp>
    </p:spTree>
    <p:extLst>
      <p:ext uri="{BB962C8B-B14F-4D97-AF65-F5344CB8AC3E}">
        <p14:creationId xmlns:p14="http://schemas.microsoft.com/office/powerpoint/2010/main" val="887017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已先刪除</a:t>
            </a:r>
            <a:r>
              <a:rPr lang="en-US" altLang="zh-TW" b="0" dirty="0">
                <a:solidFill>
                  <a:srgbClr val="A31515"/>
                </a:solidFill>
                <a:effectLst/>
              </a:rPr>
              <a:t>“sepal_length“</a:t>
            </a:r>
            <a:r>
              <a:rPr lang="zh-TW" altLang="en-US" b="0" dirty="0">
                <a:solidFill>
                  <a:srgbClr val="000000"/>
                </a:solidFill>
                <a:effectLst/>
              </a:rPr>
              <a:t>及</a:t>
            </a:r>
            <a:r>
              <a:rPr lang="en-US" altLang="zh-TW" b="0" dirty="0">
                <a:solidFill>
                  <a:srgbClr val="A31515"/>
                </a:solidFill>
                <a:effectLst/>
              </a:rPr>
              <a:t>”sepal_width“</a:t>
            </a:r>
            <a:r>
              <a:rPr lang="zh-TW" altLang="en-US" b="0" dirty="0">
                <a:solidFill>
                  <a:srgbClr val="A31515"/>
                </a:solidFill>
                <a:effectLst/>
              </a:rPr>
              <a:t>欄位</a:t>
            </a:r>
            <a:endParaRPr lang="en-US" altLang="zh-TW" b="0" dirty="0">
              <a:solidFill>
                <a:srgbClr val="A31515"/>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rgbClr val="000000"/>
                </a:solidFill>
                <a:effectLst/>
              </a:rPr>
              <a:t>iris_data = iris_data.drop([</a:t>
            </a:r>
            <a:r>
              <a:rPr lang="en-US" altLang="zh-TW" b="0" dirty="0">
                <a:solidFill>
                  <a:srgbClr val="A31515"/>
                </a:solidFill>
                <a:effectLst/>
              </a:rPr>
              <a:t>"sepal_length"</a:t>
            </a:r>
            <a:r>
              <a:rPr lang="en-US" altLang="zh-TW" b="0" dirty="0">
                <a:solidFill>
                  <a:srgbClr val="000000"/>
                </a:solidFill>
                <a:effectLst/>
              </a:rPr>
              <a:t>, </a:t>
            </a:r>
            <a:r>
              <a:rPr lang="en-US" altLang="zh-TW" b="0" dirty="0">
                <a:solidFill>
                  <a:srgbClr val="A31515"/>
                </a:solidFill>
                <a:effectLst/>
              </a:rPr>
              <a:t>"sepal_width"</a:t>
            </a:r>
            <a:r>
              <a:rPr lang="en-US" altLang="zh-TW" b="0" dirty="0">
                <a:solidFill>
                  <a:srgbClr val="000000"/>
                </a:solidFill>
                <a:effectLst/>
              </a:rPr>
              <a:t>], axis=</a:t>
            </a:r>
            <a:r>
              <a:rPr lang="en-US" altLang="zh-TW" b="0" dirty="0">
                <a:solidFill>
                  <a:srgbClr val="098156"/>
                </a:solidFill>
                <a:effectLst/>
              </a:rPr>
              <a:t>1</a:t>
            </a:r>
            <a:r>
              <a:rPr lang="en-US" altLang="zh-TW" b="0" dirty="0">
                <a:solidFill>
                  <a:srgbClr val="000000"/>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solidFill>
                <a:srgbClr val="000000"/>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13</a:t>
            </a:fld>
            <a:endParaRPr lang="zh-TW" altLang="en-US"/>
          </a:p>
        </p:txBody>
      </p:sp>
    </p:spTree>
    <p:extLst>
      <p:ext uri="{BB962C8B-B14F-4D97-AF65-F5344CB8AC3E}">
        <p14:creationId xmlns:p14="http://schemas.microsoft.com/office/powerpoint/2010/main" val="3766808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已先刪除</a:t>
            </a:r>
            <a:r>
              <a:rPr lang="en-US" altLang="zh-TW" b="0" dirty="0">
                <a:solidFill>
                  <a:srgbClr val="A31515"/>
                </a:solidFill>
                <a:effectLst/>
              </a:rPr>
              <a:t>“sepal_length“</a:t>
            </a:r>
            <a:r>
              <a:rPr lang="zh-TW" altLang="en-US" b="0" dirty="0">
                <a:solidFill>
                  <a:srgbClr val="000000"/>
                </a:solidFill>
                <a:effectLst/>
              </a:rPr>
              <a:t>及</a:t>
            </a:r>
            <a:r>
              <a:rPr lang="en-US" altLang="zh-TW" b="0" dirty="0">
                <a:solidFill>
                  <a:srgbClr val="A31515"/>
                </a:solidFill>
                <a:effectLst/>
              </a:rPr>
              <a:t>”sepal_width“</a:t>
            </a:r>
            <a:r>
              <a:rPr lang="zh-TW" altLang="en-US" b="0" dirty="0">
                <a:solidFill>
                  <a:srgbClr val="A31515"/>
                </a:solidFill>
                <a:effectLst/>
              </a:rPr>
              <a:t>欄位</a:t>
            </a:r>
            <a:endParaRPr lang="en-US" altLang="zh-TW" b="0" dirty="0">
              <a:solidFill>
                <a:srgbClr val="A31515"/>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rgbClr val="000000"/>
                </a:solidFill>
                <a:effectLst/>
              </a:rPr>
              <a:t>iris_data = iris_data.drop([</a:t>
            </a:r>
            <a:r>
              <a:rPr lang="en-US" altLang="zh-TW" b="0" dirty="0">
                <a:solidFill>
                  <a:srgbClr val="A31515"/>
                </a:solidFill>
                <a:effectLst/>
              </a:rPr>
              <a:t>"sepal_length"</a:t>
            </a:r>
            <a:r>
              <a:rPr lang="en-US" altLang="zh-TW" b="0" dirty="0">
                <a:solidFill>
                  <a:srgbClr val="000000"/>
                </a:solidFill>
                <a:effectLst/>
              </a:rPr>
              <a:t>, </a:t>
            </a:r>
            <a:r>
              <a:rPr lang="en-US" altLang="zh-TW" b="0" dirty="0">
                <a:solidFill>
                  <a:srgbClr val="A31515"/>
                </a:solidFill>
                <a:effectLst/>
              </a:rPr>
              <a:t>"sepal_width"</a:t>
            </a:r>
            <a:r>
              <a:rPr lang="en-US" altLang="zh-TW" b="0" dirty="0">
                <a:solidFill>
                  <a:srgbClr val="000000"/>
                </a:solidFill>
                <a:effectLst/>
              </a:rPr>
              <a:t>], axis=</a:t>
            </a:r>
            <a:r>
              <a:rPr lang="en-US" altLang="zh-TW" b="0" dirty="0">
                <a:solidFill>
                  <a:srgbClr val="098156"/>
                </a:solidFill>
                <a:effectLst/>
              </a:rPr>
              <a:t>1</a:t>
            </a:r>
            <a:r>
              <a:rPr lang="en-US" altLang="zh-TW" b="0" dirty="0">
                <a:solidFill>
                  <a:srgbClr val="000000"/>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solidFill>
                <a:srgbClr val="000000"/>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14</a:t>
            </a:fld>
            <a:endParaRPr lang="zh-TW" altLang="en-US"/>
          </a:p>
        </p:txBody>
      </p:sp>
    </p:spTree>
    <p:extLst>
      <p:ext uri="{BB962C8B-B14F-4D97-AF65-F5344CB8AC3E}">
        <p14:creationId xmlns:p14="http://schemas.microsoft.com/office/powerpoint/2010/main" val="2410681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3B0CAFB6-7CE1-4B03-A833-DED5DFF68B1A}" type="datetime1">
              <a:rPr lang="en-US" altLang="zh-TW" smtClean="0"/>
              <a:t>5/13/2023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Tree>
    <p:extLst>
      <p:ext uri="{BB962C8B-B14F-4D97-AF65-F5344CB8AC3E}">
        <p14:creationId xmlns:p14="http://schemas.microsoft.com/office/powerpoint/2010/main" val="111337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4667E497-5823-4C8C-B686-CE3A55004732}" type="datetime1">
              <a:rPr lang="en-US" altLang="zh-TW" smtClean="0"/>
              <a:t>5/13/2023</a:t>
            </a:fld>
            <a:endParaRPr lang="en-US" dirty="0"/>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434825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4F2634E6-D4F4-406C-9B5F-26F6A0817A93}" type="datetime1">
              <a:rPr lang="en-US" altLang="zh-TW" smtClean="0"/>
              <a:t>5/13/2023</a:t>
            </a:fld>
            <a:endParaRPr lang="en-US" dirty="0"/>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738349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3EF87635-578B-4337-A21B-6EC4A2680B72}" type="datetime1">
              <a:rPr lang="en-US" altLang="zh-TW" smtClean="0"/>
              <a:t>5/13/2023</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51219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910C145D-4743-4845-8C2A-05C283326012}" type="datetime1">
              <a:rPr lang="en-US" altLang="zh-TW" smtClean="0"/>
              <a:t>5/13/2023</a:t>
            </a:fld>
            <a:endParaRPr lang="en-US" dirty="0"/>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707585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A3E606D0-C7EB-4EAF-8727-1F1B147BA16D}" type="datetime1">
              <a:rPr lang="en-US" altLang="zh-TW" smtClean="0"/>
              <a:t>5/13/2023</a:t>
            </a:fld>
            <a:endParaRPr lang="en-US" dirty="0"/>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98453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F46064F9-1C1B-497D-AE75-C61BB280A286}" type="datetime1">
              <a:rPr lang="en-US" altLang="zh-TW" smtClean="0"/>
              <a:t>5/13/2023</a:t>
            </a:fld>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066217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4567E2E2-1B1D-42AC-AA1F-7D3023D08BC2}" type="datetime1">
              <a:rPr lang="en-US" altLang="zh-TW" smtClean="0"/>
              <a:t>5/13/2023</a:t>
            </a:fld>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95371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6C252715-E9C6-4888-9D60-ED83B2F609FA}" type="datetime1">
              <a:rPr lang="en-US" altLang="zh-TW" smtClean="0"/>
              <a:t>5/13/2023</a:t>
            </a:fld>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46221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613E8CE9-D072-4A52-BAAB-B99495BBCDF7}" type="datetime1">
              <a:rPr lang="en-US" altLang="zh-TW" smtClean="0"/>
              <a:t>5/13/2023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4102229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81025CF0-07A0-4948-A6BA-CC21D5F3FE64}" type="datetime1">
              <a:rPr lang="en-US" altLang="zh-TW" smtClean="0"/>
              <a:t>5/13/2023</a:t>
            </a:fld>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432032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軟正黑體" panose="020B0604030504040204" pitchFamily="34" charset="-120"/>
              </a:defRPr>
            </a:lvl1pPr>
          </a:lstStyle>
          <a:p>
            <a:fld id="{A635BB67-E17B-4F82-ADFC-8450B8B3A9A0}" type="datetime1">
              <a:rPr lang="en-US" altLang="zh-TW" smtClean="0"/>
              <a:t>5/13/2023</a:t>
            </a:fld>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軟正黑體" panose="020B0604030504040204" pitchFamily="34" charset="-120"/>
              </a:defRPr>
            </a:lvl1p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軟正黑體" panose="020B0604030504040204" pitchFamily="34" charset="-120"/>
              </a:defRPr>
            </a:lvl1pPr>
          </a:lstStyle>
          <a:p>
            <a:fld id="{B2DC25EE-239B-4C5F-AAD1-255A7D5F1EE2}" type="slidenum">
              <a:rPr lang="en-US" smtClean="0"/>
              <a:pPr/>
              <a:t>‹#›</a:t>
            </a:fld>
            <a:endParaRPr lang="en-US" dirty="0"/>
          </a:p>
        </p:txBody>
      </p:sp>
    </p:spTree>
    <p:extLst>
      <p:ext uri="{BB962C8B-B14F-4D97-AF65-F5344CB8AC3E}">
        <p14:creationId xmlns:p14="http://schemas.microsoft.com/office/powerpoint/2010/main" val="394070891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hf hdr="0" dt="0"/>
  <p:txStyles>
    <p:titleStyle>
      <a:lvl1pPr algn="l" defTabSz="914400" rtl="0" eaLnBrk="1" latinLnBrk="0" hangingPunct="1">
        <a:lnSpc>
          <a:spcPct val="90000"/>
        </a:lnSpc>
        <a:spcBef>
          <a:spcPct val="0"/>
        </a:spcBef>
        <a:buNone/>
        <a:defRPr sz="4000" b="1" kern="1200">
          <a:solidFill>
            <a:schemeClr val="tx1"/>
          </a:solidFill>
          <a:latin typeface="微軟正黑體" panose="020B0604030504040204" pitchFamily="34" charset="-120"/>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28.xml"/><Relationship Id="rId4" Type="http://schemas.openxmlformats.org/officeDocument/2006/relationships/slide" Target="slide21.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39.png"/><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pic>
        <p:nvPicPr>
          <p:cNvPr id="4" name="Picture 3" descr="天空中雲彩的低視角視圖">
            <a:extLst>
              <a:ext uri="{FF2B5EF4-FFF2-40B4-BE49-F238E27FC236}">
                <a16:creationId xmlns:a16="http://schemas.microsoft.com/office/drawing/2014/main" id="{8F01AD57-13E4-1BDC-AA26-C4FA2654B9ED}"/>
              </a:ext>
            </a:extLst>
          </p:cNvPr>
          <p:cNvPicPr>
            <a:picLocks noChangeAspect="1"/>
          </p:cNvPicPr>
          <p:nvPr/>
        </p:nvPicPr>
        <p:blipFill rotWithShape="1">
          <a:blip r:embed="rId3"/>
          <a:srcRect l="7663" r="7964" b="-1"/>
          <a:stretch/>
        </p:blipFill>
        <p:spPr>
          <a:xfrm>
            <a:off x="20" y="10"/>
            <a:ext cx="8668492" cy="6857990"/>
          </a:xfrm>
          <a:prstGeom prst="rect">
            <a:avLst/>
          </a:prstGeom>
        </p:spPr>
      </p:pic>
      <p:sp>
        <p:nvSpPr>
          <p:cNvPr id="20" name="Rectangle 19">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C9E8A708-3E5C-8397-A390-88E18B127063}"/>
              </a:ext>
            </a:extLst>
          </p:cNvPr>
          <p:cNvSpPr>
            <a:spLocks noGrp="1"/>
          </p:cNvSpPr>
          <p:nvPr>
            <p:ph type="ctrTitle"/>
          </p:nvPr>
        </p:nvSpPr>
        <p:spPr>
          <a:xfrm>
            <a:off x="6732493" y="1122363"/>
            <a:ext cx="5139467" cy="1794573"/>
          </a:xfrm>
        </p:spPr>
        <p:txBody>
          <a:bodyPr anchor="b">
            <a:normAutofit/>
          </a:bodyPr>
          <a:lstStyle/>
          <a:p>
            <a:pPr algn="r"/>
            <a:r>
              <a:rPr lang="en-US" altLang="zh-TW" sz="4000" dirty="0">
                <a:latin typeface="微軟正黑體" panose="020B0604030504040204" pitchFamily="34" charset="-120"/>
                <a:ea typeface="微軟正黑體" panose="020B0604030504040204" pitchFamily="34" charset="-120"/>
              </a:rPr>
              <a:t>314337 </a:t>
            </a:r>
            <a:r>
              <a:rPr lang="zh-TW" altLang="en-US" sz="4000" dirty="0">
                <a:latin typeface="微軟正黑體" panose="020B0604030504040204" pitchFamily="34" charset="-120"/>
                <a:ea typeface="微軟正黑體" panose="020B0604030504040204" pitchFamily="34" charset="-120"/>
              </a:rPr>
              <a:t>類神經網路</a:t>
            </a:r>
            <a:br>
              <a:rPr lang="en-US" altLang="zh-TW" sz="4000" dirty="0">
                <a:latin typeface="微軟正黑體" panose="020B0604030504040204" pitchFamily="34" charset="-120"/>
                <a:ea typeface="微軟正黑體" panose="020B0604030504040204" pitchFamily="34" charset="-120"/>
              </a:rPr>
            </a:br>
            <a:r>
              <a:rPr lang="en-US" altLang="zh-TW" sz="4000" dirty="0">
                <a:latin typeface="微軟正黑體" panose="020B0604030504040204" pitchFamily="34" charset="-120"/>
                <a:ea typeface="微軟正黑體" panose="020B0604030504040204" pitchFamily="34" charset="-120"/>
              </a:rPr>
              <a:t>Assignment #2</a:t>
            </a:r>
            <a:br>
              <a:rPr lang="en-US" altLang="zh-TW" sz="4000" dirty="0">
                <a:latin typeface="微軟正黑體" panose="020B0604030504040204" pitchFamily="34" charset="-120"/>
                <a:ea typeface="微軟正黑體" panose="020B0604030504040204" pitchFamily="34" charset="-120"/>
              </a:rPr>
            </a:br>
            <a:r>
              <a:rPr lang="en-US" altLang="zh-TW" sz="4000" dirty="0">
                <a:ea typeface="微軟正黑體" panose="020B0604030504040204" pitchFamily="34" charset="-120"/>
              </a:rPr>
              <a:t>MLP</a:t>
            </a:r>
            <a:r>
              <a:rPr lang="zh-TW" altLang="en-US" sz="4000" dirty="0">
                <a:ea typeface="微軟正黑體" panose="020B0604030504040204" pitchFamily="34" charset="-120"/>
              </a:rPr>
              <a:t>分類器</a:t>
            </a:r>
            <a:r>
              <a:rPr lang="zh-TW" altLang="en-US" sz="4000" dirty="0">
                <a:latin typeface="微軟正黑體" panose="020B0604030504040204" pitchFamily="34" charset="-120"/>
                <a:ea typeface="微軟正黑體" panose="020B0604030504040204" pitchFamily="34" charset="-120"/>
              </a:rPr>
              <a:t>－鳶尾花</a:t>
            </a:r>
          </a:p>
        </p:txBody>
      </p:sp>
      <p:sp>
        <p:nvSpPr>
          <p:cNvPr id="3" name="副標題 2">
            <a:extLst>
              <a:ext uri="{FF2B5EF4-FFF2-40B4-BE49-F238E27FC236}">
                <a16:creationId xmlns:a16="http://schemas.microsoft.com/office/drawing/2014/main" id="{142DF733-C17E-1C52-C1F4-356ECA68F580}"/>
              </a:ext>
            </a:extLst>
          </p:cNvPr>
          <p:cNvSpPr>
            <a:spLocks noGrp="1"/>
          </p:cNvSpPr>
          <p:nvPr>
            <p:ph type="subTitle" idx="1"/>
          </p:nvPr>
        </p:nvSpPr>
        <p:spPr>
          <a:xfrm>
            <a:off x="7848600" y="4872922"/>
            <a:ext cx="4023360" cy="1438231"/>
          </a:xfrm>
        </p:spPr>
        <p:txBody>
          <a:bodyPr>
            <a:normAutofit/>
          </a:bodyPr>
          <a:lstStyle/>
          <a:p>
            <a:r>
              <a:rPr lang="zh-TW" altLang="en-US" sz="2000" dirty="0">
                <a:latin typeface="微軟正黑體" panose="020B0604030504040204" pitchFamily="34" charset="-120"/>
                <a:ea typeface="微軟正黑體" panose="020B0604030504040204" pitchFamily="34" charset="-120"/>
              </a:rPr>
              <a:t>班級：創新</a:t>
            </a:r>
            <a:r>
              <a:rPr lang="en-US" altLang="zh-TW" sz="2000" dirty="0">
                <a:latin typeface="微軟正黑體" panose="020B0604030504040204" pitchFamily="34" charset="-120"/>
                <a:ea typeface="微軟正黑體" panose="020B0604030504040204" pitchFamily="34" charset="-120"/>
              </a:rPr>
              <a:t>AI</a:t>
            </a:r>
            <a:r>
              <a:rPr lang="zh-TW" altLang="en-US" sz="2000" dirty="0">
                <a:latin typeface="微軟正黑體" panose="020B0604030504040204" pitchFamily="34" charset="-120"/>
                <a:ea typeface="微軟正黑體" panose="020B0604030504040204" pitchFamily="34" charset="-120"/>
              </a:rPr>
              <a:t>碩一</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學號： </a:t>
            </a:r>
            <a:r>
              <a:rPr lang="en-US" altLang="zh-TW" sz="2000" dirty="0">
                <a:latin typeface="微軟正黑體" panose="020B0604030504040204" pitchFamily="34" charset="-120"/>
                <a:ea typeface="微軟正黑體" panose="020B0604030504040204" pitchFamily="34" charset="-120"/>
              </a:rPr>
              <a:t>111C71008</a:t>
            </a:r>
          </a:p>
          <a:p>
            <a:r>
              <a:rPr lang="zh-TW" altLang="en-US" sz="2000" dirty="0">
                <a:latin typeface="微軟正黑體" panose="020B0604030504040204" pitchFamily="34" charset="-120"/>
                <a:ea typeface="微軟正黑體" panose="020B0604030504040204" pitchFamily="34" charset="-120"/>
              </a:rPr>
              <a:t>姓名：何哲平</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5" name="投影片編號版面配置區 4">
            <a:extLst>
              <a:ext uri="{FF2B5EF4-FFF2-40B4-BE49-F238E27FC236}">
                <a16:creationId xmlns:a16="http://schemas.microsoft.com/office/drawing/2014/main" id="{AA7A6E71-7488-D718-BCB2-3077856ED727}"/>
              </a:ext>
            </a:extLst>
          </p:cNvPr>
          <p:cNvSpPr>
            <a:spLocks noGrp="1"/>
          </p:cNvSpPr>
          <p:nvPr>
            <p:ph type="sldNum" sz="quarter" idx="12"/>
          </p:nvPr>
        </p:nvSpPr>
        <p:spPr/>
        <p:txBody>
          <a:bodyPr/>
          <a:lstStyle/>
          <a:p>
            <a:fld id="{B2DC25EE-239B-4C5F-AAD1-255A7D5F1EE2}" type="slidenum">
              <a:rPr lang="en-US" smtClean="0"/>
              <a:t>1</a:t>
            </a:fld>
            <a:endParaRPr lang="en-US" dirty="0"/>
          </a:p>
        </p:txBody>
      </p:sp>
      <p:sp>
        <p:nvSpPr>
          <p:cNvPr id="6" name="頁尾版面配置區 5">
            <a:extLst>
              <a:ext uri="{FF2B5EF4-FFF2-40B4-BE49-F238E27FC236}">
                <a16:creationId xmlns:a16="http://schemas.microsoft.com/office/drawing/2014/main" id="{E5BF4448-FC2B-7010-3928-C3DB88EE015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445072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r>
              <a:rPr lang="zh-TW" altLang="en-US" dirty="0">
                <a:latin typeface="微軟正黑體" panose="020B0604030504040204" pitchFamily="34" charset="-120"/>
                <a:ea typeface="微軟正黑體" panose="020B0604030504040204" pitchFamily="34" charset="-120"/>
              </a:rPr>
              <a:t> 資料分佈</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90"/>
            <a:ext cx="4024797" cy="572046"/>
          </a:xfrm>
        </p:spPr>
        <p:txBody>
          <a:bodyPr>
            <a:normAutofit/>
          </a:bodyPr>
          <a:lstStyle/>
          <a:p>
            <a:r>
              <a:rPr lang="en-US" altLang="zh-TW" sz="3000" dirty="0">
                <a:latin typeface="微軟正黑體" panose="020B0604030504040204" pitchFamily="34" charset="-120"/>
                <a:ea typeface="微軟正黑體" panose="020B0604030504040204" pitchFamily="34" charset="-120"/>
              </a:rPr>
              <a:t>Training </a:t>
            </a:r>
            <a:r>
              <a:rPr lang="zh-TW" altLang="en-US" sz="3000" dirty="0">
                <a:latin typeface="微軟正黑體" panose="020B0604030504040204" pitchFamily="34" charset="-120"/>
                <a:ea typeface="微軟正黑體" panose="020B0604030504040204" pitchFamily="34" charset="-120"/>
              </a:rPr>
              <a:t>訓練資料</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10</a:t>
            </a:fld>
            <a:endParaRPr lang="en-US" dirty="0"/>
          </a:p>
        </p:txBody>
      </p:sp>
      <p:sp>
        <p:nvSpPr>
          <p:cNvPr id="5" name="頁尾版面配置區 4">
            <a:extLst>
              <a:ext uri="{FF2B5EF4-FFF2-40B4-BE49-F238E27FC236}">
                <a16:creationId xmlns:a16="http://schemas.microsoft.com/office/drawing/2014/main" id="{4A2F3F5F-2202-7AE4-848F-C9B9390358D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pSp>
        <p:nvGrpSpPr>
          <p:cNvPr id="12" name="群組 11">
            <a:extLst>
              <a:ext uri="{FF2B5EF4-FFF2-40B4-BE49-F238E27FC236}">
                <a16:creationId xmlns:a16="http://schemas.microsoft.com/office/drawing/2014/main" id="{CB8D99FC-02AB-BF21-99D4-D21E9ADC5B29}"/>
              </a:ext>
            </a:extLst>
          </p:cNvPr>
          <p:cNvGrpSpPr/>
          <p:nvPr/>
        </p:nvGrpSpPr>
        <p:grpSpPr>
          <a:xfrm>
            <a:off x="4760672" y="2245489"/>
            <a:ext cx="3574031" cy="1586976"/>
            <a:chOff x="4760672" y="2245489"/>
            <a:chExt cx="3574031" cy="1586976"/>
          </a:xfrm>
        </p:grpSpPr>
        <p:pic>
          <p:nvPicPr>
            <p:cNvPr id="7" name="圖片 6">
              <a:extLst>
                <a:ext uri="{FF2B5EF4-FFF2-40B4-BE49-F238E27FC236}">
                  <a16:creationId xmlns:a16="http://schemas.microsoft.com/office/drawing/2014/main" id="{4948F407-C28B-9EB8-C08C-0F799405558E}"/>
                </a:ext>
              </a:extLst>
            </p:cNvPr>
            <p:cNvPicPr>
              <a:picLocks noChangeAspect="1"/>
            </p:cNvPicPr>
            <p:nvPr/>
          </p:nvPicPr>
          <p:blipFill>
            <a:blip r:embed="rId3"/>
            <a:stretch>
              <a:fillRect/>
            </a:stretch>
          </p:blipFill>
          <p:spPr>
            <a:xfrm>
              <a:off x="4760672" y="2245489"/>
              <a:ext cx="3574031" cy="1586976"/>
            </a:xfrm>
            <a:prstGeom prst="rect">
              <a:avLst/>
            </a:prstGeom>
            <a:noFill/>
            <a:ln w="3175">
              <a:solidFill>
                <a:schemeClr val="tx1"/>
              </a:solidFill>
            </a:ln>
          </p:spPr>
        </p:pic>
        <p:sp>
          <p:nvSpPr>
            <p:cNvPr id="8" name="文字方塊 7">
              <a:extLst>
                <a:ext uri="{FF2B5EF4-FFF2-40B4-BE49-F238E27FC236}">
                  <a16:creationId xmlns:a16="http://schemas.microsoft.com/office/drawing/2014/main" id="{FD9FB33C-CBC5-1729-AC68-A2B408FA2036}"/>
                </a:ext>
              </a:extLst>
            </p:cNvPr>
            <p:cNvSpPr txBox="1"/>
            <p:nvPr/>
          </p:nvSpPr>
          <p:spPr>
            <a:xfrm>
              <a:off x="5383941" y="2297918"/>
              <a:ext cx="1094547" cy="400110"/>
            </a:xfrm>
            <a:prstGeom prst="rect">
              <a:avLst/>
            </a:prstGeom>
            <a:noFill/>
          </p:spPr>
          <p:txBody>
            <a:bodyPr wrap="square" rtlCol="0">
              <a:spAutoFit/>
            </a:bodyPr>
            <a:lstStyle/>
            <a:p>
              <a:r>
                <a:rPr lang="en-US" altLang="zh-TW" sz="2000" dirty="0" err="1">
                  <a:latin typeface="微軟正黑體" panose="020B0604030504040204" pitchFamily="34" charset="-120"/>
                  <a:ea typeface="微軟正黑體" panose="020B0604030504040204" pitchFamily="34" charset="-120"/>
                </a:rPr>
                <a:t>setosa</a:t>
              </a:r>
              <a:endParaRPr lang="zh-TW" altLang="en-US" sz="2000" dirty="0">
                <a:latin typeface="微軟正黑體" panose="020B0604030504040204" pitchFamily="34" charset="-120"/>
                <a:ea typeface="微軟正黑體" panose="020B0604030504040204" pitchFamily="34" charset="-120"/>
              </a:endParaRPr>
            </a:p>
          </p:txBody>
        </p:sp>
        <p:sp>
          <p:nvSpPr>
            <p:cNvPr id="10" name="文字方塊 9">
              <a:extLst>
                <a:ext uri="{FF2B5EF4-FFF2-40B4-BE49-F238E27FC236}">
                  <a16:creationId xmlns:a16="http://schemas.microsoft.com/office/drawing/2014/main" id="{773718E8-ECFE-792E-0DC2-21C01832BA9F}"/>
                </a:ext>
              </a:extLst>
            </p:cNvPr>
            <p:cNvSpPr txBox="1"/>
            <p:nvPr/>
          </p:nvSpPr>
          <p:spPr>
            <a:xfrm>
              <a:off x="5383940" y="2817535"/>
              <a:ext cx="1615950"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versicolor</a:t>
              </a:r>
              <a:endParaRPr lang="zh-TW" altLang="en-US" sz="2000"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ADB8A0E2-4497-6B1C-5A05-811D31C08274}"/>
                </a:ext>
              </a:extLst>
            </p:cNvPr>
            <p:cNvSpPr txBox="1"/>
            <p:nvPr/>
          </p:nvSpPr>
          <p:spPr>
            <a:xfrm>
              <a:off x="5383940" y="3389581"/>
              <a:ext cx="1615950"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virginica</a:t>
              </a:r>
              <a:endParaRPr lang="zh-TW" altLang="en-US" sz="2000" dirty="0">
                <a:latin typeface="微軟正黑體" panose="020B0604030504040204" pitchFamily="34" charset="-120"/>
                <a:ea typeface="微軟正黑體" panose="020B0604030504040204" pitchFamily="34" charset="-120"/>
              </a:endParaRPr>
            </a:p>
          </p:txBody>
        </p:sp>
      </p:grpSp>
      <p:sp>
        <p:nvSpPr>
          <p:cNvPr id="13" name="內容版面配置區 3">
            <a:extLst>
              <a:ext uri="{FF2B5EF4-FFF2-40B4-BE49-F238E27FC236}">
                <a16:creationId xmlns:a16="http://schemas.microsoft.com/office/drawing/2014/main" id="{15040F1E-4595-7158-AC11-F5E181FBFC48}"/>
              </a:ext>
            </a:extLst>
          </p:cNvPr>
          <p:cNvSpPr txBox="1">
            <a:spLocks/>
          </p:cNvSpPr>
          <p:nvPr/>
        </p:nvSpPr>
        <p:spPr>
          <a:xfrm>
            <a:off x="578734" y="4046484"/>
            <a:ext cx="4024797" cy="57204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3000" dirty="0">
                <a:ea typeface="微軟正黑體" panose="020B0604030504040204" pitchFamily="34" charset="-120"/>
              </a:rPr>
              <a:t>Testing </a:t>
            </a:r>
            <a:r>
              <a:rPr lang="zh-TW" altLang="en-US" sz="3000" dirty="0">
                <a:ea typeface="微軟正黑體" panose="020B0604030504040204" pitchFamily="34" charset="-120"/>
              </a:rPr>
              <a:t>測試資料</a:t>
            </a:r>
          </a:p>
        </p:txBody>
      </p:sp>
      <p:grpSp>
        <p:nvGrpSpPr>
          <p:cNvPr id="19" name="群組 18">
            <a:extLst>
              <a:ext uri="{FF2B5EF4-FFF2-40B4-BE49-F238E27FC236}">
                <a16:creationId xmlns:a16="http://schemas.microsoft.com/office/drawing/2014/main" id="{0F4779A3-F6FA-AF19-8BE8-EB9EED1BA656}"/>
              </a:ext>
            </a:extLst>
          </p:cNvPr>
          <p:cNvGrpSpPr/>
          <p:nvPr/>
        </p:nvGrpSpPr>
        <p:grpSpPr>
          <a:xfrm>
            <a:off x="4760672" y="4161658"/>
            <a:ext cx="3574031" cy="1491322"/>
            <a:chOff x="4760672" y="4161658"/>
            <a:chExt cx="3574031" cy="1491322"/>
          </a:xfrm>
        </p:grpSpPr>
        <p:pic>
          <p:nvPicPr>
            <p:cNvPr id="15" name="圖片 14">
              <a:extLst>
                <a:ext uri="{FF2B5EF4-FFF2-40B4-BE49-F238E27FC236}">
                  <a16:creationId xmlns:a16="http://schemas.microsoft.com/office/drawing/2014/main" id="{CA63538B-708B-F649-D3A5-3FAE19672FD6}"/>
                </a:ext>
              </a:extLst>
            </p:cNvPr>
            <p:cNvPicPr>
              <a:picLocks noChangeAspect="1"/>
            </p:cNvPicPr>
            <p:nvPr/>
          </p:nvPicPr>
          <p:blipFill>
            <a:blip r:embed="rId4"/>
            <a:stretch>
              <a:fillRect/>
            </a:stretch>
          </p:blipFill>
          <p:spPr>
            <a:xfrm>
              <a:off x="4760672" y="4161658"/>
              <a:ext cx="3574031" cy="1491322"/>
            </a:xfrm>
            <a:prstGeom prst="rect">
              <a:avLst/>
            </a:prstGeom>
            <a:noFill/>
            <a:ln w="3175">
              <a:solidFill>
                <a:schemeClr val="tx1"/>
              </a:solidFill>
            </a:ln>
          </p:spPr>
        </p:pic>
        <p:sp>
          <p:nvSpPr>
            <p:cNvPr id="16" name="文字方塊 15">
              <a:extLst>
                <a:ext uri="{FF2B5EF4-FFF2-40B4-BE49-F238E27FC236}">
                  <a16:creationId xmlns:a16="http://schemas.microsoft.com/office/drawing/2014/main" id="{D2ED1501-A22D-B4CE-B05E-3DEE2FBDFC09}"/>
                </a:ext>
              </a:extLst>
            </p:cNvPr>
            <p:cNvSpPr txBox="1"/>
            <p:nvPr/>
          </p:nvSpPr>
          <p:spPr>
            <a:xfrm>
              <a:off x="5451118" y="4191614"/>
              <a:ext cx="1094547" cy="400110"/>
            </a:xfrm>
            <a:prstGeom prst="rect">
              <a:avLst/>
            </a:prstGeom>
            <a:noFill/>
          </p:spPr>
          <p:txBody>
            <a:bodyPr wrap="square" rtlCol="0">
              <a:spAutoFit/>
            </a:bodyPr>
            <a:lstStyle/>
            <a:p>
              <a:r>
                <a:rPr lang="en-US" altLang="zh-TW" sz="2000" dirty="0" err="1">
                  <a:latin typeface="微軟正黑體" panose="020B0604030504040204" pitchFamily="34" charset="-120"/>
                  <a:ea typeface="微軟正黑體" panose="020B0604030504040204" pitchFamily="34" charset="-120"/>
                </a:rPr>
                <a:t>setosa</a:t>
              </a:r>
              <a:endParaRPr lang="zh-TW" altLang="en-US" sz="2000" dirty="0">
                <a:latin typeface="微軟正黑體" panose="020B0604030504040204" pitchFamily="34" charset="-120"/>
                <a:ea typeface="微軟正黑體" panose="020B0604030504040204" pitchFamily="34" charset="-120"/>
              </a:endParaRPr>
            </a:p>
          </p:txBody>
        </p:sp>
        <p:sp>
          <p:nvSpPr>
            <p:cNvPr id="17" name="文字方塊 16">
              <a:extLst>
                <a:ext uri="{FF2B5EF4-FFF2-40B4-BE49-F238E27FC236}">
                  <a16:creationId xmlns:a16="http://schemas.microsoft.com/office/drawing/2014/main" id="{4359AFC3-1443-75FD-6D48-23F2F19D24D1}"/>
                </a:ext>
              </a:extLst>
            </p:cNvPr>
            <p:cNvSpPr txBox="1"/>
            <p:nvPr/>
          </p:nvSpPr>
          <p:spPr>
            <a:xfrm>
              <a:off x="5451118" y="4685093"/>
              <a:ext cx="1615950"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versicolor</a:t>
              </a:r>
              <a:endParaRPr lang="zh-TW" altLang="en-US" sz="2000" dirty="0">
                <a:latin typeface="微軟正黑體" panose="020B0604030504040204" pitchFamily="34" charset="-120"/>
                <a:ea typeface="微軟正黑體" panose="020B0604030504040204" pitchFamily="34" charset="-120"/>
              </a:endParaRPr>
            </a:p>
          </p:txBody>
        </p:sp>
        <p:sp>
          <p:nvSpPr>
            <p:cNvPr id="18" name="文字方塊 17">
              <a:extLst>
                <a:ext uri="{FF2B5EF4-FFF2-40B4-BE49-F238E27FC236}">
                  <a16:creationId xmlns:a16="http://schemas.microsoft.com/office/drawing/2014/main" id="{3FC98E07-4F30-8106-34C3-67002CB4D40F}"/>
                </a:ext>
              </a:extLst>
            </p:cNvPr>
            <p:cNvSpPr txBox="1"/>
            <p:nvPr/>
          </p:nvSpPr>
          <p:spPr>
            <a:xfrm>
              <a:off x="5471881" y="5193217"/>
              <a:ext cx="1615950"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virginica</a:t>
              </a:r>
              <a:endParaRPr lang="zh-TW" altLang="en-US" sz="2000" dirty="0">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2141898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en-US" altLang="zh-TW" sz="5400" dirty="0">
                <a:latin typeface="微軟正黑體" panose="020B0604030504040204" pitchFamily="34" charset="-120"/>
                <a:ea typeface="微軟正黑體" panose="020B0604030504040204" pitchFamily="34" charset="-120"/>
              </a:rPr>
              <a:t>MLP</a:t>
            </a:r>
            <a:r>
              <a:rPr lang="zh-TW" altLang="en-US" sz="5400" dirty="0">
                <a:latin typeface="微軟正黑體" panose="020B0604030504040204" pitchFamily="34" charset="-120"/>
                <a:ea typeface="微軟正黑體" panose="020B0604030504040204" pitchFamily="34" charset="-120"/>
              </a:rPr>
              <a:t> </a:t>
            </a:r>
            <a:r>
              <a:rPr lang="en-US" altLang="zh-TW" sz="5400" dirty="0">
                <a:latin typeface="微軟正黑體" panose="020B0604030504040204" pitchFamily="34" charset="-120"/>
                <a:ea typeface="微軟正黑體" panose="020B0604030504040204" pitchFamily="34" charset="-120"/>
              </a:rPr>
              <a:t>Classifier</a:t>
            </a:r>
            <a:endParaRPr lang="zh-TW" altLang="en-US" sz="5400" dirty="0">
              <a:latin typeface="微軟正黑體" panose="020B0604030504040204" pitchFamily="34" charset="-120"/>
              <a:ea typeface="微軟正黑體" panose="020B0604030504040204" pitchFamily="34" charset="-120"/>
            </a:endParaRP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514350" indent="-514350">
              <a:buFont typeface="Wingdings" panose="05000000000000000000" pitchFamily="2" charset="2"/>
              <a:buAutoNum type="circleNumWdWhitePlain"/>
            </a:pPr>
            <a:r>
              <a:rPr lang="zh-TW" altLang="en-US" sz="3000" dirty="0">
                <a:ea typeface="微軟正黑體" panose="020B0604030504040204" pitchFamily="34" charset="-120"/>
              </a:rPr>
              <a:t>超參數設定</a:t>
            </a:r>
            <a:endParaRPr lang="en-US" altLang="zh-TW" sz="3000" dirty="0">
              <a:ea typeface="微軟正黑體" panose="020B0604030504040204" pitchFamily="34" charset="-120"/>
            </a:endParaRPr>
          </a:p>
          <a:p>
            <a:pPr marL="514350" indent="-514350">
              <a:buFont typeface="Wingdings" panose="05000000000000000000" pitchFamily="2" charset="2"/>
              <a:buAutoNum type="circleNumWdWhitePlain"/>
            </a:pPr>
            <a:r>
              <a:rPr lang="zh-TW" altLang="en-US" sz="3000" dirty="0">
                <a:ea typeface="微軟正黑體" panose="020B0604030504040204" pitchFamily="34" charset="-120"/>
              </a:rPr>
              <a:t>網路架構</a:t>
            </a:r>
            <a:endParaRPr lang="en-US" altLang="zh-TW" sz="3000" dirty="0">
              <a:ea typeface="微軟正黑體" panose="020B0604030504040204" pitchFamily="34" charset="-120"/>
            </a:endParaRPr>
          </a:p>
          <a:p>
            <a:pPr marL="514350" indent="-514350">
              <a:buFont typeface="Wingdings" panose="05000000000000000000" pitchFamily="2" charset="2"/>
              <a:buAutoNum type="circleNumWdWhitePlain"/>
            </a:pPr>
            <a:r>
              <a:rPr lang="en-US" altLang="zh-TW" sz="3000" dirty="0">
                <a:ea typeface="微軟正黑體" panose="020B0604030504040204" pitchFamily="34" charset="-120"/>
              </a:rPr>
              <a:t>Loss Curve </a:t>
            </a:r>
            <a:r>
              <a:rPr lang="zh-TW" altLang="en-US" sz="3000" dirty="0">
                <a:ea typeface="微軟正黑體" panose="020B0604030504040204" pitchFamily="34" charset="-120"/>
              </a:rPr>
              <a:t>誤差取線</a:t>
            </a:r>
            <a:endParaRPr lang="en-US" altLang="zh-TW" sz="3000" dirty="0">
              <a:ea typeface="微軟正黑體" panose="020B0604030504040204" pitchFamily="34" charset="-120"/>
            </a:endParaRPr>
          </a:p>
          <a:p>
            <a:pPr marL="514350" indent="-514350">
              <a:buFont typeface="Wingdings" panose="05000000000000000000" pitchFamily="2" charset="2"/>
              <a:buAutoNum type="circleNumWdWhitePlain"/>
            </a:pP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85392346-BCED-5E38-73FC-A7D666F6AD26}"/>
              </a:ext>
            </a:extLst>
          </p:cNvPr>
          <p:cNvSpPr>
            <a:spLocks noGrp="1"/>
          </p:cNvSpPr>
          <p:nvPr>
            <p:ph type="sldNum" sz="quarter" idx="12"/>
          </p:nvPr>
        </p:nvSpPr>
        <p:spPr/>
        <p:txBody>
          <a:bodyPr/>
          <a:lstStyle/>
          <a:p>
            <a:fld id="{B2DC25EE-239B-4C5F-AAD1-255A7D5F1EE2}" type="slidenum">
              <a:rPr lang="en-US" smtClean="0"/>
              <a:t>11</a:t>
            </a:fld>
            <a:endParaRPr lang="en-US" dirty="0"/>
          </a:p>
        </p:txBody>
      </p:sp>
      <p:sp>
        <p:nvSpPr>
          <p:cNvPr id="5" name="頁尾版面配置區 4">
            <a:extLst>
              <a:ext uri="{FF2B5EF4-FFF2-40B4-BE49-F238E27FC236}">
                <a16:creationId xmlns:a16="http://schemas.microsoft.com/office/drawing/2014/main" id="{5CB3E1B3-4CF8-76EB-D25E-902712B48B0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6" name="Picture 2" descr="414,054 Return Images, Stock Photos &amp; Vectors | Shutterstock">
            <a:hlinkClick r:id="rId2" action="ppaction://hlinksldjump"/>
            <a:extLst>
              <a:ext uri="{FF2B5EF4-FFF2-40B4-BE49-F238E27FC236}">
                <a16:creationId xmlns:a16="http://schemas.microsoft.com/office/drawing/2014/main" id="{18956EE0-4761-2646-94C4-4D852CE6B9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309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110277"/>
            <a:ext cx="10704962" cy="3926711"/>
          </a:xfrm>
        </p:spPr>
        <p:txBody>
          <a:bodyPr>
            <a:normAutofit/>
          </a:bodyPr>
          <a:lstStyle/>
          <a:p>
            <a:pPr marL="0" indent="0">
              <a:buNone/>
            </a:pPr>
            <a:r>
              <a:rPr lang="en-US" altLang="zh-TW" dirty="0" err="1">
                <a:latin typeface="微軟正黑體" panose="020B0604030504040204" pitchFamily="34" charset="-120"/>
                <a:ea typeface="微軟正黑體" panose="020B0604030504040204" pitchFamily="34" charset="-120"/>
              </a:rPr>
              <a:t>HyperParameters</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hidden_​​</a:t>
            </a:r>
            <a:r>
              <a:rPr lang="en-US" altLang="zh-TW" dirty="0" err="1">
                <a:latin typeface="微軟正黑體" panose="020B0604030504040204" pitchFamily="34" charset="-120"/>
                <a:ea typeface="微軟正黑體" panose="020B0604030504040204" pitchFamily="34" charset="-120"/>
              </a:rPr>
              <a:t>layer_sizes</a:t>
            </a:r>
            <a:r>
              <a:rPr lang="zh-TW" altLang="en-US" dirty="0">
                <a:latin typeface="微軟正黑體" panose="020B0604030504040204" pitchFamily="34" charset="-120"/>
                <a:ea typeface="微軟正黑體" panose="020B0604030504040204" pitchFamily="34" charset="-120"/>
              </a:rPr>
              <a:t>：指定隱藏層層數</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每層單元數</a:t>
            </a:r>
            <a:br>
              <a:rPr lang="en-US" altLang="zh-TW" dirty="0">
                <a:ea typeface="微軟正黑體" panose="020B0604030504040204" pitchFamily="34" charset="-120"/>
              </a:rPr>
            </a:br>
            <a:r>
              <a:rPr lang="zh-TW" altLang="en-US" dirty="0">
                <a:ea typeface="微軟正黑體" panose="020B0604030504040204" pitchFamily="34" charset="-120"/>
              </a:rPr>
              <a:t>設定 </a:t>
            </a:r>
            <a:r>
              <a:rPr lang="en-US" altLang="zh-TW" dirty="0">
                <a:ea typeface="微軟正黑體" panose="020B0604030504040204" pitchFamily="34" charset="-120"/>
              </a:rPr>
              <a:t>(10,)</a:t>
            </a:r>
            <a:r>
              <a:rPr lang="zh-TW" altLang="en-US" dirty="0">
                <a:ea typeface="微軟正黑體" panose="020B0604030504040204" pitchFamily="34" charset="-120"/>
              </a:rPr>
              <a:t> → 僅一層 </a:t>
            </a:r>
            <a:r>
              <a:rPr lang="en-US" altLang="zh-TW" dirty="0">
                <a:ea typeface="微軟正黑體" panose="020B0604030504040204" pitchFamily="34" charset="-120"/>
              </a:rPr>
              <a:t>10</a:t>
            </a:r>
            <a:r>
              <a:rPr lang="zh-TW" altLang="en-US" dirty="0">
                <a:ea typeface="微軟正黑體" panose="020B0604030504040204" pitchFamily="34" charset="-120"/>
              </a:rPr>
              <a:t>個神經元 的隱藏層。</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activation</a:t>
            </a:r>
            <a:r>
              <a:rPr lang="zh-TW" altLang="en-US" dirty="0">
                <a:latin typeface="微軟正黑體" panose="020B0604030504040204" pitchFamily="34" charset="-120"/>
                <a:ea typeface="微軟正黑體" panose="020B0604030504040204" pitchFamily="34" charset="-120"/>
              </a:rPr>
              <a:t>：隱藏層的激活函數</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設定 </a:t>
            </a:r>
            <a:r>
              <a:rPr lang="en-US" altLang="zh-TW" u="sng" dirty="0">
                <a:latin typeface="微軟正黑體" panose="020B0604030504040204" pitchFamily="34" charset="-120"/>
                <a:ea typeface="微軟正黑體" panose="020B0604030504040204" pitchFamily="34" charset="-120"/>
              </a:rPr>
              <a:t>logistic</a:t>
            </a:r>
            <a:r>
              <a:rPr lang="en-US" altLang="zh-TW" dirty="0">
                <a:ea typeface="微軟正黑體" panose="020B0604030504040204" pitchFamily="34" charset="-120"/>
              </a:rPr>
              <a:t> sigmoid </a:t>
            </a:r>
            <a:r>
              <a:rPr lang="zh-TW" altLang="en-US" dirty="0">
                <a:ea typeface="微軟正黑體" panose="020B0604030504040204" pitchFamily="34" charset="-120"/>
              </a:rPr>
              <a:t>函數 </a:t>
            </a:r>
            <a:r>
              <a:rPr lang="en-US" altLang="zh-TW" dirty="0">
                <a:ea typeface="微軟正黑體" panose="020B0604030504040204" pitchFamily="34" charset="-120"/>
              </a:rPr>
              <a:t>f(x) = 1 / (1 + exp(-x))</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solver</a:t>
            </a:r>
            <a:r>
              <a:rPr lang="zh-TW" altLang="en-US" dirty="0">
                <a:latin typeface="微軟正黑體" panose="020B0604030504040204" pitchFamily="34" charset="-120"/>
                <a:ea typeface="微軟正黑體" panose="020B0604030504040204" pitchFamily="34" charset="-120"/>
              </a:rPr>
              <a:t>：優化器</a:t>
            </a:r>
            <a:br>
              <a:rPr lang="en-US" altLang="zh-TW" dirty="0">
                <a:ea typeface="微軟正黑體" panose="020B0604030504040204" pitchFamily="34" charset="-120"/>
              </a:rPr>
            </a:br>
            <a:r>
              <a:rPr lang="zh-TW" altLang="en-US" dirty="0">
                <a:ea typeface="微軟正黑體" panose="020B0604030504040204" pitchFamily="34" charset="-120"/>
              </a:rPr>
              <a:t>設定 </a:t>
            </a:r>
            <a:r>
              <a:rPr lang="en-US" altLang="zh-TW" dirty="0" err="1">
                <a:ea typeface="微軟正黑體" panose="020B0604030504040204" pitchFamily="34" charset="-120"/>
              </a:rPr>
              <a:t>lbfgs</a:t>
            </a:r>
            <a:r>
              <a:rPr lang="zh-TW" altLang="en-US" dirty="0">
                <a:ea typeface="微軟正黑體" panose="020B0604030504040204" pitchFamily="34" charset="-120"/>
              </a:rPr>
              <a:t>，適合</a:t>
            </a:r>
            <a:r>
              <a:rPr lang="zh-CN" altLang="en-US" dirty="0">
                <a:ea typeface="微軟正黑體" panose="020B0604030504040204" pitchFamily="34" charset="-120"/>
              </a:rPr>
              <a:t>小</a:t>
            </a:r>
            <a:r>
              <a:rPr lang="en-US" altLang="zh-CN" dirty="0">
                <a:ea typeface="微軟正黑體" panose="020B0604030504040204" pitchFamily="34" charset="-120"/>
              </a:rPr>
              <a:t>(</a:t>
            </a:r>
            <a:r>
              <a:rPr lang="zh-TW" altLang="en-US" dirty="0">
                <a:ea typeface="微軟正黑體" panose="020B0604030504040204" pitchFamily="34" charset="-120"/>
              </a:rPr>
              <a:t>少於幾千</a:t>
            </a:r>
            <a:r>
              <a:rPr lang="en-US" altLang="zh-CN" dirty="0">
                <a:ea typeface="微軟正黑體" panose="020B0604030504040204" pitchFamily="34" charset="-120"/>
              </a:rPr>
              <a:t>)</a:t>
            </a:r>
            <a:r>
              <a:rPr lang="zh-TW" altLang="en-US" dirty="0">
                <a:ea typeface="微軟正黑體" panose="020B0604030504040204" pitchFamily="34" charset="-120"/>
              </a:rPr>
              <a:t>的數據集，收斂更快、效果更好。</a:t>
            </a:r>
            <a:br>
              <a:rPr lang="en-US" altLang="zh-TW" dirty="0">
                <a:ea typeface="微軟正黑體" panose="020B0604030504040204" pitchFamily="34" charset="-120"/>
              </a:rPr>
            </a:br>
            <a:r>
              <a:rPr lang="en-US" altLang="zh-TW" dirty="0">
                <a:ea typeface="微軟正黑體" panose="020B0604030504040204" pitchFamily="34" charset="-120"/>
              </a:rPr>
              <a:t>※</a:t>
            </a:r>
            <a:r>
              <a:rPr lang="zh-TW" altLang="en-US" dirty="0">
                <a:ea typeface="微軟正黑體" panose="020B0604030504040204" pitchFamily="34" charset="-120"/>
              </a:rPr>
              <a:t>  因為</a:t>
            </a:r>
            <a:r>
              <a:rPr lang="en-US" altLang="zh-TW" dirty="0">
                <a:latin typeface="微軟正黑體" panose="020B0604030504040204" pitchFamily="34" charset="-120"/>
                <a:ea typeface="微軟正黑體" panose="020B0604030504040204" pitchFamily="34" charset="-120"/>
              </a:rPr>
              <a:t>solver</a:t>
            </a:r>
            <a:r>
              <a:rPr lang="zh-TW" altLang="en-US" dirty="0">
                <a:latin typeface="微軟正黑體" panose="020B0604030504040204" pitchFamily="34" charset="-120"/>
                <a:ea typeface="微軟正黑體" panose="020B0604030504040204" pitchFamily="34" charset="-120"/>
              </a:rPr>
              <a:t>為</a:t>
            </a:r>
            <a:r>
              <a:rPr lang="en-US" altLang="zh-TW" dirty="0" err="1">
                <a:ea typeface="微軟正黑體" panose="020B0604030504040204" pitchFamily="34" charset="-120"/>
              </a:rPr>
              <a:t>lbfgs</a:t>
            </a:r>
            <a:r>
              <a:rPr lang="zh-TW" altLang="en-US" dirty="0">
                <a:ea typeface="微軟正黑體" panose="020B0604030504040204" pitchFamily="34" charset="-120"/>
              </a:rPr>
              <a:t>，不需要額外設定</a:t>
            </a:r>
            <a:r>
              <a:rPr lang="en-US" altLang="zh-TW" dirty="0" err="1">
                <a:ea typeface="微軟正黑體" panose="020B0604030504040204" pitchFamily="34" charset="-120"/>
              </a:rPr>
              <a:t>learning_rate</a:t>
            </a:r>
            <a:r>
              <a:rPr lang="zh-TW" altLang="en-US" dirty="0">
                <a:ea typeface="微軟正黑體" panose="020B0604030504040204" pitchFamily="34" charset="-120"/>
              </a:rPr>
              <a:t>及</a:t>
            </a:r>
            <a:r>
              <a:rPr lang="en-US" altLang="zh-TW" dirty="0" err="1">
                <a:ea typeface="微軟正黑體" panose="020B0604030504040204" pitchFamily="34" charset="-120"/>
              </a:rPr>
              <a:t>learning_rate_init</a:t>
            </a:r>
            <a:r>
              <a:rPr lang="zh-TW" altLang="en-US" dirty="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p:txBody>
      </p:sp>
      <p:pic>
        <p:nvPicPr>
          <p:cNvPr id="22" name="圖片 21">
            <a:extLst>
              <a:ext uri="{FF2B5EF4-FFF2-40B4-BE49-F238E27FC236}">
                <a16:creationId xmlns:a16="http://schemas.microsoft.com/office/drawing/2014/main" id="{ADFE9FEA-96A1-A10D-9B28-E9AFE5D1F2CF}"/>
              </a:ext>
            </a:extLst>
          </p:cNvPr>
          <p:cNvPicPr>
            <a:picLocks noChangeAspect="1"/>
          </p:cNvPicPr>
          <p:nvPr/>
        </p:nvPicPr>
        <p:blipFill>
          <a:blip r:embed="rId3"/>
          <a:stretch>
            <a:fillRect/>
          </a:stretch>
        </p:blipFill>
        <p:spPr>
          <a:xfrm>
            <a:off x="578734" y="5855161"/>
            <a:ext cx="6856238" cy="908398"/>
          </a:xfrm>
          <a:prstGeom prst="rect">
            <a:avLst/>
          </a:prstGeom>
          <a:noFill/>
          <a:ln w="3175">
            <a:solidFill>
              <a:schemeClr val="tx1"/>
            </a:solidFill>
          </a:ln>
        </p:spPr>
      </p:pic>
    </p:spTree>
    <p:extLst>
      <p:ext uri="{BB962C8B-B14F-4D97-AF65-F5344CB8AC3E}">
        <p14:creationId xmlns:p14="http://schemas.microsoft.com/office/powerpoint/2010/main" val="1756437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320494" cy="3945104"/>
          </a:xfrm>
        </p:spPr>
        <p:txBody>
          <a:bodyPr>
            <a:noAutofit/>
          </a:bodyPr>
          <a:lstStyle/>
          <a:p>
            <a:pPr marL="0" indent="0">
              <a:lnSpc>
                <a:spcPct val="130000"/>
              </a:lnSpc>
              <a:buNone/>
            </a:pPr>
            <a:r>
              <a:rPr lang="zh-TW" altLang="en-US" sz="3000" dirty="0">
                <a:ea typeface="微軟正黑體" panose="020B0604030504040204" pitchFamily="34" charset="-120"/>
              </a:rPr>
              <a:t>根據</a:t>
            </a:r>
            <a:r>
              <a:rPr lang="en-US" altLang="zh-TW" sz="3000" dirty="0" err="1">
                <a:ea typeface="微軟正黑體" panose="020B0604030504040204" pitchFamily="34" charset="-120"/>
              </a:rPr>
              <a:t>Sklearn</a:t>
            </a:r>
            <a:r>
              <a:rPr lang="zh-TW" altLang="en-US" sz="3000" dirty="0">
                <a:ea typeface="微軟正黑體" panose="020B0604030504040204" pitchFamily="34" charset="-120"/>
              </a:rPr>
              <a:t>文件</a:t>
            </a:r>
            <a:endParaRPr lang="en-US" altLang="zh-TW" sz="3000" dirty="0">
              <a:ea typeface="微軟正黑體" panose="020B0604030504040204" pitchFamily="34" charset="-120"/>
            </a:endParaRPr>
          </a:p>
          <a:p>
            <a:pPr>
              <a:lnSpc>
                <a:spcPct val="130000"/>
              </a:lnSpc>
            </a:pPr>
            <a:r>
              <a:rPr lang="en-US" altLang="zh-TW" sz="3000" dirty="0">
                <a:ea typeface="微軟正黑體" panose="020B0604030504040204" pitchFamily="34" charset="-120"/>
              </a:rPr>
              <a:t>Training</a:t>
            </a:r>
            <a:r>
              <a:rPr lang="zh-TW" altLang="en-US" sz="3000" dirty="0">
                <a:ea typeface="微軟正黑體" panose="020B0604030504040204" pitchFamily="34" charset="-120"/>
              </a:rPr>
              <a:t>訓練資料數量</a:t>
            </a:r>
            <a:r>
              <a:rPr lang="en-US" altLang="zh-TW" sz="3000" dirty="0">
                <a:ea typeface="微軟正黑體" panose="020B0604030504040204" pitchFamily="34" charset="-120"/>
              </a:rPr>
              <a:t>&gt;1,000 </a:t>
            </a:r>
            <a:r>
              <a:rPr lang="zh-TW" altLang="en-US" sz="3000" dirty="0">
                <a:ea typeface="微軟正黑體" panose="020B0604030504040204" pitchFamily="34" charset="-120"/>
              </a:rPr>
              <a:t>→ </a:t>
            </a:r>
            <a:r>
              <a:rPr lang="en-US" altLang="zh-TW" sz="3000" dirty="0">
                <a:ea typeface="微軟正黑體" panose="020B0604030504040204" pitchFamily="34" charset="-120"/>
              </a:rPr>
              <a:t>Solver</a:t>
            </a:r>
            <a:r>
              <a:rPr lang="zh-TW" altLang="en-US" sz="3000" dirty="0">
                <a:ea typeface="微軟正黑體" panose="020B0604030504040204" pitchFamily="34" charset="-120"/>
              </a:rPr>
              <a:t>設定為</a:t>
            </a:r>
            <a:r>
              <a:rPr lang="en-US" altLang="zh-TW" sz="3000" dirty="0" err="1">
                <a:ea typeface="微軟正黑體" panose="020B0604030504040204" pitchFamily="34" charset="-120"/>
              </a:rPr>
              <a:t>adam</a:t>
            </a:r>
            <a:endParaRPr lang="en-US" altLang="zh-TW" sz="3000" dirty="0">
              <a:ea typeface="微軟正黑體" panose="020B0604030504040204" pitchFamily="34" charset="-120"/>
            </a:endParaRPr>
          </a:p>
          <a:p>
            <a:pPr>
              <a:lnSpc>
                <a:spcPct val="130000"/>
              </a:lnSpc>
            </a:pPr>
            <a:r>
              <a:rPr lang="en-US" altLang="zh-TW" sz="3000" dirty="0">
                <a:ea typeface="微軟正黑體" panose="020B0604030504040204" pitchFamily="34" charset="-120"/>
              </a:rPr>
              <a:t>Training</a:t>
            </a:r>
            <a:r>
              <a:rPr lang="zh-TW" altLang="en-US" sz="3000" dirty="0">
                <a:ea typeface="微軟正黑體" panose="020B0604030504040204" pitchFamily="34" charset="-120"/>
              </a:rPr>
              <a:t>訓練資料數量</a:t>
            </a:r>
            <a:r>
              <a:rPr lang="en-US" altLang="zh-TW" sz="3000" dirty="0">
                <a:ea typeface="微軟正黑體" panose="020B0604030504040204" pitchFamily="34" charset="-120"/>
              </a:rPr>
              <a:t>&lt;1,000 </a:t>
            </a:r>
            <a:r>
              <a:rPr lang="zh-TW" altLang="en-US" sz="3000" dirty="0">
                <a:ea typeface="微軟正黑體" panose="020B0604030504040204" pitchFamily="34" charset="-120"/>
              </a:rPr>
              <a:t>→ </a:t>
            </a:r>
            <a:r>
              <a:rPr lang="en-US" altLang="zh-TW" sz="3000" dirty="0">
                <a:ea typeface="微軟正黑體" panose="020B0604030504040204" pitchFamily="34" charset="-120"/>
              </a:rPr>
              <a:t>Solver</a:t>
            </a:r>
            <a:r>
              <a:rPr lang="zh-TW" altLang="en-US" sz="3000" dirty="0">
                <a:ea typeface="微軟正黑體" panose="020B0604030504040204" pitchFamily="34" charset="-120"/>
              </a:rPr>
              <a:t>設定為</a:t>
            </a:r>
            <a:r>
              <a:rPr lang="en-US" altLang="zh-TW" sz="3000" dirty="0" err="1">
                <a:ea typeface="微軟正黑體" panose="020B0604030504040204" pitchFamily="34" charset="-120"/>
              </a:rPr>
              <a:t>lbfgs</a:t>
            </a:r>
            <a:endParaRPr lang="en-US" altLang="zh-TW" sz="3000" dirty="0">
              <a:ea typeface="微軟正黑體" panose="020B0604030504040204" pitchFamily="34" charset="-120"/>
            </a:endParaRPr>
          </a:p>
          <a:p>
            <a:pPr marL="0" indent="0">
              <a:lnSpc>
                <a:spcPct val="130000"/>
              </a:lnSpc>
              <a:buNone/>
            </a:pP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13</a:t>
            </a:fld>
            <a:endParaRPr lang="en-US" dirty="0"/>
          </a:p>
        </p:txBody>
      </p:sp>
      <p:pic>
        <p:nvPicPr>
          <p:cNvPr id="6" name="圖片 5">
            <a:extLst>
              <a:ext uri="{FF2B5EF4-FFF2-40B4-BE49-F238E27FC236}">
                <a16:creationId xmlns:a16="http://schemas.microsoft.com/office/drawing/2014/main" id="{8136EF92-F0AB-23E4-B205-D90FB0910E19}"/>
              </a:ext>
            </a:extLst>
          </p:cNvPr>
          <p:cNvPicPr>
            <a:picLocks noChangeAspect="1"/>
          </p:cNvPicPr>
          <p:nvPr/>
        </p:nvPicPr>
        <p:blipFill>
          <a:blip r:embed="rId3"/>
          <a:stretch>
            <a:fillRect/>
          </a:stretch>
        </p:blipFill>
        <p:spPr>
          <a:xfrm>
            <a:off x="578734" y="4410881"/>
            <a:ext cx="7840052" cy="2301666"/>
          </a:xfrm>
          <a:prstGeom prst="rect">
            <a:avLst/>
          </a:prstGeom>
          <a:noFill/>
          <a:ln w="3175">
            <a:solidFill>
              <a:schemeClr val="tx1"/>
            </a:solidFill>
          </a:ln>
        </p:spPr>
      </p:pic>
      <p:sp>
        <p:nvSpPr>
          <p:cNvPr id="7" name="矩形 6">
            <a:extLst>
              <a:ext uri="{FF2B5EF4-FFF2-40B4-BE49-F238E27FC236}">
                <a16:creationId xmlns:a16="http://schemas.microsoft.com/office/drawing/2014/main" id="{98702CDE-6ADC-F9D8-BD0E-A6675AC1244D}"/>
              </a:ext>
            </a:extLst>
          </p:cNvPr>
          <p:cNvSpPr/>
          <p:nvPr/>
        </p:nvSpPr>
        <p:spPr>
          <a:xfrm>
            <a:off x="357352" y="5843752"/>
            <a:ext cx="8183144" cy="8641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48622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圖片 27">
            <a:extLst>
              <a:ext uri="{FF2B5EF4-FFF2-40B4-BE49-F238E27FC236}">
                <a16:creationId xmlns:a16="http://schemas.microsoft.com/office/drawing/2014/main" id="{70C07E80-B0FE-935E-98FA-4141E854DA9D}"/>
              </a:ext>
            </a:extLst>
          </p:cNvPr>
          <p:cNvPicPr>
            <a:picLocks noChangeAspect="1"/>
          </p:cNvPicPr>
          <p:nvPr/>
        </p:nvPicPr>
        <p:blipFill>
          <a:blip r:embed="rId3"/>
          <a:stretch>
            <a:fillRect/>
          </a:stretch>
        </p:blipFill>
        <p:spPr>
          <a:xfrm>
            <a:off x="586010" y="2951083"/>
            <a:ext cx="7678222" cy="1333686"/>
          </a:xfrm>
          <a:prstGeom prst="rect">
            <a:avLst/>
          </a:prstGeom>
          <a:noFill/>
          <a:ln w="3175">
            <a:solidFill>
              <a:schemeClr val="tx1"/>
            </a:solidFill>
          </a:ln>
        </p:spPr>
      </p:pic>
      <p:pic>
        <p:nvPicPr>
          <p:cNvPr id="26" name="圖片 25">
            <a:extLst>
              <a:ext uri="{FF2B5EF4-FFF2-40B4-BE49-F238E27FC236}">
                <a16:creationId xmlns:a16="http://schemas.microsoft.com/office/drawing/2014/main" id="{104E78CB-91CA-F012-4D04-6B3B9168346B}"/>
              </a:ext>
            </a:extLst>
          </p:cNvPr>
          <p:cNvPicPr>
            <a:picLocks noChangeAspect="1"/>
          </p:cNvPicPr>
          <p:nvPr/>
        </p:nvPicPr>
        <p:blipFill>
          <a:blip r:embed="rId4"/>
          <a:stretch>
            <a:fillRect/>
          </a:stretch>
        </p:blipFill>
        <p:spPr>
          <a:xfrm>
            <a:off x="586010" y="5061225"/>
            <a:ext cx="10726497" cy="1179576"/>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7961762" cy="907613"/>
          </a:xfrm>
        </p:spPr>
        <p:txBody>
          <a:bodyPr>
            <a:noAutofit/>
          </a:bodyPr>
          <a:lstStyle/>
          <a:p>
            <a:pPr>
              <a:lnSpc>
                <a:spcPct val="130000"/>
              </a:lnSpc>
            </a:pPr>
            <a:r>
              <a:rPr lang="zh-TW" altLang="en-US" sz="3000" dirty="0">
                <a:ea typeface="微軟正黑體" panose="020B0604030504040204" pitchFamily="34" charset="-120"/>
              </a:rPr>
              <a:t>使用</a:t>
            </a:r>
            <a:r>
              <a:rPr lang="en-US" altLang="zh-TW" sz="3000" dirty="0">
                <a:ea typeface="微軟正黑體" panose="020B0604030504040204" pitchFamily="34" charset="-120"/>
              </a:rPr>
              <a:t>solver=</a:t>
            </a:r>
            <a:r>
              <a:rPr lang="en-US" altLang="zh-TW" sz="3000" dirty="0" err="1">
                <a:ea typeface="微軟正黑體" panose="020B0604030504040204" pitchFamily="34" charset="-120"/>
              </a:rPr>
              <a:t>lbfgs</a:t>
            </a:r>
            <a:r>
              <a:rPr lang="zh-TW" altLang="en-US" sz="3000" dirty="0">
                <a:ea typeface="微軟正黑體" panose="020B0604030504040204" pitchFamily="34" charset="-120"/>
              </a:rPr>
              <a:t>，準確率大約為</a:t>
            </a:r>
            <a:r>
              <a:rPr lang="en-US" altLang="zh-TW" sz="3000" dirty="0">
                <a:ea typeface="微軟正黑體" panose="020B0604030504040204" pitchFamily="34" charset="-120"/>
              </a:rPr>
              <a:t>9</a:t>
            </a:r>
            <a:r>
              <a:rPr lang="zh-TW" altLang="en-US" sz="3000" dirty="0">
                <a:ea typeface="微軟正黑體" panose="020B0604030504040204" pitchFamily="34" charset="-120"/>
              </a:rPr>
              <a:t>成</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14</a:t>
            </a:fld>
            <a:endParaRPr lang="en-US" dirty="0"/>
          </a:p>
        </p:txBody>
      </p:sp>
      <p:sp>
        <p:nvSpPr>
          <p:cNvPr id="13" name="內容版面配置區 3">
            <a:extLst>
              <a:ext uri="{FF2B5EF4-FFF2-40B4-BE49-F238E27FC236}">
                <a16:creationId xmlns:a16="http://schemas.microsoft.com/office/drawing/2014/main" id="{15040F1E-4595-7158-AC11-F5E181FBFC48}"/>
              </a:ext>
            </a:extLst>
          </p:cNvPr>
          <p:cNvSpPr txBox="1">
            <a:spLocks/>
          </p:cNvSpPr>
          <p:nvPr/>
        </p:nvSpPr>
        <p:spPr>
          <a:xfrm>
            <a:off x="578734" y="4320901"/>
            <a:ext cx="8334038" cy="70419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3000" dirty="0">
                <a:ea typeface="微軟正黑體" panose="020B0604030504040204" pitchFamily="34" charset="-120"/>
              </a:rPr>
              <a:t>使用</a:t>
            </a:r>
            <a:r>
              <a:rPr lang="en-US" altLang="zh-TW" sz="3000" dirty="0">
                <a:ea typeface="微軟正黑體" panose="020B0604030504040204" pitchFamily="34" charset="-120"/>
              </a:rPr>
              <a:t>solver=</a:t>
            </a:r>
            <a:r>
              <a:rPr lang="en-US" altLang="zh-TW" sz="3000" dirty="0" err="1">
                <a:ea typeface="微軟正黑體" panose="020B0604030504040204" pitchFamily="34" charset="-120"/>
              </a:rPr>
              <a:t>adam</a:t>
            </a:r>
            <a:r>
              <a:rPr lang="zh-TW" altLang="en-US" sz="3000" dirty="0">
                <a:ea typeface="微軟正黑體" panose="020B0604030504040204" pitchFamily="34" charset="-120"/>
              </a:rPr>
              <a:t>，準確率也是大約為</a:t>
            </a:r>
            <a:r>
              <a:rPr lang="en-US" altLang="zh-TW" sz="3000" dirty="0">
                <a:ea typeface="微軟正黑體" panose="020B0604030504040204" pitchFamily="34" charset="-120"/>
              </a:rPr>
              <a:t>8~9</a:t>
            </a:r>
            <a:r>
              <a:rPr lang="zh-TW" altLang="en-US" sz="3000" dirty="0">
                <a:ea typeface="微軟正黑體" panose="020B0604030504040204" pitchFamily="34" charset="-120"/>
              </a:rPr>
              <a:t>成</a:t>
            </a:r>
          </a:p>
        </p:txBody>
      </p:sp>
      <p:sp>
        <p:nvSpPr>
          <p:cNvPr id="20" name="內容版面配置區 3">
            <a:extLst>
              <a:ext uri="{FF2B5EF4-FFF2-40B4-BE49-F238E27FC236}">
                <a16:creationId xmlns:a16="http://schemas.microsoft.com/office/drawing/2014/main" id="{C48D90A7-5420-6A57-B337-1A67ED0E1933}"/>
              </a:ext>
            </a:extLst>
          </p:cNvPr>
          <p:cNvSpPr txBox="1">
            <a:spLocks/>
          </p:cNvSpPr>
          <p:nvPr/>
        </p:nvSpPr>
        <p:spPr>
          <a:xfrm>
            <a:off x="1136588" y="3862694"/>
            <a:ext cx="2588113" cy="35296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endParaRPr lang="zh-TW" altLang="en-US" sz="2000" dirty="0">
              <a:ea typeface="微軟正黑體" panose="020B0604030504040204" pitchFamily="34" charset="-120"/>
            </a:endParaRPr>
          </a:p>
        </p:txBody>
      </p:sp>
      <p:sp>
        <p:nvSpPr>
          <p:cNvPr id="23" name="橢圓 22">
            <a:extLst>
              <a:ext uri="{FF2B5EF4-FFF2-40B4-BE49-F238E27FC236}">
                <a16:creationId xmlns:a16="http://schemas.microsoft.com/office/drawing/2014/main" id="{B541EB32-0D30-C604-39A4-B2EECC2A7DB8}"/>
              </a:ext>
            </a:extLst>
          </p:cNvPr>
          <p:cNvSpPr/>
          <p:nvPr/>
        </p:nvSpPr>
        <p:spPr>
          <a:xfrm>
            <a:off x="504497" y="5818512"/>
            <a:ext cx="611072" cy="4908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內容版面配置區 3">
            <a:extLst>
              <a:ext uri="{FF2B5EF4-FFF2-40B4-BE49-F238E27FC236}">
                <a16:creationId xmlns:a16="http://schemas.microsoft.com/office/drawing/2014/main" id="{9E760112-0852-AD84-744B-FC739F02B344}"/>
              </a:ext>
            </a:extLst>
          </p:cNvPr>
          <p:cNvSpPr txBox="1">
            <a:spLocks/>
          </p:cNvSpPr>
          <p:nvPr/>
        </p:nvSpPr>
        <p:spPr>
          <a:xfrm>
            <a:off x="1126078" y="5881968"/>
            <a:ext cx="2588113" cy="35296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endParaRPr lang="zh-TW" altLang="en-US" sz="2000" dirty="0">
              <a:ea typeface="微軟正黑體" panose="020B0604030504040204" pitchFamily="34" charset="-120"/>
            </a:endParaRPr>
          </a:p>
        </p:txBody>
      </p:sp>
      <p:sp>
        <p:nvSpPr>
          <p:cNvPr id="29" name="橢圓 28">
            <a:extLst>
              <a:ext uri="{FF2B5EF4-FFF2-40B4-BE49-F238E27FC236}">
                <a16:creationId xmlns:a16="http://schemas.microsoft.com/office/drawing/2014/main" id="{7BE2DAC0-3CCD-6057-06C2-B7549FD72A96}"/>
              </a:ext>
            </a:extLst>
          </p:cNvPr>
          <p:cNvSpPr/>
          <p:nvPr/>
        </p:nvSpPr>
        <p:spPr>
          <a:xfrm>
            <a:off x="504496" y="3811987"/>
            <a:ext cx="611072" cy="4908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411848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網路架構</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15</a:t>
            </a:fld>
            <a:endParaRPr lang="en-US" dirty="0"/>
          </a:p>
        </p:txBody>
      </p:sp>
      <p:sp>
        <p:nvSpPr>
          <p:cNvPr id="7" name="橢圓 6">
            <a:extLst>
              <a:ext uri="{FF2B5EF4-FFF2-40B4-BE49-F238E27FC236}">
                <a16:creationId xmlns:a16="http://schemas.microsoft.com/office/drawing/2014/main" id="{2D19F9D1-1CD9-BB4F-7D8A-F506B5218EDF}"/>
              </a:ext>
            </a:extLst>
          </p:cNvPr>
          <p:cNvSpPr/>
          <p:nvPr/>
        </p:nvSpPr>
        <p:spPr>
          <a:xfrm>
            <a:off x="503295" y="3711206"/>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err="1">
                <a:solidFill>
                  <a:schemeClr val="tx1"/>
                </a:solidFill>
                <a:latin typeface="微軟正黑體" panose="020B0604030504040204" pitchFamily="34" charset="-120"/>
                <a:ea typeface="微軟正黑體" panose="020B0604030504040204" pitchFamily="34" charset="-120"/>
              </a:rPr>
              <a:t>Lengh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8" name="橢圓 7">
            <a:extLst>
              <a:ext uri="{FF2B5EF4-FFF2-40B4-BE49-F238E27FC236}">
                <a16:creationId xmlns:a16="http://schemas.microsoft.com/office/drawing/2014/main" id="{7EA33219-D3E7-D7EA-E3AB-EC15924495B7}"/>
              </a:ext>
            </a:extLst>
          </p:cNvPr>
          <p:cNvSpPr/>
          <p:nvPr/>
        </p:nvSpPr>
        <p:spPr>
          <a:xfrm>
            <a:off x="515277" y="5245397"/>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Width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0" name="矩形: 圓角 9">
            <a:extLst>
              <a:ext uri="{FF2B5EF4-FFF2-40B4-BE49-F238E27FC236}">
                <a16:creationId xmlns:a16="http://schemas.microsoft.com/office/drawing/2014/main" id="{D2DA1FD0-0638-5BB8-D3CD-0314CEC280E4}"/>
              </a:ext>
            </a:extLst>
          </p:cNvPr>
          <p:cNvSpPr/>
          <p:nvPr/>
        </p:nvSpPr>
        <p:spPr>
          <a:xfrm>
            <a:off x="613653" y="2313650"/>
            <a:ext cx="1492469" cy="756745"/>
          </a:xfrm>
          <a:prstGeom prst="round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 = 1</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1" name="矩形 10">
            <a:extLst>
              <a:ext uri="{FF2B5EF4-FFF2-40B4-BE49-F238E27FC236}">
                <a16:creationId xmlns:a16="http://schemas.microsoft.com/office/drawing/2014/main" id="{BDD6D673-D518-3D7A-476B-962084B10435}"/>
              </a:ext>
            </a:extLst>
          </p:cNvPr>
          <p:cNvSpPr/>
          <p:nvPr/>
        </p:nvSpPr>
        <p:spPr>
          <a:xfrm>
            <a:off x="3645133" y="2202026"/>
            <a:ext cx="1800000" cy="451944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lang="zh-TW" altLang="en-US" sz="2000" dirty="0">
                <a:solidFill>
                  <a:schemeClr val="tx1"/>
                </a:solidFill>
                <a:latin typeface="微軟正黑體" panose="020B0604030504040204" pitchFamily="34" charset="-120"/>
                <a:ea typeface="微軟正黑體" panose="020B0604030504040204" pitchFamily="34" charset="-120"/>
              </a:rPr>
              <a:t>十個神經元</a:t>
            </a:r>
            <a:endParaRPr lang="en-US" altLang="zh-TW" sz="2000" dirty="0">
              <a:solidFill>
                <a:schemeClr val="tx1"/>
              </a:solidFill>
              <a:latin typeface="微軟正黑體" panose="020B0604030504040204" pitchFamily="34" charset="-120"/>
              <a:ea typeface="微軟正黑體" panose="020B0604030504040204" pitchFamily="34" charset="-120"/>
            </a:endParaRPr>
          </a:p>
          <a:p>
            <a:pPr algn="ctr"/>
            <a:r>
              <a:rPr lang="zh-TW" altLang="en-US" sz="2000" dirty="0">
                <a:solidFill>
                  <a:schemeClr val="tx1"/>
                </a:solidFill>
                <a:latin typeface="微軟正黑體" panose="020B0604030504040204" pitchFamily="34" charset="-120"/>
                <a:ea typeface="微軟正黑體" panose="020B0604030504040204" pitchFamily="34" charset="-120"/>
              </a:rPr>
              <a:t>第一層隱藏層</a:t>
            </a:r>
            <a:endParaRPr lang="en-US" altLang="zh-TW" sz="2000" dirty="0">
              <a:solidFill>
                <a:schemeClr val="tx1"/>
              </a:solidFill>
              <a:latin typeface="微軟正黑體" panose="020B0604030504040204" pitchFamily="34" charset="-120"/>
              <a:ea typeface="微軟正黑體" panose="020B0604030504040204" pitchFamily="34" charset="-120"/>
            </a:endParaRPr>
          </a:p>
        </p:txBody>
      </p:sp>
      <p:sp>
        <p:nvSpPr>
          <p:cNvPr id="16" name="箭號: 向右 15">
            <a:extLst>
              <a:ext uri="{FF2B5EF4-FFF2-40B4-BE49-F238E27FC236}">
                <a16:creationId xmlns:a16="http://schemas.microsoft.com/office/drawing/2014/main" id="{3629616C-359B-154C-762B-885AE05D15C6}"/>
              </a:ext>
            </a:extLst>
          </p:cNvPr>
          <p:cNvSpPr/>
          <p:nvPr/>
        </p:nvSpPr>
        <p:spPr>
          <a:xfrm>
            <a:off x="2364455" y="3662668"/>
            <a:ext cx="1080000" cy="1016338"/>
          </a:xfrm>
          <a:prstGeom prst="rightArrow">
            <a:avLst/>
          </a:prstGeom>
          <a:solidFill>
            <a:srgbClr val="00B0F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6" name="矩形 25">
            <a:extLst>
              <a:ext uri="{FF2B5EF4-FFF2-40B4-BE49-F238E27FC236}">
                <a16:creationId xmlns:a16="http://schemas.microsoft.com/office/drawing/2014/main" id="{19FE2439-15E7-F0F0-C3C5-8EF199E85325}"/>
              </a:ext>
            </a:extLst>
          </p:cNvPr>
          <p:cNvSpPr/>
          <p:nvPr/>
        </p:nvSpPr>
        <p:spPr>
          <a:xfrm>
            <a:off x="6934957" y="2205071"/>
            <a:ext cx="1800000" cy="45194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lang="zh-TW" altLang="en-US" sz="2000" dirty="0">
                <a:solidFill>
                  <a:schemeClr val="tx1"/>
                </a:solidFill>
                <a:latin typeface="微軟正黑體" panose="020B0604030504040204" pitchFamily="34" charset="-120"/>
                <a:ea typeface="微軟正黑體" panose="020B0604030504040204" pitchFamily="34" charset="-120"/>
              </a:rPr>
              <a:t>三個神經元</a:t>
            </a:r>
            <a:endParaRPr lang="en-US" altLang="zh-TW" sz="2000" dirty="0">
              <a:solidFill>
                <a:schemeClr val="tx1"/>
              </a:solidFill>
              <a:latin typeface="微軟正黑體" panose="020B0604030504040204" pitchFamily="34" charset="-120"/>
              <a:ea typeface="微軟正黑體" panose="020B0604030504040204" pitchFamily="34" charset="-120"/>
            </a:endParaRPr>
          </a:p>
          <a:p>
            <a:pPr algn="ctr"/>
            <a:r>
              <a:rPr lang="zh-TW" altLang="en-US" sz="2000" dirty="0">
                <a:solidFill>
                  <a:schemeClr val="tx1"/>
                </a:solidFill>
                <a:latin typeface="微軟正黑體" panose="020B0604030504040204" pitchFamily="34" charset="-120"/>
                <a:ea typeface="微軟正黑體" panose="020B0604030504040204" pitchFamily="34" charset="-120"/>
              </a:rPr>
              <a:t>第三層輸出層</a:t>
            </a:r>
            <a:endParaRPr lang="en-US" altLang="zh-TW" sz="2000" dirty="0">
              <a:solidFill>
                <a:schemeClr val="tx1"/>
              </a:solidFill>
              <a:latin typeface="微軟正黑體" panose="020B0604030504040204" pitchFamily="34" charset="-120"/>
              <a:ea typeface="微軟正黑體" panose="020B0604030504040204" pitchFamily="34" charset="-120"/>
            </a:endParaRPr>
          </a:p>
        </p:txBody>
      </p:sp>
      <p:sp>
        <p:nvSpPr>
          <p:cNvPr id="27" name="箭號: 向右 26">
            <a:extLst>
              <a:ext uri="{FF2B5EF4-FFF2-40B4-BE49-F238E27FC236}">
                <a16:creationId xmlns:a16="http://schemas.microsoft.com/office/drawing/2014/main" id="{72F12FA8-15B6-D86D-4C70-638CB22C64B2}"/>
              </a:ext>
            </a:extLst>
          </p:cNvPr>
          <p:cNvSpPr/>
          <p:nvPr/>
        </p:nvSpPr>
        <p:spPr>
          <a:xfrm>
            <a:off x="9065847" y="3595593"/>
            <a:ext cx="1080000" cy="1016338"/>
          </a:xfrm>
          <a:prstGeom prst="rightArrow">
            <a:avLst/>
          </a:prstGeom>
          <a:solidFill>
            <a:srgbClr val="00B0F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8" name="文字方塊 27">
            <a:extLst>
              <a:ext uri="{FF2B5EF4-FFF2-40B4-BE49-F238E27FC236}">
                <a16:creationId xmlns:a16="http://schemas.microsoft.com/office/drawing/2014/main" id="{47003C6B-FB54-E4FC-DC6C-CE52DD5D8929}"/>
              </a:ext>
            </a:extLst>
          </p:cNvPr>
          <p:cNvSpPr txBox="1"/>
          <p:nvPr/>
        </p:nvSpPr>
        <p:spPr>
          <a:xfrm>
            <a:off x="8833543" y="2954782"/>
            <a:ext cx="1492469" cy="707886"/>
          </a:xfrm>
          <a:prstGeom prst="rect">
            <a:avLst/>
          </a:prstGeom>
          <a:noFill/>
        </p:spPr>
        <p:txBody>
          <a:bodyPr wrap="square" rtlCol="0">
            <a:spAutoFit/>
          </a:bodyPr>
          <a:lstStyle/>
          <a:p>
            <a:pPr algn="ctr"/>
            <a:r>
              <a:rPr lang="en-US" altLang="zh-TW" sz="2000" dirty="0">
                <a:latin typeface="微軟正黑體" panose="020B0604030504040204" pitchFamily="34" charset="-120"/>
                <a:ea typeface="微軟正黑體" panose="020B0604030504040204" pitchFamily="34" charset="-120"/>
              </a:rPr>
              <a:t>Sigmoid</a:t>
            </a:r>
          </a:p>
          <a:p>
            <a:pPr algn="ctr"/>
            <a:r>
              <a:rPr lang="zh-TW" altLang="en-US" sz="2000" dirty="0">
                <a:latin typeface="微軟正黑體" panose="020B0604030504040204" pitchFamily="34" charset="-120"/>
                <a:ea typeface="微軟正黑體" panose="020B0604030504040204" pitchFamily="34" charset="-120"/>
              </a:rPr>
              <a:t>激活函數</a:t>
            </a:r>
          </a:p>
        </p:txBody>
      </p:sp>
      <p:sp>
        <p:nvSpPr>
          <p:cNvPr id="30" name="矩形: 圓角 29">
            <a:extLst>
              <a:ext uri="{FF2B5EF4-FFF2-40B4-BE49-F238E27FC236}">
                <a16:creationId xmlns:a16="http://schemas.microsoft.com/office/drawing/2014/main" id="{4A74CC5B-EB27-74FD-B2F3-FEDE137612EE}"/>
              </a:ext>
            </a:extLst>
          </p:cNvPr>
          <p:cNvSpPr/>
          <p:nvPr/>
        </p:nvSpPr>
        <p:spPr>
          <a:xfrm>
            <a:off x="10326011" y="3082576"/>
            <a:ext cx="1618995" cy="185055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Prediction</a:t>
            </a:r>
          </a:p>
          <a:p>
            <a:pPr algn="ctr"/>
            <a:r>
              <a:rPr lang="zh-TW" altLang="en-US" sz="2000" dirty="0">
                <a:solidFill>
                  <a:schemeClr val="tx1"/>
                </a:solidFill>
                <a:latin typeface="微軟正黑體" panose="020B0604030504040204" pitchFamily="34" charset="-120"/>
                <a:ea typeface="微軟正黑體" panose="020B0604030504040204" pitchFamily="34" charset="-120"/>
              </a:rPr>
              <a:t>預測</a:t>
            </a:r>
          </a:p>
        </p:txBody>
      </p:sp>
      <p:sp>
        <p:nvSpPr>
          <p:cNvPr id="31" name="箭號: 向右 30">
            <a:extLst>
              <a:ext uri="{FF2B5EF4-FFF2-40B4-BE49-F238E27FC236}">
                <a16:creationId xmlns:a16="http://schemas.microsoft.com/office/drawing/2014/main" id="{97E6D3A0-52BB-397C-AF4A-6CCF0639AFDA}"/>
              </a:ext>
            </a:extLst>
          </p:cNvPr>
          <p:cNvSpPr/>
          <p:nvPr/>
        </p:nvSpPr>
        <p:spPr>
          <a:xfrm>
            <a:off x="5625297" y="3583313"/>
            <a:ext cx="1080000" cy="1016338"/>
          </a:xfrm>
          <a:prstGeom prst="rightArrow">
            <a:avLst/>
          </a:prstGeom>
          <a:solidFill>
            <a:srgbClr val="00B0F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2" name="文字方塊 31">
            <a:extLst>
              <a:ext uri="{FF2B5EF4-FFF2-40B4-BE49-F238E27FC236}">
                <a16:creationId xmlns:a16="http://schemas.microsoft.com/office/drawing/2014/main" id="{6A8B2732-12CE-FF3A-4541-471B74483B3C}"/>
              </a:ext>
            </a:extLst>
          </p:cNvPr>
          <p:cNvSpPr txBox="1"/>
          <p:nvPr/>
        </p:nvSpPr>
        <p:spPr>
          <a:xfrm>
            <a:off x="5392993" y="2942502"/>
            <a:ext cx="1492469" cy="707886"/>
          </a:xfrm>
          <a:prstGeom prst="rect">
            <a:avLst/>
          </a:prstGeom>
          <a:noFill/>
        </p:spPr>
        <p:txBody>
          <a:bodyPr wrap="square" rtlCol="0">
            <a:spAutoFit/>
          </a:bodyPr>
          <a:lstStyle/>
          <a:p>
            <a:pPr algn="ctr"/>
            <a:r>
              <a:rPr lang="en-US" altLang="zh-TW" sz="2000" dirty="0">
                <a:latin typeface="微軟正黑體" panose="020B0604030504040204" pitchFamily="34" charset="-120"/>
                <a:ea typeface="微軟正黑體" panose="020B0604030504040204" pitchFamily="34" charset="-120"/>
              </a:rPr>
              <a:t>Sigmoid</a:t>
            </a:r>
          </a:p>
          <a:p>
            <a:pPr algn="ctr"/>
            <a:r>
              <a:rPr lang="zh-TW" altLang="en-US" sz="2000" dirty="0">
                <a:latin typeface="微軟正黑體" panose="020B0604030504040204" pitchFamily="34" charset="-120"/>
                <a:ea typeface="微軟正黑體" panose="020B0604030504040204" pitchFamily="34" charset="-120"/>
              </a:rPr>
              <a:t>激活函數</a:t>
            </a:r>
          </a:p>
        </p:txBody>
      </p:sp>
    </p:spTree>
    <p:extLst>
      <p:ext uri="{BB962C8B-B14F-4D97-AF65-F5344CB8AC3E}">
        <p14:creationId xmlns:p14="http://schemas.microsoft.com/office/powerpoint/2010/main" val="2423455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1st Hidden-Layer Example </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16</a:t>
            </a:fld>
            <a:endParaRPr lang="en-US" dirty="0"/>
          </a:p>
        </p:txBody>
      </p:sp>
      <p:pic>
        <p:nvPicPr>
          <p:cNvPr id="5" name="圖片 4">
            <a:extLst>
              <a:ext uri="{FF2B5EF4-FFF2-40B4-BE49-F238E27FC236}">
                <a16:creationId xmlns:a16="http://schemas.microsoft.com/office/drawing/2014/main" id="{12969341-4E7A-14B1-EFC1-A4BDE7EAF57E}"/>
              </a:ext>
            </a:extLst>
          </p:cNvPr>
          <p:cNvPicPr>
            <a:picLocks noChangeAspect="1"/>
          </p:cNvPicPr>
          <p:nvPr/>
        </p:nvPicPr>
        <p:blipFill>
          <a:blip r:embed="rId3"/>
          <a:stretch>
            <a:fillRect/>
          </a:stretch>
        </p:blipFill>
        <p:spPr>
          <a:xfrm>
            <a:off x="514291" y="5129785"/>
            <a:ext cx="10174120" cy="1629002"/>
          </a:xfrm>
          <a:prstGeom prst="rect">
            <a:avLst/>
          </a:prstGeom>
          <a:noFill/>
          <a:ln w="3175">
            <a:solidFill>
              <a:schemeClr val="tx1"/>
            </a:solidFill>
          </a:ln>
        </p:spPr>
      </p:pic>
      <p:sp>
        <p:nvSpPr>
          <p:cNvPr id="6" name="橢圓 5">
            <a:extLst>
              <a:ext uri="{FF2B5EF4-FFF2-40B4-BE49-F238E27FC236}">
                <a16:creationId xmlns:a16="http://schemas.microsoft.com/office/drawing/2014/main" id="{F02A216C-4621-F50C-3161-D0E3B336D4B9}"/>
              </a:ext>
            </a:extLst>
          </p:cNvPr>
          <p:cNvSpPr/>
          <p:nvPr/>
        </p:nvSpPr>
        <p:spPr>
          <a:xfrm>
            <a:off x="515277" y="2969383"/>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err="1">
                <a:solidFill>
                  <a:schemeClr val="tx1"/>
                </a:solidFill>
                <a:latin typeface="微軟正黑體" panose="020B0604030504040204" pitchFamily="34" charset="-120"/>
                <a:ea typeface="微軟正黑體" panose="020B0604030504040204" pitchFamily="34" charset="-120"/>
              </a:rPr>
              <a:t>Lengh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9" name="橢圓 8">
            <a:extLst>
              <a:ext uri="{FF2B5EF4-FFF2-40B4-BE49-F238E27FC236}">
                <a16:creationId xmlns:a16="http://schemas.microsoft.com/office/drawing/2014/main" id="{13BE83DD-5C06-47E6-38E6-6F9A54648754}"/>
              </a:ext>
            </a:extLst>
          </p:cNvPr>
          <p:cNvSpPr/>
          <p:nvPr/>
        </p:nvSpPr>
        <p:spPr>
          <a:xfrm>
            <a:off x="514291" y="3964908"/>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Width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1" name="矩形: 圓角 10">
            <a:extLst>
              <a:ext uri="{FF2B5EF4-FFF2-40B4-BE49-F238E27FC236}">
                <a16:creationId xmlns:a16="http://schemas.microsoft.com/office/drawing/2014/main" id="{699B03D2-82CE-8BB2-5CE4-2ACD592C7CC4}"/>
              </a:ext>
            </a:extLst>
          </p:cNvPr>
          <p:cNvSpPr/>
          <p:nvPr/>
        </p:nvSpPr>
        <p:spPr>
          <a:xfrm>
            <a:off x="549770" y="2060068"/>
            <a:ext cx="1492469" cy="756745"/>
          </a:xfrm>
          <a:prstGeom prst="round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 = 1</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0" name="箭號: 向右 19">
            <a:extLst>
              <a:ext uri="{FF2B5EF4-FFF2-40B4-BE49-F238E27FC236}">
                <a16:creationId xmlns:a16="http://schemas.microsoft.com/office/drawing/2014/main" id="{2D69D8E5-7FF1-F62A-029C-A2890113C6B0}"/>
              </a:ext>
            </a:extLst>
          </p:cNvPr>
          <p:cNvSpPr/>
          <p:nvPr/>
        </p:nvSpPr>
        <p:spPr>
          <a:xfrm>
            <a:off x="2396360" y="2060069"/>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*1.70670565</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1" name="箭號: 向右 20">
            <a:extLst>
              <a:ext uri="{FF2B5EF4-FFF2-40B4-BE49-F238E27FC236}">
                <a16:creationId xmlns:a16="http://schemas.microsoft.com/office/drawing/2014/main" id="{1843928E-660D-95BD-F653-811E475D30E4}"/>
              </a:ext>
            </a:extLst>
          </p:cNvPr>
          <p:cNvSpPr/>
          <p:nvPr/>
        </p:nvSpPr>
        <p:spPr>
          <a:xfrm>
            <a:off x="2396360" y="2995238"/>
            <a:ext cx="2049516" cy="756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*7.275263</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2396360" y="4041879"/>
            <a:ext cx="2049516" cy="756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*-1.468660</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4613774" y="2217269"/>
            <a:ext cx="2396626" cy="229166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個神經元</a:t>
            </a:r>
          </a:p>
        </p:txBody>
      </p:sp>
      <p:sp>
        <p:nvSpPr>
          <p:cNvPr id="25" name="文字方塊 24">
            <a:extLst>
              <a:ext uri="{FF2B5EF4-FFF2-40B4-BE49-F238E27FC236}">
                <a16:creationId xmlns:a16="http://schemas.microsoft.com/office/drawing/2014/main" id="{2BCB5B9B-8CB5-98CA-8A43-435BDB2362A3}"/>
              </a:ext>
            </a:extLst>
          </p:cNvPr>
          <p:cNvSpPr txBox="1"/>
          <p:nvPr/>
        </p:nvSpPr>
        <p:spPr>
          <a:xfrm>
            <a:off x="7010399" y="3886886"/>
            <a:ext cx="2701159" cy="553998"/>
          </a:xfrm>
          <a:prstGeom prst="rect">
            <a:avLst/>
          </a:prstGeom>
          <a:noFill/>
        </p:spPr>
        <p:txBody>
          <a:bodyPr wrap="square" rtlCol="0">
            <a:spAutoFit/>
          </a:bodyPr>
          <a:lstStyle/>
          <a:p>
            <a:r>
              <a:rPr lang="en-US" altLang="zh-TW" sz="3000" dirty="0">
                <a:latin typeface="微軟正黑體" panose="020B0604030504040204" pitchFamily="34" charset="-120"/>
                <a:ea typeface="微軟正黑體" panose="020B0604030504040204" pitchFamily="34" charset="-120"/>
              </a:rPr>
              <a:t>…………………</a:t>
            </a:r>
            <a:endParaRPr lang="zh-TW" altLang="en-US" sz="3000" dirty="0">
              <a:latin typeface="微軟正黑體" panose="020B0604030504040204" pitchFamily="34" charset="-120"/>
              <a:ea typeface="微軟正黑體" panose="020B0604030504040204" pitchFamily="34" charset="-120"/>
            </a:endParaRPr>
          </a:p>
        </p:txBody>
      </p:sp>
      <p:sp>
        <p:nvSpPr>
          <p:cNvPr id="26" name="橢圓 25">
            <a:extLst>
              <a:ext uri="{FF2B5EF4-FFF2-40B4-BE49-F238E27FC236}">
                <a16:creationId xmlns:a16="http://schemas.microsoft.com/office/drawing/2014/main" id="{95778610-EE67-A34D-2BBE-6B46BB79C0ED}"/>
              </a:ext>
            </a:extLst>
          </p:cNvPr>
          <p:cNvSpPr/>
          <p:nvPr/>
        </p:nvSpPr>
        <p:spPr>
          <a:xfrm>
            <a:off x="9304885" y="2214641"/>
            <a:ext cx="2396626" cy="22963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9</a:t>
            </a:r>
            <a:r>
              <a:rPr lang="zh-TW" altLang="en-US" sz="2000" dirty="0">
                <a:latin typeface="微軟正黑體" panose="020B0604030504040204" pitchFamily="34" charset="-120"/>
                <a:ea typeface="微軟正黑體" panose="020B0604030504040204" pitchFamily="34" charset="-120"/>
              </a:rPr>
              <a:t>個神經元</a:t>
            </a:r>
          </a:p>
        </p:txBody>
      </p:sp>
      <p:sp>
        <p:nvSpPr>
          <p:cNvPr id="27" name="矩形 26">
            <a:extLst>
              <a:ext uri="{FF2B5EF4-FFF2-40B4-BE49-F238E27FC236}">
                <a16:creationId xmlns:a16="http://schemas.microsoft.com/office/drawing/2014/main" id="{EE3C1DDA-C825-E87C-0DE1-E7A3245E9052}"/>
              </a:ext>
            </a:extLst>
          </p:cNvPr>
          <p:cNvSpPr/>
          <p:nvPr/>
        </p:nvSpPr>
        <p:spPr>
          <a:xfrm>
            <a:off x="908305" y="4960434"/>
            <a:ext cx="962536" cy="18975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84711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1st Hidden-Layer Example </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17</a:t>
            </a:fld>
            <a:endParaRPr lang="en-US" dirty="0"/>
          </a:p>
        </p:txBody>
      </p:sp>
      <p:pic>
        <p:nvPicPr>
          <p:cNvPr id="5" name="圖片 4">
            <a:extLst>
              <a:ext uri="{FF2B5EF4-FFF2-40B4-BE49-F238E27FC236}">
                <a16:creationId xmlns:a16="http://schemas.microsoft.com/office/drawing/2014/main" id="{12969341-4E7A-14B1-EFC1-A4BDE7EAF57E}"/>
              </a:ext>
            </a:extLst>
          </p:cNvPr>
          <p:cNvPicPr>
            <a:picLocks noChangeAspect="1"/>
          </p:cNvPicPr>
          <p:nvPr/>
        </p:nvPicPr>
        <p:blipFill>
          <a:blip r:embed="rId3"/>
          <a:stretch>
            <a:fillRect/>
          </a:stretch>
        </p:blipFill>
        <p:spPr>
          <a:xfrm>
            <a:off x="745519" y="5129785"/>
            <a:ext cx="10174120" cy="1629002"/>
          </a:xfrm>
          <a:prstGeom prst="rect">
            <a:avLst/>
          </a:prstGeom>
          <a:noFill/>
          <a:ln w="3175">
            <a:solidFill>
              <a:schemeClr val="tx1"/>
            </a:solidFill>
          </a:ln>
        </p:spPr>
      </p:pic>
      <p:sp>
        <p:nvSpPr>
          <p:cNvPr id="6" name="橢圓 5">
            <a:extLst>
              <a:ext uri="{FF2B5EF4-FFF2-40B4-BE49-F238E27FC236}">
                <a16:creationId xmlns:a16="http://schemas.microsoft.com/office/drawing/2014/main" id="{F02A216C-4621-F50C-3161-D0E3B336D4B9}"/>
              </a:ext>
            </a:extLst>
          </p:cNvPr>
          <p:cNvSpPr/>
          <p:nvPr/>
        </p:nvSpPr>
        <p:spPr>
          <a:xfrm>
            <a:off x="3032557" y="3071529"/>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err="1">
                <a:solidFill>
                  <a:schemeClr val="tx1"/>
                </a:solidFill>
                <a:latin typeface="微軟正黑體" panose="020B0604030504040204" pitchFamily="34" charset="-120"/>
                <a:ea typeface="微軟正黑體" panose="020B0604030504040204" pitchFamily="34" charset="-120"/>
              </a:rPr>
              <a:t>Lengh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9" name="橢圓 8">
            <a:extLst>
              <a:ext uri="{FF2B5EF4-FFF2-40B4-BE49-F238E27FC236}">
                <a16:creationId xmlns:a16="http://schemas.microsoft.com/office/drawing/2014/main" id="{13BE83DD-5C06-47E6-38E6-6F9A54648754}"/>
              </a:ext>
            </a:extLst>
          </p:cNvPr>
          <p:cNvSpPr/>
          <p:nvPr/>
        </p:nvSpPr>
        <p:spPr>
          <a:xfrm>
            <a:off x="3031571" y="4067054"/>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Width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1" name="矩形: 圓角 10">
            <a:extLst>
              <a:ext uri="{FF2B5EF4-FFF2-40B4-BE49-F238E27FC236}">
                <a16:creationId xmlns:a16="http://schemas.microsoft.com/office/drawing/2014/main" id="{699B03D2-82CE-8BB2-5CE4-2ACD592C7CC4}"/>
              </a:ext>
            </a:extLst>
          </p:cNvPr>
          <p:cNvSpPr/>
          <p:nvPr/>
        </p:nvSpPr>
        <p:spPr>
          <a:xfrm>
            <a:off x="3067050" y="2162214"/>
            <a:ext cx="1492469" cy="756745"/>
          </a:xfrm>
          <a:prstGeom prst="round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 = 1</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0" name="箭號: 向右 19">
            <a:extLst>
              <a:ext uri="{FF2B5EF4-FFF2-40B4-BE49-F238E27FC236}">
                <a16:creationId xmlns:a16="http://schemas.microsoft.com/office/drawing/2014/main" id="{2D69D8E5-7FF1-F62A-029C-A2890113C6B0}"/>
              </a:ext>
            </a:extLst>
          </p:cNvPr>
          <p:cNvSpPr/>
          <p:nvPr/>
        </p:nvSpPr>
        <p:spPr>
          <a:xfrm>
            <a:off x="4913640" y="2162215"/>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*-0.131195</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1" name="箭號: 向右 20">
            <a:extLst>
              <a:ext uri="{FF2B5EF4-FFF2-40B4-BE49-F238E27FC236}">
                <a16:creationId xmlns:a16="http://schemas.microsoft.com/office/drawing/2014/main" id="{1843928E-660D-95BD-F653-811E475D30E4}"/>
              </a:ext>
            </a:extLst>
          </p:cNvPr>
          <p:cNvSpPr/>
          <p:nvPr/>
        </p:nvSpPr>
        <p:spPr>
          <a:xfrm>
            <a:off x="4913640" y="3097384"/>
            <a:ext cx="2049516" cy="756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*-17.381515</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4913640" y="4144025"/>
            <a:ext cx="2049516" cy="756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*2.306378</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7131054" y="2319415"/>
            <a:ext cx="2396626" cy="229166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9</a:t>
            </a:r>
            <a:r>
              <a:rPr lang="zh-TW" altLang="en-US" sz="2000" dirty="0">
                <a:latin typeface="微軟正黑體" panose="020B0604030504040204" pitchFamily="34" charset="-120"/>
                <a:ea typeface="微軟正黑體" panose="020B0604030504040204" pitchFamily="34" charset="-120"/>
              </a:rPr>
              <a:t>個神經元</a:t>
            </a:r>
          </a:p>
        </p:txBody>
      </p:sp>
      <p:sp>
        <p:nvSpPr>
          <p:cNvPr id="27" name="矩形 26">
            <a:extLst>
              <a:ext uri="{FF2B5EF4-FFF2-40B4-BE49-F238E27FC236}">
                <a16:creationId xmlns:a16="http://schemas.microsoft.com/office/drawing/2014/main" id="{EE3C1DDA-C825-E87C-0DE1-E7A3245E9052}"/>
              </a:ext>
            </a:extLst>
          </p:cNvPr>
          <p:cNvSpPr/>
          <p:nvPr/>
        </p:nvSpPr>
        <p:spPr>
          <a:xfrm>
            <a:off x="9957103" y="4921341"/>
            <a:ext cx="962536" cy="18975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43773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956441" y="548640"/>
            <a:ext cx="10731062" cy="1179576"/>
          </a:xfrm>
        </p:spPr>
        <p:txBody>
          <a:bodyPr>
            <a:no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2nd Hidden-Layer</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Example</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18</a:t>
            </a:fld>
            <a:endParaRPr lang="en-US" dirty="0"/>
          </a:p>
        </p:txBody>
      </p:sp>
      <p:sp>
        <p:nvSpPr>
          <p:cNvPr id="20" name="箭號: 向右 19">
            <a:extLst>
              <a:ext uri="{FF2B5EF4-FFF2-40B4-BE49-F238E27FC236}">
                <a16:creationId xmlns:a16="http://schemas.microsoft.com/office/drawing/2014/main" id="{2D69D8E5-7FF1-F62A-029C-A2890113C6B0}"/>
              </a:ext>
            </a:extLst>
          </p:cNvPr>
          <p:cNvSpPr/>
          <p:nvPr/>
        </p:nvSpPr>
        <p:spPr>
          <a:xfrm>
            <a:off x="1781557" y="2340640"/>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*2.136883</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1781557" y="5656400"/>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*-20.323547</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529834" y="2111578"/>
            <a:ext cx="1004676" cy="960678"/>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7" name="矩形 26">
            <a:extLst>
              <a:ext uri="{FF2B5EF4-FFF2-40B4-BE49-F238E27FC236}">
                <a16:creationId xmlns:a16="http://schemas.microsoft.com/office/drawing/2014/main" id="{EE3C1DDA-C825-E87C-0DE1-E7A3245E9052}"/>
              </a:ext>
            </a:extLst>
          </p:cNvPr>
          <p:cNvSpPr/>
          <p:nvPr/>
        </p:nvSpPr>
        <p:spPr>
          <a:xfrm>
            <a:off x="9957103" y="4921341"/>
            <a:ext cx="962536" cy="18975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橢圓 3">
            <a:extLst>
              <a:ext uri="{FF2B5EF4-FFF2-40B4-BE49-F238E27FC236}">
                <a16:creationId xmlns:a16="http://schemas.microsoft.com/office/drawing/2014/main" id="{F2E21B72-790E-2ED7-5000-8E0E830A52D4}"/>
              </a:ext>
            </a:extLst>
          </p:cNvPr>
          <p:cNvSpPr/>
          <p:nvPr/>
        </p:nvSpPr>
        <p:spPr>
          <a:xfrm>
            <a:off x="549806" y="5434794"/>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9</a:t>
            </a:r>
            <a:endParaRPr lang="zh-TW" altLang="en-US" sz="2000" dirty="0">
              <a:latin typeface="微軟正黑體" panose="020B0604030504040204" pitchFamily="34" charset="-120"/>
              <a:ea typeface="微軟正黑體" panose="020B0604030504040204" pitchFamily="34" charset="-120"/>
            </a:endParaRPr>
          </a:p>
        </p:txBody>
      </p:sp>
      <p:pic>
        <p:nvPicPr>
          <p:cNvPr id="10" name="圖片 9">
            <a:extLst>
              <a:ext uri="{FF2B5EF4-FFF2-40B4-BE49-F238E27FC236}">
                <a16:creationId xmlns:a16="http://schemas.microsoft.com/office/drawing/2014/main" id="{633CDE86-3042-8EEE-350B-11FD246630F8}"/>
              </a:ext>
            </a:extLst>
          </p:cNvPr>
          <p:cNvPicPr>
            <a:picLocks noChangeAspect="1"/>
          </p:cNvPicPr>
          <p:nvPr/>
        </p:nvPicPr>
        <p:blipFill>
          <a:blip r:embed="rId3"/>
          <a:stretch>
            <a:fillRect/>
          </a:stretch>
        </p:blipFill>
        <p:spPr>
          <a:xfrm>
            <a:off x="676654" y="4002788"/>
            <a:ext cx="709663" cy="717377"/>
          </a:xfrm>
          <a:prstGeom prst="rect">
            <a:avLst/>
          </a:prstGeom>
        </p:spPr>
      </p:pic>
      <p:pic>
        <p:nvPicPr>
          <p:cNvPr id="12" name="圖片 11">
            <a:extLst>
              <a:ext uri="{FF2B5EF4-FFF2-40B4-BE49-F238E27FC236}">
                <a16:creationId xmlns:a16="http://schemas.microsoft.com/office/drawing/2014/main" id="{E43DC28E-D683-7F3F-6A64-8DE38CC08D76}"/>
              </a:ext>
            </a:extLst>
          </p:cNvPr>
          <p:cNvPicPr>
            <a:picLocks noChangeAspect="1"/>
          </p:cNvPicPr>
          <p:nvPr/>
        </p:nvPicPr>
        <p:blipFill>
          <a:blip r:embed="rId3"/>
          <a:stretch>
            <a:fillRect/>
          </a:stretch>
        </p:blipFill>
        <p:spPr>
          <a:xfrm>
            <a:off x="676654" y="4704383"/>
            <a:ext cx="709663" cy="717377"/>
          </a:xfrm>
          <a:prstGeom prst="rect">
            <a:avLst/>
          </a:prstGeom>
        </p:spPr>
      </p:pic>
      <p:pic>
        <p:nvPicPr>
          <p:cNvPr id="14" name="圖片 13">
            <a:extLst>
              <a:ext uri="{FF2B5EF4-FFF2-40B4-BE49-F238E27FC236}">
                <a16:creationId xmlns:a16="http://schemas.microsoft.com/office/drawing/2014/main" id="{6DB71F93-F530-563A-2361-17B797C48634}"/>
              </a:ext>
            </a:extLst>
          </p:cNvPr>
          <p:cNvPicPr>
            <a:picLocks noChangeAspect="1"/>
          </p:cNvPicPr>
          <p:nvPr/>
        </p:nvPicPr>
        <p:blipFill>
          <a:blip r:embed="rId3"/>
          <a:stretch>
            <a:fillRect/>
          </a:stretch>
        </p:blipFill>
        <p:spPr>
          <a:xfrm>
            <a:off x="2261426" y="4002788"/>
            <a:ext cx="709663" cy="717377"/>
          </a:xfrm>
          <a:prstGeom prst="rect">
            <a:avLst/>
          </a:prstGeom>
        </p:spPr>
      </p:pic>
      <p:pic>
        <p:nvPicPr>
          <p:cNvPr id="15" name="圖片 14">
            <a:extLst>
              <a:ext uri="{FF2B5EF4-FFF2-40B4-BE49-F238E27FC236}">
                <a16:creationId xmlns:a16="http://schemas.microsoft.com/office/drawing/2014/main" id="{D7A00B4B-3C17-A0A5-E4EB-69D65CE7EF0C}"/>
              </a:ext>
            </a:extLst>
          </p:cNvPr>
          <p:cNvPicPr>
            <a:picLocks noChangeAspect="1"/>
          </p:cNvPicPr>
          <p:nvPr/>
        </p:nvPicPr>
        <p:blipFill>
          <a:blip r:embed="rId3"/>
          <a:stretch>
            <a:fillRect/>
          </a:stretch>
        </p:blipFill>
        <p:spPr>
          <a:xfrm>
            <a:off x="2261426" y="4704383"/>
            <a:ext cx="709663" cy="717377"/>
          </a:xfrm>
          <a:prstGeom prst="rect">
            <a:avLst/>
          </a:prstGeom>
        </p:spPr>
      </p:pic>
      <p:sp>
        <p:nvSpPr>
          <p:cNvPr id="16" name="橢圓 15">
            <a:extLst>
              <a:ext uri="{FF2B5EF4-FFF2-40B4-BE49-F238E27FC236}">
                <a16:creationId xmlns:a16="http://schemas.microsoft.com/office/drawing/2014/main" id="{E9C900BB-5596-8564-F7B6-C9BB7D085B41}"/>
              </a:ext>
            </a:extLst>
          </p:cNvPr>
          <p:cNvSpPr/>
          <p:nvPr/>
        </p:nvSpPr>
        <p:spPr>
          <a:xfrm>
            <a:off x="549806" y="3152693"/>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0</a:t>
            </a:r>
            <a:endParaRPr lang="zh-TW" altLang="en-US" sz="2000" dirty="0">
              <a:latin typeface="微軟正黑體" panose="020B0604030504040204" pitchFamily="34" charset="-120"/>
              <a:ea typeface="微軟正黑體" panose="020B0604030504040204" pitchFamily="34" charset="-120"/>
            </a:endParaRPr>
          </a:p>
        </p:txBody>
      </p:sp>
      <p:sp>
        <p:nvSpPr>
          <p:cNvPr id="17" name="箭號: 向右 16">
            <a:extLst>
              <a:ext uri="{FF2B5EF4-FFF2-40B4-BE49-F238E27FC236}">
                <a16:creationId xmlns:a16="http://schemas.microsoft.com/office/drawing/2014/main" id="{84032729-30B5-73BC-AC62-8284FDC4DA5C}"/>
              </a:ext>
            </a:extLst>
          </p:cNvPr>
          <p:cNvSpPr/>
          <p:nvPr/>
        </p:nvSpPr>
        <p:spPr>
          <a:xfrm>
            <a:off x="1781557" y="3241776"/>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*13.066048</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74974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9DEBE5D-92D8-31C7-9ECB-BF4D5B17AA46}"/>
              </a:ext>
            </a:extLst>
          </p:cNvPr>
          <p:cNvSpPr>
            <a:spLocks noGrp="1"/>
          </p:cNvSpPr>
          <p:nvPr>
            <p:ph type="ctrTitle"/>
          </p:nvPr>
        </p:nvSpPr>
        <p:spPr/>
        <p:txBody>
          <a:bodyPr/>
          <a:lstStyle/>
          <a:p>
            <a:pPr algn="ctr"/>
            <a:r>
              <a:rPr lang="zh-TW" altLang="en-US" dirty="0">
                <a:latin typeface="微軟正黑體" panose="020B0604030504040204" pitchFamily="34" charset="-120"/>
                <a:ea typeface="微軟正黑體" panose="020B0604030504040204" pitchFamily="34" charset="-120"/>
              </a:rPr>
              <a:t>簡報完畢</a:t>
            </a:r>
          </a:p>
        </p:txBody>
      </p:sp>
      <p:sp>
        <p:nvSpPr>
          <p:cNvPr id="5" name="副標題 4">
            <a:extLst>
              <a:ext uri="{FF2B5EF4-FFF2-40B4-BE49-F238E27FC236}">
                <a16:creationId xmlns:a16="http://schemas.microsoft.com/office/drawing/2014/main" id="{6E57F888-E577-0A9C-C80E-B9D9007C469C}"/>
              </a:ext>
            </a:extLst>
          </p:cNvPr>
          <p:cNvSpPr>
            <a:spLocks noGrp="1"/>
          </p:cNvSpPr>
          <p:nvPr>
            <p:ph type="subTitle" idx="1"/>
          </p:nvPr>
        </p:nvSpPr>
        <p:spPr/>
        <p:txBody>
          <a:bodyPr/>
          <a:lstStyle/>
          <a:p>
            <a:pPr algn="ctr"/>
            <a:r>
              <a:rPr lang="zh-TW" altLang="en-US" dirty="0">
                <a:solidFill>
                  <a:schemeClr val="tx2">
                    <a:lumMod val="25000"/>
                    <a:lumOff val="75000"/>
                  </a:schemeClr>
                </a:solidFill>
                <a:latin typeface="微軟正黑體" panose="020B0604030504040204" pitchFamily="34" charset="-120"/>
                <a:ea typeface="微軟正黑體" panose="020B0604030504040204" pitchFamily="34" charset="-120"/>
              </a:rPr>
              <a:t>讚美感謝主</a:t>
            </a:r>
            <a:endParaRPr lang="en-US" altLang="zh-TW" dirty="0">
              <a:solidFill>
                <a:schemeClr val="tx2">
                  <a:lumMod val="25000"/>
                  <a:lumOff val="75000"/>
                </a:schemeClr>
              </a:solidFill>
              <a:latin typeface="微軟正黑體" panose="020B0604030504040204" pitchFamily="34" charset="-120"/>
              <a:ea typeface="微軟正黑體" panose="020B0604030504040204" pitchFamily="34" charset="-120"/>
            </a:endParaRPr>
          </a:p>
          <a:p>
            <a:pPr algn="ctr"/>
            <a:r>
              <a:rPr lang="zh-TW" altLang="en-US" dirty="0">
                <a:solidFill>
                  <a:schemeClr val="tx2">
                    <a:lumMod val="25000"/>
                    <a:lumOff val="75000"/>
                  </a:schemeClr>
                </a:solidFill>
                <a:latin typeface="微軟正黑體" panose="020B0604030504040204" pitchFamily="34" charset="-120"/>
                <a:ea typeface="微軟正黑體" panose="020B0604030504040204" pitchFamily="34" charset="-120"/>
              </a:rPr>
              <a:t>榮耀歸神</a:t>
            </a:r>
          </a:p>
        </p:txBody>
      </p:sp>
      <p:pic>
        <p:nvPicPr>
          <p:cNvPr id="2" name="Picture 2" descr="414,054 Return Images, Stock Photos &amp; Vectors | Shutterstock">
            <a:hlinkClick r:id="rId2" action="ppaction://hlinksldjump"/>
            <a:extLst>
              <a:ext uri="{FF2B5EF4-FFF2-40B4-BE49-F238E27FC236}">
                <a16:creationId xmlns:a16="http://schemas.microsoft.com/office/drawing/2014/main" id="{2BD45EB2-55A3-D13A-B3AB-1200069699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982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A11EF8-E5DD-D807-D5D9-1791211B22D6}"/>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Objective </a:t>
            </a:r>
            <a:r>
              <a:rPr lang="zh-TW" altLang="en-US" dirty="0">
                <a:latin typeface="微軟正黑體" panose="020B0604030504040204" pitchFamily="34" charset="-120"/>
                <a:ea typeface="微軟正黑體" panose="020B0604030504040204" pitchFamily="34" charset="-120"/>
              </a:rPr>
              <a:t>作業目標</a:t>
            </a:r>
          </a:p>
        </p:txBody>
      </p:sp>
      <p:sp>
        <p:nvSpPr>
          <p:cNvPr id="3" name="內容版面配置區 2">
            <a:extLst>
              <a:ext uri="{FF2B5EF4-FFF2-40B4-BE49-F238E27FC236}">
                <a16:creationId xmlns:a16="http://schemas.microsoft.com/office/drawing/2014/main" id="{5FF29A10-FEE3-EC5F-7C7F-6EA98E96C587}"/>
              </a:ext>
            </a:extLst>
          </p:cNvPr>
          <p:cNvSpPr>
            <a:spLocks noGrp="1"/>
          </p:cNvSpPr>
          <p:nvPr>
            <p:ph idx="1"/>
          </p:nvPr>
        </p:nvSpPr>
        <p:spPr>
          <a:xfrm>
            <a:off x="600074" y="2247899"/>
            <a:ext cx="11077576" cy="4181475"/>
          </a:xfrm>
        </p:spPr>
        <p:txBody>
          <a:bodyPr>
            <a:normAutofit/>
          </a:bodyPr>
          <a:lstStyle/>
          <a:p>
            <a:pPr marL="457200" indent="-457200">
              <a:buFont typeface="+mj-lt"/>
              <a:buAutoNum type="alphaUcPeriod"/>
            </a:pP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rPr>
              <a:t>改以 </a:t>
            </a:r>
            <a:r>
              <a:rPr lang="en-US" altLang="zh-TW" sz="3000" b="1" dirty="0">
                <a:latin typeface="微軟正黑體" panose="020B0604030504040204" pitchFamily="34" charset="-120"/>
                <a:ea typeface="微軟正黑體" panose="020B0604030504040204" pitchFamily="34" charset="-120"/>
              </a:rPr>
              <a:t>MLP</a:t>
            </a:r>
            <a:r>
              <a:rPr lang="zh-TW" altLang="en-US" sz="3000" b="1" dirty="0">
                <a:ea typeface="微軟正黑體" panose="020B0604030504040204" pitchFamily="34" charset="-120"/>
              </a:rPr>
              <a:t> </a:t>
            </a:r>
            <a:r>
              <a:rPr lang="en-US" altLang="zh-TW" sz="3000" b="1" dirty="0">
                <a:ea typeface="微軟正黑體" panose="020B0604030504040204" pitchFamily="34" charset="-120"/>
              </a:rPr>
              <a:t>Classifier </a:t>
            </a:r>
            <a:r>
              <a:rPr lang="zh-TW" altLang="en-US" sz="3000" dirty="0">
                <a:latin typeface="微軟正黑體" panose="020B0604030504040204" pitchFamily="34" charset="-120"/>
                <a:ea typeface="微軟正黑體" panose="020B0604030504040204" pitchFamily="34" charset="-120"/>
              </a:rPr>
              <a:t>完成</a:t>
            </a:r>
            <a:r>
              <a:rPr lang="en-US" altLang="zh-TW" sz="3000" dirty="0">
                <a:latin typeface="微軟正黑體" panose="020B0604030504040204" pitchFamily="34" charset="-120"/>
                <a:ea typeface="微軟正黑體" panose="020B0604030504040204" pitchFamily="34" charset="-120"/>
              </a:rPr>
              <a:t>Assignment #1</a:t>
            </a:r>
            <a:r>
              <a:rPr lang="zh-TW" altLang="en-US" sz="3000" dirty="0">
                <a:latin typeface="微軟正黑體" panose="020B0604030504040204" pitchFamily="34" charset="-120"/>
                <a:ea typeface="微軟正黑體" panose="020B0604030504040204" pitchFamily="34" charset="-120"/>
              </a:rPr>
              <a:t>實作</a:t>
            </a:r>
            <a:br>
              <a:rPr lang="en-US" altLang="zh-TW" sz="3000" dirty="0">
                <a:latin typeface="微軟正黑體" panose="020B0604030504040204" pitchFamily="34" charset="-120"/>
                <a:ea typeface="微軟正黑體" panose="020B0604030504040204" pitchFamily="34" charset="-120"/>
              </a:rPr>
            </a:br>
            <a:r>
              <a:rPr lang="zh-TW" altLang="en-US" sz="3000" dirty="0">
                <a:latin typeface="微軟正黑體" panose="020B0604030504040204" pitchFamily="34" charset="-120"/>
                <a:ea typeface="微軟正黑體" panose="020B0604030504040204" pitchFamily="34" charset="-120"/>
              </a:rPr>
              <a:t>（特徵選取、切分資料、評估模型）</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ea typeface="微軟正黑體" panose="020B0604030504040204" pitchFamily="34" charset="-120"/>
              </a:rPr>
              <a:t>說明 </a:t>
            </a:r>
            <a:r>
              <a:rPr lang="en-US" altLang="zh-TW" sz="3000" dirty="0">
                <a:ea typeface="微軟正黑體" panose="020B0604030504040204" pitchFamily="34" charset="-120"/>
              </a:rPr>
              <a:t>MLP</a:t>
            </a:r>
            <a:r>
              <a:rPr lang="zh-TW" altLang="en-US" sz="3000" dirty="0">
                <a:ea typeface="微軟正黑體" panose="020B0604030504040204" pitchFamily="34" charset="-120"/>
              </a:rPr>
              <a:t>網路架構 </a:t>
            </a:r>
            <a:r>
              <a:rPr lang="en-US" altLang="zh-TW" sz="3000" dirty="0">
                <a:ea typeface="微軟正黑體" panose="020B0604030504040204" pitchFamily="34" charset="-120"/>
              </a:rPr>
              <a:t>&amp;</a:t>
            </a:r>
            <a:r>
              <a:rPr lang="zh-TW" altLang="en-US" sz="3000" dirty="0">
                <a:ea typeface="微軟正黑體" panose="020B0604030504040204" pitchFamily="34" charset="-120"/>
              </a:rPr>
              <a:t> 超參數設定</a:t>
            </a:r>
            <a:endParaRPr lang="en-US" altLang="zh-TW" sz="3000" dirty="0">
              <a:ea typeface="微軟正黑體" panose="020B0604030504040204" pitchFamily="34" charset="-120"/>
            </a:endParaRPr>
          </a:p>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rPr>
              <a:t>展示 </a:t>
            </a:r>
            <a:r>
              <a:rPr lang="en-US" altLang="zh-TW" sz="3000" dirty="0">
                <a:latin typeface="微軟正黑體" panose="020B0604030504040204" pitchFamily="34" charset="-120"/>
                <a:ea typeface="微軟正黑體" panose="020B0604030504040204" pitchFamily="34" charset="-120"/>
              </a:rPr>
              <a:t>Loss Curve </a:t>
            </a:r>
            <a:r>
              <a:rPr lang="zh-TW" altLang="en-US" sz="3000" dirty="0">
                <a:latin typeface="微軟正黑體" panose="020B0604030504040204" pitchFamily="34" charset="-120"/>
                <a:ea typeface="微軟正黑體" panose="020B0604030504040204" pitchFamily="34" charset="-120"/>
              </a:rPr>
              <a:t>誤差曲線</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ea typeface="微軟正黑體" panose="020B0604030504040204" pitchFamily="34" charset="-120"/>
              </a:rPr>
              <a:t>視覺化 </a:t>
            </a:r>
            <a:r>
              <a:rPr lang="en-US" altLang="zh-TW" sz="3000" dirty="0">
                <a:ea typeface="微軟正黑體" panose="020B0604030504040204" pitchFamily="34" charset="-120"/>
              </a:rPr>
              <a:t>MLP</a:t>
            </a:r>
            <a:r>
              <a:rPr lang="zh-TW" altLang="en-US" sz="3000" dirty="0">
                <a:ea typeface="微軟正黑體" panose="020B0604030504040204" pitchFamily="34" charset="-120"/>
              </a:rPr>
              <a:t> </a:t>
            </a:r>
            <a:r>
              <a:rPr lang="en-US" altLang="zh-TW" sz="3000" dirty="0">
                <a:ea typeface="微軟正黑體" panose="020B0604030504040204" pitchFamily="34" charset="-120"/>
              </a:rPr>
              <a:t>Predict </a:t>
            </a:r>
            <a:r>
              <a:rPr lang="zh-TW" altLang="en-US" sz="3000" dirty="0">
                <a:ea typeface="微軟正黑體" panose="020B0604030504040204" pitchFamily="34" charset="-120"/>
              </a:rPr>
              <a:t>散佈圖</a:t>
            </a:r>
            <a:endParaRPr lang="en-US" altLang="zh-TW"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55F2E846-C350-C0E0-FA14-C0ABC28736BB}"/>
              </a:ext>
            </a:extLst>
          </p:cNvPr>
          <p:cNvSpPr>
            <a:spLocks noGrp="1"/>
          </p:cNvSpPr>
          <p:nvPr>
            <p:ph type="sldNum" sz="quarter" idx="12"/>
          </p:nvPr>
        </p:nvSpPr>
        <p:spPr/>
        <p:txBody>
          <a:bodyPr/>
          <a:lstStyle/>
          <a:p>
            <a:fld id="{B2DC25EE-239B-4C5F-AAD1-255A7D5F1EE2}" type="slidenum">
              <a:rPr lang="en-US" smtClean="0"/>
              <a:t>2</a:t>
            </a:fld>
            <a:endParaRPr lang="en-US" dirty="0"/>
          </a:p>
        </p:txBody>
      </p:sp>
      <p:sp>
        <p:nvSpPr>
          <p:cNvPr id="5" name="頁尾版面配置區 4">
            <a:extLst>
              <a:ext uri="{FF2B5EF4-FFF2-40B4-BE49-F238E27FC236}">
                <a16:creationId xmlns:a16="http://schemas.microsoft.com/office/drawing/2014/main" id="{9FC0D814-7985-EF2B-0AA8-6DFD385B64F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4032424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隱藏層 </a:t>
            </a:r>
            <a:r>
              <a:rPr lang="en-US" altLang="zh-TW" dirty="0">
                <a:latin typeface="微軟正黑體" panose="020B0604030504040204" pitchFamily="34" charset="-120"/>
                <a:ea typeface="微軟正黑體" panose="020B0604030504040204" pitchFamily="34" charset="-120"/>
              </a:rPr>
              <a:t>First Layer </a:t>
            </a:r>
            <a:r>
              <a:rPr lang="zh-TW" altLang="en-US" dirty="0">
                <a:latin typeface="微軟正黑體" panose="020B0604030504040204" pitchFamily="34" charset="-120"/>
                <a:ea typeface="微軟正黑體" panose="020B0604030504040204" pitchFamily="34" charset="-120"/>
              </a:rPr>
              <a:t>示意圖</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20</a:t>
            </a:fld>
            <a:endParaRPr lang="en-US" dirty="0"/>
          </a:p>
        </p:txBody>
      </p:sp>
      <p:sp>
        <p:nvSpPr>
          <p:cNvPr id="7" name="橢圓 6">
            <a:extLst>
              <a:ext uri="{FF2B5EF4-FFF2-40B4-BE49-F238E27FC236}">
                <a16:creationId xmlns:a16="http://schemas.microsoft.com/office/drawing/2014/main" id="{2D19F9D1-1CD9-BB4F-7D8A-F506B5218EDF}"/>
              </a:ext>
            </a:extLst>
          </p:cNvPr>
          <p:cNvSpPr/>
          <p:nvPr/>
        </p:nvSpPr>
        <p:spPr>
          <a:xfrm>
            <a:off x="246993" y="3595593"/>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err="1">
                <a:solidFill>
                  <a:schemeClr val="tx1"/>
                </a:solidFill>
                <a:latin typeface="微軟正黑體" panose="020B0604030504040204" pitchFamily="34" charset="-120"/>
                <a:ea typeface="微軟正黑體" panose="020B0604030504040204" pitchFamily="34" charset="-120"/>
              </a:rPr>
              <a:t>Lengh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8" name="橢圓 7">
            <a:extLst>
              <a:ext uri="{FF2B5EF4-FFF2-40B4-BE49-F238E27FC236}">
                <a16:creationId xmlns:a16="http://schemas.microsoft.com/office/drawing/2014/main" id="{7EA33219-D3E7-D7EA-E3AB-EC15924495B7}"/>
              </a:ext>
            </a:extLst>
          </p:cNvPr>
          <p:cNvSpPr/>
          <p:nvPr/>
        </p:nvSpPr>
        <p:spPr>
          <a:xfrm>
            <a:off x="258975" y="5129784"/>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Width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0" name="矩形: 圓角 9">
            <a:extLst>
              <a:ext uri="{FF2B5EF4-FFF2-40B4-BE49-F238E27FC236}">
                <a16:creationId xmlns:a16="http://schemas.microsoft.com/office/drawing/2014/main" id="{D2DA1FD0-0638-5BB8-D3CD-0314CEC280E4}"/>
              </a:ext>
            </a:extLst>
          </p:cNvPr>
          <p:cNvSpPr/>
          <p:nvPr/>
        </p:nvSpPr>
        <p:spPr>
          <a:xfrm>
            <a:off x="357351" y="2198037"/>
            <a:ext cx="1492469" cy="756745"/>
          </a:xfrm>
          <a:prstGeom prst="round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 = 1</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5" name="箭號: 向右 14">
            <a:extLst>
              <a:ext uri="{FF2B5EF4-FFF2-40B4-BE49-F238E27FC236}">
                <a16:creationId xmlns:a16="http://schemas.microsoft.com/office/drawing/2014/main" id="{24A1CCB0-AD95-38DC-03EC-E9A3755AED2A}"/>
              </a:ext>
            </a:extLst>
          </p:cNvPr>
          <p:cNvSpPr/>
          <p:nvPr/>
        </p:nvSpPr>
        <p:spPr>
          <a:xfrm>
            <a:off x="3191781" y="2954782"/>
            <a:ext cx="788276" cy="1850555"/>
          </a:xfrm>
          <a:prstGeom prst="rightArrow">
            <a:avLst/>
          </a:prstGeom>
          <a:solidFill>
            <a:srgbClr val="00B0F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2" name="橢圓 21">
            <a:extLst>
              <a:ext uri="{FF2B5EF4-FFF2-40B4-BE49-F238E27FC236}">
                <a16:creationId xmlns:a16="http://schemas.microsoft.com/office/drawing/2014/main" id="{B1E83FCA-4FEF-CBAD-B0F1-D50EDBB32737}"/>
              </a:ext>
            </a:extLst>
          </p:cNvPr>
          <p:cNvSpPr/>
          <p:nvPr/>
        </p:nvSpPr>
        <p:spPr>
          <a:xfrm>
            <a:off x="5938344" y="2179126"/>
            <a:ext cx="5738649" cy="2626211"/>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00919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en-US" altLang="zh-TW" sz="5400" dirty="0">
                <a:latin typeface="微軟正黑體" panose="020B0604030504040204" pitchFamily="34" charset="-120"/>
                <a:ea typeface="微軟正黑體" panose="020B0604030504040204" pitchFamily="34" charset="-120"/>
              </a:rPr>
              <a:t>PLA </a:t>
            </a:r>
            <a:r>
              <a:rPr lang="zh-TW" altLang="en-US" sz="5400" dirty="0">
                <a:latin typeface="微軟正黑體" panose="020B0604030504040204" pitchFamily="34" charset="-120"/>
                <a:ea typeface="微軟正黑體" panose="020B0604030504040204" pitchFamily="34" charset="-120"/>
              </a:rPr>
              <a:t>二元分類</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Setosa</a:t>
            </a:r>
          </a:p>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Versicolor</a:t>
            </a:r>
          </a:p>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Virginica</a:t>
            </a:r>
            <a:endParaRPr lang="zh-TW" altLang="en-US" sz="3000" dirty="0">
              <a:latin typeface="微軟正黑體" panose="020B0604030504040204" pitchFamily="34" charset="-120"/>
              <a:ea typeface="微軟正黑體" panose="020B0604030504040204" pitchFamily="34" charset="-120"/>
            </a:endParaRPr>
          </a:p>
        </p:txBody>
      </p:sp>
      <p:sp>
        <p:nvSpPr>
          <p:cNvPr id="4" name="文字方塊 3">
            <a:extLst>
              <a:ext uri="{FF2B5EF4-FFF2-40B4-BE49-F238E27FC236}">
                <a16:creationId xmlns:a16="http://schemas.microsoft.com/office/drawing/2014/main" id="{50DCB333-073F-8932-CACC-5783347F7F06}"/>
              </a:ext>
            </a:extLst>
          </p:cNvPr>
          <p:cNvSpPr txBox="1"/>
          <p:nvPr/>
        </p:nvSpPr>
        <p:spPr>
          <a:xfrm>
            <a:off x="9556006" y="2395642"/>
            <a:ext cx="1791698" cy="707886"/>
          </a:xfrm>
          <a:prstGeom prst="rect">
            <a:avLst/>
          </a:prstGeom>
          <a:noFill/>
        </p:spPr>
        <p:txBody>
          <a:bodyPr wrap="square">
            <a:spAutoFit/>
          </a:bodyPr>
          <a:lstStyle/>
          <a:p>
            <a:pPr algn="r"/>
            <a:r>
              <a:rPr lang="pl-PL" altLang="zh-TW" sz="2000" dirty="0">
                <a:latin typeface="微軟正黑體" panose="020B0604030504040204" pitchFamily="34" charset="-120"/>
                <a:ea typeface="微軟正黑體" panose="020B0604030504040204" pitchFamily="34" charset="-120"/>
              </a:rPr>
              <a:t>(W1,W2,W0)  (X1,X2,X0)</a:t>
            </a:r>
            <a:endParaRPr lang="en-US" altLang="zh-TW" sz="2000" dirty="0">
              <a:latin typeface="微軟正黑體" panose="020B0604030504040204" pitchFamily="34" charset="-120"/>
              <a:ea typeface="微軟正黑體" panose="020B0604030504040204" pitchFamily="34" charset="-120"/>
            </a:endParaRPr>
          </a:p>
        </p:txBody>
      </p:sp>
      <p:sp>
        <p:nvSpPr>
          <p:cNvPr id="5" name="投影片編號版面配置區 4">
            <a:extLst>
              <a:ext uri="{FF2B5EF4-FFF2-40B4-BE49-F238E27FC236}">
                <a16:creationId xmlns:a16="http://schemas.microsoft.com/office/drawing/2014/main" id="{B63D5F1D-5ED5-BAFB-2810-413B92B008C0}"/>
              </a:ext>
            </a:extLst>
          </p:cNvPr>
          <p:cNvSpPr>
            <a:spLocks noGrp="1"/>
          </p:cNvSpPr>
          <p:nvPr>
            <p:ph type="sldNum" sz="quarter" idx="12"/>
          </p:nvPr>
        </p:nvSpPr>
        <p:spPr/>
        <p:txBody>
          <a:bodyPr/>
          <a:lstStyle/>
          <a:p>
            <a:fld id="{B2DC25EE-239B-4C5F-AAD1-255A7D5F1EE2}" type="slidenum">
              <a:rPr lang="en-US" smtClean="0"/>
              <a:t>21</a:t>
            </a:fld>
            <a:endParaRPr lang="en-US" dirty="0"/>
          </a:p>
        </p:txBody>
      </p:sp>
      <p:sp>
        <p:nvSpPr>
          <p:cNvPr id="6" name="頁尾版面配置區 5">
            <a:extLst>
              <a:ext uri="{FF2B5EF4-FFF2-40B4-BE49-F238E27FC236}">
                <a16:creationId xmlns:a16="http://schemas.microsoft.com/office/drawing/2014/main" id="{D7F6CA80-3877-7948-1D77-E3F731979965}"/>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7" name="Picture 2" descr="414,054 Return Images, Stock Photos &amp; Vectors | Shutterstock">
            <a:hlinkClick r:id="rId3" action="ppaction://hlinksldjump"/>
            <a:extLst>
              <a:ext uri="{FF2B5EF4-FFF2-40B4-BE49-F238E27FC236}">
                <a16:creationId xmlns:a16="http://schemas.microsoft.com/office/drawing/2014/main" id="{EFEFA210-8E88-9C8C-7025-80BCE19322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880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Setosa</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4418070"/>
          </a:xfrm>
        </p:spPr>
        <p:txBody>
          <a:bodyPr>
            <a:normAutofit/>
          </a:bodyPr>
          <a:lstStyle/>
          <a:p>
            <a:r>
              <a:rPr lang="en-US" altLang="zh-TW" dirty="0">
                <a:latin typeface="微軟正黑體" panose="020B0604030504040204" pitchFamily="34" charset="-120"/>
                <a:ea typeface="微軟正黑體" panose="020B0604030504040204" pitchFamily="34" charset="-120"/>
              </a:rPr>
              <a:t>Setosa</a:t>
            </a:r>
            <a:r>
              <a:rPr lang="zh-TW" altLang="en-US" dirty="0">
                <a:latin typeface="微軟正黑體" panose="020B0604030504040204" pitchFamily="34" charset="-120"/>
                <a:ea typeface="微軟正黑體" panose="020B0604030504040204" pitchFamily="34" charset="-120"/>
              </a:rPr>
              <a:t>最容易區分</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初始權重 </a:t>
            </a:r>
            <a:r>
              <a:rPr lang="en-US" altLang="zh-TW" dirty="0">
                <a:latin typeface="微軟正黑體" panose="020B0604030504040204" pitchFamily="34" charset="-120"/>
                <a:ea typeface="微軟正黑體" panose="020B0604030504040204" pitchFamily="34" charset="-120"/>
              </a:rPr>
              <a:t>w0</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 np.array([0.,0.,0.])</a:t>
            </a:r>
          </a:p>
          <a:p>
            <a:r>
              <a:rPr lang="en-US" altLang="zh-TW" dirty="0">
                <a:latin typeface="微軟正黑體" panose="020B0604030504040204" pitchFamily="34" charset="-120"/>
                <a:ea typeface="微軟正黑體" panose="020B0604030504040204" pitchFamily="34" charset="-120"/>
              </a:rPr>
              <a:t>Learning Rate = 0.95</a:t>
            </a:r>
          </a:p>
          <a:p>
            <a:r>
              <a:rPr lang="en-US" altLang="zh-TW" dirty="0">
                <a:latin typeface="微軟正黑體" panose="020B0604030504040204" pitchFamily="34" charset="-120"/>
                <a:ea typeface="微軟正黑體" panose="020B0604030504040204" pitchFamily="34" charset="-120"/>
              </a:rPr>
              <a:t>Iters = 5</a:t>
            </a:r>
          </a:p>
          <a:p>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b="1" dirty="0">
                <a:latin typeface="微軟正黑體" panose="020B0604030504040204" pitchFamily="34" charset="-120"/>
                <a:ea typeface="微軟正黑體" panose="020B0604030504040204" pitchFamily="34" charset="-120"/>
              </a:rPr>
              <a:t>結果：很快就找到</a:t>
            </a:r>
            <a:r>
              <a:rPr lang="en-US" altLang="zh-TW" b="1" dirty="0">
                <a:latin typeface="微軟正黑體" panose="020B0604030504040204" pitchFamily="34" charset="-120"/>
                <a:ea typeface="微軟正黑體" panose="020B0604030504040204" pitchFamily="34" charset="-120"/>
              </a:rPr>
              <a:t>PLA</a:t>
            </a:r>
          </a:p>
          <a:p>
            <a:r>
              <a:rPr lang="en-US" altLang="zh-TW" dirty="0">
                <a:latin typeface="微軟正黑體" panose="020B0604030504040204" pitchFamily="34" charset="-120"/>
                <a:ea typeface="微軟正黑體" panose="020B0604030504040204" pitchFamily="34" charset="-120"/>
              </a:rPr>
              <a:t>Trained w4=np.array[-1.71, -2.945, 7.6 ]</a:t>
            </a:r>
          </a:p>
        </p:txBody>
      </p:sp>
      <p:pic>
        <p:nvPicPr>
          <p:cNvPr id="5" name="圖片 4" descr="一張含有 圖表 的圖片&#10;&#10;自動產生的描述">
            <a:extLst>
              <a:ext uri="{FF2B5EF4-FFF2-40B4-BE49-F238E27FC236}">
                <a16:creationId xmlns:a16="http://schemas.microsoft.com/office/drawing/2014/main" id="{46761912-6B7E-9442-811B-54F7681354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9432" y="2245489"/>
            <a:ext cx="5138938" cy="3950216"/>
          </a:xfrm>
          <a:prstGeom prst="rect">
            <a:avLst/>
          </a:prstGeom>
          <a:noFill/>
          <a:ln w="3175">
            <a:solidFill>
              <a:schemeClr val="tx1"/>
            </a:solidFill>
          </a:ln>
        </p:spPr>
      </p:pic>
      <p:sp>
        <p:nvSpPr>
          <p:cNvPr id="3" name="投影片編號版面配置區 2">
            <a:extLst>
              <a:ext uri="{FF2B5EF4-FFF2-40B4-BE49-F238E27FC236}">
                <a16:creationId xmlns:a16="http://schemas.microsoft.com/office/drawing/2014/main" id="{8F25729C-4648-E333-FDF5-24A35B243CF1}"/>
              </a:ext>
            </a:extLst>
          </p:cNvPr>
          <p:cNvSpPr>
            <a:spLocks noGrp="1"/>
          </p:cNvSpPr>
          <p:nvPr>
            <p:ph type="sldNum" sz="quarter" idx="12"/>
          </p:nvPr>
        </p:nvSpPr>
        <p:spPr/>
        <p:txBody>
          <a:bodyPr/>
          <a:lstStyle/>
          <a:p>
            <a:fld id="{B2DC25EE-239B-4C5F-AAD1-255A7D5F1EE2}" type="slidenum">
              <a:rPr lang="en-US" smtClean="0"/>
              <a:t>22</a:t>
            </a:fld>
            <a:endParaRPr lang="en-US" dirty="0"/>
          </a:p>
        </p:txBody>
      </p:sp>
      <p:sp>
        <p:nvSpPr>
          <p:cNvPr id="6" name="頁尾版面配置區 5">
            <a:extLst>
              <a:ext uri="{FF2B5EF4-FFF2-40B4-BE49-F238E27FC236}">
                <a16:creationId xmlns:a16="http://schemas.microsoft.com/office/drawing/2014/main" id="{6B1145A4-6EA7-6CDA-954F-D084C42DE9C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2198943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Setosa</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56303"/>
            <a:ext cx="4822686" cy="571283"/>
          </a:xfrm>
        </p:spPr>
        <p:txBody>
          <a:bodyPr>
            <a:normAutofit/>
          </a:bodyPr>
          <a:lstStyle/>
          <a:p>
            <a:r>
              <a:rPr lang="en-US" altLang="zh-TW" dirty="0">
                <a:latin typeface="微軟正黑體" panose="020B0604030504040204" pitchFamily="34" charset="-120"/>
                <a:ea typeface="微軟正黑體" panose="020B0604030504040204" pitchFamily="34" charset="-120"/>
              </a:rPr>
              <a:t>Iters =1 </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w=[-2.47 -2.85  5.7 ]</a:t>
            </a:r>
            <a:endParaRPr lang="zh-TW" altLang="en-US" dirty="0">
              <a:latin typeface="微軟正黑體" panose="020B0604030504040204" pitchFamily="34" charset="-120"/>
              <a:ea typeface="微軟正黑體" panose="020B0604030504040204" pitchFamily="34" charset="-120"/>
            </a:endParaRPr>
          </a:p>
        </p:txBody>
      </p:sp>
      <p:sp>
        <p:nvSpPr>
          <p:cNvPr id="7" name="內容版面配置區 3">
            <a:extLst>
              <a:ext uri="{FF2B5EF4-FFF2-40B4-BE49-F238E27FC236}">
                <a16:creationId xmlns:a16="http://schemas.microsoft.com/office/drawing/2014/main" id="{347E26A2-A846-2BD7-6849-67313D8CE8DF}"/>
              </a:ext>
            </a:extLst>
          </p:cNvPr>
          <p:cNvSpPr txBox="1">
            <a:spLocks/>
          </p:cNvSpPr>
          <p:nvPr/>
        </p:nvSpPr>
        <p:spPr>
          <a:xfrm>
            <a:off x="6790580" y="2056302"/>
            <a:ext cx="5222744" cy="57128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latin typeface="微軟正黑體" panose="020B0604030504040204" pitchFamily="34" charset="-120"/>
                <a:ea typeface="微軟正黑體" panose="020B0604030504040204" pitchFamily="34" charset="-120"/>
              </a:rPr>
              <a:t>Iters =2</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 w=[-1.71  -2.945  7.6 ]</a:t>
            </a:r>
            <a:endParaRPr lang="zh-TW" altLang="en-US" dirty="0">
              <a:latin typeface="微軟正黑體" panose="020B0604030504040204" pitchFamily="34" charset="-120"/>
              <a:ea typeface="微軟正黑體" panose="020B0604030504040204" pitchFamily="34" charset="-120"/>
            </a:endParaRPr>
          </a:p>
        </p:txBody>
      </p:sp>
      <p:sp>
        <p:nvSpPr>
          <p:cNvPr id="10" name="箭號: 向右 9">
            <a:extLst>
              <a:ext uri="{FF2B5EF4-FFF2-40B4-BE49-F238E27FC236}">
                <a16:creationId xmlns:a16="http://schemas.microsoft.com/office/drawing/2014/main" id="{32B6E853-9A6F-04E3-016B-A67DD65918A7}"/>
              </a:ext>
            </a:extLst>
          </p:cNvPr>
          <p:cNvSpPr/>
          <p:nvPr/>
        </p:nvSpPr>
        <p:spPr>
          <a:xfrm>
            <a:off x="5266132" y="3689131"/>
            <a:ext cx="1313793" cy="966952"/>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pic>
        <p:nvPicPr>
          <p:cNvPr id="5" name="圖片 4" descr="一張含有 圖表 的圖片&#10;&#10;自動產生的描述">
            <a:extLst>
              <a:ext uri="{FF2B5EF4-FFF2-40B4-BE49-F238E27FC236}">
                <a16:creationId xmlns:a16="http://schemas.microsoft.com/office/drawing/2014/main" id="{D2FC419D-F4F7-4B4C-E636-56FC15AA99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84" y="2627585"/>
            <a:ext cx="4197657" cy="3600000"/>
          </a:xfrm>
          <a:prstGeom prst="rect">
            <a:avLst/>
          </a:prstGeom>
          <a:noFill/>
          <a:ln w="3175">
            <a:solidFill>
              <a:schemeClr val="tx1"/>
            </a:solidFill>
          </a:ln>
        </p:spPr>
      </p:pic>
      <p:pic>
        <p:nvPicPr>
          <p:cNvPr id="11" name="圖片 10" descr="一張含有 圖表 的圖片&#10;&#10;自動產生的描述">
            <a:extLst>
              <a:ext uri="{FF2B5EF4-FFF2-40B4-BE49-F238E27FC236}">
                <a16:creationId xmlns:a16="http://schemas.microsoft.com/office/drawing/2014/main" id="{441405BB-A5BC-8FF3-917A-A02994A115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7216" y="2627585"/>
            <a:ext cx="4197657" cy="3600000"/>
          </a:xfrm>
          <a:prstGeom prst="rect">
            <a:avLst/>
          </a:prstGeom>
          <a:noFill/>
          <a:ln w="3175">
            <a:solidFill>
              <a:schemeClr val="tx1"/>
            </a:solidFill>
          </a:ln>
        </p:spPr>
      </p:pic>
      <p:sp>
        <p:nvSpPr>
          <p:cNvPr id="12" name="內容版面配置區 3">
            <a:extLst>
              <a:ext uri="{FF2B5EF4-FFF2-40B4-BE49-F238E27FC236}">
                <a16:creationId xmlns:a16="http://schemas.microsoft.com/office/drawing/2014/main" id="{02A0B3B4-1E37-FAA9-4FDC-A2A8A07F43A4}"/>
              </a:ext>
            </a:extLst>
          </p:cNvPr>
          <p:cNvSpPr txBox="1">
            <a:spLocks/>
          </p:cNvSpPr>
          <p:nvPr/>
        </p:nvSpPr>
        <p:spPr>
          <a:xfrm>
            <a:off x="578734" y="6227585"/>
            <a:ext cx="4822686" cy="57128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dirty="0">
                <a:latin typeface="微軟正黑體" panose="020B0604030504040204" pitchFamily="34" charset="-120"/>
                <a:ea typeface="微軟正黑體" panose="020B0604030504040204" pitchFamily="34" charset="-120"/>
              </a:rPr>
              <a:t>Y = (-2.47x1)+(-2.85x2)+5.7</a:t>
            </a:r>
            <a:endParaRPr lang="zh-TW" altLang="en-US" dirty="0">
              <a:latin typeface="微軟正黑體" panose="020B0604030504040204" pitchFamily="34" charset="-120"/>
              <a:ea typeface="微軟正黑體" panose="020B0604030504040204" pitchFamily="34" charset="-120"/>
            </a:endParaRPr>
          </a:p>
        </p:txBody>
      </p:sp>
      <p:sp>
        <p:nvSpPr>
          <p:cNvPr id="13" name="內容版面配置區 3">
            <a:extLst>
              <a:ext uri="{FF2B5EF4-FFF2-40B4-BE49-F238E27FC236}">
                <a16:creationId xmlns:a16="http://schemas.microsoft.com/office/drawing/2014/main" id="{E23EC30C-CC51-D18B-6DEC-1010AF8D75F9}"/>
              </a:ext>
            </a:extLst>
          </p:cNvPr>
          <p:cNvSpPr txBox="1">
            <a:spLocks/>
          </p:cNvSpPr>
          <p:nvPr/>
        </p:nvSpPr>
        <p:spPr>
          <a:xfrm>
            <a:off x="1294783" y="3205125"/>
            <a:ext cx="1038514" cy="4840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(0, 2.0)</a:t>
            </a:r>
            <a:endParaRPr lang="zh-TW" altLang="en-US" sz="2000" dirty="0">
              <a:latin typeface="微軟正黑體" panose="020B0604030504040204" pitchFamily="34" charset="-120"/>
              <a:ea typeface="微軟正黑體" panose="020B0604030504040204" pitchFamily="34" charset="-120"/>
            </a:endParaRPr>
          </a:p>
        </p:txBody>
      </p:sp>
      <p:sp>
        <p:nvSpPr>
          <p:cNvPr id="14" name="內容版面配置區 3">
            <a:extLst>
              <a:ext uri="{FF2B5EF4-FFF2-40B4-BE49-F238E27FC236}">
                <a16:creationId xmlns:a16="http://schemas.microsoft.com/office/drawing/2014/main" id="{72A437AF-52D5-D0D0-0CD1-24E6BF77BB11}"/>
              </a:ext>
            </a:extLst>
          </p:cNvPr>
          <p:cNvSpPr txBox="1">
            <a:spLocks/>
          </p:cNvSpPr>
          <p:nvPr/>
        </p:nvSpPr>
        <p:spPr>
          <a:xfrm>
            <a:off x="2081658" y="5359216"/>
            <a:ext cx="1476708" cy="484006"/>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(2.31, 0)</a:t>
            </a:r>
            <a:endParaRPr lang="zh-TW" altLang="en-US" sz="2000" dirty="0">
              <a:latin typeface="微軟正黑體" panose="020B0604030504040204" pitchFamily="34" charset="-120"/>
              <a:ea typeface="微軟正黑體" panose="020B0604030504040204" pitchFamily="34" charset="-120"/>
            </a:endParaRPr>
          </a:p>
        </p:txBody>
      </p:sp>
      <p:sp>
        <p:nvSpPr>
          <p:cNvPr id="15" name="內容版面配置區 3">
            <a:extLst>
              <a:ext uri="{FF2B5EF4-FFF2-40B4-BE49-F238E27FC236}">
                <a16:creationId xmlns:a16="http://schemas.microsoft.com/office/drawing/2014/main" id="{2395C263-1999-1298-3937-908E0D31A832}"/>
              </a:ext>
            </a:extLst>
          </p:cNvPr>
          <p:cNvSpPr txBox="1">
            <a:spLocks/>
          </p:cNvSpPr>
          <p:nvPr/>
        </p:nvSpPr>
        <p:spPr>
          <a:xfrm>
            <a:off x="6790580" y="6227585"/>
            <a:ext cx="4822686" cy="57128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dirty="0">
                <a:latin typeface="微軟正黑體" panose="020B0604030504040204" pitchFamily="34" charset="-120"/>
                <a:ea typeface="微軟正黑體" panose="020B0604030504040204" pitchFamily="34" charset="-120"/>
              </a:rPr>
              <a:t>Y = (-1.71x1)+(-2.945x2)+7.6</a:t>
            </a:r>
            <a:endParaRPr lang="zh-TW" altLang="en-US" dirty="0">
              <a:latin typeface="微軟正黑體" panose="020B0604030504040204" pitchFamily="34" charset="-120"/>
              <a:ea typeface="微軟正黑體" panose="020B0604030504040204" pitchFamily="34" charset="-120"/>
            </a:endParaRPr>
          </a:p>
        </p:txBody>
      </p:sp>
      <p:sp>
        <p:nvSpPr>
          <p:cNvPr id="16" name="內容版面配置區 3">
            <a:extLst>
              <a:ext uri="{FF2B5EF4-FFF2-40B4-BE49-F238E27FC236}">
                <a16:creationId xmlns:a16="http://schemas.microsoft.com/office/drawing/2014/main" id="{1E8A2D3C-4EFB-6C05-C924-B4732C7FFB37}"/>
              </a:ext>
            </a:extLst>
          </p:cNvPr>
          <p:cNvSpPr txBox="1">
            <a:spLocks/>
          </p:cNvSpPr>
          <p:nvPr/>
        </p:nvSpPr>
        <p:spPr>
          <a:xfrm>
            <a:off x="7564203" y="2803407"/>
            <a:ext cx="1243465" cy="53888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(0, 2.58)</a:t>
            </a:r>
            <a:endParaRPr lang="zh-TW" altLang="en-US" sz="2000" dirty="0">
              <a:latin typeface="微軟正黑體" panose="020B0604030504040204" pitchFamily="34" charset="-120"/>
              <a:ea typeface="微軟正黑體" panose="020B0604030504040204" pitchFamily="34" charset="-120"/>
            </a:endParaRPr>
          </a:p>
        </p:txBody>
      </p:sp>
      <p:sp>
        <p:nvSpPr>
          <p:cNvPr id="17" name="內容版面配置區 3">
            <a:extLst>
              <a:ext uri="{FF2B5EF4-FFF2-40B4-BE49-F238E27FC236}">
                <a16:creationId xmlns:a16="http://schemas.microsoft.com/office/drawing/2014/main" id="{4CB7C994-B49E-99F9-7CB3-A57D53E30656}"/>
              </a:ext>
            </a:extLst>
          </p:cNvPr>
          <p:cNvSpPr txBox="1">
            <a:spLocks/>
          </p:cNvSpPr>
          <p:nvPr/>
        </p:nvSpPr>
        <p:spPr>
          <a:xfrm>
            <a:off x="9201923" y="5411073"/>
            <a:ext cx="1243465" cy="43214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(4.44, 0)</a:t>
            </a:r>
            <a:endParaRPr lang="zh-TW" altLang="en-US" sz="2000"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E12DC3E0-2470-0A56-6BE9-93D423422E79}"/>
              </a:ext>
            </a:extLst>
          </p:cNvPr>
          <p:cNvSpPr txBox="1"/>
          <p:nvPr/>
        </p:nvSpPr>
        <p:spPr>
          <a:xfrm>
            <a:off x="1115568" y="1528162"/>
            <a:ext cx="2681609" cy="400110"/>
          </a:xfrm>
          <a:prstGeom prst="rect">
            <a:avLst/>
          </a:prstGeom>
          <a:noFill/>
        </p:spPr>
        <p:txBody>
          <a:bodyPr wrap="square">
            <a:spAutoFit/>
          </a:bodyPr>
          <a:lstStyle/>
          <a:p>
            <a:r>
              <a:rPr lang="en-US" altLang="zh-TW" sz="2000" dirty="0">
                <a:latin typeface="微軟正黑體" panose="020B0604030504040204" pitchFamily="34" charset="-120"/>
                <a:ea typeface="微軟正黑體" panose="020B0604030504040204" pitchFamily="34" charset="-120"/>
              </a:rPr>
              <a:t>Setosa</a:t>
            </a:r>
            <a:r>
              <a:rPr lang="zh-TW" altLang="en-US" sz="2000" dirty="0">
                <a:latin typeface="微軟正黑體" panose="020B0604030504040204" pitchFamily="34" charset="-120"/>
                <a:ea typeface="微軟正黑體" panose="020B0604030504040204" pitchFamily="34" charset="-120"/>
              </a:rPr>
              <a:t>為</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；其他為</a:t>
            </a:r>
            <a:r>
              <a:rPr lang="en-US" altLang="zh-TW" sz="2000" dirty="0">
                <a:latin typeface="微軟正黑體" panose="020B0604030504040204" pitchFamily="34" charset="-120"/>
                <a:ea typeface="微軟正黑體" panose="020B0604030504040204" pitchFamily="34" charset="-120"/>
              </a:rPr>
              <a:t>0</a:t>
            </a:r>
          </a:p>
        </p:txBody>
      </p:sp>
    </p:spTree>
    <p:extLst>
      <p:ext uri="{BB962C8B-B14F-4D97-AF65-F5344CB8AC3E}">
        <p14:creationId xmlns:p14="http://schemas.microsoft.com/office/powerpoint/2010/main" val="462857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startAt="2"/>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Versicolor</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4612511"/>
          </a:xfrm>
        </p:spPr>
        <p:txBody>
          <a:bodyPr>
            <a:normAutofit/>
          </a:bodyPr>
          <a:lstStyle/>
          <a:p>
            <a:r>
              <a:rPr lang="en-US" altLang="zh-TW" dirty="0">
                <a:latin typeface="微軟正黑體" panose="020B0604030504040204" pitchFamily="34" charset="-120"/>
                <a:ea typeface="微軟正黑體" panose="020B0604030504040204" pitchFamily="34" charset="-120"/>
              </a:rPr>
              <a:t>Versicolor</a:t>
            </a:r>
            <a:r>
              <a:rPr lang="zh-TW" altLang="en-US" dirty="0">
                <a:latin typeface="微軟正黑體" panose="020B0604030504040204" pitchFamily="34" charset="-120"/>
                <a:ea typeface="微軟正黑體" panose="020B0604030504040204" pitchFamily="34" charset="-120"/>
              </a:rPr>
              <a:t>與</a:t>
            </a:r>
            <a:r>
              <a:rPr lang="en-US" altLang="zh-TW" dirty="0">
                <a:latin typeface="微軟正黑體" panose="020B0604030504040204" pitchFamily="34" charset="-120"/>
                <a:ea typeface="微軟正黑體" panose="020B0604030504040204" pitchFamily="34" charset="-120"/>
              </a:rPr>
              <a:t>Virginica</a:t>
            </a:r>
            <a:r>
              <a:rPr lang="zh-TW" altLang="en-US" dirty="0">
                <a:latin typeface="微軟正黑體" panose="020B0604030504040204" pitchFamily="34" charset="-120"/>
                <a:ea typeface="微軟正黑體" panose="020B0604030504040204" pitchFamily="34" charset="-120"/>
              </a:rPr>
              <a:t>較難區分</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 分為三階段調整權重</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第一階段</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w0</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 np.array([0.,0.,0.])</a:t>
            </a:r>
            <a:r>
              <a:rPr lang="zh-TW" altLang="en-US" dirty="0">
                <a:latin typeface="微軟正黑體" panose="020B0604030504040204" pitchFamily="34" charset="-120"/>
                <a:ea typeface="微軟正黑體" panose="020B0604030504040204" pitchFamily="34" charset="-120"/>
              </a:rPr>
              <a:t>；</a:t>
            </a:r>
            <a:r>
              <a:rPr lang="en-US" altLang="zh-TW" b="1" dirty="0">
                <a:latin typeface="微軟正黑體" panose="020B0604030504040204" pitchFamily="34" charset="-120"/>
                <a:ea typeface="微軟正黑體" panose="020B0604030504040204" pitchFamily="34" charset="-120"/>
              </a:rPr>
              <a:t>Learning Rate = 0.1</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Iters = 300</a:t>
            </a:r>
          </a:p>
          <a:p>
            <a:r>
              <a:rPr lang="zh-TW" altLang="en-US" dirty="0">
                <a:latin typeface="微軟正黑體" panose="020B0604030504040204" pitchFamily="34" charset="-120"/>
                <a:ea typeface="微軟正黑體" panose="020B0604030504040204" pitchFamily="34" charset="-120"/>
              </a:rPr>
              <a:t>第二階段</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w300=[-1.42 -5.81 16.  ]</a:t>
            </a:r>
            <a:r>
              <a:rPr lang="zh-TW" altLang="en-US" dirty="0">
                <a:latin typeface="微軟正黑體" panose="020B0604030504040204" pitchFamily="34" charset="-120"/>
                <a:ea typeface="微軟正黑體" panose="020B0604030504040204" pitchFamily="34" charset="-120"/>
              </a:rPr>
              <a:t> ；</a:t>
            </a:r>
            <a:r>
              <a:rPr lang="en-US" altLang="zh-TW" b="1" dirty="0">
                <a:latin typeface="微軟正黑體" panose="020B0604030504040204" pitchFamily="34" charset="-120"/>
                <a:ea typeface="微軟正黑體" panose="020B0604030504040204" pitchFamily="34" charset="-120"/>
              </a:rPr>
              <a:t>Learning Rate = 0.01</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Iters = 300</a:t>
            </a:r>
          </a:p>
          <a:p>
            <a:r>
              <a:rPr lang="zh-TW" altLang="en-US" dirty="0">
                <a:latin typeface="微軟正黑體" panose="020B0604030504040204" pitchFamily="34" charset="-120"/>
                <a:ea typeface="微軟正黑體" panose="020B0604030504040204" pitchFamily="34" charset="-120"/>
              </a:rPr>
              <a:t>第三階段</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w600=[-1.872 -4.205 16.08 ]</a:t>
            </a:r>
            <a:r>
              <a:rPr lang="zh-TW" altLang="en-US" dirty="0">
                <a:latin typeface="微軟正黑體" panose="020B0604030504040204" pitchFamily="34" charset="-120"/>
                <a:ea typeface="微軟正黑體" panose="020B0604030504040204" pitchFamily="34" charset="-120"/>
              </a:rPr>
              <a:t>；</a:t>
            </a:r>
            <a:r>
              <a:rPr lang="en-US" altLang="zh-TW" b="1" dirty="0">
                <a:latin typeface="微軟正黑體" panose="020B0604030504040204" pitchFamily="34" charset="-120"/>
                <a:ea typeface="微軟正黑體" panose="020B0604030504040204" pitchFamily="34" charset="-120"/>
              </a:rPr>
              <a:t>Learning Rate = 0.001</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Iters = 300</a:t>
            </a:r>
          </a:p>
          <a:p>
            <a:r>
              <a:rPr lang="zh-TW" altLang="en-US" dirty="0">
                <a:latin typeface="微軟正黑體" panose="020B0604030504040204" pitchFamily="34" charset="-120"/>
                <a:ea typeface="微軟正黑體" panose="020B0604030504040204" pitchFamily="34" charset="-120"/>
              </a:rPr>
              <a:t>最終權重 </a:t>
            </a:r>
            <a:r>
              <a:rPr lang="en-US" altLang="zh-TW" dirty="0">
                <a:latin typeface="微軟正黑體" panose="020B0604030504040204" pitchFamily="34" charset="-120"/>
                <a:ea typeface="微軟正黑體" panose="020B0604030504040204" pitchFamily="34" charset="-120"/>
              </a:rPr>
              <a:t>w900=[-1.8486 -4.1222 16.074 ]</a:t>
            </a:r>
          </a:p>
        </p:txBody>
      </p:sp>
      <p:sp>
        <p:nvSpPr>
          <p:cNvPr id="3" name="投影片編號版面配置區 2">
            <a:extLst>
              <a:ext uri="{FF2B5EF4-FFF2-40B4-BE49-F238E27FC236}">
                <a16:creationId xmlns:a16="http://schemas.microsoft.com/office/drawing/2014/main" id="{BD5F0F35-3105-120E-3F75-05F8F37E0BE7}"/>
              </a:ext>
            </a:extLst>
          </p:cNvPr>
          <p:cNvSpPr>
            <a:spLocks noGrp="1"/>
          </p:cNvSpPr>
          <p:nvPr>
            <p:ph type="sldNum" sz="quarter" idx="12"/>
          </p:nvPr>
        </p:nvSpPr>
        <p:spPr/>
        <p:txBody>
          <a:bodyPr/>
          <a:lstStyle/>
          <a:p>
            <a:fld id="{B2DC25EE-239B-4C5F-AAD1-255A7D5F1EE2}" type="slidenum">
              <a:rPr lang="en-US" smtClean="0"/>
              <a:t>24</a:t>
            </a:fld>
            <a:endParaRPr lang="en-US" dirty="0"/>
          </a:p>
        </p:txBody>
      </p:sp>
    </p:spTree>
    <p:extLst>
      <p:ext uri="{BB962C8B-B14F-4D97-AF65-F5344CB8AC3E}">
        <p14:creationId xmlns:p14="http://schemas.microsoft.com/office/powerpoint/2010/main" val="1788813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startAt="2"/>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Versicolor</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263172" y="2159577"/>
            <a:ext cx="3657188" cy="1239354"/>
          </a:xfrm>
        </p:spPr>
        <p:txBody>
          <a:bodyPr>
            <a:noAutofit/>
          </a:bodyPr>
          <a:lstStyle/>
          <a:p>
            <a:r>
              <a:rPr lang="en-US" altLang="zh-TW" sz="1800" dirty="0">
                <a:latin typeface="微軟正黑體" panose="020B0604030504040204" pitchFamily="34" charset="-120"/>
                <a:ea typeface="微軟正黑體" panose="020B0604030504040204" pitchFamily="34" charset="-120"/>
              </a:rPr>
              <a:t>Iters =300</a:t>
            </a:r>
          </a:p>
          <a:p>
            <a:r>
              <a:rPr lang="en-US" altLang="zh-TW" sz="1800" dirty="0">
                <a:latin typeface="微軟正黑體" panose="020B0604030504040204" pitchFamily="34" charset="-120"/>
                <a:ea typeface="微軟正黑體" panose="020B0604030504040204" pitchFamily="34" charset="-120"/>
              </a:rPr>
              <a:t>w=[-1.42 -5.81 16.  ] </a:t>
            </a:r>
          </a:p>
          <a:p>
            <a:r>
              <a:rPr lang="en-US" altLang="zh-TW" sz="1800" dirty="0">
                <a:latin typeface="微軟正黑體" panose="020B0604030504040204" pitchFamily="34" charset="-120"/>
                <a:ea typeface="微軟正黑體" panose="020B0604030504040204" pitchFamily="34" charset="-120"/>
              </a:rPr>
              <a:t>Y = (-1.42x1)+(-5.81x2)+16.0</a:t>
            </a:r>
            <a:endParaRPr lang="zh-TW" altLang="en-US" sz="1800" dirty="0">
              <a:latin typeface="微軟正黑體" panose="020B0604030504040204" pitchFamily="34" charset="-120"/>
              <a:ea typeface="微軟正黑體" panose="020B0604030504040204" pitchFamily="34" charset="-120"/>
            </a:endParaRPr>
          </a:p>
        </p:txBody>
      </p:sp>
      <p:sp>
        <p:nvSpPr>
          <p:cNvPr id="7" name="內容版面配置區 3">
            <a:extLst>
              <a:ext uri="{FF2B5EF4-FFF2-40B4-BE49-F238E27FC236}">
                <a16:creationId xmlns:a16="http://schemas.microsoft.com/office/drawing/2014/main" id="{347E26A2-A846-2BD7-6849-67313D8CE8DF}"/>
              </a:ext>
            </a:extLst>
          </p:cNvPr>
          <p:cNvSpPr txBox="1">
            <a:spLocks/>
          </p:cNvSpPr>
          <p:nvPr/>
        </p:nvSpPr>
        <p:spPr>
          <a:xfrm>
            <a:off x="4363500" y="2159577"/>
            <a:ext cx="3803039" cy="123935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1800" dirty="0">
                <a:latin typeface="微軟正黑體" panose="020B0604030504040204" pitchFamily="34" charset="-120"/>
                <a:ea typeface="微軟正黑體" panose="020B0604030504040204" pitchFamily="34" charset="-120"/>
              </a:rPr>
              <a:t>Iters =600</a:t>
            </a:r>
          </a:p>
          <a:p>
            <a:r>
              <a:rPr lang="en-US" altLang="zh-TW" sz="1800" dirty="0">
                <a:latin typeface="微軟正黑體" panose="020B0604030504040204" pitchFamily="34" charset="-120"/>
                <a:ea typeface="微軟正黑體" panose="020B0604030504040204" pitchFamily="34" charset="-120"/>
              </a:rPr>
              <a:t>W=[-1.872 -4.205 16.08 ]</a:t>
            </a:r>
          </a:p>
          <a:p>
            <a:r>
              <a:rPr lang="en-US" altLang="zh-TW" sz="1800" dirty="0">
                <a:latin typeface="微軟正黑體" panose="020B0604030504040204" pitchFamily="34" charset="-120"/>
                <a:ea typeface="微軟正黑體" panose="020B0604030504040204" pitchFamily="34" charset="-120"/>
              </a:rPr>
              <a:t>Y = (-1.87x1)+(-4.21x2)+16.08</a:t>
            </a:r>
            <a:endParaRPr lang="zh-TW" altLang="en-US" sz="1800" dirty="0">
              <a:latin typeface="微軟正黑體" panose="020B0604030504040204" pitchFamily="34" charset="-120"/>
              <a:ea typeface="微軟正黑體" panose="020B0604030504040204" pitchFamily="34" charset="-120"/>
            </a:endParaRPr>
          </a:p>
        </p:txBody>
      </p:sp>
      <p:sp>
        <p:nvSpPr>
          <p:cNvPr id="29" name="內容版面配置區 3">
            <a:extLst>
              <a:ext uri="{FF2B5EF4-FFF2-40B4-BE49-F238E27FC236}">
                <a16:creationId xmlns:a16="http://schemas.microsoft.com/office/drawing/2014/main" id="{F99C04C8-7B1E-89A0-7445-62810861C4F0}"/>
              </a:ext>
            </a:extLst>
          </p:cNvPr>
          <p:cNvSpPr txBox="1">
            <a:spLocks/>
          </p:cNvSpPr>
          <p:nvPr/>
        </p:nvSpPr>
        <p:spPr>
          <a:xfrm>
            <a:off x="8376745" y="2159577"/>
            <a:ext cx="3720662" cy="123935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1800" dirty="0">
                <a:latin typeface="微軟正黑體" panose="020B0604030504040204" pitchFamily="34" charset="-120"/>
                <a:ea typeface="微軟正黑體" panose="020B0604030504040204" pitchFamily="34" charset="-120"/>
              </a:rPr>
              <a:t>Iters =900</a:t>
            </a:r>
          </a:p>
          <a:p>
            <a:r>
              <a:rPr lang="en-US" altLang="zh-TW" sz="1800" dirty="0">
                <a:latin typeface="微軟正黑體" panose="020B0604030504040204" pitchFamily="34" charset="-120"/>
                <a:ea typeface="微軟正黑體" panose="020B0604030504040204" pitchFamily="34" charset="-120"/>
              </a:rPr>
              <a:t>w=[-1.8486 -4.1222 16.074 ]</a:t>
            </a:r>
          </a:p>
          <a:p>
            <a:r>
              <a:rPr lang="en-US" altLang="zh-TW" sz="1800" dirty="0">
                <a:latin typeface="微軟正黑體" panose="020B0604030504040204" pitchFamily="34" charset="-120"/>
                <a:ea typeface="微軟正黑體" panose="020B0604030504040204" pitchFamily="34" charset="-120"/>
              </a:rPr>
              <a:t>Y = (-1.85x1)+(-4.12x2)+16.07</a:t>
            </a:r>
            <a:endParaRPr lang="zh-TW" altLang="en-US" sz="1800" dirty="0">
              <a:latin typeface="微軟正黑體" panose="020B0604030504040204" pitchFamily="34" charset="-120"/>
              <a:ea typeface="微軟正黑體" panose="020B0604030504040204" pitchFamily="34" charset="-120"/>
            </a:endParaRPr>
          </a:p>
          <a:p>
            <a:endParaRPr lang="zh-TW" altLang="en-US" sz="1800" dirty="0">
              <a:latin typeface="微軟正黑體" panose="020B0604030504040204" pitchFamily="34" charset="-120"/>
              <a:ea typeface="微軟正黑體" panose="020B0604030504040204" pitchFamily="34" charset="-120"/>
            </a:endParaRPr>
          </a:p>
        </p:txBody>
      </p:sp>
      <p:pic>
        <p:nvPicPr>
          <p:cNvPr id="5" name="圖片 4" descr="一張含有 圖表 的圖片&#10;&#10;自動產生的描述">
            <a:extLst>
              <a:ext uri="{FF2B5EF4-FFF2-40B4-BE49-F238E27FC236}">
                <a16:creationId xmlns:a16="http://schemas.microsoft.com/office/drawing/2014/main" id="{496C5156-0654-9A86-9F11-2F4E70CDB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173" y="3429000"/>
            <a:ext cx="3465000" cy="2880000"/>
          </a:xfrm>
          <a:prstGeom prst="rect">
            <a:avLst/>
          </a:prstGeom>
          <a:noFill/>
          <a:ln w="3175">
            <a:solidFill>
              <a:schemeClr val="tx1"/>
            </a:solidFill>
          </a:ln>
        </p:spPr>
      </p:pic>
      <p:pic>
        <p:nvPicPr>
          <p:cNvPr id="8" name="圖片 7" descr="一張含有 圖表 的圖片&#10;&#10;自動產生的描述">
            <a:extLst>
              <a:ext uri="{FF2B5EF4-FFF2-40B4-BE49-F238E27FC236}">
                <a16:creationId xmlns:a16="http://schemas.microsoft.com/office/drawing/2014/main" id="{FD943A76-128B-A38A-6BB3-E7A49109A6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3500" y="3429000"/>
            <a:ext cx="3465000" cy="2880000"/>
          </a:xfrm>
          <a:prstGeom prst="rect">
            <a:avLst/>
          </a:prstGeom>
          <a:noFill/>
          <a:ln w="3175">
            <a:solidFill>
              <a:schemeClr val="tx1"/>
            </a:solidFill>
          </a:ln>
        </p:spPr>
      </p:pic>
      <p:pic>
        <p:nvPicPr>
          <p:cNvPr id="10" name="圖片 9" descr="一張含有 圖表 的圖片&#10;&#10;自動產生的描述">
            <a:extLst>
              <a:ext uri="{FF2B5EF4-FFF2-40B4-BE49-F238E27FC236}">
                <a16:creationId xmlns:a16="http://schemas.microsoft.com/office/drawing/2014/main" id="{42BBD480-FE50-2F35-6A01-5A2FF93628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6745" y="3429000"/>
            <a:ext cx="3465000" cy="2880000"/>
          </a:xfrm>
          <a:prstGeom prst="rect">
            <a:avLst/>
          </a:prstGeom>
          <a:noFill/>
          <a:ln w="3175">
            <a:solidFill>
              <a:schemeClr val="tx1"/>
            </a:solidFill>
          </a:ln>
        </p:spPr>
      </p:pic>
      <p:sp>
        <p:nvSpPr>
          <p:cNvPr id="11" name="內容版面配置區 3">
            <a:extLst>
              <a:ext uri="{FF2B5EF4-FFF2-40B4-BE49-F238E27FC236}">
                <a16:creationId xmlns:a16="http://schemas.microsoft.com/office/drawing/2014/main" id="{FEBB1A08-B7C8-E7AD-29AF-E639BB3B3955}"/>
              </a:ext>
            </a:extLst>
          </p:cNvPr>
          <p:cNvSpPr txBox="1">
            <a:spLocks/>
          </p:cNvSpPr>
          <p:nvPr/>
        </p:nvSpPr>
        <p:spPr>
          <a:xfrm>
            <a:off x="263172" y="6309000"/>
            <a:ext cx="3464999" cy="4840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(11.27, 0) </a:t>
            </a:r>
            <a:r>
              <a:rPr lang="zh-TW" altLang="en-US" sz="2000" dirty="0">
                <a:latin typeface="微軟正黑體" panose="020B0604030504040204" pitchFamily="34" charset="-120"/>
                <a:ea typeface="微軟正黑體" panose="020B0604030504040204" pitchFamily="34" charset="-120"/>
              </a:rPr>
              <a:t>；</a:t>
            </a:r>
            <a:r>
              <a:rPr lang="en-US" altLang="zh-TW" sz="2000" dirty="0">
                <a:latin typeface="微軟正黑體" panose="020B0604030504040204" pitchFamily="34" charset="-120"/>
                <a:ea typeface="微軟正黑體" panose="020B0604030504040204" pitchFamily="34" charset="-120"/>
              </a:rPr>
              <a:t>(0, 2.75)</a:t>
            </a:r>
            <a:endParaRPr lang="zh-TW" altLang="en-US" sz="2000" dirty="0">
              <a:latin typeface="微軟正黑體" panose="020B0604030504040204" pitchFamily="34" charset="-120"/>
              <a:ea typeface="微軟正黑體" panose="020B0604030504040204" pitchFamily="34" charset="-120"/>
            </a:endParaRPr>
          </a:p>
        </p:txBody>
      </p:sp>
      <p:sp>
        <p:nvSpPr>
          <p:cNvPr id="12" name="內容版面配置區 3">
            <a:extLst>
              <a:ext uri="{FF2B5EF4-FFF2-40B4-BE49-F238E27FC236}">
                <a16:creationId xmlns:a16="http://schemas.microsoft.com/office/drawing/2014/main" id="{D843C452-373E-B782-FC80-4832E68201CC}"/>
              </a:ext>
            </a:extLst>
          </p:cNvPr>
          <p:cNvSpPr txBox="1">
            <a:spLocks/>
          </p:cNvSpPr>
          <p:nvPr/>
        </p:nvSpPr>
        <p:spPr>
          <a:xfrm>
            <a:off x="4363501" y="6309000"/>
            <a:ext cx="3464999" cy="4840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(8.59, 0) </a:t>
            </a:r>
            <a:r>
              <a:rPr lang="zh-TW" altLang="en-US" sz="2000" dirty="0">
                <a:latin typeface="微軟正黑體" panose="020B0604030504040204" pitchFamily="34" charset="-120"/>
                <a:ea typeface="微軟正黑體" panose="020B0604030504040204" pitchFamily="34" charset="-120"/>
              </a:rPr>
              <a:t>；</a:t>
            </a:r>
            <a:r>
              <a:rPr lang="en-US" altLang="zh-TW" sz="2000" dirty="0">
                <a:latin typeface="微軟正黑體" panose="020B0604030504040204" pitchFamily="34" charset="-120"/>
                <a:ea typeface="微軟正黑體" panose="020B0604030504040204" pitchFamily="34" charset="-120"/>
              </a:rPr>
              <a:t>(0, 3.82)</a:t>
            </a:r>
            <a:endParaRPr lang="zh-TW" altLang="en-US" sz="2000" dirty="0">
              <a:latin typeface="微軟正黑體" panose="020B0604030504040204" pitchFamily="34" charset="-120"/>
              <a:ea typeface="微軟正黑體" panose="020B0604030504040204" pitchFamily="34" charset="-120"/>
            </a:endParaRPr>
          </a:p>
        </p:txBody>
      </p:sp>
      <p:sp>
        <p:nvSpPr>
          <p:cNvPr id="13" name="內容版面配置區 3">
            <a:extLst>
              <a:ext uri="{FF2B5EF4-FFF2-40B4-BE49-F238E27FC236}">
                <a16:creationId xmlns:a16="http://schemas.microsoft.com/office/drawing/2014/main" id="{EF029837-7BBD-59D7-92F4-5B2F0B6370E5}"/>
              </a:ext>
            </a:extLst>
          </p:cNvPr>
          <p:cNvSpPr txBox="1">
            <a:spLocks/>
          </p:cNvSpPr>
          <p:nvPr/>
        </p:nvSpPr>
        <p:spPr>
          <a:xfrm>
            <a:off x="8376745" y="6310326"/>
            <a:ext cx="3464999" cy="4840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(8.7, 0) </a:t>
            </a:r>
            <a:r>
              <a:rPr lang="zh-TW" altLang="en-US" sz="2000" dirty="0">
                <a:latin typeface="微軟正黑體" panose="020B0604030504040204" pitchFamily="34" charset="-120"/>
                <a:ea typeface="微軟正黑體" panose="020B0604030504040204" pitchFamily="34" charset="-120"/>
              </a:rPr>
              <a:t>；</a:t>
            </a:r>
            <a:r>
              <a:rPr lang="en-US" altLang="zh-TW" sz="2000" dirty="0">
                <a:latin typeface="微軟正黑體" panose="020B0604030504040204" pitchFamily="34" charset="-120"/>
                <a:ea typeface="微軟正黑體" panose="020B0604030504040204" pitchFamily="34" charset="-120"/>
              </a:rPr>
              <a:t>(0, 3.9)</a:t>
            </a:r>
            <a:endParaRPr lang="zh-TW" altLang="en-US" sz="2000"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399E34F6-DE10-8A4A-8A00-B55CAB33838F}"/>
              </a:ext>
            </a:extLst>
          </p:cNvPr>
          <p:cNvSpPr>
            <a:spLocks noGrp="1"/>
          </p:cNvSpPr>
          <p:nvPr>
            <p:ph type="sldNum" sz="quarter" idx="12"/>
          </p:nvPr>
        </p:nvSpPr>
        <p:spPr/>
        <p:txBody>
          <a:bodyPr/>
          <a:lstStyle/>
          <a:p>
            <a:fld id="{B2DC25EE-239B-4C5F-AAD1-255A7D5F1EE2}" type="slidenum">
              <a:rPr lang="en-US" smtClean="0"/>
              <a:t>25</a:t>
            </a:fld>
            <a:endParaRPr lang="en-US" dirty="0"/>
          </a:p>
        </p:txBody>
      </p:sp>
    </p:spTree>
    <p:extLst>
      <p:ext uri="{BB962C8B-B14F-4D97-AF65-F5344CB8AC3E}">
        <p14:creationId xmlns:p14="http://schemas.microsoft.com/office/powerpoint/2010/main" val="1439721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startAt="2"/>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Versicolor</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93192" y="2101831"/>
            <a:ext cx="3395074" cy="777924"/>
          </a:xfrm>
        </p:spPr>
        <p:txBody>
          <a:bodyPr>
            <a:noAutofit/>
          </a:bodyPr>
          <a:lstStyle/>
          <a:p>
            <a:r>
              <a:rPr lang="zh-TW" altLang="en-US" sz="3000" dirty="0">
                <a:latin typeface="微軟正黑體" panose="020B0604030504040204" pitchFamily="34" charset="-120"/>
                <a:ea typeface="微軟正黑體" panose="020B0604030504040204" pitchFamily="34" charset="-120"/>
              </a:rPr>
              <a:t>第一批次訓練</a:t>
            </a:r>
          </a:p>
        </p:txBody>
      </p:sp>
      <p:sp>
        <p:nvSpPr>
          <p:cNvPr id="7" name="內容版面配置區 3">
            <a:extLst>
              <a:ext uri="{FF2B5EF4-FFF2-40B4-BE49-F238E27FC236}">
                <a16:creationId xmlns:a16="http://schemas.microsoft.com/office/drawing/2014/main" id="{347E26A2-A846-2BD7-6849-67313D8CE8DF}"/>
              </a:ext>
            </a:extLst>
          </p:cNvPr>
          <p:cNvSpPr txBox="1">
            <a:spLocks/>
          </p:cNvSpPr>
          <p:nvPr/>
        </p:nvSpPr>
        <p:spPr>
          <a:xfrm>
            <a:off x="4174004" y="2107086"/>
            <a:ext cx="3465001" cy="76741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3000" dirty="0">
                <a:latin typeface="微軟正黑體" panose="020B0604030504040204" pitchFamily="34" charset="-120"/>
                <a:ea typeface="微軟正黑體" panose="020B0604030504040204" pitchFamily="34" charset="-120"/>
              </a:rPr>
              <a:t>第二批次訓練</a:t>
            </a:r>
          </a:p>
        </p:txBody>
      </p:sp>
      <p:sp>
        <p:nvSpPr>
          <p:cNvPr id="29" name="內容版面配置區 3">
            <a:extLst>
              <a:ext uri="{FF2B5EF4-FFF2-40B4-BE49-F238E27FC236}">
                <a16:creationId xmlns:a16="http://schemas.microsoft.com/office/drawing/2014/main" id="{F99C04C8-7B1E-89A0-7445-62810861C4F0}"/>
              </a:ext>
            </a:extLst>
          </p:cNvPr>
          <p:cNvSpPr txBox="1">
            <a:spLocks/>
          </p:cNvSpPr>
          <p:nvPr/>
        </p:nvSpPr>
        <p:spPr>
          <a:xfrm>
            <a:off x="8288126" y="2096575"/>
            <a:ext cx="3402118" cy="77792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3000" dirty="0">
                <a:latin typeface="微軟正黑體" panose="020B0604030504040204" pitchFamily="34" charset="-120"/>
                <a:ea typeface="微軟正黑體" panose="020B0604030504040204" pitchFamily="34" charset="-120"/>
              </a:rPr>
              <a:t>第三批次訓練</a:t>
            </a:r>
          </a:p>
        </p:txBody>
      </p:sp>
      <p:pic>
        <p:nvPicPr>
          <p:cNvPr id="6" name="圖片 5" descr="一張含有 圖表 的圖片&#10;&#10;自動產生的描述">
            <a:extLst>
              <a:ext uri="{FF2B5EF4-FFF2-40B4-BE49-F238E27FC236}">
                <a16:creationId xmlns:a16="http://schemas.microsoft.com/office/drawing/2014/main" id="{E81A12D6-0AE3-6D31-5EE5-23EDDC696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16" y="2874499"/>
            <a:ext cx="3746666" cy="2880000"/>
          </a:xfrm>
          <a:prstGeom prst="rect">
            <a:avLst/>
          </a:prstGeom>
          <a:noFill/>
          <a:ln w="3175">
            <a:solidFill>
              <a:schemeClr val="tx1"/>
            </a:solidFill>
          </a:ln>
        </p:spPr>
      </p:pic>
      <p:pic>
        <p:nvPicPr>
          <p:cNvPr id="14" name="圖片 13" descr="一張含有 圖表 的圖片&#10;&#10;自動產生的描述">
            <a:extLst>
              <a:ext uri="{FF2B5EF4-FFF2-40B4-BE49-F238E27FC236}">
                <a16:creationId xmlns:a16="http://schemas.microsoft.com/office/drawing/2014/main" id="{BFD56ABD-C8A0-3301-DF54-636AAEF5D2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4004" y="2874499"/>
            <a:ext cx="3840000" cy="2880000"/>
          </a:xfrm>
          <a:prstGeom prst="rect">
            <a:avLst/>
          </a:prstGeom>
          <a:noFill/>
          <a:ln w="3175">
            <a:solidFill>
              <a:schemeClr val="tx1"/>
            </a:solidFill>
          </a:ln>
        </p:spPr>
      </p:pic>
      <p:pic>
        <p:nvPicPr>
          <p:cNvPr id="16" name="圖片 15" descr="一張含有 圖表 的圖片&#10;&#10;自動產生的描述">
            <a:extLst>
              <a:ext uri="{FF2B5EF4-FFF2-40B4-BE49-F238E27FC236}">
                <a16:creationId xmlns:a16="http://schemas.microsoft.com/office/drawing/2014/main" id="{91E4C306-B791-2725-0D4C-6DD38E07E4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8126" y="2874499"/>
            <a:ext cx="3780000" cy="2880000"/>
          </a:xfrm>
          <a:prstGeom prst="rect">
            <a:avLst/>
          </a:prstGeom>
          <a:noFill/>
          <a:ln w="3175">
            <a:solidFill>
              <a:schemeClr val="tx1"/>
            </a:solidFill>
          </a:ln>
        </p:spPr>
      </p:pic>
      <p:sp>
        <p:nvSpPr>
          <p:cNvPr id="3" name="投影片編號版面配置區 2">
            <a:extLst>
              <a:ext uri="{FF2B5EF4-FFF2-40B4-BE49-F238E27FC236}">
                <a16:creationId xmlns:a16="http://schemas.microsoft.com/office/drawing/2014/main" id="{78090CAB-0126-2628-A5EF-F4F5AE6BDCF2}"/>
              </a:ext>
            </a:extLst>
          </p:cNvPr>
          <p:cNvSpPr>
            <a:spLocks noGrp="1"/>
          </p:cNvSpPr>
          <p:nvPr>
            <p:ph type="sldNum" sz="quarter" idx="12"/>
          </p:nvPr>
        </p:nvSpPr>
        <p:spPr/>
        <p:txBody>
          <a:bodyPr/>
          <a:lstStyle/>
          <a:p>
            <a:fld id="{B2DC25EE-239B-4C5F-AAD1-255A7D5F1EE2}" type="slidenum">
              <a:rPr lang="en-US" smtClean="0"/>
              <a:t>26</a:t>
            </a:fld>
            <a:endParaRPr lang="en-US" dirty="0"/>
          </a:p>
        </p:txBody>
      </p:sp>
      <p:sp>
        <p:nvSpPr>
          <p:cNvPr id="5" name="頁尾版面配置區 4">
            <a:extLst>
              <a:ext uri="{FF2B5EF4-FFF2-40B4-BE49-F238E27FC236}">
                <a16:creationId xmlns:a16="http://schemas.microsoft.com/office/drawing/2014/main" id="{F5DC73D3-6DAE-B763-2100-D4114F7C5F21}"/>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1802523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合併圖表</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56303"/>
            <a:ext cx="4822686" cy="571283"/>
          </a:xfrm>
        </p:spPr>
        <p:txBody>
          <a:bodyPr>
            <a:normAutofit/>
          </a:bodyPr>
          <a:lstStyle/>
          <a:p>
            <a:pPr marL="457200" indent="-457200">
              <a:buFont typeface="+mj-lt"/>
              <a:buAutoNum type="arabicPeriod"/>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Setosa</a:t>
            </a:r>
            <a:endParaRPr lang="zh-TW" altLang="en-US" dirty="0">
              <a:latin typeface="微軟正黑體" panose="020B0604030504040204" pitchFamily="34" charset="-120"/>
              <a:ea typeface="微軟正黑體" panose="020B0604030504040204" pitchFamily="34" charset="-120"/>
            </a:endParaRPr>
          </a:p>
        </p:txBody>
      </p:sp>
      <p:sp>
        <p:nvSpPr>
          <p:cNvPr id="7" name="內容版面配置區 3">
            <a:extLst>
              <a:ext uri="{FF2B5EF4-FFF2-40B4-BE49-F238E27FC236}">
                <a16:creationId xmlns:a16="http://schemas.microsoft.com/office/drawing/2014/main" id="{347E26A2-A846-2BD7-6849-67313D8CE8DF}"/>
              </a:ext>
            </a:extLst>
          </p:cNvPr>
          <p:cNvSpPr txBox="1">
            <a:spLocks/>
          </p:cNvSpPr>
          <p:nvPr/>
        </p:nvSpPr>
        <p:spPr>
          <a:xfrm>
            <a:off x="578734" y="4228885"/>
            <a:ext cx="2889680" cy="57128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2"/>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Versicolor</a:t>
            </a:r>
            <a:endParaRPr lang="zh-TW" altLang="en-US" dirty="0">
              <a:latin typeface="微軟正黑體" panose="020B0604030504040204" pitchFamily="34" charset="-120"/>
              <a:ea typeface="微軟正黑體" panose="020B0604030504040204" pitchFamily="34" charset="-120"/>
            </a:endParaRPr>
          </a:p>
        </p:txBody>
      </p:sp>
      <p:pic>
        <p:nvPicPr>
          <p:cNvPr id="8" name="圖片 7" descr="一張含有 圖表 的圖片&#10;&#10;自動產生的描述">
            <a:extLst>
              <a:ext uri="{FF2B5EF4-FFF2-40B4-BE49-F238E27FC236}">
                <a16:creationId xmlns:a16="http://schemas.microsoft.com/office/drawing/2014/main" id="{2AB6F86C-6FEB-C851-494F-5C46CE989D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1733" y="2248120"/>
            <a:ext cx="2320313" cy="1980000"/>
          </a:xfrm>
          <a:prstGeom prst="rect">
            <a:avLst/>
          </a:prstGeom>
          <a:noFill/>
          <a:ln w="3175">
            <a:solidFill>
              <a:schemeClr val="tx1"/>
            </a:solidFill>
          </a:ln>
        </p:spPr>
      </p:pic>
      <p:pic>
        <p:nvPicPr>
          <p:cNvPr id="18" name="圖片 17" descr="一張含有 圖表 的圖片&#10;&#10;自動產生的描述">
            <a:extLst>
              <a:ext uri="{FF2B5EF4-FFF2-40B4-BE49-F238E27FC236}">
                <a16:creationId xmlns:a16="http://schemas.microsoft.com/office/drawing/2014/main" id="{5B508C65-1400-8223-C104-481E3E15F6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1733" y="4801698"/>
            <a:ext cx="2320313" cy="1980000"/>
          </a:xfrm>
          <a:prstGeom prst="rect">
            <a:avLst/>
          </a:prstGeom>
          <a:noFill/>
          <a:ln w="3175">
            <a:solidFill>
              <a:schemeClr val="tx1"/>
            </a:solidFill>
          </a:ln>
        </p:spPr>
      </p:pic>
      <p:sp>
        <p:nvSpPr>
          <p:cNvPr id="19" name="箭號: 向右 18">
            <a:extLst>
              <a:ext uri="{FF2B5EF4-FFF2-40B4-BE49-F238E27FC236}">
                <a16:creationId xmlns:a16="http://schemas.microsoft.com/office/drawing/2014/main" id="{80B5A095-3D77-FD6C-681E-A2B58D7918C6}"/>
              </a:ext>
            </a:extLst>
          </p:cNvPr>
          <p:cNvSpPr/>
          <p:nvPr/>
        </p:nvSpPr>
        <p:spPr>
          <a:xfrm>
            <a:off x="5228138" y="4113752"/>
            <a:ext cx="1121609" cy="768735"/>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pic>
        <p:nvPicPr>
          <p:cNvPr id="21" name="圖片 20" descr="一張含有 圖表 的圖片&#10;&#10;自動產生的描述">
            <a:extLst>
              <a:ext uri="{FF2B5EF4-FFF2-40B4-BE49-F238E27FC236}">
                <a16:creationId xmlns:a16="http://schemas.microsoft.com/office/drawing/2014/main" id="{95229E37-376A-EA15-C124-25B1892044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5839" y="2248120"/>
            <a:ext cx="5273438" cy="4500000"/>
          </a:xfrm>
          <a:prstGeom prst="rect">
            <a:avLst/>
          </a:prstGeom>
          <a:noFill/>
          <a:ln w="3175">
            <a:solidFill>
              <a:schemeClr val="tx1"/>
            </a:solidFill>
          </a:ln>
        </p:spPr>
      </p:pic>
      <p:sp>
        <p:nvSpPr>
          <p:cNvPr id="3" name="文字方塊 2">
            <a:extLst>
              <a:ext uri="{FF2B5EF4-FFF2-40B4-BE49-F238E27FC236}">
                <a16:creationId xmlns:a16="http://schemas.microsoft.com/office/drawing/2014/main" id="{4AE8E726-A817-51C4-35CB-78590F582E27}"/>
              </a:ext>
            </a:extLst>
          </p:cNvPr>
          <p:cNvSpPr txBox="1"/>
          <p:nvPr/>
        </p:nvSpPr>
        <p:spPr>
          <a:xfrm>
            <a:off x="8760893" y="5919760"/>
            <a:ext cx="814032" cy="276999"/>
          </a:xfrm>
          <a:prstGeom prst="rect">
            <a:avLst/>
          </a:prstGeom>
          <a:noFill/>
        </p:spPr>
        <p:txBody>
          <a:bodyPr wrap="square">
            <a:spAutoFit/>
          </a:bodyPr>
          <a:lstStyle/>
          <a:p>
            <a:r>
              <a:rPr lang="en-US" altLang="zh-TW" sz="1200" dirty="0">
                <a:latin typeface="微軟正黑體" panose="020B0604030504040204" pitchFamily="34" charset="-120"/>
                <a:ea typeface="微軟正黑體" panose="020B0604030504040204" pitchFamily="34" charset="-120"/>
              </a:rPr>
              <a:t>First PLA</a:t>
            </a:r>
          </a:p>
        </p:txBody>
      </p:sp>
      <p:sp>
        <p:nvSpPr>
          <p:cNvPr id="5" name="文字方塊 4">
            <a:extLst>
              <a:ext uri="{FF2B5EF4-FFF2-40B4-BE49-F238E27FC236}">
                <a16:creationId xmlns:a16="http://schemas.microsoft.com/office/drawing/2014/main" id="{E80FD624-810C-312F-B774-2BBB3B784822}"/>
              </a:ext>
            </a:extLst>
          </p:cNvPr>
          <p:cNvSpPr txBox="1"/>
          <p:nvPr/>
        </p:nvSpPr>
        <p:spPr>
          <a:xfrm>
            <a:off x="10337605" y="5919760"/>
            <a:ext cx="1102225" cy="276999"/>
          </a:xfrm>
          <a:prstGeom prst="rect">
            <a:avLst/>
          </a:prstGeom>
          <a:noFill/>
        </p:spPr>
        <p:txBody>
          <a:bodyPr wrap="square">
            <a:spAutoFit/>
          </a:bodyPr>
          <a:lstStyle/>
          <a:p>
            <a:r>
              <a:rPr lang="en-US" altLang="zh-TW" sz="1200" dirty="0">
                <a:latin typeface="微軟正黑體" panose="020B0604030504040204" pitchFamily="34" charset="-120"/>
                <a:ea typeface="微軟正黑體" panose="020B0604030504040204" pitchFamily="34" charset="-120"/>
              </a:rPr>
              <a:t>Second PLA</a:t>
            </a:r>
          </a:p>
        </p:txBody>
      </p:sp>
    </p:spTree>
    <p:extLst>
      <p:ext uri="{BB962C8B-B14F-4D97-AF65-F5344CB8AC3E}">
        <p14:creationId xmlns:p14="http://schemas.microsoft.com/office/powerpoint/2010/main" val="93419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dirty="0">
                <a:latin typeface="微軟正黑體" panose="020B0604030504040204" pitchFamily="34" charset="-120"/>
                <a:ea typeface="微軟正黑體" panose="020B0604030504040204" pitchFamily="34" charset="-120"/>
              </a:rPr>
              <a:t>評估模型</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Confusion Matrix</a:t>
            </a:r>
          </a:p>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Accuracy VS. Precision VS.</a:t>
            </a:r>
            <a:r>
              <a:rPr lang="zh-TW" altLang="en-US" sz="3000" dirty="0">
                <a:latin typeface="微軟正黑體" panose="020B0604030504040204" pitchFamily="34" charset="-120"/>
                <a:ea typeface="微軟正黑體" panose="020B0604030504040204" pitchFamily="34" charset="-120"/>
              </a:rPr>
              <a:t> </a:t>
            </a:r>
            <a:r>
              <a:rPr lang="en-US" altLang="zh-TW" sz="3000" dirty="0">
                <a:latin typeface="微軟正黑體" panose="020B0604030504040204" pitchFamily="34" charset="-120"/>
                <a:ea typeface="微軟正黑體" panose="020B0604030504040204" pitchFamily="34" charset="-120"/>
              </a:rPr>
              <a:t>Recall</a:t>
            </a: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AEA13DC2-ED0E-3B47-123F-DAE72E98BA4F}"/>
              </a:ext>
            </a:extLst>
          </p:cNvPr>
          <p:cNvSpPr>
            <a:spLocks noGrp="1"/>
          </p:cNvSpPr>
          <p:nvPr>
            <p:ph type="sldNum" sz="quarter" idx="12"/>
          </p:nvPr>
        </p:nvSpPr>
        <p:spPr/>
        <p:txBody>
          <a:bodyPr/>
          <a:lstStyle/>
          <a:p>
            <a:fld id="{B2DC25EE-239B-4C5F-AAD1-255A7D5F1EE2}" type="slidenum">
              <a:rPr lang="en-US" smtClean="0"/>
              <a:t>28</a:t>
            </a:fld>
            <a:endParaRPr lang="en-US" dirty="0"/>
          </a:p>
        </p:txBody>
      </p:sp>
      <p:sp>
        <p:nvSpPr>
          <p:cNvPr id="5" name="頁尾版面配置區 4">
            <a:extLst>
              <a:ext uri="{FF2B5EF4-FFF2-40B4-BE49-F238E27FC236}">
                <a16:creationId xmlns:a16="http://schemas.microsoft.com/office/drawing/2014/main" id="{D16665F2-6A56-1E41-87F0-D8329F032ABE}"/>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6" name="Picture 2" descr="414,054 Return Images, Stock Photos &amp; Vectors | Shutterstock">
            <a:hlinkClick r:id="rId3" action="ppaction://hlinksldjump"/>
            <a:extLst>
              <a:ext uri="{FF2B5EF4-FFF2-40B4-BE49-F238E27FC236}">
                <a16:creationId xmlns:a16="http://schemas.microsoft.com/office/drawing/2014/main" id="{CE779AF3-1617-A5D0-3161-FADE53A7EB6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777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評估流程</a:t>
            </a:r>
          </a:p>
        </p:txBody>
      </p:sp>
      <p:sp>
        <p:nvSpPr>
          <p:cNvPr id="3" name="橢圓 2">
            <a:extLst>
              <a:ext uri="{FF2B5EF4-FFF2-40B4-BE49-F238E27FC236}">
                <a16:creationId xmlns:a16="http://schemas.microsoft.com/office/drawing/2014/main" id="{871CF719-5DDF-A3B7-715A-733266A008C8}"/>
              </a:ext>
            </a:extLst>
          </p:cNvPr>
          <p:cNvSpPr/>
          <p:nvPr/>
        </p:nvSpPr>
        <p:spPr>
          <a:xfrm>
            <a:off x="4277711" y="2291253"/>
            <a:ext cx="3636578" cy="8723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微軟正黑體" panose="020B0604030504040204" pitchFamily="34" charset="-120"/>
                <a:ea typeface="微軟正黑體" panose="020B0604030504040204" pitchFamily="34" charset="-120"/>
              </a:rPr>
              <a:t>第一次分類</a:t>
            </a:r>
            <a:endParaRPr lang="en-US" altLang="zh-TW" sz="2000" dirty="0">
              <a:solidFill>
                <a:schemeClr val="tx1"/>
              </a:solidFill>
              <a:latin typeface="微軟正黑體" panose="020B0604030504040204" pitchFamily="34" charset="-120"/>
              <a:ea typeface="微軟正黑體" panose="020B0604030504040204" pitchFamily="34" charset="-120"/>
            </a:endParaRPr>
          </a:p>
          <a:p>
            <a:pPr algn="ctr"/>
            <a:r>
              <a:rPr lang="zh-TW" altLang="en-US" sz="2000" dirty="0">
                <a:solidFill>
                  <a:schemeClr val="tx1"/>
                </a:solidFill>
                <a:latin typeface="微軟正黑體" panose="020B0604030504040204" pitchFamily="34" charset="-120"/>
                <a:ea typeface="微軟正黑體" panose="020B0604030504040204" pitchFamily="34" charset="-120"/>
              </a:rPr>
              <a:t>區分</a:t>
            </a:r>
            <a:r>
              <a:rPr lang="en-US" altLang="zh-TW" sz="2000" dirty="0">
                <a:solidFill>
                  <a:schemeClr val="tx1"/>
                </a:solidFill>
                <a:latin typeface="微軟正黑體" panose="020B0604030504040204" pitchFamily="34" charset="-120"/>
                <a:ea typeface="微軟正黑體" panose="020B0604030504040204" pitchFamily="34" charset="-120"/>
              </a:rPr>
              <a:t>Setosa</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cxnSp>
        <p:nvCxnSpPr>
          <p:cNvPr id="7" name="直線單箭頭接點 6">
            <a:extLst>
              <a:ext uri="{FF2B5EF4-FFF2-40B4-BE49-F238E27FC236}">
                <a16:creationId xmlns:a16="http://schemas.microsoft.com/office/drawing/2014/main" id="{5B482676-49D2-CA92-3C7A-86724188A313}"/>
              </a:ext>
            </a:extLst>
          </p:cNvPr>
          <p:cNvCxnSpPr/>
          <p:nvPr/>
        </p:nvCxnSpPr>
        <p:spPr>
          <a:xfrm flipH="1">
            <a:off x="4035972" y="3163612"/>
            <a:ext cx="924911" cy="483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橢圓 7">
            <a:extLst>
              <a:ext uri="{FF2B5EF4-FFF2-40B4-BE49-F238E27FC236}">
                <a16:creationId xmlns:a16="http://schemas.microsoft.com/office/drawing/2014/main" id="{51CDECD8-F238-5062-245D-EA8F3BA743A2}"/>
              </a:ext>
            </a:extLst>
          </p:cNvPr>
          <p:cNvSpPr/>
          <p:nvPr/>
        </p:nvSpPr>
        <p:spPr>
          <a:xfrm>
            <a:off x="2669628" y="3647090"/>
            <a:ext cx="1608083" cy="71470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微軟正黑體" panose="020B0604030504040204" pitchFamily="34" charset="-120"/>
                <a:ea typeface="微軟正黑體" panose="020B0604030504040204" pitchFamily="34" charset="-120"/>
              </a:rPr>
              <a:t>Setosa</a:t>
            </a:r>
            <a:endParaRPr lang="zh-TW" altLang="en-US" dirty="0">
              <a:solidFill>
                <a:schemeClr val="tx1"/>
              </a:solidFill>
              <a:latin typeface="微軟正黑體" panose="020B0604030504040204" pitchFamily="34" charset="-120"/>
              <a:ea typeface="微軟正黑體" panose="020B0604030504040204" pitchFamily="34" charset="-120"/>
            </a:endParaRPr>
          </a:p>
        </p:txBody>
      </p:sp>
      <p:pic>
        <p:nvPicPr>
          <p:cNvPr id="1026" name="Picture 2" descr="Iris setosa (dwarf form) - daylily-phlox.eu">
            <a:extLst>
              <a:ext uri="{FF2B5EF4-FFF2-40B4-BE49-F238E27FC236}">
                <a16:creationId xmlns:a16="http://schemas.microsoft.com/office/drawing/2014/main" id="{7F3798EE-564F-774D-56A0-8B01EA2F3B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7944" y="4519449"/>
            <a:ext cx="1075200" cy="108000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線單箭頭接點 11">
            <a:extLst>
              <a:ext uri="{FF2B5EF4-FFF2-40B4-BE49-F238E27FC236}">
                <a16:creationId xmlns:a16="http://schemas.microsoft.com/office/drawing/2014/main" id="{1FA9C79E-6CF8-8ABE-20D2-83F2B9BB24BD}"/>
              </a:ext>
            </a:extLst>
          </p:cNvPr>
          <p:cNvCxnSpPr>
            <a:cxnSpLocks/>
          </p:cNvCxnSpPr>
          <p:nvPr/>
        </p:nvCxnSpPr>
        <p:spPr>
          <a:xfrm>
            <a:off x="7231119" y="3163612"/>
            <a:ext cx="924911" cy="483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橢圓 12">
            <a:extLst>
              <a:ext uri="{FF2B5EF4-FFF2-40B4-BE49-F238E27FC236}">
                <a16:creationId xmlns:a16="http://schemas.microsoft.com/office/drawing/2014/main" id="{71A4B854-1EC0-BACC-7F7F-109338C8EC7A}"/>
              </a:ext>
            </a:extLst>
          </p:cNvPr>
          <p:cNvSpPr/>
          <p:nvPr/>
        </p:nvSpPr>
        <p:spPr>
          <a:xfrm>
            <a:off x="7384255" y="3647090"/>
            <a:ext cx="3636578" cy="8723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微軟正黑體" panose="020B0604030504040204" pitchFamily="34" charset="-120"/>
                <a:ea typeface="微軟正黑體" panose="020B0604030504040204" pitchFamily="34" charset="-120"/>
              </a:rPr>
              <a:t>第二次分類</a:t>
            </a:r>
            <a:endParaRPr lang="en-US" altLang="zh-TW" sz="2000" dirty="0">
              <a:solidFill>
                <a:schemeClr val="tx1"/>
              </a:solidFill>
              <a:latin typeface="微軟正黑體" panose="020B0604030504040204" pitchFamily="34" charset="-120"/>
              <a:ea typeface="微軟正黑體" panose="020B0604030504040204" pitchFamily="34" charset="-120"/>
            </a:endParaRPr>
          </a:p>
          <a:p>
            <a:pPr algn="ctr"/>
            <a:r>
              <a:rPr lang="zh-TW" altLang="en-US" sz="2000" dirty="0">
                <a:solidFill>
                  <a:schemeClr val="tx1"/>
                </a:solidFill>
                <a:latin typeface="微軟正黑體" panose="020B0604030504040204" pitchFamily="34" charset="-120"/>
                <a:ea typeface="微軟正黑體" panose="020B0604030504040204" pitchFamily="34" charset="-120"/>
              </a:rPr>
              <a:t>區分</a:t>
            </a:r>
            <a:r>
              <a:rPr lang="en-US" altLang="zh-TW" sz="2000" dirty="0">
                <a:solidFill>
                  <a:schemeClr val="tx1"/>
                </a:solidFill>
                <a:latin typeface="微軟正黑體" panose="020B0604030504040204" pitchFamily="34" charset="-120"/>
                <a:ea typeface="微軟正黑體" panose="020B0604030504040204" pitchFamily="34" charset="-120"/>
              </a:rPr>
              <a:t>Versicolor</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cxnSp>
        <p:nvCxnSpPr>
          <p:cNvPr id="16" name="直線單箭頭接點 15">
            <a:extLst>
              <a:ext uri="{FF2B5EF4-FFF2-40B4-BE49-F238E27FC236}">
                <a16:creationId xmlns:a16="http://schemas.microsoft.com/office/drawing/2014/main" id="{577E8340-B902-F9E3-92B1-4CC886CC11A8}"/>
              </a:ext>
            </a:extLst>
          </p:cNvPr>
          <p:cNvCxnSpPr>
            <a:cxnSpLocks/>
          </p:cNvCxnSpPr>
          <p:nvPr/>
        </p:nvCxnSpPr>
        <p:spPr>
          <a:xfrm>
            <a:off x="9202544" y="4593021"/>
            <a:ext cx="924911" cy="483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74825BB2-EA03-B930-5BD0-2F2A796E22BF}"/>
              </a:ext>
            </a:extLst>
          </p:cNvPr>
          <p:cNvCxnSpPr/>
          <p:nvPr/>
        </p:nvCxnSpPr>
        <p:spPr>
          <a:xfrm flipH="1">
            <a:off x="8156030" y="4593021"/>
            <a:ext cx="924911" cy="483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橢圓 17">
            <a:extLst>
              <a:ext uri="{FF2B5EF4-FFF2-40B4-BE49-F238E27FC236}">
                <a16:creationId xmlns:a16="http://schemas.microsoft.com/office/drawing/2014/main" id="{0972BF6F-C981-069C-B531-C9089048653C}"/>
              </a:ext>
            </a:extLst>
          </p:cNvPr>
          <p:cNvSpPr/>
          <p:nvPr/>
        </p:nvSpPr>
        <p:spPr>
          <a:xfrm>
            <a:off x="6621517" y="5108569"/>
            <a:ext cx="1965439" cy="71470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00" dirty="0">
                <a:solidFill>
                  <a:schemeClr val="tx1"/>
                </a:solidFill>
                <a:latin typeface="微軟正黑體" panose="020B0604030504040204" pitchFamily="34" charset="-120"/>
                <a:ea typeface="微軟正黑體" panose="020B0604030504040204" pitchFamily="34" charset="-120"/>
              </a:rPr>
              <a:t>Versicolor</a:t>
            </a:r>
            <a:endParaRPr lang="zh-TW" altLang="en-US" dirty="0">
              <a:solidFill>
                <a:schemeClr val="tx1"/>
              </a:solidFill>
              <a:latin typeface="微軟正黑體" panose="020B0604030504040204" pitchFamily="34" charset="-120"/>
              <a:ea typeface="微軟正黑體" panose="020B0604030504040204" pitchFamily="34" charset="-120"/>
            </a:endParaRPr>
          </a:p>
        </p:txBody>
      </p:sp>
      <p:pic>
        <p:nvPicPr>
          <p:cNvPr id="1028" name="Picture 4" descr="IRIS VERSICOLOR SEEDS (15 seeds) (Harlequin Blueflag, Larger Blue Flag,  Northern Blue Flag, ) - Plant World Seeds">
            <a:extLst>
              <a:ext uri="{FF2B5EF4-FFF2-40B4-BE49-F238E27FC236}">
                <a16:creationId xmlns:a16="http://schemas.microsoft.com/office/drawing/2014/main" id="{92E01701-9582-BCE3-0A56-7F6F820BEC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4778" y="5769360"/>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19" name="橢圓 18">
            <a:extLst>
              <a:ext uri="{FF2B5EF4-FFF2-40B4-BE49-F238E27FC236}">
                <a16:creationId xmlns:a16="http://schemas.microsoft.com/office/drawing/2014/main" id="{49EE677D-9D61-DFA3-0A64-AC8D986AE010}"/>
              </a:ext>
            </a:extLst>
          </p:cNvPr>
          <p:cNvSpPr/>
          <p:nvPr/>
        </p:nvSpPr>
        <p:spPr>
          <a:xfrm>
            <a:off x="9429890" y="5108569"/>
            <a:ext cx="1965439" cy="71470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微軟正黑體" panose="020B0604030504040204" pitchFamily="34" charset="-120"/>
                <a:ea typeface="微軟正黑體" panose="020B0604030504040204" pitchFamily="34" charset="-120"/>
              </a:rPr>
              <a:t>Virginica</a:t>
            </a:r>
            <a:endParaRPr lang="zh-TW" altLang="en-US" dirty="0">
              <a:solidFill>
                <a:schemeClr val="tx1"/>
              </a:solidFill>
              <a:latin typeface="微軟正黑體" panose="020B0604030504040204" pitchFamily="34" charset="-120"/>
              <a:ea typeface="微軟正黑體" panose="020B0604030504040204" pitchFamily="34" charset="-120"/>
            </a:endParaRPr>
          </a:p>
        </p:txBody>
      </p:sp>
      <p:pic>
        <p:nvPicPr>
          <p:cNvPr id="1032" name="Picture 8" descr="Iris virginica - Wikipedia">
            <a:extLst>
              <a:ext uri="{FF2B5EF4-FFF2-40B4-BE49-F238E27FC236}">
                <a16:creationId xmlns:a16="http://schemas.microsoft.com/office/drawing/2014/main" id="{26DB0010-7580-F1F4-5152-EEF48ADD24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55329" y="5769360"/>
            <a:ext cx="1080000"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184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A11EF8-E5DD-D807-D5D9-1791211B22D6}"/>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Outline </a:t>
            </a:r>
            <a:r>
              <a:rPr lang="zh-TW" altLang="en-US" dirty="0">
                <a:latin typeface="微軟正黑體" panose="020B0604030504040204" pitchFamily="34" charset="-120"/>
                <a:ea typeface="微軟正黑體" panose="020B0604030504040204" pitchFamily="34" charset="-120"/>
              </a:rPr>
              <a:t>大綱</a:t>
            </a:r>
          </a:p>
        </p:txBody>
      </p:sp>
      <p:sp>
        <p:nvSpPr>
          <p:cNvPr id="3" name="內容版面配置區 2">
            <a:extLst>
              <a:ext uri="{FF2B5EF4-FFF2-40B4-BE49-F238E27FC236}">
                <a16:creationId xmlns:a16="http://schemas.microsoft.com/office/drawing/2014/main" id="{5FF29A10-FEE3-EC5F-7C7F-6EA98E96C587}"/>
              </a:ext>
            </a:extLst>
          </p:cNvPr>
          <p:cNvSpPr>
            <a:spLocks noGrp="1"/>
          </p:cNvSpPr>
          <p:nvPr>
            <p:ph idx="1"/>
          </p:nvPr>
        </p:nvSpPr>
        <p:spPr>
          <a:xfrm>
            <a:off x="600074" y="2247899"/>
            <a:ext cx="11077576" cy="4181475"/>
          </a:xfrm>
        </p:spPr>
        <p:txBody>
          <a:bodyPr>
            <a:normAutofit/>
          </a:bodyPr>
          <a:lstStyle/>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hlinkClick r:id="rId2" action="ppaction://hlinksldjump"/>
              </a:rPr>
              <a:t>特徵選取（</a:t>
            </a:r>
            <a:r>
              <a:rPr lang="en-US" altLang="zh-TW" sz="3000" dirty="0">
                <a:latin typeface="微軟正黑體" panose="020B0604030504040204" pitchFamily="34" charset="-120"/>
                <a:ea typeface="微軟正黑體" panose="020B0604030504040204" pitchFamily="34" charset="-120"/>
                <a:hlinkClick r:id="rId2" action="ppaction://hlinksldjump"/>
              </a:rPr>
              <a:t>Select Attribute</a:t>
            </a:r>
            <a:r>
              <a:rPr lang="zh-TW" altLang="en-US" sz="3000" dirty="0">
                <a:latin typeface="微軟正黑體" panose="020B0604030504040204" pitchFamily="34" charset="-120"/>
                <a:ea typeface="微軟正黑體" panose="020B0604030504040204" pitchFamily="34" charset="-120"/>
                <a:hlinkClick r:id="rId2" action="ppaction://hlinksldjump"/>
              </a:rPr>
              <a:t>）</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hlinkClick r:id="rId3" action="ppaction://hlinksldjump"/>
              </a:rPr>
              <a:t>切分資料（</a:t>
            </a:r>
            <a:r>
              <a:rPr lang="en-US" altLang="zh-TW" sz="3000" dirty="0">
                <a:latin typeface="微軟正黑體" panose="020B0604030504040204" pitchFamily="34" charset="-120"/>
                <a:ea typeface="微軟正黑體" panose="020B0604030504040204" pitchFamily="34" charset="-120"/>
                <a:hlinkClick r:id="rId3" action="ppaction://hlinksldjump"/>
              </a:rPr>
              <a:t>Split Data</a:t>
            </a:r>
            <a:r>
              <a:rPr lang="zh-TW" altLang="en-US" sz="3000" dirty="0">
                <a:latin typeface="微軟正黑體" panose="020B0604030504040204" pitchFamily="34" charset="-120"/>
                <a:ea typeface="微軟正黑體" panose="020B0604030504040204" pitchFamily="34" charset="-120"/>
                <a:hlinkClick r:id="rId3" action="ppaction://hlinksldjump"/>
              </a:rPr>
              <a:t>）</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en-US" altLang="zh-TW" sz="3000" dirty="0">
                <a:latin typeface="微軟正黑體" panose="020B0604030504040204" pitchFamily="34" charset="-120"/>
                <a:ea typeface="微軟正黑體" panose="020B0604030504040204" pitchFamily="34" charset="-120"/>
                <a:hlinkClick r:id="rId4" action="ppaction://hlinksldjump"/>
              </a:rPr>
              <a:t>PLA</a:t>
            </a:r>
            <a:r>
              <a:rPr lang="zh-TW" altLang="en-US" sz="3000" dirty="0">
                <a:latin typeface="微軟正黑體" panose="020B0604030504040204" pitchFamily="34" charset="-120"/>
                <a:ea typeface="微軟正黑體" panose="020B0604030504040204" pitchFamily="34" charset="-120"/>
                <a:hlinkClick r:id="rId4" action="ppaction://hlinksldjump"/>
              </a:rPr>
              <a:t> 感知器</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hlinkClick r:id="rId5" action="ppaction://hlinksldjump"/>
              </a:rPr>
              <a:t>評估模型</a:t>
            </a: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55F2E846-C350-C0E0-FA14-C0ABC28736BB}"/>
              </a:ext>
            </a:extLst>
          </p:cNvPr>
          <p:cNvSpPr>
            <a:spLocks noGrp="1"/>
          </p:cNvSpPr>
          <p:nvPr>
            <p:ph type="sldNum" sz="quarter" idx="12"/>
          </p:nvPr>
        </p:nvSpPr>
        <p:spPr/>
        <p:txBody>
          <a:bodyPr/>
          <a:lstStyle/>
          <a:p>
            <a:fld id="{B2DC25EE-239B-4C5F-AAD1-255A7D5F1EE2}" type="slidenum">
              <a:rPr lang="en-US" smtClean="0"/>
              <a:t>3</a:t>
            </a:fld>
            <a:endParaRPr lang="en-US" dirty="0"/>
          </a:p>
        </p:txBody>
      </p:sp>
      <p:sp>
        <p:nvSpPr>
          <p:cNvPr id="5" name="頁尾版面配置區 4">
            <a:extLst>
              <a:ext uri="{FF2B5EF4-FFF2-40B4-BE49-F238E27FC236}">
                <a16:creationId xmlns:a16="http://schemas.microsoft.com/office/drawing/2014/main" id="{9FC0D814-7985-EF2B-0AA8-6DFD385B64F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21843330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評估指標</a:t>
            </a:r>
          </a:p>
        </p:txBody>
      </p:sp>
      <p:pic>
        <p:nvPicPr>
          <p:cNvPr id="4" name="Picture 4">
            <a:extLst>
              <a:ext uri="{FF2B5EF4-FFF2-40B4-BE49-F238E27FC236}">
                <a16:creationId xmlns:a16="http://schemas.microsoft.com/office/drawing/2014/main" id="{71AF6429-C083-F7C5-85E7-0B0072E8E3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3586" y="2274967"/>
            <a:ext cx="3162300" cy="2743200"/>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1026" name="Picture 2" descr="在这里插入图片描述">
            <a:extLst>
              <a:ext uri="{FF2B5EF4-FFF2-40B4-BE49-F238E27FC236}">
                <a16:creationId xmlns:a16="http://schemas.microsoft.com/office/drawing/2014/main" id="{FB4B1A23-201A-6622-A15B-23C13651C2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030" y="5322380"/>
            <a:ext cx="2486025" cy="790575"/>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在这里插入图片描述">
            <a:extLst>
              <a:ext uri="{FF2B5EF4-FFF2-40B4-BE49-F238E27FC236}">
                <a16:creationId xmlns:a16="http://schemas.microsoft.com/office/drawing/2014/main" id="{B22505F5-CFBE-BD04-7B6E-EB04C8B50F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030" y="3962401"/>
            <a:ext cx="2619375" cy="800100"/>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descr="在这里插入图片描述">
            <a:extLst>
              <a:ext uri="{FF2B5EF4-FFF2-40B4-BE49-F238E27FC236}">
                <a16:creationId xmlns:a16="http://schemas.microsoft.com/office/drawing/2014/main" id="{8729D0AE-BD87-C6E8-9176-E131E4D827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9030" y="2607133"/>
            <a:ext cx="3886200" cy="733425"/>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
        <p:nvSpPr>
          <p:cNvPr id="3" name="內容版面配置區 4">
            <a:extLst>
              <a:ext uri="{FF2B5EF4-FFF2-40B4-BE49-F238E27FC236}">
                <a16:creationId xmlns:a16="http://schemas.microsoft.com/office/drawing/2014/main" id="{1BE331DE-C174-F84D-8719-1549FB9354EE}"/>
              </a:ext>
            </a:extLst>
          </p:cNvPr>
          <p:cNvSpPr>
            <a:spLocks noGrp="1"/>
          </p:cNvSpPr>
          <p:nvPr>
            <p:ph idx="1"/>
          </p:nvPr>
        </p:nvSpPr>
        <p:spPr>
          <a:xfrm>
            <a:off x="569030" y="2078043"/>
            <a:ext cx="8154556" cy="524379"/>
          </a:xfrm>
        </p:spPr>
        <p:txBody>
          <a:bodyPr>
            <a:normAutofit/>
          </a:bodyPr>
          <a:lstStyle/>
          <a:p>
            <a:r>
              <a:rPr lang="zh-TW" altLang="en-US" dirty="0">
                <a:latin typeface="微軟正黑體" panose="020B0604030504040204" pitchFamily="34" charset="-120"/>
                <a:ea typeface="微軟正黑體" panose="020B0604030504040204" pitchFamily="34" charset="-120"/>
              </a:rPr>
              <a:t>正確率 </a:t>
            </a:r>
            <a:r>
              <a:rPr lang="en-US" altLang="zh-TW" dirty="0">
                <a:ea typeface="微軟正黑體" panose="020B0604030504040204" pitchFamily="34" charset="-120"/>
              </a:rPr>
              <a:t>A</a:t>
            </a:r>
            <a:r>
              <a:rPr lang="en-US" altLang="zh-TW" dirty="0">
                <a:latin typeface="微軟正黑體" panose="020B0604030504040204" pitchFamily="34" charset="-120"/>
                <a:ea typeface="微軟正黑體" panose="020B0604030504040204" pitchFamily="34" charset="-120"/>
              </a:rPr>
              <a:t>ccuracy</a:t>
            </a:r>
            <a:r>
              <a:rPr lang="zh-TW" altLang="en-US" dirty="0">
                <a:latin typeface="微軟正黑體" panose="020B0604030504040204" pitchFamily="34" charset="-120"/>
                <a:ea typeface="微軟正黑體" panose="020B0604030504040204" pitchFamily="34" charset="-120"/>
              </a:rPr>
              <a:t>：在所有情況中，正確判斷真假的比例。</a:t>
            </a:r>
            <a:endParaRPr lang="en-US" altLang="zh-TW" dirty="0">
              <a:latin typeface="微軟正黑體" panose="020B0604030504040204" pitchFamily="34" charset="-120"/>
              <a:ea typeface="微軟正黑體" panose="020B0604030504040204" pitchFamily="34" charset="-120"/>
            </a:endParaRPr>
          </a:p>
        </p:txBody>
      </p:sp>
      <p:sp>
        <p:nvSpPr>
          <p:cNvPr id="6" name="內容版面配置區 4">
            <a:extLst>
              <a:ext uri="{FF2B5EF4-FFF2-40B4-BE49-F238E27FC236}">
                <a16:creationId xmlns:a16="http://schemas.microsoft.com/office/drawing/2014/main" id="{F0336AD9-0F4C-029E-3A4F-BF1A80B7074C}"/>
              </a:ext>
            </a:extLst>
          </p:cNvPr>
          <p:cNvSpPr txBox="1">
            <a:spLocks/>
          </p:cNvSpPr>
          <p:nvPr/>
        </p:nvSpPr>
        <p:spPr>
          <a:xfrm>
            <a:off x="569030" y="3428477"/>
            <a:ext cx="8154556" cy="533924"/>
          </a:xfrm>
          <a:prstGeom prst="rect">
            <a:avLst/>
          </a:prstGeom>
        </p:spPr>
        <p:txBody>
          <a:bodyPr vert="horz" lIns="91440" tIns="45720" rIns="91440" bIns="45720" rtlCol="0">
            <a:normAutofit/>
          </a:bodyPr>
          <a:lstStyle>
            <a:lvl1pPr marL="228600" indent="-228600">
              <a:lnSpc>
                <a:spcPct val="110000"/>
              </a:lnSpc>
              <a:spcBef>
                <a:spcPts val="1000"/>
              </a:spcBef>
              <a:buFont typeface="Arial" panose="020B0604020202020204" pitchFamily="34" charset="0"/>
              <a:buChar char="•"/>
              <a:defRPr sz="2400">
                <a:latin typeface="微軟正黑體" panose="020B0604030504040204" pitchFamily="34" charset="-120"/>
                <a:ea typeface="微軟正黑體" panose="020B0604030504040204" pitchFamily="34" charset="-120"/>
              </a:defRPr>
            </a:lvl1pPr>
            <a:lvl2pPr marL="685800" indent="-228600">
              <a:lnSpc>
                <a:spcPct val="110000"/>
              </a:lnSpc>
              <a:spcBef>
                <a:spcPts val="500"/>
              </a:spcBef>
              <a:buFont typeface="Arial" panose="020B0604020202020204" pitchFamily="34" charset="0"/>
              <a:buChar char="•"/>
              <a:defRPr sz="2000"/>
            </a:lvl2pPr>
            <a:lvl3pPr marL="1143000" indent="-228600">
              <a:lnSpc>
                <a:spcPct val="110000"/>
              </a:lnSpc>
              <a:spcBef>
                <a:spcPts val="500"/>
              </a:spcBef>
              <a:buFont typeface="Arial" panose="020B0604020202020204" pitchFamily="34" charset="0"/>
              <a:buChar char="•"/>
            </a:lvl3pPr>
            <a:lvl4pPr marL="1600200" indent="-228600">
              <a:lnSpc>
                <a:spcPct val="110000"/>
              </a:lnSpc>
              <a:spcBef>
                <a:spcPts val="500"/>
              </a:spcBef>
              <a:buFont typeface="Arial" panose="020B0604020202020204" pitchFamily="34" charset="0"/>
              <a:buChar char="•"/>
              <a:defRPr sz="1600"/>
            </a:lvl4pPr>
            <a:lvl5pPr marL="2057400" indent="-228600">
              <a:lnSpc>
                <a:spcPct val="110000"/>
              </a:lnSpc>
              <a:spcBef>
                <a:spcPts val="500"/>
              </a:spcBef>
              <a:buFont typeface="Arial" panose="020B0604020202020204" pitchFamily="34" charset="0"/>
              <a:buChar char="•"/>
              <a:defRPr sz="16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TW" altLang="en-US" dirty="0"/>
              <a:t>精確率 </a:t>
            </a:r>
            <a:r>
              <a:rPr lang="en-US" altLang="zh-TW" dirty="0"/>
              <a:t>Precision</a:t>
            </a:r>
            <a:r>
              <a:rPr lang="zh-TW" altLang="en-US" dirty="0"/>
              <a:t>：判斷為真的情況下，有多少是真的真。</a:t>
            </a:r>
            <a:endParaRPr lang="en-US" altLang="zh-TW" dirty="0"/>
          </a:p>
        </p:txBody>
      </p:sp>
      <p:sp>
        <p:nvSpPr>
          <p:cNvPr id="7" name="內容版面配置區 4">
            <a:extLst>
              <a:ext uri="{FF2B5EF4-FFF2-40B4-BE49-F238E27FC236}">
                <a16:creationId xmlns:a16="http://schemas.microsoft.com/office/drawing/2014/main" id="{341DE814-07F3-FE63-64CA-27685B774328}"/>
              </a:ext>
            </a:extLst>
          </p:cNvPr>
          <p:cNvSpPr txBox="1">
            <a:spLocks/>
          </p:cNvSpPr>
          <p:nvPr/>
        </p:nvSpPr>
        <p:spPr>
          <a:xfrm>
            <a:off x="569030" y="4788456"/>
            <a:ext cx="8154556" cy="53392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dirty="0">
                <a:latin typeface="微軟正黑體" panose="020B0604030504040204" pitchFamily="34" charset="-120"/>
                <a:ea typeface="微軟正黑體" panose="020B0604030504040204" pitchFamily="34" charset="-120"/>
              </a:rPr>
              <a:t>召回率 </a:t>
            </a:r>
            <a:r>
              <a:rPr lang="en-US" altLang="zh-TW" dirty="0">
                <a:latin typeface="微軟正黑體" panose="020B0604030504040204" pitchFamily="34" charset="-120"/>
                <a:ea typeface="微軟正黑體" panose="020B0604030504040204" pitchFamily="34" charset="-120"/>
              </a:rPr>
              <a:t>Recall</a:t>
            </a:r>
            <a:r>
              <a:rPr lang="zh-TW" altLang="en-US" dirty="0">
                <a:latin typeface="微軟正黑體" panose="020B0604030504040204" pitchFamily="34" charset="-120"/>
                <a:ea typeface="微軟正黑體" panose="020B0604030504040204" pitchFamily="34" charset="-120"/>
              </a:rPr>
              <a:t>：為真的情況下，有多少被正確判斷出來。</a:t>
            </a:r>
            <a:endParaRPr lang="en-US" altLang="zh-TW" dirty="0">
              <a:latin typeface="微軟正黑體" panose="020B0604030504040204" pitchFamily="34" charset="-120"/>
              <a:ea typeface="微軟正黑體" panose="020B0604030504040204" pitchFamily="34" charset="-120"/>
            </a:endParaRPr>
          </a:p>
        </p:txBody>
      </p:sp>
      <p:sp>
        <p:nvSpPr>
          <p:cNvPr id="5" name="投影片編號版面配置區 4">
            <a:extLst>
              <a:ext uri="{FF2B5EF4-FFF2-40B4-BE49-F238E27FC236}">
                <a16:creationId xmlns:a16="http://schemas.microsoft.com/office/drawing/2014/main" id="{C085175C-BBCA-38C1-39FC-7D5B431A0BC6}"/>
              </a:ext>
            </a:extLst>
          </p:cNvPr>
          <p:cNvSpPr>
            <a:spLocks noGrp="1"/>
          </p:cNvSpPr>
          <p:nvPr>
            <p:ph type="sldNum" sz="quarter" idx="12"/>
          </p:nvPr>
        </p:nvSpPr>
        <p:spPr/>
        <p:txBody>
          <a:bodyPr/>
          <a:lstStyle/>
          <a:p>
            <a:fld id="{B2DC25EE-239B-4C5F-AAD1-255A7D5F1EE2}" type="slidenum">
              <a:rPr lang="en-US" smtClean="0"/>
              <a:t>30</a:t>
            </a:fld>
            <a:endParaRPr lang="en-US" dirty="0"/>
          </a:p>
        </p:txBody>
      </p:sp>
      <p:sp>
        <p:nvSpPr>
          <p:cNvPr id="8" name="頁尾版面配置區 7">
            <a:extLst>
              <a:ext uri="{FF2B5EF4-FFF2-40B4-BE49-F238E27FC236}">
                <a16:creationId xmlns:a16="http://schemas.microsoft.com/office/drawing/2014/main" id="{5E41369F-1CC9-EAA9-A1DF-46499616E3CD}"/>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243944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a:extLst>
              <a:ext uri="{FF2B5EF4-FFF2-40B4-BE49-F238E27FC236}">
                <a16:creationId xmlns:a16="http://schemas.microsoft.com/office/drawing/2014/main" id="{61219975-BA53-7C71-8272-1C20C98BA92A}"/>
              </a:ext>
            </a:extLst>
          </p:cNvPr>
          <p:cNvPicPr>
            <a:picLocks noChangeAspect="1"/>
          </p:cNvPicPr>
          <p:nvPr/>
        </p:nvPicPr>
        <p:blipFill>
          <a:blip r:embed="rId3"/>
          <a:stretch>
            <a:fillRect/>
          </a:stretch>
        </p:blipFill>
        <p:spPr>
          <a:xfrm>
            <a:off x="6672972" y="3485391"/>
            <a:ext cx="4949998" cy="1800000"/>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First PLA Validation</a:t>
            </a:r>
            <a:endParaRPr lang="zh-TW" altLang="en-US"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答對</a:t>
            </a:r>
            <a:r>
              <a:rPr lang="en-US" altLang="zh-TW" dirty="0">
                <a:latin typeface="微軟正黑體" panose="020B0604030504040204" pitchFamily="34" charset="-120"/>
                <a:ea typeface="微軟正黑體" panose="020B0604030504040204" pitchFamily="34" charset="-120"/>
              </a:rPr>
              <a:t>15</a:t>
            </a:r>
            <a:r>
              <a:rPr lang="zh-TW" altLang="en-US" dirty="0">
                <a:latin typeface="微軟正黑體" panose="020B0604030504040204" pitchFamily="34" charset="-120"/>
                <a:ea typeface="微軟正黑體" panose="020B0604030504040204" pitchFamily="34" charset="-120"/>
              </a:rPr>
              <a:t>個；答錯</a:t>
            </a:r>
            <a:r>
              <a:rPr lang="en-US" altLang="zh-TW" dirty="0">
                <a:latin typeface="微軟正黑體" panose="020B0604030504040204" pitchFamily="34" charset="-120"/>
                <a:ea typeface="微軟正黑體" panose="020B0604030504040204" pitchFamily="34" charset="-120"/>
              </a:rPr>
              <a:t>0</a:t>
            </a:r>
            <a:r>
              <a:rPr lang="zh-TW" altLang="en-US" dirty="0">
                <a:latin typeface="微軟正黑體" panose="020B0604030504040204" pitchFamily="34" charset="-120"/>
                <a:ea typeface="微軟正黑體" panose="020B0604030504040204" pitchFamily="34" charset="-120"/>
              </a:rPr>
              <a:t>個</a:t>
            </a:r>
          </a:p>
          <a:p>
            <a:pPr>
              <a:buFont typeface="Wingdings" panose="05000000000000000000" pitchFamily="2" charset="2"/>
              <a:buChar char="Ø"/>
            </a:pPr>
            <a:r>
              <a:rPr lang="zh-TW" altLang="en-US" dirty="0">
                <a:latin typeface="微軟正黑體" panose="020B0604030504040204" pitchFamily="34" charset="-120"/>
                <a:ea typeface="微軟正黑體" panose="020B0604030504040204" pitchFamily="34" charset="-120"/>
              </a:rPr>
              <a:t>正確率：</a:t>
            </a:r>
            <a:r>
              <a:rPr lang="en-US" altLang="zh-TW" dirty="0">
                <a:latin typeface="微軟正黑體" panose="020B0604030504040204" pitchFamily="34" charset="-120"/>
                <a:ea typeface="微軟正黑體" panose="020B0604030504040204" pitchFamily="34" charset="-120"/>
              </a:rPr>
              <a:t>100.0%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Precision</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100.0%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100.0%</a:t>
            </a: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zh-TW" altLang="en-US" sz="2000" dirty="0">
                <a:latin typeface="微軟正黑體" panose="020B0604030504040204" pitchFamily="34" charset="-120"/>
                <a:ea typeface="微軟正黑體" panose="020B0604030504040204" pitchFamily="34" charset="-120"/>
              </a:rPr>
              <a:t>區分</a:t>
            </a:r>
            <a:r>
              <a:rPr lang="en-US" altLang="zh-TW" sz="2000" dirty="0">
                <a:latin typeface="微軟正黑體" panose="020B0604030504040204" pitchFamily="34" charset="-120"/>
                <a:ea typeface="微軟正黑體" panose="020B0604030504040204" pitchFamily="34" charset="-120"/>
              </a:rPr>
              <a:t>Setosa</a:t>
            </a:r>
          </a:p>
        </p:txBody>
      </p:sp>
      <p:sp>
        <p:nvSpPr>
          <p:cNvPr id="7" name="文字方塊 6">
            <a:extLst>
              <a:ext uri="{FF2B5EF4-FFF2-40B4-BE49-F238E27FC236}">
                <a16:creationId xmlns:a16="http://schemas.microsoft.com/office/drawing/2014/main" id="{7CDFA3A4-624B-26A6-0E34-ADDA9997CEDC}"/>
              </a:ext>
            </a:extLst>
          </p:cNvPr>
          <p:cNvSpPr txBox="1"/>
          <p:nvPr/>
        </p:nvSpPr>
        <p:spPr>
          <a:xfrm>
            <a:off x="5302429" y="4263362"/>
            <a:ext cx="1370543" cy="830997"/>
          </a:xfrm>
          <a:prstGeom prst="rect">
            <a:avLst/>
          </a:prstGeom>
          <a:noFill/>
        </p:spPr>
        <p:txBody>
          <a:bodyPr wrap="square">
            <a:spAutoFit/>
          </a:bodyPr>
          <a:lstStyle/>
          <a:p>
            <a:pPr algn="ctr"/>
            <a:r>
              <a:rPr lang="en-US" altLang="zh-TW" sz="2400" dirty="0">
                <a:latin typeface="微軟正黑體" panose="020B0604030504040204" pitchFamily="34" charset="-120"/>
                <a:ea typeface="微軟正黑體" panose="020B0604030504040204" pitchFamily="34" charset="-120"/>
              </a:rPr>
              <a:t>Label</a:t>
            </a:r>
          </a:p>
          <a:p>
            <a:pPr algn="ctr"/>
            <a:r>
              <a:rPr lang="zh-TW" altLang="en-US" sz="2400" dirty="0">
                <a:latin typeface="微軟正黑體" panose="020B0604030504040204" pitchFamily="34" charset="-120"/>
                <a:ea typeface="微軟正黑體" panose="020B0604030504040204" pitchFamily="34" charset="-120"/>
              </a:rPr>
              <a:t>（真實）</a:t>
            </a:r>
            <a:endParaRPr lang="en-US" altLang="zh-TW" sz="2400" dirty="0">
              <a:latin typeface="微軟正黑體" panose="020B0604030504040204" pitchFamily="34" charset="-120"/>
              <a:ea typeface="微軟正黑體" panose="020B0604030504040204" pitchFamily="34" charset="-120"/>
            </a:endParaRPr>
          </a:p>
        </p:txBody>
      </p:sp>
      <p:sp>
        <p:nvSpPr>
          <p:cNvPr id="8" name="文字方塊 7">
            <a:extLst>
              <a:ext uri="{FF2B5EF4-FFF2-40B4-BE49-F238E27FC236}">
                <a16:creationId xmlns:a16="http://schemas.microsoft.com/office/drawing/2014/main" id="{A404DD2D-5425-7158-A51F-BC6AAA90C4D1}"/>
              </a:ext>
            </a:extLst>
          </p:cNvPr>
          <p:cNvSpPr txBox="1"/>
          <p:nvPr/>
        </p:nvSpPr>
        <p:spPr>
          <a:xfrm>
            <a:off x="8978777" y="3008852"/>
            <a:ext cx="2644193" cy="461665"/>
          </a:xfrm>
          <a:prstGeom prst="rect">
            <a:avLst/>
          </a:prstGeom>
          <a:noFill/>
        </p:spPr>
        <p:txBody>
          <a:bodyPr wrap="square">
            <a:spAutoFit/>
          </a:bodyPr>
          <a:lstStyle/>
          <a:p>
            <a:pPr algn="ctr"/>
            <a:r>
              <a:rPr lang="en-US" altLang="zh-TW" sz="2400" dirty="0">
                <a:latin typeface="微軟正黑體" panose="020B0604030504040204" pitchFamily="34" charset="-120"/>
                <a:ea typeface="微軟正黑體" panose="020B0604030504040204" pitchFamily="34" charset="-120"/>
              </a:rPr>
              <a:t>Predict</a:t>
            </a:r>
            <a:r>
              <a:rPr lang="zh-TW" altLang="en-US" sz="2400" dirty="0">
                <a:latin typeface="微軟正黑體" panose="020B0604030504040204" pitchFamily="34" charset="-120"/>
                <a:ea typeface="微軟正黑體" panose="020B0604030504040204" pitchFamily="34" charset="-120"/>
              </a:rPr>
              <a:t>（預測）</a:t>
            </a:r>
            <a:endParaRPr lang="en-US" altLang="zh-TW" sz="2400" dirty="0">
              <a:latin typeface="微軟正黑體" panose="020B0604030504040204" pitchFamily="34" charset="-120"/>
              <a:ea typeface="微軟正黑體" panose="020B0604030504040204" pitchFamily="34" charset="-120"/>
            </a:endParaRPr>
          </a:p>
        </p:txBody>
      </p:sp>
      <p:sp>
        <p:nvSpPr>
          <p:cNvPr id="3" name="文字方塊 2">
            <a:extLst>
              <a:ext uri="{FF2B5EF4-FFF2-40B4-BE49-F238E27FC236}">
                <a16:creationId xmlns:a16="http://schemas.microsoft.com/office/drawing/2014/main" id="{E821FEC9-D9B6-5A0A-6482-D1A8A74F6EDB}"/>
              </a:ext>
            </a:extLst>
          </p:cNvPr>
          <p:cNvSpPr txBox="1"/>
          <p:nvPr/>
        </p:nvSpPr>
        <p:spPr>
          <a:xfrm>
            <a:off x="10905324" y="4751152"/>
            <a:ext cx="360978"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TP</a:t>
            </a:r>
          </a:p>
        </p:txBody>
      </p:sp>
      <p:sp>
        <p:nvSpPr>
          <p:cNvPr id="4" name="文字方塊 3">
            <a:extLst>
              <a:ext uri="{FF2B5EF4-FFF2-40B4-BE49-F238E27FC236}">
                <a16:creationId xmlns:a16="http://schemas.microsoft.com/office/drawing/2014/main" id="{E17DF037-5FC1-3527-FF04-F4640C5DB0F5}"/>
              </a:ext>
            </a:extLst>
          </p:cNvPr>
          <p:cNvSpPr txBox="1"/>
          <p:nvPr/>
        </p:nvSpPr>
        <p:spPr>
          <a:xfrm>
            <a:off x="9588406" y="4054260"/>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TN</a:t>
            </a:r>
          </a:p>
        </p:txBody>
      </p:sp>
      <p:sp>
        <p:nvSpPr>
          <p:cNvPr id="9" name="文字方塊 8">
            <a:extLst>
              <a:ext uri="{FF2B5EF4-FFF2-40B4-BE49-F238E27FC236}">
                <a16:creationId xmlns:a16="http://schemas.microsoft.com/office/drawing/2014/main" id="{96C062D6-75E5-3C1E-B3E4-D86DBB711EF4}"/>
              </a:ext>
            </a:extLst>
          </p:cNvPr>
          <p:cNvSpPr txBox="1"/>
          <p:nvPr/>
        </p:nvSpPr>
        <p:spPr>
          <a:xfrm>
            <a:off x="10845205" y="4051843"/>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FP</a:t>
            </a:r>
          </a:p>
        </p:txBody>
      </p:sp>
      <p:sp>
        <p:nvSpPr>
          <p:cNvPr id="11" name="文字方塊 10">
            <a:extLst>
              <a:ext uri="{FF2B5EF4-FFF2-40B4-BE49-F238E27FC236}">
                <a16:creationId xmlns:a16="http://schemas.microsoft.com/office/drawing/2014/main" id="{A1B25741-B0F2-58DF-9A12-D723FB0B7138}"/>
              </a:ext>
            </a:extLst>
          </p:cNvPr>
          <p:cNvSpPr txBox="1"/>
          <p:nvPr/>
        </p:nvSpPr>
        <p:spPr>
          <a:xfrm>
            <a:off x="9588405" y="4751153"/>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FN</a:t>
            </a: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31</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3440469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圖片 16">
            <a:extLst>
              <a:ext uri="{FF2B5EF4-FFF2-40B4-BE49-F238E27FC236}">
                <a16:creationId xmlns:a16="http://schemas.microsoft.com/office/drawing/2014/main" id="{6583CD73-6DB1-1391-EA1E-8B415EC78FCB}"/>
              </a:ext>
            </a:extLst>
          </p:cNvPr>
          <p:cNvPicPr>
            <a:picLocks noChangeAspect="1"/>
          </p:cNvPicPr>
          <p:nvPr/>
        </p:nvPicPr>
        <p:blipFill>
          <a:blip r:embed="rId3"/>
          <a:stretch>
            <a:fillRect/>
          </a:stretch>
        </p:blipFill>
        <p:spPr>
          <a:xfrm>
            <a:off x="7446319" y="2717161"/>
            <a:ext cx="4320000" cy="1252482"/>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Second PLA Validation</a:t>
            </a:r>
            <a:endParaRPr lang="zh-TW" altLang="en-US"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答對</a:t>
            </a:r>
            <a:r>
              <a:rPr lang="en-US" altLang="zh-TW" dirty="0">
                <a:latin typeface="微軟正黑體" panose="020B0604030504040204" pitchFamily="34" charset="-120"/>
                <a:ea typeface="微軟正黑體" panose="020B0604030504040204" pitchFamily="34" charset="-120"/>
              </a:rPr>
              <a:t>9</a:t>
            </a:r>
            <a:r>
              <a:rPr lang="zh-TW" altLang="en-US" dirty="0">
                <a:latin typeface="微軟正黑體" panose="020B0604030504040204" pitchFamily="34" charset="-120"/>
                <a:ea typeface="微軟正黑體" panose="020B0604030504040204" pitchFamily="34" charset="-120"/>
              </a:rPr>
              <a:t>個；答錯</a:t>
            </a:r>
            <a:r>
              <a:rPr lang="en-US" altLang="zh-TW" dirty="0">
                <a:latin typeface="微軟正黑體" panose="020B0604030504040204" pitchFamily="34" charset="-120"/>
                <a:ea typeface="微軟正黑體" panose="020B0604030504040204" pitchFamily="34" charset="-120"/>
              </a:rPr>
              <a:t>1.0</a:t>
            </a:r>
            <a:r>
              <a:rPr lang="zh-TW" altLang="en-US" dirty="0">
                <a:latin typeface="微軟正黑體" panose="020B0604030504040204" pitchFamily="34" charset="-120"/>
                <a:ea typeface="微軟正黑體" panose="020B0604030504040204" pitchFamily="34" charset="-120"/>
              </a:rPr>
              <a:t>個</a:t>
            </a:r>
          </a:p>
          <a:p>
            <a:r>
              <a:rPr lang="zh-TW" altLang="en-US" dirty="0">
                <a:latin typeface="微軟正黑體" panose="020B0604030504040204" pitchFamily="34" charset="-120"/>
                <a:ea typeface="微軟正黑體" panose="020B0604030504040204" pitchFamily="34" charset="-120"/>
              </a:rPr>
              <a:t>判斷錯誤的資料：</a:t>
            </a:r>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511862" y="1528161"/>
            <a:ext cx="2236759" cy="400110"/>
          </a:xfrm>
          <a:prstGeom prst="rect">
            <a:avLst/>
          </a:prstGeom>
          <a:noFill/>
        </p:spPr>
        <p:txBody>
          <a:bodyPr wrap="square">
            <a:spAutoFit/>
          </a:bodyPr>
          <a:lstStyle/>
          <a:p>
            <a:pPr algn="r"/>
            <a:r>
              <a:rPr lang="zh-TW" altLang="en-US" sz="2000" dirty="0">
                <a:latin typeface="微軟正黑體" panose="020B0604030504040204" pitchFamily="34" charset="-120"/>
                <a:ea typeface="微軟正黑體" panose="020B0604030504040204" pitchFamily="34" charset="-120"/>
              </a:rPr>
              <a:t>區分</a:t>
            </a:r>
            <a:r>
              <a:rPr lang="en-US" altLang="zh-TW" sz="2000" dirty="0">
                <a:latin typeface="微軟正黑體" panose="020B0604030504040204" pitchFamily="34" charset="-120"/>
                <a:ea typeface="微軟正黑體" panose="020B0604030504040204" pitchFamily="34" charset="-120"/>
              </a:rPr>
              <a:t>versicolor</a:t>
            </a:r>
          </a:p>
        </p:txBody>
      </p:sp>
      <p:pic>
        <p:nvPicPr>
          <p:cNvPr id="9" name="圖片 8">
            <a:extLst>
              <a:ext uri="{FF2B5EF4-FFF2-40B4-BE49-F238E27FC236}">
                <a16:creationId xmlns:a16="http://schemas.microsoft.com/office/drawing/2014/main" id="{8C108B3F-2F13-CD29-172C-73C430AFF1BE}"/>
              </a:ext>
            </a:extLst>
          </p:cNvPr>
          <p:cNvPicPr>
            <a:picLocks noChangeAspect="1"/>
          </p:cNvPicPr>
          <p:nvPr/>
        </p:nvPicPr>
        <p:blipFill>
          <a:blip r:embed="rId4"/>
          <a:stretch>
            <a:fillRect/>
          </a:stretch>
        </p:blipFill>
        <p:spPr>
          <a:xfrm>
            <a:off x="569030" y="3286457"/>
            <a:ext cx="4801270" cy="876422"/>
          </a:xfrm>
          <a:prstGeom prst="rect">
            <a:avLst/>
          </a:prstGeom>
          <a:noFill/>
          <a:ln w="3175">
            <a:solidFill>
              <a:schemeClr val="tx1"/>
            </a:solidFill>
          </a:ln>
        </p:spPr>
      </p:pic>
      <p:sp>
        <p:nvSpPr>
          <p:cNvPr id="18" name="文字方塊 17">
            <a:extLst>
              <a:ext uri="{FF2B5EF4-FFF2-40B4-BE49-F238E27FC236}">
                <a16:creationId xmlns:a16="http://schemas.microsoft.com/office/drawing/2014/main" id="{F4B10B88-99B8-702C-F5CA-32BF24D46E99}"/>
              </a:ext>
            </a:extLst>
          </p:cNvPr>
          <p:cNvSpPr txBox="1"/>
          <p:nvPr/>
        </p:nvSpPr>
        <p:spPr>
          <a:xfrm>
            <a:off x="9122126" y="2203242"/>
            <a:ext cx="2644193" cy="461665"/>
          </a:xfrm>
          <a:prstGeom prst="rect">
            <a:avLst/>
          </a:prstGeom>
          <a:noFill/>
        </p:spPr>
        <p:txBody>
          <a:bodyPr wrap="square">
            <a:spAutoFit/>
          </a:bodyPr>
          <a:lstStyle/>
          <a:p>
            <a:pPr algn="ctr"/>
            <a:r>
              <a:rPr lang="en-US" altLang="zh-TW" sz="2400" dirty="0">
                <a:latin typeface="微軟正黑體" panose="020B0604030504040204" pitchFamily="34" charset="-120"/>
                <a:ea typeface="微軟正黑體" panose="020B0604030504040204" pitchFamily="34" charset="-120"/>
              </a:rPr>
              <a:t>Predict</a:t>
            </a:r>
            <a:r>
              <a:rPr lang="zh-TW" altLang="en-US" sz="2400" dirty="0">
                <a:latin typeface="微軟正黑體" panose="020B0604030504040204" pitchFamily="34" charset="-120"/>
                <a:ea typeface="微軟正黑體" panose="020B0604030504040204" pitchFamily="34" charset="-120"/>
              </a:rPr>
              <a:t>（預測）</a:t>
            </a:r>
            <a:endParaRPr lang="en-US" altLang="zh-TW" sz="2400" dirty="0">
              <a:latin typeface="微軟正黑體" panose="020B0604030504040204" pitchFamily="34" charset="-120"/>
              <a:ea typeface="微軟正黑體" panose="020B0604030504040204" pitchFamily="34" charset="-120"/>
            </a:endParaRPr>
          </a:p>
        </p:txBody>
      </p:sp>
      <p:sp>
        <p:nvSpPr>
          <p:cNvPr id="19" name="文字方塊 18">
            <a:extLst>
              <a:ext uri="{FF2B5EF4-FFF2-40B4-BE49-F238E27FC236}">
                <a16:creationId xmlns:a16="http://schemas.microsoft.com/office/drawing/2014/main" id="{449E632D-5008-9C8F-0827-C292D5A80967}"/>
              </a:ext>
            </a:extLst>
          </p:cNvPr>
          <p:cNvSpPr txBox="1"/>
          <p:nvPr/>
        </p:nvSpPr>
        <p:spPr>
          <a:xfrm>
            <a:off x="6258663" y="3138646"/>
            <a:ext cx="1126078" cy="830997"/>
          </a:xfrm>
          <a:prstGeom prst="rect">
            <a:avLst/>
          </a:prstGeom>
          <a:noFill/>
        </p:spPr>
        <p:txBody>
          <a:bodyPr wrap="square">
            <a:spAutoFit/>
          </a:bodyPr>
          <a:lstStyle/>
          <a:p>
            <a:pPr algn="ctr"/>
            <a:r>
              <a:rPr lang="en-US" altLang="zh-TW" sz="2400" dirty="0">
                <a:latin typeface="微軟正黑體" panose="020B0604030504040204" pitchFamily="34" charset="-120"/>
                <a:ea typeface="微軟正黑體" panose="020B0604030504040204" pitchFamily="34" charset="-120"/>
              </a:rPr>
              <a:t>Label</a:t>
            </a:r>
          </a:p>
          <a:p>
            <a:pPr algn="ctr"/>
            <a:r>
              <a:rPr lang="zh-TW" altLang="en-US" sz="2400" dirty="0">
                <a:latin typeface="微軟正黑體" panose="020B0604030504040204" pitchFamily="34" charset="-120"/>
                <a:ea typeface="微軟正黑體" panose="020B0604030504040204" pitchFamily="34" charset="-120"/>
              </a:rPr>
              <a:t>（真實）</a:t>
            </a:r>
            <a:endParaRPr lang="en-US" altLang="zh-TW" sz="2400" dirty="0">
              <a:latin typeface="微軟正黑體" panose="020B0604030504040204" pitchFamily="34" charset="-120"/>
              <a:ea typeface="微軟正黑體" panose="020B0604030504040204" pitchFamily="34" charset="-120"/>
            </a:endParaRPr>
          </a:p>
        </p:txBody>
      </p:sp>
      <p:sp>
        <p:nvSpPr>
          <p:cNvPr id="3" name="文字方塊 2">
            <a:extLst>
              <a:ext uri="{FF2B5EF4-FFF2-40B4-BE49-F238E27FC236}">
                <a16:creationId xmlns:a16="http://schemas.microsoft.com/office/drawing/2014/main" id="{6726164E-6BE0-0D3E-85C4-5CA4C28F5749}"/>
              </a:ext>
            </a:extLst>
          </p:cNvPr>
          <p:cNvSpPr txBox="1"/>
          <p:nvPr/>
        </p:nvSpPr>
        <p:spPr>
          <a:xfrm>
            <a:off x="11233700" y="3560131"/>
            <a:ext cx="360978"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TP</a:t>
            </a:r>
          </a:p>
        </p:txBody>
      </p:sp>
      <p:sp>
        <p:nvSpPr>
          <p:cNvPr id="4" name="文字方塊 3">
            <a:extLst>
              <a:ext uri="{FF2B5EF4-FFF2-40B4-BE49-F238E27FC236}">
                <a16:creationId xmlns:a16="http://schemas.microsoft.com/office/drawing/2014/main" id="{53AB0E24-1F8E-305E-0292-98FBAC571274}"/>
              </a:ext>
            </a:extLst>
          </p:cNvPr>
          <p:cNvSpPr txBox="1"/>
          <p:nvPr/>
        </p:nvSpPr>
        <p:spPr>
          <a:xfrm>
            <a:off x="9994313" y="3108314"/>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TN</a:t>
            </a:r>
          </a:p>
        </p:txBody>
      </p:sp>
      <p:sp>
        <p:nvSpPr>
          <p:cNvPr id="7" name="文字方塊 6">
            <a:extLst>
              <a:ext uri="{FF2B5EF4-FFF2-40B4-BE49-F238E27FC236}">
                <a16:creationId xmlns:a16="http://schemas.microsoft.com/office/drawing/2014/main" id="{5B4AB753-3878-38B2-9223-ED08E4A78A26}"/>
              </a:ext>
            </a:extLst>
          </p:cNvPr>
          <p:cNvSpPr txBox="1"/>
          <p:nvPr/>
        </p:nvSpPr>
        <p:spPr>
          <a:xfrm>
            <a:off x="11173581" y="3105566"/>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FP</a:t>
            </a:r>
          </a:p>
        </p:txBody>
      </p:sp>
      <p:sp>
        <p:nvSpPr>
          <p:cNvPr id="8" name="文字方塊 7">
            <a:extLst>
              <a:ext uri="{FF2B5EF4-FFF2-40B4-BE49-F238E27FC236}">
                <a16:creationId xmlns:a16="http://schemas.microsoft.com/office/drawing/2014/main" id="{5483169B-4E93-F6D2-3CC7-A7ED8F726C4B}"/>
              </a:ext>
            </a:extLst>
          </p:cNvPr>
          <p:cNvSpPr txBox="1"/>
          <p:nvPr/>
        </p:nvSpPr>
        <p:spPr>
          <a:xfrm>
            <a:off x="9994312" y="3560130"/>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FN</a:t>
            </a:r>
          </a:p>
        </p:txBody>
      </p:sp>
      <p:sp>
        <p:nvSpPr>
          <p:cNvPr id="10" name="內容版面配置區 4">
            <a:extLst>
              <a:ext uri="{FF2B5EF4-FFF2-40B4-BE49-F238E27FC236}">
                <a16:creationId xmlns:a16="http://schemas.microsoft.com/office/drawing/2014/main" id="{3B83822D-D8A5-1CFF-B925-D93D13228D7A}"/>
              </a:ext>
            </a:extLst>
          </p:cNvPr>
          <p:cNvSpPr txBox="1">
            <a:spLocks/>
          </p:cNvSpPr>
          <p:nvPr/>
        </p:nvSpPr>
        <p:spPr>
          <a:xfrm>
            <a:off x="7384741" y="4163411"/>
            <a:ext cx="4381578" cy="251361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zh-TW" altLang="en-US" b="1" dirty="0">
                <a:latin typeface="微軟正黑體" panose="020B0604030504040204" pitchFamily="34" charset="-120"/>
                <a:ea typeface="微軟正黑體" panose="020B0604030504040204" pitchFamily="34" charset="-120"/>
              </a:rPr>
              <a:t>正確率：</a:t>
            </a:r>
            <a:r>
              <a:rPr lang="en-US" altLang="zh-TW" b="1" dirty="0">
                <a:latin typeface="微軟正黑體" panose="020B0604030504040204" pitchFamily="34" charset="-120"/>
                <a:ea typeface="微軟正黑體" panose="020B0604030504040204" pitchFamily="34" charset="-120"/>
              </a:rPr>
              <a:t>90.0%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Precision</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83.33%</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100.0%</a:t>
            </a:r>
          </a:p>
          <a:p>
            <a:pPr>
              <a:buFont typeface="Wingdings" panose="05000000000000000000" pitchFamily="2" charset="2"/>
              <a:buChar char="Ø"/>
            </a:pPr>
            <a:endParaRPr lang="en-US" altLang="zh-TW" b="1"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11" name="投影片編號版面配置區 10">
            <a:extLst>
              <a:ext uri="{FF2B5EF4-FFF2-40B4-BE49-F238E27FC236}">
                <a16:creationId xmlns:a16="http://schemas.microsoft.com/office/drawing/2014/main" id="{87F6B99B-D8D8-1B1D-78F0-DA3ABF4798A6}"/>
              </a:ext>
            </a:extLst>
          </p:cNvPr>
          <p:cNvSpPr>
            <a:spLocks noGrp="1"/>
          </p:cNvSpPr>
          <p:nvPr>
            <p:ph type="sldNum" sz="quarter" idx="12"/>
          </p:nvPr>
        </p:nvSpPr>
        <p:spPr/>
        <p:txBody>
          <a:bodyPr/>
          <a:lstStyle/>
          <a:p>
            <a:fld id="{B2DC25EE-239B-4C5F-AAD1-255A7D5F1EE2}" type="slidenum">
              <a:rPr lang="en-US" smtClean="0"/>
              <a:t>32</a:t>
            </a:fld>
            <a:endParaRPr lang="en-US" dirty="0"/>
          </a:p>
        </p:txBody>
      </p:sp>
      <p:sp>
        <p:nvSpPr>
          <p:cNvPr id="12" name="頁尾版面配置區 11">
            <a:extLst>
              <a:ext uri="{FF2B5EF4-FFF2-40B4-BE49-F238E27FC236}">
                <a16:creationId xmlns:a16="http://schemas.microsoft.com/office/drawing/2014/main" id="{DCFC37B6-699B-85F6-25F4-69A90ACF499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21839894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Validation</a:t>
            </a:r>
            <a:endParaRPr lang="zh-TW" altLang="en-US" dirty="0">
              <a:latin typeface="微軟正黑體" panose="020B0604030504040204" pitchFamily="34" charset="-120"/>
              <a:ea typeface="微軟正黑體" panose="020B0604030504040204" pitchFamily="34" charset="-120"/>
            </a:endParaRPr>
          </a:p>
        </p:txBody>
      </p:sp>
      <p:graphicFrame>
        <p:nvGraphicFramePr>
          <p:cNvPr id="13" name="內容版面配置區 12">
            <a:extLst>
              <a:ext uri="{FF2B5EF4-FFF2-40B4-BE49-F238E27FC236}">
                <a16:creationId xmlns:a16="http://schemas.microsoft.com/office/drawing/2014/main" id="{2F77E6C2-5E46-F4FA-3912-ED26F03148D0}"/>
              </a:ext>
            </a:extLst>
          </p:cNvPr>
          <p:cNvGraphicFramePr>
            <a:graphicFrameLocks noGrp="1"/>
          </p:cNvGraphicFramePr>
          <p:nvPr>
            <p:ph idx="1"/>
            <p:extLst>
              <p:ext uri="{D42A27DB-BD31-4B8C-83A1-F6EECF244321}">
                <p14:modId xmlns:p14="http://schemas.microsoft.com/office/powerpoint/2010/main" val="46491230"/>
              </p:ext>
            </p:extLst>
          </p:nvPr>
        </p:nvGraphicFramePr>
        <p:xfrm>
          <a:off x="588580" y="2175641"/>
          <a:ext cx="11109434" cy="4372305"/>
        </p:xfrm>
        <a:graphic>
          <a:graphicData uri="http://schemas.openxmlformats.org/drawingml/2006/table">
            <a:tbl>
              <a:tblPr/>
              <a:tblGrid>
                <a:gridCol w="1536310">
                  <a:extLst>
                    <a:ext uri="{9D8B030D-6E8A-4147-A177-3AD203B41FA5}">
                      <a16:colId xmlns:a16="http://schemas.microsoft.com/office/drawing/2014/main" val="2600284262"/>
                    </a:ext>
                  </a:extLst>
                </a:gridCol>
                <a:gridCol w="3120628">
                  <a:extLst>
                    <a:ext uri="{9D8B030D-6E8A-4147-A177-3AD203B41FA5}">
                      <a16:colId xmlns:a16="http://schemas.microsoft.com/office/drawing/2014/main" val="3255737191"/>
                    </a:ext>
                  </a:extLst>
                </a:gridCol>
                <a:gridCol w="1757153">
                  <a:extLst>
                    <a:ext uri="{9D8B030D-6E8A-4147-A177-3AD203B41FA5}">
                      <a16:colId xmlns:a16="http://schemas.microsoft.com/office/drawing/2014/main" val="3717243654"/>
                    </a:ext>
                  </a:extLst>
                </a:gridCol>
                <a:gridCol w="2506103">
                  <a:extLst>
                    <a:ext uri="{9D8B030D-6E8A-4147-A177-3AD203B41FA5}">
                      <a16:colId xmlns:a16="http://schemas.microsoft.com/office/drawing/2014/main" val="2272150096"/>
                    </a:ext>
                  </a:extLst>
                </a:gridCol>
                <a:gridCol w="2189240">
                  <a:extLst>
                    <a:ext uri="{9D8B030D-6E8A-4147-A177-3AD203B41FA5}">
                      <a16:colId xmlns:a16="http://schemas.microsoft.com/office/drawing/2014/main" val="1376125155"/>
                    </a:ext>
                  </a:extLst>
                </a:gridCol>
              </a:tblGrid>
              <a:tr h="874461">
                <a:tc>
                  <a:txBody>
                    <a:bodyPr/>
                    <a:lstStyle/>
                    <a:p>
                      <a:pPr algn="l" fontAlgn="ctr"/>
                      <a:endParaRPr lang="zh-TW" alt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l" fontAlgn="ctr"/>
                      <a:endParaRPr lang="zh-TW" alt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gridSpan="3">
                  <a:txBody>
                    <a:bodyPr/>
                    <a:lstStyle/>
                    <a:p>
                      <a:pPr algn="ctr" fontAlgn="ctr"/>
                      <a:r>
                        <a:rPr lang="zh-TW" altLang="en-US" sz="3000" u="none" strike="noStrike">
                          <a:effectLst/>
                          <a:latin typeface="微軟正黑體" panose="020B0604030504040204" pitchFamily="34" charset="-120"/>
                          <a:ea typeface="微軟正黑體" panose="020B0604030504040204" pitchFamily="34" charset="-120"/>
                        </a:rPr>
                        <a:t>預測</a:t>
                      </a:r>
                      <a:endParaRPr lang="zh-TW" altLang="en-US" sz="30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2874920817"/>
                  </a:ext>
                </a:extLst>
              </a:tr>
              <a:tr h="874461">
                <a:tc>
                  <a:txBody>
                    <a:bodyPr/>
                    <a:lstStyle/>
                    <a:p>
                      <a:pPr algn="l" fontAlgn="ctr"/>
                      <a:endParaRPr lang="zh-TW" alt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3000" u="none" strike="noStrike" dirty="0">
                          <a:effectLst/>
                          <a:latin typeface="微軟正黑體" panose="020B0604030504040204" pitchFamily="34" charset="-120"/>
                          <a:ea typeface="微軟正黑體" panose="020B0604030504040204" pitchFamily="34" charset="-120"/>
                        </a:rPr>
                        <a:t>Validation</a:t>
                      </a:r>
                      <a:endParaRPr 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3000" u="none" strike="noStrike" dirty="0">
                          <a:effectLst/>
                          <a:latin typeface="微軟正黑體" panose="020B0604030504040204" pitchFamily="34" charset="-120"/>
                          <a:ea typeface="微軟正黑體" panose="020B0604030504040204" pitchFamily="34" charset="-120"/>
                        </a:rPr>
                        <a:t>Setosa</a:t>
                      </a:r>
                      <a:endParaRPr 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3000" u="none" strike="noStrike" dirty="0">
                          <a:effectLst/>
                          <a:latin typeface="微軟正黑體" panose="020B0604030504040204" pitchFamily="34" charset="-120"/>
                          <a:ea typeface="微軟正黑體" panose="020B0604030504040204" pitchFamily="34" charset="-120"/>
                        </a:rPr>
                        <a:t>Versicolor</a:t>
                      </a:r>
                      <a:endParaRPr 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3000" u="none" strike="noStrike" dirty="0">
                          <a:effectLst/>
                          <a:latin typeface="微軟正黑體" panose="020B0604030504040204" pitchFamily="34" charset="-120"/>
                          <a:ea typeface="微軟正黑體" panose="020B0604030504040204" pitchFamily="34" charset="-120"/>
                        </a:rPr>
                        <a:t>Virginica</a:t>
                      </a:r>
                      <a:endParaRPr 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1008696977"/>
                  </a:ext>
                </a:extLst>
              </a:tr>
              <a:tr h="874461">
                <a:tc rowSpan="3">
                  <a:txBody>
                    <a:bodyPr/>
                    <a:lstStyle/>
                    <a:p>
                      <a:pPr algn="ctr" fontAlgn="ctr"/>
                      <a:r>
                        <a:rPr lang="zh-TW" altLang="en-US" sz="3000" u="none" strike="noStrike">
                          <a:effectLst/>
                          <a:latin typeface="微軟正黑體" panose="020B0604030504040204" pitchFamily="34" charset="-120"/>
                          <a:ea typeface="微軟正黑體" panose="020B0604030504040204" pitchFamily="34" charset="-120"/>
                        </a:rPr>
                        <a:t>真實</a:t>
                      </a:r>
                      <a:endParaRPr lang="zh-TW" altLang="en-US" sz="30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3000" u="none" strike="noStrike" dirty="0">
                          <a:effectLst/>
                          <a:latin typeface="微軟正黑體" panose="020B0604030504040204" pitchFamily="34" charset="-120"/>
                          <a:ea typeface="微軟正黑體" panose="020B0604030504040204" pitchFamily="34" charset="-120"/>
                        </a:rPr>
                        <a:t>Setosa</a:t>
                      </a:r>
                      <a:endParaRPr 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3000" u="none" strike="noStrike" dirty="0">
                          <a:effectLst/>
                          <a:latin typeface="微軟正黑體" panose="020B0604030504040204" pitchFamily="34" charset="-120"/>
                          <a:ea typeface="微軟正黑體" panose="020B0604030504040204" pitchFamily="34" charset="-120"/>
                        </a:rPr>
                        <a:t>5</a:t>
                      </a:r>
                      <a:endParaRPr lang="en-US" altLang="zh-TW"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3000" u="none" strike="noStrike" dirty="0">
                          <a:effectLst/>
                          <a:latin typeface="微軟正黑體" panose="020B0604030504040204" pitchFamily="34" charset="-120"/>
                          <a:ea typeface="微軟正黑體" panose="020B0604030504040204" pitchFamily="34" charset="-120"/>
                        </a:rPr>
                        <a:t>0</a:t>
                      </a:r>
                      <a:endParaRPr lang="en-US" altLang="zh-TW"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3000" u="none" strike="noStrike" dirty="0">
                          <a:effectLst/>
                          <a:latin typeface="微軟正黑體" panose="020B0604030504040204" pitchFamily="34" charset="-120"/>
                          <a:ea typeface="微軟正黑體" panose="020B0604030504040204" pitchFamily="34" charset="-120"/>
                        </a:rPr>
                        <a:t>0</a:t>
                      </a:r>
                      <a:endParaRPr lang="en-US" altLang="zh-TW"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4061777163"/>
                  </a:ext>
                </a:extLst>
              </a:tr>
              <a:tr h="874461">
                <a:tc vMerge="1">
                  <a:txBody>
                    <a:bodyPr/>
                    <a:lstStyle/>
                    <a:p>
                      <a:endParaRPr lang="zh-TW" altLang="en-US"/>
                    </a:p>
                  </a:txBody>
                  <a:tcPr/>
                </a:tc>
                <a:tc>
                  <a:txBody>
                    <a:bodyPr/>
                    <a:lstStyle/>
                    <a:p>
                      <a:pPr algn="ctr" fontAlgn="ctr"/>
                      <a:r>
                        <a:rPr lang="en-US" sz="3000" u="none" strike="noStrike" dirty="0">
                          <a:effectLst/>
                          <a:latin typeface="微軟正黑體" panose="020B0604030504040204" pitchFamily="34" charset="-120"/>
                          <a:ea typeface="微軟正黑體" panose="020B0604030504040204" pitchFamily="34" charset="-120"/>
                        </a:rPr>
                        <a:t>Versicolor</a:t>
                      </a:r>
                      <a:endParaRPr 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3000" u="none" strike="noStrike" dirty="0">
                          <a:effectLst/>
                          <a:latin typeface="微軟正黑體" panose="020B0604030504040204" pitchFamily="34" charset="-120"/>
                          <a:ea typeface="微軟正黑體" panose="020B0604030504040204" pitchFamily="34" charset="-120"/>
                        </a:rPr>
                        <a:t>X</a:t>
                      </a:r>
                      <a:endParaRPr 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3000" u="none" strike="noStrike" dirty="0">
                          <a:effectLst/>
                          <a:latin typeface="微軟正黑體" panose="020B0604030504040204" pitchFamily="34" charset="-120"/>
                          <a:ea typeface="微軟正黑體" panose="020B0604030504040204" pitchFamily="34" charset="-120"/>
                        </a:rPr>
                        <a:t>5</a:t>
                      </a:r>
                      <a:endParaRPr lang="en-US" altLang="zh-TW"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3000" u="none" strike="noStrike" dirty="0">
                          <a:effectLst/>
                          <a:latin typeface="微軟正黑體" panose="020B0604030504040204" pitchFamily="34" charset="-120"/>
                          <a:ea typeface="微軟正黑體" panose="020B0604030504040204" pitchFamily="34" charset="-120"/>
                        </a:rPr>
                        <a:t>0</a:t>
                      </a:r>
                      <a:endParaRPr lang="en-US" altLang="zh-TW"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3485949276"/>
                  </a:ext>
                </a:extLst>
              </a:tr>
              <a:tr h="874461">
                <a:tc vMerge="1">
                  <a:txBody>
                    <a:bodyPr/>
                    <a:lstStyle/>
                    <a:p>
                      <a:endParaRPr lang="zh-TW" altLang="en-US"/>
                    </a:p>
                  </a:txBody>
                  <a:tcPr/>
                </a:tc>
                <a:tc>
                  <a:txBody>
                    <a:bodyPr/>
                    <a:lstStyle/>
                    <a:p>
                      <a:pPr algn="ctr" fontAlgn="ctr"/>
                      <a:r>
                        <a:rPr lang="en-US" sz="3000" u="none" strike="noStrike" dirty="0">
                          <a:effectLst/>
                          <a:latin typeface="微軟正黑體" panose="020B0604030504040204" pitchFamily="34" charset="-120"/>
                          <a:ea typeface="微軟正黑體" panose="020B0604030504040204" pitchFamily="34" charset="-120"/>
                        </a:rPr>
                        <a:t>Virginica</a:t>
                      </a:r>
                      <a:endParaRPr 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3000" u="none" strike="noStrike" dirty="0">
                          <a:effectLst/>
                          <a:latin typeface="微軟正黑體" panose="020B0604030504040204" pitchFamily="34" charset="-120"/>
                          <a:ea typeface="微軟正黑體" panose="020B0604030504040204" pitchFamily="34" charset="-120"/>
                        </a:rPr>
                        <a:t>X</a:t>
                      </a:r>
                      <a:endParaRPr 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3000" u="none" strike="noStrike" dirty="0">
                          <a:effectLst/>
                          <a:latin typeface="微軟正黑體" panose="020B0604030504040204" pitchFamily="34" charset="-120"/>
                          <a:ea typeface="微軟正黑體" panose="020B0604030504040204" pitchFamily="34" charset="-120"/>
                        </a:rPr>
                        <a:t>1</a:t>
                      </a:r>
                      <a:endParaRPr lang="en-US" altLang="zh-TW"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3000" u="none" strike="noStrike" dirty="0">
                          <a:effectLst/>
                          <a:latin typeface="微軟正黑體" panose="020B0604030504040204" pitchFamily="34" charset="-120"/>
                          <a:ea typeface="微軟正黑體" panose="020B0604030504040204" pitchFamily="34" charset="-120"/>
                        </a:rPr>
                        <a:t>4</a:t>
                      </a:r>
                      <a:endParaRPr lang="en-US" altLang="zh-TW"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2205342311"/>
                  </a:ext>
                </a:extLst>
              </a:tr>
            </a:tbl>
          </a:graphicData>
        </a:graphic>
      </p:graphicFrame>
    </p:spTree>
    <p:extLst>
      <p:ext uri="{BB962C8B-B14F-4D97-AF65-F5344CB8AC3E}">
        <p14:creationId xmlns:p14="http://schemas.microsoft.com/office/powerpoint/2010/main" val="19833327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圖片 14">
            <a:extLst>
              <a:ext uri="{FF2B5EF4-FFF2-40B4-BE49-F238E27FC236}">
                <a16:creationId xmlns:a16="http://schemas.microsoft.com/office/drawing/2014/main" id="{2BA6E6CA-52F2-762C-EE18-2EDB2E0CDE29}"/>
              </a:ext>
            </a:extLst>
          </p:cNvPr>
          <p:cNvPicPr>
            <a:picLocks noChangeAspect="1"/>
          </p:cNvPicPr>
          <p:nvPr/>
        </p:nvPicPr>
        <p:blipFill>
          <a:blip r:embed="rId3"/>
          <a:stretch>
            <a:fillRect/>
          </a:stretch>
        </p:blipFill>
        <p:spPr>
          <a:xfrm>
            <a:off x="7020871" y="2907792"/>
            <a:ext cx="4584613" cy="1800000"/>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First PLA Test</a:t>
            </a:r>
            <a:endParaRPr lang="zh-TW" altLang="en-US"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答對</a:t>
            </a:r>
            <a:r>
              <a:rPr lang="en-US" altLang="zh-TW" dirty="0">
                <a:latin typeface="微軟正黑體" panose="020B0604030504040204" pitchFamily="34" charset="-120"/>
                <a:ea typeface="微軟正黑體" panose="020B0604030504040204" pitchFamily="34" charset="-120"/>
              </a:rPr>
              <a:t>30</a:t>
            </a:r>
            <a:r>
              <a:rPr lang="zh-TW" altLang="en-US" dirty="0">
                <a:latin typeface="微軟正黑體" panose="020B0604030504040204" pitchFamily="34" charset="-120"/>
                <a:ea typeface="微軟正黑體" panose="020B0604030504040204" pitchFamily="34" charset="-120"/>
              </a:rPr>
              <a:t>個；答錯</a:t>
            </a:r>
            <a:r>
              <a:rPr lang="en-US" altLang="zh-TW" dirty="0">
                <a:latin typeface="微軟正黑體" panose="020B0604030504040204" pitchFamily="34" charset="-120"/>
                <a:ea typeface="微軟正黑體" panose="020B0604030504040204" pitchFamily="34" charset="-120"/>
              </a:rPr>
              <a:t>0</a:t>
            </a:r>
            <a:r>
              <a:rPr lang="zh-TW" altLang="en-US" dirty="0">
                <a:latin typeface="微軟正黑體" panose="020B0604030504040204" pitchFamily="34" charset="-120"/>
                <a:ea typeface="微軟正黑體" panose="020B0604030504040204" pitchFamily="34" charset="-120"/>
              </a:rPr>
              <a:t>個</a:t>
            </a:r>
          </a:p>
          <a:p>
            <a:pPr>
              <a:buFont typeface="Wingdings" panose="05000000000000000000" pitchFamily="2" charset="2"/>
              <a:buChar char="Ø"/>
            </a:pPr>
            <a:r>
              <a:rPr lang="zh-TW" altLang="en-US" dirty="0">
                <a:latin typeface="微軟正黑體" panose="020B0604030504040204" pitchFamily="34" charset="-120"/>
                <a:ea typeface="微軟正黑體" panose="020B0604030504040204" pitchFamily="34" charset="-120"/>
              </a:rPr>
              <a:t>正確率：</a:t>
            </a:r>
            <a:r>
              <a:rPr lang="en-US" altLang="zh-TW" dirty="0">
                <a:latin typeface="微軟正黑體" panose="020B0604030504040204" pitchFamily="34" charset="-120"/>
                <a:ea typeface="微軟正黑體" panose="020B0604030504040204" pitchFamily="34" charset="-120"/>
              </a:rPr>
              <a:t>100.0%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Precision</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100.0%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100.0%</a:t>
            </a: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zh-TW" altLang="en-US" sz="2000" dirty="0">
                <a:latin typeface="微軟正黑體" panose="020B0604030504040204" pitchFamily="34" charset="-120"/>
                <a:ea typeface="微軟正黑體" panose="020B0604030504040204" pitchFamily="34" charset="-120"/>
              </a:rPr>
              <a:t>區分</a:t>
            </a:r>
            <a:r>
              <a:rPr lang="en-US" altLang="zh-TW" sz="2000" dirty="0">
                <a:latin typeface="微軟正黑體" panose="020B0604030504040204" pitchFamily="34" charset="-120"/>
                <a:ea typeface="微軟正黑體" panose="020B0604030504040204" pitchFamily="34" charset="-120"/>
              </a:rPr>
              <a:t>Setosa</a:t>
            </a:r>
          </a:p>
        </p:txBody>
      </p:sp>
      <p:sp>
        <p:nvSpPr>
          <p:cNvPr id="16" name="文字方塊 15">
            <a:extLst>
              <a:ext uri="{FF2B5EF4-FFF2-40B4-BE49-F238E27FC236}">
                <a16:creationId xmlns:a16="http://schemas.microsoft.com/office/drawing/2014/main" id="{AF5A5FF8-0883-15CE-3D1A-ADF618502C17}"/>
              </a:ext>
            </a:extLst>
          </p:cNvPr>
          <p:cNvSpPr txBox="1"/>
          <p:nvPr/>
        </p:nvSpPr>
        <p:spPr>
          <a:xfrm>
            <a:off x="8961291" y="2404810"/>
            <a:ext cx="2644193" cy="461665"/>
          </a:xfrm>
          <a:prstGeom prst="rect">
            <a:avLst/>
          </a:prstGeom>
          <a:noFill/>
        </p:spPr>
        <p:txBody>
          <a:bodyPr wrap="square">
            <a:spAutoFit/>
          </a:bodyPr>
          <a:lstStyle/>
          <a:p>
            <a:pPr algn="ctr"/>
            <a:r>
              <a:rPr lang="en-US" altLang="zh-TW" sz="2400" dirty="0">
                <a:latin typeface="微軟正黑體" panose="020B0604030504040204" pitchFamily="34" charset="-120"/>
                <a:ea typeface="微軟正黑體" panose="020B0604030504040204" pitchFamily="34" charset="-120"/>
              </a:rPr>
              <a:t>Predict</a:t>
            </a:r>
            <a:r>
              <a:rPr lang="zh-TW" altLang="en-US" sz="2400" dirty="0">
                <a:latin typeface="微軟正黑體" panose="020B0604030504040204" pitchFamily="34" charset="-120"/>
                <a:ea typeface="微軟正黑體" panose="020B0604030504040204" pitchFamily="34" charset="-120"/>
              </a:rPr>
              <a:t>（預測）</a:t>
            </a:r>
            <a:endParaRPr lang="en-US" altLang="zh-TW" sz="2400" dirty="0">
              <a:latin typeface="微軟正黑體" panose="020B0604030504040204" pitchFamily="34" charset="-120"/>
              <a:ea typeface="微軟正黑體" panose="020B0604030504040204" pitchFamily="34" charset="-120"/>
            </a:endParaRPr>
          </a:p>
        </p:txBody>
      </p:sp>
      <p:sp>
        <p:nvSpPr>
          <p:cNvPr id="17" name="文字方塊 16">
            <a:extLst>
              <a:ext uri="{FF2B5EF4-FFF2-40B4-BE49-F238E27FC236}">
                <a16:creationId xmlns:a16="http://schemas.microsoft.com/office/drawing/2014/main" id="{22E5A21B-B398-EB66-216F-1AD5030DD28F}"/>
              </a:ext>
            </a:extLst>
          </p:cNvPr>
          <p:cNvSpPr txBox="1"/>
          <p:nvPr/>
        </p:nvSpPr>
        <p:spPr>
          <a:xfrm>
            <a:off x="5894793" y="3636344"/>
            <a:ext cx="1126078" cy="830997"/>
          </a:xfrm>
          <a:prstGeom prst="rect">
            <a:avLst/>
          </a:prstGeom>
          <a:noFill/>
        </p:spPr>
        <p:txBody>
          <a:bodyPr wrap="square">
            <a:spAutoFit/>
          </a:bodyPr>
          <a:lstStyle/>
          <a:p>
            <a:pPr algn="ctr"/>
            <a:r>
              <a:rPr lang="en-US" altLang="zh-TW" sz="2400" dirty="0">
                <a:latin typeface="微軟正黑體" panose="020B0604030504040204" pitchFamily="34" charset="-120"/>
                <a:ea typeface="微軟正黑體" panose="020B0604030504040204" pitchFamily="34" charset="-120"/>
              </a:rPr>
              <a:t>Label</a:t>
            </a:r>
          </a:p>
          <a:p>
            <a:pPr algn="ctr"/>
            <a:r>
              <a:rPr lang="zh-TW" altLang="en-US" sz="2400" dirty="0">
                <a:latin typeface="微軟正黑體" panose="020B0604030504040204" pitchFamily="34" charset="-120"/>
                <a:ea typeface="微軟正黑體" panose="020B0604030504040204" pitchFamily="34" charset="-120"/>
              </a:rPr>
              <a:t>（真實）</a:t>
            </a:r>
            <a:endParaRPr lang="en-US" altLang="zh-TW" sz="2400" dirty="0">
              <a:latin typeface="微軟正黑體" panose="020B0604030504040204" pitchFamily="34" charset="-120"/>
              <a:ea typeface="微軟正黑體" panose="020B0604030504040204" pitchFamily="34" charset="-120"/>
            </a:endParaRPr>
          </a:p>
        </p:txBody>
      </p:sp>
      <p:sp>
        <p:nvSpPr>
          <p:cNvPr id="3" name="文字方塊 2">
            <a:extLst>
              <a:ext uri="{FF2B5EF4-FFF2-40B4-BE49-F238E27FC236}">
                <a16:creationId xmlns:a16="http://schemas.microsoft.com/office/drawing/2014/main" id="{F55C882A-665B-DA1A-3AFE-B784DF9FF55E}"/>
              </a:ext>
            </a:extLst>
          </p:cNvPr>
          <p:cNvSpPr txBox="1"/>
          <p:nvPr/>
        </p:nvSpPr>
        <p:spPr>
          <a:xfrm>
            <a:off x="10892658" y="4087894"/>
            <a:ext cx="360978"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TP</a:t>
            </a:r>
          </a:p>
        </p:txBody>
      </p:sp>
      <p:sp>
        <p:nvSpPr>
          <p:cNvPr id="4" name="文字方塊 3">
            <a:extLst>
              <a:ext uri="{FF2B5EF4-FFF2-40B4-BE49-F238E27FC236}">
                <a16:creationId xmlns:a16="http://schemas.microsoft.com/office/drawing/2014/main" id="{E9909280-B405-654B-E3BB-11F6C5531006}"/>
              </a:ext>
            </a:extLst>
          </p:cNvPr>
          <p:cNvSpPr txBox="1"/>
          <p:nvPr/>
        </p:nvSpPr>
        <p:spPr>
          <a:xfrm>
            <a:off x="9630760" y="3497843"/>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TN</a:t>
            </a:r>
          </a:p>
        </p:txBody>
      </p:sp>
      <p:sp>
        <p:nvSpPr>
          <p:cNvPr id="7" name="文字方塊 6">
            <a:extLst>
              <a:ext uri="{FF2B5EF4-FFF2-40B4-BE49-F238E27FC236}">
                <a16:creationId xmlns:a16="http://schemas.microsoft.com/office/drawing/2014/main" id="{AAFB37E0-9523-CCD3-7147-8136D2015331}"/>
              </a:ext>
            </a:extLst>
          </p:cNvPr>
          <p:cNvSpPr txBox="1"/>
          <p:nvPr/>
        </p:nvSpPr>
        <p:spPr>
          <a:xfrm>
            <a:off x="10832539" y="3497843"/>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FP</a:t>
            </a:r>
          </a:p>
        </p:txBody>
      </p:sp>
      <p:sp>
        <p:nvSpPr>
          <p:cNvPr id="8" name="文字方塊 7">
            <a:extLst>
              <a:ext uri="{FF2B5EF4-FFF2-40B4-BE49-F238E27FC236}">
                <a16:creationId xmlns:a16="http://schemas.microsoft.com/office/drawing/2014/main" id="{6BE6B580-07A3-2C57-708B-08A3858E7E6F}"/>
              </a:ext>
            </a:extLst>
          </p:cNvPr>
          <p:cNvSpPr txBox="1"/>
          <p:nvPr/>
        </p:nvSpPr>
        <p:spPr>
          <a:xfrm>
            <a:off x="9630760" y="4087896"/>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FN</a:t>
            </a:r>
          </a:p>
        </p:txBody>
      </p:sp>
      <p:sp>
        <p:nvSpPr>
          <p:cNvPr id="9" name="投影片編號版面配置區 8">
            <a:extLst>
              <a:ext uri="{FF2B5EF4-FFF2-40B4-BE49-F238E27FC236}">
                <a16:creationId xmlns:a16="http://schemas.microsoft.com/office/drawing/2014/main" id="{695A0CDD-1E6C-3599-4ABD-34C75AC7E2E3}"/>
              </a:ext>
            </a:extLst>
          </p:cNvPr>
          <p:cNvSpPr>
            <a:spLocks noGrp="1"/>
          </p:cNvSpPr>
          <p:nvPr>
            <p:ph type="sldNum" sz="quarter" idx="12"/>
          </p:nvPr>
        </p:nvSpPr>
        <p:spPr/>
        <p:txBody>
          <a:bodyPr/>
          <a:lstStyle/>
          <a:p>
            <a:fld id="{B2DC25EE-239B-4C5F-AAD1-255A7D5F1EE2}" type="slidenum">
              <a:rPr lang="en-US" smtClean="0"/>
              <a:t>34</a:t>
            </a:fld>
            <a:endParaRPr lang="en-US" dirty="0"/>
          </a:p>
        </p:txBody>
      </p:sp>
      <p:sp>
        <p:nvSpPr>
          <p:cNvPr id="10" name="頁尾版面配置區 9">
            <a:extLst>
              <a:ext uri="{FF2B5EF4-FFF2-40B4-BE49-F238E27FC236}">
                <a16:creationId xmlns:a16="http://schemas.microsoft.com/office/drawing/2014/main" id="{356A7E1E-5BD8-CFEE-8C96-BE348A9FD006}"/>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33463338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Second PLA</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Test</a:t>
            </a:r>
            <a:endParaRPr lang="zh-TW" altLang="en-US"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答對</a:t>
            </a:r>
            <a:r>
              <a:rPr lang="en-US" altLang="zh-TW" dirty="0">
                <a:latin typeface="微軟正黑體" panose="020B0604030504040204" pitchFamily="34" charset="-120"/>
                <a:ea typeface="微軟正黑體" panose="020B0604030504040204" pitchFamily="34" charset="-120"/>
              </a:rPr>
              <a:t>19</a:t>
            </a:r>
            <a:r>
              <a:rPr lang="zh-TW" altLang="en-US" dirty="0">
                <a:latin typeface="微軟正黑體" panose="020B0604030504040204" pitchFamily="34" charset="-120"/>
                <a:ea typeface="微軟正黑體" panose="020B0604030504040204" pitchFamily="34" charset="-120"/>
              </a:rPr>
              <a:t>個；答錯</a:t>
            </a:r>
            <a:r>
              <a:rPr lang="en-US" altLang="zh-TW" dirty="0">
                <a:latin typeface="微軟正黑體" panose="020B0604030504040204" pitchFamily="34" charset="-120"/>
                <a:ea typeface="微軟正黑體" panose="020B0604030504040204" pitchFamily="34" charset="-120"/>
              </a:rPr>
              <a:t>1.0</a:t>
            </a:r>
            <a:r>
              <a:rPr lang="zh-TW" altLang="en-US" dirty="0">
                <a:latin typeface="微軟正黑體" panose="020B0604030504040204" pitchFamily="34" charset="-120"/>
                <a:ea typeface="微軟正黑體" panose="020B0604030504040204" pitchFamily="34" charset="-120"/>
              </a:rPr>
              <a:t>個</a:t>
            </a:r>
          </a:p>
          <a:p>
            <a:r>
              <a:rPr lang="zh-TW" altLang="en-US" dirty="0">
                <a:latin typeface="微軟正黑體" panose="020B0604030504040204" pitchFamily="34" charset="-120"/>
                <a:ea typeface="微軟正黑體" panose="020B0604030504040204" pitchFamily="34" charset="-120"/>
              </a:rPr>
              <a:t>判斷錯誤的資料：</a:t>
            </a:r>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511862" y="1528161"/>
            <a:ext cx="2236759" cy="400110"/>
          </a:xfrm>
          <a:prstGeom prst="rect">
            <a:avLst/>
          </a:prstGeom>
          <a:noFill/>
        </p:spPr>
        <p:txBody>
          <a:bodyPr wrap="square">
            <a:spAutoFit/>
          </a:bodyPr>
          <a:lstStyle/>
          <a:p>
            <a:pPr algn="r"/>
            <a:r>
              <a:rPr lang="zh-TW" altLang="en-US" sz="2000" dirty="0">
                <a:latin typeface="微軟正黑體" panose="020B0604030504040204" pitchFamily="34" charset="-120"/>
                <a:ea typeface="微軟正黑體" panose="020B0604030504040204" pitchFamily="34" charset="-120"/>
              </a:rPr>
              <a:t>區分</a:t>
            </a:r>
            <a:r>
              <a:rPr lang="en-US" altLang="zh-TW" sz="2000" dirty="0">
                <a:latin typeface="微軟正黑體" panose="020B0604030504040204" pitchFamily="34" charset="-120"/>
                <a:ea typeface="微軟正黑體" panose="020B0604030504040204" pitchFamily="34" charset="-120"/>
              </a:rPr>
              <a:t>versicolor</a:t>
            </a:r>
          </a:p>
        </p:txBody>
      </p:sp>
      <p:pic>
        <p:nvPicPr>
          <p:cNvPr id="18" name="圖片 17">
            <a:extLst>
              <a:ext uri="{FF2B5EF4-FFF2-40B4-BE49-F238E27FC236}">
                <a16:creationId xmlns:a16="http://schemas.microsoft.com/office/drawing/2014/main" id="{5E2044A1-4732-E4B5-84F9-6B94F838F4D7}"/>
              </a:ext>
            </a:extLst>
          </p:cNvPr>
          <p:cNvPicPr>
            <a:picLocks noChangeAspect="1"/>
          </p:cNvPicPr>
          <p:nvPr/>
        </p:nvPicPr>
        <p:blipFill>
          <a:blip r:embed="rId4"/>
          <a:stretch>
            <a:fillRect/>
          </a:stretch>
        </p:blipFill>
        <p:spPr>
          <a:xfrm>
            <a:off x="7067027" y="2715431"/>
            <a:ext cx="4889669" cy="1352205"/>
          </a:xfrm>
          <a:prstGeom prst="rect">
            <a:avLst/>
          </a:prstGeom>
          <a:noFill/>
          <a:ln w="3175">
            <a:solidFill>
              <a:schemeClr val="tx1"/>
            </a:solidFill>
          </a:ln>
        </p:spPr>
      </p:pic>
      <p:sp>
        <p:nvSpPr>
          <p:cNvPr id="19" name="文字方塊 18">
            <a:extLst>
              <a:ext uri="{FF2B5EF4-FFF2-40B4-BE49-F238E27FC236}">
                <a16:creationId xmlns:a16="http://schemas.microsoft.com/office/drawing/2014/main" id="{47AAE076-4B50-383C-D2C0-9C9F34BEC25C}"/>
              </a:ext>
            </a:extLst>
          </p:cNvPr>
          <p:cNvSpPr txBox="1"/>
          <p:nvPr/>
        </p:nvSpPr>
        <p:spPr>
          <a:xfrm>
            <a:off x="9211092" y="2184579"/>
            <a:ext cx="2644193" cy="461665"/>
          </a:xfrm>
          <a:prstGeom prst="rect">
            <a:avLst/>
          </a:prstGeom>
          <a:noFill/>
        </p:spPr>
        <p:txBody>
          <a:bodyPr wrap="square">
            <a:spAutoFit/>
          </a:bodyPr>
          <a:lstStyle/>
          <a:p>
            <a:pPr algn="ctr"/>
            <a:r>
              <a:rPr lang="en-US" altLang="zh-TW" sz="2400" dirty="0">
                <a:latin typeface="微軟正黑體" panose="020B0604030504040204" pitchFamily="34" charset="-120"/>
                <a:ea typeface="微軟正黑體" panose="020B0604030504040204" pitchFamily="34" charset="-120"/>
              </a:rPr>
              <a:t>Predict</a:t>
            </a:r>
            <a:r>
              <a:rPr lang="zh-TW" altLang="en-US" sz="2400" dirty="0">
                <a:latin typeface="微軟正黑體" panose="020B0604030504040204" pitchFamily="34" charset="-120"/>
                <a:ea typeface="微軟正黑體" panose="020B0604030504040204" pitchFamily="34" charset="-120"/>
              </a:rPr>
              <a:t>（預測）</a:t>
            </a:r>
            <a:endParaRPr lang="en-US" altLang="zh-TW" sz="2400" dirty="0">
              <a:latin typeface="微軟正黑體" panose="020B0604030504040204" pitchFamily="34" charset="-120"/>
              <a:ea typeface="微軟正黑體" panose="020B0604030504040204" pitchFamily="34" charset="-120"/>
            </a:endParaRPr>
          </a:p>
        </p:txBody>
      </p:sp>
      <p:sp>
        <p:nvSpPr>
          <p:cNvPr id="20" name="文字方塊 19">
            <a:extLst>
              <a:ext uri="{FF2B5EF4-FFF2-40B4-BE49-F238E27FC236}">
                <a16:creationId xmlns:a16="http://schemas.microsoft.com/office/drawing/2014/main" id="{CEA26424-FBB8-E149-C47A-E07AB919E4BE}"/>
              </a:ext>
            </a:extLst>
          </p:cNvPr>
          <p:cNvSpPr txBox="1"/>
          <p:nvPr/>
        </p:nvSpPr>
        <p:spPr>
          <a:xfrm>
            <a:off x="5940949" y="3135921"/>
            <a:ext cx="1126078" cy="830997"/>
          </a:xfrm>
          <a:prstGeom prst="rect">
            <a:avLst/>
          </a:prstGeom>
          <a:noFill/>
        </p:spPr>
        <p:txBody>
          <a:bodyPr wrap="square">
            <a:spAutoFit/>
          </a:bodyPr>
          <a:lstStyle/>
          <a:p>
            <a:pPr algn="ctr"/>
            <a:r>
              <a:rPr lang="en-US" altLang="zh-TW" sz="2400" dirty="0">
                <a:latin typeface="微軟正黑體" panose="020B0604030504040204" pitchFamily="34" charset="-120"/>
                <a:ea typeface="微軟正黑體" panose="020B0604030504040204" pitchFamily="34" charset="-120"/>
              </a:rPr>
              <a:t>Label</a:t>
            </a:r>
          </a:p>
          <a:p>
            <a:pPr algn="ctr"/>
            <a:r>
              <a:rPr lang="zh-TW" altLang="en-US" sz="2400" dirty="0">
                <a:latin typeface="微軟正黑體" panose="020B0604030504040204" pitchFamily="34" charset="-120"/>
                <a:ea typeface="微軟正黑體" panose="020B0604030504040204" pitchFamily="34" charset="-120"/>
              </a:rPr>
              <a:t>（真實）</a:t>
            </a:r>
            <a:endParaRPr lang="en-US" altLang="zh-TW" sz="2400" dirty="0">
              <a:latin typeface="微軟正黑體" panose="020B0604030504040204" pitchFamily="34" charset="-120"/>
              <a:ea typeface="微軟正黑體" panose="020B0604030504040204" pitchFamily="34" charset="-120"/>
            </a:endParaRPr>
          </a:p>
        </p:txBody>
      </p:sp>
      <p:pic>
        <p:nvPicPr>
          <p:cNvPr id="28" name="圖片 27">
            <a:extLst>
              <a:ext uri="{FF2B5EF4-FFF2-40B4-BE49-F238E27FC236}">
                <a16:creationId xmlns:a16="http://schemas.microsoft.com/office/drawing/2014/main" id="{F74ED2B4-893A-07CE-3B3D-D377D75DEC2D}"/>
              </a:ext>
            </a:extLst>
          </p:cNvPr>
          <p:cNvPicPr>
            <a:picLocks noChangeAspect="1"/>
          </p:cNvPicPr>
          <p:nvPr/>
        </p:nvPicPr>
        <p:blipFill>
          <a:blip r:embed="rId5"/>
          <a:stretch>
            <a:fillRect/>
          </a:stretch>
        </p:blipFill>
        <p:spPr>
          <a:xfrm>
            <a:off x="573690" y="3307449"/>
            <a:ext cx="4884290" cy="878400"/>
          </a:xfrm>
          <a:prstGeom prst="rect">
            <a:avLst/>
          </a:prstGeom>
          <a:noFill/>
          <a:ln w="3175">
            <a:solidFill>
              <a:schemeClr val="tx1"/>
            </a:solidFill>
          </a:ln>
        </p:spPr>
      </p:pic>
      <p:sp>
        <p:nvSpPr>
          <p:cNvPr id="3" name="文字方塊 2">
            <a:extLst>
              <a:ext uri="{FF2B5EF4-FFF2-40B4-BE49-F238E27FC236}">
                <a16:creationId xmlns:a16="http://schemas.microsoft.com/office/drawing/2014/main" id="{54D1A5FF-5300-7AFB-777C-0A1F98DA0BA4}"/>
              </a:ext>
            </a:extLst>
          </p:cNvPr>
          <p:cNvSpPr txBox="1"/>
          <p:nvPr/>
        </p:nvSpPr>
        <p:spPr>
          <a:xfrm>
            <a:off x="11232117" y="3602793"/>
            <a:ext cx="360978"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TP</a:t>
            </a:r>
          </a:p>
        </p:txBody>
      </p:sp>
      <p:sp>
        <p:nvSpPr>
          <p:cNvPr id="4" name="文字方塊 3">
            <a:extLst>
              <a:ext uri="{FF2B5EF4-FFF2-40B4-BE49-F238E27FC236}">
                <a16:creationId xmlns:a16="http://schemas.microsoft.com/office/drawing/2014/main" id="{B2D484D7-58BD-CECB-0D44-E4B0FABAF66F}"/>
              </a:ext>
            </a:extLst>
          </p:cNvPr>
          <p:cNvSpPr txBox="1"/>
          <p:nvPr/>
        </p:nvSpPr>
        <p:spPr>
          <a:xfrm>
            <a:off x="9794617" y="3126255"/>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TN</a:t>
            </a:r>
          </a:p>
        </p:txBody>
      </p:sp>
      <p:sp>
        <p:nvSpPr>
          <p:cNvPr id="7" name="文字方塊 6">
            <a:extLst>
              <a:ext uri="{FF2B5EF4-FFF2-40B4-BE49-F238E27FC236}">
                <a16:creationId xmlns:a16="http://schemas.microsoft.com/office/drawing/2014/main" id="{5DC584C3-46B0-EABA-FCDC-40D586AED466}"/>
              </a:ext>
            </a:extLst>
          </p:cNvPr>
          <p:cNvSpPr txBox="1"/>
          <p:nvPr/>
        </p:nvSpPr>
        <p:spPr>
          <a:xfrm>
            <a:off x="11171998" y="3126254"/>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FP</a:t>
            </a:r>
          </a:p>
        </p:txBody>
      </p:sp>
      <p:sp>
        <p:nvSpPr>
          <p:cNvPr id="8" name="文字方塊 7">
            <a:extLst>
              <a:ext uri="{FF2B5EF4-FFF2-40B4-BE49-F238E27FC236}">
                <a16:creationId xmlns:a16="http://schemas.microsoft.com/office/drawing/2014/main" id="{F5C2801F-B906-A9C5-CA58-3E286F897375}"/>
              </a:ext>
            </a:extLst>
          </p:cNvPr>
          <p:cNvSpPr txBox="1"/>
          <p:nvPr/>
        </p:nvSpPr>
        <p:spPr>
          <a:xfrm>
            <a:off x="9794617" y="3602793"/>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FN</a:t>
            </a:r>
          </a:p>
        </p:txBody>
      </p:sp>
      <p:sp>
        <p:nvSpPr>
          <p:cNvPr id="9" name="內容版面配置區 4">
            <a:extLst>
              <a:ext uri="{FF2B5EF4-FFF2-40B4-BE49-F238E27FC236}">
                <a16:creationId xmlns:a16="http://schemas.microsoft.com/office/drawing/2014/main" id="{A3C7AB30-FAF2-E503-F416-DF151C2A86C3}"/>
              </a:ext>
            </a:extLst>
          </p:cNvPr>
          <p:cNvSpPr txBox="1">
            <a:spLocks/>
          </p:cNvSpPr>
          <p:nvPr/>
        </p:nvSpPr>
        <p:spPr>
          <a:xfrm>
            <a:off x="7067027" y="4185849"/>
            <a:ext cx="4884291" cy="216502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zh-TW" altLang="en-US" b="1" dirty="0">
                <a:latin typeface="微軟正黑體" panose="020B0604030504040204" pitchFamily="34" charset="-120"/>
                <a:ea typeface="微軟正黑體" panose="020B0604030504040204" pitchFamily="34" charset="-120"/>
              </a:rPr>
              <a:t>正確率：</a:t>
            </a:r>
            <a:r>
              <a:rPr lang="en-US" altLang="zh-TW" b="1" dirty="0">
                <a:latin typeface="微軟正黑體" panose="020B0604030504040204" pitchFamily="34" charset="-120"/>
                <a:ea typeface="微軟正黑體" panose="020B0604030504040204" pitchFamily="34" charset="-120"/>
              </a:rPr>
              <a:t>95.0%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Precision</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100.0%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90.0%</a:t>
            </a:r>
          </a:p>
        </p:txBody>
      </p:sp>
      <p:sp>
        <p:nvSpPr>
          <p:cNvPr id="10" name="投影片編號版面配置區 9">
            <a:extLst>
              <a:ext uri="{FF2B5EF4-FFF2-40B4-BE49-F238E27FC236}">
                <a16:creationId xmlns:a16="http://schemas.microsoft.com/office/drawing/2014/main" id="{E3CCA2D6-2F80-603F-D29E-B434845DF1CE}"/>
              </a:ext>
            </a:extLst>
          </p:cNvPr>
          <p:cNvSpPr>
            <a:spLocks noGrp="1"/>
          </p:cNvSpPr>
          <p:nvPr>
            <p:ph type="sldNum" sz="quarter" idx="12"/>
          </p:nvPr>
        </p:nvSpPr>
        <p:spPr/>
        <p:txBody>
          <a:bodyPr/>
          <a:lstStyle/>
          <a:p>
            <a:fld id="{B2DC25EE-239B-4C5F-AAD1-255A7D5F1EE2}" type="slidenum">
              <a:rPr lang="en-US" smtClean="0"/>
              <a:t>35</a:t>
            </a:fld>
            <a:endParaRPr lang="en-US" dirty="0"/>
          </a:p>
        </p:txBody>
      </p:sp>
      <p:sp>
        <p:nvSpPr>
          <p:cNvPr id="11" name="頁尾版面配置區 10">
            <a:extLst>
              <a:ext uri="{FF2B5EF4-FFF2-40B4-BE49-F238E27FC236}">
                <a16:creationId xmlns:a16="http://schemas.microsoft.com/office/drawing/2014/main" id="{FC258E64-37AD-587D-590B-F65AD4C12B8B}"/>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860857420"/>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Test</a:t>
            </a:r>
            <a:endParaRPr lang="zh-TW" altLang="en-US" dirty="0">
              <a:latin typeface="微軟正黑體" panose="020B0604030504040204" pitchFamily="34" charset="-120"/>
              <a:ea typeface="微軟正黑體" panose="020B0604030504040204" pitchFamily="34" charset="-120"/>
            </a:endParaRPr>
          </a:p>
        </p:txBody>
      </p:sp>
      <p:graphicFrame>
        <p:nvGraphicFramePr>
          <p:cNvPr id="12" name="內容版面配置區 11">
            <a:extLst>
              <a:ext uri="{FF2B5EF4-FFF2-40B4-BE49-F238E27FC236}">
                <a16:creationId xmlns:a16="http://schemas.microsoft.com/office/drawing/2014/main" id="{A8C81F2A-6376-6D4E-EFFD-4333EEFADEF2}"/>
              </a:ext>
            </a:extLst>
          </p:cNvPr>
          <p:cNvGraphicFramePr>
            <a:graphicFrameLocks noGrp="1"/>
          </p:cNvGraphicFramePr>
          <p:nvPr>
            <p:ph idx="1"/>
            <p:extLst>
              <p:ext uri="{D42A27DB-BD31-4B8C-83A1-F6EECF244321}">
                <p14:modId xmlns:p14="http://schemas.microsoft.com/office/powerpoint/2010/main" val="3193083004"/>
              </p:ext>
            </p:extLst>
          </p:nvPr>
        </p:nvGraphicFramePr>
        <p:xfrm>
          <a:off x="525517" y="2186150"/>
          <a:ext cx="11140966" cy="4529960"/>
        </p:xfrm>
        <a:graphic>
          <a:graphicData uri="http://schemas.openxmlformats.org/drawingml/2006/table">
            <a:tbl>
              <a:tblPr/>
              <a:tblGrid>
                <a:gridCol w="1540671">
                  <a:extLst>
                    <a:ext uri="{9D8B030D-6E8A-4147-A177-3AD203B41FA5}">
                      <a16:colId xmlns:a16="http://schemas.microsoft.com/office/drawing/2014/main" val="3776033230"/>
                    </a:ext>
                  </a:extLst>
                </a:gridCol>
                <a:gridCol w="3129484">
                  <a:extLst>
                    <a:ext uri="{9D8B030D-6E8A-4147-A177-3AD203B41FA5}">
                      <a16:colId xmlns:a16="http://schemas.microsoft.com/office/drawing/2014/main" val="2809131337"/>
                    </a:ext>
                  </a:extLst>
                </a:gridCol>
                <a:gridCol w="1762140">
                  <a:extLst>
                    <a:ext uri="{9D8B030D-6E8A-4147-A177-3AD203B41FA5}">
                      <a16:colId xmlns:a16="http://schemas.microsoft.com/office/drawing/2014/main" val="2222549933"/>
                    </a:ext>
                  </a:extLst>
                </a:gridCol>
                <a:gridCol w="2513217">
                  <a:extLst>
                    <a:ext uri="{9D8B030D-6E8A-4147-A177-3AD203B41FA5}">
                      <a16:colId xmlns:a16="http://schemas.microsoft.com/office/drawing/2014/main" val="2856589868"/>
                    </a:ext>
                  </a:extLst>
                </a:gridCol>
                <a:gridCol w="2195454">
                  <a:extLst>
                    <a:ext uri="{9D8B030D-6E8A-4147-A177-3AD203B41FA5}">
                      <a16:colId xmlns:a16="http://schemas.microsoft.com/office/drawing/2014/main" val="119791445"/>
                    </a:ext>
                  </a:extLst>
                </a:gridCol>
              </a:tblGrid>
              <a:tr h="905992">
                <a:tc>
                  <a:txBody>
                    <a:bodyPr/>
                    <a:lstStyle/>
                    <a:p>
                      <a:pPr algn="ctr" fontAlgn="ctr"/>
                      <a:endParaRPr lang="zh-TW" alt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endParaRPr lang="zh-TW" alt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gridSpan="3">
                  <a:txBody>
                    <a:bodyPr/>
                    <a:lstStyle/>
                    <a:p>
                      <a:pPr algn="ctr" fontAlgn="ctr"/>
                      <a:r>
                        <a:rPr lang="zh-TW" altLang="en-US" sz="3000" u="none" strike="noStrike" dirty="0">
                          <a:effectLst/>
                          <a:latin typeface="微軟正黑體" panose="020B0604030504040204" pitchFamily="34" charset="-120"/>
                          <a:ea typeface="微軟正黑體" panose="020B0604030504040204" pitchFamily="34" charset="-120"/>
                        </a:rPr>
                        <a:t>預測</a:t>
                      </a:r>
                      <a:endParaRPr lang="zh-TW" alt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559005601"/>
                  </a:ext>
                </a:extLst>
              </a:tr>
              <a:tr h="905992">
                <a:tc>
                  <a:txBody>
                    <a:bodyPr/>
                    <a:lstStyle/>
                    <a:p>
                      <a:pPr algn="ctr" fontAlgn="ctr"/>
                      <a:endParaRPr lang="zh-TW" altLang="en-US" sz="30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3000" u="none" strike="noStrike" dirty="0">
                          <a:effectLst/>
                          <a:latin typeface="微軟正黑體" panose="020B0604030504040204" pitchFamily="34" charset="-120"/>
                          <a:ea typeface="微軟正黑體" panose="020B0604030504040204" pitchFamily="34" charset="-120"/>
                        </a:rPr>
                        <a:t>Validation</a:t>
                      </a:r>
                      <a:endParaRPr 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3000" u="none" strike="noStrike" dirty="0">
                          <a:effectLst/>
                          <a:latin typeface="微軟正黑體" panose="020B0604030504040204" pitchFamily="34" charset="-120"/>
                          <a:ea typeface="微軟正黑體" panose="020B0604030504040204" pitchFamily="34" charset="-120"/>
                        </a:rPr>
                        <a:t>Setosa</a:t>
                      </a:r>
                      <a:endParaRPr 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3000" u="none" strike="noStrike" dirty="0">
                          <a:effectLst/>
                          <a:latin typeface="微軟正黑體" panose="020B0604030504040204" pitchFamily="34" charset="-120"/>
                          <a:ea typeface="微軟正黑體" panose="020B0604030504040204" pitchFamily="34" charset="-120"/>
                        </a:rPr>
                        <a:t>Versicolor</a:t>
                      </a:r>
                      <a:endParaRPr 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3000" u="none" strike="noStrike" dirty="0">
                          <a:effectLst/>
                          <a:latin typeface="微軟正黑體" panose="020B0604030504040204" pitchFamily="34" charset="-120"/>
                          <a:ea typeface="微軟正黑體" panose="020B0604030504040204" pitchFamily="34" charset="-120"/>
                        </a:rPr>
                        <a:t>Virginica</a:t>
                      </a:r>
                      <a:endParaRPr 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213403578"/>
                  </a:ext>
                </a:extLst>
              </a:tr>
              <a:tr h="905992">
                <a:tc rowSpan="3">
                  <a:txBody>
                    <a:bodyPr/>
                    <a:lstStyle/>
                    <a:p>
                      <a:pPr algn="ctr" fontAlgn="ctr"/>
                      <a:r>
                        <a:rPr lang="zh-TW" altLang="en-US" sz="3000" u="none" strike="noStrike">
                          <a:effectLst/>
                          <a:latin typeface="微軟正黑體" panose="020B0604030504040204" pitchFamily="34" charset="-120"/>
                          <a:ea typeface="微軟正黑體" panose="020B0604030504040204" pitchFamily="34" charset="-120"/>
                        </a:rPr>
                        <a:t>真實</a:t>
                      </a:r>
                      <a:endParaRPr lang="zh-TW" altLang="en-US" sz="30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3000" u="none" strike="noStrike" dirty="0">
                          <a:effectLst/>
                          <a:latin typeface="微軟正黑體" panose="020B0604030504040204" pitchFamily="34" charset="-120"/>
                          <a:ea typeface="微軟正黑體" panose="020B0604030504040204" pitchFamily="34" charset="-120"/>
                        </a:rPr>
                        <a:t>Setosa</a:t>
                      </a:r>
                      <a:endParaRPr 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3000" u="none" strike="noStrike" dirty="0">
                          <a:effectLst/>
                          <a:latin typeface="微軟正黑體" panose="020B0604030504040204" pitchFamily="34" charset="-120"/>
                          <a:ea typeface="微軟正黑體" panose="020B0604030504040204" pitchFamily="34" charset="-120"/>
                        </a:rPr>
                        <a:t>10</a:t>
                      </a:r>
                      <a:endParaRPr lang="en-US" altLang="zh-TW"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3000" u="none" strike="noStrike" dirty="0">
                          <a:effectLst/>
                          <a:latin typeface="微軟正黑體" panose="020B0604030504040204" pitchFamily="34" charset="-120"/>
                          <a:ea typeface="微軟正黑體" panose="020B0604030504040204" pitchFamily="34" charset="-120"/>
                        </a:rPr>
                        <a:t>0</a:t>
                      </a:r>
                      <a:endParaRPr lang="en-US" altLang="zh-TW"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3000" u="none" strike="noStrike" dirty="0">
                          <a:effectLst/>
                          <a:latin typeface="微軟正黑體" panose="020B0604030504040204" pitchFamily="34" charset="-120"/>
                          <a:ea typeface="微軟正黑體" panose="020B0604030504040204" pitchFamily="34" charset="-120"/>
                        </a:rPr>
                        <a:t>0</a:t>
                      </a:r>
                      <a:endParaRPr lang="en-US" altLang="zh-TW"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2407020199"/>
                  </a:ext>
                </a:extLst>
              </a:tr>
              <a:tr h="905992">
                <a:tc vMerge="1">
                  <a:txBody>
                    <a:bodyPr/>
                    <a:lstStyle/>
                    <a:p>
                      <a:endParaRPr lang="zh-TW" altLang="en-US"/>
                    </a:p>
                  </a:txBody>
                  <a:tcPr/>
                </a:tc>
                <a:tc>
                  <a:txBody>
                    <a:bodyPr/>
                    <a:lstStyle/>
                    <a:p>
                      <a:pPr algn="ctr" fontAlgn="ctr"/>
                      <a:r>
                        <a:rPr lang="en-US" sz="3000" u="none" strike="noStrike" dirty="0">
                          <a:effectLst/>
                          <a:latin typeface="微軟正黑體" panose="020B0604030504040204" pitchFamily="34" charset="-120"/>
                          <a:ea typeface="微軟正黑體" panose="020B0604030504040204" pitchFamily="34" charset="-120"/>
                        </a:rPr>
                        <a:t>Versicolor</a:t>
                      </a:r>
                      <a:endParaRPr 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3000" u="none" strike="noStrike" dirty="0">
                          <a:effectLst/>
                          <a:latin typeface="微軟正黑體" panose="020B0604030504040204" pitchFamily="34" charset="-120"/>
                          <a:ea typeface="微軟正黑體" panose="020B0604030504040204" pitchFamily="34" charset="-120"/>
                        </a:rPr>
                        <a:t>X</a:t>
                      </a:r>
                      <a:endParaRPr 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3000" u="none" strike="noStrike" dirty="0">
                          <a:effectLst/>
                          <a:latin typeface="微軟正黑體" panose="020B0604030504040204" pitchFamily="34" charset="-120"/>
                          <a:ea typeface="微軟正黑體" panose="020B0604030504040204" pitchFamily="34" charset="-120"/>
                        </a:rPr>
                        <a:t>9</a:t>
                      </a:r>
                      <a:endParaRPr lang="en-US" altLang="zh-TW"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3000" u="none" strike="noStrike" dirty="0">
                          <a:effectLst/>
                          <a:latin typeface="微軟正黑體" panose="020B0604030504040204" pitchFamily="34" charset="-120"/>
                          <a:ea typeface="微軟正黑體" panose="020B0604030504040204" pitchFamily="34" charset="-120"/>
                        </a:rPr>
                        <a:t>1</a:t>
                      </a:r>
                      <a:endParaRPr lang="en-US" altLang="zh-TW"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2665069471"/>
                  </a:ext>
                </a:extLst>
              </a:tr>
              <a:tr h="905992">
                <a:tc vMerge="1">
                  <a:txBody>
                    <a:bodyPr/>
                    <a:lstStyle/>
                    <a:p>
                      <a:endParaRPr lang="zh-TW" altLang="en-US"/>
                    </a:p>
                  </a:txBody>
                  <a:tcPr/>
                </a:tc>
                <a:tc>
                  <a:txBody>
                    <a:bodyPr/>
                    <a:lstStyle/>
                    <a:p>
                      <a:pPr algn="ctr" fontAlgn="ctr"/>
                      <a:r>
                        <a:rPr lang="en-US" sz="3000" u="none" strike="noStrike" dirty="0">
                          <a:effectLst/>
                          <a:latin typeface="微軟正黑體" panose="020B0604030504040204" pitchFamily="34" charset="-120"/>
                          <a:ea typeface="微軟正黑體" panose="020B0604030504040204" pitchFamily="34" charset="-120"/>
                        </a:rPr>
                        <a:t>Virginica</a:t>
                      </a:r>
                      <a:endParaRPr 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3000" u="none" strike="noStrike" dirty="0">
                          <a:effectLst/>
                          <a:latin typeface="微軟正黑體" panose="020B0604030504040204" pitchFamily="34" charset="-120"/>
                          <a:ea typeface="微軟正黑體" panose="020B0604030504040204" pitchFamily="34" charset="-120"/>
                        </a:rPr>
                        <a:t>X</a:t>
                      </a:r>
                      <a:endParaRPr 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3000" u="none" strike="noStrike" dirty="0">
                          <a:effectLst/>
                          <a:latin typeface="微軟正黑體" panose="020B0604030504040204" pitchFamily="34" charset="-120"/>
                          <a:ea typeface="微軟正黑體" panose="020B0604030504040204" pitchFamily="34" charset="-120"/>
                        </a:rPr>
                        <a:t>0</a:t>
                      </a:r>
                      <a:endParaRPr lang="en-US" altLang="zh-TW"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3000" u="none" strike="noStrike" dirty="0">
                          <a:effectLst/>
                          <a:latin typeface="微軟正黑體" panose="020B0604030504040204" pitchFamily="34" charset="-120"/>
                          <a:ea typeface="微軟正黑體" panose="020B0604030504040204" pitchFamily="34" charset="-120"/>
                        </a:rPr>
                        <a:t>10</a:t>
                      </a:r>
                      <a:endParaRPr lang="en-US" altLang="zh-TW"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3991711824"/>
                  </a:ext>
                </a:extLst>
              </a:tr>
            </a:tbl>
          </a:graphicData>
        </a:graphic>
      </p:graphicFrame>
    </p:spTree>
    <p:extLst>
      <p:ext uri="{BB962C8B-B14F-4D97-AF65-F5344CB8AC3E}">
        <p14:creationId xmlns:p14="http://schemas.microsoft.com/office/powerpoint/2010/main" val="1549750547"/>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關於</a:t>
            </a:r>
            <a:r>
              <a:rPr lang="en-US" altLang="zh-TW" dirty="0">
                <a:latin typeface="微軟正黑體" panose="020B0604030504040204" pitchFamily="34" charset="-120"/>
                <a:ea typeface="微軟正黑體" panose="020B0604030504040204" pitchFamily="34" charset="-120"/>
              </a:rPr>
              <a:t> Second PLA</a:t>
            </a:r>
            <a:endParaRPr lang="zh-TW" altLang="en-US"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5767224" cy="1549664"/>
          </a:xfrm>
        </p:spPr>
        <p:txBody>
          <a:bodyPr>
            <a:normAutofit/>
          </a:bodyPr>
          <a:lstStyle/>
          <a:p>
            <a:r>
              <a:rPr lang="zh-TW" altLang="en-US" dirty="0">
                <a:latin typeface="微軟正黑體" panose="020B0604030504040204" pitchFamily="34" charset="-120"/>
                <a:ea typeface="微軟正黑體" panose="020B0604030504040204" pitchFamily="34" charset="-120"/>
              </a:rPr>
              <a:t>驗證所有</a:t>
            </a:r>
            <a:r>
              <a:rPr lang="en-US" altLang="zh-TW" dirty="0">
                <a:latin typeface="微軟正黑體" panose="020B0604030504040204" pitchFamily="34" charset="-120"/>
                <a:ea typeface="微軟正黑體" panose="020B0604030504040204" pitchFamily="34" charset="-120"/>
              </a:rPr>
              <a:t>Versicolor</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&amp;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Virginica</a:t>
            </a:r>
            <a:r>
              <a:rPr lang="zh-TW" altLang="en-US" dirty="0">
                <a:latin typeface="微軟正黑體" panose="020B0604030504040204" pitchFamily="34" charset="-120"/>
                <a:ea typeface="微軟正黑體" panose="020B0604030504040204" pitchFamily="34" charset="-120"/>
              </a:rPr>
              <a:t>資料</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答對</a:t>
            </a:r>
            <a:r>
              <a:rPr lang="en-US" altLang="zh-TW" dirty="0">
                <a:latin typeface="微軟正黑體" panose="020B0604030504040204" pitchFamily="34" charset="-120"/>
                <a:ea typeface="微軟正黑體" panose="020B0604030504040204" pitchFamily="34" charset="-120"/>
              </a:rPr>
              <a:t>95</a:t>
            </a:r>
            <a:r>
              <a:rPr lang="zh-TW" altLang="en-US" dirty="0">
                <a:latin typeface="微軟正黑體" panose="020B0604030504040204" pitchFamily="34" charset="-120"/>
                <a:ea typeface="微軟正黑體" panose="020B0604030504040204" pitchFamily="34" charset="-120"/>
              </a:rPr>
              <a:t>個；答錯</a:t>
            </a:r>
            <a:r>
              <a:rPr lang="en-US" altLang="zh-TW" dirty="0">
                <a:latin typeface="微軟正黑體" panose="020B0604030504040204" pitchFamily="34" charset="-120"/>
                <a:ea typeface="微軟正黑體" panose="020B0604030504040204" pitchFamily="34" charset="-120"/>
              </a:rPr>
              <a:t>5.0</a:t>
            </a:r>
            <a:r>
              <a:rPr lang="zh-TW" altLang="en-US" dirty="0">
                <a:latin typeface="微軟正黑體" panose="020B0604030504040204" pitchFamily="34" charset="-120"/>
                <a:ea typeface="微軟正黑體" panose="020B0604030504040204" pitchFamily="34" charset="-120"/>
              </a:rPr>
              <a:t>個</a:t>
            </a:r>
          </a:p>
          <a:p>
            <a:r>
              <a:rPr lang="zh-TW" altLang="en-US" dirty="0">
                <a:latin typeface="微軟正黑體" panose="020B0604030504040204" pitchFamily="34" charset="-120"/>
                <a:ea typeface="微軟正黑體" panose="020B0604030504040204" pitchFamily="34" charset="-120"/>
              </a:rPr>
              <a:t>判斷錯誤的資料：</a:t>
            </a:r>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511862" y="1528161"/>
            <a:ext cx="2236759" cy="400110"/>
          </a:xfrm>
          <a:prstGeom prst="rect">
            <a:avLst/>
          </a:prstGeom>
          <a:noFill/>
        </p:spPr>
        <p:txBody>
          <a:bodyPr wrap="square">
            <a:spAutoFit/>
          </a:bodyPr>
          <a:lstStyle/>
          <a:p>
            <a:pPr algn="r"/>
            <a:r>
              <a:rPr lang="zh-TW" altLang="en-US" sz="2000" dirty="0">
                <a:latin typeface="微軟正黑體" panose="020B0604030504040204" pitchFamily="34" charset="-120"/>
                <a:ea typeface="微軟正黑體" panose="020B0604030504040204" pitchFamily="34" charset="-120"/>
              </a:rPr>
              <a:t>區分</a:t>
            </a:r>
            <a:r>
              <a:rPr lang="en-US" altLang="zh-TW" sz="2000" dirty="0">
                <a:latin typeface="微軟正黑體" panose="020B0604030504040204" pitchFamily="34" charset="-120"/>
                <a:ea typeface="微軟正黑體" panose="020B0604030504040204" pitchFamily="34" charset="-120"/>
              </a:rPr>
              <a:t>versicolor</a:t>
            </a:r>
          </a:p>
        </p:txBody>
      </p:sp>
      <p:pic>
        <p:nvPicPr>
          <p:cNvPr id="7" name="圖片 6">
            <a:extLst>
              <a:ext uri="{FF2B5EF4-FFF2-40B4-BE49-F238E27FC236}">
                <a16:creationId xmlns:a16="http://schemas.microsoft.com/office/drawing/2014/main" id="{06DD1C0B-2CD5-5DF1-6AEC-A671036F9B36}"/>
              </a:ext>
            </a:extLst>
          </p:cNvPr>
          <p:cNvPicPr>
            <a:picLocks noChangeAspect="1"/>
          </p:cNvPicPr>
          <p:nvPr/>
        </p:nvPicPr>
        <p:blipFill>
          <a:blip r:embed="rId3"/>
          <a:stretch>
            <a:fillRect/>
          </a:stretch>
        </p:blipFill>
        <p:spPr>
          <a:xfrm>
            <a:off x="7070172" y="2934234"/>
            <a:ext cx="4678449" cy="1350000"/>
          </a:xfrm>
          <a:prstGeom prst="rect">
            <a:avLst/>
          </a:prstGeom>
          <a:noFill/>
          <a:ln w="3175">
            <a:solidFill>
              <a:schemeClr val="tx1"/>
            </a:solidFill>
          </a:ln>
        </p:spPr>
      </p:pic>
      <p:sp>
        <p:nvSpPr>
          <p:cNvPr id="8" name="文字方塊 7">
            <a:extLst>
              <a:ext uri="{FF2B5EF4-FFF2-40B4-BE49-F238E27FC236}">
                <a16:creationId xmlns:a16="http://schemas.microsoft.com/office/drawing/2014/main" id="{C8EB52A0-6106-B3BC-3E04-08F4CE71B4A9}"/>
              </a:ext>
            </a:extLst>
          </p:cNvPr>
          <p:cNvSpPr txBox="1"/>
          <p:nvPr/>
        </p:nvSpPr>
        <p:spPr>
          <a:xfrm>
            <a:off x="5944094" y="3453237"/>
            <a:ext cx="1126078" cy="830997"/>
          </a:xfrm>
          <a:prstGeom prst="rect">
            <a:avLst/>
          </a:prstGeom>
          <a:noFill/>
        </p:spPr>
        <p:txBody>
          <a:bodyPr wrap="square">
            <a:spAutoFit/>
          </a:bodyPr>
          <a:lstStyle/>
          <a:p>
            <a:pPr algn="ctr"/>
            <a:r>
              <a:rPr lang="en-US" altLang="zh-TW" sz="2400" dirty="0">
                <a:latin typeface="微軟正黑體" panose="020B0604030504040204" pitchFamily="34" charset="-120"/>
                <a:ea typeface="微軟正黑體" panose="020B0604030504040204" pitchFamily="34" charset="-120"/>
              </a:rPr>
              <a:t>Label</a:t>
            </a:r>
          </a:p>
          <a:p>
            <a:pPr algn="ctr"/>
            <a:r>
              <a:rPr lang="zh-TW" altLang="en-US" sz="2400" dirty="0">
                <a:latin typeface="微軟正黑體" panose="020B0604030504040204" pitchFamily="34" charset="-120"/>
                <a:ea typeface="微軟正黑體" panose="020B0604030504040204" pitchFamily="34" charset="-120"/>
              </a:rPr>
              <a:t>（真實）</a:t>
            </a:r>
            <a:endParaRPr lang="en-US" altLang="zh-TW" sz="2400" dirty="0">
              <a:latin typeface="微軟正黑體" panose="020B0604030504040204" pitchFamily="34" charset="-120"/>
              <a:ea typeface="微軟正黑體" panose="020B0604030504040204" pitchFamily="34" charset="-120"/>
            </a:endParaRPr>
          </a:p>
        </p:txBody>
      </p:sp>
      <p:sp>
        <p:nvSpPr>
          <p:cNvPr id="9" name="文字方塊 8">
            <a:extLst>
              <a:ext uri="{FF2B5EF4-FFF2-40B4-BE49-F238E27FC236}">
                <a16:creationId xmlns:a16="http://schemas.microsoft.com/office/drawing/2014/main" id="{66B7C146-CBAD-6084-499A-A5F67BBBE922}"/>
              </a:ext>
            </a:extLst>
          </p:cNvPr>
          <p:cNvSpPr txBox="1"/>
          <p:nvPr/>
        </p:nvSpPr>
        <p:spPr>
          <a:xfrm>
            <a:off x="9104428" y="2404810"/>
            <a:ext cx="2644193" cy="461665"/>
          </a:xfrm>
          <a:prstGeom prst="rect">
            <a:avLst/>
          </a:prstGeom>
          <a:noFill/>
        </p:spPr>
        <p:txBody>
          <a:bodyPr wrap="square">
            <a:spAutoFit/>
          </a:bodyPr>
          <a:lstStyle/>
          <a:p>
            <a:pPr algn="ctr"/>
            <a:r>
              <a:rPr lang="en-US" altLang="zh-TW" sz="2400" dirty="0">
                <a:latin typeface="微軟正黑體" panose="020B0604030504040204" pitchFamily="34" charset="-120"/>
                <a:ea typeface="微軟正黑體" panose="020B0604030504040204" pitchFamily="34" charset="-120"/>
              </a:rPr>
              <a:t>Predict</a:t>
            </a:r>
            <a:r>
              <a:rPr lang="zh-TW" altLang="en-US" sz="2400" dirty="0">
                <a:latin typeface="微軟正黑體" panose="020B0604030504040204" pitchFamily="34" charset="-120"/>
                <a:ea typeface="微軟正黑體" panose="020B0604030504040204" pitchFamily="34" charset="-120"/>
              </a:rPr>
              <a:t>（預測）</a:t>
            </a:r>
            <a:endParaRPr lang="en-US" altLang="zh-TW" sz="2400" dirty="0">
              <a:latin typeface="微軟正黑體" panose="020B0604030504040204" pitchFamily="34" charset="-120"/>
              <a:ea typeface="微軟正黑體" panose="020B0604030504040204" pitchFamily="34" charset="-120"/>
            </a:endParaRPr>
          </a:p>
        </p:txBody>
      </p:sp>
      <p:pic>
        <p:nvPicPr>
          <p:cNvPr id="11" name="圖片 10">
            <a:extLst>
              <a:ext uri="{FF2B5EF4-FFF2-40B4-BE49-F238E27FC236}">
                <a16:creationId xmlns:a16="http://schemas.microsoft.com/office/drawing/2014/main" id="{0E74A0B5-6EED-16EE-0709-3D19E93FF3C3}"/>
              </a:ext>
            </a:extLst>
          </p:cNvPr>
          <p:cNvPicPr>
            <a:picLocks noChangeAspect="1"/>
          </p:cNvPicPr>
          <p:nvPr/>
        </p:nvPicPr>
        <p:blipFill>
          <a:blip r:embed="rId4"/>
          <a:stretch>
            <a:fillRect/>
          </a:stretch>
        </p:blipFill>
        <p:spPr>
          <a:xfrm>
            <a:off x="904666" y="3868735"/>
            <a:ext cx="5039428" cy="2248214"/>
          </a:xfrm>
          <a:prstGeom prst="rect">
            <a:avLst/>
          </a:prstGeom>
          <a:noFill/>
          <a:ln w="3175">
            <a:solidFill>
              <a:schemeClr val="tx1"/>
            </a:solidFill>
          </a:ln>
        </p:spPr>
      </p:pic>
      <p:sp>
        <p:nvSpPr>
          <p:cNvPr id="3" name="文字方塊 2">
            <a:extLst>
              <a:ext uri="{FF2B5EF4-FFF2-40B4-BE49-F238E27FC236}">
                <a16:creationId xmlns:a16="http://schemas.microsoft.com/office/drawing/2014/main" id="{F05888C5-BC58-7219-5D03-C5B190CE9716}"/>
              </a:ext>
            </a:extLst>
          </p:cNvPr>
          <p:cNvSpPr txBox="1"/>
          <p:nvPr/>
        </p:nvSpPr>
        <p:spPr>
          <a:xfrm>
            <a:off x="11177056" y="3827442"/>
            <a:ext cx="360978"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TP</a:t>
            </a:r>
          </a:p>
        </p:txBody>
      </p:sp>
      <p:sp>
        <p:nvSpPr>
          <p:cNvPr id="4" name="文字方塊 3">
            <a:extLst>
              <a:ext uri="{FF2B5EF4-FFF2-40B4-BE49-F238E27FC236}">
                <a16:creationId xmlns:a16="http://schemas.microsoft.com/office/drawing/2014/main" id="{FB87EE4F-6536-4053-EDB3-C769165D0C37}"/>
              </a:ext>
            </a:extLst>
          </p:cNvPr>
          <p:cNvSpPr txBox="1"/>
          <p:nvPr/>
        </p:nvSpPr>
        <p:spPr>
          <a:xfrm>
            <a:off x="9703377" y="3370651"/>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TN</a:t>
            </a:r>
          </a:p>
        </p:txBody>
      </p:sp>
      <p:sp>
        <p:nvSpPr>
          <p:cNvPr id="10" name="文字方塊 9">
            <a:extLst>
              <a:ext uri="{FF2B5EF4-FFF2-40B4-BE49-F238E27FC236}">
                <a16:creationId xmlns:a16="http://schemas.microsoft.com/office/drawing/2014/main" id="{6DC68E7E-12D9-3A10-B259-25EF0F65E6A5}"/>
              </a:ext>
            </a:extLst>
          </p:cNvPr>
          <p:cNvSpPr txBox="1"/>
          <p:nvPr/>
        </p:nvSpPr>
        <p:spPr>
          <a:xfrm>
            <a:off x="11116937" y="3370650"/>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FP</a:t>
            </a:r>
          </a:p>
        </p:txBody>
      </p:sp>
      <p:sp>
        <p:nvSpPr>
          <p:cNvPr id="12" name="文字方塊 11">
            <a:extLst>
              <a:ext uri="{FF2B5EF4-FFF2-40B4-BE49-F238E27FC236}">
                <a16:creationId xmlns:a16="http://schemas.microsoft.com/office/drawing/2014/main" id="{7A73B626-45F1-2371-AC22-C358E78B433F}"/>
              </a:ext>
            </a:extLst>
          </p:cNvPr>
          <p:cNvSpPr txBox="1"/>
          <p:nvPr/>
        </p:nvSpPr>
        <p:spPr>
          <a:xfrm>
            <a:off x="9703377" y="3828525"/>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FN</a:t>
            </a:r>
          </a:p>
        </p:txBody>
      </p:sp>
      <p:sp>
        <p:nvSpPr>
          <p:cNvPr id="13" name="內容版面配置區 4">
            <a:extLst>
              <a:ext uri="{FF2B5EF4-FFF2-40B4-BE49-F238E27FC236}">
                <a16:creationId xmlns:a16="http://schemas.microsoft.com/office/drawing/2014/main" id="{53B3D223-A0EC-CA24-BC0F-E2B8944EA36F}"/>
              </a:ext>
            </a:extLst>
          </p:cNvPr>
          <p:cNvSpPr txBox="1">
            <a:spLocks/>
          </p:cNvSpPr>
          <p:nvPr/>
        </p:nvSpPr>
        <p:spPr>
          <a:xfrm>
            <a:off x="7070171" y="4351993"/>
            <a:ext cx="4678449" cy="176495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zh-TW" altLang="en-US" b="1" dirty="0">
                <a:latin typeface="微軟正黑體" panose="020B0604030504040204" pitchFamily="34" charset="-120"/>
                <a:ea typeface="微軟正黑體" panose="020B0604030504040204" pitchFamily="34" charset="-120"/>
              </a:rPr>
              <a:t>正確率：</a:t>
            </a:r>
            <a:r>
              <a:rPr lang="en-US" altLang="zh-TW" b="1" dirty="0">
                <a:latin typeface="微軟正黑體" panose="020B0604030504040204" pitchFamily="34" charset="-120"/>
                <a:ea typeface="微軟正黑體" panose="020B0604030504040204" pitchFamily="34" charset="-120"/>
              </a:rPr>
              <a:t>95.0%</a:t>
            </a:r>
          </a:p>
          <a:p>
            <a:pPr>
              <a:buFont typeface="Wingdings" panose="05000000000000000000" pitchFamily="2" charset="2"/>
              <a:buChar char="Ø"/>
            </a:pPr>
            <a:r>
              <a:rPr lang="en-US" altLang="zh-TW" b="1" dirty="0">
                <a:latin typeface="微軟正黑體" panose="020B0604030504040204" pitchFamily="34" charset="-120"/>
                <a:ea typeface="微軟正黑體" panose="020B0604030504040204" pitchFamily="34" charset="-120"/>
              </a:rPr>
              <a:t>Precision</a:t>
            </a:r>
            <a:r>
              <a:rPr lang="zh-TW" altLang="en-US" b="1" dirty="0">
                <a:latin typeface="微軟正黑體" panose="020B0604030504040204" pitchFamily="34" charset="-120"/>
                <a:ea typeface="微軟正黑體" panose="020B0604030504040204" pitchFamily="34" charset="-120"/>
              </a:rPr>
              <a:t>：</a:t>
            </a:r>
            <a:r>
              <a:rPr lang="en-US" altLang="zh-TW" b="1" dirty="0">
                <a:latin typeface="微軟正黑體" panose="020B0604030504040204" pitchFamily="34" charset="-120"/>
                <a:ea typeface="微軟正黑體" panose="020B0604030504040204" pitchFamily="34" charset="-120"/>
              </a:rPr>
              <a:t>94.12%</a:t>
            </a:r>
          </a:p>
          <a:p>
            <a:pPr>
              <a:buFont typeface="Wingdings" panose="05000000000000000000" pitchFamily="2" charset="2"/>
              <a:buChar char="Ø"/>
            </a:pPr>
            <a:r>
              <a:rPr lang="en-US" altLang="zh-TW" b="1" dirty="0">
                <a:latin typeface="微軟正黑體" panose="020B0604030504040204" pitchFamily="34" charset="-120"/>
                <a:ea typeface="微軟正黑體" panose="020B0604030504040204" pitchFamily="34" charset="-120"/>
              </a:rPr>
              <a:t>Recall</a:t>
            </a:r>
            <a:r>
              <a:rPr lang="zh-TW" altLang="en-US" b="1" dirty="0">
                <a:latin typeface="微軟正黑體" panose="020B0604030504040204" pitchFamily="34" charset="-120"/>
                <a:ea typeface="微軟正黑體" panose="020B0604030504040204" pitchFamily="34" charset="-120"/>
              </a:rPr>
              <a:t>：</a:t>
            </a:r>
            <a:r>
              <a:rPr lang="en-US" altLang="zh-TW" b="1" dirty="0">
                <a:latin typeface="微軟正黑體" panose="020B0604030504040204" pitchFamily="34" charset="-120"/>
                <a:ea typeface="微軟正黑體" panose="020B0604030504040204" pitchFamily="34" charset="-120"/>
              </a:rPr>
              <a:t>96.0%</a:t>
            </a:r>
          </a:p>
        </p:txBody>
      </p:sp>
      <p:sp>
        <p:nvSpPr>
          <p:cNvPr id="14" name="投影片編號版面配置區 13">
            <a:extLst>
              <a:ext uri="{FF2B5EF4-FFF2-40B4-BE49-F238E27FC236}">
                <a16:creationId xmlns:a16="http://schemas.microsoft.com/office/drawing/2014/main" id="{055DF6EB-99F3-BFA1-F123-96B8E49A0290}"/>
              </a:ext>
            </a:extLst>
          </p:cNvPr>
          <p:cNvSpPr>
            <a:spLocks noGrp="1"/>
          </p:cNvSpPr>
          <p:nvPr>
            <p:ph type="sldNum" sz="quarter" idx="12"/>
          </p:nvPr>
        </p:nvSpPr>
        <p:spPr/>
        <p:txBody>
          <a:bodyPr/>
          <a:lstStyle/>
          <a:p>
            <a:fld id="{B2DC25EE-239B-4C5F-AAD1-255A7D5F1EE2}" type="slidenum">
              <a:rPr lang="en-US" smtClean="0"/>
              <a:t>37</a:t>
            </a:fld>
            <a:endParaRPr lang="en-US" dirty="0"/>
          </a:p>
        </p:txBody>
      </p:sp>
      <p:sp>
        <p:nvSpPr>
          <p:cNvPr id="15" name="頁尾版面配置區 14">
            <a:extLst>
              <a:ext uri="{FF2B5EF4-FFF2-40B4-BE49-F238E27FC236}">
                <a16:creationId xmlns:a16="http://schemas.microsoft.com/office/drawing/2014/main" id="{8073E803-1CDB-BAF1-1F5C-1AFCFDAEA62F}"/>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9368586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9DEBE5D-92D8-31C7-9ECB-BF4D5B17AA46}"/>
              </a:ext>
            </a:extLst>
          </p:cNvPr>
          <p:cNvSpPr>
            <a:spLocks noGrp="1"/>
          </p:cNvSpPr>
          <p:nvPr>
            <p:ph type="ctrTitle"/>
          </p:nvPr>
        </p:nvSpPr>
        <p:spPr/>
        <p:txBody>
          <a:bodyPr/>
          <a:lstStyle/>
          <a:p>
            <a:pPr algn="ctr"/>
            <a:r>
              <a:rPr lang="zh-TW" altLang="en-US" dirty="0">
                <a:latin typeface="微軟正黑體" panose="020B0604030504040204" pitchFamily="34" charset="-120"/>
                <a:ea typeface="微軟正黑體" panose="020B0604030504040204" pitchFamily="34" charset="-120"/>
              </a:rPr>
              <a:t>簡報完畢</a:t>
            </a:r>
          </a:p>
        </p:txBody>
      </p:sp>
      <p:sp>
        <p:nvSpPr>
          <p:cNvPr id="5" name="副標題 4">
            <a:extLst>
              <a:ext uri="{FF2B5EF4-FFF2-40B4-BE49-F238E27FC236}">
                <a16:creationId xmlns:a16="http://schemas.microsoft.com/office/drawing/2014/main" id="{6E57F888-E577-0A9C-C80E-B9D9007C469C}"/>
              </a:ext>
            </a:extLst>
          </p:cNvPr>
          <p:cNvSpPr>
            <a:spLocks noGrp="1"/>
          </p:cNvSpPr>
          <p:nvPr>
            <p:ph type="subTitle" idx="1"/>
          </p:nvPr>
        </p:nvSpPr>
        <p:spPr/>
        <p:txBody>
          <a:bodyPr/>
          <a:lstStyle/>
          <a:p>
            <a:pPr algn="ctr"/>
            <a:r>
              <a:rPr lang="zh-TW" altLang="en-US" dirty="0">
                <a:solidFill>
                  <a:schemeClr val="tx2">
                    <a:lumMod val="25000"/>
                    <a:lumOff val="75000"/>
                  </a:schemeClr>
                </a:solidFill>
                <a:latin typeface="微軟正黑體" panose="020B0604030504040204" pitchFamily="34" charset="-120"/>
                <a:ea typeface="微軟正黑體" panose="020B0604030504040204" pitchFamily="34" charset="-120"/>
              </a:rPr>
              <a:t>讚美感謝主</a:t>
            </a:r>
            <a:endParaRPr lang="en-US" altLang="zh-TW" dirty="0">
              <a:solidFill>
                <a:schemeClr val="tx2">
                  <a:lumMod val="25000"/>
                  <a:lumOff val="75000"/>
                </a:schemeClr>
              </a:solidFill>
              <a:latin typeface="微軟正黑體" panose="020B0604030504040204" pitchFamily="34" charset="-120"/>
              <a:ea typeface="微軟正黑體" panose="020B0604030504040204" pitchFamily="34" charset="-120"/>
            </a:endParaRPr>
          </a:p>
          <a:p>
            <a:pPr algn="ctr"/>
            <a:r>
              <a:rPr lang="zh-TW" altLang="en-US" dirty="0">
                <a:solidFill>
                  <a:schemeClr val="tx2">
                    <a:lumMod val="25000"/>
                    <a:lumOff val="75000"/>
                  </a:schemeClr>
                </a:solidFill>
                <a:latin typeface="微軟正黑體" panose="020B0604030504040204" pitchFamily="34" charset="-120"/>
                <a:ea typeface="微軟正黑體" panose="020B0604030504040204" pitchFamily="34" charset="-120"/>
              </a:rPr>
              <a:t>榮耀歸神</a:t>
            </a:r>
          </a:p>
        </p:txBody>
      </p:sp>
      <p:pic>
        <p:nvPicPr>
          <p:cNvPr id="2" name="Picture 2" descr="414,054 Return Images, Stock Photos &amp; Vectors | Shutterstock">
            <a:hlinkClick r:id="rId2" action="ppaction://hlinksldjump"/>
            <a:extLst>
              <a:ext uri="{FF2B5EF4-FFF2-40B4-BE49-F238E27FC236}">
                <a16:creationId xmlns:a16="http://schemas.microsoft.com/office/drawing/2014/main" id="{2BD45EB2-55A3-D13A-B3AB-1200069699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544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dirty="0">
                <a:latin typeface="微軟正黑體" panose="020B0604030504040204" pitchFamily="34" charset="-120"/>
                <a:ea typeface="微軟正黑體" panose="020B0604030504040204" pitchFamily="34" charset="-120"/>
              </a:rPr>
              <a:t>選取特徵</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0" indent="0">
              <a:buNone/>
            </a:pPr>
            <a:r>
              <a:rPr lang="en-US" altLang="zh-TW" sz="3000" dirty="0">
                <a:latin typeface="微軟正黑體" panose="020B0604030504040204" pitchFamily="34" charset="-120"/>
                <a:ea typeface="微軟正黑體" panose="020B0604030504040204" pitchFamily="34" charset="-120"/>
              </a:rPr>
              <a:t> Notes</a:t>
            </a:r>
            <a:r>
              <a:rPr lang="zh-TW" altLang="en-US" sz="3000" dirty="0">
                <a:ea typeface="微軟正黑體" panose="020B0604030504040204" pitchFamily="34" charset="-120"/>
              </a:rPr>
              <a:t>：</a:t>
            </a:r>
            <a:endParaRPr lang="en-US" altLang="zh-TW" sz="3000" dirty="0">
              <a:ea typeface="微軟正黑體" panose="020B0604030504040204" pitchFamily="34" charset="-120"/>
            </a:endParaRPr>
          </a:p>
          <a:p>
            <a:pPr marL="0" indent="0">
              <a:buNone/>
            </a:pPr>
            <a:r>
              <a:rPr lang="zh-TW" altLang="en-US" sz="3000" dirty="0">
                <a:ea typeface="微軟正黑體" panose="020B0604030504040204" pitchFamily="34" charset="-120"/>
              </a:rPr>
              <a:t>使用兩個“越不具有代表性”的特徵變量。</a:t>
            </a:r>
            <a:endParaRPr lang="en-US" altLang="zh-TW" sz="3000" dirty="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414384BD-E0CA-FF5C-83AF-C4C4716048BF}"/>
              </a:ext>
            </a:extLst>
          </p:cNvPr>
          <p:cNvSpPr>
            <a:spLocks noGrp="1"/>
          </p:cNvSpPr>
          <p:nvPr>
            <p:ph type="sldNum" sz="quarter" idx="12"/>
          </p:nvPr>
        </p:nvSpPr>
        <p:spPr/>
        <p:txBody>
          <a:bodyPr/>
          <a:lstStyle/>
          <a:p>
            <a:fld id="{B2DC25EE-239B-4C5F-AAD1-255A7D5F1EE2}" type="slidenum">
              <a:rPr lang="en-US" smtClean="0"/>
              <a:t>4</a:t>
            </a:fld>
            <a:endParaRPr lang="en-US" dirty="0"/>
          </a:p>
        </p:txBody>
      </p:sp>
      <p:sp>
        <p:nvSpPr>
          <p:cNvPr id="5" name="頁尾版面配置區 4">
            <a:extLst>
              <a:ext uri="{FF2B5EF4-FFF2-40B4-BE49-F238E27FC236}">
                <a16:creationId xmlns:a16="http://schemas.microsoft.com/office/drawing/2014/main" id="{8336A2C8-2AED-ED76-16BB-FEF4257178E0}"/>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1026" name="Picture 2" descr="414,054 Return Images, Stock Photos &amp; Vectors | Shutterstock">
            <a:hlinkClick r:id="rId3" action="ppaction://hlinksldjump"/>
            <a:extLst>
              <a:ext uri="{FF2B5EF4-FFF2-40B4-BE49-F238E27FC236}">
                <a16:creationId xmlns:a16="http://schemas.microsoft.com/office/drawing/2014/main" id="{0DC1EC2C-A496-6610-A5D4-F1CF035BA0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198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5AB020-5590-7186-12B6-F961E64D0375}"/>
              </a:ext>
            </a:extLst>
          </p:cNvPr>
          <p:cNvSpPr>
            <a:spLocks noGrp="1"/>
          </p:cNvSpPr>
          <p:nvPr>
            <p:ph type="title"/>
          </p:nvPr>
        </p:nvSpPr>
        <p:spPr/>
        <p:txBody>
          <a:bodyPr>
            <a:normAutofit/>
          </a:bodyPr>
          <a:lstStyle/>
          <a:p>
            <a:r>
              <a:rPr lang="en-US" altLang="zh-TW" dirty="0" err="1">
                <a:latin typeface="微軟正黑體" panose="020B0604030504040204" pitchFamily="34" charset="-120"/>
                <a:ea typeface="微軟正黑體" panose="020B0604030504040204" pitchFamily="34" charset="-120"/>
              </a:rPr>
              <a:t>HeatMap</a:t>
            </a:r>
            <a:r>
              <a:rPr lang="zh-TW" altLang="en-US" dirty="0">
                <a:latin typeface="微軟正黑體" panose="020B0604030504040204" pitchFamily="34" charset="-120"/>
                <a:ea typeface="微軟正黑體" panose="020B0604030504040204" pitchFamily="34" charset="-120"/>
              </a:rPr>
              <a:t> </a:t>
            </a:r>
            <a:r>
              <a:rPr lang="zh-TW" altLang="en-US" dirty="0">
                <a:ea typeface="微軟正黑體" panose="020B0604030504040204" pitchFamily="34" charset="-120"/>
              </a:rPr>
              <a:t>觀察</a:t>
            </a:r>
            <a:r>
              <a:rPr lang="zh-TW" altLang="en-US" dirty="0">
                <a:latin typeface="微軟正黑體" panose="020B0604030504040204" pitchFamily="34" charset="-120"/>
                <a:ea typeface="微軟正黑體" panose="020B0604030504040204" pitchFamily="34" charset="-120"/>
              </a:rPr>
              <a:t>相關係數</a:t>
            </a:r>
          </a:p>
        </p:txBody>
      </p:sp>
      <p:pic>
        <p:nvPicPr>
          <p:cNvPr id="5" name="內容版面配置區 4" descr="一張含有 圖表 的圖片&#10;&#10;自動產生的描述">
            <a:extLst>
              <a:ext uri="{FF2B5EF4-FFF2-40B4-BE49-F238E27FC236}">
                <a16:creationId xmlns:a16="http://schemas.microsoft.com/office/drawing/2014/main" id="{5263AD00-3B20-4E70-B62F-90A3DC090FC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147" y="2095406"/>
            <a:ext cx="5080028" cy="4689257"/>
          </a:xfrm>
          <a:ln w="3175">
            <a:solidFill>
              <a:schemeClr val="tx1"/>
            </a:solidFill>
          </a:ln>
        </p:spPr>
      </p:pic>
      <p:graphicFrame>
        <p:nvGraphicFramePr>
          <p:cNvPr id="10" name="表格 9">
            <a:extLst>
              <a:ext uri="{FF2B5EF4-FFF2-40B4-BE49-F238E27FC236}">
                <a16:creationId xmlns:a16="http://schemas.microsoft.com/office/drawing/2014/main" id="{2A2ECE11-A764-4A35-27B1-A5332A558988}"/>
              </a:ext>
            </a:extLst>
          </p:cNvPr>
          <p:cNvGraphicFramePr>
            <a:graphicFrameLocks noGrp="1"/>
          </p:cNvGraphicFramePr>
          <p:nvPr>
            <p:extLst>
              <p:ext uri="{D42A27DB-BD31-4B8C-83A1-F6EECF244321}">
                <p14:modId xmlns:p14="http://schemas.microsoft.com/office/powerpoint/2010/main" val="1912530576"/>
              </p:ext>
            </p:extLst>
          </p:nvPr>
        </p:nvGraphicFramePr>
        <p:xfrm>
          <a:off x="6095999" y="2163390"/>
          <a:ext cx="4840942" cy="3331974"/>
        </p:xfrm>
        <a:graphic>
          <a:graphicData uri="http://schemas.openxmlformats.org/drawingml/2006/table">
            <a:tbl>
              <a:tblPr>
                <a:tableStyleId>{5C22544A-7EE6-4342-B048-85BDC9FD1C3A}</a:tableStyleId>
              </a:tblPr>
              <a:tblGrid>
                <a:gridCol w="2420471">
                  <a:extLst>
                    <a:ext uri="{9D8B030D-6E8A-4147-A177-3AD203B41FA5}">
                      <a16:colId xmlns:a16="http://schemas.microsoft.com/office/drawing/2014/main" val="2106360162"/>
                    </a:ext>
                  </a:extLst>
                </a:gridCol>
                <a:gridCol w="2420471">
                  <a:extLst>
                    <a:ext uri="{9D8B030D-6E8A-4147-A177-3AD203B41FA5}">
                      <a16:colId xmlns:a16="http://schemas.microsoft.com/office/drawing/2014/main" val="2923302569"/>
                    </a:ext>
                  </a:extLst>
                </a:gridCol>
              </a:tblGrid>
              <a:tr h="555329">
                <a:tc>
                  <a:txBody>
                    <a:bodyPr/>
                    <a:lstStyle/>
                    <a:p>
                      <a:pPr algn="ctr" fontAlgn="ctr"/>
                      <a:r>
                        <a:rPr lang="zh-TW" altLang="en-US" sz="1200" u="none" strike="noStrike" dirty="0">
                          <a:effectLst/>
                          <a:latin typeface="微軟正黑體" panose="020B0604030504040204" pitchFamily="34" charset="-120"/>
                          <a:ea typeface="微軟正黑體" panose="020B0604030504040204" pitchFamily="34" charset="-120"/>
                        </a:rPr>
                        <a:t>　</a:t>
                      </a:r>
                      <a:r>
                        <a:rPr lang="en-US" altLang="zh-TW" sz="1200" u="none" strike="noStrike" dirty="0">
                          <a:effectLst/>
                          <a:latin typeface="微軟正黑體" panose="020B0604030504040204" pitchFamily="34" charset="-120"/>
                          <a:ea typeface="微軟正黑體" panose="020B0604030504040204" pitchFamily="34" charset="-120"/>
                        </a:rPr>
                        <a:t>Pearson Correlation</a:t>
                      </a: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species</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539029914"/>
                  </a:ext>
                </a:extLst>
              </a:tr>
              <a:tr h="555329">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sepal_length</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0.783</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155640248"/>
                  </a:ext>
                </a:extLst>
              </a:tr>
              <a:tr h="555329">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sepal_width</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-0.427</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311267129"/>
                  </a:ext>
                </a:extLst>
              </a:tr>
              <a:tr h="555329">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petal_length</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0.949</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1023753372"/>
                  </a:ext>
                </a:extLst>
              </a:tr>
              <a:tr h="555329">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petal_width</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0.957</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4042905536"/>
                  </a:ext>
                </a:extLst>
              </a:tr>
              <a:tr h="555329">
                <a:tc>
                  <a:txBody>
                    <a:bodyPr/>
                    <a:lstStyle/>
                    <a:p>
                      <a:pPr marL="0" algn="ctr" defTabSz="914400" rtl="0" eaLnBrk="1" fontAlgn="ctr" latinLnBrk="0" hangingPunct="1"/>
                      <a:r>
                        <a:rPr lang="en-US" sz="1200" u="none" strike="noStrike" kern="1200" dirty="0">
                          <a:solidFill>
                            <a:schemeClr val="dk1"/>
                          </a:solidFill>
                          <a:effectLst/>
                          <a:latin typeface="微軟正黑體" panose="020B0604030504040204" pitchFamily="34" charset="-120"/>
                          <a:ea typeface="微軟正黑體" panose="020B0604030504040204" pitchFamily="34" charset="-120"/>
                          <a:cs typeface="+mn-cs"/>
                        </a:rPr>
                        <a:t>target</a:t>
                      </a: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1.000</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916137202"/>
                  </a:ext>
                </a:extLst>
              </a:tr>
            </a:tbl>
          </a:graphicData>
        </a:graphic>
      </p:graphicFrame>
      <p:sp>
        <p:nvSpPr>
          <p:cNvPr id="11" name="橢圓 10">
            <a:extLst>
              <a:ext uri="{FF2B5EF4-FFF2-40B4-BE49-F238E27FC236}">
                <a16:creationId xmlns:a16="http://schemas.microsoft.com/office/drawing/2014/main" id="{5DD9FA67-CAED-F8F0-7822-5D8CAE29C084}"/>
              </a:ext>
            </a:extLst>
          </p:cNvPr>
          <p:cNvSpPr/>
          <p:nvPr/>
        </p:nvSpPr>
        <p:spPr>
          <a:xfrm>
            <a:off x="5875282" y="3302923"/>
            <a:ext cx="5486399" cy="481590"/>
          </a:xfrm>
          <a:prstGeom prst="ellipse">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12" name="橢圓 11">
            <a:extLst>
              <a:ext uri="{FF2B5EF4-FFF2-40B4-BE49-F238E27FC236}">
                <a16:creationId xmlns:a16="http://schemas.microsoft.com/office/drawing/2014/main" id="{523730F5-1BB7-910B-5A63-A76052AEBDE0}"/>
              </a:ext>
            </a:extLst>
          </p:cNvPr>
          <p:cNvSpPr/>
          <p:nvPr/>
        </p:nvSpPr>
        <p:spPr>
          <a:xfrm>
            <a:off x="5875283" y="2696336"/>
            <a:ext cx="5486400" cy="617947"/>
          </a:xfrm>
          <a:prstGeom prst="ellipse">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13" name="內容版面配置區 2">
            <a:extLst>
              <a:ext uri="{FF2B5EF4-FFF2-40B4-BE49-F238E27FC236}">
                <a16:creationId xmlns:a16="http://schemas.microsoft.com/office/drawing/2014/main" id="{06F9C9FD-077F-1E9C-EC62-46709CC02FCB}"/>
              </a:ext>
            </a:extLst>
          </p:cNvPr>
          <p:cNvSpPr txBox="1">
            <a:spLocks/>
          </p:cNvSpPr>
          <p:nvPr/>
        </p:nvSpPr>
        <p:spPr>
          <a:xfrm>
            <a:off x="6095999" y="5654111"/>
            <a:ext cx="4840942" cy="99267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dirty="0">
                <a:latin typeface="微軟正黑體" panose="020B0604030504040204" pitchFamily="34" charset="-120"/>
                <a:ea typeface="微軟正黑體" panose="020B0604030504040204" pitchFamily="34" charset="-120"/>
              </a:rPr>
              <a:t>選擇</a:t>
            </a:r>
            <a:r>
              <a:rPr lang="en-US" altLang="zh-TW" dirty="0">
                <a:latin typeface="微軟正黑體" panose="020B0604030504040204" pitchFamily="34" charset="-120"/>
                <a:ea typeface="微軟正黑體" panose="020B0604030504040204" pitchFamily="34" charset="-120"/>
              </a:rPr>
              <a:t>Sepal Length &amp;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Sepal Width</a:t>
            </a:r>
          </a:p>
        </p:txBody>
      </p:sp>
      <p:sp>
        <p:nvSpPr>
          <p:cNvPr id="3" name="投影片編號版面配置區 2">
            <a:extLst>
              <a:ext uri="{FF2B5EF4-FFF2-40B4-BE49-F238E27FC236}">
                <a16:creationId xmlns:a16="http://schemas.microsoft.com/office/drawing/2014/main" id="{000B619C-492F-8D15-FB1C-4FFF90938201}"/>
              </a:ext>
            </a:extLst>
          </p:cNvPr>
          <p:cNvSpPr>
            <a:spLocks noGrp="1"/>
          </p:cNvSpPr>
          <p:nvPr>
            <p:ph type="sldNum" sz="quarter" idx="12"/>
          </p:nvPr>
        </p:nvSpPr>
        <p:spPr/>
        <p:txBody>
          <a:bodyPr/>
          <a:lstStyle/>
          <a:p>
            <a:fld id="{B2DC25EE-239B-4C5F-AAD1-255A7D5F1EE2}" type="slidenum">
              <a:rPr lang="en-US" smtClean="0"/>
              <a:t>5</a:t>
            </a:fld>
            <a:endParaRPr lang="en-US" dirty="0"/>
          </a:p>
        </p:txBody>
      </p:sp>
    </p:spTree>
    <p:extLst>
      <p:ext uri="{BB962C8B-B14F-4D97-AF65-F5344CB8AC3E}">
        <p14:creationId xmlns:p14="http://schemas.microsoft.com/office/powerpoint/2010/main" val="251902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2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Freeform: Shape 3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1" name="Freeform: Shape 3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929908E4-DA97-59BE-08DD-55217CF441F9}"/>
              </a:ext>
            </a:extLst>
          </p:cNvPr>
          <p:cNvSpPr>
            <a:spLocks noGrp="1"/>
          </p:cNvSpPr>
          <p:nvPr>
            <p:ph type="title"/>
          </p:nvPr>
        </p:nvSpPr>
        <p:spPr>
          <a:xfrm>
            <a:off x="371094" y="932688"/>
            <a:ext cx="3438144" cy="1467612"/>
          </a:xfrm>
        </p:spPr>
        <p:txBody>
          <a:bodyPr vert="horz" lIns="91440" tIns="45720" rIns="91440" bIns="45720" rtlCol="0" anchor="ctr">
            <a:normAutofit/>
          </a:bodyPr>
          <a:lstStyle/>
          <a:p>
            <a:r>
              <a:rPr lang="en-US" altLang="zh-TW" dirty="0">
                <a:ea typeface="微軟正黑體" panose="020B0604030504040204" pitchFamily="34" charset="-120"/>
              </a:rPr>
              <a:t>Scatter Plot </a:t>
            </a:r>
            <a:r>
              <a:rPr lang="zh-TW" altLang="en-US" dirty="0">
                <a:ea typeface="微軟正黑體" panose="020B0604030504040204" pitchFamily="34" charset="-120"/>
              </a:rPr>
              <a:t>散佈圖</a:t>
            </a:r>
          </a:p>
        </p:txBody>
      </p:sp>
      <p:sp>
        <p:nvSpPr>
          <p:cNvPr id="35" name="Rectangle 3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內容版面配置區 2">
            <a:extLst>
              <a:ext uri="{FF2B5EF4-FFF2-40B4-BE49-F238E27FC236}">
                <a16:creationId xmlns:a16="http://schemas.microsoft.com/office/drawing/2014/main" id="{6E3481E5-01F5-D0FE-B25F-D8A9B2CD7455}"/>
              </a:ext>
            </a:extLst>
          </p:cNvPr>
          <p:cNvSpPr txBox="1">
            <a:spLocks/>
          </p:cNvSpPr>
          <p:nvPr/>
        </p:nvSpPr>
        <p:spPr>
          <a:xfrm>
            <a:off x="304479" y="2718054"/>
            <a:ext cx="4455673" cy="320725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spcBef>
                <a:spcPts val="960"/>
              </a:spcBef>
            </a:pPr>
            <a:r>
              <a:rPr lang="zh-TW" altLang="en-US" dirty="0">
                <a:latin typeface="微軟正黑體" panose="020B0604030504040204" pitchFamily="34" charset="-120"/>
                <a:ea typeface="微軟正黑體" panose="020B0604030504040204" pitchFamily="34" charset="-120"/>
              </a:rPr>
              <a:t>選擇</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Sepal Length &amp; Sepal Width</a:t>
            </a:r>
          </a:p>
        </p:txBody>
      </p:sp>
      <p:pic>
        <p:nvPicPr>
          <p:cNvPr id="14" name="內容版面配置區 13" descr="一張含有 螢幕擷取畫面, 文字, 圖表, 繪圖 的圖片&#10;&#10;自動產生的描述">
            <a:extLst>
              <a:ext uri="{FF2B5EF4-FFF2-40B4-BE49-F238E27FC236}">
                <a16:creationId xmlns:a16="http://schemas.microsoft.com/office/drawing/2014/main" id="{795EC541-0BB3-1F5A-F2F2-7DC83F5732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4633" y="841248"/>
            <a:ext cx="6595109" cy="5276088"/>
          </a:xfrm>
          <a:prstGeom prst="rect">
            <a:avLst/>
          </a:prstGeom>
        </p:spPr>
      </p:pic>
    </p:spTree>
    <p:extLst>
      <p:ext uri="{BB962C8B-B14F-4D97-AF65-F5344CB8AC3E}">
        <p14:creationId xmlns:p14="http://schemas.microsoft.com/office/powerpoint/2010/main" val="216444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dirty="0">
                <a:latin typeface="微軟正黑體" panose="020B0604030504040204" pitchFamily="34" charset="-120"/>
                <a:ea typeface="微軟正黑體" panose="020B0604030504040204" pitchFamily="34" charset="-120"/>
              </a:rPr>
              <a:t>切分資料</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0" indent="0">
              <a:buNone/>
            </a:pPr>
            <a:r>
              <a:rPr lang="en-US" altLang="zh-TW" sz="3000" dirty="0">
                <a:latin typeface="微軟正黑體" panose="020B0604030504040204" pitchFamily="34" charset="-120"/>
                <a:ea typeface="微軟正黑體" panose="020B0604030504040204" pitchFamily="34" charset="-120"/>
              </a:rPr>
              <a:t>Train-Test-Split</a:t>
            </a: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85392346-BCED-5E38-73FC-A7D666F6AD26}"/>
              </a:ext>
            </a:extLst>
          </p:cNvPr>
          <p:cNvSpPr>
            <a:spLocks noGrp="1"/>
          </p:cNvSpPr>
          <p:nvPr>
            <p:ph type="sldNum" sz="quarter" idx="12"/>
          </p:nvPr>
        </p:nvSpPr>
        <p:spPr/>
        <p:txBody>
          <a:bodyPr/>
          <a:lstStyle/>
          <a:p>
            <a:fld id="{B2DC25EE-239B-4C5F-AAD1-255A7D5F1EE2}" type="slidenum">
              <a:rPr lang="en-US" smtClean="0"/>
              <a:t>7</a:t>
            </a:fld>
            <a:endParaRPr lang="en-US" dirty="0"/>
          </a:p>
        </p:txBody>
      </p:sp>
      <p:sp>
        <p:nvSpPr>
          <p:cNvPr id="5" name="頁尾版面配置區 4">
            <a:extLst>
              <a:ext uri="{FF2B5EF4-FFF2-40B4-BE49-F238E27FC236}">
                <a16:creationId xmlns:a16="http://schemas.microsoft.com/office/drawing/2014/main" id="{5CB3E1B3-4CF8-76EB-D25E-902712B48B0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6" name="Picture 2" descr="414,054 Return Images, Stock Photos &amp; Vectors | Shutterstock">
            <a:hlinkClick r:id="rId2" action="ppaction://hlinksldjump"/>
            <a:extLst>
              <a:ext uri="{FF2B5EF4-FFF2-40B4-BE49-F238E27FC236}">
                <a16:creationId xmlns:a16="http://schemas.microsoft.com/office/drawing/2014/main" id="{18956EE0-4761-2646-94C4-4D852CE6B9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20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內容版面配置區 7" descr="Train/Test Split and Cross Validation - A Python Tutorial - AlgoTrading101  Blog">
            <a:extLst>
              <a:ext uri="{FF2B5EF4-FFF2-40B4-BE49-F238E27FC236}">
                <a16:creationId xmlns:a16="http://schemas.microsoft.com/office/drawing/2014/main" id="{545FB308-B3C3-4A10-9A69-49AADF9C4547}"/>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538" b="44947"/>
          <a:stretch/>
        </p:blipFill>
        <p:spPr bwMode="auto">
          <a:xfrm>
            <a:off x="547701" y="2547900"/>
            <a:ext cx="11223275" cy="3360924"/>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sp>
        <p:nvSpPr>
          <p:cNvPr id="11" name="內容版面配置區 2">
            <a:extLst>
              <a:ext uri="{FF2B5EF4-FFF2-40B4-BE49-F238E27FC236}">
                <a16:creationId xmlns:a16="http://schemas.microsoft.com/office/drawing/2014/main" id="{F9376B7E-0B16-A96A-53D3-EBDE9BD75AE0}"/>
              </a:ext>
            </a:extLst>
          </p:cNvPr>
          <p:cNvSpPr txBox="1">
            <a:spLocks/>
          </p:cNvSpPr>
          <p:nvPr/>
        </p:nvSpPr>
        <p:spPr>
          <a:xfrm>
            <a:off x="4483677" y="4896360"/>
            <a:ext cx="1065786" cy="57309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3200" dirty="0">
                <a:latin typeface="微軟正黑體" panose="020B0604030504040204" pitchFamily="34" charset="-120"/>
                <a:ea typeface="微軟正黑體" panose="020B0604030504040204" pitchFamily="34" charset="-120"/>
              </a:rPr>
              <a:t>80%</a:t>
            </a:r>
            <a:endParaRPr lang="en-US" altLang="zh-TW" sz="3000" dirty="0">
              <a:latin typeface="微軟正黑體" panose="020B0604030504040204" pitchFamily="34" charset="-120"/>
              <a:ea typeface="微軟正黑體" panose="020B0604030504040204" pitchFamily="34" charset="-120"/>
            </a:endParaRPr>
          </a:p>
        </p:txBody>
      </p:sp>
      <p:sp>
        <p:nvSpPr>
          <p:cNvPr id="14" name="內容版面配置區 2">
            <a:extLst>
              <a:ext uri="{FF2B5EF4-FFF2-40B4-BE49-F238E27FC236}">
                <a16:creationId xmlns:a16="http://schemas.microsoft.com/office/drawing/2014/main" id="{5BEC9734-CC0A-33F0-FF06-2EB71681045D}"/>
              </a:ext>
            </a:extLst>
          </p:cNvPr>
          <p:cNvSpPr txBox="1">
            <a:spLocks/>
          </p:cNvSpPr>
          <p:nvPr/>
        </p:nvSpPr>
        <p:spPr>
          <a:xfrm>
            <a:off x="8902261" y="5879295"/>
            <a:ext cx="2868715" cy="477055"/>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800" dirty="0" err="1">
                <a:latin typeface="微軟正黑體" panose="020B0604030504040204" pitchFamily="34" charset="-120"/>
                <a:ea typeface="微軟正黑體" panose="020B0604030504040204" pitchFamily="34" charset="-120"/>
              </a:rPr>
              <a:t>Test_Size</a:t>
            </a:r>
            <a:r>
              <a:rPr lang="zh-TW" altLang="en-US" sz="2800" dirty="0">
                <a:latin typeface="微軟正黑體" panose="020B0604030504040204" pitchFamily="34" charset="-120"/>
                <a:ea typeface="微軟正黑體" panose="020B0604030504040204" pitchFamily="34" charset="-120"/>
              </a:rPr>
              <a:t>：</a:t>
            </a:r>
            <a:r>
              <a:rPr lang="en-US" altLang="zh-TW" sz="2800" dirty="0">
                <a:latin typeface="微軟正黑體" panose="020B0604030504040204" pitchFamily="34" charset="-120"/>
                <a:ea typeface="微軟正黑體" panose="020B0604030504040204" pitchFamily="34" charset="-120"/>
              </a:rPr>
              <a:t>30</a:t>
            </a:r>
            <a:r>
              <a:rPr lang="zh-TW" altLang="en-US" sz="2800" dirty="0">
                <a:latin typeface="微軟正黑體" panose="020B0604030504040204" pitchFamily="34" charset="-120"/>
                <a:ea typeface="微軟正黑體" panose="020B0604030504040204" pitchFamily="34" charset="-120"/>
              </a:rPr>
              <a:t>筆</a:t>
            </a:r>
            <a:endParaRPr lang="en-US" altLang="zh-TW" sz="2800" dirty="0">
              <a:latin typeface="微軟正黑體" panose="020B0604030504040204" pitchFamily="34" charset="-120"/>
              <a:ea typeface="微軟正黑體" panose="020B0604030504040204" pitchFamily="34" charset="-120"/>
            </a:endParaRPr>
          </a:p>
        </p:txBody>
      </p:sp>
      <p:sp>
        <p:nvSpPr>
          <p:cNvPr id="16" name="文字方塊 15">
            <a:extLst>
              <a:ext uri="{FF2B5EF4-FFF2-40B4-BE49-F238E27FC236}">
                <a16:creationId xmlns:a16="http://schemas.microsoft.com/office/drawing/2014/main" id="{6F1C29B7-8EFF-B9CB-4645-789D788CA291}"/>
              </a:ext>
            </a:extLst>
          </p:cNvPr>
          <p:cNvSpPr txBox="1"/>
          <p:nvPr/>
        </p:nvSpPr>
        <p:spPr>
          <a:xfrm>
            <a:off x="547702" y="5879295"/>
            <a:ext cx="3364542" cy="523220"/>
          </a:xfrm>
          <a:prstGeom prst="rect">
            <a:avLst/>
          </a:prstGeom>
          <a:noFill/>
        </p:spPr>
        <p:txBody>
          <a:bodyPr wrap="square">
            <a:spAutoFit/>
          </a:bodyPr>
          <a:lstStyle/>
          <a:p>
            <a:pPr marL="0" indent="0">
              <a:buNone/>
            </a:pPr>
            <a:r>
              <a:rPr lang="en-US" altLang="zh-TW" sz="2800" dirty="0" err="1">
                <a:latin typeface="微軟正黑體" panose="020B0604030504040204" pitchFamily="34" charset="-120"/>
                <a:ea typeface="微軟正黑體" panose="020B0604030504040204" pitchFamily="34" charset="-120"/>
              </a:rPr>
              <a:t>Train_Size</a:t>
            </a:r>
            <a:r>
              <a:rPr lang="zh-TW" altLang="en-US" sz="2800" dirty="0">
                <a:latin typeface="微軟正黑體" panose="020B0604030504040204" pitchFamily="34" charset="-120"/>
                <a:ea typeface="微軟正黑體" panose="020B0604030504040204" pitchFamily="34" charset="-120"/>
              </a:rPr>
              <a:t>：</a:t>
            </a:r>
            <a:r>
              <a:rPr lang="en-US" altLang="zh-TW" sz="2800" dirty="0">
                <a:latin typeface="微軟正黑體" panose="020B0604030504040204" pitchFamily="34" charset="-120"/>
                <a:ea typeface="微軟正黑體" panose="020B0604030504040204" pitchFamily="34" charset="-120"/>
              </a:rPr>
              <a:t>120</a:t>
            </a:r>
            <a:r>
              <a:rPr lang="zh-TW" altLang="en-US" sz="2800" dirty="0">
                <a:latin typeface="微軟正黑體" panose="020B0604030504040204" pitchFamily="34" charset="-120"/>
                <a:ea typeface="微軟正黑體" panose="020B0604030504040204" pitchFamily="34" charset="-120"/>
              </a:rPr>
              <a:t>筆</a:t>
            </a:r>
            <a:endParaRPr lang="en-US" altLang="zh-TW" sz="2800" dirty="0">
              <a:latin typeface="微軟正黑體" panose="020B0604030504040204" pitchFamily="34" charset="-120"/>
              <a:ea typeface="微軟正黑體" panose="020B0604030504040204" pitchFamily="34" charset="-120"/>
            </a:endParaRPr>
          </a:p>
        </p:txBody>
      </p:sp>
      <p:sp>
        <p:nvSpPr>
          <p:cNvPr id="5" name="投影片編號版面配置區 4">
            <a:extLst>
              <a:ext uri="{FF2B5EF4-FFF2-40B4-BE49-F238E27FC236}">
                <a16:creationId xmlns:a16="http://schemas.microsoft.com/office/drawing/2014/main" id="{1FE2F05B-8A42-F832-CF68-B0CDB14B8080}"/>
              </a:ext>
            </a:extLst>
          </p:cNvPr>
          <p:cNvSpPr>
            <a:spLocks noGrp="1"/>
          </p:cNvSpPr>
          <p:nvPr>
            <p:ph type="sldNum" sz="quarter" idx="12"/>
          </p:nvPr>
        </p:nvSpPr>
        <p:spPr/>
        <p:txBody>
          <a:bodyPr/>
          <a:lstStyle/>
          <a:p>
            <a:fld id="{B2DC25EE-239B-4C5F-AAD1-255A7D5F1EE2}" type="slidenum">
              <a:rPr lang="en-US" smtClean="0"/>
              <a:t>8</a:t>
            </a:fld>
            <a:endParaRPr lang="en-US" dirty="0"/>
          </a:p>
        </p:txBody>
      </p:sp>
      <p:sp>
        <p:nvSpPr>
          <p:cNvPr id="6" name="矩形 5">
            <a:extLst>
              <a:ext uri="{FF2B5EF4-FFF2-40B4-BE49-F238E27FC236}">
                <a16:creationId xmlns:a16="http://schemas.microsoft.com/office/drawing/2014/main" id="{6F816001-9252-68C4-8772-8361957091B5}"/>
              </a:ext>
            </a:extLst>
          </p:cNvPr>
          <p:cNvSpPr/>
          <p:nvPr/>
        </p:nvSpPr>
        <p:spPr>
          <a:xfrm>
            <a:off x="8902261" y="4728589"/>
            <a:ext cx="2680138" cy="90388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spcBef>
                <a:spcPts val="1000"/>
              </a:spcBef>
            </a:pPr>
            <a:r>
              <a:rPr lang="en-US" altLang="zh-TW" sz="3200" dirty="0">
                <a:solidFill>
                  <a:schemeClr val="tx1"/>
                </a:solidFill>
                <a:latin typeface="微軟正黑體" panose="020B0604030504040204" pitchFamily="34" charset="-120"/>
                <a:ea typeface="微軟正黑體" panose="020B0604030504040204" pitchFamily="34" charset="-120"/>
              </a:rPr>
              <a:t>20%</a:t>
            </a:r>
            <a:endParaRPr lang="zh-TW" altLang="en-US" sz="3200"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995151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3926711"/>
          </a:xfrm>
        </p:spPr>
        <p:txBody>
          <a:bodyPr/>
          <a:lstStyle/>
          <a:p>
            <a:pPr marL="0" indent="0">
              <a:buNone/>
            </a:pPr>
            <a:r>
              <a:rPr lang="en-US" altLang="zh-TW" dirty="0">
                <a:latin typeface="微軟正黑體" panose="020B0604030504040204" pitchFamily="34" charset="-120"/>
                <a:ea typeface="微軟正黑體" panose="020B0604030504040204" pitchFamily="34" charset="-120"/>
              </a:rPr>
              <a:t>Parameters</a:t>
            </a:r>
          </a:p>
          <a:p>
            <a:r>
              <a:rPr lang="en-US" altLang="zh-TW" dirty="0" err="1">
                <a:latin typeface="微軟正黑體" panose="020B0604030504040204" pitchFamily="34" charset="-120"/>
                <a:ea typeface="微軟正黑體" panose="020B0604030504040204" pitchFamily="34" charset="-120"/>
              </a:rPr>
              <a:t>Train_Size</a:t>
            </a:r>
            <a:r>
              <a:rPr lang="zh-TW" altLang="en-US" dirty="0">
                <a:latin typeface="微軟正黑體" panose="020B0604030504040204" pitchFamily="34" charset="-120"/>
                <a:ea typeface="微軟正黑體" panose="020B0604030504040204" pitchFamily="34" charset="-120"/>
              </a:rPr>
              <a:t>：</a:t>
            </a:r>
            <a:r>
              <a:rPr lang="en-US" altLang="zh-TW" dirty="0">
                <a:ea typeface="微軟正黑體" panose="020B0604030504040204" pitchFamily="34" charset="-120"/>
              </a:rPr>
              <a:t>80%</a:t>
            </a:r>
            <a:endParaRPr lang="en-US" altLang="zh-TW" dirty="0">
              <a:latin typeface="微軟正黑體" panose="020B0604030504040204" pitchFamily="34" charset="-120"/>
              <a:ea typeface="微軟正黑體" panose="020B0604030504040204" pitchFamily="34" charset="-120"/>
            </a:endParaRPr>
          </a:p>
          <a:p>
            <a:r>
              <a:rPr lang="en-US" altLang="zh-TW" dirty="0" err="1">
                <a:latin typeface="微軟正黑體" panose="020B0604030504040204" pitchFamily="34" charset="-120"/>
                <a:ea typeface="微軟正黑體" panose="020B0604030504040204" pitchFamily="34" charset="-120"/>
              </a:rPr>
              <a:t>Test_Size</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20%</a:t>
            </a:r>
          </a:p>
          <a:p>
            <a:r>
              <a:rPr lang="en-US" altLang="zh-TW" dirty="0">
                <a:latin typeface="微軟正黑體" panose="020B0604030504040204" pitchFamily="34" charset="-120"/>
                <a:ea typeface="微軟正黑體" panose="020B0604030504040204" pitchFamily="34" charset="-120"/>
              </a:rPr>
              <a:t>shuffle</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True</a:t>
            </a:r>
          </a:p>
          <a:p>
            <a:r>
              <a:rPr lang="en-US" altLang="zh-TW" dirty="0">
                <a:latin typeface="微軟正黑體" panose="020B0604030504040204" pitchFamily="34" charset="-120"/>
                <a:ea typeface="微軟正黑體" panose="020B0604030504040204" pitchFamily="34" charset="-120"/>
              </a:rPr>
              <a:t>stratify</a:t>
            </a:r>
            <a:r>
              <a:rPr lang="zh-TW" altLang="en-US" dirty="0">
                <a:latin typeface="微軟正黑體" panose="020B0604030504040204" pitchFamily="34" charset="-120"/>
                <a:ea typeface="微軟正黑體" panose="020B0604030504040204" pitchFamily="34" charset="-120"/>
              </a:rPr>
              <a:t>：抽樣</a:t>
            </a:r>
            <a:r>
              <a:rPr lang="zh-TW" altLang="en-US" dirty="0">
                <a:ea typeface="微軟正黑體" panose="020B0604030504040204" pitchFamily="34" charset="-120"/>
              </a:rPr>
              <a:t>比例</a:t>
            </a:r>
            <a:r>
              <a:rPr lang="zh-TW" altLang="en-US" dirty="0">
                <a:latin typeface="微軟正黑體" panose="020B0604030504040204" pitchFamily="34" charset="-120"/>
                <a:ea typeface="微軟正黑體" panose="020B0604030504040204" pitchFamily="34" charset="-120"/>
              </a:rPr>
              <a:t>依照原始</a:t>
            </a:r>
            <a:r>
              <a:rPr lang="en-US" altLang="zh-TW" dirty="0">
                <a:latin typeface="微軟正黑體" panose="020B0604030504040204" pitchFamily="34" charset="-120"/>
                <a:ea typeface="微軟正黑體" panose="020B0604030504040204" pitchFamily="34" charset="-120"/>
              </a:rPr>
              <a:t>'species'</a:t>
            </a:r>
            <a:r>
              <a:rPr lang="zh-TW" altLang="en-US" dirty="0">
                <a:latin typeface="微軟正黑體" panose="020B0604030504040204" pitchFamily="34" charset="-120"/>
                <a:ea typeface="微軟正黑體" panose="020B0604030504040204" pitchFamily="34" charset="-120"/>
              </a:rPr>
              <a:t>分布</a:t>
            </a:r>
          </a:p>
        </p:txBody>
      </p:sp>
      <p:pic>
        <p:nvPicPr>
          <p:cNvPr id="9" name="圖片 8">
            <a:extLst>
              <a:ext uri="{FF2B5EF4-FFF2-40B4-BE49-F238E27FC236}">
                <a16:creationId xmlns:a16="http://schemas.microsoft.com/office/drawing/2014/main" id="{8FD7910A-8362-0370-E6CE-7EA93A161E2D}"/>
              </a:ext>
            </a:extLst>
          </p:cNvPr>
          <p:cNvPicPr>
            <a:picLocks noChangeAspect="1"/>
          </p:cNvPicPr>
          <p:nvPr/>
        </p:nvPicPr>
        <p:blipFill>
          <a:blip r:embed="rId3"/>
          <a:stretch>
            <a:fillRect/>
          </a:stretch>
        </p:blipFill>
        <p:spPr>
          <a:xfrm>
            <a:off x="578734" y="5129784"/>
            <a:ext cx="11217202" cy="587843"/>
          </a:xfrm>
          <a:prstGeom prst="rect">
            <a:avLst/>
          </a:prstGeom>
          <a:noFill/>
          <a:ln w="3175">
            <a:solidFill>
              <a:schemeClr val="tx1"/>
            </a:solidFill>
          </a:ln>
        </p:spPr>
      </p:pic>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9</a:t>
            </a:fld>
            <a:endParaRPr lang="en-US" dirty="0"/>
          </a:p>
        </p:txBody>
      </p:sp>
      <p:sp>
        <p:nvSpPr>
          <p:cNvPr id="5" name="頁尾版面配置區 4">
            <a:extLst>
              <a:ext uri="{FF2B5EF4-FFF2-40B4-BE49-F238E27FC236}">
                <a16:creationId xmlns:a16="http://schemas.microsoft.com/office/drawing/2014/main" id="{4A2F3F5F-2202-7AE4-848F-C9B9390358D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1352900393"/>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themeOverride>
</file>

<file path=ppt/theme/themeOverride2.xml><?xml version="1.0" encoding="utf-8"?>
<a:themeOverride xmlns:a="http://schemas.openxmlformats.org/drawingml/2006/main">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themeOverride>
</file>

<file path=docProps/app.xml><?xml version="1.0" encoding="utf-8"?>
<Properties xmlns="http://schemas.openxmlformats.org/officeDocument/2006/extended-properties" xmlns:vt="http://schemas.openxmlformats.org/officeDocument/2006/docPropsVTypes">
  <Template/>
  <TotalTime>3183</TotalTime>
  <Words>2474</Words>
  <Application>Microsoft Office PowerPoint</Application>
  <PresentationFormat>寬螢幕</PresentationFormat>
  <Paragraphs>444</Paragraphs>
  <Slides>38</Slides>
  <Notes>31</Notes>
  <HiddenSlides>1</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38</vt:i4>
      </vt:variant>
    </vt:vector>
  </HeadingPairs>
  <TitlesOfParts>
    <vt:vector size="45" baseType="lpstr">
      <vt:lpstr>微軟正黑體</vt:lpstr>
      <vt:lpstr>Arial</vt:lpstr>
      <vt:lpstr>Calibri</vt:lpstr>
      <vt:lpstr>Courier New</vt:lpstr>
      <vt:lpstr>Neue Haas Grotesk Text Pro</vt:lpstr>
      <vt:lpstr>Wingdings</vt:lpstr>
      <vt:lpstr>AccentBoxVTI</vt:lpstr>
      <vt:lpstr>314337 類神經網路 Assignment #2 MLP分類器－鳶尾花</vt:lpstr>
      <vt:lpstr>Objective 作業目標</vt:lpstr>
      <vt:lpstr>Outline 大綱</vt:lpstr>
      <vt:lpstr>選取特徵</vt:lpstr>
      <vt:lpstr>HeatMap 觀察相關係數</vt:lpstr>
      <vt:lpstr>Scatter Plot 散佈圖</vt:lpstr>
      <vt:lpstr>切分資料</vt:lpstr>
      <vt:lpstr>Train-Test-Split</vt:lpstr>
      <vt:lpstr>Train-Test-Split</vt:lpstr>
      <vt:lpstr>Train-Test-Split 資料分佈</vt:lpstr>
      <vt:lpstr>MLP Classifier</vt:lpstr>
      <vt:lpstr>MLP Classifier 超參數設定</vt:lpstr>
      <vt:lpstr>MLP Classifier 超參數設定</vt:lpstr>
      <vt:lpstr>MLP Classifier 超參數設定</vt:lpstr>
      <vt:lpstr>MLP Classifier 網路架構</vt:lpstr>
      <vt:lpstr>MLP Classifier 1st Hidden-Layer Example </vt:lpstr>
      <vt:lpstr>MLP Classifier 1st Hidden-Layer Example </vt:lpstr>
      <vt:lpstr>MLP Classifier 2nd Hidden-Layer Example</vt:lpstr>
      <vt:lpstr>簡報完畢</vt:lpstr>
      <vt:lpstr>MLP Classifier 隱藏層 First Layer 示意圖</vt:lpstr>
      <vt:lpstr>PLA 二元分類</vt:lpstr>
      <vt:lpstr>區分Setosa</vt:lpstr>
      <vt:lpstr>區分Setosa</vt:lpstr>
      <vt:lpstr>區分Versicolor</vt:lpstr>
      <vt:lpstr>區分Versicolor</vt:lpstr>
      <vt:lpstr>區分Versicolor</vt:lpstr>
      <vt:lpstr>合併圖表</vt:lpstr>
      <vt:lpstr>評估模型</vt:lpstr>
      <vt:lpstr>評估流程</vt:lpstr>
      <vt:lpstr>評估指標</vt:lpstr>
      <vt:lpstr>First PLA Validation</vt:lpstr>
      <vt:lpstr>Second PLA Validation</vt:lpstr>
      <vt:lpstr>Validation</vt:lpstr>
      <vt:lpstr>First PLA Test</vt:lpstr>
      <vt:lpstr>Second PLA Test</vt:lpstr>
      <vt:lpstr>Test</vt:lpstr>
      <vt:lpstr>關於 Second PLA</vt:lpstr>
      <vt:lpstr>簡報完畢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314337 類神經網路 Assignment #1</dc:title>
  <dc:creator>哲平 何</dc:creator>
  <cp:lastModifiedBy>哲平 何</cp:lastModifiedBy>
  <cp:revision>1329</cp:revision>
  <dcterms:created xsi:type="dcterms:W3CDTF">2023-04-05T05:53:05Z</dcterms:created>
  <dcterms:modified xsi:type="dcterms:W3CDTF">2023-05-13T13:23:08Z</dcterms:modified>
</cp:coreProperties>
</file>