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5"/>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286" r:id="rId27"/>
    <p:sldId id="293" r:id="rId28"/>
    <p:sldId id="318" r:id="rId29"/>
    <p:sldId id="289" r:id="rId30"/>
    <p:sldId id="279" r:id="rId31"/>
    <p:sldId id="319" r:id="rId32"/>
    <p:sldId id="320" r:id="rId33"/>
    <p:sldId id="313" r:id="rId34"/>
    <p:sldId id="297" r:id="rId35"/>
    <p:sldId id="304" r:id="rId36"/>
    <p:sldId id="275" r:id="rId37"/>
    <p:sldId id="276" r:id="rId38"/>
    <p:sldId id="278" r:id="rId39"/>
    <p:sldId id="280" r:id="rId40"/>
    <p:sldId id="283" r:id="rId41"/>
    <p:sldId id="284" r:id="rId42"/>
    <p:sldId id="285" r:id="rId43"/>
    <p:sldId id="287"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2023/5/15</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已先刪除</a:t>
            </a:r>
            <a:r>
              <a:rPr lang="en-US" altLang="zh-TW" b="0">
                <a:solidFill>
                  <a:srgbClr val="A31515"/>
                </a:solidFill>
                <a:effectLst/>
              </a:rPr>
              <a:t>“sepal_length“</a:t>
            </a:r>
            <a:r>
              <a:rPr lang="zh-TW" altLang="en-US" b="0">
                <a:solidFill>
                  <a:srgbClr val="000000"/>
                </a:solidFill>
                <a:effectLst/>
              </a:rPr>
              <a:t>及</a:t>
            </a:r>
            <a:r>
              <a:rPr lang="en-US" altLang="zh-TW" b="0">
                <a:solidFill>
                  <a:srgbClr val="A31515"/>
                </a:solidFill>
                <a:effectLst/>
              </a:rPr>
              <a:t>”sepal_width“</a:t>
            </a:r>
            <a:r>
              <a:rPr lang="zh-TW" altLang="en-US" b="0">
                <a:solidFill>
                  <a:srgbClr val="A31515"/>
                </a:solidFill>
                <a:effectLst/>
              </a:rPr>
              <a:t>欄位</a:t>
            </a:r>
            <a:endParaRPr lang="en-US" altLang="zh-TW" b="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a:solidFill>
                  <a:srgbClr val="000000"/>
                </a:solidFill>
                <a:effectLst/>
              </a:rPr>
              <a:t>iris_data = iris_data.drop([</a:t>
            </a:r>
            <a:r>
              <a:rPr lang="en-US" altLang="zh-TW" b="0">
                <a:solidFill>
                  <a:srgbClr val="A31515"/>
                </a:solidFill>
                <a:effectLst/>
              </a:rPr>
              <a:t>"sepal_length"</a:t>
            </a:r>
            <a:r>
              <a:rPr lang="en-US" altLang="zh-TW" b="0">
                <a:solidFill>
                  <a:srgbClr val="000000"/>
                </a:solidFill>
                <a:effectLst/>
              </a:rPr>
              <a:t>, </a:t>
            </a:r>
            <a:r>
              <a:rPr lang="en-US" altLang="zh-TW" b="0">
                <a:solidFill>
                  <a:srgbClr val="A31515"/>
                </a:solidFill>
                <a:effectLst/>
              </a:rPr>
              <a:t>"sepal_width"</a:t>
            </a:r>
            <a:r>
              <a:rPr lang="en-US" altLang="zh-TW" b="0">
                <a:solidFill>
                  <a:srgbClr val="000000"/>
                </a:solidFill>
                <a:effectLst/>
              </a:rPr>
              <a:t>], axis=</a:t>
            </a:r>
            <a:r>
              <a:rPr lang="en-US" altLang="zh-TW" b="0">
                <a:solidFill>
                  <a:srgbClr val="098156"/>
                </a:solidFill>
                <a:effectLst/>
              </a:rPr>
              <a:t>1</a:t>
            </a:r>
            <a:r>
              <a:rPr lang="en-US" altLang="zh-TW" b="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26</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None/>
            </a:pPr>
            <a:r>
              <a:rPr lang="en-US" altLang="zh-TW" b="0" i="0" dirty="0">
                <a:solidFill>
                  <a:srgbClr val="292929"/>
                </a:solidFill>
                <a:effectLst/>
                <a:latin typeface="微軟正黑體" panose="020B0604030504040204" pitchFamily="34" charset="-120"/>
                <a:ea typeface="微軟正黑體" panose="020B0604030504040204" pitchFamily="34" charset="-120"/>
              </a:rPr>
              <a:t>TP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TN</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FN</a:t>
            </a:r>
            <a:r>
              <a:rPr lang="zh-TW" altLang="en-US" b="0" i="0" dirty="0">
                <a:solidFill>
                  <a:srgbClr val="292929"/>
                </a:solidFill>
                <a:effectLst/>
                <a:latin typeface="微軟正黑體" panose="020B0604030504040204" pitchFamily="34" charset="-120"/>
                <a:ea typeface="微軟正黑體" panose="020B0604030504040204" pitchFamily="34" charset="-120"/>
              </a:rPr>
              <a:t>：</a:t>
            </a:r>
            <a:endParaRPr lang="en-US" altLang="zh-TW" b="0" i="0" dirty="0">
              <a:solidFill>
                <a:srgbClr val="292929"/>
              </a:solidFill>
              <a:effectLst/>
              <a:latin typeface="微軟正黑體" panose="020B0604030504040204" pitchFamily="34" charset="-120"/>
              <a:ea typeface="微軟正黑體" panose="020B0604030504040204" pitchFamily="34" charset="-120"/>
            </a:endParaRP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True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（真的是垃圾信件且模型判斷是垃圾信件）</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False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（真的是垃圾郵件但模型沒有判斷出來， </a:t>
            </a:r>
            <a:r>
              <a:rPr lang="en-US" altLang="zh-TW" b="0" i="0" dirty="0">
                <a:solidFill>
                  <a:srgbClr val="292929"/>
                </a:solidFill>
                <a:effectLst/>
                <a:latin typeface="微軟正黑體" panose="020B0604030504040204" pitchFamily="34" charset="-120"/>
                <a:ea typeface="微軟正黑體" panose="020B0604030504040204" pitchFamily="34" charset="-120"/>
              </a:rPr>
              <a:t>miss</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False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（不是垃圾郵件但模型判斷是垃圾郵件， </a:t>
            </a:r>
            <a:r>
              <a:rPr lang="en-US" altLang="zh-TW" b="0" i="0" dirty="0">
                <a:solidFill>
                  <a:srgbClr val="292929"/>
                </a:solidFill>
                <a:effectLst/>
                <a:latin typeface="微軟正黑體" panose="020B0604030504040204" pitchFamily="34" charset="-120"/>
                <a:ea typeface="微軟正黑體" panose="020B0604030504040204" pitchFamily="34" charset="-120"/>
              </a:rPr>
              <a:t>false alarm</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True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（不是垃圾郵件且模型沒有判斷是垃圾郵件）</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FP</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FN</a:t>
            </a:r>
            <a:r>
              <a:rPr lang="zh-TW" altLang="en-US" dirty="0">
                <a:latin typeface="微軟正黑體" panose="020B0604030504040204" pitchFamily="34" charset="-120"/>
                <a:ea typeface="微軟正黑體" panose="020B0604030504040204" pitchFamily="34" charset="-120"/>
              </a:rPr>
              <a:t>又被稱為一型錯誤</a:t>
            </a:r>
            <a:r>
              <a:rPr lang="en-US" altLang="zh-TW" dirty="0">
                <a:latin typeface="微軟正黑體" panose="020B0604030504040204" pitchFamily="34" charset="-120"/>
                <a:ea typeface="微軟正黑體" panose="020B0604030504040204" pitchFamily="34" charset="-120"/>
              </a:rPr>
              <a:t>(ɑ</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和二型錯誤</a:t>
            </a:r>
            <a:r>
              <a:rPr lang="en-US" altLang="zh-TW" dirty="0">
                <a:latin typeface="微軟正黑體" panose="020B0604030504040204" pitchFamily="34" charset="-120"/>
                <a:ea typeface="微軟正黑體" panose="020B0604030504040204" pitchFamily="34" charset="-120"/>
              </a:rPr>
              <a:t>(β</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一型錯誤指的是感興趣的目標未被發現；</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二型反過來，是被發現的目標壓根不是需要被關注的對象。</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None/>
            </a:pPr>
            <a:r>
              <a:rPr lang="en-US" altLang="zh-TW" b="0" i="0" dirty="0">
                <a:solidFill>
                  <a:srgbClr val="292929"/>
                </a:solidFill>
                <a:effectLst/>
                <a:latin typeface="微軟正黑體" panose="020B0604030504040204" pitchFamily="34" charset="-120"/>
                <a:ea typeface="微軟正黑體" panose="020B0604030504040204" pitchFamily="34" charset="-120"/>
              </a:rPr>
              <a:t>TP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TN</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FN</a:t>
            </a:r>
            <a:r>
              <a:rPr lang="zh-TW" altLang="en-US" b="0" i="0" dirty="0">
                <a:solidFill>
                  <a:srgbClr val="292929"/>
                </a:solidFill>
                <a:effectLst/>
                <a:latin typeface="微軟正黑體" panose="020B0604030504040204" pitchFamily="34" charset="-120"/>
                <a:ea typeface="微軟正黑體" panose="020B0604030504040204" pitchFamily="34" charset="-120"/>
              </a:rPr>
              <a:t>：</a:t>
            </a:r>
            <a:endParaRPr lang="en-US" altLang="zh-TW" b="0" i="0" dirty="0">
              <a:solidFill>
                <a:srgbClr val="292929"/>
              </a:solidFill>
              <a:effectLst/>
              <a:latin typeface="微軟正黑體" panose="020B0604030504040204" pitchFamily="34" charset="-120"/>
              <a:ea typeface="微軟正黑體" panose="020B0604030504040204" pitchFamily="34" charset="-120"/>
            </a:endParaRP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True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（真的是垃圾信件且模型判斷是垃圾信件）</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False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（真的是垃圾郵件但模型沒有判斷出來， </a:t>
            </a:r>
            <a:r>
              <a:rPr lang="en-US" altLang="zh-TW" b="0" i="0" dirty="0">
                <a:solidFill>
                  <a:srgbClr val="292929"/>
                </a:solidFill>
                <a:effectLst/>
                <a:latin typeface="微軟正黑體" panose="020B0604030504040204" pitchFamily="34" charset="-120"/>
                <a:ea typeface="微軟正黑體" panose="020B0604030504040204" pitchFamily="34" charset="-120"/>
              </a:rPr>
              <a:t>miss</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False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（不是垃圾郵件但模型判斷是垃圾郵件， </a:t>
            </a:r>
            <a:r>
              <a:rPr lang="en-US" altLang="zh-TW" b="0" i="0" dirty="0">
                <a:solidFill>
                  <a:srgbClr val="292929"/>
                </a:solidFill>
                <a:effectLst/>
                <a:latin typeface="微軟正黑體" panose="020B0604030504040204" pitchFamily="34" charset="-120"/>
                <a:ea typeface="微軟正黑體" panose="020B0604030504040204" pitchFamily="34" charset="-120"/>
              </a:rPr>
              <a:t>false alarm</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True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（不是垃圾郵件且模型沒有判斷是垃圾郵件）</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FP</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FN</a:t>
            </a:r>
            <a:r>
              <a:rPr lang="zh-TW" altLang="en-US" dirty="0">
                <a:latin typeface="微軟正黑體" panose="020B0604030504040204" pitchFamily="34" charset="-120"/>
                <a:ea typeface="微軟正黑體" panose="020B0604030504040204" pitchFamily="34" charset="-120"/>
              </a:rPr>
              <a:t>又被稱為一型錯誤</a:t>
            </a:r>
            <a:r>
              <a:rPr lang="en-US" altLang="zh-TW" dirty="0">
                <a:latin typeface="微軟正黑體" panose="020B0604030504040204" pitchFamily="34" charset="-120"/>
                <a:ea typeface="微軟正黑體" panose="020B0604030504040204" pitchFamily="34" charset="-120"/>
              </a:rPr>
              <a:t>(ɑ</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和二型錯誤</a:t>
            </a:r>
            <a:r>
              <a:rPr lang="en-US" altLang="zh-TW" dirty="0">
                <a:latin typeface="微軟正黑體" panose="020B0604030504040204" pitchFamily="34" charset="-120"/>
                <a:ea typeface="微軟正黑體" panose="020B0604030504040204" pitchFamily="34" charset="-120"/>
              </a:rPr>
              <a:t>(β</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一型錯誤指的是感興趣的目標未被發現；</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latin typeface="微軟正黑體" panose="020B0604030504040204" pitchFamily="34" charset="-120"/>
                <a:ea typeface="微軟正黑體" panose="020B0604030504040204" pitchFamily="34" charset="-120"/>
              </a:rPr>
              <a:t>二</a:t>
            </a:r>
            <a:r>
              <a:rPr lang="zh-TW" altLang="en-US" dirty="0">
                <a:latin typeface="微軟正黑體" panose="020B0604030504040204" pitchFamily="34" charset="-120"/>
                <a:ea typeface="微軟正黑體" panose="020B0604030504040204" pitchFamily="34" charset="-120"/>
              </a:rPr>
              <a:t>型反過來，是被發現的目標壓根不是需要被關注的對象。</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1140935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3002668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40</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微軟正黑體" panose="020B0604030504040204" pitchFamily="34" charset="-120"/>
                <a:ea typeface="微軟正黑體" panose="020B0604030504040204" pitchFamily="34" charset="-120"/>
              </a:rPr>
              <a:t>learning_rate</a:t>
            </a:r>
            <a:r>
              <a:rPr lang="en-US" altLang="zh-TW" b="0" dirty="0">
                <a:solidFill>
                  <a:srgbClr val="000000"/>
                </a:solidFill>
                <a:effectLst/>
                <a:latin typeface="微軟正黑體" panose="020B0604030504040204" pitchFamily="34" charset="-120"/>
                <a:ea typeface="微軟正黑體" panose="020B0604030504040204" pitchFamily="34" charset="-120"/>
              </a:rPr>
              <a:t>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invscaling</a:t>
            </a:r>
            <a:r>
              <a:rPr lang="en-US" altLang="zh-TW" b="0" dirty="0">
                <a:solidFill>
                  <a:srgbClr val="000000"/>
                </a:solidFill>
                <a:effectLst/>
                <a:latin typeface="微軟正黑體" panose="020B0604030504040204" pitchFamily="34" charset="-120"/>
                <a:ea typeface="微軟正黑體" panose="020B0604030504040204" pitchFamily="34" charset="-120"/>
              </a:rPr>
              <a:t>',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sgd</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latin typeface="微軟正黑體" panose="020B0604030504040204" pitchFamily="34" charset="-120"/>
                <a:ea typeface="微軟正黑體" panose="020B0604030504040204" pitchFamily="34" charset="-120"/>
              </a:rPr>
              <a:t>learning_rate_int</a:t>
            </a:r>
            <a:r>
              <a:rPr lang="en-US" altLang="zh-TW" dirty="0">
                <a:latin typeface="微軟正黑體" panose="020B0604030504040204" pitchFamily="34" charset="-120"/>
                <a:ea typeface="微軟正黑體" panose="020B0604030504040204" pitchFamily="34" charset="-120"/>
              </a:rPr>
              <a: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a:t>
            </a:r>
            <a:r>
              <a:rPr lang="en-US" altLang="zh-TW" dirty="0" err="1">
                <a:latin typeface="微軟正黑體" panose="020B0604030504040204" pitchFamily="34" charset="-120"/>
                <a:ea typeface="微軟正黑體" panose="020B0604030504040204" pitchFamily="34" charset="-120"/>
              </a:rPr>
              <a:t>sgd</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adam</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B0CAFB6-7CE1-4B03-A833-DED5DFF68B1A}" type="datetime1">
              <a:rPr lang="en-US" altLang="zh-TW" smtClean="0"/>
              <a:t>5/15/2023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667E497-5823-4C8C-B686-CE3A55004732}" type="datetime1">
              <a:rPr lang="en-US" altLang="zh-TW" smtClean="0"/>
              <a:t>5/15/2023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4F2634E6-D4F4-406C-9B5F-26F6A0817A93}" type="datetime1">
              <a:rPr lang="en-US" altLang="zh-TW" smtClean="0"/>
              <a:t>5/15/2023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EF87635-578B-4337-A21B-6EC4A2680B72}" type="datetime1">
              <a:rPr lang="en-US" altLang="zh-TW" smtClean="0"/>
              <a:t>5/15/2023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10C145D-4743-4845-8C2A-05C283326012}" type="datetime1">
              <a:rPr lang="en-US" altLang="zh-TW" smtClean="0"/>
              <a:t>5/15/2023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A3E606D0-C7EB-4EAF-8727-1F1B147BA16D}" type="datetime1">
              <a:rPr lang="en-US" altLang="zh-TW" smtClean="0"/>
              <a:t>5/15/2023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F46064F9-1C1B-497D-AE75-C61BB280A286}" type="datetime1">
              <a:rPr lang="en-US" altLang="zh-TW" smtClean="0"/>
              <a:t>5/15/2023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4567E2E2-1B1D-42AC-AA1F-7D3023D08BC2}" type="datetime1">
              <a:rPr lang="en-US" altLang="zh-TW" smtClean="0"/>
              <a:t>5/15/2023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C252715-E9C6-4888-9D60-ED83B2F609FA}" type="datetime1">
              <a:rPr lang="en-US" altLang="zh-TW" smtClean="0"/>
              <a:t>5/15/2023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13E8CE9-D072-4A52-BAAB-B99495BBCDF7}" type="datetime1">
              <a:rPr lang="en-US" altLang="zh-TW" smtClean="0"/>
              <a:t>5/15/2023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81025CF0-07A0-4948-A6BA-CC21D5F3FE64}" type="datetime1">
              <a:rPr lang="en-US" altLang="zh-TW" smtClean="0"/>
              <a:t>5/15/2023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A635BB67-E17B-4F82-ADFC-8450B8B3A9A0}" type="datetime1">
              <a:rPr lang="en-US" altLang="zh-TW" smtClean="0"/>
              <a:t>5/15/2023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1.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 name="投影片編號版面配置區 4">
            <a:extLst>
              <a:ext uri="{FF2B5EF4-FFF2-40B4-BE49-F238E27FC236}">
                <a16:creationId xmlns:a16="http://schemas.microsoft.com/office/drawing/2014/main" id="{AA7A6E71-7488-D718-BCB2-3077856ED727}"/>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6" name="頁尾版面配置區 5">
            <a:extLst>
              <a:ext uri="{FF2B5EF4-FFF2-40B4-BE49-F238E27FC236}">
                <a16:creationId xmlns:a16="http://schemas.microsoft.com/office/drawing/2014/main" id="{E5BF4448-FC2B-7010-3928-C3DB88EE015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err="1">
                <a:latin typeface="微軟正黑體" panose="020B0604030504040204" pitchFamily="34" charset="-120"/>
                <a:ea typeface="微軟正黑體" panose="020B0604030504040204" pitchFamily="34" charset="-120"/>
              </a:rPr>
              <a:t>HyperParameters</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hidden_​​</a:t>
            </a:r>
            <a:r>
              <a:rPr lang="en-US" altLang="zh-TW" dirty="0" err="1">
                <a:latin typeface="微軟正黑體" panose="020B0604030504040204" pitchFamily="34" charset="-120"/>
                <a:ea typeface="微軟正黑體" panose="020B0604030504040204" pitchFamily="34" charset="-120"/>
              </a:rPr>
              <a:t>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err="1">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err="1">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err="1">
                <a:ea typeface="微軟正黑體" panose="020B0604030504040204" pitchFamily="34" charset="-120"/>
              </a:rPr>
              <a:t>learning_rate</a:t>
            </a:r>
            <a:r>
              <a:rPr lang="zh-TW" altLang="en-US" dirty="0">
                <a:ea typeface="微軟正黑體" panose="020B0604030504040204" pitchFamily="34" charset="-120"/>
              </a:rPr>
              <a:t>及</a:t>
            </a:r>
            <a:r>
              <a:rPr lang="en-US" altLang="zh-TW" dirty="0" err="1">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zh-TW" altLang="en-US" sz="3000" dirty="0">
                <a:ea typeface="微軟正黑體" panose="020B0604030504040204" pitchFamily="34" charset="-120"/>
              </a:rPr>
              <a:t>根據</a:t>
            </a:r>
            <a:r>
              <a:rPr lang="en-US" altLang="zh-TW" sz="3000" dirty="0" err="1">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adam</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lbfgs</a:t>
            </a:r>
            <a:endParaRPr lang="en-US" altLang="zh-TW" sz="3000" dirty="0">
              <a:ea typeface="微軟正黑體" panose="020B0604030504040204" pitchFamily="34" charset="-120"/>
            </a:endParaRP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8" y="386269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8"/>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err="1">
                <a:ea typeface="微軟正黑體" panose="020B0604030504040204" pitchFamily="34" charset="-120"/>
              </a:rPr>
              <a:t>adam</a:t>
            </a:r>
            <a:endParaRPr lang="en-US" altLang="zh-TW" sz="2000" dirty="0">
              <a:ea typeface="微軟正黑體" panose="020B0604030504040204" pitchFamily="34" charset="-120"/>
            </a:endParaRPr>
          </a:p>
          <a:p>
            <a:pPr marL="0"/>
            <a:r>
              <a:rPr lang="en-US" altLang="zh-TW" sz="2000" dirty="0" err="1">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err="1">
                <a:ea typeface="微軟正黑體" panose="020B0604030504040204" pitchFamily="34" charset="-120"/>
              </a:rPr>
              <a:t>Sklearn</a:t>
            </a:r>
            <a:r>
              <a:rPr lang="en-US" altLang="zh-TW" sz="3000" dirty="0">
                <a:ea typeface="微軟正黑體" panose="020B0604030504040204" pitchFamily="34" charset="-120"/>
              </a:rPr>
              <a:t>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a:t>
            </a:r>
            <a:r>
              <a:rPr lang="en-US" altLang="zh-TW" sz="3000" dirty="0">
                <a:ea typeface="微軟正黑體" panose="020B0604030504040204" pitchFamily="34" charset="-120"/>
              </a:rPr>
              <a:t>Predict </a:t>
            </a:r>
            <a:r>
              <a:rPr lang="zh-TW" altLang="en-US" sz="3000" dirty="0">
                <a:ea typeface="微軟正黑體" panose="020B0604030504040204" pitchFamily="34" charset="-120"/>
              </a:rPr>
              <a:t>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21</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22</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23</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24</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25</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評估模型</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a:ea typeface="微軟正黑體" panose="020B0604030504040204" pitchFamily="34" charset="-120"/>
              </a:rPr>
              <a:t>F1 Score</a:t>
            </a:r>
            <a:r>
              <a:rPr lang="en-US" altLang="zh-TW" sz="300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dirty="0">
                <a:ea typeface="微軟正黑體" panose="020B0604030504040204" pitchFamily="34" charset="-120"/>
              </a:rPr>
              <a:t>正確率 </a:t>
            </a:r>
            <a:r>
              <a:rPr lang="en-US" altLang="zh-TW"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dirty="0">
                <a:ea typeface="微軟正黑體" panose="020B0604030504040204" pitchFamily="34" charset="-120"/>
              </a:rPr>
              <a:t>精確率 </a:t>
            </a:r>
            <a:r>
              <a:rPr lang="en-US" altLang="zh-TW"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dirty="0">
                <a:ea typeface="微軟正黑體" panose="020B0604030504040204" pitchFamily="34" charset="-120"/>
              </a:rPr>
              <a:t>召回率 </a:t>
            </a:r>
            <a:r>
              <a:rPr lang="en-US" altLang="zh-TW"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pic>
        <p:nvPicPr>
          <p:cNvPr id="4" name="Picture 4">
            <a:extLst>
              <a:ext uri="{FF2B5EF4-FFF2-40B4-BE49-F238E27FC236}">
                <a16:creationId xmlns:a16="http://schemas.microsoft.com/office/drawing/2014/main" id="{71AF6429-C083-F7C5-85E7-0B0072E8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622" y="2337361"/>
            <a:ext cx="4500348" cy="390391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203289"/>
            <a:ext cx="8154556" cy="3677988"/>
          </a:xfrm>
        </p:spPr>
        <p:txBody>
          <a:bodyPr>
            <a:normAutofit/>
          </a:bodyPr>
          <a:lstStyle/>
          <a:p>
            <a:r>
              <a:rPr lang="en-US" altLang="zh-TW" dirty="0">
                <a:latin typeface="微軟正黑體" panose="020B0604030504040204" pitchFamily="34" charset="-120"/>
                <a:ea typeface="微軟正黑體" panose="020B0604030504040204" pitchFamily="34" charset="-120"/>
              </a:rPr>
              <a:t>F</a:t>
            </a:r>
            <a:r>
              <a:rPr lang="el-GR" altLang="zh-TW" dirty="0">
                <a:latin typeface="微軟正黑體" panose="020B0604030504040204" pitchFamily="34" charset="-120"/>
                <a:ea typeface="微軟正黑體" panose="020B0604030504040204" pitchFamily="34" charset="-120"/>
              </a:rPr>
              <a:t>β_</a:t>
            </a:r>
            <a:r>
              <a:rPr lang="en-US" altLang="zh-TW" dirty="0">
                <a:latin typeface="微軟正黑體" panose="020B0604030504040204" pitchFamily="34" charset="-120"/>
                <a:ea typeface="微軟正黑體" panose="020B0604030504040204" pitchFamily="34" charset="-120"/>
              </a:rPr>
              <a:t>Score</a:t>
            </a:r>
            <a:r>
              <a:rPr lang="zh-TW" altLang="en-US" dirty="0">
                <a:latin typeface="微軟正黑體" panose="020B0604030504040204" pitchFamily="34" charset="-120"/>
                <a:ea typeface="微軟正黑體" panose="020B0604030504040204" pitchFamily="34" charset="-120"/>
              </a:rPr>
              <a:t>：</a:t>
            </a:r>
            <a:br>
              <a:rPr lang="en-US" altLang="zh-TW" dirty="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綜合考量 </a:t>
            </a: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Recall</a:t>
            </a:r>
          </a:p>
          <a:p>
            <a:r>
              <a:rPr lang="en-US" altLang="zh-TW" dirty="0">
                <a:latin typeface="微軟正黑體" panose="020B0604030504040204" pitchFamily="34" charset="-120"/>
                <a:ea typeface="微軟正黑體" panose="020B0604030504040204" pitchFamily="34" charset="-120"/>
              </a:rPr>
              <a:t>F1-Score</a:t>
            </a:r>
            <a:r>
              <a:rPr lang="zh-TW" altLang="en-US" dirty="0">
                <a:latin typeface="微軟正黑體" panose="020B0604030504040204" pitchFamily="34" charset="-120"/>
                <a:ea typeface="微軟正黑體" panose="020B0604030504040204" pitchFamily="34" charset="-120"/>
              </a:rPr>
              <a:t>：</a:t>
            </a:r>
            <a:br>
              <a:rPr lang="en-US" altLang="zh-TW" dirty="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同等重要</a:t>
            </a:r>
            <a:endParaRPr lang="en-US" altLang="zh-TW" dirty="0">
              <a:ea typeface="微軟正黑體" panose="020B0604030504040204" pitchFamily="34" charset="-120"/>
            </a:endParaRP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5" name="圖片 14">
            <a:extLst>
              <a:ext uri="{FF2B5EF4-FFF2-40B4-BE49-F238E27FC236}">
                <a16:creationId xmlns:a16="http://schemas.microsoft.com/office/drawing/2014/main" id="{C8368F40-6743-1FC4-51C2-B4C6DE0BF298}"/>
              </a:ext>
            </a:extLst>
          </p:cNvPr>
          <p:cNvPicPr>
            <a:picLocks noChangeAspect="1"/>
          </p:cNvPicPr>
          <p:nvPr/>
        </p:nvPicPr>
        <p:blipFill>
          <a:blip r:embed="rId4"/>
          <a:stretch>
            <a:fillRect/>
          </a:stretch>
        </p:blipFill>
        <p:spPr>
          <a:xfrm>
            <a:off x="756598" y="4144874"/>
            <a:ext cx="5339402" cy="1973939"/>
          </a:xfrm>
          <a:prstGeom prst="rect">
            <a:avLst/>
          </a:prstGeom>
          <a:noFill/>
          <a:ln w="3175">
            <a:solidFill>
              <a:schemeClr val="tx1"/>
            </a:solidFill>
          </a:ln>
        </p:spPr>
      </p:pic>
    </p:spTree>
    <p:extLst>
      <p:ext uri="{BB962C8B-B14F-4D97-AF65-F5344CB8AC3E}">
        <p14:creationId xmlns:p14="http://schemas.microsoft.com/office/powerpoint/2010/main" val="595750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29</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3" action="ppaction://hlinksldjump"/>
              </a:rPr>
              <a:t>特徵選取（</a:t>
            </a:r>
            <a:r>
              <a:rPr lang="en-US" altLang="zh-TW" sz="3000" dirty="0">
                <a:latin typeface="微軟正黑體" panose="020B0604030504040204" pitchFamily="34" charset="-120"/>
                <a:ea typeface="微軟正黑體" panose="020B0604030504040204" pitchFamily="34" charset="-120"/>
                <a:hlinkClick r:id="rId3" action="ppaction://hlinksldjump"/>
              </a:rPr>
              <a:t>Select Attribute</a:t>
            </a:r>
            <a:r>
              <a:rPr lang="zh-TW" altLang="en-US" sz="3000" dirty="0">
                <a:latin typeface="微軟正黑體" panose="020B0604030504040204" pitchFamily="34" charset="-120"/>
                <a:ea typeface="微軟正黑體" panose="020B0604030504040204" pitchFamily="34" charset="-120"/>
                <a:hlinkClick r:id="rId3"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4" action="ppaction://hlinksldjump"/>
              </a:rPr>
              <a:t>切分資料（</a:t>
            </a:r>
            <a:r>
              <a:rPr lang="en-US" altLang="zh-TW" sz="3000" dirty="0">
                <a:latin typeface="微軟正黑體" panose="020B0604030504040204" pitchFamily="34" charset="-120"/>
                <a:ea typeface="微軟正黑體" panose="020B0604030504040204" pitchFamily="34" charset="-120"/>
                <a:hlinkClick r:id="rId4" action="ppaction://hlinksldjump"/>
              </a:rPr>
              <a:t>Split Data</a:t>
            </a:r>
            <a:r>
              <a:rPr lang="zh-TW" altLang="en-US" sz="3000" dirty="0">
                <a:latin typeface="微軟正黑體" panose="020B0604030504040204" pitchFamily="34" charset="-120"/>
                <a:ea typeface="微軟正黑體" panose="020B0604030504040204" pitchFamily="34" charset="-120"/>
                <a:hlinkClick r:id="rId4"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hlinkClick r:id="rId5" action="ppaction://hlinksldjump"/>
              </a:rPr>
              <a:t>MLP</a:t>
            </a:r>
            <a:r>
              <a:rPr lang="zh-TW" altLang="en-US" sz="3000" dirty="0">
                <a:latin typeface="微軟正黑體" panose="020B0604030504040204" pitchFamily="34" charset="-120"/>
                <a:ea typeface="微軟正黑體" panose="020B0604030504040204" pitchFamily="34" charset="-120"/>
                <a:hlinkClick r:id="rId5" action="ppaction://hlinksldjump"/>
              </a:rPr>
              <a:t>分類器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6" action="ppaction://hlinksldjump"/>
              </a:rPr>
              <a:t>評估模型</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3</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30</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22333555"/>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31</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4889806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32</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2386954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 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err="1">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33</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隱藏層 </a:t>
            </a:r>
            <a:r>
              <a:rPr lang="en-US" altLang="zh-TW" dirty="0">
                <a:latin typeface="微軟正黑體" panose="020B0604030504040204" pitchFamily="34" charset="-120"/>
                <a:ea typeface="微軟正黑體" panose="020B0604030504040204" pitchFamily="34" charset="-120"/>
              </a:rPr>
              <a:t>First Layer </a:t>
            </a:r>
            <a:r>
              <a:rPr lang="zh-TW" altLang="en-US" dirty="0">
                <a:latin typeface="微軟正黑體" panose="020B0604030504040204" pitchFamily="34" charset="-120"/>
                <a:ea typeface="微軟正黑體" panose="020B0604030504040204" pitchFamily="34" charset="-120"/>
              </a:rPr>
              <a:t>示意圖</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246993" y="359559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258975" y="512978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357351" y="2198037"/>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5" name="箭號: 向右 14">
            <a:extLst>
              <a:ext uri="{FF2B5EF4-FFF2-40B4-BE49-F238E27FC236}">
                <a16:creationId xmlns:a16="http://schemas.microsoft.com/office/drawing/2014/main" id="{24A1CCB0-AD95-38DC-03EC-E9A3755AED2A}"/>
              </a:ext>
            </a:extLst>
          </p:cNvPr>
          <p:cNvSpPr/>
          <p:nvPr/>
        </p:nvSpPr>
        <p:spPr>
          <a:xfrm>
            <a:off x="3191781" y="2954782"/>
            <a:ext cx="788276" cy="1850555"/>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B1E83FCA-4FEF-CBAD-B0F1-D50EDBB32737}"/>
              </a:ext>
            </a:extLst>
          </p:cNvPr>
          <p:cNvSpPr/>
          <p:nvPr/>
        </p:nvSpPr>
        <p:spPr>
          <a:xfrm>
            <a:off x="5938344" y="2179126"/>
            <a:ext cx="5738649" cy="2626211"/>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00919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Setosa</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B63D5F1D-5ED5-BAFB-2810-413B92B008C0}"/>
              </a:ext>
            </a:extLst>
          </p:cNvPr>
          <p:cNvSpPr>
            <a:spLocks noGrp="1"/>
          </p:cNvSpPr>
          <p:nvPr>
            <p:ph type="sldNum" sz="quarter" idx="12"/>
          </p:nvPr>
        </p:nvSpPr>
        <p:spPr/>
        <p:txBody>
          <a:bodyPr/>
          <a:lstStyle/>
          <a:p>
            <a:fld id="{B2DC25EE-239B-4C5F-AAD1-255A7D5F1EE2}" type="slidenum">
              <a:rPr lang="en-US" smtClean="0"/>
              <a:t>36</a:t>
            </a:fld>
            <a:endParaRPr lang="en-US" dirty="0"/>
          </a:p>
        </p:txBody>
      </p:sp>
      <p:sp>
        <p:nvSpPr>
          <p:cNvPr id="6" name="頁尾版面配置區 5">
            <a:extLst>
              <a:ext uri="{FF2B5EF4-FFF2-40B4-BE49-F238E27FC236}">
                <a16:creationId xmlns:a16="http://schemas.microsoft.com/office/drawing/2014/main" id="{D7F6CA80-3877-7948-1D77-E3F73197996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Picture 2" descr="414,054 Return Images, Stock Photos &amp; Vectors | Shutterstock">
            <a:hlinkClick r:id="rId3" action="ppaction://hlinksldjump"/>
            <a:extLst>
              <a:ext uri="{FF2B5EF4-FFF2-40B4-BE49-F238E27FC236}">
                <a16:creationId xmlns:a16="http://schemas.microsoft.com/office/drawing/2014/main" id="{EFEFA210-8E88-9C8C-7025-80BCE19322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80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a:latin typeface="微軟正黑體" panose="020B0604030504040204" pitchFamily="34" charset="-120"/>
                <a:ea typeface="微軟正黑體" panose="020B0604030504040204" pitchFamily="34" charset="-120"/>
              </a:rPr>
              <a:t>Iters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w4=np.array[-1.71,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8F25729C-4648-E333-FDF5-24A35B243CF1}"/>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6" name="頁尾版面配置區 5">
            <a:extLst>
              <a:ext uri="{FF2B5EF4-FFF2-40B4-BE49-F238E27FC236}">
                <a16:creationId xmlns:a16="http://schemas.microsoft.com/office/drawing/2014/main" id="{6B1145A4-6EA7-6CDA-954F-D084C42DE9C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98943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a:latin typeface="微軟正黑體" panose="020B0604030504040204" pitchFamily="34" charset="-120"/>
                <a:ea typeface="微軟正黑體" panose="020B0604030504040204" pitchFamily="34" charset="-120"/>
              </a:rPr>
              <a:t>Iters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微軟正黑體" panose="020B0604030504040204" pitchFamily="34" charset="-120"/>
                <a:ea typeface="微軟正黑體" panose="020B0604030504040204" pitchFamily="34" charset="-120"/>
              </a:rPr>
              <a:t>Iters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39</a:t>
            </a:fld>
            <a:endParaRPr lang="en-US" dirty="0"/>
          </a:p>
        </p:txBody>
      </p:sp>
    </p:spTree>
    <p:extLst>
      <p:ext uri="{BB962C8B-B14F-4D97-AF65-F5344CB8AC3E}">
        <p14:creationId xmlns:p14="http://schemas.microsoft.com/office/powerpoint/2010/main" val="1788813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 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a:latin typeface="微軟正黑體" panose="020B0604030504040204" pitchFamily="34" charset="-120"/>
                <a:ea typeface="微軟正黑體" panose="020B0604030504040204" pitchFamily="34" charset="-120"/>
              </a:rPr>
              <a:t>Iters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399E34F6-DE10-8A4A-8A00-B55CAB33838F}"/>
              </a:ext>
            </a:extLst>
          </p:cNvPr>
          <p:cNvSpPr>
            <a:spLocks noGrp="1"/>
          </p:cNvSpPr>
          <p:nvPr>
            <p:ph type="sldNum" sz="quarter" idx="12"/>
          </p:nvPr>
        </p:nvSpPr>
        <p:spPr/>
        <p:txBody>
          <a:bodyPr/>
          <a:lstStyle/>
          <a:p>
            <a:fld id="{B2DC25EE-239B-4C5F-AAD1-255A7D5F1EE2}" type="slidenum">
              <a:rPr lang="en-US" smtClean="0"/>
              <a:t>40</a:t>
            </a:fld>
            <a:endParaRPr lang="en-US" dirty="0"/>
          </a:p>
        </p:txBody>
      </p:sp>
    </p:spTree>
    <p:extLst>
      <p:ext uri="{BB962C8B-B14F-4D97-AF65-F5344CB8AC3E}">
        <p14:creationId xmlns:p14="http://schemas.microsoft.com/office/powerpoint/2010/main" val="1439721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78090CAB-0126-2628-A5EF-F4F5AE6BDCF2}"/>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5" name="頁尾版面配置區 4">
            <a:extLst>
              <a:ext uri="{FF2B5EF4-FFF2-40B4-BE49-F238E27FC236}">
                <a16:creationId xmlns:a16="http://schemas.microsoft.com/office/drawing/2014/main" id="{F5DC73D3-6DAE-B763-2100-D4114F7C5F2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02523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91253057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marL="0" algn="ctr" defTabSz="914400" rtl="0" eaLnBrk="1" fontAlgn="ctr" latinLnBrk="0" hangingPunct="1"/>
                      <a:r>
                        <a:rPr lang="en-US" sz="1200" u="none" strike="noStrike" kern="1200" dirty="0">
                          <a:solidFill>
                            <a:schemeClr val="dk1"/>
                          </a:solidFill>
                          <a:effectLst/>
                          <a:latin typeface="微軟正黑體" panose="020B0604030504040204" pitchFamily="34" charset="-120"/>
                          <a:ea typeface="微軟正黑體" panose="020B0604030504040204" pitchFamily="34" charset="-120"/>
                          <a:cs typeface="+mn-cs"/>
                        </a:rPr>
                        <a:t>target</a:t>
                      </a: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875282" y="3302923"/>
            <a:ext cx="5486399"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err="1">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err="1">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FE2F05B-8A42-F832-CF68-B0CDB14B8080}"/>
              </a:ext>
            </a:extLst>
          </p:cNvPr>
          <p:cNvSpPr>
            <a:spLocks noGrp="1"/>
          </p:cNvSpPr>
          <p:nvPr>
            <p:ph type="sldNum" sz="quarter" idx="12"/>
          </p:nvPr>
        </p:nvSpPr>
        <p:spPr/>
        <p:txBody>
          <a:bodyPr/>
          <a:lstStyle/>
          <a:p>
            <a:fld id="{B2DC25EE-239B-4C5F-AAD1-255A7D5F1EE2}" type="slidenum">
              <a:rPr lang="en-US" smtClean="0"/>
              <a:t>8</a:t>
            </a:fld>
            <a:endParaRPr lang="en-US" dirty="0"/>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3417</TotalTime>
  <Words>2588</Words>
  <Application>Microsoft Office PowerPoint</Application>
  <PresentationFormat>寬螢幕</PresentationFormat>
  <Paragraphs>500</Paragraphs>
  <Slides>43</Slides>
  <Notes>39</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43</vt:i4>
      </vt:variant>
    </vt:vector>
  </HeadingPairs>
  <TitlesOfParts>
    <vt:vector size="49"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評估模型</vt:lpstr>
      <vt:lpstr>評估指標</vt:lpstr>
      <vt:lpstr>評估指標</vt:lpstr>
      <vt:lpstr>Prediction 預測</vt:lpstr>
      <vt:lpstr>Prediction 預測</vt:lpstr>
      <vt:lpstr>Prediction 預測</vt:lpstr>
      <vt:lpstr>Prediction 預測</vt:lpstr>
      <vt:lpstr>Conclusion 結論</vt:lpstr>
      <vt:lpstr>簡報完畢</vt:lpstr>
      <vt:lpstr>MLP Classifier 隱藏層 First Layer 示意圖</vt:lpstr>
      <vt:lpstr>PLA 二元分類</vt:lpstr>
      <vt:lpstr>區分Setosa</vt:lpstr>
      <vt:lpstr>區分Setosa</vt:lpstr>
      <vt:lpstr>區分Versicolor</vt:lpstr>
      <vt:lpstr>區分Versicolor</vt:lpstr>
      <vt:lpstr>區分Versicolor</vt:lpstr>
      <vt:lpstr>合併圖表</vt:lpstr>
      <vt:lpstr>評估流程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1681</cp:revision>
  <dcterms:created xsi:type="dcterms:W3CDTF">2023-04-05T05:53:05Z</dcterms:created>
  <dcterms:modified xsi:type="dcterms:W3CDTF">2023-05-15T03:35:23Z</dcterms:modified>
</cp:coreProperties>
</file>