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51"/>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11" r:id="rId16"/>
    <p:sldId id="312" r:id="rId17"/>
    <p:sldId id="315" r:id="rId18"/>
    <p:sldId id="316" r:id="rId19"/>
    <p:sldId id="317" r:id="rId20"/>
    <p:sldId id="303" r:id="rId21"/>
    <p:sldId id="305" r:id="rId22"/>
    <p:sldId id="307" r:id="rId23"/>
    <p:sldId id="308" r:id="rId24"/>
    <p:sldId id="309" r:id="rId25"/>
    <p:sldId id="310" r:id="rId26"/>
    <p:sldId id="321" r:id="rId27"/>
    <p:sldId id="322" r:id="rId28"/>
    <p:sldId id="323" r:id="rId29"/>
    <p:sldId id="326" r:id="rId30"/>
    <p:sldId id="325" r:id="rId31"/>
    <p:sldId id="327" r:id="rId32"/>
    <p:sldId id="324" r:id="rId33"/>
    <p:sldId id="286" r:id="rId34"/>
    <p:sldId id="293" r:id="rId35"/>
    <p:sldId id="289" r:id="rId36"/>
    <p:sldId id="279" r:id="rId37"/>
    <p:sldId id="319" r:id="rId38"/>
    <p:sldId id="320" r:id="rId39"/>
    <p:sldId id="313" r:id="rId40"/>
    <p:sldId id="297" r:id="rId41"/>
    <p:sldId id="304" r:id="rId42"/>
    <p:sldId id="275" r:id="rId43"/>
    <p:sldId id="276" r:id="rId44"/>
    <p:sldId id="278" r:id="rId45"/>
    <p:sldId id="280" r:id="rId46"/>
    <p:sldId id="283" r:id="rId47"/>
    <p:sldId id="284" r:id="rId48"/>
    <p:sldId id="285" r:id="rId49"/>
    <p:sldId id="287"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22"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2023/5/15</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91975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24791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63693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9606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194629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Assignment #2</a:t>
            </a:r>
            <a:r>
              <a:rPr lang="zh-TW" altLang="en-US" dirty="0"/>
              <a:t> 作業要求</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2</a:t>
            </a:fld>
            <a:endParaRPr lang="zh-TW" altLang="en-US" dirty="0"/>
          </a:p>
        </p:txBody>
      </p:sp>
    </p:spTree>
    <p:extLst>
      <p:ext uri="{BB962C8B-B14F-4D97-AF65-F5344CB8AC3E}">
        <p14:creationId xmlns:p14="http://schemas.microsoft.com/office/powerpoint/2010/main" val="382047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80820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已先刪除</a:t>
            </a:r>
            <a:r>
              <a:rPr lang="en-US" altLang="zh-TW" b="0">
                <a:solidFill>
                  <a:srgbClr val="A31515"/>
                </a:solidFill>
                <a:effectLst/>
              </a:rPr>
              <a:t>“sepal_length“</a:t>
            </a:r>
            <a:r>
              <a:rPr lang="zh-TW" altLang="en-US" b="0">
                <a:solidFill>
                  <a:srgbClr val="000000"/>
                </a:solidFill>
                <a:effectLst/>
              </a:rPr>
              <a:t>及</a:t>
            </a:r>
            <a:r>
              <a:rPr lang="en-US" altLang="zh-TW" b="0">
                <a:solidFill>
                  <a:srgbClr val="A31515"/>
                </a:solidFill>
                <a:effectLst/>
              </a:rPr>
              <a:t>”sepal_width“</a:t>
            </a:r>
            <a:r>
              <a:rPr lang="zh-TW" altLang="en-US" b="0">
                <a:solidFill>
                  <a:srgbClr val="A31515"/>
                </a:solidFill>
                <a:effectLst/>
              </a:rPr>
              <a:t>欄位</a:t>
            </a:r>
            <a:endParaRPr lang="en-US" altLang="zh-TW" b="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a:solidFill>
                  <a:srgbClr val="000000"/>
                </a:solidFill>
                <a:effectLst/>
              </a:rPr>
              <a:t>iris_data = iris_data.drop([</a:t>
            </a:r>
            <a:r>
              <a:rPr lang="en-US" altLang="zh-TW" b="0">
                <a:solidFill>
                  <a:srgbClr val="A31515"/>
                </a:solidFill>
                <a:effectLst/>
              </a:rPr>
              <a:t>"sepal_length"</a:t>
            </a:r>
            <a:r>
              <a:rPr lang="en-US" altLang="zh-TW" b="0">
                <a:solidFill>
                  <a:srgbClr val="000000"/>
                </a:solidFill>
                <a:effectLst/>
              </a:rPr>
              <a:t>, </a:t>
            </a:r>
            <a:r>
              <a:rPr lang="en-US" altLang="zh-TW" b="0">
                <a:solidFill>
                  <a:srgbClr val="A31515"/>
                </a:solidFill>
                <a:effectLst/>
              </a:rPr>
              <a:t>"sepal_width"</a:t>
            </a:r>
            <a:r>
              <a:rPr lang="en-US" altLang="zh-TW" b="0">
                <a:solidFill>
                  <a:srgbClr val="000000"/>
                </a:solidFill>
                <a:effectLst/>
              </a:rPr>
              <a:t>], axis=</a:t>
            </a:r>
            <a:r>
              <a:rPr lang="en-US" altLang="zh-TW" b="0">
                <a:solidFill>
                  <a:srgbClr val="098156"/>
                </a:solidFill>
                <a:effectLst/>
              </a:rPr>
              <a:t>1</a:t>
            </a:r>
            <a:r>
              <a:rPr lang="en-US" altLang="zh-TW" b="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94105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301073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2255254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232613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078071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635174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83434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多分類問題的模型評估指標</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https://1fly2sky.wordpress.com/2017/12/21/%E5%A4%9A%E5%88%86%E9%A1%9E%E5%95%8F%E9%A1%8C%E7%9A%84%E6%A8%A1%E5%9E%8B%E8%A9%95%E4%BC%B0%E6%8C%87%E6%A8%99/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Assignment #2</a:t>
            </a:r>
            <a:r>
              <a:rPr lang="zh-TW" altLang="en-US" dirty="0"/>
              <a:t> 作業內容</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3</a:t>
            </a:fld>
            <a:endParaRPr lang="zh-TW" altLang="en-US" dirty="0"/>
          </a:p>
        </p:txBody>
      </p:sp>
    </p:spTree>
    <p:extLst>
      <p:ext uri="{BB962C8B-B14F-4D97-AF65-F5344CB8AC3E}">
        <p14:creationId xmlns:p14="http://schemas.microsoft.com/office/powerpoint/2010/main" val="3770033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34</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2266317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38</a:t>
            </a:fld>
            <a:endParaRPr lang="zh-TW" altLang="en-US"/>
          </a:p>
        </p:txBody>
      </p:sp>
    </p:spTree>
    <p:extLst>
      <p:ext uri="{BB962C8B-B14F-4D97-AF65-F5344CB8AC3E}">
        <p14:creationId xmlns:p14="http://schemas.microsoft.com/office/powerpoint/2010/main" val="2974631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39</a:t>
            </a:fld>
            <a:endParaRPr lang="zh-TW" altLang="en-US"/>
          </a:p>
        </p:txBody>
      </p:sp>
    </p:spTree>
    <p:extLst>
      <p:ext uri="{BB962C8B-B14F-4D97-AF65-F5344CB8AC3E}">
        <p14:creationId xmlns:p14="http://schemas.microsoft.com/office/powerpoint/2010/main" val="3720860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41</a:t>
            </a:fld>
            <a:endParaRPr lang="zh-TW" altLang="en-US"/>
          </a:p>
        </p:txBody>
      </p:sp>
    </p:spTree>
    <p:extLst>
      <p:ext uri="{BB962C8B-B14F-4D97-AF65-F5344CB8AC3E}">
        <p14:creationId xmlns:p14="http://schemas.microsoft.com/office/powerpoint/2010/main" val="3002668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https://gist.github.com/yehjames/7dbe460f0d2aa882caa8fada45c3ec26#file-3-2-perceptron-ipynb</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42</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43</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44</a:t>
            </a:fld>
            <a:endParaRPr lang="zh-TW" altLang="en-US"/>
          </a:p>
        </p:txBody>
      </p:sp>
    </p:spTree>
    <p:extLst>
      <p:ext uri="{BB962C8B-B14F-4D97-AF65-F5344CB8AC3E}">
        <p14:creationId xmlns:p14="http://schemas.microsoft.com/office/powerpoint/2010/main" val="222298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特徵選取於“越不具有代表性”之二維特徵變量使用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45</a:t>
            </a:fld>
            <a:endParaRPr lang="zh-TW" altLang="en-US"/>
          </a:p>
        </p:txBody>
      </p:sp>
    </p:spTree>
    <p:extLst>
      <p:ext uri="{BB962C8B-B14F-4D97-AF65-F5344CB8AC3E}">
        <p14:creationId xmlns:p14="http://schemas.microsoft.com/office/powerpoint/2010/main" val="565970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46</a:t>
            </a:fld>
            <a:endParaRPr lang="zh-TW" altLang="en-US"/>
          </a:p>
        </p:txBody>
      </p:sp>
    </p:spTree>
    <p:extLst>
      <p:ext uri="{BB962C8B-B14F-4D97-AF65-F5344CB8AC3E}">
        <p14:creationId xmlns:p14="http://schemas.microsoft.com/office/powerpoint/2010/main" val="3054335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47</a:t>
            </a:fld>
            <a:endParaRPr lang="zh-TW" altLang="en-US"/>
          </a:p>
        </p:txBody>
      </p:sp>
    </p:spTree>
    <p:extLst>
      <p:ext uri="{BB962C8B-B14F-4D97-AF65-F5344CB8AC3E}">
        <p14:creationId xmlns:p14="http://schemas.microsoft.com/office/powerpoint/2010/main" val="2619952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48</a:t>
            </a:fld>
            <a:endParaRPr lang="zh-TW" altLang="en-US"/>
          </a:p>
        </p:txBody>
      </p:sp>
    </p:spTree>
    <p:extLst>
      <p:ext uri="{BB962C8B-B14F-4D97-AF65-F5344CB8AC3E}">
        <p14:creationId xmlns:p14="http://schemas.microsoft.com/office/powerpoint/2010/main" val="1080615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49</a:t>
            </a:fld>
            <a:endParaRPr lang="zh-TW" altLang="en-US"/>
          </a:p>
        </p:txBody>
      </p:sp>
    </p:spTree>
    <p:extLst>
      <p:ext uri="{BB962C8B-B14F-4D97-AF65-F5344CB8AC3E}">
        <p14:creationId xmlns:p14="http://schemas.microsoft.com/office/powerpoint/2010/main" val="30833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latin typeface="微軟正黑體" panose="020B0604030504040204" pitchFamily="34" charset="-120"/>
                <a:ea typeface="微軟正黑體" panose="020B0604030504040204" pitchFamily="34" charset="-120"/>
              </a:rPr>
              <a:t>learning_rate</a:t>
            </a:r>
            <a:r>
              <a:rPr lang="en-US" altLang="zh-TW" b="0" dirty="0">
                <a:solidFill>
                  <a:srgbClr val="000000"/>
                </a:solidFill>
                <a:effectLst/>
                <a:latin typeface="微軟正黑體" panose="020B0604030504040204" pitchFamily="34" charset="-120"/>
                <a:ea typeface="微軟正黑體" panose="020B0604030504040204" pitchFamily="34" charset="-120"/>
              </a:rPr>
              <a:t> :{'constant'</a:t>
            </a:r>
            <a:r>
              <a:rPr lang="zh-TW" altLang="en-US" b="0" dirty="0">
                <a:solidFill>
                  <a:srgbClr val="000000"/>
                </a:solidFill>
                <a:effectLst/>
                <a:latin typeface="微軟正黑體" panose="020B0604030504040204" pitchFamily="34" charset="-120"/>
                <a:ea typeface="微軟正黑體" panose="020B0604030504040204" pitchFamily="34" charset="-120"/>
              </a:rPr>
              <a:t>，</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en-US" altLang="zh-TW" b="0" dirty="0" err="1">
                <a:solidFill>
                  <a:srgbClr val="000000"/>
                </a:solidFill>
                <a:effectLst/>
                <a:latin typeface="微軟正黑體" panose="020B0604030504040204" pitchFamily="34" charset="-120"/>
                <a:ea typeface="微軟正黑體" panose="020B0604030504040204" pitchFamily="34" charset="-120"/>
              </a:rPr>
              <a:t>invscaling</a:t>
            </a:r>
            <a:r>
              <a:rPr lang="en-US" altLang="zh-TW" b="0" dirty="0">
                <a:solidFill>
                  <a:srgbClr val="000000"/>
                </a:solidFill>
                <a:effectLst/>
                <a:latin typeface="微軟正黑體" panose="020B0604030504040204" pitchFamily="34" charset="-120"/>
                <a:ea typeface="微軟正黑體" panose="020B0604030504040204" pitchFamily="34" charset="-120"/>
              </a:rPr>
              <a:t>', 'adaptive‘}</a:t>
            </a:r>
            <a:r>
              <a:rPr lang="zh-TW" altLang="en-US" b="0" dirty="0">
                <a:solidFill>
                  <a:srgbClr val="000000"/>
                </a:solidFill>
                <a:effectLst/>
                <a:latin typeface="微軟正黑體" panose="020B0604030504040204" pitchFamily="34" charset="-120"/>
                <a:ea typeface="微軟正黑體" panose="020B0604030504040204" pitchFamily="34" charset="-120"/>
              </a:rPr>
              <a:t>，默認</a:t>
            </a:r>
            <a:r>
              <a:rPr lang="en-US" altLang="zh-TW" b="0" dirty="0">
                <a:solidFill>
                  <a:srgbClr val="000000"/>
                </a:solidFill>
                <a:effectLst/>
                <a:latin typeface="微軟正黑體" panose="020B0604030504040204" pitchFamily="34" charset="-120"/>
                <a:ea typeface="微軟正黑體" panose="020B0604030504040204" pitchFamily="34" charset="-120"/>
              </a:rPr>
              <a:t>'constant'</a:t>
            </a:r>
            <a:r>
              <a:rPr lang="zh-TW" altLang="en-US" b="0" dirty="0">
                <a:solidFill>
                  <a:srgbClr val="000000"/>
                </a:solidFill>
                <a:effectLst/>
                <a:latin typeface="微軟正黑體" panose="020B0604030504040204" pitchFamily="34" charset="-120"/>
                <a:ea typeface="微軟正黑體" panose="020B0604030504040204" pitchFamily="34" charset="-120"/>
              </a:rPr>
              <a:t>，用於權重更新，只有當</a:t>
            </a:r>
            <a:r>
              <a:rPr lang="en-US" altLang="zh-TW" b="0" dirty="0">
                <a:solidFill>
                  <a:srgbClr val="000000"/>
                </a:solidFill>
                <a:effectLst/>
                <a:latin typeface="微軟正黑體" panose="020B0604030504040204" pitchFamily="34" charset="-120"/>
                <a:ea typeface="微軟正黑體" panose="020B0604030504040204" pitchFamily="34" charset="-120"/>
              </a:rPr>
              <a:t>solver</a:t>
            </a:r>
            <a:r>
              <a:rPr lang="zh-TW" altLang="en-US" b="0" dirty="0">
                <a:solidFill>
                  <a:srgbClr val="000000"/>
                </a:solidFill>
                <a:effectLst/>
                <a:latin typeface="微軟正黑體" panose="020B0604030504040204" pitchFamily="34" charset="-120"/>
                <a:ea typeface="微軟正黑體" panose="020B0604030504040204" pitchFamily="34" charset="-120"/>
              </a:rPr>
              <a:t>為</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en-US" altLang="zh-TW" b="0" dirty="0" err="1">
                <a:solidFill>
                  <a:srgbClr val="000000"/>
                </a:solidFill>
                <a:effectLst/>
                <a:latin typeface="微軟正黑體" panose="020B0604030504040204" pitchFamily="34" charset="-120"/>
                <a:ea typeface="微軟正黑體" panose="020B0604030504040204" pitchFamily="34" charset="-120"/>
              </a:rPr>
              <a:t>sgd</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zh-TW" altLang="en-US" b="0" dirty="0">
                <a:solidFill>
                  <a:srgbClr val="000000"/>
                </a:solidFill>
                <a:effectLst/>
                <a:latin typeface="微軟正黑體" panose="020B0604030504040204" pitchFamily="34" charset="-120"/>
                <a:ea typeface="微軟正黑體" panose="020B0604030504040204" pitchFamily="34" charset="-120"/>
              </a:rPr>
              <a:t>時使用</a:t>
            </a:r>
            <a:endParaRPr lang="en-US" altLang="zh-TW" b="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latin typeface="微軟正黑體" panose="020B0604030504040204" pitchFamily="34" charset="-120"/>
                <a:ea typeface="微軟正黑體" panose="020B0604030504040204" pitchFamily="34" charset="-120"/>
              </a:rPr>
              <a:t>learning_rate_int</a:t>
            </a:r>
            <a:r>
              <a:rPr lang="en-US" altLang="zh-TW" dirty="0">
                <a:latin typeface="微軟正黑體" panose="020B0604030504040204" pitchFamily="34" charset="-120"/>
                <a:ea typeface="微軟正黑體" panose="020B0604030504040204" pitchFamily="34" charset="-120"/>
              </a:rPr>
              <a:t> :double,</a:t>
            </a:r>
            <a:r>
              <a:rPr lang="zh-TW" altLang="en-US" dirty="0">
                <a:latin typeface="微軟正黑體" panose="020B0604030504040204" pitchFamily="34" charset="-120"/>
                <a:ea typeface="微軟正黑體" panose="020B0604030504040204" pitchFamily="34" charset="-120"/>
              </a:rPr>
              <a:t>可選，默認</a:t>
            </a:r>
            <a:r>
              <a:rPr lang="en-US" altLang="zh-TW" dirty="0">
                <a:latin typeface="微軟正黑體" panose="020B0604030504040204" pitchFamily="34" charset="-120"/>
                <a:ea typeface="微軟正黑體" panose="020B0604030504040204" pitchFamily="34" charset="-120"/>
              </a:rPr>
              <a:t>0.001</a:t>
            </a:r>
            <a:r>
              <a:rPr lang="zh-TW" altLang="en-US" dirty="0">
                <a:latin typeface="微軟正黑體" panose="020B0604030504040204" pitchFamily="34" charset="-120"/>
                <a:ea typeface="微軟正黑體" panose="020B0604030504040204" pitchFamily="34" charset="-120"/>
              </a:rPr>
              <a:t>，初始學習率，控制更新權重的補償，只有當</a:t>
            </a:r>
            <a:r>
              <a:rPr lang="en-US" altLang="zh-TW" dirty="0">
                <a:latin typeface="微軟正黑體" panose="020B0604030504040204" pitchFamily="34" charset="-120"/>
                <a:ea typeface="微軟正黑體" panose="020B0604030504040204" pitchFamily="34" charset="-120"/>
              </a:rPr>
              <a:t>solver='</a:t>
            </a:r>
            <a:r>
              <a:rPr lang="en-US" altLang="zh-TW" dirty="0" err="1">
                <a:latin typeface="微軟正黑體" panose="020B0604030504040204" pitchFamily="34" charset="-120"/>
                <a:ea typeface="微軟正黑體" panose="020B0604030504040204" pitchFamily="34" charset="-120"/>
              </a:rPr>
              <a:t>sgd</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adam</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B0CAFB6-7CE1-4B03-A833-DED5DFF68B1A}" type="datetime1">
              <a:rPr lang="en-US" altLang="zh-TW" smtClean="0"/>
              <a:t>5/15/2023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4667E497-5823-4C8C-B686-CE3A55004732}" type="datetime1">
              <a:rPr lang="en-US" altLang="zh-TW" smtClean="0"/>
              <a:t>5/15/2023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4F2634E6-D4F4-406C-9B5F-26F6A0817A93}" type="datetime1">
              <a:rPr lang="en-US" altLang="zh-TW" smtClean="0"/>
              <a:t>5/15/2023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3EF87635-578B-4337-A21B-6EC4A2680B72}" type="datetime1">
              <a:rPr lang="en-US" altLang="zh-TW" smtClean="0"/>
              <a:t>5/15/2023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910C145D-4743-4845-8C2A-05C283326012}" type="datetime1">
              <a:rPr lang="en-US" altLang="zh-TW" smtClean="0"/>
              <a:t>5/15/2023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A3E606D0-C7EB-4EAF-8727-1F1B147BA16D}" type="datetime1">
              <a:rPr lang="en-US" altLang="zh-TW" smtClean="0"/>
              <a:t>5/15/2023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F46064F9-1C1B-497D-AE75-C61BB280A286}" type="datetime1">
              <a:rPr lang="en-US" altLang="zh-TW" smtClean="0"/>
              <a:t>5/15/2023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4567E2E2-1B1D-42AC-AA1F-7D3023D08BC2}" type="datetime1">
              <a:rPr lang="en-US" altLang="zh-TW" smtClean="0"/>
              <a:t>5/15/2023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6C252715-E9C6-4888-9D60-ED83B2F609FA}" type="datetime1">
              <a:rPr lang="en-US" altLang="zh-TW" smtClean="0"/>
              <a:t>5/15/2023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13E8CE9-D072-4A52-BAAB-B99495BBCDF7}" type="datetime1">
              <a:rPr lang="en-US" altLang="zh-TW" smtClean="0"/>
              <a:t>5/15/2023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81025CF0-07A0-4948-A6BA-CC21D5F3FE64}" type="datetime1">
              <a:rPr lang="en-US" altLang="zh-TW" smtClean="0"/>
              <a:t>5/15/2023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A635BB67-E17B-4F82-ADFC-8450B8B3A9A0}" type="datetime1">
              <a:rPr lang="en-US" altLang="zh-TW" smtClean="0"/>
              <a:t>5/15/2023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stackoverflow.com/questions/54181604/error-using-loss-curve-attribute-of-mlpclassifier-in-pytho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11.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7.jpeg"/><Relationship Id="rId4" Type="http://schemas.openxmlformats.org/officeDocument/2006/relationships/image" Target="../media/image5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#2</a:t>
            </a:r>
            <a:br>
              <a:rPr lang="en-US" altLang="zh-TW" sz="4000" dirty="0">
                <a:latin typeface="微軟正黑體" panose="020B0604030504040204" pitchFamily="34" charset="-120"/>
                <a:ea typeface="微軟正黑體" panose="020B0604030504040204" pitchFamily="34" charset="-120"/>
              </a:rPr>
            </a:br>
            <a:r>
              <a:rPr lang="en-US" altLang="zh-TW" sz="4000" dirty="0">
                <a:ea typeface="微軟正黑體" panose="020B0604030504040204" pitchFamily="34" charset="-120"/>
              </a:rPr>
              <a:t>MLP</a:t>
            </a:r>
            <a:r>
              <a:rPr lang="zh-TW" altLang="en-US" sz="4000" dirty="0">
                <a:ea typeface="微軟正黑體" panose="020B0604030504040204" pitchFamily="34" charset="-120"/>
              </a:rPr>
              <a:t>分類器</a:t>
            </a:r>
            <a:r>
              <a:rPr lang="zh-TW" altLang="en-US" sz="4000" dirty="0">
                <a:latin typeface="微軟正黑體" panose="020B0604030504040204" pitchFamily="34" charset="-120"/>
                <a:ea typeface="微軟正黑體" panose="020B0604030504040204" pitchFamily="34" charset="-120"/>
              </a:rPr>
              <a:t>－鳶尾花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 name="投影片編號版面配置區 4">
            <a:extLst>
              <a:ext uri="{FF2B5EF4-FFF2-40B4-BE49-F238E27FC236}">
                <a16:creationId xmlns:a16="http://schemas.microsoft.com/office/drawing/2014/main" id="{AA7A6E71-7488-D718-BCB2-3077856ED727}"/>
              </a:ext>
            </a:extLst>
          </p:cNvPr>
          <p:cNvSpPr>
            <a:spLocks noGrp="1"/>
          </p:cNvSpPr>
          <p:nvPr>
            <p:ph type="sldNum" sz="quarter" idx="12"/>
          </p:nvPr>
        </p:nvSpPr>
        <p:spPr/>
        <p:txBody>
          <a:bodyPr/>
          <a:lstStyle/>
          <a:p>
            <a:fld id="{B2DC25EE-239B-4C5F-AAD1-255A7D5F1EE2}" type="slidenum">
              <a:rPr lang="en-US" smtClean="0"/>
              <a:t>1</a:t>
            </a:fld>
            <a:endParaRPr lang="en-US" dirty="0"/>
          </a:p>
        </p:txBody>
      </p:sp>
      <p:sp>
        <p:nvSpPr>
          <p:cNvPr id="6" name="頁尾版面配置區 5">
            <a:extLst>
              <a:ext uri="{FF2B5EF4-FFF2-40B4-BE49-F238E27FC236}">
                <a16:creationId xmlns:a16="http://schemas.microsoft.com/office/drawing/2014/main" id="{E5BF4448-FC2B-7010-3928-C3DB88EE015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誤差曲線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err="1">
                <a:latin typeface="微軟正黑體" panose="020B0604030504040204" pitchFamily="34" charset="-120"/>
                <a:ea typeface="微軟正黑體" panose="020B0604030504040204" pitchFamily="34" charset="-120"/>
              </a:rPr>
              <a:t>HyperParameters</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hidden_​​</a:t>
            </a:r>
            <a:r>
              <a:rPr lang="en-US" altLang="zh-TW" dirty="0" err="1">
                <a:latin typeface="微軟正黑體" panose="020B0604030504040204" pitchFamily="34" charset="-120"/>
                <a:ea typeface="微軟正黑體" panose="020B0604030504040204" pitchFamily="34" charset="-120"/>
              </a:rPr>
              <a:t>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err="1">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zh-TW" altLang="en-US" dirty="0">
                <a:ea typeface="微軟正黑體" panose="020B0604030504040204" pitchFamily="34" charset="-120"/>
              </a:rPr>
              <a:t>的數據集（少於幾千），收斂更快、效果更好。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err="1">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err="1">
                <a:ea typeface="微軟正黑體" panose="020B0604030504040204" pitchFamily="34" charset="-120"/>
              </a:rPr>
              <a:t>learning_rate</a:t>
            </a:r>
            <a:r>
              <a:rPr lang="zh-TW" altLang="en-US" dirty="0">
                <a:ea typeface="微軟正黑體" panose="020B0604030504040204" pitchFamily="34" charset="-120"/>
              </a:rPr>
              <a:t>及</a:t>
            </a:r>
            <a:r>
              <a:rPr lang="en-US" altLang="zh-TW" dirty="0" err="1">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zh-TW" altLang="en-US" sz="3000" dirty="0">
                <a:ea typeface="微軟正黑體" panose="020B0604030504040204" pitchFamily="34" charset="-120"/>
              </a:rPr>
              <a:t>根據</a:t>
            </a:r>
            <a:r>
              <a:rPr lang="en-US" altLang="zh-TW" sz="3000" dirty="0" err="1">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adam</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lbfgs</a:t>
            </a:r>
            <a:endParaRPr lang="en-US" altLang="zh-TW" sz="3000" dirty="0">
              <a:ea typeface="微軟正黑體" panose="020B0604030504040204" pitchFamily="34" charset="-120"/>
            </a:endParaRP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8" y="3862694"/>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8"/>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C633E3E2-C20A-4427-215C-F24685B7E4EE}"/>
              </a:ext>
            </a:extLst>
          </p:cNvPr>
          <p:cNvPicPr>
            <a:picLocks noChangeAspect="1"/>
          </p:cNvPicPr>
          <p:nvPr/>
        </p:nvPicPr>
        <p:blipFill>
          <a:blip r:embed="rId3"/>
          <a:stretch>
            <a:fillRect/>
          </a:stretch>
        </p:blipFill>
        <p:spPr>
          <a:xfrm>
            <a:off x="669498" y="5318413"/>
            <a:ext cx="7878274" cy="1352739"/>
          </a:xfrm>
          <a:prstGeom prst="rect">
            <a:avLst/>
          </a:prstGeom>
        </p:spPr>
      </p:pic>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4"/>
          <a:stretch>
            <a:fillRect/>
          </a:stretch>
        </p:blipFill>
        <p:spPr>
          <a:xfrm>
            <a:off x="667524" y="3418670"/>
            <a:ext cx="6731759" cy="1169288"/>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44532" y="4213974"/>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9" name="橢圓 28">
            <a:extLst>
              <a:ext uri="{FF2B5EF4-FFF2-40B4-BE49-F238E27FC236}">
                <a16:creationId xmlns:a16="http://schemas.microsoft.com/office/drawing/2014/main" id="{7BE2DAC0-3CCD-6057-06C2-B7549FD72A96}"/>
              </a:ext>
            </a:extLst>
          </p:cNvPr>
          <p:cNvSpPr/>
          <p:nvPr/>
        </p:nvSpPr>
        <p:spPr>
          <a:xfrm>
            <a:off x="586010" y="4144753"/>
            <a:ext cx="529558" cy="53849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73%</a:t>
            </a:r>
            <a:endParaRPr lang="zh-TW" altLang="en-US" sz="3000" dirty="0">
              <a:ea typeface="微軟正黑體" panose="020B0604030504040204" pitchFamily="34" charset="-120"/>
            </a:endParaRP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999671" y="1391411"/>
            <a:ext cx="169834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t>
            </a:r>
            <a:r>
              <a:rPr lang="en-US" altLang="zh-TW" sz="2000" dirty="0" err="1">
                <a:ea typeface="微軟正黑體" panose="020B0604030504040204" pitchFamily="34" charset="-120"/>
              </a:rPr>
              <a:t>lbfgs</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199056" y="6250036"/>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11" name="橢圓 10">
            <a:extLst>
              <a:ext uri="{FF2B5EF4-FFF2-40B4-BE49-F238E27FC236}">
                <a16:creationId xmlns:a16="http://schemas.microsoft.com/office/drawing/2014/main" id="{55F6A722-3868-099A-5338-FEE5172809D4}"/>
              </a:ext>
            </a:extLst>
          </p:cNvPr>
          <p:cNvSpPr/>
          <p:nvPr/>
        </p:nvSpPr>
        <p:spPr>
          <a:xfrm>
            <a:off x="640086" y="6182983"/>
            <a:ext cx="529558" cy="53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505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047A4C7-E03C-8DAD-3F80-993CCB6528D5}"/>
              </a:ext>
            </a:extLst>
          </p:cNvPr>
          <p:cNvPicPr>
            <a:picLocks noChangeAspect="1"/>
          </p:cNvPicPr>
          <p:nvPr/>
        </p:nvPicPr>
        <p:blipFill>
          <a:blip r:embed="rId3"/>
          <a:stretch>
            <a:fillRect/>
          </a:stretch>
        </p:blipFill>
        <p:spPr>
          <a:xfrm>
            <a:off x="578734" y="5391552"/>
            <a:ext cx="10973180" cy="1180280"/>
          </a:xfrm>
          <a:prstGeom prst="rect">
            <a:avLst/>
          </a:prstGeom>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a:t>
            </a:r>
            <a:r>
              <a:rPr lang="zh-TW" altLang="en-US" sz="3000" dirty="0">
                <a:ea typeface="微軟正黑體" panose="020B0604030504040204" pitchFamily="34" charset="-120"/>
              </a:rPr>
              <a:t>成</a:t>
            </a: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785131" y="1391411"/>
            <a:ext cx="191288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t>
            </a:r>
            <a:r>
              <a:rPr lang="en-US" altLang="zh-TW" sz="2000" dirty="0" err="1">
                <a:ea typeface="微軟正黑體" panose="020B0604030504040204" pitchFamily="34" charset="-120"/>
              </a:rPr>
              <a:t>adam</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008993" y="6180221"/>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11" name="橢圓 10">
            <a:extLst>
              <a:ext uri="{FF2B5EF4-FFF2-40B4-BE49-F238E27FC236}">
                <a16:creationId xmlns:a16="http://schemas.microsoft.com/office/drawing/2014/main" id="{55F6A722-3868-099A-5338-FEE5172809D4}"/>
              </a:ext>
            </a:extLst>
          </p:cNvPr>
          <p:cNvSpPr/>
          <p:nvPr/>
        </p:nvSpPr>
        <p:spPr>
          <a:xfrm>
            <a:off x="483476" y="6099264"/>
            <a:ext cx="525517" cy="5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3F91FA77-5A7F-D9F1-011C-665D33E714E6}"/>
              </a:ext>
            </a:extLst>
          </p:cNvPr>
          <p:cNvPicPr>
            <a:picLocks noChangeAspect="1"/>
          </p:cNvPicPr>
          <p:nvPr/>
        </p:nvPicPr>
        <p:blipFill>
          <a:blip r:embed="rId4"/>
          <a:stretch>
            <a:fillRect/>
          </a:stretch>
        </p:blipFill>
        <p:spPr>
          <a:xfrm>
            <a:off x="669498" y="3418113"/>
            <a:ext cx="10726497" cy="1179576"/>
          </a:xfrm>
          <a:prstGeom prst="rect">
            <a:avLst/>
          </a:prstGeom>
          <a:noFill/>
          <a:ln w="3175">
            <a:solidFill>
              <a:schemeClr val="tx1"/>
            </a:solidFill>
          </a:ln>
        </p:spPr>
      </p:pic>
      <p:sp>
        <p:nvSpPr>
          <p:cNvPr id="12" name="橢圓 11">
            <a:extLst>
              <a:ext uri="{FF2B5EF4-FFF2-40B4-BE49-F238E27FC236}">
                <a16:creationId xmlns:a16="http://schemas.microsoft.com/office/drawing/2014/main" id="{452860F6-D3B6-A05E-A8BC-2CABAEE4CA9A}"/>
              </a:ext>
            </a:extLst>
          </p:cNvPr>
          <p:cNvSpPr/>
          <p:nvPr/>
        </p:nvSpPr>
        <p:spPr>
          <a:xfrm>
            <a:off x="587985" y="4175400"/>
            <a:ext cx="527583" cy="50324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3">
            <a:extLst>
              <a:ext uri="{FF2B5EF4-FFF2-40B4-BE49-F238E27FC236}">
                <a16:creationId xmlns:a16="http://schemas.microsoft.com/office/drawing/2014/main" id="{195F93D1-E6F2-FB05-001B-DB92852CD891}"/>
              </a:ext>
            </a:extLst>
          </p:cNvPr>
          <p:cNvSpPr txBox="1">
            <a:spLocks/>
          </p:cNvSpPr>
          <p:nvPr/>
        </p:nvSpPr>
        <p:spPr>
          <a:xfrm>
            <a:off x="1199057" y="4207339"/>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Tree>
    <p:extLst>
      <p:ext uri="{BB962C8B-B14F-4D97-AF65-F5344CB8AC3E}">
        <p14:creationId xmlns:p14="http://schemas.microsoft.com/office/powerpoint/2010/main" val="33825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Loss Curve </a:t>
            </a:r>
            <a:br>
              <a:rPr lang="en-US" altLang="zh-TW" dirty="0">
                <a:ea typeface="微軟正黑體" panose="020B0604030504040204" pitchFamily="34" charset="-120"/>
              </a:rPr>
            </a:br>
            <a:r>
              <a:rPr lang="zh-TW" altLang="en-US" dirty="0">
                <a:ea typeface="微軟正黑體" panose="020B0604030504040204" pitchFamily="34" charset="-120"/>
              </a:rPr>
              <a:t>誤差曲線</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內容版面配置區 3">
            <a:extLst>
              <a:ext uri="{FF2B5EF4-FFF2-40B4-BE49-F238E27FC236}">
                <a16:creationId xmlns:a16="http://schemas.microsoft.com/office/drawing/2014/main" id="{BCF956FB-6789-C0CE-5903-36E185E52F10}"/>
              </a:ext>
            </a:extLst>
          </p:cNvPr>
          <p:cNvSpPr txBox="1">
            <a:spLocks/>
          </p:cNvSpPr>
          <p:nvPr/>
        </p:nvSpPr>
        <p:spPr>
          <a:xfrm>
            <a:off x="371093" y="2718054"/>
            <a:ext cx="3947419"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TW" sz="2000" dirty="0">
                <a:ea typeface="微軟正黑體" panose="020B0604030504040204" pitchFamily="34" charset="-120"/>
              </a:rPr>
              <a:t>solver</a:t>
            </a:r>
            <a:r>
              <a:rPr lang="zh-TW" altLang="en-US" sz="2000" dirty="0">
                <a:ea typeface="微軟正黑體" panose="020B0604030504040204" pitchFamily="34" charset="-120"/>
              </a:rPr>
              <a:t> </a:t>
            </a:r>
            <a:r>
              <a:rPr lang="en-US" altLang="zh-TW" sz="2000" dirty="0">
                <a:ea typeface="微軟正黑體" panose="020B0604030504040204" pitchFamily="34" charset="-120"/>
              </a:rPr>
              <a:t>=</a:t>
            </a:r>
            <a:r>
              <a:rPr lang="zh-TW" altLang="en-US" sz="2000" dirty="0">
                <a:ea typeface="微軟正黑體" panose="020B0604030504040204" pitchFamily="34" charset="-120"/>
              </a:rPr>
              <a:t> </a:t>
            </a:r>
            <a:r>
              <a:rPr lang="en-US" altLang="zh-TW" sz="2000" dirty="0" err="1">
                <a:ea typeface="微軟正黑體" panose="020B0604030504040204" pitchFamily="34" charset="-120"/>
              </a:rPr>
              <a:t>adam</a:t>
            </a:r>
            <a:endParaRPr lang="en-US" altLang="zh-TW" sz="2000" dirty="0">
              <a:ea typeface="微軟正黑體" panose="020B0604030504040204" pitchFamily="34" charset="-120"/>
            </a:endParaRPr>
          </a:p>
          <a:p>
            <a:pPr marL="0"/>
            <a:r>
              <a:rPr lang="en-US" altLang="zh-TW" sz="2000" dirty="0" err="1">
                <a:ea typeface="微軟正黑體" panose="020B0604030504040204" pitchFamily="34" charset="-120"/>
              </a:rPr>
              <a:t>max_iter</a:t>
            </a:r>
            <a:r>
              <a:rPr lang="zh-TW" altLang="en-US" sz="2000" dirty="0">
                <a:ea typeface="微軟正黑體" panose="020B0604030504040204" pitchFamily="34" charset="-120"/>
              </a:rPr>
              <a:t> 最大迭代次數</a:t>
            </a:r>
            <a:r>
              <a:rPr lang="en-US" altLang="zh-TW" sz="2000" dirty="0">
                <a:ea typeface="微軟正黑體" panose="020B0604030504040204" pitchFamily="34" charset="-120"/>
              </a:rPr>
              <a:t> = 200 </a:t>
            </a:r>
          </a:p>
        </p:txBody>
      </p:sp>
      <p:pic>
        <p:nvPicPr>
          <p:cNvPr id="12" name="圖片 11">
            <a:extLst>
              <a:ext uri="{FF2B5EF4-FFF2-40B4-BE49-F238E27FC236}">
                <a16:creationId xmlns:a16="http://schemas.microsoft.com/office/drawing/2014/main" id="{7EC4AA3E-E3AC-1C10-F298-A068B5FEA15B}"/>
              </a:ext>
            </a:extLst>
          </p:cNvPr>
          <p:cNvPicPr>
            <a:picLocks noChangeAspect="1"/>
          </p:cNvPicPr>
          <p:nvPr/>
        </p:nvPicPr>
        <p:blipFill>
          <a:blip r:embed="rId3"/>
          <a:stretch>
            <a:fillRect/>
          </a:stretch>
        </p:blipFill>
        <p:spPr>
          <a:xfrm>
            <a:off x="4043320" y="5784190"/>
            <a:ext cx="8096130" cy="890319"/>
          </a:xfrm>
          <a:prstGeom prst="rect">
            <a:avLst/>
          </a:prstGeom>
          <a:noFill/>
          <a:ln w="3175">
            <a:solidFill>
              <a:schemeClr val="tx1"/>
            </a:solidFill>
          </a:ln>
        </p:spPr>
      </p:pic>
      <p:pic>
        <p:nvPicPr>
          <p:cNvPr id="6" name="內容版面配置區 5" descr="一張含有 文字, 圖表, 行, 繪圖 的圖片&#10;&#10;自動產生的描述">
            <a:extLst>
              <a:ext uri="{FF2B5EF4-FFF2-40B4-BE49-F238E27FC236}">
                <a16:creationId xmlns:a16="http://schemas.microsoft.com/office/drawing/2014/main" id="{99C8898F-85E6-AA15-B939-79935207C7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65" y="200699"/>
            <a:ext cx="7087498" cy="5400000"/>
          </a:xfrm>
          <a:prstGeom prst="rect">
            <a:avLst/>
          </a:prstGeom>
          <a:noFill/>
          <a:ln w="3175">
            <a:solidFill>
              <a:schemeClr val="tx1"/>
            </a:solidFill>
          </a:ln>
        </p:spPr>
      </p:pic>
      <p:pic>
        <p:nvPicPr>
          <p:cNvPr id="9" name="圖片 8">
            <a:extLst>
              <a:ext uri="{FF2B5EF4-FFF2-40B4-BE49-F238E27FC236}">
                <a16:creationId xmlns:a16="http://schemas.microsoft.com/office/drawing/2014/main" id="{0D29A7D9-BE97-93B0-5DC9-5BD844F5A082}"/>
              </a:ext>
            </a:extLst>
          </p:cNvPr>
          <p:cNvPicPr>
            <a:picLocks noChangeAspect="1"/>
          </p:cNvPicPr>
          <p:nvPr/>
        </p:nvPicPr>
        <p:blipFill>
          <a:blip r:embed="rId5"/>
          <a:stretch>
            <a:fillRect/>
          </a:stretch>
        </p:blipFill>
        <p:spPr>
          <a:xfrm>
            <a:off x="10238911" y="432660"/>
            <a:ext cx="1305107" cy="4058216"/>
          </a:xfrm>
          <a:prstGeom prst="rect">
            <a:avLst/>
          </a:prstGeom>
          <a:noFill/>
          <a:ln w="3175">
            <a:solidFill>
              <a:schemeClr val="tx1"/>
            </a:solidFill>
          </a:ln>
        </p:spPr>
      </p:pic>
    </p:spTree>
    <p:extLst>
      <p:ext uri="{BB962C8B-B14F-4D97-AF65-F5344CB8AC3E}">
        <p14:creationId xmlns:p14="http://schemas.microsoft.com/office/powerpoint/2010/main" val="332876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78734" y="2708597"/>
            <a:ext cx="7678222" cy="133368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907613"/>
          </a:xfrm>
        </p:spPr>
        <p:txBody>
          <a:bodyPr>
            <a:noAutofit/>
          </a:bodyPr>
          <a:lstStyle/>
          <a:p>
            <a:pPr marL="0" indent="0">
              <a:lnSpc>
                <a:spcPct val="130000"/>
              </a:lnSpc>
              <a:buNone/>
            </a:pPr>
            <a:r>
              <a:rPr lang="zh-TW" altLang="en-US" sz="3000" dirty="0">
                <a:ea typeface="微軟正黑體" panose="020B0604030504040204" pitchFamily="34" charset="-120"/>
              </a:rPr>
              <a:t>若使用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lbfgs</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5" name="內容版面配置區 3">
            <a:extLst>
              <a:ext uri="{FF2B5EF4-FFF2-40B4-BE49-F238E27FC236}">
                <a16:creationId xmlns:a16="http://schemas.microsoft.com/office/drawing/2014/main" id="{FD0C4C13-F1A6-7867-3D7F-992398A7061E}"/>
              </a:ext>
            </a:extLst>
          </p:cNvPr>
          <p:cNvSpPr txBox="1">
            <a:spLocks/>
          </p:cNvSpPr>
          <p:nvPr/>
        </p:nvSpPr>
        <p:spPr>
          <a:xfrm>
            <a:off x="578734" y="4081308"/>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ea typeface="微軟正黑體" panose="020B0604030504040204" pitchFamily="34" charset="-120"/>
              </a:rPr>
              <a:t>無法產生</a:t>
            </a:r>
            <a:r>
              <a:rPr lang="en-US" altLang="zh-TW" sz="3000" dirty="0">
                <a:ea typeface="微軟正黑體" panose="020B0604030504040204" pitchFamily="34" charset="-120"/>
              </a:rPr>
              <a:t>Loss Curve</a:t>
            </a:r>
            <a:r>
              <a:rPr lang="zh-TW" altLang="en-US" sz="3000" dirty="0">
                <a:ea typeface="微軟正黑體" panose="020B0604030504040204" pitchFamily="34" charset="-120"/>
              </a:rPr>
              <a:t>，會發生錯誤。</a:t>
            </a:r>
          </a:p>
        </p:txBody>
      </p:sp>
      <p:pic>
        <p:nvPicPr>
          <p:cNvPr id="8" name="圖片 7">
            <a:extLst>
              <a:ext uri="{FF2B5EF4-FFF2-40B4-BE49-F238E27FC236}">
                <a16:creationId xmlns:a16="http://schemas.microsoft.com/office/drawing/2014/main" id="{640969DC-06AD-094B-B27E-1CD7AA9F392B}"/>
              </a:ext>
            </a:extLst>
          </p:cNvPr>
          <p:cNvPicPr>
            <a:picLocks noChangeAspect="1"/>
          </p:cNvPicPr>
          <p:nvPr/>
        </p:nvPicPr>
        <p:blipFill>
          <a:blip r:embed="rId4"/>
          <a:stretch>
            <a:fillRect/>
          </a:stretch>
        </p:blipFill>
        <p:spPr>
          <a:xfrm>
            <a:off x="578734" y="4746475"/>
            <a:ext cx="7058025" cy="1457325"/>
          </a:xfrm>
          <a:prstGeom prst="rect">
            <a:avLst/>
          </a:prstGeom>
          <a:noFill/>
          <a:ln w="3175">
            <a:solidFill>
              <a:schemeClr val="tx1"/>
            </a:solidFill>
          </a:ln>
        </p:spPr>
      </p:pic>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8124497" y="4996977"/>
            <a:ext cx="3930867" cy="10979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a:t>
            </a:r>
            <a:endParaRPr lang="en-US" altLang="zh-TW" sz="2500" i="1" dirty="0">
              <a:ea typeface="微軟正黑體" panose="020B0604030504040204" pitchFamily="34" charset="-120"/>
            </a:endParaRPr>
          </a:p>
          <a:p>
            <a:pPr marL="0" indent="0">
              <a:buNone/>
            </a:pPr>
            <a:r>
              <a:rPr lang="zh-TW" altLang="en-US" sz="2500" i="1" dirty="0">
                <a:ea typeface="微軟正黑體" panose="020B0604030504040204" pitchFamily="34" charset="-120"/>
              </a:rPr>
              <a:t>所以仍使用</a:t>
            </a:r>
            <a:r>
              <a:rPr lang="en-US" altLang="zh-TW" sz="2500" i="1" dirty="0">
                <a:ea typeface="微軟正黑體" panose="020B0604030504040204" pitchFamily="34" charset="-120"/>
              </a:rPr>
              <a:t>solver=</a:t>
            </a:r>
            <a:r>
              <a:rPr lang="en-US" altLang="zh-TW" sz="2500" i="1" dirty="0" err="1">
                <a:ea typeface="微軟正黑體" panose="020B0604030504040204" pitchFamily="34" charset="-120"/>
              </a:rPr>
              <a:t>lbfgs</a:t>
            </a:r>
            <a:endParaRPr lang="zh-TW" altLang="en-US" sz="2500" i="1" dirty="0">
              <a:ea typeface="微軟正黑體" panose="020B0604030504040204" pitchFamily="34" charset="-120"/>
            </a:endParaRPr>
          </a:p>
        </p:txBody>
      </p:sp>
      <p:sp>
        <p:nvSpPr>
          <p:cNvPr id="6" name="矩形 5">
            <a:extLst>
              <a:ext uri="{FF2B5EF4-FFF2-40B4-BE49-F238E27FC236}">
                <a16:creationId xmlns:a16="http://schemas.microsoft.com/office/drawing/2014/main" id="{81541902-5CD3-C700-CC4F-58302011FD3B}"/>
              </a:ext>
            </a:extLst>
          </p:cNvPr>
          <p:cNvSpPr/>
          <p:nvPr/>
        </p:nvSpPr>
        <p:spPr>
          <a:xfrm>
            <a:off x="578734" y="5702654"/>
            <a:ext cx="6526259" cy="512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4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665127"/>
          </a:xfrm>
        </p:spPr>
        <p:txBody>
          <a:bodyPr>
            <a:noAutofit/>
          </a:bodyPr>
          <a:lstStyle/>
          <a:p>
            <a:pPr>
              <a:lnSpc>
                <a:spcPct val="130000"/>
              </a:lnSpc>
            </a:pPr>
            <a:r>
              <a:rPr lang="en-US" altLang="zh-TW" sz="3000" dirty="0" err="1">
                <a:ea typeface="微軟正黑體" panose="020B0604030504040204" pitchFamily="34" charset="-120"/>
              </a:rPr>
              <a:t>Sklearn</a:t>
            </a:r>
            <a:r>
              <a:rPr lang="en-US" altLang="zh-TW" sz="3000" dirty="0">
                <a:ea typeface="微軟正黑體" panose="020B0604030504040204" pitchFamily="34" charset="-120"/>
              </a:rPr>
              <a:t> Document</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19</a:t>
            </a:fld>
            <a:endParaRPr lang="en-US" dirty="0"/>
          </a:p>
        </p:txBody>
      </p:sp>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578734" y="6067275"/>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我想要最高準確率，所以仍使用</a:t>
            </a:r>
            <a:r>
              <a:rPr lang="en-US" altLang="zh-TW" sz="2500" i="1" dirty="0">
                <a:ea typeface="微軟正黑體" panose="020B0604030504040204" pitchFamily="34" charset="-120"/>
              </a:rPr>
              <a:t>solver=</a:t>
            </a:r>
            <a:r>
              <a:rPr lang="en-US" altLang="zh-TW" sz="2500" i="1" dirty="0" err="1">
                <a:ea typeface="微軟正黑體" panose="020B0604030504040204" pitchFamily="34" charset="-120"/>
              </a:rPr>
              <a:t>lbfgs</a:t>
            </a:r>
            <a:endParaRPr lang="zh-TW" altLang="en-US" sz="2500" i="1" dirty="0">
              <a:ea typeface="微軟正黑體" panose="020B0604030504040204" pitchFamily="34" charset="-120"/>
            </a:endParaRPr>
          </a:p>
        </p:txBody>
      </p:sp>
      <p:pic>
        <p:nvPicPr>
          <p:cNvPr id="7" name="圖片 6">
            <a:extLst>
              <a:ext uri="{FF2B5EF4-FFF2-40B4-BE49-F238E27FC236}">
                <a16:creationId xmlns:a16="http://schemas.microsoft.com/office/drawing/2014/main" id="{A8CE5466-995E-18CA-1473-20CD6E49023C}"/>
              </a:ext>
            </a:extLst>
          </p:cNvPr>
          <p:cNvPicPr>
            <a:picLocks noChangeAspect="1"/>
          </p:cNvPicPr>
          <p:nvPr/>
        </p:nvPicPr>
        <p:blipFill>
          <a:blip r:embed="rId3"/>
          <a:stretch>
            <a:fillRect/>
          </a:stretch>
        </p:blipFill>
        <p:spPr>
          <a:xfrm>
            <a:off x="578734" y="2746048"/>
            <a:ext cx="9202434" cy="847843"/>
          </a:xfrm>
          <a:prstGeom prst="rect">
            <a:avLst/>
          </a:prstGeom>
          <a:noFill/>
          <a:ln w="3175">
            <a:solidFill>
              <a:schemeClr val="tx1"/>
            </a:solidFill>
          </a:ln>
        </p:spPr>
      </p:pic>
      <p:sp>
        <p:nvSpPr>
          <p:cNvPr id="10" name="矩形 9">
            <a:extLst>
              <a:ext uri="{FF2B5EF4-FFF2-40B4-BE49-F238E27FC236}">
                <a16:creationId xmlns:a16="http://schemas.microsoft.com/office/drawing/2014/main" id="{3FF9D9C4-13E5-1DB8-ADD6-E9ADE5A0535A}"/>
              </a:ext>
            </a:extLst>
          </p:cNvPr>
          <p:cNvSpPr/>
          <p:nvPr/>
        </p:nvSpPr>
        <p:spPr>
          <a:xfrm>
            <a:off x="2683943" y="2972208"/>
            <a:ext cx="1867035" cy="415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FE458D05-463A-FE21-711E-33859A1C7425}"/>
              </a:ext>
            </a:extLst>
          </p:cNvPr>
          <p:cNvPicPr>
            <a:picLocks noChangeAspect="1"/>
          </p:cNvPicPr>
          <p:nvPr/>
        </p:nvPicPr>
        <p:blipFill>
          <a:blip r:embed="rId4"/>
          <a:stretch>
            <a:fillRect/>
          </a:stretch>
        </p:blipFill>
        <p:spPr>
          <a:xfrm>
            <a:off x="578734" y="5070001"/>
            <a:ext cx="8334038" cy="934077"/>
          </a:xfrm>
          <a:prstGeom prst="rect">
            <a:avLst/>
          </a:prstGeom>
          <a:noFill/>
          <a:ln w="3175">
            <a:solidFill>
              <a:schemeClr val="tx1"/>
            </a:solidFill>
          </a:ln>
        </p:spPr>
      </p:pic>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0096" y="3691008"/>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TW" sz="3000" dirty="0">
                <a:ea typeface="微軟正黑體" panose="020B0604030504040204" pitchFamily="34" charset="-120"/>
                <a:hlinkClick r:id="rId5">
                  <a:extLst>
                    <a:ext uri="{A12FA001-AC4F-418D-AE19-62706E023703}">
                      <ahyp:hlinkClr xmlns:ahyp="http://schemas.microsoft.com/office/drawing/2018/hyperlinkcolor" val="tx"/>
                    </a:ext>
                  </a:extLst>
                </a:hlinkClick>
              </a:rPr>
              <a:t>Stack Overflow </a:t>
            </a:r>
            <a:endParaRPr lang="zh-TW" altLang="en-US" sz="3000" dirty="0">
              <a:ea typeface="微軟正黑體" panose="020B0604030504040204" pitchFamily="34" charset="-120"/>
            </a:endParaRPr>
          </a:p>
        </p:txBody>
      </p:sp>
      <p:pic>
        <p:nvPicPr>
          <p:cNvPr id="15" name="圖片 14">
            <a:extLst>
              <a:ext uri="{FF2B5EF4-FFF2-40B4-BE49-F238E27FC236}">
                <a16:creationId xmlns:a16="http://schemas.microsoft.com/office/drawing/2014/main" id="{26B69821-02CF-2D55-CA79-ABD4DE3C1F57}"/>
              </a:ext>
            </a:extLst>
          </p:cNvPr>
          <p:cNvPicPr>
            <a:picLocks noChangeAspect="1"/>
          </p:cNvPicPr>
          <p:nvPr/>
        </p:nvPicPr>
        <p:blipFill>
          <a:blip r:embed="rId6"/>
          <a:stretch>
            <a:fillRect/>
          </a:stretch>
        </p:blipFill>
        <p:spPr>
          <a:xfrm>
            <a:off x="578734" y="4348203"/>
            <a:ext cx="8306959" cy="609685"/>
          </a:xfrm>
          <a:prstGeom prst="rect">
            <a:avLst/>
          </a:prstGeom>
          <a:noFill/>
          <a:ln w="3175">
            <a:solidFill>
              <a:schemeClr val="tx1"/>
            </a:solidFill>
          </a:ln>
        </p:spPr>
      </p:pic>
      <p:sp>
        <p:nvSpPr>
          <p:cNvPr id="16" name="矩形 15">
            <a:extLst>
              <a:ext uri="{FF2B5EF4-FFF2-40B4-BE49-F238E27FC236}">
                <a16:creationId xmlns:a16="http://schemas.microsoft.com/office/drawing/2014/main" id="{DAD89477-66BE-93C4-6C7A-640FD020EC4D}"/>
              </a:ext>
            </a:extLst>
          </p:cNvPr>
          <p:cNvSpPr/>
          <p:nvPr/>
        </p:nvSpPr>
        <p:spPr>
          <a:xfrm>
            <a:off x="610263" y="5338547"/>
            <a:ext cx="6063806" cy="373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83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a:t>
            </a:r>
            <a:r>
              <a:rPr lang="en-US" altLang="zh-TW" sz="3000" dirty="0">
                <a:ea typeface="微軟正黑體" panose="020B0604030504040204" pitchFamily="34" charset="-120"/>
              </a:rPr>
              <a:t>Predict </a:t>
            </a:r>
            <a:r>
              <a:rPr lang="zh-TW" altLang="en-US" sz="3000" dirty="0">
                <a:ea typeface="微軟正黑體" panose="020B0604030504040204" pitchFamily="34" charset="-120"/>
              </a:rPr>
              <a:t>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第二層輸出層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21</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6" name="橢圓 25">
            <a:extLst>
              <a:ext uri="{FF2B5EF4-FFF2-40B4-BE49-F238E27FC236}">
                <a16:creationId xmlns:a16="http://schemas.microsoft.com/office/drawing/2014/main" id="{95778610-EE67-A34D-2BBE-6B46BB79C0ED}"/>
              </a:ext>
            </a:extLst>
          </p:cNvPr>
          <p:cNvSpPr/>
          <p:nvPr/>
        </p:nvSpPr>
        <p:spPr>
          <a:xfrm>
            <a:off x="9227813" y="228082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F2B00F4B-BBC4-7E6E-C913-C1FF28AA9E71}"/>
              </a:ext>
            </a:extLst>
          </p:cNvPr>
          <p:cNvPicPr>
            <a:picLocks noChangeAspect="1"/>
          </p:cNvPicPr>
          <p:nvPr/>
        </p:nvPicPr>
        <p:blipFill>
          <a:blip r:embed="rId4"/>
          <a:stretch>
            <a:fillRect/>
          </a:stretch>
        </p:blipFill>
        <p:spPr>
          <a:xfrm>
            <a:off x="6831187" y="3960912"/>
            <a:ext cx="709663" cy="717377"/>
          </a:xfrm>
          <a:prstGeom prst="rect">
            <a:avLst/>
          </a:prstGeom>
          <a:ln w="3175">
            <a:noFill/>
          </a:ln>
        </p:spPr>
      </p:pic>
      <p:pic>
        <p:nvPicPr>
          <p:cNvPr id="7" name="圖片 6">
            <a:extLst>
              <a:ext uri="{FF2B5EF4-FFF2-40B4-BE49-F238E27FC236}">
                <a16:creationId xmlns:a16="http://schemas.microsoft.com/office/drawing/2014/main" id="{0CD591FB-2B68-44BA-4ECD-F661438B8062}"/>
              </a:ext>
            </a:extLst>
          </p:cNvPr>
          <p:cNvPicPr>
            <a:picLocks noChangeAspect="1"/>
          </p:cNvPicPr>
          <p:nvPr/>
        </p:nvPicPr>
        <p:blipFill>
          <a:blip r:embed="rId4"/>
          <a:stretch>
            <a:fillRect/>
          </a:stretch>
        </p:blipFill>
        <p:spPr>
          <a:xfrm>
            <a:off x="7544444" y="3960911"/>
            <a:ext cx="709663" cy="717377"/>
          </a:xfrm>
          <a:prstGeom prst="rect">
            <a:avLst/>
          </a:prstGeom>
          <a:ln w="3175">
            <a:noFill/>
          </a:ln>
        </p:spPr>
      </p:pic>
      <p:pic>
        <p:nvPicPr>
          <p:cNvPr id="8" name="圖片 7">
            <a:extLst>
              <a:ext uri="{FF2B5EF4-FFF2-40B4-BE49-F238E27FC236}">
                <a16:creationId xmlns:a16="http://schemas.microsoft.com/office/drawing/2014/main" id="{0E8B1FE7-15DF-7C74-7582-EA610B436CF2}"/>
              </a:ext>
            </a:extLst>
          </p:cNvPr>
          <p:cNvPicPr>
            <a:picLocks noChangeAspect="1"/>
          </p:cNvPicPr>
          <p:nvPr/>
        </p:nvPicPr>
        <p:blipFill>
          <a:blip r:embed="rId4"/>
          <a:stretch>
            <a:fillRect/>
          </a:stretch>
        </p:blipFill>
        <p:spPr>
          <a:xfrm>
            <a:off x="8254107" y="3960910"/>
            <a:ext cx="709663" cy="717377"/>
          </a:xfrm>
          <a:prstGeom prst="rect">
            <a:avLst/>
          </a:prstGeom>
          <a:ln w="3175">
            <a:noFill/>
          </a:ln>
        </p:spPr>
      </p:pic>
    </p:spTree>
    <p:extLst>
      <p:ext uri="{BB962C8B-B14F-4D97-AF65-F5344CB8AC3E}">
        <p14:creationId xmlns:p14="http://schemas.microsoft.com/office/powerpoint/2010/main" val="4847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22</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7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23</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8418785" y="2177119"/>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277497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24</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*-0.037948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*7.007944</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463272" y="2177120"/>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*-6.454595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506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25</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*-1.975712</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*13.551823</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10510670" y="2162061"/>
            <a:ext cx="1004676" cy="4559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*-6.726615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02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Visualization </a:t>
            </a:r>
            <a:r>
              <a:rPr lang="zh-TW" altLang="en-US" sz="5400" dirty="0">
                <a:latin typeface="微軟正黑體" panose="020B0604030504040204" pitchFamily="34" charset="-120"/>
                <a:ea typeface="微軟正黑體" panose="020B0604030504040204" pitchFamily="34" charset="-120"/>
              </a:rPr>
              <a:t>視覺化</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隱藏層</a:t>
            </a:r>
            <a:endParaRPr lang="en-US" altLang="zh-TW" sz="3000" dirty="0">
              <a:latin typeface="微軟正黑體" panose="020B0604030504040204" pitchFamily="34" charset="-12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輸出層</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2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4AD19148-5353-502C-501E-D2A221D446E2}"/>
              </a:ext>
            </a:extLst>
          </p:cNvPr>
          <p:cNvPicPr>
            <a:picLocks noChangeAspect="1"/>
          </p:cNvPicPr>
          <p:nvPr/>
        </p:nvPicPr>
        <p:blipFill rotWithShape="1">
          <a:blip r:embed="rId3"/>
          <a:srcRect l="780"/>
          <a:stretch/>
        </p:blipFill>
        <p:spPr>
          <a:xfrm>
            <a:off x="578733" y="2708597"/>
            <a:ext cx="6532949" cy="1728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665127"/>
          </a:xfrm>
        </p:spPr>
        <p:txBody>
          <a:bodyPr>
            <a:noAutofit/>
          </a:bodyPr>
          <a:lstStyle/>
          <a:p>
            <a:pPr>
              <a:lnSpc>
                <a:spcPct val="130000"/>
              </a:lnSpc>
            </a:pPr>
            <a:r>
              <a:rPr lang="zh-TW" altLang="en-US" sz="3000" dirty="0">
                <a:ea typeface="微軟正黑體" panose="020B0604030504040204" pitchFamily="34" charset="-120"/>
              </a:rPr>
              <a:t>原始</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 → *</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 隱藏層 </a:t>
            </a:r>
            <a:r>
              <a:rPr lang="en-US" altLang="zh-TW" sz="3000" dirty="0">
                <a:ea typeface="微軟正黑體" panose="020B0604030504040204" pitchFamily="34" charset="-120"/>
              </a:rPr>
              <a:t>Hidden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後，加上</a:t>
            </a:r>
            <a:r>
              <a:rPr lang="en-US" altLang="zh-TW" sz="3000" dirty="0">
                <a:ea typeface="微軟正黑體" panose="020B0604030504040204" pitchFamily="34" charset="-120"/>
              </a:rPr>
              <a:t>bias=1 </a:t>
            </a:r>
            <a:endParaRPr lang="zh-TW" altLang="en-US" sz="3000" dirty="0">
              <a:ea typeface="微軟正黑體" panose="020B0604030504040204" pitchFamily="34" charset="-120"/>
            </a:endParaRPr>
          </a:p>
        </p:txBody>
      </p:sp>
      <p:pic>
        <p:nvPicPr>
          <p:cNvPr id="17" name="圖片 16">
            <a:extLst>
              <a:ext uri="{FF2B5EF4-FFF2-40B4-BE49-F238E27FC236}">
                <a16:creationId xmlns:a16="http://schemas.microsoft.com/office/drawing/2014/main" id="{95EF8226-AAD2-61B0-11A1-513348C0798A}"/>
              </a:ext>
            </a:extLst>
          </p:cNvPr>
          <p:cNvPicPr>
            <a:picLocks noChangeAspect="1"/>
          </p:cNvPicPr>
          <p:nvPr/>
        </p:nvPicPr>
        <p:blipFill>
          <a:blip r:embed="rId4"/>
          <a:stretch>
            <a:fillRect/>
          </a:stretch>
        </p:blipFill>
        <p:spPr>
          <a:xfrm>
            <a:off x="578733" y="5097273"/>
            <a:ext cx="6695225" cy="1728000"/>
          </a:xfrm>
          <a:prstGeom prst="rect">
            <a:avLst/>
          </a:prstGeom>
          <a:noFill/>
          <a:ln w="3175">
            <a:solidFill>
              <a:schemeClr val="tx1"/>
            </a:solidFill>
          </a:ln>
        </p:spPr>
      </p:pic>
      <p:pic>
        <p:nvPicPr>
          <p:cNvPr id="19" name="圖片 18">
            <a:extLst>
              <a:ext uri="{FF2B5EF4-FFF2-40B4-BE49-F238E27FC236}">
                <a16:creationId xmlns:a16="http://schemas.microsoft.com/office/drawing/2014/main" id="{22281DF1-84F0-8861-9AAA-3F68B4386C64}"/>
              </a:ext>
            </a:extLst>
          </p:cNvPr>
          <p:cNvPicPr>
            <a:picLocks noChangeAspect="1"/>
          </p:cNvPicPr>
          <p:nvPr/>
        </p:nvPicPr>
        <p:blipFill>
          <a:blip r:embed="rId5"/>
          <a:stretch>
            <a:fillRect/>
          </a:stretch>
        </p:blipFill>
        <p:spPr>
          <a:xfrm>
            <a:off x="7111682" y="4114574"/>
            <a:ext cx="1771897" cy="314369"/>
          </a:xfrm>
          <a:prstGeom prst="rect">
            <a:avLst/>
          </a:prstGeom>
        </p:spPr>
      </p:pic>
      <p:pic>
        <p:nvPicPr>
          <p:cNvPr id="21" name="圖片 20">
            <a:extLst>
              <a:ext uri="{FF2B5EF4-FFF2-40B4-BE49-F238E27FC236}">
                <a16:creationId xmlns:a16="http://schemas.microsoft.com/office/drawing/2014/main" id="{F9F3B602-341B-71B7-5B1C-C291289A355B}"/>
              </a:ext>
            </a:extLst>
          </p:cNvPr>
          <p:cNvPicPr>
            <a:picLocks noChangeAspect="1"/>
          </p:cNvPicPr>
          <p:nvPr/>
        </p:nvPicPr>
        <p:blipFill>
          <a:blip r:embed="rId6"/>
          <a:stretch>
            <a:fillRect/>
          </a:stretch>
        </p:blipFill>
        <p:spPr>
          <a:xfrm>
            <a:off x="7373838" y="6538912"/>
            <a:ext cx="1714739" cy="285790"/>
          </a:xfrm>
          <a:prstGeom prst="rect">
            <a:avLst/>
          </a:prstGeom>
        </p:spPr>
      </p:pic>
    </p:spTree>
    <p:extLst>
      <p:ext uri="{BB962C8B-B14F-4D97-AF65-F5344CB8AC3E}">
        <p14:creationId xmlns:p14="http://schemas.microsoft.com/office/powerpoint/2010/main" val="12553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2289900"/>
          </a:xfrm>
        </p:spPr>
        <p:txBody>
          <a:bodyPr>
            <a:noAutofit/>
          </a:bodyPr>
          <a:lstStyle/>
          <a:p>
            <a:pPr>
              <a:lnSpc>
                <a:spcPct val="130000"/>
              </a:lnSpc>
            </a:pPr>
            <a:r>
              <a:rPr lang="zh-TW" altLang="en-US" sz="3000" dirty="0">
                <a:ea typeface="微軟正黑體" panose="020B0604030504040204" pitchFamily="34" charset="-120"/>
              </a:rPr>
              <a:t>隱藏層 </a:t>
            </a:r>
            <a:r>
              <a:rPr lang="en-US" altLang="zh-TW" sz="3000" dirty="0">
                <a:ea typeface="微軟正黑體" panose="020B0604030504040204" pitchFamily="34" charset="-120"/>
              </a:rPr>
              <a:t>Hidden Neuron</a:t>
            </a:r>
            <a:br>
              <a:rPr lang="en-US" altLang="zh-TW" sz="3000" dirty="0">
                <a:ea typeface="微軟正黑體" panose="020B0604030504040204" pitchFamily="34" charset="-120"/>
              </a:rPr>
            </a:br>
            <a:r>
              <a:rPr lang="zh-TW" altLang="en-US" sz="3000" dirty="0">
                <a:ea typeface="微軟正黑體" panose="020B0604030504040204" pitchFamily="34" charset="-120"/>
              </a:rPr>
              <a:t>*</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a:t>
            </a:r>
            <a:br>
              <a:rPr lang="en-US" altLang="zh-TW" sz="3000" dirty="0">
                <a:ea typeface="微軟正黑體" panose="020B0604030504040204" pitchFamily="34" charset="-120"/>
              </a:rPr>
            </a:br>
            <a:r>
              <a:rPr lang="en-US" altLang="zh-TW" sz="3000" dirty="0">
                <a:ea typeface="微軟正黑體" panose="020B0604030504040204" pitchFamily="34" charset="-120"/>
              </a:rPr>
              <a:t>=</a:t>
            </a:r>
            <a:r>
              <a:rPr lang="zh-TW" altLang="en-US" sz="3000" dirty="0">
                <a:ea typeface="微軟正黑體" panose="020B0604030504040204" pitchFamily="34" charset="-120"/>
              </a:rPr>
              <a:t> </a:t>
            </a:r>
            <a:r>
              <a:rPr lang="en-US" altLang="zh-TW" sz="3000" dirty="0">
                <a:ea typeface="微軟正黑體" panose="020B0604030504040204" pitchFamily="34" charset="-120"/>
              </a:rPr>
              <a:t>Output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8" name="圖片 7">
            <a:extLst>
              <a:ext uri="{FF2B5EF4-FFF2-40B4-BE49-F238E27FC236}">
                <a16:creationId xmlns:a16="http://schemas.microsoft.com/office/drawing/2014/main" id="{D9508959-1C95-91EF-C6F1-96CFAB0CFF43}"/>
              </a:ext>
            </a:extLst>
          </p:cNvPr>
          <p:cNvPicPr>
            <a:picLocks noChangeAspect="1"/>
          </p:cNvPicPr>
          <p:nvPr/>
        </p:nvPicPr>
        <p:blipFill>
          <a:blip r:embed="rId3"/>
          <a:stretch>
            <a:fillRect/>
          </a:stretch>
        </p:blipFill>
        <p:spPr>
          <a:xfrm>
            <a:off x="5281013" y="2109526"/>
            <a:ext cx="2690631" cy="2232000"/>
          </a:xfrm>
          <a:prstGeom prst="rect">
            <a:avLst/>
          </a:prstGeom>
          <a:noFill/>
          <a:ln w="3175">
            <a:solidFill>
              <a:schemeClr val="tx1"/>
            </a:solidFill>
          </a:ln>
        </p:spPr>
      </p:pic>
      <p:pic>
        <p:nvPicPr>
          <p:cNvPr id="10" name="圖片 9">
            <a:extLst>
              <a:ext uri="{FF2B5EF4-FFF2-40B4-BE49-F238E27FC236}">
                <a16:creationId xmlns:a16="http://schemas.microsoft.com/office/drawing/2014/main" id="{C8A0C0BD-D6F7-98F0-403D-7B2F0EB5301E}"/>
              </a:ext>
            </a:extLst>
          </p:cNvPr>
          <p:cNvPicPr>
            <a:picLocks noChangeAspect="1"/>
          </p:cNvPicPr>
          <p:nvPr/>
        </p:nvPicPr>
        <p:blipFill>
          <a:blip r:embed="rId4"/>
          <a:stretch>
            <a:fillRect/>
          </a:stretch>
        </p:blipFill>
        <p:spPr>
          <a:xfrm>
            <a:off x="8156283" y="4048225"/>
            <a:ext cx="1686160" cy="323895"/>
          </a:xfrm>
          <a:prstGeom prst="rect">
            <a:avLst/>
          </a:prstGeom>
        </p:spPr>
      </p:pic>
      <p:pic>
        <p:nvPicPr>
          <p:cNvPr id="14" name="圖片 13">
            <a:extLst>
              <a:ext uri="{FF2B5EF4-FFF2-40B4-BE49-F238E27FC236}">
                <a16:creationId xmlns:a16="http://schemas.microsoft.com/office/drawing/2014/main" id="{86821930-ECDA-72E3-81B3-73B81506479D}"/>
              </a:ext>
            </a:extLst>
          </p:cNvPr>
          <p:cNvPicPr>
            <a:picLocks noChangeAspect="1"/>
          </p:cNvPicPr>
          <p:nvPr/>
        </p:nvPicPr>
        <p:blipFill>
          <a:blip r:embed="rId5"/>
          <a:stretch>
            <a:fillRect/>
          </a:stretch>
        </p:blipFill>
        <p:spPr>
          <a:xfrm>
            <a:off x="5281013" y="4495761"/>
            <a:ext cx="2813250" cy="2232000"/>
          </a:xfrm>
          <a:prstGeom prst="rect">
            <a:avLst/>
          </a:prstGeom>
          <a:noFill/>
          <a:ln w="3175">
            <a:solidFill>
              <a:schemeClr val="tx1"/>
            </a:solidFill>
          </a:ln>
        </p:spPr>
      </p:pic>
      <p:pic>
        <p:nvPicPr>
          <p:cNvPr id="15" name="圖片 14">
            <a:extLst>
              <a:ext uri="{FF2B5EF4-FFF2-40B4-BE49-F238E27FC236}">
                <a16:creationId xmlns:a16="http://schemas.microsoft.com/office/drawing/2014/main" id="{EF199EEC-1239-A591-FC75-01FB80C6DE7F}"/>
              </a:ext>
            </a:extLst>
          </p:cNvPr>
          <p:cNvPicPr>
            <a:picLocks noChangeAspect="1"/>
          </p:cNvPicPr>
          <p:nvPr/>
        </p:nvPicPr>
        <p:blipFill>
          <a:blip r:embed="rId4"/>
          <a:stretch>
            <a:fillRect/>
          </a:stretch>
        </p:blipFill>
        <p:spPr>
          <a:xfrm>
            <a:off x="8156283" y="6394421"/>
            <a:ext cx="1686160" cy="323895"/>
          </a:xfrm>
          <a:prstGeom prst="rect">
            <a:avLst/>
          </a:prstGeom>
        </p:spPr>
      </p:pic>
    </p:spTree>
    <p:extLst>
      <p:ext uri="{BB962C8B-B14F-4D97-AF65-F5344CB8AC3E}">
        <p14:creationId xmlns:p14="http://schemas.microsoft.com/office/powerpoint/2010/main" val="224163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5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內容版面配置區 3">
            <a:extLst>
              <a:ext uri="{FF2B5EF4-FFF2-40B4-BE49-F238E27FC236}">
                <a16:creationId xmlns:a16="http://schemas.microsoft.com/office/drawing/2014/main" id="{FC20AACE-08B9-E73D-8890-A0E548331295}"/>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尚未激活函數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pic>
        <p:nvPicPr>
          <p:cNvPr id="7" name="內容版面配置區 6" descr="一張含有 圖表, 行, 繪圖, 文字 的圖片&#10;&#10;自動產生的描述">
            <a:extLst>
              <a:ext uri="{FF2B5EF4-FFF2-40B4-BE49-F238E27FC236}">
                <a16:creationId xmlns:a16="http://schemas.microsoft.com/office/drawing/2014/main" id="{C0A5D6D3-5FA0-9CFD-7AB9-C7F5D1BDF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5046" y="411480"/>
            <a:ext cx="6120000" cy="6120000"/>
          </a:xfrm>
          <a:prstGeom prst="rect">
            <a:avLst/>
          </a:prstGeom>
        </p:spPr>
      </p:pic>
    </p:spTree>
    <p:extLst>
      <p:ext uri="{BB962C8B-B14F-4D97-AF65-F5344CB8AC3E}">
        <p14:creationId xmlns:p14="http://schemas.microsoft.com/office/powerpoint/2010/main" val="25678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3" action="ppaction://hlinksldjump"/>
              </a:rPr>
              <a:t>特徵選取（</a:t>
            </a:r>
            <a:r>
              <a:rPr lang="en-US" altLang="zh-TW" sz="3000" dirty="0">
                <a:latin typeface="微軟正黑體" panose="020B0604030504040204" pitchFamily="34" charset="-120"/>
                <a:ea typeface="微軟正黑體" panose="020B0604030504040204" pitchFamily="34" charset="-120"/>
                <a:hlinkClick r:id="rId3" action="ppaction://hlinksldjump"/>
              </a:rPr>
              <a:t>Select Attribute</a:t>
            </a:r>
            <a:r>
              <a:rPr lang="zh-TW" altLang="en-US" sz="3000" dirty="0">
                <a:latin typeface="微軟正黑體" panose="020B0604030504040204" pitchFamily="34" charset="-120"/>
                <a:ea typeface="微軟正黑體" panose="020B0604030504040204" pitchFamily="34" charset="-120"/>
                <a:hlinkClick r:id="rId3"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4" action="ppaction://hlinksldjump"/>
              </a:rPr>
              <a:t>切分資料（</a:t>
            </a:r>
            <a:r>
              <a:rPr lang="en-US" altLang="zh-TW" sz="3000" dirty="0">
                <a:latin typeface="微軟正黑體" panose="020B0604030504040204" pitchFamily="34" charset="-120"/>
                <a:ea typeface="微軟正黑體" panose="020B0604030504040204" pitchFamily="34" charset="-120"/>
                <a:hlinkClick r:id="rId4" action="ppaction://hlinksldjump"/>
              </a:rPr>
              <a:t>Split Data</a:t>
            </a:r>
            <a:r>
              <a:rPr lang="zh-TW" altLang="en-US" sz="3000" dirty="0">
                <a:latin typeface="微軟正黑體" panose="020B0604030504040204" pitchFamily="34" charset="-120"/>
                <a:ea typeface="微軟正黑體" panose="020B0604030504040204" pitchFamily="34" charset="-120"/>
                <a:hlinkClick r:id="rId4"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sz="3000" dirty="0">
                <a:latin typeface="微軟正黑體" panose="020B0604030504040204" pitchFamily="34" charset="-120"/>
                <a:ea typeface="微軟正黑體" panose="020B0604030504040204" pitchFamily="34" charset="-120"/>
                <a:hlinkClick r:id="rId5" action="ppaction://hlinksldjump"/>
              </a:rPr>
              <a:t>MLP</a:t>
            </a:r>
            <a:r>
              <a:rPr lang="zh-TW" altLang="en-US" sz="3000" dirty="0">
                <a:latin typeface="微軟正黑體" panose="020B0604030504040204" pitchFamily="34" charset="-120"/>
                <a:ea typeface="微軟正黑體" panose="020B0604030504040204" pitchFamily="34" charset="-120"/>
                <a:hlinkClick r:id="rId5" action="ppaction://hlinksldjump"/>
              </a:rPr>
              <a:t>分類器</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6" action="ppaction://hlinksldjump"/>
              </a:rPr>
              <a:t>評估模型</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3</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4" y="2102391"/>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尚未激活函數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前</a:t>
            </a:r>
          </a:p>
        </p:txBody>
      </p:sp>
      <p:pic>
        <p:nvPicPr>
          <p:cNvPr id="6" name="內容版面配置區 5" descr="一張含有 圖表, 行, 繪圖, 文字 的圖片&#10;&#10;自動產生的描述">
            <a:extLst>
              <a:ext uri="{FF2B5EF4-FFF2-40B4-BE49-F238E27FC236}">
                <a16:creationId xmlns:a16="http://schemas.microsoft.com/office/drawing/2014/main" id="{ACD45F1F-AF24-0D6B-7EA5-5FCE6CE034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734" y="2711220"/>
            <a:ext cx="4071987" cy="4068000"/>
          </a:xfrm>
        </p:spPr>
      </p:pic>
      <p:pic>
        <p:nvPicPr>
          <p:cNvPr id="8" name="圖片 7">
            <a:extLst>
              <a:ext uri="{FF2B5EF4-FFF2-40B4-BE49-F238E27FC236}">
                <a16:creationId xmlns:a16="http://schemas.microsoft.com/office/drawing/2014/main" id="{23C7E995-7986-A131-E574-4AEC697A7D5A}"/>
              </a:ext>
            </a:extLst>
          </p:cNvPr>
          <p:cNvPicPr>
            <a:picLocks noChangeAspect="1"/>
          </p:cNvPicPr>
          <p:nvPr/>
        </p:nvPicPr>
        <p:blipFill>
          <a:blip r:embed="rId4"/>
          <a:stretch>
            <a:fillRect/>
          </a:stretch>
        </p:blipFill>
        <p:spPr>
          <a:xfrm>
            <a:off x="5232162" y="2437361"/>
            <a:ext cx="6840000" cy="1240220"/>
          </a:xfrm>
          <a:prstGeom prst="rect">
            <a:avLst/>
          </a:prstGeom>
          <a:noFill/>
          <a:ln w="3175">
            <a:solidFill>
              <a:schemeClr val="tx1"/>
            </a:solidFill>
          </a:ln>
        </p:spPr>
      </p:pic>
      <p:pic>
        <p:nvPicPr>
          <p:cNvPr id="10" name="圖片 9">
            <a:extLst>
              <a:ext uri="{FF2B5EF4-FFF2-40B4-BE49-F238E27FC236}">
                <a16:creationId xmlns:a16="http://schemas.microsoft.com/office/drawing/2014/main" id="{5A1C804C-24FD-45F2-D4D7-0DB794EE2FCE}"/>
              </a:ext>
            </a:extLst>
          </p:cNvPr>
          <p:cNvPicPr>
            <a:picLocks noChangeAspect="1"/>
          </p:cNvPicPr>
          <p:nvPr/>
        </p:nvPicPr>
        <p:blipFill>
          <a:blip r:embed="rId5"/>
          <a:stretch>
            <a:fillRect/>
          </a:stretch>
        </p:blipFill>
        <p:spPr>
          <a:xfrm>
            <a:off x="5232162" y="4064623"/>
            <a:ext cx="6840000" cy="1211250"/>
          </a:xfrm>
          <a:prstGeom prst="rect">
            <a:avLst/>
          </a:prstGeom>
          <a:noFill/>
          <a:ln w="3175">
            <a:solidFill>
              <a:schemeClr val="tx1"/>
            </a:solidFill>
          </a:ln>
        </p:spPr>
      </p:pic>
      <p:pic>
        <p:nvPicPr>
          <p:cNvPr id="12" name="圖片 11">
            <a:extLst>
              <a:ext uri="{FF2B5EF4-FFF2-40B4-BE49-F238E27FC236}">
                <a16:creationId xmlns:a16="http://schemas.microsoft.com/office/drawing/2014/main" id="{7D2B2D4B-6E8A-1841-84D2-A5019911EA9C}"/>
              </a:ext>
            </a:extLst>
          </p:cNvPr>
          <p:cNvPicPr>
            <a:picLocks noChangeAspect="1"/>
          </p:cNvPicPr>
          <p:nvPr/>
        </p:nvPicPr>
        <p:blipFill>
          <a:blip r:embed="rId6"/>
          <a:stretch>
            <a:fillRect/>
          </a:stretch>
        </p:blipFill>
        <p:spPr>
          <a:xfrm>
            <a:off x="5232162" y="5559500"/>
            <a:ext cx="6840000" cy="1219720"/>
          </a:xfrm>
          <a:prstGeom prst="rect">
            <a:avLst/>
          </a:prstGeom>
          <a:noFill/>
          <a:ln w="3175">
            <a:solidFill>
              <a:schemeClr val="tx1"/>
            </a:solidFill>
          </a:ln>
        </p:spPr>
      </p:pic>
      <p:sp>
        <p:nvSpPr>
          <p:cNvPr id="14" name="文字方塊 13">
            <a:extLst>
              <a:ext uri="{FF2B5EF4-FFF2-40B4-BE49-F238E27FC236}">
                <a16:creationId xmlns:a16="http://schemas.microsoft.com/office/drawing/2014/main" id="{E22FAE00-027F-E76D-DEDF-D8FD62C82237}"/>
              </a:ext>
            </a:extLst>
          </p:cNvPr>
          <p:cNvSpPr txBox="1"/>
          <p:nvPr/>
        </p:nvSpPr>
        <p:spPr>
          <a:xfrm>
            <a:off x="10280464" y="2045437"/>
            <a:ext cx="1791698" cy="400110"/>
          </a:xfrm>
          <a:prstGeom prst="rect">
            <a:avLst/>
          </a:prstGeom>
          <a:noFill/>
        </p:spPr>
        <p:txBody>
          <a:bodyPr wrap="square">
            <a:spAutoFit/>
          </a:bodyPr>
          <a:lstStyle/>
          <a:p>
            <a:pPr algn="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5" name="文字方塊 14">
            <a:extLst>
              <a:ext uri="{FF2B5EF4-FFF2-40B4-BE49-F238E27FC236}">
                <a16:creationId xmlns:a16="http://schemas.microsoft.com/office/drawing/2014/main" id="{2E34254A-78B8-1FED-7451-4860976D05C1}"/>
              </a:ext>
            </a:extLst>
          </p:cNvPr>
          <p:cNvSpPr txBox="1"/>
          <p:nvPr/>
        </p:nvSpPr>
        <p:spPr>
          <a:xfrm>
            <a:off x="10264438" y="3690549"/>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6" name="文字方塊 15">
            <a:extLst>
              <a:ext uri="{FF2B5EF4-FFF2-40B4-BE49-F238E27FC236}">
                <a16:creationId xmlns:a16="http://schemas.microsoft.com/office/drawing/2014/main" id="{76D9D076-DE57-C924-1D96-9259F0A0AD46}"/>
              </a:ext>
            </a:extLst>
          </p:cNvPr>
          <p:cNvSpPr txBox="1"/>
          <p:nvPr/>
        </p:nvSpPr>
        <p:spPr>
          <a:xfrm>
            <a:off x="10264438" y="522380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Tree>
    <p:extLst>
      <p:ext uri="{BB962C8B-B14F-4D97-AF65-F5344CB8AC3E}">
        <p14:creationId xmlns:p14="http://schemas.microsoft.com/office/powerpoint/2010/main" val="3571669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pic>
        <p:nvPicPr>
          <p:cNvPr id="6" name="內容版面配置區 5" descr="一張含有 圖表, 行 的圖片&#10;&#10;自動產生的描述">
            <a:extLst>
              <a:ext uri="{FF2B5EF4-FFF2-40B4-BE49-F238E27FC236}">
                <a16:creationId xmlns:a16="http://schemas.microsoft.com/office/drawing/2014/main" id="{AEE06A92-EA6D-CCB4-27C5-6DDC46721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259" y="418912"/>
            <a:ext cx="6120000" cy="6120000"/>
          </a:xfrm>
          <a:prstGeom prst="rect">
            <a:avLst/>
          </a:prstGeom>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latin typeface="+mn-lt"/>
              </a:rPr>
              <a:pPr>
                <a:spcAft>
                  <a:spcPts val="600"/>
                </a:spcAft>
              </a:pPr>
              <a:t>31</a:t>
            </a:fld>
            <a:endParaRPr lang="en-US">
              <a:solidFill>
                <a:schemeClr val="tx2">
                  <a:lumMod val="50000"/>
                  <a:lumOff val="50000"/>
                </a:schemeClr>
              </a:solidFill>
              <a:latin typeface="+mn-lt"/>
            </a:endParaRPr>
          </a:p>
        </p:txBody>
      </p:sp>
    </p:spTree>
    <p:extLst>
      <p:ext uri="{BB962C8B-B14F-4D97-AF65-F5344CB8AC3E}">
        <p14:creationId xmlns:p14="http://schemas.microsoft.com/office/powerpoint/2010/main" val="226850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32</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66675" y="2055554"/>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1026" name="Picture 2">
            <a:extLst>
              <a:ext uri="{FF2B5EF4-FFF2-40B4-BE49-F238E27FC236}">
                <a16:creationId xmlns:a16="http://schemas.microsoft.com/office/drawing/2014/main" id="{FE0401B0-5ECC-2614-F225-450A2BAD0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119" y="2720681"/>
            <a:ext cx="4071987" cy="4068000"/>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8B352C91-761E-6A66-E7DC-61A32790B10D}"/>
              </a:ext>
            </a:extLst>
          </p:cNvPr>
          <p:cNvPicPr>
            <a:picLocks noChangeAspect="1"/>
          </p:cNvPicPr>
          <p:nvPr/>
        </p:nvPicPr>
        <p:blipFill>
          <a:blip r:embed="rId4"/>
          <a:stretch>
            <a:fillRect/>
          </a:stretch>
        </p:blipFill>
        <p:spPr>
          <a:xfrm>
            <a:off x="5109703" y="2051591"/>
            <a:ext cx="6840000" cy="1333970"/>
          </a:xfrm>
          <a:prstGeom prst="rect">
            <a:avLst/>
          </a:prstGeom>
          <a:noFill/>
          <a:ln w="3175">
            <a:solidFill>
              <a:schemeClr val="tx1"/>
            </a:solidFill>
          </a:ln>
        </p:spPr>
      </p:pic>
      <p:pic>
        <p:nvPicPr>
          <p:cNvPr id="19" name="圖片 18">
            <a:extLst>
              <a:ext uri="{FF2B5EF4-FFF2-40B4-BE49-F238E27FC236}">
                <a16:creationId xmlns:a16="http://schemas.microsoft.com/office/drawing/2014/main" id="{06B1C803-8DF4-1625-F13A-7DD1ED434498}"/>
              </a:ext>
            </a:extLst>
          </p:cNvPr>
          <p:cNvPicPr>
            <a:picLocks noChangeAspect="1"/>
          </p:cNvPicPr>
          <p:nvPr/>
        </p:nvPicPr>
        <p:blipFill>
          <a:blip r:embed="rId5"/>
          <a:stretch>
            <a:fillRect/>
          </a:stretch>
        </p:blipFill>
        <p:spPr>
          <a:xfrm>
            <a:off x="5097644" y="3468230"/>
            <a:ext cx="6840000" cy="1594978"/>
          </a:xfrm>
          <a:prstGeom prst="rect">
            <a:avLst/>
          </a:prstGeom>
          <a:noFill/>
          <a:ln w="3175">
            <a:solidFill>
              <a:schemeClr val="tx1"/>
            </a:solidFill>
          </a:ln>
        </p:spPr>
      </p:pic>
      <p:pic>
        <p:nvPicPr>
          <p:cNvPr id="21" name="圖片 20">
            <a:extLst>
              <a:ext uri="{FF2B5EF4-FFF2-40B4-BE49-F238E27FC236}">
                <a16:creationId xmlns:a16="http://schemas.microsoft.com/office/drawing/2014/main" id="{75B42EBA-E758-DA43-CC9D-46F488F6DD8C}"/>
              </a:ext>
            </a:extLst>
          </p:cNvPr>
          <p:cNvPicPr>
            <a:picLocks noChangeAspect="1"/>
          </p:cNvPicPr>
          <p:nvPr/>
        </p:nvPicPr>
        <p:blipFill>
          <a:blip r:embed="rId6"/>
          <a:stretch>
            <a:fillRect/>
          </a:stretch>
        </p:blipFill>
        <p:spPr>
          <a:xfrm>
            <a:off x="5109703" y="5149513"/>
            <a:ext cx="6840000" cy="1489215"/>
          </a:xfrm>
          <a:prstGeom prst="rect">
            <a:avLst/>
          </a:prstGeom>
          <a:noFill/>
          <a:ln w="3175">
            <a:solidFill>
              <a:schemeClr val="tx1"/>
            </a:solidFill>
          </a:ln>
        </p:spPr>
      </p:pic>
    </p:spTree>
    <p:extLst>
      <p:ext uri="{BB962C8B-B14F-4D97-AF65-F5344CB8AC3E}">
        <p14:creationId xmlns:p14="http://schemas.microsoft.com/office/powerpoint/2010/main" val="322620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a:latin typeface="微軟正黑體" panose="020B0604030504040204" pitchFamily="34" charset="-120"/>
                <a:ea typeface="微軟正黑體" panose="020B0604030504040204" pitchFamily="34" charset="-120"/>
              </a:rPr>
              <a:t>評估模型</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a:t>
            </a:r>
            <a:r>
              <a:rPr lang="zh-TW" altLang="en-US" sz="3000" dirty="0">
                <a:ea typeface="微軟正黑體" panose="020B0604030504040204" pitchFamily="34" charset="-120"/>
              </a:rPr>
              <a:t>／</a:t>
            </a:r>
            <a:r>
              <a:rPr lang="en-US" altLang="zh-TW" sz="3000" dirty="0">
                <a:latin typeface="微軟正黑體" panose="020B0604030504040204" pitchFamily="34" charset="-120"/>
                <a:ea typeface="微軟正黑體" panose="020B0604030504040204" pitchFamily="34" charset="-120"/>
              </a:rPr>
              <a:t> Precision </a:t>
            </a:r>
            <a:r>
              <a:rPr lang="zh-TW" altLang="en-US" sz="3000" dirty="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r>
              <a:rPr lang="zh-TW" altLang="en-US" sz="3000" dirty="0">
                <a:latin typeface="微軟正黑體" panose="020B0604030504040204" pitchFamily="34" charset="-120"/>
                <a:ea typeface="微軟正黑體" panose="020B0604030504040204" pitchFamily="34" charset="-120"/>
              </a:rPr>
              <a:t> </a:t>
            </a:r>
            <a:r>
              <a:rPr lang="zh-TW" altLang="en-US" sz="3000" dirty="0">
                <a:ea typeface="微軟正黑體" panose="020B0604030504040204" pitchFamily="34" charset="-120"/>
              </a:rPr>
              <a:t>／</a:t>
            </a:r>
            <a:r>
              <a:rPr lang="en-US" altLang="zh-TW" sz="3000">
                <a:ea typeface="微軟正黑體" panose="020B0604030504040204" pitchFamily="34" charset="-120"/>
              </a:rPr>
              <a:t>F1 Score</a:t>
            </a:r>
            <a:r>
              <a:rPr lang="en-US" altLang="zh-TW" sz="3000">
                <a:latin typeface="微軟正黑體" panose="020B0604030504040204" pitchFamily="34" charset="-120"/>
                <a:ea typeface="微軟正黑體" panose="020B0604030504040204" pitchFamily="34" charset="-120"/>
              </a:rPr>
              <a:t> </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33</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2657464"/>
          </a:xfrm>
        </p:spPr>
        <p:txBody>
          <a:bodyPr>
            <a:normAutofit/>
          </a:bodyPr>
          <a:lstStyle/>
          <a:p>
            <a:r>
              <a:rPr lang="zh-TW" altLang="en-US" b="1" dirty="0">
                <a:ea typeface="微軟正黑體" panose="020B0604030504040204" pitchFamily="34" charset="-120"/>
              </a:rPr>
              <a:t>正確率 </a:t>
            </a:r>
            <a:r>
              <a:rPr lang="en-US" altLang="zh-TW" b="1" dirty="0">
                <a:ea typeface="微軟正黑體" panose="020B0604030504040204" pitchFamily="34" charset="-120"/>
              </a:rPr>
              <a:t>Accuracy</a:t>
            </a:r>
            <a:r>
              <a:rPr lang="zh-TW" altLang="en-US" dirty="0">
                <a:ea typeface="微軟正黑體" panose="020B0604030504040204" pitchFamily="34" charset="-120"/>
              </a:rPr>
              <a:t>：有多少比例的樣本預測對了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精確率 </a:t>
            </a:r>
            <a:r>
              <a:rPr lang="en-US" altLang="zh-TW" b="1" dirty="0">
                <a:ea typeface="微軟正黑體" panose="020B0604030504040204" pitchFamily="34" charset="-120"/>
              </a:rPr>
              <a:t>Precision</a:t>
            </a:r>
            <a:r>
              <a:rPr lang="zh-TW" altLang="en-US" dirty="0">
                <a:ea typeface="微軟正黑體" panose="020B0604030504040204" pitchFamily="34" charset="-120"/>
              </a:rPr>
              <a:t>：預測為正的樣本中有多少預測對了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召回率 </a:t>
            </a:r>
            <a:r>
              <a:rPr lang="en-US" altLang="zh-TW" b="1" dirty="0">
                <a:ea typeface="微軟正黑體" panose="020B0604030504040204" pitchFamily="34" charset="-120"/>
              </a:rPr>
              <a:t>Recall</a:t>
            </a:r>
            <a:r>
              <a:rPr lang="zh-TW" altLang="en-US" dirty="0">
                <a:ea typeface="微軟正黑體" panose="020B0604030504040204" pitchFamily="34" charset="-120"/>
              </a:rPr>
              <a:t>：真實正的樣本有多少被預測對了</a:t>
            </a:r>
            <a:endParaRPr lang="en-US" altLang="zh-TW" dirty="0">
              <a:ea typeface="微軟正黑體" panose="020B0604030504040204" pitchFamily="34" charset="-120"/>
            </a:endParaRPr>
          </a:p>
          <a:p>
            <a:r>
              <a:rPr lang="en-US" altLang="zh-TW" i="1" dirty="0">
                <a:solidFill>
                  <a:schemeClr val="bg2">
                    <a:lumMod val="75000"/>
                  </a:schemeClr>
                </a:solidFill>
                <a:ea typeface="微軟正黑體" panose="020B0604030504040204" pitchFamily="34" charset="-120"/>
              </a:rPr>
              <a:t>F</a:t>
            </a:r>
            <a:r>
              <a:rPr lang="el-GR" altLang="zh-TW" i="1" dirty="0">
                <a:solidFill>
                  <a:schemeClr val="bg2">
                    <a:lumMod val="75000"/>
                  </a:schemeClr>
                </a:solidFill>
                <a:ea typeface="微軟正黑體" panose="020B0604030504040204" pitchFamily="34" charset="-120"/>
              </a:rPr>
              <a:t>β_</a:t>
            </a:r>
            <a:r>
              <a:rPr lang="en-US" altLang="zh-TW" i="1" dirty="0">
                <a:solidFill>
                  <a:schemeClr val="bg2">
                    <a:lumMod val="75000"/>
                  </a:schemeClr>
                </a:solidFill>
                <a:ea typeface="微軟正黑體" panose="020B0604030504040204" pitchFamily="34" charset="-120"/>
              </a:rPr>
              <a:t>Score</a:t>
            </a:r>
            <a:r>
              <a:rPr lang="zh-TW" altLang="en-US" i="1" dirty="0">
                <a:solidFill>
                  <a:schemeClr val="bg2">
                    <a:lumMod val="75000"/>
                  </a:schemeClr>
                </a:solidFill>
                <a:ea typeface="微軟正黑體" panose="020B0604030504040204" pitchFamily="34" charset="-120"/>
              </a:rPr>
              <a:t>：綜合考量 </a:t>
            </a:r>
            <a:r>
              <a:rPr lang="en-US" altLang="zh-TW" i="1" dirty="0">
                <a:solidFill>
                  <a:schemeClr val="bg2">
                    <a:lumMod val="75000"/>
                  </a:schemeClr>
                </a:solidFill>
                <a:ea typeface="微軟正黑體" panose="020B0604030504040204" pitchFamily="34" charset="-120"/>
              </a:rPr>
              <a:t>Precision</a:t>
            </a:r>
            <a:r>
              <a:rPr lang="zh-TW" altLang="en-US" i="1" dirty="0">
                <a:solidFill>
                  <a:schemeClr val="bg2">
                    <a:lumMod val="75000"/>
                  </a:schemeClr>
                </a:solidFill>
                <a:ea typeface="微軟正黑體" panose="020B0604030504040204" pitchFamily="34" charset="-120"/>
              </a:rPr>
              <a:t>與</a:t>
            </a:r>
            <a:r>
              <a:rPr lang="en-US" altLang="zh-TW" i="1" dirty="0">
                <a:solidFill>
                  <a:schemeClr val="bg2">
                    <a:lumMod val="75000"/>
                  </a:schemeClr>
                </a:solidFill>
                <a:ea typeface="微軟正黑體" panose="020B0604030504040204" pitchFamily="34" charset="-120"/>
              </a:rPr>
              <a:t>Recall</a:t>
            </a:r>
          </a:p>
          <a:p>
            <a:r>
              <a:rPr lang="en-US" altLang="zh-TW" b="1" dirty="0">
                <a:ea typeface="微軟正黑體" panose="020B0604030504040204" pitchFamily="34" charset="-120"/>
              </a:rPr>
              <a:t>F1-Score</a:t>
            </a:r>
            <a:r>
              <a:rPr lang="zh-TW" altLang="en-US" dirty="0">
                <a:ea typeface="微軟正黑體" panose="020B0604030504040204" pitchFamily="34" charset="-120"/>
              </a:rPr>
              <a:t>：</a:t>
            </a:r>
            <a:r>
              <a:rPr lang="en-US" altLang="zh-TW" dirty="0">
                <a:ea typeface="微軟正黑體" panose="020B0604030504040204" pitchFamily="34" charset="-120"/>
              </a:rPr>
              <a:t>Precision</a:t>
            </a:r>
            <a:r>
              <a:rPr lang="zh-TW" altLang="en-US" dirty="0">
                <a:ea typeface="微軟正黑體" panose="020B0604030504040204" pitchFamily="34" charset="-120"/>
              </a:rPr>
              <a:t>與</a:t>
            </a:r>
            <a:r>
              <a:rPr lang="en-US" altLang="zh-TW" dirty="0">
                <a:ea typeface="微軟正黑體" panose="020B0604030504040204" pitchFamily="34" charset="-120"/>
              </a:rPr>
              <a:t>Recall</a:t>
            </a:r>
            <a:r>
              <a:rPr lang="zh-TW" altLang="en-US" dirty="0">
                <a:ea typeface="微軟正黑體" panose="020B0604030504040204" pitchFamily="34" charset="-120"/>
              </a:rPr>
              <a:t>同等重要</a:t>
            </a:r>
            <a:endParaRPr lang="en-US" altLang="zh-TW" dirty="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34</a:t>
            </a:fld>
            <a:endParaRPr lang="en-US" dirty="0"/>
          </a:p>
        </p:txBody>
      </p:sp>
      <p:sp>
        <p:nvSpPr>
          <p:cNvPr id="8" name="頁尾版面配置區 7">
            <a:extLst>
              <a:ext uri="{FF2B5EF4-FFF2-40B4-BE49-F238E27FC236}">
                <a16:creationId xmlns:a16="http://schemas.microsoft.com/office/drawing/2014/main" id="{5E41369F-1CC9-EAA9-A1DF-46499616E3CD}"/>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3074" name="Picture 2">
            <a:extLst>
              <a:ext uri="{FF2B5EF4-FFF2-40B4-BE49-F238E27FC236}">
                <a16:creationId xmlns:a16="http://schemas.microsoft.com/office/drawing/2014/main" id="{970E108C-D689-4A69-A586-41E41A44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164085"/>
            <a:ext cx="3874252" cy="295757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BDFCFD69-19C6-5B36-0B38-1692F0469EB2}"/>
              </a:ext>
            </a:extLst>
          </p:cNvPr>
          <p:cNvPicPr>
            <a:picLocks noChangeAspect="1"/>
          </p:cNvPicPr>
          <p:nvPr/>
        </p:nvPicPr>
        <p:blipFill>
          <a:blip r:embed="rId4"/>
          <a:stretch>
            <a:fillRect/>
          </a:stretch>
        </p:blipFill>
        <p:spPr>
          <a:xfrm>
            <a:off x="937845" y="4735506"/>
            <a:ext cx="4257194" cy="1573854"/>
          </a:xfrm>
          <a:prstGeom prst="rect">
            <a:avLst/>
          </a:prstGeom>
          <a:noFill/>
          <a:ln w="3175">
            <a:solidFill>
              <a:schemeClr val="tx1"/>
            </a:solidFill>
          </a:ln>
        </p:spPr>
      </p:pic>
    </p:spTree>
    <p:extLst>
      <p:ext uri="{BB962C8B-B14F-4D97-AF65-F5344CB8AC3E}">
        <p14:creationId xmlns:p14="http://schemas.microsoft.com/office/powerpoint/2010/main" val="243944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95644DFD-C94F-23CF-10FA-9C3D0B31FAF5}"/>
              </a:ext>
            </a:extLst>
          </p:cNvPr>
          <p:cNvPicPr>
            <a:picLocks noChangeAspect="1"/>
          </p:cNvPicPr>
          <p:nvPr/>
        </p:nvPicPr>
        <p:blipFill>
          <a:blip r:embed="rId3"/>
          <a:stretch>
            <a:fillRect/>
          </a:stretch>
        </p:blipFill>
        <p:spPr>
          <a:xfrm>
            <a:off x="6420482" y="4363768"/>
            <a:ext cx="5346693" cy="1883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05270"/>
            <a:ext cx="11245422" cy="2091592"/>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個；答錯</a:t>
            </a:r>
            <a:r>
              <a:rPr lang="en-US" altLang="zh-TW" dirty="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27/30 = 90%</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7752302" y="3848069"/>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866484" y="4928327"/>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23" name="圖片 22">
            <a:extLst>
              <a:ext uri="{FF2B5EF4-FFF2-40B4-BE49-F238E27FC236}">
                <a16:creationId xmlns:a16="http://schemas.microsoft.com/office/drawing/2014/main" id="{8DC4741B-470D-B431-254E-DAE6831461FD}"/>
              </a:ext>
            </a:extLst>
          </p:cNvPr>
          <p:cNvPicPr>
            <a:picLocks noChangeAspect="1"/>
          </p:cNvPicPr>
          <p:nvPr/>
        </p:nvPicPr>
        <p:blipFill>
          <a:blip r:embed="rId4"/>
          <a:stretch>
            <a:fillRect/>
          </a:stretch>
        </p:blipFill>
        <p:spPr>
          <a:xfrm>
            <a:off x="424825" y="3795996"/>
            <a:ext cx="5192735" cy="1555839"/>
          </a:xfrm>
          <a:prstGeom prst="rect">
            <a:avLst/>
          </a:prstGeom>
          <a:noFill/>
          <a:ln w="3175">
            <a:solidFill>
              <a:schemeClr val="tx1"/>
            </a:solidFill>
          </a:ln>
        </p:spPr>
      </p:pic>
    </p:spTree>
    <p:extLst>
      <p:ext uri="{BB962C8B-B14F-4D97-AF65-F5344CB8AC3E}">
        <p14:creationId xmlns:p14="http://schemas.microsoft.com/office/powerpoint/2010/main" val="218398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36</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422333555"/>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800" b="1"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800" b="1"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44046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9</a:t>
            </a:r>
            <a:r>
              <a:rPr lang="en-US" altLang="zh-TW" dirty="0">
                <a:ea typeface="微軟正黑體" panose="020B0604030504040204" pitchFamily="34" charset="-120"/>
              </a:rPr>
              <a:t> = 88.9%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80%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8</a:t>
            </a:r>
            <a:r>
              <a:rPr lang="en-US" altLang="zh-TW" dirty="0">
                <a:latin typeface="微軟正黑體" panose="020B0604030504040204" pitchFamily="34" charset="-120"/>
                <a:ea typeface="微軟正黑體" panose="020B0604030504040204" pitchFamily="34" charset="-120"/>
              </a:rPr>
              <a:t>4.2</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44889806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200" b="0"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6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727795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11</a:t>
            </a:r>
            <a:r>
              <a:rPr lang="en-US" altLang="zh-TW" dirty="0">
                <a:ea typeface="微軟正黑體" panose="020B0604030504040204" pitchFamily="34" charset="-120"/>
              </a:rPr>
              <a:t> = 81.8%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90%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85.7</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38</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123869546"/>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200" b="0"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8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2385855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Conclusion </a:t>
            </a:r>
            <a:r>
              <a:rPr lang="zh-TW" altLang="en-US" dirty="0">
                <a:latin typeface="微軟正黑體" panose="020B0604030504040204" pitchFamily="34" charset="-120"/>
                <a:ea typeface="微軟正黑體" panose="020B0604030504040204" pitchFamily="34" charset="-120"/>
              </a:rPr>
              <a:t>結論</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zh-TW" altLang="en-US" dirty="0"/>
              <a:t>隨意刪除資料欄位</a:t>
            </a:r>
            <a:endParaRPr lang="en-US" altLang="zh-TW" dirty="0"/>
          </a:p>
          <a:p>
            <a:pPr marL="0" indent="0">
              <a:buNone/>
            </a:pPr>
            <a:r>
              <a:rPr lang="zh-TW" altLang="en-US" dirty="0">
                <a:ea typeface="微軟正黑體" panose="020B0604030504040204" pitchFamily="34" charset="-120"/>
              </a:rPr>
              <a:t>→影響模型的準確度（僅使用</a:t>
            </a:r>
            <a:r>
              <a:rPr lang="en-US" altLang="zh-TW" dirty="0">
                <a:ea typeface="微軟正黑體" panose="020B0604030504040204" pitchFamily="34" charset="-120"/>
              </a:rPr>
              <a:t>Sepal</a:t>
            </a:r>
            <a:r>
              <a:rPr lang="zh-TW" altLang="en-US" dirty="0">
                <a:ea typeface="微軟正黑體" panose="020B0604030504040204" pitchFamily="34" charset="-120"/>
              </a:rPr>
              <a:t>，準確度些許下降）。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簡單的問題</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 使用複雜的模型， 效果並沒有較好</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參數應如何設定才會得到最高準確率？</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（試圖利用 </a:t>
            </a:r>
            <a:r>
              <a:rPr lang="en-US" altLang="zh-TW" dirty="0" err="1">
                <a:ea typeface="微軟正黑體" panose="020B0604030504040204" pitchFamily="34" charset="-120"/>
              </a:rPr>
              <a:t>GridSearchCV</a:t>
            </a:r>
            <a:r>
              <a:rPr lang="zh-TW" altLang="en-US" dirty="0">
                <a:ea typeface="微軟正黑體" panose="020B0604030504040204" pitchFamily="34" charset="-120"/>
              </a:rPr>
              <a:t>貪婪演算法 或 迭代方式 尋找）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39</a:t>
            </a:fld>
            <a:endParaRPr lang="en-US" dirty="0"/>
          </a:p>
        </p:txBody>
      </p:sp>
    </p:spTree>
    <p:extLst>
      <p:ext uri="{BB962C8B-B14F-4D97-AF65-F5344CB8AC3E}">
        <p14:creationId xmlns:p14="http://schemas.microsoft.com/office/powerpoint/2010/main" val="9240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 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讚美感謝主</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榮耀歸神</a:t>
            </a: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隱藏層 </a:t>
            </a:r>
            <a:r>
              <a:rPr lang="en-US" altLang="zh-TW" dirty="0">
                <a:latin typeface="微軟正黑體" panose="020B0604030504040204" pitchFamily="34" charset="-120"/>
                <a:ea typeface="微軟正黑體" panose="020B0604030504040204" pitchFamily="34" charset="-120"/>
              </a:rPr>
              <a:t>First Layer </a:t>
            </a:r>
            <a:r>
              <a:rPr lang="zh-TW" altLang="en-US" dirty="0">
                <a:latin typeface="微軟正黑體" panose="020B0604030504040204" pitchFamily="34" charset="-120"/>
                <a:ea typeface="微軟正黑體" panose="020B0604030504040204" pitchFamily="34" charset="-120"/>
              </a:rPr>
              <a:t>示意圖</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41</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246993" y="359559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258975" y="512978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357351" y="2198037"/>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5" name="箭號: 向右 14">
            <a:extLst>
              <a:ext uri="{FF2B5EF4-FFF2-40B4-BE49-F238E27FC236}">
                <a16:creationId xmlns:a16="http://schemas.microsoft.com/office/drawing/2014/main" id="{24A1CCB0-AD95-38DC-03EC-E9A3755AED2A}"/>
              </a:ext>
            </a:extLst>
          </p:cNvPr>
          <p:cNvSpPr/>
          <p:nvPr/>
        </p:nvSpPr>
        <p:spPr>
          <a:xfrm>
            <a:off x="3191781" y="2954782"/>
            <a:ext cx="788276" cy="1850555"/>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B1E83FCA-4FEF-CBAD-B0F1-D50EDBB32737}"/>
              </a:ext>
            </a:extLst>
          </p:cNvPr>
          <p:cNvSpPr/>
          <p:nvPr/>
        </p:nvSpPr>
        <p:spPr>
          <a:xfrm>
            <a:off x="5938344" y="2179126"/>
            <a:ext cx="5738649" cy="2626211"/>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00919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Setosa</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50DCB333-073F-8932-CACC-5783347F7F06}"/>
              </a:ext>
            </a:extLst>
          </p:cNvPr>
          <p:cNvSpPr txBox="1"/>
          <p:nvPr/>
        </p:nvSpPr>
        <p:spPr>
          <a:xfrm>
            <a:off x="9556006" y="2395642"/>
            <a:ext cx="1791698" cy="707886"/>
          </a:xfrm>
          <a:prstGeom prst="rect">
            <a:avLst/>
          </a:prstGeom>
          <a:noFill/>
        </p:spPr>
        <p:txBody>
          <a:bodyPr wrap="square">
            <a:spAutoFit/>
          </a:bodyPr>
          <a:lstStyle/>
          <a:p>
            <a:pPr algn="r"/>
            <a:r>
              <a:rPr lang="pl-PL" altLang="zh-TW" sz="2000" dirty="0">
                <a:latin typeface="微軟正黑體" panose="020B0604030504040204" pitchFamily="34" charset="-120"/>
                <a:ea typeface="微軟正黑體" panose="020B0604030504040204" pitchFamily="34" charset="-120"/>
              </a:rPr>
              <a:t>(W1,W2,W0)  (X1,X2,X0)</a:t>
            </a:r>
            <a:endParaRPr lang="en-US" altLang="zh-TW" sz="20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B63D5F1D-5ED5-BAFB-2810-413B92B008C0}"/>
              </a:ext>
            </a:extLst>
          </p:cNvPr>
          <p:cNvSpPr>
            <a:spLocks noGrp="1"/>
          </p:cNvSpPr>
          <p:nvPr>
            <p:ph type="sldNum" sz="quarter" idx="12"/>
          </p:nvPr>
        </p:nvSpPr>
        <p:spPr/>
        <p:txBody>
          <a:bodyPr/>
          <a:lstStyle/>
          <a:p>
            <a:fld id="{B2DC25EE-239B-4C5F-AAD1-255A7D5F1EE2}" type="slidenum">
              <a:rPr lang="en-US" smtClean="0"/>
              <a:t>42</a:t>
            </a:fld>
            <a:endParaRPr lang="en-US" dirty="0"/>
          </a:p>
        </p:txBody>
      </p:sp>
      <p:sp>
        <p:nvSpPr>
          <p:cNvPr id="6" name="頁尾版面配置區 5">
            <a:extLst>
              <a:ext uri="{FF2B5EF4-FFF2-40B4-BE49-F238E27FC236}">
                <a16:creationId xmlns:a16="http://schemas.microsoft.com/office/drawing/2014/main" id="{D7F6CA80-3877-7948-1D77-E3F73197996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Picture 2" descr="414,054 Return Images, Stock Photos &amp; Vectors | Shutterstock">
            <a:hlinkClick r:id="rId3" action="ppaction://hlinksldjump"/>
            <a:extLst>
              <a:ext uri="{FF2B5EF4-FFF2-40B4-BE49-F238E27FC236}">
                <a16:creationId xmlns:a16="http://schemas.microsoft.com/office/drawing/2014/main" id="{EFEFA210-8E88-9C8C-7025-80BCE19322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80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418070"/>
          </a:xfrm>
        </p:spPr>
        <p:txBody>
          <a:bodyPr>
            <a:normAutofit/>
          </a:bodyPr>
          <a:lstStyle/>
          <a:p>
            <a:r>
              <a:rPr lang="en-US" altLang="zh-TW" dirty="0">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a:latin typeface="微軟正黑體" panose="020B0604030504040204" pitchFamily="34" charset="-120"/>
                <a:ea typeface="微軟正黑體" panose="020B0604030504040204" pitchFamily="34" charset="-120"/>
              </a:rPr>
              <a:t>Iters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結果：很快就找到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w4=np.array[-1.71,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432" y="2245489"/>
            <a:ext cx="5138938" cy="3950216"/>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8F25729C-4648-E333-FDF5-24A35B243CF1}"/>
              </a:ext>
            </a:extLst>
          </p:cNvPr>
          <p:cNvSpPr>
            <a:spLocks noGrp="1"/>
          </p:cNvSpPr>
          <p:nvPr>
            <p:ph type="sldNum" sz="quarter" idx="12"/>
          </p:nvPr>
        </p:nvSpPr>
        <p:spPr/>
        <p:txBody>
          <a:bodyPr/>
          <a:lstStyle/>
          <a:p>
            <a:fld id="{B2DC25EE-239B-4C5F-AAD1-255A7D5F1EE2}" type="slidenum">
              <a:rPr lang="en-US" smtClean="0"/>
              <a:t>43</a:t>
            </a:fld>
            <a:endParaRPr lang="en-US" dirty="0"/>
          </a:p>
        </p:txBody>
      </p:sp>
      <p:sp>
        <p:nvSpPr>
          <p:cNvPr id="6" name="頁尾版面配置區 5">
            <a:extLst>
              <a:ext uri="{FF2B5EF4-FFF2-40B4-BE49-F238E27FC236}">
                <a16:creationId xmlns:a16="http://schemas.microsoft.com/office/drawing/2014/main" id="{6B1145A4-6EA7-6CDA-954F-D084C42DE9C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98943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r>
              <a:rPr lang="en-US" altLang="zh-TW" dirty="0">
                <a:latin typeface="微軟正黑體" panose="020B0604030504040204" pitchFamily="34" charset="-120"/>
                <a:ea typeface="微軟正黑體" panose="020B0604030504040204" pitchFamily="34" charset="-120"/>
              </a:rPr>
              <a:t>Iters =1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w=[-2.47 -2.85  5.7 ]</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6790580" y="2056302"/>
            <a:ext cx="522274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latin typeface="微軟正黑體" panose="020B0604030504040204" pitchFamily="34" charset="-120"/>
                <a:ea typeface="微軟正黑體" panose="020B0604030504040204" pitchFamily="34" charset="-120"/>
              </a:rPr>
              <a:t>Iters =2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w=[-1.71  -2.945  7.6 ]</a:t>
            </a: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689131"/>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D2FC419D-F4F7-4B4C-E636-56FC15AA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84" y="2627585"/>
            <a:ext cx="4197657" cy="3600000"/>
          </a:xfrm>
          <a:prstGeom prst="rect">
            <a:avLst/>
          </a:prstGeom>
          <a:noFill/>
          <a:ln w="3175">
            <a:solidFill>
              <a:schemeClr val="tx1"/>
            </a:solidFill>
          </a:ln>
        </p:spPr>
      </p:pic>
      <p:pic>
        <p:nvPicPr>
          <p:cNvPr id="11" name="圖片 10" descr="一張含有 圖表 的圖片&#10;&#10;自動產生的描述">
            <a:extLst>
              <a:ext uri="{FF2B5EF4-FFF2-40B4-BE49-F238E27FC236}">
                <a16:creationId xmlns:a16="http://schemas.microsoft.com/office/drawing/2014/main" id="{441405BB-A5BC-8FF3-917A-A02994A11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216" y="2627585"/>
            <a:ext cx="4197657" cy="3600000"/>
          </a:xfrm>
          <a:prstGeom prst="rect">
            <a:avLst/>
          </a:prstGeom>
          <a:noFill/>
          <a:ln w="3175">
            <a:solidFill>
              <a:schemeClr val="tx1"/>
            </a:solidFill>
          </a:ln>
        </p:spPr>
      </p:pic>
      <p:sp>
        <p:nvSpPr>
          <p:cNvPr id="12" name="內容版面配置區 3">
            <a:extLst>
              <a:ext uri="{FF2B5EF4-FFF2-40B4-BE49-F238E27FC236}">
                <a16:creationId xmlns:a16="http://schemas.microsoft.com/office/drawing/2014/main" id="{02A0B3B4-1E37-FAA9-4FDC-A2A8A07F43A4}"/>
              </a:ext>
            </a:extLst>
          </p:cNvPr>
          <p:cNvSpPr txBox="1">
            <a:spLocks/>
          </p:cNvSpPr>
          <p:nvPr/>
        </p:nvSpPr>
        <p:spPr>
          <a:xfrm>
            <a:off x="578734"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(-2.47x1)+(-2.85x2)+5.7</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23EC30C-CC51-D18B-6DEC-1010AF8D75F9}"/>
              </a:ext>
            </a:extLst>
          </p:cNvPr>
          <p:cNvSpPr txBox="1">
            <a:spLocks/>
          </p:cNvSpPr>
          <p:nvPr/>
        </p:nvSpPr>
        <p:spPr>
          <a:xfrm>
            <a:off x="1294783" y="3205125"/>
            <a:ext cx="1038514"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(0, 2.0)</a:t>
            </a:r>
            <a:endParaRPr lang="zh-TW" altLang="en-US" sz="2000" dirty="0">
              <a:latin typeface="微軟正黑體" panose="020B0604030504040204" pitchFamily="34" charset="-120"/>
              <a:ea typeface="微軟正黑體" panose="020B0604030504040204" pitchFamily="34" charset="-120"/>
            </a:endParaRPr>
          </a:p>
        </p:txBody>
      </p:sp>
      <p:sp>
        <p:nvSpPr>
          <p:cNvPr id="14" name="內容版面配置區 3">
            <a:extLst>
              <a:ext uri="{FF2B5EF4-FFF2-40B4-BE49-F238E27FC236}">
                <a16:creationId xmlns:a16="http://schemas.microsoft.com/office/drawing/2014/main" id="{72A437AF-52D5-D0D0-0CD1-24E6BF77BB11}"/>
              </a:ext>
            </a:extLst>
          </p:cNvPr>
          <p:cNvSpPr txBox="1">
            <a:spLocks/>
          </p:cNvSpPr>
          <p:nvPr/>
        </p:nvSpPr>
        <p:spPr>
          <a:xfrm>
            <a:off x="2081658" y="5359216"/>
            <a:ext cx="1476708" cy="48400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(2.31, 0)</a:t>
            </a:r>
            <a:endParaRPr lang="zh-TW" altLang="en-US" sz="2000" dirty="0">
              <a:latin typeface="微軟正黑體" panose="020B0604030504040204" pitchFamily="34" charset="-120"/>
              <a:ea typeface="微軟正黑體" panose="020B0604030504040204" pitchFamily="34" charset="-120"/>
            </a:endParaRPr>
          </a:p>
        </p:txBody>
      </p:sp>
      <p:sp>
        <p:nvSpPr>
          <p:cNvPr id="15" name="內容版面配置區 3">
            <a:extLst>
              <a:ext uri="{FF2B5EF4-FFF2-40B4-BE49-F238E27FC236}">
                <a16:creationId xmlns:a16="http://schemas.microsoft.com/office/drawing/2014/main" id="{2395C263-1999-1298-3937-908E0D31A832}"/>
              </a:ext>
            </a:extLst>
          </p:cNvPr>
          <p:cNvSpPr txBox="1">
            <a:spLocks/>
          </p:cNvSpPr>
          <p:nvPr/>
        </p:nvSpPr>
        <p:spPr>
          <a:xfrm>
            <a:off x="6790580"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(-1.71x1)+(-2.945x2)+7.6</a:t>
            </a:r>
            <a:endParaRPr lang="zh-TW" altLang="en-US" dirty="0">
              <a:latin typeface="微軟正黑體" panose="020B0604030504040204" pitchFamily="34" charset="-120"/>
              <a:ea typeface="微軟正黑體" panose="020B0604030504040204" pitchFamily="34" charset="-120"/>
            </a:endParaRPr>
          </a:p>
        </p:txBody>
      </p:sp>
      <p:sp>
        <p:nvSpPr>
          <p:cNvPr id="16" name="內容版面配置區 3">
            <a:extLst>
              <a:ext uri="{FF2B5EF4-FFF2-40B4-BE49-F238E27FC236}">
                <a16:creationId xmlns:a16="http://schemas.microsoft.com/office/drawing/2014/main" id="{1E8A2D3C-4EFB-6C05-C924-B4732C7FFB37}"/>
              </a:ext>
            </a:extLst>
          </p:cNvPr>
          <p:cNvSpPr txBox="1">
            <a:spLocks/>
          </p:cNvSpPr>
          <p:nvPr/>
        </p:nvSpPr>
        <p:spPr>
          <a:xfrm>
            <a:off x="7564203" y="2803407"/>
            <a:ext cx="1243465" cy="538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(0, 2.58)</a:t>
            </a:r>
            <a:endParaRPr lang="zh-TW" altLang="en-US" sz="2000" dirty="0">
              <a:latin typeface="微軟正黑體" panose="020B0604030504040204" pitchFamily="34" charset="-120"/>
              <a:ea typeface="微軟正黑體" panose="020B0604030504040204" pitchFamily="34" charset="-120"/>
            </a:endParaRPr>
          </a:p>
        </p:txBody>
      </p:sp>
      <p:sp>
        <p:nvSpPr>
          <p:cNvPr id="17" name="內容版面配置區 3">
            <a:extLst>
              <a:ext uri="{FF2B5EF4-FFF2-40B4-BE49-F238E27FC236}">
                <a16:creationId xmlns:a16="http://schemas.microsoft.com/office/drawing/2014/main" id="{4CB7C994-B49E-99F9-7CB3-A57D53E30656}"/>
              </a:ext>
            </a:extLst>
          </p:cNvPr>
          <p:cNvSpPr txBox="1">
            <a:spLocks/>
          </p:cNvSpPr>
          <p:nvPr/>
        </p:nvSpPr>
        <p:spPr>
          <a:xfrm>
            <a:off x="9201923" y="5411073"/>
            <a:ext cx="1243465" cy="4321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(4.44, 0)</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E12DC3E0-2470-0A56-6BE9-93D423422E79}"/>
              </a:ext>
            </a:extLst>
          </p:cNvPr>
          <p:cNvSpPr txBox="1"/>
          <p:nvPr/>
        </p:nvSpPr>
        <p:spPr>
          <a:xfrm>
            <a:off x="1115568" y="1528162"/>
            <a:ext cx="2681609" cy="400110"/>
          </a:xfrm>
          <a:prstGeom prst="rect">
            <a:avLst/>
          </a:prstGeom>
          <a:noFill/>
        </p:spPr>
        <p:txBody>
          <a:bodyPr wrap="square">
            <a:spAutoFit/>
          </a:bodyPr>
          <a:lstStyle/>
          <a:p>
            <a:r>
              <a:rPr lang="en-US" altLang="zh-TW" sz="2000" dirty="0">
                <a:latin typeface="微軟正黑體" panose="020B0604030504040204" pitchFamily="34" charset="-120"/>
                <a:ea typeface="微軟正黑體" panose="020B0604030504040204" pitchFamily="34" charset="-120"/>
              </a:rPr>
              <a:t>Setosa</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；其他為</a:t>
            </a:r>
            <a:r>
              <a:rPr lang="en-US" altLang="zh-TW" sz="2000" dirty="0">
                <a:latin typeface="微軟正黑體" panose="020B0604030504040204" pitchFamily="34" charset="-120"/>
                <a:ea typeface="微軟正黑體" panose="020B0604030504040204" pitchFamily="34" charset="-120"/>
              </a:rPr>
              <a:t>0</a:t>
            </a:r>
          </a:p>
        </p:txBody>
      </p:sp>
    </p:spTree>
    <p:extLst>
      <p:ext uri="{BB962C8B-B14F-4D97-AF65-F5344CB8AC3E}">
        <p14:creationId xmlns:p14="http://schemas.microsoft.com/office/powerpoint/2010/main" val="462857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較難區分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 分為三階段調整權重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第二階段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w300=[-1.42 -5.81 16.  ]</a:t>
            </a:r>
            <a:r>
              <a:rPr lang="zh-TW" altLang="en-US"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Learning Rate = 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第三階段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w600=[-1.872 -4.205 16.08 ]</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最終權重 </a:t>
            </a:r>
            <a:r>
              <a:rPr lang="en-US" altLang="zh-TW" dirty="0">
                <a:latin typeface="微軟正黑體" panose="020B0604030504040204" pitchFamily="34" charset="-120"/>
                <a:ea typeface="微軟正黑體" panose="020B0604030504040204" pitchFamily="34" charset="-120"/>
              </a:rPr>
              <a:t>w900=[-1.8486 -4.1222 16.074 ]</a:t>
            </a: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45</a:t>
            </a:fld>
            <a:endParaRPr lang="en-US" dirty="0"/>
          </a:p>
        </p:txBody>
      </p:sp>
    </p:spTree>
    <p:extLst>
      <p:ext uri="{BB962C8B-B14F-4D97-AF65-F5344CB8AC3E}">
        <p14:creationId xmlns:p14="http://schemas.microsoft.com/office/powerpoint/2010/main" val="178881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263172" y="2159577"/>
            <a:ext cx="3657188" cy="1239354"/>
          </a:xfrm>
        </p:spPr>
        <p:txBody>
          <a:bodyPr>
            <a:noAutofit/>
          </a:bodyPr>
          <a:lstStyle/>
          <a:p>
            <a:r>
              <a:rPr lang="en-US" altLang="zh-TW" sz="1800" dirty="0">
                <a:latin typeface="微軟正黑體" panose="020B0604030504040204" pitchFamily="34" charset="-120"/>
                <a:ea typeface="微軟正黑體" panose="020B0604030504040204" pitchFamily="34" charset="-120"/>
              </a:rPr>
              <a:t>Iters =300</a:t>
            </a:r>
          </a:p>
          <a:p>
            <a:r>
              <a:rPr lang="en-US" altLang="zh-TW" sz="1800" dirty="0">
                <a:latin typeface="微軟正黑體" panose="020B0604030504040204" pitchFamily="34" charset="-120"/>
                <a:ea typeface="微軟正黑體" panose="020B0604030504040204" pitchFamily="34" charset="-120"/>
              </a:rPr>
              <a:t>w=[-1.42 -5.81 16.  ] </a:t>
            </a:r>
          </a:p>
          <a:p>
            <a:r>
              <a:rPr lang="en-US" altLang="zh-TW" sz="1800" dirty="0">
                <a:latin typeface="微軟正黑體" panose="020B0604030504040204" pitchFamily="34" charset="-120"/>
                <a:ea typeface="微軟正黑體" panose="020B0604030504040204" pitchFamily="34" charset="-120"/>
              </a:rPr>
              <a:t>Y = (-1.42x1)+(-5.81x2)+16.0</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363500" y="2159577"/>
            <a:ext cx="3803039" cy="12393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=600</a:t>
            </a:r>
          </a:p>
          <a:p>
            <a:r>
              <a:rPr lang="en-US" altLang="zh-TW" sz="1800" dirty="0">
                <a:latin typeface="微軟正黑體" panose="020B0604030504040204" pitchFamily="34" charset="-120"/>
                <a:ea typeface="微軟正黑體" panose="020B0604030504040204" pitchFamily="34" charset="-120"/>
              </a:rPr>
              <a:t>W=[-1.872 -4.205 16.08 ]</a:t>
            </a:r>
          </a:p>
          <a:p>
            <a:r>
              <a:rPr lang="en-US" altLang="zh-TW" sz="1800" dirty="0">
                <a:latin typeface="微軟正黑體" panose="020B0604030504040204" pitchFamily="34" charset="-120"/>
                <a:ea typeface="微軟正黑體" panose="020B0604030504040204" pitchFamily="34" charset="-120"/>
              </a:rPr>
              <a:t>Y = (-1.87x1)+(-4.21x2)+16.08</a:t>
            </a:r>
            <a:endParaRPr lang="zh-TW" altLang="en-US" sz="1800" dirty="0">
              <a:latin typeface="微軟正黑體" panose="020B0604030504040204" pitchFamily="34" charset="-120"/>
              <a:ea typeface="微軟正黑體" panose="020B0604030504040204" pitchFamily="34" charset="-120"/>
            </a:endParaRP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376745" y="2159577"/>
            <a:ext cx="3720662" cy="12393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=900</a:t>
            </a:r>
          </a:p>
          <a:p>
            <a:r>
              <a:rPr lang="en-US" altLang="zh-TW" sz="1800" dirty="0">
                <a:latin typeface="微軟正黑體" panose="020B0604030504040204" pitchFamily="34" charset="-120"/>
                <a:ea typeface="微軟正黑體" panose="020B0604030504040204" pitchFamily="34" charset="-120"/>
              </a:rPr>
              <a:t>w=[-1.8486 -4.1222 16.074 ]</a:t>
            </a:r>
          </a:p>
          <a:p>
            <a:r>
              <a:rPr lang="en-US" altLang="zh-TW" sz="1800" dirty="0">
                <a:latin typeface="微軟正黑體" panose="020B0604030504040204" pitchFamily="34" charset="-120"/>
                <a:ea typeface="微軟正黑體" panose="020B0604030504040204" pitchFamily="34" charset="-120"/>
              </a:rPr>
              <a:t>Y = (-1.85x1)+(-4.12x2)+16.07</a:t>
            </a:r>
            <a:endParaRPr lang="zh-TW" altLang="en-US" sz="1800" dirty="0">
              <a:latin typeface="微軟正黑體" panose="020B0604030504040204" pitchFamily="34" charset="-120"/>
              <a:ea typeface="微軟正黑體" panose="020B0604030504040204" pitchFamily="34" charset="-120"/>
            </a:endParaRPr>
          </a:p>
          <a:p>
            <a:endParaRPr lang="zh-TW" altLang="en-US" sz="1800" dirty="0">
              <a:latin typeface="微軟正黑體" panose="020B0604030504040204" pitchFamily="34" charset="-120"/>
              <a:ea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496C5156-0654-9A86-9F11-2F4E70CD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73" y="3429000"/>
            <a:ext cx="3465000" cy="2880000"/>
          </a:xfrm>
          <a:prstGeom prst="rect">
            <a:avLst/>
          </a:prstGeom>
          <a:noFill/>
          <a:ln w="3175">
            <a:solidFill>
              <a:schemeClr val="tx1"/>
            </a:solidFill>
          </a:ln>
        </p:spPr>
      </p:pic>
      <p:pic>
        <p:nvPicPr>
          <p:cNvPr id="8" name="圖片 7" descr="一張含有 圖表 的圖片&#10;&#10;自動產生的描述">
            <a:extLst>
              <a:ext uri="{FF2B5EF4-FFF2-40B4-BE49-F238E27FC236}">
                <a16:creationId xmlns:a16="http://schemas.microsoft.com/office/drawing/2014/main" id="{FD943A76-128B-A38A-6BB3-E7A49109A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500" y="3429000"/>
            <a:ext cx="3465000" cy="2880000"/>
          </a:xfrm>
          <a:prstGeom prst="rect">
            <a:avLst/>
          </a:prstGeom>
          <a:noFill/>
          <a:ln w="3175">
            <a:solidFill>
              <a:schemeClr val="tx1"/>
            </a:solidFill>
          </a:ln>
        </p:spPr>
      </p:pic>
      <p:pic>
        <p:nvPicPr>
          <p:cNvPr id="10" name="圖片 9" descr="一張含有 圖表 的圖片&#10;&#10;自動產生的描述">
            <a:extLst>
              <a:ext uri="{FF2B5EF4-FFF2-40B4-BE49-F238E27FC236}">
                <a16:creationId xmlns:a16="http://schemas.microsoft.com/office/drawing/2014/main" id="{42BBD480-FE50-2F35-6A01-5A2FF9362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745" y="3429000"/>
            <a:ext cx="3465000" cy="2880000"/>
          </a:xfrm>
          <a:prstGeom prst="rect">
            <a:avLst/>
          </a:prstGeom>
          <a:noFill/>
          <a:ln w="3175">
            <a:solidFill>
              <a:schemeClr val="tx1"/>
            </a:solidFill>
          </a:ln>
        </p:spPr>
      </p:pic>
      <p:sp>
        <p:nvSpPr>
          <p:cNvPr id="11" name="內容版面配置區 3">
            <a:extLst>
              <a:ext uri="{FF2B5EF4-FFF2-40B4-BE49-F238E27FC236}">
                <a16:creationId xmlns:a16="http://schemas.microsoft.com/office/drawing/2014/main" id="{FEBB1A08-B7C8-E7AD-29AF-E639BB3B3955}"/>
              </a:ext>
            </a:extLst>
          </p:cNvPr>
          <p:cNvSpPr txBox="1">
            <a:spLocks/>
          </p:cNvSpPr>
          <p:nvPr/>
        </p:nvSpPr>
        <p:spPr>
          <a:xfrm>
            <a:off x="263172"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(11.27, 0)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(0, 2.75)</a:t>
            </a:r>
            <a:endParaRPr lang="zh-TW" altLang="en-US" sz="2000" dirty="0">
              <a:latin typeface="微軟正黑體" panose="020B0604030504040204" pitchFamily="34" charset="-120"/>
              <a:ea typeface="微軟正黑體" panose="020B0604030504040204" pitchFamily="34" charset="-120"/>
            </a:endParaRPr>
          </a:p>
        </p:txBody>
      </p:sp>
      <p:sp>
        <p:nvSpPr>
          <p:cNvPr id="12" name="內容版面配置區 3">
            <a:extLst>
              <a:ext uri="{FF2B5EF4-FFF2-40B4-BE49-F238E27FC236}">
                <a16:creationId xmlns:a16="http://schemas.microsoft.com/office/drawing/2014/main" id="{D843C452-373E-B782-FC80-4832E68201CC}"/>
              </a:ext>
            </a:extLst>
          </p:cNvPr>
          <p:cNvSpPr txBox="1">
            <a:spLocks/>
          </p:cNvSpPr>
          <p:nvPr/>
        </p:nvSpPr>
        <p:spPr>
          <a:xfrm>
            <a:off x="4363501"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(8.59, 0)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(0, 3.82)</a:t>
            </a:r>
            <a:endParaRPr lang="zh-TW" altLang="en-US" sz="2000"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F029837-7BBD-59D7-92F4-5B2F0B6370E5}"/>
              </a:ext>
            </a:extLst>
          </p:cNvPr>
          <p:cNvSpPr txBox="1">
            <a:spLocks/>
          </p:cNvSpPr>
          <p:nvPr/>
        </p:nvSpPr>
        <p:spPr>
          <a:xfrm>
            <a:off x="8376745" y="6310326"/>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(0, 3.9)</a:t>
            </a:r>
            <a:endParaRPr lang="zh-TW" altLang="en-US" sz="2000"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399E34F6-DE10-8A4A-8A00-B55CAB33838F}"/>
              </a:ext>
            </a:extLst>
          </p:cNvPr>
          <p:cNvSpPr>
            <a:spLocks noGrp="1"/>
          </p:cNvSpPr>
          <p:nvPr>
            <p:ph type="sldNum" sz="quarter" idx="12"/>
          </p:nvPr>
        </p:nvSpPr>
        <p:spPr/>
        <p:txBody>
          <a:bodyPr/>
          <a:lstStyle/>
          <a:p>
            <a:fld id="{B2DC25EE-239B-4C5F-AAD1-255A7D5F1EE2}" type="slidenum">
              <a:rPr lang="en-US" smtClean="0"/>
              <a:t>46</a:t>
            </a:fld>
            <a:endParaRPr lang="en-US" dirty="0"/>
          </a:p>
        </p:txBody>
      </p:sp>
    </p:spTree>
    <p:extLst>
      <p:ext uri="{BB962C8B-B14F-4D97-AF65-F5344CB8AC3E}">
        <p14:creationId xmlns:p14="http://schemas.microsoft.com/office/powerpoint/2010/main" val="1439721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93192" y="2101831"/>
            <a:ext cx="3395074" cy="777924"/>
          </a:xfrm>
        </p:spPr>
        <p:txBody>
          <a:bodyPr>
            <a:noAutofit/>
          </a:bodyPr>
          <a:lstStyle/>
          <a:p>
            <a:r>
              <a:rPr lang="zh-TW" altLang="en-US" sz="3000" dirty="0">
                <a:latin typeface="微軟正黑體" panose="020B0604030504040204" pitchFamily="34" charset="-120"/>
                <a:ea typeface="微軟正黑體" panose="020B0604030504040204" pitchFamily="34" charset="-120"/>
              </a:rPr>
              <a:t>第一批次訓練</a:t>
            </a: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174004" y="2107086"/>
            <a:ext cx="3465001" cy="76741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第二批次訓練</a:t>
            </a: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288126" y="2096575"/>
            <a:ext cx="3402118" cy="77792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第三批次訓練</a:t>
            </a:r>
          </a:p>
        </p:txBody>
      </p:sp>
      <p:pic>
        <p:nvPicPr>
          <p:cNvPr id="6" name="圖片 5" descr="一張含有 圖表 的圖片&#10;&#10;自動產生的描述">
            <a:extLst>
              <a:ext uri="{FF2B5EF4-FFF2-40B4-BE49-F238E27FC236}">
                <a16:creationId xmlns:a16="http://schemas.microsoft.com/office/drawing/2014/main" id="{E81A12D6-0AE3-6D31-5EE5-23EDDC696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6" y="2874499"/>
            <a:ext cx="3746666" cy="2880000"/>
          </a:xfrm>
          <a:prstGeom prst="rect">
            <a:avLst/>
          </a:prstGeom>
          <a:noFill/>
          <a:ln w="3175">
            <a:solidFill>
              <a:schemeClr val="tx1"/>
            </a:solidFill>
          </a:ln>
        </p:spPr>
      </p:pic>
      <p:pic>
        <p:nvPicPr>
          <p:cNvPr id="14" name="圖片 13" descr="一張含有 圖表 的圖片&#10;&#10;自動產生的描述">
            <a:extLst>
              <a:ext uri="{FF2B5EF4-FFF2-40B4-BE49-F238E27FC236}">
                <a16:creationId xmlns:a16="http://schemas.microsoft.com/office/drawing/2014/main" id="{BFD56ABD-C8A0-3301-DF54-636AAEF5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004" y="2874499"/>
            <a:ext cx="3840000" cy="2880000"/>
          </a:xfrm>
          <a:prstGeom prst="rect">
            <a:avLst/>
          </a:prstGeom>
          <a:noFill/>
          <a:ln w="3175">
            <a:solidFill>
              <a:schemeClr val="tx1"/>
            </a:solidFill>
          </a:ln>
        </p:spPr>
      </p:pic>
      <p:pic>
        <p:nvPicPr>
          <p:cNvPr id="16" name="圖片 15" descr="一張含有 圖表 的圖片&#10;&#10;自動產生的描述">
            <a:extLst>
              <a:ext uri="{FF2B5EF4-FFF2-40B4-BE49-F238E27FC236}">
                <a16:creationId xmlns:a16="http://schemas.microsoft.com/office/drawing/2014/main" id="{91E4C306-B791-2725-0D4C-6DD38E07E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126" y="2874499"/>
            <a:ext cx="3780000" cy="2880000"/>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78090CAB-0126-2628-A5EF-F4F5AE6BDCF2}"/>
              </a:ext>
            </a:extLst>
          </p:cNvPr>
          <p:cNvSpPr>
            <a:spLocks noGrp="1"/>
          </p:cNvSpPr>
          <p:nvPr>
            <p:ph type="sldNum" sz="quarter" idx="12"/>
          </p:nvPr>
        </p:nvSpPr>
        <p:spPr/>
        <p:txBody>
          <a:bodyPr/>
          <a:lstStyle/>
          <a:p>
            <a:fld id="{B2DC25EE-239B-4C5F-AAD1-255A7D5F1EE2}" type="slidenum">
              <a:rPr lang="en-US" smtClean="0"/>
              <a:t>47</a:t>
            </a:fld>
            <a:endParaRPr lang="en-US" dirty="0"/>
          </a:p>
        </p:txBody>
      </p:sp>
      <p:sp>
        <p:nvSpPr>
          <p:cNvPr id="5" name="頁尾版面配置區 4">
            <a:extLst>
              <a:ext uri="{FF2B5EF4-FFF2-40B4-BE49-F238E27FC236}">
                <a16:creationId xmlns:a16="http://schemas.microsoft.com/office/drawing/2014/main" id="{F5DC73D3-6DAE-B763-2100-D4114F7C5F2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02523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合併圖表</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pPr marL="457200" indent="-45720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578734" y="4228885"/>
            <a:ext cx="288968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pic>
        <p:nvPicPr>
          <p:cNvPr id="8" name="圖片 7" descr="一張含有 圖表 的圖片&#10;&#10;自動產生的描述">
            <a:extLst>
              <a:ext uri="{FF2B5EF4-FFF2-40B4-BE49-F238E27FC236}">
                <a16:creationId xmlns:a16="http://schemas.microsoft.com/office/drawing/2014/main" id="{2AB6F86C-6FEB-C851-494F-5C46CE98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733" y="2248120"/>
            <a:ext cx="2320313" cy="1980000"/>
          </a:xfrm>
          <a:prstGeom prst="rect">
            <a:avLst/>
          </a:prstGeom>
          <a:noFill/>
          <a:ln w="3175">
            <a:solidFill>
              <a:schemeClr val="tx1"/>
            </a:solidFill>
          </a:ln>
        </p:spPr>
      </p:pic>
      <p:pic>
        <p:nvPicPr>
          <p:cNvPr id="18" name="圖片 17" descr="一張含有 圖表 的圖片&#10;&#10;自動產生的描述">
            <a:extLst>
              <a:ext uri="{FF2B5EF4-FFF2-40B4-BE49-F238E27FC236}">
                <a16:creationId xmlns:a16="http://schemas.microsoft.com/office/drawing/2014/main" id="{5B508C65-1400-8223-C104-481E3E15F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733" y="4801698"/>
            <a:ext cx="2320313" cy="1980000"/>
          </a:xfrm>
          <a:prstGeom prst="rect">
            <a:avLst/>
          </a:prstGeom>
          <a:noFill/>
          <a:ln w="3175">
            <a:solidFill>
              <a:schemeClr val="tx1"/>
            </a:solidFill>
          </a:ln>
        </p:spPr>
      </p:pic>
      <p:sp>
        <p:nvSpPr>
          <p:cNvPr id="19" name="箭號: 向右 18">
            <a:extLst>
              <a:ext uri="{FF2B5EF4-FFF2-40B4-BE49-F238E27FC236}">
                <a16:creationId xmlns:a16="http://schemas.microsoft.com/office/drawing/2014/main" id="{80B5A095-3D77-FD6C-681E-A2B58D7918C6}"/>
              </a:ext>
            </a:extLst>
          </p:cNvPr>
          <p:cNvSpPr/>
          <p:nvPr/>
        </p:nvSpPr>
        <p:spPr>
          <a:xfrm>
            <a:off x="5228138" y="4113752"/>
            <a:ext cx="1121609" cy="7687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21" name="圖片 20" descr="一張含有 圖表 的圖片&#10;&#10;自動產生的描述">
            <a:extLst>
              <a:ext uri="{FF2B5EF4-FFF2-40B4-BE49-F238E27FC236}">
                <a16:creationId xmlns:a16="http://schemas.microsoft.com/office/drawing/2014/main" id="{95229E37-376A-EA15-C124-25B189204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839" y="2248120"/>
            <a:ext cx="5273438" cy="4500000"/>
          </a:xfrm>
          <a:prstGeom prst="rect">
            <a:avLst/>
          </a:prstGeom>
          <a:noFill/>
          <a:ln w="3175">
            <a:solidFill>
              <a:schemeClr val="tx1"/>
            </a:solidFill>
          </a:ln>
        </p:spPr>
      </p:pic>
      <p:sp>
        <p:nvSpPr>
          <p:cNvPr id="3" name="文字方塊 2">
            <a:extLst>
              <a:ext uri="{FF2B5EF4-FFF2-40B4-BE49-F238E27FC236}">
                <a16:creationId xmlns:a16="http://schemas.microsoft.com/office/drawing/2014/main" id="{4AE8E726-A817-51C4-35CB-78590F582E27}"/>
              </a:ext>
            </a:extLst>
          </p:cNvPr>
          <p:cNvSpPr txBox="1"/>
          <p:nvPr/>
        </p:nvSpPr>
        <p:spPr>
          <a:xfrm>
            <a:off x="8760893" y="5919760"/>
            <a:ext cx="814032"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First PLA</a:t>
            </a:r>
          </a:p>
        </p:txBody>
      </p:sp>
      <p:sp>
        <p:nvSpPr>
          <p:cNvPr id="5" name="文字方塊 4">
            <a:extLst>
              <a:ext uri="{FF2B5EF4-FFF2-40B4-BE49-F238E27FC236}">
                <a16:creationId xmlns:a16="http://schemas.microsoft.com/office/drawing/2014/main" id="{E80FD624-810C-312F-B774-2BBB3B784822}"/>
              </a:ext>
            </a:extLst>
          </p:cNvPr>
          <p:cNvSpPr txBox="1"/>
          <p:nvPr/>
        </p:nvSpPr>
        <p:spPr>
          <a:xfrm>
            <a:off x="10337605" y="5919760"/>
            <a:ext cx="1102225"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Second PLA</a:t>
            </a:r>
          </a:p>
        </p:txBody>
      </p:sp>
    </p:spTree>
    <p:extLst>
      <p:ext uri="{BB962C8B-B14F-4D97-AF65-F5344CB8AC3E}">
        <p14:creationId xmlns:p14="http://schemas.microsoft.com/office/powerpoint/2010/main" val="93419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評估流程</a:t>
            </a:r>
          </a:p>
        </p:txBody>
      </p:sp>
      <p:sp>
        <p:nvSpPr>
          <p:cNvPr id="3" name="橢圓 2">
            <a:extLst>
              <a:ext uri="{FF2B5EF4-FFF2-40B4-BE49-F238E27FC236}">
                <a16:creationId xmlns:a16="http://schemas.microsoft.com/office/drawing/2014/main" id="{871CF719-5DDF-A3B7-715A-733266A008C8}"/>
              </a:ext>
            </a:extLst>
          </p:cNvPr>
          <p:cNvSpPr/>
          <p:nvPr/>
        </p:nvSpPr>
        <p:spPr>
          <a:xfrm>
            <a:off x="4277711" y="2291253"/>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第一次分類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Setosa</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5B482676-49D2-CA92-3C7A-86724188A313}"/>
              </a:ext>
            </a:extLst>
          </p:cNvPr>
          <p:cNvCxnSpPr/>
          <p:nvPr/>
        </p:nvCxnSpPr>
        <p:spPr>
          <a:xfrm flipH="1">
            <a:off x="4035972"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51CDECD8-F238-5062-245D-EA8F3BA743A2}"/>
              </a:ext>
            </a:extLst>
          </p:cNvPr>
          <p:cNvSpPr/>
          <p:nvPr/>
        </p:nvSpPr>
        <p:spPr>
          <a:xfrm>
            <a:off x="2669628" y="3647090"/>
            <a:ext cx="1608083"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Setosa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6" name="Picture 2" descr="Iris setosa (dwarf form) - daylily-phlox.eu">
            <a:extLst>
              <a:ext uri="{FF2B5EF4-FFF2-40B4-BE49-F238E27FC236}">
                <a16:creationId xmlns:a16="http://schemas.microsoft.com/office/drawing/2014/main" id="{7F3798EE-564F-774D-56A0-8B01EA2F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44" y="4519449"/>
            <a:ext cx="1075200" cy="10800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a:extLst>
              <a:ext uri="{FF2B5EF4-FFF2-40B4-BE49-F238E27FC236}">
                <a16:creationId xmlns:a16="http://schemas.microsoft.com/office/drawing/2014/main" id="{1FA9C79E-6CF8-8ABE-20D2-83F2B9BB24BD}"/>
              </a:ext>
            </a:extLst>
          </p:cNvPr>
          <p:cNvCxnSpPr>
            <a:cxnSpLocks/>
          </p:cNvCxnSpPr>
          <p:nvPr/>
        </p:nvCxnSpPr>
        <p:spPr>
          <a:xfrm>
            <a:off x="7231119"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71A4B854-1EC0-BACC-7F7F-109338C8EC7A}"/>
              </a:ext>
            </a:extLst>
          </p:cNvPr>
          <p:cNvSpPr/>
          <p:nvPr/>
        </p:nvSpPr>
        <p:spPr>
          <a:xfrm>
            <a:off x="7384255" y="3647090"/>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第二次分類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Versicolor</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577E8340-B902-F9E3-92B1-4CC886CC11A8}"/>
              </a:ext>
            </a:extLst>
          </p:cNvPr>
          <p:cNvCxnSpPr>
            <a:cxnSpLocks/>
          </p:cNvCxnSpPr>
          <p:nvPr/>
        </p:nvCxnSpPr>
        <p:spPr>
          <a:xfrm>
            <a:off x="9202544"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4825BB2-EA03-B930-5BD0-2F2A796E22BF}"/>
              </a:ext>
            </a:extLst>
          </p:cNvPr>
          <p:cNvCxnSpPr/>
          <p:nvPr/>
        </p:nvCxnSpPr>
        <p:spPr>
          <a:xfrm flipH="1">
            <a:off x="8156030"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0972BF6F-C981-069C-B531-C9089048653C}"/>
              </a:ext>
            </a:extLst>
          </p:cNvPr>
          <p:cNvSpPr/>
          <p:nvPr/>
        </p:nvSpPr>
        <p:spPr>
          <a:xfrm>
            <a:off x="6621517"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dirty="0">
                <a:solidFill>
                  <a:schemeClr val="tx1"/>
                </a:solidFill>
                <a:latin typeface="微軟正黑體" panose="020B0604030504040204" pitchFamily="34" charset="-120"/>
                <a:ea typeface="微軟正黑體" panose="020B0604030504040204" pitchFamily="34" charset="-120"/>
              </a:rPr>
              <a:t>Versicolor</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8" name="Picture 4" descr="IRIS VERSICOLOR SEEDS (15 seeds) (Harlequin Blueflag, Larger Blue Flag,  Northern Blue Flag, ) - Plant World Seeds">
            <a:extLst>
              <a:ext uri="{FF2B5EF4-FFF2-40B4-BE49-F238E27FC236}">
                <a16:creationId xmlns:a16="http://schemas.microsoft.com/office/drawing/2014/main" id="{92E01701-9582-BCE3-0A56-7F6F820BE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778"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9" name="橢圓 18">
            <a:extLst>
              <a:ext uri="{FF2B5EF4-FFF2-40B4-BE49-F238E27FC236}">
                <a16:creationId xmlns:a16="http://schemas.microsoft.com/office/drawing/2014/main" id="{49EE677D-9D61-DFA3-0A64-AC8D986AE010}"/>
              </a:ext>
            </a:extLst>
          </p:cNvPr>
          <p:cNvSpPr/>
          <p:nvPr/>
        </p:nvSpPr>
        <p:spPr>
          <a:xfrm>
            <a:off x="9429890"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Virginica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32" name="Picture 8" descr="Iris virginica - Wikipedia">
            <a:extLst>
              <a:ext uri="{FF2B5EF4-FFF2-40B4-BE49-F238E27FC236}">
                <a16:creationId xmlns:a16="http://schemas.microsoft.com/office/drawing/2014/main" id="{26DB0010-7580-F1F4-5152-EEF48ADD2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5329"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8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91253057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marL="0" algn="ctr" defTabSz="914400" rtl="0" eaLnBrk="1" fontAlgn="ctr" latinLnBrk="0" hangingPunct="1"/>
                      <a:r>
                        <a:rPr lang="en-US" sz="1200" u="none" strike="noStrike" kern="1200" dirty="0">
                          <a:solidFill>
                            <a:schemeClr val="dk1"/>
                          </a:solidFill>
                          <a:effectLst/>
                          <a:latin typeface="微軟正黑體" panose="020B0604030504040204" pitchFamily="34" charset="-120"/>
                          <a:ea typeface="微軟正黑體" panose="020B0604030504040204" pitchFamily="34" charset="-120"/>
                          <a:cs typeface="+mn-cs"/>
                        </a:rPr>
                        <a:t>target</a:t>
                      </a: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875282" y="3302923"/>
            <a:ext cx="5486399"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endParaRPr lang="en-US" altLang="zh-TW" dirty="0">
              <a:latin typeface="微軟正黑體" panose="020B0604030504040204" pitchFamily="34" charset="-120"/>
              <a:ea typeface="微軟正黑體" panose="020B0604030504040204" pitchFamily="34" charset="-120"/>
            </a:endParaRP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Length </a:t>
            </a: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err="1">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err="1">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1FE2F05B-8A42-F832-CF68-B0CDB14B8080}"/>
              </a:ext>
            </a:extLst>
          </p:cNvPr>
          <p:cNvSpPr>
            <a:spLocks noGrp="1"/>
          </p:cNvSpPr>
          <p:nvPr>
            <p:ph type="sldNum" sz="quarter" idx="12"/>
          </p:nvPr>
        </p:nvSpPr>
        <p:spPr/>
        <p:txBody>
          <a:bodyPr/>
          <a:lstStyle/>
          <a:p>
            <a:fld id="{B2DC25EE-239B-4C5F-AAD1-255A7D5F1EE2}" type="slidenum">
              <a:rPr lang="en-US" smtClean="0"/>
              <a:t>8</a:t>
            </a:fld>
            <a:endParaRPr lang="en-US" dirty="0"/>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3735</TotalTime>
  <Words>2496</Words>
  <Application>Microsoft Office PowerPoint</Application>
  <PresentationFormat>寬螢幕</PresentationFormat>
  <Paragraphs>521</Paragraphs>
  <Slides>49</Slides>
  <Notes>44</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49</vt:i4>
      </vt:variant>
    </vt:vector>
  </HeadingPairs>
  <TitlesOfParts>
    <vt:vector size="55" baseType="lpstr">
      <vt:lpstr>微軟正黑體</vt:lpstr>
      <vt:lpstr>Arial</vt:lpstr>
      <vt:lpstr>Calibri</vt:lpstr>
      <vt:lpstr>Neue Haas Grotesk Text Pro</vt:lpstr>
      <vt:lpstr>Wingdings</vt:lpstr>
      <vt:lpstr>AccentBoxVTI</vt:lpstr>
      <vt:lpstr>314337 類神經網路 Assignment #2 MLP分類器－鳶尾花</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超參數設定</vt:lpstr>
      <vt:lpstr>MLP Classifier 超參數設定</vt:lpstr>
      <vt:lpstr>Loss Curve  誤差曲線</vt:lpstr>
      <vt:lpstr>MLP Classifier 超參數設定</vt:lpstr>
      <vt:lpstr>MLP Classifier 超參數設定</vt:lpstr>
      <vt:lpstr>MLP Classifier 網路架構</vt:lpstr>
      <vt:lpstr>MLP Classifier 1st Hidden-Layer</vt:lpstr>
      <vt:lpstr>MLP Classifier 1st Hidden-Layer</vt:lpstr>
      <vt:lpstr>MLP Classifier 2nd Output-Layer</vt:lpstr>
      <vt:lpstr>MLP Classifier 2nd Output-Layer</vt:lpstr>
      <vt:lpstr>MLP Classifier 2nd Output-Layer</vt:lpstr>
      <vt:lpstr>Visualization 視覺化</vt:lpstr>
      <vt:lpstr>Visualization 視覺化</vt:lpstr>
      <vt:lpstr>Visualization 視覺化</vt:lpstr>
      <vt:lpstr>Visualization  視覺化</vt:lpstr>
      <vt:lpstr>Visualization 視覺化</vt:lpstr>
      <vt:lpstr>Visualization  視覺化</vt:lpstr>
      <vt:lpstr>Visualization 視覺化</vt:lpstr>
      <vt:lpstr>評估模型</vt:lpstr>
      <vt:lpstr>評估指標</vt:lpstr>
      <vt:lpstr>Prediction 預測</vt:lpstr>
      <vt:lpstr>Prediction 預測</vt:lpstr>
      <vt:lpstr>Prediction 預測</vt:lpstr>
      <vt:lpstr>Prediction 預測</vt:lpstr>
      <vt:lpstr>Conclusion 結論</vt:lpstr>
      <vt:lpstr>簡報完畢</vt:lpstr>
      <vt:lpstr>MLP Classifier 隱藏層 First Layer 示意圖</vt:lpstr>
      <vt:lpstr>PLA 二元分類</vt:lpstr>
      <vt:lpstr>區分Setosa</vt:lpstr>
      <vt:lpstr>區分Setosa</vt:lpstr>
      <vt:lpstr>區分Versicolor</vt:lpstr>
      <vt:lpstr>區分Versicolor</vt:lpstr>
      <vt:lpstr>區分Versicolor</vt:lpstr>
      <vt:lpstr>合併圖表</vt:lpstr>
      <vt:lpstr>評估流程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1783</cp:revision>
  <dcterms:created xsi:type="dcterms:W3CDTF">2023-04-05T05:53:05Z</dcterms:created>
  <dcterms:modified xsi:type="dcterms:W3CDTF">2023-05-15T08:56:26Z</dcterms:modified>
</cp:coreProperties>
</file>