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notesMasterIdLst>
    <p:notesMasterId r:id="rId51"/>
  </p:notesMasterIdLst>
  <p:sldIdLst>
    <p:sldId id="256" r:id="rId2"/>
    <p:sldId id="298" r:id="rId3"/>
    <p:sldId id="260" r:id="rId4"/>
    <p:sldId id="259" r:id="rId5"/>
    <p:sldId id="267" r:id="rId6"/>
    <p:sldId id="257" r:id="rId7"/>
    <p:sldId id="268" r:id="rId8"/>
    <p:sldId id="270" r:id="rId9"/>
    <p:sldId id="271" r:id="rId10"/>
    <p:sldId id="300" r:id="rId11"/>
    <p:sldId id="299" r:id="rId12"/>
    <p:sldId id="301" r:id="rId13"/>
    <p:sldId id="306" r:id="rId14"/>
    <p:sldId id="302" r:id="rId15"/>
    <p:sldId id="311" r:id="rId16"/>
    <p:sldId id="312" r:id="rId17"/>
    <p:sldId id="315" r:id="rId18"/>
    <p:sldId id="316" r:id="rId19"/>
    <p:sldId id="317" r:id="rId20"/>
    <p:sldId id="303" r:id="rId21"/>
    <p:sldId id="305" r:id="rId22"/>
    <p:sldId id="307" r:id="rId23"/>
    <p:sldId id="308" r:id="rId24"/>
    <p:sldId id="309" r:id="rId25"/>
    <p:sldId id="310" r:id="rId26"/>
    <p:sldId id="321" r:id="rId27"/>
    <p:sldId id="322" r:id="rId28"/>
    <p:sldId id="323" r:id="rId29"/>
    <p:sldId id="326" r:id="rId30"/>
    <p:sldId id="325" r:id="rId31"/>
    <p:sldId id="327" r:id="rId32"/>
    <p:sldId id="324" r:id="rId33"/>
    <p:sldId id="286" r:id="rId34"/>
    <p:sldId id="293" r:id="rId35"/>
    <p:sldId id="289" r:id="rId36"/>
    <p:sldId id="279" r:id="rId37"/>
    <p:sldId id="319" r:id="rId38"/>
    <p:sldId id="320" r:id="rId39"/>
    <p:sldId id="313" r:id="rId40"/>
    <p:sldId id="297" r:id="rId41"/>
    <p:sldId id="304" r:id="rId42"/>
    <p:sldId id="275" r:id="rId43"/>
    <p:sldId id="276" r:id="rId44"/>
    <p:sldId id="278" r:id="rId45"/>
    <p:sldId id="280" r:id="rId46"/>
    <p:sldId id="283" r:id="rId47"/>
    <p:sldId id="284" r:id="rId48"/>
    <p:sldId id="285" r:id="rId49"/>
    <p:sldId id="287" r:id="rId5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6322" autoAdjust="0"/>
  </p:normalViewPr>
  <p:slideViewPr>
    <p:cSldViewPr snapToGrid="0">
      <p:cViewPr>
        <p:scale>
          <a:sx n="75" d="100"/>
          <a:sy n="75" d="100"/>
        </p:scale>
        <p:origin x="97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軟正黑體" panose="020B0604030504040204" pitchFamily="34" charset="-120"/>
              </a:defRPr>
            </a:lvl1pPr>
          </a:lstStyle>
          <a:p>
            <a:endParaRPr lang="zh-TW" altLang="en-US" dirty="0"/>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軟正黑體" panose="020B0604030504040204" pitchFamily="34" charset="-120"/>
              </a:defRPr>
            </a:lvl1pPr>
          </a:lstStyle>
          <a:p>
            <a:fld id="{2F5A5025-046F-4080-96F8-FAB29019717F}" type="datetimeFigureOut">
              <a:rPr lang="zh-TW" altLang="en-US" smtClean="0"/>
              <a:pPr/>
              <a:t>2023/5/15</a:t>
            </a:fld>
            <a:endParaRPr lang="zh-TW" altLang="en-US" dirty="0"/>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dirty="0"/>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軟正黑體" panose="020B0604030504040204" pitchFamily="34" charset="-120"/>
              </a:defRPr>
            </a:lvl1pPr>
          </a:lstStyle>
          <a:p>
            <a:endParaRPr lang="zh-TW" altLang="en-US" dirty="0"/>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軟正黑體" panose="020B0604030504040204" pitchFamily="34" charset="-120"/>
              </a:defRPr>
            </a:lvl1pPr>
          </a:lstStyle>
          <a:p>
            <a:fld id="{0DA5F543-7FD9-4085-A36D-22AF4AA3A74F}" type="slidenum">
              <a:rPr lang="zh-TW" altLang="en-US" smtClean="0"/>
              <a:pPr/>
              <a:t>‹#›</a:t>
            </a:fld>
            <a:endParaRPr lang="zh-TW" altLang="en-US" dirty="0"/>
          </a:p>
        </p:txBody>
      </p:sp>
    </p:spTree>
    <p:extLst>
      <p:ext uri="{BB962C8B-B14F-4D97-AF65-F5344CB8AC3E}">
        <p14:creationId xmlns:p14="http://schemas.microsoft.com/office/powerpoint/2010/main" val="2579420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軟正黑體" panose="020B0604030504040204" pitchFamily="34" charset="-120"/>
        <a:ea typeface="+mn-ea"/>
        <a:cs typeface="+mn-cs"/>
      </a:defRPr>
    </a:lvl1pPr>
    <a:lvl2pPr marL="457200" algn="l" defTabSz="914400" rtl="0" eaLnBrk="1" latinLnBrk="0" hangingPunct="1">
      <a:defRPr sz="1200" kern="1200">
        <a:solidFill>
          <a:schemeClr val="tx1"/>
        </a:solidFill>
        <a:latin typeface="微軟正黑體" panose="020B0604030504040204" pitchFamily="34" charset="-120"/>
        <a:ea typeface="+mn-ea"/>
        <a:cs typeface="+mn-cs"/>
      </a:defRPr>
    </a:lvl2pPr>
    <a:lvl3pPr marL="914400" algn="l" defTabSz="914400" rtl="0" eaLnBrk="1" latinLnBrk="0" hangingPunct="1">
      <a:defRPr sz="1200" kern="1200">
        <a:solidFill>
          <a:schemeClr val="tx1"/>
        </a:solidFill>
        <a:latin typeface="微軟正黑體" panose="020B0604030504040204" pitchFamily="34" charset="-120"/>
        <a:ea typeface="+mn-ea"/>
        <a:cs typeface="+mn-cs"/>
      </a:defRPr>
    </a:lvl3pPr>
    <a:lvl4pPr marL="1371600" algn="l" defTabSz="914400" rtl="0" eaLnBrk="1" latinLnBrk="0" hangingPunct="1">
      <a:defRPr sz="1200" kern="1200">
        <a:solidFill>
          <a:schemeClr val="tx1"/>
        </a:solidFill>
        <a:latin typeface="微軟正黑體" panose="020B0604030504040204" pitchFamily="34" charset="-120"/>
        <a:ea typeface="+mn-ea"/>
        <a:cs typeface="+mn-cs"/>
      </a:defRPr>
    </a:lvl4pPr>
    <a:lvl5pPr marL="1828800" algn="l" defTabSz="914400" rtl="0" eaLnBrk="1" latinLnBrk="0" hangingPunct="1">
      <a:defRPr sz="1200" kern="1200">
        <a:solidFill>
          <a:schemeClr val="tx1"/>
        </a:solidFill>
        <a:latin typeface="微軟正黑體" panose="020B0604030504040204" pitchFamily="34" charset="-12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tackoverflow.com/questions/54181604/error-using-loss-curve-attribute-of-mlpclassifier-in-python"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tackoverflow.com/questions/54181604/error-using-loss-curve-attribute-of-mlpclassifier-in-python"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tackoverflow.com/questions/54181604/error-using-loss-curve-attribute-of-mlpclassifier-in-python"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tackoverflow.com/questions/54181604/error-using-loss-curve-attribute-of-mlpclassifier-in-python"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stackoverflow.com/questions/54181604/error-using-loss-curve-attribute-of-mlpclassifier-in-python"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stackoverflow.com/questions/54181604/error-using-loss-curve-attribute-of-mlpclassifier-in-python"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tackoverflow.com/questions/54181604/error-using-loss-curve-attribute-of-mlpclassifier-in-python"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gist.github.com/yehjames/7dbe460f0d2aa882caa8fada45c3ec26"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latin typeface="微軟正黑體" panose="020B0604030504040204" pitchFamily="34" charset="-120"/>
                <a:ea typeface="微軟正黑體" panose="020B0604030504040204" pitchFamily="34" charset="-120"/>
              </a:rPr>
              <a:t>Setosa </a:t>
            </a:r>
            <a:r>
              <a:rPr lang="zh-TW" altLang="en-US" b="0" i="0" dirty="0">
                <a:solidFill>
                  <a:srgbClr val="202124"/>
                </a:solidFill>
                <a:effectLst/>
                <a:latin typeface="微軟正黑體" panose="020B0604030504040204" pitchFamily="34" charset="-120"/>
                <a:ea typeface="微軟正黑體" panose="020B0604030504040204" pitchFamily="34" charset="-120"/>
              </a:rPr>
              <a:t>山鳶尾</a:t>
            </a:r>
            <a:endParaRPr lang="en-US" altLang="zh-TW" b="0" i="0" dirty="0">
              <a:solidFill>
                <a:srgbClr val="202124"/>
              </a:solidFill>
              <a:effectLst/>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Versicolor </a:t>
            </a:r>
            <a:r>
              <a:rPr lang="zh-TW" altLang="en-US" b="0" i="0" dirty="0">
                <a:solidFill>
                  <a:srgbClr val="202124"/>
                </a:solidFill>
                <a:effectLst/>
                <a:latin typeface="微軟正黑體" panose="020B0604030504040204" pitchFamily="34" charset="-120"/>
                <a:ea typeface="微軟正黑體" panose="020B0604030504040204" pitchFamily="34" charset="-120"/>
              </a:rPr>
              <a:t>變色鳶尾</a:t>
            </a:r>
            <a:endParaRPr lang="en-US" altLang="zh-TW" b="0" i="0" dirty="0">
              <a:solidFill>
                <a:srgbClr val="202124"/>
              </a:solidFill>
              <a:effectLst/>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Virginica </a:t>
            </a:r>
            <a:r>
              <a:rPr lang="zh-TW" altLang="en-US" dirty="0">
                <a:latin typeface="微軟正黑體" panose="020B0604030504040204" pitchFamily="34" charset="-120"/>
                <a:ea typeface="微軟正黑體" panose="020B0604030504040204" pitchFamily="34" charset="-120"/>
              </a:rPr>
              <a:t>維吉尼亞鳶尾</a:t>
            </a: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a:t>
            </a:fld>
            <a:endParaRPr lang="zh-TW" altLang="en-US"/>
          </a:p>
        </p:txBody>
      </p:sp>
    </p:spTree>
    <p:extLst>
      <p:ext uri="{BB962C8B-B14F-4D97-AF65-F5344CB8AC3E}">
        <p14:creationId xmlns:p14="http://schemas.microsoft.com/office/powerpoint/2010/main" val="29925015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13</a:t>
            </a:fld>
            <a:endParaRPr lang="zh-TW" altLang="en-US"/>
          </a:p>
        </p:txBody>
      </p:sp>
    </p:spTree>
    <p:extLst>
      <p:ext uri="{BB962C8B-B14F-4D97-AF65-F5344CB8AC3E}">
        <p14:creationId xmlns:p14="http://schemas.microsoft.com/office/powerpoint/2010/main" val="37668086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14</a:t>
            </a:fld>
            <a:endParaRPr lang="zh-TW" altLang="en-US"/>
          </a:p>
        </p:txBody>
      </p:sp>
    </p:spTree>
    <p:extLst>
      <p:ext uri="{BB962C8B-B14F-4D97-AF65-F5344CB8AC3E}">
        <p14:creationId xmlns:p14="http://schemas.microsoft.com/office/powerpoint/2010/main" val="24106816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15</a:t>
            </a:fld>
            <a:endParaRPr lang="zh-TW" altLang="en-US"/>
          </a:p>
        </p:txBody>
      </p:sp>
    </p:spTree>
    <p:extLst>
      <p:ext uri="{BB962C8B-B14F-4D97-AF65-F5344CB8AC3E}">
        <p14:creationId xmlns:p14="http://schemas.microsoft.com/office/powerpoint/2010/main" val="9197502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16</a:t>
            </a:fld>
            <a:endParaRPr lang="zh-TW" altLang="en-US"/>
          </a:p>
        </p:txBody>
      </p:sp>
    </p:spTree>
    <p:extLst>
      <p:ext uri="{BB962C8B-B14F-4D97-AF65-F5344CB8AC3E}">
        <p14:creationId xmlns:p14="http://schemas.microsoft.com/office/powerpoint/2010/main" val="32479140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17</a:t>
            </a:fld>
            <a:endParaRPr lang="zh-TW" altLang="en-US"/>
          </a:p>
        </p:txBody>
      </p:sp>
    </p:spTree>
    <p:extLst>
      <p:ext uri="{BB962C8B-B14F-4D97-AF65-F5344CB8AC3E}">
        <p14:creationId xmlns:p14="http://schemas.microsoft.com/office/powerpoint/2010/main" val="16369352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18</a:t>
            </a:fld>
            <a:endParaRPr lang="zh-TW" altLang="en-US"/>
          </a:p>
        </p:txBody>
      </p:sp>
    </p:spTree>
    <p:extLst>
      <p:ext uri="{BB962C8B-B14F-4D97-AF65-F5344CB8AC3E}">
        <p14:creationId xmlns:p14="http://schemas.microsoft.com/office/powerpoint/2010/main" val="3960643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u="none" strike="noStrike" dirty="0">
                <a:solidFill>
                  <a:srgbClr val="232629"/>
                </a:solidFill>
                <a:effectLst/>
                <a:latin typeface="微軟正黑體" panose="020B0604030504040204" pitchFamily="34" charset="-120"/>
                <a:ea typeface="微軟正黑體" panose="020B0604030504040204" pitchFamily="34" charset="-120"/>
                <a:hlinkClick r:id="rId3"/>
              </a:rPr>
              <a:t>error using </a:t>
            </a:r>
            <a:r>
              <a:rPr lang="en-US" altLang="zh-TW" sz="1200" b="0" i="0" u="none" strike="noStrike" dirty="0" err="1">
                <a:solidFill>
                  <a:srgbClr val="232629"/>
                </a:solidFill>
                <a:effectLst/>
                <a:latin typeface="微軟正黑體" panose="020B0604030504040204" pitchFamily="34" charset="-120"/>
                <a:ea typeface="微軟正黑體" panose="020B0604030504040204" pitchFamily="34" charset="-120"/>
                <a:hlinkClick r:id="rId3"/>
              </a:rPr>
              <a:t>loss_curve</a:t>
            </a:r>
            <a:r>
              <a:rPr lang="en-US" altLang="zh-TW" sz="1200" b="0" i="0" u="none" strike="noStrike" dirty="0">
                <a:solidFill>
                  <a:srgbClr val="232629"/>
                </a:solidFill>
                <a:effectLst/>
                <a:latin typeface="微軟正黑體" panose="020B0604030504040204" pitchFamily="34" charset="-120"/>
                <a:ea typeface="微軟正黑體" panose="020B0604030504040204" pitchFamily="34" charset="-120"/>
                <a:hlinkClick r:id="rId3"/>
              </a:rPr>
              <a:t>_ attribute of </a:t>
            </a:r>
            <a:r>
              <a:rPr lang="en-US" altLang="zh-TW" sz="1200" b="0" i="0" u="none" strike="noStrike" dirty="0" err="1">
                <a:solidFill>
                  <a:srgbClr val="232629"/>
                </a:solidFill>
                <a:effectLst/>
                <a:latin typeface="微軟正黑體" panose="020B0604030504040204" pitchFamily="34" charset="-120"/>
                <a:ea typeface="微軟正黑體" panose="020B0604030504040204" pitchFamily="34" charset="-120"/>
                <a:hlinkClick r:id="rId3"/>
              </a:rPr>
              <a:t>MLPClassifier</a:t>
            </a:r>
            <a:r>
              <a:rPr lang="en-US" altLang="zh-TW" sz="1200" b="0" i="0" u="none" strike="noStrike" dirty="0">
                <a:solidFill>
                  <a:srgbClr val="232629"/>
                </a:solidFill>
                <a:effectLst/>
                <a:latin typeface="微軟正黑體" panose="020B0604030504040204" pitchFamily="34" charset="-120"/>
                <a:ea typeface="微軟正黑體" panose="020B0604030504040204" pitchFamily="34" charset="-120"/>
                <a:hlinkClick r:id="rId3"/>
              </a:rPr>
              <a:t> in python</a:t>
            </a:r>
            <a:endParaRPr lang="en-US" altLang="zh-TW" sz="1200" b="1" i="0" dirty="0">
              <a:solidFill>
                <a:srgbClr val="232629"/>
              </a:solidFill>
              <a:effectLst/>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latin typeface="微軟正黑體" panose="020B0604030504040204" pitchFamily="34" charset="-120"/>
                <a:ea typeface="微軟正黑體" panose="020B0604030504040204" pitchFamily="34" charset="-120"/>
              </a:rPr>
              <a:t>https://stackoverflow.com/questions/54181604/error-using-loss-curve-attribute-of-mlpclassifier-in-python</a:t>
            </a:r>
            <a:endParaRPr lang="zh-TW" altLang="en-US" sz="1200"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19</a:t>
            </a:fld>
            <a:endParaRPr lang="zh-TW" altLang="en-US"/>
          </a:p>
        </p:txBody>
      </p:sp>
    </p:spTree>
    <p:extLst>
      <p:ext uri="{BB962C8B-B14F-4D97-AF65-F5344CB8AC3E}">
        <p14:creationId xmlns:p14="http://schemas.microsoft.com/office/powerpoint/2010/main" val="19462973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20</a:t>
            </a:fld>
            <a:endParaRPr lang="zh-TW" altLang="en-US"/>
          </a:p>
        </p:txBody>
      </p:sp>
    </p:spTree>
    <p:extLst>
      <p:ext uri="{BB962C8B-B14F-4D97-AF65-F5344CB8AC3E}">
        <p14:creationId xmlns:p14="http://schemas.microsoft.com/office/powerpoint/2010/main" val="42729710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21</a:t>
            </a:fld>
            <a:endParaRPr lang="zh-TW" altLang="en-US"/>
          </a:p>
        </p:txBody>
      </p:sp>
    </p:spTree>
    <p:extLst>
      <p:ext uri="{BB962C8B-B14F-4D97-AF65-F5344CB8AC3E}">
        <p14:creationId xmlns:p14="http://schemas.microsoft.com/office/powerpoint/2010/main" val="35993085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22</a:t>
            </a:fld>
            <a:endParaRPr lang="zh-TW" altLang="en-US"/>
          </a:p>
        </p:txBody>
      </p:sp>
    </p:spTree>
    <p:extLst>
      <p:ext uri="{BB962C8B-B14F-4D97-AF65-F5344CB8AC3E}">
        <p14:creationId xmlns:p14="http://schemas.microsoft.com/office/powerpoint/2010/main" val="1837782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Assignment #2</a:t>
            </a:r>
            <a:r>
              <a:rPr lang="zh-TW" altLang="en-US" dirty="0"/>
              <a:t> 作業要求</a:t>
            </a: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pPr/>
              <a:t>2</a:t>
            </a:fld>
            <a:endParaRPr lang="zh-TW" altLang="en-US" dirty="0"/>
          </a:p>
        </p:txBody>
      </p:sp>
    </p:spTree>
    <p:extLst>
      <p:ext uri="{BB962C8B-B14F-4D97-AF65-F5344CB8AC3E}">
        <p14:creationId xmlns:p14="http://schemas.microsoft.com/office/powerpoint/2010/main" val="38204705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23</a:t>
            </a:fld>
            <a:endParaRPr lang="zh-TW" altLang="en-US"/>
          </a:p>
        </p:txBody>
      </p:sp>
    </p:spTree>
    <p:extLst>
      <p:ext uri="{BB962C8B-B14F-4D97-AF65-F5344CB8AC3E}">
        <p14:creationId xmlns:p14="http://schemas.microsoft.com/office/powerpoint/2010/main" val="26558019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24</a:t>
            </a:fld>
            <a:endParaRPr lang="zh-TW" altLang="en-US"/>
          </a:p>
        </p:txBody>
      </p:sp>
    </p:spTree>
    <p:extLst>
      <p:ext uri="{BB962C8B-B14F-4D97-AF65-F5344CB8AC3E}">
        <p14:creationId xmlns:p14="http://schemas.microsoft.com/office/powerpoint/2010/main" val="38082003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a:t>已先刪除</a:t>
            </a:r>
            <a:r>
              <a:rPr lang="en-US" altLang="zh-TW" b="0">
                <a:solidFill>
                  <a:srgbClr val="A31515"/>
                </a:solidFill>
                <a:effectLst/>
              </a:rPr>
              <a:t>“sepal_length“</a:t>
            </a:r>
            <a:r>
              <a:rPr lang="zh-TW" altLang="en-US" b="0">
                <a:solidFill>
                  <a:srgbClr val="000000"/>
                </a:solidFill>
                <a:effectLst/>
              </a:rPr>
              <a:t>及</a:t>
            </a:r>
            <a:r>
              <a:rPr lang="en-US" altLang="zh-TW" b="0">
                <a:solidFill>
                  <a:srgbClr val="A31515"/>
                </a:solidFill>
                <a:effectLst/>
              </a:rPr>
              <a:t>”sepal_width“</a:t>
            </a:r>
            <a:r>
              <a:rPr lang="zh-TW" altLang="en-US" b="0">
                <a:solidFill>
                  <a:srgbClr val="A31515"/>
                </a:solidFill>
                <a:effectLst/>
              </a:rPr>
              <a:t>欄位</a:t>
            </a:r>
            <a:endParaRPr lang="en-US" altLang="zh-TW" b="0">
              <a:solidFill>
                <a:srgbClr val="A31515"/>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a:solidFill>
                  <a:srgbClr val="000000"/>
                </a:solidFill>
                <a:effectLst/>
              </a:rPr>
              <a:t>iris_data = iris_data.drop([</a:t>
            </a:r>
            <a:r>
              <a:rPr lang="en-US" altLang="zh-TW" b="0">
                <a:solidFill>
                  <a:srgbClr val="A31515"/>
                </a:solidFill>
                <a:effectLst/>
              </a:rPr>
              <a:t>"sepal_length"</a:t>
            </a:r>
            <a:r>
              <a:rPr lang="en-US" altLang="zh-TW" b="0">
                <a:solidFill>
                  <a:srgbClr val="000000"/>
                </a:solidFill>
                <a:effectLst/>
              </a:rPr>
              <a:t>, </a:t>
            </a:r>
            <a:r>
              <a:rPr lang="en-US" altLang="zh-TW" b="0">
                <a:solidFill>
                  <a:srgbClr val="A31515"/>
                </a:solidFill>
                <a:effectLst/>
              </a:rPr>
              <a:t>"sepal_width"</a:t>
            </a:r>
            <a:r>
              <a:rPr lang="en-US" altLang="zh-TW" b="0">
                <a:solidFill>
                  <a:srgbClr val="000000"/>
                </a:solidFill>
                <a:effectLst/>
              </a:rPr>
              <a:t>], axis=</a:t>
            </a:r>
            <a:r>
              <a:rPr lang="en-US" altLang="zh-TW" b="0">
                <a:solidFill>
                  <a:srgbClr val="098156"/>
                </a:solidFill>
                <a:effectLst/>
              </a:rPr>
              <a:t>1</a:t>
            </a:r>
            <a:r>
              <a:rPr lang="en-US" altLang="zh-TW" b="0">
                <a:solidFill>
                  <a:srgbClr val="000000"/>
                </a:solidFill>
                <a:effectLst/>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b="0">
              <a:solidFill>
                <a:srgbClr val="000000"/>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25</a:t>
            </a:fld>
            <a:endParaRPr lang="zh-TW" altLang="en-US"/>
          </a:p>
        </p:txBody>
      </p:sp>
    </p:spTree>
    <p:extLst>
      <p:ext uri="{BB962C8B-B14F-4D97-AF65-F5344CB8AC3E}">
        <p14:creationId xmlns:p14="http://schemas.microsoft.com/office/powerpoint/2010/main" val="9410567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u="none" strike="noStrike" dirty="0">
                <a:solidFill>
                  <a:srgbClr val="232629"/>
                </a:solidFill>
                <a:effectLst/>
                <a:latin typeface="微軟正黑體" panose="020B0604030504040204" pitchFamily="34" charset="-120"/>
                <a:ea typeface="微軟正黑體" panose="020B0604030504040204" pitchFamily="34" charset="-120"/>
                <a:hlinkClick r:id="rId3"/>
              </a:rPr>
              <a:t>error using </a:t>
            </a:r>
            <a:r>
              <a:rPr lang="en-US" altLang="zh-TW" sz="1200" b="0" i="0" u="none" strike="noStrike" dirty="0" err="1">
                <a:solidFill>
                  <a:srgbClr val="232629"/>
                </a:solidFill>
                <a:effectLst/>
                <a:latin typeface="微軟正黑體" panose="020B0604030504040204" pitchFamily="34" charset="-120"/>
                <a:ea typeface="微軟正黑體" panose="020B0604030504040204" pitchFamily="34" charset="-120"/>
                <a:hlinkClick r:id="rId3"/>
              </a:rPr>
              <a:t>loss_curve</a:t>
            </a:r>
            <a:r>
              <a:rPr lang="en-US" altLang="zh-TW" sz="1200" b="0" i="0" u="none" strike="noStrike" dirty="0">
                <a:solidFill>
                  <a:srgbClr val="232629"/>
                </a:solidFill>
                <a:effectLst/>
                <a:latin typeface="微軟正黑體" panose="020B0604030504040204" pitchFamily="34" charset="-120"/>
                <a:ea typeface="微軟正黑體" panose="020B0604030504040204" pitchFamily="34" charset="-120"/>
                <a:hlinkClick r:id="rId3"/>
              </a:rPr>
              <a:t>_ attribute of </a:t>
            </a:r>
            <a:r>
              <a:rPr lang="en-US" altLang="zh-TW" sz="1200" b="0" i="0" u="none" strike="noStrike" dirty="0" err="1">
                <a:solidFill>
                  <a:srgbClr val="232629"/>
                </a:solidFill>
                <a:effectLst/>
                <a:latin typeface="微軟正黑體" panose="020B0604030504040204" pitchFamily="34" charset="-120"/>
                <a:ea typeface="微軟正黑體" panose="020B0604030504040204" pitchFamily="34" charset="-120"/>
                <a:hlinkClick r:id="rId3"/>
              </a:rPr>
              <a:t>MLPClassifier</a:t>
            </a:r>
            <a:r>
              <a:rPr lang="en-US" altLang="zh-TW" sz="1200" b="0" i="0" u="none" strike="noStrike" dirty="0">
                <a:solidFill>
                  <a:srgbClr val="232629"/>
                </a:solidFill>
                <a:effectLst/>
                <a:latin typeface="微軟正黑體" panose="020B0604030504040204" pitchFamily="34" charset="-120"/>
                <a:ea typeface="微軟正黑體" panose="020B0604030504040204" pitchFamily="34" charset="-120"/>
                <a:hlinkClick r:id="rId3"/>
              </a:rPr>
              <a:t> in python</a:t>
            </a:r>
            <a:endParaRPr lang="en-US" altLang="zh-TW" sz="1200" b="1" i="0" dirty="0">
              <a:solidFill>
                <a:srgbClr val="232629"/>
              </a:solidFill>
              <a:effectLst/>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latin typeface="微軟正黑體" panose="020B0604030504040204" pitchFamily="34" charset="-120"/>
                <a:ea typeface="微軟正黑體" panose="020B0604030504040204" pitchFamily="34" charset="-120"/>
              </a:rPr>
              <a:t>https://stackoverflow.com/questions/54181604/error-using-loss-curve-attribute-of-mlpclassifier-in-python</a:t>
            </a:r>
            <a:endParaRPr lang="zh-TW" altLang="en-US" sz="1200"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27</a:t>
            </a:fld>
            <a:endParaRPr lang="zh-TW" altLang="en-US"/>
          </a:p>
        </p:txBody>
      </p:sp>
    </p:spTree>
    <p:extLst>
      <p:ext uri="{BB962C8B-B14F-4D97-AF65-F5344CB8AC3E}">
        <p14:creationId xmlns:p14="http://schemas.microsoft.com/office/powerpoint/2010/main" val="30107359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u="none" strike="noStrike" dirty="0">
                <a:solidFill>
                  <a:srgbClr val="232629"/>
                </a:solidFill>
                <a:effectLst/>
                <a:latin typeface="微軟正黑體" panose="020B0604030504040204" pitchFamily="34" charset="-120"/>
                <a:ea typeface="微軟正黑體" panose="020B0604030504040204" pitchFamily="34" charset="-120"/>
                <a:hlinkClick r:id="rId3"/>
              </a:rPr>
              <a:t>error using </a:t>
            </a:r>
            <a:r>
              <a:rPr lang="en-US" altLang="zh-TW" sz="1200" b="0" i="0" u="none" strike="noStrike" dirty="0" err="1">
                <a:solidFill>
                  <a:srgbClr val="232629"/>
                </a:solidFill>
                <a:effectLst/>
                <a:latin typeface="微軟正黑體" panose="020B0604030504040204" pitchFamily="34" charset="-120"/>
                <a:ea typeface="微軟正黑體" panose="020B0604030504040204" pitchFamily="34" charset="-120"/>
                <a:hlinkClick r:id="rId3"/>
              </a:rPr>
              <a:t>loss_curve</a:t>
            </a:r>
            <a:r>
              <a:rPr lang="en-US" altLang="zh-TW" sz="1200" b="0" i="0" u="none" strike="noStrike" dirty="0">
                <a:solidFill>
                  <a:srgbClr val="232629"/>
                </a:solidFill>
                <a:effectLst/>
                <a:latin typeface="微軟正黑體" panose="020B0604030504040204" pitchFamily="34" charset="-120"/>
                <a:ea typeface="微軟正黑體" panose="020B0604030504040204" pitchFamily="34" charset="-120"/>
                <a:hlinkClick r:id="rId3"/>
              </a:rPr>
              <a:t>_ attribute of </a:t>
            </a:r>
            <a:r>
              <a:rPr lang="en-US" altLang="zh-TW" sz="1200" b="0" i="0" u="none" strike="noStrike" dirty="0" err="1">
                <a:solidFill>
                  <a:srgbClr val="232629"/>
                </a:solidFill>
                <a:effectLst/>
                <a:latin typeface="微軟正黑體" panose="020B0604030504040204" pitchFamily="34" charset="-120"/>
                <a:ea typeface="微軟正黑體" panose="020B0604030504040204" pitchFamily="34" charset="-120"/>
                <a:hlinkClick r:id="rId3"/>
              </a:rPr>
              <a:t>MLPClassifier</a:t>
            </a:r>
            <a:r>
              <a:rPr lang="en-US" altLang="zh-TW" sz="1200" b="0" i="0" u="none" strike="noStrike" dirty="0">
                <a:solidFill>
                  <a:srgbClr val="232629"/>
                </a:solidFill>
                <a:effectLst/>
                <a:latin typeface="微軟正黑體" panose="020B0604030504040204" pitchFamily="34" charset="-120"/>
                <a:ea typeface="微軟正黑體" panose="020B0604030504040204" pitchFamily="34" charset="-120"/>
                <a:hlinkClick r:id="rId3"/>
              </a:rPr>
              <a:t> in python</a:t>
            </a:r>
            <a:endParaRPr lang="en-US" altLang="zh-TW" sz="1200" b="1" i="0" dirty="0">
              <a:solidFill>
                <a:srgbClr val="232629"/>
              </a:solidFill>
              <a:effectLst/>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latin typeface="微軟正黑體" panose="020B0604030504040204" pitchFamily="34" charset="-120"/>
                <a:ea typeface="微軟正黑體" panose="020B0604030504040204" pitchFamily="34" charset="-120"/>
              </a:rPr>
              <a:t>https://stackoverflow.com/questions/54181604/error-using-loss-curve-attribute-of-mlpclassifier-in-python</a:t>
            </a:r>
            <a:endParaRPr lang="zh-TW" altLang="en-US" sz="1200"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28</a:t>
            </a:fld>
            <a:endParaRPr lang="zh-TW" altLang="en-US"/>
          </a:p>
        </p:txBody>
      </p:sp>
    </p:spTree>
    <p:extLst>
      <p:ext uri="{BB962C8B-B14F-4D97-AF65-F5344CB8AC3E}">
        <p14:creationId xmlns:p14="http://schemas.microsoft.com/office/powerpoint/2010/main" val="22552549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u="none" strike="noStrike" dirty="0">
                <a:solidFill>
                  <a:srgbClr val="232629"/>
                </a:solidFill>
                <a:effectLst/>
                <a:latin typeface="微軟正黑體" panose="020B0604030504040204" pitchFamily="34" charset="-120"/>
                <a:ea typeface="微軟正黑體" panose="020B0604030504040204" pitchFamily="34" charset="-120"/>
                <a:hlinkClick r:id="rId3"/>
              </a:rPr>
              <a:t>error using </a:t>
            </a:r>
            <a:r>
              <a:rPr lang="en-US" altLang="zh-TW" sz="1200" b="0" i="0" u="none" strike="noStrike" dirty="0" err="1">
                <a:solidFill>
                  <a:srgbClr val="232629"/>
                </a:solidFill>
                <a:effectLst/>
                <a:latin typeface="微軟正黑體" panose="020B0604030504040204" pitchFamily="34" charset="-120"/>
                <a:ea typeface="微軟正黑體" panose="020B0604030504040204" pitchFamily="34" charset="-120"/>
                <a:hlinkClick r:id="rId3"/>
              </a:rPr>
              <a:t>loss_curve</a:t>
            </a:r>
            <a:r>
              <a:rPr lang="en-US" altLang="zh-TW" sz="1200" b="0" i="0" u="none" strike="noStrike" dirty="0">
                <a:solidFill>
                  <a:srgbClr val="232629"/>
                </a:solidFill>
                <a:effectLst/>
                <a:latin typeface="微軟正黑體" panose="020B0604030504040204" pitchFamily="34" charset="-120"/>
                <a:ea typeface="微軟正黑體" panose="020B0604030504040204" pitchFamily="34" charset="-120"/>
                <a:hlinkClick r:id="rId3"/>
              </a:rPr>
              <a:t>_ attribute of </a:t>
            </a:r>
            <a:r>
              <a:rPr lang="en-US" altLang="zh-TW" sz="1200" b="0" i="0" u="none" strike="noStrike" dirty="0" err="1">
                <a:solidFill>
                  <a:srgbClr val="232629"/>
                </a:solidFill>
                <a:effectLst/>
                <a:latin typeface="微軟正黑體" panose="020B0604030504040204" pitchFamily="34" charset="-120"/>
                <a:ea typeface="微軟正黑體" panose="020B0604030504040204" pitchFamily="34" charset="-120"/>
                <a:hlinkClick r:id="rId3"/>
              </a:rPr>
              <a:t>MLPClassifier</a:t>
            </a:r>
            <a:r>
              <a:rPr lang="en-US" altLang="zh-TW" sz="1200" b="0" i="0" u="none" strike="noStrike" dirty="0">
                <a:solidFill>
                  <a:srgbClr val="232629"/>
                </a:solidFill>
                <a:effectLst/>
                <a:latin typeface="微軟正黑體" panose="020B0604030504040204" pitchFamily="34" charset="-120"/>
                <a:ea typeface="微軟正黑體" panose="020B0604030504040204" pitchFamily="34" charset="-120"/>
                <a:hlinkClick r:id="rId3"/>
              </a:rPr>
              <a:t> in python</a:t>
            </a:r>
            <a:endParaRPr lang="en-US" altLang="zh-TW" sz="1200" b="1" i="0" dirty="0">
              <a:solidFill>
                <a:srgbClr val="232629"/>
              </a:solidFill>
              <a:effectLst/>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latin typeface="微軟正黑體" panose="020B0604030504040204" pitchFamily="34" charset="-120"/>
                <a:ea typeface="微軟正黑體" panose="020B0604030504040204" pitchFamily="34" charset="-120"/>
              </a:rPr>
              <a:t>https://stackoverflow.com/questions/54181604/error-using-loss-curve-attribute-of-mlpclassifier-in-python</a:t>
            </a:r>
            <a:endParaRPr lang="zh-TW" altLang="en-US" sz="1200"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29</a:t>
            </a:fld>
            <a:endParaRPr lang="zh-TW" altLang="en-US"/>
          </a:p>
        </p:txBody>
      </p:sp>
    </p:spTree>
    <p:extLst>
      <p:ext uri="{BB962C8B-B14F-4D97-AF65-F5344CB8AC3E}">
        <p14:creationId xmlns:p14="http://schemas.microsoft.com/office/powerpoint/2010/main" val="23261384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u="none" strike="noStrike" dirty="0">
                <a:solidFill>
                  <a:srgbClr val="232629"/>
                </a:solidFill>
                <a:effectLst/>
                <a:latin typeface="微軟正黑體" panose="020B0604030504040204" pitchFamily="34" charset="-120"/>
                <a:ea typeface="微軟正黑體" panose="020B0604030504040204" pitchFamily="34" charset="-120"/>
                <a:hlinkClick r:id="rId3"/>
              </a:rPr>
              <a:t>error using </a:t>
            </a:r>
            <a:r>
              <a:rPr lang="en-US" altLang="zh-TW" sz="1200" b="0" i="0" u="none" strike="noStrike" dirty="0" err="1">
                <a:solidFill>
                  <a:srgbClr val="232629"/>
                </a:solidFill>
                <a:effectLst/>
                <a:latin typeface="微軟正黑體" panose="020B0604030504040204" pitchFamily="34" charset="-120"/>
                <a:ea typeface="微軟正黑體" panose="020B0604030504040204" pitchFamily="34" charset="-120"/>
                <a:hlinkClick r:id="rId3"/>
              </a:rPr>
              <a:t>loss_curve</a:t>
            </a:r>
            <a:r>
              <a:rPr lang="en-US" altLang="zh-TW" sz="1200" b="0" i="0" u="none" strike="noStrike" dirty="0">
                <a:solidFill>
                  <a:srgbClr val="232629"/>
                </a:solidFill>
                <a:effectLst/>
                <a:latin typeface="微軟正黑體" panose="020B0604030504040204" pitchFamily="34" charset="-120"/>
                <a:ea typeface="微軟正黑體" panose="020B0604030504040204" pitchFamily="34" charset="-120"/>
                <a:hlinkClick r:id="rId3"/>
              </a:rPr>
              <a:t>_ attribute of </a:t>
            </a:r>
            <a:r>
              <a:rPr lang="en-US" altLang="zh-TW" sz="1200" b="0" i="0" u="none" strike="noStrike" dirty="0" err="1">
                <a:solidFill>
                  <a:srgbClr val="232629"/>
                </a:solidFill>
                <a:effectLst/>
                <a:latin typeface="微軟正黑體" panose="020B0604030504040204" pitchFamily="34" charset="-120"/>
                <a:ea typeface="微軟正黑體" panose="020B0604030504040204" pitchFamily="34" charset="-120"/>
                <a:hlinkClick r:id="rId3"/>
              </a:rPr>
              <a:t>MLPClassifier</a:t>
            </a:r>
            <a:r>
              <a:rPr lang="en-US" altLang="zh-TW" sz="1200" b="0" i="0" u="none" strike="noStrike" dirty="0">
                <a:solidFill>
                  <a:srgbClr val="232629"/>
                </a:solidFill>
                <a:effectLst/>
                <a:latin typeface="微軟正黑體" panose="020B0604030504040204" pitchFamily="34" charset="-120"/>
                <a:ea typeface="微軟正黑體" panose="020B0604030504040204" pitchFamily="34" charset="-120"/>
                <a:hlinkClick r:id="rId3"/>
              </a:rPr>
              <a:t> in python</a:t>
            </a:r>
            <a:endParaRPr lang="en-US" altLang="zh-TW" sz="1200" b="1" i="0" dirty="0">
              <a:solidFill>
                <a:srgbClr val="232629"/>
              </a:solidFill>
              <a:effectLst/>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latin typeface="微軟正黑體" panose="020B0604030504040204" pitchFamily="34" charset="-120"/>
                <a:ea typeface="微軟正黑體" panose="020B0604030504040204" pitchFamily="34" charset="-120"/>
              </a:rPr>
              <a:t>https://stackoverflow.com/questions/54181604/error-using-loss-curve-attribute-of-mlpclassifier-in-python</a:t>
            </a:r>
            <a:endParaRPr lang="zh-TW" altLang="en-US" sz="1200"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30</a:t>
            </a:fld>
            <a:endParaRPr lang="zh-TW" altLang="en-US"/>
          </a:p>
        </p:txBody>
      </p:sp>
    </p:spTree>
    <p:extLst>
      <p:ext uri="{BB962C8B-B14F-4D97-AF65-F5344CB8AC3E}">
        <p14:creationId xmlns:p14="http://schemas.microsoft.com/office/powerpoint/2010/main" val="20780717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u="none" strike="noStrike" dirty="0">
                <a:solidFill>
                  <a:srgbClr val="232629"/>
                </a:solidFill>
                <a:effectLst/>
                <a:latin typeface="微軟正黑體" panose="020B0604030504040204" pitchFamily="34" charset="-120"/>
                <a:ea typeface="微軟正黑體" panose="020B0604030504040204" pitchFamily="34" charset="-120"/>
                <a:hlinkClick r:id="rId3"/>
              </a:rPr>
              <a:t>error using </a:t>
            </a:r>
            <a:r>
              <a:rPr lang="en-US" altLang="zh-TW" sz="1200" b="0" i="0" u="none" strike="noStrike" dirty="0" err="1">
                <a:solidFill>
                  <a:srgbClr val="232629"/>
                </a:solidFill>
                <a:effectLst/>
                <a:latin typeface="微軟正黑體" panose="020B0604030504040204" pitchFamily="34" charset="-120"/>
                <a:ea typeface="微軟正黑體" panose="020B0604030504040204" pitchFamily="34" charset="-120"/>
                <a:hlinkClick r:id="rId3"/>
              </a:rPr>
              <a:t>loss_curve</a:t>
            </a:r>
            <a:r>
              <a:rPr lang="en-US" altLang="zh-TW" sz="1200" b="0" i="0" u="none" strike="noStrike" dirty="0">
                <a:solidFill>
                  <a:srgbClr val="232629"/>
                </a:solidFill>
                <a:effectLst/>
                <a:latin typeface="微軟正黑體" panose="020B0604030504040204" pitchFamily="34" charset="-120"/>
                <a:ea typeface="微軟正黑體" panose="020B0604030504040204" pitchFamily="34" charset="-120"/>
                <a:hlinkClick r:id="rId3"/>
              </a:rPr>
              <a:t>_ attribute of </a:t>
            </a:r>
            <a:r>
              <a:rPr lang="en-US" altLang="zh-TW" sz="1200" b="0" i="0" u="none" strike="noStrike" dirty="0" err="1">
                <a:solidFill>
                  <a:srgbClr val="232629"/>
                </a:solidFill>
                <a:effectLst/>
                <a:latin typeface="微軟正黑體" panose="020B0604030504040204" pitchFamily="34" charset="-120"/>
                <a:ea typeface="微軟正黑體" panose="020B0604030504040204" pitchFamily="34" charset="-120"/>
                <a:hlinkClick r:id="rId3"/>
              </a:rPr>
              <a:t>MLPClassifier</a:t>
            </a:r>
            <a:r>
              <a:rPr lang="en-US" altLang="zh-TW" sz="1200" b="0" i="0" u="none" strike="noStrike" dirty="0">
                <a:solidFill>
                  <a:srgbClr val="232629"/>
                </a:solidFill>
                <a:effectLst/>
                <a:latin typeface="微軟正黑體" panose="020B0604030504040204" pitchFamily="34" charset="-120"/>
                <a:ea typeface="微軟正黑體" panose="020B0604030504040204" pitchFamily="34" charset="-120"/>
                <a:hlinkClick r:id="rId3"/>
              </a:rPr>
              <a:t> in python</a:t>
            </a:r>
            <a:endParaRPr lang="en-US" altLang="zh-TW" sz="1200" b="1" i="0" dirty="0">
              <a:solidFill>
                <a:srgbClr val="232629"/>
              </a:solidFill>
              <a:effectLst/>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latin typeface="微軟正黑體" panose="020B0604030504040204" pitchFamily="34" charset="-120"/>
                <a:ea typeface="微軟正黑體" panose="020B0604030504040204" pitchFamily="34" charset="-120"/>
              </a:rPr>
              <a:t>https://stackoverflow.com/questions/54181604/error-using-loss-curve-attribute-of-mlpclassifier-in-python</a:t>
            </a:r>
            <a:endParaRPr lang="zh-TW" altLang="en-US" sz="1200"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31</a:t>
            </a:fld>
            <a:endParaRPr lang="zh-TW" altLang="en-US"/>
          </a:p>
        </p:txBody>
      </p:sp>
    </p:spTree>
    <p:extLst>
      <p:ext uri="{BB962C8B-B14F-4D97-AF65-F5344CB8AC3E}">
        <p14:creationId xmlns:p14="http://schemas.microsoft.com/office/powerpoint/2010/main" val="16351748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u="none" strike="noStrike" dirty="0">
                <a:solidFill>
                  <a:srgbClr val="232629"/>
                </a:solidFill>
                <a:effectLst/>
                <a:latin typeface="微軟正黑體" panose="020B0604030504040204" pitchFamily="34" charset="-120"/>
                <a:ea typeface="微軟正黑體" panose="020B0604030504040204" pitchFamily="34" charset="-120"/>
                <a:hlinkClick r:id="rId3"/>
              </a:rPr>
              <a:t>error using </a:t>
            </a:r>
            <a:r>
              <a:rPr lang="en-US" altLang="zh-TW" sz="1200" b="0" i="0" u="none" strike="noStrike" dirty="0" err="1">
                <a:solidFill>
                  <a:srgbClr val="232629"/>
                </a:solidFill>
                <a:effectLst/>
                <a:latin typeface="微軟正黑體" panose="020B0604030504040204" pitchFamily="34" charset="-120"/>
                <a:ea typeface="微軟正黑體" panose="020B0604030504040204" pitchFamily="34" charset="-120"/>
                <a:hlinkClick r:id="rId3"/>
              </a:rPr>
              <a:t>loss_curve</a:t>
            </a:r>
            <a:r>
              <a:rPr lang="en-US" altLang="zh-TW" sz="1200" b="0" i="0" u="none" strike="noStrike" dirty="0">
                <a:solidFill>
                  <a:srgbClr val="232629"/>
                </a:solidFill>
                <a:effectLst/>
                <a:latin typeface="微軟正黑體" panose="020B0604030504040204" pitchFamily="34" charset="-120"/>
                <a:ea typeface="微軟正黑體" panose="020B0604030504040204" pitchFamily="34" charset="-120"/>
                <a:hlinkClick r:id="rId3"/>
              </a:rPr>
              <a:t>_ attribute of </a:t>
            </a:r>
            <a:r>
              <a:rPr lang="en-US" altLang="zh-TW" sz="1200" b="0" i="0" u="none" strike="noStrike" dirty="0" err="1">
                <a:solidFill>
                  <a:srgbClr val="232629"/>
                </a:solidFill>
                <a:effectLst/>
                <a:latin typeface="微軟正黑體" panose="020B0604030504040204" pitchFamily="34" charset="-120"/>
                <a:ea typeface="微軟正黑體" panose="020B0604030504040204" pitchFamily="34" charset="-120"/>
                <a:hlinkClick r:id="rId3"/>
              </a:rPr>
              <a:t>MLPClassifier</a:t>
            </a:r>
            <a:r>
              <a:rPr lang="en-US" altLang="zh-TW" sz="1200" b="0" i="0" u="none" strike="noStrike" dirty="0">
                <a:solidFill>
                  <a:srgbClr val="232629"/>
                </a:solidFill>
                <a:effectLst/>
                <a:latin typeface="微軟正黑體" panose="020B0604030504040204" pitchFamily="34" charset="-120"/>
                <a:ea typeface="微軟正黑體" panose="020B0604030504040204" pitchFamily="34" charset="-120"/>
                <a:hlinkClick r:id="rId3"/>
              </a:rPr>
              <a:t> in python</a:t>
            </a:r>
            <a:endParaRPr lang="en-US" altLang="zh-TW" sz="1200" b="1" i="0" dirty="0">
              <a:solidFill>
                <a:srgbClr val="232629"/>
              </a:solidFill>
              <a:effectLst/>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latin typeface="微軟正黑體" panose="020B0604030504040204" pitchFamily="34" charset="-120"/>
                <a:ea typeface="微軟正黑體" panose="020B0604030504040204" pitchFamily="34" charset="-120"/>
              </a:rPr>
              <a:t>https://stackoverflow.com/questions/54181604/error-using-loss-curve-attribute-of-mlpclassifier-in-python</a:t>
            </a:r>
            <a:endParaRPr lang="zh-TW" altLang="en-US" sz="1200"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32</a:t>
            </a:fld>
            <a:endParaRPr lang="zh-TW" altLang="en-US"/>
          </a:p>
        </p:txBody>
      </p:sp>
    </p:spTree>
    <p:extLst>
      <p:ext uri="{BB962C8B-B14F-4D97-AF65-F5344CB8AC3E}">
        <p14:creationId xmlns:p14="http://schemas.microsoft.com/office/powerpoint/2010/main" val="28343434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latin typeface="微軟正黑體" panose="020B0604030504040204" pitchFamily="34" charset="-120"/>
                <a:ea typeface="微軟正黑體" panose="020B0604030504040204" pitchFamily="34" charset="-120"/>
              </a:rPr>
              <a:t>Reference</a:t>
            </a:r>
            <a:r>
              <a:rPr lang="zh-TW" altLang="en-US" dirty="0">
                <a:latin typeface="微軟正黑體" panose="020B0604030504040204" pitchFamily="34" charset="-120"/>
                <a:ea typeface="微軟正黑體" panose="020B0604030504040204" pitchFamily="34" charset="-120"/>
              </a:rPr>
              <a:t>：</a:t>
            </a:r>
            <a:endParaRPr lang="en-US" altLang="zh-TW" dirty="0">
              <a:latin typeface="微軟正黑體" panose="020B0604030504040204" pitchFamily="34" charset="-120"/>
              <a:ea typeface="微軟正黑體" panose="020B0604030504040204" pitchFamily="34" charset="-12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dirty="0">
                <a:solidFill>
                  <a:srgbClr val="7030A0"/>
                </a:solidFill>
                <a:highlight>
                  <a:srgbClr val="FFFF00"/>
                </a:highlight>
                <a:latin typeface="微軟正黑體" panose="020B0604030504040204" pitchFamily="34" charset="-120"/>
                <a:ea typeface="微軟正黑體" panose="020B0604030504040204" pitchFamily="34" charset="-120"/>
              </a:rPr>
              <a:t>心理學和機器學習中的 </a:t>
            </a:r>
            <a:r>
              <a:rPr lang="en-US" altLang="zh-TW" dirty="0">
                <a:solidFill>
                  <a:srgbClr val="7030A0"/>
                </a:solidFill>
                <a:highlight>
                  <a:srgbClr val="FFFF00"/>
                </a:highlight>
                <a:latin typeface="微軟正黑體" panose="020B0604030504040204" pitchFamily="34" charset="-120"/>
                <a:ea typeface="微軟正黑體" panose="020B0604030504040204" pitchFamily="34" charset="-120"/>
              </a:rPr>
              <a:t>Accuracy</a:t>
            </a:r>
            <a:r>
              <a:rPr lang="zh-TW" altLang="en-US" dirty="0">
                <a:solidFill>
                  <a:srgbClr val="7030A0"/>
                </a:solidFill>
                <a:highlight>
                  <a:srgbClr val="FFFF00"/>
                </a:highlight>
                <a:latin typeface="微軟正黑體" panose="020B0604030504040204" pitchFamily="34" charset="-120"/>
                <a:ea typeface="微軟正黑體" panose="020B0604030504040204" pitchFamily="34" charset="-120"/>
              </a:rPr>
              <a:t>、</a:t>
            </a:r>
            <a:r>
              <a:rPr lang="en-US" altLang="zh-TW" dirty="0">
                <a:solidFill>
                  <a:srgbClr val="7030A0"/>
                </a:solidFill>
                <a:highlight>
                  <a:srgbClr val="FFFF00"/>
                </a:highlight>
                <a:latin typeface="微軟正黑體" panose="020B0604030504040204" pitchFamily="34" charset="-120"/>
                <a:ea typeface="微軟正黑體" panose="020B0604030504040204" pitchFamily="34" charset="-120"/>
              </a:rPr>
              <a:t>Precision</a:t>
            </a:r>
            <a:r>
              <a:rPr lang="zh-TW" altLang="en-US" dirty="0">
                <a:solidFill>
                  <a:srgbClr val="7030A0"/>
                </a:solidFill>
                <a:highlight>
                  <a:srgbClr val="FFFF00"/>
                </a:highlight>
                <a:latin typeface="微軟正黑體" panose="020B0604030504040204" pitchFamily="34" charset="-120"/>
                <a:ea typeface="微軟正黑體" panose="020B0604030504040204" pitchFamily="34" charset="-120"/>
              </a:rPr>
              <a:t>、</a:t>
            </a:r>
            <a:r>
              <a:rPr lang="en-US" altLang="zh-TW" dirty="0">
                <a:solidFill>
                  <a:srgbClr val="7030A0"/>
                </a:solidFill>
                <a:highlight>
                  <a:srgbClr val="FFFF00"/>
                </a:highlight>
                <a:latin typeface="微軟正黑體" panose="020B0604030504040204" pitchFamily="34" charset="-120"/>
                <a:ea typeface="微軟正黑體" panose="020B0604030504040204" pitchFamily="34" charset="-120"/>
              </a:rPr>
              <a:t>Recall Rate </a:t>
            </a:r>
            <a:r>
              <a:rPr lang="zh-TW" altLang="en-US" dirty="0">
                <a:solidFill>
                  <a:srgbClr val="7030A0"/>
                </a:solidFill>
                <a:highlight>
                  <a:srgbClr val="FFFF00"/>
                </a:highlight>
                <a:latin typeface="微軟正黑體" panose="020B0604030504040204" pitchFamily="34" charset="-120"/>
                <a:ea typeface="微軟正黑體" panose="020B0604030504040204" pitchFamily="34" charset="-120"/>
              </a:rPr>
              <a:t>和 </a:t>
            </a:r>
            <a:r>
              <a:rPr lang="en-US" altLang="zh-TW" dirty="0">
                <a:solidFill>
                  <a:srgbClr val="7030A0"/>
                </a:solidFill>
                <a:highlight>
                  <a:srgbClr val="FFFF00"/>
                </a:highlight>
                <a:latin typeface="微軟正黑體" panose="020B0604030504040204" pitchFamily="34" charset="-120"/>
                <a:ea typeface="微軟正黑體" panose="020B0604030504040204" pitchFamily="34" charset="-120"/>
              </a:rPr>
              <a:t>Confusion Matrix</a:t>
            </a:r>
            <a:br>
              <a:rPr lang="en-US" altLang="zh-TW" dirty="0">
                <a:solidFill>
                  <a:srgbClr val="FFC000"/>
                </a:solidFill>
                <a:latin typeface="微軟正黑體" panose="020B0604030504040204" pitchFamily="34" charset="-120"/>
                <a:ea typeface="微軟正黑體" panose="020B0604030504040204" pitchFamily="34" charset="-120"/>
              </a:rPr>
            </a:br>
            <a:r>
              <a:rPr lang="en-US" altLang="zh-TW" dirty="0">
                <a:latin typeface="微軟正黑體" panose="020B0604030504040204" pitchFamily="34" charset="-120"/>
                <a:ea typeface="微軟正黑體" panose="020B0604030504040204" pitchFamily="34" charset="-120"/>
              </a:rPr>
              <a:t>https://chingtien.medium.com/%E5%BF%83%E7%90%86%E5%AD%B8%E5%92%8C%E6%A9%9F%E5%99%A8%E5%AD%B8%E7%BF%92%E4%B8%AD%E7%9A%84-accuracy-precision-recall-rate-%E5%92%8C-confusion-matrix-529d18abc3a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dirty="0">
                <a:latin typeface="微軟正黑體" panose="020B0604030504040204" pitchFamily="34" charset="-120"/>
                <a:ea typeface="微軟正黑體" panose="020B0604030504040204" pitchFamily="34" charset="-120"/>
              </a:rPr>
              <a:t>如何辨別機器學習模型的好壞？秒懂</a:t>
            </a:r>
            <a:r>
              <a:rPr lang="en-US" altLang="zh-TW" dirty="0">
                <a:latin typeface="微軟正黑體" panose="020B0604030504040204" pitchFamily="34" charset="-120"/>
                <a:ea typeface="微軟正黑體" panose="020B0604030504040204" pitchFamily="34" charset="-120"/>
              </a:rPr>
              <a:t>Confusion Matrix</a:t>
            </a:r>
            <a:br>
              <a:rPr lang="en-US" altLang="zh-TW" dirty="0">
                <a:latin typeface="微軟正黑體" panose="020B0604030504040204" pitchFamily="34" charset="-120"/>
                <a:ea typeface="微軟正黑體" panose="020B0604030504040204" pitchFamily="34" charset="-120"/>
              </a:rPr>
            </a:br>
            <a:r>
              <a:rPr lang="en-US" altLang="zh-TW" dirty="0">
                <a:latin typeface="微軟正黑體" panose="020B0604030504040204" pitchFamily="34" charset="-120"/>
                <a:ea typeface="微軟正黑體" panose="020B0604030504040204" pitchFamily="34" charset="-120"/>
              </a:rPr>
              <a:t>https://ycc.idv.tw/confusion-matrix.html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dirty="0">
                <a:latin typeface="微軟正黑體" panose="020B0604030504040204" pitchFamily="34" charset="-120"/>
                <a:ea typeface="微軟正黑體" panose="020B0604030504040204" pitchFamily="34" charset="-120"/>
              </a:rPr>
              <a:t>多分類問題的模型評估指標</a:t>
            </a:r>
            <a:br>
              <a:rPr lang="en-US" altLang="zh-TW" dirty="0">
                <a:latin typeface="微軟正黑體" panose="020B0604030504040204" pitchFamily="34" charset="-120"/>
                <a:ea typeface="微軟正黑體" panose="020B0604030504040204" pitchFamily="34" charset="-120"/>
              </a:rPr>
            </a:br>
            <a:r>
              <a:rPr lang="en-US" altLang="zh-TW" dirty="0">
                <a:latin typeface="微軟正黑體" panose="020B0604030504040204" pitchFamily="34" charset="-120"/>
                <a:ea typeface="微軟正黑體" panose="020B0604030504040204" pitchFamily="34" charset="-120"/>
              </a:rPr>
              <a:t>https://1fly2sky.wordpress.com/2017/12/21/%E5%A4%9A%E5%88%86%E9%A1%9E%E5%95%8F%E9%A1%8C%E7%9A%84%E6%A8%A1%E5%9E%8B%E8%A9%95%E4%BC%B0%E6%8C%87%E6%A8%99/</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TW" dirty="0">
              <a:latin typeface="微軟正黑體" panose="020B0604030504040204" pitchFamily="34" charset="-120"/>
              <a:ea typeface="微軟正黑體" panose="020B0604030504040204" pitchFamily="34" charset="-12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TW" dirty="0">
              <a:latin typeface="微軟正黑體" panose="020B0604030504040204" pitchFamily="34" charset="-120"/>
              <a:ea typeface="微軟正黑體" panose="020B0604030504040204" pitchFamily="34" charset="-12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TW"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33</a:t>
            </a:fld>
            <a:endParaRPr lang="zh-TW" altLang="en-US"/>
          </a:p>
        </p:txBody>
      </p:sp>
    </p:spTree>
    <p:extLst>
      <p:ext uri="{BB962C8B-B14F-4D97-AF65-F5344CB8AC3E}">
        <p14:creationId xmlns:p14="http://schemas.microsoft.com/office/powerpoint/2010/main" val="3612539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Assignment #2</a:t>
            </a:r>
            <a:r>
              <a:rPr lang="zh-TW" altLang="en-US" dirty="0"/>
              <a:t> 作業內容</a:t>
            </a: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pPr/>
              <a:t>3</a:t>
            </a:fld>
            <a:endParaRPr lang="zh-TW" altLang="en-US" dirty="0"/>
          </a:p>
        </p:txBody>
      </p:sp>
    </p:spTree>
    <p:extLst>
      <p:ext uri="{BB962C8B-B14F-4D97-AF65-F5344CB8AC3E}">
        <p14:creationId xmlns:p14="http://schemas.microsoft.com/office/powerpoint/2010/main" val="37700332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34</a:t>
            </a:fld>
            <a:endParaRPr lang="zh-TW" altLang="en-US"/>
          </a:p>
        </p:txBody>
      </p:sp>
    </p:spTree>
    <p:extLst>
      <p:ext uri="{BB962C8B-B14F-4D97-AF65-F5344CB8AC3E}">
        <p14:creationId xmlns:p14="http://schemas.microsoft.com/office/powerpoint/2010/main" val="5904627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準確率（</a:t>
            </a:r>
            <a:r>
              <a:rPr lang="en-US" altLang="zh-TW" b="0" i="0" dirty="0">
                <a:solidFill>
                  <a:srgbClr val="303233"/>
                </a:solidFill>
                <a:effectLst/>
              </a:rPr>
              <a:t>Accuracy</a:t>
            </a:r>
            <a:r>
              <a:rPr lang="zh-TW" altLang="en-US" b="0" i="0" dirty="0">
                <a:solidFill>
                  <a:srgbClr val="303233"/>
                </a:solidFill>
                <a:effectLst/>
              </a:rPr>
              <a:t>）</a:t>
            </a:r>
            <a:r>
              <a:rPr lang="en-US" altLang="zh-TW" b="0" i="0" dirty="0">
                <a:solidFill>
                  <a:srgbClr val="303233"/>
                </a:solidFill>
                <a:effectLst/>
              </a:rPr>
              <a:t>= (tp+tn)/(tp+fp+fn+tn)</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精確率（</a:t>
            </a:r>
            <a:r>
              <a:rPr lang="en-US" altLang="zh-TW" b="0" i="0" dirty="0">
                <a:solidFill>
                  <a:srgbClr val="303233"/>
                </a:solidFill>
                <a:effectLst/>
              </a:rPr>
              <a:t>Precision</a:t>
            </a:r>
            <a:r>
              <a:rPr lang="zh-TW" altLang="en-US" b="0" i="0" dirty="0">
                <a:solidFill>
                  <a:srgbClr val="303233"/>
                </a:solidFill>
                <a:effectLst/>
              </a:rPr>
              <a:t>）</a:t>
            </a:r>
            <a:r>
              <a:rPr lang="en-US" altLang="zh-TW" b="0" i="0" dirty="0">
                <a:solidFill>
                  <a:srgbClr val="303233"/>
                </a:solidFill>
                <a:effectLst/>
              </a:rPr>
              <a:t>= tp/(tp+fp)</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召回率（</a:t>
            </a:r>
            <a:r>
              <a:rPr lang="en-US" altLang="zh-TW" b="0" i="0" dirty="0">
                <a:solidFill>
                  <a:srgbClr val="303233"/>
                </a:solidFill>
                <a:effectLst/>
              </a:rPr>
              <a:t>Recall</a:t>
            </a:r>
            <a:r>
              <a:rPr lang="zh-TW" altLang="en-US" b="0" i="0" dirty="0">
                <a:solidFill>
                  <a:srgbClr val="303233"/>
                </a:solidFill>
                <a:effectLst/>
              </a:rPr>
              <a:t>）</a:t>
            </a:r>
            <a:r>
              <a:rPr lang="en-US" altLang="zh-TW" b="0" i="0" dirty="0">
                <a:solidFill>
                  <a:srgbClr val="303233"/>
                </a:solidFill>
                <a:effectLst/>
              </a:rPr>
              <a:t>= tp/(tp+fn)</a:t>
            </a:r>
            <a:endParaRPr lang="zh-TW"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35</a:t>
            </a:fld>
            <a:endParaRPr lang="zh-TW" altLang="en-US"/>
          </a:p>
        </p:txBody>
      </p:sp>
    </p:spTree>
    <p:extLst>
      <p:ext uri="{BB962C8B-B14F-4D97-AF65-F5344CB8AC3E}">
        <p14:creationId xmlns:p14="http://schemas.microsoft.com/office/powerpoint/2010/main" val="29163770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準確率（</a:t>
            </a:r>
            <a:r>
              <a:rPr lang="en-US" altLang="zh-TW" b="0" i="0" dirty="0">
                <a:solidFill>
                  <a:srgbClr val="303233"/>
                </a:solidFill>
                <a:effectLst/>
              </a:rPr>
              <a:t>Accuracy</a:t>
            </a:r>
            <a:r>
              <a:rPr lang="zh-TW" altLang="en-US" b="0" i="0" dirty="0">
                <a:solidFill>
                  <a:srgbClr val="303233"/>
                </a:solidFill>
                <a:effectLst/>
              </a:rPr>
              <a:t>）</a:t>
            </a:r>
            <a:r>
              <a:rPr lang="en-US" altLang="zh-TW" b="0" i="0" dirty="0">
                <a:solidFill>
                  <a:srgbClr val="303233"/>
                </a:solidFill>
                <a:effectLst/>
              </a:rPr>
              <a:t>= (tp+tn)/(tp+fp+fn+tn)</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精確率（</a:t>
            </a:r>
            <a:r>
              <a:rPr lang="en-US" altLang="zh-TW" b="0" i="0" dirty="0">
                <a:solidFill>
                  <a:srgbClr val="303233"/>
                </a:solidFill>
                <a:effectLst/>
              </a:rPr>
              <a:t>Precision</a:t>
            </a:r>
            <a:r>
              <a:rPr lang="zh-TW" altLang="en-US" b="0" i="0" dirty="0">
                <a:solidFill>
                  <a:srgbClr val="303233"/>
                </a:solidFill>
                <a:effectLst/>
              </a:rPr>
              <a:t>）</a:t>
            </a:r>
            <a:r>
              <a:rPr lang="en-US" altLang="zh-TW" b="0" i="0" dirty="0">
                <a:solidFill>
                  <a:srgbClr val="303233"/>
                </a:solidFill>
                <a:effectLst/>
              </a:rPr>
              <a:t>= tp/(tp+fp)</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召回率（</a:t>
            </a:r>
            <a:r>
              <a:rPr lang="en-US" altLang="zh-TW" b="0" i="0" dirty="0">
                <a:solidFill>
                  <a:srgbClr val="303233"/>
                </a:solidFill>
                <a:effectLst/>
              </a:rPr>
              <a:t>Recall</a:t>
            </a:r>
            <a:r>
              <a:rPr lang="zh-TW" altLang="en-US" b="0" i="0" dirty="0">
                <a:solidFill>
                  <a:srgbClr val="303233"/>
                </a:solidFill>
                <a:effectLst/>
              </a:rPr>
              <a:t>）</a:t>
            </a:r>
            <a:r>
              <a:rPr lang="en-US" altLang="zh-TW" b="0" i="0" dirty="0">
                <a:solidFill>
                  <a:srgbClr val="303233"/>
                </a:solidFill>
                <a:effectLst/>
              </a:rPr>
              <a:t>= tp/(tp+fn)</a:t>
            </a: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36</a:t>
            </a:fld>
            <a:endParaRPr lang="zh-TW" altLang="en-US"/>
          </a:p>
        </p:txBody>
      </p:sp>
    </p:spTree>
    <p:extLst>
      <p:ext uri="{BB962C8B-B14F-4D97-AF65-F5344CB8AC3E}">
        <p14:creationId xmlns:p14="http://schemas.microsoft.com/office/powerpoint/2010/main" val="32478727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準確率（</a:t>
            </a:r>
            <a:r>
              <a:rPr lang="en-US" altLang="zh-TW" b="0" i="0" dirty="0">
                <a:solidFill>
                  <a:srgbClr val="303233"/>
                </a:solidFill>
                <a:effectLst/>
              </a:rPr>
              <a:t>Accuracy</a:t>
            </a:r>
            <a:r>
              <a:rPr lang="zh-TW" altLang="en-US" b="0" i="0" dirty="0">
                <a:solidFill>
                  <a:srgbClr val="303233"/>
                </a:solidFill>
                <a:effectLst/>
              </a:rPr>
              <a:t>）</a:t>
            </a:r>
            <a:r>
              <a:rPr lang="en-US" altLang="zh-TW" b="0" i="0" dirty="0">
                <a:solidFill>
                  <a:srgbClr val="303233"/>
                </a:solidFill>
                <a:effectLst/>
              </a:rPr>
              <a:t>= (tp+tn)/(tp+fp+fn+tn)</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精確率（</a:t>
            </a:r>
            <a:r>
              <a:rPr lang="en-US" altLang="zh-TW" b="0" i="0" dirty="0">
                <a:solidFill>
                  <a:srgbClr val="303233"/>
                </a:solidFill>
                <a:effectLst/>
              </a:rPr>
              <a:t>Precision</a:t>
            </a:r>
            <a:r>
              <a:rPr lang="zh-TW" altLang="en-US" b="0" i="0" dirty="0">
                <a:solidFill>
                  <a:srgbClr val="303233"/>
                </a:solidFill>
                <a:effectLst/>
              </a:rPr>
              <a:t>）</a:t>
            </a:r>
            <a:r>
              <a:rPr lang="en-US" altLang="zh-TW" b="0" i="0" dirty="0">
                <a:solidFill>
                  <a:srgbClr val="303233"/>
                </a:solidFill>
                <a:effectLst/>
              </a:rPr>
              <a:t>= tp/(tp+fp)</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召回率（</a:t>
            </a:r>
            <a:r>
              <a:rPr lang="en-US" altLang="zh-TW" b="0" i="0" dirty="0">
                <a:solidFill>
                  <a:srgbClr val="303233"/>
                </a:solidFill>
                <a:effectLst/>
              </a:rPr>
              <a:t>Recall</a:t>
            </a:r>
            <a:r>
              <a:rPr lang="zh-TW" altLang="en-US" b="0" i="0" dirty="0">
                <a:solidFill>
                  <a:srgbClr val="303233"/>
                </a:solidFill>
                <a:effectLst/>
              </a:rPr>
              <a:t>）</a:t>
            </a:r>
            <a:r>
              <a:rPr lang="en-US" altLang="zh-TW" b="0" i="0" dirty="0">
                <a:solidFill>
                  <a:srgbClr val="303233"/>
                </a:solidFill>
                <a:effectLst/>
              </a:rPr>
              <a:t>= tp/(tp+fn)</a:t>
            </a: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37</a:t>
            </a:fld>
            <a:endParaRPr lang="zh-TW" altLang="en-US"/>
          </a:p>
        </p:txBody>
      </p:sp>
    </p:spTree>
    <p:extLst>
      <p:ext uri="{BB962C8B-B14F-4D97-AF65-F5344CB8AC3E}">
        <p14:creationId xmlns:p14="http://schemas.microsoft.com/office/powerpoint/2010/main" val="22663176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準確率（</a:t>
            </a:r>
            <a:r>
              <a:rPr lang="en-US" altLang="zh-TW" b="0" i="0" dirty="0">
                <a:solidFill>
                  <a:srgbClr val="303233"/>
                </a:solidFill>
                <a:effectLst/>
              </a:rPr>
              <a:t>Accuracy</a:t>
            </a:r>
            <a:r>
              <a:rPr lang="zh-TW" altLang="en-US" b="0" i="0" dirty="0">
                <a:solidFill>
                  <a:srgbClr val="303233"/>
                </a:solidFill>
                <a:effectLst/>
              </a:rPr>
              <a:t>）</a:t>
            </a:r>
            <a:r>
              <a:rPr lang="en-US" altLang="zh-TW" b="0" i="0" dirty="0">
                <a:solidFill>
                  <a:srgbClr val="303233"/>
                </a:solidFill>
                <a:effectLst/>
              </a:rPr>
              <a:t>= (tp+tn)/(tp+fp+fn+tn)</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精確率（</a:t>
            </a:r>
            <a:r>
              <a:rPr lang="en-US" altLang="zh-TW" b="0" i="0" dirty="0">
                <a:solidFill>
                  <a:srgbClr val="303233"/>
                </a:solidFill>
                <a:effectLst/>
              </a:rPr>
              <a:t>Precision</a:t>
            </a:r>
            <a:r>
              <a:rPr lang="zh-TW" altLang="en-US" b="0" i="0" dirty="0">
                <a:solidFill>
                  <a:srgbClr val="303233"/>
                </a:solidFill>
                <a:effectLst/>
              </a:rPr>
              <a:t>）</a:t>
            </a:r>
            <a:r>
              <a:rPr lang="en-US" altLang="zh-TW" b="0" i="0" dirty="0">
                <a:solidFill>
                  <a:srgbClr val="303233"/>
                </a:solidFill>
                <a:effectLst/>
              </a:rPr>
              <a:t>= tp/(tp+fp)</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召回率（</a:t>
            </a:r>
            <a:r>
              <a:rPr lang="en-US" altLang="zh-TW" b="0" i="0" dirty="0">
                <a:solidFill>
                  <a:srgbClr val="303233"/>
                </a:solidFill>
                <a:effectLst/>
              </a:rPr>
              <a:t>Recall</a:t>
            </a:r>
            <a:r>
              <a:rPr lang="zh-TW" altLang="en-US" b="0" i="0" dirty="0">
                <a:solidFill>
                  <a:srgbClr val="303233"/>
                </a:solidFill>
                <a:effectLst/>
              </a:rPr>
              <a:t>）</a:t>
            </a:r>
            <a:r>
              <a:rPr lang="en-US" altLang="zh-TW" b="0" i="0" dirty="0">
                <a:solidFill>
                  <a:srgbClr val="303233"/>
                </a:solidFill>
                <a:effectLst/>
              </a:rPr>
              <a:t>= tp/(tp+fn)</a:t>
            </a: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38</a:t>
            </a:fld>
            <a:endParaRPr lang="zh-TW" altLang="en-US"/>
          </a:p>
        </p:txBody>
      </p:sp>
    </p:spTree>
    <p:extLst>
      <p:ext uri="{BB962C8B-B14F-4D97-AF65-F5344CB8AC3E}">
        <p14:creationId xmlns:p14="http://schemas.microsoft.com/office/powerpoint/2010/main" val="29746314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39</a:t>
            </a:fld>
            <a:endParaRPr lang="zh-TW" altLang="en-US"/>
          </a:p>
        </p:txBody>
      </p:sp>
    </p:spTree>
    <p:extLst>
      <p:ext uri="{BB962C8B-B14F-4D97-AF65-F5344CB8AC3E}">
        <p14:creationId xmlns:p14="http://schemas.microsoft.com/office/powerpoint/2010/main" val="37208607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已先刪除</a:t>
            </a:r>
            <a:r>
              <a:rPr lang="en-US" altLang="zh-TW" b="0" dirty="0">
                <a:solidFill>
                  <a:srgbClr val="A31515"/>
                </a:solidFill>
                <a:effectLst/>
              </a:rPr>
              <a:t>“sepal_length“</a:t>
            </a:r>
            <a:r>
              <a:rPr lang="zh-TW" altLang="en-US" b="0" dirty="0">
                <a:solidFill>
                  <a:srgbClr val="000000"/>
                </a:solidFill>
                <a:effectLst/>
              </a:rPr>
              <a:t>及</a:t>
            </a:r>
            <a:r>
              <a:rPr lang="en-US" altLang="zh-TW" b="0" dirty="0">
                <a:solidFill>
                  <a:srgbClr val="A31515"/>
                </a:solidFill>
                <a:effectLst/>
              </a:rPr>
              <a:t>”sepal_width“</a:t>
            </a:r>
            <a:r>
              <a:rPr lang="zh-TW" altLang="en-US" b="0" dirty="0">
                <a:solidFill>
                  <a:srgbClr val="A31515"/>
                </a:solidFill>
                <a:effectLst/>
              </a:rPr>
              <a:t>欄位</a:t>
            </a:r>
            <a:endParaRPr lang="en-US" altLang="zh-TW" b="0" dirty="0">
              <a:solidFill>
                <a:srgbClr val="A31515"/>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a:solidFill>
                  <a:srgbClr val="000000"/>
                </a:solidFill>
                <a:effectLst/>
              </a:rPr>
              <a:t>iris_data = iris_data.drop([</a:t>
            </a:r>
            <a:r>
              <a:rPr lang="en-US" altLang="zh-TW" b="0" dirty="0">
                <a:solidFill>
                  <a:srgbClr val="A31515"/>
                </a:solidFill>
                <a:effectLst/>
              </a:rPr>
              <a:t>"sepal_length"</a:t>
            </a:r>
            <a:r>
              <a:rPr lang="en-US" altLang="zh-TW" b="0" dirty="0">
                <a:solidFill>
                  <a:srgbClr val="000000"/>
                </a:solidFill>
                <a:effectLst/>
              </a:rPr>
              <a:t>, </a:t>
            </a:r>
            <a:r>
              <a:rPr lang="en-US" altLang="zh-TW" b="0" dirty="0">
                <a:solidFill>
                  <a:srgbClr val="A31515"/>
                </a:solidFill>
                <a:effectLst/>
              </a:rPr>
              <a:t>"sepal_width"</a:t>
            </a:r>
            <a:r>
              <a:rPr lang="en-US" altLang="zh-TW" b="0" dirty="0">
                <a:solidFill>
                  <a:srgbClr val="000000"/>
                </a:solidFill>
                <a:effectLst/>
              </a:rPr>
              <a:t>], axis=</a:t>
            </a:r>
            <a:r>
              <a:rPr lang="en-US" altLang="zh-TW" b="0" dirty="0">
                <a:solidFill>
                  <a:srgbClr val="098156"/>
                </a:solidFill>
                <a:effectLst/>
              </a:rPr>
              <a:t>1</a:t>
            </a:r>
            <a:r>
              <a:rPr lang="en-US" altLang="zh-TW" b="0" dirty="0">
                <a:solidFill>
                  <a:srgbClr val="000000"/>
                </a:solidFill>
                <a:effectLst/>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b="0" dirty="0">
              <a:solidFill>
                <a:srgbClr val="000000"/>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41</a:t>
            </a:fld>
            <a:endParaRPr lang="zh-TW" altLang="en-US"/>
          </a:p>
        </p:txBody>
      </p:sp>
    </p:spTree>
    <p:extLst>
      <p:ext uri="{BB962C8B-B14F-4D97-AF65-F5344CB8AC3E}">
        <p14:creationId xmlns:p14="http://schemas.microsoft.com/office/powerpoint/2010/main" val="30026686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latin typeface="微軟正黑體" panose="020B0604030504040204" pitchFamily="34" charset="-120"/>
                <a:ea typeface="微軟正黑體" panose="020B0604030504040204" pitchFamily="34" charset="-120"/>
              </a:rPr>
              <a:t>Reference: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1" i="0" u="none" strike="noStrike" dirty="0">
                <a:solidFill>
                  <a:srgbClr val="1F2328"/>
                </a:solidFill>
                <a:effectLst/>
                <a:latin typeface="微軟正黑體" panose="020B0604030504040204" pitchFamily="34" charset="-120"/>
                <a:ea typeface="微軟正黑體" panose="020B0604030504040204" pitchFamily="34" charset="-120"/>
                <a:hlinkClick r:id="rId3"/>
              </a:rPr>
              <a:t>[</a:t>
            </a:r>
            <a:r>
              <a:rPr lang="zh-TW" altLang="en-US" b="1" i="0" u="none" strike="noStrike" dirty="0">
                <a:solidFill>
                  <a:srgbClr val="1F2328"/>
                </a:solidFill>
                <a:effectLst/>
                <a:latin typeface="微軟正黑體" panose="020B0604030504040204" pitchFamily="34" charset="-120"/>
                <a:ea typeface="微軟正黑體" panose="020B0604030504040204" pitchFamily="34" charset="-120"/>
                <a:hlinkClick r:id="rId3"/>
              </a:rPr>
              <a:t>資料分析</a:t>
            </a:r>
            <a:r>
              <a:rPr lang="en-US" altLang="zh-TW" b="1" i="0" u="none" strike="noStrike" dirty="0">
                <a:solidFill>
                  <a:srgbClr val="1F2328"/>
                </a:solidFill>
                <a:effectLst/>
                <a:latin typeface="微軟正黑體" panose="020B0604030504040204" pitchFamily="34" charset="-120"/>
                <a:ea typeface="微軟正黑體" panose="020B0604030504040204" pitchFamily="34" charset="-120"/>
                <a:hlinkClick r:id="rId3"/>
              </a:rPr>
              <a:t>&amp;</a:t>
            </a:r>
            <a:r>
              <a:rPr lang="zh-TW" altLang="en-US" b="1" i="0" u="none" strike="noStrike" dirty="0">
                <a:solidFill>
                  <a:srgbClr val="1F2328"/>
                </a:solidFill>
                <a:effectLst/>
                <a:latin typeface="微軟正黑體" panose="020B0604030504040204" pitchFamily="34" charset="-120"/>
                <a:ea typeface="微軟正黑體" panose="020B0604030504040204" pitchFamily="34" charset="-120"/>
                <a:hlinkClick r:id="rId3"/>
              </a:rPr>
              <a:t>機器學習</a:t>
            </a:r>
            <a:r>
              <a:rPr lang="en-US" altLang="zh-TW" b="1" i="0" u="none" strike="noStrike" dirty="0">
                <a:solidFill>
                  <a:srgbClr val="1F2328"/>
                </a:solidFill>
                <a:effectLst/>
                <a:latin typeface="微軟正黑體" panose="020B0604030504040204" pitchFamily="34" charset="-120"/>
                <a:ea typeface="微軟正黑體" panose="020B0604030504040204" pitchFamily="34" charset="-120"/>
                <a:hlinkClick r:id="rId3"/>
              </a:rPr>
              <a:t>] </a:t>
            </a:r>
            <a:r>
              <a:rPr lang="zh-TW" altLang="en-US" b="1" i="0" u="none" strike="noStrike" dirty="0">
                <a:solidFill>
                  <a:srgbClr val="1F2328"/>
                </a:solidFill>
                <a:effectLst/>
                <a:latin typeface="微軟正黑體" panose="020B0604030504040204" pitchFamily="34" charset="-120"/>
                <a:ea typeface="微軟正黑體" panose="020B0604030504040204" pitchFamily="34" charset="-120"/>
                <a:hlinkClick r:id="rId3"/>
              </a:rPr>
              <a:t>第</a:t>
            </a:r>
            <a:r>
              <a:rPr lang="en-US" altLang="zh-TW" b="1" i="0" u="none" strike="noStrike" dirty="0">
                <a:solidFill>
                  <a:srgbClr val="1F2328"/>
                </a:solidFill>
                <a:effectLst/>
                <a:latin typeface="微軟正黑體" panose="020B0604030504040204" pitchFamily="34" charset="-120"/>
                <a:ea typeface="微軟正黑體" panose="020B0604030504040204" pitchFamily="34" charset="-120"/>
                <a:hlinkClick r:id="rId3"/>
              </a:rPr>
              <a:t>3.2</a:t>
            </a:r>
            <a:r>
              <a:rPr lang="zh-TW" altLang="en-US" b="1" i="0" u="none" strike="noStrike" dirty="0">
                <a:solidFill>
                  <a:srgbClr val="1F2328"/>
                </a:solidFill>
                <a:effectLst/>
                <a:latin typeface="微軟正黑體" panose="020B0604030504040204" pitchFamily="34" charset="-120"/>
                <a:ea typeface="微軟正黑體" panose="020B0604030504040204" pitchFamily="34" charset="-120"/>
                <a:hlinkClick r:id="rId3"/>
              </a:rPr>
              <a:t>講 線性分類</a:t>
            </a:r>
            <a:r>
              <a:rPr lang="en-US" altLang="zh-TW" b="1" i="0" u="none" strike="noStrike" dirty="0">
                <a:solidFill>
                  <a:srgbClr val="1F2328"/>
                </a:solidFill>
                <a:effectLst/>
                <a:latin typeface="微軟正黑體" panose="020B0604030504040204" pitchFamily="34" charset="-120"/>
                <a:ea typeface="微軟正黑體" panose="020B0604030504040204" pitchFamily="34" charset="-120"/>
                <a:hlinkClick r:id="rId3"/>
              </a:rPr>
              <a:t>-</a:t>
            </a:r>
            <a:r>
              <a:rPr lang="zh-TW" altLang="en-US" b="1" i="0" u="none" strike="noStrike" dirty="0">
                <a:solidFill>
                  <a:srgbClr val="1F2328"/>
                </a:solidFill>
                <a:effectLst/>
                <a:latin typeface="微軟正黑體" panose="020B0604030504040204" pitchFamily="34" charset="-120"/>
                <a:ea typeface="微軟正黑體" panose="020B0604030504040204" pitchFamily="34" charset="-120"/>
                <a:hlinkClick r:id="rId3"/>
              </a:rPr>
              <a:t>感知器</a:t>
            </a:r>
            <a:r>
              <a:rPr lang="en-US" altLang="zh-TW" b="1" i="0" u="none" strike="noStrike" dirty="0">
                <a:solidFill>
                  <a:srgbClr val="1F2328"/>
                </a:solidFill>
                <a:effectLst/>
                <a:latin typeface="微軟正黑體" panose="020B0604030504040204" pitchFamily="34" charset="-120"/>
                <a:ea typeface="微軟正黑體" panose="020B0604030504040204" pitchFamily="34" charset="-120"/>
                <a:hlinkClick r:id="rId3"/>
              </a:rPr>
              <a:t>(Perceptron) </a:t>
            </a:r>
            <a:r>
              <a:rPr lang="zh-TW" altLang="en-US" b="1" i="0" u="none" strike="noStrike" dirty="0">
                <a:solidFill>
                  <a:srgbClr val="1F2328"/>
                </a:solidFill>
                <a:effectLst/>
                <a:latin typeface="微軟正黑體" panose="020B0604030504040204" pitchFamily="34" charset="-120"/>
                <a:ea typeface="微軟正黑體" panose="020B0604030504040204" pitchFamily="34" charset="-120"/>
                <a:hlinkClick r:id="rId3"/>
              </a:rPr>
              <a:t>介紹</a:t>
            </a:r>
            <a:r>
              <a:rPr lang="en-US" altLang="zh-TW" b="1" i="0" u="none" strike="noStrike" dirty="0">
                <a:solidFill>
                  <a:srgbClr val="1F2328"/>
                </a:solidFill>
                <a:effectLst/>
                <a:latin typeface="微軟正黑體" panose="020B0604030504040204" pitchFamily="34" charset="-120"/>
                <a:ea typeface="微軟正黑體" panose="020B0604030504040204" pitchFamily="34" charset="-120"/>
                <a:hlinkClick r:id="rId3"/>
              </a:rPr>
              <a:t>.ipynb</a:t>
            </a:r>
            <a:endParaRPr lang="zh-TW" altLang="en-US" b="1" i="0" dirty="0">
              <a:solidFill>
                <a:srgbClr val="1F2328"/>
              </a:solidFill>
              <a:effectLst/>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https://gist.github.com/yehjames/7dbe460f0d2aa882caa8fada45c3ec26#file-3-2-perceptron-ipynb</a:t>
            </a: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42</a:t>
            </a:fld>
            <a:endParaRPr lang="zh-TW" altLang="en-US"/>
          </a:p>
        </p:txBody>
      </p:sp>
    </p:spTree>
    <p:extLst>
      <p:ext uri="{BB962C8B-B14F-4D97-AF65-F5344CB8AC3E}">
        <p14:creationId xmlns:p14="http://schemas.microsoft.com/office/powerpoint/2010/main" val="31591726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292929"/>
                </a:solidFill>
                <a:effectLst/>
              </a:rPr>
              <a:t>一開始</a:t>
            </a:r>
            <a:r>
              <a:rPr lang="en-US" altLang="zh-TW" b="0" i="0" dirty="0">
                <a:solidFill>
                  <a:srgbClr val="292929"/>
                </a:solidFill>
                <a:effectLst/>
              </a:rPr>
              <a:t>w=[0,0,0]</a:t>
            </a:r>
            <a:r>
              <a:rPr lang="zh-TW" altLang="en-US" b="0" i="0" dirty="0">
                <a:solidFill>
                  <a:srgbClr val="292929"/>
                </a:solidFill>
                <a:effectLst/>
              </a:rPr>
              <a:t>所以 </a:t>
            </a:r>
            <a:r>
              <a:rPr lang="en-US" altLang="zh-TW" b="0" i="0" dirty="0">
                <a:solidFill>
                  <a:srgbClr val="292929"/>
                </a:solidFill>
                <a:effectLst/>
              </a:rPr>
              <a:t>0*1 + 0*</a:t>
            </a:r>
            <a:r>
              <a:rPr lang="zh-TW" altLang="en-US" b="0" i="0" dirty="0">
                <a:solidFill>
                  <a:srgbClr val="292929"/>
                </a:solidFill>
                <a:effectLst/>
              </a:rPr>
              <a:t>花萼的長度 </a:t>
            </a:r>
            <a:r>
              <a:rPr lang="en-US" altLang="zh-TW" b="0" i="0" dirty="0">
                <a:solidFill>
                  <a:srgbClr val="292929"/>
                </a:solidFill>
                <a:effectLst/>
              </a:rPr>
              <a:t>+ 0*</a:t>
            </a:r>
            <a:r>
              <a:rPr lang="zh-TW" altLang="en-US" b="0" i="0" dirty="0">
                <a:solidFill>
                  <a:srgbClr val="292929"/>
                </a:solidFill>
                <a:effectLst/>
              </a:rPr>
              <a:t>花瓣的長度 </a:t>
            </a:r>
            <a:r>
              <a:rPr lang="en-US" altLang="zh-TW" b="0" i="0" dirty="0">
                <a:solidFill>
                  <a:srgbClr val="292929"/>
                </a:solidFill>
                <a:effectLst/>
              </a:rPr>
              <a:t>= 0 </a:t>
            </a:r>
            <a:r>
              <a:rPr lang="zh-TW" altLang="en-US" b="0" i="0" dirty="0">
                <a:solidFill>
                  <a:srgbClr val="292929"/>
                </a:solidFill>
                <a:effectLst/>
              </a:rPr>
              <a:t>，因為</a:t>
            </a:r>
            <a:r>
              <a:rPr lang="en-US" altLang="zh-TW" b="0" i="0" dirty="0">
                <a:solidFill>
                  <a:srgbClr val="292929"/>
                </a:solidFill>
                <a:effectLst/>
              </a:rPr>
              <a:t>=0</a:t>
            </a:r>
            <a:r>
              <a:rPr lang="zh-TW" altLang="en-US" b="0" i="0" dirty="0">
                <a:solidFill>
                  <a:srgbClr val="292929"/>
                </a:solidFill>
                <a:effectLst/>
              </a:rPr>
              <a:t>都會預測成</a:t>
            </a:r>
            <a:r>
              <a:rPr lang="en-US" altLang="zh-TW" b="0" i="0" dirty="0">
                <a:solidFill>
                  <a:srgbClr val="292929"/>
                </a:solidFill>
                <a:effectLst/>
              </a:rPr>
              <a:t>Setosa</a:t>
            </a: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43</a:t>
            </a:fld>
            <a:endParaRPr lang="zh-TW" altLang="en-US"/>
          </a:p>
        </p:txBody>
      </p:sp>
    </p:spTree>
    <p:extLst>
      <p:ext uri="{BB962C8B-B14F-4D97-AF65-F5344CB8AC3E}">
        <p14:creationId xmlns:p14="http://schemas.microsoft.com/office/powerpoint/2010/main" val="570286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292929"/>
                </a:solidFill>
                <a:effectLst/>
              </a:rPr>
              <a:t>一開始</a:t>
            </a:r>
            <a:r>
              <a:rPr lang="en-US" altLang="zh-TW" b="0" i="0" dirty="0">
                <a:solidFill>
                  <a:srgbClr val="292929"/>
                </a:solidFill>
                <a:effectLst/>
              </a:rPr>
              <a:t>w=[0,0,0]</a:t>
            </a:r>
            <a:r>
              <a:rPr lang="zh-TW" altLang="en-US" b="0" i="0" dirty="0">
                <a:solidFill>
                  <a:srgbClr val="292929"/>
                </a:solidFill>
                <a:effectLst/>
              </a:rPr>
              <a:t>所以 </a:t>
            </a:r>
            <a:r>
              <a:rPr lang="en-US" altLang="zh-TW" b="0" i="0" dirty="0">
                <a:solidFill>
                  <a:srgbClr val="292929"/>
                </a:solidFill>
                <a:effectLst/>
              </a:rPr>
              <a:t>0*1 + 0*</a:t>
            </a:r>
            <a:r>
              <a:rPr lang="zh-TW" altLang="en-US" b="0" i="0" dirty="0">
                <a:solidFill>
                  <a:srgbClr val="292929"/>
                </a:solidFill>
                <a:effectLst/>
              </a:rPr>
              <a:t>花萼的長度 </a:t>
            </a:r>
            <a:r>
              <a:rPr lang="en-US" altLang="zh-TW" b="0" i="0" dirty="0">
                <a:solidFill>
                  <a:srgbClr val="292929"/>
                </a:solidFill>
                <a:effectLst/>
              </a:rPr>
              <a:t>+ 0*</a:t>
            </a:r>
            <a:r>
              <a:rPr lang="zh-TW" altLang="en-US" b="0" i="0" dirty="0">
                <a:solidFill>
                  <a:srgbClr val="292929"/>
                </a:solidFill>
                <a:effectLst/>
              </a:rPr>
              <a:t>花瓣的長度 </a:t>
            </a:r>
            <a:r>
              <a:rPr lang="en-US" altLang="zh-TW" b="0" i="0" dirty="0">
                <a:solidFill>
                  <a:srgbClr val="292929"/>
                </a:solidFill>
                <a:effectLst/>
              </a:rPr>
              <a:t>= 0 </a:t>
            </a:r>
            <a:r>
              <a:rPr lang="zh-TW" altLang="en-US" b="0" i="0" dirty="0">
                <a:solidFill>
                  <a:srgbClr val="292929"/>
                </a:solidFill>
                <a:effectLst/>
              </a:rPr>
              <a:t>，因為</a:t>
            </a:r>
            <a:r>
              <a:rPr lang="en-US" altLang="zh-TW" b="0" i="0" dirty="0">
                <a:solidFill>
                  <a:srgbClr val="292929"/>
                </a:solidFill>
                <a:effectLst/>
              </a:rPr>
              <a:t>=0</a:t>
            </a:r>
            <a:r>
              <a:rPr lang="zh-TW" altLang="en-US" b="0" i="0" dirty="0">
                <a:solidFill>
                  <a:srgbClr val="292929"/>
                </a:solidFill>
                <a:effectLst/>
              </a:rPr>
              <a:t>都會預測成</a:t>
            </a:r>
            <a:r>
              <a:rPr lang="en-US" altLang="zh-TW" b="0" i="0" dirty="0">
                <a:solidFill>
                  <a:srgbClr val="292929"/>
                </a:solidFill>
                <a:effectLst/>
              </a:rPr>
              <a:t>Setosa</a:t>
            </a: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44</a:t>
            </a:fld>
            <a:endParaRPr lang="zh-TW" altLang="en-US"/>
          </a:p>
        </p:txBody>
      </p:sp>
    </p:spTree>
    <p:extLst>
      <p:ext uri="{BB962C8B-B14F-4D97-AF65-F5344CB8AC3E}">
        <p14:creationId xmlns:p14="http://schemas.microsoft.com/office/powerpoint/2010/main" val="2222987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latin typeface="微軟正黑體" panose="020B0604030504040204" pitchFamily="34" charset="-120"/>
                <a:ea typeface="微軟正黑體" panose="020B0604030504040204" pitchFamily="34" charset="-120"/>
              </a:rPr>
              <a:t>特徵選取於“越不具有代表性”之二維特徵變量使用</a:t>
            </a: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4</a:t>
            </a:fld>
            <a:endParaRPr lang="zh-TW" altLang="en-US"/>
          </a:p>
        </p:txBody>
      </p:sp>
    </p:spTree>
    <p:extLst>
      <p:ext uri="{BB962C8B-B14F-4D97-AF65-F5344CB8AC3E}">
        <p14:creationId xmlns:p14="http://schemas.microsoft.com/office/powerpoint/2010/main" val="22219002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45</a:t>
            </a:fld>
            <a:endParaRPr lang="zh-TW" altLang="en-US"/>
          </a:p>
        </p:txBody>
      </p:sp>
    </p:spTree>
    <p:extLst>
      <p:ext uri="{BB962C8B-B14F-4D97-AF65-F5344CB8AC3E}">
        <p14:creationId xmlns:p14="http://schemas.microsoft.com/office/powerpoint/2010/main" val="5659709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46</a:t>
            </a:fld>
            <a:endParaRPr lang="zh-TW" altLang="en-US"/>
          </a:p>
        </p:txBody>
      </p:sp>
    </p:spTree>
    <p:extLst>
      <p:ext uri="{BB962C8B-B14F-4D97-AF65-F5344CB8AC3E}">
        <p14:creationId xmlns:p14="http://schemas.microsoft.com/office/powerpoint/2010/main" val="30543355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47</a:t>
            </a:fld>
            <a:endParaRPr lang="zh-TW" altLang="en-US"/>
          </a:p>
        </p:txBody>
      </p:sp>
    </p:spTree>
    <p:extLst>
      <p:ext uri="{BB962C8B-B14F-4D97-AF65-F5344CB8AC3E}">
        <p14:creationId xmlns:p14="http://schemas.microsoft.com/office/powerpoint/2010/main" val="26199524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48</a:t>
            </a:fld>
            <a:endParaRPr lang="zh-TW" altLang="en-US"/>
          </a:p>
        </p:txBody>
      </p:sp>
    </p:spTree>
    <p:extLst>
      <p:ext uri="{BB962C8B-B14F-4D97-AF65-F5344CB8AC3E}">
        <p14:creationId xmlns:p14="http://schemas.microsoft.com/office/powerpoint/2010/main" val="108061561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49</a:t>
            </a:fld>
            <a:endParaRPr lang="zh-TW" altLang="en-US"/>
          </a:p>
        </p:txBody>
      </p:sp>
    </p:spTree>
    <p:extLst>
      <p:ext uri="{BB962C8B-B14F-4D97-AF65-F5344CB8AC3E}">
        <p14:creationId xmlns:p14="http://schemas.microsoft.com/office/powerpoint/2010/main" val="308339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1" i="0" dirty="0">
                <a:solidFill>
                  <a:srgbClr val="303233"/>
                </a:solidFill>
                <a:effectLst/>
                <a:latin typeface="微軟正黑體" panose="020B0604030504040204" pitchFamily="34" charset="-120"/>
                <a:ea typeface="微軟正黑體" panose="020B0604030504040204" pitchFamily="34" charset="-120"/>
              </a:rPr>
              <a:t>關聯分析</a:t>
            </a:r>
          </a:p>
          <a:p>
            <a:r>
              <a:rPr lang="zh-TW" altLang="en-US" b="0" i="0" dirty="0">
                <a:solidFill>
                  <a:srgbClr val="303233"/>
                </a:solidFill>
                <a:effectLst/>
                <a:latin typeface="微軟正黑體" panose="020B0604030504040204" pitchFamily="34" charset="-120"/>
                <a:ea typeface="微軟正黑體" panose="020B0604030504040204" pitchFamily="34" charset="-120"/>
              </a:rPr>
              <a:t>數字越大代表關聯程度正相關越高。相反的當負的程度很高我們可以解釋這兩個特徵之間是有很高的負關聯性。</a:t>
            </a:r>
            <a:endParaRPr lang="en-US" altLang="zh-TW" b="0" i="0" dirty="0">
              <a:solidFill>
                <a:srgbClr val="303233"/>
              </a:solidFill>
              <a:effectLst/>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花瓣 </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後兩個</a:t>
            </a:r>
            <a:r>
              <a:rPr lang="en-US" altLang="zh-TW" dirty="0">
                <a:latin typeface="微軟正黑體" panose="020B0604030504040204" pitchFamily="34" charset="-120"/>
                <a:ea typeface="微軟正黑體" panose="020B0604030504040204" pitchFamily="34" charset="-120"/>
              </a:rPr>
              <a:t>) </a:t>
            </a:r>
            <a:r>
              <a:rPr lang="zh-TW" altLang="en-US" dirty="0">
                <a:latin typeface="微軟正黑體" panose="020B0604030504040204" pitchFamily="34" charset="-120"/>
                <a:ea typeface="微軟正黑體" panose="020B0604030504040204" pitchFamily="34" charset="-120"/>
              </a:rPr>
              <a:t>的重要程度比花萼 </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前兩個</a:t>
            </a:r>
            <a:r>
              <a:rPr lang="en-US" altLang="zh-TW" dirty="0">
                <a:latin typeface="微軟正黑體" panose="020B0604030504040204" pitchFamily="34" charset="-120"/>
                <a:ea typeface="微軟正黑體" panose="020B0604030504040204" pitchFamily="34" charset="-120"/>
              </a:rPr>
              <a:t>) </a:t>
            </a:r>
            <a:r>
              <a:rPr lang="zh-TW" altLang="en-US" dirty="0">
                <a:latin typeface="微軟正黑體" panose="020B0604030504040204" pitchFamily="34" charset="-120"/>
                <a:ea typeface="微軟正黑體" panose="020B0604030504040204" pitchFamily="34" charset="-120"/>
              </a:rPr>
              <a:t>來的重要太多了。</a:t>
            </a:r>
            <a:endParaRPr lang="en-US" altLang="zh-TW"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5</a:t>
            </a:fld>
            <a:endParaRPr lang="zh-TW" altLang="en-US"/>
          </a:p>
        </p:txBody>
      </p:sp>
    </p:spTree>
    <p:extLst>
      <p:ext uri="{BB962C8B-B14F-4D97-AF65-F5344CB8AC3E}">
        <p14:creationId xmlns:p14="http://schemas.microsoft.com/office/powerpoint/2010/main" val="2909749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8</a:t>
            </a:fld>
            <a:endParaRPr lang="zh-TW" altLang="en-US"/>
          </a:p>
        </p:txBody>
      </p:sp>
    </p:spTree>
    <p:extLst>
      <p:ext uri="{BB962C8B-B14F-4D97-AF65-F5344CB8AC3E}">
        <p14:creationId xmlns:p14="http://schemas.microsoft.com/office/powerpoint/2010/main" val="33475507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9</a:t>
            </a:fld>
            <a:endParaRPr lang="zh-TW" altLang="en-US"/>
          </a:p>
        </p:txBody>
      </p:sp>
    </p:spTree>
    <p:extLst>
      <p:ext uri="{BB962C8B-B14F-4D97-AF65-F5344CB8AC3E}">
        <p14:creationId xmlns:p14="http://schemas.microsoft.com/office/powerpoint/2010/main" val="10364242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10</a:t>
            </a:fld>
            <a:endParaRPr lang="zh-TW" altLang="en-US"/>
          </a:p>
        </p:txBody>
      </p:sp>
    </p:spTree>
    <p:extLst>
      <p:ext uri="{BB962C8B-B14F-4D97-AF65-F5344CB8AC3E}">
        <p14:creationId xmlns:p14="http://schemas.microsoft.com/office/powerpoint/2010/main" val="4214161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err="1">
                <a:solidFill>
                  <a:srgbClr val="000000"/>
                </a:solidFill>
                <a:effectLst/>
                <a:latin typeface="微軟正黑體" panose="020B0604030504040204" pitchFamily="34" charset="-120"/>
                <a:ea typeface="微軟正黑體" panose="020B0604030504040204" pitchFamily="34" charset="-120"/>
              </a:rPr>
              <a:t>learning_rate</a:t>
            </a:r>
            <a:r>
              <a:rPr lang="en-US" altLang="zh-TW" b="0" dirty="0">
                <a:solidFill>
                  <a:srgbClr val="000000"/>
                </a:solidFill>
                <a:effectLst/>
                <a:latin typeface="微軟正黑體" panose="020B0604030504040204" pitchFamily="34" charset="-120"/>
                <a:ea typeface="微軟正黑體" panose="020B0604030504040204" pitchFamily="34" charset="-120"/>
              </a:rPr>
              <a:t> :{'constant'</a:t>
            </a:r>
            <a:r>
              <a:rPr lang="zh-TW" altLang="en-US" b="0" dirty="0">
                <a:solidFill>
                  <a:srgbClr val="000000"/>
                </a:solidFill>
                <a:effectLst/>
                <a:latin typeface="微軟正黑體" panose="020B0604030504040204" pitchFamily="34" charset="-120"/>
                <a:ea typeface="微軟正黑體" panose="020B0604030504040204" pitchFamily="34" charset="-120"/>
              </a:rPr>
              <a:t>，</a:t>
            </a:r>
            <a:r>
              <a:rPr lang="en-US" altLang="zh-TW" b="0" dirty="0">
                <a:solidFill>
                  <a:srgbClr val="000000"/>
                </a:solidFill>
                <a:effectLst/>
                <a:latin typeface="微軟正黑體" panose="020B0604030504040204" pitchFamily="34" charset="-120"/>
                <a:ea typeface="微軟正黑體" panose="020B0604030504040204" pitchFamily="34" charset="-120"/>
              </a:rPr>
              <a:t>'</a:t>
            </a:r>
            <a:r>
              <a:rPr lang="en-US" altLang="zh-TW" b="0" dirty="0" err="1">
                <a:solidFill>
                  <a:srgbClr val="000000"/>
                </a:solidFill>
                <a:effectLst/>
                <a:latin typeface="微軟正黑體" panose="020B0604030504040204" pitchFamily="34" charset="-120"/>
                <a:ea typeface="微軟正黑體" panose="020B0604030504040204" pitchFamily="34" charset="-120"/>
              </a:rPr>
              <a:t>invscaling</a:t>
            </a:r>
            <a:r>
              <a:rPr lang="en-US" altLang="zh-TW" b="0" dirty="0">
                <a:solidFill>
                  <a:srgbClr val="000000"/>
                </a:solidFill>
                <a:effectLst/>
                <a:latin typeface="微軟正黑體" panose="020B0604030504040204" pitchFamily="34" charset="-120"/>
                <a:ea typeface="微軟正黑體" panose="020B0604030504040204" pitchFamily="34" charset="-120"/>
              </a:rPr>
              <a:t>', 'adaptive‘}</a:t>
            </a:r>
            <a:r>
              <a:rPr lang="zh-TW" altLang="en-US" b="0" dirty="0">
                <a:solidFill>
                  <a:srgbClr val="000000"/>
                </a:solidFill>
                <a:effectLst/>
                <a:latin typeface="微軟正黑體" panose="020B0604030504040204" pitchFamily="34" charset="-120"/>
                <a:ea typeface="微軟正黑體" panose="020B0604030504040204" pitchFamily="34" charset="-120"/>
              </a:rPr>
              <a:t>，默認</a:t>
            </a:r>
            <a:r>
              <a:rPr lang="en-US" altLang="zh-TW" b="0" dirty="0">
                <a:solidFill>
                  <a:srgbClr val="000000"/>
                </a:solidFill>
                <a:effectLst/>
                <a:latin typeface="微軟正黑體" panose="020B0604030504040204" pitchFamily="34" charset="-120"/>
                <a:ea typeface="微軟正黑體" panose="020B0604030504040204" pitchFamily="34" charset="-120"/>
              </a:rPr>
              <a:t>'constant'</a:t>
            </a:r>
            <a:r>
              <a:rPr lang="zh-TW" altLang="en-US" b="0" dirty="0">
                <a:solidFill>
                  <a:srgbClr val="000000"/>
                </a:solidFill>
                <a:effectLst/>
                <a:latin typeface="微軟正黑體" panose="020B0604030504040204" pitchFamily="34" charset="-120"/>
                <a:ea typeface="微軟正黑體" panose="020B0604030504040204" pitchFamily="34" charset="-120"/>
              </a:rPr>
              <a:t>，用於權重更新，只有當</a:t>
            </a:r>
            <a:r>
              <a:rPr lang="en-US" altLang="zh-TW" b="0" dirty="0">
                <a:solidFill>
                  <a:srgbClr val="000000"/>
                </a:solidFill>
                <a:effectLst/>
                <a:latin typeface="微軟正黑體" panose="020B0604030504040204" pitchFamily="34" charset="-120"/>
                <a:ea typeface="微軟正黑體" panose="020B0604030504040204" pitchFamily="34" charset="-120"/>
              </a:rPr>
              <a:t>solver</a:t>
            </a:r>
            <a:r>
              <a:rPr lang="zh-TW" altLang="en-US" b="0" dirty="0">
                <a:solidFill>
                  <a:srgbClr val="000000"/>
                </a:solidFill>
                <a:effectLst/>
                <a:latin typeface="微軟正黑體" panose="020B0604030504040204" pitchFamily="34" charset="-120"/>
                <a:ea typeface="微軟正黑體" panose="020B0604030504040204" pitchFamily="34" charset="-120"/>
              </a:rPr>
              <a:t>為</a:t>
            </a:r>
            <a:r>
              <a:rPr lang="en-US" altLang="zh-TW" b="0" dirty="0">
                <a:solidFill>
                  <a:srgbClr val="000000"/>
                </a:solidFill>
                <a:effectLst/>
                <a:latin typeface="微軟正黑體" panose="020B0604030504040204" pitchFamily="34" charset="-120"/>
                <a:ea typeface="微軟正黑體" panose="020B0604030504040204" pitchFamily="34" charset="-120"/>
              </a:rPr>
              <a:t>'</a:t>
            </a:r>
            <a:r>
              <a:rPr lang="en-US" altLang="zh-TW" b="0" dirty="0" err="1">
                <a:solidFill>
                  <a:srgbClr val="000000"/>
                </a:solidFill>
                <a:effectLst/>
                <a:latin typeface="微軟正黑體" panose="020B0604030504040204" pitchFamily="34" charset="-120"/>
                <a:ea typeface="微軟正黑體" panose="020B0604030504040204" pitchFamily="34" charset="-120"/>
              </a:rPr>
              <a:t>sgd</a:t>
            </a:r>
            <a:r>
              <a:rPr lang="en-US" altLang="zh-TW" b="0" dirty="0">
                <a:solidFill>
                  <a:srgbClr val="000000"/>
                </a:solidFill>
                <a:effectLst/>
                <a:latin typeface="微軟正黑體" panose="020B0604030504040204" pitchFamily="34" charset="-120"/>
                <a:ea typeface="微軟正黑體" panose="020B0604030504040204" pitchFamily="34" charset="-120"/>
              </a:rPr>
              <a:t>’</a:t>
            </a:r>
            <a:r>
              <a:rPr lang="zh-TW" altLang="en-US" b="0" dirty="0">
                <a:solidFill>
                  <a:srgbClr val="000000"/>
                </a:solidFill>
                <a:effectLst/>
                <a:latin typeface="微軟正黑體" panose="020B0604030504040204" pitchFamily="34" charset="-120"/>
                <a:ea typeface="微軟正黑體" panose="020B0604030504040204" pitchFamily="34" charset="-120"/>
              </a:rPr>
              <a:t>時使用</a:t>
            </a:r>
            <a:endParaRPr lang="en-US" altLang="zh-TW" b="0" dirty="0">
              <a:solidFill>
                <a:srgbClr val="000000"/>
              </a:solidFill>
              <a:effectLst/>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err="1">
                <a:latin typeface="微軟正黑體" panose="020B0604030504040204" pitchFamily="34" charset="-120"/>
                <a:ea typeface="微軟正黑體" panose="020B0604030504040204" pitchFamily="34" charset="-120"/>
              </a:rPr>
              <a:t>learning_rate_int</a:t>
            </a:r>
            <a:r>
              <a:rPr lang="en-US" altLang="zh-TW" dirty="0">
                <a:latin typeface="微軟正黑體" panose="020B0604030504040204" pitchFamily="34" charset="-120"/>
                <a:ea typeface="微軟正黑體" panose="020B0604030504040204" pitchFamily="34" charset="-120"/>
              </a:rPr>
              <a:t> :double,</a:t>
            </a:r>
            <a:r>
              <a:rPr lang="zh-TW" altLang="en-US" dirty="0">
                <a:latin typeface="微軟正黑體" panose="020B0604030504040204" pitchFamily="34" charset="-120"/>
                <a:ea typeface="微軟正黑體" panose="020B0604030504040204" pitchFamily="34" charset="-120"/>
              </a:rPr>
              <a:t>可選，默認</a:t>
            </a:r>
            <a:r>
              <a:rPr lang="en-US" altLang="zh-TW" dirty="0">
                <a:latin typeface="微軟正黑體" panose="020B0604030504040204" pitchFamily="34" charset="-120"/>
                <a:ea typeface="微軟正黑體" panose="020B0604030504040204" pitchFamily="34" charset="-120"/>
              </a:rPr>
              <a:t>0.001</a:t>
            </a:r>
            <a:r>
              <a:rPr lang="zh-TW" altLang="en-US" dirty="0">
                <a:latin typeface="微軟正黑體" panose="020B0604030504040204" pitchFamily="34" charset="-120"/>
                <a:ea typeface="微軟正黑體" panose="020B0604030504040204" pitchFamily="34" charset="-120"/>
              </a:rPr>
              <a:t>，初始學習率，控制更新權重的補償，只有當</a:t>
            </a:r>
            <a:r>
              <a:rPr lang="en-US" altLang="zh-TW" dirty="0">
                <a:latin typeface="微軟正黑體" panose="020B0604030504040204" pitchFamily="34" charset="-120"/>
                <a:ea typeface="微軟正黑體" panose="020B0604030504040204" pitchFamily="34" charset="-120"/>
              </a:rPr>
              <a:t>solver='</a:t>
            </a:r>
            <a:r>
              <a:rPr lang="en-US" altLang="zh-TW" dirty="0" err="1">
                <a:latin typeface="微軟正黑體" panose="020B0604030504040204" pitchFamily="34" charset="-120"/>
                <a:ea typeface="微軟正黑體" panose="020B0604030504040204" pitchFamily="34" charset="-120"/>
              </a:rPr>
              <a:t>sgd</a:t>
            </a:r>
            <a:r>
              <a:rPr lang="en-US" altLang="zh-TW" dirty="0">
                <a:latin typeface="微軟正黑體" panose="020B0604030504040204" pitchFamily="34" charset="-120"/>
                <a:ea typeface="微軟正黑體" panose="020B0604030504040204" pitchFamily="34" charset="-120"/>
              </a:rPr>
              <a:t>' </a:t>
            </a:r>
            <a:r>
              <a:rPr lang="zh-TW" altLang="en-US" dirty="0">
                <a:latin typeface="微軟正黑體" panose="020B0604030504040204" pitchFamily="34" charset="-120"/>
                <a:ea typeface="微軟正黑體" panose="020B0604030504040204" pitchFamily="34" charset="-120"/>
              </a:rPr>
              <a:t>或</a:t>
            </a:r>
            <a:r>
              <a:rPr lang="en-US" altLang="zh-TW" dirty="0">
                <a:latin typeface="微軟正黑體" panose="020B0604030504040204" pitchFamily="34" charset="-120"/>
                <a:ea typeface="微軟正黑體" panose="020B0604030504040204" pitchFamily="34" charset="-120"/>
              </a:rPr>
              <a:t>'</a:t>
            </a:r>
            <a:r>
              <a:rPr lang="en-US" altLang="zh-TW" dirty="0" err="1">
                <a:latin typeface="微軟正黑體" panose="020B0604030504040204" pitchFamily="34" charset="-120"/>
                <a:ea typeface="微軟正黑體" panose="020B0604030504040204" pitchFamily="34" charset="-120"/>
              </a:rPr>
              <a:t>adam</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時使用。</a:t>
            </a: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12</a:t>
            </a:fld>
            <a:endParaRPr lang="zh-TW" altLang="en-US"/>
          </a:p>
        </p:txBody>
      </p:sp>
    </p:spTree>
    <p:extLst>
      <p:ext uri="{BB962C8B-B14F-4D97-AF65-F5344CB8AC3E}">
        <p14:creationId xmlns:p14="http://schemas.microsoft.com/office/powerpoint/2010/main" val="887017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3B0CAFB6-7CE1-4B03-A833-DED5DFF68B1A}" type="datetime1">
              <a:rPr lang="en-US" altLang="zh-TW" smtClean="0"/>
              <a:t>5/15/2023</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Tree>
    <p:extLst>
      <p:ext uri="{BB962C8B-B14F-4D97-AF65-F5344CB8AC3E}">
        <p14:creationId xmlns:p14="http://schemas.microsoft.com/office/powerpoint/2010/main" val="111337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4667E497-5823-4C8C-B686-CE3A55004732}" type="datetime1">
              <a:rPr lang="en-US" altLang="zh-TW" smtClean="0"/>
              <a:t>5/15/2023</a:t>
            </a:fld>
            <a:endParaRPr lang="en-US" dirty="0"/>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2434825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4F2634E6-D4F4-406C-9B5F-26F6A0817A93}" type="datetime1">
              <a:rPr lang="en-US" altLang="zh-TW" smtClean="0"/>
              <a:t>5/15/2023</a:t>
            </a:fld>
            <a:endParaRPr lang="en-US" dirty="0"/>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738349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3EF87635-578B-4337-A21B-6EC4A2680B72}" type="datetime1">
              <a:rPr lang="en-US" altLang="zh-TW" smtClean="0"/>
              <a:t>5/15/2023</a:t>
            </a:fld>
            <a:endParaRPr lang="en-US" dirty="0"/>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1512193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910C145D-4743-4845-8C2A-05C283326012}" type="datetime1">
              <a:rPr lang="en-US" altLang="zh-TW" smtClean="0"/>
              <a:t>5/15/2023</a:t>
            </a:fld>
            <a:endParaRPr lang="en-US" dirty="0"/>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1707585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A3E606D0-C7EB-4EAF-8727-1F1B147BA16D}" type="datetime1">
              <a:rPr lang="en-US" altLang="zh-TW" smtClean="0"/>
              <a:t>5/15/2023</a:t>
            </a:fld>
            <a:endParaRPr lang="en-US" dirty="0"/>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298453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F46064F9-1C1B-497D-AE75-C61BB280A286}" type="datetime1">
              <a:rPr lang="en-US" altLang="zh-TW" smtClean="0"/>
              <a:t>5/15/2023</a:t>
            </a:fld>
            <a:endParaRPr lang="en-US" dirty="0"/>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2066217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4567E2E2-1B1D-42AC-AA1F-7D3023D08BC2}" type="datetime1">
              <a:rPr lang="en-US" altLang="zh-TW" smtClean="0"/>
              <a:t>5/15/2023</a:t>
            </a:fld>
            <a:endParaRPr lang="en-US" dirty="0"/>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953717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6C252715-E9C6-4888-9D60-ED83B2F609FA}" type="datetime1">
              <a:rPr lang="en-US" altLang="zh-TW" smtClean="0"/>
              <a:t>5/15/2023</a:t>
            </a:fld>
            <a:endParaRPr lang="en-US" dirty="0"/>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2462214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613E8CE9-D072-4A52-BAAB-B99495BBCDF7}" type="datetime1">
              <a:rPr lang="en-US" altLang="zh-TW" smtClean="0"/>
              <a:t>5/15/2023</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4102229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81025CF0-07A0-4948-A6BA-CC21D5F3FE64}" type="datetime1">
              <a:rPr lang="en-US" altLang="zh-TW" smtClean="0"/>
              <a:t>5/15/2023</a:t>
            </a:fld>
            <a:endParaRPr lang="en-US" dirty="0"/>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432032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軟正黑體" panose="020B0604030504040204" pitchFamily="34" charset="-120"/>
              </a:defRPr>
            </a:lvl1pPr>
          </a:lstStyle>
          <a:p>
            <a:fld id="{A635BB67-E17B-4F82-ADFC-8450B8B3A9A0}" type="datetime1">
              <a:rPr lang="en-US" altLang="zh-TW" smtClean="0"/>
              <a:t>5/15/2023</a:t>
            </a:fld>
            <a:endParaRPr lang="en-US" dirty="0"/>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軟正黑體" panose="020B0604030504040204" pitchFamily="34" charset="-120"/>
              </a:defRPr>
            </a:lvl1p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軟正黑體" panose="020B0604030504040204" pitchFamily="34" charset="-120"/>
              </a:defRPr>
            </a:lvl1pPr>
          </a:lstStyle>
          <a:p>
            <a:fld id="{B2DC25EE-239B-4C5F-AAD1-255A7D5F1EE2}" type="slidenum">
              <a:rPr lang="en-US" smtClean="0"/>
              <a:pPr/>
              <a:t>‹#›</a:t>
            </a:fld>
            <a:endParaRPr lang="en-US" dirty="0"/>
          </a:p>
        </p:txBody>
      </p:sp>
    </p:spTree>
    <p:extLst>
      <p:ext uri="{BB962C8B-B14F-4D97-AF65-F5344CB8AC3E}">
        <p14:creationId xmlns:p14="http://schemas.microsoft.com/office/powerpoint/2010/main" val="3940708911"/>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29" r:id="rId6"/>
    <p:sldLayoutId id="2147483725" r:id="rId7"/>
    <p:sldLayoutId id="2147483726" r:id="rId8"/>
    <p:sldLayoutId id="2147483727" r:id="rId9"/>
    <p:sldLayoutId id="2147483728" r:id="rId10"/>
    <p:sldLayoutId id="2147483730" r:id="rId11"/>
  </p:sldLayoutIdLst>
  <p:hf hdr="0" dt="0"/>
  <p:txStyles>
    <p:titleStyle>
      <a:lvl1pPr algn="l" defTabSz="914400" rtl="0" eaLnBrk="1" latinLnBrk="0" hangingPunct="1">
        <a:lnSpc>
          <a:spcPct val="90000"/>
        </a:lnSpc>
        <a:spcBef>
          <a:spcPct val="0"/>
        </a:spcBef>
        <a:buNone/>
        <a:defRPr sz="4000" b="1" kern="1200">
          <a:solidFill>
            <a:schemeClr val="tx1"/>
          </a:solidFill>
          <a:latin typeface="微軟正黑體" panose="020B0604030504040204" pitchFamily="34" charset="-120"/>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hyperlink" Target="https://stackoverflow.com/questions/54181604/error-using-loss-curve-attribute-of-mlpclassifier-in-python" TargetMode="Externa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slide" Target="slide33.xml"/><Relationship Id="rId5" Type="http://schemas.openxmlformats.org/officeDocument/2006/relationships/slide" Target="slide11.xml"/><Relationship Id="rId4" Type="http://schemas.openxmlformats.org/officeDocument/2006/relationships/slide" Target="slide7.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3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3.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4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4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49.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57.jpeg"/><Relationship Id="rId4" Type="http://schemas.openxmlformats.org/officeDocument/2006/relationships/image" Target="../media/image56.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pic>
        <p:nvPicPr>
          <p:cNvPr id="4" name="Picture 3" descr="天空中雲彩的低視角視圖">
            <a:extLst>
              <a:ext uri="{FF2B5EF4-FFF2-40B4-BE49-F238E27FC236}">
                <a16:creationId xmlns:a16="http://schemas.microsoft.com/office/drawing/2014/main" id="{8F01AD57-13E4-1BDC-AA26-C4FA2654B9ED}"/>
              </a:ext>
            </a:extLst>
          </p:cNvPr>
          <p:cNvPicPr>
            <a:picLocks noChangeAspect="1"/>
          </p:cNvPicPr>
          <p:nvPr/>
        </p:nvPicPr>
        <p:blipFill rotWithShape="1">
          <a:blip r:embed="rId3"/>
          <a:srcRect l="7663" r="7964" b="-1"/>
          <a:stretch/>
        </p:blipFill>
        <p:spPr>
          <a:xfrm>
            <a:off x="20" y="10"/>
            <a:ext cx="8668492" cy="6857990"/>
          </a:xfrm>
          <a:prstGeom prst="rect">
            <a:avLst/>
          </a:prstGeom>
        </p:spPr>
      </p:pic>
      <p:sp>
        <p:nvSpPr>
          <p:cNvPr id="20" name="Rectangle 19">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sp>
        <p:nvSpPr>
          <p:cNvPr id="2" name="標題 1">
            <a:extLst>
              <a:ext uri="{FF2B5EF4-FFF2-40B4-BE49-F238E27FC236}">
                <a16:creationId xmlns:a16="http://schemas.microsoft.com/office/drawing/2014/main" id="{C9E8A708-3E5C-8397-A390-88E18B127063}"/>
              </a:ext>
            </a:extLst>
          </p:cNvPr>
          <p:cNvSpPr>
            <a:spLocks noGrp="1"/>
          </p:cNvSpPr>
          <p:nvPr>
            <p:ph type="ctrTitle"/>
          </p:nvPr>
        </p:nvSpPr>
        <p:spPr>
          <a:xfrm>
            <a:off x="6732493" y="1122363"/>
            <a:ext cx="5139467" cy="1794573"/>
          </a:xfrm>
        </p:spPr>
        <p:txBody>
          <a:bodyPr anchor="b">
            <a:normAutofit/>
          </a:bodyPr>
          <a:lstStyle/>
          <a:p>
            <a:pPr algn="r"/>
            <a:r>
              <a:rPr lang="en-US" altLang="zh-TW" sz="4000" dirty="0">
                <a:latin typeface="微軟正黑體" panose="020B0604030504040204" pitchFamily="34" charset="-120"/>
                <a:ea typeface="微軟正黑體" panose="020B0604030504040204" pitchFamily="34" charset="-120"/>
              </a:rPr>
              <a:t>314337 </a:t>
            </a:r>
            <a:r>
              <a:rPr lang="zh-TW" altLang="en-US" sz="4000" dirty="0">
                <a:latin typeface="微軟正黑體" panose="020B0604030504040204" pitchFamily="34" charset="-120"/>
                <a:ea typeface="微軟正黑體" panose="020B0604030504040204" pitchFamily="34" charset="-120"/>
              </a:rPr>
              <a:t>類神經網路</a:t>
            </a:r>
            <a:br>
              <a:rPr lang="en-US" altLang="zh-TW" sz="4000" dirty="0">
                <a:latin typeface="微軟正黑體" panose="020B0604030504040204" pitchFamily="34" charset="-120"/>
                <a:ea typeface="微軟正黑體" panose="020B0604030504040204" pitchFamily="34" charset="-120"/>
              </a:rPr>
            </a:br>
            <a:r>
              <a:rPr lang="en-US" altLang="zh-TW" sz="4000" dirty="0">
                <a:latin typeface="微軟正黑體" panose="020B0604030504040204" pitchFamily="34" charset="-120"/>
                <a:ea typeface="微軟正黑體" panose="020B0604030504040204" pitchFamily="34" charset="-120"/>
              </a:rPr>
              <a:t>Assignment #2</a:t>
            </a:r>
            <a:br>
              <a:rPr lang="en-US" altLang="zh-TW" sz="4000" dirty="0">
                <a:latin typeface="微軟正黑體" panose="020B0604030504040204" pitchFamily="34" charset="-120"/>
                <a:ea typeface="微軟正黑體" panose="020B0604030504040204" pitchFamily="34" charset="-120"/>
              </a:rPr>
            </a:br>
            <a:r>
              <a:rPr lang="en-US" altLang="zh-TW" sz="4000" dirty="0">
                <a:ea typeface="微軟正黑體" panose="020B0604030504040204" pitchFamily="34" charset="-120"/>
              </a:rPr>
              <a:t>MLP</a:t>
            </a:r>
            <a:r>
              <a:rPr lang="zh-TW" altLang="en-US" sz="4000" dirty="0">
                <a:ea typeface="微軟正黑體" panose="020B0604030504040204" pitchFamily="34" charset="-120"/>
              </a:rPr>
              <a:t>分類器</a:t>
            </a:r>
            <a:r>
              <a:rPr lang="zh-TW" altLang="en-US" sz="4000" dirty="0">
                <a:latin typeface="微軟正黑體" panose="020B0604030504040204" pitchFamily="34" charset="-120"/>
                <a:ea typeface="微軟正黑體" panose="020B0604030504040204" pitchFamily="34" charset="-120"/>
              </a:rPr>
              <a:t>－鳶尾花</a:t>
            </a:r>
          </a:p>
        </p:txBody>
      </p:sp>
      <p:sp>
        <p:nvSpPr>
          <p:cNvPr id="3" name="副標題 2">
            <a:extLst>
              <a:ext uri="{FF2B5EF4-FFF2-40B4-BE49-F238E27FC236}">
                <a16:creationId xmlns:a16="http://schemas.microsoft.com/office/drawing/2014/main" id="{142DF733-C17E-1C52-C1F4-356ECA68F580}"/>
              </a:ext>
            </a:extLst>
          </p:cNvPr>
          <p:cNvSpPr>
            <a:spLocks noGrp="1"/>
          </p:cNvSpPr>
          <p:nvPr>
            <p:ph type="subTitle" idx="1"/>
          </p:nvPr>
        </p:nvSpPr>
        <p:spPr>
          <a:xfrm>
            <a:off x="7848600" y="4872922"/>
            <a:ext cx="4023360" cy="1438231"/>
          </a:xfrm>
        </p:spPr>
        <p:txBody>
          <a:bodyPr>
            <a:normAutofit/>
          </a:bodyPr>
          <a:lstStyle/>
          <a:p>
            <a:r>
              <a:rPr lang="zh-TW" altLang="en-US" sz="2000" dirty="0">
                <a:latin typeface="微軟正黑體" panose="020B0604030504040204" pitchFamily="34" charset="-120"/>
                <a:ea typeface="微軟正黑體" panose="020B0604030504040204" pitchFamily="34" charset="-120"/>
              </a:rPr>
              <a:t>班級：創新</a:t>
            </a:r>
            <a:r>
              <a:rPr lang="en-US" altLang="zh-TW" sz="2000" dirty="0">
                <a:latin typeface="微軟正黑體" panose="020B0604030504040204" pitchFamily="34" charset="-120"/>
                <a:ea typeface="微軟正黑體" panose="020B0604030504040204" pitchFamily="34" charset="-120"/>
              </a:rPr>
              <a:t>AI</a:t>
            </a:r>
            <a:r>
              <a:rPr lang="zh-TW" altLang="en-US" sz="2000" dirty="0">
                <a:latin typeface="微軟正黑體" panose="020B0604030504040204" pitchFamily="34" charset="-120"/>
                <a:ea typeface="微軟正黑體" panose="020B0604030504040204" pitchFamily="34" charset="-120"/>
              </a:rPr>
              <a:t>碩一</a:t>
            </a:r>
            <a:endParaRPr lang="en-US" altLang="zh-TW" sz="2000" dirty="0">
              <a:latin typeface="微軟正黑體" panose="020B0604030504040204" pitchFamily="34" charset="-120"/>
              <a:ea typeface="微軟正黑體" panose="020B0604030504040204" pitchFamily="34" charset="-120"/>
            </a:endParaRPr>
          </a:p>
          <a:p>
            <a:r>
              <a:rPr lang="zh-TW" altLang="en-US" sz="2000" dirty="0">
                <a:latin typeface="微軟正黑體" panose="020B0604030504040204" pitchFamily="34" charset="-120"/>
                <a:ea typeface="微軟正黑體" panose="020B0604030504040204" pitchFamily="34" charset="-120"/>
              </a:rPr>
              <a:t>學號： </a:t>
            </a:r>
            <a:r>
              <a:rPr lang="en-US" altLang="zh-TW" sz="2000" dirty="0">
                <a:latin typeface="微軟正黑體" panose="020B0604030504040204" pitchFamily="34" charset="-120"/>
                <a:ea typeface="微軟正黑體" panose="020B0604030504040204" pitchFamily="34" charset="-120"/>
              </a:rPr>
              <a:t>111C71008</a:t>
            </a:r>
          </a:p>
          <a:p>
            <a:r>
              <a:rPr lang="zh-TW" altLang="en-US" sz="2000" dirty="0">
                <a:latin typeface="微軟正黑體" panose="020B0604030504040204" pitchFamily="34" charset="-120"/>
                <a:ea typeface="微軟正黑體" panose="020B0604030504040204" pitchFamily="34" charset="-120"/>
              </a:rPr>
              <a:t>姓名：何哲平</a:t>
            </a:r>
          </a:p>
        </p:txBody>
      </p:sp>
      <p:sp>
        <p:nvSpPr>
          <p:cNvPr id="22" name="Rectangle 2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4" name="Rectangle 2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5" name="投影片編號版面配置區 4">
            <a:extLst>
              <a:ext uri="{FF2B5EF4-FFF2-40B4-BE49-F238E27FC236}">
                <a16:creationId xmlns:a16="http://schemas.microsoft.com/office/drawing/2014/main" id="{AA7A6E71-7488-D718-BCB2-3077856ED727}"/>
              </a:ext>
            </a:extLst>
          </p:cNvPr>
          <p:cNvSpPr>
            <a:spLocks noGrp="1"/>
          </p:cNvSpPr>
          <p:nvPr>
            <p:ph type="sldNum" sz="quarter" idx="12"/>
          </p:nvPr>
        </p:nvSpPr>
        <p:spPr/>
        <p:txBody>
          <a:bodyPr/>
          <a:lstStyle/>
          <a:p>
            <a:fld id="{B2DC25EE-239B-4C5F-AAD1-255A7D5F1EE2}" type="slidenum">
              <a:rPr lang="en-US" smtClean="0"/>
              <a:t>1</a:t>
            </a:fld>
            <a:endParaRPr lang="en-US" dirty="0"/>
          </a:p>
        </p:txBody>
      </p:sp>
      <p:sp>
        <p:nvSpPr>
          <p:cNvPr id="6" name="頁尾版面配置區 5">
            <a:extLst>
              <a:ext uri="{FF2B5EF4-FFF2-40B4-BE49-F238E27FC236}">
                <a16:creationId xmlns:a16="http://schemas.microsoft.com/office/drawing/2014/main" id="{E5BF4448-FC2B-7010-3928-C3DB88EE015C}"/>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Tree>
    <p:extLst>
      <p:ext uri="{BB962C8B-B14F-4D97-AF65-F5344CB8AC3E}">
        <p14:creationId xmlns:p14="http://schemas.microsoft.com/office/powerpoint/2010/main" val="445072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Train-Test-Split</a:t>
            </a:r>
            <a:r>
              <a:rPr lang="zh-TW" altLang="en-US" dirty="0">
                <a:latin typeface="微軟正黑體" panose="020B0604030504040204" pitchFamily="34" charset="-120"/>
                <a:ea typeface="微軟正黑體" panose="020B0604030504040204" pitchFamily="34" charset="-120"/>
              </a:rPr>
              <a:t> 資料分佈</a:t>
            </a: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245490"/>
            <a:ext cx="4024797" cy="572046"/>
          </a:xfrm>
        </p:spPr>
        <p:txBody>
          <a:bodyPr>
            <a:normAutofit/>
          </a:bodyPr>
          <a:lstStyle/>
          <a:p>
            <a:r>
              <a:rPr lang="en-US" altLang="zh-TW" sz="3000" dirty="0">
                <a:latin typeface="微軟正黑體" panose="020B0604030504040204" pitchFamily="34" charset="-120"/>
                <a:ea typeface="微軟正黑體" panose="020B0604030504040204" pitchFamily="34" charset="-120"/>
              </a:rPr>
              <a:t>Training </a:t>
            </a:r>
            <a:r>
              <a:rPr lang="zh-TW" altLang="en-US" sz="3000" dirty="0">
                <a:latin typeface="微軟正黑體" panose="020B0604030504040204" pitchFamily="34" charset="-120"/>
                <a:ea typeface="微軟正黑體" panose="020B0604030504040204" pitchFamily="34" charset="-120"/>
              </a:rPr>
              <a:t>訓練資料</a:t>
            </a: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10</a:t>
            </a:fld>
            <a:endParaRPr lang="en-US" dirty="0"/>
          </a:p>
        </p:txBody>
      </p:sp>
      <p:sp>
        <p:nvSpPr>
          <p:cNvPr id="5" name="頁尾版面配置區 4">
            <a:extLst>
              <a:ext uri="{FF2B5EF4-FFF2-40B4-BE49-F238E27FC236}">
                <a16:creationId xmlns:a16="http://schemas.microsoft.com/office/drawing/2014/main" id="{4A2F3F5F-2202-7AE4-848F-C9B9390358D8}"/>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grpSp>
        <p:nvGrpSpPr>
          <p:cNvPr id="12" name="群組 11">
            <a:extLst>
              <a:ext uri="{FF2B5EF4-FFF2-40B4-BE49-F238E27FC236}">
                <a16:creationId xmlns:a16="http://schemas.microsoft.com/office/drawing/2014/main" id="{CB8D99FC-02AB-BF21-99D4-D21E9ADC5B29}"/>
              </a:ext>
            </a:extLst>
          </p:cNvPr>
          <p:cNvGrpSpPr/>
          <p:nvPr/>
        </p:nvGrpSpPr>
        <p:grpSpPr>
          <a:xfrm>
            <a:off x="4760672" y="2245489"/>
            <a:ext cx="3574031" cy="1586976"/>
            <a:chOff x="4760672" y="2245489"/>
            <a:chExt cx="3574031" cy="1586976"/>
          </a:xfrm>
        </p:grpSpPr>
        <p:pic>
          <p:nvPicPr>
            <p:cNvPr id="7" name="圖片 6">
              <a:extLst>
                <a:ext uri="{FF2B5EF4-FFF2-40B4-BE49-F238E27FC236}">
                  <a16:creationId xmlns:a16="http://schemas.microsoft.com/office/drawing/2014/main" id="{4948F407-C28B-9EB8-C08C-0F799405558E}"/>
                </a:ext>
              </a:extLst>
            </p:cNvPr>
            <p:cNvPicPr>
              <a:picLocks noChangeAspect="1"/>
            </p:cNvPicPr>
            <p:nvPr/>
          </p:nvPicPr>
          <p:blipFill>
            <a:blip r:embed="rId3"/>
            <a:stretch>
              <a:fillRect/>
            </a:stretch>
          </p:blipFill>
          <p:spPr>
            <a:xfrm>
              <a:off x="4760672" y="2245489"/>
              <a:ext cx="3574031" cy="1586976"/>
            </a:xfrm>
            <a:prstGeom prst="rect">
              <a:avLst/>
            </a:prstGeom>
            <a:noFill/>
            <a:ln w="3175">
              <a:solidFill>
                <a:schemeClr val="tx1"/>
              </a:solidFill>
            </a:ln>
          </p:spPr>
        </p:pic>
        <p:sp>
          <p:nvSpPr>
            <p:cNvPr id="8" name="文字方塊 7">
              <a:extLst>
                <a:ext uri="{FF2B5EF4-FFF2-40B4-BE49-F238E27FC236}">
                  <a16:creationId xmlns:a16="http://schemas.microsoft.com/office/drawing/2014/main" id="{FD9FB33C-CBC5-1729-AC68-A2B408FA2036}"/>
                </a:ext>
              </a:extLst>
            </p:cNvPr>
            <p:cNvSpPr txBox="1"/>
            <p:nvPr/>
          </p:nvSpPr>
          <p:spPr>
            <a:xfrm>
              <a:off x="5383941" y="2297918"/>
              <a:ext cx="1094547" cy="400110"/>
            </a:xfrm>
            <a:prstGeom prst="rect">
              <a:avLst/>
            </a:prstGeom>
            <a:noFill/>
          </p:spPr>
          <p:txBody>
            <a:bodyPr wrap="square" rtlCol="0">
              <a:spAutoFit/>
            </a:bodyPr>
            <a:lstStyle/>
            <a:p>
              <a:r>
                <a:rPr lang="en-US" altLang="zh-TW" sz="2000" dirty="0" err="1">
                  <a:latin typeface="微軟正黑體" panose="020B0604030504040204" pitchFamily="34" charset="-120"/>
                  <a:ea typeface="微軟正黑體" panose="020B0604030504040204" pitchFamily="34" charset="-120"/>
                </a:rPr>
                <a:t>setosa</a:t>
              </a:r>
              <a:endParaRPr lang="zh-TW" altLang="en-US" sz="2000" dirty="0">
                <a:latin typeface="微軟正黑體" panose="020B0604030504040204" pitchFamily="34" charset="-120"/>
                <a:ea typeface="微軟正黑體" panose="020B0604030504040204" pitchFamily="34" charset="-120"/>
              </a:endParaRPr>
            </a:p>
          </p:txBody>
        </p:sp>
        <p:sp>
          <p:nvSpPr>
            <p:cNvPr id="10" name="文字方塊 9">
              <a:extLst>
                <a:ext uri="{FF2B5EF4-FFF2-40B4-BE49-F238E27FC236}">
                  <a16:creationId xmlns:a16="http://schemas.microsoft.com/office/drawing/2014/main" id="{773718E8-ECFE-792E-0DC2-21C01832BA9F}"/>
                </a:ext>
              </a:extLst>
            </p:cNvPr>
            <p:cNvSpPr txBox="1"/>
            <p:nvPr/>
          </p:nvSpPr>
          <p:spPr>
            <a:xfrm>
              <a:off x="5383940" y="2817535"/>
              <a:ext cx="1615950" cy="400110"/>
            </a:xfrm>
            <a:prstGeom prst="rect">
              <a:avLst/>
            </a:prstGeom>
            <a:noFill/>
          </p:spPr>
          <p:txBody>
            <a:bodyPr wrap="square" rtlCol="0">
              <a:spAutoFit/>
            </a:bodyPr>
            <a:lstStyle/>
            <a:p>
              <a:r>
                <a:rPr lang="en-US" altLang="zh-TW" sz="2000" dirty="0">
                  <a:latin typeface="微軟正黑體" panose="020B0604030504040204" pitchFamily="34" charset="-120"/>
                  <a:ea typeface="微軟正黑體" panose="020B0604030504040204" pitchFamily="34" charset="-120"/>
                </a:rPr>
                <a:t>versicolor</a:t>
              </a:r>
              <a:endParaRPr lang="zh-TW" altLang="en-US" sz="2000" dirty="0">
                <a:latin typeface="微軟正黑體" panose="020B0604030504040204" pitchFamily="34" charset="-120"/>
                <a:ea typeface="微軟正黑體" panose="020B0604030504040204" pitchFamily="34" charset="-120"/>
              </a:endParaRPr>
            </a:p>
          </p:txBody>
        </p:sp>
        <p:sp>
          <p:nvSpPr>
            <p:cNvPr id="11" name="文字方塊 10">
              <a:extLst>
                <a:ext uri="{FF2B5EF4-FFF2-40B4-BE49-F238E27FC236}">
                  <a16:creationId xmlns:a16="http://schemas.microsoft.com/office/drawing/2014/main" id="{ADB8A0E2-4497-6B1C-5A05-811D31C08274}"/>
                </a:ext>
              </a:extLst>
            </p:cNvPr>
            <p:cNvSpPr txBox="1"/>
            <p:nvPr/>
          </p:nvSpPr>
          <p:spPr>
            <a:xfrm>
              <a:off x="5383940" y="3389581"/>
              <a:ext cx="1615950" cy="400110"/>
            </a:xfrm>
            <a:prstGeom prst="rect">
              <a:avLst/>
            </a:prstGeom>
            <a:noFill/>
          </p:spPr>
          <p:txBody>
            <a:bodyPr wrap="square" rtlCol="0">
              <a:spAutoFit/>
            </a:bodyPr>
            <a:lstStyle/>
            <a:p>
              <a:r>
                <a:rPr lang="en-US" altLang="zh-TW" sz="2000" dirty="0">
                  <a:latin typeface="微軟正黑體" panose="020B0604030504040204" pitchFamily="34" charset="-120"/>
                  <a:ea typeface="微軟正黑體" panose="020B0604030504040204" pitchFamily="34" charset="-120"/>
                </a:rPr>
                <a:t>virginica</a:t>
              </a:r>
              <a:endParaRPr lang="zh-TW" altLang="en-US" sz="2000" dirty="0">
                <a:latin typeface="微軟正黑體" panose="020B0604030504040204" pitchFamily="34" charset="-120"/>
                <a:ea typeface="微軟正黑體" panose="020B0604030504040204" pitchFamily="34" charset="-120"/>
              </a:endParaRPr>
            </a:p>
          </p:txBody>
        </p:sp>
      </p:grpSp>
      <p:sp>
        <p:nvSpPr>
          <p:cNvPr id="13" name="內容版面配置區 3">
            <a:extLst>
              <a:ext uri="{FF2B5EF4-FFF2-40B4-BE49-F238E27FC236}">
                <a16:creationId xmlns:a16="http://schemas.microsoft.com/office/drawing/2014/main" id="{15040F1E-4595-7158-AC11-F5E181FBFC48}"/>
              </a:ext>
            </a:extLst>
          </p:cNvPr>
          <p:cNvSpPr txBox="1">
            <a:spLocks/>
          </p:cNvSpPr>
          <p:nvPr/>
        </p:nvSpPr>
        <p:spPr>
          <a:xfrm>
            <a:off x="578734" y="4046484"/>
            <a:ext cx="4024797" cy="57204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sz="3000" dirty="0">
                <a:ea typeface="微軟正黑體" panose="020B0604030504040204" pitchFamily="34" charset="-120"/>
              </a:rPr>
              <a:t>Testing </a:t>
            </a:r>
            <a:r>
              <a:rPr lang="zh-TW" altLang="en-US" sz="3000" dirty="0">
                <a:ea typeface="微軟正黑體" panose="020B0604030504040204" pitchFamily="34" charset="-120"/>
              </a:rPr>
              <a:t>測試資料</a:t>
            </a:r>
          </a:p>
        </p:txBody>
      </p:sp>
      <p:grpSp>
        <p:nvGrpSpPr>
          <p:cNvPr id="19" name="群組 18">
            <a:extLst>
              <a:ext uri="{FF2B5EF4-FFF2-40B4-BE49-F238E27FC236}">
                <a16:creationId xmlns:a16="http://schemas.microsoft.com/office/drawing/2014/main" id="{0F4779A3-F6FA-AF19-8BE8-EB9EED1BA656}"/>
              </a:ext>
            </a:extLst>
          </p:cNvPr>
          <p:cNvGrpSpPr/>
          <p:nvPr/>
        </p:nvGrpSpPr>
        <p:grpSpPr>
          <a:xfrm>
            <a:off x="4760672" y="4161658"/>
            <a:ext cx="3574031" cy="1491322"/>
            <a:chOff x="4760672" y="4161658"/>
            <a:chExt cx="3574031" cy="1491322"/>
          </a:xfrm>
        </p:grpSpPr>
        <p:pic>
          <p:nvPicPr>
            <p:cNvPr id="15" name="圖片 14">
              <a:extLst>
                <a:ext uri="{FF2B5EF4-FFF2-40B4-BE49-F238E27FC236}">
                  <a16:creationId xmlns:a16="http://schemas.microsoft.com/office/drawing/2014/main" id="{CA63538B-708B-F649-D3A5-3FAE19672FD6}"/>
                </a:ext>
              </a:extLst>
            </p:cNvPr>
            <p:cNvPicPr>
              <a:picLocks noChangeAspect="1"/>
            </p:cNvPicPr>
            <p:nvPr/>
          </p:nvPicPr>
          <p:blipFill>
            <a:blip r:embed="rId4"/>
            <a:stretch>
              <a:fillRect/>
            </a:stretch>
          </p:blipFill>
          <p:spPr>
            <a:xfrm>
              <a:off x="4760672" y="4161658"/>
              <a:ext cx="3574031" cy="1491322"/>
            </a:xfrm>
            <a:prstGeom prst="rect">
              <a:avLst/>
            </a:prstGeom>
            <a:noFill/>
            <a:ln w="3175">
              <a:solidFill>
                <a:schemeClr val="tx1"/>
              </a:solidFill>
            </a:ln>
          </p:spPr>
        </p:pic>
        <p:sp>
          <p:nvSpPr>
            <p:cNvPr id="16" name="文字方塊 15">
              <a:extLst>
                <a:ext uri="{FF2B5EF4-FFF2-40B4-BE49-F238E27FC236}">
                  <a16:creationId xmlns:a16="http://schemas.microsoft.com/office/drawing/2014/main" id="{D2ED1501-A22D-B4CE-B05E-3DEE2FBDFC09}"/>
                </a:ext>
              </a:extLst>
            </p:cNvPr>
            <p:cNvSpPr txBox="1"/>
            <p:nvPr/>
          </p:nvSpPr>
          <p:spPr>
            <a:xfrm>
              <a:off x="5451118" y="4191614"/>
              <a:ext cx="1094547" cy="400110"/>
            </a:xfrm>
            <a:prstGeom prst="rect">
              <a:avLst/>
            </a:prstGeom>
            <a:noFill/>
          </p:spPr>
          <p:txBody>
            <a:bodyPr wrap="square" rtlCol="0">
              <a:spAutoFit/>
            </a:bodyPr>
            <a:lstStyle/>
            <a:p>
              <a:r>
                <a:rPr lang="en-US" altLang="zh-TW" sz="2000" dirty="0" err="1">
                  <a:latin typeface="微軟正黑體" panose="020B0604030504040204" pitchFamily="34" charset="-120"/>
                  <a:ea typeface="微軟正黑體" panose="020B0604030504040204" pitchFamily="34" charset="-120"/>
                </a:rPr>
                <a:t>setosa</a:t>
              </a:r>
              <a:endParaRPr lang="zh-TW" altLang="en-US" sz="2000" dirty="0">
                <a:latin typeface="微軟正黑體" panose="020B0604030504040204" pitchFamily="34" charset="-120"/>
                <a:ea typeface="微軟正黑體" panose="020B0604030504040204" pitchFamily="34" charset="-120"/>
              </a:endParaRPr>
            </a:p>
          </p:txBody>
        </p:sp>
        <p:sp>
          <p:nvSpPr>
            <p:cNvPr id="17" name="文字方塊 16">
              <a:extLst>
                <a:ext uri="{FF2B5EF4-FFF2-40B4-BE49-F238E27FC236}">
                  <a16:creationId xmlns:a16="http://schemas.microsoft.com/office/drawing/2014/main" id="{4359AFC3-1443-75FD-6D48-23F2F19D24D1}"/>
                </a:ext>
              </a:extLst>
            </p:cNvPr>
            <p:cNvSpPr txBox="1"/>
            <p:nvPr/>
          </p:nvSpPr>
          <p:spPr>
            <a:xfrm>
              <a:off x="5451118" y="4685093"/>
              <a:ext cx="1615950" cy="400110"/>
            </a:xfrm>
            <a:prstGeom prst="rect">
              <a:avLst/>
            </a:prstGeom>
            <a:noFill/>
          </p:spPr>
          <p:txBody>
            <a:bodyPr wrap="square" rtlCol="0">
              <a:spAutoFit/>
            </a:bodyPr>
            <a:lstStyle/>
            <a:p>
              <a:r>
                <a:rPr lang="en-US" altLang="zh-TW" sz="2000" dirty="0">
                  <a:latin typeface="微軟正黑體" panose="020B0604030504040204" pitchFamily="34" charset="-120"/>
                  <a:ea typeface="微軟正黑體" panose="020B0604030504040204" pitchFamily="34" charset="-120"/>
                </a:rPr>
                <a:t>versicolor</a:t>
              </a:r>
              <a:endParaRPr lang="zh-TW" altLang="en-US" sz="2000" dirty="0">
                <a:latin typeface="微軟正黑體" panose="020B0604030504040204" pitchFamily="34" charset="-120"/>
                <a:ea typeface="微軟正黑體" panose="020B0604030504040204" pitchFamily="34" charset="-120"/>
              </a:endParaRPr>
            </a:p>
          </p:txBody>
        </p:sp>
        <p:sp>
          <p:nvSpPr>
            <p:cNvPr id="18" name="文字方塊 17">
              <a:extLst>
                <a:ext uri="{FF2B5EF4-FFF2-40B4-BE49-F238E27FC236}">
                  <a16:creationId xmlns:a16="http://schemas.microsoft.com/office/drawing/2014/main" id="{3FC98E07-4F30-8106-34C3-67002CB4D40F}"/>
                </a:ext>
              </a:extLst>
            </p:cNvPr>
            <p:cNvSpPr txBox="1"/>
            <p:nvPr/>
          </p:nvSpPr>
          <p:spPr>
            <a:xfrm>
              <a:off x="5471881" y="5193217"/>
              <a:ext cx="1615950" cy="400110"/>
            </a:xfrm>
            <a:prstGeom prst="rect">
              <a:avLst/>
            </a:prstGeom>
            <a:noFill/>
          </p:spPr>
          <p:txBody>
            <a:bodyPr wrap="square" rtlCol="0">
              <a:spAutoFit/>
            </a:bodyPr>
            <a:lstStyle/>
            <a:p>
              <a:r>
                <a:rPr lang="en-US" altLang="zh-TW" sz="2000" dirty="0">
                  <a:latin typeface="微軟正黑體" panose="020B0604030504040204" pitchFamily="34" charset="-120"/>
                  <a:ea typeface="微軟正黑體" panose="020B0604030504040204" pitchFamily="34" charset="-120"/>
                </a:rPr>
                <a:t>virginica</a:t>
              </a:r>
              <a:endParaRPr lang="zh-TW" altLang="en-US" sz="2000" dirty="0">
                <a:latin typeface="微軟正黑體" panose="020B0604030504040204" pitchFamily="34" charset="-120"/>
                <a:ea typeface="微軟正黑體" panose="020B0604030504040204" pitchFamily="34" charset="-120"/>
              </a:endParaRPr>
            </a:p>
          </p:txBody>
        </p:sp>
      </p:grpSp>
    </p:spTree>
    <p:extLst>
      <p:ext uri="{BB962C8B-B14F-4D97-AF65-F5344CB8AC3E}">
        <p14:creationId xmlns:p14="http://schemas.microsoft.com/office/powerpoint/2010/main" val="2141898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DFF41957-CB66-48E8-B537-EBB53B678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sp>
        <p:nvSpPr>
          <p:cNvPr id="2" name="標題 1">
            <a:extLst>
              <a:ext uri="{FF2B5EF4-FFF2-40B4-BE49-F238E27FC236}">
                <a16:creationId xmlns:a16="http://schemas.microsoft.com/office/drawing/2014/main" id="{57316E53-43BE-02FF-8137-856C5996A3FC}"/>
              </a:ext>
            </a:extLst>
          </p:cNvPr>
          <p:cNvSpPr>
            <a:spLocks noGrp="1"/>
          </p:cNvSpPr>
          <p:nvPr>
            <p:ph type="title"/>
          </p:nvPr>
        </p:nvSpPr>
        <p:spPr>
          <a:xfrm>
            <a:off x="841248" y="941832"/>
            <a:ext cx="10506456" cy="1901952"/>
          </a:xfrm>
        </p:spPr>
        <p:txBody>
          <a:bodyPr anchor="ctr">
            <a:normAutofit/>
          </a:bodyPr>
          <a:lstStyle/>
          <a:p>
            <a:r>
              <a:rPr lang="en-US" altLang="zh-TW" sz="5400" dirty="0">
                <a:latin typeface="微軟正黑體" panose="020B0604030504040204" pitchFamily="34" charset="-120"/>
                <a:ea typeface="微軟正黑體" panose="020B0604030504040204" pitchFamily="34" charset="-120"/>
              </a:rPr>
              <a:t>MLP</a:t>
            </a:r>
            <a:r>
              <a:rPr lang="zh-TW" altLang="en-US" sz="5400" dirty="0">
                <a:latin typeface="微軟正黑體" panose="020B0604030504040204" pitchFamily="34" charset="-120"/>
                <a:ea typeface="微軟正黑體" panose="020B0604030504040204" pitchFamily="34" charset="-120"/>
              </a:rPr>
              <a:t> </a:t>
            </a:r>
            <a:r>
              <a:rPr lang="en-US" altLang="zh-TW" sz="5400" dirty="0">
                <a:latin typeface="微軟正黑體" panose="020B0604030504040204" pitchFamily="34" charset="-120"/>
                <a:ea typeface="微軟正黑體" panose="020B0604030504040204" pitchFamily="34" charset="-120"/>
              </a:rPr>
              <a:t>Classifier</a:t>
            </a:r>
            <a:endParaRPr lang="zh-TW" altLang="en-US" sz="5400" dirty="0">
              <a:latin typeface="微軟正黑體" panose="020B0604030504040204" pitchFamily="34" charset="-120"/>
              <a:ea typeface="微軟正黑體" panose="020B0604030504040204" pitchFamily="34" charset="-120"/>
            </a:endParaRPr>
          </a:p>
        </p:txBody>
      </p:sp>
      <p:sp>
        <p:nvSpPr>
          <p:cNvPr id="15" name="Rectangle 9">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06922"/>
            <a:ext cx="12801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6" name="Rectangle 1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146509"/>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3" name="內容版面配置區 2">
            <a:extLst>
              <a:ext uri="{FF2B5EF4-FFF2-40B4-BE49-F238E27FC236}">
                <a16:creationId xmlns:a16="http://schemas.microsoft.com/office/drawing/2014/main" id="{B3F64DA1-EBAF-B1F7-8174-F2F7EF7CFEE8}"/>
              </a:ext>
            </a:extLst>
          </p:cNvPr>
          <p:cNvSpPr>
            <a:spLocks noGrp="1"/>
          </p:cNvSpPr>
          <p:nvPr>
            <p:ph idx="1"/>
          </p:nvPr>
        </p:nvSpPr>
        <p:spPr>
          <a:xfrm>
            <a:off x="841247" y="3668690"/>
            <a:ext cx="11081811" cy="2776934"/>
          </a:xfrm>
        </p:spPr>
        <p:txBody>
          <a:bodyPr>
            <a:normAutofit/>
          </a:bodyPr>
          <a:lstStyle/>
          <a:p>
            <a:pPr marL="514350" indent="-514350">
              <a:buFont typeface="Wingdings" panose="05000000000000000000" pitchFamily="2" charset="2"/>
              <a:buAutoNum type="circleNumWdWhitePlain"/>
            </a:pPr>
            <a:r>
              <a:rPr lang="zh-TW" altLang="en-US" sz="3000" dirty="0">
                <a:ea typeface="微軟正黑體" panose="020B0604030504040204" pitchFamily="34" charset="-120"/>
              </a:rPr>
              <a:t>超參數設定</a:t>
            </a:r>
            <a:endParaRPr lang="en-US" altLang="zh-TW" sz="3000" dirty="0">
              <a:ea typeface="微軟正黑體" panose="020B0604030504040204" pitchFamily="34" charset="-120"/>
            </a:endParaRPr>
          </a:p>
          <a:p>
            <a:pPr marL="514350" indent="-514350">
              <a:buFont typeface="Wingdings" panose="05000000000000000000" pitchFamily="2" charset="2"/>
              <a:buAutoNum type="circleNumWdWhitePlain"/>
            </a:pPr>
            <a:r>
              <a:rPr lang="en-US" altLang="zh-TW" sz="3000" dirty="0">
                <a:ea typeface="微軟正黑體" panose="020B0604030504040204" pitchFamily="34" charset="-120"/>
              </a:rPr>
              <a:t>Loss Curve </a:t>
            </a:r>
            <a:r>
              <a:rPr lang="zh-TW" altLang="en-US" sz="3000" dirty="0">
                <a:ea typeface="微軟正黑體" panose="020B0604030504040204" pitchFamily="34" charset="-120"/>
              </a:rPr>
              <a:t>誤差曲線</a:t>
            </a:r>
            <a:endParaRPr lang="en-US" altLang="zh-TW" sz="3000" dirty="0">
              <a:ea typeface="微軟正黑體" panose="020B0604030504040204" pitchFamily="34" charset="-120"/>
            </a:endParaRPr>
          </a:p>
          <a:p>
            <a:pPr marL="514350" indent="-514350">
              <a:buFont typeface="Wingdings" panose="05000000000000000000" pitchFamily="2" charset="2"/>
              <a:buAutoNum type="circleNumWdWhitePlain"/>
            </a:pPr>
            <a:r>
              <a:rPr lang="zh-TW" altLang="en-US" sz="3000" dirty="0">
                <a:ea typeface="微軟正黑體" panose="020B0604030504040204" pitchFamily="34" charset="-120"/>
              </a:rPr>
              <a:t>網路架構</a:t>
            </a:r>
            <a:endParaRPr lang="en-US" altLang="zh-TW" sz="3000" dirty="0">
              <a:ea typeface="微軟正黑體" panose="020B0604030504040204" pitchFamily="34" charset="-120"/>
            </a:endParaRPr>
          </a:p>
          <a:p>
            <a:pPr marL="514350" indent="-514350">
              <a:buFont typeface="Wingdings" panose="05000000000000000000" pitchFamily="2" charset="2"/>
              <a:buAutoNum type="circleNumWdWhitePlain"/>
            </a:pPr>
            <a:endParaRPr lang="zh-TW" altLang="en-US" sz="3000" dirty="0">
              <a:latin typeface="微軟正黑體" panose="020B0604030504040204" pitchFamily="34" charset="-120"/>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85392346-BCED-5E38-73FC-A7D666F6AD26}"/>
              </a:ext>
            </a:extLst>
          </p:cNvPr>
          <p:cNvSpPr>
            <a:spLocks noGrp="1"/>
          </p:cNvSpPr>
          <p:nvPr>
            <p:ph type="sldNum" sz="quarter" idx="12"/>
          </p:nvPr>
        </p:nvSpPr>
        <p:spPr/>
        <p:txBody>
          <a:bodyPr/>
          <a:lstStyle/>
          <a:p>
            <a:fld id="{B2DC25EE-239B-4C5F-AAD1-255A7D5F1EE2}" type="slidenum">
              <a:rPr lang="en-US" smtClean="0"/>
              <a:t>11</a:t>
            </a:fld>
            <a:endParaRPr lang="en-US" dirty="0"/>
          </a:p>
        </p:txBody>
      </p:sp>
      <p:sp>
        <p:nvSpPr>
          <p:cNvPr id="5" name="頁尾版面配置區 4">
            <a:extLst>
              <a:ext uri="{FF2B5EF4-FFF2-40B4-BE49-F238E27FC236}">
                <a16:creationId xmlns:a16="http://schemas.microsoft.com/office/drawing/2014/main" id="{5CB3E1B3-4CF8-76EB-D25E-902712B48B0C}"/>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pic>
        <p:nvPicPr>
          <p:cNvPr id="6" name="Picture 2" descr="414,054 Return Images, Stock Photos &amp; Vectors | Shutterstock">
            <a:hlinkClick r:id="rId2" action="ppaction://hlinksldjump"/>
            <a:extLst>
              <a:ext uri="{FF2B5EF4-FFF2-40B4-BE49-F238E27FC236}">
                <a16:creationId xmlns:a16="http://schemas.microsoft.com/office/drawing/2014/main" id="{18956EE0-4761-2646-94C4-4D852CE6B90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565" t="18342" r="21990" b="25032"/>
          <a:stretch/>
        </p:blipFill>
        <p:spPr bwMode="auto">
          <a:xfrm>
            <a:off x="11347704" y="145669"/>
            <a:ext cx="499835" cy="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8309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a:t>
            </a:r>
            <a:r>
              <a:rPr lang="zh-TW" altLang="en-US" dirty="0">
                <a:latin typeface="微軟正黑體" panose="020B0604030504040204" pitchFamily="34" charset="-120"/>
                <a:ea typeface="微軟正黑體" panose="020B0604030504040204" pitchFamily="34" charset="-120"/>
              </a:rPr>
              <a:t>超參數設定</a:t>
            </a: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110277"/>
            <a:ext cx="10704962" cy="3926711"/>
          </a:xfrm>
        </p:spPr>
        <p:txBody>
          <a:bodyPr>
            <a:normAutofit/>
          </a:bodyPr>
          <a:lstStyle/>
          <a:p>
            <a:pPr marL="0" indent="0">
              <a:buNone/>
            </a:pPr>
            <a:r>
              <a:rPr lang="en-US" altLang="zh-TW" dirty="0" err="1">
                <a:latin typeface="微軟正黑體" panose="020B0604030504040204" pitchFamily="34" charset="-120"/>
                <a:ea typeface="微軟正黑體" panose="020B0604030504040204" pitchFamily="34" charset="-120"/>
              </a:rPr>
              <a:t>HyperParameters</a:t>
            </a:r>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hidden_​​</a:t>
            </a:r>
            <a:r>
              <a:rPr lang="en-US" altLang="zh-TW" dirty="0" err="1">
                <a:latin typeface="微軟正黑體" panose="020B0604030504040204" pitchFamily="34" charset="-120"/>
                <a:ea typeface="微軟正黑體" panose="020B0604030504040204" pitchFamily="34" charset="-120"/>
              </a:rPr>
              <a:t>layer_sizes</a:t>
            </a:r>
            <a:r>
              <a:rPr lang="zh-TW" altLang="en-US" dirty="0">
                <a:latin typeface="微軟正黑體" panose="020B0604030504040204" pitchFamily="34" charset="-120"/>
                <a:ea typeface="微軟正黑體" panose="020B0604030504040204" pitchFamily="34" charset="-120"/>
              </a:rPr>
              <a:t>：指定隱藏層層數</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每層單元數</a:t>
            </a:r>
            <a:br>
              <a:rPr lang="en-US" altLang="zh-TW" dirty="0">
                <a:ea typeface="微軟正黑體" panose="020B0604030504040204" pitchFamily="34" charset="-120"/>
              </a:rPr>
            </a:br>
            <a:r>
              <a:rPr lang="zh-TW" altLang="en-US" dirty="0">
                <a:ea typeface="微軟正黑體" panose="020B0604030504040204" pitchFamily="34" charset="-120"/>
              </a:rPr>
              <a:t>設定 </a:t>
            </a:r>
            <a:r>
              <a:rPr lang="en-US" altLang="zh-TW" dirty="0">
                <a:ea typeface="微軟正黑體" panose="020B0604030504040204" pitchFamily="34" charset="-120"/>
              </a:rPr>
              <a:t>(10,)</a:t>
            </a:r>
            <a:r>
              <a:rPr lang="zh-TW" altLang="en-US" dirty="0">
                <a:ea typeface="微軟正黑體" panose="020B0604030504040204" pitchFamily="34" charset="-120"/>
              </a:rPr>
              <a:t> → 僅一層 </a:t>
            </a:r>
            <a:r>
              <a:rPr lang="en-US" altLang="zh-TW" dirty="0">
                <a:ea typeface="微軟正黑體" panose="020B0604030504040204" pitchFamily="34" charset="-120"/>
              </a:rPr>
              <a:t>10</a:t>
            </a:r>
            <a:r>
              <a:rPr lang="zh-TW" altLang="en-US" dirty="0">
                <a:ea typeface="微軟正黑體" panose="020B0604030504040204" pitchFamily="34" charset="-120"/>
              </a:rPr>
              <a:t>個神經元 的隱藏層。</a:t>
            </a:r>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activation</a:t>
            </a:r>
            <a:r>
              <a:rPr lang="zh-TW" altLang="en-US" dirty="0">
                <a:latin typeface="微軟正黑體" panose="020B0604030504040204" pitchFamily="34" charset="-120"/>
                <a:ea typeface="微軟正黑體" panose="020B0604030504040204" pitchFamily="34" charset="-120"/>
              </a:rPr>
              <a:t>：隱藏層的激活函數</a:t>
            </a:r>
            <a:br>
              <a:rPr lang="en-US" altLang="zh-TW" dirty="0">
                <a:latin typeface="微軟正黑體" panose="020B0604030504040204" pitchFamily="34" charset="-120"/>
                <a:ea typeface="微軟正黑體" panose="020B0604030504040204" pitchFamily="34" charset="-120"/>
              </a:rPr>
            </a:br>
            <a:r>
              <a:rPr lang="zh-TW" altLang="en-US" dirty="0">
                <a:latin typeface="微軟正黑體" panose="020B0604030504040204" pitchFamily="34" charset="-120"/>
                <a:ea typeface="微軟正黑體" panose="020B0604030504040204" pitchFamily="34" charset="-120"/>
              </a:rPr>
              <a:t>設定 </a:t>
            </a:r>
            <a:r>
              <a:rPr lang="en-US" altLang="zh-TW" u="sng" dirty="0">
                <a:latin typeface="微軟正黑體" panose="020B0604030504040204" pitchFamily="34" charset="-120"/>
                <a:ea typeface="微軟正黑體" panose="020B0604030504040204" pitchFamily="34" charset="-120"/>
              </a:rPr>
              <a:t>logistic</a:t>
            </a:r>
            <a:r>
              <a:rPr lang="en-US" altLang="zh-TW" dirty="0">
                <a:ea typeface="微軟正黑體" panose="020B0604030504040204" pitchFamily="34" charset="-120"/>
              </a:rPr>
              <a:t> sigmoid </a:t>
            </a:r>
            <a:r>
              <a:rPr lang="zh-TW" altLang="en-US" dirty="0">
                <a:ea typeface="微軟正黑體" panose="020B0604030504040204" pitchFamily="34" charset="-120"/>
              </a:rPr>
              <a:t>函數 </a:t>
            </a:r>
            <a:r>
              <a:rPr lang="en-US" altLang="zh-TW" dirty="0">
                <a:ea typeface="微軟正黑體" panose="020B0604030504040204" pitchFamily="34" charset="-120"/>
              </a:rPr>
              <a:t>f(x) = 1 / (1 + exp(-x))</a:t>
            </a:r>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solver</a:t>
            </a:r>
            <a:r>
              <a:rPr lang="zh-TW" altLang="en-US" dirty="0">
                <a:latin typeface="微軟正黑體" panose="020B0604030504040204" pitchFamily="34" charset="-120"/>
                <a:ea typeface="微軟正黑體" panose="020B0604030504040204" pitchFamily="34" charset="-120"/>
              </a:rPr>
              <a:t>：優化器</a:t>
            </a:r>
            <a:br>
              <a:rPr lang="en-US" altLang="zh-TW" dirty="0">
                <a:ea typeface="微軟正黑體" panose="020B0604030504040204" pitchFamily="34" charset="-120"/>
              </a:rPr>
            </a:br>
            <a:r>
              <a:rPr lang="zh-TW" altLang="en-US" dirty="0">
                <a:ea typeface="微軟正黑體" panose="020B0604030504040204" pitchFamily="34" charset="-120"/>
              </a:rPr>
              <a:t>設定 </a:t>
            </a:r>
            <a:r>
              <a:rPr lang="en-US" altLang="zh-TW" dirty="0" err="1">
                <a:ea typeface="微軟正黑體" panose="020B0604030504040204" pitchFamily="34" charset="-120"/>
              </a:rPr>
              <a:t>lbfgs</a:t>
            </a:r>
            <a:r>
              <a:rPr lang="zh-TW" altLang="en-US" dirty="0">
                <a:ea typeface="微軟正黑體" panose="020B0604030504040204" pitchFamily="34" charset="-120"/>
              </a:rPr>
              <a:t>，適合</a:t>
            </a:r>
            <a:r>
              <a:rPr lang="zh-CN" altLang="en-US" dirty="0">
                <a:ea typeface="微軟正黑體" panose="020B0604030504040204" pitchFamily="34" charset="-120"/>
              </a:rPr>
              <a:t>小</a:t>
            </a:r>
            <a:r>
              <a:rPr lang="zh-TW" altLang="en-US" dirty="0">
                <a:ea typeface="微軟正黑體" panose="020B0604030504040204" pitchFamily="34" charset="-120"/>
              </a:rPr>
              <a:t>的數據集（少於幾千），收斂更快、效果更好。</a:t>
            </a:r>
            <a:br>
              <a:rPr lang="en-US" altLang="zh-TW" dirty="0">
                <a:ea typeface="微軟正黑體" panose="020B0604030504040204" pitchFamily="34" charset="-120"/>
              </a:rPr>
            </a:br>
            <a:r>
              <a:rPr lang="en-US" altLang="zh-TW" dirty="0">
                <a:ea typeface="微軟正黑體" panose="020B0604030504040204" pitchFamily="34" charset="-120"/>
              </a:rPr>
              <a:t>※</a:t>
            </a:r>
            <a:r>
              <a:rPr lang="zh-TW" altLang="en-US" dirty="0">
                <a:ea typeface="微軟正黑體" panose="020B0604030504040204" pitchFamily="34" charset="-120"/>
              </a:rPr>
              <a:t>  因為</a:t>
            </a:r>
            <a:r>
              <a:rPr lang="en-US" altLang="zh-TW" dirty="0">
                <a:latin typeface="微軟正黑體" panose="020B0604030504040204" pitchFamily="34" charset="-120"/>
                <a:ea typeface="微軟正黑體" panose="020B0604030504040204" pitchFamily="34" charset="-120"/>
              </a:rPr>
              <a:t>solver</a:t>
            </a:r>
            <a:r>
              <a:rPr lang="zh-TW" altLang="en-US" dirty="0">
                <a:latin typeface="微軟正黑體" panose="020B0604030504040204" pitchFamily="34" charset="-120"/>
                <a:ea typeface="微軟正黑體" panose="020B0604030504040204" pitchFamily="34" charset="-120"/>
              </a:rPr>
              <a:t>為</a:t>
            </a:r>
            <a:r>
              <a:rPr lang="en-US" altLang="zh-TW" dirty="0" err="1">
                <a:ea typeface="微軟正黑體" panose="020B0604030504040204" pitchFamily="34" charset="-120"/>
              </a:rPr>
              <a:t>lbfgs</a:t>
            </a:r>
            <a:r>
              <a:rPr lang="zh-TW" altLang="en-US" dirty="0">
                <a:ea typeface="微軟正黑體" panose="020B0604030504040204" pitchFamily="34" charset="-120"/>
              </a:rPr>
              <a:t>，不需要額外設定</a:t>
            </a:r>
            <a:r>
              <a:rPr lang="en-US" altLang="zh-TW" dirty="0" err="1">
                <a:ea typeface="微軟正黑體" panose="020B0604030504040204" pitchFamily="34" charset="-120"/>
              </a:rPr>
              <a:t>learning_rate</a:t>
            </a:r>
            <a:r>
              <a:rPr lang="zh-TW" altLang="en-US" dirty="0">
                <a:ea typeface="微軟正黑體" panose="020B0604030504040204" pitchFamily="34" charset="-120"/>
              </a:rPr>
              <a:t>及</a:t>
            </a:r>
            <a:r>
              <a:rPr lang="en-US" altLang="zh-TW" dirty="0" err="1">
                <a:ea typeface="微軟正黑體" panose="020B0604030504040204" pitchFamily="34" charset="-120"/>
              </a:rPr>
              <a:t>learning_rate_init</a:t>
            </a:r>
            <a:r>
              <a:rPr lang="zh-TW" altLang="en-US" dirty="0">
                <a:ea typeface="微軟正黑體" panose="020B0604030504040204" pitchFamily="34" charset="-120"/>
              </a:rPr>
              <a:t>。</a:t>
            </a:r>
            <a:endParaRPr lang="en-US" altLang="zh-TW" dirty="0">
              <a:latin typeface="微軟正黑體" panose="020B0604030504040204" pitchFamily="34" charset="-120"/>
              <a:ea typeface="微軟正黑體" panose="020B0604030504040204" pitchFamily="34" charset="-120"/>
            </a:endParaRPr>
          </a:p>
        </p:txBody>
      </p:sp>
      <p:pic>
        <p:nvPicPr>
          <p:cNvPr id="22" name="圖片 21">
            <a:extLst>
              <a:ext uri="{FF2B5EF4-FFF2-40B4-BE49-F238E27FC236}">
                <a16:creationId xmlns:a16="http://schemas.microsoft.com/office/drawing/2014/main" id="{ADFE9FEA-96A1-A10D-9B28-E9AFE5D1F2CF}"/>
              </a:ext>
            </a:extLst>
          </p:cNvPr>
          <p:cNvPicPr>
            <a:picLocks noChangeAspect="1"/>
          </p:cNvPicPr>
          <p:nvPr/>
        </p:nvPicPr>
        <p:blipFill>
          <a:blip r:embed="rId3"/>
          <a:stretch>
            <a:fillRect/>
          </a:stretch>
        </p:blipFill>
        <p:spPr>
          <a:xfrm>
            <a:off x="578734" y="5855161"/>
            <a:ext cx="6856238" cy="908398"/>
          </a:xfrm>
          <a:prstGeom prst="rect">
            <a:avLst/>
          </a:prstGeom>
          <a:noFill/>
          <a:ln w="3175">
            <a:solidFill>
              <a:schemeClr val="tx1"/>
            </a:solidFill>
          </a:ln>
        </p:spPr>
      </p:pic>
    </p:spTree>
    <p:extLst>
      <p:ext uri="{BB962C8B-B14F-4D97-AF65-F5344CB8AC3E}">
        <p14:creationId xmlns:p14="http://schemas.microsoft.com/office/powerpoint/2010/main" val="1756437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a:t>
            </a:r>
            <a:r>
              <a:rPr lang="zh-TW" altLang="en-US" dirty="0">
                <a:latin typeface="微軟正黑體" panose="020B0604030504040204" pitchFamily="34" charset="-120"/>
                <a:ea typeface="微軟正黑體" panose="020B0604030504040204" pitchFamily="34" charset="-120"/>
              </a:rPr>
              <a:t>超參數設定</a:t>
            </a: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245489"/>
            <a:ext cx="10320494" cy="3945104"/>
          </a:xfrm>
        </p:spPr>
        <p:txBody>
          <a:bodyPr>
            <a:noAutofit/>
          </a:bodyPr>
          <a:lstStyle/>
          <a:p>
            <a:pPr marL="0" indent="0">
              <a:lnSpc>
                <a:spcPct val="130000"/>
              </a:lnSpc>
              <a:buNone/>
            </a:pPr>
            <a:r>
              <a:rPr lang="zh-TW" altLang="en-US" sz="3000" dirty="0">
                <a:ea typeface="微軟正黑體" panose="020B0604030504040204" pitchFamily="34" charset="-120"/>
              </a:rPr>
              <a:t>根據</a:t>
            </a:r>
            <a:r>
              <a:rPr lang="en-US" altLang="zh-TW" sz="3000" dirty="0" err="1">
                <a:ea typeface="微軟正黑體" panose="020B0604030504040204" pitchFamily="34" charset="-120"/>
              </a:rPr>
              <a:t>Sklearn</a:t>
            </a:r>
            <a:r>
              <a:rPr lang="zh-TW" altLang="en-US" sz="3000" dirty="0">
                <a:ea typeface="微軟正黑體" panose="020B0604030504040204" pitchFamily="34" charset="-120"/>
              </a:rPr>
              <a:t>文件</a:t>
            </a:r>
            <a:endParaRPr lang="en-US" altLang="zh-TW" sz="3000" dirty="0">
              <a:ea typeface="微軟正黑體" panose="020B0604030504040204" pitchFamily="34" charset="-120"/>
            </a:endParaRPr>
          </a:p>
          <a:p>
            <a:pPr>
              <a:lnSpc>
                <a:spcPct val="130000"/>
              </a:lnSpc>
            </a:pPr>
            <a:r>
              <a:rPr lang="zh-TW" altLang="en-US" sz="3000" dirty="0">
                <a:ea typeface="微軟正黑體" panose="020B0604030504040204" pitchFamily="34" charset="-120"/>
              </a:rPr>
              <a:t>訓練資料數量</a:t>
            </a:r>
            <a:r>
              <a:rPr lang="en-US" altLang="zh-TW" sz="3000" dirty="0">
                <a:ea typeface="微軟正黑體" panose="020B0604030504040204" pitchFamily="34" charset="-120"/>
              </a:rPr>
              <a:t>&gt;1,000 </a:t>
            </a:r>
            <a:r>
              <a:rPr lang="zh-TW" altLang="en-US" sz="3000" dirty="0">
                <a:ea typeface="微軟正黑體" panose="020B0604030504040204" pitchFamily="34" charset="-120"/>
              </a:rPr>
              <a:t>→ </a:t>
            </a:r>
            <a:r>
              <a:rPr lang="en-US" altLang="zh-TW" sz="3000" dirty="0">
                <a:ea typeface="微軟正黑體" panose="020B0604030504040204" pitchFamily="34" charset="-120"/>
              </a:rPr>
              <a:t>Solver</a:t>
            </a:r>
            <a:r>
              <a:rPr lang="zh-TW" altLang="en-US" sz="3000" dirty="0">
                <a:ea typeface="微軟正黑體" panose="020B0604030504040204" pitchFamily="34" charset="-120"/>
              </a:rPr>
              <a:t>設定為</a:t>
            </a:r>
            <a:r>
              <a:rPr lang="en-US" altLang="zh-TW" sz="3000" dirty="0" err="1">
                <a:ea typeface="微軟正黑體" panose="020B0604030504040204" pitchFamily="34" charset="-120"/>
              </a:rPr>
              <a:t>adam</a:t>
            </a:r>
            <a:endParaRPr lang="en-US" altLang="zh-TW" sz="3000" dirty="0">
              <a:ea typeface="微軟正黑體" panose="020B0604030504040204" pitchFamily="34" charset="-120"/>
            </a:endParaRPr>
          </a:p>
          <a:p>
            <a:pPr>
              <a:lnSpc>
                <a:spcPct val="130000"/>
              </a:lnSpc>
            </a:pPr>
            <a:r>
              <a:rPr lang="zh-TW" altLang="en-US" sz="3000" dirty="0">
                <a:ea typeface="微軟正黑體" panose="020B0604030504040204" pitchFamily="34" charset="-120"/>
              </a:rPr>
              <a:t>訓練資料數量</a:t>
            </a:r>
            <a:r>
              <a:rPr lang="en-US" altLang="zh-TW" sz="3000" dirty="0">
                <a:ea typeface="微軟正黑體" panose="020B0604030504040204" pitchFamily="34" charset="-120"/>
              </a:rPr>
              <a:t>&lt;1,000 </a:t>
            </a:r>
            <a:r>
              <a:rPr lang="zh-TW" altLang="en-US" sz="3000" dirty="0">
                <a:ea typeface="微軟正黑體" panose="020B0604030504040204" pitchFamily="34" charset="-120"/>
              </a:rPr>
              <a:t>→ </a:t>
            </a:r>
            <a:r>
              <a:rPr lang="en-US" altLang="zh-TW" sz="3000" dirty="0">
                <a:ea typeface="微軟正黑體" panose="020B0604030504040204" pitchFamily="34" charset="-120"/>
              </a:rPr>
              <a:t>Solver</a:t>
            </a:r>
            <a:r>
              <a:rPr lang="zh-TW" altLang="en-US" sz="3000" dirty="0">
                <a:ea typeface="微軟正黑體" panose="020B0604030504040204" pitchFamily="34" charset="-120"/>
              </a:rPr>
              <a:t>設定為</a:t>
            </a:r>
            <a:r>
              <a:rPr lang="en-US" altLang="zh-TW" sz="3000" dirty="0" err="1">
                <a:ea typeface="微軟正黑體" panose="020B0604030504040204" pitchFamily="34" charset="-120"/>
              </a:rPr>
              <a:t>lbfgs</a:t>
            </a:r>
            <a:endParaRPr lang="en-US" altLang="zh-TW" sz="3000" dirty="0">
              <a:ea typeface="微軟正黑體" panose="020B0604030504040204" pitchFamily="34" charset="-120"/>
            </a:endParaRPr>
          </a:p>
          <a:p>
            <a:pPr marL="0" indent="0">
              <a:lnSpc>
                <a:spcPct val="130000"/>
              </a:lnSpc>
              <a:buNone/>
            </a:pPr>
            <a:endParaRPr lang="zh-TW" altLang="en-US" sz="3000" dirty="0">
              <a:ea typeface="微軟正黑體" panose="020B0604030504040204" pitchFamily="34" charset="-120"/>
            </a:endParaRP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13</a:t>
            </a:fld>
            <a:endParaRPr lang="en-US" dirty="0"/>
          </a:p>
        </p:txBody>
      </p:sp>
      <p:pic>
        <p:nvPicPr>
          <p:cNvPr id="6" name="圖片 5">
            <a:extLst>
              <a:ext uri="{FF2B5EF4-FFF2-40B4-BE49-F238E27FC236}">
                <a16:creationId xmlns:a16="http://schemas.microsoft.com/office/drawing/2014/main" id="{8136EF92-F0AB-23E4-B205-D90FB0910E19}"/>
              </a:ext>
            </a:extLst>
          </p:cNvPr>
          <p:cNvPicPr>
            <a:picLocks noChangeAspect="1"/>
          </p:cNvPicPr>
          <p:nvPr/>
        </p:nvPicPr>
        <p:blipFill>
          <a:blip r:embed="rId3"/>
          <a:stretch>
            <a:fillRect/>
          </a:stretch>
        </p:blipFill>
        <p:spPr>
          <a:xfrm>
            <a:off x="578734" y="4410881"/>
            <a:ext cx="7840052" cy="2301666"/>
          </a:xfrm>
          <a:prstGeom prst="rect">
            <a:avLst/>
          </a:prstGeom>
          <a:noFill/>
          <a:ln w="3175">
            <a:solidFill>
              <a:schemeClr val="tx1"/>
            </a:solidFill>
          </a:ln>
        </p:spPr>
      </p:pic>
      <p:sp>
        <p:nvSpPr>
          <p:cNvPr id="7" name="矩形 6">
            <a:extLst>
              <a:ext uri="{FF2B5EF4-FFF2-40B4-BE49-F238E27FC236}">
                <a16:creationId xmlns:a16="http://schemas.microsoft.com/office/drawing/2014/main" id="{98702CDE-6ADC-F9D8-BD0E-A6675AC1244D}"/>
              </a:ext>
            </a:extLst>
          </p:cNvPr>
          <p:cNvSpPr/>
          <p:nvPr/>
        </p:nvSpPr>
        <p:spPr>
          <a:xfrm>
            <a:off x="357352" y="5843752"/>
            <a:ext cx="8183144" cy="86411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748622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圖片 27">
            <a:extLst>
              <a:ext uri="{FF2B5EF4-FFF2-40B4-BE49-F238E27FC236}">
                <a16:creationId xmlns:a16="http://schemas.microsoft.com/office/drawing/2014/main" id="{70C07E80-B0FE-935E-98FA-4141E854DA9D}"/>
              </a:ext>
            </a:extLst>
          </p:cNvPr>
          <p:cNvPicPr>
            <a:picLocks noChangeAspect="1"/>
          </p:cNvPicPr>
          <p:nvPr/>
        </p:nvPicPr>
        <p:blipFill>
          <a:blip r:embed="rId3"/>
          <a:stretch>
            <a:fillRect/>
          </a:stretch>
        </p:blipFill>
        <p:spPr>
          <a:xfrm>
            <a:off x="586010" y="2951083"/>
            <a:ext cx="7678222" cy="1333686"/>
          </a:xfrm>
          <a:prstGeom prst="rect">
            <a:avLst/>
          </a:prstGeom>
          <a:noFill/>
          <a:ln w="3175">
            <a:solidFill>
              <a:schemeClr val="tx1"/>
            </a:solidFill>
          </a:ln>
        </p:spPr>
      </p:pic>
      <p:pic>
        <p:nvPicPr>
          <p:cNvPr id="26" name="圖片 25">
            <a:extLst>
              <a:ext uri="{FF2B5EF4-FFF2-40B4-BE49-F238E27FC236}">
                <a16:creationId xmlns:a16="http://schemas.microsoft.com/office/drawing/2014/main" id="{104E78CB-91CA-F012-4D04-6B3B9168346B}"/>
              </a:ext>
            </a:extLst>
          </p:cNvPr>
          <p:cNvPicPr>
            <a:picLocks noChangeAspect="1"/>
          </p:cNvPicPr>
          <p:nvPr/>
        </p:nvPicPr>
        <p:blipFill>
          <a:blip r:embed="rId4"/>
          <a:stretch>
            <a:fillRect/>
          </a:stretch>
        </p:blipFill>
        <p:spPr>
          <a:xfrm>
            <a:off x="586010" y="5061225"/>
            <a:ext cx="10726497" cy="1179576"/>
          </a:xfrm>
          <a:prstGeom prst="rect">
            <a:avLst/>
          </a:prstGeom>
          <a:noFill/>
          <a:ln w="3175">
            <a:solidFill>
              <a:schemeClr val="tx1"/>
            </a:solidFill>
          </a:ln>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a:t>
            </a:r>
            <a:r>
              <a:rPr lang="zh-TW" altLang="en-US" dirty="0">
                <a:latin typeface="微軟正黑體" panose="020B0604030504040204" pitchFamily="34" charset="-120"/>
                <a:ea typeface="微軟正黑體" panose="020B0604030504040204" pitchFamily="34" charset="-120"/>
              </a:rPr>
              <a:t>超參數設定</a:t>
            </a: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245489"/>
            <a:ext cx="7961762" cy="907613"/>
          </a:xfrm>
        </p:spPr>
        <p:txBody>
          <a:bodyPr>
            <a:noAutofit/>
          </a:bodyPr>
          <a:lstStyle/>
          <a:p>
            <a:pPr>
              <a:lnSpc>
                <a:spcPct val="130000"/>
              </a:lnSpc>
            </a:pPr>
            <a:r>
              <a:rPr lang="zh-TW" altLang="en-US" sz="3000" dirty="0">
                <a:ea typeface="微軟正黑體" panose="020B0604030504040204" pitchFamily="34" charset="-120"/>
              </a:rPr>
              <a:t>使用</a:t>
            </a:r>
            <a:r>
              <a:rPr lang="en-US" altLang="zh-TW" sz="3000" dirty="0">
                <a:ea typeface="微軟正黑體" panose="020B0604030504040204" pitchFamily="34" charset="-120"/>
              </a:rPr>
              <a:t>solver=</a:t>
            </a:r>
            <a:r>
              <a:rPr lang="en-US" altLang="zh-TW" sz="3000" dirty="0" err="1">
                <a:ea typeface="微軟正黑體" panose="020B0604030504040204" pitchFamily="34" charset="-120"/>
              </a:rPr>
              <a:t>lbfgs</a:t>
            </a:r>
            <a:r>
              <a:rPr lang="zh-TW" altLang="en-US" sz="3000" dirty="0">
                <a:ea typeface="微軟正黑體" panose="020B0604030504040204" pitchFamily="34" charset="-120"/>
              </a:rPr>
              <a:t>，準確率大約為</a:t>
            </a:r>
            <a:r>
              <a:rPr lang="en-US" altLang="zh-TW" sz="3000" dirty="0">
                <a:ea typeface="微軟正黑體" panose="020B0604030504040204" pitchFamily="34" charset="-120"/>
              </a:rPr>
              <a:t>9</a:t>
            </a:r>
            <a:r>
              <a:rPr lang="zh-TW" altLang="en-US" sz="3000" dirty="0">
                <a:ea typeface="微軟正黑體" panose="020B0604030504040204" pitchFamily="34" charset="-120"/>
              </a:rPr>
              <a:t>成</a:t>
            </a: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14</a:t>
            </a:fld>
            <a:endParaRPr lang="en-US" dirty="0"/>
          </a:p>
        </p:txBody>
      </p:sp>
      <p:sp>
        <p:nvSpPr>
          <p:cNvPr id="13" name="內容版面配置區 3">
            <a:extLst>
              <a:ext uri="{FF2B5EF4-FFF2-40B4-BE49-F238E27FC236}">
                <a16:creationId xmlns:a16="http://schemas.microsoft.com/office/drawing/2014/main" id="{15040F1E-4595-7158-AC11-F5E181FBFC48}"/>
              </a:ext>
            </a:extLst>
          </p:cNvPr>
          <p:cNvSpPr txBox="1">
            <a:spLocks/>
          </p:cNvSpPr>
          <p:nvPr/>
        </p:nvSpPr>
        <p:spPr>
          <a:xfrm>
            <a:off x="578734" y="4320901"/>
            <a:ext cx="8334038" cy="704192"/>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sz="3000" dirty="0">
                <a:ea typeface="微軟正黑體" panose="020B0604030504040204" pitchFamily="34" charset="-120"/>
              </a:rPr>
              <a:t>使用</a:t>
            </a:r>
            <a:r>
              <a:rPr lang="en-US" altLang="zh-TW" sz="3000" dirty="0">
                <a:ea typeface="微軟正黑體" panose="020B0604030504040204" pitchFamily="34" charset="-120"/>
              </a:rPr>
              <a:t>solver=</a:t>
            </a:r>
            <a:r>
              <a:rPr lang="en-US" altLang="zh-TW" sz="3000" dirty="0" err="1">
                <a:ea typeface="微軟正黑體" panose="020B0604030504040204" pitchFamily="34" charset="-120"/>
              </a:rPr>
              <a:t>adam</a:t>
            </a:r>
            <a:r>
              <a:rPr lang="zh-TW" altLang="en-US" sz="3000" dirty="0">
                <a:ea typeface="微軟正黑體" panose="020B0604030504040204" pitchFamily="34" charset="-120"/>
              </a:rPr>
              <a:t>，準確率也是大約為</a:t>
            </a:r>
            <a:r>
              <a:rPr lang="en-US" altLang="zh-TW" sz="3000" dirty="0">
                <a:ea typeface="微軟正黑體" panose="020B0604030504040204" pitchFamily="34" charset="-120"/>
              </a:rPr>
              <a:t>8~9</a:t>
            </a:r>
            <a:r>
              <a:rPr lang="zh-TW" altLang="en-US" sz="3000" dirty="0">
                <a:ea typeface="微軟正黑體" panose="020B0604030504040204" pitchFamily="34" charset="-120"/>
              </a:rPr>
              <a:t>成</a:t>
            </a:r>
          </a:p>
        </p:txBody>
      </p:sp>
      <p:sp>
        <p:nvSpPr>
          <p:cNvPr id="20" name="內容版面配置區 3">
            <a:extLst>
              <a:ext uri="{FF2B5EF4-FFF2-40B4-BE49-F238E27FC236}">
                <a16:creationId xmlns:a16="http://schemas.microsoft.com/office/drawing/2014/main" id="{C48D90A7-5420-6A57-B337-1A67ED0E1933}"/>
              </a:ext>
            </a:extLst>
          </p:cNvPr>
          <p:cNvSpPr txBox="1">
            <a:spLocks/>
          </p:cNvSpPr>
          <p:nvPr/>
        </p:nvSpPr>
        <p:spPr>
          <a:xfrm>
            <a:off x="1136588" y="3862694"/>
            <a:ext cx="2588113" cy="35296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2000" dirty="0">
                <a:ea typeface="微軟正黑體" panose="020B0604030504040204" pitchFamily="34" charset="-120"/>
              </a:rPr>
              <a:t>← </a:t>
            </a:r>
            <a:r>
              <a:rPr lang="en-US" altLang="zh-TW" sz="2000" dirty="0">
                <a:ea typeface="微軟正黑體" panose="020B0604030504040204" pitchFamily="34" charset="-120"/>
              </a:rPr>
              <a:t>Accuracy Score</a:t>
            </a:r>
            <a:endParaRPr lang="zh-TW" altLang="en-US" sz="2000" dirty="0">
              <a:ea typeface="微軟正黑體" panose="020B0604030504040204" pitchFamily="34" charset="-120"/>
            </a:endParaRPr>
          </a:p>
        </p:txBody>
      </p:sp>
      <p:sp>
        <p:nvSpPr>
          <p:cNvPr id="23" name="橢圓 22">
            <a:extLst>
              <a:ext uri="{FF2B5EF4-FFF2-40B4-BE49-F238E27FC236}">
                <a16:creationId xmlns:a16="http://schemas.microsoft.com/office/drawing/2014/main" id="{B541EB32-0D30-C604-39A4-B2EECC2A7DB8}"/>
              </a:ext>
            </a:extLst>
          </p:cNvPr>
          <p:cNvSpPr/>
          <p:nvPr/>
        </p:nvSpPr>
        <p:spPr>
          <a:xfrm>
            <a:off x="504497" y="5818512"/>
            <a:ext cx="611072" cy="49084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內容版面配置區 3">
            <a:extLst>
              <a:ext uri="{FF2B5EF4-FFF2-40B4-BE49-F238E27FC236}">
                <a16:creationId xmlns:a16="http://schemas.microsoft.com/office/drawing/2014/main" id="{9E760112-0852-AD84-744B-FC739F02B344}"/>
              </a:ext>
            </a:extLst>
          </p:cNvPr>
          <p:cNvSpPr txBox="1">
            <a:spLocks/>
          </p:cNvSpPr>
          <p:nvPr/>
        </p:nvSpPr>
        <p:spPr>
          <a:xfrm>
            <a:off x="1126078" y="5881968"/>
            <a:ext cx="2588113" cy="35296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2000" dirty="0">
                <a:ea typeface="微軟正黑體" panose="020B0604030504040204" pitchFamily="34" charset="-120"/>
              </a:rPr>
              <a:t>← </a:t>
            </a:r>
            <a:r>
              <a:rPr lang="en-US" altLang="zh-TW" sz="2000" dirty="0">
                <a:ea typeface="微軟正黑體" panose="020B0604030504040204" pitchFamily="34" charset="-120"/>
              </a:rPr>
              <a:t>Accuracy Score</a:t>
            </a:r>
            <a:endParaRPr lang="zh-TW" altLang="en-US" sz="2000" dirty="0">
              <a:ea typeface="微軟正黑體" panose="020B0604030504040204" pitchFamily="34" charset="-120"/>
            </a:endParaRPr>
          </a:p>
        </p:txBody>
      </p:sp>
      <p:sp>
        <p:nvSpPr>
          <p:cNvPr id="29" name="橢圓 28">
            <a:extLst>
              <a:ext uri="{FF2B5EF4-FFF2-40B4-BE49-F238E27FC236}">
                <a16:creationId xmlns:a16="http://schemas.microsoft.com/office/drawing/2014/main" id="{7BE2DAC0-3CCD-6057-06C2-B7549FD72A96}"/>
              </a:ext>
            </a:extLst>
          </p:cNvPr>
          <p:cNvSpPr/>
          <p:nvPr/>
        </p:nvSpPr>
        <p:spPr>
          <a:xfrm>
            <a:off x="504496" y="3811987"/>
            <a:ext cx="611072" cy="49084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411848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圖片 13">
            <a:extLst>
              <a:ext uri="{FF2B5EF4-FFF2-40B4-BE49-F238E27FC236}">
                <a16:creationId xmlns:a16="http://schemas.microsoft.com/office/drawing/2014/main" id="{C633E3E2-C20A-4427-215C-F24685B7E4EE}"/>
              </a:ext>
            </a:extLst>
          </p:cNvPr>
          <p:cNvPicPr>
            <a:picLocks noChangeAspect="1"/>
          </p:cNvPicPr>
          <p:nvPr/>
        </p:nvPicPr>
        <p:blipFill>
          <a:blip r:embed="rId3"/>
          <a:stretch>
            <a:fillRect/>
          </a:stretch>
        </p:blipFill>
        <p:spPr>
          <a:xfrm>
            <a:off x="669498" y="5318413"/>
            <a:ext cx="7878274" cy="1352739"/>
          </a:xfrm>
          <a:prstGeom prst="rect">
            <a:avLst/>
          </a:prstGeom>
        </p:spPr>
      </p:pic>
      <p:pic>
        <p:nvPicPr>
          <p:cNvPr id="28" name="圖片 27">
            <a:extLst>
              <a:ext uri="{FF2B5EF4-FFF2-40B4-BE49-F238E27FC236}">
                <a16:creationId xmlns:a16="http://schemas.microsoft.com/office/drawing/2014/main" id="{70C07E80-B0FE-935E-98FA-4141E854DA9D}"/>
              </a:ext>
            </a:extLst>
          </p:cNvPr>
          <p:cNvPicPr>
            <a:picLocks noChangeAspect="1"/>
          </p:cNvPicPr>
          <p:nvPr/>
        </p:nvPicPr>
        <p:blipFill>
          <a:blip r:embed="rId4"/>
          <a:stretch>
            <a:fillRect/>
          </a:stretch>
        </p:blipFill>
        <p:spPr>
          <a:xfrm>
            <a:off x="667524" y="3418670"/>
            <a:ext cx="6731759" cy="1169288"/>
          </a:xfrm>
          <a:prstGeom prst="rect">
            <a:avLst/>
          </a:prstGeom>
          <a:noFill/>
          <a:ln w="3175">
            <a:solidFill>
              <a:schemeClr val="tx1"/>
            </a:solidFill>
          </a:ln>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a:t>
            </a:r>
            <a:r>
              <a:rPr lang="zh-TW" altLang="en-US" dirty="0">
                <a:latin typeface="微軟正黑體" panose="020B0604030504040204" pitchFamily="34" charset="-120"/>
                <a:ea typeface="微軟正黑體" panose="020B0604030504040204" pitchFamily="34" charset="-120"/>
              </a:rPr>
              <a:t>超參數設定</a:t>
            </a: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067828"/>
            <a:ext cx="11119280" cy="907613"/>
          </a:xfrm>
        </p:spPr>
        <p:txBody>
          <a:bodyPr>
            <a:noAutofit/>
          </a:bodyPr>
          <a:lstStyle/>
          <a:p>
            <a:pPr marL="0" indent="0">
              <a:lnSpc>
                <a:spcPct val="130000"/>
              </a:lnSpc>
              <a:buNone/>
            </a:pPr>
            <a:r>
              <a:rPr lang="zh-TW" altLang="en-US" sz="3000" dirty="0">
                <a:ea typeface="微軟正黑體" panose="020B0604030504040204" pitchFamily="34" charset="-120"/>
              </a:rPr>
              <a:t>使用兩層隱藏層，效果並未較好！？準確率未能達九成！？</a:t>
            </a: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15</a:t>
            </a:fld>
            <a:endParaRPr lang="en-US" dirty="0"/>
          </a:p>
        </p:txBody>
      </p:sp>
      <p:sp>
        <p:nvSpPr>
          <p:cNvPr id="20" name="內容版面配置區 3">
            <a:extLst>
              <a:ext uri="{FF2B5EF4-FFF2-40B4-BE49-F238E27FC236}">
                <a16:creationId xmlns:a16="http://schemas.microsoft.com/office/drawing/2014/main" id="{C48D90A7-5420-6A57-B337-1A67ED0E1933}"/>
              </a:ext>
            </a:extLst>
          </p:cNvPr>
          <p:cNvSpPr txBox="1">
            <a:spLocks/>
          </p:cNvSpPr>
          <p:nvPr/>
        </p:nvSpPr>
        <p:spPr>
          <a:xfrm>
            <a:off x="1144532" y="4213974"/>
            <a:ext cx="2588113" cy="35296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2000" dirty="0">
                <a:ea typeface="微軟正黑體" panose="020B0604030504040204" pitchFamily="34" charset="-120"/>
              </a:rPr>
              <a:t>← </a:t>
            </a:r>
            <a:r>
              <a:rPr lang="en-US" altLang="zh-TW" sz="2000" dirty="0">
                <a:ea typeface="微軟正黑體" panose="020B0604030504040204" pitchFamily="34" charset="-120"/>
              </a:rPr>
              <a:t>Accuracy Score</a:t>
            </a:r>
            <a:endParaRPr lang="zh-TW" altLang="en-US" sz="2000" dirty="0">
              <a:ea typeface="微軟正黑體" panose="020B0604030504040204" pitchFamily="34" charset="-120"/>
            </a:endParaRPr>
          </a:p>
        </p:txBody>
      </p:sp>
      <p:sp>
        <p:nvSpPr>
          <p:cNvPr id="29" name="橢圓 28">
            <a:extLst>
              <a:ext uri="{FF2B5EF4-FFF2-40B4-BE49-F238E27FC236}">
                <a16:creationId xmlns:a16="http://schemas.microsoft.com/office/drawing/2014/main" id="{7BE2DAC0-3CCD-6057-06C2-B7549FD72A96}"/>
              </a:ext>
            </a:extLst>
          </p:cNvPr>
          <p:cNvSpPr/>
          <p:nvPr/>
        </p:nvSpPr>
        <p:spPr>
          <a:xfrm>
            <a:off x="586010" y="4144753"/>
            <a:ext cx="529558" cy="538492"/>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內容版面配置區 3">
            <a:extLst>
              <a:ext uri="{FF2B5EF4-FFF2-40B4-BE49-F238E27FC236}">
                <a16:creationId xmlns:a16="http://schemas.microsoft.com/office/drawing/2014/main" id="{1CE781CF-E07A-0366-4F45-74C6971189FD}"/>
              </a:ext>
            </a:extLst>
          </p:cNvPr>
          <p:cNvSpPr txBox="1">
            <a:spLocks/>
          </p:cNvSpPr>
          <p:nvPr/>
        </p:nvSpPr>
        <p:spPr>
          <a:xfrm>
            <a:off x="586010" y="2760676"/>
            <a:ext cx="7961762" cy="65799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zh-TW" altLang="en-US" sz="3000" dirty="0">
                <a:ea typeface="微軟正黑體" panose="020B0604030504040204" pitchFamily="34" charset="-120"/>
              </a:rPr>
              <a:t>使用</a:t>
            </a:r>
            <a:r>
              <a:rPr lang="zh-TW" altLang="en-US" sz="3000" b="1" dirty="0">
                <a:ea typeface="微軟正黑體" panose="020B0604030504040204" pitchFamily="34" charset="-120"/>
              </a:rPr>
              <a:t>單層</a:t>
            </a:r>
            <a:r>
              <a:rPr lang="zh-TW" altLang="en-US" sz="3000" dirty="0">
                <a:ea typeface="微軟正黑體" panose="020B0604030504040204" pitchFamily="34" charset="-120"/>
              </a:rPr>
              <a:t>，準確率大約為</a:t>
            </a:r>
            <a:r>
              <a:rPr lang="en-US" altLang="zh-TW" sz="3000" dirty="0">
                <a:ea typeface="微軟正黑體" panose="020B0604030504040204" pitchFamily="34" charset="-120"/>
              </a:rPr>
              <a:t>9</a:t>
            </a:r>
            <a:r>
              <a:rPr lang="zh-TW" altLang="en-US" sz="3000" dirty="0">
                <a:ea typeface="微軟正黑體" panose="020B0604030504040204" pitchFamily="34" charset="-120"/>
              </a:rPr>
              <a:t>成</a:t>
            </a:r>
          </a:p>
        </p:txBody>
      </p:sp>
      <p:sp>
        <p:nvSpPr>
          <p:cNvPr id="8" name="內容版面配置區 3">
            <a:extLst>
              <a:ext uri="{FF2B5EF4-FFF2-40B4-BE49-F238E27FC236}">
                <a16:creationId xmlns:a16="http://schemas.microsoft.com/office/drawing/2014/main" id="{C16F0D7B-305B-4979-9D92-F19657EB887F}"/>
              </a:ext>
            </a:extLst>
          </p:cNvPr>
          <p:cNvSpPr txBox="1">
            <a:spLocks/>
          </p:cNvSpPr>
          <p:nvPr/>
        </p:nvSpPr>
        <p:spPr>
          <a:xfrm>
            <a:off x="578734" y="4665896"/>
            <a:ext cx="7961762" cy="65799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zh-TW" altLang="en-US" sz="3000" dirty="0">
                <a:ea typeface="微軟正黑體" panose="020B0604030504040204" pitchFamily="34" charset="-120"/>
              </a:rPr>
              <a:t>使用</a:t>
            </a:r>
            <a:r>
              <a:rPr lang="zh-TW" altLang="en-US" sz="3000" b="1" dirty="0">
                <a:ea typeface="微軟正黑體" panose="020B0604030504040204" pitchFamily="34" charset="-120"/>
              </a:rPr>
              <a:t>雙層</a:t>
            </a:r>
            <a:r>
              <a:rPr lang="zh-TW" altLang="en-US" sz="3000" dirty="0">
                <a:ea typeface="微軟正黑體" panose="020B0604030504040204" pitchFamily="34" charset="-120"/>
              </a:rPr>
              <a:t>，準確率</a:t>
            </a:r>
            <a:r>
              <a:rPr lang="zh-TW" altLang="en-US" sz="3000" b="1" dirty="0">
                <a:ea typeface="微軟正黑體" panose="020B0604030504040204" pitchFamily="34" charset="-120"/>
              </a:rPr>
              <a:t>下降</a:t>
            </a:r>
            <a:r>
              <a:rPr lang="zh-TW" altLang="en-US" sz="3000" dirty="0">
                <a:ea typeface="微軟正黑體" panose="020B0604030504040204" pitchFamily="34" charset="-120"/>
              </a:rPr>
              <a:t>為</a:t>
            </a:r>
            <a:r>
              <a:rPr lang="en-US" altLang="zh-TW" sz="3000" dirty="0">
                <a:ea typeface="微軟正黑體" panose="020B0604030504040204" pitchFamily="34" charset="-120"/>
              </a:rPr>
              <a:t>73%</a:t>
            </a:r>
            <a:endParaRPr lang="zh-TW" altLang="en-US" sz="3000" dirty="0">
              <a:ea typeface="微軟正黑體" panose="020B0604030504040204" pitchFamily="34" charset="-120"/>
            </a:endParaRPr>
          </a:p>
        </p:txBody>
      </p:sp>
      <p:sp>
        <p:nvSpPr>
          <p:cNvPr id="9" name="內容版面配置區 3">
            <a:extLst>
              <a:ext uri="{FF2B5EF4-FFF2-40B4-BE49-F238E27FC236}">
                <a16:creationId xmlns:a16="http://schemas.microsoft.com/office/drawing/2014/main" id="{0D3D2B76-89E1-A288-7F46-D1A9C7E532F1}"/>
              </a:ext>
            </a:extLst>
          </p:cNvPr>
          <p:cNvSpPr txBox="1">
            <a:spLocks/>
          </p:cNvSpPr>
          <p:nvPr/>
        </p:nvSpPr>
        <p:spPr>
          <a:xfrm>
            <a:off x="9999671" y="1391411"/>
            <a:ext cx="1698343" cy="614307"/>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30000"/>
              </a:lnSpc>
              <a:buNone/>
            </a:pPr>
            <a:r>
              <a:rPr lang="en-US" altLang="zh-TW" sz="2000" dirty="0">
                <a:ea typeface="微軟正黑體" panose="020B0604030504040204" pitchFamily="34" charset="-120"/>
              </a:rPr>
              <a:t>solver=</a:t>
            </a:r>
            <a:r>
              <a:rPr lang="en-US" altLang="zh-TW" sz="2000" dirty="0" err="1">
                <a:ea typeface="微軟正黑體" panose="020B0604030504040204" pitchFamily="34" charset="-120"/>
              </a:rPr>
              <a:t>lbfgs</a:t>
            </a:r>
            <a:endParaRPr lang="zh-TW" altLang="en-US" sz="2000" dirty="0">
              <a:ea typeface="微軟正黑體" panose="020B0604030504040204" pitchFamily="34" charset="-120"/>
            </a:endParaRPr>
          </a:p>
        </p:txBody>
      </p:sp>
      <p:sp>
        <p:nvSpPr>
          <p:cNvPr id="10" name="內容版面配置區 3">
            <a:extLst>
              <a:ext uri="{FF2B5EF4-FFF2-40B4-BE49-F238E27FC236}">
                <a16:creationId xmlns:a16="http://schemas.microsoft.com/office/drawing/2014/main" id="{83F74316-0184-5873-0D24-4683F9EFF972}"/>
              </a:ext>
            </a:extLst>
          </p:cNvPr>
          <p:cNvSpPr txBox="1">
            <a:spLocks/>
          </p:cNvSpPr>
          <p:nvPr/>
        </p:nvSpPr>
        <p:spPr>
          <a:xfrm>
            <a:off x="1199056" y="6250036"/>
            <a:ext cx="2588113" cy="35296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2000" dirty="0">
                <a:ea typeface="微軟正黑體" panose="020B0604030504040204" pitchFamily="34" charset="-120"/>
              </a:rPr>
              <a:t>← </a:t>
            </a:r>
            <a:r>
              <a:rPr lang="en-US" altLang="zh-TW" sz="2000" dirty="0">
                <a:ea typeface="微軟正黑體" panose="020B0604030504040204" pitchFamily="34" charset="-120"/>
              </a:rPr>
              <a:t>Accuracy Score</a:t>
            </a:r>
            <a:endParaRPr lang="zh-TW" altLang="en-US" sz="2000" dirty="0">
              <a:ea typeface="微軟正黑體" panose="020B0604030504040204" pitchFamily="34" charset="-120"/>
            </a:endParaRPr>
          </a:p>
        </p:txBody>
      </p:sp>
      <p:sp>
        <p:nvSpPr>
          <p:cNvPr id="11" name="橢圓 10">
            <a:extLst>
              <a:ext uri="{FF2B5EF4-FFF2-40B4-BE49-F238E27FC236}">
                <a16:creationId xmlns:a16="http://schemas.microsoft.com/office/drawing/2014/main" id="{55F6A722-3868-099A-5338-FEE5172809D4}"/>
              </a:ext>
            </a:extLst>
          </p:cNvPr>
          <p:cNvSpPr/>
          <p:nvPr/>
        </p:nvSpPr>
        <p:spPr>
          <a:xfrm>
            <a:off x="640086" y="6182983"/>
            <a:ext cx="529558" cy="53849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175053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圖片 15">
            <a:extLst>
              <a:ext uri="{FF2B5EF4-FFF2-40B4-BE49-F238E27FC236}">
                <a16:creationId xmlns:a16="http://schemas.microsoft.com/office/drawing/2014/main" id="{5047A4C7-E03C-8DAD-3F80-993CCB6528D5}"/>
              </a:ext>
            </a:extLst>
          </p:cNvPr>
          <p:cNvPicPr>
            <a:picLocks noChangeAspect="1"/>
          </p:cNvPicPr>
          <p:nvPr/>
        </p:nvPicPr>
        <p:blipFill>
          <a:blip r:embed="rId3"/>
          <a:stretch>
            <a:fillRect/>
          </a:stretch>
        </p:blipFill>
        <p:spPr>
          <a:xfrm>
            <a:off x="578734" y="5391552"/>
            <a:ext cx="10973180" cy="1180280"/>
          </a:xfrm>
          <a:prstGeom prst="rect">
            <a:avLst/>
          </a:prstGeom>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a:t>
            </a:r>
            <a:r>
              <a:rPr lang="zh-TW" altLang="en-US" dirty="0">
                <a:latin typeface="微軟正黑體" panose="020B0604030504040204" pitchFamily="34" charset="-120"/>
                <a:ea typeface="微軟正黑體" panose="020B0604030504040204" pitchFamily="34" charset="-120"/>
              </a:rPr>
              <a:t>超參數設定</a:t>
            </a: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067828"/>
            <a:ext cx="11119280" cy="907613"/>
          </a:xfrm>
        </p:spPr>
        <p:txBody>
          <a:bodyPr>
            <a:noAutofit/>
          </a:bodyPr>
          <a:lstStyle/>
          <a:p>
            <a:pPr marL="0" indent="0">
              <a:lnSpc>
                <a:spcPct val="130000"/>
              </a:lnSpc>
              <a:buNone/>
            </a:pPr>
            <a:r>
              <a:rPr lang="zh-TW" altLang="en-US" sz="3000" dirty="0">
                <a:ea typeface="微軟正黑體" panose="020B0604030504040204" pitchFamily="34" charset="-120"/>
              </a:rPr>
              <a:t>使用兩層隱藏層，效果並未較好！？準確率未能達九成！？</a:t>
            </a:r>
          </a:p>
        </p:txBody>
      </p:sp>
      <p:sp>
        <p:nvSpPr>
          <p:cNvPr id="5" name="內容版面配置區 3">
            <a:extLst>
              <a:ext uri="{FF2B5EF4-FFF2-40B4-BE49-F238E27FC236}">
                <a16:creationId xmlns:a16="http://schemas.microsoft.com/office/drawing/2014/main" id="{1CE781CF-E07A-0366-4F45-74C6971189FD}"/>
              </a:ext>
            </a:extLst>
          </p:cNvPr>
          <p:cNvSpPr txBox="1">
            <a:spLocks/>
          </p:cNvSpPr>
          <p:nvPr/>
        </p:nvSpPr>
        <p:spPr>
          <a:xfrm>
            <a:off x="586010" y="2760676"/>
            <a:ext cx="7961762" cy="65799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zh-TW" altLang="en-US" sz="3000" dirty="0">
                <a:ea typeface="微軟正黑體" panose="020B0604030504040204" pitchFamily="34" charset="-120"/>
              </a:rPr>
              <a:t>使用</a:t>
            </a:r>
            <a:r>
              <a:rPr lang="zh-TW" altLang="en-US" sz="3000" b="1" dirty="0">
                <a:ea typeface="微軟正黑體" panose="020B0604030504040204" pitchFamily="34" charset="-120"/>
              </a:rPr>
              <a:t>單層</a:t>
            </a:r>
            <a:r>
              <a:rPr lang="zh-TW" altLang="en-US" sz="3000" dirty="0">
                <a:ea typeface="微軟正黑體" panose="020B0604030504040204" pitchFamily="34" charset="-120"/>
              </a:rPr>
              <a:t>，準確率也是大約為</a:t>
            </a:r>
            <a:r>
              <a:rPr lang="en-US" altLang="zh-TW" sz="3000" dirty="0">
                <a:ea typeface="微軟正黑體" panose="020B0604030504040204" pitchFamily="34" charset="-120"/>
              </a:rPr>
              <a:t>8~9</a:t>
            </a:r>
            <a:r>
              <a:rPr lang="zh-TW" altLang="en-US" sz="3000" dirty="0">
                <a:ea typeface="微軟正黑體" panose="020B0604030504040204" pitchFamily="34" charset="-120"/>
              </a:rPr>
              <a:t>成</a:t>
            </a:r>
          </a:p>
        </p:txBody>
      </p:sp>
      <p:sp>
        <p:nvSpPr>
          <p:cNvPr id="8" name="內容版面配置區 3">
            <a:extLst>
              <a:ext uri="{FF2B5EF4-FFF2-40B4-BE49-F238E27FC236}">
                <a16:creationId xmlns:a16="http://schemas.microsoft.com/office/drawing/2014/main" id="{C16F0D7B-305B-4979-9D92-F19657EB887F}"/>
              </a:ext>
            </a:extLst>
          </p:cNvPr>
          <p:cNvSpPr txBox="1">
            <a:spLocks/>
          </p:cNvSpPr>
          <p:nvPr/>
        </p:nvSpPr>
        <p:spPr>
          <a:xfrm>
            <a:off x="578734" y="4665896"/>
            <a:ext cx="7961762" cy="65799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zh-TW" altLang="en-US" sz="3000" dirty="0">
                <a:ea typeface="微軟正黑體" panose="020B0604030504040204" pitchFamily="34" charset="-120"/>
              </a:rPr>
              <a:t>使用</a:t>
            </a:r>
            <a:r>
              <a:rPr lang="zh-TW" altLang="en-US" sz="3000" b="1" dirty="0">
                <a:ea typeface="微軟正黑體" panose="020B0604030504040204" pitchFamily="34" charset="-120"/>
              </a:rPr>
              <a:t>雙層</a:t>
            </a:r>
            <a:r>
              <a:rPr lang="zh-TW" altLang="en-US" sz="3000" dirty="0">
                <a:ea typeface="微軟正黑體" panose="020B0604030504040204" pitchFamily="34" charset="-120"/>
              </a:rPr>
              <a:t>，準確率</a:t>
            </a:r>
            <a:r>
              <a:rPr lang="zh-TW" altLang="en-US" sz="3000" b="1" dirty="0">
                <a:ea typeface="微軟正黑體" panose="020B0604030504040204" pitchFamily="34" charset="-120"/>
              </a:rPr>
              <a:t>下降</a:t>
            </a:r>
            <a:r>
              <a:rPr lang="zh-TW" altLang="en-US" sz="3000" dirty="0">
                <a:ea typeface="微軟正黑體" panose="020B0604030504040204" pitchFamily="34" charset="-120"/>
              </a:rPr>
              <a:t>為</a:t>
            </a:r>
            <a:r>
              <a:rPr lang="en-US" altLang="zh-TW" sz="3000" dirty="0">
                <a:ea typeface="微軟正黑體" panose="020B0604030504040204" pitchFamily="34" charset="-120"/>
              </a:rPr>
              <a:t>7</a:t>
            </a:r>
            <a:r>
              <a:rPr lang="zh-TW" altLang="en-US" sz="3000" dirty="0">
                <a:ea typeface="微軟正黑體" panose="020B0604030504040204" pitchFamily="34" charset="-120"/>
              </a:rPr>
              <a:t>成</a:t>
            </a:r>
          </a:p>
        </p:txBody>
      </p:sp>
      <p:sp>
        <p:nvSpPr>
          <p:cNvPr id="9" name="內容版面配置區 3">
            <a:extLst>
              <a:ext uri="{FF2B5EF4-FFF2-40B4-BE49-F238E27FC236}">
                <a16:creationId xmlns:a16="http://schemas.microsoft.com/office/drawing/2014/main" id="{0D3D2B76-89E1-A288-7F46-D1A9C7E532F1}"/>
              </a:ext>
            </a:extLst>
          </p:cNvPr>
          <p:cNvSpPr txBox="1">
            <a:spLocks/>
          </p:cNvSpPr>
          <p:nvPr/>
        </p:nvSpPr>
        <p:spPr>
          <a:xfrm>
            <a:off x="9785131" y="1391411"/>
            <a:ext cx="1912883" cy="614307"/>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30000"/>
              </a:lnSpc>
              <a:buNone/>
            </a:pPr>
            <a:r>
              <a:rPr lang="en-US" altLang="zh-TW" sz="2000" dirty="0">
                <a:ea typeface="微軟正黑體" panose="020B0604030504040204" pitchFamily="34" charset="-120"/>
              </a:rPr>
              <a:t>solver=</a:t>
            </a:r>
            <a:r>
              <a:rPr lang="en-US" altLang="zh-TW" sz="2000" dirty="0" err="1">
                <a:ea typeface="微軟正黑體" panose="020B0604030504040204" pitchFamily="34" charset="-120"/>
              </a:rPr>
              <a:t>adam</a:t>
            </a:r>
            <a:endParaRPr lang="zh-TW" altLang="en-US" sz="2000" dirty="0">
              <a:ea typeface="微軟正黑體" panose="020B0604030504040204" pitchFamily="34" charset="-120"/>
            </a:endParaRPr>
          </a:p>
        </p:txBody>
      </p:sp>
      <p:sp>
        <p:nvSpPr>
          <p:cNvPr id="10" name="內容版面配置區 3">
            <a:extLst>
              <a:ext uri="{FF2B5EF4-FFF2-40B4-BE49-F238E27FC236}">
                <a16:creationId xmlns:a16="http://schemas.microsoft.com/office/drawing/2014/main" id="{83F74316-0184-5873-0D24-4683F9EFF972}"/>
              </a:ext>
            </a:extLst>
          </p:cNvPr>
          <p:cNvSpPr txBox="1">
            <a:spLocks/>
          </p:cNvSpPr>
          <p:nvPr/>
        </p:nvSpPr>
        <p:spPr>
          <a:xfrm>
            <a:off x="1008993" y="6180221"/>
            <a:ext cx="2588113" cy="35296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2000" dirty="0">
                <a:ea typeface="微軟正黑體" panose="020B0604030504040204" pitchFamily="34" charset="-120"/>
              </a:rPr>
              <a:t>← </a:t>
            </a:r>
            <a:r>
              <a:rPr lang="en-US" altLang="zh-TW" sz="2000" dirty="0">
                <a:ea typeface="微軟正黑體" panose="020B0604030504040204" pitchFamily="34" charset="-120"/>
              </a:rPr>
              <a:t>Accuracy Score</a:t>
            </a:r>
            <a:endParaRPr lang="zh-TW" altLang="en-US" sz="2000" dirty="0">
              <a:ea typeface="微軟正黑體" panose="020B0604030504040204" pitchFamily="34" charset="-120"/>
            </a:endParaRPr>
          </a:p>
        </p:txBody>
      </p:sp>
      <p:sp>
        <p:nvSpPr>
          <p:cNvPr id="11" name="橢圓 10">
            <a:extLst>
              <a:ext uri="{FF2B5EF4-FFF2-40B4-BE49-F238E27FC236}">
                <a16:creationId xmlns:a16="http://schemas.microsoft.com/office/drawing/2014/main" id="{55F6A722-3868-099A-5338-FEE5172809D4}"/>
              </a:ext>
            </a:extLst>
          </p:cNvPr>
          <p:cNvSpPr/>
          <p:nvPr/>
        </p:nvSpPr>
        <p:spPr>
          <a:xfrm>
            <a:off x="483476" y="6099264"/>
            <a:ext cx="525517" cy="54022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6" name="圖片 5">
            <a:extLst>
              <a:ext uri="{FF2B5EF4-FFF2-40B4-BE49-F238E27FC236}">
                <a16:creationId xmlns:a16="http://schemas.microsoft.com/office/drawing/2014/main" id="{3F91FA77-5A7F-D9F1-011C-665D33E714E6}"/>
              </a:ext>
            </a:extLst>
          </p:cNvPr>
          <p:cNvPicPr>
            <a:picLocks noChangeAspect="1"/>
          </p:cNvPicPr>
          <p:nvPr/>
        </p:nvPicPr>
        <p:blipFill>
          <a:blip r:embed="rId4"/>
          <a:stretch>
            <a:fillRect/>
          </a:stretch>
        </p:blipFill>
        <p:spPr>
          <a:xfrm>
            <a:off x="669498" y="3418113"/>
            <a:ext cx="10726497" cy="1179576"/>
          </a:xfrm>
          <a:prstGeom prst="rect">
            <a:avLst/>
          </a:prstGeom>
          <a:noFill/>
          <a:ln w="3175">
            <a:solidFill>
              <a:schemeClr val="tx1"/>
            </a:solidFill>
          </a:ln>
        </p:spPr>
      </p:pic>
      <p:sp>
        <p:nvSpPr>
          <p:cNvPr id="12" name="橢圓 11">
            <a:extLst>
              <a:ext uri="{FF2B5EF4-FFF2-40B4-BE49-F238E27FC236}">
                <a16:creationId xmlns:a16="http://schemas.microsoft.com/office/drawing/2014/main" id="{452860F6-D3B6-A05E-A8BC-2CABAEE4CA9A}"/>
              </a:ext>
            </a:extLst>
          </p:cNvPr>
          <p:cNvSpPr/>
          <p:nvPr/>
        </p:nvSpPr>
        <p:spPr>
          <a:xfrm>
            <a:off x="587985" y="4175400"/>
            <a:ext cx="527583" cy="503246"/>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內容版面配置區 3">
            <a:extLst>
              <a:ext uri="{FF2B5EF4-FFF2-40B4-BE49-F238E27FC236}">
                <a16:creationId xmlns:a16="http://schemas.microsoft.com/office/drawing/2014/main" id="{195F93D1-E6F2-FB05-001B-DB92852CD891}"/>
              </a:ext>
            </a:extLst>
          </p:cNvPr>
          <p:cNvSpPr txBox="1">
            <a:spLocks/>
          </p:cNvSpPr>
          <p:nvPr/>
        </p:nvSpPr>
        <p:spPr>
          <a:xfrm>
            <a:off x="1199057" y="4207339"/>
            <a:ext cx="2588113" cy="35296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2000" dirty="0">
                <a:ea typeface="微軟正黑體" panose="020B0604030504040204" pitchFamily="34" charset="-120"/>
              </a:rPr>
              <a:t>← </a:t>
            </a:r>
            <a:r>
              <a:rPr lang="en-US" altLang="zh-TW" sz="2000" dirty="0">
                <a:ea typeface="微軟正黑體" panose="020B0604030504040204" pitchFamily="34" charset="-120"/>
              </a:rPr>
              <a:t>Accuracy Score</a:t>
            </a:r>
            <a:endParaRPr lang="zh-TW" altLang="en-US" sz="2000" dirty="0">
              <a:ea typeface="微軟正黑體" panose="020B0604030504040204" pitchFamily="34" charset="-120"/>
            </a:endParaRPr>
          </a:p>
        </p:txBody>
      </p:sp>
    </p:spTree>
    <p:extLst>
      <p:ext uri="{BB962C8B-B14F-4D97-AF65-F5344CB8AC3E}">
        <p14:creationId xmlns:p14="http://schemas.microsoft.com/office/powerpoint/2010/main" val="3382556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Freeform: Shape 17">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 name="Freeform: Shape 19">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altLang="zh-TW" dirty="0">
                <a:ea typeface="微軟正黑體" panose="020B0604030504040204" pitchFamily="34" charset="-120"/>
              </a:rPr>
              <a:t>Loss Curve </a:t>
            </a:r>
            <a:br>
              <a:rPr lang="en-US" altLang="zh-TW" dirty="0">
                <a:ea typeface="微軟正黑體" panose="020B0604030504040204" pitchFamily="34" charset="-120"/>
              </a:rPr>
            </a:br>
            <a:r>
              <a:rPr lang="zh-TW" altLang="en-US" dirty="0">
                <a:ea typeface="微軟正黑體" panose="020B0604030504040204" pitchFamily="34" charset="-120"/>
              </a:rPr>
              <a:t>誤差曲線</a:t>
            </a:r>
          </a:p>
        </p:txBody>
      </p:sp>
      <p:sp>
        <p:nvSpPr>
          <p:cNvPr id="22" name="Rectangle 21">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內容版面配置區 3">
            <a:extLst>
              <a:ext uri="{FF2B5EF4-FFF2-40B4-BE49-F238E27FC236}">
                <a16:creationId xmlns:a16="http://schemas.microsoft.com/office/drawing/2014/main" id="{BCF956FB-6789-C0CE-5903-36E185E52F10}"/>
              </a:ext>
            </a:extLst>
          </p:cNvPr>
          <p:cNvSpPr txBox="1">
            <a:spLocks/>
          </p:cNvSpPr>
          <p:nvPr/>
        </p:nvSpPr>
        <p:spPr>
          <a:xfrm>
            <a:off x="371093" y="2718054"/>
            <a:ext cx="3947419" cy="3207258"/>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n-US" altLang="zh-TW" sz="2000" dirty="0">
                <a:ea typeface="微軟正黑體" panose="020B0604030504040204" pitchFamily="34" charset="-120"/>
              </a:rPr>
              <a:t>solver</a:t>
            </a:r>
            <a:r>
              <a:rPr lang="zh-TW" altLang="en-US" sz="2000" dirty="0">
                <a:ea typeface="微軟正黑體" panose="020B0604030504040204" pitchFamily="34" charset="-120"/>
              </a:rPr>
              <a:t> </a:t>
            </a:r>
            <a:r>
              <a:rPr lang="en-US" altLang="zh-TW" sz="2000" dirty="0">
                <a:ea typeface="微軟正黑體" panose="020B0604030504040204" pitchFamily="34" charset="-120"/>
              </a:rPr>
              <a:t>=</a:t>
            </a:r>
            <a:r>
              <a:rPr lang="zh-TW" altLang="en-US" sz="2000" dirty="0">
                <a:ea typeface="微軟正黑體" panose="020B0604030504040204" pitchFamily="34" charset="-120"/>
              </a:rPr>
              <a:t> </a:t>
            </a:r>
            <a:r>
              <a:rPr lang="en-US" altLang="zh-TW" sz="2000" dirty="0" err="1">
                <a:ea typeface="微軟正黑體" panose="020B0604030504040204" pitchFamily="34" charset="-120"/>
              </a:rPr>
              <a:t>adam</a:t>
            </a:r>
            <a:endParaRPr lang="en-US" altLang="zh-TW" sz="2000" dirty="0">
              <a:ea typeface="微軟正黑體" panose="020B0604030504040204" pitchFamily="34" charset="-120"/>
            </a:endParaRPr>
          </a:p>
          <a:p>
            <a:pPr marL="0"/>
            <a:r>
              <a:rPr lang="en-US" altLang="zh-TW" sz="2000" dirty="0" err="1">
                <a:ea typeface="微軟正黑體" panose="020B0604030504040204" pitchFamily="34" charset="-120"/>
              </a:rPr>
              <a:t>max_iter</a:t>
            </a:r>
            <a:r>
              <a:rPr lang="zh-TW" altLang="en-US" sz="2000" dirty="0">
                <a:ea typeface="微軟正黑體" panose="020B0604030504040204" pitchFamily="34" charset="-120"/>
              </a:rPr>
              <a:t> 最大迭代次數</a:t>
            </a:r>
            <a:r>
              <a:rPr lang="en-US" altLang="zh-TW" sz="2000" dirty="0">
                <a:ea typeface="微軟正黑體" panose="020B0604030504040204" pitchFamily="34" charset="-120"/>
              </a:rPr>
              <a:t> = 200 </a:t>
            </a:r>
          </a:p>
        </p:txBody>
      </p:sp>
      <p:pic>
        <p:nvPicPr>
          <p:cNvPr id="12" name="圖片 11">
            <a:extLst>
              <a:ext uri="{FF2B5EF4-FFF2-40B4-BE49-F238E27FC236}">
                <a16:creationId xmlns:a16="http://schemas.microsoft.com/office/drawing/2014/main" id="{7EC4AA3E-E3AC-1C10-F298-A068B5FEA15B}"/>
              </a:ext>
            </a:extLst>
          </p:cNvPr>
          <p:cNvPicPr>
            <a:picLocks noChangeAspect="1"/>
          </p:cNvPicPr>
          <p:nvPr/>
        </p:nvPicPr>
        <p:blipFill>
          <a:blip r:embed="rId3"/>
          <a:stretch>
            <a:fillRect/>
          </a:stretch>
        </p:blipFill>
        <p:spPr>
          <a:xfrm>
            <a:off x="4043320" y="5784190"/>
            <a:ext cx="8096130" cy="890319"/>
          </a:xfrm>
          <a:prstGeom prst="rect">
            <a:avLst/>
          </a:prstGeom>
          <a:noFill/>
          <a:ln w="3175">
            <a:solidFill>
              <a:schemeClr val="tx1"/>
            </a:solidFill>
          </a:ln>
        </p:spPr>
      </p:pic>
      <p:pic>
        <p:nvPicPr>
          <p:cNvPr id="6" name="內容版面配置區 5" descr="一張含有 文字, 圖表, 行, 繪圖 的圖片&#10;&#10;自動產生的描述">
            <a:extLst>
              <a:ext uri="{FF2B5EF4-FFF2-40B4-BE49-F238E27FC236}">
                <a16:creationId xmlns:a16="http://schemas.microsoft.com/office/drawing/2014/main" id="{99C8898F-85E6-AA15-B939-79935207C7A1}"/>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851565" y="200699"/>
            <a:ext cx="7087498" cy="5400000"/>
          </a:xfrm>
          <a:prstGeom prst="rect">
            <a:avLst/>
          </a:prstGeom>
          <a:noFill/>
          <a:ln w="3175">
            <a:solidFill>
              <a:schemeClr val="tx1"/>
            </a:solidFill>
          </a:ln>
        </p:spPr>
      </p:pic>
      <p:pic>
        <p:nvPicPr>
          <p:cNvPr id="9" name="圖片 8">
            <a:extLst>
              <a:ext uri="{FF2B5EF4-FFF2-40B4-BE49-F238E27FC236}">
                <a16:creationId xmlns:a16="http://schemas.microsoft.com/office/drawing/2014/main" id="{0D29A7D9-BE97-93B0-5DC9-5BD844F5A082}"/>
              </a:ext>
            </a:extLst>
          </p:cNvPr>
          <p:cNvPicPr>
            <a:picLocks noChangeAspect="1"/>
          </p:cNvPicPr>
          <p:nvPr/>
        </p:nvPicPr>
        <p:blipFill>
          <a:blip r:embed="rId5"/>
          <a:stretch>
            <a:fillRect/>
          </a:stretch>
        </p:blipFill>
        <p:spPr>
          <a:xfrm>
            <a:off x="10238911" y="432660"/>
            <a:ext cx="1305107" cy="4058216"/>
          </a:xfrm>
          <a:prstGeom prst="rect">
            <a:avLst/>
          </a:prstGeom>
          <a:noFill/>
          <a:ln w="3175">
            <a:solidFill>
              <a:schemeClr val="tx1"/>
            </a:solidFill>
          </a:ln>
        </p:spPr>
      </p:pic>
    </p:spTree>
    <p:extLst>
      <p:ext uri="{BB962C8B-B14F-4D97-AF65-F5344CB8AC3E}">
        <p14:creationId xmlns:p14="http://schemas.microsoft.com/office/powerpoint/2010/main" val="3328761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圖片 27">
            <a:extLst>
              <a:ext uri="{FF2B5EF4-FFF2-40B4-BE49-F238E27FC236}">
                <a16:creationId xmlns:a16="http://schemas.microsoft.com/office/drawing/2014/main" id="{70C07E80-B0FE-935E-98FA-4141E854DA9D}"/>
              </a:ext>
            </a:extLst>
          </p:cNvPr>
          <p:cNvPicPr>
            <a:picLocks noChangeAspect="1"/>
          </p:cNvPicPr>
          <p:nvPr/>
        </p:nvPicPr>
        <p:blipFill>
          <a:blip r:embed="rId3"/>
          <a:stretch>
            <a:fillRect/>
          </a:stretch>
        </p:blipFill>
        <p:spPr>
          <a:xfrm>
            <a:off x="578734" y="2708597"/>
            <a:ext cx="7678222" cy="1333686"/>
          </a:xfrm>
          <a:prstGeom prst="rect">
            <a:avLst/>
          </a:prstGeom>
          <a:noFill/>
          <a:ln w="3175">
            <a:solidFill>
              <a:schemeClr val="tx1"/>
            </a:solidFill>
          </a:ln>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a:t>
            </a:r>
            <a:r>
              <a:rPr lang="zh-TW" altLang="en-US" dirty="0">
                <a:latin typeface="微軟正黑體" panose="020B0604030504040204" pitchFamily="34" charset="-120"/>
                <a:ea typeface="微軟正黑體" panose="020B0604030504040204" pitchFamily="34" charset="-120"/>
              </a:rPr>
              <a:t>超參數設定</a:t>
            </a: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043470"/>
            <a:ext cx="7961762" cy="907613"/>
          </a:xfrm>
        </p:spPr>
        <p:txBody>
          <a:bodyPr>
            <a:noAutofit/>
          </a:bodyPr>
          <a:lstStyle/>
          <a:p>
            <a:pPr marL="0" indent="0">
              <a:lnSpc>
                <a:spcPct val="130000"/>
              </a:lnSpc>
              <a:buNone/>
            </a:pPr>
            <a:r>
              <a:rPr lang="zh-TW" altLang="en-US" sz="3000" dirty="0">
                <a:ea typeface="微軟正黑體" panose="020B0604030504040204" pitchFamily="34" charset="-120"/>
              </a:rPr>
              <a:t>若使用</a:t>
            </a:r>
            <a:r>
              <a:rPr lang="en-US" altLang="zh-TW" sz="3000" dirty="0">
                <a:ea typeface="微軟正黑體" panose="020B0604030504040204" pitchFamily="34" charset="-120"/>
              </a:rPr>
              <a:t>solver=</a:t>
            </a:r>
            <a:r>
              <a:rPr lang="en-US" altLang="zh-TW" sz="3000" dirty="0" err="1">
                <a:ea typeface="微軟正黑體" panose="020B0604030504040204" pitchFamily="34" charset="-120"/>
              </a:rPr>
              <a:t>lbfgs</a:t>
            </a:r>
            <a:endParaRPr lang="zh-TW" altLang="en-US" sz="3000" dirty="0">
              <a:ea typeface="微軟正黑體" panose="020B0604030504040204" pitchFamily="34" charset="-120"/>
            </a:endParaRP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18</a:t>
            </a:fld>
            <a:endParaRPr lang="en-US" dirty="0"/>
          </a:p>
        </p:txBody>
      </p:sp>
      <p:sp>
        <p:nvSpPr>
          <p:cNvPr id="5" name="內容版面配置區 3">
            <a:extLst>
              <a:ext uri="{FF2B5EF4-FFF2-40B4-BE49-F238E27FC236}">
                <a16:creationId xmlns:a16="http://schemas.microsoft.com/office/drawing/2014/main" id="{FD0C4C13-F1A6-7867-3D7F-992398A7061E}"/>
              </a:ext>
            </a:extLst>
          </p:cNvPr>
          <p:cNvSpPr txBox="1">
            <a:spLocks/>
          </p:cNvSpPr>
          <p:nvPr/>
        </p:nvSpPr>
        <p:spPr>
          <a:xfrm>
            <a:off x="578734" y="4081308"/>
            <a:ext cx="8334038" cy="654200"/>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3000" dirty="0">
                <a:ea typeface="微軟正黑體" panose="020B0604030504040204" pitchFamily="34" charset="-120"/>
              </a:rPr>
              <a:t>無法產生</a:t>
            </a:r>
            <a:r>
              <a:rPr lang="en-US" altLang="zh-TW" sz="3000" dirty="0">
                <a:ea typeface="微軟正黑體" panose="020B0604030504040204" pitchFamily="34" charset="-120"/>
              </a:rPr>
              <a:t>Loss Curve</a:t>
            </a:r>
            <a:r>
              <a:rPr lang="zh-TW" altLang="en-US" sz="3000" dirty="0">
                <a:ea typeface="微軟正黑體" panose="020B0604030504040204" pitchFamily="34" charset="-120"/>
              </a:rPr>
              <a:t>，會發生錯誤。</a:t>
            </a:r>
          </a:p>
        </p:txBody>
      </p:sp>
      <p:pic>
        <p:nvPicPr>
          <p:cNvPr id="8" name="圖片 7">
            <a:extLst>
              <a:ext uri="{FF2B5EF4-FFF2-40B4-BE49-F238E27FC236}">
                <a16:creationId xmlns:a16="http://schemas.microsoft.com/office/drawing/2014/main" id="{640969DC-06AD-094B-B27E-1CD7AA9F392B}"/>
              </a:ext>
            </a:extLst>
          </p:cNvPr>
          <p:cNvPicPr>
            <a:picLocks noChangeAspect="1"/>
          </p:cNvPicPr>
          <p:nvPr/>
        </p:nvPicPr>
        <p:blipFill>
          <a:blip r:embed="rId4"/>
          <a:stretch>
            <a:fillRect/>
          </a:stretch>
        </p:blipFill>
        <p:spPr>
          <a:xfrm>
            <a:off x="578734" y="4746475"/>
            <a:ext cx="7058025" cy="1457325"/>
          </a:xfrm>
          <a:prstGeom prst="rect">
            <a:avLst/>
          </a:prstGeom>
          <a:noFill/>
          <a:ln w="3175">
            <a:solidFill>
              <a:schemeClr val="tx1"/>
            </a:solidFill>
          </a:ln>
        </p:spPr>
      </p:pic>
      <p:sp>
        <p:nvSpPr>
          <p:cNvPr id="9" name="內容版面配置區 3">
            <a:extLst>
              <a:ext uri="{FF2B5EF4-FFF2-40B4-BE49-F238E27FC236}">
                <a16:creationId xmlns:a16="http://schemas.microsoft.com/office/drawing/2014/main" id="{B4205492-AADD-C8B1-9754-090370C9422D}"/>
              </a:ext>
            </a:extLst>
          </p:cNvPr>
          <p:cNvSpPr txBox="1">
            <a:spLocks/>
          </p:cNvSpPr>
          <p:nvPr/>
        </p:nvSpPr>
        <p:spPr>
          <a:xfrm>
            <a:off x="8124497" y="4996977"/>
            <a:ext cx="3930867" cy="109790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500" i="1" dirty="0">
                <a:ea typeface="微軟正黑體" panose="020B0604030504040204" pitchFamily="34" charset="-120"/>
              </a:rPr>
              <a:t>※</a:t>
            </a:r>
            <a:r>
              <a:rPr lang="zh-TW" altLang="en-US" sz="2500" i="1" dirty="0">
                <a:ea typeface="微軟正黑體" panose="020B0604030504040204" pitchFamily="34" charset="-120"/>
              </a:rPr>
              <a:t> 我想要最高準確率</a:t>
            </a:r>
            <a:endParaRPr lang="en-US" altLang="zh-TW" sz="2500" i="1" dirty="0">
              <a:ea typeface="微軟正黑體" panose="020B0604030504040204" pitchFamily="34" charset="-120"/>
            </a:endParaRPr>
          </a:p>
          <a:p>
            <a:pPr marL="0" indent="0">
              <a:buNone/>
            </a:pPr>
            <a:r>
              <a:rPr lang="zh-TW" altLang="en-US" sz="2500" i="1" dirty="0">
                <a:ea typeface="微軟正黑體" panose="020B0604030504040204" pitchFamily="34" charset="-120"/>
              </a:rPr>
              <a:t>所以仍使用</a:t>
            </a:r>
            <a:r>
              <a:rPr lang="en-US" altLang="zh-TW" sz="2500" i="1" dirty="0">
                <a:ea typeface="微軟正黑體" panose="020B0604030504040204" pitchFamily="34" charset="-120"/>
              </a:rPr>
              <a:t>solver=</a:t>
            </a:r>
            <a:r>
              <a:rPr lang="en-US" altLang="zh-TW" sz="2500" i="1" dirty="0" err="1">
                <a:ea typeface="微軟正黑體" panose="020B0604030504040204" pitchFamily="34" charset="-120"/>
              </a:rPr>
              <a:t>lbfgs</a:t>
            </a:r>
            <a:endParaRPr lang="zh-TW" altLang="en-US" sz="2500" i="1" dirty="0">
              <a:ea typeface="微軟正黑體" panose="020B0604030504040204" pitchFamily="34" charset="-120"/>
            </a:endParaRPr>
          </a:p>
        </p:txBody>
      </p:sp>
      <p:sp>
        <p:nvSpPr>
          <p:cNvPr id="6" name="矩形 5">
            <a:extLst>
              <a:ext uri="{FF2B5EF4-FFF2-40B4-BE49-F238E27FC236}">
                <a16:creationId xmlns:a16="http://schemas.microsoft.com/office/drawing/2014/main" id="{81541902-5CD3-C700-CC4F-58302011FD3B}"/>
              </a:ext>
            </a:extLst>
          </p:cNvPr>
          <p:cNvSpPr/>
          <p:nvPr/>
        </p:nvSpPr>
        <p:spPr>
          <a:xfrm>
            <a:off x="578734" y="5702654"/>
            <a:ext cx="6526259" cy="51211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8441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a:t>
            </a:r>
            <a:r>
              <a:rPr lang="zh-TW" altLang="en-US" dirty="0">
                <a:latin typeface="微軟正黑體" panose="020B0604030504040204" pitchFamily="34" charset="-120"/>
                <a:ea typeface="微軟正黑體" panose="020B0604030504040204" pitchFamily="34" charset="-120"/>
              </a:rPr>
              <a:t>超參數設定</a:t>
            </a: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043470"/>
            <a:ext cx="7961762" cy="665127"/>
          </a:xfrm>
        </p:spPr>
        <p:txBody>
          <a:bodyPr>
            <a:noAutofit/>
          </a:bodyPr>
          <a:lstStyle/>
          <a:p>
            <a:pPr>
              <a:lnSpc>
                <a:spcPct val="130000"/>
              </a:lnSpc>
            </a:pPr>
            <a:r>
              <a:rPr lang="en-US" altLang="zh-TW" sz="3000" dirty="0" err="1">
                <a:ea typeface="微軟正黑體" panose="020B0604030504040204" pitchFamily="34" charset="-120"/>
              </a:rPr>
              <a:t>Sklearn</a:t>
            </a:r>
            <a:r>
              <a:rPr lang="en-US" altLang="zh-TW" sz="3000" dirty="0">
                <a:ea typeface="微軟正黑體" panose="020B0604030504040204" pitchFamily="34" charset="-120"/>
              </a:rPr>
              <a:t> Document</a:t>
            </a:r>
            <a:endParaRPr lang="zh-TW" altLang="en-US" sz="3000" dirty="0">
              <a:ea typeface="微軟正黑體" panose="020B0604030504040204" pitchFamily="34" charset="-120"/>
            </a:endParaRP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19</a:t>
            </a:fld>
            <a:endParaRPr lang="en-US" dirty="0"/>
          </a:p>
        </p:txBody>
      </p:sp>
      <p:sp>
        <p:nvSpPr>
          <p:cNvPr id="9" name="內容版面配置區 3">
            <a:extLst>
              <a:ext uri="{FF2B5EF4-FFF2-40B4-BE49-F238E27FC236}">
                <a16:creationId xmlns:a16="http://schemas.microsoft.com/office/drawing/2014/main" id="{B4205492-AADD-C8B1-9754-090370C9422D}"/>
              </a:ext>
            </a:extLst>
          </p:cNvPr>
          <p:cNvSpPr txBox="1">
            <a:spLocks/>
          </p:cNvSpPr>
          <p:nvPr/>
        </p:nvSpPr>
        <p:spPr>
          <a:xfrm>
            <a:off x="578734" y="6067275"/>
            <a:ext cx="8334038" cy="654200"/>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500" i="1" dirty="0">
                <a:ea typeface="微軟正黑體" panose="020B0604030504040204" pitchFamily="34" charset="-120"/>
              </a:rPr>
              <a:t>※</a:t>
            </a:r>
            <a:r>
              <a:rPr lang="zh-TW" altLang="en-US" sz="2500" i="1" dirty="0">
                <a:ea typeface="微軟正黑體" panose="020B0604030504040204" pitchFamily="34" charset="-120"/>
              </a:rPr>
              <a:t> 我想要最高準確率，所以仍使用</a:t>
            </a:r>
            <a:r>
              <a:rPr lang="en-US" altLang="zh-TW" sz="2500" i="1" dirty="0">
                <a:ea typeface="微軟正黑體" panose="020B0604030504040204" pitchFamily="34" charset="-120"/>
              </a:rPr>
              <a:t>solver=</a:t>
            </a:r>
            <a:r>
              <a:rPr lang="en-US" altLang="zh-TW" sz="2500" i="1" dirty="0" err="1">
                <a:ea typeface="微軟正黑體" panose="020B0604030504040204" pitchFamily="34" charset="-120"/>
              </a:rPr>
              <a:t>lbfgs</a:t>
            </a:r>
            <a:endParaRPr lang="zh-TW" altLang="en-US" sz="2500" i="1" dirty="0">
              <a:ea typeface="微軟正黑體" panose="020B0604030504040204" pitchFamily="34" charset="-120"/>
            </a:endParaRPr>
          </a:p>
        </p:txBody>
      </p:sp>
      <p:pic>
        <p:nvPicPr>
          <p:cNvPr id="7" name="圖片 6">
            <a:extLst>
              <a:ext uri="{FF2B5EF4-FFF2-40B4-BE49-F238E27FC236}">
                <a16:creationId xmlns:a16="http://schemas.microsoft.com/office/drawing/2014/main" id="{A8CE5466-995E-18CA-1473-20CD6E49023C}"/>
              </a:ext>
            </a:extLst>
          </p:cNvPr>
          <p:cNvPicPr>
            <a:picLocks noChangeAspect="1"/>
          </p:cNvPicPr>
          <p:nvPr/>
        </p:nvPicPr>
        <p:blipFill>
          <a:blip r:embed="rId3"/>
          <a:stretch>
            <a:fillRect/>
          </a:stretch>
        </p:blipFill>
        <p:spPr>
          <a:xfrm>
            <a:off x="578734" y="2746048"/>
            <a:ext cx="9202434" cy="847843"/>
          </a:xfrm>
          <a:prstGeom prst="rect">
            <a:avLst/>
          </a:prstGeom>
          <a:noFill/>
          <a:ln w="3175">
            <a:solidFill>
              <a:schemeClr val="tx1"/>
            </a:solidFill>
          </a:ln>
        </p:spPr>
      </p:pic>
      <p:sp>
        <p:nvSpPr>
          <p:cNvPr id="10" name="矩形 9">
            <a:extLst>
              <a:ext uri="{FF2B5EF4-FFF2-40B4-BE49-F238E27FC236}">
                <a16:creationId xmlns:a16="http://schemas.microsoft.com/office/drawing/2014/main" id="{3FF9D9C4-13E5-1DB8-ADD6-E9ADE5A0535A}"/>
              </a:ext>
            </a:extLst>
          </p:cNvPr>
          <p:cNvSpPr/>
          <p:nvPr/>
        </p:nvSpPr>
        <p:spPr>
          <a:xfrm>
            <a:off x="2683943" y="2972208"/>
            <a:ext cx="1867035" cy="41587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2" name="圖片 11">
            <a:extLst>
              <a:ext uri="{FF2B5EF4-FFF2-40B4-BE49-F238E27FC236}">
                <a16:creationId xmlns:a16="http://schemas.microsoft.com/office/drawing/2014/main" id="{FE458D05-463A-FE21-711E-33859A1C7425}"/>
              </a:ext>
            </a:extLst>
          </p:cNvPr>
          <p:cNvPicPr>
            <a:picLocks noChangeAspect="1"/>
          </p:cNvPicPr>
          <p:nvPr/>
        </p:nvPicPr>
        <p:blipFill>
          <a:blip r:embed="rId4"/>
          <a:stretch>
            <a:fillRect/>
          </a:stretch>
        </p:blipFill>
        <p:spPr>
          <a:xfrm>
            <a:off x="578734" y="5070001"/>
            <a:ext cx="8334038" cy="934077"/>
          </a:xfrm>
          <a:prstGeom prst="rect">
            <a:avLst/>
          </a:prstGeom>
          <a:noFill/>
          <a:ln w="3175">
            <a:solidFill>
              <a:schemeClr val="tx1"/>
            </a:solidFill>
          </a:ln>
        </p:spPr>
      </p:pic>
      <p:sp>
        <p:nvSpPr>
          <p:cNvPr id="13" name="內容版面配置區 3">
            <a:extLst>
              <a:ext uri="{FF2B5EF4-FFF2-40B4-BE49-F238E27FC236}">
                <a16:creationId xmlns:a16="http://schemas.microsoft.com/office/drawing/2014/main" id="{205A1DC2-D190-CB7D-B258-5E5404EC33F3}"/>
              </a:ext>
            </a:extLst>
          </p:cNvPr>
          <p:cNvSpPr txBox="1">
            <a:spLocks/>
          </p:cNvSpPr>
          <p:nvPr/>
        </p:nvSpPr>
        <p:spPr>
          <a:xfrm>
            <a:off x="570096" y="3691008"/>
            <a:ext cx="7961762" cy="665127"/>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en-US" altLang="zh-TW" sz="3000" dirty="0">
                <a:ea typeface="微軟正黑體" panose="020B0604030504040204" pitchFamily="34" charset="-120"/>
                <a:hlinkClick r:id="rId5">
                  <a:extLst>
                    <a:ext uri="{A12FA001-AC4F-418D-AE19-62706E023703}">
                      <ahyp:hlinkClr xmlns:ahyp="http://schemas.microsoft.com/office/drawing/2018/hyperlinkcolor" val="tx"/>
                    </a:ext>
                  </a:extLst>
                </a:hlinkClick>
              </a:rPr>
              <a:t>Stack Overflow </a:t>
            </a:r>
            <a:endParaRPr lang="zh-TW" altLang="en-US" sz="3000" dirty="0">
              <a:ea typeface="微軟正黑體" panose="020B0604030504040204" pitchFamily="34" charset="-120"/>
            </a:endParaRPr>
          </a:p>
        </p:txBody>
      </p:sp>
      <p:pic>
        <p:nvPicPr>
          <p:cNvPr id="15" name="圖片 14">
            <a:extLst>
              <a:ext uri="{FF2B5EF4-FFF2-40B4-BE49-F238E27FC236}">
                <a16:creationId xmlns:a16="http://schemas.microsoft.com/office/drawing/2014/main" id="{26B69821-02CF-2D55-CA79-ABD4DE3C1F57}"/>
              </a:ext>
            </a:extLst>
          </p:cNvPr>
          <p:cNvPicPr>
            <a:picLocks noChangeAspect="1"/>
          </p:cNvPicPr>
          <p:nvPr/>
        </p:nvPicPr>
        <p:blipFill>
          <a:blip r:embed="rId6"/>
          <a:stretch>
            <a:fillRect/>
          </a:stretch>
        </p:blipFill>
        <p:spPr>
          <a:xfrm>
            <a:off x="578734" y="4348203"/>
            <a:ext cx="8306959" cy="609685"/>
          </a:xfrm>
          <a:prstGeom prst="rect">
            <a:avLst/>
          </a:prstGeom>
          <a:noFill/>
          <a:ln w="3175">
            <a:solidFill>
              <a:schemeClr val="tx1"/>
            </a:solidFill>
          </a:ln>
        </p:spPr>
      </p:pic>
      <p:sp>
        <p:nvSpPr>
          <p:cNvPr id="16" name="矩形 15">
            <a:extLst>
              <a:ext uri="{FF2B5EF4-FFF2-40B4-BE49-F238E27FC236}">
                <a16:creationId xmlns:a16="http://schemas.microsoft.com/office/drawing/2014/main" id="{DAD89477-66BE-93C4-6C7A-640FD020EC4D}"/>
              </a:ext>
            </a:extLst>
          </p:cNvPr>
          <p:cNvSpPr/>
          <p:nvPr/>
        </p:nvSpPr>
        <p:spPr>
          <a:xfrm>
            <a:off x="610263" y="5338547"/>
            <a:ext cx="6063806" cy="37365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57831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5A11EF8-E5DD-D807-D5D9-1791211B22D6}"/>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Objective </a:t>
            </a:r>
            <a:r>
              <a:rPr lang="zh-TW" altLang="en-US" dirty="0">
                <a:latin typeface="微軟正黑體" panose="020B0604030504040204" pitchFamily="34" charset="-120"/>
                <a:ea typeface="微軟正黑體" panose="020B0604030504040204" pitchFamily="34" charset="-120"/>
              </a:rPr>
              <a:t>作業目標</a:t>
            </a:r>
          </a:p>
        </p:txBody>
      </p:sp>
      <p:sp>
        <p:nvSpPr>
          <p:cNvPr id="3" name="內容版面配置區 2">
            <a:extLst>
              <a:ext uri="{FF2B5EF4-FFF2-40B4-BE49-F238E27FC236}">
                <a16:creationId xmlns:a16="http://schemas.microsoft.com/office/drawing/2014/main" id="{5FF29A10-FEE3-EC5F-7C7F-6EA98E96C587}"/>
              </a:ext>
            </a:extLst>
          </p:cNvPr>
          <p:cNvSpPr>
            <a:spLocks noGrp="1"/>
          </p:cNvSpPr>
          <p:nvPr>
            <p:ph idx="1"/>
          </p:nvPr>
        </p:nvSpPr>
        <p:spPr>
          <a:xfrm>
            <a:off x="600074" y="2247899"/>
            <a:ext cx="11077576" cy="4181475"/>
          </a:xfrm>
        </p:spPr>
        <p:txBody>
          <a:bodyPr>
            <a:normAutofit/>
          </a:bodyPr>
          <a:lstStyle/>
          <a:p>
            <a:pPr marL="457200" indent="-457200">
              <a:buFont typeface="+mj-lt"/>
              <a:buAutoNum type="alphaUcPeriod"/>
            </a:pPr>
            <a:endParaRPr lang="en-US" altLang="zh-TW" sz="3000" dirty="0">
              <a:latin typeface="微軟正黑體" panose="020B0604030504040204" pitchFamily="34" charset="-120"/>
              <a:ea typeface="微軟正黑體" panose="020B0604030504040204" pitchFamily="34" charset="-120"/>
            </a:endParaRPr>
          </a:p>
          <a:p>
            <a:pPr marL="457200" indent="-457200">
              <a:buFont typeface="+mj-lt"/>
              <a:buAutoNum type="alphaUcPeriod"/>
            </a:pPr>
            <a:r>
              <a:rPr lang="zh-TW" altLang="en-US" sz="3000" dirty="0">
                <a:latin typeface="微軟正黑體" panose="020B0604030504040204" pitchFamily="34" charset="-120"/>
                <a:ea typeface="微軟正黑體" panose="020B0604030504040204" pitchFamily="34" charset="-120"/>
              </a:rPr>
              <a:t>改以 </a:t>
            </a:r>
            <a:r>
              <a:rPr lang="en-US" altLang="zh-TW" sz="3000" b="1" dirty="0">
                <a:latin typeface="微軟正黑體" panose="020B0604030504040204" pitchFamily="34" charset="-120"/>
                <a:ea typeface="微軟正黑體" panose="020B0604030504040204" pitchFamily="34" charset="-120"/>
              </a:rPr>
              <a:t>MLP</a:t>
            </a:r>
            <a:r>
              <a:rPr lang="zh-TW" altLang="en-US" sz="3000" b="1" dirty="0">
                <a:ea typeface="微軟正黑體" panose="020B0604030504040204" pitchFamily="34" charset="-120"/>
              </a:rPr>
              <a:t> </a:t>
            </a:r>
            <a:r>
              <a:rPr lang="en-US" altLang="zh-TW" sz="3000" b="1" dirty="0">
                <a:ea typeface="微軟正黑體" panose="020B0604030504040204" pitchFamily="34" charset="-120"/>
              </a:rPr>
              <a:t>Classifier </a:t>
            </a:r>
            <a:r>
              <a:rPr lang="zh-TW" altLang="en-US" sz="3000" dirty="0">
                <a:latin typeface="微軟正黑體" panose="020B0604030504040204" pitchFamily="34" charset="-120"/>
                <a:ea typeface="微軟正黑體" panose="020B0604030504040204" pitchFamily="34" charset="-120"/>
              </a:rPr>
              <a:t>完成</a:t>
            </a:r>
            <a:r>
              <a:rPr lang="en-US" altLang="zh-TW" sz="3000" dirty="0">
                <a:latin typeface="微軟正黑體" panose="020B0604030504040204" pitchFamily="34" charset="-120"/>
                <a:ea typeface="微軟正黑體" panose="020B0604030504040204" pitchFamily="34" charset="-120"/>
              </a:rPr>
              <a:t>Assignment #1</a:t>
            </a:r>
            <a:r>
              <a:rPr lang="zh-TW" altLang="en-US" sz="3000" dirty="0">
                <a:latin typeface="微軟正黑體" panose="020B0604030504040204" pitchFamily="34" charset="-120"/>
                <a:ea typeface="微軟正黑體" panose="020B0604030504040204" pitchFamily="34" charset="-120"/>
              </a:rPr>
              <a:t>實作</a:t>
            </a:r>
            <a:br>
              <a:rPr lang="en-US" altLang="zh-TW" sz="3000" dirty="0">
                <a:latin typeface="微軟正黑體" panose="020B0604030504040204" pitchFamily="34" charset="-120"/>
                <a:ea typeface="微軟正黑體" panose="020B0604030504040204" pitchFamily="34" charset="-120"/>
              </a:rPr>
            </a:br>
            <a:r>
              <a:rPr lang="zh-TW" altLang="en-US" sz="3000" dirty="0">
                <a:latin typeface="微軟正黑體" panose="020B0604030504040204" pitchFamily="34" charset="-120"/>
                <a:ea typeface="微軟正黑體" panose="020B0604030504040204" pitchFamily="34" charset="-120"/>
              </a:rPr>
              <a:t>（特徵選取、切分資料、評估模型）</a:t>
            </a:r>
            <a:endParaRPr lang="en-US" altLang="zh-TW" sz="3000" dirty="0">
              <a:latin typeface="微軟正黑體" panose="020B0604030504040204" pitchFamily="34" charset="-120"/>
              <a:ea typeface="微軟正黑體" panose="020B0604030504040204" pitchFamily="34" charset="-120"/>
            </a:endParaRPr>
          </a:p>
          <a:p>
            <a:pPr marL="457200" indent="-457200">
              <a:buFont typeface="+mj-lt"/>
              <a:buAutoNum type="alphaUcPeriod"/>
            </a:pPr>
            <a:r>
              <a:rPr lang="zh-TW" altLang="en-US" sz="3000" dirty="0">
                <a:ea typeface="微軟正黑體" panose="020B0604030504040204" pitchFamily="34" charset="-120"/>
              </a:rPr>
              <a:t>說明 </a:t>
            </a:r>
            <a:r>
              <a:rPr lang="en-US" altLang="zh-TW" sz="3000" dirty="0">
                <a:ea typeface="微軟正黑體" panose="020B0604030504040204" pitchFamily="34" charset="-120"/>
              </a:rPr>
              <a:t>MLP</a:t>
            </a:r>
            <a:r>
              <a:rPr lang="zh-TW" altLang="en-US" sz="3000" dirty="0">
                <a:ea typeface="微軟正黑體" panose="020B0604030504040204" pitchFamily="34" charset="-120"/>
              </a:rPr>
              <a:t>網路架構 </a:t>
            </a:r>
            <a:r>
              <a:rPr lang="en-US" altLang="zh-TW" sz="3000" dirty="0">
                <a:ea typeface="微軟正黑體" panose="020B0604030504040204" pitchFamily="34" charset="-120"/>
              </a:rPr>
              <a:t>&amp;</a:t>
            </a:r>
            <a:r>
              <a:rPr lang="zh-TW" altLang="en-US" sz="3000" dirty="0">
                <a:ea typeface="微軟正黑體" panose="020B0604030504040204" pitchFamily="34" charset="-120"/>
              </a:rPr>
              <a:t> 超參數設定</a:t>
            </a:r>
            <a:endParaRPr lang="en-US" altLang="zh-TW" sz="3000" dirty="0">
              <a:ea typeface="微軟正黑體" panose="020B0604030504040204" pitchFamily="34" charset="-120"/>
            </a:endParaRPr>
          </a:p>
          <a:p>
            <a:pPr marL="457200" indent="-457200">
              <a:buFont typeface="+mj-lt"/>
              <a:buAutoNum type="alphaUcPeriod"/>
            </a:pPr>
            <a:r>
              <a:rPr lang="zh-TW" altLang="en-US" sz="3000" dirty="0">
                <a:latin typeface="微軟正黑體" panose="020B0604030504040204" pitchFamily="34" charset="-120"/>
                <a:ea typeface="微軟正黑體" panose="020B0604030504040204" pitchFamily="34" charset="-120"/>
              </a:rPr>
              <a:t>展示 </a:t>
            </a:r>
            <a:r>
              <a:rPr lang="en-US" altLang="zh-TW" sz="3000" dirty="0">
                <a:latin typeface="微軟正黑體" panose="020B0604030504040204" pitchFamily="34" charset="-120"/>
                <a:ea typeface="微軟正黑體" panose="020B0604030504040204" pitchFamily="34" charset="-120"/>
              </a:rPr>
              <a:t>Loss Curve </a:t>
            </a:r>
            <a:r>
              <a:rPr lang="zh-TW" altLang="en-US" sz="3000" dirty="0">
                <a:latin typeface="微軟正黑體" panose="020B0604030504040204" pitchFamily="34" charset="-120"/>
                <a:ea typeface="微軟正黑體" panose="020B0604030504040204" pitchFamily="34" charset="-120"/>
              </a:rPr>
              <a:t>誤差曲線</a:t>
            </a:r>
            <a:endParaRPr lang="en-US" altLang="zh-TW" sz="3000" dirty="0">
              <a:latin typeface="微軟正黑體" panose="020B0604030504040204" pitchFamily="34" charset="-120"/>
              <a:ea typeface="微軟正黑體" panose="020B0604030504040204" pitchFamily="34" charset="-120"/>
            </a:endParaRPr>
          </a:p>
          <a:p>
            <a:pPr marL="457200" indent="-457200">
              <a:buFont typeface="+mj-lt"/>
              <a:buAutoNum type="alphaUcPeriod"/>
            </a:pPr>
            <a:r>
              <a:rPr lang="zh-TW" altLang="en-US" sz="3000" dirty="0">
                <a:ea typeface="微軟正黑體" panose="020B0604030504040204" pitchFamily="34" charset="-120"/>
              </a:rPr>
              <a:t>視覺化 </a:t>
            </a:r>
            <a:r>
              <a:rPr lang="en-US" altLang="zh-TW" sz="3000" dirty="0">
                <a:ea typeface="微軟正黑體" panose="020B0604030504040204" pitchFamily="34" charset="-120"/>
              </a:rPr>
              <a:t>MLP</a:t>
            </a:r>
            <a:r>
              <a:rPr lang="zh-TW" altLang="en-US" sz="3000" dirty="0">
                <a:ea typeface="微軟正黑體" panose="020B0604030504040204" pitchFamily="34" charset="-120"/>
              </a:rPr>
              <a:t> </a:t>
            </a:r>
            <a:r>
              <a:rPr lang="en-US" altLang="zh-TW" sz="3000" dirty="0">
                <a:ea typeface="微軟正黑體" panose="020B0604030504040204" pitchFamily="34" charset="-120"/>
              </a:rPr>
              <a:t>Predict </a:t>
            </a:r>
            <a:r>
              <a:rPr lang="zh-TW" altLang="en-US" sz="3000" dirty="0">
                <a:ea typeface="微軟正黑體" panose="020B0604030504040204" pitchFamily="34" charset="-120"/>
              </a:rPr>
              <a:t>散佈圖</a:t>
            </a:r>
            <a:endParaRPr lang="en-US" altLang="zh-TW" sz="3000" dirty="0">
              <a:latin typeface="微軟正黑體" panose="020B0604030504040204" pitchFamily="34" charset="-120"/>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55F2E846-C350-C0E0-FA14-C0ABC28736BB}"/>
              </a:ext>
            </a:extLst>
          </p:cNvPr>
          <p:cNvSpPr>
            <a:spLocks noGrp="1"/>
          </p:cNvSpPr>
          <p:nvPr>
            <p:ph type="sldNum" sz="quarter" idx="12"/>
          </p:nvPr>
        </p:nvSpPr>
        <p:spPr/>
        <p:txBody>
          <a:bodyPr/>
          <a:lstStyle/>
          <a:p>
            <a:fld id="{B2DC25EE-239B-4C5F-AAD1-255A7D5F1EE2}" type="slidenum">
              <a:rPr lang="en-US" smtClean="0"/>
              <a:t>2</a:t>
            </a:fld>
            <a:endParaRPr lang="en-US" dirty="0"/>
          </a:p>
        </p:txBody>
      </p:sp>
      <p:sp>
        <p:nvSpPr>
          <p:cNvPr id="5" name="頁尾版面配置區 4">
            <a:extLst>
              <a:ext uri="{FF2B5EF4-FFF2-40B4-BE49-F238E27FC236}">
                <a16:creationId xmlns:a16="http://schemas.microsoft.com/office/drawing/2014/main" id="{9FC0D814-7985-EF2B-0AA8-6DFD385B64F8}"/>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Tree>
    <p:extLst>
      <p:ext uri="{BB962C8B-B14F-4D97-AF65-F5344CB8AC3E}">
        <p14:creationId xmlns:p14="http://schemas.microsoft.com/office/powerpoint/2010/main" val="40324249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a:t>
            </a:r>
            <a:r>
              <a:rPr lang="zh-TW" altLang="en-US" dirty="0">
                <a:latin typeface="微軟正黑體" panose="020B0604030504040204" pitchFamily="34" charset="-120"/>
                <a:ea typeface="微軟正黑體" panose="020B0604030504040204" pitchFamily="34" charset="-120"/>
              </a:rPr>
              <a:t>網路架構</a:t>
            </a: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20</a:t>
            </a:fld>
            <a:endParaRPr lang="en-US" dirty="0"/>
          </a:p>
        </p:txBody>
      </p:sp>
      <p:sp>
        <p:nvSpPr>
          <p:cNvPr id="7" name="橢圓 6">
            <a:extLst>
              <a:ext uri="{FF2B5EF4-FFF2-40B4-BE49-F238E27FC236}">
                <a16:creationId xmlns:a16="http://schemas.microsoft.com/office/drawing/2014/main" id="{2D19F9D1-1CD9-BB4F-7D8A-F506B5218EDF}"/>
              </a:ext>
            </a:extLst>
          </p:cNvPr>
          <p:cNvSpPr/>
          <p:nvPr/>
        </p:nvSpPr>
        <p:spPr>
          <a:xfrm>
            <a:off x="503295" y="3711206"/>
            <a:ext cx="1713186" cy="893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Sepal</a:t>
            </a:r>
            <a:r>
              <a:rPr lang="en-US" altLang="zh-TW" sz="2000" dirty="0">
                <a:latin typeface="微軟正黑體" panose="020B0604030504040204" pitchFamily="34" charset="-120"/>
                <a:ea typeface="微軟正黑體" panose="020B0604030504040204" pitchFamily="34" charset="-120"/>
              </a:rPr>
              <a:t> </a:t>
            </a:r>
            <a:r>
              <a:rPr lang="en-US" altLang="zh-TW" sz="2000" dirty="0" err="1">
                <a:solidFill>
                  <a:schemeClr val="tx1"/>
                </a:solidFill>
                <a:latin typeface="微軟正黑體" panose="020B0604030504040204" pitchFamily="34" charset="-120"/>
                <a:ea typeface="微軟正黑體" panose="020B0604030504040204" pitchFamily="34" charset="-120"/>
              </a:rPr>
              <a:t>Lengh</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8" name="橢圓 7">
            <a:extLst>
              <a:ext uri="{FF2B5EF4-FFF2-40B4-BE49-F238E27FC236}">
                <a16:creationId xmlns:a16="http://schemas.microsoft.com/office/drawing/2014/main" id="{7EA33219-D3E7-D7EA-E3AB-EC15924495B7}"/>
              </a:ext>
            </a:extLst>
          </p:cNvPr>
          <p:cNvSpPr/>
          <p:nvPr/>
        </p:nvSpPr>
        <p:spPr>
          <a:xfrm>
            <a:off x="515277" y="5245397"/>
            <a:ext cx="1713186" cy="893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Sepal</a:t>
            </a:r>
            <a:r>
              <a:rPr lang="en-US" altLang="zh-TW" sz="2000" dirty="0">
                <a:latin typeface="微軟正黑體" panose="020B0604030504040204" pitchFamily="34" charset="-120"/>
                <a:ea typeface="微軟正黑體" panose="020B0604030504040204" pitchFamily="34" charset="-120"/>
              </a:rPr>
              <a:t> </a:t>
            </a:r>
            <a:r>
              <a:rPr lang="en-US" altLang="zh-TW" sz="2000" dirty="0">
                <a:solidFill>
                  <a:schemeClr val="tx1"/>
                </a:solidFill>
                <a:latin typeface="微軟正黑體" panose="020B0604030504040204" pitchFamily="34" charset="-120"/>
                <a:ea typeface="微軟正黑體" panose="020B0604030504040204" pitchFamily="34" charset="-120"/>
              </a:rPr>
              <a:t>Width</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10" name="矩形: 圓角 9">
            <a:extLst>
              <a:ext uri="{FF2B5EF4-FFF2-40B4-BE49-F238E27FC236}">
                <a16:creationId xmlns:a16="http://schemas.microsoft.com/office/drawing/2014/main" id="{D2DA1FD0-0638-5BB8-D3CD-0314CEC280E4}"/>
              </a:ext>
            </a:extLst>
          </p:cNvPr>
          <p:cNvSpPr/>
          <p:nvPr/>
        </p:nvSpPr>
        <p:spPr>
          <a:xfrm>
            <a:off x="613653" y="2313650"/>
            <a:ext cx="1492469" cy="756745"/>
          </a:xfrm>
          <a:prstGeom prst="roundRect">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Bias = 1</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11" name="矩形 10">
            <a:extLst>
              <a:ext uri="{FF2B5EF4-FFF2-40B4-BE49-F238E27FC236}">
                <a16:creationId xmlns:a16="http://schemas.microsoft.com/office/drawing/2014/main" id="{BDD6D673-D518-3D7A-476B-962084B10435}"/>
              </a:ext>
            </a:extLst>
          </p:cNvPr>
          <p:cNvSpPr/>
          <p:nvPr/>
        </p:nvSpPr>
        <p:spPr>
          <a:xfrm>
            <a:off x="3645133" y="2202026"/>
            <a:ext cx="1800000" cy="451944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vert="wordArtVertRtl" rtlCol="0" anchor="ctr"/>
          <a:lstStyle/>
          <a:p>
            <a:pPr algn="ctr"/>
            <a:r>
              <a:rPr lang="zh-TW" altLang="en-US" sz="2000" dirty="0">
                <a:solidFill>
                  <a:schemeClr val="tx1"/>
                </a:solidFill>
                <a:latin typeface="微軟正黑體" panose="020B0604030504040204" pitchFamily="34" charset="-120"/>
                <a:ea typeface="微軟正黑體" panose="020B0604030504040204" pitchFamily="34" charset="-120"/>
              </a:rPr>
              <a:t>十個神經元</a:t>
            </a:r>
            <a:endParaRPr lang="en-US" altLang="zh-TW" sz="2000" dirty="0">
              <a:solidFill>
                <a:schemeClr val="tx1"/>
              </a:solidFill>
              <a:latin typeface="微軟正黑體" panose="020B0604030504040204" pitchFamily="34" charset="-120"/>
              <a:ea typeface="微軟正黑體" panose="020B0604030504040204" pitchFamily="34" charset="-120"/>
            </a:endParaRPr>
          </a:p>
          <a:p>
            <a:pPr algn="ctr"/>
            <a:r>
              <a:rPr lang="zh-TW" altLang="en-US" sz="2000" dirty="0">
                <a:solidFill>
                  <a:schemeClr val="tx1"/>
                </a:solidFill>
                <a:latin typeface="微軟正黑體" panose="020B0604030504040204" pitchFamily="34" charset="-120"/>
                <a:ea typeface="微軟正黑體" panose="020B0604030504040204" pitchFamily="34" charset="-120"/>
              </a:rPr>
              <a:t>第一層隱藏層</a:t>
            </a:r>
            <a:endParaRPr lang="en-US" altLang="zh-TW" sz="2000" dirty="0">
              <a:solidFill>
                <a:schemeClr val="tx1"/>
              </a:solidFill>
              <a:latin typeface="微軟正黑體" panose="020B0604030504040204" pitchFamily="34" charset="-120"/>
              <a:ea typeface="微軟正黑體" panose="020B0604030504040204" pitchFamily="34" charset="-120"/>
            </a:endParaRPr>
          </a:p>
        </p:txBody>
      </p:sp>
      <p:sp>
        <p:nvSpPr>
          <p:cNvPr id="16" name="箭號: 向右 15">
            <a:extLst>
              <a:ext uri="{FF2B5EF4-FFF2-40B4-BE49-F238E27FC236}">
                <a16:creationId xmlns:a16="http://schemas.microsoft.com/office/drawing/2014/main" id="{3629616C-359B-154C-762B-885AE05D15C6}"/>
              </a:ext>
            </a:extLst>
          </p:cNvPr>
          <p:cNvSpPr/>
          <p:nvPr/>
        </p:nvSpPr>
        <p:spPr>
          <a:xfrm>
            <a:off x="2364455" y="3662668"/>
            <a:ext cx="1080000" cy="1016338"/>
          </a:xfrm>
          <a:prstGeom prst="rightArrow">
            <a:avLst/>
          </a:prstGeom>
          <a:solidFill>
            <a:srgbClr val="00B0F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6" name="矩形 25">
            <a:extLst>
              <a:ext uri="{FF2B5EF4-FFF2-40B4-BE49-F238E27FC236}">
                <a16:creationId xmlns:a16="http://schemas.microsoft.com/office/drawing/2014/main" id="{19FE2439-15E7-F0F0-C3C5-8EF199E85325}"/>
              </a:ext>
            </a:extLst>
          </p:cNvPr>
          <p:cNvSpPr/>
          <p:nvPr/>
        </p:nvSpPr>
        <p:spPr>
          <a:xfrm>
            <a:off x="6934957" y="2205071"/>
            <a:ext cx="1800000" cy="4519449"/>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vert="wordArtVertRtl" rtlCol="0" anchor="ctr"/>
          <a:lstStyle/>
          <a:p>
            <a:pPr algn="ctr"/>
            <a:r>
              <a:rPr lang="zh-TW" altLang="en-US" sz="2000" dirty="0">
                <a:solidFill>
                  <a:schemeClr val="tx1"/>
                </a:solidFill>
                <a:latin typeface="微軟正黑體" panose="020B0604030504040204" pitchFamily="34" charset="-120"/>
                <a:ea typeface="微軟正黑體" panose="020B0604030504040204" pitchFamily="34" charset="-120"/>
              </a:rPr>
              <a:t>三個神經元</a:t>
            </a:r>
            <a:endParaRPr lang="en-US" altLang="zh-TW" sz="2000" dirty="0">
              <a:solidFill>
                <a:schemeClr val="tx1"/>
              </a:solidFill>
              <a:latin typeface="微軟正黑體" panose="020B0604030504040204" pitchFamily="34" charset="-120"/>
              <a:ea typeface="微軟正黑體" panose="020B0604030504040204" pitchFamily="34" charset="-120"/>
            </a:endParaRPr>
          </a:p>
          <a:p>
            <a:pPr algn="ctr"/>
            <a:r>
              <a:rPr lang="zh-TW" altLang="en-US" sz="2000" dirty="0">
                <a:solidFill>
                  <a:schemeClr val="tx1"/>
                </a:solidFill>
                <a:latin typeface="微軟正黑體" panose="020B0604030504040204" pitchFamily="34" charset="-120"/>
                <a:ea typeface="微軟正黑體" panose="020B0604030504040204" pitchFamily="34" charset="-120"/>
              </a:rPr>
              <a:t>第二層輸出層</a:t>
            </a:r>
            <a:endParaRPr lang="en-US" altLang="zh-TW" sz="2000" dirty="0">
              <a:solidFill>
                <a:schemeClr val="tx1"/>
              </a:solidFill>
              <a:latin typeface="微軟正黑體" panose="020B0604030504040204" pitchFamily="34" charset="-120"/>
              <a:ea typeface="微軟正黑體" panose="020B0604030504040204" pitchFamily="34" charset="-120"/>
            </a:endParaRPr>
          </a:p>
        </p:txBody>
      </p:sp>
      <p:sp>
        <p:nvSpPr>
          <p:cNvPr id="27" name="箭號: 向右 26">
            <a:extLst>
              <a:ext uri="{FF2B5EF4-FFF2-40B4-BE49-F238E27FC236}">
                <a16:creationId xmlns:a16="http://schemas.microsoft.com/office/drawing/2014/main" id="{72F12FA8-15B6-D86D-4C70-638CB22C64B2}"/>
              </a:ext>
            </a:extLst>
          </p:cNvPr>
          <p:cNvSpPr/>
          <p:nvPr/>
        </p:nvSpPr>
        <p:spPr>
          <a:xfrm>
            <a:off x="9065847" y="3595593"/>
            <a:ext cx="1080000" cy="1016338"/>
          </a:xfrm>
          <a:prstGeom prst="rightArrow">
            <a:avLst/>
          </a:prstGeom>
          <a:solidFill>
            <a:srgbClr val="00B0F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8" name="文字方塊 27">
            <a:extLst>
              <a:ext uri="{FF2B5EF4-FFF2-40B4-BE49-F238E27FC236}">
                <a16:creationId xmlns:a16="http://schemas.microsoft.com/office/drawing/2014/main" id="{47003C6B-FB54-E4FC-DC6C-CE52DD5D8929}"/>
              </a:ext>
            </a:extLst>
          </p:cNvPr>
          <p:cNvSpPr txBox="1"/>
          <p:nvPr/>
        </p:nvSpPr>
        <p:spPr>
          <a:xfrm>
            <a:off x="8833543" y="2954782"/>
            <a:ext cx="1492469" cy="707886"/>
          </a:xfrm>
          <a:prstGeom prst="rect">
            <a:avLst/>
          </a:prstGeom>
          <a:noFill/>
        </p:spPr>
        <p:txBody>
          <a:bodyPr wrap="square" rtlCol="0">
            <a:spAutoFit/>
          </a:bodyPr>
          <a:lstStyle/>
          <a:p>
            <a:pPr algn="ctr"/>
            <a:r>
              <a:rPr lang="en-US" altLang="zh-TW" sz="2000" dirty="0">
                <a:latin typeface="微軟正黑體" panose="020B0604030504040204" pitchFamily="34" charset="-120"/>
                <a:ea typeface="微軟正黑體" panose="020B0604030504040204" pitchFamily="34" charset="-120"/>
              </a:rPr>
              <a:t>Sigmoid</a:t>
            </a:r>
          </a:p>
          <a:p>
            <a:pPr algn="ctr"/>
            <a:r>
              <a:rPr lang="zh-TW" altLang="en-US" sz="2000" dirty="0">
                <a:latin typeface="微軟正黑體" panose="020B0604030504040204" pitchFamily="34" charset="-120"/>
                <a:ea typeface="微軟正黑體" panose="020B0604030504040204" pitchFamily="34" charset="-120"/>
              </a:rPr>
              <a:t>激活函數</a:t>
            </a:r>
          </a:p>
        </p:txBody>
      </p:sp>
      <p:sp>
        <p:nvSpPr>
          <p:cNvPr id="30" name="矩形: 圓角 29">
            <a:extLst>
              <a:ext uri="{FF2B5EF4-FFF2-40B4-BE49-F238E27FC236}">
                <a16:creationId xmlns:a16="http://schemas.microsoft.com/office/drawing/2014/main" id="{4A74CC5B-EB27-74FD-B2F3-FEDE137612EE}"/>
              </a:ext>
            </a:extLst>
          </p:cNvPr>
          <p:cNvSpPr/>
          <p:nvPr/>
        </p:nvSpPr>
        <p:spPr>
          <a:xfrm>
            <a:off x="10326011" y="3082576"/>
            <a:ext cx="1618995" cy="1850555"/>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Prediction</a:t>
            </a:r>
          </a:p>
          <a:p>
            <a:pPr algn="ctr"/>
            <a:r>
              <a:rPr lang="zh-TW" altLang="en-US" sz="2000" dirty="0">
                <a:solidFill>
                  <a:schemeClr val="tx1"/>
                </a:solidFill>
                <a:latin typeface="微軟正黑體" panose="020B0604030504040204" pitchFamily="34" charset="-120"/>
                <a:ea typeface="微軟正黑體" panose="020B0604030504040204" pitchFamily="34" charset="-120"/>
              </a:rPr>
              <a:t>預測</a:t>
            </a:r>
          </a:p>
        </p:txBody>
      </p:sp>
      <p:sp>
        <p:nvSpPr>
          <p:cNvPr id="31" name="箭號: 向右 30">
            <a:extLst>
              <a:ext uri="{FF2B5EF4-FFF2-40B4-BE49-F238E27FC236}">
                <a16:creationId xmlns:a16="http://schemas.microsoft.com/office/drawing/2014/main" id="{97E6D3A0-52BB-397C-AF4A-6CCF0639AFDA}"/>
              </a:ext>
            </a:extLst>
          </p:cNvPr>
          <p:cNvSpPr/>
          <p:nvPr/>
        </p:nvSpPr>
        <p:spPr>
          <a:xfrm>
            <a:off x="5625297" y="3583313"/>
            <a:ext cx="1080000" cy="1016338"/>
          </a:xfrm>
          <a:prstGeom prst="rightArrow">
            <a:avLst/>
          </a:prstGeom>
          <a:solidFill>
            <a:srgbClr val="00B0F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32" name="文字方塊 31">
            <a:extLst>
              <a:ext uri="{FF2B5EF4-FFF2-40B4-BE49-F238E27FC236}">
                <a16:creationId xmlns:a16="http://schemas.microsoft.com/office/drawing/2014/main" id="{6A8B2732-12CE-FF3A-4541-471B74483B3C}"/>
              </a:ext>
            </a:extLst>
          </p:cNvPr>
          <p:cNvSpPr txBox="1"/>
          <p:nvPr/>
        </p:nvSpPr>
        <p:spPr>
          <a:xfrm>
            <a:off x="5392993" y="2942502"/>
            <a:ext cx="1492469" cy="707886"/>
          </a:xfrm>
          <a:prstGeom prst="rect">
            <a:avLst/>
          </a:prstGeom>
          <a:noFill/>
        </p:spPr>
        <p:txBody>
          <a:bodyPr wrap="square" rtlCol="0">
            <a:spAutoFit/>
          </a:bodyPr>
          <a:lstStyle/>
          <a:p>
            <a:pPr algn="ctr"/>
            <a:r>
              <a:rPr lang="en-US" altLang="zh-TW" sz="2000" dirty="0">
                <a:latin typeface="微軟正黑體" panose="020B0604030504040204" pitchFamily="34" charset="-120"/>
                <a:ea typeface="微軟正黑體" panose="020B0604030504040204" pitchFamily="34" charset="-120"/>
              </a:rPr>
              <a:t>Sigmoid</a:t>
            </a:r>
          </a:p>
          <a:p>
            <a:pPr algn="ctr"/>
            <a:r>
              <a:rPr lang="zh-TW" altLang="en-US" sz="2000" dirty="0">
                <a:latin typeface="微軟正黑體" panose="020B0604030504040204" pitchFamily="34" charset="-120"/>
                <a:ea typeface="微軟正黑體" panose="020B0604030504040204" pitchFamily="34" charset="-120"/>
              </a:rPr>
              <a:t>激活函數</a:t>
            </a:r>
          </a:p>
        </p:txBody>
      </p:sp>
    </p:spTree>
    <p:extLst>
      <p:ext uri="{BB962C8B-B14F-4D97-AF65-F5344CB8AC3E}">
        <p14:creationId xmlns:p14="http://schemas.microsoft.com/office/powerpoint/2010/main" val="24234555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1st Hidden-Layer</a:t>
            </a:r>
            <a:endParaRPr lang="zh-TW" altLang="en-US" dirty="0">
              <a:latin typeface="微軟正黑體" panose="020B0604030504040204" pitchFamily="34" charset="-120"/>
              <a:ea typeface="微軟正黑體" panose="020B0604030504040204" pitchFamily="34" charset="-120"/>
            </a:endParaRP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21</a:t>
            </a:fld>
            <a:endParaRPr lang="en-US" dirty="0"/>
          </a:p>
        </p:txBody>
      </p:sp>
      <p:pic>
        <p:nvPicPr>
          <p:cNvPr id="5" name="圖片 4">
            <a:extLst>
              <a:ext uri="{FF2B5EF4-FFF2-40B4-BE49-F238E27FC236}">
                <a16:creationId xmlns:a16="http://schemas.microsoft.com/office/drawing/2014/main" id="{12969341-4E7A-14B1-EFC1-A4BDE7EAF57E}"/>
              </a:ext>
            </a:extLst>
          </p:cNvPr>
          <p:cNvPicPr>
            <a:picLocks noChangeAspect="1"/>
          </p:cNvPicPr>
          <p:nvPr/>
        </p:nvPicPr>
        <p:blipFill>
          <a:blip r:embed="rId3"/>
          <a:stretch>
            <a:fillRect/>
          </a:stretch>
        </p:blipFill>
        <p:spPr>
          <a:xfrm>
            <a:off x="514291" y="5129785"/>
            <a:ext cx="10174120" cy="1629002"/>
          </a:xfrm>
          <a:prstGeom prst="rect">
            <a:avLst/>
          </a:prstGeom>
          <a:noFill/>
          <a:ln w="3175">
            <a:solidFill>
              <a:schemeClr val="tx1"/>
            </a:solidFill>
          </a:ln>
        </p:spPr>
      </p:pic>
      <p:sp>
        <p:nvSpPr>
          <p:cNvPr id="6" name="橢圓 5">
            <a:extLst>
              <a:ext uri="{FF2B5EF4-FFF2-40B4-BE49-F238E27FC236}">
                <a16:creationId xmlns:a16="http://schemas.microsoft.com/office/drawing/2014/main" id="{F02A216C-4621-F50C-3161-D0E3B336D4B9}"/>
              </a:ext>
            </a:extLst>
          </p:cNvPr>
          <p:cNvSpPr/>
          <p:nvPr/>
        </p:nvSpPr>
        <p:spPr>
          <a:xfrm>
            <a:off x="515277" y="2969383"/>
            <a:ext cx="1713186" cy="893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Sepal</a:t>
            </a:r>
            <a:r>
              <a:rPr lang="en-US" altLang="zh-TW" sz="2000" dirty="0">
                <a:latin typeface="微軟正黑體" panose="020B0604030504040204" pitchFamily="34" charset="-120"/>
                <a:ea typeface="微軟正黑體" panose="020B0604030504040204" pitchFamily="34" charset="-120"/>
              </a:rPr>
              <a:t> </a:t>
            </a:r>
            <a:r>
              <a:rPr lang="en-US" altLang="zh-TW" sz="2000" dirty="0" err="1">
                <a:solidFill>
                  <a:schemeClr val="tx1"/>
                </a:solidFill>
                <a:latin typeface="微軟正黑體" panose="020B0604030504040204" pitchFamily="34" charset="-120"/>
                <a:ea typeface="微軟正黑體" panose="020B0604030504040204" pitchFamily="34" charset="-120"/>
              </a:rPr>
              <a:t>Lengh</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9" name="橢圓 8">
            <a:extLst>
              <a:ext uri="{FF2B5EF4-FFF2-40B4-BE49-F238E27FC236}">
                <a16:creationId xmlns:a16="http://schemas.microsoft.com/office/drawing/2014/main" id="{13BE83DD-5C06-47E6-38E6-6F9A54648754}"/>
              </a:ext>
            </a:extLst>
          </p:cNvPr>
          <p:cNvSpPr/>
          <p:nvPr/>
        </p:nvSpPr>
        <p:spPr>
          <a:xfrm>
            <a:off x="514291" y="3964908"/>
            <a:ext cx="1713186" cy="893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Sepal</a:t>
            </a:r>
            <a:r>
              <a:rPr lang="en-US" altLang="zh-TW" sz="2000" dirty="0">
                <a:latin typeface="微軟正黑體" panose="020B0604030504040204" pitchFamily="34" charset="-120"/>
                <a:ea typeface="微軟正黑體" panose="020B0604030504040204" pitchFamily="34" charset="-120"/>
              </a:rPr>
              <a:t> </a:t>
            </a:r>
            <a:r>
              <a:rPr lang="en-US" altLang="zh-TW" sz="2000" dirty="0">
                <a:solidFill>
                  <a:schemeClr val="tx1"/>
                </a:solidFill>
                <a:latin typeface="微軟正黑體" panose="020B0604030504040204" pitchFamily="34" charset="-120"/>
                <a:ea typeface="微軟正黑體" panose="020B0604030504040204" pitchFamily="34" charset="-120"/>
              </a:rPr>
              <a:t>Width</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11" name="矩形: 圓角 10">
            <a:extLst>
              <a:ext uri="{FF2B5EF4-FFF2-40B4-BE49-F238E27FC236}">
                <a16:creationId xmlns:a16="http://schemas.microsoft.com/office/drawing/2014/main" id="{699B03D2-82CE-8BB2-5CE4-2ACD592C7CC4}"/>
              </a:ext>
            </a:extLst>
          </p:cNvPr>
          <p:cNvSpPr/>
          <p:nvPr/>
        </p:nvSpPr>
        <p:spPr>
          <a:xfrm>
            <a:off x="549770" y="2060068"/>
            <a:ext cx="1492469" cy="756745"/>
          </a:xfrm>
          <a:prstGeom prst="roundRect">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Bias = 1</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0" name="箭號: 向右 19">
            <a:extLst>
              <a:ext uri="{FF2B5EF4-FFF2-40B4-BE49-F238E27FC236}">
                <a16:creationId xmlns:a16="http://schemas.microsoft.com/office/drawing/2014/main" id="{2D69D8E5-7FF1-F62A-029C-A2890113C6B0}"/>
              </a:ext>
            </a:extLst>
          </p:cNvPr>
          <p:cNvSpPr/>
          <p:nvPr/>
        </p:nvSpPr>
        <p:spPr>
          <a:xfrm>
            <a:off x="2396360" y="2060069"/>
            <a:ext cx="2049516" cy="756744"/>
          </a:xfrm>
          <a:prstGeom prst="rightArrow">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*1.70670565</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1" name="箭號: 向右 20">
            <a:extLst>
              <a:ext uri="{FF2B5EF4-FFF2-40B4-BE49-F238E27FC236}">
                <a16:creationId xmlns:a16="http://schemas.microsoft.com/office/drawing/2014/main" id="{1843928E-660D-95BD-F653-811E475D30E4}"/>
              </a:ext>
            </a:extLst>
          </p:cNvPr>
          <p:cNvSpPr/>
          <p:nvPr/>
        </p:nvSpPr>
        <p:spPr>
          <a:xfrm>
            <a:off x="2396360" y="2995238"/>
            <a:ext cx="2049516" cy="7567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*7.275263</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3" name="箭號: 向右 22">
            <a:extLst>
              <a:ext uri="{FF2B5EF4-FFF2-40B4-BE49-F238E27FC236}">
                <a16:creationId xmlns:a16="http://schemas.microsoft.com/office/drawing/2014/main" id="{958054C6-225A-4487-F32F-89F9F7DBC747}"/>
              </a:ext>
            </a:extLst>
          </p:cNvPr>
          <p:cNvSpPr/>
          <p:nvPr/>
        </p:nvSpPr>
        <p:spPr>
          <a:xfrm>
            <a:off x="2396360" y="4041879"/>
            <a:ext cx="2049516" cy="7567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*-1.468660</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4" name="橢圓 23">
            <a:extLst>
              <a:ext uri="{FF2B5EF4-FFF2-40B4-BE49-F238E27FC236}">
                <a16:creationId xmlns:a16="http://schemas.microsoft.com/office/drawing/2014/main" id="{46B9E476-4F2E-4D48-2EF0-B559F05BF0F3}"/>
              </a:ext>
            </a:extLst>
          </p:cNvPr>
          <p:cNvSpPr/>
          <p:nvPr/>
        </p:nvSpPr>
        <p:spPr>
          <a:xfrm>
            <a:off x="4613774" y="2217269"/>
            <a:ext cx="2396626" cy="2291669"/>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隱藏層</a:t>
            </a:r>
            <a:endParaRPr lang="en-US" altLang="zh-TW" sz="2000" dirty="0">
              <a:latin typeface="微軟正黑體" panose="020B0604030504040204" pitchFamily="34" charset="-120"/>
              <a:ea typeface="微軟正黑體" panose="020B0604030504040204" pitchFamily="34" charset="-120"/>
            </a:endParaRPr>
          </a:p>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1</a:t>
            </a:r>
            <a:r>
              <a:rPr lang="zh-TW" altLang="en-US" sz="2000" dirty="0">
                <a:latin typeface="微軟正黑體" panose="020B0604030504040204" pitchFamily="34" charset="-120"/>
                <a:ea typeface="微軟正黑體" panose="020B0604030504040204" pitchFamily="34" charset="-120"/>
              </a:rPr>
              <a:t>個神經元</a:t>
            </a:r>
          </a:p>
        </p:txBody>
      </p:sp>
      <p:sp>
        <p:nvSpPr>
          <p:cNvPr id="26" name="橢圓 25">
            <a:extLst>
              <a:ext uri="{FF2B5EF4-FFF2-40B4-BE49-F238E27FC236}">
                <a16:creationId xmlns:a16="http://schemas.microsoft.com/office/drawing/2014/main" id="{95778610-EE67-A34D-2BBE-6B46BB79C0ED}"/>
              </a:ext>
            </a:extLst>
          </p:cNvPr>
          <p:cNvSpPr/>
          <p:nvPr/>
        </p:nvSpPr>
        <p:spPr>
          <a:xfrm>
            <a:off x="9227813" y="2280821"/>
            <a:ext cx="2396626" cy="22963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隱藏層</a:t>
            </a:r>
            <a:endParaRPr lang="en-US" altLang="zh-TW" sz="2000" dirty="0">
              <a:latin typeface="微軟正黑體" panose="020B0604030504040204" pitchFamily="34" charset="-120"/>
              <a:ea typeface="微軟正黑體" panose="020B0604030504040204" pitchFamily="34" charset="-120"/>
            </a:endParaRPr>
          </a:p>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9</a:t>
            </a:r>
            <a:r>
              <a:rPr lang="zh-TW" altLang="en-US" sz="2000" dirty="0">
                <a:latin typeface="微軟正黑體" panose="020B0604030504040204" pitchFamily="34" charset="-120"/>
                <a:ea typeface="微軟正黑體" panose="020B0604030504040204" pitchFamily="34" charset="-120"/>
              </a:rPr>
              <a:t>個神經元</a:t>
            </a:r>
          </a:p>
        </p:txBody>
      </p:sp>
      <p:sp>
        <p:nvSpPr>
          <p:cNvPr id="27" name="矩形 26">
            <a:extLst>
              <a:ext uri="{FF2B5EF4-FFF2-40B4-BE49-F238E27FC236}">
                <a16:creationId xmlns:a16="http://schemas.microsoft.com/office/drawing/2014/main" id="{EE3C1DDA-C825-E87C-0DE1-E7A3245E9052}"/>
              </a:ext>
            </a:extLst>
          </p:cNvPr>
          <p:cNvSpPr/>
          <p:nvPr/>
        </p:nvSpPr>
        <p:spPr>
          <a:xfrm>
            <a:off x="908305" y="4960434"/>
            <a:ext cx="962536" cy="189756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4" name="圖片 3">
            <a:extLst>
              <a:ext uri="{FF2B5EF4-FFF2-40B4-BE49-F238E27FC236}">
                <a16:creationId xmlns:a16="http://schemas.microsoft.com/office/drawing/2014/main" id="{F2B00F4B-BBC4-7E6E-C913-C1FF28AA9E71}"/>
              </a:ext>
            </a:extLst>
          </p:cNvPr>
          <p:cNvPicPr>
            <a:picLocks noChangeAspect="1"/>
          </p:cNvPicPr>
          <p:nvPr/>
        </p:nvPicPr>
        <p:blipFill>
          <a:blip r:embed="rId4"/>
          <a:stretch>
            <a:fillRect/>
          </a:stretch>
        </p:blipFill>
        <p:spPr>
          <a:xfrm>
            <a:off x="6831187" y="3960912"/>
            <a:ext cx="709663" cy="717377"/>
          </a:xfrm>
          <a:prstGeom prst="rect">
            <a:avLst/>
          </a:prstGeom>
          <a:ln w="3175">
            <a:noFill/>
          </a:ln>
        </p:spPr>
      </p:pic>
      <p:pic>
        <p:nvPicPr>
          <p:cNvPr id="7" name="圖片 6">
            <a:extLst>
              <a:ext uri="{FF2B5EF4-FFF2-40B4-BE49-F238E27FC236}">
                <a16:creationId xmlns:a16="http://schemas.microsoft.com/office/drawing/2014/main" id="{0CD591FB-2B68-44BA-4ECD-F661438B8062}"/>
              </a:ext>
            </a:extLst>
          </p:cNvPr>
          <p:cNvPicPr>
            <a:picLocks noChangeAspect="1"/>
          </p:cNvPicPr>
          <p:nvPr/>
        </p:nvPicPr>
        <p:blipFill>
          <a:blip r:embed="rId4"/>
          <a:stretch>
            <a:fillRect/>
          </a:stretch>
        </p:blipFill>
        <p:spPr>
          <a:xfrm>
            <a:off x="7544444" y="3960911"/>
            <a:ext cx="709663" cy="717377"/>
          </a:xfrm>
          <a:prstGeom prst="rect">
            <a:avLst/>
          </a:prstGeom>
          <a:ln w="3175">
            <a:noFill/>
          </a:ln>
        </p:spPr>
      </p:pic>
      <p:pic>
        <p:nvPicPr>
          <p:cNvPr id="8" name="圖片 7">
            <a:extLst>
              <a:ext uri="{FF2B5EF4-FFF2-40B4-BE49-F238E27FC236}">
                <a16:creationId xmlns:a16="http://schemas.microsoft.com/office/drawing/2014/main" id="{0E8B1FE7-15DF-7C74-7582-EA610B436CF2}"/>
              </a:ext>
            </a:extLst>
          </p:cNvPr>
          <p:cNvPicPr>
            <a:picLocks noChangeAspect="1"/>
          </p:cNvPicPr>
          <p:nvPr/>
        </p:nvPicPr>
        <p:blipFill>
          <a:blip r:embed="rId4"/>
          <a:stretch>
            <a:fillRect/>
          </a:stretch>
        </p:blipFill>
        <p:spPr>
          <a:xfrm>
            <a:off x="8254107" y="3960910"/>
            <a:ext cx="709663" cy="717377"/>
          </a:xfrm>
          <a:prstGeom prst="rect">
            <a:avLst/>
          </a:prstGeom>
          <a:ln w="3175">
            <a:noFill/>
          </a:ln>
        </p:spPr>
      </p:pic>
    </p:spTree>
    <p:extLst>
      <p:ext uri="{BB962C8B-B14F-4D97-AF65-F5344CB8AC3E}">
        <p14:creationId xmlns:p14="http://schemas.microsoft.com/office/powerpoint/2010/main" val="4847113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1st Hidden-Layer</a:t>
            </a:r>
            <a:endParaRPr lang="zh-TW" altLang="en-US" dirty="0">
              <a:latin typeface="微軟正黑體" panose="020B0604030504040204" pitchFamily="34" charset="-120"/>
              <a:ea typeface="微軟正黑體" panose="020B0604030504040204" pitchFamily="34" charset="-120"/>
            </a:endParaRP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22</a:t>
            </a:fld>
            <a:endParaRPr lang="en-US" dirty="0"/>
          </a:p>
        </p:txBody>
      </p:sp>
      <p:pic>
        <p:nvPicPr>
          <p:cNvPr id="5" name="圖片 4">
            <a:extLst>
              <a:ext uri="{FF2B5EF4-FFF2-40B4-BE49-F238E27FC236}">
                <a16:creationId xmlns:a16="http://schemas.microsoft.com/office/drawing/2014/main" id="{12969341-4E7A-14B1-EFC1-A4BDE7EAF57E}"/>
              </a:ext>
            </a:extLst>
          </p:cNvPr>
          <p:cNvPicPr>
            <a:picLocks noChangeAspect="1"/>
          </p:cNvPicPr>
          <p:nvPr/>
        </p:nvPicPr>
        <p:blipFill>
          <a:blip r:embed="rId3"/>
          <a:stretch>
            <a:fillRect/>
          </a:stretch>
        </p:blipFill>
        <p:spPr>
          <a:xfrm>
            <a:off x="745519" y="5129785"/>
            <a:ext cx="10174120" cy="1629002"/>
          </a:xfrm>
          <a:prstGeom prst="rect">
            <a:avLst/>
          </a:prstGeom>
          <a:noFill/>
          <a:ln w="3175">
            <a:solidFill>
              <a:schemeClr val="tx1"/>
            </a:solidFill>
          </a:ln>
        </p:spPr>
      </p:pic>
      <p:sp>
        <p:nvSpPr>
          <p:cNvPr id="6" name="橢圓 5">
            <a:extLst>
              <a:ext uri="{FF2B5EF4-FFF2-40B4-BE49-F238E27FC236}">
                <a16:creationId xmlns:a16="http://schemas.microsoft.com/office/drawing/2014/main" id="{F02A216C-4621-F50C-3161-D0E3B336D4B9}"/>
              </a:ext>
            </a:extLst>
          </p:cNvPr>
          <p:cNvSpPr/>
          <p:nvPr/>
        </p:nvSpPr>
        <p:spPr>
          <a:xfrm>
            <a:off x="3032557" y="3071529"/>
            <a:ext cx="1713186" cy="893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Sepal</a:t>
            </a:r>
            <a:r>
              <a:rPr lang="en-US" altLang="zh-TW" sz="2000" dirty="0">
                <a:latin typeface="微軟正黑體" panose="020B0604030504040204" pitchFamily="34" charset="-120"/>
                <a:ea typeface="微軟正黑體" panose="020B0604030504040204" pitchFamily="34" charset="-120"/>
              </a:rPr>
              <a:t> </a:t>
            </a:r>
            <a:r>
              <a:rPr lang="en-US" altLang="zh-TW" sz="2000" dirty="0" err="1">
                <a:solidFill>
                  <a:schemeClr val="tx1"/>
                </a:solidFill>
                <a:latin typeface="微軟正黑體" panose="020B0604030504040204" pitchFamily="34" charset="-120"/>
                <a:ea typeface="微軟正黑體" panose="020B0604030504040204" pitchFamily="34" charset="-120"/>
              </a:rPr>
              <a:t>Lengh</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9" name="橢圓 8">
            <a:extLst>
              <a:ext uri="{FF2B5EF4-FFF2-40B4-BE49-F238E27FC236}">
                <a16:creationId xmlns:a16="http://schemas.microsoft.com/office/drawing/2014/main" id="{13BE83DD-5C06-47E6-38E6-6F9A54648754}"/>
              </a:ext>
            </a:extLst>
          </p:cNvPr>
          <p:cNvSpPr/>
          <p:nvPr/>
        </p:nvSpPr>
        <p:spPr>
          <a:xfrm>
            <a:off x="3031571" y="4067054"/>
            <a:ext cx="1713186" cy="893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Sepal</a:t>
            </a:r>
            <a:r>
              <a:rPr lang="en-US" altLang="zh-TW" sz="2000" dirty="0">
                <a:latin typeface="微軟正黑體" panose="020B0604030504040204" pitchFamily="34" charset="-120"/>
                <a:ea typeface="微軟正黑體" panose="020B0604030504040204" pitchFamily="34" charset="-120"/>
              </a:rPr>
              <a:t> </a:t>
            </a:r>
            <a:r>
              <a:rPr lang="en-US" altLang="zh-TW" sz="2000" dirty="0">
                <a:solidFill>
                  <a:schemeClr val="tx1"/>
                </a:solidFill>
                <a:latin typeface="微軟正黑體" panose="020B0604030504040204" pitchFamily="34" charset="-120"/>
                <a:ea typeface="微軟正黑體" panose="020B0604030504040204" pitchFamily="34" charset="-120"/>
              </a:rPr>
              <a:t>Width</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11" name="矩形: 圓角 10">
            <a:extLst>
              <a:ext uri="{FF2B5EF4-FFF2-40B4-BE49-F238E27FC236}">
                <a16:creationId xmlns:a16="http://schemas.microsoft.com/office/drawing/2014/main" id="{699B03D2-82CE-8BB2-5CE4-2ACD592C7CC4}"/>
              </a:ext>
            </a:extLst>
          </p:cNvPr>
          <p:cNvSpPr/>
          <p:nvPr/>
        </p:nvSpPr>
        <p:spPr>
          <a:xfrm>
            <a:off x="3067050" y="2162214"/>
            <a:ext cx="1492469" cy="756745"/>
          </a:xfrm>
          <a:prstGeom prst="roundRect">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Bias = 1</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0" name="箭號: 向右 19">
            <a:extLst>
              <a:ext uri="{FF2B5EF4-FFF2-40B4-BE49-F238E27FC236}">
                <a16:creationId xmlns:a16="http://schemas.microsoft.com/office/drawing/2014/main" id="{2D69D8E5-7FF1-F62A-029C-A2890113C6B0}"/>
              </a:ext>
            </a:extLst>
          </p:cNvPr>
          <p:cNvSpPr/>
          <p:nvPr/>
        </p:nvSpPr>
        <p:spPr>
          <a:xfrm>
            <a:off x="4913640" y="2162215"/>
            <a:ext cx="2049516" cy="756744"/>
          </a:xfrm>
          <a:prstGeom prst="rightArrow">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*-0.131195</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1" name="箭號: 向右 20">
            <a:extLst>
              <a:ext uri="{FF2B5EF4-FFF2-40B4-BE49-F238E27FC236}">
                <a16:creationId xmlns:a16="http://schemas.microsoft.com/office/drawing/2014/main" id="{1843928E-660D-95BD-F653-811E475D30E4}"/>
              </a:ext>
            </a:extLst>
          </p:cNvPr>
          <p:cNvSpPr/>
          <p:nvPr/>
        </p:nvSpPr>
        <p:spPr>
          <a:xfrm>
            <a:off x="4913640" y="3097384"/>
            <a:ext cx="2049516" cy="7567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*-17.381515</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3" name="箭號: 向右 22">
            <a:extLst>
              <a:ext uri="{FF2B5EF4-FFF2-40B4-BE49-F238E27FC236}">
                <a16:creationId xmlns:a16="http://schemas.microsoft.com/office/drawing/2014/main" id="{958054C6-225A-4487-F32F-89F9F7DBC747}"/>
              </a:ext>
            </a:extLst>
          </p:cNvPr>
          <p:cNvSpPr/>
          <p:nvPr/>
        </p:nvSpPr>
        <p:spPr>
          <a:xfrm>
            <a:off x="4913640" y="4144025"/>
            <a:ext cx="2049516" cy="7567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*2.306378</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4" name="橢圓 23">
            <a:extLst>
              <a:ext uri="{FF2B5EF4-FFF2-40B4-BE49-F238E27FC236}">
                <a16:creationId xmlns:a16="http://schemas.microsoft.com/office/drawing/2014/main" id="{46B9E476-4F2E-4D48-2EF0-B559F05BF0F3}"/>
              </a:ext>
            </a:extLst>
          </p:cNvPr>
          <p:cNvSpPr/>
          <p:nvPr/>
        </p:nvSpPr>
        <p:spPr>
          <a:xfrm>
            <a:off x="7131054" y="2319415"/>
            <a:ext cx="2396626" cy="2291669"/>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隱藏層</a:t>
            </a:r>
            <a:endParaRPr lang="en-US" altLang="zh-TW" sz="2000" dirty="0">
              <a:latin typeface="微軟正黑體" panose="020B0604030504040204" pitchFamily="34" charset="-120"/>
              <a:ea typeface="微軟正黑體" panose="020B0604030504040204" pitchFamily="34" charset="-120"/>
            </a:endParaRPr>
          </a:p>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9</a:t>
            </a:r>
            <a:r>
              <a:rPr lang="zh-TW" altLang="en-US" sz="2000" dirty="0">
                <a:latin typeface="微軟正黑體" panose="020B0604030504040204" pitchFamily="34" charset="-120"/>
                <a:ea typeface="微軟正黑體" panose="020B0604030504040204" pitchFamily="34" charset="-120"/>
              </a:rPr>
              <a:t>個神經元</a:t>
            </a:r>
          </a:p>
        </p:txBody>
      </p:sp>
      <p:sp>
        <p:nvSpPr>
          <p:cNvPr id="27" name="矩形 26">
            <a:extLst>
              <a:ext uri="{FF2B5EF4-FFF2-40B4-BE49-F238E27FC236}">
                <a16:creationId xmlns:a16="http://schemas.microsoft.com/office/drawing/2014/main" id="{EE3C1DDA-C825-E87C-0DE1-E7A3245E9052}"/>
              </a:ext>
            </a:extLst>
          </p:cNvPr>
          <p:cNvSpPr/>
          <p:nvPr/>
        </p:nvSpPr>
        <p:spPr>
          <a:xfrm>
            <a:off x="9957103" y="4921341"/>
            <a:ext cx="962536" cy="189756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8437730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7AA660F8-587C-3908-DCED-3C625ED43D2B}"/>
              </a:ext>
            </a:extLst>
          </p:cNvPr>
          <p:cNvPicPr>
            <a:picLocks noChangeAspect="1"/>
          </p:cNvPicPr>
          <p:nvPr/>
        </p:nvPicPr>
        <p:blipFill>
          <a:blip r:embed="rId3"/>
          <a:stretch>
            <a:fillRect/>
          </a:stretch>
        </p:blipFill>
        <p:spPr>
          <a:xfrm>
            <a:off x="7933446" y="2177268"/>
            <a:ext cx="3581900" cy="4544059"/>
          </a:xfrm>
          <a:prstGeom prst="rect">
            <a:avLst/>
          </a:prstGeom>
          <a:noFill/>
          <a:ln w="3175">
            <a:solidFill>
              <a:schemeClr val="tx1"/>
            </a:solidFill>
          </a:ln>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a:xfrm>
            <a:off x="956441" y="548640"/>
            <a:ext cx="10731062" cy="1179576"/>
          </a:xfrm>
        </p:spPr>
        <p:txBody>
          <a:bodyPr>
            <a:no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2nd </a:t>
            </a:r>
            <a:r>
              <a:rPr lang="en-US" altLang="zh-TW" dirty="0">
                <a:ea typeface="微軟正黑體" panose="020B0604030504040204" pitchFamily="34" charset="-120"/>
              </a:rPr>
              <a:t>Output</a:t>
            </a:r>
            <a:r>
              <a:rPr lang="en-US" altLang="zh-TW" dirty="0">
                <a:latin typeface="微軟正黑體" panose="020B0604030504040204" pitchFamily="34" charset="-120"/>
                <a:ea typeface="微軟正黑體" panose="020B0604030504040204" pitchFamily="34" charset="-120"/>
              </a:rPr>
              <a:t>-Layer</a:t>
            </a:r>
            <a:endParaRPr lang="zh-TW" altLang="en-US" dirty="0">
              <a:latin typeface="微軟正黑體" panose="020B0604030504040204" pitchFamily="34" charset="-120"/>
              <a:ea typeface="微軟正黑體" panose="020B0604030504040204" pitchFamily="34" charset="-120"/>
            </a:endParaRP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23</a:t>
            </a:fld>
            <a:endParaRPr lang="en-US" dirty="0"/>
          </a:p>
        </p:txBody>
      </p:sp>
      <p:sp>
        <p:nvSpPr>
          <p:cNvPr id="20" name="箭號: 向右 19">
            <a:extLst>
              <a:ext uri="{FF2B5EF4-FFF2-40B4-BE49-F238E27FC236}">
                <a16:creationId xmlns:a16="http://schemas.microsoft.com/office/drawing/2014/main" id="{2D69D8E5-7FF1-F62A-029C-A2890113C6B0}"/>
              </a:ext>
            </a:extLst>
          </p:cNvPr>
          <p:cNvSpPr/>
          <p:nvPr/>
        </p:nvSpPr>
        <p:spPr>
          <a:xfrm>
            <a:off x="1781557" y="2340640"/>
            <a:ext cx="2049516" cy="756744"/>
          </a:xfrm>
          <a:prstGeom prst="rightArrow">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*2.136883</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3" name="箭號: 向右 22">
            <a:extLst>
              <a:ext uri="{FF2B5EF4-FFF2-40B4-BE49-F238E27FC236}">
                <a16:creationId xmlns:a16="http://schemas.microsoft.com/office/drawing/2014/main" id="{958054C6-225A-4487-F32F-89F9F7DBC747}"/>
              </a:ext>
            </a:extLst>
          </p:cNvPr>
          <p:cNvSpPr/>
          <p:nvPr/>
        </p:nvSpPr>
        <p:spPr>
          <a:xfrm>
            <a:off x="1781557" y="5656400"/>
            <a:ext cx="2049516" cy="75674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solidFill>
                  <a:schemeClr val="dk1"/>
                </a:solidFill>
                <a:latin typeface="微軟正黑體" panose="020B0604030504040204" pitchFamily="34" charset="-120"/>
                <a:ea typeface="微軟正黑體" panose="020B0604030504040204" pitchFamily="34" charset="-120"/>
              </a:rPr>
              <a:t>*-20.323547</a:t>
            </a:r>
            <a:endParaRPr lang="zh-TW" altLang="en-US" sz="2000" dirty="0">
              <a:solidFill>
                <a:schemeClr val="dk1"/>
              </a:solidFill>
              <a:latin typeface="微軟正黑體" panose="020B0604030504040204" pitchFamily="34" charset="-120"/>
              <a:ea typeface="微軟正黑體" panose="020B0604030504040204" pitchFamily="34" charset="-120"/>
            </a:endParaRPr>
          </a:p>
        </p:txBody>
      </p:sp>
      <p:sp>
        <p:nvSpPr>
          <p:cNvPr id="24" name="橢圓 23">
            <a:extLst>
              <a:ext uri="{FF2B5EF4-FFF2-40B4-BE49-F238E27FC236}">
                <a16:creationId xmlns:a16="http://schemas.microsoft.com/office/drawing/2014/main" id="{46B9E476-4F2E-4D48-2EF0-B559F05BF0F3}"/>
              </a:ext>
            </a:extLst>
          </p:cNvPr>
          <p:cNvSpPr/>
          <p:nvPr/>
        </p:nvSpPr>
        <p:spPr>
          <a:xfrm>
            <a:off x="529834" y="2111578"/>
            <a:ext cx="1004676" cy="960678"/>
          </a:xfrm>
          <a:prstGeom prst="ellipse">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bias</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7" name="矩形 26">
            <a:extLst>
              <a:ext uri="{FF2B5EF4-FFF2-40B4-BE49-F238E27FC236}">
                <a16:creationId xmlns:a16="http://schemas.microsoft.com/office/drawing/2014/main" id="{EE3C1DDA-C825-E87C-0DE1-E7A3245E9052}"/>
              </a:ext>
            </a:extLst>
          </p:cNvPr>
          <p:cNvSpPr/>
          <p:nvPr/>
        </p:nvSpPr>
        <p:spPr>
          <a:xfrm>
            <a:off x="8418785" y="2177119"/>
            <a:ext cx="1082567" cy="454405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橢圓 3">
            <a:extLst>
              <a:ext uri="{FF2B5EF4-FFF2-40B4-BE49-F238E27FC236}">
                <a16:creationId xmlns:a16="http://schemas.microsoft.com/office/drawing/2014/main" id="{F2E21B72-790E-2ED7-5000-8E0E830A52D4}"/>
              </a:ext>
            </a:extLst>
          </p:cNvPr>
          <p:cNvSpPr/>
          <p:nvPr/>
        </p:nvSpPr>
        <p:spPr>
          <a:xfrm>
            <a:off x="549806" y="5434794"/>
            <a:ext cx="1004676" cy="96067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latin typeface="微軟正黑體" panose="020B0604030504040204" pitchFamily="34" charset="-120"/>
                <a:ea typeface="微軟正黑體" panose="020B0604030504040204" pitchFamily="34" charset="-120"/>
              </a:rPr>
              <a:t>9</a:t>
            </a:r>
            <a:endParaRPr lang="zh-TW" altLang="en-US" sz="2000" dirty="0">
              <a:latin typeface="微軟正黑體" panose="020B0604030504040204" pitchFamily="34" charset="-120"/>
              <a:ea typeface="微軟正黑體" panose="020B0604030504040204" pitchFamily="34" charset="-120"/>
            </a:endParaRPr>
          </a:p>
        </p:txBody>
      </p:sp>
      <p:pic>
        <p:nvPicPr>
          <p:cNvPr id="10" name="圖片 9">
            <a:extLst>
              <a:ext uri="{FF2B5EF4-FFF2-40B4-BE49-F238E27FC236}">
                <a16:creationId xmlns:a16="http://schemas.microsoft.com/office/drawing/2014/main" id="{633CDE86-3042-8EEE-350B-11FD246630F8}"/>
              </a:ext>
            </a:extLst>
          </p:cNvPr>
          <p:cNvPicPr>
            <a:picLocks noChangeAspect="1"/>
          </p:cNvPicPr>
          <p:nvPr/>
        </p:nvPicPr>
        <p:blipFill>
          <a:blip r:embed="rId4"/>
          <a:stretch>
            <a:fillRect/>
          </a:stretch>
        </p:blipFill>
        <p:spPr>
          <a:xfrm>
            <a:off x="676654" y="4002788"/>
            <a:ext cx="709663" cy="717377"/>
          </a:xfrm>
          <a:prstGeom prst="rect">
            <a:avLst/>
          </a:prstGeom>
        </p:spPr>
      </p:pic>
      <p:pic>
        <p:nvPicPr>
          <p:cNvPr id="12" name="圖片 11">
            <a:extLst>
              <a:ext uri="{FF2B5EF4-FFF2-40B4-BE49-F238E27FC236}">
                <a16:creationId xmlns:a16="http://schemas.microsoft.com/office/drawing/2014/main" id="{E43DC28E-D683-7F3F-6A64-8DE38CC08D76}"/>
              </a:ext>
            </a:extLst>
          </p:cNvPr>
          <p:cNvPicPr>
            <a:picLocks noChangeAspect="1"/>
          </p:cNvPicPr>
          <p:nvPr/>
        </p:nvPicPr>
        <p:blipFill>
          <a:blip r:embed="rId4"/>
          <a:stretch>
            <a:fillRect/>
          </a:stretch>
        </p:blipFill>
        <p:spPr>
          <a:xfrm>
            <a:off x="676654" y="4704383"/>
            <a:ext cx="709663" cy="717377"/>
          </a:xfrm>
          <a:prstGeom prst="rect">
            <a:avLst/>
          </a:prstGeom>
        </p:spPr>
      </p:pic>
      <p:pic>
        <p:nvPicPr>
          <p:cNvPr id="14" name="圖片 13">
            <a:extLst>
              <a:ext uri="{FF2B5EF4-FFF2-40B4-BE49-F238E27FC236}">
                <a16:creationId xmlns:a16="http://schemas.microsoft.com/office/drawing/2014/main" id="{6DB71F93-F530-563A-2361-17B797C48634}"/>
              </a:ext>
            </a:extLst>
          </p:cNvPr>
          <p:cNvPicPr>
            <a:picLocks noChangeAspect="1"/>
          </p:cNvPicPr>
          <p:nvPr/>
        </p:nvPicPr>
        <p:blipFill>
          <a:blip r:embed="rId4"/>
          <a:stretch>
            <a:fillRect/>
          </a:stretch>
        </p:blipFill>
        <p:spPr>
          <a:xfrm>
            <a:off x="2261426" y="4002788"/>
            <a:ext cx="709663" cy="717377"/>
          </a:xfrm>
          <a:prstGeom prst="rect">
            <a:avLst/>
          </a:prstGeom>
        </p:spPr>
      </p:pic>
      <p:pic>
        <p:nvPicPr>
          <p:cNvPr id="15" name="圖片 14">
            <a:extLst>
              <a:ext uri="{FF2B5EF4-FFF2-40B4-BE49-F238E27FC236}">
                <a16:creationId xmlns:a16="http://schemas.microsoft.com/office/drawing/2014/main" id="{D7A00B4B-3C17-A0A5-E4EB-69D65CE7EF0C}"/>
              </a:ext>
            </a:extLst>
          </p:cNvPr>
          <p:cNvPicPr>
            <a:picLocks noChangeAspect="1"/>
          </p:cNvPicPr>
          <p:nvPr/>
        </p:nvPicPr>
        <p:blipFill>
          <a:blip r:embed="rId4"/>
          <a:stretch>
            <a:fillRect/>
          </a:stretch>
        </p:blipFill>
        <p:spPr>
          <a:xfrm>
            <a:off x="2261426" y="4704383"/>
            <a:ext cx="709663" cy="717377"/>
          </a:xfrm>
          <a:prstGeom prst="rect">
            <a:avLst/>
          </a:prstGeom>
        </p:spPr>
      </p:pic>
      <p:sp>
        <p:nvSpPr>
          <p:cNvPr id="16" name="橢圓 15">
            <a:extLst>
              <a:ext uri="{FF2B5EF4-FFF2-40B4-BE49-F238E27FC236}">
                <a16:creationId xmlns:a16="http://schemas.microsoft.com/office/drawing/2014/main" id="{E9C900BB-5596-8564-F7B6-C9BB7D085B41}"/>
              </a:ext>
            </a:extLst>
          </p:cNvPr>
          <p:cNvSpPr/>
          <p:nvPr/>
        </p:nvSpPr>
        <p:spPr>
          <a:xfrm>
            <a:off x="549806" y="3152693"/>
            <a:ext cx="1004676" cy="96067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latin typeface="微軟正黑體" panose="020B0604030504040204" pitchFamily="34" charset="-120"/>
                <a:ea typeface="微軟正黑體" panose="020B0604030504040204" pitchFamily="34" charset="-120"/>
              </a:rPr>
              <a:t>0</a:t>
            </a:r>
            <a:endParaRPr lang="zh-TW" altLang="en-US" sz="2000" dirty="0">
              <a:latin typeface="微軟正黑體" panose="020B0604030504040204" pitchFamily="34" charset="-120"/>
              <a:ea typeface="微軟正黑體" panose="020B0604030504040204" pitchFamily="34" charset="-120"/>
            </a:endParaRPr>
          </a:p>
        </p:txBody>
      </p:sp>
      <p:sp>
        <p:nvSpPr>
          <p:cNvPr id="17" name="箭號: 向右 16">
            <a:extLst>
              <a:ext uri="{FF2B5EF4-FFF2-40B4-BE49-F238E27FC236}">
                <a16:creationId xmlns:a16="http://schemas.microsoft.com/office/drawing/2014/main" id="{84032729-30B5-73BC-AC62-8284FDC4DA5C}"/>
              </a:ext>
            </a:extLst>
          </p:cNvPr>
          <p:cNvSpPr/>
          <p:nvPr/>
        </p:nvSpPr>
        <p:spPr>
          <a:xfrm>
            <a:off x="1781557" y="3241776"/>
            <a:ext cx="2049516" cy="75674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solidFill>
                  <a:schemeClr val="dk1"/>
                </a:solidFill>
                <a:latin typeface="微軟正黑體" panose="020B0604030504040204" pitchFamily="34" charset="-120"/>
                <a:ea typeface="微軟正黑體" panose="020B0604030504040204" pitchFamily="34" charset="-120"/>
              </a:rPr>
              <a:t>*13.066048</a:t>
            </a:r>
            <a:endParaRPr lang="zh-TW" altLang="en-US" sz="2000" dirty="0">
              <a:solidFill>
                <a:schemeClr val="dk1"/>
              </a:solidFill>
              <a:latin typeface="微軟正黑體" panose="020B0604030504040204" pitchFamily="34" charset="-120"/>
              <a:ea typeface="微軟正黑體" panose="020B0604030504040204" pitchFamily="34" charset="-120"/>
            </a:endParaRPr>
          </a:p>
        </p:txBody>
      </p:sp>
      <p:sp>
        <p:nvSpPr>
          <p:cNvPr id="5" name="橢圓 4">
            <a:extLst>
              <a:ext uri="{FF2B5EF4-FFF2-40B4-BE49-F238E27FC236}">
                <a16:creationId xmlns:a16="http://schemas.microsoft.com/office/drawing/2014/main" id="{32B58CB8-A205-E4B1-6D73-246FC4BA418D}"/>
              </a:ext>
            </a:extLst>
          </p:cNvPr>
          <p:cNvSpPr/>
          <p:nvPr/>
        </p:nvSpPr>
        <p:spPr>
          <a:xfrm>
            <a:off x="4378885" y="2867255"/>
            <a:ext cx="2916886" cy="2789145"/>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輸出層</a:t>
            </a:r>
            <a:endParaRPr lang="en-US" altLang="zh-TW" sz="2000" dirty="0">
              <a:latin typeface="微軟正黑體" panose="020B0604030504040204" pitchFamily="34" charset="-120"/>
              <a:ea typeface="微軟正黑體" panose="020B0604030504040204" pitchFamily="34" charset="-120"/>
            </a:endParaRPr>
          </a:p>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1</a:t>
            </a:r>
            <a:r>
              <a:rPr lang="zh-TW" altLang="en-US" sz="2000" dirty="0">
                <a:latin typeface="微軟正黑體" panose="020B0604030504040204" pitchFamily="34" charset="-120"/>
                <a:ea typeface="微軟正黑體" panose="020B0604030504040204" pitchFamily="34" charset="-120"/>
              </a:rPr>
              <a:t>個神經元</a:t>
            </a:r>
          </a:p>
        </p:txBody>
      </p:sp>
    </p:spTree>
    <p:extLst>
      <p:ext uri="{BB962C8B-B14F-4D97-AF65-F5344CB8AC3E}">
        <p14:creationId xmlns:p14="http://schemas.microsoft.com/office/powerpoint/2010/main" val="2774974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7AA660F8-587C-3908-DCED-3C625ED43D2B}"/>
              </a:ext>
            </a:extLst>
          </p:cNvPr>
          <p:cNvPicPr>
            <a:picLocks noChangeAspect="1"/>
          </p:cNvPicPr>
          <p:nvPr/>
        </p:nvPicPr>
        <p:blipFill>
          <a:blip r:embed="rId3"/>
          <a:stretch>
            <a:fillRect/>
          </a:stretch>
        </p:blipFill>
        <p:spPr>
          <a:xfrm>
            <a:off x="7933446" y="2177268"/>
            <a:ext cx="3581900" cy="4544059"/>
          </a:xfrm>
          <a:prstGeom prst="rect">
            <a:avLst/>
          </a:prstGeom>
          <a:noFill/>
          <a:ln w="3175">
            <a:solidFill>
              <a:schemeClr val="tx1"/>
            </a:solidFill>
          </a:ln>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a:xfrm>
            <a:off x="956441" y="548640"/>
            <a:ext cx="10731062" cy="1179576"/>
          </a:xfrm>
        </p:spPr>
        <p:txBody>
          <a:bodyPr>
            <a:no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2nd </a:t>
            </a:r>
            <a:r>
              <a:rPr lang="en-US" altLang="zh-TW" dirty="0">
                <a:ea typeface="微軟正黑體" panose="020B0604030504040204" pitchFamily="34" charset="-120"/>
              </a:rPr>
              <a:t>Output</a:t>
            </a:r>
            <a:r>
              <a:rPr lang="en-US" altLang="zh-TW" dirty="0">
                <a:latin typeface="微軟正黑體" panose="020B0604030504040204" pitchFamily="34" charset="-120"/>
                <a:ea typeface="微軟正黑體" panose="020B0604030504040204" pitchFamily="34" charset="-120"/>
              </a:rPr>
              <a:t>-Layer</a:t>
            </a:r>
            <a:endParaRPr lang="zh-TW" altLang="en-US" dirty="0">
              <a:latin typeface="微軟正黑體" panose="020B0604030504040204" pitchFamily="34" charset="-120"/>
              <a:ea typeface="微軟正黑體" panose="020B0604030504040204" pitchFamily="34" charset="-120"/>
            </a:endParaRP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24</a:t>
            </a:fld>
            <a:endParaRPr lang="en-US" dirty="0"/>
          </a:p>
        </p:txBody>
      </p:sp>
      <p:sp>
        <p:nvSpPr>
          <p:cNvPr id="20" name="箭號: 向右 19">
            <a:extLst>
              <a:ext uri="{FF2B5EF4-FFF2-40B4-BE49-F238E27FC236}">
                <a16:creationId xmlns:a16="http://schemas.microsoft.com/office/drawing/2014/main" id="{2D69D8E5-7FF1-F62A-029C-A2890113C6B0}"/>
              </a:ext>
            </a:extLst>
          </p:cNvPr>
          <p:cNvSpPr/>
          <p:nvPr/>
        </p:nvSpPr>
        <p:spPr>
          <a:xfrm>
            <a:off x="1781557" y="2340640"/>
            <a:ext cx="2049516" cy="756744"/>
          </a:xfrm>
          <a:prstGeom prst="rightArrow">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*-0.037948</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3" name="箭號: 向右 22">
            <a:extLst>
              <a:ext uri="{FF2B5EF4-FFF2-40B4-BE49-F238E27FC236}">
                <a16:creationId xmlns:a16="http://schemas.microsoft.com/office/drawing/2014/main" id="{958054C6-225A-4487-F32F-89F9F7DBC747}"/>
              </a:ext>
            </a:extLst>
          </p:cNvPr>
          <p:cNvSpPr/>
          <p:nvPr/>
        </p:nvSpPr>
        <p:spPr>
          <a:xfrm>
            <a:off x="1781557" y="5656400"/>
            <a:ext cx="2049516" cy="75674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solidFill>
                  <a:schemeClr val="dk1"/>
                </a:solidFill>
                <a:latin typeface="微軟正黑體" panose="020B0604030504040204" pitchFamily="34" charset="-120"/>
                <a:ea typeface="微軟正黑體" panose="020B0604030504040204" pitchFamily="34" charset="-120"/>
              </a:rPr>
              <a:t>*7.007944</a:t>
            </a:r>
            <a:endParaRPr lang="zh-TW" altLang="en-US" sz="2000" dirty="0">
              <a:solidFill>
                <a:schemeClr val="dk1"/>
              </a:solidFill>
              <a:latin typeface="微軟正黑體" panose="020B0604030504040204" pitchFamily="34" charset="-120"/>
              <a:ea typeface="微軟正黑體" panose="020B0604030504040204" pitchFamily="34" charset="-120"/>
            </a:endParaRPr>
          </a:p>
        </p:txBody>
      </p:sp>
      <p:sp>
        <p:nvSpPr>
          <p:cNvPr id="24" name="橢圓 23">
            <a:extLst>
              <a:ext uri="{FF2B5EF4-FFF2-40B4-BE49-F238E27FC236}">
                <a16:creationId xmlns:a16="http://schemas.microsoft.com/office/drawing/2014/main" id="{46B9E476-4F2E-4D48-2EF0-B559F05BF0F3}"/>
              </a:ext>
            </a:extLst>
          </p:cNvPr>
          <p:cNvSpPr/>
          <p:nvPr/>
        </p:nvSpPr>
        <p:spPr>
          <a:xfrm>
            <a:off x="529834" y="2111578"/>
            <a:ext cx="1004676" cy="960678"/>
          </a:xfrm>
          <a:prstGeom prst="ellipse">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bias</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7" name="矩形 26">
            <a:extLst>
              <a:ext uri="{FF2B5EF4-FFF2-40B4-BE49-F238E27FC236}">
                <a16:creationId xmlns:a16="http://schemas.microsoft.com/office/drawing/2014/main" id="{EE3C1DDA-C825-E87C-0DE1-E7A3245E9052}"/>
              </a:ext>
            </a:extLst>
          </p:cNvPr>
          <p:cNvSpPr/>
          <p:nvPr/>
        </p:nvSpPr>
        <p:spPr>
          <a:xfrm>
            <a:off x="9463272" y="2177120"/>
            <a:ext cx="1082567" cy="454405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橢圓 3">
            <a:extLst>
              <a:ext uri="{FF2B5EF4-FFF2-40B4-BE49-F238E27FC236}">
                <a16:creationId xmlns:a16="http://schemas.microsoft.com/office/drawing/2014/main" id="{F2E21B72-790E-2ED7-5000-8E0E830A52D4}"/>
              </a:ext>
            </a:extLst>
          </p:cNvPr>
          <p:cNvSpPr/>
          <p:nvPr/>
        </p:nvSpPr>
        <p:spPr>
          <a:xfrm>
            <a:off x="549806" y="5434794"/>
            <a:ext cx="1004676" cy="96067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latin typeface="微軟正黑體" panose="020B0604030504040204" pitchFamily="34" charset="-120"/>
                <a:ea typeface="微軟正黑體" panose="020B0604030504040204" pitchFamily="34" charset="-120"/>
              </a:rPr>
              <a:t>9</a:t>
            </a:r>
            <a:endParaRPr lang="zh-TW" altLang="en-US" sz="2000" dirty="0">
              <a:latin typeface="微軟正黑體" panose="020B0604030504040204" pitchFamily="34" charset="-120"/>
              <a:ea typeface="微軟正黑體" panose="020B0604030504040204" pitchFamily="34" charset="-120"/>
            </a:endParaRPr>
          </a:p>
        </p:txBody>
      </p:sp>
      <p:pic>
        <p:nvPicPr>
          <p:cNvPr id="10" name="圖片 9">
            <a:extLst>
              <a:ext uri="{FF2B5EF4-FFF2-40B4-BE49-F238E27FC236}">
                <a16:creationId xmlns:a16="http://schemas.microsoft.com/office/drawing/2014/main" id="{633CDE86-3042-8EEE-350B-11FD246630F8}"/>
              </a:ext>
            </a:extLst>
          </p:cNvPr>
          <p:cNvPicPr>
            <a:picLocks noChangeAspect="1"/>
          </p:cNvPicPr>
          <p:nvPr/>
        </p:nvPicPr>
        <p:blipFill>
          <a:blip r:embed="rId4"/>
          <a:stretch>
            <a:fillRect/>
          </a:stretch>
        </p:blipFill>
        <p:spPr>
          <a:xfrm>
            <a:off x="676654" y="4002788"/>
            <a:ext cx="709663" cy="717377"/>
          </a:xfrm>
          <a:prstGeom prst="rect">
            <a:avLst/>
          </a:prstGeom>
        </p:spPr>
      </p:pic>
      <p:pic>
        <p:nvPicPr>
          <p:cNvPr id="12" name="圖片 11">
            <a:extLst>
              <a:ext uri="{FF2B5EF4-FFF2-40B4-BE49-F238E27FC236}">
                <a16:creationId xmlns:a16="http://schemas.microsoft.com/office/drawing/2014/main" id="{E43DC28E-D683-7F3F-6A64-8DE38CC08D76}"/>
              </a:ext>
            </a:extLst>
          </p:cNvPr>
          <p:cNvPicPr>
            <a:picLocks noChangeAspect="1"/>
          </p:cNvPicPr>
          <p:nvPr/>
        </p:nvPicPr>
        <p:blipFill>
          <a:blip r:embed="rId4"/>
          <a:stretch>
            <a:fillRect/>
          </a:stretch>
        </p:blipFill>
        <p:spPr>
          <a:xfrm>
            <a:off x="676654" y="4704383"/>
            <a:ext cx="709663" cy="717377"/>
          </a:xfrm>
          <a:prstGeom prst="rect">
            <a:avLst/>
          </a:prstGeom>
        </p:spPr>
      </p:pic>
      <p:pic>
        <p:nvPicPr>
          <p:cNvPr id="14" name="圖片 13">
            <a:extLst>
              <a:ext uri="{FF2B5EF4-FFF2-40B4-BE49-F238E27FC236}">
                <a16:creationId xmlns:a16="http://schemas.microsoft.com/office/drawing/2014/main" id="{6DB71F93-F530-563A-2361-17B797C48634}"/>
              </a:ext>
            </a:extLst>
          </p:cNvPr>
          <p:cNvPicPr>
            <a:picLocks noChangeAspect="1"/>
          </p:cNvPicPr>
          <p:nvPr/>
        </p:nvPicPr>
        <p:blipFill>
          <a:blip r:embed="rId4"/>
          <a:stretch>
            <a:fillRect/>
          </a:stretch>
        </p:blipFill>
        <p:spPr>
          <a:xfrm>
            <a:off x="2261426" y="4002788"/>
            <a:ext cx="709663" cy="717377"/>
          </a:xfrm>
          <a:prstGeom prst="rect">
            <a:avLst/>
          </a:prstGeom>
        </p:spPr>
      </p:pic>
      <p:pic>
        <p:nvPicPr>
          <p:cNvPr id="15" name="圖片 14">
            <a:extLst>
              <a:ext uri="{FF2B5EF4-FFF2-40B4-BE49-F238E27FC236}">
                <a16:creationId xmlns:a16="http://schemas.microsoft.com/office/drawing/2014/main" id="{D7A00B4B-3C17-A0A5-E4EB-69D65CE7EF0C}"/>
              </a:ext>
            </a:extLst>
          </p:cNvPr>
          <p:cNvPicPr>
            <a:picLocks noChangeAspect="1"/>
          </p:cNvPicPr>
          <p:nvPr/>
        </p:nvPicPr>
        <p:blipFill>
          <a:blip r:embed="rId4"/>
          <a:stretch>
            <a:fillRect/>
          </a:stretch>
        </p:blipFill>
        <p:spPr>
          <a:xfrm>
            <a:off x="2261426" y="4704383"/>
            <a:ext cx="709663" cy="717377"/>
          </a:xfrm>
          <a:prstGeom prst="rect">
            <a:avLst/>
          </a:prstGeom>
        </p:spPr>
      </p:pic>
      <p:sp>
        <p:nvSpPr>
          <p:cNvPr id="16" name="橢圓 15">
            <a:extLst>
              <a:ext uri="{FF2B5EF4-FFF2-40B4-BE49-F238E27FC236}">
                <a16:creationId xmlns:a16="http://schemas.microsoft.com/office/drawing/2014/main" id="{E9C900BB-5596-8564-F7B6-C9BB7D085B41}"/>
              </a:ext>
            </a:extLst>
          </p:cNvPr>
          <p:cNvSpPr/>
          <p:nvPr/>
        </p:nvSpPr>
        <p:spPr>
          <a:xfrm>
            <a:off x="549806" y="3152693"/>
            <a:ext cx="1004676" cy="96067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latin typeface="微軟正黑體" panose="020B0604030504040204" pitchFamily="34" charset="-120"/>
                <a:ea typeface="微軟正黑體" panose="020B0604030504040204" pitchFamily="34" charset="-120"/>
              </a:rPr>
              <a:t>0</a:t>
            </a:r>
            <a:endParaRPr lang="zh-TW" altLang="en-US" sz="2000" dirty="0">
              <a:latin typeface="微軟正黑體" panose="020B0604030504040204" pitchFamily="34" charset="-120"/>
              <a:ea typeface="微軟正黑體" panose="020B0604030504040204" pitchFamily="34" charset="-120"/>
            </a:endParaRPr>
          </a:p>
        </p:txBody>
      </p:sp>
      <p:sp>
        <p:nvSpPr>
          <p:cNvPr id="17" name="箭號: 向右 16">
            <a:extLst>
              <a:ext uri="{FF2B5EF4-FFF2-40B4-BE49-F238E27FC236}">
                <a16:creationId xmlns:a16="http://schemas.microsoft.com/office/drawing/2014/main" id="{84032729-30B5-73BC-AC62-8284FDC4DA5C}"/>
              </a:ext>
            </a:extLst>
          </p:cNvPr>
          <p:cNvSpPr/>
          <p:nvPr/>
        </p:nvSpPr>
        <p:spPr>
          <a:xfrm>
            <a:off x="1781557" y="3241776"/>
            <a:ext cx="2049516" cy="75674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solidFill>
                  <a:schemeClr val="dk1"/>
                </a:solidFill>
                <a:latin typeface="微軟正黑體" panose="020B0604030504040204" pitchFamily="34" charset="-120"/>
                <a:ea typeface="微軟正黑體" panose="020B0604030504040204" pitchFamily="34" charset="-120"/>
              </a:rPr>
              <a:t>*-6.454595</a:t>
            </a:r>
            <a:endParaRPr lang="zh-TW" altLang="en-US" sz="2000" dirty="0">
              <a:solidFill>
                <a:schemeClr val="dk1"/>
              </a:solidFill>
              <a:latin typeface="微軟正黑體" panose="020B0604030504040204" pitchFamily="34" charset="-120"/>
              <a:ea typeface="微軟正黑體" panose="020B0604030504040204" pitchFamily="34" charset="-120"/>
            </a:endParaRPr>
          </a:p>
        </p:txBody>
      </p:sp>
      <p:sp>
        <p:nvSpPr>
          <p:cNvPr id="5" name="橢圓 4">
            <a:extLst>
              <a:ext uri="{FF2B5EF4-FFF2-40B4-BE49-F238E27FC236}">
                <a16:creationId xmlns:a16="http://schemas.microsoft.com/office/drawing/2014/main" id="{32B58CB8-A205-E4B1-6D73-246FC4BA418D}"/>
              </a:ext>
            </a:extLst>
          </p:cNvPr>
          <p:cNvSpPr/>
          <p:nvPr/>
        </p:nvSpPr>
        <p:spPr>
          <a:xfrm>
            <a:off x="4378885" y="2867255"/>
            <a:ext cx="2916886" cy="2789145"/>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輸出層</a:t>
            </a:r>
            <a:endParaRPr lang="en-US" altLang="zh-TW" sz="2000" dirty="0">
              <a:latin typeface="微軟正黑體" panose="020B0604030504040204" pitchFamily="34" charset="-120"/>
              <a:ea typeface="微軟正黑體" panose="020B0604030504040204" pitchFamily="34" charset="-120"/>
            </a:endParaRPr>
          </a:p>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2</a:t>
            </a:r>
            <a:r>
              <a:rPr lang="zh-TW" altLang="en-US" sz="2000" dirty="0">
                <a:latin typeface="微軟正黑體" panose="020B0604030504040204" pitchFamily="34" charset="-120"/>
                <a:ea typeface="微軟正黑體" panose="020B0604030504040204" pitchFamily="34" charset="-120"/>
              </a:rPr>
              <a:t>個神經元</a:t>
            </a:r>
          </a:p>
        </p:txBody>
      </p:sp>
    </p:spTree>
    <p:extLst>
      <p:ext uri="{BB962C8B-B14F-4D97-AF65-F5344CB8AC3E}">
        <p14:creationId xmlns:p14="http://schemas.microsoft.com/office/powerpoint/2010/main" val="13550698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7AA660F8-587C-3908-DCED-3C625ED43D2B}"/>
              </a:ext>
            </a:extLst>
          </p:cNvPr>
          <p:cNvPicPr>
            <a:picLocks noChangeAspect="1"/>
          </p:cNvPicPr>
          <p:nvPr/>
        </p:nvPicPr>
        <p:blipFill>
          <a:blip r:embed="rId3"/>
          <a:stretch>
            <a:fillRect/>
          </a:stretch>
        </p:blipFill>
        <p:spPr>
          <a:xfrm>
            <a:off x="7933446" y="2177268"/>
            <a:ext cx="3581900" cy="4544059"/>
          </a:xfrm>
          <a:prstGeom prst="rect">
            <a:avLst/>
          </a:prstGeom>
          <a:noFill/>
          <a:ln w="3175">
            <a:solidFill>
              <a:schemeClr val="tx1"/>
            </a:solidFill>
          </a:ln>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a:xfrm>
            <a:off x="956441" y="548640"/>
            <a:ext cx="10731062" cy="1179576"/>
          </a:xfrm>
        </p:spPr>
        <p:txBody>
          <a:bodyPr>
            <a:no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2nd </a:t>
            </a:r>
            <a:r>
              <a:rPr lang="en-US" altLang="zh-TW" dirty="0">
                <a:ea typeface="微軟正黑體" panose="020B0604030504040204" pitchFamily="34" charset="-120"/>
              </a:rPr>
              <a:t>Output</a:t>
            </a:r>
            <a:r>
              <a:rPr lang="en-US" altLang="zh-TW" dirty="0">
                <a:latin typeface="微軟正黑體" panose="020B0604030504040204" pitchFamily="34" charset="-120"/>
                <a:ea typeface="微軟正黑體" panose="020B0604030504040204" pitchFamily="34" charset="-120"/>
              </a:rPr>
              <a:t>-Layer</a:t>
            </a:r>
            <a:endParaRPr lang="zh-TW" altLang="en-US" dirty="0">
              <a:latin typeface="微軟正黑體" panose="020B0604030504040204" pitchFamily="34" charset="-120"/>
              <a:ea typeface="微軟正黑體" panose="020B0604030504040204" pitchFamily="34" charset="-120"/>
            </a:endParaRP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25</a:t>
            </a:fld>
            <a:endParaRPr lang="en-US" dirty="0"/>
          </a:p>
        </p:txBody>
      </p:sp>
      <p:sp>
        <p:nvSpPr>
          <p:cNvPr id="20" name="箭號: 向右 19">
            <a:extLst>
              <a:ext uri="{FF2B5EF4-FFF2-40B4-BE49-F238E27FC236}">
                <a16:creationId xmlns:a16="http://schemas.microsoft.com/office/drawing/2014/main" id="{2D69D8E5-7FF1-F62A-029C-A2890113C6B0}"/>
              </a:ext>
            </a:extLst>
          </p:cNvPr>
          <p:cNvSpPr/>
          <p:nvPr/>
        </p:nvSpPr>
        <p:spPr>
          <a:xfrm>
            <a:off x="1781557" y="2340640"/>
            <a:ext cx="2049516" cy="756744"/>
          </a:xfrm>
          <a:prstGeom prst="rightArrow">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*-1.975712</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3" name="箭號: 向右 22">
            <a:extLst>
              <a:ext uri="{FF2B5EF4-FFF2-40B4-BE49-F238E27FC236}">
                <a16:creationId xmlns:a16="http://schemas.microsoft.com/office/drawing/2014/main" id="{958054C6-225A-4487-F32F-89F9F7DBC747}"/>
              </a:ext>
            </a:extLst>
          </p:cNvPr>
          <p:cNvSpPr/>
          <p:nvPr/>
        </p:nvSpPr>
        <p:spPr>
          <a:xfrm>
            <a:off x="1781557" y="5656400"/>
            <a:ext cx="2049516" cy="75674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solidFill>
                  <a:schemeClr val="dk1"/>
                </a:solidFill>
                <a:latin typeface="微軟正黑體" panose="020B0604030504040204" pitchFamily="34" charset="-120"/>
                <a:ea typeface="微軟正黑體" panose="020B0604030504040204" pitchFamily="34" charset="-120"/>
              </a:rPr>
              <a:t>*13.551823</a:t>
            </a:r>
            <a:endParaRPr lang="zh-TW" altLang="en-US" sz="2000" dirty="0">
              <a:solidFill>
                <a:schemeClr val="dk1"/>
              </a:solidFill>
              <a:latin typeface="微軟正黑體" panose="020B0604030504040204" pitchFamily="34" charset="-120"/>
              <a:ea typeface="微軟正黑體" panose="020B0604030504040204" pitchFamily="34" charset="-120"/>
            </a:endParaRPr>
          </a:p>
        </p:txBody>
      </p:sp>
      <p:sp>
        <p:nvSpPr>
          <p:cNvPr id="24" name="橢圓 23">
            <a:extLst>
              <a:ext uri="{FF2B5EF4-FFF2-40B4-BE49-F238E27FC236}">
                <a16:creationId xmlns:a16="http://schemas.microsoft.com/office/drawing/2014/main" id="{46B9E476-4F2E-4D48-2EF0-B559F05BF0F3}"/>
              </a:ext>
            </a:extLst>
          </p:cNvPr>
          <p:cNvSpPr/>
          <p:nvPr/>
        </p:nvSpPr>
        <p:spPr>
          <a:xfrm>
            <a:off x="529834" y="2111578"/>
            <a:ext cx="1004676" cy="960678"/>
          </a:xfrm>
          <a:prstGeom prst="ellipse">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bias</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7" name="矩形 26">
            <a:extLst>
              <a:ext uri="{FF2B5EF4-FFF2-40B4-BE49-F238E27FC236}">
                <a16:creationId xmlns:a16="http://schemas.microsoft.com/office/drawing/2014/main" id="{EE3C1DDA-C825-E87C-0DE1-E7A3245E9052}"/>
              </a:ext>
            </a:extLst>
          </p:cNvPr>
          <p:cNvSpPr/>
          <p:nvPr/>
        </p:nvSpPr>
        <p:spPr>
          <a:xfrm>
            <a:off x="10510670" y="2162061"/>
            <a:ext cx="1004676" cy="455926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橢圓 3">
            <a:extLst>
              <a:ext uri="{FF2B5EF4-FFF2-40B4-BE49-F238E27FC236}">
                <a16:creationId xmlns:a16="http://schemas.microsoft.com/office/drawing/2014/main" id="{F2E21B72-790E-2ED7-5000-8E0E830A52D4}"/>
              </a:ext>
            </a:extLst>
          </p:cNvPr>
          <p:cNvSpPr/>
          <p:nvPr/>
        </p:nvSpPr>
        <p:spPr>
          <a:xfrm>
            <a:off x="549806" y="5434794"/>
            <a:ext cx="1004676" cy="96067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latin typeface="微軟正黑體" panose="020B0604030504040204" pitchFamily="34" charset="-120"/>
                <a:ea typeface="微軟正黑體" panose="020B0604030504040204" pitchFamily="34" charset="-120"/>
              </a:rPr>
              <a:t>9</a:t>
            </a:r>
            <a:endParaRPr lang="zh-TW" altLang="en-US" sz="2000" dirty="0">
              <a:latin typeface="微軟正黑體" panose="020B0604030504040204" pitchFamily="34" charset="-120"/>
              <a:ea typeface="微軟正黑體" panose="020B0604030504040204" pitchFamily="34" charset="-120"/>
            </a:endParaRPr>
          </a:p>
        </p:txBody>
      </p:sp>
      <p:pic>
        <p:nvPicPr>
          <p:cNvPr id="10" name="圖片 9">
            <a:extLst>
              <a:ext uri="{FF2B5EF4-FFF2-40B4-BE49-F238E27FC236}">
                <a16:creationId xmlns:a16="http://schemas.microsoft.com/office/drawing/2014/main" id="{633CDE86-3042-8EEE-350B-11FD246630F8}"/>
              </a:ext>
            </a:extLst>
          </p:cNvPr>
          <p:cNvPicPr>
            <a:picLocks noChangeAspect="1"/>
          </p:cNvPicPr>
          <p:nvPr/>
        </p:nvPicPr>
        <p:blipFill>
          <a:blip r:embed="rId4"/>
          <a:stretch>
            <a:fillRect/>
          </a:stretch>
        </p:blipFill>
        <p:spPr>
          <a:xfrm>
            <a:off x="676654" y="4002788"/>
            <a:ext cx="709663" cy="717377"/>
          </a:xfrm>
          <a:prstGeom prst="rect">
            <a:avLst/>
          </a:prstGeom>
        </p:spPr>
      </p:pic>
      <p:pic>
        <p:nvPicPr>
          <p:cNvPr id="12" name="圖片 11">
            <a:extLst>
              <a:ext uri="{FF2B5EF4-FFF2-40B4-BE49-F238E27FC236}">
                <a16:creationId xmlns:a16="http://schemas.microsoft.com/office/drawing/2014/main" id="{E43DC28E-D683-7F3F-6A64-8DE38CC08D76}"/>
              </a:ext>
            </a:extLst>
          </p:cNvPr>
          <p:cNvPicPr>
            <a:picLocks noChangeAspect="1"/>
          </p:cNvPicPr>
          <p:nvPr/>
        </p:nvPicPr>
        <p:blipFill>
          <a:blip r:embed="rId4"/>
          <a:stretch>
            <a:fillRect/>
          </a:stretch>
        </p:blipFill>
        <p:spPr>
          <a:xfrm>
            <a:off x="676654" y="4704383"/>
            <a:ext cx="709663" cy="717377"/>
          </a:xfrm>
          <a:prstGeom prst="rect">
            <a:avLst/>
          </a:prstGeom>
        </p:spPr>
      </p:pic>
      <p:pic>
        <p:nvPicPr>
          <p:cNvPr id="14" name="圖片 13">
            <a:extLst>
              <a:ext uri="{FF2B5EF4-FFF2-40B4-BE49-F238E27FC236}">
                <a16:creationId xmlns:a16="http://schemas.microsoft.com/office/drawing/2014/main" id="{6DB71F93-F530-563A-2361-17B797C48634}"/>
              </a:ext>
            </a:extLst>
          </p:cNvPr>
          <p:cNvPicPr>
            <a:picLocks noChangeAspect="1"/>
          </p:cNvPicPr>
          <p:nvPr/>
        </p:nvPicPr>
        <p:blipFill>
          <a:blip r:embed="rId4"/>
          <a:stretch>
            <a:fillRect/>
          </a:stretch>
        </p:blipFill>
        <p:spPr>
          <a:xfrm>
            <a:off x="2261426" y="4002788"/>
            <a:ext cx="709663" cy="717377"/>
          </a:xfrm>
          <a:prstGeom prst="rect">
            <a:avLst/>
          </a:prstGeom>
        </p:spPr>
      </p:pic>
      <p:pic>
        <p:nvPicPr>
          <p:cNvPr id="15" name="圖片 14">
            <a:extLst>
              <a:ext uri="{FF2B5EF4-FFF2-40B4-BE49-F238E27FC236}">
                <a16:creationId xmlns:a16="http://schemas.microsoft.com/office/drawing/2014/main" id="{D7A00B4B-3C17-A0A5-E4EB-69D65CE7EF0C}"/>
              </a:ext>
            </a:extLst>
          </p:cNvPr>
          <p:cNvPicPr>
            <a:picLocks noChangeAspect="1"/>
          </p:cNvPicPr>
          <p:nvPr/>
        </p:nvPicPr>
        <p:blipFill>
          <a:blip r:embed="rId4"/>
          <a:stretch>
            <a:fillRect/>
          </a:stretch>
        </p:blipFill>
        <p:spPr>
          <a:xfrm>
            <a:off x="2261426" y="4704383"/>
            <a:ext cx="709663" cy="717377"/>
          </a:xfrm>
          <a:prstGeom prst="rect">
            <a:avLst/>
          </a:prstGeom>
        </p:spPr>
      </p:pic>
      <p:sp>
        <p:nvSpPr>
          <p:cNvPr id="16" name="橢圓 15">
            <a:extLst>
              <a:ext uri="{FF2B5EF4-FFF2-40B4-BE49-F238E27FC236}">
                <a16:creationId xmlns:a16="http://schemas.microsoft.com/office/drawing/2014/main" id="{E9C900BB-5596-8564-F7B6-C9BB7D085B41}"/>
              </a:ext>
            </a:extLst>
          </p:cNvPr>
          <p:cNvSpPr/>
          <p:nvPr/>
        </p:nvSpPr>
        <p:spPr>
          <a:xfrm>
            <a:off x="549806" y="3152693"/>
            <a:ext cx="1004676" cy="96067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latin typeface="微軟正黑體" panose="020B0604030504040204" pitchFamily="34" charset="-120"/>
                <a:ea typeface="微軟正黑體" panose="020B0604030504040204" pitchFamily="34" charset="-120"/>
              </a:rPr>
              <a:t>0</a:t>
            </a:r>
            <a:endParaRPr lang="zh-TW" altLang="en-US" sz="2000" dirty="0">
              <a:latin typeface="微軟正黑體" panose="020B0604030504040204" pitchFamily="34" charset="-120"/>
              <a:ea typeface="微軟正黑體" panose="020B0604030504040204" pitchFamily="34" charset="-120"/>
            </a:endParaRPr>
          </a:p>
        </p:txBody>
      </p:sp>
      <p:sp>
        <p:nvSpPr>
          <p:cNvPr id="17" name="箭號: 向右 16">
            <a:extLst>
              <a:ext uri="{FF2B5EF4-FFF2-40B4-BE49-F238E27FC236}">
                <a16:creationId xmlns:a16="http://schemas.microsoft.com/office/drawing/2014/main" id="{84032729-30B5-73BC-AC62-8284FDC4DA5C}"/>
              </a:ext>
            </a:extLst>
          </p:cNvPr>
          <p:cNvSpPr/>
          <p:nvPr/>
        </p:nvSpPr>
        <p:spPr>
          <a:xfrm>
            <a:off x="1781557" y="3241776"/>
            <a:ext cx="2049516" cy="75674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solidFill>
                  <a:schemeClr val="dk1"/>
                </a:solidFill>
                <a:latin typeface="微軟正黑體" panose="020B0604030504040204" pitchFamily="34" charset="-120"/>
                <a:ea typeface="微軟正黑體" panose="020B0604030504040204" pitchFamily="34" charset="-120"/>
              </a:rPr>
              <a:t>*-6.726615</a:t>
            </a:r>
            <a:endParaRPr lang="zh-TW" altLang="en-US" sz="2000" dirty="0">
              <a:solidFill>
                <a:schemeClr val="dk1"/>
              </a:solidFill>
              <a:latin typeface="微軟正黑體" panose="020B0604030504040204" pitchFamily="34" charset="-120"/>
              <a:ea typeface="微軟正黑體" panose="020B0604030504040204" pitchFamily="34" charset="-120"/>
            </a:endParaRPr>
          </a:p>
        </p:txBody>
      </p:sp>
      <p:sp>
        <p:nvSpPr>
          <p:cNvPr id="5" name="橢圓 4">
            <a:extLst>
              <a:ext uri="{FF2B5EF4-FFF2-40B4-BE49-F238E27FC236}">
                <a16:creationId xmlns:a16="http://schemas.microsoft.com/office/drawing/2014/main" id="{32B58CB8-A205-E4B1-6D73-246FC4BA418D}"/>
              </a:ext>
            </a:extLst>
          </p:cNvPr>
          <p:cNvSpPr/>
          <p:nvPr/>
        </p:nvSpPr>
        <p:spPr>
          <a:xfrm>
            <a:off x="4378885" y="2867255"/>
            <a:ext cx="2916886" cy="2789145"/>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輸出層</a:t>
            </a:r>
            <a:endParaRPr lang="en-US" altLang="zh-TW" sz="2000" dirty="0">
              <a:latin typeface="微軟正黑體" panose="020B0604030504040204" pitchFamily="34" charset="-120"/>
              <a:ea typeface="微軟正黑體" panose="020B0604030504040204" pitchFamily="34" charset="-120"/>
            </a:endParaRPr>
          </a:p>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3</a:t>
            </a:r>
            <a:r>
              <a:rPr lang="zh-TW" altLang="en-US" sz="2000" dirty="0">
                <a:latin typeface="微軟正黑體" panose="020B0604030504040204" pitchFamily="34" charset="-120"/>
                <a:ea typeface="微軟正黑體" panose="020B0604030504040204" pitchFamily="34" charset="-120"/>
              </a:rPr>
              <a:t>個神經元</a:t>
            </a:r>
          </a:p>
        </p:txBody>
      </p:sp>
    </p:spTree>
    <p:extLst>
      <p:ext uri="{BB962C8B-B14F-4D97-AF65-F5344CB8AC3E}">
        <p14:creationId xmlns:p14="http://schemas.microsoft.com/office/powerpoint/2010/main" val="13502329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DFF41957-CB66-48E8-B537-EBB53B678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sp>
        <p:nvSpPr>
          <p:cNvPr id="2" name="標題 1">
            <a:extLst>
              <a:ext uri="{FF2B5EF4-FFF2-40B4-BE49-F238E27FC236}">
                <a16:creationId xmlns:a16="http://schemas.microsoft.com/office/drawing/2014/main" id="{57316E53-43BE-02FF-8137-856C5996A3FC}"/>
              </a:ext>
            </a:extLst>
          </p:cNvPr>
          <p:cNvSpPr>
            <a:spLocks noGrp="1"/>
          </p:cNvSpPr>
          <p:nvPr>
            <p:ph type="title"/>
          </p:nvPr>
        </p:nvSpPr>
        <p:spPr>
          <a:xfrm>
            <a:off x="841248" y="941832"/>
            <a:ext cx="10506456" cy="1901952"/>
          </a:xfrm>
        </p:spPr>
        <p:txBody>
          <a:bodyPr anchor="ctr">
            <a:normAutofit/>
          </a:bodyPr>
          <a:lstStyle/>
          <a:p>
            <a:r>
              <a:rPr lang="en-US" altLang="zh-TW" sz="5400" dirty="0">
                <a:latin typeface="微軟正黑體" panose="020B0604030504040204" pitchFamily="34" charset="-120"/>
                <a:ea typeface="微軟正黑體" panose="020B0604030504040204" pitchFamily="34" charset="-120"/>
              </a:rPr>
              <a:t>Visualization </a:t>
            </a:r>
            <a:r>
              <a:rPr lang="zh-TW" altLang="en-US" sz="5400" dirty="0">
                <a:latin typeface="微軟正黑體" panose="020B0604030504040204" pitchFamily="34" charset="-120"/>
                <a:ea typeface="微軟正黑體" panose="020B0604030504040204" pitchFamily="34" charset="-120"/>
              </a:rPr>
              <a:t>視覺化</a:t>
            </a:r>
          </a:p>
        </p:txBody>
      </p:sp>
      <p:sp>
        <p:nvSpPr>
          <p:cNvPr id="15" name="Rectangle 9">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06922"/>
            <a:ext cx="12801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6" name="Rectangle 1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146509"/>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3" name="內容版面配置區 2">
            <a:extLst>
              <a:ext uri="{FF2B5EF4-FFF2-40B4-BE49-F238E27FC236}">
                <a16:creationId xmlns:a16="http://schemas.microsoft.com/office/drawing/2014/main" id="{B3F64DA1-EBAF-B1F7-8174-F2F7EF7CFEE8}"/>
              </a:ext>
            </a:extLst>
          </p:cNvPr>
          <p:cNvSpPr>
            <a:spLocks noGrp="1"/>
          </p:cNvSpPr>
          <p:nvPr>
            <p:ph idx="1"/>
          </p:nvPr>
        </p:nvSpPr>
        <p:spPr>
          <a:xfrm>
            <a:off x="841247" y="3668690"/>
            <a:ext cx="11081811" cy="2776934"/>
          </a:xfrm>
        </p:spPr>
        <p:txBody>
          <a:bodyPr>
            <a:normAutofit/>
          </a:bodyPr>
          <a:lstStyle/>
          <a:p>
            <a:pPr marL="514350" indent="-514350">
              <a:buFont typeface="Wingdings" panose="05000000000000000000" pitchFamily="2" charset="2"/>
              <a:buAutoNum type="circleNumWdWhitePlain"/>
            </a:pPr>
            <a:r>
              <a:rPr lang="zh-TW" altLang="en-US" sz="3000" dirty="0">
                <a:latin typeface="微軟正黑體" panose="020B0604030504040204" pitchFamily="34" charset="-120"/>
                <a:ea typeface="微軟正黑體" panose="020B0604030504040204" pitchFamily="34" charset="-120"/>
              </a:rPr>
              <a:t>隱藏層</a:t>
            </a:r>
            <a:endParaRPr lang="en-US" altLang="zh-TW" sz="3000" dirty="0">
              <a:latin typeface="微軟正黑體" panose="020B0604030504040204" pitchFamily="34" charset="-120"/>
              <a:ea typeface="微軟正黑體" panose="020B0604030504040204" pitchFamily="34" charset="-120"/>
            </a:endParaRPr>
          </a:p>
          <a:p>
            <a:pPr marL="514350" indent="-514350">
              <a:buFont typeface="Wingdings" panose="05000000000000000000" pitchFamily="2" charset="2"/>
              <a:buAutoNum type="circleNumWdWhitePlain"/>
            </a:pPr>
            <a:r>
              <a:rPr lang="zh-TW" altLang="en-US" sz="3000" dirty="0">
                <a:ea typeface="微軟正黑體" panose="020B0604030504040204" pitchFamily="34" charset="-120"/>
              </a:rPr>
              <a:t>輸出層</a:t>
            </a:r>
            <a:endParaRPr lang="zh-TW" altLang="en-US" sz="3000" dirty="0">
              <a:latin typeface="微軟正黑體" panose="020B0604030504040204" pitchFamily="34" charset="-120"/>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85392346-BCED-5E38-73FC-A7D666F6AD26}"/>
              </a:ext>
            </a:extLst>
          </p:cNvPr>
          <p:cNvSpPr>
            <a:spLocks noGrp="1"/>
          </p:cNvSpPr>
          <p:nvPr>
            <p:ph type="sldNum" sz="quarter" idx="12"/>
          </p:nvPr>
        </p:nvSpPr>
        <p:spPr/>
        <p:txBody>
          <a:bodyPr/>
          <a:lstStyle/>
          <a:p>
            <a:fld id="{B2DC25EE-239B-4C5F-AAD1-255A7D5F1EE2}" type="slidenum">
              <a:rPr lang="en-US" smtClean="0"/>
              <a:t>26</a:t>
            </a:fld>
            <a:endParaRPr lang="en-US" dirty="0"/>
          </a:p>
        </p:txBody>
      </p:sp>
      <p:sp>
        <p:nvSpPr>
          <p:cNvPr id="5" name="頁尾版面配置區 4">
            <a:extLst>
              <a:ext uri="{FF2B5EF4-FFF2-40B4-BE49-F238E27FC236}">
                <a16:creationId xmlns:a16="http://schemas.microsoft.com/office/drawing/2014/main" id="{5CB3E1B3-4CF8-76EB-D25E-902712B48B0C}"/>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pic>
        <p:nvPicPr>
          <p:cNvPr id="6" name="Picture 2" descr="414,054 Return Images, Stock Photos &amp; Vectors | Shutterstock">
            <a:hlinkClick r:id="rId2" action="ppaction://hlinksldjump"/>
            <a:extLst>
              <a:ext uri="{FF2B5EF4-FFF2-40B4-BE49-F238E27FC236}">
                <a16:creationId xmlns:a16="http://schemas.microsoft.com/office/drawing/2014/main" id="{18956EE0-4761-2646-94C4-4D852CE6B90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565" t="18342" r="21990" b="25032"/>
          <a:stretch/>
        </p:blipFill>
        <p:spPr bwMode="auto">
          <a:xfrm>
            <a:off x="11347704" y="145669"/>
            <a:ext cx="499835" cy="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27221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sz="4000" dirty="0">
                <a:latin typeface="微軟正黑體" panose="020B0604030504040204" pitchFamily="34" charset="-120"/>
                <a:ea typeface="微軟正黑體" panose="020B0604030504040204" pitchFamily="34" charset="-120"/>
              </a:rPr>
              <a:t>Visualization </a:t>
            </a:r>
            <a:r>
              <a:rPr lang="zh-TW" altLang="en-US" sz="4000" dirty="0">
                <a:latin typeface="微軟正黑體" panose="020B0604030504040204" pitchFamily="34" charset="-120"/>
                <a:ea typeface="微軟正黑體" panose="020B0604030504040204" pitchFamily="34" charset="-120"/>
              </a:rPr>
              <a:t>視覺化</a:t>
            </a:r>
            <a:endParaRPr lang="zh-TW" altLang="en-US" dirty="0">
              <a:latin typeface="微軟正黑體" panose="020B0604030504040204" pitchFamily="34" charset="-120"/>
              <a:ea typeface="微軟正黑體" panose="020B0604030504040204" pitchFamily="34" charset="-120"/>
            </a:endParaRP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3" y="2043470"/>
            <a:ext cx="11144343" cy="665127"/>
          </a:xfrm>
        </p:spPr>
        <p:txBody>
          <a:bodyPr>
            <a:noAutofit/>
          </a:bodyPr>
          <a:lstStyle/>
          <a:p>
            <a:pPr>
              <a:lnSpc>
                <a:spcPct val="130000"/>
              </a:lnSpc>
            </a:pPr>
            <a:r>
              <a:rPr lang="zh-TW" altLang="en-US" sz="3000" dirty="0">
                <a:ea typeface="微軟正黑體" panose="020B0604030504040204" pitchFamily="34" charset="-120"/>
              </a:rPr>
              <a:t>原始</a:t>
            </a:r>
            <a:r>
              <a:rPr lang="en-US" altLang="zh-TW" sz="3000" dirty="0">
                <a:ea typeface="微軟正黑體" panose="020B0604030504040204" pitchFamily="34" charset="-120"/>
              </a:rPr>
              <a:t>150</a:t>
            </a:r>
            <a:r>
              <a:rPr lang="zh-TW" altLang="en-US" sz="3000" dirty="0">
                <a:ea typeface="微軟正黑體" panose="020B0604030504040204" pitchFamily="34" charset="-120"/>
              </a:rPr>
              <a:t>筆資料 → *</a:t>
            </a:r>
            <a:r>
              <a:rPr lang="en-US" altLang="zh-TW" sz="3000" dirty="0">
                <a:ea typeface="微軟正黑體" panose="020B0604030504040204" pitchFamily="34" charset="-120"/>
              </a:rPr>
              <a:t>Weight</a:t>
            </a:r>
            <a:r>
              <a:rPr lang="zh-TW" altLang="en-US" sz="3000" dirty="0">
                <a:ea typeface="微軟正黑體" panose="020B0604030504040204" pitchFamily="34" charset="-120"/>
              </a:rPr>
              <a:t>權重 → 隱藏層 </a:t>
            </a:r>
            <a:r>
              <a:rPr lang="en-US" altLang="zh-TW" sz="3000" dirty="0">
                <a:ea typeface="微軟正黑體" panose="020B0604030504040204" pitchFamily="34" charset="-120"/>
              </a:rPr>
              <a:t>Hidden Neuron</a:t>
            </a:r>
            <a:endParaRPr lang="zh-TW" altLang="en-US" sz="3000" dirty="0">
              <a:ea typeface="微軟正黑體" panose="020B0604030504040204" pitchFamily="34" charset="-120"/>
            </a:endParaRP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27</a:t>
            </a:fld>
            <a:endParaRPr lang="en-US" dirty="0"/>
          </a:p>
        </p:txBody>
      </p:sp>
      <p:sp>
        <p:nvSpPr>
          <p:cNvPr id="13" name="內容版面配置區 3">
            <a:extLst>
              <a:ext uri="{FF2B5EF4-FFF2-40B4-BE49-F238E27FC236}">
                <a16:creationId xmlns:a16="http://schemas.microsoft.com/office/drawing/2014/main" id="{205A1DC2-D190-CB7D-B258-5E5404EC33F3}"/>
              </a:ext>
            </a:extLst>
          </p:cNvPr>
          <p:cNvSpPr txBox="1">
            <a:spLocks/>
          </p:cNvSpPr>
          <p:nvPr/>
        </p:nvSpPr>
        <p:spPr>
          <a:xfrm>
            <a:off x="578733" y="4436597"/>
            <a:ext cx="7961762" cy="665127"/>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zh-TW" altLang="en-US" sz="3000" dirty="0">
                <a:ea typeface="微軟正黑體" panose="020B0604030504040204" pitchFamily="34" charset="-120"/>
              </a:rPr>
              <a:t>經過激活函數</a:t>
            </a:r>
            <a:r>
              <a:rPr lang="en-US" altLang="zh-TW" sz="3000" dirty="0">
                <a:ea typeface="微軟正黑體" panose="020B0604030504040204" pitchFamily="34" charset="-120"/>
              </a:rPr>
              <a:t>Sigmoid</a:t>
            </a:r>
            <a:r>
              <a:rPr lang="zh-TW" altLang="en-US" sz="3000" dirty="0">
                <a:ea typeface="微軟正黑體" panose="020B0604030504040204" pitchFamily="34" charset="-120"/>
              </a:rPr>
              <a:t>後，加上</a:t>
            </a:r>
            <a:r>
              <a:rPr lang="en-US" altLang="zh-TW" sz="3000" dirty="0">
                <a:ea typeface="微軟正黑體" panose="020B0604030504040204" pitchFamily="34" charset="-120"/>
              </a:rPr>
              <a:t>bias=1 </a:t>
            </a:r>
            <a:endParaRPr lang="zh-TW" altLang="en-US" sz="3000" dirty="0">
              <a:ea typeface="微軟正黑體" panose="020B0604030504040204" pitchFamily="34" charset="-120"/>
            </a:endParaRPr>
          </a:p>
        </p:txBody>
      </p:sp>
      <p:pic>
        <p:nvPicPr>
          <p:cNvPr id="21" name="圖片 20">
            <a:extLst>
              <a:ext uri="{FF2B5EF4-FFF2-40B4-BE49-F238E27FC236}">
                <a16:creationId xmlns:a16="http://schemas.microsoft.com/office/drawing/2014/main" id="{F9F3B602-341B-71B7-5B1C-C291289A355B}"/>
              </a:ext>
            </a:extLst>
          </p:cNvPr>
          <p:cNvPicPr>
            <a:picLocks noChangeAspect="1"/>
          </p:cNvPicPr>
          <p:nvPr/>
        </p:nvPicPr>
        <p:blipFill>
          <a:blip r:embed="rId3"/>
          <a:stretch>
            <a:fillRect/>
          </a:stretch>
        </p:blipFill>
        <p:spPr>
          <a:xfrm>
            <a:off x="6377812" y="6481512"/>
            <a:ext cx="1714739" cy="285790"/>
          </a:xfrm>
          <a:prstGeom prst="rect">
            <a:avLst/>
          </a:prstGeom>
        </p:spPr>
      </p:pic>
      <p:pic>
        <p:nvPicPr>
          <p:cNvPr id="8" name="圖片 7">
            <a:extLst>
              <a:ext uri="{FF2B5EF4-FFF2-40B4-BE49-F238E27FC236}">
                <a16:creationId xmlns:a16="http://schemas.microsoft.com/office/drawing/2014/main" id="{79108877-0853-E468-7E50-05D74D7B5016}"/>
              </a:ext>
            </a:extLst>
          </p:cNvPr>
          <p:cNvPicPr>
            <a:picLocks noChangeAspect="1"/>
          </p:cNvPicPr>
          <p:nvPr/>
        </p:nvPicPr>
        <p:blipFill>
          <a:blip r:embed="rId4"/>
          <a:stretch>
            <a:fillRect/>
          </a:stretch>
        </p:blipFill>
        <p:spPr>
          <a:xfrm>
            <a:off x="578733" y="2677386"/>
            <a:ext cx="6656449" cy="1728000"/>
          </a:xfrm>
          <a:prstGeom prst="rect">
            <a:avLst/>
          </a:prstGeom>
          <a:noFill/>
          <a:ln w="3175">
            <a:solidFill>
              <a:schemeClr val="tx1"/>
            </a:solidFill>
          </a:ln>
        </p:spPr>
      </p:pic>
      <p:pic>
        <p:nvPicPr>
          <p:cNvPr id="10" name="圖片 9">
            <a:extLst>
              <a:ext uri="{FF2B5EF4-FFF2-40B4-BE49-F238E27FC236}">
                <a16:creationId xmlns:a16="http://schemas.microsoft.com/office/drawing/2014/main" id="{891D51DC-A8E0-BFF9-E99D-1BCCA31BDD2F}"/>
              </a:ext>
            </a:extLst>
          </p:cNvPr>
          <p:cNvPicPr>
            <a:picLocks noChangeAspect="1"/>
          </p:cNvPicPr>
          <p:nvPr/>
        </p:nvPicPr>
        <p:blipFill>
          <a:blip r:embed="rId5"/>
          <a:stretch>
            <a:fillRect/>
          </a:stretch>
        </p:blipFill>
        <p:spPr>
          <a:xfrm>
            <a:off x="578733" y="5039302"/>
            <a:ext cx="5677715" cy="1728000"/>
          </a:xfrm>
          <a:prstGeom prst="rect">
            <a:avLst/>
          </a:prstGeom>
          <a:noFill/>
          <a:ln w="3175">
            <a:solidFill>
              <a:schemeClr val="tx1"/>
            </a:solidFill>
          </a:ln>
        </p:spPr>
      </p:pic>
      <p:pic>
        <p:nvPicPr>
          <p:cNvPr id="14" name="圖片 13">
            <a:extLst>
              <a:ext uri="{FF2B5EF4-FFF2-40B4-BE49-F238E27FC236}">
                <a16:creationId xmlns:a16="http://schemas.microsoft.com/office/drawing/2014/main" id="{9976BA69-884B-C125-8142-58D1B34148BB}"/>
              </a:ext>
            </a:extLst>
          </p:cNvPr>
          <p:cNvPicPr>
            <a:picLocks noChangeAspect="1"/>
          </p:cNvPicPr>
          <p:nvPr/>
        </p:nvPicPr>
        <p:blipFill>
          <a:blip r:embed="rId6"/>
          <a:stretch>
            <a:fillRect/>
          </a:stretch>
        </p:blipFill>
        <p:spPr>
          <a:xfrm>
            <a:off x="7318568" y="4116148"/>
            <a:ext cx="1781424" cy="304843"/>
          </a:xfrm>
          <a:prstGeom prst="rect">
            <a:avLst/>
          </a:prstGeom>
        </p:spPr>
      </p:pic>
    </p:spTree>
    <p:extLst>
      <p:ext uri="{BB962C8B-B14F-4D97-AF65-F5344CB8AC3E}">
        <p14:creationId xmlns:p14="http://schemas.microsoft.com/office/powerpoint/2010/main" val="1255359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sz="4000" dirty="0">
                <a:latin typeface="微軟正黑體" panose="020B0604030504040204" pitchFamily="34" charset="-120"/>
                <a:ea typeface="微軟正黑體" panose="020B0604030504040204" pitchFamily="34" charset="-120"/>
              </a:rPr>
              <a:t>Visualization </a:t>
            </a:r>
            <a:r>
              <a:rPr lang="zh-TW" altLang="en-US" sz="4000" dirty="0">
                <a:latin typeface="微軟正黑體" panose="020B0604030504040204" pitchFamily="34" charset="-120"/>
                <a:ea typeface="微軟正黑體" panose="020B0604030504040204" pitchFamily="34" charset="-120"/>
              </a:rPr>
              <a:t>視覺化</a:t>
            </a:r>
            <a:endParaRPr lang="zh-TW" altLang="en-US" dirty="0">
              <a:latin typeface="微軟正黑體" panose="020B0604030504040204" pitchFamily="34" charset="-120"/>
              <a:ea typeface="微軟正黑體" panose="020B0604030504040204" pitchFamily="34" charset="-120"/>
            </a:endParaRP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3" y="2043470"/>
            <a:ext cx="11144343" cy="2289900"/>
          </a:xfrm>
        </p:spPr>
        <p:txBody>
          <a:bodyPr>
            <a:noAutofit/>
          </a:bodyPr>
          <a:lstStyle/>
          <a:p>
            <a:pPr>
              <a:lnSpc>
                <a:spcPct val="130000"/>
              </a:lnSpc>
            </a:pPr>
            <a:r>
              <a:rPr lang="zh-TW" altLang="en-US" sz="3000" dirty="0">
                <a:ea typeface="微軟正黑體" panose="020B0604030504040204" pitchFamily="34" charset="-120"/>
              </a:rPr>
              <a:t>隱藏層 </a:t>
            </a:r>
            <a:r>
              <a:rPr lang="en-US" altLang="zh-TW" sz="3000" dirty="0">
                <a:ea typeface="微軟正黑體" panose="020B0604030504040204" pitchFamily="34" charset="-120"/>
              </a:rPr>
              <a:t>Hidden Neuron</a:t>
            </a:r>
            <a:br>
              <a:rPr lang="en-US" altLang="zh-TW" sz="3000" dirty="0">
                <a:ea typeface="微軟正黑體" panose="020B0604030504040204" pitchFamily="34" charset="-120"/>
              </a:rPr>
            </a:br>
            <a:r>
              <a:rPr lang="zh-TW" altLang="en-US" sz="3000" dirty="0">
                <a:ea typeface="微軟正黑體" panose="020B0604030504040204" pitchFamily="34" charset="-120"/>
              </a:rPr>
              <a:t>*</a:t>
            </a:r>
            <a:r>
              <a:rPr lang="en-US" altLang="zh-TW" sz="3000" dirty="0">
                <a:ea typeface="微軟正黑體" panose="020B0604030504040204" pitchFamily="34" charset="-120"/>
              </a:rPr>
              <a:t>Weight</a:t>
            </a:r>
            <a:r>
              <a:rPr lang="zh-TW" altLang="en-US" sz="3000" dirty="0">
                <a:ea typeface="微軟正黑體" panose="020B0604030504040204" pitchFamily="34" charset="-120"/>
              </a:rPr>
              <a:t>權重 </a:t>
            </a:r>
            <a:br>
              <a:rPr lang="en-US" altLang="zh-TW" sz="3000" dirty="0">
                <a:ea typeface="微軟正黑體" panose="020B0604030504040204" pitchFamily="34" charset="-120"/>
              </a:rPr>
            </a:br>
            <a:r>
              <a:rPr lang="en-US" altLang="zh-TW" sz="3000" dirty="0">
                <a:ea typeface="微軟正黑體" panose="020B0604030504040204" pitchFamily="34" charset="-120"/>
              </a:rPr>
              <a:t>=</a:t>
            </a:r>
            <a:r>
              <a:rPr lang="zh-TW" altLang="en-US" sz="3000" dirty="0">
                <a:ea typeface="微軟正黑體" panose="020B0604030504040204" pitchFamily="34" charset="-120"/>
              </a:rPr>
              <a:t> </a:t>
            </a:r>
            <a:r>
              <a:rPr lang="en-US" altLang="zh-TW" sz="3000" dirty="0">
                <a:ea typeface="微軟正黑體" panose="020B0604030504040204" pitchFamily="34" charset="-120"/>
              </a:rPr>
              <a:t>Output Neuron</a:t>
            </a:r>
            <a:endParaRPr lang="zh-TW" altLang="en-US" sz="3000" dirty="0">
              <a:ea typeface="微軟正黑體" panose="020B0604030504040204" pitchFamily="34" charset="-120"/>
            </a:endParaRP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28</a:t>
            </a:fld>
            <a:endParaRPr lang="en-US" dirty="0"/>
          </a:p>
        </p:txBody>
      </p:sp>
      <p:sp>
        <p:nvSpPr>
          <p:cNvPr id="13" name="內容版面配置區 3">
            <a:extLst>
              <a:ext uri="{FF2B5EF4-FFF2-40B4-BE49-F238E27FC236}">
                <a16:creationId xmlns:a16="http://schemas.microsoft.com/office/drawing/2014/main" id="{205A1DC2-D190-CB7D-B258-5E5404EC33F3}"/>
              </a:ext>
            </a:extLst>
          </p:cNvPr>
          <p:cNvSpPr txBox="1">
            <a:spLocks/>
          </p:cNvSpPr>
          <p:nvPr/>
        </p:nvSpPr>
        <p:spPr>
          <a:xfrm>
            <a:off x="578733" y="4436597"/>
            <a:ext cx="7961762" cy="665127"/>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zh-TW" altLang="en-US" sz="3000" dirty="0">
                <a:ea typeface="微軟正黑體" panose="020B0604030504040204" pitchFamily="34" charset="-120"/>
              </a:rPr>
              <a:t>經過激活函數</a:t>
            </a:r>
            <a:r>
              <a:rPr lang="en-US" altLang="zh-TW" sz="3000" dirty="0">
                <a:ea typeface="微軟正黑體" panose="020B0604030504040204" pitchFamily="34" charset="-120"/>
              </a:rPr>
              <a:t>Sigmoid</a:t>
            </a:r>
            <a:r>
              <a:rPr lang="zh-TW" altLang="en-US" sz="3000" dirty="0">
                <a:ea typeface="微軟正黑體" panose="020B0604030504040204" pitchFamily="34" charset="-120"/>
              </a:rPr>
              <a:t>後</a:t>
            </a:r>
          </a:p>
        </p:txBody>
      </p:sp>
      <p:pic>
        <p:nvPicPr>
          <p:cNvPr id="10" name="圖片 9">
            <a:extLst>
              <a:ext uri="{FF2B5EF4-FFF2-40B4-BE49-F238E27FC236}">
                <a16:creationId xmlns:a16="http://schemas.microsoft.com/office/drawing/2014/main" id="{C8A0C0BD-D6F7-98F0-403D-7B2F0EB5301E}"/>
              </a:ext>
            </a:extLst>
          </p:cNvPr>
          <p:cNvPicPr>
            <a:picLocks noChangeAspect="1"/>
          </p:cNvPicPr>
          <p:nvPr/>
        </p:nvPicPr>
        <p:blipFill>
          <a:blip r:embed="rId3"/>
          <a:stretch>
            <a:fillRect/>
          </a:stretch>
        </p:blipFill>
        <p:spPr>
          <a:xfrm>
            <a:off x="8156283" y="4048225"/>
            <a:ext cx="1686160" cy="323895"/>
          </a:xfrm>
          <a:prstGeom prst="rect">
            <a:avLst/>
          </a:prstGeom>
        </p:spPr>
      </p:pic>
      <p:pic>
        <p:nvPicPr>
          <p:cNvPr id="14" name="圖片 13">
            <a:extLst>
              <a:ext uri="{FF2B5EF4-FFF2-40B4-BE49-F238E27FC236}">
                <a16:creationId xmlns:a16="http://schemas.microsoft.com/office/drawing/2014/main" id="{86821930-ECDA-72E3-81B3-73B81506479D}"/>
              </a:ext>
            </a:extLst>
          </p:cNvPr>
          <p:cNvPicPr>
            <a:picLocks noChangeAspect="1"/>
          </p:cNvPicPr>
          <p:nvPr/>
        </p:nvPicPr>
        <p:blipFill>
          <a:blip r:embed="rId4"/>
          <a:stretch>
            <a:fillRect/>
          </a:stretch>
        </p:blipFill>
        <p:spPr>
          <a:xfrm>
            <a:off x="5281013" y="4495761"/>
            <a:ext cx="2813250" cy="2232000"/>
          </a:xfrm>
          <a:prstGeom prst="rect">
            <a:avLst/>
          </a:prstGeom>
          <a:noFill/>
          <a:ln w="3175">
            <a:solidFill>
              <a:schemeClr val="tx1"/>
            </a:solidFill>
          </a:ln>
        </p:spPr>
      </p:pic>
      <p:pic>
        <p:nvPicPr>
          <p:cNvPr id="15" name="圖片 14">
            <a:extLst>
              <a:ext uri="{FF2B5EF4-FFF2-40B4-BE49-F238E27FC236}">
                <a16:creationId xmlns:a16="http://schemas.microsoft.com/office/drawing/2014/main" id="{EF199EEC-1239-A591-FC75-01FB80C6DE7F}"/>
              </a:ext>
            </a:extLst>
          </p:cNvPr>
          <p:cNvPicPr>
            <a:picLocks noChangeAspect="1"/>
          </p:cNvPicPr>
          <p:nvPr/>
        </p:nvPicPr>
        <p:blipFill>
          <a:blip r:embed="rId3"/>
          <a:stretch>
            <a:fillRect/>
          </a:stretch>
        </p:blipFill>
        <p:spPr>
          <a:xfrm>
            <a:off x="8156283" y="6394421"/>
            <a:ext cx="1686160" cy="323895"/>
          </a:xfrm>
          <a:prstGeom prst="rect">
            <a:avLst/>
          </a:prstGeom>
        </p:spPr>
      </p:pic>
      <p:pic>
        <p:nvPicPr>
          <p:cNvPr id="9" name="圖片 8">
            <a:extLst>
              <a:ext uri="{FF2B5EF4-FFF2-40B4-BE49-F238E27FC236}">
                <a16:creationId xmlns:a16="http://schemas.microsoft.com/office/drawing/2014/main" id="{CC93F090-F5E9-A3AC-3293-E1D921F47F71}"/>
              </a:ext>
            </a:extLst>
          </p:cNvPr>
          <p:cNvPicPr>
            <a:picLocks noChangeAspect="1"/>
          </p:cNvPicPr>
          <p:nvPr/>
        </p:nvPicPr>
        <p:blipFill>
          <a:blip r:embed="rId5"/>
          <a:stretch>
            <a:fillRect/>
          </a:stretch>
        </p:blipFill>
        <p:spPr>
          <a:xfrm>
            <a:off x="5281013" y="2072420"/>
            <a:ext cx="2788042" cy="2232000"/>
          </a:xfrm>
          <a:prstGeom prst="rect">
            <a:avLst/>
          </a:prstGeom>
          <a:noFill/>
          <a:ln w="3175">
            <a:solidFill>
              <a:schemeClr val="tx1"/>
            </a:solidFill>
          </a:ln>
        </p:spPr>
      </p:pic>
    </p:spTree>
    <p:extLst>
      <p:ext uri="{BB962C8B-B14F-4D97-AF65-F5344CB8AC3E}">
        <p14:creationId xmlns:p14="http://schemas.microsoft.com/office/powerpoint/2010/main" val="22416383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13">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8" name="Freeform: Shape 15">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9" name="Freeform: Shape 17">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altLang="zh-TW" dirty="0">
                <a:ea typeface="微軟正黑體" panose="020B0604030504040204" pitchFamily="34" charset="-120"/>
              </a:rPr>
              <a:t>Visualization </a:t>
            </a:r>
            <a:br>
              <a:rPr lang="en-US" altLang="zh-TW" dirty="0">
                <a:ea typeface="微軟正黑體" panose="020B0604030504040204" pitchFamily="34" charset="-120"/>
              </a:rPr>
            </a:br>
            <a:r>
              <a:rPr lang="zh-TW" altLang="en-US" dirty="0">
                <a:ea typeface="微軟正黑體" panose="020B0604030504040204" pitchFamily="34" charset="-120"/>
              </a:rPr>
              <a:t>視覺化</a:t>
            </a:r>
          </a:p>
        </p:txBody>
      </p:sp>
      <p:sp>
        <p:nvSpPr>
          <p:cNvPr id="50" name="Rectangle 19">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Rectangle 2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內容版面配置區 3">
            <a:extLst>
              <a:ext uri="{FF2B5EF4-FFF2-40B4-BE49-F238E27FC236}">
                <a16:creationId xmlns:a16="http://schemas.microsoft.com/office/drawing/2014/main" id="{FC20AACE-08B9-E73D-8890-A0E548331295}"/>
              </a:ext>
            </a:extLst>
          </p:cNvPr>
          <p:cNvSpPr txBox="1">
            <a:spLocks/>
          </p:cNvSpPr>
          <p:nvPr/>
        </p:nvSpPr>
        <p:spPr>
          <a:xfrm>
            <a:off x="371094" y="2718054"/>
            <a:ext cx="3438906" cy="3207258"/>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zh-TW" altLang="en-US" sz="2000" dirty="0">
                <a:ea typeface="微軟正黑體" panose="020B0604030504040204" pitchFamily="34" charset="-120"/>
              </a:rPr>
              <a:t>尚未激活函數</a:t>
            </a:r>
            <a:r>
              <a:rPr lang="en-US" altLang="zh-TW" sz="2000" dirty="0">
                <a:ea typeface="微軟正黑體" panose="020B0604030504040204" pitchFamily="34" charset="-120"/>
              </a:rPr>
              <a:t>Sigmoid</a:t>
            </a:r>
            <a:r>
              <a:rPr lang="zh-TW" altLang="en-US" sz="2000" dirty="0">
                <a:ea typeface="微軟正黑體" panose="020B0604030504040204" pitchFamily="34" charset="-120"/>
              </a:rPr>
              <a:t>前</a:t>
            </a:r>
          </a:p>
        </p:txBody>
      </p:sp>
      <p:pic>
        <p:nvPicPr>
          <p:cNvPr id="7" name="內容版面配置區 6" descr="一張含有 圖表, 行, 繪圖, 文字 的圖片&#10;&#10;自動產生的描述">
            <a:extLst>
              <a:ext uri="{FF2B5EF4-FFF2-40B4-BE49-F238E27FC236}">
                <a16:creationId xmlns:a16="http://schemas.microsoft.com/office/drawing/2014/main" id="{C0A5D6D3-5FA0-9CFD-7AB9-C7F5D1BDF40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05046" y="411480"/>
            <a:ext cx="6120000" cy="6120000"/>
          </a:xfrm>
          <a:prstGeom prst="rect">
            <a:avLst/>
          </a:prstGeom>
        </p:spPr>
      </p:pic>
    </p:spTree>
    <p:extLst>
      <p:ext uri="{BB962C8B-B14F-4D97-AF65-F5344CB8AC3E}">
        <p14:creationId xmlns:p14="http://schemas.microsoft.com/office/powerpoint/2010/main" val="2567805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5A11EF8-E5DD-D807-D5D9-1791211B22D6}"/>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Outline </a:t>
            </a:r>
            <a:r>
              <a:rPr lang="zh-TW" altLang="en-US" dirty="0">
                <a:latin typeface="微軟正黑體" panose="020B0604030504040204" pitchFamily="34" charset="-120"/>
                <a:ea typeface="微軟正黑體" panose="020B0604030504040204" pitchFamily="34" charset="-120"/>
              </a:rPr>
              <a:t>大綱</a:t>
            </a:r>
          </a:p>
        </p:txBody>
      </p:sp>
      <p:sp>
        <p:nvSpPr>
          <p:cNvPr id="3" name="內容版面配置區 2">
            <a:extLst>
              <a:ext uri="{FF2B5EF4-FFF2-40B4-BE49-F238E27FC236}">
                <a16:creationId xmlns:a16="http://schemas.microsoft.com/office/drawing/2014/main" id="{5FF29A10-FEE3-EC5F-7C7F-6EA98E96C587}"/>
              </a:ext>
            </a:extLst>
          </p:cNvPr>
          <p:cNvSpPr>
            <a:spLocks noGrp="1"/>
          </p:cNvSpPr>
          <p:nvPr>
            <p:ph idx="1"/>
          </p:nvPr>
        </p:nvSpPr>
        <p:spPr>
          <a:xfrm>
            <a:off x="600074" y="2247899"/>
            <a:ext cx="11077576" cy="4181475"/>
          </a:xfrm>
        </p:spPr>
        <p:txBody>
          <a:bodyPr>
            <a:normAutofit/>
          </a:bodyPr>
          <a:lstStyle/>
          <a:p>
            <a:pPr marL="457200" indent="-457200">
              <a:buFont typeface="+mj-lt"/>
              <a:buAutoNum type="alphaUcPeriod"/>
            </a:pPr>
            <a:r>
              <a:rPr lang="zh-TW" altLang="en-US" sz="3000" dirty="0">
                <a:latin typeface="微軟正黑體" panose="020B0604030504040204" pitchFamily="34" charset="-120"/>
                <a:ea typeface="微軟正黑體" panose="020B0604030504040204" pitchFamily="34" charset="-120"/>
                <a:hlinkClick r:id="rId3" action="ppaction://hlinksldjump"/>
              </a:rPr>
              <a:t>特徵選取（</a:t>
            </a:r>
            <a:r>
              <a:rPr lang="en-US" altLang="zh-TW" sz="3000" dirty="0">
                <a:latin typeface="微軟正黑體" panose="020B0604030504040204" pitchFamily="34" charset="-120"/>
                <a:ea typeface="微軟正黑體" panose="020B0604030504040204" pitchFamily="34" charset="-120"/>
                <a:hlinkClick r:id="rId3" action="ppaction://hlinksldjump"/>
              </a:rPr>
              <a:t>Select Attribute</a:t>
            </a:r>
            <a:r>
              <a:rPr lang="zh-TW" altLang="en-US" sz="3000" dirty="0">
                <a:latin typeface="微軟正黑體" panose="020B0604030504040204" pitchFamily="34" charset="-120"/>
                <a:ea typeface="微軟正黑體" panose="020B0604030504040204" pitchFamily="34" charset="-120"/>
                <a:hlinkClick r:id="rId3" action="ppaction://hlinksldjump"/>
              </a:rPr>
              <a:t>）</a:t>
            </a:r>
            <a:endParaRPr lang="en-US" altLang="zh-TW" sz="3000" dirty="0">
              <a:latin typeface="微軟正黑體" panose="020B0604030504040204" pitchFamily="34" charset="-120"/>
              <a:ea typeface="微軟正黑體" panose="020B0604030504040204" pitchFamily="34" charset="-120"/>
            </a:endParaRPr>
          </a:p>
          <a:p>
            <a:pPr marL="457200" indent="-457200">
              <a:buFont typeface="+mj-lt"/>
              <a:buAutoNum type="alphaUcPeriod"/>
            </a:pPr>
            <a:r>
              <a:rPr lang="zh-TW" altLang="en-US" sz="3000" dirty="0">
                <a:latin typeface="微軟正黑體" panose="020B0604030504040204" pitchFamily="34" charset="-120"/>
                <a:ea typeface="微軟正黑體" panose="020B0604030504040204" pitchFamily="34" charset="-120"/>
                <a:hlinkClick r:id="rId4" action="ppaction://hlinksldjump"/>
              </a:rPr>
              <a:t>切分資料（</a:t>
            </a:r>
            <a:r>
              <a:rPr lang="en-US" altLang="zh-TW" sz="3000" dirty="0">
                <a:latin typeface="微軟正黑體" panose="020B0604030504040204" pitchFamily="34" charset="-120"/>
                <a:ea typeface="微軟正黑體" panose="020B0604030504040204" pitchFamily="34" charset="-120"/>
                <a:hlinkClick r:id="rId4" action="ppaction://hlinksldjump"/>
              </a:rPr>
              <a:t>Split Data</a:t>
            </a:r>
            <a:r>
              <a:rPr lang="zh-TW" altLang="en-US" sz="3000" dirty="0">
                <a:latin typeface="微軟正黑體" panose="020B0604030504040204" pitchFamily="34" charset="-120"/>
                <a:ea typeface="微軟正黑體" panose="020B0604030504040204" pitchFamily="34" charset="-120"/>
                <a:hlinkClick r:id="rId4" action="ppaction://hlinksldjump"/>
              </a:rPr>
              <a:t>）</a:t>
            </a:r>
            <a:endParaRPr lang="en-US" altLang="zh-TW" sz="3000" dirty="0">
              <a:latin typeface="微軟正黑體" panose="020B0604030504040204" pitchFamily="34" charset="-120"/>
              <a:ea typeface="微軟正黑體" panose="020B0604030504040204" pitchFamily="34" charset="-120"/>
            </a:endParaRPr>
          </a:p>
          <a:p>
            <a:pPr marL="457200" indent="-457200">
              <a:buFont typeface="+mj-lt"/>
              <a:buAutoNum type="alphaUcPeriod"/>
            </a:pPr>
            <a:r>
              <a:rPr lang="en-US" altLang="zh-TW" sz="3000" dirty="0">
                <a:latin typeface="微軟正黑體" panose="020B0604030504040204" pitchFamily="34" charset="-120"/>
                <a:ea typeface="微軟正黑體" panose="020B0604030504040204" pitchFamily="34" charset="-120"/>
                <a:hlinkClick r:id="rId5" action="ppaction://hlinksldjump"/>
              </a:rPr>
              <a:t>MLP</a:t>
            </a:r>
            <a:r>
              <a:rPr lang="zh-TW" altLang="en-US" sz="3000" dirty="0">
                <a:latin typeface="微軟正黑體" panose="020B0604030504040204" pitchFamily="34" charset="-120"/>
                <a:ea typeface="微軟正黑體" panose="020B0604030504040204" pitchFamily="34" charset="-120"/>
                <a:hlinkClick r:id="rId5" action="ppaction://hlinksldjump"/>
              </a:rPr>
              <a:t>分類器</a:t>
            </a:r>
            <a:endParaRPr lang="en-US" altLang="zh-TW" sz="3000" dirty="0">
              <a:latin typeface="微軟正黑體" panose="020B0604030504040204" pitchFamily="34" charset="-120"/>
              <a:ea typeface="微軟正黑體" panose="020B0604030504040204" pitchFamily="34" charset="-120"/>
            </a:endParaRPr>
          </a:p>
          <a:p>
            <a:pPr marL="457200" indent="-457200">
              <a:buFont typeface="+mj-lt"/>
              <a:buAutoNum type="alphaUcPeriod"/>
            </a:pPr>
            <a:r>
              <a:rPr lang="zh-TW" altLang="en-US" sz="3000" dirty="0">
                <a:latin typeface="微軟正黑體" panose="020B0604030504040204" pitchFamily="34" charset="-120"/>
                <a:ea typeface="微軟正黑體" panose="020B0604030504040204" pitchFamily="34" charset="-120"/>
                <a:hlinkClick r:id="rId6" action="ppaction://hlinksldjump"/>
              </a:rPr>
              <a:t>評估模型</a:t>
            </a:r>
            <a:endParaRPr lang="zh-TW" altLang="en-US" sz="3000" dirty="0">
              <a:latin typeface="微軟正黑體" panose="020B0604030504040204" pitchFamily="34" charset="-120"/>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55F2E846-C350-C0E0-FA14-C0ABC28736BB}"/>
              </a:ext>
            </a:extLst>
          </p:cNvPr>
          <p:cNvSpPr>
            <a:spLocks noGrp="1"/>
          </p:cNvSpPr>
          <p:nvPr>
            <p:ph type="sldNum" sz="quarter" idx="12"/>
          </p:nvPr>
        </p:nvSpPr>
        <p:spPr/>
        <p:txBody>
          <a:bodyPr/>
          <a:lstStyle/>
          <a:p>
            <a:fld id="{B2DC25EE-239B-4C5F-AAD1-255A7D5F1EE2}" type="slidenum">
              <a:rPr lang="en-US" smtClean="0"/>
              <a:t>3</a:t>
            </a:fld>
            <a:endParaRPr lang="en-US" dirty="0"/>
          </a:p>
        </p:txBody>
      </p:sp>
      <p:sp>
        <p:nvSpPr>
          <p:cNvPr id="5" name="頁尾版面配置區 4">
            <a:extLst>
              <a:ext uri="{FF2B5EF4-FFF2-40B4-BE49-F238E27FC236}">
                <a16:creationId xmlns:a16="http://schemas.microsoft.com/office/drawing/2014/main" id="{9FC0D814-7985-EF2B-0AA8-6DFD385B64F8}"/>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Tree>
    <p:extLst>
      <p:ext uri="{BB962C8B-B14F-4D97-AF65-F5344CB8AC3E}">
        <p14:creationId xmlns:p14="http://schemas.microsoft.com/office/powerpoint/2010/main" val="21843330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sz="4000" dirty="0">
                <a:latin typeface="微軟正黑體" panose="020B0604030504040204" pitchFamily="34" charset="-120"/>
                <a:ea typeface="微軟正黑體" panose="020B0604030504040204" pitchFamily="34" charset="-120"/>
              </a:rPr>
              <a:t>Visualization </a:t>
            </a:r>
            <a:r>
              <a:rPr lang="zh-TW" altLang="en-US" sz="4000" dirty="0">
                <a:latin typeface="微軟正黑體" panose="020B0604030504040204" pitchFamily="34" charset="-120"/>
                <a:ea typeface="微軟正黑體" panose="020B0604030504040204" pitchFamily="34" charset="-120"/>
              </a:rPr>
              <a:t>視覺化</a:t>
            </a:r>
            <a:endParaRPr lang="zh-TW" altLang="en-US" dirty="0">
              <a:latin typeface="微軟正黑體" panose="020B0604030504040204" pitchFamily="34" charset="-120"/>
              <a:ea typeface="微軟正黑體" panose="020B0604030504040204" pitchFamily="34" charset="-120"/>
            </a:endParaRPr>
          </a:p>
        </p:txBody>
      </p:sp>
      <p:sp>
        <p:nvSpPr>
          <p:cNvPr id="13" name="內容版面配置區 3">
            <a:extLst>
              <a:ext uri="{FF2B5EF4-FFF2-40B4-BE49-F238E27FC236}">
                <a16:creationId xmlns:a16="http://schemas.microsoft.com/office/drawing/2014/main" id="{205A1DC2-D190-CB7D-B258-5E5404EC33F3}"/>
              </a:ext>
            </a:extLst>
          </p:cNvPr>
          <p:cNvSpPr txBox="1">
            <a:spLocks/>
          </p:cNvSpPr>
          <p:nvPr/>
        </p:nvSpPr>
        <p:spPr>
          <a:xfrm>
            <a:off x="578734" y="2102391"/>
            <a:ext cx="4530969" cy="665127"/>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None/>
            </a:pPr>
            <a:r>
              <a:rPr lang="zh-TW" altLang="en-US" sz="3000" dirty="0">
                <a:ea typeface="微軟正黑體" panose="020B0604030504040204" pitchFamily="34" charset="-120"/>
              </a:rPr>
              <a:t>尚未激活函數</a:t>
            </a:r>
            <a:r>
              <a:rPr lang="en-US" altLang="zh-TW" sz="3000" dirty="0">
                <a:ea typeface="微軟正黑體" panose="020B0604030504040204" pitchFamily="34" charset="-120"/>
              </a:rPr>
              <a:t>Sigmoid</a:t>
            </a:r>
            <a:r>
              <a:rPr lang="zh-TW" altLang="en-US" sz="3000" dirty="0">
                <a:ea typeface="微軟正黑體" panose="020B0604030504040204" pitchFamily="34" charset="-120"/>
              </a:rPr>
              <a:t>前</a:t>
            </a:r>
          </a:p>
        </p:txBody>
      </p:sp>
      <p:pic>
        <p:nvPicPr>
          <p:cNvPr id="6" name="內容版面配置區 5" descr="一張含有 圖表, 行, 繪圖, 文字 的圖片&#10;&#10;自動產生的描述">
            <a:extLst>
              <a:ext uri="{FF2B5EF4-FFF2-40B4-BE49-F238E27FC236}">
                <a16:creationId xmlns:a16="http://schemas.microsoft.com/office/drawing/2014/main" id="{ACD45F1F-AF24-0D6B-7EA5-5FCE6CE0349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8734" y="2711220"/>
            <a:ext cx="4071987" cy="4068000"/>
          </a:xfrm>
        </p:spPr>
      </p:pic>
      <p:pic>
        <p:nvPicPr>
          <p:cNvPr id="8" name="圖片 7">
            <a:extLst>
              <a:ext uri="{FF2B5EF4-FFF2-40B4-BE49-F238E27FC236}">
                <a16:creationId xmlns:a16="http://schemas.microsoft.com/office/drawing/2014/main" id="{23C7E995-7986-A131-E574-4AEC697A7D5A}"/>
              </a:ext>
            </a:extLst>
          </p:cNvPr>
          <p:cNvPicPr>
            <a:picLocks noChangeAspect="1"/>
          </p:cNvPicPr>
          <p:nvPr/>
        </p:nvPicPr>
        <p:blipFill>
          <a:blip r:embed="rId4"/>
          <a:stretch>
            <a:fillRect/>
          </a:stretch>
        </p:blipFill>
        <p:spPr>
          <a:xfrm>
            <a:off x="5232162" y="2437361"/>
            <a:ext cx="6840000" cy="1240220"/>
          </a:xfrm>
          <a:prstGeom prst="rect">
            <a:avLst/>
          </a:prstGeom>
          <a:noFill/>
          <a:ln w="3175">
            <a:solidFill>
              <a:schemeClr val="tx1"/>
            </a:solidFill>
          </a:ln>
        </p:spPr>
      </p:pic>
      <p:pic>
        <p:nvPicPr>
          <p:cNvPr id="10" name="圖片 9">
            <a:extLst>
              <a:ext uri="{FF2B5EF4-FFF2-40B4-BE49-F238E27FC236}">
                <a16:creationId xmlns:a16="http://schemas.microsoft.com/office/drawing/2014/main" id="{5A1C804C-24FD-45F2-D4D7-0DB794EE2FCE}"/>
              </a:ext>
            </a:extLst>
          </p:cNvPr>
          <p:cNvPicPr>
            <a:picLocks noChangeAspect="1"/>
          </p:cNvPicPr>
          <p:nvPr/>
        </p:nvPicPr>
        <p:blipFill>
          <a:blip r:embed="rId5"/>
          <a:stretch>
            <a:fillRect/>
          </a:stretch>
        </p:blipFill>
        <p:spPr>
          <a:xfrm>
            <a:off x="5232162" y="4064623"/>
            <a:ext cx="6840000" cy="1211250"/>
          </a:xfrm>
          <a:prstGeom prst="rect">
            <a:avLst/>
          </a:prstGeom>
          <a:noFill/>
          <a:ln w="3175">
            <a:solidFill>
              <a:schemeClr val="tx1"/>
            </a:solidFill>
          </a:ln>
        </p:spPr>
      </p:pic>
      <p:pic>
        <p:nvPicPr>
          <p:cNvPr id="12" name="圖片 11">
            <a:extLst>
              <a:ext uri="{FF2B5EF4-FFF2-40B4-BE49-F238E27FC236}">
                <a16:creationId xmlns:a16="http://schemas.microsoft.com/office/drawing/2014/main" id="{7D2B2D4B-6E8A-1841-84D2-A5019911EA9C}"/>
              </a:ext>
            </a:extLst>
          </p:cNvPr>
          <p:cNvPicPr>
            <a:picLocks noChangeAspect="1"/>
          </p:cNvPicPr>
          <p:nvPr/>
        </p:nvPicPr>
        <p:blipFill>
          <a:blip r:embed="rId6"/>
          <a:stretch>
            <a:fillRect/>
          </a:stretch>
        </p:blipFill>
        <p:spPr>
          <a:xfrm>
            <a:off x="5232162" y="5559500"/>
            <a:ext cx="6840000" cy="1219720"/>
          </a:xfrm>
          <a:prstGeom prst="rect">
            <a:avLst/>
          </a:prstGeom>
          <a:noFill/>
          <a:ln w="3175">
            <a:solidFill>
              <a:schemeClr val="tx1"/>
            </a:solidFill>
          </a:ln>
        </p:spPr>
      </p:pic>
      <p:sp>
        <p:nvSpPr>
          <p:cNvPr id="14" name="文字方塊 13">
            <a:extLst>
              <a:ext uri="{FF2B5EF4-FFF2-40B4-BE49-F238E27FC236}">
                <a16:creationId xmlns:a16="http://schemas.microsoft.com/office/drawing/2014/main" id="{E22FAE00-027F-E76D-DEDF-D8FD62C82237}"/>
              </a:ext>
            </a:extLst>
          </p:cNvPr>
          <p:cNvSpPr txBox="1"/>
          <p:nvPr/>
        </p:nvSpPr>
        <p:spPr>
          <a:xfrm>
            <a:off x="10280464" y="2045437"/>
            <a:ext cx="1791698" cy="400110"/>
          </a:xfrm>
          <a:prstGeom prst="rect">
            <a:avLst/>
          </a:prstGeom>
          <a:noFill/>
        </p:spPr>
        <p:txBody>
          <a:bodyPr wrap="square">
            <a:spAutoFit/>
          </a:bodyPr>
          <a:lstStyle/>
          <a:p>
            <a:pPr algn="r"/>
            <a:r>
              <a:rPr lang="en-US" altLang="zh-TW" sz="2000" dirty="0" err="1">
                <a:latin typeface="微軟正黑體" panose="020B0604030504040204" pitchFamily="34" charset="-120"/>
                <a:ea typeface="微軟正黑體" panose="020B0604030504040204" pitchFamily="34" charset="-120"/>
              </a:rPr>
              <a:t>Setosa</a:t>
            </a:r>
            <a:endParaRPr lang="en-US" altLang="zh-TW" sz="2000" dirty="0">
              <a:latin typeface="微軟正黑體" panose="020B0604030504040204" pitchFamily="34" charset="-120"/>
              <a:ea typeface="微軟正黑體" panose="020B0604030504040204" pitchFamily="34" charset="-120"/>
            </a:endParaRPr>
          </a:p>
        </p:txBody>
      </p:sp>
      <p:sp>
        <p:nvSpPr>
          <p:cNvPr id="15" name="文字方塊 14">
            <a:extLst>
              <a:ext uri="{FF2B5EF4-FFF2-40B4-BE49-F238E27FC236}">
                <a16:creationId xmlns:a16="http://schemas.microsoft.com/office/drawing/2014/main" id="{2E34254A-78B8-1FED-7451-4860976D05C1}"/>
              </a:ext>
            </a:extLst>
          </p:cNvPr>
          <p:cNvSpPr txBox="1"/>
          <p:nvPr/>
        </p:nvSpPr>
        <p:spPr>
          <a:xfrm>
            <a:off x="10264438" y="3690549"/>
            <a:ext cx="1791698" cy="400110"/>
          </a:xfrm>
          <a:prstGeom prst="rect">
            <a:avLst/>
          </a:prstGeom>
          <a:noFill/>
        </p:spPr>
        <p:txBody>
          <a:bodyPr wrap="square">
            <a:spAutoFit/>
          </a:bodyPr>
          <a:lstStyle/>
          <a:p>
            <a:pPr algn="r"/>
            <a:r>
              <a:rPr lang="en-US" altLang="zh-TW" sz="2000" dirty="0">
                <a:latin typeface="微軟正黑體" panose="020B0604030504040204" pitchFamily="34" charset="-120"/>
                <a:ea typeface="微軟正黑體" panose="020B0604030504040204" pitchFamily="34" charset="-120"/>
              </a:rPr>
              <a:t>Versicolor</a:t>
            </a:r>
          </a:p>
        </p:txBody>
      </p:sp>
      <p:sp>
        <p:nvSpPr>
          <p:cNvPr id="16" name="文字方塊 15">
            <a:extLst>
              <a:ext uri="{FF2B5EF4-FFF2-40B4-BE49-F238E27FC236}">
                <a16:creationId xmlns:a16="http://schemas.microsoft.com/office/drawing/2014/main" id="{76D9D076-DE57-C924-1D96-9259F0A0AD46}"/>
              </a:ext>
            </a:extLst>
          </p:cNvPr>
          <p:cNvSpPr txBox="1"/>
          <p:nvPr/>
        </p:nvSpPr>
        <p:spPr>
          <a:xfrm>
            <a:off x="10264438" y="5223801"/>
            <a:ext cx="1791698" cy="400110"/>
          </a:xfrm>
          <a:prstGeom prst="rect">
            <a:avLst/>
          </a:prstGeom>
          <a:noFill/>
        </p:spPr>
        <p:txBody>
          <a:bodyPr wrap="square">
            <a:spAutoFit/>
          </a:bodyPr>
          <a:lstStyle/>
          <a:p>
            <a:pPr algn="r"/>
            <a:r>
              <a:rPr lang="en-US" altLang="zh-TW" sz="2000" dirty="0">
                <a:latin typeface="微軟正黑體" panose="020B0604030504040204" pitchFamily="34" charset="-120"/>
                <a:ea typeface="微軟正黑體" panose="020B0604030504040204" pitchFamily="34" charset="-120"/>
              </a:rPr>
              <a:t>Virginica</a:t>
            </a:r>
          </a:p>
        </p:txBody>
      </p:sp>
    </p:spTree>
    <p:extLst>
      <p:ext uri="{BB962C8B-B14F-4D97-AF65-F5344CB8AC3E}">
        <p14:creationId xmlns:p14="http://schemas.microsoft.com/office/powerpoint/2010/main" val="35716693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altLang="zh-TW" dirty="0">
                <a:ea typeface="微軟正黑體" panose="020B0604030504040204" pitchFamily="34" charset="-120"/>
              </a:rPr>
              <a:t>Visualization </a:t>
            </a:r>
            <a:br>
              <a:rPr lang="en-US" altLang="zh-TW" dirty="0">
                <a:ea typeface="微軟正黑體" panose="020B0604030504040204" pitchFamily="34" charset="-120"/>
              </a:rPr>
            </a:br>
            <a:r>
              <a:rPr lang="zh-TW" altLang="en-US" dirty="0">
                <a:ea typeface="微軟正黑體" panose="020B0604030504040204" pitchFamily="34" charset="-120"/>
              </a:rPr>
              <a:t>視覺化</a:t>
            </a:r>
          </a:p>
        </p:txBody>
      </p:sp>
      <p:sp>
        <p:nvSpPr>
          <p:cNvPr id="18" name="Rectangle 17">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內容版面配置區 3">
            <a:extLst>
              <a:ext uri="{FF2B5EF4-FFF2-40B4-BE49-F238E27FC236}">
                <a16:creationId xmlns:a16="http://schemas.microsoft.com/office/drawing/2014/main" id="{A4148D6A-9F76-5BE0-E48D-AE47CA62B20D}"/>
              </a:ext>
            </a:extLst>
          </p:cNvPr>
          <p:cNvSpPr txBox="1">
            <a:spLocks/>
          </p:cNvSpPr>
          <p:nvPr/>
        </p:nvSpPr>
        <p:spPr>
          <a:xfrm>
            <a:off x="371094" y="2718054"/>
            <a:ext cx="3438906" cy="3207258"/>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zh-TW" altLang="en-US" sz="2000" dirty="0">
                <a:ea typeface="微軟正黑體" panose="020B0604030504040204" pitchFamily="34" charset="-120"/>
              </a:rPr>
              <a:t>經過激活函數</a:t>
            </a:r>
            <a:r>
              <a:rPr lang="en-US" altLang="zh-TW" sz="2000" dirty="0">
                <a:ea typeface="微軟正黑體" panose="020B0604030504040204" pitchFamily="34" charset="-120"/>
              </a:rPr>
              <a:t>Sigmoid</a:t>
            </a:r>
            <a:r>
              <a:rPr lang="zh-TW" altLang="en-US" sz="2000" dirty="0">
                <a:ea typeface="微軟正黑體" panose="020B0604030504040204" pitchFamily="34" charset="-120"/>
              </a:rPr>
              <a:t>後</a:t>
            </a:r>
          </a:p>
        </p:txBody>
      </p:sp>
      <p:pic>
        <p:nvPicPr>
          <p:cNvPr id="6" name="內容版面配置區 5" descr="一張含有 圖表, 行 的圖片&#10;&#10;自動產生的描述">
            <a:extLst>
              <a:ext uri="{FF2B5EF4-FFF2-40B4-BE49-F238E27FC236}">
                <a16:creationId xmlns:a16="http://schemas.microsoft.com/office/drawing/2014/main" id="{AEE06A92-EA6D-CCB4-27C5-6DDC4672142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11259" y="418912"/>
            <a:ext cx="6120000" cy="6120000"/>
          </a:xfrm>
          <a:prstGeom prst="rect">
            <a:avLst/>
          </a:prstGeom>
        </p:spPr>
      </p:pic>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a:xfrm>
            <a:off x="9695688" y="6356350"/>
            <a:ext cx="2121408" cy="365125"/>
          </a:xfrm>
        </p:spPr>
        <p:txBody>
          <a:bodyPr vert="horz" lIns="91440" tIns="45720" rIns="91440" bIns="45720" rtlCol="0" anchor="ctr">
            <a:normAutofit/>
          </a:bodyPr>
          <a:lstStyle/>
          <a:p>
            <a:pPr>
              <a:spcAft>
                <a:spcPts val="600"/>
              </a:spcAft>
            </a:pPr>
            <a:fld id="{B2DC25EE-239B-4C5F-AAD1-255A7D5F1EE2}" type="slidenum">
              <a:rPr lang="en-US">
                <a:solidFill>
                  <a:schemeClr val="tx2">
                    <a:lumMod val="50000"/>
                    <a:lumOff val="50000"/>
                  </a:schemeClr>
                </a:solidFill>
                <a:latin typeface="+mn-lt"/>
              </a:rPr>
              <a:pPr>
                <a:spcAft>
                  <a:spcPts val="600"/>
                </a:spcAft>
              </a:pPr>
              <a:t>31</a:t>
            </a:fld>
            <a:endParaRPr lang="en-US">
              <a:solidFill>
                <a:schemeClr val="tx2">
                  <a:lumMod val="50000"/>
                  <a:lumOff val="50000"/>
                </a:schemeClr>
              </a:solidFill>
              <a:latin typeface="+mn-lt"/>
            </a:endParaRPr>
          </a:p>
        </p:txBody>
      </p:sp>
    </p:spTree>
    <p:extLst>
      <p:ext uri="{BB962C8B-B14F-4D97-AF65-F5344CB8AC3E}">
        <p14:creationId xmlns:p14="http://schemas.microsoft.com/office/powerpoint/2010/main" val="22685029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sz="4000" dirty="0">
                <a:latin typeface="微軟正黑體" panose="020B0604030504040204" pitchFamily="34" charset="-120"/>
                <a:ea typeface="微軟正黑體" panose="020B0604030504040204" pitchFamily="34" charset="-120"/>
              </a:rPr>
              <a:t>Visualization </a:t>
            </a:r>
            <a:r>
              <a:rPr lang="zh-TW" altLang="en-US" sz="4000" dirty="0">
                <a:latin typeface="微軟正黑體" panose="020B0604030504040204" pitchFamily="34" charset="-120"/>
                <a:ea typeface="微軟正黑體" panose="020B0604030504040204" pitchFamily="34" charset="-120"/>
              </a:rPr>
              <a:t>視覺化</a:t>
            </a:r>
            <a:endParaRPr lang="zh-TW" altLang="en-US" dirty="0">
              <a:latin typeface="微軟正黑體" panose="020B0604030504040204" pitchFamily="34" charset="-120"/>
              <a:ea typeface="微軟正黑體" panose="020B0604030504040204" pitchFamily="34" charset="-120"/>
            </a:endParaRP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32</a:t>
            </a:fld>
            <a:endParaRPr lang="en-US" dirty="0"/>
          </a:p>
        </p:txBody>
      </p:sp>
      <p:sp>
        <p:nvSpPr>
          <p:cNvPr id="13" name="內容版面配置區 3">
            <a:extLst>
              <a:ext uri="{FF2B5EF4-FFF2-40B4-BE49-F238E27FC236}">
                <a16:creationId xmlns:a16="http://schemas.microsoft.com/office/drawing/2014/main" id="{205A1DC2-D190-CB7D-B258-5E5404EC33F3}"/>
              </a:ext>
            </a:extLst>
          </p:cNvPr>
          <p:cNvSpPr txBox="1">
            <a:spLocks/>
          </p:cNvSpPr>
          <p:nvPr/>
        </p:nvSpPr>
        <p:spPr>
          <a:xfrm>
            <a:off x="566675" y="2055554"/>
            <a:ext cx="4530969" cy="665127"/>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None/>
            </a:pPr>
            <a:r>
              <a:rPr lang="zh-TW" altLang="en-US" sz="3000" dirty="0">
                <a:ea typeface="微軟正黑體" panose="020B0604030504040204" pitchFamily="34" charset="-120"/>
              </a:rPr>
              <a:t>經過激活函數</a:t>
            </a:r>
            <a:r>
              <a:rPr lang="en-US" altLang="zh-TW" sz="3000" dirty="0">
                <a:ea typeface="微軟正黑體" panose="020B0604030504040204" pitchFamily="34" charset="-120"/>
              </a:rPr>
              <a:t>Sigmoid</a:t>
            </a:r>
            <a:r>
              <a:rPr lang="zh-TW" altLang="en-US" sz="3000" dirty="0">
                <a:ea typeface="微軟正黑體" panose="020B0604030504040204" pitchFamily="34" charset="-120"/>
              </a:rPr>
              <a:t>後</a:t>
            </a:r>
          </a:p>
        </p:txBody>
      </p:sp>
      <p:pic>
        <p:nvPicPr>
          <p:cNvPr id="1026" name="Picture 2">
            <a:extLst>
              <a:ext uri="{FF2B5EF4-FFF2-40B4-BE49-F238E27FC236}">
                <a16:creationId xmlns:a16="http://schemas.microsoft.com/office/drawing/2014/main" id="{FE0401B0-5ECC-2614-F225-450A2BAD093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17119" y="2720681"/>
            <a:ext cx="4071987" cy="4068000"/>
          </a:xfrm>
          <a:prstGeom prst="rect">
            <a:avLst/>
          </a:prstGeom>
          <a:noFill/>
          <a:ln w="3175">
            <a:noFill/>
          </a:ln>
          <a:extLst>
            <a:ext uri="{909E8E84-426E-40DD-AFC4-6F175D3DCCD1}">
              <a14:hiddenFill xmlns:a14="http://schemas.microsoft.com/office/drawing/2010/main">
                <a:solidFill>
                  <a:srgbClr val="FFFFFF"/>
                </a:solidFill>
              </a14:hiddenFill>
            </a:ext>
          </a:extLst>
        </p:spPr>
      </p:pic>
      <p:pic>
        <p:nvPicPr>
          <p:cNvPr id="17" name="圖片 16">
            <a:extLst>
              <a:ext uri="{FF2B5EF4-FFF2-40B4-BE49-F238E27FC236}">
                <a16:creationId xmlns:a16="http://schemas.microsoft.com/office/drawing/2014/main" id="{8B352C91-761E-6A66-E7DC-61A32790B10D}"/>
              </a:ext>
            </a:extLst>
          </p:cNvPr>
          <p:cNvPicPr>
            <a:picLocks noChangeAspect="1"/>
          </p:cNvPicPr>
          <p:nvPr/>
        </p:nvPicPr>
        <p:blipFill>
          <a:blip r:embed="rId4"/>
          <a:stretch>
            <a:fillRect/>
          </a:stretch>
        </p:blipFill>
        <p:spPr>
          <a:xfrm>
            <a:off x="5109703" y="2051591"/>
            <a:ext cx="6840000" cy="1333970"/>
          </a:xfrm>
          <a:prstGeom prst="rect">
            <a:avLst/>
          </a:prstGeom>
          <a:noFill/>
          <a:ln w="3175">
            <a:solidFill>
              <a:schemeClr val="tx1"/>
            </a:solidFill>
          </a:ln>
        </p:spPr>
      </p:pic>
      <p:pic>
        <p:nvPicPr>
          <p:cNvPr id="19" name="圖片 18">
            <a:extLst>
              <a:ext uri="{FF2B5EF4-FFF2-40B4-BE49-F238E27FC236}">
                <a16:creationId xmlns:a16="http://schemas.microsoft.com/office/drawing/2014/main" id="{06B1C803-8DF4-1625-F13A-7DD1ED434498}"/>
              </a:ext>
            </a:extLst>
          </p:cNvPr>
          <p:cNvPicPr>
            <a:picLocks noChangeAspect="1"/>
          </p:cNvPicPr>
          <p:nvPr/>
        </p:nvPicPr>
        <p:blipFill>
          <a:blip r:embed="rId5"/>
          <a:stretch>
            <a:fillRect/>
          </a:stretch>
        </p:blipFill>
        <p:spPr>
          <a:xfrm>
            <a:off x="5097644" y="3468230"/>
            <a:ext cx="6840000" cy="1594978"/>
          </a:xfrm>
          <a:prstGeom prst="rect">
            <a:avLst/>
          </a:prstGeom>
          <a:noFill/>
          <a:ln w="3175">
            <a:solidFill>
              <a:schemeClr val="tx1"/>
            </a:solidFill>
          </a:ln>
        </p:spPr>
      </p:pic>
      <p:pic>
        <p:nvPicPr>
          <p:cNvPr id="21" name="圖片 20">
            <a:extLst>
              <a:ext uri="{FF2B5EF4-FFF2-40B4-BE49-F238E27FC236}">
                <a16:creationId xmlns:a16="http://schemas.microsoft.com/office/drawing/2014/main" id="{75B42EBA-E758-DA43-CC9D-46F488F6DD8C}"/>
              </a:ext>
            </a:extLst>
          </p:cNvPr>
          <p:cNvPicPr>
            <a:picLocks noChangeAspect="1"/>
          </p:cNvPicPr>
          <p:nvPr/>
        </p:nvPicPr>
        <p:blipFill>
          <a:blip r:embed="rId6"/>
          <a:stretch>
            <a:fillRect/>
          </a:stretch>
        </p:blipFill>
        <p:spPr>
          <a:xfrm>
            <a:off x="5109703" y="5149513"/>
            <a:ext cx="6840000" cy="1489215"/>
          </a:xfrm>
          <a:prstGeom prst="rect">
            <a:avLst/>
          </a:prstGeom>
          <a:noFill/>
          <a:ln w="3175">
            <a:solidFill>
              <a:schemeClr val="tx1"/>
            </a:solidFill>
          </a:ln>
        </p:spPr>
      </p:pic>
    </p:spTree>
    <p:extLst>
      <p:ext uri="{BB962C8B-B14F-4D97-AF65-F5344CB8AC3E}">
        <p14:creationId xmlns:p14="http://schemas.microsoft.com/office/powerpoint/2010/main" val="32262070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DFF41957-CB66-48E8-B537-EBB53B678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sp>
        <p:nvSpPr>
          <p:cNvPr id="2" name="標題 1">
            <a:extLst>
              <a:ext uri="{FF2B5EF4-FFF2-40B4-BE49-F238E27FC236}">
                <a16:creationId xmlns:a16="http://schemas.microsoft.com/office/drawing/2014/main" id="{57316E53-43BE-02FF-8137-856C5996A3FC}"/>
              </a:ext>
            </a:extLst>
          </p:cNvPr>
          <p:cNvSpPr>
            <a:spLocks noGrp="1"/>
          </p:cNvSpPr>
          <p:nvPr>
            <p:ph type="title"/>
          </p:nvPr>
        </p:nvSpPr>
        <p:spPr>
          <a:xfrm>
            <a:off x="841248" y="941832"/>
            <a:ext cx="10506456" cy="1901952"/>
          </a:xfrm>
        </p:spPr>
        <p:txBody>
          <a:bodyPr anchor="ctr">
            <a:normAutofit/>
          </a:bodyPr>
          <a:lstStyle/>
          <a:p>
            <a:r>
              <a:rPr lang="zh-TW" altLang="en-US" sz="5400">
                <a:latin typeface="微軟正黑體" panose="020B0604030504040204" pitchFamily="34" charset="-120"/>
                <a:ea typeface="微軟正黑體" panose="020B0604030504040204" pitchFamily="34" charset="-120"/>
              </a:rPr>
              <a:t>評估模型</a:t>
            </a:r>
            <a:endParaRPr lang="zh-TW" altLang="en-US" sz="5400" dirty="0">
              <a:latin typeface="微軟正黑體" panose="020B0604030504040204" pitchFamily="34" charset="-120"/>
              <a:ea typeface="微軟正黑體" panose="020B0604030504040204" pitchFamily="34" charset="-120"/>
            </a:endParaRPr>
          </a:p>
        </p:txBody>
      </p:sp>
      <p:sp>
        <p:nvSpPr>
          <p:cNvPr id="15" name="Rectangle 9">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06922"/>
            <a:ext cx="12801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6" name="Rectangle 1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146509"/>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3" name="內容版面配置區 2">
            <a:extLst>
              <a:ext uri="{FF2B5EF4-FFF2-40B4-BE49-F238E27FC236}">
                <a16:creationId xmlns:a16="http://schemas.microsoft.com/office/drawing/2014/main" id="{B3F64DA1-EBAF-B1F7-8174-F2F7EF7CFEE8}"/>
              </a:ext>
            </a:extLst>
          </p:cNvPr>
          <p:cNvSpPr>
            <a:spLocks noGrp="1"/>
          </p:cNvSpPr>
          <p:nvPr>
            <p:ph idx="1"/>
          </p:nvPr>
        </p:nvSpPr>
        <p:spPr>
          <a:xfrm>
            <a:off x="841247" y="3668690"/>
            <a:ext cx="11081811" cy="2776934"/>
          </a:xfrm>
        </p:spPr>
        <p:txBody>
          <a:bodyPr>
            <a:normAutofit/>
          </a:bodyPr>
          <a:lstStyle/>
          <a:p>
            <a:pPr marL="514350" indent="-514350">
              <a:buFont typeface="Wingdings" panose="05000000000000000000" pitchFamily="2" charset="2"/>
              <a:buAutoNum type="circleNumWdWhitePlain"/>
            </a:pPr>
            <a:r>
              <a:rPr lang="en-US" altLang="zh-TW" sz="3000" dirty="0">
                <a:latin typeface="微軟正黑體" panose="020B0604030504040204" pitchFamily="34" charset="-120"/>
                <a:ea typeface="微軟正黑體" panose="020B0604030504040204" pitchFamily="34" charset="-120"/>
              </a:rPr>
              <a:t>Confusion Matrix</a:t>
            </a:r>
          </a:p>
          <a:p>
            <a:pPr marL="514350" indent="-514350">
              <a:buFont typeface="Wingdings" panose="05000000000000000000" pitchFamily="2" charset="2"/>
              <a:buAutoNum type="circleNumWdWhitePlain"/>
            </a:pPr>
            <a:r>
              <a:rPr lang="en-US" altLang="zh-TW" sz="3000" dirty="0">
                <a:latin typeface="微軟正黑體" panose="020B0604030504040204" pitchFamily="34" charset="-120"/>
                <a:ea typeface="微軟正黑體" panose="020B0604030504040204" pitchFamily="34" charset="-120"/>
              </a:rPr>
              <a:t>Accuracy </a:t>
            </a:r>
            <a:r>
              <a:rPr lang="zh-TW" altLang="en-US" sz="3000" dirty="0">
                <a:ea typeface="微軟正黑體" panose="020B0604030504040204" pitchFamily="34" charset="-120"/>
              </a:rPr>
              <a:t>／</a:t>
            </a:r>
            <a:r>
              <a:rPr lang="en-US" altLang="zh-TW" sz="3000" dirty="0">
                <a:latin typeface="微軟正黑體" panose="020B0604030504040204" pitchFamily="34" charset="-120"/>
                <a:ea typeface="微軟正黑體" panose="020B0604030504040204" pitchFamily="34" charset="-120"/>
              </a:rPr>
              <a:t> Precision </a:t>
            </a:r>
            <a:r>
              <a:rPr lang="zh-TW" altLang="en-US" sz="3000" dirty="0">
                <a:ea typeface="微軟正黑體" panose="020B0604030504040204" pitchFamily="34" charset="-120"/>
              </a:rPr>
              <a:t>／</a:t>
            </a:r>
            <a:r>
              <a:rPr lang="zh-TW" altLang="en-US" sz="3000" dirty="0">
                <a:latin typeface="微軟正黑體" panose="020B0604030504040204" pitchFamily="34" charset="-120"/>
                <a:ea typeface="微軟正黑體" panose="020B0604030504040204" pitchFamily="34" charset="-120"/>
              </a:rPr>
              <a:t> </a:t>
            </a:r>
            <a:r>
              <a:rPr lang="en-US" altLang="zh-TW" sz="3000" dirty="0">
                <a:latin typeface="微軟正黑體" panose="020B0604030504040204" pitchFamily="34" charset="-120"/>
                <a:ea typeface="微軟正黑體" panose="020B0604030504040204" pitchFamily="34" charset="-120"/>
              </a:rPr>
              <a:t>Recall</a:t>
            </a:r>
            <a:r>
              <a:rPr lang="zh-TW" altLang="en-US" sz="3000" dirty="0">
                <a:latin typeface="微軟正黑體" panose="020B0604030504040204" pitchFamily="34" charset="-120"/>
                <a:ea typeface="微軟正黑體" panose="020B0604030504040204" pitchFamily="34" charset="-120"/>
              </a:rPr>
              <a:t> </a:t>
            </a:r>
            <a:r>
              <a:rPr lang="zh-TW" altLang="en-US" sz="3000" dirty="0">
                <a:ea typeface="微軟正黑體" panose="020B0604030504040204" pitchFamily="34" charset="-120"/>
              </a:rPr>
              <a:t>／</a:t>
            </a:r>
            <a:r>
              <a:rPr lang="en-US" altLang="zh-TW" sz="3000">
                <a:ea typeface="微軟正黑體" panose="020B0604030504040204" pitchFamily="34" charset="-120"/>
              </a:rPr>
              <a:t>F1 Score</a:t>
            </a:r>
            <a:r>
              <a:rPr lang="en-US" altLang="zh-TW" sz="3000">
                <a:latin typeface="微軟正黑體" panose="020B0604030504040204" pitchFamily="34" charset="-120"/>
                <a:ea typeface="微軟正黑體" panose="020B0604030504040204" pitchFamily="34" charset="-120"/>
              </a:rPr>
              <a:t> </a:t>
            </a:r>
            <a:endParaRPr lang="zh-TW" altLang="en-US" sz="3000" dirty="0">
              <a:latin typeface="微軟正黑體" panose="020B0604030504040204" pitchFamily="34" charset="-120"/>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AEA13DC2-ED0E-3B47-123F-DAE72E98BA4F}"/>
              </a:ext>
            </a:extLst>
          </p:cNvPr>
          <p:cNvSpPr>
            <a:spLocks noGrp="1"/>
          </p:cNvSpPr>
          <p:nvPr>
            <p:ph type="sldNum" sz="quarter" idx="12"/>
          </p:nvPr>
        </p:nvSpPr>
        <p:spPr/>
        <p:txBody>
          <a:bodyPr/>
          <a:lstStyle/>
          <a:p>
            <a:fld id="{B2DC25EE-239B-4C5F-AAD1-255A7D5F1EE2}" type="slidenum">
              <a:rPr lang="en-US" smtClean="0"/>
              <a:t>33</a:t>
            </a:fld>
            <a:endParaRPr lang="en-US" dirty="0"/>
          </a:p>
        </p:txBody>
      </p:sp>
      <p:sp>
        <p:nvSpPr>
          <p:cNvPr id="5" name="頁尾版面配置區 4">
            <a:extLst>
              <a:ext uri="{FF2B5EF4-FFF2-40B4-BE49-F238E27FC236}">
                <a16:creationId xmlns:a16="http://schemas.microsoft.com/office/drawing/2014/main" id="{D16665F2-6A56-1E41-87F0-D8329F032ABE}"/>
              </a:ext>
            </a:extLst>
          </p:cNvPr>
          <p:cNvSpPr>
            <a:spLocks noGrp="1"/>
          </p:cNvSpPr>
          <p:nvPr>
            <p:ph type="ftr" sz="quarter" idx="11"/>
          </p:nvPr>
        </p:nvSpPr>
        <p:spPr/>
        <p:txBody>
          <a:bodyPr/>
          <a:lstStyle/>
          <a:p>
            <a:r>
              <a:rPr lang="zh-TW" altLang="en-US"/>
              <a:t>創新</a:t>
            </a:r>
            <a:r>
              <a:rPr lang="en-US" altLang="zh-TW"/>
              <a:t>AI</a:t>
            </a:r>
            <a:r>
              <a:rPr lang="zh-TW" altLang="en-US"/>
              <a:t>碩一 </a:t>
            </a:r>
            <a:r>
              <a:rPr lang="en-US" altLang="zh-TW"/>
              <a:t>111C71008 </a:t>
            </a:r>
            <a:r>
              <a:rPr lang="zh-TW" altLang="en-US"/>
              <a:t>何哲平</a:t>
            </a:r>
            <a:endParaRPr lang="en-US" dirty="0"/>
          </a:p>
        </p:txBody>
      </p:sp>
      <p:pic>
        <p:nvPicPr>
          <p:cNvPr id="6" name="Picture 2" descr="414,054 Return Images, Stock Photos &amp; Vectors | Shutterstock">
            <a:hlinkClick r:id="rId3" action="ppaction://hlinksldjump"/>
            <a:extLst>
              <a:ext uri="{FF2B5EF4-FFF2-40B4-BE49-F238E27FC236}">
                <a16:creationId xmlns:a16="http://schemas.microsoft.com/office/drawing/2014/main" id="{CE779AF3-1617-A5D0-3161-FADE53A7EB6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1565" t="18342" r="21990" b="25032"/>
          <a:stretch/>
        </p:blipFill>
        <p:spPr bwMode="auto">
          <a:xfrm>
            <a:off x="11347704" y="145669"/>
            <a:ext cx="499835" cy="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97778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zh-TW" altLang="en-US" dirty="0">
                <a:latin typeface="微軟正黑體" panose="020B0604030504040204" pitchFamily="34" charset="-120"/>
                <a:ea typeface="微軟正黑體" panose="020B0604030504040204" pitchFamily="34" charset="-120"/>
              </a:rPr>
              <a:t>評估指標</a:t>
            </a:r>
          </a:p>
        </p:txBody>
      </p:sp>
      <p:sp>
        <p:nvSpPr>
          <p:cNvPr id="3" name="內容版面配置區 4">
            <a:extLst>
              <a:ext uri="{FF2B5EF4-FFF2-40B4-BE49-F238E27FC236}">
                <a16:creationId xmlns:a16="http://schemas.microsoft.com/office/drawing/2014/main" id="{1BE331DE-C174-F84D-8719-1549FB9354EE}"/>
              </a:ext>
            </a:extLst>
          </p:cNvPr>
          <p:cNvSpPr>
            <a:spLocks noGrp="1"/>
          </p:cNvSpPr>
          <p:nvPr>
            <p:ph idx="1"/>
          </p:nvPr>
        </p:nvSpPr>
        <p:spPr>
          <a:xfrm>
            <a:off x="569030" y="2078043"/>
            <a:ext cx="8154556" cy="2657464"/>
          </a:xfrm>
        </p:spPr>
        <p:txBody>
          <a:bodyPr>
            <a:normAutofit/>
          </a:bodyPr>
          <a:lstStyle/>
          <a:p>
            <a:r>
              <a:rPr lang="zh-TW" altLang="en-US" b="1" dirty="0">
                <a:ea typeface="微軟正黑體" panose="020B0604030504040204" pitchFamily="34" charset="-120"/>
              </a:rPr>
              <a:t>正確率 </a:t>
            </a:r>
            <a:r>
              <a:rPr lang="en-US" altLang="zh-TW" b="1" dirty="0">
                <a:ea typeface="微軟正黑體" panose="020B0604030504040204" pitchFamily="34" charset="-120"/>
              </a:rPr>
              <a:t>Accuracy</a:t>
            </a:r>
            <a:r>
              <a:rPr lang="zh-TW" altLang="en-US" dirty="0">
                <a:ea typeface="微軟正黑體" panose="020B0604030504040204" pitchFamily="34" charset="-120"/>
              </a:rPr>
              <a:t>：有多少比例的樣本預測對了</a:t>
            </a:r>
            <a:endParaRPr lang="en-US" altLang="zh-TW" dirty="0">
              <a:ea typeface="微軟正黑體" panose="020B0604030504040204" pitchFamily="34" charset="-120"/>
            </a:endParaRPr>
          </a:p>
          <a:p>
            <a:r>
              <a:rPr lang="zh-TW" altLang="en-US" b="1" dirty="0">
                <a:ea typeface="微軟正黑體" panose="020B0604030504040204" pitchFamily="34" charset="-120"/>
              </a:rPr>
              <a:t>精確率 </a:t>
            </a:r>
            <a:r>
              <a:rPr lang="en-US" altLang="zh-TW" b="1" dirty="0">
                <a:ea typeface="微軟正黑體" panose="020B0604030504040204" pitchFamily="34" charset="-120"/>
              </a:rPr>
              <a:t>Precision</a:t>
            </a:r>
            <a:r>
              <a:rPr lang="zh-TW" altLang="en-US" dirty="0">
                <a:ea typeface="微軟正黑體" panose="020B0604030504040204" pitchFamily="34" charset="-120"/>
              </a:rPr>
              <a:t>：預測為正的樣本中有多少預測對了</a:t>
            </a:r>
            <a:endParaRPr lang="en-US" altLang="zh-TW" dirty="0">
              <a:ea typeface="微軟正黑體" panose="020B0604030504040204" pitchFamily="34" charset="-120"/>
            </a:endParaRPr>
          </a:p>
          <a:p>
            <a:r>
              <a:rPr lang="zh-TW" altLang="en-US" b="1" dirty="0">
                <a:ea typeface="微軟正黑體" panose="020B0604030504040204" pitchFamily="34" charset="-120"/>
              </a:rPr>
              <a:t>召回率 </a:t>
            </a:r>
            <a:r>
              <a:rPr lang="en-US" altLang="zh-TW" b="1" dirty="0">
                <a:ea typeface="微軟正黑體" panose="020B0604030504040204" pitchFamily="34" charset="-120"/>
              </a:rPr>
              <a:t>Recall</a:t>
            </a:r>
            <a:r>
              <a:rPr lang="zh-TW" altLang="en-US" dirty="0">
                <a:ea typeface="微軟正黑體" panose="020B0604030504040204" pitchFamily="34" charset="-120"/>
              </a:rPr>
              <a:t>：真實正的樣本有多少被預測對了</a:t>
            </a:r>
            <a:endParaRPr lang="en-US" altLang="zh-TW" dirty="0">
              <a:ea typeface="微軟正黑體" panose="020B0604030504040204" pitchFamily="34" charset="-120"/>
            </a:endParaRPr>
          </a:p>
          <a:p>
            <a:r>
              <a:rPr lang="en-US" altLang="zh-TW" i="1" dirty="0">
                <a:solidFill>
                  <a:schemeClr val="bg2">
                    <a:lumMod val="75000"/>
                  </a:schemeClr>
                </a:solidFill>
                <a:ea typeface="微軟正黑體" panose="020B0604030504040204" pitchFamily="34" charset="-120"/>
              </a:rPr>
              <a:t>F</a:t>
            </a:r>
            <a:r>
              <a:rPr lang="el-GR" altLang="zh-TW" i="1" dirty="0">
                <a:solidFill>
                  <a:schemeClr val="bg2">
                    <a:lumMod val="75000"/>
                  </a:schemeClr>
                </a:solidFill>
                <a:ea typeface="微軟正黑體" panose="020B0604030504040204" pitchFamily="34" charset="-120"/>
              </a:rPr>
              <a:t>β_</a:t>
            </a:r>
            <a:r>
              <a:rPr lang="en-US" altLang="zh-TW" i="1" dirty="0">
                <a:solidFill>
                  <a:schemeClr val="bg2">
                    <a:lumMod val="75000"/>
                  </a:schemeClr>
                </a:solidFill>
                <a:ea typeface="微軟正黑體" panose="020B0604030504040204" pitchFamily="34" charset="-120"/>
              </a:rPr>
              <a:t>Score</a:t>
            </a:r>
            <a:r>
              <a:rPr lang="zh-TW" altLang="en-US" i="1" dirty="0">
                <a:solidFill>
                  <a:schemeClr val="bg2">
                    <a:lumMod val="75000"/>
                  </a:schemeClr>
                </a:solidFill>
                <a:ea typeface="微軟正黑體" panose="020B0604030504040204" pitchFamily="34" charset="-120"/>
              </a:rPr>
              <a:t>：綜合考量 </a:t>
            </a:r>
            <a:r>
              <a:rPr lang="en-US" altLang="zh-TW" i="1" dirty="0">
                <a:solidFill>
                  <a:schemeClr val="bg2">
                    <a:lumMod val="75000"/>
                  </a:schemeClr>
                </a:solidFill>
                <a:ea typeface="微軟正黑體" panose="020B0604030504040204" pitchFamily="34" charset="-120"/>
              </a:rPr>
              <a:t>Precision</a:t>
            </a:r>
            <a:r>
              <a:rPr lang="zh-TW" altLang="en-US" i="1" dirty="0">
                <a:solidFill>
                  <a:schemeClr val="bg2">
                    <a:lumMod val="75000"/>
                  </a:schemeClr>
                </a:solidFill>
                <a:ea typeface="微軟正黑體" panose="020B0604030504040204" pitchFamily="34" charset="-120"/>
              </a:rPr>
              <a:t>與</a:t>
            </a:r>
            <a:r>
              <a:rPr lang="en-US" altLang="zh-TW" i="1" dirty="0">
                <a:solidFill>
                  <a:schemeClr val="bg2">
                    <a:lumMod val="75000"/>
                  </a:schemeClr>
                </a:solidFill>
                <a:ea typeface="微軟正黑體" panose="020B0604030504040204" pitchFamily="34" charset="-120"/>
              </a:rPr>
              <a:t>Recall</a:t>
            </a:r>
          </a:p>
          <a:p>
            <a:r>
              <a:rPr lang="en-US" altLang="zh-TW" b="1" dirty="0">
                <a:ea typeface="微軟正黑體" panose="020B0604030504040204" pitchFamily="34" charset="-120"/>
              </a:rPr>
              <a:t>F1-Score</a:t>
            </a:r>
            <a:r>
              <a:rPr lang="zh-TW" altLang="en-US" dirty="0">
                <a:ea typeface="微軟正黑體" panose="020B0604030504040204" pitchFamily="34" charset="-120"/>
              </a:rPr>
              <a:t>：</a:t>
            </a:r>
            <a:r>
              <a:rPr lang="en-US" altLang="zh-TW" dirty="0">
                <a:ea typeface="微軟正黑體" panose="020B0604030504040204" pitchFamily="34" charset="-120"/>
              </a:rPr>
              <a:t>Precision</a:t>
            </a:r>
            <a:r>
              <a:rPr lang="zh-TW" altLang="en-US" dirty="0">
                <a:ea typeface="微軟正黑體" panose="020B0604030504040204" pitchFamily="34" charset="-120"/>
              </a:rPr>
              <a:t>與</a:t>
            </a:r>
            <a:r>
              <a:rPr lang="en-US" altLang="zh-TW" dirty="0">
                <a:ea typeface="微軟正黑體" panose="020B0604030504040204" pitchFamily="34" charset="-120"/>
              </a:rPr>
              <a:t>Recall</a:t>
            </a:r>
            <a:r>
              <a:rPr lang="zh-TW" altLang="en-US" dirty="0">
                <a:ea typeface="微軟正黑體" panose="020B0604030504040204" pitchFamily="34" charset="-120"/>
              </a:rPr>
              <a:t>同等重要</a:t>
            </a:r>
            <a:endParaRPr lang="en-US" altLang="zh-TW" dirty="0">
              <a:ea typeface="微軟正黑體" panose="020B0604030504040204" pitchFamily="34" charset="-120"/>
            </a:endParaRPr>
          </a:p>
        </p:txBody>
      </p:sp>
      <p:sp>
        <p:nvSpPr>
          <p:cNvPr id="5" name="投影片編號版面配置區 4">
            <a:extLst>
              <a:ext uri="{FF2B5EF4-FFF2-40B4-BE49-F238E27FC236}">
                <a16:creationId xmlns:a16="http://schemas.microsoft.com/office/drawing/2014/main" id="{C085175C-BBCA-38C1-39FC-7D5B431A0BC6}"/>
              </a:ext>
            </a:extLst>
          </p:cNvPr>
          <p:cNvSpPr>
            <a:spLocks noGrp="1"/>
          </p:cNvSpPr>
          <p:nvPr>
            <p:ph type="sldNum" sz="quarter" idx="12"/>
          </p:nvPr>
        </p:nvSpPr>
        <p:spPr/>
        <p:txBody>
          <a:bodyPr/>
          <a:lstStyle/>
          <a:p>
            <a:fld id="{B2DC25EE-239B-4C5F-AAD1-255A7D5F1EE2}" type="slidenum">
              <a:rPr lang="en-US" smtClean="0"/>
              <a:t>34</a:t>
            </a:fld>
            <a:endParaRPr lang="en-US" dirty="0"/>
          </a:p>
        </p:txBody>
      </p:sp>
      <p:sp>
        <p:nvSpPr>
          <p:cNvPr id="8" name="頁尾版面配置區 7">
            <a:extLst>
              <a:ext uri="{FF2B5EF4-FFF2-40B4-BE49-F238E27FC236}">
                <a16:creationId xmlns:a16="http://schemas.microsoft.com/office/drawing/2014/main" id="{5E41369F-1CC9-EAA9-A1DF-46499616E3CD}"/>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pic>
        <p:nvPicPr>
          <p:cNvPr id="3074" name="Picture 2">
            <a:extLst>
              <a:ext uri="{FF2B5EF4-FFF2-40B4-BE49-F238E27FC236}">
                <a16:creationId xmlns:a16="http://schemas.microsoft.com/office/drawing/2014/main" id="{970E108C-D689-4A69-A586-41E41A4475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3401" y="2164085"/>
            <a:ext cx="3874252" cy="2957576"/>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pic>
        <p:nvPicPr>
          <p:cNvPr id="9" name="圖片 8">
            <a:extLst>
              <a:ext uri="{FF2B5EF4-FFF2-40B4-BE49-F238E27FC236}">
                <a16:creationId xmlns:a16="http://schemas.microsoft.com/office/drawing/2014/main" id="{BDFCFD69-19C6-5B36-0B38-1692F0469EB2}"/>
              </a:ext>
            </a:extLst>
          </p:cNvPr>
          <p:cNvPicPr>
            <a:picLocks noChangeAspect="1"/>
          </p:cNvPicPr>
          <p:nvPr/>
        </p:nvPicPr>
        <p:blipFill>
          <a:blip r:embed="rId4"/>
          <a:stretch>
            <a:fillRect/>
          </a:stretch>
        </p:blipFill>
        <p:spPr>
          <a:xfrm>
            <a:off x="937845" y="4735506"/>
            <a:ext cx="4257194" cy="1573854"/>
          </a:xfrm>
          <a:prstGeom prst="rect">
            <a:avLst/>
          </a:prstGeom>
          <a:noFill/>
          <a:ln w="3175">
            <a:solidFill>
              <a:schemeClr val="tx1"/>
            </a:solidFill>
          </a:ln>
        </p:spPr>
      </p:pic>
    </p:spTree>
    <p:extLst>
      <p:ext uri="{BB962C8B-B14F-4D97-AF65-F5344CB8AC3E}">
        <p14:creationId xmlns:p14="http://schemas.microsoft.com/office/powerpoint/2010/main" val="2439446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圖片 15">
            <a:extLst>
              <a:ext uri="{FF2B5EF4-FFF2-40B4-BE49-F238E27FC236}">
                <a16:creationId xmlns:a16="http://schemas.microsoft.com/office/drawing/2014/main" id="{95644DFD-C94F-23CF-10FA-9C3D0B31FAF5}"/>
              </a:ext>
            </a:extLst>
          </p:cNvPr>
          <p:cNvPicPr>
            <a:picLocks noChangeAspect="1"/>
          </p:cNvPicPr>
          <p:nvPr/>
        </p:nvPicPr>
        <p:blipFill>
          <a:blip r:embed="rId3"/>
          <a:stretch>
            <a:fillRect/>
          </a:stretch>
        </p:blipFill>
        <p:spPr>
          <a:xfrm>
            <a:off x="6420482" y="4363768"/>
            <a:ext cx="5346693" cy="1883112"/>
          </a:xfrm>
          <a:prstGeom prst="rect">
            <a:avLst/>
          </a:prstGeom>
          <a:noFill/>
          <a:ln w="3175">
            <a:solidFill>
              <a:schemeClr val="tx1"/>
            </a:solidFill>
          </a:ln>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Prediction </a:t>
            </a:r>
            <a:r>
              <a:rPr lang="zh-TW" altLang="en-US" dirty="0">
                <a:latin typeface="微軟正黑體" panose="020B0604030504040204" pitchFamily="34" charset="-120"/>
                <a:ea typeface="微軟正黑體" panose="020B0604030504040204" pitchFamily="34" charset="-120"/>
              </a:rPr>
              <a:t>預測</a:t>
            </a:r>
          </a:p>
        </p:txBody>
      </p:sp>
      <p:sp>
        <p:nvSpPr>
          <p:cNvPr id="5" name="內容版面配置區 4">
            <a:extLst>
              <a:ext uri="{FF2B5EF4-FFF2-40B4-BE49-F238E27FC236}">
                <a16:creationId xmlns:a16="http://schemas.microsoft.com/office/drawing/2014/main" id="{4584516E-650F-CDBA-6F0B-A8B254595611}"/>
              </a:ext>
            </a:extLst>
          </p:cNvPr>
          <p:cNvSpPr>
            <a:spLocks noGrp="1"/>
          </p:cNvSpPr>
          <p:nvPr>
            <p:ph idx="1"/>
          </p:nvPr>
        </p:nvSpPr>
        <p:spPr>
          <a:xfrm>
            <a:off x="473289" y="2105270"/>
            <a:ext cx="11245422" cy="2091592"/>
          </a:xfrm>
        </p:spPr>
        <p:txBody>
          <a:bodyPr>
            <a:normAutofit/>
          </a:bodyPr>
          <a:lstStyle/>
          <a:p>
            <a:r>
              <a:rPr lang="zh-TW" altLang="en-US" dirty="0">
                <a:latin typeface="微軟正黑體" panose="020B0604030504040204" pitchFamily="34" charset="-120"/>
                <a:ea typeface="微軟正黑體" panose="020B0604030504040204" pitchFamily="34" charset="-120"/>
              </a:rPr>
              <a:t>答對</a:t>
            </a:r>
            <a:r>
              <a:rPr lang="en-US" altLang="zh-TW" dirty="0">
                <a:latin typeface="微軟正黑體" panose="020B0604030504040204" pitchFamily="34" charset="-120"/>
                <a:ea typeface="微軟正黑體" panose="020B0604030504040204" pitchFamily="34" charset="-120"/>
              </a:rPr>
              <a:t>27</a:t>
            </a:r>
            <a:r>
              <a:rPr lang="zh-TW" altLang="en-US" dirty="0">
                <a:latin typeface="微軟正黑體" panose="020B0604030504040204" pitchFamily="34" charset="-120"/>
                <a:ea typeface="微軟正黑體" panose="020B0604030504040204" pitchFamily="34" charset="-120"/>
              </a:rPr>
              <a:t>個；答錯</a:t>
            </a:r>
            <a:r>
              <a:rPr lang="en-US" altLang="zh-TW" dirty="0">
                <a:ea typeface="微軟正黑體" panose="020B0604030504040204" pitchFamily="34" charset="-120"/>
              </a:rPr>
              <a:t>3</a:t>
            </a:r>
            <a:r>
              <a:rPr lang="zh-TW" altLang="en-US" dirty="0">
                <a:latin typeface="微軟正黑體" panose="020B0604030504040204" pitchFamily="34" charset="-120"/>
                <a:ea typeface="微軟正黑體" panose="020B0604030504040204" pitchFamily="34" charset="-120"/>
              </a:rPr>
              <a:t>個</a:t>
            </a:r>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Accuracy</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實際值</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預測值</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數量 </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 測試資料數量 </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27/30 = 90%</a:t>
            </a:r>
            <a:endParaRPr lang="zh-TW" altLang="en-US"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判斷錯誤的資料：</a:t>
            </a:r>
            <a:endParaRPr lang="en-US" altLang="zh-TW" dirty="0">
              <a:latin typeface="微軟正黑體" panose="020B0604030504040204" pitchFamily="34" charset="-120"/>
              <a:ea typeface="微軟正黑體" panose="020B0604030504040204" pitchFamily="34" charset="-120"/>
            </a:endParaRPr>
          </a:p>
        </p:txBody>
      </p:sp>
      <p:sp>
        <p:nvSpPr>
          <p:cNvPr id="18" name="文字方塊 17">
            <a:extLst>
              <a:ext uri="{FF2B5EF4-FFF2-40B4-BE49-F238E27FC236}">
                <a16:creationId xmlns:a16="http://schemas.microsoft.com/office/drawing/2014/main" id="{F4B10B88-99B8-702C-F5CA-32BF24D46E99}"/>
              </a:ext>
            </a:extLst>
          </p:cNvPr>
          <p:cNvSpPr txBox="1"/>
          <p:nvPr/>
        </p:nvSpPr>
        <p:spPr>
          <a:xfrm>
            <a:off x="7752302" y="3848069"/>
            <a:ext cx="3966409" cy="461665"/>
          </a:xfrm>
          <a:prstGeom prst="rect">
            <a:avLst/>
          </a:prstGeom>
          <a:noFill/>
        </p:spPr>
        <p:txBody>
          <a:bodyPr wrap="square">
            <a:spAutoFit/>
          </a:bodyPr>
          <a:lstStyle/>
          <a:p>
            <a:pPr algn="dist"/>
            <a:r>
              <a:rPr lang="zh-TW" altLang="en-US" sz="2400" dirty="0">
                <a:latin typeface="微軟正黑體" panose="020B0604030504040204" pitchFamily="34" charset="-120"/>
                <a:ea typeface="微軟正黑體" panose="020B0604030504040204" pitchFamily="34" charset="-120"/>
              </a:rPr>
              <a:t>預測值</a:t>
            </a:r>
            <a:endParaRPr lang="en-US" altLang="zh-TW" sz="2400" dirty="0">
              <a:latin typeface="微軟正黑體" panose="020B0604030504040204" pitchFamily="34" charset="-120"/>
              <a:ea typeface="微軟正黑體" panose="020B0604030504040204" pitchFamily="34" charset="-120"/>
            </a:endParaRPr>
          </a:p>
        </p:txBody>
      </p:sp>
      <p:sp>
        <p:nvSpPr>
          <p:cNvPr id="19" name="文字方塊 18">
            <a:extLst>
              <a:ext uri="{FF2B5EF4-FFF2-40B4-BE49-F238E27FC236}">
                <a16:creationId xmlns:a16="http://schemas.microsoft.com/office/drawing/2014/main" id="{449E632D-5008-9C8F-0827-C292D5A80967}"/>
              </a:ext>
            </a:extLst>
          </p:cNvPr>
          <p:cNvSpPr txBox="1"/>
          <p:nvPr/>
        </p:nvSpPr>
        <p:spPr>
          <a:xfrm>
            <a:off x="5866484" y="4928327"/>
            <a:ext cx="553998" cy="1318553"/>
          </a:xfrm>
          <a:prstGeom prst="rect">
            <a:avLst/>
          </a:prstGeom>
          <a:noFill/>
        </p:spPr>
        <p:txBody>
          <a:bodyPr vert="eaVert" wrap="square">
            <a:spAutoFit/>
          </a:bodyPr>
          <a:lstStyle/>
          <a:p>
            <a:pPr algn="ctr"/>
            <a:r>
              <a:rPr lang="zh-TW" altLang="en-US" sz="2400" dirty="0">
                <a:latin typeface="微軟正黑體" panose="020B0604030504040204" pitchFamily="34" charset="-120"/>
                <a:ea typeface="微軟正黑體" panose="020B0604030504040204" pitchFamily="34" charset="-120"/>
              </a:rPr>
              <a:t>實際值</a:t>
            </a:r>
            <a:endParaRPr lang="en-US" altLang="zh-TW" sz="2400" dirty="0">
              <a:latin typeface="微軟正黑體" panose="020B0604030504040204" pitchFamily="34" charset="-120"/>
              <a:ea typeface="微軟正黑體" panose="020B0604030504040204" pitchFamily="34" charset="-120"/>
            </a:endParaRPr>
          </a:p>
        </p:txBody>
      </p:sp>
      <p:sp>
        <p:nvSpPr>
          <p:cNvPr id="11" name="投影片編號版面配置區 10">
            <a:extLst>
              <a:ext uri="{FF2B5EF4-FFF2-40B4-BE49-F238E27FC236}">
                <a16:creationId xmlns:a16="http://schemas.microsoft.com/office/drawing/2014/main" id="{87F6B99B-D8D8-1B1D-78F0-DA3ABF4798A6}"/>
              </a:ext>
            </a:extLst>
          </p:cNvPr>
          <p:cNvSpPr>
            <a:spLocks noGrp="1"/>
          </p:cNvSpPr>
          <p:nvPr>
            <p:ph type="sldNum" sz="quarter" idx="12"/>
          </p:nvPr>
        </p:nvSpPr>
        <p:spPr/>
        <p:txBody>
          <a:bodyPr/>
          <a:lstStyle/>
          <a:p>
            <a:fld id="{B2DC25EE-239B-4C5F-AAD1-255A7D5F1EE2}" type="slidenum">
              <a:rPr lang="en-US" smtClean="0"/>
              <a:t>35</a:t>
            </a:fld>
            <a:endParaRPr lang="en-US" dirty="0"/>
          </a:p>
        </p:txBody>
      </p:sp>
      <p:sp>
        <p:nvSpPr>
          <p:cNvPr id="12" name="頁尾版面配置區 11">
            <a:extLst>
              <a:ext uri="{FF2B5EF4-FFF2-40B4-BE49-F238E27FC236}">
                <a16:creationId xmlns:a16="http://schemas.microsoft.com/office/drawing/2014/main" id="{DCFC37B6-699B-85F6-25F4-69A90ACF499C}"/>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pic>
        <p:nvPicPr>
          <p:cNvPr id="23" name="圖片 22">
            <a:extLst>
              <a:ext uri="{FF2B5EF4-FFF2-40B4-BE49-F238E27FC236}">
                <a16:creationId xmlns:a16="http://schemas.microsoft.com/office/drawing/2014/main" id="{8DC4741B-470D-B431-254E-DAE6831461FD}"/>
              </a:ext>
            </a:extLst>
          </p:cNvPr>
          <p:cNvPicPr>
            <a:picLocks noChangeAspect="1"/>
          </p:cNvPicPr>
          <p:nvPr/>
        </p:nvPicPr>
        <p:blipFill>
          <a:blip r:embed="rId4"/>
          <a:stretch>
            <a:fillRect/>
          </a:stretch>
        </p:blipFill>
        <p:spPr>
          <a:xfrm>
            <a:off x="424825" y="3795996"/>
            <a:ext cx="5192735" cy="1555839"/>
          </a:xfrm>
          <a:prstGeom prst="rect">
            <a:avLst/>
          </a:prstGeom>
          <a:noFill/>
          <a:ln w="3175">
            <a:solidFill>
              <a:schemeClr val="tx1"/>
            </a:solidFill>
          </a:ln>
        </p:spPr>
      </p:pic>
    </p:spTree>
    <p:extLst>
      <p:ext uri="{BB962C8B-B14F-4D97-AF65-F5344CB8AC3E}">
        <p14:creationId xmlns:p14="http://schemas.microsoft.com/office/powerpoint/2010/main" val="21839894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Prediction </a:t>
            </a:r>
            <a:r>
              <a:rPr lang="zh-TW" altLang="en-US" dirty="0">
                <a:latin typeface="微軟正黑體" panose="020B0604030504040204" pitchFamily="34" charset="-120"/>
                <a:ea typeface="微軟正黑體" panose="020B0604030504040204" pitchFamily="34" charset="-120"/>
              </a:rPr>
              <a:t>預測</a:t>
            </a:r>
          </a:p>
        </p:txBody>
      </p:sp>
      <p:sp>
        <p:nvSpPr>
          <p:cNvPr id="5" name="內容版面配置區 4">
            <a:extLst>
              <a:ext uri="{FF2B5EF4-FFF2-40B4-BE49-F238E27FC236}">
                <a16:creationId xmlns:a16="http://schemas.microsoft.com/office/drawing/2014/main" id="{4584516E-650F-CDBA-6F0B-A8B254595611}"/>
              </a:ext>
            </a:extLst>
          </p:cNvPr>
          <p:cNvSpPr>
            <a:spLocks noGrp="1"/>
          </p:cNvSpPr>
          <p:nvPr>
            <p:ph idx="1"/>
          </p:nvPr>
        </p:nvSpPr>
        <p:spPr>
          <a:xfrm>
            <a:off x="569030" y="2204755"/>
            <a:ext cx="10168128" cy="3694176"/>
          </a:xfrm>
        </p:spPr>
        <p:txBody>
          <a:bodyPr>
            <a:normAutofit/>
          </a:bodyPr>
          <a:lstStyle/>
          <a:p>
            <a:r>
              <a:rPr lang="zh-TW" altLang="en-US" dirty="0">
                <a:latin typeface="微軟正黑體" panose="020B0604030504040204" pitchFamily="34" charset="-120"/>
                <a:ea typeface="微軟正黑體" panose="020B0604030504040204" pitchFamily="34" charset="-120"/>
              </a:rPr>
              <a:t>類別：</a:t>
            </a:r>
            <a:r>
              <a:rPr lang="en-US" altLang="zh-TW" dirty="0">
                <a:latin typeface="微軟正黑體" panose="020B0604030504040204" pitchFamily="34" charset="-120"/>
                <a:ea typeface="微軟正黑體" panose="020B0604030504040204" pitchFamily="34" charset="-120"/>
              </a:rPr>
              <a:t>0</a:t>
            </a:r>
          </a:p>
          <a:p>
            <a:pPr>
              <a:buFont typeface="Wingdings" panose="05000000000000000000" pitchFamily="2" charset="2"/>
              <a:buChar char="Ø"/>
            </a:pPr>
            <a:r>
              <a:rPr lang="en-US" altLang="zh-TW" dirty="0" err="1">
                <a:ea typeface="微軟正黑體" panose="020B0604030504040204" pitchFamily="34" charset="-120"/>
              </a:rPr>
              <a:t>Precison</a:t>
            </a:r>
            <a:r>
              <a:rPr lang="en-US" altLang="zh-TW" dirty="0">
                <a:ea typeface="微軟正黑體" panose="020B0604030504040204" pitchFamily="34" charset="-120"/>
              </a:rPr>
              <a:t> = </a:t>
            </a:r>
            <a:r>
              <a:rPr lang="en-US" altLang="zh-TW" dirty="0">
                <a:solidFill>
                  <a:schemeClr val="accent1"/>
                </a:solidFill>
                <a:ea typeface="微軟正黑體" panose="020B0604030504040204" pitchFamily="34" charset="-120"/>
              </a:rPr>
              <a:t>10</a:t>
            </a:r>
            <a:r>
              <a:rPr lang="en-US" altLang="zh-TW" dirty="0">
                <a:ea typeface="微軟正黑體" panose="020B0604030504040204" pitchFamily="34" charset="-120"/>
              </a:rPr>
              <a:t>/</a:t>
            </a:r>
            <a:r>
              <a:rPr lang="en-US" altLang="zh-TW" dirty="0">
                <a:solidFill>
                  <a:schemeClr val="accent3">
                    <a:lumMod val="50000"/>
                  </a:schemeClr>
                </a:solidFill>
                <a:ea typeface="微軟正黑體" panose="020B0604030504040204" pitchFamily="34" charset="-120"/>
              </a:rPr>
              <a:t>10</a:t>
            </a:r>
            <a:r>
              <a:rPr lang="en-US" altLang="zh-TW" dirty="0">
                <a:ea typeface="微軟正黑體" panose="020B0604030504040204" pitchFamily="34" charset="-120"/>
              </a:rPr>
              <a:t> = 100%</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Recall = </a:t>
            </a:r>
            <a:r>
              <a:rPr lang="en-US" altLang="zh-TW" dirty="0">
                <a:solidFill>
                  <a:schemeClr val="accent1"/>
                </a:solidFill>
                <a:ea typeface="微軟正黑體" panose="020B0604030504040204" pitchFamily="34" charset="-120"/>
              </a:rPr>
              <a:t>10</a:t>
            </a:r>
            <a:r>
              <a:rPr lang="en-US" altLang="zh-TW" dirty="0">
                <a:ea typeface="微軟正黑體" panose="020B0604030504040204" pitchFamily="34" charset="-120"/>
              </a:rPr>
              <a:t>/</a:t>
            </a:r>
            <a:r>
              <a:rPr lang="en-US" altLang="zh-TW" dirty="0">
                <a:solidFill>
                  <a:schemeClr val="accent2">
                    <a:lumMod val="50000"/>
                  </a:schemeClr>
                </a:solidFill>
                <a:ea typeface="微軟正黑體" panose="020B0604030504040204" pitchFamily="34" charset="-120"/>
              </a:rPr>
              <a:t>10</a:t>
            </a:r>
            <a:r>
              <a:rPr lang="en-US" altLang="zh-TW" dirty="0">
                <a:ea typeface="微軟正黑體" panose="020B0604030504040204" pitchFamily="34" charset="-120"/>
              </a:rPr>
              <a:t> = 100%</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F1-Score = </a:t>
            </a:r>
            <a:r>
              <a:rPr lang="en-US" altLang="zh-TW" dirty="0">
                <a:ea typeface="微軟正黑體" panose="020B0604030504040204" pitchFamily="34" charset="-120"/>
              </a:rPr>
              <a:t>100%</a:t>
            </a:r>
          </a:p>
          <a:p>
            <a:pPr>
              <a:buFont typeface="Wingdings" panose="05000000000000000000" pitchFamily="2" charset="2"/>
              <a:buChar char="Ø"/>
            </a:pP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p:txBody>
      </p:sp>
      <p:sp>
        <p:nvSpPr>
          <p:cNvPr id="6" name="文字方塊 5">
            <a:extLst>
              <a:ext uri="{FF2B5EF4-FFF2-40B4-BE49-F238E27FC236}">
                <a16:creationId xmlns:a16="http://schemas.microsoft.com/office/drawing/2014/main" id="{F11DF258-4999-69BD-D03D-A97FFD020C8E}"/>
              </a:ext>
            </a:extLst>
          </p:cNvPr>
          <p:cNvSpPr txBox="1"/>
          <p:nvPr/>
        </p:nvSpPr>
        <p:spPr>
          <a:xfrm>
            <a:off x="9841309" y="1528161"/>
            <a:ext cx="1791698" cy="400110"/>
          </a:xfrm>
          <a:prstGeom prst="rect">
            <a:avLst/>
          </a:prstGeom>
          <a:noFill/>
        </p:spPr>
        <p:txBody>
          <a:bodyPr wrap="square">
            <a:spAutoFit/>
          </a:bodyPr>
          <a:lstStyle/>
          <a:p>
            <a:pPr algn="r"/>
            <a:r>
              <a:rPr lang="en-US" altLang="zh-TW" sz="2000" dirty="0" err="1">
                <a:latin typeface="微軟正黑體" panose="020B0604030504040204" pitchFamily="34" charset="-120"/>
                <a:ea typeface="微軟正黑體" panose="020B0604030504040204" pitchFamily="34" charset="-120"/>
              </a:rPr>
              <a:t>Setosa</a:t>
            </a:r>
            <a:endParaRPr lang="en-US" altLang="zh-TW" sz="2000" dirty="0">
              <a:latin typeface="微軟正黑體" panose="020B0604030504040204" pitchFamily="34" charset="-120"/>
              <a:ea typeface="微軟正黑體" panose="020B0604030504040204" pitchFamily="34" charset="-120"/>
            </a:endParaRPr>
          </a:p>
        </p:txBody>
      </p:sp>
      <p:sp>
        <p:nvSpPr>
          <p:cNvPr id="12" name="投影片編號版面配置區 11">
            <a:extLst>
              <a:ext uri="{FF2B5EF4-FFF2-40B4-BE49-F238E27FC236}">
                <a16:creationId xmlns:a16="http://schemas.microsoft.com/office/drawing/2014/main" id="{98019317-CE6A-9AFC-C0F5-F549E7FDDB0C}"/>
              </a:ext>
            </a:extLst>
          </p:cNvPr>
          <p:cNvSpPr>
            <a:spLocks noGrp="1"/>
          </p:cNvSpPr>
          <p:nvPr>
            <p:ph type="sldNum" sz="quarter" idx="12"/>
          </p:nvPr>
        </p:nvSpPr>
        <p:spPr/>
        <p:txBody>
          <a:bodyPr/>
          <a:lstStyle/>
          <a:p>
            <a:fld id="{B2DC25EE-239B-4C5F-AAD1-255A7D5F1EE2}" type="slidenum">
              <a:rPr lang="en-US" smtClean="0"/>
              <a:t>36</a:t>
            </a:fld>
            <a:endParaRPr lang="en-US" dirty="0"/>
          </a:p>
        </p:txBody>
      </p:sp>
      <p:sp>
        <p:nvSpPr>
          <p:cNvPr id="13" name="頁尾版面配置區 12">
            <a:extLst>
              <a:ext uri="{FF2B5EF4-FFF2-40B4-BE49-F238E27FC236}">
                <a16:creationId xmlns:a16="http://schemas.microsoft.com/office/drawing/2014/main" id="{45068F66-DC8D-3AE7-B3EB-461A6CDB0029}"/>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graphicFrame>
        <p:nvGraphicFramePr>
          <p:cNvPr id="18" name="表格 17">
            <a:extLst>
              <a:ext uri="{FF2B5EF4-FFF2-40B4-BE49-F238E27FC236}">
                <a16:creationId xmlns:a16="http://schemas.microsoft.com/office/drawing/2014/main" id="{6586A74B-5840-0C12-BE24-68F982C5B152}"/>
              </a:ext>
            </a:extLst>
          </p:cNvPr>
          <p:cNvGraphicFramePr>
            <a:graphicFrameLocks noGrp="1"/>
          </p:cNvGraphicFramePr>
          <p:nvPr>
            <p:extLst>
              <p:ext uri="{D42A27DB-BD31-4B8C-83A1-F6EECF244321}">
                <p14:modId xmlns:p14="http://schemas.microsoft.com/office/powerpoint/2010/main" val="422333555"/>
              </p:ext>
            </p:extLst>
          </p:nvPr>
        </p:nvGraphicFramePr>
        <p:xfrm>
          <a:off x="4290646" y="3774831"/>
          <a:ext cx="7342363" cy="2534528"/>
        </p:xfrm>
        <a:graphic>
          <a:graphicData uri="http://schemas.openxmlformats.org/drawingml/2006/table">
            <a:tbl>
              <a:tblPr/>
              <a:tblGrid>
                <a:gridCol w="618739">
                  <a:extLst>
                    <a:ext uri="{9D8B030D-6E8A-4147-A177-3AD203B41FA5}">
                      <a16:colId xmlns:a16="http://schemas.microsoft.com/office/drawing/2014/main" val="1416594141"/>
                    </a:ext>
                  </a:extLst>
                </a:gridCol>
                <a:gridCol w="1593720">
                  <a:extLst>
                    <a:ext uri="{9D8B030D-6E8A-4147-A177-3AD203B41FA5}">
                      <a16:colId xmlns:a16="http://schemas.microsoft.com/office/drawing/2014/main" val="4056583769"/>
                    </a:ext>
                  </a:extLst>
                </a:gridCol>
                <a:gridCol w="1282476">
                  <a:extLst>
                    <a:ext uri="{9D8B030D-6E8A-4147-A177-3AD203B41FA5}">
                      <a16:colId xmlns:a16="http://schemas.microsoft.com/office/drawing/2014/main" val="4199555567"/>
                    </a:ext>
                  </a:extLst>
                </a:gridCol>
                <a:gridCol w="1282476">
                  <a:extLst>
                    <a:ext uri="{9D8B030D-6E8A-4147-A177-3AD203B41FA5}">
                      <a16:colId xmlns:a16="http://schemas.microsoft.com/office/drawing/2014/main" val="2782300960"/>
                    </a:ext>
                  </a:extLst>
                </a:gridCol>
                <a:gridCol w="1282476">
                  <a:extLst>
                    <a:ext uri="{9D8B030D-6E8A-4147-A177-3AD203B41FA5}">
                      <a16:colId xmlns:a16="http://schemas.microsoft.com/office/drawing/2014/main" val="881452323"/>
                    </a:ext>
                  </a:extLst>
                </a:gridCol>
                <a:gridCol w="1282476">
                  <a:extLst>
                    <a:ext uri="{9D8B030D-6E8A-4147-A177-3AD203B41FA5}">
                      <a16:colId xmlns:a16="http://schemas.microsoft.com/office/drawing/2014/main" val="1561093103"/>
                    </a:ext>
                  </a:extLst>
                </a:gridCol>
              </a:tblGrid>
              <a:tr h="354113">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a:noFill/>
                    </a:lnR>
                    <a:lnT>
                      <a:noFill/>
                    </a:lnT>
                    <a:lnB>
                      <a:noFill/>
                    </a:lnB>
                  </a:tcPr>
                </a:tc>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gridSpan="4">
                  <a:txBody>
                    <a:bodyPr/>
                    <a:lstStyle/>
                    <a:p>
                      <a:pPr algn="ctr" fontAlgn="ctr"/>
                      <a:r>
                        <a:rPr lang="zh-TW" altLang="en-US" sz="2000" b="0" i="0" u="none" strike="noStrike" dirty="0">
                          <a:solidFill>
                            <a:srgbClr val="000000"/>
                          </a:solidFill>
                          <a:effectLst/>
                          <a:latin typeface="微軟正黑體" panose="020B0604030504040204" pitchFamily="34" charset="-120"/>
                          <a:ea typeface="微軟正黑體" panose="020B0604030504040204" pitchFamily="34" charset="-120"/>
                        </a:rPr>
                        <a:t>預測值</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3672045021"/>
                  </a:ext>
                </a:extLst>
              </a:tr>
              <a:tr h="436083">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zh-TW" altLang="en-US" sz="1200" b="0" i="0" u="none" strike="noStrike">
                          <a:solidFill>
                            <a:srgbClr val="000000"/>
                          </a:solidFill>
                          <a:effectLst/>
                          <a:latin typeface="微軟正黑體" panose="020B0604030504040204" pitchFamily="34" charset="-120"/>
                          <a:ea typeface="微軟正黑體" panose="020B0604030504040204" pitchFamily="34" charset="-12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dirty="0">
                          <a:solidFill>
                            <a:srgbClr val="000000"/>
                          </a:solidFill>
                          <a:effectLst/>
                          <a:latin typeface="微軟正黑體" panose="020B0604030504040204" pitchFamily="34" charset="-120"/>
                          <a:ea typeface="微軟正黑體" panose="020B0604030504040204" pitchFamily="34" charset="-120"/>
                        </a:rPr>
                        <a:t>0 </a:t>
                      </a:r>
                      <a:r>
                        <a:rPr lang="en-US" sz="1800" b="1" i="0" u="none" strike="noStrike" dirty="0" err="1">
                          <a:solidFill>
                            <a:srgbClr val="000000"/>
                          </a:solidFill>
                          <a:effectLst/>
                          <a:latin typeface="微軟正黑體" panose="020B0604030504040204" pitchFamily="34" charset="-120"/>
                          <a:ea typeface="微軟正黑體" panose="020B0604030504040204" pitchFamily="34" charset="-120"/>
                        </a:rPr>
                        <a:t>setosa</a:t>
                      </a:r>
                      <a:endParaRPr lang="en-US" sz="18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微軟正黑體" panose="020B0604030504040204" pitchFamily="34" charset="-120"/>
                          <a:ea typeface="微軟正黑體" panose="020B0604030504040204" pitchFamily="34" charset="-120"/>
                        </a:rPr>
                        <a:t>1 versicolor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微軟正黑體" panose="020B0604030504040204" pitchFamily="34" charset="-120"/>
                          <a:ea typeface="微軟正黑體" panose="020B0604030504040204" pitchFamily="34" charset="-120"/>
                        </a:rPr>
                        <a:t>2 virginica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1" u="none" strike="noStrike">
                          <a:solidFill>
                            <a:srgbClr val="000000"/>
                          </a:solidFill>
                          <a:effectLst/>
                          <a:latin typeface="微軟正黑體" panose="020B0604030504040204" pitchFamily="34" charset="-120"/>
                          <a:ea typeface="微軟正黑體" panose="020B0604030504040204" pitchFamily="34" charset="-120"/>
                        </a:rPr>
                        <a:t>Sum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2420123"/>
                  </a:ext>
                </a:extLst>
              </a:tr>
              <a:tr h="436083">
                <a:tc rowSpan="4">
                  <a:txBody>
                    <a:bodyPr/>
                    <a:lstStyle/>
                    <a:p>
                      <a:pPr algn="ctr" fontAlgn="ctr"/>
                      <a:r>
                        <a:rPr lang="zh-TW" altLang="en-US" sz="2000" b="0" i="0" u="none" strike="noStrike" dirty="0">
                          <a:solidFill>
                            <a:srgbClr val="000000"/>
                          </a:solidFill>
                          <a:effectLst/>
                          <a:latin typeface="微軟正黑體" panose="020B0604030504040204" pitchFamily="34" charset="-120"/>
                          <a:ea typeface="微軟正黑體" panose="020B0604030504040204" pitchFamily="34" charset="-120"/>
                        </a:rPr>
                        <a:t>實際值</a:t>
                      </a:r>
                    </a:p>
                  </a:txBody>
                  <a:tcPr marL="7620" marR="7620" marT="7620" marB="0" vert="eaVert"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800" b="1" i="0" u="none" strike="noStrike" dirty="0">
                          <a:solidFill>
                            <a:srgbClr val="000000"/>
                          </a:solidFill>
                          <a:effectLst/>
                          <a:latin typeface="微軟正黑體" panose="020B0604030504040204" pitchFamily="34" charset="-120"/>
                          <a:ea typeface="微軟正黑體" panose="020B0604030504040204" pitchFamily="34" charset="-120"/>
                        </a:rPr>
                        <a:t>0 </a:t>
                      </a:r>
                      <a:r>
                        <a:rPr lang="en-US" sz="1800" b="1" i="0" u="none" strike="noStrike" dirty="0" err="1">
                          <a:solidFill>
                            <a:srgbClr val="000000"/>
                          </a:solidFill>
                          <a:effectLst/>
                          <a:latin typeface="微軟正黑體" panose="020B0604030504040204" pitchFamily="34" charset="-120"/>
                          <a:ea typeface="微軟正黑體" panose="020B0604030504040204" pitchFamily="34" charset="-120"/>
                        </a:rPr>
                        <a:t>setosa</a:t>
                      </a:r>
                      <a:endParaRPr lang="en-US" sz="18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fontAlgn="ctr"/>
                      <a:r>
                        <a:rPr lang="en-US" altLang="zh-TW" sz="1200" b="0" i="0" u="none" strike="noStrike">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893490751"/>
                  </a:ext>
                </a:extLst>
              </a:tr>
              <a:tr h="436083">
                <a:tc vMerge="1">
                  <a:txBody>
                    <a:bodyPr/>
                    <a:lstStyle/>
                    <a:p>
                      <a:endParaRPr lang="zh-TW" altLang="en-US"/>
                    </a:p>
                  </a:txBody>
                  <a:tcPr/>
                </a:tc>
                <a:tc>
                  <a:txBody>
                    <a:bodyPr/>
                    <a:lstStyle/>
                    <a:p>
                      <a:pPr algn="ctr" fontAlgn="ctr"/>
                      <a:r>
                        <a:rPr lang="en-US" sz="1200" b="0" i="0" u="none" strike="noStrike">
                          <a:solidFill>
                            <a:srgbClr val="000000"/>
                          </a:solidFill>
                          <a:effectLst/>
                          <a:latin typeface="微軟正黑體" panose="020B0604030504040204" pitchFamily="34" charset="-120"/>
                          <a:ea typeface="微軟正黑體" panose="020B0604030504040204" pitchFamily="34" charset="-120"/>
                        </a:rPr>
                        <a:t>1 versicolor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a:solidFill>
                            <a:srgbClr val="000000"/>
                          </a:solidFill>
                          <a:effectLst/>
                          <a:latin typeface="微軟正黑體" panose="020B0604030504040204" pitchFamily="34" charset="-120"/>
                          <a:ea typeface="微軟正黑體" panose="020B0604030504040204" pitchFamily="34" charset="-120"/>
                        </a:rPr>
                        <a:t>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a:solidFill>
                            <a:srgbClr val="000000"/>
                          </a:solidFill>
                          <a:effectLst/>
                          <a:latin typeface="微軟正黑體" panose="020B0604030504040204" pitchFamily="34" charset="-120"/>
                          <a:ea typeface="微軟正黑體" panose="020B0604030504040204" pitchFamily="34" charset="-12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13931880"/>
                  </a:ext>
                </a:extLst>
              </a:tr>
              <a:tr h="436083">
                <a:tc vMerge="1">
                  <a:txBody>
                    <a:bodyPr/>
                    <a:lstStyle/>
                    <a:p>
                      <a:endParaRPr lang="zh-TW" altLang="en-US"/>
                    </a:p>
                  </a:txBody>
                  <a:tcPr/>
                </a:tc>
                <a:tc>
                  <a:txBody>
                    <a:bodyPr/>
                    <a:lstStyle/>
                    <a:p>
                      <a:pPr algn="ctr" fontAlgn="ctr"/>
                      <a:r>
                        <a:rPr lang="en-US" sz="1200" b="0" i="0" u="none" strike="noStrike">
                          <a:solidFill>
                            <a:srgbClr val="000000"/>
                          </a:solidFill>
                          <a:effectLst/>
                          <a:latin typeface="微軟正黑體" panose="020B0604030504040204" pitchFamily="34" charset="-120"/>
                          <a:ea typeface="微軟正黑體" panose="020B0604030504040204" pitchFamily="34" charset="-120"/>
                        </a:rPr>
                        <a:t>2 virginica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a:solidFill>
                            <a:srgbClr val="000000"/>
                          </a:solidFill>
                          <a:effectLst/>
                          <a:latin typeface="微軟正黑體" panose="020B0604030504040204" pitchFamily="34" charset="-120"/>
                          <a:ea typeface="微軟正黑體" panose="020B0604030504040204" pitchFamily="34" charset="-12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a:solidFill>
                            <a:srgbClr val="000000"/>
                          </a:solidFill>
                          <a:effectLst/>
                          <a:latin typeface="微軟正黑體" panose="020B0604030504040204" pitchFamily="34" charset="-120"/>
                          <a:ea typeface="微軟正黑體" panose="020B0604030504040204" pitchFamily="34" charset="-120"/>
                        </a:rPr>
                        <a:t>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2004054"/>
                  </a:ext>
                </a:extLst>
              </a:tr>
              <a:tr h="436083">
                <a:tc vMerge="1">
                  <a:txBody>
                    <a:bodyPr/>
                    <a:lstStyle/>
                    <a:p>
                      <a:endParaRPr lang="zh-TW" altLang="en-US"/>
                    </a:p>
                  </a:txBody>
                  <a:tcPr/>
                </a:tc>
                <a:tc>
                  <a:txBody>
                    <a:bodyPr/>
                    <a:lstStyle/>
                    <a:p>
                      <a:pPr algn="ctr" fontAlgn="ctr"/>
                      <a:r>
                        <a:rPr lang="en-US" sz="1200" b="0" i="1" u="none" strike="noStrike">
                          <a:solidFill>
                            <a:srgbClr val="000000"/>
                          </a:solidFill>
                          <a:effectLst/>
                          <a:latin typeface="微軟正黑體" panose="020B0604030504040204" pitchFamily="34" charset="-120"/>
                          <a:ea typeface="微軟正黑體" panose="020B0604030504040204" pitchFamily="34" charset="-120"/>
                        </a:rPr>
                        <a:t>Sum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ctr"/>
                      <a:r>
                        <a:rPr lang="en-US" altLang="zh-TW" sz="1200" b="0" i="1" u="none" strike="noStrike">
                          <a:solidFill>
                            <a:srgbClr val="000000"/>
                          </a:solidFill>
                          <a:effectLst/>
                          <a:latin typeface="微軟正黑體" panose="020B0604030504040204" pitchFamily="34" charset="-120"/>
                          <a:ea typeface="微軟正黑體" panose="020B0604030504040204" pitchFamily="34" charset="-120"/>
                        </a:rPr>
                        <a:t>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a:solidFill>
                            <a:srgbClr val="000000"/>
                          </a:solidFill>
                          <a:effectLst/>
                          <a:latin typeface="微軟正黑體" panose="020B0604030504040204" pitchFamily="34" charset="-120"/>
                          <a:ea typeface="微軟正黑體" panose="020B0604030504040204" pitchFamily="34" charset="-120"/>
                        </a:rPr>
                        <a:t>11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30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1743683"/>
                  </a:ext>
                </a:extLst>
              </a:tr>
            </a:tbl>
          </a:graphicData>
        </a:graphic>
      </p:graphicFrame>
    </p:spTree>
    <p:extLst>
      <p:ext uri="{BB962C8B-B14F-4D97-AF65-F5344CB8AC3E}">
        <p14:creationId xmlns:p14="http://schemas.microsoft.com/office/powerpoint/2010/main" val="3440469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Prediction </a:t>
            </a:r>
            <a:r>
              <a:rPr lang="zh-TW" altLang="en-US" dirty="0">
                <a:latin typeface="微軟正黑體" panose="020B0604030504040204" pitchFamily="34" charset="-120"/>
                <a:ea typeface="微軟正黑體" panose="020B0604030504040204" pitchFamily="34" charset="-120"/>
              </a:rPr>
              <a:t>預測</a:t>
            </a:r>
          </a:p>
        </p:txBody>
      </p:sp>
      <p:sp>
        <p:nvSpPr>
          <p:cNvPr id="5" name="內容版面配置區 4">
            <a:extLst>
              <a:ext uri="{FF2B5EF4-FFF2-40B4-BE49-F238E27FC236}">
                <a16:creationId xmlns:a16="http://schemas.microsoft.com/office/drawing/2014/main" id="{4584516E-650F-CDBA-6F0B-A8B254595611}"/>
              </a:ext>
            </a:extLst>
          </p:cNvPr>
          <p:cNvSpPr>
            <a:spLocks noGrp="1"/>
          </p:cNvSpPr>
          <p:nvPr>
            <p:ph idx="1"/>
          </p:nvPr>
        </p:nvSpPr>
        <p:spPr>
          <a:xfrm>
            <a:off x="569030" y="2204755"/>
            <a:ext cx="10168128" cy="3694176"/>
          </a:xfrm>
        </p:spPr>
        <p:txBody>
          <a:bodyPr>
            <a:normAutofit/>
          </a:bodyPr>
          <a:lstStyle/>
          <a:p>
            <a:r>
              <a:rPr lang="zh-TW" altLang="en-US" dirty="0">
                <a:latin typeface="微軟正黑體" panose="020B0604030504040204" pitchFamily="34" charset="-120"/>
                <a:ea typeface="微軟正黑體" panose="020B0604030504040204" pitchFamily="34" charset="-120"/>
              </a:rPr>
              <a:t>類別：</a:t>
            </a:r>
            <a:r>
              <a:rPr lang="en-US" altLang="zh-TW" dirty="0">
                <a:ea typeface="微軟正黑體" panose="020B0604030504040204" pitchFamily="34" charset="-120"/>
              </a:rPr>
              <a:t>1</a:t>
            </a:r>
            <a:endParaRPr lang="en-US" altLang="zh-TW" dirty="0">
              <a:latin typeface="微軟正黑體" panose="020B0604030504040204" pitchFamily="34" charset="-120"/>
              <a:ea typeface="微軟正黑體" panose="020B0604030504040204" pitchFamily="34" charset="-120"/>
            </a:endParaRPr>
          </a:p>
          <a:p>
            <a:pPr>
              <a:buFont typeface="Wingdings" panose="05000000000000000000" pitchFamily="2" charset="2"/>
              <a:buChar char="Ø"/>
            </a:pPr>
            <a:r>
              <a:rPr lang="en-US" altLang="zh-TW" dirty="0" err="1">
                <a:ea typeface="微軟正黑體" panose="020B0604030504040204" pitchFamily="34" charset="-120"/>
              </a:rPr>
              <a:t>Precison</a:t>
            </a:r>
            <a:r>
              <a:rPr lang="en-US" altLang="zh-TW" dirty="0">
                <a:ea typeface="微軟正黑體" panose="020B0604030504040204" pitchFamily="34" charset="-120"/>
              </a:rPr>
              <a:t> = </a:t>
            </a:r>
            <a:r>
              <a:rPr lang="en-US" altLang="zh-TW" dirty="0">
                <a:solidFill>
                  <a:schemeClr val="accent1"/>
                </a:solidFill>
                <a:ea typeface="微軟正黑體" panose="020B0604030504040204" pitchFamily="34" charset="-120"/>
              </a:rPr>
              <a:t>8</a:t>
            </a:r>
            <a:r>
              <a:rPr lang="en-US" altLang="zh-TW" dirty="0">
                <a:ea typeface="微軟正黑體" panose="020B0604030504040204" pitchFamily="34" charset="-120"/>
              </a:rPr>
              <a:t>/</a:t>
            </a:r>
            <a:r>
              <a:rPr lang="en-US" altLang="zh-TW" dirty="0">
                <a:solidFill>
                  <a:schemeClr val="accent3">
                    <a:lumMod val="50000"/>
                  </a:schemeClr>
                </a:solidFill>
                <a:ea typeface="微軟正黑體" panose="020B0604030504040204" pitchFamily="34" charset="-120"/>
              </a:rPr>
              <a:t>9</a:t>
            </a:r>
            <a:r>
              <a:rPr lang="en-US" altLang="zh-TW" dirty="0">
                <a:ea typeface="微軟正黑體" panose="020B0604030504040204" pitchFamily="34" charset="-120"/>
              </a:rPr>
              <a:t> = 88.9%</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Recall = </a:t>
            </a:r>
            <a:r>
              <a:rPr lang="en-US" altLang="zh-TW" dirty="0">
                <a:solidFill>
                  <a:schemeClr val="accent1"/>
                </a:solidFill>
                <a:latin typeface="微軟正黑體" panose="020B0604030504040204" pitchFamily="34" charset="-120"/>
                <a:ea typeface="微軟正黑體" panose="020B0604030504040204" pitchFamily="34" charset="-120"/>
              </a:rPr>
              <a:t>8</a:t>
            </a:r>
            <a:r>
              <a:rPr lang="en-US" altLang="zh-TW" dirty="0">
                <a:ea typeface="微軟正黑體" panose="020B0604030504040204" pitchFamily="34" charset="-120"/>
              </a:rPr>
              <a:t>/</a:t>
            </a:r>
            <a:r>
              <a:rPr lang="en-US" altLang="zh-TW" dirty="0">
                <a:solidFill>
                  <a:schemeClr val="accent2">
                    <a:lumMod val="50000"/>
                  </a:schemeClr>
                </a:solidFill>
                <a:ea typeface="微軟正黑體" panose="020B0604030504040204" pitchFamily="34" charset="-120"/>
              </a:rPr>
              <a:t>10</a:t>
            </a:r>
            <a:r>
              <a:rPr lang="en-US" altLang="zh-TW" dirty="0">
                <a:ea typeface="微軟正黑體" panose="020B0604030504040204" pitchFamily="34" charset="-120"/>
              </a:rPr>
              <a:t> = 80%</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F1-Score = </a:t>
            </a:r>
            <a:r>
              <a:rPr lang="en-US" altLang="zh-TW" dirty="0">
                <a:ea typeface="微軟正黑體" panose="020B0604030504040204" pitchFamily="34" charset="-120"/>
              </a:rPr>
              <a:t>8</a:t>
            </a:r>
            <a:r>
              <a:rPr lang="en-US" altLang="zh-TW" dirty="0">
                <a:latin typeface="微軟正黑體" panose="020B0604030504040204" pitchFamily="34" charset="-120"/>
                <a:ea typeface="微軟正黑體" panose="020B0604030504040204" pitchFamily="34" charset="-120"/>
              </a:rPr>
              <a:t>4.2</a:t>
            </a:r>
            <a:r>
              <a:rPr lang="en-US" altLang="zh-TW" dirty="0">
                <a:ea typeface="微軟正黑體" panose="020B0604030504040204" pitchFamily="34" charset="-120"/>
              </a:rPr>
              <a:t>%</a:t>
            </a:r>
          </a:p>
          <a:p>
            <a:pPr>
              <a:buFont typeface="Wingdings" panose="05000000000000000000" pitchFamily="2" charset="2"/>
              <a:buChar char="Ø"/>
            </a:pP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p:txBody>
      </p:sp>
      <p:sp>
        <p:nvSpPr>
          <p:cNvPr id="6" name="文字方塊 5">
            <a:extLst>
              <a:ext uri="{FF2B5EF4-FFF2-40B4-BE49-F238E27FC236}">
                <a16:creationId xmlns:a16="http://schemas.microsoft.com/office/drawing/2014/main" id="{F11DF258-4999-69BD-D03D-A97FFD020C8E}"/>
              </a:ext>
            </a:extLst>
          </p:cNvPr>
          <p:cNvSpPr txBox="1"/>
          <p:nvPr/>
        </p:nvSpPr>
        <p:spPr>
          <a:xfrm>
            <a:off x="9841309" y="1528161"/>
            <a:ext cx="1791698" cy="400110"/>
          </a:xfrm>
          <a:prstGeom prst="rect">
            <a:avLst/>
          </a:prstGeom>
          <a:noFill/>
        </p:spPr>
        <p:txBody>
          <a:bodyPr wrap="square">
            <a:spAutoFit/>
          </a:bodyPr>
          <a:lstStyle/>
          <a:p>
            <a:pPr algn="r"/>
            <a:r>
              <a:rPr lang="en-US" altLang="zh-TW" sz="2000" dirty="0">
                <a:latin typeface="微軟正黑體" panose="020B0604030504040204" pitchFamily="34" charset="-120"/>
                <a:ea typeface="微軟正黑體" panose="020B0604030504040204" pitchFamily="34" charset="-120"/>
              </a:rPr>
              <a:t>Versicolor</a:t>
            </a:r>
          </a:p>
        </p:txBody>
      </p:sp>
      <p:sp>
        <p:nvSpPr>
          <p:cNvPr id="12" name="投影片編號版面配置區 11">
            <a:extLst>
              <a:ext uri="{FF2B5EF4-FFF2-40B4-BE49-F238E27FC236}">
                <a16:creationId xmlns:a16="http://schemas.microsoft.com/office/drawing/2014/main" id="{98019317-CE6A-9AFC-C0F5-F549E7FDDB0C}"/>
              </a:ext>
            </a:extLst>
          </p:cNvPr>
          <p:cNvSpPr>
            <a:spLocks noGrp="1"/>
          </p:cNvSpPr>
          <p:nvPr>
            <p:ph type="sldNum" sz="quarter" idx="12"/>
          </p:nvPr>
        </p:nvSpPr>
        <p:spPr/>
        <p:txBody>
          <a:bodyPr/>
          <a:lstStyle/>
          <a:p>
            <a:fld id="{B2DC25EE-239B-4C5F-AAD1-255A7D5F1EE2}" type="slidenum">
              <a:rPr lang="en-US" smtClean="0"/>
              <a:t>37</a:t>
            </a:fld>
            <a:endParaRPr lang="en-US" dirty="0"/>
          </a:p>
        </p:txBody>
      </p:sp>
      <p:sp>
        <p:nvSpPr>
          <p:cNvPr id="13" name="頁尾版面配置區 12">
            <a:extLst>
              <a:ext uri="{FF2B5EF4-FFF2-40B4-BE49-F238E27FC236}">
                <a16:creationId xmlns:a16="http://schemas.microsoft.com/office/drawing/2014/main" id="{45068F66-DC8D-3AE7-B3EB-461A6CDB0029}"/>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graphicFrame>
        <p:nvGraphicFramePr>
          <p:cNvPr id="18" name="表格 17">
            <a:extLst>
              <a:ext uri="{FF2B5EF4-FFF2-40B4-BE49-F238E27FC236}">
                <a16:creationId xmlns:a16="http://schemas.microsoft.com/office/drawing/2014/main" id="{6586A74B-5840-0C12-BE24-68F982C5B152}"/>
              </a:ext>
            </a:extLst>
          </p:cNvPr>
          <p:cNvGraphicFramePr>
            <a:graphicFrameLocks noGrp="1"/>
          </p:cNvGraphicFramePr>
          <p:nvPr>
            <p:extLst>
              <p:ext uri="{D42A27DB-BD31-4B8C-83A1-F6EECF244321}">
                <p14:modId xmlns:p14="http://schemas.microsoft.com/office/powerpoint/2010/main" val="448898069"/>
              </p:ext>
            </p:extLst>
          </p:nvPr>
        </p:nvGraphicFramePr>
        <p:xfrm>
          <a:off x="4290646" y="3774831"/>
          <a:ext cx="7342363" cy="2534528"/>
        </p:xfrm>
        <a:graphic>
          <a:graphicData uri="http://schemas.openxmlformats.org/drawingml/2006/table">
            <a:tbl>
              <a:tblPr/>
              <a:tblGrid>
                <a:gridCol w="618739">
                  <a:extLst>
                    <a:ext uri="{9D8B030D-6E8A-4147-A177-3AD203B41FA5}">
                      <a16:colId xmlns:a16="http://schemas.microsoft.com/office/drawing/2014/main" val="1416594141"/>
                    </a:ext>
                  </a:extLst>
                </a:gridCol>
                <a:gridCol w="1593720">
                  <a:extLst>
                    <a:ext uri="{9D8B030D-6E8A-4147-A177-3AD203B41FA5}">
                      <a16:colId xmlns:a16="http://schemas.microsoft.com/office/drawing/2014/main" val="4056583769"/>
                    </a:ext>
                  </a:extLst>
                </a:gridCol>
                <a:gridCol w="1282476">
                  <a:extLst>
                    <a:ext uri="{9D8B030D-6E8A-4147-A177-3AD203B41FA5}">
                      <a16:colId xmlns:a16="http://schemas.microsoft.com/office/drawing/2014/main" val="4199555567"/>
                    </a:ext>
                  </a:extLst>
                </a:gridCol>
                <a:gridCol w="1282476">
                  <a:extLst>
                    <a:ext uri="{9D8B030D-6E8A-4147-A177-3AD203B41FA5}">
                      <a16:colId xmlns:a16="http://schemas.microsoft.com/office/drawing/2014/main" val="2782300960"/>
                    </a:ext>
                  </a:extLst>
                </a:gridCol>
                <a:gridCol w="1282476">
                  <a:extLst>
                    <a:ext uri="{9D8B030D-6E8A-4147-A177-3AD203B41FA5}">
                      <a16:colId xmlns:a16="http://schemas.microsoft.com/office/drawing/2014/main" val="881452323"/>
                    </a:ext>
                  </a:extLst>
                </a:gridCol>
                <a:gridCol w="1282476">
                  <a:extLst>
                    <a:ext uri="{9D8B030D-6E8A-4147-A177-3AD203B41FA5}">
                      <a16:colId xmlns:a16="http://schemas.microsoft.com/office/drawing/2014/main" val="1561093103"/>
                    </a:ext>
                  </a:extLst>
                </a:gridCol>
              </a:tblGrid>
              <a:tr h="354113">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a:noFill/>
                    </a:lnR>
                    <a:lnT>
                      <a:noFill/>
                    </a:lnT>
                    <a:lnB>
                      <a:noFill/>
                    </a:lnB>
                  </a:tcPr>
                </a:tc>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gridSpan="4">
                  <a:txBody>
                    <a:bodyPr/>
                    <a:lstStyle/>
                    <a:p>
                      <a:pPr algn="ctr" fontAlgn="ctr"/>
                      <a:r>
                        <a:rPr lang="zh-TW" altLang="en-US" sz="2000" b="0" i="0" u="none" strike="noStrike" dirty="0">
                          <a:solidFill>
                            <a:srgbClr val="000000"/>
                          </a:solidFill>
                          <a:effectLst/>
                          <a:latin typeface="微軟正黑體" panose="020B0604030504040204" pitchFamily="34" charset="-120"/>
                          <a:ea typeface="微軟正黑體" panose="020B0604030504040204" pitchFamily="34" charset="-120"/>
                        </a:rPr>
                        <a:t>預測值</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3672045021"/>
                  </a:ext>
                </a:extLst>
              </a:tr>
              <a:tr h="436083">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zh-TW" altLang="en-US" sz="1200" b="0" i="0" u="none" strike="noStrike">
                          <a:solidFill>
                            <a:srgbClr val="000000"/>
                          </a:solidFill>
                          <a:effectLst/>
                          <a:latin typeface="微軟正黑體" panose="020B0604030504040204" pitchFamily="34" charset="-120"/>
                          <a:ea typeface="微軟正黑體" panose="020B0604030504040204" pitchFamily="34" charset="-12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微軟正黑體" panose="020B0604030504040204" pitchFamily="34" charset="-120"/>
                          <a:ea typeface="微軟正黑體" panose="020B0604030504040204" pitchFamily="34" charset="-120"/>
                        </a:rPr>
                        <a:t>0 </a:t>
                      </a:r>
                      <a:r>
                        <a:rPr lang="en-US" sz="1200" b="0" i="0" u="none" strike="noStrike" dirty="0" err="1">
                          <a:solidFill>
                            <a:srgbClr val="000000"/>
                          </a:solidFill>
                          <a:effectLst/>
                          <a:latin typeface="微軟正黑體" panose="020B0604030504040204" pitchFamily="34" charset="-120"/>
                          <a:ea typeface="微軟正黑體" panose="020B0604030504040204" pitchFamily="34" charset="-120"/>
                        </a:rPr>
                        <a:t>setosa</a:t>
                      </a:r>
                      <a:endParaRPr lang="en-US"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dirty="0">
                          <a:solidFill>
                            <a:srgbClr val="000000"/>
                          </a:solidFill>
                          <a:effectLst/>
                          <a:latin typeface="微軟正黑體" panose="020B0604030504040204" pitchFamily="34" charset="-120"/>
                          <a:ea typeface="微軟正黑體" panose="020B0604030504040204" pitchFamily="34" charset="-120"/>
                        </a:rPr>
                        <a:t>1 versicolor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微軟正黑體" panose="020B0604030504040204" pitchFamily="34" charset="-120"/>
                          <a:ea typeface="微軟正黑體" panose="020B0604030504040204" pitchFamily="34" charset="-120"/>
                        </a:rPr>
                        <a:t>2 virginica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1" u="none" strike="noStrike">
                          <a:solidFill>
                            <a:srgbClr val="000000"/>
                          </a:solidFill>
                          <a:effectLst/>
                          <a:latin typeface="微軟正黑體" panose="020B0604030504040204" pitchFamily="34" charset="-120"/>
                          <a:ea typeface="微軟正黑體" panose="020B0604030504040204" pitchFamily="34" charset="-120"/>
                        </a:rPr>
                        <a:t>Sum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2420123"/>
                  </a:ext>
                </a:extLst>
              </a:tr>
              <a:tr h="436083">
                <a:tc rowSpan="4">
                  <a:txBody>
                    <a:bodyPr/>
                    <a:lstStyle/>
                    <a:p>
                      <a:pPr algn="ctr" fontAlgn="ctr"/>
                      <a:r>
                        <a:rPr lang="zh-TW" altLang="en-US" sz="2000" b="0" i="0" u="none" strike="noStrike" dirty="0">
                          <a:solidFill>
                            <a:srgbClr val="000000"/>
                          </a:solidFill>
                          <a:effectLst/>
                          <a:latin typeface="微軟正黑體" panose="020B0604030504040204" pitchFamily="34" charset="-120"/>
                          <a:ea typeface="微軟正黑體" panose="020B0604030504040204" pitchFamily="34" charset="-120"/>
                        </a:rPr>
                        <a:t>實際值</a:t>
                      </a:r>
                    </a:p>
                  </a:txBody>
                  <a:tcPr marL="7620" marR="7620" marT="7620" marB="0" vert="eaVert"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微軟正黑體" panose="020B0604030504040204" pitchFamily="34" charset="-120"/>
                          <a:ea typeface="微軟正黑體" panose="020B0604030504040204" pitchFamily="34" charset="-120"/>
                        </a:rPr>
                        <a:t>0 setosa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altLang="zh-TW" sz="1200" b="0" i="0" u="none" strike="noStrike">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93490751"/>
                  </a:ext>
                </a:extLst>
              </a:tr>
              <a:tr h="436083">
                <a:tc vMerge="1">
                  <a:txBody>
                    <a:bodyPr/>
                    <a:lstStyle/>
                    <a:p>
                      <a:endParaRPr lang="zh-TW" altLang="en-US"/>
                    </a:p>
                  </a:txBody>
                  <a:tcPr/>
                </a:tc>
                <a:tc>
                  <a:txBody>
                    <a:bodyPr/>
                    <a:lstStyle/>
                    <a:p>
                      <a:pPr algn="ctr" fontAlgn="ctr"/>
                      <a:r>
                        <a:rPr lang="en-US" sz="1600" b="1"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 versicolor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fontAlgn="ctr"/>
                      <a:r>
                        <a:rPr lang="en-US" altLang="zh-TW" sz="1200" b="0" i="0" u="none" strike="noStrike">
                          <a:solidFill>
                            <a:srgbClr val="000000"/>
                          </a:solidFill>
                          <a:effectLst/>
                          <a:latin typeface="微軟正黑體" panose="020B0604030504040204" pitchFamily="34" charset="-120"/>
                          <a:ea typeface="微軟正黑體" panose="020B0604030504040204" pitchFamily="34" charset="-12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4213931880"/>
                  </a:ext>
                </a:extLst>
              </a:tr>
              <a:tr h="436083">
                <a:tc vMerge="1">
                  <a:txBody>
                    <a:bodyPr/>
                    <a:lstStyle/>
                    <a:p>
                      <a:endParaRPr lang="zh-TW" altLang="en-US"/>
                    </a:p>
                  </a:txBody>
                  <a:tcPr/>
                </a:tc>
                <a:tc>
                  <a:txBody>
                    <a:bodyPr/>
                    <a:lstStyle/>
                    <a:p>
                      <a:pPr algn="ctr" fontAlgn="ctr"/>
                      <a:r>
                        <a:rPr lang="en-US" sz="1200" b="0" i="0" u="none" strike="noStrike">
                          <a:solidFill>
                            <a:srgbClr val="000000"/>
                          </a:solidFill>
                          <a:effectLst/>
                          <a:latin typeface="微軟正黑體" panose="020B0604030504040204" pitchFamily="34" charset="-120"/>
                          <a:ea typeface="微軟正黑體" panose="020B0604030504040204" pitchFamily="34" charset="-120"/>
                        </a:rPr>
                        <a:t>2 virginica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2004054"/>
                  </a:ext>
                </a:extLst>
              </a:tr>
              <a:tr h="436083">
                <a:tc vMerge="1">
                  <a:txBody>
                    <a:bodyPr/>
                    <a:lstStyle/>
                    <a:p>
                      <a:endParaRPr lang="zh-TW" altLang="en-US"/>
                    </a:p>
                  </a:txBody>
                  <a:tcPr/>
                </a:tc>
                <a:tc>
                  <a:txBody>
                    <a:bodyPr/>
                    <a:lstStyle/>
                    <a:p>
                      <a:pPr algn="ctr" fontAlgn="ctr"/>
                      <a:r>
                        <a:rPr lang="en-US" sz="1200" b="0" i="1" u="none" strike="noStrike">
                          <a:solidFill>
                            <a:srgbClr val="000000"/>
                          </a:solidFill>
                          <a:effectLst/>
                          <a:latin typeface="微軟正黑體" panose="020B0604030504040204" pitchFamily="34" charset="-120"/>
                          <a:ea typeface="微軟正黑體" panose="020B0604030504040204" pitchFamily="34" charset="-120"/>
                        </a:rPr>
                        <a:t>Sum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30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1743683"/>
                  </a:ext>
                </a:extLst>
              </a:tr>
            </a:tbl>
          </a:graphicData>
        </a:graphic>
      </p:graphicFrame>
    </p:spTree>
    <p:extLst>
      <p:ext uri="{BB962C8B-B14F-4D97-AF65-F5344CB8AC3E}">
        <p14:creationId xmlns:p14="http://schemas.microsoft.com/office/powerpoint/2010/main" val="7277953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Prediction </a:t>
            </a:r>
            <a:r>
              <a:rPr lang="zh-TW" altLang="en-US" dirty="0">
                <a:latin typeface="微軟正黑體" panose="020B0604030504040204" pitchFamily="34" charset="-120"/>
                <a:ea typeface="微軟正黑體" panose="020B0604030504040204" pitchFamily="34" charset="-120"/>
              </a:rPr>
              <a:t>預測</a:t>
            </a:r>
          </a:p>
        </p:txBody>
      </p:sp>
      <p:sp>
        <p:nvSpPr>
          <p:cNvPr id="5" name="內容版面配置區 4">
            <a:extLst>
              <a:ext uri="{FF2B5EF4-FFF2-40B4-BE49-F238E27FC236}">
                <a16:creationId xmlns:a16="http://schemas.microsoft.com/office/drawing/2014/main" id="{4584516E-650F-CDBA-6F0B-A8B254595611}"/>
              </a:ext>
            </a:extLst>
          </p:cNvPr>
          <p:cNvSpPr>
            <a:spLocks noGrp="1"/>
          </p:cNvSpPr>
          <p:nvPr>
            <p:ph idx="1"/>
          </p:nvPr>
        </p:nvSpPr>
        <p:spPr>
          <a:xfrm>
            <a:off x="569030" y="2204755"/>
            <a:ext cx="10168128" cy="3694176"/>
          </a:xfrm>
        </p:spPr>
        <p:txBody>
          <a:bodyPr>
            <a:normAutofit/>
          </a:bodyPr>
          <a:lstStyle/>
          <a:p>
            <a:r>
              <a:rPr lang="zh-TW" altLang="en-US" dirty="0">
                <a:latin typeface="微軟正黑體" panose="020B0604030504040204" pitchFamily="34" charset="-120"/>
                <a:ea typeface="微軟正黑體" panose="020B0604030504040204" pitchFamily="34" charset="-120"/>
              </a:rPr>
              <a:t>類別：</a:t>
            </a:r>
            <a:r>
              <a:rPr lang="en-US" altLang="zh-TW" dirty="0">
                <a:latin typeface="微軟正黑體" panose="020B0604030504040204" pitchFamily="34" charset="-120"/>
                <a:ea typeface="微軟正黑體" panose="020B0604030504040204" pitchFamily="34" charset="-120"/>
              </a:rPr>
              <a:t>2</a:t>
            </a:r>
          </a:p>
          <a:p>
            <a:pPr>
              <a:buFont typeface="Wingdings" panose="05000000000000000000" pitchFamily="2" charset="2"/>
              <a:buChar char="Ø"/>
            </a:pPr>
            <a:r>
              <a:rPr lang="en-US" altLang="zh-TW" dirty="0" err="1">
                <a:ea typeface="微軟正黑體" panose="020B0604030504040204" pitchFamily="34" charset="-120"/>
              </a:rPr>
              <a:t>Precison</a:t>
            </a:r>
            <a:r>
              <a:rPr lang="en-US" altLang="zh-TW" dirty="0">
                <a:ea typeface="微軟正黑體" panose="020B0604030504040204" pitchFamily="34" charset="-120"/>
              </a:rPr>
              <a:t> = </a:t>
            </a:r>
            <a:r>
              <a:rPr lang="en-US" altLang="zh-TW" dirty="0">
                <a:solidFill>
                  <a:schemeClr val="accent1"/>
                </a:solidFill>
                <a:ea typeface="微軟正黑體" panose="020B0604030504040204" pitchFamily="34" charset="-120"/>
              </a:rPr>
              <a:t>9</a:t>
            </a:r>
            <a:r>
              <a:rPr lang="en-US" altLang="zh-TW" dirty="0">
                <a:ea typeface="微軟正黑體" panose="020B0604030504040204" pitchFamily="34" charset="-120"/>
              </a:rPr>
              <a:t>/</a:t>
            </a:r>
            <a:r>
              <a:rPr lang="en-US" altLang="zh-TW" dirty="0">
                <a:solidFill>
                  <a:schemeClr val="accent3">
                    <a:lumMod val="50000"/>
                  </a:schemeClr>
                </a:solidFill>
                <a:ea typeface="微軟正黑體" panose="020B0604030504040204" pitchFamily="34" charset="-120"/>
              </a:rPr>
              <a:t>11</a:t>
            </a:r>
            <a:r>
              <a:rPr lang="en-US" altLang="zh-TW" dirty="0">
                <a:ea typeface="微軟正黑體" panose="020B0604030504040204" pitchFamily="34" charset="-120"/>
              </a:rPr>
              <a:t> = 81.8%</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Recall = </a:t>
            </a:r>
            <a:r>
              <a:rPr lang="en-US" altLang="zh-TW" dirty="0">
                <a:solidFill>
                  <a:schemeClr val="accent1"/>
                </a:solidFill>
                <a:latin typeface="微軟正黑體" panose="020B0604030504040204" pitchFamily="34" charset="-120"/>
                <a:ea typeface="微軟正黑體" panose="020B0604030504040204" pitchFamily="34" charset="-120"/>
              </a:rPr>
              <a:t>9</a:t>
            </a:r>
            <a:r>
              <a:rPr lang="en-US" altLang="zh-TW" dirty="0">
                <a:ea typeface="微軟正黑體" panose="020B0604030504040204" pitchFamily="34" charset="-120"/>
              </a:rPr>
              <a:t>/</a:t>
            </a:r>
            <a:r>
              <a:rPr lang="en-US" altLang="zh-TW" dirty="0">
                <a:solidFill>
                  <a:schemeClr val="accent2">
                    <a:lumMod val="50000"/>
                  </a:schemeClr>
                </a:solidFill>
                <a:ea typeface="微軟正黑體" panose="020B0604030504040204" pitchFamily="34" charset="-120"/>
              </a:rPr>
              <a:t>10</a:t>
            </a:r>
            <a:r>
              <a:rPr lang="en-US" altLang="zh-TW" dirty="0">
                <a:ea typeface="微軟正黑體" panose="020B0604030504040204" pitchFamily="34" charset="-120"/>
              </a:rPr>
              <a:t> = 90%</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F1-Score = 85.7</a:t>
            </a:r>
            <a:r>
              <a:rPr lang="en-US" altLang="zh-TW" dirty="0">
                <a:ea typeface="微軟正黑體" panose="020B0604030504040204" pitchFamily="34" charset="-120"/>
              </a:rPr>
              <a:t>%</a:t>
            </a:r>
          </a:p>
          <a:p>
            <a:pPr>
              <a:buFont typeface="Wingdings" panose="05000000000000000000" pitchFamily="2" charset="2"/>
              <a:buChar char="Ø"/>
            </a:pP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p:txBody>
      </p:sp>
      <p:sp>
        <p:nvSpPr>
          <p:cNvPr id="6" name="文字方塊 5">
            <a:extLst>
              <a:ext uri="{FF2B5EF4-FFF2-40B4-BE49-F238E27FC236}">
                <a16:creationId xmlns:a16="http://schemas.microsoft.com/office/drawing/2014/main" id="{F11DF258-4999-69BD-D03D-A97FFD020C8E}"/>
              </a:ext>
            </a:extLst>
          </p:cNvPr>
          <p:cNvSpPr txBox="1"/>
          <p:nvPr/>
        </p:nvSpPr>
        <p:spPr>
          <a:xfrm>
            <a:off x="9841309" y="1528161"/>
            <a:ext cx="1791698" cy="400110"/>
          </a:xfrm>
          <a:prstGeom prst="rect">
            <a:avLst/>
          </a:prstGeom>
          <a:noFill/>
        </p:spPr>
        <p:txBody>
          <a:bodyPr wrap="square">
            <a:spAutoFit/>
          </a:bodyPr>
          <a:lstStyle/>
          <a:p>
            <a:pPr algn="r"/>
            <a:r>
              <a:rPr lang="en-US" altLang="zh-TW" sz="2000" dirty="0">
                <a:latin typeface="微軟正黑體" panose="020B0604030504040204" pitchFamily="34" charset="-120"/>
                <a:ea typeface="微軟正黑體" panose="020B0604030504040204" pitchFamily="34" charset="-120"/>
              </a:rPr>
              <a:t>Virginica</a:t>
            </a:r>
          </a:p>
        </p:txBody>
      </p:sp>
      <p:sp>
        <p:nvSpPr>
          <p:cNvPr id="12" name="投影片編號版面配置區 11">
            <a:extLst>
              <a:ext uri="{FF2B5EF4-FFF2-40B4-BE49-F238E27FC236}">
                <a16:creationId xmlns:a16="http://schemas.microsoft.com/office/drawing/2014/main" id="{98019317-CE6A-9AFC-C0F5-F549E7FDDB0C}"/>
              </a:ext>
            </a:extLst>
          </p:cNvPr>
          <p:cNvSpPr>
            <a:spLocks noGrp="1"/>
          </p:cNvSpPr>
          <p:nvPr>
            <p:ph type="sldNum" sz="quarter" idx="12"/>
          </p:nvPr>
        </p:nvSpPr>
        <p:spPr/>
        <p:txBody>
          <a:bodyPr/>
          <a:lstStyle/>
          <a:p>
            <a:fld id="{B2DC25EE-239B-4C5F-AAD1-255A7D5F1EE2}" type="slidenum">
              <a:rPr lang="en-US" smtClean="0"/>
              <a:t>38</a:t>
            </a:fld>
            <a:endParaRPr lang="en-US" dirty="0"/>
          </a:p>
        </p:txBody>
      </p:sp>
      <p:sp>
        <p:nvSpPr>
          <p:cNvPr id="13" name="頁尾版面配置區 12">
            <a:extLst>
              <a:ext uri="{FF2B5EF4-FFF2-40B4-BE49-F238E27FC236}">
                <a16:creationId xmlns:a16="http://schemas.microsoft.com/office/drawing/2014/main" id="{45068F66-DC8D-3AE7-B3EB-461A6CDB0029}"/>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graphicFrame>
        <p:nvGraphicFramePr>
          <p:cNvPr id="18" name="表格 17">
            <a:extLst>
              <a:ext uri="{FF2B5EF4-FFF2-40B4-BE49-F238E27FC236}">
                <a16:creationId xmlns:a16="http://schemas.microsoft.com/office/drawing/2014/main" id="{6586A74B-5840-0C12-BE24-68F982C5B152}"/>
              </a:ext>
            </a:extLst>
          </p:cNvPr>
          <p:cNvGraphicFramePr>
            <a:graphicFrameLocks noGrp="1"/>
          </p:cNvGraphicFramePr>
          <p:nvPr>
            <p:extLst>
              <p:ext uri="{D42A27DB-BD31-4B8C-83A1-F6EECF244321}">
                <p14:modId xmlns:p14="http://schemas.microsoft.com/office/powerpoint/2010/main" val="123869546"/>
              </p:ext>
            </p:extLst>
          </p:nvPr>
        </p:nvGraphicFramePr>
        <p:xfrm>
          <a:off x="4290646" y="3774831"/>
          <a:ext cx="7342363" cy="2534528"/>
        </p:xfrm>
        <a:graphic>
          <a:graphicData uri="http://schemas.openxmlformats.org/drawingml/2006/table">
            <a:tbl>
              <a:tblPr/>
              <a:tblGrid>
                <a:gridCol w="618739">
                  <a:extLst>
                    <a:ext uri="{9D8B030D-6E8A-4147-A177-3AD203B41FA5}">
                      <a16:colId xmlns:a16="http://schemas.microsoft.com/office/drawing/2014/main" val="1416594141"/>
                    </a:ext>
                  </a:extLst>
                </a:gridCol>
                <a:gridCol w="1593720">
                  <a:extLst>
                    <a:ext uri="{9D8B030D-6E8A-4147-A177-3AD203B41FA5}">
                      <a16:colId xmlns:a16="http://schemas.microsoft.com/office/drawing/2014/main" val="4056583769"/>
                    </a:ext>
                  </a:extLst>
                </a:gridCol>
                <a:gridCol w="1282476">
                  <a:extLst>
                    <a:ext uri="{9D8B030D-6E8A-4147-A177-3AD203B41FA5}">
                      <a16:colId xmlns:a16="http://schemas.microsoft.com/office/drawing/2014/main" val="4199555567"/>
                    </a:ext>
                  </a:extLst>
                </a:gridCol>
                <a:gridCol w="1282476">
                  <a:extLst>
                    <a:ext uri="{9D8B030D-6E8A-4147-A177-3AD203B41FA5}">
                      <a16:colId xmlns:a16="http://schemas.microsoft.com/office/drawing/2014/main" val="2782300960"/>
                    </a:ext>
                  </a:extLst>
                </a:gridCol>
                <a:gridCol w="1282476">
                  <a:extLst>
                    <a:ext uri="{9D8B030D-6E8A-4147-A177-3AD203B41FA5}">
                      <a16:colId xmlns:a16="http://schemas.microsoft.com/office/drawing/2014/main" val="881452323"/>
                    </a:ext>
                  </a:extLst>
                </a:gridCol>
                <a:gridCol w="1282476">
                  <a:extLst>
                    <a:ext uri="{9D8B030D-6E8A-4147-A177-3AD203B41FA5}">
                      <a16:colId xmlns:a16="http://schemas.microsoft.com/office/drawing/2014/main" val="1561093103"/>
                    </a:ext>
                  </a:extLst>
                </a:gridCol>
              </a:tblGrid>
              <a:tr h="354113">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a:noFill/>
                    </a:lnR>
                    <a:lnT>
                      <a:noFill/>
                    </a:lnT>
                    <a:lnB>
                      <a:noFill/>
                    </a:lnB>
                  </a:tcPr>
                </a:tc>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gridSpan="4">
                  <a:txBody>
                    <a:bodyPr/>
                    <a:lstStyle/>
                    <a:p>
                      <a:pPr algn="ctr" fontAlgn="ctr"/>
                      <a:r>
                        <a:rPr lang="zh-TW" altLang="en-US" sz="2000" b="0" i="0" u="none" strike="noStrike" dirty="0">
                          <a:solidFill>
                            <a:srgbClr val="000000"/>
                          </a:solidFill>
                          <a:effectLst/>
                          <a:latin typeface="微軟正黑體" panose="020B0604030504040204" pitchFamily="34" charset="-120"/>
                          <a:ea typeface="微軟正黑體" panose="020B0604030504040204" pitchFamily="34" charset="-120"/>
                        </a:rPr>
                        <a:t>預測值</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3672045021"/>
                  </a:ext>
                </a:extLst>
              </a:tr>
              <a:tr h="436083">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zh-TW" altLang="en-US" sz="1200" b="0" i="0" u="none" strike="noStrike">
                          <a:solidFill>
                            <a:srgbClr val="000000"/>
                          </a:solidFill>
                          <a:effectLst/>
                          <a:latin typeface="微軟正黑體" panose="020B0604030504040204" pitchFamily="34" charset="-120"/>
                          <a:ea typeface="微軟正黑體" panose="020B0604030504040204" pitchFamily="34" charset="-12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微軟正黑體" panose="020B0604030504040204" pitchFamily="34" charset="-120"/>
                          <a:ea typeface="微軟正黑體" panose="020B0604030504040204" pitchFamily="34" charset="-120"/>
                        </a:rPr>
                        <a:t>0 </a:t>
                      </a:r>
                      <a:r>
                        <a:rPr lang="en-US" sz="1200" b="0" i="0" u="none" strike="noStrike" dirty="0" err="1">
                          <a:solidFill>
                            <a:srgbClr val="000000"/>
                          </a:solidFill>
                          <a:effectLst/>
                          <a:latin typeface="微軟正黑體" panose="020B0604030504040204" pitchFamily="34" charset="-120"/>
                          <a:ea typeface="微軟正黑體" panose="020B0604030504040204" pitchFamily="34" charset="-120"/>
                        </a:rPr>
                        <a:t>setosa</a:t>
                      </a:r>
                      <a:endParaRPr lang="en-US"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 versicolor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dirty="0">
                          <a:solidFill>
                            <a:srgbClr val="000000"/>
                          </a:solidFill>
                          <a:effectLst/>
                          <a:latin typeface="微軟正黑體" panose="020B0604030504040204" pitchFamily="34" charset="-120"/>
                          <a:ea typeface="微軟正黑體" panose="020B0604030504040204" pitchFamily="34" charset="-120"/>
                        </a:rPr>
                        <a:t>2 virginica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1" u="none" strike="noStrike">
                          <a:solidFill>
                            <a:srgbClr val="000000"/>
                          </a:solidFill>
                          <a:effectLst/>
                          <a:latin typeface="微軟正黑體" panose="020B0604030504040204" pitchFamily="34" charset="-120"/>
                          <a:ea typeface="微軟正黑體" panose="020B0604030504040204" pitchFamily="34" charset="-120"/>
                        </a:rPr>
                        <a:t>Sum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2420123"/>
                  </a:ext>
                </a:extLst>
              </a:tr>
              <a:tr h="436083">
                <a:tc rowSpan="4">
                  <a:txBody>
                    <a:bodyPr/>
                    <a:lstStyle/>
                    <a:p>
                      <a:pPr algn="ctr" fontAlgn="ctr"/>
                      <a:r>
                        <a:rPr lang="zh-TW" altLang="en-US" sz="2000" b="0" i="0" u="none" strike="noStrike" dirty="0">
                          <a:solidFill>
                            <a:srgbClr val="000000"/>
                          </a:solidFill>
                          <a:effectLst/>
                          <a:latin typeface="微軟正黑體" panose="020B0604030504040204" pitchFamily="34" charset="-120"/>
                          <a:ea typeface="微軟正黑體" panose="020B0604030504040204" pitchFamily="34" charset="-120"/>
                        </a:rPr>
                        <a:t>實際值</a:t>
                      </a:r>
                    </a:p>
                  </a:txBody>
                  <a:tcPr marL="7620" marR="7620" marT="7620" marB="0" vert="eaVert"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a:solidFill>
                            <a:srgbClr val="000000"/>
                          </a:solidFill>
                          <a:effectLst/>
                          <a:latin typeface="微軟正黑體" panose="020B0604030504040204" pitchFamily="34" charset="-120"/>
                          <a:ea typeface="微軟正黑體" panose="020B0604030504040204" pitchFamily="34" charset="-120"/>
                        </a:rPr>
                        <a:t>0 setosa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altLang="zh-TW" sz="1200" b="0" i="0" u="none" strike="noStrike">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93490751"/>
                  </a:ext>
                </a:extLst>
              </a:tr>
              <a:tr h="436083">
                <a:tc vMerge="1">
                  <a:txBody>
                    <a:bodyPr/>
                    <a:lstStyle/>
                    <a:p>
                      <a:endParaRPr lang="zh-TW" altLang="en-US"/>
                    </a:p>
                  </a:txBody>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 versicolor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altLang="zh-TW" sz="1200" b="0" i="0" u="none" strike="noStrike">
                          <a:solidFill>
                            <a:srgbClr val="000000"/>
                          </a:solidFill>
                          <a:effectLst/>
                          <a:latin typeface="微軟正黑體" panose="020B0604030504040204" pitchFamily="34" charset="-120"/>
                          <a:ea typeface="微軟正黑體" panose="020B0604030504040204" pitchFamily="34" charset="-12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13931880"/>
                  </a:ext>
                </a:extLst>
              </a:tr>
              <a:tr h="436083">
                <a:tc vMerge="1">
                  <a:txBody>
                    <a:bodyPr/>
                    <a:lstStyle/>
                    <a:p>
                      <a:endParaRPr lang="zh-TW" altLang="en-US"/>
                    </a:p>
                  </a:txBody>
                  <a:tcPr/>
                </a:tc>
                <a:tc>
                  <a:txBody>
                    <a:bodyPr/>
                    <a:lstStyle/>
                    <a:p>
                      <a:pPr algn="ctr" fontAlgn="ctr"/>
                      <a:r>
                        <a:rPr lang="en-US" sz="1800" b="1"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2 virginica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762004054"/>
                  </a:ext>
                </a:extLst>
              </a:tr>
              <a:tr h="436083">
                <a:tc vMerge="1">
                  <a:txBody>
                    <a:bodyPr/>
                    <a:lstStyle/>
                    <a:p>
                      <a:endParaRPr lang="zh-TW" altLang="en-US"/>
                    </a:p>
                  </a:txBody>
                  <a:tcPr/>
                </a:tc>
                <a:tc>
                  <a:txBody>
                    <a:bodyPr/>
                    <a:lstStyle/>
                    <a:p>
                      <a:pPr algn="ctr" fontAlgn="ctr"/>
                      <a:r>
                        <a:rPr lang="en-US" sz="1200" b="0" i="1" u="none" strike="noStrike">
                          <a:solidFill>
                            <a:srgbClr val="000000"/>
                          </a:solidFill>
                          <a:effectLst/>
                          <a:latin typeface="微軟正黑體" panose="020B0604030504040204" pitchFamily="34" charset="-120"/>
                          <a:ea typeface="微軟正黑體" panose="020B0604030504040204" pitchFamily="34" charset="-120"/>
                        </a:rPr>
                        <a:t>Sum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30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1743683"/>
                  </a:ext>
                </a:extLst>
              </a:tr>
            </a:tbl>
          </a:graphicData>
        </a:graphic>
      </p:graphicFrame>
    </p:spTree>
    <p:extLst>
      <p:ext uri="{BB962C8B-B14F-4D97-AF65-F5344CB8AC3E}">
        <p14:creationId xmlns:p14="http://schemas.microsoft.com/office/powerpoint/2010/main" val="23858555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Conclusion </a:t>
            </a:r>
            <a:r>
              <a:rPr lang="zh-TW" altLang="en-US" dirty="0">
                <a:latin typeface="微軟正黑體" panose="020B0604030504040204" pitchFamily="34" charset="-120"/>
                <a:ea typeface="微軟正黑體" panose="020B0604030504040204" pitchFamily="34" charset="-120"/>
              </a:rPr>
              <a:t>結論</a:t>
            </a: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245489"/>
            <a:ext cx="10704962" cy="4612511"/>
          </a:xfrm>
        </p:spPr>
        <p:txBody>
          <a:bodyPr>
            <a:normAutofit/>
          </a:bodyPr>
          <a:lstStyle/>
          <a:p>
            <a:r>
              <a:rPr lang="zh-TW" altLang="en-US" dirty="0"/>
              <a:t>隨意刪除資料欄位</a:t>
            </a:r>
            <a:endParaRPr lang="en-US" altLang="zh-TW" dirty="0"/>
          </a:p>
          <a:p>
            <a:pPr marL="0" indent="0">
              <a:buNone/>
            </a:pPr>
            <a:r>
              <a:rPr lang="zh-TW" altLang="en-US" dirty="0">
                <a:ea typeface="微軟正黑體" panose="020B0604030504040204" pitchFamily="34" charset="-120"/>
              </a:rPr>
              <a:t>→影響模型的準確度（僅使用</a:t>
            </a:r>
            <a:r>
              <a:rPr lang="en-US" altLang="zh-TW" dirty="0">
                <a:ea typeface="微軟正黑體" panose="020B0604030504040204" pitchFamily="34" charset="-120"/>
              </a:rPr>
              <a:t>Sepal</a:t>
            </a:r>
            <a:r>
              <a:rPr lang="zh-TW" altLang="en-US" dirty="0">
                <a:ea typeface="微軟正黑體" panose="020B0604030504040204" pitchFamily="34" charset="-120"/>
              </a:rPr>
              <a:t>，準確度些許下降）。</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簡單的問題</a:t>
            </a:r>
            <a:endParaRPr lang="en-US" altLang="zh-TW" dirty="0">
              <a:latin typeface="微軟正黑體" panose="020B0604030504040204" pitchFamily="34" charset="-120"/>
              <a:ea typeface="微軟正黑體" panose="020B0604030504040204" pitchFamily="34" charset="-120"/>
            </a:endParaRPr>
          </a:p>
          <a:p>
            <a:pPr marL="0" indent="0">
              <a:buNone/>
            </a:pPr>
            <a:r>
              <a:rPr lang="zh-TW" altLang="en-US" dirty="0">
                <a:ea typeface="微軟正黑體" panose="020B0604030504040204" pitchFamily="34" charset="-120"/>
              </a:rPr>
              <a:t>→ 使用複雜的模型， 效果並沒有較好</a:t>
            </a:r>
            <a:endParaRPr lang="en-US" altLang="zh-TW" dirty="0">
              <a:ea typeface="微軟正黑體" panose="020B0604030504040204" pitchFamily="34" charset="-120"/>
            </a:endParaRPr>
          </a:p>
          <a:p>
            <a:pPr marL="0" indent="0">
              <a:buNone/>
            </a:pP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思考</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參數應如何設定才會得到最高準確率？</a:t>
            </a:r>
            <a:endParaRPr lang="en-US" altLang="zh-TW" dirty="0">
              <a:latin typeface="微軟正黑體" panose="020B0604030504040204" pitchFamily="34" charset="-120"/>
              <a:ea typeface="微軟正黑體" panose="020B0604030504040204" pitchFamily="34" charset="-120"/>
            </a:endParaRPr>
          </a:p>
          <a:p>
            <a:pPr marL="0" indent="0">
              <a:buNone/>
            </a:pPr>
            <a:r>
              <a:rPr lang="zh-TW" altLang="en-US" dirty="0">
                <a:ea typeface="微軟正黑體" panose="020B0604030504040204" pitchFamily="34" charset="-120"/>
              </a:rPr>
              <a:t>（試圖利用 </a:t>
            </a:r>
            <a:r>
              <a:rPr lang="en-US" altLang="zh-TW" dirty="0" err="1">
                <a:ea typeface="微軟正黑體" panose="020B0604030504040204" pitchFamily="34" charset="-120"/>
              </a:rPr>
              <a:t>GridSearchCV</a:t>
            </a:r>
            <a:r>
              <a:rPr lang="zh-TW" altLang="en-US" dirty="0">
                <a:ea typeface="微軟正黑體" panose="020B0604030504040204" pitchFamily="34" charset="-120"/>
              </a:rPr>
              <a:t>貪婪演算法 或 迭代方式 尋找） </a:t>
            </a:r>
            <a:endParaRPr lang="en-US" altLang="zh-TW" dirty="0">
              <a:latin typeface="微軟正黑體" panose="020B0604030504040204" pitchFamily="34" charset="-120"/>
              <a:ea typeface="微軟正黑體" panose="020B0604030504040204" pitchFamily="34" charset="-120"/>
            </a:endParaRPr>
          </a:p>
        </p:txBody>
      </p:sp>
      <p:sp>
        <p:nvSpPr>
          <p:cNvPr id="3" name="投影片編號版面配置區 2">
            <a:extLst>
              <a:ext uri="{FF2B5EF4-FFF2-40B4-BE49-F238E27FC236}">
                <a16:creationId xmlns:a16="http://schemas.microsoft.com/office/drawing/2014/main" id="{BD5F0F35-3105-120E-3F75-05F8F37E0BE7}"/>
              </a:ext>
            </a:extLst>
          </p:cNvPr>
          <p:cNvSpPr>
            <a:spLocks noGrp="1"/>
          </p:cNvSpPr>
          <p:nvPr>
            <p:ph type="sldNum" sz="quarter" idx="12"/>
          </p:nvPr>
        </p:nvSpPr>
        <p:spPr/>
        <p:txBody>
          <a:bodyPr/>
          <a:lstStyle/>
          <a:p>
            <a:fld id="{B2DC25EE-239B-4C5F-AAD1-255A7D5F1EE2}" type="slidenum">
              <a:rPr lang="en-US" smtClean="0"/>
              <a:t>39</a:t>
            </a:fld>
            <a:endParaRPr lang="en-US" dirty="0"/>
          </a:p>
        </p:txBody>
      </p:sp>
    </p:spTree>
    <p:extLst>
      <p:ext uri="{BB962C8B-B14F-4D97-AF65-F5344CB8AC3E}">
        <p14:creationId xmlns:p14="http://schemas.microsoft.com/office/powerpoint/2010/main" val="92409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DFF41957-CB66-48E8-B537-EBB53B678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sp>
        <p:nvSpPr>
          <p:cNvPr id="2" name="標題 1">
            <a:extLst>
              <a:ext uri="{FF2B5EF4-FFF2-40B4-BE49-F238E27FC236}">
                <a16:creationId xmlns:a16="http://schemas.microsoft.com/office/drawing/2014/main" id="{57316E53-43BE-02FF-8137-856C5996A3FC}"/>
              </a:ext>
            </a:extLst>
          </p:cNvPr>
          <p:cNvSpPr>
            <a:spLocks noGrp="1"/>
          </p:cNvSpPr>
          <p:nvPr>
            <p:ph type="title"/>
          </p:nvPr>
        </p:nvSpPr>
        <p:spPr>
          <a:xfrm>
            <a:off x="841248" y="941832"/>
            <a:ext cx="10506456" cy="1901952"/>
          </a:xfrm>
        </p:spPr>
        <p:txBody>
          <a:bodyPr anchor="ctr">
            <a:normAutofit/>
          </a:bodyPr>
          <a:lstStyle/>
          <a:p>
            <a:r>
              <a:rPr lang="zh-TW" altLang="en-US" sz="5400" dirty="0">
                <a:latin typeface="微軟正黑體" panose="020B0604030504040204" pitchFamily="34" charset="-120"/>
                <a:ea typeface="微軟正黑體" panose="020B0604030504040204" pitchFamily="34" charset="-120"/>
              </a:rPr>
              <a:t>選取特徵</a:t>
            </a:r>
          </a:p>
        </p:txBody>
      </p:sp>
      <p:sp>
        <p:nvSpPr>
          <p:cNvPr id="15" name="Rectangle 9">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06922"/>
            <a:ext cx="12801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6" name="Rectangle 1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146509"/>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3" name="內容版面配置區 2">
            <a:extLst>
              <a:ext uri="{FF2B5EF4-FFF2-40B4-BE49-F238E27FC236}">
                <a16:creationId xmlns:a16="http://schemas.microsoft.com/office/drawing/2014/main" id="{B3F64DA1-EBAF-B1F7-8174-F2F7EF7CFEE8}"/>
              </a:ext>
            </a:extLst>
          </p:cNvPr>
          <p:cNvSpPr>
            <a:spLocks noGrp="1"/>
          </p:cNvSpPr>
          <p:nvPr>
            <p:ph idx="1"/>
          </p:nvPr>
        </p:nvSpPr>
        <p:spPr>
          <a:xfrm>
            <a:off x="841247" y="3668690"/>
            <a:ext cx="11081811" cy="2776934"/>
          </a:xfrm>
        </p:spPr>
        <p:txBody>
          <a:bodyPr>
            <a:normAutofit/>
          </a:bodyPr>
          <a:lstStyle/>
          <a:p>
            <a:pPr marL="0" indent="0">
              <a:buNone/>
            </a:pPr>
            <a:r>
              <a:rPr lang="en-US" altLang="zh-TW" sz="3000" dirty="0">
                <a:latin typeface="微軟正黑體" panose="020B0604030504040204" pitchFamily="34" charset="-120"/>
                <a:ea typeface="微軟正黑體" panose="020B0604030504040204" pitchFamily="34" charset="-120"/>
              </a:rPr>
              <a:t> Notes</a:t>
            </a:r>
            <a:r>
              <a:rPr lang="zh-TW" altLang="en-US" sz="3000" dirty="0">
                <a:ea typeface="微軟正黑體" panose="020B0604030504040204" pitchFamily="34" charset="-120"/>
              </a:rPr>
              <a:t>：</a:t>
            </a:r>
            <a:endParaRPr lang="en-US" altLang="zh-TW" sz="3000" dirty="0">
              <a:ea typeface="微軟正黑體" panose="020B0604030504040204" pitchFamily="34" charset="-120"/>
            </a:endParaRPr>
          </a:p>
          <a:p>
            <a:pPr marL="0" indent="0">
              <a:buNone/>
            </a:pPr>
            <a:r>
              <a:rPr lang="zh-TW" altLang="en-US" sz="3000" dirty="0">
                <a:ea typeface="微軟正黑體" panose="020B0604030504040204" pitchFamily="34" charset="-120"/>
              </a:rPr>
              <a:t>使用兩個“越不具有代表性”的特徵變量。</a:t>
            </a:r>
            <a:endParaRPr lang="en-US" altLang="zh-TW" sz="3000" dirty="0">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414384BD-E0CA-FF5C-83AF-C4C4716048BF}"/>
              </a:ext>
            </a:extLst>
          </p:cNvPr>
          <p:cNvSpPr>
            <a:spLocks noGrp="1"/>
          </p:cNvSpPr>
          <p:nvPr>
            <p:ph type="sldNum" sz="quarter" idx="12"/>
          </p:nvPr>
        </p:nvSpPr>
        <p:spPr/>
        <p:txBody>
          <a:bodyPr/>
          <a:lstStyle/>
          <a:p>
            <a:fld id="{B2DC25EE-239B-4C5F-AAD1-255A7D5F1EE2}" type="slidenum">
              <a:rPr lang="en-US" smtClean="0"/>
              <a:t>4</a:t>
            </a:fld>
            <a:endParaRPr lang="en-US" dirty="0"/>
          </a:p>
        </p:txBody>
      </p:sp>
      <p:sp>
        <p:nvSpPr>
          <p:cNvPr id="5" name="頁尾版面配置區 4">
            <a:extLst>
              <a:ext uri="{FF2B5EF4-FFF2-40B4-BE49-F238E27FC236}">
                <a16:creationId xmlns:a16="http://schemas.microsoft.com/office/drawing/2014/main" id="{8336A2C8-2AED-ED76-16BB-FEF4257178E0}"/>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pic>
        <p:nvPicPr>
          <p:cNvPr id="1026" name="Picture 2" descr="414,054 Return Images, Stock Photos &amp; Vectors | Shutterstock">
            <a:hlinkClick r:id="rId3" action="ppaction://hlinksldjump"/>
            <a:extLst>
              <a:ext uri="{FF2B5EF4-FFF2-40B4-BE49-F238E27FC236}">
                <a16:creationId xmlns:a16="http://schemas.microsoft.com/office/drawing/2014/main" id="{0DC1EC2C-A496-6610-A5D4-F1CF035BA0E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1565" t="18342" r="21990" b="25032"/>
          <a:stretch/>
        </p:blipFill>
        <p:spPr bwMode="auto">
          <a:xfrm>
            <a:off x="11347704" y="145669"/>
            <a:ext cx="499835" cy="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31989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09DEBE5D-92D8-31C7-9ECB-BF4D5B17AA46}"/>
              </a:ext>
            </a:extLst>
          </p:cNvPr>
          <p:cNvSpPr>
            <a:spLocks noGrp="1"/>
          </p:cNvSpPr>
          <p:nvPr>
            <p:ph type="ctrTitle"/>
          </p:nvPr>
        </p:nvSpPr>
        <p:spPr/>
        <p:txBody>
          <a:bodyPr/>
          <a:lstStyle/>
          <a:p>
            <a:pPr algn="ctr"/>
            <a:r>
              <a:rPr lang="zh-TW" altLang="en-US" dirty="0">
                <a:latin typeface="微軟正黑體" panose="020B0604030504040204" pitchFamily="34" charset="-120"/>
                <a:ea typeface="微軟正黑體" panose="020B0604030504040204" pitchFamily="34" charset="-120"/>
              </a:rPr>
              <a:t>簡報完畢</a:t>
            </a:r>
          </a:p>
        </p:txBody>
      </p:sp>
      <p:sp>
        <p:nvSpPr>
          <p:cNvPr id="5" name="副標題 4">
            <a:extLst>
              <a:ext uri="{FF2B5EF4-FFF2-40B4-BE49-F238E27FC236}">
                <a16:creationId xmlns:a16="http://schemas.microsoft.com/office/drawing/2014/main" id="{6E57F888-E577-0A9C-C80E-B9D9007C469C}"/>
              </a:ext>
            </a:extLst>
          </p:cNvPr>
          <p:cNvSpPr>
            <a:spLocks noGrp="1"/>
          </p:cNvSpPr>
          <p:nvPr>
            <p:ph type="subTitle" idx="1"/>
          </p:nvPr>
        </p:nvSpPr>
        <p:spPr/>
        <p:txBody>
          <a:bodyPr/>
          <a:lstStyle/>
          <a:p>
            <a:pPr algn="ctr"/>
            <a:r>
              <a:rPr lang="zh-TW" altLang="en-US" dirty="0">
                <a:solidFill>
                  <a:schemeClr val="tx2">
                    <a:lumMod val="25000"/>
                    <a:lumOff val="75000"/>
                  </a:schemeClr>
                </a:solidFill>
                <a:latin typeface="微軟正黑體" panose="020B0604030504040204" pitchFamily="34" charset="-120"/>
                <a:ea typeface="微軟正黑體" panose="020B0604030504040204" pitchFamily="34" charset="-120"/>
              </a:rPr>
              <a:t>讚美感謝主</a:t>
            </a:r>
            <a:endParaRPr lang="en-US" altLang="zh-TW" dirty="0">
              <a:solidFill>
                <a:schemeClr val="tx2">
                  <a:lumMod val="25000"/>
                  <a:lumOff val="75000"/>
                </a:schemeClr>
              </a:solidFill>
              <a:latin typeface="微軟正黑體" panose="020B0604030504040204" pitchFamily="34" charset="-120"/>
              <a:ea typeface="微軟正黑體" panose="020B0604030504040204" pitchFamily="34" charset="-120"/>
            </a:endParaRPr>
          </a:p>
          <a:p>
            <a:pPr algn="ctr"/>
            <a:r>
              <a:rPr lang="zh-TW" altLang="en-US" dirty="0">
                <a:solidFill>
                  <a:schemeClr val="tx2">
                    <a:lumMod val="25000"/>
                    <a:lumOff val="75000"/>
                  </a:schemeClr>
                </a:solidFill>
                <a:latin typeface="微軟正黑體" panose="020B0604030504040204" pitchFamily="34" charset="-120"/>
                <a:ea typeface="微軟正黑體" panose="020B0604030504040204" pitchFamily="34" charset="-120"/>
              </a:rPr>
              <a:t>榮耀歸神</a:t>
            </a:r>
          </a:p>
        </p:txBody>
      </p:sp>
      <p:pic>
        <p:nvPicPr>
          <p:cNvPr id="2" name="Picture 2" descr="414,054 Return Images, Stock Photos &amp; Vectors | Shutterstock">
            <a:hlinkClick r:id="rId2" action="ppaction://hlinksldjump"/>
            <a:extLst>
              <a:ext uri="{FF2B5EF4-FFF2-40B4-BE49-F238E27FC236}">
                <a16:creationId xmlns:a16="http://schemas.microsoft.com/office/drawing/2014/main" id="{2BD45EB2-55A3-D13A-B3AB-1200069699B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565" t="18342" r="21990" b="25032"/>
          <a:stretch/>
        </p:blipFill>
        <p:spPr bwMode="auto">
          <a:xfrm>
            <a:off x="11347704" y="145669"/>
            <a:ext cx="499835" cy="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19827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a:t>
            </a:r>
            <a:r>
              <a:rPr lang="zh-TW" altLang="en-US" dirty="0">
                <a:latin typeface="微軟正黑體" panose="020B0604030504040204" pitchFamily="34" charset="-120"/>
                <a:ea typeface="微軟正黑體" panose="020B0604030504040204" pitchFamily="34" charset="-120"/>
              </a:rPr>
              <a:t>隱藏層 </a:t>
            </a:r>
            <a:r>
              <a:rPr lang="en-US" altLang="zh-TW" dirty="0">
                <a:latin typeface="微軟正黑體" panose="020B0604030504040204" pitchFamily="34" charset="-120"/>
                <a:ea typeface="微軟正黑體" panose="020B0604030504040204" pitchFamily="34" charset="-120"/>
              </a:rPr>
              <a:t>First Layer </a:t>
            </a:r>
            <a:r>
              <a:rPr lang="zh-TW" altLang="en-US" dirty="0">
                <a:latin typeface="微軟正黑體" panose="020B0604030504040204" pitchFamily="34" charset="-120"/>
                <a:ea typeface="微軟正黑體" panose="020B0604030504040204" pitchFamily="34" charset="-120"/>
              </a:rPr>
              <a:t>示意圖</a:t>
            </a: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41</a:t>
            </a:fld>
            <a:endParaRPr lang="en-US" dirty="0"/>
          </a:p>
        </p:txBody>
      </p:sp>
      <p:sp>
        <p:nvSpPr>
          <p:cNvPr id="7" name="橢圓 6">
            <a:extLst>
              <a:ext uri="{FF2B5EF4-FFF2-40B4-BE49-F238E27FC236}">
                <a16:creationId xmlns:a16="http://schemas.microsoft.com/office/drawing/2014/main" id="{2D19F9D1-1CD9-BB4F-7D8A-F506B5218EDF}"/>
              </a:ext>
            </a:extLst>
          </p:cNvPr>
          <p:cNvSpPr/>
          <p:nvPr/>
        </p:nvSpPr>
        <p:spPr>
          <a:xfrm>
            <a:off x="246993" y="3595593"/>
            <a:ext cx="1713186" cy="893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Sepal</a:t>
            </a:r>
            <a:r>
              <a:rPr lang="en-US" altLang="zh-TW" sz="2000" dirty="0">
                <a:latin typeface="微軟正黑體" panose="020B0604030504040204" pitchFamily="34" charset="-120"/>
                <a:ea typeface="微軟正黑體" panose="020B0604030504040204" pitchFamily="34" charset="-120"/>
              </a:rPr>
              <a:t> </a:t>
            </a:r>
            <a:r>
              <a:rPr lang="en-US" altLang="zh-TW" sz="2000" dirty="0" err="1">
                <a:solidFill>
                  <a:schemeClr val="tx1"/>
                </a:solidFill>
                <a:latin typeface="微軟正黑體" panose="020B0604030504040204" pitchFamily="34" charset="-120"/>
                <a:ea typeface="微軟正黑體" panose="020B0604030504040204" pitchFamily="34" charset="-120"/>
              </a:rPr>
              <a:t>Lengh</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8" name="橢圓 7">
            <a:extLst>
              <a:ext uri="{FF2B5EF4-FFF2-40B4-BE49-F238E27FC236}">
                <a16:creationId xmlns:a16="http://schemas.microsoft.com/office/drawing/2014/main" id="{7EA33219-D3E7-D7EA-E3AB-EC15924495B7}"/>
              </a:ext>
            </a:extLst>
          </p:cNvPr>
          <p:cNvSpPr/>
          <p:nvPr/>
        </p:nvSpPr>
        <p:spPr>
          <a:xfrm>
            <a:off x="258975" y="5129784"/>
            <a:ext cx="1713186" cy="893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Sepal</a:t>
            </a:r>
            <a:r>
              <a:rPr lang="en-US" altLang="zh-TW" sz="2000" dirty="0">
                <a:latin typeface="微軟正黑體" panose="020B0604030504040204" pitchFamily="34" charset="-120"/>
                <a:ea typeface="微軟正黑體" panose="020B0604030504040204" pitchFamily="34" charset="-120"/>
              </a:rPr>
              <a:t> </a:t>
            </a:r>
            <a:r>
              <a:rPr lang="en-US" altLang="zh-TW" sz="2000" dirty="0">
                <a:solidFill>
                  <a:schemeClr val="tx1"/>
                </a:solidFill>
                <a:latin typeface="微軟正黑體" panose="020B0604030504040204" pitchFamily="34" charset="-120"/>
                <a:ea typeface="微軟正黑體" panose="020B0604030504040204" pitchFamily="34" charset="-120"/>
              </a:rPr>
              <a:t>Width</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10" name="矩形: 圓角 9">
            <a:extLst>
              <a:ext uri="{FF2B5EF4-FFF2-40B4-BE49-F238E27FC236}">
                <a16:creationId xmlns:a16="http://schemas.microsoft.com/office/drawing/2014/main" id="{D2DA1FD0-0638-5BB8-D3CD-0314CEC280E4}"/>
              </a:ext>
            </a:extLst>
          </p:cNvPr>
          <p:cNvSpPr/>
          <p:nvPr/>
        </p:nvSpPr>
        <p:spPr>
          <a:xfrm>
            <a:off x="357351" y="2198037"/>
            <a:ext cx="1492469" cy="756745"/>
          </a:xfrm>
          <a:prstGeom prst="roundRect">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Bias = 1</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15" name="箭號: 向右 14">
            <a:extLst>
              <a:ext uri="{FF2B5EF4-FFF2-40B4-BE49-F238E27FC236}">
                <a16:creationId xmlns:a16="http://schemas.microsoft.com/office/drawing/2014/main" id="{24A1CCB0-AD95-38DC-03EC-E9A3755AED2A}"/>
              </a:ext>
            </a:extLst>
          </p:cNvPr>
          <p:cNvSpPr/>
          <p:nvPr/>
        </p:nvSpPr>
        <p:spPr>
          <a:xfrm>
            <a:off x="3191781" y="2954782"/>
            <a:ext cx="788276" cy="1850555"/>
          </a:xfrm>
          <a:prstGeom prst="rightArrow">
            <a:avLst/>
          </a:prstGeom>
          <a:solidFill>
            <a:srgbClr val="00B0F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2" name="橢圓 21">
            <a:extLst>
              <a:ext uri="{FF2B5EF4-FFF2-40B4-BE49-F238E27FC236}">
                <a16:creationId xmlns:a16="http://schemas.microsoft.com/office/drawing/2014/main" id="{B1E83FCA-4FEF-CBAD-B0F1-D50EDBB32737}"/>
              </a:ext>
            </a:extLst>
          </p:cNvPr>
          <p:cNvSpPr/>
          <p:nvPr/>
        </p:nvSpPr>
        <p:spPr>
          <a:xfrm>
            <a:off x="5938344" y="2179126"/>
            <a:ext cx="5738649" cy="2626211"/>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1009195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DFF41957-CB66-48E8-B537-EBB53B678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sp>
        <p:nvSpPr>
          <p:cNvPr id="2" name="標題 1">
            <a:extLst>
              <a:ext uri="{FF2B5EF4-FFF2-40B4-BE49-F238E27FC236}">
                <a16:creationId xmlns:a16="http://schemas.microsoft.com/office/drawing/2014/main" id="{57316E53-43BE-02FF-8137-856C5996A3FC}"/>
              </a:ext>
            </a:extLst>
          </p:cNvPr>
          <p:cNvSpPr>
            <a:spLocks noGrp="1"/>
          </p:cNvSpPr>
          <p:nvPr>
            <p:ph type="title"/>
          </p:nvPr>
        </p:nvSpPr>
        <p:spPr>
          <a:xfrm>
            <a:off x="841248" y="941832"/>
            <a:ext cx="10506456" cy="1901952"/>
          </a:xfrm>
        </p:spPr>
        <p:txBody>
          <a:bodyPr anchor="ctr">
            <a:normAutofit/>
          </a:bodyPr>
          <a:lstStyle/>
          <a:p>
            <a:r>
              <a:rPr lang="en-US" altLang="zh-TW" sz="5400" dirty="0">
                <a:latin typeface="微軟正黑體" panose="020B0604030504040204" pitchFamily="34" charset="-120"/>
                <a:ea typeface="微軟正黑體" panose="020B0604030504040204" pitchFamily="34" charset="-120"/>
              </a:rPr>
              <a:t>PLA </a:t>
            </a:r>
            <a:r>
              <a:rPr lang="zh-TW" altLang="en-US" sz="5400" dirty="0">
                <a:latin typeface="微軟正黑體" panose="020B0604030504040204" pitchFamily="34" charset="-120"/>
                <a:ea typeface="微軟正黑體" panose="020B0604030504040204" pitchFamily="34" charset="-120"/>
              </a:rPr>
              <a:t>二元分類</a:t>
            </a:r>
          </a:p>
        </p:txBody>
      </p:sp>
      <p:sp>
        <p:nvSpPr>
          <p:cNvPr id="15" name="Rectangle 9">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06922"/>
            <a:ext cx="12801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6" name="Rectangle 1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146509"/>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3" name="內容版面配置區 2">
            <a:extLst>
              <a:ext uri="{FF2B5EF4-FFF2-40B4-BE49-F238E27FC236}">
                <a16:creationId xmlns:a16="http://schemas.microsoft.com/office/drawing/2014/main" id="{B3F64DA1-EBAF-B1F7-8174-F2F7EF7CFEE8}"/>
              </a:ext>
            </a:extLst>
          </p:cNvPr>
          <p:cNvSpPr>
            <a:spLocks noGrp="1"/>
          </p:cNvSpPr>
          <p:nvPr>
            <p:ph idx="1"/>
          </p:nvPr>
        </p:nvSpPr>
        <p:spPr>
          <a:xfrm>
            <a:off x="841247" y="3668690"/>
            <a:ext cx="11081811" cy="2776934"/>
          </a:xfrm>
        </p:spPr>
        <p:txBody>
          <a:bodyPr>
            <a:normAutofit/>
          </a:bodyPr>
          <a:lstStyle/>
          <a:p>
            <a:pPr marL="514350" indent="-514350">
              <a:buFont typeface="Wingdings" panose="05000000000000000000" pitchFamily="2" charset="2"/>
              <a:buAutoNum type="circleNumWdWhitePlain"/>
            </a:pPr>
            <a:r>
              <a:rPr lang="en-US" altLang="zh-TW" sz="3000" dirty="0">
                <a:latin typeface="微軟正黑體" panose="020B0604030504040204" pitchFamily="34" charset="-120"/>
                <a:ea typeface="微軟正黑體" panose="020B0604030504040204" pitchFamily="34" charset="-120"/>
              </a:rPr>
              <a:t>Setosa</a:t>
            </a:r>
          </a:p>
          <a:p>
            <a:pPr marL="514350" indent="-514350">
              <a:buFont typeface="Wingdings" panose="05000000000000000000" pitchFamily="2" charset="2"/>
              <a:buAutoNum type="circleNumWdWhitePlain"/>
            </a:pPr>
            <a:r>
              <a:rPr lang="en-US" altLang="zh-TW" sz="3000" dirty="0">
                <a:latin typeface="微軟正黑體" panose="020B0604030504040204" pitchFamily="34" charset="-120"/>
                <a:ea typeface="微軟正黑體" panose="020B0604030504040204" pitchFamily="34" charset="-120"/>
              </a:rPr>
              <a:t>Versicolor</a:t>
            </a:r>
          </a:p>
          <a:p>
            <a:pPr marL="514350" indent="-514350">
              <a:buFont typeface="Wingdings" panose="05000000000000000000" pitchFamily="2" charset="2"/>
              <a:buAutoNum type="circleNumWdWhitePlain"/>
            </a:pPr>
            <a:r>
              <a:rPr lang="en-US" altLang="zh-TW" sz="3000" dirty="0">
                <a:latin typeface="微軟正黑體" panose="020B0604030504040204" pitchFamily="34" charset="-120"/>
                <a:ea typeface="微軟正黑體" panose="020B0604030504040204" pitchFamily="34" charset="-120"/>
              </a:rPr>
              <a:t>Virginica</a:t>
            </a:r>
            <a:endParaRPr lang="zh-TW" altLang="en-US" sz="3000" dirty="0">
              <a:latin typeface="微軟正黑體" panose="020B0604030504040204" pitchFamily="34" charset="-120"/>
              <a:ea typeface="微軟正黑體" panose="020B0604030504040204" pitchFamily="34" charset="-120"/>
            </a:endParaRPr>
          </a:p>
        </p:txBody>
      </p:sp>
      <p:sp>
        <p:nvSpPr>
          <p:cNvPr id="4" name="文字方塊 3">
            <a:extLst>
              <a:ext uri="{FF2B5EF4-FFF2-40B4-BE49-F238E27FC236}">
                <a16:creationId xmlns:a16="http://schemas.microsoft.com/office/drawing/2014/main" id="{50DCB333-073F-8932-CACC-5783347F7F06}"/>
              </a:ext>
            </a:extLst>
          </p:cNvPr>
          <p:cNvSpPr txBox="1"/>
          <p:nvPr/>
        </p:nvSpPr>
        <p:spPr>
          <a:xfrm>
            <a:off x="9556006" y="2395642"/>
            <a:ext cx="1791698" cy="707886"/>
          </a:xfrm>
          <a:prstGeom prst="rect">
            <a:avLst/>
          </a:prstGeom>
          <a:noFill/>
        </p:spPr>
        <p:txBody>
          <a:bodyPr wrap="square">
            <a:spAutoFit/>
          </a:bodyPr>
          <a:lstStyle/>
          <a:p>
            <a:pPr algn="r"/>
            <a:r>
              <a:rPr lang="pl-PL" altLang="zh-TW" sz="2000" dirty="0">
                <a:latin typeface="微軟正黑體" panose="020B0604030504040204" pitchFamily="34" charset="-120"/>
                <a:ea typeface="微軟正黑體" panose="020B0604030504040204" pitchFamily="34" charset="-120"/>
              </a:rPr>
              <a:t>(W1,W2,W0)  (X1,X2,X0)</a:t>
            </a:r>
            <a:endParaRPr lang="en-US" altLang="zh-TW" sz="2000" dirty="0">
              <a:latin typeface="微軟正黑體" panose="020B0604030504040204" pitchFamily="34" charset="-120"/>
              <a:ea typeface="微軟正黑體" panose="020B0604030504040204" pitchFamily="34" charset="-120"/>
            </a:endParaRPr>
          </a:p>
        </p:txBody>
      </p:sp>
      <p:sp>
        <p:nvSpPr>
          <p:cNvPr id="5" name="投影片編號版面配置區 4">
            <a:extLst>
              <a:ext uri="{FF2B5EF4-FFF2-40B4-BE49-F238E27FC236}">
                <a16:creationId xmlns:a16="http://schemas.microsoft.com/office/drawing/2014/main" id="{B63D5F1D-5ED5-BAFB-2810-413B92B008C0}"/>
              </a:ext>
            </a:extLst>
          </p:cNvPr>
          <p:cNvSpPr>
            <a:spLocks noGrp="1"/>
          </p:cNvSpPr>
          <p:nvPr>
            <p:ph type="sldNum" sz="quarter" idx="12"/>
          </p:nvPr>
        </p:nvSpPr>
        <p:spPr/>
        <p:txBody>
          <a:bodyPr/>
          <a:lstStyle/>
          <a:p>
            <a:fld id="{B2DC25EE-239B-4C5F-AAD1-255A7D5F1EE2}" type="slidenum">
              <a:rPr lang="en-US" smtClean="0"/>
              <a:t>42</a:t>
            </a:fld>
            <a:endParaRPr lang="en-US" dirty="0"/>
          </a:p>
        </p:txBody>
      </p:sp>
      <p:sp>
        <p:nvSpPr>
          <p:cNvPr id="6" name="頁尾版面配置區 5">
            <a:extLst>
              <a:ext uri="{FF2B5EF4-FFF2-40B4-BE49-F238E27FC236}">
                <a16:creationId xmlns:a16="http://schemas.microsoft.com/office/drawing/2014/main" id="{D7F6CA80-3877-7948-1D77-E3F731979965}"/>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pic>
        <p:nvPicPr>
          <p:cNvPr id="7" name="Picture 2" descr="414,054 Return Images, Stock Photos &amp; Vectors | Shutterstock">
            <a:hlinkClick r:id="rId3" action="ppaction://hlinksldjump"/>
            <a:extLst>
              <a:ext uri="{FF2B5EF4-FFF2-40B4-BE49-F238E27FC236}">
                <a16:creationId xmlns:a16="http://schemas.microsoft.com/office/drawing/2014/main" id="{EFEFA210-8E88-9C8C-7025-80BCE193223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1565" t="18342" r="21990" b="25032"/>
          <a:stretch/>
        </p:blipFill>
        <p:spPr bwMode="auto">
          <a:xfrm>
            <a:off x="11347704" y="145669"/>
            <a:ext cx="499835" cy="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98807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pPr marL="742950" indent="-742950">
              <a:buFont typeface="+mj-lt"/>
              <a:buAutoNum type="arabicPeriod"/>
            </a:pPr>
            <a:r>
              <a:rPr lang="zh-TW" altLang="en-US" dirty="0">
                <a:latin typeface="微軟正黑體" panose="020B0604030504040204" pitchFamily="34" charset="-120"/>
                <a:ea typeface="微軟正黑體" panose="020B0604030504040204" pitchFamily="34" charset="-120"/>
              </a:rPr>
              <a:t>區分</a:t>
            </a:r>
            <a:r>
              <a:rPr lang="en-US" altLang="zh-TW" dirty="0">
                <a:latin typeface="微軟正黑體" panose="020B0604030504040204" pitchFamily="34" charset="-120"/>
                <a:ea typeface="微軟正黑體" panose="020B0604030504040204" pitchFamily="34" charset="-120"/>
              </a:rPr>
              <a:t>Setosa</a:t>
            </a:r>
            <a:endParaRPr lang="zh-TW" altLang="en-US" dirty="0">
              <a:latin typeface="微軟正黑體" panose="020B0604030504040204" pitchFamily="34" charset="-120"/>
              <a:ea typeface="微軟正黑體" panose="020B0604030504040204" pitchFamily="34" charset="-120"/>
            </a:endParaRP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245489"/>
            <a:ext cx="10704962" cy="4418070"/>
          </a:xfrm>
        </p:spPr>
        <p:txBody>
          <a:bodyPr>
            <a:normAutofit/>
          </a:bodyPr>
          <a:lstStyle/>
          <a:p>
            <a:r>
              <a:rPr lang="en-US" altLang="zh-TW" dirty="0">
                <a:latin typeface="微軟正黑體" panose="020B0604030504040204" pitchFamily="34" charset="-120"/>
                <a:ea typeface="微軟正黑體" panose="020B0604030504040204" pitchFamily="34" charset="-120"/>
              </a:rPr>
              <a:t>Setosa</a:t>
            </a:r>
            <a:r>
              <a:rPr lang="zh-TW" altLang="en-US" dirty="0">
                <a:latin typeface="微軟正黑體" panose="020B0604030504040204" pitchFamily="34" charset="-120"/>
                <a:ea typeface="微軟正黑體" panose="020B0604030504040204" pitchFamily="34" charset="-120"/>
              </a:rPr>
              <a:t>最容易區分</a:t>
            </a:r>
            <a:br>
              <a:rPr lang="en-US" altLang="zh-TW" dirty="0">
                <a:latin typeface="微軟正黑體" panose="020B0604030504040204" pitchFamily="34" charset="-120"/>
                <a:ea typeface="微軟正黑體" panose="020B0604030504040204" pitchFamily="34" charset="-120"/>
              </a:rPr>
            </a:br>
            <a:r>
              <a:rPr lang="zh-TW" altLang="en-US" dirty="0">
                <a:latin typeface="微軟正黑體" panose="020B0604030504040204" pitchFamily="34" charset="-120"/>
                <a:ea typeface="微軟正黑體" panose="020B0604030504040204" pitchFamily="34" charset="-120"/>
              </a:rPr>
              <a:t>初始權重 </a:t>
            </a:r>
            <a:r>
              <a:rPr lang="en-US" altLang="zh-TW" dirty="0">
                <a:latin typeface="微軟正黑體" panose="020B0604030504040204" pitchFamily="34" charset="-120"/>
                <a:ea typeface="微軟正黑體" panose="020B0604030504040204" pitchFamily="34" charset="-120"/>
              </a:rPr>
              <a:t>w0</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 np.array([0.,0.,0.])</a:t>
            </a:r>
          </a:p>
          <a:p>
            <a:r>
              <a:rPr lang="en-US" altLang="zh-TW" dirty="0">
                <a:latin typeface="微軟正黑體" panose="020B0604030504040204" pitchFamily="34" charset="-120"/>
                <a:ea typeface="微軟正黑體" panose="020B0604030504040204" pitchFamily="34" charset="-120"/>
              </a:rPr>
              <a:t>Learning Rate = 0.95</a:t>
            </a:r>
          </a:p>
          <a:p>
            <a:r>
              <a:rPr lang="en-US" altLang="zh-TW" dirty="0">
                <a:latin typeface="微軟正黑體" panose="020B0604030504040204" pitchFamily="34" charset="-120"/>
                <a:ea typeface="微軟正黑體" panose="020B0604030504040204" pitchFamily="34" charset="-120"/>
              </a:rPr>
              <a:t>Iters = 5</a:t>
            </a:r>
          </a:p>
          <a:p>
            <a:endParaRPr lang="en-US" altLang="zh-TW" dirty="0">
              <a:latin typeface="微軟正黑體" panose="020B0604030504040204" pitchFamily="34" charset="-120"/>
              <a:ea typeface="微軟正黑體" panose="020B0604030504040204" pitchFamily="34" charset="-120"/>
            </a:endParaRPr>
          </a:p>
          <a:p>
            <a:pPr marL="0" indent="0">
              <a:buNone/>
            </a:pPr>
            <a:r>
              <a:rPr lang="zh-TW" altLang="en-US" b="1" dirty="0">
                <a:latin typeface="微軟正黑體" panose="020B0604030504040204" pitchFamily="34" charset="-120"/>
                <a:ea typeface="微軟正黑體" panose="020B0604030504040204" pitchFamily="34" charset="-120"/>
              </a:rPr>
              <a:t>結果：很快就找到</a:t>
            </a:r>
            <a:r>
              <a:rPr lang="en-US" altLang="zh-TW" b="1" dirty="0">
                <a:latin typeface="微軟正黑體" panose="020B0604030504040204" pitchFamily="34" charset="-120"/>
                <a:ea typeface="微軟正黑體" panose="020B0604030504040204" pitchFamily="34" charset="-120"/>
              </a:rPr>
              <a:t>PLA</a:t>
            </a:r>
          </a:p>
          <a:p>
            <a:r>
              <a:rPr lang="en-US" altLang="zh-TW" dirty="0">
                <a:latin typeface="微軟正黑體" panose="020B0604030504040204" pitchFamily="34" charset="-120"/>
                <a:ea typeface="微軟正黑體" panose="020B0604030504040204" pitchFamily="34" charset="-120"/>
              </a:rPr>
              <a:t>Trained w4=np.array[-1.71, -2.945, 7.6 ]</a:t>
            </a:r>
          </a:p>
        </p:txBody>
      </p:sp>
      <p:pic>
        <p:nvPicPr>
          <p:cNvPr id="5" name="圖片 4" descr="一張含有 圖表 的圖片&#10;&#10;自動產生的描述">
            <a:extLst>
              <a:ext uri="{FF2B5EF4-FFF2-40B4-BE49-F238E27FC236}">
                <a16:creationId xmlns:a16="http://schemas.microsoft.com/office/drawing/2014/main" id="{46761912-6B7E-9442-811B-54F7681354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9432" y="2245489"/>
            <a:ext cx="5138938" cy="3950216"/>
          </a:xfrm>
          <a:prstGeom prst="rect">
            <a:avLst/>
          </a:prstGeom>
          <a:noFill/>
          <a:ln w="3175">
            <a:solidFill>
              <a:schemeClr val="tx1"/>
            </a:solidFill>
          </a:ln>
        </p:spPr>
      </p:pic>
      <p:sp>
        <p:nvSpPr>
          <p:cNvPr id="3" name="投影片編號版面配置區 2">
            <a:extLst>
              <a:ext uri="{FF2B5EF4-FFF2-40B4-BE49-F238E27FC236}">
                <a16:creationId xmlns:a16="http://schemas.microsoft.com/office/drawing/2014/main" id="{8F25729C-4648-E333-FDF5-24A35B243CF1}"/>
              </a:ext>
            </a:extLst>
          </p:cNvPr>
          <p:cNvSpPr>
            <a:spLocks noGrp="1"/>
          </p:cNvSpPr>
          <p:nvPr>
            <p:ph type="sldNum" sz="quarter" idx="12"/>
          </p:nvPr>
        </p:nvSpPr>
        <p:spPr/>
        <p:txBody>
          <a:bodyPr/>
          <a:lstStyle/>
          <a:p>
            <a:fld id="{B2DC25EE-239B-4C5F-AAD1-255A7D5F1EE2}" type="slidenum">
              <a:rPr lang="en-US" smtClean="0"/>
              <a:t>43</a:t>
            </a:fld>
            <a:endParaRPr lang="en-US" dirty="0"/>
          </a:p>
        </p:txBody>
      </p:sp>
      <p:sp>
        <p:nvSpPr>
          <p:cNvPr id="6" name="頁尾版面配置區 5">
            <a:extLst>
              <a:ext uri="{FF2B5EF4-FFF2-40B4-BE49-F238E27FC236}">
                <a16:creationId xmlns:a16="http://schemas.microsoft.com/office/drawing/2014/main" id="{6B1145A4-6EA7-6CDA-954F-D084C42DE9C9}"/>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Tree>
    <p:extLst>
      <p:ext uri="{BB962C8B-B14F-4D97-AF65-F5344CB8AC3E}">
        <p14:creationId xmlns:p14="http://schemas.microsoft.com/office/powerpoint/2010/main" val="21989430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pPr marL="742950" indent="-742950">
              <a:buFont typeface="+mj-lt"/>
              <a:buAutoNum type="arabicPeriod"/>
            </a:pPr>
            <a:r>
              <a:rPr lang="zh-TW" altLang="en-US" dirty="0">
                <a:latin typeface="微軟正黑體" panose="020B0604030504040204" pitchFamily="34" charset="-120"/>
                <a:ea typeface="微軟正黑體" panose="020B0604030504040204" pitchFamily="34" charset="-120"/>
              </a:rPr>
              <a:t>區分</a:t>
            </a:r>
            <a:r>
              <a:rPr lang="en-US" altLang="zh-TW" dirty="0">
                <a:latin typeface="微軟正黑體" panose="020B0604030504040204" pitchFamily="34" charset="-120"/>
                <a:ea typeface="微軟正黑體" panose="020B0604030504040204" pitchFamily="34" charset="-120"/>
              </a:rPr>
              <a:t>Setosa</a:t>
            </a:r>
            <a:endParaRPr lang="zh-TW" altLang="en-US" dirty="0">
              <a:latin typeface="微軟正黑體" panose="020B0604030504040204" pitchFamily="34" charset="-120"/>
              <a:ea typeface="微軟正黑體" panose="020B0604030504040204" pitchFamily="34" charset="-120"/>
            </a:endParaRP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056303"/>
            <a:ext cx="4822686" cy="571283"/>
          </a:xfrm>
        </p:spPr>
        <p:txBody>
          <a:bodyPr>
            <a:normAutofit/>
          </a:bodyPr>
          <a:lstStyle/>
          <a:p>
            <a:r>
              <a:rPr lang="en-US" altLang="zh-TW" dirty="0">
                <a:latin typeface="微軟正黑體" panose="020B0604030504040204" pitchFamily="34" charset="-120"/>
                <a:ea typeface="微軟正黑體" panose="020B0604030504040204" pitchFamily="34" charset="-120"/>
              </a:rPr>
              <a:t>Iters =1 </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w=[-2.47 -2.85  5.7 ]</a:t>
            </a:r>
            <a:endParaRPr lang="zh-TW" altLang="en-US" dirty="0">
              <a:latin typeface="微軟正黑體" panose="020B0604030504040204" pitchFamily="34" charset="-120"/>
              <a:ea typeface="微軟正黑體" panose="020B0604030504040204" pitchFamily="34" charset="-120"/>
            </a:endParaRPr>
          </a:p>
        </p:txBody>
      </p:sp>
      <p:sp>
        <p:nvSpPr>
          <p:cNvPr id="7" name="內容版面配置區 3">
            <a:extLst>
              <a:ext uri="{FF2B5EF4-FFF2-40B4-BE49-F238E27FC236}">
                <a16:creationId xmlns:a16="http://schemas.microsoft.com/office/drawing/2014/main" id="{347E26A2-A846-2BD7-6849-67313D8CE8DF}"/>
              </a:ext>
            </a:extLst>
          </p:cNvPr>
          <p:cNvSpPr txBox="1">
            <a:spLocks/>
          </p:cNvSpPr>
          <p:nvPr/>
        </p:nvSpPr>
        <p:spPr>
          <a:xfrm>
            <a:off x="6790580" y="2056302"/>
            <a:ext cx="5222744" cy="571283"/>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latin typeface="微軟正黑體" panose="020B0604030504040204" pitchFamily="34" charset="-120"/>
                <a:ea typeface="微軟正黑體" panose="020B0604030504040204" pitchFamily="34" charset="-120"/>
              </a:rPr>
              <a:t>Iters =2</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 w=[-1.71  -2.945  7.6 ]</a:t>
            </a:r>
            <a:endParaRPr lang="zh-TW" altLang="en-US" dirty="0">
              <a:latin typeface="微軟正黑體" panose="020B0604030504040204" pitchFamily="34" charset="-120"/>
              <a:ea typeface="微軟正黑體" panose="020B0604030504040204" pitchFamily="34" charset="-120"/>
            </a:endParaRPr>
          </a:p>
        </p:txBody>
      </p:sp>
      <p:sp>
        <p:nvSpPr>
          <p:cNvPr id="10" name="箭號: 向右 9">
            <a:extLst>
              <a:ext uri="{FF2B5EF4-FFF2-40B4-BE49-F238E27FC236}">
                <a16:creationId xmlns:a16="http://schemas.microsoft.com/office/drawing/2014/main" id="{32B6E853-9A6F-04E3-016B-A67DD65918A7}"/>
              </a:ext>
            </a:extLst>
          </p:cNvPr>
          <p:cNvSpPr/>
          <p:nvPr/>
        </p:nvSpPr>
        <p:spPr>
          <a:xfrm>
            <a:off x="5266132" y="3689131"/>
            <a:ext cx="1313793" cy="966952"/>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ndParaRPr>
          </a:p>
        </p:txBody>
      </p:sp>
      <p:pic>
        <p:nvPicPr>
          <p:cNvPr id="5" name="圖片 4" descr="一張含有 圖表 的圖片&#10;&#10;自動產生的描述">
            <a:extLst>
              <a:ext uri="{FF2B5EF4-FFF2-40B4-BE49-F238E27FC236}">
                <a16:creationId xmlns:a16="http://schemas.microsoft.com/office/drawing/2014/main" id="{D2FC419D-F4F7-4B4C-E636-56FC15AA99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184" y="2627585"/>
            <a:ext cx="4197657" cy="3600000"/>
          </a:xfrm>
          <a:prstGeom prst="rect">
            <a:avLst/>
          </a:prstGeom>
          <a:noFill/>
          <a:ln w="3175">
            <a:solidFill>
              <a:schemeClr val="tx1"/>
            </a:solidFill>
          </a:ln>
        </p:spPr>
      </p:pic>
      <p:pic>
        <p:nvPicPr>
          <p:cNvPr id="11" name="圖片 10" descr="一張含有 圖表 的圖片&#10;&#10;自動產生的描述">
            <a:extLst>
              <a:ext uri="{FF2B5EF4-FFF2-40B4-BE49-F238E27FC236}">
                <a16:creationId xmlns:a16="http://schemas.microsoft.com/office/drawing/2014/main" id="{441405BB-A5BC-8FF3-917A-A02994A115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7216" y="2627585"/>
            <a:ext cx="4197657" cy="3600000"/>
          </a:xfrm>
          <a:prstGeom prst="rect">
            <a:avLst/>
          </a:prstGeom>
          <a:noFill/>
          <a:ln w="3175">
            <a:solidFill>
              <a:schemeClr val="tx1"/>
            </a:solidFill>
          </a:ln>
        </p:spPr>
      </p:pic>
      <p:sp>
        <p:nvSpPr>
          <p:cNvPr id="12" name="內容版面配置區 3">
            <a:extLst>
              <a:ext uri="{FF2B5EF4-FFF2-40B4-BE49-F238E27FC236}">
                <a16:creationId xmlns:a16="http://schemas.microsoft.com/office/drawing/2014/main" id="{02A0B3B4-1E37-FAA9-4FDC-A2A8A07F43A4}"/>
              </a:ext>
            </a:extLst>
          </p:cNvPr>
          <p:cNvSpPr txBox="1">
            <a:spLocks/>
          </p:cNvSpPr>
          <p:nvPr/>
        </p:nvSpPr>
        <p:spPr>
          <a:xfrm>
            <a:off x="578734" y="6227585"/>
            <a:ext cx="4822686" cy="571283"/>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dirty="0">
                <a:latin typeface="微軟正黑體" panose="020B0604030504040204" pitchFamily="34" charset="-120"/>
                <a:ea typeface="微軟正黑體" panose="020B0604030504040204" pitchFamily="34" charset="-120"/>
              </a:rPr>
              <a:t>Y = (-2.47x1)+(-2.85x2)+5.7</a:t>
            </a:r>
            <a:endParaRPr lang="zh-TW" altLang="en-US" dirty="0">
              <a:latin typeface="微軟正黑體" panose="020B0604030504040204" pitchFamily="34" charset="-120"/>
              <a:ea typeface="微軟正黑體" panose="020B0604030504040204" pitchFamily="34" charset="-120"/>
            </a:endParaRPr>
          </a:p>
        </p:txBody>
      </p:sp>
      <p:sp>
        <p:nvSpPr>
          <p:cNvPr id="13" name="內容版面配置區 3">
            <a:extLst>
              <a:ext uri="{FF2B5EF4-FFF2-40B4-BE49-F238E27FC236}">
                <a16:creationId xmlns:a16="http://schemas.microsoft.com/office/drawing/2014/main" id="{E23EC30C-CC51-D18B-6DEC-1010AF8D75F9}"/>
              </a:ext>
            </a:extLst>
          </p:cNvPr>
          <p:cNvSpPr txBox="1">
            <a:spLocks/>
          </p:cNvSpPr>
          <p:nvPr/>
        </p:nvSpPr>
        <p:spPr>
          <a:xfrm>
            <a:off x="1294783" y="3205125"/>
            <a:ext cx="1038514" cy="48400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000" dirty="0">
                <a:latin typeface="微軟正黑體" panose="020B0604030504040204" pitchFamily="34" charset="-120"/>
                <a:ea typeface="微軟正黑體" panose="020B0604030504040204" pitchFamily="34" charset="-120"/>
              </a:rPr>
              <a:t>(0, 2.0)</a:t>
            </a:r>
            <a:endParaRPr lang="zh-TW" altLang="en-US" sz="2000" dirty="0">
              <a:latin typeface="微軟正黑體" panose="020B0604030504040204" pitchFamily="34" charset="-120"/>
              <a:ea typeface="微軟正黑體" panose="020B0604030504040204" pitchFamily="34" charset="-120"/>
            </a:endParaRPr>
          </a:p>
        </p:txBody>
      </p:sp>
      <p:sp>
        <p:nvSpPr>
          <p:cNvPr id="14" name="內容版面配置區 3">
            <a:extLst>
              <a:ext uri="{FF2B5EF4-FFF2-40B4-BE49-F238E27FC236}">
                <a16:creationId xmlns:a16="http://schemas.microsoft.com/office/drawing/2014/main" id="{72A437AF-52D5-D0D0-0CD1-24E6BF77BB11}"/>
              </a:ext>
            </a:extLst>
          </p:cNvPr>
          <p:cNvSpPr txBox="1">
            <a:spLocks/>
          </p:cNvSpPr>
          <p:nvPr/>
        </p:nvSpPr>
        <p:spPr>
          <a:xfrm>
            <a:off x="2081658" y="5359216"/>
            <a:ext cx="1476708" cy="484006"/>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000" dirty="0">
                <a:latin typeface="微軟正黑體" panose="020B0604030504040204" pitchFamily="34" charset="-120"/>
                <a:ea typeface="微軟正黑體" panose="020B0604030504040204" pitchFamily="34" charset="-120"/>
              </a:rPr>
              <a:t>(2.31, 0)</a:t>
            </a:r>
            <a:endParaRPr lang="zh-TW" altLang="en-US" sz="2000" dirty="0">
              <a:latin typeface="微軟正黑體" panose="020B0604030504040204" pitchFamily="34" charset="-120"/>
              <a:ea typeface="微軟正黑體" panose="020B0604030504040204" pitchFamily="34" charset="-120"/>
            </a:endParaRPr>
          </a:p>
        </p:txBody>
      </p:sp>
      <p:sp>
        <p:nvSpPr>
          <p:cNvPr id="15" name="內容版面配置區 3">
            <a:extLst>
              <a:ext uri="{FF2B5EF4-FFF2-40B4-BE49-F238E27FC236}">
                <a16:creationId xmlns:a16="http://schemas.microsoft.com/office/drawing/2014/main" id="{2395C263-1999-1298-3937-908E0D31A832}"/>
              </a:ext>
            </a:extLst>
          </p:cNvPr>
          <p:cNvSpPr txBox="1">
            <a:spLocks/>
          </p:cNvSpPr>
          <p:nvPr/>
        </p:nvSpPr>
        <p:spPr>
          <a:xfrm>
            <a:off x="6790580" y="6227585"/>
            <a:ext cx="4822686" cy="571283"/>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dirty="0">
                <a:latin typeface="微軟正黑體" panose="020B0604030504040204" pitchFamily="34" charset="-120"/>
                <a:ea typeface="微軟正黑體" panose="020B0604030504040204" pitchFamily="34" charset="-120"/>
              </a:rPr>
              <a:t>Y = (-1.71x1)+(-2.945x2)+7.6</a:t>
            </a:r>
            <a:endParaRPr lang="zh-TW" altLang="en-US" dirty="0">
              <a:latin typeface="微軟正黑體" panose="020B0604030504040204" pitchFamily="34" charset="-120"/>
              <a:ea typeface="微軟正黑體" panose="020B0604030504040204" pitchFamily="34" charset="-120"/>
            </a:endParaRPr>
          </a:p>
        </p:txBody>
      </p:sp>
      <p:sp>
        <p:nvSpPr>
          <p:cNvPr id="16" name="內容版面配置區 3">
            <a:extLst>
              <a:ext uri="{FF2B5EF4-FFF2-40B4-BE49-F238E27FC236}">
                <a16:creationId xmlns:a16="http://schemas.microsoft.com/office/drawing/2014/main" id="{1E8A2D3C-4EFB-6C05-C924-B4732C7FFB37}"/>
              </a:ext>
            </a:extLst>
          </p:cNvPr>
          <p:cNvSpPr txBox="1">
            <a:spLocks/>
          </p:cNvSpPr>
          <p:nvPr/>
        </p:nvSpPr>
        <p:spPr>
          <a:xfrm>
            <a:off x="7564203" y="2803407"/>
            <a:ext cx="1243465" cy="538884"/>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000" dirty="0">
                <a:latin typeface="微軟正黑體" panose="020B0604030504040204" pitchFamily="34" charset="-120"/>
                <a:ea typeface="微軟正黑體" panose="020B0604030504040204" pitchFamily="34" charset="-120"/>
              </a:rPr>
              <a:t>(0, 2.58)</a:t>
            </a:r>
            <a:endParaRPr lang="zh-TW" altLang="en-US" sz="2000" dirty="0">
              <a:latin typeface="微軟正黑體" panose="020B0604030504040204" pitchFamily="34" charset="-120"/>
              <a:ea typeface="微軟正黑體" panose="020B0604030504040204" pitchFamily="34" charset="-120"/>
            </a:endParaRPr>
          </a:p>
        </p:txBody>
      </p:sp>
      <p:sp>
        <p:nvSpPr>
          <p:cNvPr id="17" name="內容版面配置區 3">
            <a:extLst>
              <a:ext uri="{FF2B5EF4-FFF2-40B4-BE49-F238E27FC236}">
                <a16:creationId xmlns:a16="http://schemas.microsoft.com/office/drawing/2014/main" id="{4CB7C994-B49E-99F9-7CB3-A57D53E30656}"/>
              </a:ext>
            </a:extLst>
          </p:cNvPr>
          <p:cNvSpPr txBox="1">
            <a:spLocks/>
          </p:cNvSpPr>
          <p:nvPr/>
        </p:nvSpPr>
        <p:spPr>
          <a:xfrm>
            <a:off x="9201923" y="5411073"/>
            <a:ext cx="1243465" cy="43214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000" dirty="0">
                <a:latin typeface="微軟正黑體" panose="020B0604030504040204" pitchFamily="34" charset="-120"/>
                <a:ea typeface="微軟正黑體" panose="020B0604030504040204" pitchFamily="34" charset="-120"/>
              </a:rPr>
              <a:t>(4.44, 0)</a:t>
            </a:r>
            <a:endParaRPr lang="zh-TW" altLang="en-US" sz="2000" dirty="0">
              <a:latin typeface="微軟正黑體" panose="020B0604030504040204" pitchFamily="34" charset="-120"/>
              <a:ea typeface="微軟正黑體" panose="020B0604030504040204" pitchFamily="34" charset="-120"/>
            </a:endParaRPr>
          </a:p>
        </p:txBody>
      </p:sp>
      <p:sp>
        <p:nvSpPr>
          <p:cNvPr id="6" name="文字方塊 5">
            <a:extLst>
              <a:ext uri="{FF2B5EF4-FFF2-40B4-BE49-F238E27FC236}">
                <a16:creationId xmlns:a16="http://schemas.microsoft.com/office/drawing/2014/main" id="{E12DC3E0-2470-0A56-6BE9-93D423422E79}"/>
              </a:ext>
            </a:extLst>
          </p:cNvPr>
          <p:cNvSpPr txBox="1"/>
          <p:nvPr/>
        </p:nvSpPr>
        <p:spPr>
          <a:xfrm>
            <a:off x="1115568" y="1528162"/>
            <a:ext cx="2681609" cy="400110"/>
          </a:xfrm>
          <a:prstGeom prst="rect">
            <a:avLst/>
          </a:prstGeom>
          <a:noFill/>
        </p:spPr>
        <p:txBody>
          <a:bodyPr wrap="square">
            <a:spAutoFit/>
          </a:bodyPr>
          <a:lstStyle/>
          <a:p>
            <a:r>
              <a:rPr lang="en-US" altLang="zh-TW" sz="2000" dirty="0">
                <a:latin typeface="微軟正黑體" panose="020B0604030504040204" pitchFamily="34" charset="-120"/>
                <a:ea typeface="微軟正黑體" panose="020B0604030504040204" pitchFamily="34" charset="-120"/>
              </a:rPr>
              <a:t>Setosa</a:t>
            </a:r>
            <a:r>
              <a:rPr lang="zh-TW" altLang="en-US" sz="2000" dirty="0">
                <a:latin typeface="微軟正黑體" panose="020B0604030504040204" pitchFamily="34" charset="-120"/>
                <a:ea typeface="微軟正黑體" panose="020B0604030504040204" pitchFamily="34" charset="-120"/>
              </a:rPr>
              <a:t>為</a:t>
            </a:r>
            <a:r>
              <a:rPr lang="en-US" altLang="zh-TW" sz="2000" dirty="0">
                <a:latin typeface="微軟正黑體" panose="020B0604030504040204" pitchFamily="34" charset="-120"/>
                <a:ea typeface="微軟正黑體" panose="020B0604030504040204" pitchFamily="34" charset="-120"/>
              </a:rPr>
              <a:t>1</a:t>
            </a:r>
            <a:r>
              <a:rPr lang="zh-TW" altLang="en-US" sz="2000" dirty="0">
                <a:latin typeface="微軟正黑體" panose="020B0604030504040204" pitchFamily="34" charset="-120"/>
                <a:ea typeface="微軟正黑體" panose="020B0604030504040204" pitchFamily="34" charset="-120"/>
              </a:rPr>
              <a:t>；其他為</a:t>
            </a:r>
            <a:r>
              <a:rPr lang="en-US" altLang="zh-TW" sz="2000" dirty="0">
                <a:latin typeface="微軟正黑體" panose="020B0604030504040204" pitchFamily="34" charset="-120"/>
                <a:ea typeface="微軟正黑體" panose="020B0604030504040204" pitchFamily="34" charset="-120"/>
              </a:rPr>
              <a:t>0</a:t>
            </a:r>
          </a:p>
        </p:txBody>
      </p:sp>
    </p:spTree>
    <p:extLst>
      <p:ext uri="{BB962C8B-B14F-4D97-AF65-F5344CB8AC3E}">
        <p14:creationId xmlns:p14="http://schemas.microsoft.com/office/powerpoint/2010/main" val="4628572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pPr marL="742950" indent="-742950">
              <a:buFont typeface="+mj-lt"/>
              <a:buAutoNum type="arabicPeriod" startAt="2"/>
            </a:pPr>
            <a:r>
              <a:rPr lang="zh-TW" altLang="en-US" dirty="0">
                <a:latin typeface="微軟正黑體" panose="020B0604030504040204" pitchFamily="34" charset="-120"/>
                <a:ea typeface="微軟正黑體" panose="020B0604030504040204" pitchFamily="34" charset="-120"/>
              </a:rPr>
              <a:t>區分</a:t>
            </a:r>
            <a:r>
              <a:rPr lang="en-US" altLang="zh-TW" dirty="0">
                <a:latin typeface="微軟正黑體" panose="020B0604030504040204" pitchFamily="34" charset="-120"/>
                <a:ea typeface="微軟正黑體" panose="020B0604030504040204" pitchFamily="34" charset="-120"/>
              </a:rPr>
              <a:t>Versicolor</a:t>
            </a:r>
            <a:endParaRPr lang="zh-TW" altLang="en-US" dirty="0">
              <a:latin typeface="微軟正黑體" panose="020B0604030504040204" pitchFamily="34" charset="-120"/>
              <a:ea typeface="微軟正黑體" panose="020B0604030504040204" pitchFamily="34" charset="-120"/>
            </a:endParaRP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245489"/>
            <a:ext cx="10704962" cy="4612511"/>
          </a:xfrm>
        </p:spPr>
        <p:txBody>
          <a:bodyPr>
            <a:normAutofit/>
          </a:bodyPr>
          <a:lstStyle/>
          <a:p>
            <a:r>
              <a:rPr lang="en-US" altLang="zh-TW" dirty="0">
                <a:latin typeface="微軟正黑體" panose="020B0604030504040204" pitchFamily="34" charset="-120"/>
                <a:ea typeface="微軟正黑體" panose="020B0604030504040204" pitchFamily="34" charset="-120"/>
              </a:rPr>
              <a:t>Versicolor</a:t>
            </a:r>
            <a:r>
              <a:rPr lang="zh-TW" altLang="en-US" dirty="0">
                <a:latin typeface="微軟正黑體" panose="020B0604030504040204" pitchFamily="34" charset="-120"/>
                <a:ea typeface="微軟正黑體" panose="020B0604030504040204" pitchFamily="34" charset="-120"/>
              </a:rPr>
              <a:t>與</a:t>
            </a:r>
            <a:r>
              <a:rPr lang="en-US" altLang="zh-TW" dirty="0">
                <a:latin typeface="微軟正黑體" panose="020B0604030504040204" pitchFamily="34" charset="-120"/>
                <a:ea typeface="微軟正黑體" panose="020B0604030504040204" pitchFamily="34" charset="-120"/>
              </a:rPr>
              <a:t>Virginica</a:t>
            </a:r>
            <a:r>
              <a:rPr lang="zh-TW" altLang="en-US" dirty="0">
                <a:latin typeface="微軟正黑體" panose="020B0604030504040204" pitchFamily="34" charset="-120"/>
                <a:ea typeface="微軟正黑體" panose="020B0604030504040204" pitchFamily="34" charset="-120"/>
              </a:rPr>
              <a:t>較難區分</a:t>
            </a:r>
            <a:br>
              <a:rPr lang="en-US" altLang="zh-TW" dirty="0">
                <a:latin typeface="微軟正黑體" panose="020B0604030504040204" pitchFamily="34" charset="-120"/>
                <a:ea typeface="微軟正黑體" panose="020B0604030504040204" pitchFamily="34" charset="-120"/>
              </a:rPr>
            </a:br>
            <a:r>
              <a:rPr lang="zh-TW" altLang="en-US" dirty="0">
                <a:latin typeface="微軟正黑體" panose="020B0604030504040204" pitchFamily="34" charset="-120"/>
                <a:ea typeface="微軟正黑體" panose="020B0604030504040204" pitchFamily="34" charset="-120"/>
              </a:rPr>
              <a:t>→ 分為三階段調整權重</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第一階段</a:t>
            </a:r>
            <a:br>
              <a:rPr lang="en-US" altLang="zh-TW" dirty="0">
                <a:latin typeface="微軟正黑體" panose="020B0604030504040204" pitchFamily="34" charset="-120"/>
                <a:ea typeface="微軟正黑體" panose="020B0604030504040204" pitchFamily="34" charset="-120"/>
              </a:rPr>
            </a:br>
            <a:r>
              <a:rPr lang="en-US" altLang="zh-TW" dirty="0">
                <a:latin typeface="微軟正黑體" panose="020B0604030504040204" pitchFamily="34" charset="-120"/>
                <a:ea typeface="微軟正黑體" panose="020B0604030504040204" pitchFamily="34" charset="-120"/>
              </a:rPr>
              <a:t>w0</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 np.array([0.,0.,0.])</a:t>
            </a:r>
            <a:r>
              <a:rPr lang="zh-TW" altLang="en-US" dirty="0">
                <a:latin typeface="微軟正黑體" panose="020B0604030504040204" pitchFamily="34" charset="-120"/>
                <a:ea typeface="微軟正黑體" panose="020B0604030504040204" pitchFamily="34" charset="-120"/>
              </a:rPr>
              <a:t>；</a:t>
            </a:r>
            <a:r>
              <a:rPr lang="en-US" altLang="zh-TW" b="1" dirty="0">
                <a:latin typeface="微軟正黑體" panose="020B0604030504040204" pitchFamily="34" charset="-120"/>
                <a:ea typeface="微軟正黑體" panose="020B0604030504040204" pitchFamily="34" charset="-120"/>
              </a:rPr>
              <a:t>Learning Rate = 0.1</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Iters = 300</a:t>
            </a:r>
          </a:p>
          <a:p>
            <a:r>
              <a:rPr lang="zh-TW" altLang="en-US" dirty="0">
                <a:latin typeface="微軟正黑體" panose="020B0604030504040204" pitchFamily="34" charset="-120"/>
                <a:ea typeface="微軟正黑體" panose="020B0604030504040204" pitchFamily="34" charset="-120"/>
              </a:rPr>
              <a:t>第二階段</a:t>
            </a:r>
            <a:br>
              <a:rPr lang="en-US" altLang="zh-TW" dirty="0">
                <a:latin typeface="微軟正黑體" panose="020B0604030504040204" pitchFamily="34" charset="-120"/>
                <a:ea typeface="微軟正黑體" panose="020B0604030504040204" pitchFamily="34" charset="-120"/>
              </a:rPr>
            </a:br>
            <a:r>
              <a:rPr lang="en-US" altLang="zh-TW" dirty="0">
                <a:latin typeface="微軟正黑體" panose="020B0604030504040204" pitchFamily="34" charset="-120"/>
                <a:ea typeface="微軟正黑體" panose="020B0604030504040204" pitchFamily="34" charset="-120"/>
              </a:rPr>
              <a:t>w300=[-1.42 -5.81 16.  ]</a:t>
            </a:r>
            <a:r>
              <a:rPr lang="zh-TW" altLang="en-US" dirty="0">
                <a:latin typeface="微軟正黑體" panose="020B0604030504040204" pitchFamily="34" charset="-120"/>
                <a:ea typeface="微軟正黑體" panose="020B0604030504040204" pitchFamily="34" charset="-120"/>
              </a:rPr>
              <a:t> ；</a:t>
            </a:r>
            <a:r>
              <a:rPr lang="en-US" altLang="zh-TW" b="1" dirty="0">
                <a:latin typeface="微軟正黑體" panose="020B0604030504040204" pitchFamily="34" charset="-120"/>
                <a:ea typeface="微軟正黑體" panose="020B0604030504040204" pitchFamily="34" charset="-120"/>
              </a:rPr>
              <a:t>Learning Rate = 0.01</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Iters = 300</a:t>
            </a:r>
          </a:p>
          <a:p>
            <a:r>
              <a:rPr lang="zh-TW" altLang="en-US" dirty="0">
                <a:latin typeface="微軟正黑體" panose="020B0604030504040204" pitchFamily="34" charset="-120"/>
                <a:ea typeface="微軟正黑體" panose="020B0604030504040204" pitchFamily="34" charset="-120"/>
              </a:rPr>
              <a:t>第三階段</a:t>
            </a:r>
            <a:br>
              <a:rPr lang="en-US" altLang="zh-TW" dirty="0">
                <a:latin typeface="微軟正黑體" panose="020B0604030504040204" pitchFamily="34" charset="-120"/>
                <a:ea typeface="微軟正黑體" panose="020B0604030504040204" pitchFamily="34" charset="-120"/>
              </a:rPr>
            </a:br>
            <a:r>
              <a:rPr lang="en-US" altLang="zh-TW" dirty="0">
                <a:latin typeface="微軟正黑體" panose="020B0604030504040204" pitchFamily="34" charset="-120"/>
                <a:ea typeface="微軟正黑體" panose="020B0604030504040204" pitchFamily="34" charset="-120"/>
              </a:rPr>
              <a:t>w600=[-1.872 -4.205 16.08 ]</a:t>
            </a:r>
            <a:r>
              <a:rPr lang="zh-TW" altLang="en-US" dirty="0">
                <a:latin typeface="微軟正黑體" panose="020B0604030504040204" pitchFamily="34" charset="-120"/>
                <a:ea typeface="微軟正黑體" panose="020B0604030504040204" pitchFamily="34" charset="-120"/>
              </a:rPr>
              <a:t>；</a:t>
            </a:r>
            <a:r>
              <a:rPr lang="en-US" altLang="zh-TW" b="1" dirty="0">
                <a:latin typeface="微軟正黑體" panose="020B0604030504040204" pitchFamily="34" charset="-120"/>
                <a:ea typeface="微軟正黑體" panose="020B0604030504040204" pitchFamily="34" charset="-120"/>
              </a:rPr>
              <a:t>Learning Rate = 0.001</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Iters = 300</a:t>
            </a:r>
          </a:p>
          <a:p>
            <a:r>
              <a:rPr lang="zh-TW" altLang="en-US" dirty="0">
                <a:latin typeface="微軟正黑體" panose="020B0604030504040204" pitchFamily="34" charset="-120"/>
                <a:ea typeface="微軟正黑體" panose="020B0604030504040204" pitchFamily="34" charset="-120"/>
              </a:rPr>
              <a:t>最終權重 </a:t>
            </a:r>
            <a:r>
              <a:rPr lang="en-US" altLang="zh-TW" dirty="0">
                <a:latin typeface="微軟正黑體" panose="020B0604030504040204" pitchFamily="34" charset="-120"/>
                <a:ea typeface="微軟正黑體" panose="020B0604030504040204" pitchFamily="34" charset="-120"/>
              </a:rPr>
              <a:t>w900=[-1.8486 -4.1222 16.074 ]</a:t>
            </a:r>
          </a:p>
        </p:txBody>
      </p:sp>
      <p:sp>
        <p:nvSpPr>
          <p:cNvPr id="3" name="投影片編號版面配置區 2">
            <a:extLst>
              <a:ext uri="{FF2B5EF4-FFF2-40B4-BE49-F238E27FC236}">
                <a16:creationId xmlns:a16="http://schemas.microsoft.com/office/drawing/2014/main" id="{BD5F0F35-3105-120E-3F75-05F8F37E0BE7}"/>
              </a:ext>
            </a:extLst>
          </p:cNvPr>
          <p:cNvSpPr>
            <a:spLocks noGrp="1"/>
          </p:cNvSpPr>
          <p:nvPr>
            <p:ph type="sldNum" sz="quarter" idx="12"/>
          </p:nvPr>
        </p:nvSpPr>
        <p:spPr/>
        <p:txBody>
          <a:bodyPr/>
          <a:lstStyle/>
          <a:p>
            <a:fld id="{B2DC25EE-239B-4C5F-AAD1-255A7D5F1EE2}" type="slidenum">
              <a:rPr lang="en-US" smtClean="0"/>
              <a:t>45</a:t>
            </a:fld>
            <a:endParaRPr lang="en-US" dirty="0"/>
          </a:p>
        </p:txBody>
      </p:sp>
    </p:spTree>
    <p:extLst>
      <p:ext uri="{BB962C8B-B14F-4D97-AF65-F5344CB8AC3E}">
        <p14:creationId xmlns:p14="http://schemas.microsoft.com/office/powerpoint/2010/main" val="17888133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pPr marL="742950" indent="-742950">
              <a:buFont typeface="+mj-lt"/>
              <a:buAutoNum type="arabicPeriod" startAt="2"/>
            </a:pPr>
            <a:r>
              <a:rPr lang="zh-TW" altLang="en-US" dirty="0">
                <a:latin typeface="微軟正黑體" panose="020B0604030504040204" pitchFamily="34" charset="-120"/>
                <a:ea typeface="微軟正黑體" panose="020B0604030504040204" pitchFamily="34" charset="-120"/>
              </a:rPr>
              <a:t>區分</a:t>
            </a:r>
            <a:r>
              <a:rPr lang="en-US" altLang="zh-TW" dirty="0">
                <a:latin typeface="微軟正黑體" panose="020B0604030504040204" pitchFamily="34" charset="-120"/>
                <a:ea typeface="微軟正黑體" panose="020B0604030504040204" pitchFamily="34" charset="-120"/>
              </a:rPr>
              <a:t>Versicolor</a:t>
            </a:r>
            <a:endParaRPr lang="zh-TW" altLang="en-US" dirty="0">
              <a:latin typeface="微軟正黑體" panose="020B0604030504040204" pitchFamily="34" charset="-120"/>
              <a:ea typeface="微軟正黑體" panose="020B0604030504040204" pitchFamily="34" charset="-120"/>
            </a:endParaRP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263172" y="2159577"/>
            <a:ext cx="3657188" cy="1239354"/>
          </a:xfrm>
        </p:spPr>
        <p:txBody>
          <a:bodyPr>
            <a:noAutofit/>
          </a:bodyPr>
          <a:lstStyle/>
          <a:p>
            <a:r>
              <a:rPr lang="en-US" altLang="zh-TW" sz="1800" dirty="0">
                <a:latin typeface="微軟正黑體" panose="020B0604030504040204" pitchFamily="34" charset="-120"/>
                <a:ea typeface="微軟正黑體" panose="020B0604030504040204" pitchFamily="34" charset="-120"/>
              </a:rPr>
              <a:t>Iters =300</a:t>
            </a:r>
          </a:p>
          <a:p>
            <a:r>
              <a:rPr lang="en-US" altLang="zh-TW" sz="1800" dirty="0">
                <a:latin typeface="微軟正黑體" panose="020B0604030504040204" pitchFamily="34" charset="-120"/>
                <a:ea typeface="微軟正黑體" panose="020B0604030504040204" pitchFamily="34" charset="-120"/>
              </a:rPr>
              <a:t>w=[-1.42 -5.81 16.  ] </a:t>
            </a:r>
          </a:p>
          <a:p>
            <a:r>
              <a:rPr lang="en-US" altLang="zh-TW" sz="1800" dirty="0">
                <a:latin typeface="微軟正黑體" panose="020B0604030504040204" pitchFamily="34" charset="-120"/>
                <a:ea typeface="微軟正黑體" panose="020B0604030504040204" pitchFamily="34" charset="-120"/>
              </a:rPr>
              <a:t>Y = (-1.42x1)+(-5.81x2)+16.0</a:t>
            </a:r>
            <a:endParaRPr lang="zh-TW" altLang="en-US" sz="1800" dirty="0">
              <a:latin typeface="微軟正黑體" panose="020B0604030504040204" pitchFamily="34" charset="-120"/>
              <a:ea typeface="微軟正黑體" panose="020B0604030504040204" pitchFamily="34" charset="-120"/>
            </a:endParaRPr>
          </a:p>
        </p:txBody>
      </p:sp>
      <p:sp>
        <p:nvSpPr>
          <p:cNvPr id="7" name="內容版面配置區 3">
            <a:extLst>
              <a:ext uri="{FF2B5EF4-FFF2-40B4-BE49-F238E27FC236}">
                <a16:creationId xmlns:a16="http://schemas.microsoft.com/office/drawing/2014/main" id="{347E26A2-A846-2BD7-6849-67313D8CE8DF}"/>
              </a:ext>
            </a:extLst>
          </p:cNvPr>
          <p:cNvSpPr txBox="1">
            <a:spLocks/>
          </p:cNvSpPr>
          <p:nvPr/>
        </p:nvSpPr>
        <p:spPr>
          <a:xfrm>
            <a:off x="4363500" y="2159577"/>
            <a:ext cx="3803039" cy="123935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sz="1800" dirty="0">
                <a:latin typeface="微軟正黑體" panose="020B0604030504040204" pitchFamily="34" charset="-120"/>
                <a:ea typeface="微軟正黑體" panose="020B0604030504040204" pitchFamily="34" charset="-120"/>
              </a:rPr>
              <a:t>Iters =600</a:t>
            </a:r>
          </a:p>
          <a:p>
            <a:r>
              <a:rPr lang="en-US" altLang="zh-TW" sz="1800" dirty="0">
                <a:latin typeface="微軟正黑體" panose="020B0604030504040204" pitchFamily="34" charset="-120"/>
                <a:ea typeface="微軟正黑體" panose="020B0604030504040204" pitchFamily="34" charset="-120"/>
              </a:rPr>
              <a:t>W=[-1.872 -4.205 16.08 ]</a:t>
            </a:r>
          </a:p>
          <a:p>
            <a:r>
              <a:rPr lang="en-US" altLang="zh-TW" sz="1800" dirty="0">
                <a:latin typeface="微軟正黑體" panose="020B0604030504040204" pitchFamily="34" charset="-120"/>
                <a:ea typeface="微軟正黑體" panose="020B0604030504040204" pitchFamily="34" charset="-120"/>
              </a:rPr>
              <a:t>Y = (-1.87x1)+(-4.21x2)+16.08</a:t>
            </a:r>
            <a:endParaRPr lang="zh-TW" altLang="en-US" sz="1800" dirty="0">
              <a:latin typeface="微軟正黑體" panose="020B0604030504040204" pitchFamily="34" charset="-120"/>
              <a:ea typeface="微軟正黑體" panose="020B0604030504040204" pitchFamily="34" charset="-120"/>
            </a:endParaRPr>
          </a:p>
        </p:txBody>
      </p:sp>
      <p:sp>
        <p:nvSpPr>
          <p:cNvPr id="29" name="內容版面配置區 3">
            <a:extLst>
              <a:ext uri="{FF2B5EF4-FFF2-40B4-BE49-F238E27FC236}">
                <a16:creationId xmlns:a16="http://schemas.microsoft.com/office/drawing/2014/main" id="{F99C04C8-7B1E-89A0-7445-62810861C4F0}"/>
              </a:ext>
            </a:extLst>
          </p:cNvPr>
          <p:cNvSpPr txBox="1">
            <a:spLocks/>
          </p:cNvSpPr>
          <p:nvPr/>
        </p:nvSpPr>
        <p:spPr>
          <a:xfrm>
            <a:off x="8376745" y="2159577"/>
            <a:ext cx="3720662" cy="1239353"/>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sz="1800" dirty="0">
                <a:latin typeface="微軟正黑體" panose="020B0604030504040204" pitchFamily="34" charset="-120"/>
                <a:ea typeface="微軟正黑體" panose="020B0604030504040204" pitchFamily="34" charset="-120"/>
              </a:rPr>
              <a:t>Iters =900</a:t>
            </a:r>
          </a:p>
          <a:p>
            <a:r>
              <a:rPr lang="en-US" altLang="zh-TW" sz="1800" dirty="0">
                <a:latin typeface="微軟正黑體" panose="020B0604030504040204" pitchFamily="34" charset="-120"/>
                <a:ea typeface="微軟正黑體" panose="020B0604030504040204" pitchFamily="34" charset="-120"/>
              </a:rPr>
              <a:t>w=[-1.8486 -4.1222 16.074 ]</a:t>
            </a:r>
          </a:p>
          <a:p>
            <a:r>
              <a:rPr lang="en-US" altLang="zh-TW" sz="1800" dirty="0">
                <a:latin typeface="微軟正黑體" panose="020B0604030504040204" pitchFamily="34" charset="-120"/>
                <a:ea typeface="微軟正黑體" panose="020B0604030504040204" pitchFamily="34" charset="-120"/>
              </a:rPr>
              <a:t>Y = (-1.85x1)+(-4.12x2)+16.07</a:t>
            </a:r>
            <a:endParaRPr lang="zh-TW" altLang="en-US" sz="1800" dirty="0">
              <a:latin typeface="微軟正黑體" panose="020B0604030504040204" pitchFamily="34" charset="-120"/>
              <a:ea typeface="微軟正黑體" panose="020B0604030504040204" pitchFamily="34" charset="-120"/>
            </a:endParaRPr>
          </a:p>
          <a:p>
            <a:endParaRPr lang="zh-TW" altLang="en-US" sz="1800" dirty="0">
              <a:latin typeface="微軟正黑體" panose="020B0604030504040204" pitchFamily="34" charset="-120"/>
              <a:ea typeface="微軟正黑體" panose="020B0604030504040204" pitchFamily="34" charset="-120"/>
            </a:endParaRPr>
          </a:p>
        </p:txBody>
      </p:sp>
      <p:pic>
        <p:nvPicPr>
          <p:cNvPr id="5" name="圖片 4" descr="一張含有 圖表 的圖片&#10;&#10;自動產生的描述">
            <a:extLst>
              <a:ext uri="{FF2B5EF4-FFF2-40B4-BE49-F238E27FC236}">
                <a16:creationId xmlns:a16="http://schemas.microsoft.com/office/drawing/2014/main" id="{496C5156-0654-9A86-9F11-2F4E70CDBC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173" y="3429000"/>
            <a:ext cx="3465000" cy="2880000"/>
          </a:xfrm>
          <a:prstGeom prst="rect">
            <a:avLst/>
          </a:prstGeom>
          <a:noFill/>
          <a:ln w="3175">
            <a:solidFill>
              <a:schemeClr val="tx1"/>
            </a:solidFill>
          </a:ln>
        </p:spPr>
      </p:pic>
      <p:pic>
        <p:nvPicPr>
          <p:cNvPr id="8" name="圖片 7" descr="一張含有 圖表 的圖片&#10;&#10;自動產生的描述">
            <a:extLst>
              <a:ext uri="{FF2B5EF4-FFF2-40B4-BE49-F238E27FC236}">
                <a16:creationId xmlns:a16="http://schemas.microsoft.com/office/drawing/2014/main" id="{FD943A76-128B-A38A-6BB3-E7A49109A6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63500" y="3429000"/>
            <a:ext cx="3465000" cy="2880000"/>
          </a:xfrm>
          <a:prstGeom prst="rect">
            <a:avLst/>
          </a:prstGeom>
          <a:noFill/>
          <a:ln w="3175">
            <a:solidFill>
              <a:schemeClr val="tx1"/>
            </a:solidFill>
          </a:ln>
        </p:spPr>
      </p:pic>
      <p:pic>
        <p:nvPicPr>
          <p:cNvPr id="10" name="圖片 9" descr="一張含有 圖表 的圖片&#10;&#10;自動產生的描述">
            <a:extLst>
              <a:ext uri="{FF2B5EF4-FFF2-40B4-BE49-F238E27FC236}">
                <a16:creationId xmlns:a16="http://schemas.microsoft.com/office/drawing/2014/main" id="{42BBD480-FE50-2F35-6A01-5A2FF936288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76745" y="3429000"/>
            <a:ext cx="3465000" cy="2880000"/>
          </a:xfrm>
          <a:prstGeom prst="rect">
            <a:avLst/>
          </a:prstGeom>
          <a:noFill/>
          <a:ln w="3175">
            <a:solidFill>
              <a:schemeClr val="tx1"/>
            </a:solidFill>
          </a:ln>
        </p:spPr>
      </p:pic>
      <p:sp>
        <p:nvSpPr>
          <p:cNvPr id="11" name="內容版面配置區 3">
            <a:extLst>
              <a:ext uri="{FF2B5EF4-FFF2-40B4-BE49-F238E27FC236}">
                <a16:creationId xmlns:a16="http://schemas.microsoft.com/office/drawing/2014/main" id="{FEBB1A08-B7C8-E7AD-29AF-E639BB3B3955}"/>
              </a:ext>
            </a:extLst>
          </p:cNvPr>
          <p:cNvSpPr txBox="1">
            <a:spLocks/>
          </p:cNvSpPr>
          <p:nvPr/>
        </p:nvSpPr>
        <p:spPr>
          <a:xfrm>
            <a:off x="263172" y="6309000"/>
            <a:ext cx="3464999" cy="48400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000" dirty="0">
                <a:latin typeface="微軟正黑體" panose="020B0604030504040204" pitchFamily="34" charset="-120"/>
                <a:ea typeface="微軟正黑體" panose="020B0604030504040204" pitchFamily="34" charset="-120"/>
              </a:rPr>
              <a:t>(11.27, 0) </a:t>
            </a:r>
            <a:r>
              <a:rPr lang="zh-TW" altLang="en-US" sz="2000" dirty="0">
                <a:latin typeface="微軟正黑體" panose="020B0604030504040204" pitchFamily="34" charset="-120"/>
                <a:ea typeface="微軟正黑體" panose="020B0604030504040204" pitchFamily="34" charset="-120"/>
              </a:rPr>
              <a:t>；</a:t>
            </a:r>
            <a:r>
              <a:rPr lang="en-US" altLang="zh-TW" sz="2000" dirty="0">
                <a:latin typeface="微軟正黑體" panose="020B0604030504040204" pitchFamily="34" charset="-120"/>
                <a:ea typeface="微軟正黑體" panose="020B0604030504040204" pitchFamily="34" charset="-120"/>
              </a:rPr>
              <a:t>(0, 2.75)</a:t>
            </a:r>
            <a:endParaRPr lang="zh-TW" altLang="en-US" sz="2000" dirty="0">
              <a:latin typeface="微軟正黑體" panose="020B0604030504040204" pitchFamily="34" charset="-120"/>
              <a:ea typeface="微軟正黑體" panose="020B0604030504040204" pitchFamily="34" charset="-120"/>
            </a:endParaRPr>
          </a:p>
        </p:txBody>
      </p:sp>
      <p:sp>
        <p:nvSpPr>
          <p:cNvPr id="12" name="內容版面配置區 3">
            <a:extLst>
              <a:ext uri="{FF2B5EF4-FFF2-40B4-BE49-F238E27FC236}">
                <a16:creationId xmlns:a16="http://schemas.microsoft.com/office/drawing/2014/main" id="{D843C452-373E-B782-FC80-4832E68201CC}"/>
              </a:ext>
            </a:extLst>
          </p:cNvPr>
          <p:cNvSpPr txBox="1">
            <a:spLocks/>
          </p:cNvSpPr>
          <p:nvPr/>
        </p:nvSpPr>
        <p:spPr>
          <a:xfrm>
            <a:off x="4363501" y="6309000"/>
            <a:ext cx="3464999" cy="48400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000" dirty="0">
                <a:latin typeface="微軟正黑體" panose="020B0604030504040204" pitchFamily="34" charset="-120"/>
                <a:ea typeface="微軟正黑體" panose="020B0604030504040204" pitchFamily="34" charset="-120"/>
              </a:rPr>
              <a:t>(8.59, 0) </a:t>
            </a:r>
            <a:r>
              <a:rPr lang="zh-TW" altLang="en-US" sz="2000" dirty="0">
                <a:latin typeface="微軟正黑體" panose="020B0604030504040204" pitchFamily="34" charset="-120"/>
                <a:ea typeface="微軟正黑體" panose="020B0604030504040204" pitchFamily="34" charset="-120"/>
              </a:rPr>
              <a:t>；</a:t>
            </a:r>
            <a:r>
              <a:rPr lang="en-US" altLang="zh-TW" sz="2000" dirty="0">
                <a:latin typeface="微軟正黑體" panose="020B0604030504040204" pitchFamily="34" charset="-120"/>
                <a:ea typeface="微軟正黑體" panose="020B0604030504040204" pitchFamily="34" charset="-120"/>
              </a:rPr>
              <a:t>(0, 3.82)</a:t>
            </a:r>
            <a:endParaRPr lang="zh-TW" altLang="en-US" sz="2000" dirty="0">
              <a:latin typeface="微軟正黑體" panose="020B0604030504040204" pitchFamily="34" charset="-120"/>
              <a:ea typeface="微軟正黑體" panose="020B0604030504040204" pitchFamily="34" charset="-120"/>
            </a:endParaRPr>
          </a:p>
        </p:txBody>
      </p:sp>
      <p:sp>
        <p:nvSpPr>
          <p:cNvPr id="13" name="內容版面配置區 3">
            <a:extLst>
              <a:ext uri="{FF2B5EF4-FFF2-40B4-BE49-F238E27FC236}">
                <a16:creationId xmlns:a16="http://schemas.microsoft.com/office/drawing/2014/main" id="{EF029837-7BBD-59D7-92F4-5B2F0B6370E5}"/>
              </a:ext>
            </a:extLst>
          </p:cNvPr>
          <p:cNvSpPr txBox="1">
            <a:spLocks/>
          </p:cNvSpPr>
          <p:nvPr/>
        </p:nvSpPr>
        <p:spPr>
          <a:xfrm>
            <a:off x="8376745" y="6310326"/>
            <a:ext cx="3464999" cy="48400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000" dirty="0">
                <a:latin typeface="微軟正黑體" panose="020B0604030504040204" pitchFamily="34" charset="-120"/>
                <a:ea typeface="微軟正黑體" panose="020B0604030504040204" pitchFamily="34" charset="-120"/>
              </a:rPr>
              <a:t>(8.7, 0) </a:t>
            </a:r>
            <a:r>
              <a:rPr lang="zh-TW" altLang="en-US" sz="2000" dirty="0">
                <a:latin typeface="微軟正黑體" panose="020B0604030504040204" pitchFamily="34" charset="-120"/>
                <a:ea typeface="微軟正黑體" panose="020B0604030504040204" pitchFamily="34" charset="-120"/>
              </a:rPr>
              <a:t>；</a:t>
            </a:r>
            <a:r>
              <a:rPr lang="en-US" altLang="zh-TW" sz="2000" dirty="0">
                <a:latin typeface="微軟正黑體" panose="020B0604030504040204" pitchFamily="34" charset="-120"/>
                <a:ea typeface="微軟正黑體" panose="020B0604030504040204" pitchFamily="34" charset="-120"/>
              </a:rPr>
              <a:t>(0, 3.9)</a:t>
            </a:r>
            <a:endParaRPr lang="zh-TW" altLang="en-US" sz="2000" dirty="0">
              <a:latin typeface="微軟正黑體" panose="020B0604030504040204" pitchFamily="34" charset="-120"/>
              <a:ea typeface="微軟正黑體" panose="020B0604030504040204" pitchFamily="34" charset="-120"/>
            </a:endParaRPr>
          </a:p>
        </p:txBody>
      </p:sp>
      <p:sp>
        <p:nvSpPr>
          <p:cNvPr id="3" name="投影片編號版面配置區 2">
            <a:extLst>
              <a:ext uri="{FF2B5EF4-FFF2-40B4-BE49-F238E27FC236}">
                <a16:creationId xmlns:a16="http://schemas.microsoft.com/office/drawing/2014/main" id="{399E34F6-DE10-8A4A-8A00-B55CAB33838F}"/>
              </a:ext>
            </a:extLst>
          </p:cNvPr>
          <p:cNvSpPr>
            <a:spLocks noGrp="1"/>
          </p:cNvSpPr>
          <p:nvPr>
            <p:ph type="sldNum" sz="quarter" idx="12"/>
          </p:nvPr>
        </p:nvSpPr>
        <p:spPr/>
        <p:txBody>
          <a:bodyPr/>
          <a:lstStyle/>
          <a:p>
            <a:fld id="{B2DC25EE-239B-4C5F-AAD1-255A7D5F1EE2}" type="slidenum">
              <a:rPr lang="en-US" smtClean="0"/>
              <a:t>46</a:t>
            </a:fld>
            <a:endParaRPr lang="en-US" dirty="0"/>
          </a:p>
        </p:txBody>
      </p:sp>
    </p:spTree>
    <p:extLst>
      <p:ext uri="{BB962C8B-B14F-4D97-AF65-F5344CB8AC3E}">
        <p14:creationId xmlns:p14="http://schemas.microsoft.com/office/powerpoint/2010/main" val="14397214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pPr marL="742950" indent="-742950">
              <a:buFont typeface="+mj-lt"/>
              <a:buAutoNum type="arabicPeriod" startAt="2"/>
            </a:pPr>
            <a:r>
              <a:rPr lang="zh-TW" altLang="en-US" dirty="0">
                <a:latin typeface="微軟正黑體" panose="020B0604030504040204" pitchFamily="34" charset="-120"/>
                <a:ea typeface="微軟正黑體" panose="020B0604030504040204" pitchFamily="34" charset="-120"/>
              </a:rPr>
              <a:t>區分</a:t>
            </a:r>
            <a:r>
              <a:rPr lang="en-US" altLang="zh-TW" dirty="0">
                <a:latin typeface="微軟正黑體" panose="020B0604030504040204" pitchFamily="34" charset="-120"/>
                <a:ea typeface="微軟正黑體" panose="020B0604030504040204" pitchFamily="34" charset="-120"/>
              </a:rPr>
              <a:t>Versicolor</a:t>
            </a:r>
            <a:endParaRPr lang="zh-TW" altLang="en-US" dirty="0">
              <a:latin typeface="微軟正黑體" panose="020B0604030504040204" pitchFamily="34" charset="-120"/>
              <a:ea typeface="微軟正黑體" panose="020B0604030504040204" pitchFamily="34" charset="-120"/>
            </a:endParaRP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93192" y="2101831"/>
            <a:ext cx="3395074" cy="777924"/>
          </a:xfrm>
        </p:spPr>
        <p:txBody>
          <a:bodyPr>
            <a:noAutofit/>
          </a:bodyPr>
          <a:lstStyle/>
          <a:p>
            <a:r>
              <a:rPr lang="zh-TW" altLang="en-US" sz="3000" dirty="0">
                <a:latin typeface="微軟正黑體" panose="020B0604030504040204" pitchFamily="34" charset="-120"/>
                <a:ea typeface="微軟正黑體" panose="020B0604030504040204" pitchFamily="34" charset="-120"/>
              </a:rPr>
              <a:t>第一批次訓練</a:t>
            </a:r>
          </a:p>
        </p:txBody>
      </p:sp>
      <p:sp>
        <p:nvSpPr>
          <p:cNvPr id="7" name="內容版面配置區 3">
            <a:extLst>
              <a:ext uri="{FF2B5EF4-FFF2-40B4-BE49-F238E27FC236}">
                <a16:creationId xmlns:a16="http://schemas.microsoft.com/office/drawing/2014/main" id="{347E26A2-A846-2BD7-6849-67313D8CE8DF}"/>
              </a:ext>
            </a:extLst>
          </p:cNvPr>
          <p:cNvSpPr txBox="1">
            <a:spLocks/>
          </p:cNvSpPr>
          <p:nvPr/>
        </p:nvSpPr>
        <p:spPr>
          <a:xfrm>
            <a:off x="4174004" y="2107086"/>
            <a:ext cx="3465001" cy="767413"/>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sz="3000" dirty="0">
                <a:latin typeface="微軟正黑體" panose="020B0604030504040204" pitchFamily="34" charset="-120"/>
                <a:ea typeface="微軟正黑體" panose="020B0604030504040204" pitchFamily="34" charset="-120"/>
              </a:rPr>
              <a:t>第二批次訓練</a:t>
            </a:r>
          </a:p>
        </p:txBody>
      </p:sp>
      <p:sp>
        <p:nvSpPr>
          <p:cNvPr id="29" name="內容版面配置區 3">
            <a:extLst>
              <a:ext uri="{FF2B5EF4-FFF2-40B4-BE49-F238E27FC236}">
                <a16:creationId xmlns:a16="http://schemas.microsoft.com/office/drawing/2014/main" id="{F99C04C8-7B1E-89A0-7445-62810861C4F0}"/>
              </a:ext>
            </a:extLst>
          </p:cNvPr>
          <p:cNvSpPr txBox="1">
            <a:spLocks/>
          </p:cNvSpPr>
          <p:nvPr/>
        </p:nvSpPr>
        <p:spPr>
          <a:xfrm>
            <a:off x="8288126" y="2096575"/>
            <a:ext cx="3402118" cy="77792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sz="3000" dirty="0">
                <a:latin typeface="微軟正黑體" panose="020B0604030504040204" pitchFamily="34" charset="-120"/>
                <a:ea typeface="微軟正黑體" panose="020B0604030504040204" pitchFamily="34" charset="-120"/>
              </a:rPr>
              <a:t>第三批次訓練</a:t>
            </a:r>
          </a:p>
        </p:txBody>
      </p:sp>
      <p:pic>
        <p:nvPicPr>
          <p:cNvPr id="6" name="圖片 5" descr="一張含有 圖表 的圖片&#10;&#10;自動產生的描述">
            <a:extLst>
              <a:ext uri="{FF2B5EF4-FFF2-40B4-BE49-F238E27FC236}">
                <a16:creationId xmlns:a16="http://schemas.microsoft.com/office/drawing/2014/main" id="{E81A12D6-0AE3-6D31-5EE5-23EDDC6968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216" y="2874499"/>
            <a:ext cx="3746666" cy="2880000"/>
          </a:xfrm>
          <a:prstGeom prst="rect">
            <a:avLst/>
          </a:prstGeom>
          <a:noFill/>
          <a:ln w="3175">
            <a:solidFill>
              <a:schemeClr val="tx1"/>
            </a:solidFill>
          </a:ln>
        </p:spPr>
      </p:pic>
      <p:pic>
        <p:nvPicPr>
          <p:cNvPr id="14" name="圖片 13" descr="一張含有 圖表 的圖片&#10;&#10;自動產生的描述">
            <a:extLst>
              <a:ext uri="{FF2B5EF4-FFF2-40B4-BE49-F238E27FC236}">
                <a16:creationId xmlns:a16="http://schemas.microsoft.com/office/drawing/2014/main" id="{BFD56ABD-C8A0-3301-DF54-636AAEF5D2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4004" y="2874499"/>
            <a:ext cx="3840000" cy="2880000"/>
          </a:xfrm>
          <a:prstGeom prst="rect">
            <a:avLst/>
          </a:prstGeom>
          <a:noFill/>
          <a:ln w="3175">
            <a:solidFill>
              <a:schemeClr val="tx1"/>
            </a:solidFill>
          </a:ln>
        </p:spPr>
      </p:pic>
      <p:pic>
        <p:nvPicPr>
          <p:cNvPr id="16" name="圖片 15" descr="一張含有 圖表 的圖片&#10;&#10;自動產生的描述">
            <a:extLst>
              <a:ext uri="{FF2B5EF4-FFF2-40B4-BE49-F238E27FC236}">
                <a16:creationId xmlns:a16="http://schemas.microsoft.com/office/drawing/2014/main" id="{91E4C306-B791-2725-0D4C-6DD38E07E4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88126" y="2874499"/>
            <a:ext cx="3780000" cy="2880000"/>
          </a:xfrm>
          <a:prstGeom prst="rect">
            <a:avLst/>
          </a:prstGeom>
          <a:noFill/>
          <a:ln w="3175">
            <a:solidFill>
              <a:schemeClr val="tx1"/>
            </a:solidFill>
          </a:ln>
        </p:spPr>
      </p:pic>
      <p:sp>
        <p:nvSpPr>
          <p:cNvPr id="3" name="投影片編號版面配置區 2">
            <a:extLst>
              <a:ext uri="{FF2B5EF4-FFF2-40B4-BE49-F238E27FC236}">
                <a16:creationId xmlns:a16="http://schemas.microsoft.com/office/drawing/2014/main" id="{78090CAB-0126-2628-A5EF-F4F5AE6BDCF2}"/>
              </a:ext>
            </a:extLst>
          </p:cNvPr>
          <p:cNvSpPr>
            <a:spLocks noGrp="1"/>
          </p:cNvSpPr>
          <p:nvPr>
            <p:ph type="sldNum" sz="quarter" idx="12"/>
          </p:nvPr>
        </p:nvSpPr>
        <p:spPr/>
        <p:txBody>
          <a:bodyPr/>
          <a:lstStyle/>
          <a:p>
            <a:fld id="{B2DC25EE-239B-4C5F-AAD1-255A7D5F1EE2}" type="slidenum">
              <a:rPr lang="en-US" smtClean="0"/>
              <a:t>47</a:t>
            </a:fld>
            <a:endParaRPr lang="en-US" dirty="0"/>
          </a:p>
        </p:txBody>
      </p:sp>
      <p:sp>
        <p:nvSpPr>
          <p:cNvPr id="5" name="頁尾版面配置區 4">
            <a:extLst>
              <a:ext uri="{FF2B5EF4-FFF2-40B4-BE49-F238E27FC236}">
                <a16:creationId xmlns:a16="http://schemas.microsoft.com/office/drawing/2014/main" id="{F5DC73D3-6DAE-B763-2100-D4114F7C5F21}"/>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Tree>
    <p:extLst>
      <p:ext uri="{BB962C8B-B14F-4D97-AF65-F5344CB8AC3E}">
        <p14:creationId xmlns:p14="http://schemas.microsoft.com/office/powerpoint/2010/main" val="18025232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zh-TW" altLang="en-US" dirty="0">
                <a:latin typeface="微軟正黑體" panose="020B0604030504040204" pitchFamily="34" charset="-120"/>
                <a:ea typeface="微軟正黑體" panose="020B0604030504040204" pitchFamily="34" charset="-120"/>
              </a:rPr>
              <a:t>合併圖表</a:t>
            </a: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056303"/>
            <a:ext cx="4822686" cy="571283"/>
          </a:xfrm>
        </p:spPr>
        <p:txBody>
          <a:bodyPr>
            <a:normAutofit/>
          </a:bodyPr>
          <a:lstStyle/>
          <a:p>
            <a:pPr marL="457200" indent="-457200">
              <a:buFont typeface="+mj-lt"/>
              <a:buAutoNum type="arabicPeriod"/>
            </a:pPr>
            <a:r>
              <a:rPr lang="zh-TW" altLang="en-US" dirty="0">
                <a:latin typeface="微軟正黑體" panose="020B0604030504040204" pitchFamily="34" charset="-120"/>
                <a:ea typeface="微軟正黑體" panose="020B0604030504040204" pitchFamily="34" charset="-120"/>
              </a:rPr>
              <a:t>區分</a:t>
            </a:r>
            <a:r>
              <a:rPr lang="en-US" altLang="zh-TW" dirty="0">
                <a:latin typeface="微軟正黑體" panose="020B0604030504040204" pitchFamily="34" charset="-120"/>
                <a:ea typeface="微軟正黑體" panose="020B0604030504040204" pitchFamily="34" charset="-120"/>
              </a:rPr>
              <a:t>Setosa</a:t>
            </a:r>
            <a:endParaRPr lang="zh-TW" altLang="en-US" dirty="0">
              <a:latin typeface="微軟正黑體" panose="020B0604030504040204" pitchFamily="34" charset="-120"/>
              <a:ea typeface="微軟正黑體" panose="020B0604030504040204" pitchFamily="34" charset="-120"/>
            </a:endParaRPr>
          </a:p>
        </p:txBody>
      </p:sp>
      <p:sp>
        <p:nvSpPr>
          <p:cNvPr id="7" name="內容版面配置區 3">
            <a:extLst>
              <a:ext uri="{FF2B5EF4-FFF2-40B4-BE49-F238E27FC236}">
                <a16:creationId xmlns:a16="http://schemas.microsoft.com/office/drawing/2014/main" id="{347E26A2-A846-2BD7-6849-67313D8CE8DF}"/>
              </a:ext>
            </a:extLst>
          </p:cNvPr>
          <p:cNvSpPr txBox="1">
            <a:spLocks/>
          </p:cNvSpPr>
          <p:nvPr/>
        </p:nvSpPr>
        <p:spPr>
          <a:xfrm>
            <a:off x="578734" y="4228885"/>
            <a:ext cx="2889680" cy="571283"/>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startAt="2"/>
            </a:pPr>
            <a:r>
              <a:rPr lang="zh-TW" altLang="en-US" dirty="0">
                <a:latin typeface="微軟正黑體" panose="020B0604030504040204" pitchFamily="34" charset="-120"/>
                <a:ea typeface="微軟正黑體" panose="020B0604030504040204" pitchFamily="34" charset="-120"/>
              </a:rPr>
              <a:t>區分</a:t>
            </a:r>
            <a:r>
              <a:rPr lang="en-US" altLang="zh-TW" dirty="0">
                <a:latin typeface="微軟正黑體" panose="020B0604030504040204" pitchFamily="34" charset="-120"/>
                <a:ea typeface="微軟正黑體" panose="020B0604030504040204" pitchFamily="34" charset="-120"/>
              </a:rPr>
              <a:t>Versicolor</a:t>
            </a:r>
            <a:endParaRPr lang="zh-TW" altLang="en-US" dirty="0">
              <a:latin typeface="微軟正黑體" panose="020B0604030504040204" pitchFamily="34" charset="-120"/>
              <a:ea typeface="微軟正黑體" panose="020B0604030504040204" pitchFamily="34" charset="-120"/>
            </a:endParaRPr>
          </a:p>
        </p:txBody>
      </p:sp>
      <p:pic>
        <p:nvPicPr>
          <p:cNvPr id="8" name="圖片 7" descr="一張含有 圖表 的圖片&#10;&#10;自動產生的描述">
            <a:extLst>
              <a:ext uri="{FF2B5EF4-FFF2-40B4-BE49-F238E27FC236}">
                <a16:creationId xmlns:a16="http://schemas.microsoft.com/office/drawing/2014/main" id="{2AB6F86C-6FEB-C851-494F-5C46CE989D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1733" y="2248120"/>
            <a:ext cx="2320313" cy="1980000"/>
          </a:xfrm>
          <a:prstGeom prst="rect">
            <a:avLst/>
          </a:prstGeom>
          <a:noFill/>
          <a:ln w="3175">
            <a:solidFill>
              <a:schemeClr val="tx1"/>
            </a:solidFill>
          </a:ln>
        </p:spPr>
      </p:pic>
      <p:pic>
        <p:nvPicPr>
          <p:cNvPr id="18" name="圖片 17" descr="一張含有 圖表 的圖片&#10;&#10;自動產生的描述">
            <a:extLst>
              <a:ext uri="{FF2B5EF4-FFF2-40B4-BE49-F238E27FC236}">
                <a16:creationId xmlns:a16="http://schemas.microsoft.com/office/drawing/2014/main" id="{5B508C65-1400-8223-C104-481E3E15F6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1733" y="4801698"/>
            <a:ext cx="2320313" cy="1980000"/>
          </a:xfrm>
          <a:prstGeom prst="rect">
            <a:avLst/>
          </a:prstGeom>
          <a:noFill/>
          <a:ln w="3175">
            <a:solidFill>
              <a:schemeClr val="tx1"/>
            </a:solidFill>
          </a:ln>
        </p:spPr>
      </p:pic>
      <p:sp>
        <p:nvSpPr>
          <p:cNvPr id="19" name="箭號: 向右 18">
            <a:extLst>
              <a:ext uri="{FF2B5EF4-FFF2-40B4-BE49-F238E27FC236}">
                <a16:creationId xmlns:a16="http://schemas.microsoft.com/office/drawing/2014/main" id="{80B5A095-3D77-FD6C-681E-A2B58D7918C6}"/>
              </a:ext>
            </a:extLst>
          </p:cNvPr>
          <p:cNvSpPr/>
          <p:nvPr/>
        </p:nvSpPr>
        <p:spPr>
          <a:xfrm>
            <a:off x="5228138" y="4113752"/>
            <a:ext cx="1121609" cy="768735"/>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ndParaRPr>
          </a:p>
        </p:txBody>
      </p:sp>
      <p:pic>
        <p:nvPicPr>
          <p:cNvPr id="21" name="圖片 20" descr="一張含有 圖表 的圖片&#10;&#10;自動產生的描述">
            <a:extLst>
              <a:ext uri="{FF2B5EF4-FFF2-40B4-BE49-F238E27FC236}">
                <a16:creationId xmlns:a16="http://schemas.microsoft.com/office/drawing/2014/main" id="{95229E37-376A-EA15-C124-25B1892044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45839" y="2248120"/>
            <a:ext cx="5273438" cy="4500000"/>
          </a:xfrm>
          <a:prstGeom prst="rect">
            <a:avLst/>
          </a:prstGeom>
          <a:noFill/>
          <a:ln w="3175">
            <a:solidFill>
              <a:schemeClr val="tx1"/>
            </a:solidFill>
          </a:ln>
        </p:spPr>
      </p:pic>
      <p:sp>
        <p:nvSpPr>
          <p:cNvPr id="3" name="文字方塊 2">
            <a:extLst>
              <a:ext uri="{FF2B5EF4-FFF2-40B4-BE49-F238E27FC236}">
                <a16:creationId xmlns:a16="http://schemas.microsoft.com/office/drawing/2014/main" id="{4AE8E726-A817-51C4-35CB-78590F582E27}"/>
              </a:ext>
            </a:extLst>
          </p:cNvPr>
          <p:cNvSpPr txBox="1"/>
          <p:nvPr/>
        </p:nvSpPr>
        <p:spPr>
          <a:xfrm>
            <a:off x="8760893" y="5919760"/>
            <a:ext cx="814032" cy="276999"/>
          </a:xfrm>
          <a:prstGeom prst="rect">
            <a:avLst/>
          </a:prstGeom>
          <a:noFill/>
        </p:spPr>
        <p:txBody>
          <a:bodyPr wrap="square">
            <a:spAutoFit/>
          </a:bodyPr>
          <a:lstStyle/>
          <a:p>
            <a:r>
              <a:rPr lang="en-US" altLang="zh-TW" sz="1200" dirty="0">
                <a:latin typeface="微軟正黑體" panose="020B0604030504040204" pitchFamily="34" charset="-120"/>
                <a:ea typeface="微軟正黑體" panose="020B0604030504040204" pitchFamily="34" charset="-120"/>
              </a:rPr>
              <a:t>First PLA</a:t>
            </a:r>
          </a:p>
        </p:txBody>
      </p:sp>
      <p:sp>
        <p:nvSpPr>
          <p:cNvPr id="5" name="文字方塊 4">
            <a:extLst>
              <a:ext uri="{FF2B5EF4-FFF2-40B4-BE49-F238E27FC236}">
                <a16:creationId xmlns:a16="http://schemas.microsoft.com/office/drawing/2014/main" id="{E80FD624-810C-312F-B774-2BBB3B784822}"/>
              </a:ext>
            </a:extLst>
          </p:cNvPr>
          <p:cNvSpPr txBox="1"/>
          <p:nvPr/>
        </p:nvSpPr>
        <p:spPr>
          <a:xfrm>
            <a:off x="10337605" y="5919760"/>
            <a:ext cx="1102225" cy="276999"/>
          </a:xfrm>
          <a:prstGeom prst="rect">
            <a:avLst/>
          </a:prstGeom>
          <a:noFill/>
        </p:spPr>
        <p:txBody>
          <a:bodyPr wrap="square">
            <a:spAutoFit/>
          </a:bodyPr>
          <a:lstStyle/>
          <a:p>
            <a:r>
              <a:rPr lang="en-US" altLang="zh-TW" sz="1200" dirty="0">
                <a:latin typeface="微軟正黑體" panose="020B0604030504040204" pitchFamily="34" charset="-120"/>
                <a:ea typeface="微軟正黑體" panose="020B0604030504040204" pitchFamily="34" charset="-120"/>
              </a:rPr>
              <a:t>Second PLA</a:t>
            </a:r>
          </a:p>
        </p:txBody>
      </p:sp>
    </p:spTree>
    <p:extLst>
      <p:ext uri="{BB962C8B-B14F-4D97-AF65-F5344CB8AC3E}">
        <p14:creationId xmlns:p14="http://schemas.microsoft.com/office/powerpoint/2010/main" val="934190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zh-TW" altLang="en-US" dirty="0">
                <a:latin typeface="微軟正黑體" panose="020B0604030504040204" pitchFamily="34" charset="-120"/>
                <a:ea typeface="微軟正黑體" panose="020B0604030504040204" pitchFamily="34" charset="-120"/>
              </a:rPr>
              <a:t>評估流程</a:t>
            </a:r>
          </a:p>
        </p:txBody>
      </p:sp>
      <p:sp>
        <p:nvSpPr>
          <p:cNvPr id="3" name="橢圓 2">
            <a:extLst>
              <a:ext uri="{FF2B5EF4-FFF2-40B4-BE49-F238E27FC236}">
                <a16:creationId xmlns:a16="http://schemas.microsoft.com/office/drawing/2014/main" id="{871CF719-5DDF-A3B7-715A-733266A008C8}"/>
              </a:ext>
            </a:extLst>
          </p:cNvPr>
          <p:cNvSpPr/>
          <p:nvPr/>
        </p:nvSpPr>
        <p:spPr>
          <a:xfrm>
            <a:off x="4277711" y="2291253"/>
            <a:ext cx="3636578" cy="8723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dirty="0">
                <a:solidFill>
                  <a:schemeClr val="tx1"/>
                </a:solidFill>
                <a:latin typeface="微軟正黑體" panose="020B0604030504040204" pitchFamily="34" charset="-120"/>
                <a:ea typeface="微軟正黑體" panose="020B0604030504040204" pitchFamily="34" charset="-120"/>
              </a:rPr>
              <a:t>第一次分類</a:t>
            </a:r>
            <a:endParaRPr lang="en-US" altLang="zh-TW" sz="2000" dirty="0">
              <a:solidFill>
                <a:schemeClr val="tx1"/>
              </a:solidFill>
              <a:latin typeface="微軟正黑體" panose="020B0604030504040204" pitchFamily="34" charset="-120"/>
              <a:ea typeface="微軟正黑體" panose="020B0604030504040204" pitchFamily="34" charset="-120"/>
            </a:endParaRPr>
          </a:p>
          <a:p>
            <a:pPr algn="ctr"/>
            <a:r>
              <a:rPr lang="zh-TW" altLang="en-US" sz="2000" dirty="0">
                <a:solidFill>
                  <a:schemeClr val="tx1"/>
                </a:solidFill>
                <a:latin typeface="微軟正黑體" panose="020B0604030504040204" pitchFamily="34" charset="-120"/>
                <a:ea typeface="微軟正黑體" panose="020B0604030504040204" pitchFamily="34" charset="-120"/>
              </a:rPr>
              <a:t>區分</a:t>
            </a:r>
            <a:r>
              <a:rPr lang="en-US" altLang="zh-TW" sz="2000" dirty="0">
                <a:solidFill>
                  <a:schemeClr val="tx1"/>
                </a:solidFill>
                <a:latin typeface="微軟正黑體" panose="020B0604030504040204" pitchFamily="34" charset="-120"/>
                <a:ea typeface="微軟正黑體" panose="020B0604030504040204" pitchFamily="34" charset="-120"/>
              </a:rPr>
              <a:t>Setosa</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cxnSp>
        <p:nvCxnSpPr>
          <p:cNvPr id="7" name="直線單箭頭接點 6">
            <a:extLst>
              <a:ext uri="{FF2B5EF4-FFF2-40B4-BE49-F238E27FC236}">
                <a16:creationId xmlns:a16="http://schemas.microsoft.com/office/drawing/2014/main" id="{5B482676-49D2-CA92-3C7A-86724188A313}"/>
              </a:ext>
            </a:extLst>
          </p:cNvPr>
          <p:cNvCxnSpPr/>
          <p:nvPr/>
        </p:nvCxnSpPr>
        <p:spPr>
          <a:xfrm flipH="1">
            <a:off x="4035972" y="3163612"/>
            <a:ext cx="924911" cy="483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橢圓 7">
            <a:extLst>
              <a:ext uri="{FF2B5EF4-FFF2-40B4-BE49-F238E27FC236}">
                <a16:creationId xmlns:a16="http://schemas.microsoft.com/office/drawing/2014/main" id="{51CDECD8-F238-5062-245D-EA8F3BA743A2}"/>
              </a:ext>
            </a:extLst>
          </p:cNvPr>
          <p:cNvSpPr/>
          <p:nvPr/>
        </p:nvSpPr>
        <p:spPr>
          <a:xfrm>
            <a:off x="2669628" y="3647090"/>
            <a:ext cx="1608083" cy="71470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latin typeface="微軟正黑體" panose="020B0604030504040204" pitchFamily="34" charset="-120"/>
                <a:ea typeface="微軟正黑體" panose="020B0604030504040204" pitchFamily="34" charset="-120"/>
              </a:rPr>
              <a:t>Setosa</a:t>
            </a:r>
            <a:endParaRPr lang="zh-TW" altLang="en-US" dirty="0">
              <a:solidFill>
                <a:schemeClr val="tx1"/>
              </a:solidFill>
              <a:latin typeface="微軟正黑體" panose="020B0604030504040204" pitchFamily="34" charset="-120"/>
              <a:ea typeface="微軟正黑體" panose="020B0604030504040204" pitchFamily="34" charset="-120"/>
            </a:endParaRPr>
          </a:p>
        </p:txBody>
      </p:sp>
      <p:pic>
        <p:nvPicPr>
          <p:cNvPr id="1026" name="Picture 2" descr="Iris setosa (dwarf form) - daylily-phlox.eu">
            <a:extLst>
              <a:ext uri="{FF2B5EF4-FFF2-40B4-BE49-F238E27FC236}">
                <a16:creationId xmlns:a16="http://schemas.microsoft.com/office/drawing/2014/main" id="{7F3798EE-564F-774D-56A0-8B01EA2F3B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7944" y="4519449"/>
            <a:ext cx="1075200" cy="1080000"/>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線單箭頭接點 11">
            <a:extLst>
              <a:ext uri="{FF2B5EF4-FFF2-40B4-BE49-F238E27FC236}">
                <a16:creationId xmlns:a16="http://schemas.microsoft.com/office/drawing/2014/main" id="{1FA9C79E-6CF8-8ABE-20D2-83F2B9BB24BD}"/>
              </a:ext>
            </a:extLst>
          </p:cNvPr>
          <p:cNvCxnSpPr>
            <a:cxnSpLocks/>
          </p:cNvCxnSpPr>
          <p:nvPr/>
        </p:nvCxnSpPr>
        <p:spPr>
          <a:xfrm>
            <a:off x="7231119" y="3163612"/>
            <a:ext cx="924911" cy="483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橢圓 12">
            <a:extLst>
              <a:ext uri="{FF2B5EF4-FFF2-40B4-BE49-F238E27FC236}">
                <a16:creationId xmlns:a16="http://schemas.microsoft.com/office/drawing/2014/main" id="{71A4B854-1EC0-BACC-7F7F-109338C8EC7A}"/>
              </a:ext>
            </a:extLst>
          </p:cNvPr>
          <p:cNvSpPr/>
          <p:nvPr/>
        </p:nvSpPr>
        <p:spPr>
          <a:xfrm>
            <a:off x="7384255" y="3647090"/>
            <a:ext cx="3636578" cy="8723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dirty="0">
                <a:solidFill>
                  <a:schemeClr val="tx1"/>
                </a:solidFill>
                <a:latin typeface="微軟正黑體" panose="020B0604030504040204" pitchFamily="34" charset="-120"/>
                <a:ea typeface="微軟正黑體" panose="020B0604030504040204" pitchFamily="34" charset="-120"/>
              </a:rPr>
              <a:t>第二次分類</a:t>
            </a:r>
            <a:endParaRPr lang="en-US" altLang="zh-TW" sz="2000" dirty="0">
              <a:solidFill>
                <a:schemeClr val="tx1"/>
              </a:solidFill>
              <a:latin typeface="微軟正黑體" panose="020B0604030504040204" pitchFamily="34" charset="-120"/>
              <a:ea typeface="微軟正黑體" panose="020B0604030504040204" pitchFamily="34" charset="-120"/>
            </a:endParaRPr>
          </a:p>
          <a:p>
            <a:pPr algn="ctr"/>
            <a:r>
              <a:rPr lang="zh-TW" altLang="en-US" sz="2000" dirty="0">
                <a:solidFill>
                  <a:schemeClr val="tx1"/>
                </a:solidFill>
                <a:latin typeface="微軟正黑體" panose="020B0604030504040204" pitchFamily="34" charset="-120"/>
                <a:ea typeface="微軟正黑體" panose="020B0604030504040204" pitchFamily="34" charset="-120"/>
              </a:rPr>
              <a:t>區分</a:t>
            </a:r>
            <a:r>
              <a:rPr lang="en-US" altLang="zh-TW" sz="2000" dirty="0">
                <a:solidFill>
                  <a:schemeClr val="tx1"/>
                </a:solidFill>
                <a:latin typeface="微軟正黑體" panose="020B0604030504040204" pitchFamily="34" charset="-120"/>
                <a:ea typeface="微軟正黑體" panose="020B0604030504040204" pitchFamily="34" charset="-120"/>
              </a:rPr>
              <a:t>Versicolor</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cxnSp>
        <p:nvCxnSpPr>
          <p:cNvPr id="16" name="直線單箭頭接點 15">
            <a:extLst>
              <a:ext uri="{FF2B5EF4-FFF2-40B4-BE49-F238E27FC236}">
                <a16:creationId xmlns:a16="http://schemas.microsoft.com/office/drawing/2014/main" id="{577E8340-B902-F9E3-92B1-4CC886CC11A8}"/>
              </a:ext>
            </a:extLst>
          </p:cNvPr>
          <p:cNvCxnSpPr>
            <a:cxnSpLocks/>
          </p:cNvCxnSpPr>
          <p:nvPr/>
        </p:nvCxnSpPr>
        <p:spPr>
          <a:xfrm>
            <a:off x="9202544" y="4593021"/>
            <a:ext cx="924911" cy="483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a:extLst>
              <a:ext uri="{FF2B5EF4-FFF2-40B4-BE49-F238E27FC236}">
                <a16:creationId xmlns:a16="http://schemas.microsoft.com/office/drawing/2014/main" id="{74825BB2-EA03-B930-5BD0-2F2A796E22BF}"/>
              </a:ext>
            </a:extLst>
          </p:cNvPr>
          <p:cNvCxnSpPr/>
          <p:nvPr/>
        </p:nvCxnSpPr>
        <p:spPr>
          <a:xfrm flipH="1">
            <a:off x="8156030" y="4593021"/>
            <a:ext cx="924911" cy="483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橢圓 17">
            <a:extLst>
              <a:ext uri="{FF2B5EF4-FFF2-40B4-BE49-F238E27FC236}">
                <a16:creationId xmlns:a16="http://schemas.microsoft.com/office/drawing/2014/main" id="{0972BF6F-C981-069C-B531-C9089048653C}"/>
              </a:ext>
            </a:extLst>
          </p:cNvPr>
          <p:cNvSpPr/>
          <p:nvPr/>
        </p:nvSpPr>
        <p:spPr>
          <a:xfrm>
            <a:off x="6621517" y="5108569"/>
            <a:ext cx="1965439" cy="71470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800" dirty="0">
                <a:solidFill>
                  <a:schemeClr val="tx1"/>
                </a:solidFill>
                <a:latin typeface="微軟正黑體" panose="020B0604030504040204" pitchFamily="34" charset="-120"/>
                <a:ea typeface="微軟正黑體" panose="020B0604030504040204" pitchFamily="34" charset="-120"/>
              </a:rPr>
              <a:t>Versicolor</a:t>
            </a:r>
            <a:endParaRPr lang="zh-TW" altLang="en-US" dirty="0">
              <a:solidFill>
                <a:schemeClr val="tx1"/>
              </a:solidFill>
              <a:latin typeface="微軟正黑體" panose="020B0604030504040204" pitchFamily="34" charset="-120"/>
              <a:ea typeface="微軟正黑體" panose="020B0604030504040204" pitchFamily="34" charset="-120"/>
            </a:endParaRPr>
          </a:p>
        </p:txBody>
      </p:sp>
      <p:pic>
        <p:nvPicPr>
          <p:cNvPr id="1028" name="Picture 4" descr="IRIS VERSICOLOR SEEDS (15 seeds) (Harlequin Blueflag, Larger Blue Flag,  Northern Blue Flag, ) - Plant World Seeds">
            <a:extLst>
              <a:ext uri="{FF2B5EF4-FFF2-40B4-BE49-F238E27FC236}">
                <a16:creationId xmlns:a16="http://schemas.microsoft.com/office/drawing/2014/main" id="{92E01701-9582-BCE3-0A56-7F6F820BEC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4778" y="5769360"/>
            <a:ext cx="1080000" cy="1080000"/>
          </a:xfrm>
          <a:prstGeom prst="rect">
            <a:avLst/>
          </a:prstGeom>
          <a:noFill/>
          <a:extLst>
            <a:ext uri="{909E8E84-426E-40DD-AFC4-6F175D3DCCD1}">
              <a14:hiddenFill xmlns:a14="http://schemas.microsoft.com/office/drawing/2010/main">
                <a:solidFill>
                  <a:srgbClr val="FFFFFF"/>
                </a:solidFill>
              </a14:hiddenFill>
            </a:ext>
          </a:extLst>
        </p:spPr>
      </p:pic>
      <p:sp>
        <p:nvSpPr>
          <p:cNvPr id="19" name="橢圓 18">
            <a:extLst>
              <a:ext uri="{FF2B5EF4-FFF2-40B4-BE49-F238E27FC236}">
                <a16:creationId xmlns:a16="http://schemas.microsoft.com/office/drawing/2014/main" id="{49EE677D-9D61-DFA3-0A64-AC8D986AE010}"/>
              </a:ext>
            </a:extLst>
          </p:cNvPr>
          <p:cNvSpPr/>
          <p:nvPr/>
        </p:nvSpPr>
        <p:spPr>
          <a:xfrm>
            <a:off x="9429890" y="5108569"/>
            <a:ext cx="1965439" cy="71470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latin typeface="微軟正黑體" panose="020B0604030504040204" pitchFamily="34" charset="-120"/>
                <a:ea typeface="微軟正黑體" panose="020B0604030504040204" pitchFamily="34" charset="-120"/>
              </a:rPr>
              <a:t>Virginica</a:t>
            </a:r>
            <a:endParaRPr lang="zh-TW" altLang="en-US" dirty="0">
              <a:solidFill>
                <a:schemeClr val="tx1"/>
              </a:solidFill>
              <a:latin typeface="微軟正黑體" panose="020B0604030504040204" pitchFamily="34" charset="-120"/>
              <a:ea typeface="微軟正黑體" panose="020B0604030504040204" pitchFamily="34" charset="-120"/>
            </a:endParaRPr>
          </a:p>
        </p:txBody>
      </p:sp>
      <p:pic>
        <p:nvPicPr>
          <p:cNvPr id="1032" name="Picture 8" descr="Iris virginica - Wikipedia">
            <a:extLst>
              <a:ext uri="{FF2B5EF4-FFF2-40B4-BE49-F238E27FC236}">
                <a16:creationId xmlns:a16="http://schemas.microsoft.com/office/drawing/2014/main" id="{26DB0010-7580-F1F4-5152-EEF48ADD24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55329" y="5769360"/>
            <a:ext cx="1080000" cy="10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2184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F5AB020-5590-7186-12B6-F961E64D0375}"/>
              </a:ext>
            </a:extLst>
          </p:cNvPr>
          <p:cNvSpPr>
            <a:spLocks noGrp="1"/>
          </p:cNvSpPr>
          <p:nvPr>
            <p:ph type="title"/>
          </p:nvPr>
        </p:nvSpPr>
        <p:spPr/>
        <p:txBody>
          <a:bodyPr>
            <a:normAutofit/>
          </a:bodyPr>
          <a:lstStyle/>
          <a:p>
            <a:r>
              <a:rPr lang="en-US" altLang="zh-TW" dirty="0" err="1">
                <a:latin typeface="微軟正黑體" panose="020B0604030504040204" pitchFamily="34" charset="-120"/>
                <a:ea typeface="微軟正黑體" panose="020B0604030504040204" pitchFamily="34" charset="-120"/>
              </a:rPr>
              <a:t>HeatMap</a:t>
            </a:r>
            <a:r>
              <a:rPr lang="zh-TW" altLang="en-US" dirty="0">
                <a:latin typeface="微軟正黑體" panose="020B0604030504040204" pitchFamily="34" charset="-120"/>
                <a:ea typeface="微軟正黑體" panose="020B0604030504040204" pitchFamily="34" charset="-120"/>
              </a:rPr>
              <a:t> </a:t>
            </a:r>
            <a:r>
              <a:rPr lang="zh-TW" altLang="en-US" dirty="0">
                <a:ea typeface="微軟正黑體" panose="020B0604030504040204" pitchFamily="34" charset="-120"/>
              </a:rPr>
              <a:t>觀察</a:t>
            </a:r>
            <a:r>
              <a:rPr lang="zh-TW" altLang="en-US" dirty="0">
                <a:latin typeface="微軟正黑體" panose="020B0604030504040204" pitchFamily="34" charset="-120"/>
                <a:ea typeface="微軟正黑體" panose="020B0604030504040204" pitchFamily="34" charset="-120"/>
              </a:rPr>
              <a:t>相關係數</a:t>
            </a:r>
          </a:p>
        </p:txBody>
      </p:sp>
      <p:pic>
        <p:nvPicPr>
          <p:cNvPr id="5" name="內容版面配置區 4" descr="一張含有 圖表 的圖片&#10;&#10;自動產生的描述">
            <a:extLst>
              <a:ext uri="{FF2B5EF4-FFF2-40B4-BE49-F238E27FC236}">
                <a16:creationId xmlns:a16="http://schemas.microsoft.com/office/drawing/2014/main" id="{5263AD00-3B20-4E70-B62F-90A3DC090FC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1147" y="2095406"/>
            <a:ext cx="5080028" cy="4689257"/>
          </a:xfrm>
          <a:ln w="3175">
            <a:solidFill>
              <a:schemeClr val="tx1"/>
            </a:solidFill>
          </a:ln>
        </p:spPr>
      </p:pic>
      <p:graphicFrame>
        <p:nvGraphicFramePr>
          <p:cNvPr id="10" name="表格 9">
            <a:extLst>
              <a:ext uri="{FF2B5EF4-FFF2-40B4-BE49-F238E27FC236}">
                <a16:creationId xmlns:a16="http://schemas.microsoft.com/office/drawing/2014/main" id="{2A2ECE11-A764-4A35-27B1-A5332A558988}"/>
              </a:ext>
            </a:extLst>
          </p:cNvPr>
          <p:cNvGraphicFramePr>
            <a:graphicFrameLocks noGrp="1"/>
          </p:cNvGraphicFramePr>
          <p:nvPr>
            <p:extLst>
              <p:ext uri="{D42A27DB-BD31-4B8C-83A1-F6EECF244321}">
                <p14:modId xmlns:p14="http://schemas.microsoft.com/office/powerpoint/2010/main" val="1912530576"/>
              </p:ext>
            </p:extLst>
          </p:nvPr>
        </p:nvGraphicFramePr>
        <p:xfrm>
          <a:off x="6095999" y="2163390"/>
          <a:ext cx="4840942" cy="3331974"/>
        </p:xfrm>
        <a:graphic>
          <a:graphicData uri="http://schemas.openxmlformats.org/drawingml/2006/table">
            <a:tbl>
              <a:tblPr>
                <a:tableStyleId>{5C22544A-7EE6-4342-B048-85BDC9FD1C3A}</a:tableStyleId>
              </a:tblPr>
              <a:tblGrid>
                <a:gridCol w="2420471">
                  <a:extLst>
                    <a:ext uri="{9D8B030D-6E8A-4147-A177-3AD203B41FA5}">
                      <a16:colId xmlns:a16="http://schemas.microsoft.com/office/drawing/2014/main" val="2106360162"/>
                    </a:ext>
                  </a:extLst>
                </a:gridCol>
                <a:gridCol w="2420471">
                  <a:extLst>
                    <a:ext uri="{9D8B030D-6E8A-4147-A177-3AD203B41FA5}">
                      <a16:colId xmlns:a16="http://schemas.microsoft.com/office/drawing/2014/main" val="2923302569"/>
                    </a:ext>
                  </a:extLst>
                </a:gridCol>
              </a:tblGrid>
              <a:tr h="555329">
                <a:tc>
                  <a:txBody>
                    <a:bodyPr/>
                    <a:lstStyle/>
                    <a:p>
                      <a:pPr algn="ctr" fontAlgn="ctr"/>
                      <a:r>
                        <a:rPr lang="zh-TW" altLang="en-US" sz="1200" u="none" strike="noStrike" dirty="0">
                          <a:effectLst/>
                          <a:latin typeface="微軟正黑體" panose="020B0604030504040204" pitchFamily="34" charset="-120"/>
                          <a:ea typeface="微軟正黑體" panose="020B0604030504040204" pitchFamily="34" charset="-120"/>
                        </a:rPr>
                        <a:t>　</a:t>
                      </a:r>
                      <a:r>
                        <a:rPr lang="en-US" altLang="zh-TW" sz="1200" u="none" strike="noStrike" dirty="0">
                          <a:effectLst/>
                          <a:latin typeface="微軟正黑體" panose="020B0604030504040204" pitchFamily="34" charset="-120"/>
                          <a:ea typeface="微軟正黑體" panose="020B0604030504040204" pitchFamily="34" charset="-120"/>
                        </a:rPr>
                        <a:t>Pearson Correlation</a:t>
                      </a:r>
                      <a:endPar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sz="1200" u="none" strike="noStrike" dirty="0">
                          <a:effectLst/>
                          <a:latin typeface="微軟正黑體" panose="020B0604030504040204" pitchFamily="34" charset="-120"/>
                          <a:ea typeface="微軟正黑體" panose="020B0604030504040204" pitchFamily="34" charset="-120"/>
                        </a:rPr>
                        <a:t>species</a:t>
                      </a:r>
                      <a:endParaRPr lang="en-US" sz="12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539029914"/>
                  </a:ext>
                </a:extLst>
              </a:tr>
              <a:tr h="555329">
                <a:tc>
                  <a:txBody>
                    <a:bodyPr/>
                    <a:lstStyle/>
                    <a:p>
                      <a:pPr algn="ctr" fontAlgn="ctr"/>
                      <a:r>
                        <a:rPr lang="en-US" sz="1200" u="none" strike="noStrike" dirty="0">
                          <a:effectLst/>
                          <a:latin typeface="微軟正黑體" panose="020B0604030504040204" pitchFamily="34" charset="-120"/>
                          <a:ea typeface="微軟正黑體" panose="020B0604030504040204" pitchFamily="34" charset="-120"/>
                        </a:rPr>
                        <a:t>sepal_length</a:t>
                      </a:r>
                      <a:endParaRPr lang="en-US" sz="12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r" fontAlgn="ctr"/>
                      <a:r>
                        <a:rPr lang="en-US" altLang="zh-TW" sz="1200" u="none" strike="noStrike" dirty="0">
                          <a:effectLst/>
                          <a:latin typeface="微軟正黑體" panose="020B0604030504040204" pitchFamily="34" charset="-120"/>
                          <a:ea typeface="微軟正黑體" panose="020B0604030504040204" pitchFamily="34" charset="-120"/>
                        </a:rPr>
                        <a:t>0.783</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155640248"/>
                  </a:ext>
                </a:extLst>
              </a:tr>
              <a:tr h="555329">
                <a:tc>
                  <a:txBody>
                    <a:bodyPr/>
                    <a:lstStyle/>
                    <a:p>
                      <a:pPr algn="ctr" fontAlgn="ctr"/>
                      <a:r>
                        <a:rPr lang="en-US" sz="1200" u="none" strike="noStrike" dirty="0">
                          <a:effectLst/>
                          <a:latin typeface="微軟正黑體" panose="020B0604030504040204" pitchFamily="34" charset="-120"/>
                          <a:ea typeface="微軟正黑體" panose="020B0604030504040204" pitchFamily="34" charset="-120"/>
                        </a:rPr>
                        <a:t>sepal_width</a:t>
                      </a:r>
                      <a:endParaRPr lang="en-US" sz="12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r" fontAlgn="ctr"/>
                      <a:r>
                        <a:rPr lang="en-US" altLang="zh-TW" sz="1200" u="none" strike="noStrike" dirty="0">
                          <a:effectLst/>
                          <a:latin typeface="微軟正黑體" panose="020B0604030504040204" pitchFamily="34" charset="-120"/>
                          <a:ea typeface="微軟正黑體" panose="020B0604030504040204" pitchFamily="34" charset="-120"/>
                        </a:rPr>
                        <a:t>-0.427</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311267129"/>
                  </a:ext>
                </a:extLst>
              </a:tr>
              <a:tr h="555329">
                <a:tc>
                  <a:txBody>
                    <a:bodyPr/>
                    <a:lstStyle/>
                    <a:p>
                      <a:pPr algn="ctr" fontAlgn="ctr"/>
                      <a:r>
                        <a:rPr lang="en-US" sz="1200" u="none" strike="noStrike" dirty="0">
                          <a:effectLst/>
                          <a:latin typeface="微軟正黑體" panose="020B0604030504040204" pitchFamily="34" charset="-120"/>
                          <a:ea typeface="微軟正黑體" panose="020B0604030504040204" pitchFamily="34" charset="-120"/>
                        </a:rPr>
                        <a:t>petal_length</a:t>
                      </a:r>
                      <a:endParaRPr lang="en-US" sz="12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r" fontAlgn="ctr"/>
                      <a:r>
                        <a:rPr lang="en-US" altLang="zh-TW" sz="1200" u="none" strike="noStrike" dirty="0">
                          <a:effectLst/>
                          <a:latin typeface="微軟正黑體" panose="020B0604030504040204" pitchFamily="34" charset="-120"/>
                          <a:ea typeface="微軟正黑體" panose="020B0604030504040204" pitchFamily="34" charset="-120"/>
                        </a:rPr>
                        <a:t>0.949</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1023753372"/>
                  </a:ext>
                </a:extLst>
              </a:tr>
              <a:tr h="555329">
                <a:tc>
                  <a:txBody>
                    <a:bodyPr/>
                    <a:lstStyle/>
                    <a:p>
                      <a:pPr algn="ctr" fontAlgn="ctr"/>
                      <a:r>
                        <a:rPr lang="en-US" sz="1200" u="none" strike="noStrike" dirty="0">
                          <a:effectLst/>
                          <a:latin typeface="微軟正黑體" panose="020B0604030504040204" pitchFamily="34" charset="-120"/>
                          <a:ea typeface="微軟正黑體" panose="020B0604030504040204" pitchFamily="34" charset="-120"/>
                        </a:rPr>
                        <a:t>petal_width</a:t>
                      </a:r>
                      <a:endParaRPr lang="en-US" sz="12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r" fontAlgn="ctr"/>
                      <a:r>
                        <a:rPr lang="en-US" altLang="zh-TW" sz="1200" u="none" strike="noStrike" dirty="0">
                          <a:effectLst/>
                          <a:latin typeface="微軟正黑體" panose="020B0604030504040204" pitchFamily="34" charset="-120"/>
                          <a:ea typeface="微軟正黑體" panose="020B0604030504040204" pitchFamily="34" charset="-120"/>
                        </a:rPr>
                        <a:t>0.957</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4042905536"/>
                  </a:ext>
                </a:extLst>
              </a:tr>
              <a:tr h="555329">
                <a:tc>
                  <a:txBody>
                    <a:bodyPr/>
                    <a:lstStyle/>
                    <a:p>
                      <a:pPr marL="0" algn="ctr" defTabSz="914400" rtl="0" eaLnBrk="1" fontAlgn="ctr" latinLnBrk="0" hangingPunct="1"/>
                      <a:r>
                        <a:rPr lang="en-US" sz="1200" u="none" strike="noStrike" kern="1200" dirty="0">
                          <a:solidFill>
                            <a:schemeClr val="dk1"/>
                          </a:solidFill>
                          <a:effectLst/>
                          <a:latin typeface="微軟正黑體" panose="020B0604030504040204" pitchFamily="34" charset="-120"/>
                          <a:ea typeface="微軟正黑體" panose="020B0604030504040204" pitchFamily="34" charset="-120"/>
                          <a:cs typeface="+mn-cs"/>
                        </a:rPr>
                        <a:t>target</a:t>
                      </a:r>
                    </a:p>
                  </a:txBody>
                  <a:tcPr marL="7620" marR="7620" marT="7620" marB="0" anchor="ctr"/>
                </a:tc>
                <a:tc>
                  <a:txBody>
                    <a:bodyPr/>
                    <a:lstStyle/>
                    <a:p>
                      <a:pPr algn="r" fontAlgn="ctr"/>
                      <a:r>
                        <a:rPr lang="en-US" altLang="zh-TW" sz="1200" u="none" strike="noStrike" dirty="0">
                          <a:effectLst/>
                          <a:latin typeface="微軟正黑體" panose="020B0604030504040204" pitchFamily="34" charset="-120"/>
                          <a:ea typeface="微軟正黑體" panose="020B0604030504040204" pitchFamily="34" charset="-120"/>
                        </a:rPr>
                        <a:t>1.000</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916137202"/>
                  </a:ext>
                </a:extLst>
              </a:tr>
            </a:tbl>
          </a:graphicData>
        </a:graphic>
      </p:graphicFrame>
      <p:sp>
        <p:nvSpPr>
          <p:cNvPr id="11" name="橢圓 10">
            <a:extLst>
              <a:ext uri="{FF2B5EF4-FFF2-40B4-BE49-F238E27FC236}">
                <a16:creationId xmlns:a16="http://schemas.microsoft.com/office/drawing/2014/main" id="{5DD9FA67-CAED-F8F0-7822-5D8CAE29C084}"/>
              </a:ext>
            </a:extLst>
          </p:cNvPr>
          <p:cNvSpPr/>
          <p:nvPr/>
        </p:nvSpPr>
        <p:spPr>
          <a:xfrm>
            <a:off x="5875282" y="3302923"/>
            <a:ext cx="5486399" cy="481590"/>
          </a:xfrm>
          <a:prstGeom prst="ellipse">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ndParaRPr>
          </a:p>
        </p:txBody>
      </p:sp>
      <p:sp>
        <p:nvSpPr>
          <p:cNvPr id="12" name="橢圓 11">
            <a:extLst>
              <a:ext uri="{FF2B5EF4-FFF2-40B4-BE49-F238E27FC236}">
                <a16:creationId xmlns:a16="http://schemas.microsoft.com/office/drawing/2014/main" id="{523730F5-1BB7-910B-5A63-A76052AEBDE0}"/>
              </a:ext>
            </a:extLst>
          </p:cNvPr>
          <p:cNvSpPr/>
          <p:nvPr/>
        </p:nvSpPr>
        <p:spPr>
          <a:xfrm>
            <a:off x="5875283" y="2696336"/>
            <a:ext cx="5486400" cy="617947"/>
          </a:xfrm>
          <a:prstGeom prst="ellipse">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ndParaRPr>
          </a:p>
        </p:txBody>
      </p:sp>
      <p:sp>
        <p:nvSpPr>
          <p:cNvPr id="13" name="內容版面配置區 2">
            <a:extLst>
              <a:ext uri="{FF2B5EF4-FFF2-40B4-BE49-F238E27FC236}">
                <a16:creationId xmlns:a16="http://schemas.microsoft.com/office/drawing/2014/main" id="{06F9C9FD-077F-1E9C-EC62-46709CC02FCB}"/>
              </a:ext>
            </a:extLst>
          </p:cNvPr>
          <p:cNvSpPr txBox="1">
            <a:spLocks/>
          </p:cNvSpPr>
          <p:nvPr/>
        </p:nvSpPr>
        <p:spPr>
          <a:xfrm>
            <a:off x="6095999" y="5654111"/>
            <a:ext cx="4840942" cy="99267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dirty="0">
                <a:latin typeface="微軟正黑體" panose="020B0604030504040204" pitchFamily="34" charset="-120"/>
                <a:ea typeface="微軟正黑體" panose="020B0604030504040204" pitchFamily="34" charset="-120"/>
              </a:rPr>
              <a:t>選擇</a:t>
            </a:r>
            <a:r>
              <a:rPr lang="en-US" altLang="zh-TW" dirty="0">
                <a:latin typeface="微軟正黑體" panose="020B0604030504040204" pitchFamily="34" charset="-120"/>
                <a:ea typeface="微軟正黑體" panose="020B0604030504040204" pitchFamily="34" charset="-120"/>
              </a:rPr>
              <a:t>Sepal Length &amp;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Sepal Width</a:t>
            </a:r>
          </a:p>
        </p:txBody>
      </p:sp>
      <p:sp>
        <p:nvSpPr>
          <p:cNvPr id="3" name="投影片編號版面配置區 2">
            <a:extLst>
              <a:ext uri="{FF2B5EF4-FFF2-40B4-BE49-F238E27FC236}">
                <a16:creationId xmlns:a16="http://schemas.microsoft.com/office/drawing/2014/main" id="{000B619C-492F-8D15-FB1C-4FFF90938201}"/>
              </a:ext>
            </a:extLst>
          </p:cNvPr>
          <p:cNvSpPr>
            <a:spLocks noGrp="1"/>
          </p:cNvSpPr>
          <p:nvPr>
            <p:ph type="sldNum" sz="quarter" idx="12"/>
          </p:nvPr>
        </p:nvSpPr>
        <p:spPr/>
        <p:txBody>
          <a:bodyPr/>
          <a:lstStyle/>
          <a:p>
            <a:fld id="{B2DC25EE-239B-4C5F-AAD1-255A7D5F1EE2}" type="slidenum">
              <a:rPr lang="en-US" smtClean="0"/>
              <a:t>5</a:t>
            </a:fld>
            <a:endParaRPr lang="en-US" dirty="0"/>
          </a:p>
        </p:txBody>
      </p:sp>
    </p:spTree>
    <p:extLst>
      <p:ext uri="{BB962C8B-B14F-4D97-AF65-F5344CB8AC3E}">
        <p14:creationId xmlns:p14="http://schemas.microsoft.com/office/powerpoint/2010/main" val="2519020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28">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0" name="Freeform: Shape 30">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1" name="Freeform: Shape 32">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標題 1">
            <a:extLst>
              <a:ext uri="{FF2B5EF4-FFF2-40B4-BE49-F238E27FC236}">
                <a16:creationId xmlns:a16="http://schemas.microsoft.com/office/drawing/2014/main" id="{929908E4-DA97-59BE-08DD-55217CF441F9}"/>
              </a:ext>
            </a:extLst>
          </p:cNvPr>
          <p:cNvSpPr>
            <a:spLocks noGrp="1"/>
          </p:cNvSpPr>
          <p:nvPr>
            <p:ph type="title"/>
          </p:nvPr>
        </p:nvSpPr>
        <p:spPr>
          <a:xfrm>
            <a:off x="371094" y="932688"/>
            <a:ext cx="3438144" cy="1467612"/>
          </a:xfrm>
        </p:spPr>
        <p:txBody>
          <a:bodyPr vert="horz" lIns="91440" tIns="45720" rIns="91440" bIns="45720" rtlCol="0" anchor="ctr">
            <a:normAutofit/>
          </a:bodyPr>
          <a:lstStyle/>
          <a:p>
            <a:r>
              <a:rPr lang="en-US" altLang="zh-TW" dirty="0">
                <a:ea typeface="微軟正黑體" panose="020B0604030504040204" pitchFamily="34" charset="-120"/>
              </a:rPr>
              <a:t>Scatter Plot </a:t>
            </a:r>
            <a:r>
              <a:rPr lang="zh-TW" altLang="en-US" dirty="0">
                <a:ea typeface="微軟正黑體" panose="020B0604030504040204" pitchFamily="34" charset="-120"/>
              </a:rPr>
              <a:t>散佈圖</a:t>
            </a:r>
          </a:p>
        </p:txBody>
      </p:sp>
      <p:sp>
        <p:nvSpPr>
          <p:cNvPr id="35" name="Rectangle 34">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內容版面配置區 2">
            <a:extLst>
              <a:ext uri="{FF2B5EF4-FFF2-40B4-BE49-F238E27FC236}">
                <a16:creationId xmlns:a16="http://schemas.microsoft.com/office/drawing/2014/main" id="{6E3481E5-01F5-D0FE-B25F-D8A9B2CD7455}"/>
              </a:ext>
            </a:extLst>
          </p:cNvPr>
          <p:cNvSpPr txBox="1">
            <a:spLocks/>
          </p:cNvSpPr>
          <p:nvPr/>
        </p:nvSpPr>
        <p:spPr>
          <a:xfrm>
            <a:off x="304479" y="2718054"/>
            <a:ext cx="4455673" cy="3207258"/>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spcBef>
                <a:spcPts val="960"/>
              </a:spcBef>
            </a:pPr>
            <a:r>
              <a:rPr lang="zh-TW" altLang="en-US" dirty="0">
                <a:latin typeface="微軟正黑體" panose="020B0604030504040204" pitchFamily="34" charset="-120"/>
                <a:ea typeface="微軟正黑體" panose="020B0604030504040204" pitchFamily="34" charset="-120"/>
              </a:rPr>
              <a:t>選擇</a:t>
            </a:r>
            <a:endParaRPr lang="en-US" altLang="zh-TW" dirty="0">
              <a:latin typeface="微軟正黑體" panose="020B0604030504040204" pitchFamily="34" charset="-120"/>
              <a:ea typeface="微軟正黑體" panose="020B0604030504040204" pitchFamily="34" charset="-120"/>
            </a:endParaRPr>
          </a:p>
          <a:p>
            <a:pPr>
              <a:spcBef>
                <a:spcPts val="960"/>
              </a:spcBef>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 Sepal Length </a:t>
            </a:r>
          </a:p>
          <a:p>
            <a:pPr>
              <a:spcBef>
                <a:spcPts val="960"/>
              </a:spcBef>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 Sepal Width</a:t>
            </a:r>
          </a:p>
        </p:txBody>
      </p:sp>
      <p:pic>
        <p:nvPicPr>
          <p:cNvPr id="14" name="內容版面配置區 13" descr="一張含有 螢幕擷取畫面, 文字, 圖表, 繪圖 的圖片&#10;&#10;自動產生的描述">
            <a:extLst>
              <a:ext uri="{FF2B5EF4-FFF2-40B4-BE49-F238E27FC236}">
                <a16:creationId xmlns:a16="http://schemas.microsoft.com/office/drawing/2014/main" id="{795EC541-0BB3-1F5A-F2F2-7DC83F5732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64633" y="841248"/>
            <a:ext cx="6595109" cy="5276088"/>
          </a:xfrm>
          <a:prstGeom prst="rect">
            <a:avLst/>
          </a:prstGeom>
        </p:spPr>
      </p:pic>
    </p:spTree>
    <p:extLst>
      <p:ext uri="{BB962C8B-B14F-4D97-AF65-F5344CB8AC3E}">
        <p14:creationId xmlns:p14="http://schemas.microsoft.com/office/powerpoint/2010/main" val="2164449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DFF41957-CB66-48E8-B537-EBB53B678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sp>
        <p:nvSpPr>
          <p:cNvPr id="2" name="標題 1">
            <a:extLst>
              <a:ext uri="{FF2B5EF4-FFF2-40B4-BE49-F238E27FC236}">
                <a16:creationId xmlns:a16="http://schemas.microsoft.com/office/drawing/2014/main" id="{57316E53-43BE-02FF-8137-856C5996A3FC}"/>
              </a:ext>
            </a:extLst>
          </p:cNvPr>
          <p:cNvSpPr>
            <a:spLocks noGrp="1"/>
          </p:cNvSpPr>
          <p:nvPr>
            <p:ph type="title"/>
          </p:nvPr>
        </p:nvSpPr>
        <p:spPr>
          <a:xfrm>
            <a:off x="841248" y="941832"/>
            <a:ext cx="10506456" cy="1901952"/>
          </a:xfrm>
        </p:spPr>
        <p:txBody>
          <a:bodyPr anchor="ctr">
            <a:normAutofit/>
          </a:bodyPr>
          <a:lstStyle/>
          <a:p>
            <a:r>
              <a:rPr lang="zh-TW" altLang="en-US" sz="5400" dirty="0">
                <a:latin typeface="微軟正黑體" panose="020B0604030504040204" pitchFamily="34" charset="-120"/>
                <a:ea typeface="微軟正黑體" panose="020B0604030504040204" pitchFamily="34" charset="-120"/>
              </a:rPr>
              <a:t>切分資料</a:t>
            </a:r>
          </a:p>
        </p:txBody>
      </p:sp>
      <p:sp>
        <p:nvSpPr>
          <p:cNvPr id="15" name="Rectangle 9">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06922"/>
            <a:ext cx="12801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6" name="Rectangle 1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146509"/>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3" name="內容版面配置區 2">
            <a:extLst>
              <a:ext uri="{FF2B5EF4-FFF2-40B4-BE49-F238E27FC236}">
                <a16:creationId xmlns:a16="http://schemas.microsoft.com/office/drawing/2014/main" id="{B3F64DA1-EBAF-B1F7-8174-F2F7EF7CFEE8}"/>
              </a:ext>
            </a:extLst>
          </p:cNvPr>
          <p:cNvSpPr>
            <a:spLocks noGrp="1"/>
          </p:cNvSpPr>
          <p:nvPr>
            <p:ph idx="1"/>
          </p:nvPr>
        </p:nvSpPr>
        <p:spPr>
          <a:xfrm>
            <a:off x="841247" y="3668690"/>
            <a:ext cx="11081811" cy="2776934"/>
          </a:xfrm>
        </p:spPr>
        <p:txBody>
          <a:bodyPr>
            <a:normAutofit/>
          </a:bodyPr>
          <a:lstStyle/>
          <a:p>
            <a:pPr marL="0" indent="0">
              <a:buNone/>
            </a:pPr>
            <a:r>
              <a:rPr lang="en-US" altLang="zh-TW" sz="3000" dirty="0">
                <a:latin typeface="微軟正黑體" panose="020B0604030504040204" pitchFamily="34" charset="-120"/>
                <a:ea typeface="微軟正黑體" panose="020B0604030504040204" pitchFamily="34" charset="-120"/>
              </a:rPr>
              <a:t>Train-Test-Split</a:t>
            </a:r>
            <a:endParaRPr lang="zh-TW" altLang="en-US" sz="3000" dirty="0">
              <a:latin typeface="微軟正黑體" panose="020B0604030504040204" pitchFamily="34" charset="-120"/>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85392346-BCED-5E38-73FC-A7D666F6AD26}"/>
              </a:ext>
            </a:extLst>
          </p:cNvPr>
          <p:cNvSpPr>
            <a:spLocks noGrp="1"/>
          </p:cNvSpPr>
          <p:nvPr>
            <p:ph type="sldNum" sz="quarter" idx="12"/>
          </p:nvPr>
        </p:nvSpPr>
        <p:spPr/>
        <p:txBody>
          <a:bodyPr/>
          <a:lstStyle/>
          <a:p>
            <a:fld id="{B2DC25EE-239B-4C5F-AAD1-255A7D5F1EE2}" type="slidenum">
              <a:rPr lang="en-US" smtClean="0"/>
              <a:t>7</a:t>
            </a:fld>
            <a:endParaRPr lang="en-US" dirty="0"/>
          </a:p>
        </p:txBody>
      </p:sp>
      <p:sp>
        <p:nvSpPr>
          <p:cNvPr id="5" name="頁尾版面配置區 4">
            <a:extLst>
              <a:ext uri="{FF2B5EF4-FFF2-40B4-BE49-F238E27FC236}">
                <a16:creationId xmlns:a16="http://schemas.microsoft.com/office/drawing/2014/main" id="{5CB3E1B3-4CF8-76EB-D25E-902712B48B0C}"/>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pic>
        <p:nvPicPr>
          <p:cNvPr id="6" name="Picture 2" descr="414,054 Return Images, Stock Photos &amp; Vectors | Shutterstock">
            <a:hlinkClick r:id="rId2" action="ppaction://hlinksldjump"/>
            <a:extLst>
              <a:ext uri="{FF2B5EF4-FFF2-40B4-BE49-F238E27FC236}">
                <a16:creationId xmlns:a16="http://schemas.microsoft.com/office/drawing/2014/main" id="{18956EE0-4761-2646-94C4-4D852CE6B90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565" t="18342" r="21990" b="25032"/>
          <a:stretch/>
        </p:blipFill>
        <p:spPr bwMode="auto">
          <a:xfrm>
            <a:off x="11347704" y="145669"/>
            <a:ext cx="499835" cy="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220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內容版面配置區 7" descr="Train/Test Split and Cross Validation - A Python Tutorial - AlgoTrading101  Blog">
            <a:extLst>
              <a:ext uri="{FF2B5EF4-FFF2-40B4-BE49-F238E27FC236}">
                <a16:creationId xmlns:a16="http://schemas.microsoft.com/office/drawing/2014/main" id="{545FB308-B3C3-4A10-9A69-49AADF9C4547}"/>
              </a:ext>
            </a:extLst>
          </p:cNvPr>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t="-538" b="44947"/>
          <a:stretch/>
        </p:blipFill>
        <p:spPr bwMode="auto">
          <a:xfrm>
            <a:off x="547701" y="2547900"/>
            <a:ext cx="11223275" cy="3360924"/>
          </a:xfrm>
          <a:prstGeom prst="rect">
            <a:avLst/>
          </a:prstGeom>
          <a:noFill/>
          <a:ln w="3175">
            <a:solidFill>
              <a:schemeClr val="tx1"/>
            </a:solidFill>
          </a:ln>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Train-Test-Split</a:t>
            </a:r>
            <a:endParaRPr lang="zh-TW" altLang="en-US" dirty="0">
              <a:latin typeface="微軟正黑體" panose="020B0604030504040204" pitchFamily="34" charset="-120"/>
              <a:ea typeface="微軟正黑體" panose="020B0604030504040204" pitchFamily="34" charset="-120"/>
            </a:endParaRPr>
          </a:p>
        </p:txBody>
      </p:sp>
      <p:sp>
        <p:nvSpPr>
          <p:cNvPr id="11" name="內容版面配置區 2">
            <a:extLst>
              <a:ext uri="{FF2B5EF4-FFF2-40B4-BE49-F238E27FC236}">
                <a16:creationId xmlns:a16="http://schemas.microsoft.com/office/drawing/2014/main" id="{F9376B7E-0B16-A96A-53D3-EBDE9BD75AE0}"/>
              </a:ext>
            </a:extLst>
          </p:cNvPr>
          <p:cNvSpPr txBox="1">
            <a:spLocks/>
          </p:cNvSpPr>
          <p:nvPr/>
        </p:nvSpPr>
        <p:spPr>
          <a:xfrm>
            <a:off x="4483677" y="4896360"/>
            <a:ext cx="1065786" cy="573093"/>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3200" dirty="0">
                <a:latin typeface="微軟正黑體" panose="020B0604030504040204" pitchFamily="34" charset="-120"/>
                <a:ea typeface="微軟正黑體" panose="020B0604030504040204" pitchFamily="34" charset="-120"/>
              </a:rPr>
              <a:t>80%</a:t>
            </a:r>
            <a:endParaRPr lang="en-US" altLang="zh-TW" sz="3000" dirty="0">
              <a:latin typeface="微軟正黑體" panose="020B0604030504040204" pitchFamily="34" charset="-120"/>
              <a:ea typeface="微軟正黑體" panose="020B0604030504040204" pitchFamily="34" charset="-120"/>
            </a:endParaRPr>
          </a:p>
        </p:txBody>
      </p:sp>
      <p:sp>
        <p:nvSpPr>
          <p:cNvPr id="14" name="內容版面配置區 2">
            <a:extLst>
              <a:ext uri="{FF2B5EF4-FFF2-40B4-BE49-F238E27FC236}">
                <a16:creationId xmlns:a16="http://schemas.microsoft.com/office/drawing/2014/main" id="{5BEC9734-CC0A-33F0-FF06-2EB71681045D}"/>
              </a:ext>
            </a:extLst>
          </p:cNvPr>
          <p:cNvSpPr txBox="1">
            <a:spLocks/>
          </p:cNvSpPr>
          <p:nvPr/>
        </p:nvSpPr>
        <p:spPr>
          <a:xfrm>
            <a:off x="8902261" y="5879295"/>
            <a:ext cx="2868715" cy="477055"/>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800" dirty="0" err="1">
                <a:latin typeface="微軟正黑體" panose="020B0604030504040204" pitchFamily="34" charset="-120"/>
                <a:ea typeface="微軟正黑體" panose="020B0604030504040204" pitchFamily="34" charset="-120"/>
              </a:rPr>
              <a:t>Test_Size</a:t>
            </a:r>
            <a:r>
              <a:rPr lang="zh-TW" altLang="en-US" sz="2800" dirty="0">
                <a:latin typeface="微軟正黑體" panose="020B0604030504040204" pitchFamily="34" charset="-120"/>
                <a:ea typeface="微軟正黑體" panose="020B0604030504040204" pitchFamily="34" charset="-120"/>
              </a:rPr>
              <a:t>：</a:t>
            </a:r>
            <a:r>
              <a:rPr lang="en-US" altLang="zh-TW" sz="2800" dirty="0">
                <a:latin typeface="微軟正黑體" panose="020B0604030504040204" pitchFamily="34" charset="-120"/>
                <a:ea typeface="微軟正黑體" panose="020B0604030504040204" pitchFamily="34" charset="-120"/>
              </a:rPr>
              <a:t>30</a:t>
            </a:r>
            <a:r>
              <a:rPr lang="zh-TW" altLang="en-US" sz="2800" dirty="0">
                <a:latin typeface="微軟正黑體" panose="020B0604030504040204" pitchFamily="34" charset="-120"/>
                <a:ea typeface="微軟正黑體" panose="020B0604030504040204" pitchFamily="34" charset="-120"/>
              </a:rPr>
              <a:t>筆</a:t>
            </a:r>
            <a:endParaRPr lang="en-US" altLang="zh-TW" sz="2800" dirty="0">
              <a:latin typeface="微軟正黑體" panose="020B0604030504040204" pitchFamily="34" charset="-120"/>
              <a:ea typeface="微軟正黑體" panose="020B0604030504040204" pitchFamily="34" charset="-120"/>
            </a:endParaRPr>
          </a:p>
        </p:txBody>
      </p:sp>
      <p:sp>
        <p:nvSpPr>
          <p:cNvPr id="16" name="文字方塊 15">
            <a:extLst>
              <a:ext uri="{FF2B5EF4-FFF2-40B4-BE49-F238E27FC236}">
                <a16:creationId xmlns:a16="http://schemas.microsoft.com/office/drawing/2014/main" id="{6F1C29B7-8EFF-B9CB-4645-789D788CA291}"/>
              </a:ext>
            </a:extLst>
          </p:cNvPr>
          <p:cNvSpPr txBox="1"/>
          <p:nvPr/>
        </p:nvSpPr>
        <p:spPr>
          <a:xfrm>
            <a:off x="547702" y="5879295"/>
            <a:ext cx="3364542" cy="523220"/>
          </a:xfrm>
          <a:prstGeom prst="rect">
            <a:avLst/>
          </a:prstGeom>
          <a:noFill/>
        </p:spPr>
        <p:txBody>
          <a:bodyPr wrap="square">
            <a:spAutoFit/>
          </a:bodyPr>
          <a:lstStyle/>
          <a:p>
            <a:pPr marL="0" indent="0">
              <a:buNone/>
            </a:pPr>
            <a:r>
              <a:rPr lang="en-US" altLang="zh-TW" sz="2800" dirty="0" err="1">
                <a:latin typeface="微軟正黑體" panose="020B0604030504040204" pitchFamily="34" charset="-120"/>
                <a:ea typeface="微軟正黑體" panose="020B0604030504040204" pitchFamily="34" charset="-120"/>
              </a:rPr>
              <a:t>Train_Size</a:t>
            </a:r>
            <a:r>
              <a:rPr lang="zh-TW" altLang="en-US" sz="2800" dirty="0">
                <a:latin typeface="微軟正黑體" panose="020B0604030504040204" pitchFamily="34" charset="-120"/>
                <a:ea typeface="微軟正黑體" panose="020B0604030504040204" pitchFamily="34" charset="-120"/>
              </a:rPr>
              <a:t>：</a:t>
            </a:r>
            <a:r>
              <a:rPr lang="en-US" altLang="zh-TW" sz="2800" dirty="0">
                <a:latin typeface="微軟正黑體" panose="020B0604030504040204" pitchFamily="34" charset="-120"/>
                <a:ea typeface="微軟正黑體" panose="020B0604030504040204" pitchFamily="34" charset="-120"/>
              </a:rPr>
              <a:t>120</a:t>
            </a:r>
            <a:r>
              <a:rPr lang="zh-TW" altLang="en-US" sz="2800" dirty="0">
                <a:latin typeface="微軟正黑體" panose="020B0604030504040204" pitchFamily="34" charset="-120"/>
                <a:ea typeface="微軟正黑體" panose="020B0604030504040204" pitchFamily="34" charset="-120"/>
              </a:rPr>
              <a:t>筆</a:t>
            </a:r>
            <a:endParaRPr lang="en-US" altLang="zh-TW" sz="2800" dirty="0">
              <a:latin typeface="微軟正黑體" panose="020B0604030504040204" pitchFamily="34" charset="-120"/>
              <a:ea typeface="微軟正黑體" panose="020B0604030504040204" pitchFamily="34" charset="-120"/>
            </a:endParaRPr>
          </a:p>
        </p:txBody>
      </p:sp>
      <p:sp>
        <p:nvSpPr>
          <p:cNvPr id="5" name="投影片編號版面配置區 4">
            <a:extLst>
              <a:ext uri="{FF2B5EF4-FFF2-40B4-BE49-F238E27FC236}">
                <a16:creationId xmlns:a16="http://schemas.microsoft.com/office/drawing/2014/main" id="{1FE2F05B-8A42-F832-CF68-B0CDB14B8080}"/>
              </a:ext>
            </a:extLst>
          </p:cNvPr>
          <p:cNvSpPr>
            <a:spLocks noGrp="1"/>
          </p:cNvSpPr>
          <p:nvPr>
            <p:ph type="sldNum" sz="quarter" idx="12"/>
          </p:nvPr>
        </p:nvSpPr>
        <p:spPr/>
        <p:txBody>
          <a:bodyPr/>
          <a:lstStyle/>
          <a:p>
            <a:fld id="{B2DC25EE-239B-4C5F-AAD1-255A7D5F1EE2}" type="slidenum">
              <a:rPr lang="en-US" smtClean="0"/>
              <a:t>8</a:t>
            </a:fld>
            <a:endParaRPr lang="en-US" dirty="0"/>
          </a:p>
        </p:txBody>
      </p:sp>
      <p:sp>
        <p:nvSpPr>
          <p:cNvPr id="6" name="矩形 5">
            <a:extLst>
              <a:ext uri="{FF2B5EF4-FFF2-40B4-BE49-F238E27FC236}">
                <a16:creationId xmlns:a16="http://schemas.microsoft.com/office/drawing/2014/main" id="{6F816001-9252-68C4-8772-8361957091B5}"/>
              </a:ext>
            </a:extLst>
          </p:cNvPr>
          <p:cNvSpPr/>
          <p:nvPr/>
        </p:nvSpPr>
        <p:spPr>
          <a:xfrm>
            <a:off x="8902261" y="4728589"/>
            <a:ext cx="2680138" cy="90388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spcBef>
                <a:spcPts val="1000"/>
              </a:spcBef>
            </a:pPr>
            <a:r>
              <a:rPr lang="en-US" altLang="zh-TW" sz="3200" dirty="0">
                <a:solidFill>
                  <a:schemeClr val="tx1"/>
                </a:solidFill>
                <a:latin typeface="微軟正黑體" panose="020B0604030504040204" pitchFamily="34" charset="-120"/>
                <a:ea typeface="微軟正黑體" panose="020B0604030504040204" pitchFamily="34" charset="-120"/>
              </a:rPr>
              <a:t>20%</a:t>
            </a:r>
            <a:endParaRPr lang="zh-TW" altLang="en-US" sz="3200"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995151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Train-Test-Split</a:t>
            </a:r>
            <a:endParaRPr lang="zh-TW" altLang="en-US" dirty="0">
              <a:latin typeface="微軟正黑體" panose="020B0604030504040204" pitchFamily="34" charset="-120"/>
              <a:ea typeface="微軟正黑體" panose="020B0604030504040204" pitchFamily="34" charset="-120"/>
            </a:endParaRP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245489"/>
            <a:ext cx="10704962" cy="3926711"/>
          </a:xfrm>
        </p:spPr>
        <p:txBody>
          <a:bodyPr/>
          <a:lstStyle/>
          <a:p>
            <a:pPr marL="0" indent="0">
              <a:buNone/>
            </a:pPr>
            <a:r>
              <a:rPr lang="en-US" altLang="zh-TW" dirty="0">
                <a:latin typeface="微軟正黑體" panose="020B0604030504040204" pitchFamily="34" charset="-120"/>
                <a:ea typeface="微軟正黑體" panose="020B0604030504040204" pitchFamily="34" charset="-120"/>
              </a:rPr>
              <a:t>Parameters</a:t>
            </a:r>
          </a:p>
          <a:p>
            <a:r>
              <a:rPr lang="en-US" altLang="zh-TW" dirty="0" err="1">
                <a:latin typeface="微軟正黑體" panose="020B0604030504040204" pitchFamily="34" charset="-120"/>
                <a:ea typeface="微軟正黑體" panose="020B0604030504040204" pitchFamily="34" charset="-120"/>
              </a:rPr>
              <a:t>Train_Size</a:t>
            </a:r>
            <a:r>
              <a:rPr lang="zh-TW" altLang="en-US" dirty="0">
                <a:latin typeface="微軟正黑體" panose="020B0604030504040204" pitchFamily="34" charset="-120"/>
                <a:ea typeface="微軟正黑體" panose="020B0604030504040204" pitchFamily="34" charset="-120"/>
              </a:rPr>
              <a:t>：</a:t>
            </a:r>
            <a:r>
              <a:rPr lang="en-US" altLang="zh-TW" dirty="0">
                <a:ea typeface="微軟正黑體" panose="020B0604030504040204" pitchFamily="34" charset="-120"/>
              </a:rPr>
              <a:t>80%</a:t>
            </a:r>
            <a:endParaRPr lang="en-US" altLang="zh-TW" dirty="0">
              <a:latin typeface="微軟正黑體" panose="020B0604030504040204" pitchFamily="34" charset="-120"/>
              <a:ea typeface="微軟正黑體" panose="020B0604030504040204" pitchFamily="34" charset="-120"/>
            </a:endParaRPr>
          </a:p>
          <a:p>
            <a:r>
              <a:rPr lang="en-US" altLang="zh-TW" dirty="0" err="1">
                <a:latin typeface="微軟正黑體" panose="020B0604030504040204" pitchFamily="34" charset="-120"/>
                <a:ea typeface="微軟正黑體" panose="020B0604030504040204" pitchFamily="34" charset="-120"/>
              </a:rPr>
              <a:t>Test_Size</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20%</a:t>
            </a:r>
          </a:p>
          <a:p>
            <a:r>
              <a:rPr lang="en-US" altLang="zh-TW" dirty="0">
                <a:latin typeface="微軟正黑體" panose="020B0604030504040204" pitchFamily="34" charset="-120"/>
                <a:ea typeface="微軟正黑體" panose="020B0604030504040204" pitchFamily="34" charset="-120"/>
              </a:rPr>
              <a:t>shuffle</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True</a:t>
            </a:r>
          </a:p>
          <a:p>
            <a:r>
              <a:rPr lang="en-US" altLang="zh-TW" dirty="0">
                <a:latin typeface="微軟正黑體" panose="020B0604030504040204" pitchFamily="34" charset="-120"/>
                <a:ea typeface="微軟正黑體" panose="020B0604030504040204" pitchFamily="34" charset="-120"/>
              </a:rPr>
              <a:t>stratify</a:t>
            </a:r>
            <a:r>
              <a:rPr lang="zh-TW" altLang="en-US" dirty="0">
                <a:latin typeface="微軟正黑體" panose="020B0604030504040204" pitchFamily="34" charset="-120"/>
                <a:ea typeface="微軟正黑體" panose="020B0604030504040204" pitchFamily="34" charset="-120"/>
              </a:rPr>
              <a:t>：抽樣</a:t>
            </a:r>
            <a:r>
              <a:rPr lang="zh-TW" altLang="en-US" dirty="0">
                <a:ea typeface="微軟正黑體" panose="020B0604030504040204" pitchFamily="34" charset="-120"/>
              </a:rPr>
              <a:t>比例</a:t>
            </a:r>
            <a:r>
              <a:rPr lang="zh-TW" altLang="en-US" dirty="0">
                <a:latin typeface="微軟正黑體" panose="020B0604030504040204" pitchFamily="34" charset="-120"/>
                <a:ea typeface="微軟正黑體" panose="020B0604030504040204" pitchFamily="34" charset="-120"/>
              </a:rPr>
              <a:t>依照原始</a:t>
            </a:r>
            <a:r>
              <a:rPr lang="en-US" altLang="zh-TW" dirty="0">
                <a:latin typeface="微軟正黑體" panose="020B0604030504040204" pitchFamily="34" charset="-120"/>
                <a:ea typeface="微軟正黑體" panose="020B0604030504040204" pitchFamily="34" charset="-120"/>
              </a:rPr>
              <a:t>'species'</a:t>
            </a:r>
            <a:r>
              <a:rPr lang="zh-TW" altLang="en-US" dirty="0">
                <a:latin typeface="微軟正黑體" panose="020B0604030504040204" pitchFamily="34" charset="-120"/>
                <a:ea typeface="微軟正黑體" panose="020B0604030504040204" pitchFamily="34" charset="-120"/>
              </a:rPr>
              <a:t>分布</a:t>
            </a:r>
          </a:p>
        </p:txBody>
      </p:sp>
      <p:pic>
        <p:nvPicPr>
          <p:cNvPr id="9" name="圖片 8">
            <a:extLst>
              <a:ext uri="{FF2B5EF4-FFF2-40B4-BE49-F238E27FC236}">
                <a16:creationId xmlns:a16="http://schemas.microsoft.com/office/drawing/2014/main" id="{8FD7910A-8362-0370-E6CE-7EA93A161E2D}"/>
              </a:ext>
            </a:extLst>
          </p:cNvPr>
          <p:cNvPicPr>
            <a:picLocks noChangeAspect="1"/>
          </p:cNvPicPr>
          <p:nvPr/>
        </p:nvPicPr>
        <p:blipFill>
          <a:blip r:embed="rId3"/>
          <a:stretch>
            <a:fillRect/>
          </a:stretch>
        </p:blipFill>
        <p:spPr>
          <a:xfrm>
            <a:off x="578734" y="5129784"/>
            <a:ext cx="11217202" cy="587843"/>
          </a:xfrm>
          <a:prstGeom prst="rect">
            <a:avLst/>
          </a:prstGeom>
          <a:noFill/>
          <a:ln w="3175">
            <a:solidFill>
              <a:schemeClr val="tx1"/>
            </a:solidFill>
          </a:ln>
        </p:spPr>
      </p:pic>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9</a:t>
            </a:fld>
            <a:endParaRPr lang="en-US" dirty="0"/>
          </a:p>
        </p:txBody>
      </p:sp>
      <p:sp>
        <p:nvSpPr>
          <p:cNvPr id="5" name="頁尾版面配置區 4">
            <a:extLst>
              <a:ext uri="{FF2B5EF4-FFF2-40B4-BE49-F238E27FC236}">
                <a16:creationId xmlns:a16="http://schemas.microsoft.com/office/drawing/2014/main" id="{4A2F3F5F-2202-7AE4-848F-C9B9390358D8}"/>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Tree>
    <p:extLst>
      <p:ext uri="{BB962C8B-B14F-4D97-AF65-F5344CB8AC3E}">
        <p14:creationId xmlns:p14="http://schemas.microsoft.com/office/powerpoint/2010/main" val="1352900393"/>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3747</TotalTime>
  <Words>2496</Words>
  <Application>Microsoft Office PowerPoint</Application>
  <PresentationFormat>寬螢幕</PresentationFormat>
  <Paragraphs>521</Paragraphs>
  <Slides>49</Slides>
  <Notes>44</Notes>
  <HiddenSlides>1</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49</vt:i4>
      </vt:variant>
    </vt:vector>
  </HeadingPairs>
  <TitlesOfParts>
    <vt:vector size="55" baseType="lpstr">
      <vt:lpstr>微軟正黑體</vt:lpstr>
      <vt:lpstr>Arial</vt:lpstr>
      <vt:lpstr>Calibri</vt:lpstr>
      <vt:lpstr>Neue Haas Grotesk Text Pro</vt:lpstr>
      <vt:lpstr>Wingdings</vt:lpstr>
      <vt:lpstr>AccentBoxVTI</vt:lpstr>
      <vt:lpstr>314337 類神經網路 Assignment #2 MLP分類器－鳶尾花</vt:lpstr>
      <vt:lpstr>Objective 作業目標</vt:lpstr>
      <vt:lpstr>Outline 大綱</vt:lpstr>
      <vt:lpstr>選取特徵</vt:lpstr>
      <vt:lpstr>HeatMap 觀察相關係數</vt:lpstr>
      <vt:lpstr>Scatter Plot 散佈圖</vt:lpstr>
      <vt:lpstr>切分資料</vt:lpstr>
      <vt:lpstr>Train-Test-Split</vt:lpstr>
      <vt:lpstr>Train-Test-Split</vt:lpstr>
      <vt:lpstr>Train-Test-Split 資料分佈</vt:lpstr>
      <vt:lpstr>MLP Classifier</vt:lpstr>
      <vt:lpstr>MLP Classifier 超參數設定</vt:lpstr>
      <vt:lpstr>MLP Classifier 超參數設定</vt:lpstr>
      <vt:lpstr>MLP Classifier 超參數設定</vt:lpstr>
      <vt:lpstr>MLP Classifier 超參數設定</vt:lpstr>
      <vt:lpstr>MLP Classifier 超參數設定</vt:lpstr>
      <vt:lpstr>Loss Curve  誤差曲線</vt:lpstr>
      <vt:lpstr>MLP Classifier 超參數設定</vt:lpstr>
      <vt:lpstr>MLP Classifier 超參數設定</vt:lpstr>
      <vt:lpstr>MLP Classifier 網路架構</vt:lpstr>
      <vt:lpstr>MLP Classifier 1st Hidden-Layer</vt:lpstr>
      <vt:lpstr>MLP Classifier 1st Hidden-Layer</vt:lpstr>
      <vt:lpstr>MLP Classifier 2nd Output-Layer</vt:lpstr>
      <vt:lpstr>MLP Classifier 2nd Output-Layer</vt:lpstr>
      <vt:lpstr>MLP Classifier 2nd Output-Layer</vt:lpstr>
      <vt:lpstr>Visualization 視覺化</vt:lpstr>
      <vt:lpstr>Visualization 視覺化</vt:lpstr>
      <vt:lpstr>Visualization 視覺化</vt:lpstr>
      <vt:lpstr>Visualization  視覺化</vt:lpstr>
      <vt:lpstr>Visualization 視覺化</vt:lpstr>
      <vt:lpstr>Visualization  視覺化</vt:lpstr>
      <vt:lpstr>Visualization 視覺化</vt:lpstr>
      <vt:lpstr>評估模型</vt:lpstr>
      <vt:lpstr>評估指標</vt:lpstr>
      <vt:lpstr>Prediction 預測</vt:lpstr>
      <vt:lpstr>Prediction 預測</vt:lpstr>
      <vt:lpstr>Prediction 預測</vt:lpstr>
      <vt:lpstr>Prediction 預測</vt:lpstr>
      <vt:lpstr>Conclusion 結論</vt:lpstr>
      <vt:lpstr>簡報完畢</vt:lpstr>
      <vt:lpstr>MLP Classifier 隱藏層 First Layer 示意圖</vt:lpstr>
      <vt:lpstr>PLA 二元分類</vt:lpstr>
      <vt:lpstr>區分Setosa</vt:lpstr>
      <vt:lpstr>區分Setosa</vt:lpstr>
      <vt:lpstr>區分Versicolor</vt:lpstr>
      <vt:lpstr>區分Versicolor</vt:lpstr>
      <vt:lpstr>區分Versicolor</vt:lpstr>
      <vt:lpstr>合併圖表</vt:lpstr>
      <vt:lpstr>評估流程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314337 類神經網路 Assignment #1</dc:title>
  <dc:creator>哲平 何</dc:creator>
  <cp:lastModifiedBy>哲平 何</cp:lastModifiedBy>
  <cp:revision>1797</cp:revision>
  <dcterms:created xsi:type="dcterms:W3CDTF">2023-04-05T05:53:05Z</dcterms:created>
  <dcterms:modified xsi:type="dcterms:W3CDTF">2023-05-15T09:09:11Z</dcterms:modified>
</cp:coreProperties>
</file>