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5"/>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286" r:id="rId34"/>
    <p:sldId id="293" r:id="rId35"/>
    <p:sldId id="289" r:id="rId36"/>
    <p:sldId id="279" r:id="rId37"/>
    <p:sldId id="319" r:id="rId38"/>
    <p:sldId id="320" r:id="rId39"/>
    <p:sldId id="328" r:id="rId40"/>
    <p:sldId id="329" r:id="rId41"/>
    <p:sldId id="330" r:id="rId42"/>
    <p:sldId id="331" r:id="rId43"/>
    <p:sldId id="313" r:id="rId44"/>
    <p:sldId id="297" r:id="rId45"/>
    <p:sldId id="304" r:id="rId46"/>
    <p:sldId id="275" r:id="rId47"/>
    <p:sldId id="276" r:id="rId48"/>
    <p:sldId id="278" r:id="rId49"/>
    <p:sldId id="280" r:id="rId50"/>
    <p:sldId id="283" r:id="rId51"/>
    <p:sldId id="284" r:id="rId52"/>
    <p:sldId id="285" r:id="rId53"/>
    <p:sldId id="287"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2023/5/15</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已先刪除</a:t>
            </a:r>
            <a:r>
              <a:rPr lang="en-US" altLang="zh-TW" b="0">
                <a:solidFill>
                  <a:srgbClr val="A31515"/>
                </a:solidFill>
                <a:effectLst/>
              </a:rPr>
              <a:t>“sepal_length“</a:t>
            </a:r>
            <a:r>
              <a:rPr lang="zh-TW" altLang="en-US" b="0">
                <a:solidFill>
                  <a:srgbClr val="000000"/>
                </a:solidFill>
                <a:effectLst/>
              </a:rPr>
              <a:t>及</a:t>
            </a:r>
            <a:r>
              <a:rPr lang="en-US" altLang="zh-TW" b="0">
                <a:solidFill>
                  <a:srgbClr val="A31515"/>
                </a:solidFill>
                <a:effectLst/>
              </a:rPr>
              <a:t>”sepal_width“</a:t>
            </a:r>
            <a:r>
              <a:rPr lang="zh-TW" altLang="en-US" b="0">
                <a:solidFill>
                  <a:srgbClr val="A31515"/>
                </a:solidFill>
                <a:effectLst/>
              </a:rPr>
              <a:t>欄位</a:t>
            </a:r>
            <a:endParaRPr lang="en-US" altLang="zh-TW" b="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a:solidFill>
                  <a:srgbClr val="000000"/>
                </a:solidFill>
                <a:effectLst/>
              </a:rPr>
              <a:t>iris_data = iris_data.drop([</a:t>
            </a:r>
            <a:r>
              <a:rPr lang="en-US" altLang="zh-TW" b="0">
                <a:solidFill>
                  <a:srgbClr val="A31515"/>
                </a:solidFill>
                <a:effectLst/>
              </a:rPr>
              <a:t>"sepal_length"</a:t>
            </a:r>
            <a:r>
              <a:rPr lang="en-US" altLang="zh-TW" b="0">
                <a:solidFill>
                  <a:srgbClr val="000000"/>
                </a:solidFill>
                <a:effectLst/>
              </a:rPr>
              <a:t>, </a:t>
            </a:r>
            <a:r>
              <a:rPr lang="en-US" altLang="zh-TW" b="0">
                <a:solidFill>
                  <a:srgbClr val="A31515"/>
                </a:solidFill>
                <a:effectLst/>
              </a:rPr>
              <a:t>"sepal_width"</a:t>
            </a:r>
            <a:r>
              <a:rPr lang="en-US" altLang="zh-TW" b="0">
                <a:solidFill>
                  <a:srgbClr val="000000"/>
                </a:solidFill>
                <a:effectLst/>
              </a:rPr>
              <a:t>], axis=</a:t>
            </a:r>
            <a:r>
              <a:rPr lang="en-US" altLang="zh-TW" b="0">
                <a:solidFill>
                  <a:srgbClr val="098156"/>
                </a:solidFill>
                <a:effectLst/>
              </a:rPr>
              <a:t>1</a:t>
            </a:r>
            <a:r>
              <a:rPr lang="en-US" altLang="zh-TW" b="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1819622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2895978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798002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4212577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3002668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46</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47</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48</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49</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50</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51</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52</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53</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微軟正黑體" panose="020B0604030504040204" pitchFamily="34" charset="-120"/>
                <a:ea typeface="微軟正黑體" panose="020B0604030504040204" pitchFamily="34" charset="-120"/>
              </a:rPr>
              <a:t>learning_rate</a:t>
            </a:r>
            <a:r>
              <a:rPr lang="en-US" altLang="zh-TW" b="0" dirty="0">
                <a:solidFill>
                  <a:srgbClr val="000000"/>
                </a:solidFill>
                <a:effectLst/>
                <a:latin typeface="微軟正黑體" panose="020B0604030504040204" pitchFamily="34" charset="-120"/>
                <a:ea typeface="微軟正黑體" panose="020B0604030504040204" pitchFamily="34" charset="-120"/>
              </a:rPr>
              <a:t>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invscaling</a:t>
            </a:r>
            <a:r>
              <a:rPr lang="en-US" altLang="zh-TW" b="0" dirty="0">
                <a:solidFill>
                  <a:srgbClr val="000000"/>
                </a:solidFill>
                <a:effectLst/>
                <a:latin typeface="微軟正黑體" panose="020B0604030504040204" pitchFamily="34" charset="-120"/>
                <a:ea typeface="微軟正黑體" panose="020B0604030504040204" pitchFamily="34" charset="-120"/>
              </a:rPr>
              <a:t>',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sgd</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latin typeface="微軟正黑體" panose="020B0604030504040204" pitchFamily="34" charset="-120"/>
                <a:ea typeface="微軟正黑體" panose="020B0604030504040204" pitchFamily="34" charset="-120"/>
              </a:rPr>
              <a:t>learning_rate_int</a:t>
            </a:r>
            <a:r>
              <a:rPr lang="en-US" altLang="zh-TW" dirty="0">
                <a:latin typeface="微軟正黑體" panose="020B0604030504040204" pitchFamily="34" charset="-120"/>
                <a:ea typeface="微軟正黑體" panose="020B0604030504040204" pitchFamily="34" charset="-120"/>
              </a:rPr>
              <a: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a:t>
            </a:r>
            <a:r>
              <a:rPr lang="en-US" altLang="zh-TW" dirty="0" err="1">
                <a:latin typeface="微軟正黑體" panose="020B0604030504040204" pitchFamily="34" charset="-120"/>
                <a:ea typeface="微軟正黑體" panose="020B0604030504040204" pitchFamily="34" charset="-120"/>
              </a:rPr>
              <a:t>sgd</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adam</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5/15/2023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5/15/2023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5/15/2023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5/15/2023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5/15/2023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5/15/2023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5/15/2023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5/15/2023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5/15/2023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5/15/2023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5/15/2023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5/15/2023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11.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8.jpeg"/><Relationship Id="rId4" Type="http://schemas.openxmlformats.org/officeDocument/2006/relationships/image" Target="../media/image57.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err="1">
                <a:latin typeface="微軟正黑體" panose="020B0604030504040204" pitchFamily="34" charset="-120"/>
                <a:ea typeface="微軟正黑體" panose="020B0604030504040204" pitchFamily="34" charset="-120"/>
              </a:rPr>
              <a:t>HyperParameters</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hidden_​​</a:t>
            </a:r>
            <a:r>
              <a:rPr lang="en-US" altLang="zh-TW" dirty="0" err="1">
                <a:latin typeface="微軟正黑體" panose="020B0604030504040204" pitchFamily="34" charset="-120"/>
                <a:ea typeface="微軟正黑體" panose="020B0604030504040204" pitchFamily="34" charset="-120"/>
              </a:rPr>
              <a:t>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err="1">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err="1">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err="1">
                <a:ea typeface="微軟正黑體" panose="020B0604030504040204" pitchFamily="34" charset="-120"/>
              </a:rPr>
              <a:t>learning_rate</a:t>
            </a:r>
            <a:r>
              <a:rPr lang="zh-TW" altLang="en-US" dirty="0">
                <a:ea typeface="微軟正黑體" panose="020B0604030504040204" pitchFamily="34" charset="-120"/>
              </a:rPr>
              <a:t>及</a:t>
            </a:r>
            <a:r>
              <a:rPr lang="en-US" altLang="zh-TW" dirty="0" err="1">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zh-TW" altLang="en-US" sz="3000" dirty="0">
                <a:ea typeface="微軟正黑體" panose="020B0604030504040204" pitchFamily="34" charset="-120"/>
              </a:rPr>
              <a:t>根據</a:t>
            </a:r>
            <a:r>
              <a:rPr lang="en-US" altLang="zh-TW" sz="3000" dirty="0" err="1">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adam</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lbfgs</a:t>
            </a:r>
            <a:endParaRPr lang="en-US" altLang="zh-TW" sz="3000" dirty="0">
              <a:ea typeface="微軟正黑體" panose="020B0604030504040204" pitchFamily="34" charset="-120"/>
            </a:endParaRP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8" y="386269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8"/>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err="1">
                <a:ea typeface="微軟正黑體" panose="020B0604030504040204" pitchFamily="34" charset="-120"/>
              </a:rPr>
              <a:t>adam</a:t>
            </a:r>
            <a:endParaRPr lang="en-US" altLang="zh-TW" sz="2000" dirty="0">
              <a:ea typeface="微軟正黑體" panose="020B0604030504040204" pitchFamily="34" charset="-120"/>
            </a:endParaRPr>
          </a:p>
          <a:p>
            <a:pPr marL="0"/>
            <a:r>
              <a:rPr lang="en-US" altLang="zh-TW" sz="2000" dirty="0" err="1">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err="1">
                <a:ea typeface="微軟正黑體" panose="020B0604030504040204" pitchFamily="34" charset="-120"/>
              </a:rPr>
              <a:t>Sklearn</a:t>
            </a:r>
            <a:r>
              <a:rPr lang="en-US" altLang="zh-TW" sz="3000" dirty="0">
                <a:ea typeface="微軟正黑體" panose="020B0604030504040204" pitchFamily="34" charset="-120"/>
              </a:rPr>
              <a:t>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a:t>
            </a:r>
            <a:r>
              <a:rPr lang="en-US" altLang="zh-TW" sz="3000" dirty="0">
                <a:ea typeface="微軟正黑體" panose="020B0604030504040204" pitchFamily="34" charset="-120"/>
              </a:rPr>
              <a:t>Predict </a:t>
            </a:r>
            <a:r>
              <a:rPr lang="zh-TW" altLang="en-US" sz="3000" dirty="0">
                <a:ea typeface="微軟正黑體" panose="020B0604030504040204" pitchFamily="34" charset="-120"/>
              </a:rPr>
              <a:t>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21</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22</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23</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24</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25</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隱藏層</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輸出層</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5"/>
          <a:stretch>
            <a:fillRect/>
          </a:stretch>
        </p:blipFill>
        <p:spPr>
          <a:xfrm>
            <a:off x="7373838" y="6538912"/>
            <a:ext cx="1714739" cy="285790"/>
          </a:xfrm>
          <a:prstGeom prst="rect">
            <a:avLst/>
          </a:prstGeom>
        </p:spPr>
      </p:pic>
      <p:pic>
        <p:nvPicPr>
          <p:cNvPr id="6" name="圖片 5">
            <a:extLst>
              <a:ext uri="{FF2B5EF4-FFF2-40B4-BE49-F238E27FC236}">
                <a16:creationId xmlns:a16="http://schemas.microsoft.com/office/drawing/2014/main" id="{A2917C56-0B2F-379F-A664-DC7EA5847DAD}"/>
              </a:ext>
            </a:extLst>
          </p:cNvPr>
          <p:cNvPicPr>
            <a:picLocks noChangeAspect="1"/>
          </p:cNvPicPr>
          <p:nvPr/>
        </p:nvPicPr>
        <p:blipFill>
          <a:blip r:embed="rId6"/>
          <a:stretch>
            <a:fillRect/>
          </a:stretch>
        </p:blipFill>
        <p:spPr>
          <a:xfrm>
            <a:off x="7111682" y="4131797"/>
            <a:ext cx="1781175" cy="30480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8156283" y="4048225"/>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特徵選取（</a:t>
            </a:r>
            <a:r>
              <a:rPr lang="en-US" altLang="zh-TW" sz="3000" dirty="0">
                <a:latin typeface="微軟正黑體" panose="020B0604030504040204" pitchFamily="34" charset="-120"/>
                <a:ea typeface="微軟正黑體" panose="020B0604030504040204" pitchFamily="34" charset="-120"/>
                <a:hlinkClick r:id="rId3"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4" action="ppaction://hlinksldjump"/>
              </a:rPr>
              <a:t>切分資料（</a:t>
            </a:r>
            <a:r>
              <a:rPr lang="en-US" altLang="zh-TW" sz="3000" dirty="0">
                <a:latin typeface="微軟正黑體" panose="020B0604030504040204" pitchFamily="34" charset="-120"/>
                <a:ea typeface="微軟正黑體" panose="020B0604030504040204" pitchFamily="34" charset="-120"/>
                <a:hlinkClick r:id="rId4" action="ppaction://hlinksldjump"/>
              </a:rPr>
              <a:t>Split Data</a:t>
            </a:r>
            <a:r>
              <a:rPr lang="zh-TW" altLang="en-US" sz="3000" dirty="0">
                <a:latin typeface="微軟正黑體" panose="020B0604030504040204" pitchFamily="34" charset="-120"/>
                <a:ea typeface="微軟正黑體" panose="020B0604030504040204" pitchFamily="34" charset="-120"/>
                <a:hlinkClick r:id="rId4"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5" action="ppaction://hlinksldjump"/>
              </a:rPr>
              <a:t>MLP</a:t>
            </a:r>
            <a:r>
              <a:rPr lang="zh-TW" altLang="en-US" sz="3000" dirty="0">
                <a:latin typeface="微軟正黑體" panose="020B0604030504040204" pitchFamily="34" charset="-120"/>
                <a:ea typeface="微軟正黑體" panose="020B0604030504040204" pitchFamily="34" charset="-120"/>
                <a:hlinkClick r:id="rId5" action="ppaction://hlinksldjump"/>
              </a:rPr>
              <a:t>分類器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6"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latin typeface="+mn-lt"/>
              </a:rPr>
              <a:pPr>
                <a:spcAft>
                  <a:spcPts val="600"/>
                </a:spcAft>
              </a:pPr>
              <a:t>31</a:t>
            </a:fld>
            <a:endParaRPr lang="en-US">
              <a:solidFill>
                <a:schemeClr val="tx2">
                  <a:lumMod val="50000"/>
                  <a:lumOff val="50000"/>
                </a:schemeClr>
              </a:solidFill>
              <a:latin typeface="+mn-lt"/>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32</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a:ea typeface="微軟正黑體" panose="020B0604030504040204" pitchFamily="34" charset="-120"/>
              </a:rPr>
              <a:t>F1 Score</a:t>
            </a:r>
            <a:r>
              <a:rPr lang="en-US" altLang="zh-TW" sz="300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34</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latin typeface="微軟正黑體" panose="020B0604030504040204" pitchFamily="34" charset="-120"/>
                <a:ea typeface="微軟正黑體" panose="020B0604030504040204" pitchFamily="34" charset="-120"/>
              </a:rPr>
              <a:t>30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36</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22333555"/>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4889806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4681609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dirty="0">
                <a:ea typeface="微軟正黑體" panose="020B0604030504040204" pitchFamily="34" charset="-120"/>
              </a:rPr>
              <a:t>所有資料</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89534"/>
            <a:ext cx="11245422" cy="1168263"/>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ea typeface="微軟正黑體" panose="020B0604030504040204" pitchFamily="34" charset="-120"/>
              </a:rPr>
              <a:t>122</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28</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ea typeface="微軟正黑體" panose="020B0604030504040204" pitchFamily="34" charset="-120"/>
              </a:rPr>
              <a:t>150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ea typeface="微軟正黑體" panose="020B0604030504040204" pitchFamily="34" charset="-120"/>
              </a:rPr>
              <a:t>122</a:t>
            </a:r>
            <a:r>
              <a:rPr lang="en-US" altLang="zh-TW" dirty="0">
                <a:latin typeface="微軟正黑體" panose="020B0604030504040204" pitchFamily="34" charset="-120"/>
                <a:ea typeface="微軟正黑體" panose="020B0604030504040204" pitchFamily="34" charset="-120"/>
              </a:rPr>
              <a:t>/150 = </a:t>
            </a:r>
            <a:r>
              <a:rPr lang="en-US" altLang="zh-TW" dirty="0">
                <a:ea typeface="微軟正黑體" panose="020B0604030504040204" pitchFamily="34" charset="-120"/>
              </a:rPr>
              <a:t>81.3</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3325023" y="3500203"/>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61570" y="4651063"/>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39</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ED7B3795-1797-5176-812C-456F85EA7D19}"/>
              </a:ext>
            </a:extLst>
          </p:cNvPr>
          <p:cNvPicPr>
            <a:picLocks noChangeAspect="1"/>
          </p:cNvPicPr>
          <p:nvPr/>
        </p:nvPicPr>
        <p:blipFill>
          <a:blip r:embed="rId3"/>
          <a:stretch>
            <a:fillRect/>
          </a:stretch>
        </p:blipFill>
        <p:spPr>
          <a:xfrm>
            <a:off x="1115568" y="3961868"/>
            <a:ext cx="6476169" cy="2167812"/>
          </a:xfrm>
          <a:prstGeom prst="rect">
            <a:avLst/>
          </a:prstGeom>
          <a:noFill/>
          <a:ln w="3175">
            <a:solidFill>
              <a:schemeClr val="tx1"/>
            </a:solidFill>
          </a:ln>
        </p:spPr>
      </p:pic>
    </p:spTree>
    <p:extLst>
      <p:ext uri="{BB962C8B-B14F-4D97-AF65-F5344CB8AC3E}">
        <p14:creationId xmlns:p14="http://schemas.microsoft.com/office/powerpoint/2010/main" val="24996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 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dirty="0">
                <a:ea typeface="微軟正黑體" panose="020B0604030504040204" pitchFamily="34" charset="-120"/>
              </a:rPr>
              <a:t>所有資料</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50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5</a:t>
            </a:r>
            <a:r>
              <a:rPr lang="en-US" altLang="zh-TW" dirty="0">
                <a:solidFill>
                  <a:schemeClr val="accent1"/>
                </a:solidFill>
                <a:ea typeface="微軟正黑體" panose="020B0604030504040204" pitchFamily="34" charset="-120"/>
              </a:rPr>
              <a:t>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32345241"/>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a:t>
                      </a:r>
                      <a:r>
                        <a:rPr lang="en-US" sz="1200" b="0" i="0" u="none" strike="noStrike" kern="1200" dirty="0" err="1">
                          <a:solidFill>
                            <a:srgbClr val="000000"/>
                          </a:solidFill>
                          <a:effectLst/>
                          <a:latin typeface="微軟正黑體" panose="020B0604030504040204" pitchFamily="34" charset="-120"/>
                          <a:ea typeface="微軟正黑體" panose="020B0604030504040204" pitchFamily="34" charset="-120"/>
                          <a:cs typeface="+mn-cs"/>
                        </a:rPr>
                        <a:t>setosa</a:t>
                      </a:r>
                      <a:endPar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99307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dirty="0">
                <a:ea typeface="微軟正黑體" panose="020B0604030504040204" pitchFamily="34" charset="-120"/>
              </a:rPr>
              <a:t>所有資料</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54</a:t>
            </a:r>
            <a:r>
              <a:rPr lang="en-US" altLang="zh-TW" dirty="0">
                <a:ea typeface="微軟正黑體" panose="020B0604030504040204" pitchFamily="34" charset="-120"/>
              </a:rPr>
              <a:t> = 70.3%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76%</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73.1</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154311312"/>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631840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dirty="0">
                <a:ea typeface="微軟正黑體" panose="020B0604030504040204" pitchFamily="34" charset="-120"/>
              </a:rPr>
              <a:t>所有資料</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46</a:t>
            </a:r>
            <a:r>
              <a:rPr lang="en-US" altLang="zh-TW" dirty="0">
                <a:ea typeface="微軟正黑體" panose="020B0604030504040204" pitchFamily="34" charset="-120"/>
              </a:rPr>
              <a:t> = 73.9%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68%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70</a:t>
            </a:r>
            <a:r>
              <a:rPr lang="en-US" altLang="zh-TW" dirty="0">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767016327"/>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4180575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 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err="1">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應如何訓練模型才能最準確預測所有</a:t>
            </a:r>
            <a:r>
              <a:rPr lang="en-US" altLang="zh-TW" dirty="0">
                <a:latin typeface="微軟正黑體" panose="020B0604030504040204" pitchFamily="34" charset="-120"/>
                <a:ea typeface="微軟正黑體" panose="020B0604030504040204" pitchFamily="34" charset="-120"/>
              </a:rPr>
              <a:t>150</a:t>
            </a:r>
            <a:r>
              <a:rPr lang="zh-TW" altLang="en-US" dirty="0">
                <a:latin typeface="微軟正黑體" panose="020B0604030504040204" pitchFamily="34" charset="-120"/>
                <a:ea typeface="微軟正黑體" panose="020B0604030504040204" pitchFamily="34" charset="-120"/>
              </a:rPr>
              <a:t>筆資料？</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（目前</a:t>
            </a:r>
            <a:r>
              <a:rPr lang="en-US" altLang="zh-TW" dirty="0">
                <a:ea typeface="微軟正黑體" panose="020B0604030504040204" pitchFamily="34" charset="-120"/>
              </a:rPr>
              <a:t>Testing</a:t>
            </a:r>
            <a:r>
              <a:rPr lang="zh-TW" altLang="en-US" dirty="0">
                <a:ea typeface="微軟正黑體" panose="020B0604030504040204" pitchFamily="34" charset="-120"/>
              </a:rPr>
              <a:t>的</a:t>
            </a:r>
            <a:r>
              <a:rPr lang="en-US" altLang="zh-TW" dirty="0">
                <a:ea typeface="微軟正黑體" panose="020B0604030504040204" pitchFamily="34" charset="-120"/>
              </a:rPr>
              <a:t>Accuracy</a:t>
            </a:r>
            <a:r>
              <a:rPr lang="zh-TW" altLang="en-US" dirty="0">
                <a:ea typeface="微軟正黑體" panose="020B0604030504040204" pitchFamily="34" charset="-120"/>
              </a:rPr>
              <a:t>為</a:t>
            </a:r>
            <a:r>
              <a:rPr lang="en-US" altLang="zh-TW" dirty="0">
                <a:ea typeface="微軟正黑體" panose="020B0604030504040204" pitchFamily="34" charset="-120"/>
              </a:rPr>
              <a:t>90%</a:t>
            </a:r>
            <a:r>
              <a:rPr lang="zh-TW" altLang="en-US" dirty="0">
                <a:ea typeface="微軟正黑體" panose="020B0604030504040204" pitchFamily="34" charset="-120"/>
              </a:rPr>
              <a:t>，但整體的</a:t>
            </a:r>
            <a:r>
              <a:rPr lang="en-US" altLang="zh-TW" dirty="0">
                <a:ea typeface="微軟正黑體" panose="020B0604030504040204" pitchFamily="34" charset="-120"/>
              </a:rPr>
              <a:t>Accuracy</a:t>
            </a:r>
            <a:r>
              <a:rPr lang="zh-TW" altLang="en-US" dirty="0">
                <a:ea typeface="微軟正黑體" panose="020B0604030504040204" pitchFamily="34" charset="-120"/>
              </a:rPr>
              <a:t>卻為</a:t>
            </a:r>
            <a:r>
              <a:rPr lang="en-US" altLang="zh-TW" dirty="0">
                <a:ea typeface="微軟正黑體" panose="020B0604030504040204" pitchFamily="34" charset="-120"/>
              </a:rPr>
              <a:t>81.34% </a:t>
            </a:r>
            <a:r>
              <a:rPr lang="zh-TW" altLang="en-US" dirty="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43</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ea typeface="微軟正黑體" panose="020B0604030504040204" pitchFamily="34" charset="-120"/>
              </a:rPr>
              <a:t>人若賺得全世界，卻賠上自己的魂生命，有什麼益處？</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ea typeface="微軟正黑體" panose="020B0604030504040204" pitchFamily="34" charset="-120"/>
              </a:rPr>
              <a:t>馬太福音 第十六章 </a:t>
            </a:r>
            <a:r>
              <a:rPr lang="en-US" altLang="zh-TW" dirty="0">
                <a:solidFill>
                  <a:schemeClr val="tx2">
                    <a:lumMod val="25000"/>
                    <a:lumOff val="75000"/>
                  </a:schemeClr>
                </a:solidFill>
                <a:ea typeface="微軟正黑體" panose="020B0604030504040204" pitchFamily="34" charset="-120"/>
              </a:rPr>
              <a:t>26</a:t>
            </a:r>
            <a:r>
              <a:rPr lang="zh-TW" altLang="en-US" dirty="0">
                <a:solidFill>
                  <a:schemeClr val="tx2">
                    <a:lumMod val="25000"/>
                    <a:lumOff val="75000"/>
                  </a:schemeClr>
                </a:solidFill>
                <a:ea typeface="微軟正黑體" panose="020B0604030504040204" pitchFamily="34" charset="-120"/>
              </a:rPr>
              <a:t>節</a:t>
            </a:r>
            <a:endPar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endParaRP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隱藏層 </a:t>
            </a:r>
            <a:r>
              <a:rPr lang="en-US" altLang="zh-TW" dirty="0">
                <a:latin typeface="微軟正黑體" panose="020B0604030504040204" pitchFamily="34" charset="-120"/>
                <a:ea typeface="微軟正黑體" panose="020B0604030504040204" pitchFamily="34" charset="-120"/>
              </a:rPr>
              <a:t>First Layer </a:t>
            </a:r>
            <a:r>
              <a:rPr lang="zh-TW" altLang="en-US" dirty="0">
                <a:latin typeface="微軟正黑體" panose="020B0604030504040204" pitchFamily="34" charset="-120"/>
                <a:ea typeface="微軟正黑體" panose="020B0604030504040204" pitchFamily="34" charset="-120"/>
              </a:rPr>
              <a:t>示意圖</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45</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246993" y="359559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258975" y="512978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357351" y="2198037"/>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5" name="箭號: 向右 14">
            <a:extLst>
              <a:ext uri="{FF2B5EF4-FFF2-40B4-BE49-F238E27FC236}">
                <a16:creationId xmlns:a16="http://schemas.microsoft.com/office/drawing/2014/main" id="{24A1CCB0-AD95-38DC-03EC-E9A3755AED2A}"/>
              </a:ext>
            </a:extLst>
          </p:cNvPr>
          <p:cNvSpPr/>
          <p:nvPr/>
        </p:nvSpPr>
        <p:spPr>
          <a:xfrm>
            <a:off x="3191781" y="2954782"/>
            <a:ext cx="788276" cy="1850555"/>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B1E83FCA-4FEF-CBAD-B0F1-D50EDBB32737}"/>
              </a:ext>
            </a:extLst>
          </p:cNvPr>
          <p:cNvSpPr/>
          <p:nvPr/>
        </p:nvSpPr>
        <p:spPr>
          <a:xfrm>
            <a:off x="5938344" y="2179126"/>
            <a:ext cx="5738649" cy="262621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0919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Setosa</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46</a:t>
            </a:fld>
            <a:endParaRPr lang="en-US" dirty="0"/>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Picture 2" descr="414,054 Return Images, Stock Photos &amp; Vectors | Shutterstock">
            <a:hlinkClick r:id="rId3" action="ppaction://hlinksldjump"/>
            <a:extLst>
              <a:ext uri="{FF2B5EF4-FFF2-40B4-BE49-F238E27FC236}">
                <a16:creationId xmlns:a16="http://schemas.microsoft.com/office/drawing/2014/main" id="{EFEFA210-8E88-9C8C-7025-80BCE1932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80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a:latin typeface="微軟正黑體" panose="020B0604030504040204" pitchFamily="34" charset="-120"/>
                <a:ea typeface="微軟正黑體" panose="020B0604030504040204" pitchFamily="34" charset="-120"/>
              </a:rPr>
              <a:t>Iters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w4=np.array[-1.71,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47</a:t>
            </a:fld>
            <a:endParaRPr lang="en-US" dirty="0"/>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98943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a:latin typeface="微軟正黑體" panose="020B0604030504040204" pitchFamily="34" charset="-120"/>
                <a:ea typeface="微軟正黑體" panose="020B0604030504040204" pitchFamily="34" charset="-120"/>
              </a:rPr>
              <a:t>Iters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微軟正黑體" panose="020B0604030504040204" pitchFamily="34" charset="-120"/>
                <a:ea typeface="微軟正黑體" panose="020B0604030504040204" pitchFamily="34" charset="-120"/>
              </a:rPr>
              <a:t>Iters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49</a:t>
            </a:fld>
            <a:endParaRPr lang="en-US" dirty="0"/>
          </a:p>
        </p:txBody>
      </p:sp>
    </p:spTree>
    <p:extLst>
      <p:ext uri="{BB962C8B-B14F-4D97-AF65-F5344CB8AC3E}">
        <p14:creationId xmlns:p14="http://schemas.microsoft.com/office/powerpoint/2010/main" val="178881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91253057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marL="0" algn="ctr" defTabSz="914400" rtl="0" eaLnBrk="1" fontAlgn="ctr" latinLnBrk="0" hangingPunct="1"/>
                      <a:r>
                        <a:rPr lang="en-US" sz="1200" u="none" strike="noStrike" kern="1200" dirty="0">
                          <a:solidFill>
                            <a:schemeClr val="dk1"/>
                          </a:solidFill>
                          <a:effectLst/>
                          <a:latin typeface="微軟正黑體" panose="020B0604030504040204" pitchFamily="34" charset="-120"/>
                          <a:ea typeface="微軟正黑體" panose="020B0604030504040204" pitchFamily="34" charset="-120"/>
                          <a:cs typeface="+mn-cs"/>
                        </a:rPr>
                        <a:t>target</a:t>
                      </a: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875282" y="3302923"/>
            <a:ext cx="5486399"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a:latin typeface="微軟正黑體" panose="020B0604030504040204" pitchFamily="34" charset="-120"/>
                <a:ea typeface="微軟正黑體" panose="020B0604030504040204" pitchFamily="34" charset="-120"/>
              </a:rPr>
              <a:t>Iters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50</a:t>
            </a:fld>
            <a:endParaRPr lang="en-US" dirty="0"/>
          </a:p>
        </p:txBody>
      </p:sp>
    </p:spTree>
    <p:extLst>
      <p:ext uri="{BB962C8B-B14F-4D97-AF65-F5344CB8AC3E}">
        <p14:creationId xmlns:p14="http://schemas.microsoft.com/office/powerpoint/2010/main" val="1439721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51</a:t>
            </a:fld>
            <a:endParaRPr lang="en-US" dirty="0"/>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02523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err="1">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err="1">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8</a:t>
            </a:fld>
            <a:endParaRPr lang="en-US" dirty="0"/>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3778</TotalTime>
  <Words>2964</Words>
  <Application>Microsoft Office PowerPoint</Application>
  <PresentationFormat>寬螢幕</PresentationFormat>
  <Paragraphs>648</Paragraphs>
  <Slides>53</Slides>
  <Notes>48</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53</vt:i4>
      </vt:variant>
    </vt:vector>
  </HeadingPairs>
  <TitlesOfParts>
    <vt:vector size="59"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評估模型</vt:lpstr>
      <vt:lpstr>評估指標</vt:lpstr>
      <vt:lpstr>Prediction 預測 Testing測試資料</vt:lpstr>
      <vt:lpstr>Prediction 預測 Testing測試資料</vt:lpstr>
      <vt:lpstr>Prediction 預測 Testing測試資料</vt:lpstr>
      <vt:lpstr>Prediction 預測 Testing測試資料</vt:lpstr>
      <vt:lpstr>Prediction 預測 所有資料</vt:lpstr>
      <vt:lpstr>Prediction 預測 所有資料</vt:lpstr>
      <vt:lpstr>Prediction 預測 所有資料</vt:lpstr>
      <vt:lpstr>Prediction 預測 所有資料</vt:lpstr>
      <vt:lpstr>Conclusion 結論</vt:lpstr>
      <vt:lpstr>簡報完畢</vt:lpstr>
      <vt:lpstr>MLP Classifier 隱藏層 First Layer 示意圖</vt:lpstr>
      <vt:lpstr>PLA 二元分類</vt:lpstr>
      <vt:lpstr>區分Setosa</vt:lpstr>
      <vt:lpstr>區分Setosa</vt:lpstr>
      <vt:lpstr>區分Versicolor</vt:lpstr>
      <vt:lpstr>區分Versicolor</vt:lpstr>
      <vt:lpstr>區分Versicolor</vt:lpstr>
      <vt:lpstr>合併圖表</vt:lpstr>
      <vt:lpstr>評估流程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1845</cp:revision>
  <dcterms:created xsi:type="dcterms:W3CDTF">2023-04-05T05:53:05Z</dcterms:created>
  <dcterms:modified xsi:type="dcterms:W3CDTF">2023-05-15T09:55:24Z</dcterms:modified>
</cp:coreProperties>
</file>