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47"/>
  </p:notesMasterIdLst>
  <p:sldIdLst>
    <p:sldId id="256" r:id="rId2"/>
    <p:sldId id="298" r:id="rId3"/>
    <p:sldId id="260" r:id="rId4"/>
    <p:sldId id="259" r:id="rId5"/>
    <p:sldId id="267" r:id="rId6"/>
    <p:sldId id="257" r:id="rId7"/>
    <p:sldId id="268" r:id="rId8"/>
    <p:sldId id="270" r:id="rId9"/>
    <p:sldId id="271" r:id="rId10"/>
    <p:sldId id="300" r:id="rId11"/>
    <p:sldId id="299" r:id="rId12"/>
    <p:sldId id="301" r:id="rId13"/>
    <p:sldId id="306" r:id="rId14"/>
    <p:sldId id="302" r:id="rId15"/>
    <p:sldId id="311" r:id="rId16"/>
    <p:sldId id="312" r:id="rId17"/>
    <p:sldId id="315" r:id="rId18"/>
    <p:sldId id="316" r:id="rId19"/>
    <p:sldId id="317" r:id="rId20"/>
    <p:sldId id="303" r:id="rId21"/>
    <p:sldId id="305" r:id="rId22"/>
    <p:sldId id="307" r:id="rId23"/>
    <p:sldId id="308" r:id="rId24"/>
    <p:sldId id="309" r:id="rId25"/>
    <p:sldId id="310" r:id="rId26"/>
    <p:sldId id="321" r:id="rId27"/>
    <p:sldId id="322" r:id="rId28"/>
    <p:sldId id="323" r:id="rId29"/>
    <p:sldId id="326" r:id="rId30"/>
    <p:sldId id="325" r:id="rId31"/>
    <p:sldId id="327" r:id="rId32"/>
    <p:sldId id="324" r:id="rId33"/>
    <p:sldId id="286" r:id="rId34"/>
    <p:sldId id="293" r:id="rId35"/>
    <p:sldId id="289" r:id="rId36"/>
    <p:sldId id="279" r:id="rId37"/>
    <p:sldId id="319" r:id="rId38"/>
    <p:sldId id="320" r:id="rId39"/>
    <p:sldId id="328" r:id="rId40"/>
    <p:sldId id="329" r:id="rId41"/>
    <p:sldId id="330" r:id="rId42"/>
    <p:sldId id="331" r:id="rId43"/>
    <p:sldId id="313" r:id="rId44"/>
    <p:sldId id="297" r:id="rId45"/>
    <p:sldId id="332" r:id="rId4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322" autoAdjust="0"/>
  </p:normalViewPr>
  <p:slideViewPr>
    <p:cSldViewPr snapToGrid="0">
      <p:cViewPr varScale="1">
        <p:scale>
          <a:sx n="65" d="100"/>
          <a:sy n="65" d="100"/>
        </p:scale>
        <p:origin x="13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E06008-D8C9-42F8-BD09-99ECF388F80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027EE26A-20D3-4078-9455-A7622BA029E8}">
      <dgm:prSet/>
      <dgm:spPr/>
      <dgm:t>
        <a:bodyPr/>
        <a:lstStyle/>
        <a:p>
          <a:r>
            <a:rPr lang="zh-TW" dirty="0">
              <a:latin typeface="微軟正黑體" panose="020B0604030504040204" pitchFamily="34" charset="-120"/>
              <a:ea typeface="微軟正黑體" panose="020B0604030504040204" pitchFamily="34" charset="-120"/>
            </a:rPr>
            <a:t>特徵選取</a:t>
          </a:r>
          <a:endParaRPr lang="en-US" dirty="0">
            <a:latin typeface="微軟正黑體" panose="020B0604030504040204" pitchFamily="34" charset="-120"/>
            <a:ea typeface="微軟正黑體" panose="020B0604030504040204" pitchFamily="34" charset="-120"/>
          </a:endParaRPr>
        </a:p>
      </dgm:t>
    </dgm:pt>
    <dgm:pt modelId="{1D970C1A-1688-4E7B-9D48-96EA4F3AAFA6}" type="parTrans" cxnId="{4F3ED66D-C7C8-42E3-B8EC-F6D516823B49}">
      <dgm:prSet/>
      <dgm:spPr/>
      <dgm:t>
        <a:bodyPr/>
        <a:lstStyle/>
        <a:p>
          <a:endParaRPr lang="en-US"/>
        </a:p>
      </dgm:t>
    </dgm:pt>
    <dgm:pt modelId="{1ED6A69F-DA63-4071-8B48-D29010254BA8}" type="sibTrans" cxnId="{4F3ED66D-C7C8-42E3-B8EC-F6D516823B49}">
      <dgm:prSet/>
      <dgm:spPr/>
      <dgm:t>
        <a:bodyPr/>
        <a:lstStyle/>
        <a:p>
          <a:endParaRPr lang="en-US"/>
        </a:p>
      </dgm:t>
    </dgm:pt>
    <dgm:pt modelId="{5EFCF9A6-51DE-4C01-816C-82C48E75B0CB}">
      <dgm:prSet/>
      <dgm:spPr/>
      <dgm:t>
        <a:bodyPr/>
        <a:lstStyle/>
        <a:p>
          <a:r>
            <a:rPr lang="zh-TW" dirty="0">
              <a:latin typeface="微軟正黑體" panose="020B0604030504040204" pitchFamily="34" charset="-120"/>
              <a:ea typeface="微軟正黑體" panose="020B0604030504040204" pitchFamily="34" charset="-120"/>
            </a:rPr>
            <a:t>切分資料</a:t>
          </a:r>
          <a:endParaRPr lang="en-US" dirty="0">
            <a:latin typeface="微軟正黑體" panose="020B0604030504040204" pitchFamily="34" charset="-120"/>
            <a:ea typeface="微軟正黑體" panose="020B0604030504040204" pitchFamily="34" charset="-120"/>
          </a:endParaRPr>
        </a:p>
      </dgm:t>
    </dgm:pt>
    <dgm:pt modelId="{8C28C3B0-B5AA-4DCA-BAB5-04757259F014}" type="parTrans" cxnId="{1B318C88-AC1E-4821-9481-C02086F39BF1}">
      <dgm:prSet/>
      <dgm:spPr/>
      <dgm:t>
        <a:bodyPr/>
        <a:lstStyle/>
        <a:p>
          <a:endParaRPr lang="en-US"/>
        </a:p>
      </dgm:t>
    </dgm:pt>
    <dgm:pt modelId="{7A849265-2C04-4F25-BA7D-E2970F93D475}" type="sibTrans" cxnId="{1B318C88-AC1E-4821-9481-C02086F39BF1}">
      <dgm:prSet/>
      <dgm:spPr/>
      <dgm:t>
        <a:bodyPr/>
        <a:lstStyle/>
        <a:p>
          <a:endParaRPr lang="en-US"/>
        </a:p>
      </dgm:t>
    </dgm:pt>
    <dgm:pt modelId="{9CEEFBD1-2FD9-4F83-9DA8-F5C252A096D6}">
      <dgm:prSet/>
      <dgm:spPr/>
      <dgm:t>
        <a:bodyPr/>
        <a:lstStyle/>
        <a:p>
          <a:r>
            <a:rPr lang="en-US" dirty="0">
              <a:latin typeface="微軟正黑體" panose="020B0604030504040204" pitchFamily="34" charset="-120"/>
              <a:ea typeface="微軟正黑體" panose="020B0604030504040204" pitchFamily="34" charset="-120"/>
            </a:rPr>
            <a:t>MLP</a:t>
          </a:r>
          <a:r>
            <a:rPr lang="zh-TW" dirty="0">
              <a:latin typeface="微軟正黑體" panose="020B0604030504040204" pitchFamily="34" charset="-120"/>
              <a:ea typeface="微軟正黑體" panose="020B0604030504040204" pitchFamily="34" charset="-120"/>
            </a:rPr>
            <a:t>分類器</a:t>
          </a:r>
          <a:endParaRPr lang="en-US" dirty="0">
            <a:latin typeface="微軟正黑體" panose="020B0604030504040204" pitchFamily="34" charset="-120"/>
            <a:ea typeface="微軟正黑體" panose="020B0604030504040204" pitchFamily="34" charset="-120"/>
          </a:endParaRPr>
        </a:p>
      </dgm:t>
    </dgm:pt>
    <dgm:pt modelId="{B000472F-AFEC-4F5F-B8A3-8C9E56D56A2E}" type="parTrans" cxnId="{568FC9EC-BB10-4359-A5A2-BD651F5008E1}">
      <dgm:prSet/>
      <dgm:spPr/>
      <dgm:t>
        <a:bodyPr/>
        <a:lstStyle/>
        <a:p>
          <a:endParaRPr lang="en-US"/>
        </a:p>
      </dgm:t>
    </dgm:pt>
    <dgm:pt modelId="{DDC8E81F-8777-4214-BC98-E17FACFA16BD}" type="sibTrans" cxnId="{568FC9EC-BB10-4359-A5A2-BD651F5008E1}">
      <dgm:prSet/>
      <dgm:spPr/>
      <dgm:t>
        <a:bodyPr/>
        <a:lstStyle/>
        <a:p>
          <a:endParaRPr lang="en-US"/>
        </a:p>
      </dgm:t>
    </dgm:pt>
    <dgm:pt modelId="{1F5890B5-228F-4DC5-868A-8BDB03268B45}">
      <dgm:prSet/>
      <dgm:spPr/>
      <dgm:t>
        <a:bodyPr/>
        <a:lstStyle/>
        <a:p>
          <a:r>
            <a:rPr lang="zh-TW" dirty="0">
              <a:latin typeface="微軟正黑體" panose="020B0604030504040204" pitchFamily="34" charset="-120"/>
              <a:ea typeface="微軟正黑體" panose="020B0604030504040204" pitchFamily="34" charset="-120"/>
            </a:rPr>
            <a:t>評估模型</a:t>
          </a:r>
          <a:endParaRPr lang="en-US" dirty="0">
            <a:latin typeface="微軟正黑體" panose="020B0604030504040204" pitchFamily="34" charset="-120"/>
            <a:ea typeface="微軟正黑體" panose="020B0604030504040204" pitchFamily="34" charset="-120"/>
          </a:endParaRPr>
        </a:p>
      </dgm:t>
    </dgm:pt>
    <dgm:pt modelId="{815DF235-25DD-45BA-BB9D-DE14428FBF84}" type="parTrans" cxnId="{1E419B66-F328-4115-BF7D-62F2E69BB79A}">
      <dgm:prSet/>
      <dgm:spPr/>
      <dgm:t>
        <a:bodyPr/>
        <a:lstStyle/>
        <a:p>
          <a:endParaRPr lang="en-US"/>
        </a:p>
      </dgm:t>
    </dgm:pt>
    <dgm:pt modelId="{24D3382C-7F65-412B-8996-1683D854F3AA}" type="sibTrans" cxnId="{1E419B66-F328-4115-BF7D-62F2E69BB79A}">
      <dgm:prSet/>
      <dgm:spPr/>
      <dgm:t>
        <a:bodyPr/>
        <a:lstStyle/>
        <a:p>
          <a:endParaRPr lang="en-US"/>
        </a:p>
      </dgm:t>
    </dgm:pt>
    <dgm:pt modelId="{4BDEF289-FAF2-48ED-B0B9-107232EA2F74}" type="pres">
      <dgm:prSet presAssocID="{D9E06008-D8C9-42F8-BD09-99ECF388F80D}" presName="hierChild1" presStyleCnt="0">
        <dgm:presLayoutVars>
          <dgm:chPref val="1"/>
          <dgm:dir/>
          <dgm:animOne val="branch"/>
          <dgm:animLvl val="lvl"/>
          <dgm:resizeHandles/>
        </dgm:presLayoutVars>
      </dgm:prSet>
      <dgm:spPr/>
    </dgm:pt>
    <dgm:pt modelId="{FD6D97F6-F92F-449B-A450-4C46046D59A7}" type="pres">
      <dgm:prSet presAssocID="{027EE26A-20D3-4078-9455-A7622BA029E8}" presName="hierRoot1" presStyleCnt="0"/>
      <dgm:spPr/>
    </dgm:pt>
    <dgm:pt modelId="{E34BFD94-0EAC-40DA-890D-F7D970FFFC5D}" type="pres">
      <dgm:prSet presAssocID="{027EE26A-20D3-4078-9455-A7622BA029E8}" presName="composite" presStyleCnt="0"/>
      <dgm:spPr/>
    </dgm:pt>
    <dgm:pt modelId="{BA2052F9-754B-4663-9D9B-D7562EAEA4A2}" type="pres">
      <dgm:prSet presAssocID="{027EE26A-20D3-4078-9455-A7622BA029E8}" presName="background" presStyleLbl="node0" presStyleIdx="0" presStyleCnt="4"/>
      <dgm:spPr/>
    </dgm:pt>
    <dgm:pt modelId="{001A554C-B5A1-434E-BC92-99324B96C914}" type="pres">
      <dgm:prSet presAssocID="{027EE26A-20D3-4078-9455-A7622BA029E8}" presName="text" presStyleLbl="fgAcc0" presStyleIdx="0" presStyleCnt="4">
        <dgm:presLayoutVars>
          <dgm:chPref val="3"/>
        </dgm:presLayoutVars>
      </dgm:prSet>
      <dgm:spPr/>
    </dgm:pt>
    <dgm:pt modelId="{014475CB-3522-4767-965C-34677F04EE6A}" type="pres">
      <dgm:prSet presAssocID="{027EE26A-20D3-4078-9455-A7622BA029E8}" presName="hierChild2" presStyleCnt="0"/>
      <dgm:spPr/>
    </dgm:pt>
    <dgm:pt modelId="{B704BA87-FFF2-4BF0-AD49-55C92F745528}" type="pres">
      <dgm:prSet presAssocID="{5EFCF9A6-51DE-4C01-816C-82C48E75B0CB}" presName="hierRoot1" presStyleCnt="0"/>
      <dgm:spPr/>
    </dgm:pt>
    <dgm:pt modelId="{1674518E-3278-4B8C-83B6-B255B95CB805}" type="pres">
      <dgm:prSet presAssocID="{5EFCF9A6-51DE-4C01-816C-82C48E75B0CB}" presName="composite" presStyleCnt="0"/>
      <dgm:spPr/>
    </dgm:pt>
    <dgm:pt modelId="{72E27D8A-4684-4A6E-8353-6ADFF20402D4}" type="pres">
      <dgm:prSet presAssocID="{5EFCF9A6-51DE-4C01-816C-82C48E75B0CB}" presName="background" presStyleLbl="node0" presStyleIdx="1" presStyleCnt="4"/>
      <dgm:spPr/>
    </dgm:pt>
    <dgm:pt modelId="{EFE9C255-57B3-4C20-AA34-61FA56155076}" type="pres">
      <dgm:prSet presAssocID="{5EFCF9A6-51DE-4C01-816C-82C48E75B0CB}" presName="text" presStyleLbl="fgAcc0" presStyleIdx="1" presStyleCnt="4">
        <dgm:presLayoutVars>
          <dgm:chPref val="3"/>
        </dgm:presLayoutVars>
      </dgm:prSet>
      <dgm:spPr/>
    </dgm:pt>
    <dgm:pt modelId="{8E1D7477-11FA-4B48-A0B8-3009E3E3C64B}" type="pres">
      <dgm:prSet presAssocID="{5EFCF9A6-51DE-4C01-816C-82C48E75B0CB}" presName="hierChild2" presStyleCnt="0"/>
      <dgm:spPr/>
    </dgm:pt>
    <dgm:pt modelId="{41F658EE-AC69-40F1-B891-7D4B0D6BBA78}" type="pres">
      <dgm:prSet presAssocID="{9CEEFBD1-2FD9-4F83-9DA8-F5C252A096D6}" presName="hierRoot1" presStyleCnt="0"/>
      <dgm:spPr/>
    </dgm:pt>
    <dgm:pt modelId="{19FD3D61-7F62-42CB-BBAC-3C71EE97D0CA}" type="pres">
      <dgm:prSet presAssocID="{9CEEFBD1-2FD9-4F83-9DA8-F5C252A096D6}" presName="composite" presStyleCnt="0"/>
      <dgm:spPr/>
    </dgm:pt>
    <dgm:pt modelId="{384BC6DF-25A8-430B-9040-9BBE60A027A3}" type="pres">
      <dgm:prSet presAssocID="{9CEEFBD1-2FD9-4F83-9DA8-F5C252A096D6}" presName="background" presStyleLbl="node0" presStyleIdx="2" presStyleCnt="4"/>
      <dgm:spPr/>
    </dgm:pt>
    <dgm:pt modelId="{D06EA339-56DC-4C2E-ACCF-42D8F4FFF349}" type="pres">
      <dgm:prSet presAssocID="{9CEEFBD1-2FD9-4F83-9DA8-F5C252A096D6}" presName="text" presStyleLbl="fgAcc0" presStyleIdx="2" presStyleCnt="4">
        <dgm:presLayoutVars>
          <dgm:chPref val="3"/>
        </dgm:presLayoutVars>
      </dgm:prSet>
      <dgm:spPr/>
    </dgm:pt>
    <dgm:pt modelId="{4FF80E05-F975-4283-B71A-F99A866A41CB}" type="pres">
      <dgm:prSet presAssocID="{9CEEFBD1-2FD9-4F83-9DA8-F5C252A096D6}" presName="hierChild2" presStyleCnt="0"/>
      <dgm:spPr/>
    </dgm:pt>
    <dgm:pt modelId="{B30724DB-7A1E-4298-B974-3E6F54228B24}" type="pres">
      <dgm:prSet presAssocID="{1F5890B5-228F-4DC5-868A-8BDB03268B45}" presName="hierRoot1" presStyleCnt="0"/>
      <dgm:spPr/>
    </dgm:pt>
    <dgm:pt modelId="{7834343A-DF13-44C5-A7E2-6987CD293776}" type="pres">
      <dgm:prSet presAssocID="{1F5890B5-228F-4DC5-868A-8BDB03268B45}" presName="composite" presStyleCnt="0"/>
      <dgm:spPr/>
    </dgm:pt>
    <dgm:pt modelId="{78DD6F8C-9858-4C11-9520-A0E2505C946F}" type="pres">
      <dgm:prSet presAssocID="{1F5890B5-228F-4DC5-868A-8BDB03268B45}" presName="background" presStyleLbl="node0" presStyleIdx="3" presStyleCnt="4"/>
      <dgm:spPr/>
    </dgm:pt>
    <dgm:pt modelId="{45A9EFC5-646B-4B95-9170-536DE529BCC9}" type="pres">
      <dgm:prSet presAssocID="{1F5890B5-228F-4DC5-868A-8BDB03268B45}" presName="text" presStyleLbl="fgAcc0" presStyleIdx="3" presStyleCnt="4">
        <dgm:presLayoutVars>
          <dgm:chPref val="3"/>
        </dgm:presLayoutVars>
      </dgm:prSet>
      <dgm:spPr/>
    </dgm:pt>
    <dgm:pt modelId="{BD29E337-2217-440C-ADCF-00A74B068593}" type="pres">
      <dgm:prSet presAssocID="{1F5890B5-228F-4DC5-868A-8BDB03268B45}" presName="hierChild2" presStyleCnt="0"/>
      <dgm:spPr/>
    </dgm:pt>
  </dgm:ptLst>
  <dgm:cxnLst>
    <dgm:cxn modelId="{1E419B66-F328-4115-BF7D-62F2E69BB79A}" srcId="{D9E06008-D8C9-42F8-BD09-99ECF388F80D}" destId="{1F5890B5-228F-4DC5-868A-8BDB03268B45}" srcOrd="3" destOrd="0" parTransId="{815DF235-25DD-45BA-BB9D-DE14428FBF84}" sibTransId="{24D3382C-7F65-412B-8996-1683D854F3AA}"/>
    <dgm:cxn modelId="{4F3ED66D-C7C8-42E3-B8EC-F6D516823B49}" srcId="{D9E06008-D8C9-42F8-BD09-99ECF388F80D}" destId="{027EE26A-20D3-4078-9455-A7622BA029E8}" srcOrd="0" destOrd="0" parTransId="{1D970C1A-1688-4E7B-9D48-96EA4F3AAFA6}" sibTransId="{1ED6A69F-DA63-4071-8B48-D29010254BA8}"/>
    <dgm:cxn modelId="{1B318C88-AC1E-4821-9481-C02086F39BF1}" srcId="{D9E06008-D8C9-42F8-BD09-99ECF388F80D}" destId="{5EFCF9A6-51DE-4C01-816C-82C48E75B0CB}" srcOrd="1" destOrd="0" parTransId="{8C28C3B0-B5AA-4DCA-BAB5-04757259F014}" sibTransId="{7A849265-2C04-4F25-BA7D-E2970F93D475}"/>
    <dgm:cxn modelId="{DBDD359E-25D9-4EF7-8743-CE4C45821AEB}" type="presOf" srcId="{1F5890B5-228F-4DC5-868A-8BDB03268B45}" destId="{45A9EFC5-646B-4B95-9170-536DE529BCC9}" srcOrd="0" destOrd="0" presId="urn:microsoft.com/office/officeart/2005/8/layout/hierarchy1"/>
    <dgm:cxn modelId="{73F4A8A9-67A8-4683-BC39-2A40C1B40E5F}" type="presOf" srcId="{D9E06008-D8C9-42F8-BD09-99ECF388F80D}" destId="{4BDEF289-FAF2-48ED-B0B9-107232EA2F74}" srcOrd="0" destOrd="0" presId="urn:microsoft.com/office/officeart/2005/8/layout/hierarchy1"/>
    <dgm:cxn modelId="{BBC9DABF-7A6E-40A8-9590-3FB55A359010}" type="presOf" srcId="{9CEEFBD1-2FD9-4F83-9DA8-F5C252A096D6}" destId="{D06EA339-56DC-4C2E-ACCF-42D8F4FFF349}" srcOrd="0" destOrd="0" presId="urn:microsoft.com/office/officeart/2005/8/layout/hierarchy1"/>
    <dgm:cxn modelId="{106AD4D7-7CB3-4721-B1C6-7CDA8F699964}" type="presOf" srcId="{5EFCF9A6-51DE-4C01-816C-82C48E75B0CB}" destId="{EFE9C255-57B3-4C20-AA34-61FA56155076}" srcOrd="0" destOrd="0" presId="urn:microsoft.com/office/officeart/2005/8/layout/hierarchy1"/>
    <dgm:cxn modelId="{568FC9EC-BB10-4359-A5A2-BD651F5008E1}" srcId="{D9E06008-D8C9-42F8-BD09-99ECF388F80D}" destId="{9CEEFBD1-2FD9-4F83-9DA8-F5C252A096D6}" srcOrd="2" destOrd="0" parTransId="{B000472F-AFEC-4F5F-B8A3-8C9E56D56A2E}" sibTransId="{DDC8E81F-8777-4214-BC98-E17FACFA16BD}"/>
    <dgm:cxn modelId="{A5CE56F5-54D1-45F6-8504-ED8DFE307DA7}" type="presOf" srcId="{027EE26A-20D3-4078-9455-A7622BA029E8}" destId="{001A554C-B5A1-434E-BC92-99324B96C914}" srcOrd="0" destOrd="0" presId="urn:microsoft.com/office/officeart/2005/8/layout/hierarchy1"/>
    <dgm:cxn modelId="{310BCFF0-3AE5-4E60-932F-1B1B2B348DBD}" type="presParOf" srcId="{4BDEF289-FAF2-48ED-B0B9-107232EA2F74}" destId="{FD6D97F6-F92F-449B-A450-4C46046D59A7}" srcOrd="0" destOrd="0" presId="urn:microsoft.com/office/officeart/2005/8/layout/hierarchy1"/>
    <dgm:cxn modelId="{5EB92452-349E-4231-A99D-783EA01A0B66}" type="presParOf" srcId="{FD6D97F6-F92F-449B-A450-4C46046D59A7}" destId="{E34BFD94-0EAC-40DA-890D-F7D970FFFC5D}" srcOrd="0" destOrd="0" presId="urn:microsoft.com/office/officeart/2005/8/layout/hierarchy1"/>
    <dgm:cxn modelId="{AAF801F2-DA9A-48E8-B5CB-EF1768B36A33}" type="presParOf" srcId="{E34BFD94-0EAC-40DA-890D-F7D970FFFC5D}" destId="{BA2052F9-754B-4663-9D9B-D7562EAEA4A2}" srcOrd="0" destOrd="0" presId="urn:microsoft.com/office/officeart/2005/8/layout/hierarchy1"/>
    <dgm:cxn modelId="{F7F7DBAD-E992-4B1D-AAD4-D1003675D10A}" type="presParOf" srcId="{E34BFD94-0EAC-40DA-890D-F7D970FFFC5D}" destId="{001A554C-B5A1-434E-BC92-99324B96C914}" srcOrd="1" destOrd="0" presId="urn:microsoft.com/office/officeart/2005/8/layout/hierarchy1"/>
    <dgm:cxn modelId="{03DDC0C8-DFC1-49F0-861C-1C854BD89052}" type="presParOf" srcId="{FD6D97F6-F92F-449B-A450-4C46046D59A7}" destId="{014475CB-3522-4767-965C-34677F04EE6A}" srcOrd="1" destOrd="0" presId="urn:microsoft.com/office/officeart/2005/8/layout/hierarchy1"/>
    <dgm:cxn modelId="{A54A5A21-D866-4F46-874B-69EFEB987A8D}" type="presParOf" srcId="{4BDEF289-FAF2-48ED-B0B9-107232EA2F74}" destId="{B704BA87-FFF2-4BF0-AD49-55C92F745528}" srcOrd="1" destOrd="0" presId="urn:microsoft.com/office/officeart/2005/8/layout/hierarchy1"/>
    <dgm:cxn modelId="{EE517A8E-B6BA-4781-B3AF-DCADC614CE11}" type="presParOf" srcId="{B704BA87-FFF2-4BF0-AD49-55C92F745528}" destId="{1674518E-3278-4B8C-83B6-B255B95CB805}" srcOrd="0" destOrd="0" presId="urn:microsoft.com/office/officeart/2005/8/layout/hierarchy1"/>
    <dgm:cxn modelId="{0633B808-2332-4FD5-8083-AEFCD9DD85AC}" type="presParOf" srcId="{1674518E-3278-4B8C-83B6-B255B95CB805}" destId="{72E27D8A-4684-4A6E-8353-6ADFF20402D4}" srcOrd="0" destOrd="0" presId="urn:microsoft.com/office/officeart/2005/8/layout/hierarchy1"/>
    <dgm:cxn modelId="{4258B5E1-55A4-45F0-8524-A6A00405C32E}" type="presParOf" srcId="{1674518E-3278-4B8C-83B6-B255B95CB805}" destId="{EFE9C255-57B3-4C20-AA34-61FA56155076}" srcOrd="1" destOrd="0" presId="urn:microsoft.com/office/officeart/2005/8/layout/hierarchy1"/>
    <dgm:cxn modelId="{7FC8458F-F761-4483-A03E-B4A3E9162337}" type="presParOf" srcId="{B704BA87-FFF2-4BF0-AD49-55C92F745528}" destId="{8E1D7477-11FA-4B48-A0B8-3009E3E3C64B}" srcOrd="1" destOrd="0" presId="urn:microsoft.com/office/officeart/2005/8/layout/hierarchy1"/>
    <dgm:cxn modelId="{970D319E-4A86-4E22-AE89-2CCCBDA60396}" type="presParOf" srcId="{4BDEF289-FAF2-48ED-B0B9-107232EA2F74}" destId="{41F658EE-AC69-40F1-B891-7D4B0D6BBA78}" srcOrd="2" destOrd="0" presId="urn:microsoft.com/office/officeart/2005/8/layout/hierarchy1"/>
    <dgm:cxn modelId="{70628D15-05F6-4421-8D1A-47758CC458A0}" type="presParOf" srcId="{41F658EE-AC69-40F1-B891-7D4B0D6BBA78}" destId="{19FD3D61-7F62-42CB-BBAC-3C71EE97D0CA}" srcOrd="0" destOrd="0" presId="urn:microsoft.com/office/officeart/2005/8/layout/hierarchy1"/>
    <dgm:cxn modelId="{EB1FABC7-896A-41FA-BAA9-174B830B0E30}" type="presParOf" srcId="{19FD3D61-7F62-42CB-BBAC-3C71EE97D0CA}" destId="{384BC6DF-25A8-430B-9040-9BBE60A027A3}" srcOrd="0" destOrd="0" presId="urn:microsoft.com/office/officeart/2005/8/layout/hierarchy1"/>
    <dgm:cxn modelId="{B9E529E8-0A32-42D8-8D94-433802EFAE3C}" type="presParOf" srcId="{19FD3D61-7F62-42CB-BBAC-3C71EE97D0CA}" destId="{D06EA339-56DC-4C2E-ACCF-42D8F4FFF349}" srcOrd="1" destOrd="0" presId="urn:microsoft.com/office/officeart/2005/8/layout/hierarchy1"/>
    <dgm:cxn modelId="{F3691D92-4F13-41A0-8559-26A8BE5F85CF}" type="presParOf" srcId="{41F658EE-AC69-40F1-B891-7D4B0D6BBA78}" destId="{4FF80E05-F975-4283-B71A-F99A866A41CB}" srcOrd="1" destOrd="0" presId="urn:microsoft.com/office/officeart/2005/8/layout/hierarchy1"/>
    <dgm:cxn modelId="{BFAA848C-46ED-436F-BA28-0954BA8ED711}" type="presParOf" srcId="{4BDEF289-FAF2-48ED-B0B9-107232EA2F74}" destId="{B30724DB-7A1E-4298-B974-3E6F54228B24}" srcOrd="3" destOrd="0" presId="urn:microsoft.com/office/officeart/2005/8/layout/hierarchy1"/>
    <dgm:cxn modelId="{6A1B18AC-7BD9-4173-AC9B-E422E56CA909}" type="presParOf" srcId="{B30724DB-7A1E-4298-B974-3E6F54228B24}" destId="{7834343A-DF13-44C5-A7E2-6987CD293776}" srcOrd="0" destOrd="0" presId="urn:microsoft.com/office/officeart/2005/8/layout/hierarchy1"/>
    <dgm:cxn modelId="{DCAB2B7E-F493-4277-80DA-EFF8808FBA76}" type="presParOf" srcId="{7834343A-DF13-44C5-A7E2-6987CD293776}" destId="{78DD6F8C-9858-4C11-9520-A0E2505C946F}" srcOrd="0" destOrd="0" presId="urn:microsoft.com/office/officeart/2005/8/layout/hierarchy1"/>
    <dgm:cxn modelId="{3A49EFD8-254B-4CAF-9648-796E17936B97}" type="presParOf" srcId="{7834343A-DF13-44C5-A7E2-6987CD293776}" destId="{45A9EFC5-646B-4B95-9170-536DE529BCC9}" srcOrd="1" destOrd="0" presId="urn:microsoft.com/office/officeart/2005/8/layout/hierarchy1"/>
    <dgm:cxn modelId="{B77DCF89-F693-4CA7-BB08-7C5879F03557}" type="presParOf" srcId="{B30724DB-7A1E-4298-B974-3E6F54228B24}" destId="{BD29E337-2217-440C-ADCF-00A74B06859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2052F9-754B-4663-9D9B-D7562EAEA4A2}">
      <dsp:nvSpPr>
        <dsp:cNvPr id="0" name=""/>
        <dsp:cNvSpPr/>
      </dsp:nvSpPr>
      <dsp:spPr>
        <a:xfrm>
          <a:off x="3078" y="1453938"/>
          <a:ext cx="2197737" cy="13955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1A554C-B5A1-434E-BC92-99324B96C914}">
      <dsp:nvSpPr>
        <dsp:cNvPr id="0" name=""/>
        <dsp:cNvSpPr/>
      </dsp:nvSpPr>
      <dsp:spPr>
        <a:xfrm>
          <a:off x="247271" y="1685922"/>
          <a:ext cx="2197737" cy="13955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TW" sz="2900" kern="1200" dirty="0">
              <a:latin typeface="微軟正黑體" panose="020B0604030504040204" pitchFamily="34" charset="-120"/>
              <a:ea typeface="微軟正黑體" panose="020B0604030504040204" pitchFamily="34" charset="-120"/>
            </a:rPr>
            <a:t>特徵選取</a:t>
          </a:r>
          <a:endParaRPr lang="en-US" sz="2900" kern="1200" dirty="0">
            <a:latin typeface="微軟正黑體" panose="020B0604030504040204" pitchFamily="34" charset="-120"/>
            <a:ea typeface="微軟正黑體" panose="020B0604030504040204" pitchFamily="34" charset="-120"/>
          </a:endParaRPr>
        </a:p>
      </dsp:txBody>
      <dsp:txXfrm>
        <a:off x="288146" y="1726797"/>
        <a:ext cx="2115987" cy="1313813"/>
      </dsp:txXfrm>
    </dsp:sp>
    <dsp:sp modelId="{72E27D8A-4684-4A6E-8353-6ADFF20402D4}">
      <dsp:nvSpPr>
        <dsp:cNvPr id="0" name=""/>
        <dsp:cNvSpPr/>
      </dsp:nvSpPr>
      <dsp:spPr>
        <a:xfrm>
          <a:off x="2689201" y="1453938"/>
          <a:ext cx="2197737" cy="13955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E9C255-57B3-4C20-AA34-61FA56155076}">
      <dsp:nvSpPr>
        <dsp:cNvPr id="0" name=""/>
        <dsp:cNvSpPr/>
      </dsp:nvSpPr>
      <dsp:spPr>
        <a:xfrm>
          <a:off x="2933394" y="1685922"/>
          <a:ext cx="2197737" cy="13955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TW" sz="2900" kern="1200" dirty="0">
              <a:latin typeface="微軟正黑體" panose="020B0604030504040204" pitchFamily="34" charset="-120"/>
              <a:ea typeface="微軟正黑體" panose="020B0604030504040204" pitchFamily="34" charset="-120"/>
            </a:rPr>
            <a:t>切分資料</a:t>
          </a:r>
          <a:endParaRPr lang="en-US" sz="2900" kern="1200" dirty="0">
            <a:latin typeface="微軟正黑體" panose="020B0604030504040204" pitchFamily="34" charset="-120"/>
            <a:ea typeface="微軟正黑體" panose="020B0604030504040204" pitchFamily="34" charset="-120"/>
          </a:endParaRPr>
        </a:p>
      </dsp:txBody>
      <dsp:txXfrm>
        <a:off x="2974269" y="1726797"/>
        <a:ext cx="2115987" cy="1313813"/>
      </dsp:txXfrm>
    </dsp:sp>
    <dsp:sp modelId="{384BC6DF-25A8-430B-9040-9BBE60A027A3}">
      <dsp:nvSpPr>
        <dsp:cNvPr id="0" name=""/>
        <dsp:cNvSpPr/>
      </dsp:nvSpPr>
      <dsp:spPr>
        <a:xfrm>
          <a:off x="5375324" y="1453938"/>
          <a:ext cx="2197737" cy="13955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6EA339-56DC-4C2E-ACCF-42D8F4FFF349}">
      <dsp:nvSpPr>
        <dsp:cNvPr id="0" name=""/>
        <dsp:cNvSpPr/>
      </dsp:nvSpPr>
      <dsp:spPr>
        <a:xfrm>
          <a:off x="5619517" y="1685922"/>
          <a:ext cx="2197737" cy="13955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latin typeface="微軟正黑體" panose="020B0604030504040204" pitchFamily="34" charset="-120"/>
              <a:ea typeface="微軟正黑體" panose="020B0604030504040204" pitchFamily="34" charset="-120"/>
            </a:rPr>
            <a:t>MLP</a:t>
          </a:r>
          <a:r>
            <a:rPr lang="zh-TW" sz="2900" kern="1200" dirty="0">
              <a:latin typeface="微軟正黑體" panose="020B0604030504040204" pitchFamily="34" charset="-120"/>
              <a:ea typeface="微軟正黑體" panose="020B0604030504040204" pitchFamily="34" charset="-120"/>
            </a:rPr>
            <a:t>分類器</a:t>
          </a:r>
          <a:endParaRPr lang="en-US" sz="2900" kern="1200" dirty="0">
            <a:latin typeface="微軟正黑體" panose="020B0604030504040204" pitchFamily="34" charset="-120"/>
            <a:ea typeface="微軟正黑體" panose="020B0604030504040204" pitchFamily="34" charset="-120"/>
          </a:endParaRPr>
        </a:p>
      </dsp:txBody>
      <dsp:txXfrm>
        <a:off x="5660392" y="1726797"/>
        <a:ext cx="2115987" cy="1313813"/>
      </dsp:txXfrm>
    </dsp:sp>
    <dsp:sp modelId="{78DD6F8C-9858-4C11-9520-A0E2505C946F}">
      <dsp:nvSpPr>
        <dsp:cNvPr id="0" name=""/>
        <dsp:cNvSpPr/>
      </dsp:nvSpPr>
      <dsp:spPr>
        <a:xfrm>
          <a:off x="8061447" y="1453938"/>
          <a:ext cx="2197737" cy="13955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A9EFC5-646B-4B95-9170-536DE529BCC9}">
      <dsp:nvSpPr>
        <dsp:cNvPr id="0" name=""/>
        <dsp:cNvSpPr/>
      </dsp:nvSpPr>
      <dsp:spPr>
        <a:xfrm>
          <a:off x="8305640" y="1685922"/>
          <a:ext cx="2197737" cy="13955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TW" sz="2900" kern="1200" dirty="0">
              <a:latin typeface="微軟正黑體" panose="020B0604030504040204" pitchFamily="34" charset="-120"/>
              <a:ea typeface="微軟正黑體" panose="020B0604030504040204" pitchFamily="34" charset="-120"/>
            </a:rPr>
            <a:t>評估模型</a:t>
          </a:r>
          <a:endParaRPr lang="en-US" sz="2900" kern="1200" dirty="0">
            <a:latin typeface="微軟正黑體" panose="020B0604030504040204" pitchFamily="34" charset="-120"/>
            <a:ea typeface="微軟正黑體" panose="020B0604030504040204" pitchFamily="34" charset="-120"/>
          </a:endParaRPr>
        </a:p>
      </dsp:txBody>
      <dsp:txXfrm>
        <a:off x="8346515" y="1726797"/>
        <a:ext cx="2115987" cy="13138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軟正黑體" panose="020B0604030504040204" pitchFamily="34" charset="-120"/>
              </a:defRPr>
            </a:lvl1pPr>
          </a:lstStyle>
          <a:p>
            <a:endParaRPr lang="zh-TW" altLang="en-US"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軟正黑體" panose="020B0604030504040204" pitchFamily="34" charset="-120"/>
              </a:defRPr>
            </a:lvl1pPr>
          </a:lstStyle>
          <a:p>
            <a:fld id="{2F5A5025-046F-4080-96F8-FAB29019717F}" type="datetimeFigureOut">
              <a:rPr lang="zh-TW" altLang="en-US" smtClean="0"/>
              <a:pPr/>
              <a:t>2023/5/16</a:t>
            </a:fld>
            <a:endParaRPr lang="zh-TW" altLang="en-US" dirty="0"/>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dirty="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軟正黑體" panose="020B0604030504040204" pitchFamily="34" charset="-120"/>
              </a:defRPr>
            </a:lvl1pPr>
          </a:lstStyle>
          <a:p>
            <a:endParaRPr lang="zh-TW" altLang="en-US" dirty="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軟正黑體" panose="020B0604030504040204" pitchFamily="34" charset="-120"/>
              </a:defRPr>
            </a:lvl1pPr>
          </a:lstStyle>
          <a:p>
            <a:fld id="{0DA5F543-7FD9-4085-A36D-22AF4AA3A74F}" type="slidenum">
              <a:rPr lang="zh-TW" altLang="en-US" smtClean="0"/>
              <a:pPr/>
              <a:t>‹#›</a:t>
            </a:fld>
            <a:endParaRPr lang="zh-TW" altLang="en-US" dirty="0"/>
          </a:p>
        </p:txBody>
      </p:sp>
    </p:spTree>
    <p:extLst>
      <p:ext uri="{BB962C8B-B14F-4D97-AF65-F5344CB8AC3E}">
        <p14:creationId xmlns:p14="http://schemas.microsoft.com/office/powerpoint/2010/main" val="2579420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軟正黑體" panose="020B0604030504040204" pitchFamily="34" charset="-120"/>
        <a:ea typeface="+mn-ea"/>
        <a:cs typeface="+mn-cs"/>
      </a:defRPr>
    </a:lvl1pPr>
    <a:lvl2pPr marL="457200" algn="l" defTabSz="914400" rtl="0" eaLnBrk="1" latinLnBrk="0" hangingPunct="1">
      <a:defRPr sz="1200" kern="1200">
        <a:solidFill>
          <a:schemeClr val="tx1"/>
        </a:solidFill>
        <a:latin typeface="微軟正黑體" panose="020B0604030504040204" pitchFamily="34" charset="-120"/>
        <a:ea typeface="+mn-ea"/>
        <a:cs typeface="+mn-cs"/>
      </a:defRPr>
    </a:lvl2pPr>
    <a:lvl3pPr marL="914400" algn="l" defTabSz="914400" rtl="0" eaLnBrk="1" latinLnBrk="0" hangingPunct="1">
      <a:defRPr sz="1200" kern="1200">
        <a:solidFill>
          <a:schemeClr val="tx1"/>
        </a:solidFill>
        <a:latin typeface="微軟正黑體" panose="020B0604030504040204" pitchFamily="34" charset="-120"/>
        <a:ea typeface="+mn-ea"/>
        <a:cs typeface="+mn-cs"/>
      </a:defRPr>
    </a:lvl3pPr>
    <a:lvl4pPr marL="1371600" algn="l" defTabSz="914400" rtl="0" eaLnBrk="1" latinLnBrk="0" hangingPunct="1">
      <a:defRPr sz="1200" kern="1200">
        <a:solidFill>
          <a:schemeClr val="tx1"/>
        </a:solidFill>
        <a:latin typeface="微軟正黑體" panose="020B0604030504040204" pitchFamily="34" charset="-120"/>
        <a:ea typeface="+mn-ea"/>
        <a:cs typeface="+mn-cs"/>
      </a:defRPr>
    </a:lvl4pPr>
    <a:lvl5pPr marL="1828800" algn="l" defTabSz="914400" rtl="0" eaLnBrk="1" latinLnBrk="0" hangingPunct="1">
      <a:defRPr sz="1200" kern="1200">
        <a:solidFill>
          <a:schemeClr val="tx1"/>
        </a:solidFill>
        <a:latin typeface="微軟正黑體" panose="020B0604030504040204" pitchFamily="34" charset="-12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tackoverflow.com/questions/54181604/error-using-loss-curve-attribute-of-mlpclassifier-in-python"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latin typeface="微軟正黑體" panose="020B0604030504040204" pitchFamily="34" charset="-120"/>
                <a:ea typeface="微軟正黑體" panose="020B0604030504040204" pitchFamily="34" charset="-120"/>
              </a:rPr>
              <a:t>Setosa </a:t>
            </a:r>
            <a:r>
              <a:rPr lang="zh-TW" altLang="en-US" b="0" i="0" dirty="0">
                <a:solidFill>
                  <a:srgbClr val="202124"/>
                </a:solidFill>
                <a:effectLst/>
                <a:latin typeface="微軟正黑體" panose="020B0604030504040204" pitchFamily="34" charset="-120"/>
                <a:ea typeface="微軟正黑體" panose="020B0604030504040204" pitchFamily="34" charset="-120"/>
              </a:rPr>
              <a:t>山鳶尾</a:t>
            </a:r>
            <a:endParaRPr lang="en-US" altLang="zh-TW" b="0" i="0" dirty="0">
              <a:solidFill>
                <a:srgbClr val="202124"/>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Versicolor </a:t>
            </a:r>
            <a:r>
              <a:rPr lang="zh-TW" altLang="en-US" b="0" i="0" dirty="0">
                <a:solidFill>
                  <a:srgbClr val="202124"/>
                </a:solidFill>
                <a:effectLst/>
                <a:latin typeface="微軟正黑體" panose="020B0604030504040204" pitchFamily="34" charset="-120"/>
                <a:ea typeface="微軟正黑體" panose="020B0604030504040204" pitchFamily="34" charset="-120"/>
              </a:rPr>
              <a:t>變色鳶尾</a:t>
            </a:r>
            <a:endParaRPr lang="en-US" altLang="zh-TW" b="0" i="0" dirty="0">
              <a:solidFill>
                <a:srgbClr val="202124"/>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Virginica </a:t>
            </a:r>
            <a:r>
              <a:rPr lang="zh-TW" altLang="en-US" dirty="0">
                <a:latin typeface="微軟正黑體" panose="020B0604030504040204" pitchFamily="34" charset="-120"/>
                <a:ea typeface="微軟正黑體" panose="020B0604030504040204" pitchFamily="34" charset="-120"/>
              </a:rPr>
              <a:t>維吉尼亞鳶尾</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a:t>
            </a:fld>
            <a:endParaRPr lang="zh-TW" altLang="en-US"/>
          </a:p>
        </p:txBody>
      </p:sp>
    </p:spTree>
    <p:extLst>
      <p:ext uri="{BB962C8B-B14F-4D97-AF65-F5344CB8AC3E}">
        <p14:creationId xmlns:p14="http://schemas.microsoft.com/office/powerpoint/2010/main" val="2992501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13</a:t>
            </a:fld>
            <a:endParaRPr lang="zh-TW" altLang="en-US"/>
          </a:p>
        </p:txBody>
      </p:sp>
    </p:spTree>
    <p:extLst>
      <p:ext uri="{BB962C8B-B14F-4D97-AF65-F5344CB8AC3E}">
        <p14:creationId xmlns:p14="http://schemas.microsoft.com/office/powerpoint/2010/main" val="3766808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14</a:t>
            </a:fld>
            <a:endParaRPr lang="zh-TW" altLang="en-US"/>
          </a:p>
        </p:txBody>
      </p:sp>
    </p:spTree>
    <p:extLst>
      <p:ext uri="{BB962C8B-B14F-4D97-AF65-F5344CB8AC3E}">
        <p14:creationId xmlns:p14="http://schemas.microsoft.com/office/powerpoint/2010/main" val="2410681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15</a:t>
            </a:fld>
            <a:endParaRPr lang="zh-TW" altLang="en-US"/>
          </a:p>
        </p:txBody>
      </p:sp>
    </p:spTree>
    <p:extLst>
      <p:ext uri="{BB962C8B-B14F-4D97-AF65-F5344CB8AC3E}">
        <p14:creationId xmlns:p14="http://schemas.microsoft.com/office/powerpoint/2010/main" val="919750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16</a:t>
            </a:fld>
            <a:endParaRPr lang="zh-TW" altLang="en-US"/>
          </a:p>
        </p:txBody>
      </p:sp>
    </p:spTree>
    <p:extLst>
      <p:ext uri="{BB962C8B-B14F-4D97-AF65-F5344CB8AC3E}">
        <p14:creationId xmlns:p14="http://schemas.microsoft.com/office/powerpoint/2010/main" val="3247914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17</a:t>
            </a:fld>
            <a:endParaRPr lang="zh-TW" altLang="en-US"/>
          </a:p>
        </p:txBody>
      </p:sp>
    </p:spTree>
    <p:extLst>
      <p:ext uri="{BB962C8B-B14F-4D97-AF65-F5344CB8AC3E}">
        <p14:creationId xmlns:p14="http://schemas.microsoft.com/office/powerpoint/2010/main" val="1636935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18</a:t>
            </a:fld>
            <a:endParaRPr lang="zh-TW" altLang="en-US"/>
          </a:p>
        </p:txBody>
      </p:sp>
    </p:spTree>
    <p:extLst>
      <p:ext uri="{BB962C8B-B14F-4D97-AF65-F5344CB8AC3E}">
        <p14:creationId xmlns:p14="http://schemas.microsoft.com/office/powerpoint/2010/main" val="396064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error using loss_curve_ attribute of MLPClassifier in python</a:t>
            </a:r>
            <a:endParaRPr lang="en-US" altLang="zh-TW" sz="1200" b="1" i="0" dirty="0">
              <a:solidFill>
                <a:srgbClr val="232629"/>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微軟正黑體" panose="020B0604030504040204" pitchFamily="34" charset="-120"/>
                <a:ea typeface="微軟正黑體" panose="020B0604030504040204" pitchFamily="34" charset="-120"/>
              </a:rPr>
              <a:t>https://stackoverflow.com/questions/54181604/error-using-loss-curve-attribute-of-mlpclassifier-in-python</a:t>
            </a: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19</a:t>
            </a:fld>
            <a:endParaRPr lang="zh-TW" altLang="en-US"/>
          </a:p>
        </p:txBody>
      </p:sp>
    </p:spTree>
    <p:extLst>
      <p:ext uri="{BB962C8B-B14F-4D97-AF65-F5344CB8AC3E}">
        <p14:creationId xmlns:p14="http://schemas.microsoft.com/office/powerpoint/2010/main" val="1946297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20</a:t>
            </a:fld>
            <a:endParaRPr lang="zh-TW" altLang="en-US"/>
          </a:p>
        </p:txBody>
      </p:sp>
    </p:spTree>
    <p:extLst>
      <p:ext uri="{BB962C8B-B14F-4D97-AF65-F5344CB8AC3E}">
        <p14:creationId xmlns:p14="http://schemas.microsoft.com/office/powerpoint/2010/main" val="4272971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21</a:t>
            </a:fld>
            <a:endParaRPr lang="zh-TW" altLang="en-US"/>
          </a:p>
        </p:txBody>
      </p:sp>
    </p:spTree>
    <p:extLst>
      <p:ext uri="{BB962C8B-B14F-4D97-AF65-F5344CB8AC3E}">
        <p14:creationId xmlns:p14="http://schemas.microsoft.com/office/powerpoint/2010/main" val="3599308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22</a:t>
            </a:fld>
            <a:endParaRPr lang="zh-TW" altLang="en-US"/>
          </a:p>
        </p:txBody>
      </p:sp>
    </p:spTree>
    <p:extLst>
      <p:ext uri="{BB962C8B-B14F-4D97-AF65-F5344CB8AC3E}">
        <p14:creationId xmlns:p14="http://schemas.microsoft.com/office/powerpoint/2010/main" val="1837782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Assignment #2</a:t>
            </a:r>
            <a:r>
              <a:rPr lang="zh-TW" altLang="en-US" dirty="0"/>
              <a:t> 作業要求</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pPr/>
              <a:t>2</a:t>
            </a:fld>
            <a:endParaRPr lang="zh-TW" altLang="en-US" dirty="0"/>
          </a:p>
        </p:txBody>
      </p:sp>
    </p:spTree>
    <p:extLst>
      <p:ext uri="{BB962C8B-B14F-4D97-AF65-F5344CB8AC3E}">
        <p14:creationId xmlns:p14="http://schemas.microsoft.com/office/powerpoint/2010/main" val="3820470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23</a:t>
            </a:fld>
            <a:endParaRPr lang="zh-TW" altLang="en-US"/>
          </a:p>
        </p:txBody>
      </p:sp>
    </p:spTree>
    <p:extLst>
      <p:ext uri="{BB962C8B-B14F-4D97-AF65-F5344CB8AC3E}">
        <p14:creationId xmlns:p14="http://schemas.microsoft.com/office/powerpoint/2010/main" val="2655801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24</a:t>
            </a:fld>
            <a:endParaRPr lang="zh-TW" altLang="en-US"/>
          </a:p>
        </p:txBody>
      </p:sp>
    </p:spTree>
    <p:extLst>
      <p:ext uri="{BB962C8B-B14F-4D97-AF65-F5344CB8AC3E}">
        <p14:creationId xmlns:p14="http://schemas.microsoft.com/office/powerpoint/2010/main" val="3808200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25</a:t>
            </a:fld>
            <a:endParaRPr lang="zh-TW" altLang="en-US"/>
          </a:p>
        </p:txBody>
      </p:sp>
    </p:spTree>
    <p:extLst>
      <p:ext uri="{BB962C8B-B14F-4D97-AF65-F5344CB8AC3E}">
        <p14:creationId xmlns:p14="http://schemas.microsoft.com/office/powerpoint/2010/main" val="941056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27</a:t>
            </a:fld>
            <a:endParaRPr lang="zh-TW" altLang="en-US"/>
          </a:p>
        </p:txBody>
      </p:sp>
    </p:spTree>
    <p:extLst>
      <p:ext uri="{BB962C8B-B14F-4D97-AF65-F5344CB8AC3E}">
        <p14:creationId xmlns:p14="http://schemas.microsoft.com/office/powerpoint/2010/main" val="3010735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28</a:t>
            </a:fld>
            <a:endParaRPr lang="zh-TW" altLang="en-US"/>
          </a:p>
        </p:txBody>
      </p:sp>
    </p:spTree>
    <p:extLst>
      <p:ext uri="{BB962C8B-B14F-4D97-AF65-F5344CB8AC3E}">
        <p14:creationId xmlns:p14="http://schemas.microsoft.com/office/powerpoint/2010/main" val="2255254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29</a:t>
            </a:fld>
            <a:endParaRPr lang="zh-TW" altLang="en-US"/>
          </a:p>
        </p:txBody>
      </p:sp>
    </p:spTree>
    <p:extLst>
      <p:ext uri="{BB962C8B-B14F-4D97-AF65-F5344CB8AC3E}">
        <p14:creationId xmlns:p14="http://schemas.microsoft.com/office/powerpoint/2010/main" val="23261384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30</a:t>
            </a:fld>
            <a:endParaRPr lang="zh-TW" altLang="en-US"/>
          </a:p>
        </p:txBody>
      </p:sp>
    </p:spTree>
    <p:extLst>
      <p:ext uri="{BB962C8B-B14F-4D97-AF65-F5344CB8AC3E}">
        <p14:creationId xmlns:p14="http://schemas.microsoft.com/office/powerpoint/2010/main" val="20780717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31</a:t>
            </a:fld>
            <a:endParaRPr lang="zh-TW" altLang="en-US"/>
          </a:p>
        </p:txBody>
      </p:sp>
    </p:spTree>
    <p:extLst>
      <p:ext uri="{BB962C8B-B14F-4D97-AF65-F5344CB8AC3E}">
        <p14:creationId xmlns:p14="http://schemas.microsoft.com/office/powerpoint/2010/main" val="16351748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32</a:t>
            </a:fld>
            <a:endParaRPr lang="zh-TW" altLang="en-US"/>
          </a:p>
        </p:txBody>
      </p:sp>
    </p:spTree>
    <p:extLst>
      <p:ext uri="{BB962C8B-B14F-4D97-AF65-F5344CB8AC3E}">
        <p14:creationId xmlns:p14="http://schemas.microsoft.com/office/powerpoint/2010/main" val="2834343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微軟正黑體" panose="020B0604030504040204" pitchFamily="34" charset="-120"/>
                <a:ea typeface="微軟正黑體" panose="020B0604030504040204" pitchFamily="34" charset="-120"/>
              </a:rPr>
              <a:t>Reference</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心理學和機器學習中的 </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Accuracy</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Precision</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Recall Rate </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和 </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Confusion Matrix</a:t>
            </a:r>
            <a:br>
              <a:rPr lang="en-US" altLang="zh-TW" dirty="0">
                <a:solidFill>
                  <a:srgbClr val="FFC000"/>
                </a:solidFill>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https://chingtien.medium.com/%E5%BF%83%E7%90%86%E5%AD%B8%E5%92%8C%E6%A9%9F%E5%99%A8%E5%AD%B8%E7%BF%92%E4%B8%AD%E7%9A%84-accuracy-precision-recall-rate-%E5%92%8C-confusion-matrix-529d18abc3a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latin typeface="微軟正黑體" panose="020B0604030504040204" pitchFamily="34" charset="-120"/>
                <a:ea typeface="微軟正黑體" panose="020B0604030504040204" pitchFamily="34" charset="-120"/>
              </a:rPr>
              <a:t>如何辨別機器學習模型的好壞？秒懂</a:t>
            </a:r>
            <a:r>
              <a:rPr lang="en-US" altLang="zh-TW" dirty="0">
                <a:latin typeface="微軟正黑體" panose="020B0604030504040204" pitchFamily="34" charset="-120"/>
                <a:ea typeface="微軟正黑體" panose="020B0604030504040204" pitchFamily="34" charset="-120"/>
              </a:rPr>
              <a:t>Confusion Matrix</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https://ycc.idv.tw/confusion-matrix.html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latin typeface="微軟正黑體" panose="020B0604030504040204" pitchFamily="34" charset="-120"/>
                <a:ea typeface="微軟正黑體" panose="020B0604030504040204" pitchFamily="34" charset="-120"/>
              </a:rPr>
              <a:t>多分類問題的模型評估指標</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https://1fly2sky.wordpress.com/2017/12/21/%E5%A4%9A%E5%88%86%E9%A1%9E%E5%95%8F%E9%A1%8C%E7%9A%84%E6%A8%A1%E5%9E%8B%E8%A9%95%E4%BC%B0%E6%8C%87%E6%A8%99/</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dirty="0">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dirty="0">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33</a:t>
            </a:fld>
            <a:endParaRPr lang="zh-TW" altLang="en-US"/>
          </a:p>
        </p:txBody>
      </p:sp>
    </p:spTree>
    <p:extLst>
      <p:ext uri="{BB962C8B-B14F-4D97-AF65-F5344CB8AC3E}">
        <p14:creationId xmlns:p14="http://schemas.microsoft.com/office/powerpoint/2010/main" val="3612539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Assignment #2</a:t>
            </a:r>
            <a:r>
              <a:rPr lang="zh-TW" altLang="en-US" dirty="0"/>
              <a:t> 作業內容</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pPr/>
              <a:t>3</a:t>
            </a:fld>
            <a:endParaRPr lang="zh-TW" altLang="en-US" dirty="0"/>
          </a:p>
        </p:txBody>
      </p:sp>
    </p:spTree>
    <p:extLst>
      <p:ext uri="{BB962C8B-B14F-4D97-AF65-F5344CB8AC3E}">
        <p14:creationId xmlns:p14="http://schemas.microsoft.com/office/powerpoint/2010/main" val="37700332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34</a:t>
            </a:fld>
            <a:endParaRPr lang="zh-TW" altLang="en-US"/>
          </a:p>
        </p:txBody>
      </p:sp>
    </p:spTree>
    <p:extLst>
      <p:ext uri="{BB962C8B-B14F-4D97-AF65-F5344CB8AC3E}">
        <p14:creationId xmlns:p14="http://schemas.microsoft.com/office/powerpoint/2010/main" val="5904627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35</a:t>
            </a:fld>
            <a:endParaRPr lang="zh-TW" altLang="en-US"/>
          </a:p>
        </p:txBody>
      </p:sp>
    </p:spTree>
    <p:extLst>
      <p:ext uri="{BB962C8B-B14F-4D97-AF65-F5344CB8AC3E}">
        <p14:creationId xmlns:p14="http://schemas.microsoft.com/office/powerpoint/2010/main" val="29163770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36</a:t>
            </a:fld>
            <a:endParaRPr lang="zh-TW" altLang="en-US"/>
          </a:p>
        </p:txBody>
      </p:sp>
    </p:spTree>
    <p:extLst>
      <p:ext uri="{BB962C8B-B14F-4D97-AF65-F5344CB8AC3E}">
        <p14:creationId xmlns:p14="http://schemas.microsoft.com/office/powerpoint/2010/main" val="32478727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37</a:t>
            </a:fld>
            <a:endParaRPr lang="zh-TW" altLang="en-US"/>
          </a:p>
        </p:txBody>
      </p:sp>
    </p:spTree>
    <p:extLst>
      <p:ext uri="{BB962C8B-B14F-4D97-AF65-F5344CB8AC3E}">
        <p14:creationId xmlns:p14="http://schemas.microsoft.com/office/powerpoint/2010/main" val="22663176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38</a:t>
            </a:fld>
            <a:endParaRPr lang="zh-TW" altLang="en-US"/>
          </a:p>
        </p:txBody>
      </p:sp>
    </p:spTree>
    <p:extLst>
      <p:ext uri="{BB962C8B-B14F-4D97-AF65-F5344CB8AC3E}">
        <p14:creationId xmlns:p14="http://schemas.microsoft.com/office/powerpoint/2010/main" val="29746314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39</a:t>
            </a:fld>
            <a:endParaRPr lang="zh-TW" altLang="en-US"/>
          </a:p>
        </p:txBody>
      </p:sp>
    </p:spTree>
    <p:extLst>
      <p:ext uri="{BB962C8B-B14F-4D97-AF65-F5344CB8AC3E}">
        <p14:creationId xmlns:p14="http://schemas.microsoft.com/office/powerpoint/2010/main" val="18196225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40</a:t>
            </a:fld>
            <a:endParaRPr lang="zh-TW" altLang="en-US"/>
          </a:p>
        </p:txBody>
      </p:sp>
    </p:spTree>
    <p:extLst>
      <p:ext uri="{BB962C8B-B14F-4D97-AF65-F5344CB8AC3E}">
        <p14:creationId xmlns:p14="http://schemas.microsoft.com/office/powerpoint/2010/main" val="28959785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41</a:t>
            </a:fld>
            <a:endParaRPr lang="zh-TW" altLang="en-US"/>
          </a:p>
        </p:txBody>
      </p:sp>
    </p:spTree>
    <p:extLst>
      <p:ext uri="{BB962C8B-B14F-4D97-AF65-F5344CB8AC3E}">
        <p14:creationId xmlns:p14="http://schemas.microsoft.com/office/powerpoint/2010/main" val="7980027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a:solidFill>
                  <a:srgbClr val="303233"/>
                </a:solidFill>
                <a:effectLst/>
              </a:rPr>
              <a:t>精確</a:t>
            </a:r>
            <a:r>
              <a:rPr lang="zh-TW" altLang="en-US" b="0" i="0" dirty="0">
                <a:solidFill>
                  <a:srgbClr val="303233"/>
                </a:solidFill>
                <a:effectLst/>
              </a:rPr>
              <a:t>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42</a:t>
            </a:fld>
            <a:endParaRPr lang="zh-TW" altLang="en-US"/>
          </a:p>
        </p:txBody>
      </p:sp>
    </p:spTree>
    <p:extLst>
      <p:ext uri="{BB962C8B-B14F-4D97-AF65-F5344CB8AC3E}">
        <p14:creationId xmlns:p14="http://schemas.microsoft.com/office/powerpoint/2010/main" val="42125775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43</a:t>
            </a:fld>
            <a:endParaRPr lang="zh-TW" altLang="en-US"/>
          </a:p>
        </p:txBody>
      </p:sp>
    </p:spTree>
    <p:extLst>
      <p:ext uri="{BB962C8B-B14F-4D97-AF65-F5344CB8AC3E}">
        <p14:creationId xmlns:p14="http://schemas.microsoft.com/office/powerpoint/2010/main" val="3720860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latin typeface="微軟正黑體" panose="020B0604030504040204" pitchFamily="34" charset="-120"/>
                <a:ea typeface="微軟正黑體" panose="020B0604030504040204" pitchFamily="34" charset="-120"/>
              </a:rPr>
              <a:t>特徵選取於“越不具有代表性”之二維特徵變量使用</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a:t>
            </a:fld>
            <a:endParaRPr lang="zh-TW" altLang="en-US"/>
          </a:p>
        </p:txBody>
      </p:sp>
    </p:spTree>
    <p:extLst>
      <p:ext uri="{BB962C8B-B14F-4D97-AF65-F5344CB8AC3E}">
        <p14:creationId xmlns:p14="http://schemas.microsoft.com/office/powerpoint/2010/main" val="22219002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45</a:t>
            </a:fld>
            <a:endParaRPr lang="zh-TW" altLang="en-US"/>
          </a:p>
        </p:txBody>
      </p:sp>
    </p:spTree>
    <p:extLst>
      <p:ext uri="{BB962C8B-B14F-4D97-AF65-F5344CB8AC3E}">
        <p14:creationId xmlns:p14="http://schemas.microsoft.com/office/powerpoint/2010/main" val="1109152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303233"/>
                </a:solidFill>
                <a:effectLst/>
                <a:latin typeface="微軟正黑體" panose="020B0604030504040204" pitchFamily="34" charset="-120"/>
                <a:ea typeface="微軟正黑體" panose="020B0604030504040204" pitchFamily="34" charset="-120"/>
              </a:rPr>
              <a:t>關聯分析</a:t>
            </a:r>
          </a:p>
          <a:p>
            <a:r>
              <a:rPr lang="zh-TW" altLang="en-US" b="0" i="0" dirty="0">
                <a:solidFill>
                  <a:srgbClr val="303233"/>
                </a:solidFill>
                <a:effectLst/>
                <a:latin typeface="微軟正黑體" panose="020B0604030504040204" pitchFamily="34" charset="-120"/>
                <a:ea typeface="微軟正黑體" panose="020B0604030504040204" pitchFamily="34" charset="-120"/>
              </a:rPr>
              <a:t>數字越大代表關聯程度正相關越高。相反的當負的程度很高我們可以解釋這兩個特徵之間是有很高的負關聯性。</a:t>
            </a:r>
            <a:endParaRPr lang="en-US" altLang="zh-TW" b="0" i="0" dirty="0">
              <a:solidFill>
                <a:srgbClr val="303233"/>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花瓣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後兩個</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的重要程度比花萼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前兩個</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來的重要太多了。</a:t>
            </a:r>
            <a:endParaRPr lang="en-US" altLang="zh-TW"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5</a:t>
            </a:fld>
            <a:endParaRPr lang="zh-TW" altLang="en-US"/>
          </a:p>
        </p:txBody>
      </p:sp>
    </p:spTree>
    <p:extLst>
      <p:ext uri="{BB962C8B-B14F-4D97-AF65-F5344CB8AC3E}">
        <p14:creationId xmlns:p14="http://schemas.microsoft.com/office/powerpoint/2010/main" val="2909749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8</a:t>
            </a:fld>
            <a:endParaRPr lang="zh-TW" altLang="en-US"/>
          </a:p>
        </p:txBody>
      </p:sp>
    </p:spTree>
    <p:extLst>
      <p:ext uri="{BB962C8B-B14F-4D97-AF65-F5344CB8AC3E}">
        <p14:creationId xmlns:p14="http://schemas.microsoft.com/office/powerpoint/2010/main" val="3347550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9</a:t>
            </a:fld>
            <a:endParaRPr lang="zh-TW" altLang="en-US"/>
          </a:p>
        </p:txBody>
      </p:sp>
    </p:spTree>
    <p:extLst>
      <p:ext uri="{BB962C8B-B14F-4D97-AF65-F5344CB8AC3E}">
        <p14:creationId xmlns:p14="http://schemas.microsoft.com/office/powerpoint/2010/main" val="1036424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10</a:t>
            </a:fld>
            <a:endParaRPr lang="zh-TW" altLang="en-US"/>
          </a:p>
        </p:txBody>
      </p:sp>
    </p:spTree>
    <p:extLst>
      <p:ext uri="{BB962C8B-B14F-4D97-AF65-F5344CB8AC3E}">
        <p14:creationId xmlns:p14="http://schemas.microsoft.com/office/powerpoint/2010/main" val="4214161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rgbClr val="000000"/>
                </a:solidFill>
                <a:effectLst/>
                <a:latin typeface="微軟正黑體" panose="020B0604030504040204" pitchFamily="34" charset="-120"/>
                <a:ea typeface="微軟正黑體" panose="020B0604030504040204" pitchFamily="34" charset="-120"/>
              </a:rPr>
              <a:t>learning_rate :{'constant'</a:t>
            </a:r>
            <a:r>
              <a:rPr lang="zh-TW" altLang="en-US" b="0" dirty="0">
                <a:solidFill>
                  <a:srgbClr val="000000"/>
                </a:solidFill>
                <a:effectLst/>
                <a:latin typeface="微軟正黑體" panose="020B0604030504040204" pitchFamily="34" charset="-120"/>
                <a:ea typeface="微軟正黑體" panose="020B0604030504040204" pitchFamily="34" charset="-120"/>
              </a:rPr>
              <a:t>，</a:t>
            </a:r>
            <a:r>
              <a:rPr lang="en-US" altLang="zh-TW" b="0" dirty="0">
                <a:solidFill>
                  <a:srgbClr val="000000"/>
                </a:solidFill>
                <a:effectLst/>
                <a:latin typeface="微軟正黑體" panose="020B0604030504040204" pitchFamily="34" charset="-120"/>
                <a:ea typeface="微軟正黑體" panose="020B0604030504040204" pitchFamily="34" charset="-120"/>
              </a:rPr>
              <a:t>'invscaling', 'adaptive‘}</a:t>
            </a:r>
            <a:r>
              <a:rPr lang="zh-TW" altLang="en-US" b="0" dirty="0">
                <a:solidFill>
                  <a:srgbClr val="000000"/>
                </a:solidFill>
                <a:effectLst/>
                <a:latin typeface="微軟正黑體" panose="020B0604030504040204" pitchFamily="34" charset="-120"/>
                <a:ea typeface="微軟正黑體" panose="020B0604030504040204" pitchFamily="34" charset="-120"/>
              </a:rPr>
              <a:t>，默認</a:t>
            </a:r>
            <a:r>
              <a:rPr lang="en-US" altLang="zh-TW" b="0" dirty="0">
                <a:solidFill>
                  <a:srgbClr val="000000"/>
                </a:solidFill>
                <a:effectLst/>
                <a:latin typeface="微軟正黑體" panose="020B0604030504040204" pitchFamily="34" charset="-120"/>
                <a:ea typeface="微軟正黑體" panose="020B0604030504040204" pitchFamily="34" charset="-120"/>
              </a:rPr>
              <a:t>'constant'</a:t>
            </a:r>
            <a:r>
              <a:rPr lang="zh-TW" altLang="en-US" b="0" dirty="0">
                <a:solidFill>
                  <a:srgbClr val="000000"/>
                </a:solidFill>
                <a:effectLst/>
                <a:latin typeface="微軟正黑體" panose="020B0604030504040204" pitchFamily="34" charset="-120"/>
                <a:ea typeface="微軟正黑體" panose="020B0604030504040204" pitchFamily="34" charset="-120"/>
              </a:rPr>
              <a:t>，用於權重更新，只有當</a:t>
            </a:r>
            <a:r>
              <a:rPr lang="en-US" altLang="zh-TW" b="0" dirty="0">
                <a:solidFill>
                  <a:srgbClr val="000000"/>
                </a:solidFill>
                <a:effectLst/>
                <a:latin typeface="微軟正黑體" panose="020B0604030504040204" pitchFamily="34" charset="-120"/>
                <a:ea typeface="微軟正黑體" panose="020B0604030504040204" pitchFamily="34" charset="-120"/>
              </a:rPr>
              <a:t>solver</a:t>
            </a:r>
            <a:r>
              <a:rPr lang="zh-TW" altLang="en-US" b="0" dirty="0">
                <a:solidFill>
                  <a:srgbClr val="000000"/>
                </a:solidFill>
                <a:effectLst/>
                <a:latin typeface="微軟正黑體" panose="020B0604030504040204" pitchFamily="34" charset="-120"/>
                <a:ea typeface="微軟正黑體" panose="020B0604030504040204" pitchFamily="34" charset="-120"/>
              </a:rPr>
              <a:t>為</a:t>
            </a:r>
            <a:r>
              <a:rPr lang="en-US" altLang="zh-TW" b="0" dirty="0">
                <a:solidFill>
                  <a:srgbClr val="000000"/>
                </a:solidFill>
                <a:effectLst/>
                <a:latin typeface="微軟正黑體" panose="020B0604030504040204" pitchFamily="34" charset="-120"/>
                <a:ea typeface="微軟正黑體" panose="020B0604030504040204" pitchFamily="34" charset="-120"/>
              </a:rPr>
              <a:t>'sgd’</a:t>
            </a:r>
            <a:r>
              <a:rPr lang="zh-TW" altLang="en-US" b="0" dirty="0">
                <a:solidFill>
                  <a:srgbClr val="000000"/>
                </a:solidFill>
                <a:effectLst/>
                <a:latin typeface="微軟正黑體" panose="020B0604030504040204" pitchFamily="34" charset="-120"/>
                <a:ea typeface="微軟正黑體" panose="020B0604030504040204" pitchFamily="34" charset="-120"/>
              </a:rPr>
              <a:t>時使用</a:t>
            </a:r>
            <a:endParaRPr lang="en-US" altLang="zh-TW" b="0" dirty="0">
              <a:solidFill>
                <a:srgbClr val="000000"/>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微軟正黑體" panose="020B0604030504040204" pitchFamily="34" charset="-120"/>
                <a:ea typeface="微軟正黑體" panose="020B0604030504040204" pitchFamily="34" charset="-120"/>
              </a:rPr>
              <a:t>learning_rate_int :double,</a:t>
            </a:r>
            <a:r>
              <a:rPr lang="zh-TW" altLang="en-US" dirty="0">
                <a:latin typeface="微軟正黑體" panose="020B0604030504040204" pitchFamily="34" charset="-120"/>
                <a:ea typeface="微軟正黑體" panose="020B0604030504040204" pitchFamily="34" charset="-120"/>
              </a:rPr>
              <a:t>可選，默認</a:t>
            </a:r>
            <a:r>
              <a:rPr lang="en-US" altLang="zh-TW" dirty="0">
                <a:latin typeface="微軟正黑體" panose="020B0604030504040204" pitchFamily="34" charset="-120"/>
                <a:ea typeface="微軟正黑體" panose="020B0604030504040204" pitchFamily="34" charset="-120"/>
              </a:rPr>
              <a:t>0.001</a:t>
            </a:r>
            <a:r>
              <a:rPr lang="zh-TW" altLang="en-US" dirty="0">
                <a:latin typeface="微軟正黑體" panose="020B0604030504040204" pitchFamily="34" charset="-120"/>
                <a:ea typeface="微軟正黑體" panose="020B0604030504040204" pitchFamily="34" charset="-120"/>
              </a:rPr>
              <a:t>，初始學習率，控制更新權重的補償，只有當</a:t>
            </a:r>
            <a:r>
              <a:rPr lang="en-US" altLang="zh-TW" dirty="0">
                <a:latin typeface="微軟正黑體" panose="020B0604030504040204" pitchFamily="34" charset="-120"/>
                <a:ea typeface="微軟正黑體" panose="020B0604030504040204" pitchFamily="34" charset="-120"/>
              </a:rPr>
              <a:t>solver='sgd' </a:t>
            </a:r>
            <a:r>
              <a:rPr lang="zh-TW" altLang="en-US" dirty="0">
                <a:latin typeface="微軟正黑體" panose="020B0604030504040204" pitchFamily="34" charset="-120"/>
                <a:ea typeface="微軟正黑體" panose="020B0604030504040204" pitchFamily="34" charset="-120"/>
              </a:rPr>
              <a:t>或</a:t>
            </a:r>
            <a:r>
              <a:rPr lang="en-US" altLang="zh-TW" dirty="0">
                <a:latin typeface="微軟正黑體" panose="020B0604030504040204" pitchFamily="34" charset="-120"/>
                <a:ea typeface="微軟正黑體" panose="020B0604030504040204" pitchFamily="34" charset="-120"/>
              </a:rPr>
              <a:t>'adam'</a:t>
            </a:r>
            <a:r>
              <a:rPr lang="zh-TW" altLang="en-US" dirty="0">
                <a:latin typeface="微軟正黑體" panose="020B0604030504040204" pitchFamily="34" charset="-120"/>
                <a:ea typeface="微軟正黑體" panose="020B0604030504040204" pitchFamily="34" charset="-120"/>
              </a:rPr>
              <a:t>時使用。</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12</a:t>
            </a:fld>
            <a:endParaRPr lang="zh-TW" altLang="en-US"/>
          </a:p>
        </p:txBody>
      </p:sp>
    </p:spTree>
    <p:extLst>
      <p:ext uri="{BB962C8B-B14F-4D97-AF65-F5344CB8AC3E}">
        <p14:creationId xmlns:p14="http://schemas.microsoft.com/office/powerpoint/2010/main" val="887017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3C4A8D7A-5CED-4CE1-B2E3-90F56D41D2E4}" type="datetime1">
              <a:rPr lang="en-US" altLang="zh-TW" smtClean="0"/>
              <a:t>5/16/2023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Tree>
    <p:extLst>
      <p:ext uri="{BB962C8B-B14F-4D97-AF65-F5344CB8AC3E}">
        <p14:creationId xmlns:p14="http://schemas.microsoft.com/office/powerpoint/2010/main" val="111337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6026865A-490E-4FAC-AB25-479CACD709B1}" type="datetime1">
              <a:rPr lang="en-US" altLang="zh-TW" smtClean="0"/>
              <a:t>5/16/2023</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43482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6B0A263B-35AC-4422-B2D0-6AC1295C3ED5}" type="datetime1">
              <a:rPr lang="en-US" altLang="zh-TW" smtClean="0"/>
              <a:t>5/16/2023</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73834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0F869F-2D60-41B4-90C4-25CF57520260}" type="datetime1">
              <a:rPr lang="en-US" altLang="zh-TW" smtClean="0"/>
              <a:t>5/16/2023</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51219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3105E0BF-9C8D-497C-9FE0-4326C55FC7C1}" type="datetime1">
              <a:rPr lang="en-US" altLang="zh-TW" smtClean="0"/>
              <a:t>5/16/2023</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707585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9E58068B-202B-4A1E-A304-184F29A229B0}" type="datetime1">
              <a:rPr lang="en-US" altLang="zh-TW" smtClean="0"/>
              <a:t>5/16/2023</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98453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82169008-1CB2-4C5B-9E9A-64FB15BDFD16}" type="datetime1">
              <a:rPr lang="en-US" altLang="zh-TW" smtClean="0"/>
              <a:t>5/16/2023</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066217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5049CBB8-CCCC-4995-8BCD-BE86F252E1BA}" type="datetime1">
              <a:rPr lang="en-US" altLang="zh-TW" smtClean="0"/>
              <a:t>5/16/2023</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95371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B677F64E-E93E-4D32-B4A2-DD161852FBC7}" type="datetime1">
              <a:rPr lang="en-US" altLang="zh-TW" smtClean="0"/>
              <a:t>5/16/2023</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46221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D2CA27E3-DB8A-41F9-B47F-F386F95C8434}" type="datetime1">
              <a:rPr lang="en-US" altLang="zh-TW" smtClean="0"/>
              <a:t>5/16/2023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10222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34BE2901-667D-4FD9-AC82-9EF383E0340F}" type="datetime1">
              <a:rPr lang="en-US" altLang="zh-TW" smtClean="0"/>
              <a:t>5/16/2023</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43203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軟正黑體" panose="020B0604030504040204" pitchFamily="34" charset="-120"/>
              </a:defRPr>
            </a:lvl1pPr>
          </a:lstStyle>
          <a:p>
            <a:fld id="{D8D3D93C-302E-4A32-8704-9128C12DAF9F}" type="datetime1">
              <a:rPr lang="en-US" altLang="zh-TW" smtClean="0"/>
              <a:t>5/16/2023</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軟正黑體" panose="020B0604030504040204" pitchFamily="34" charset="-120"/>
              </a:defRPr>
            </a:lvl1p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軟正黑體" panose="020B0604030504040204" pitchFamily="34" charset="-120"/>
              </a:defRPr>
            </a:lvl1pPr>
          </a:lstStyle>
          <a:p>
            <a:fld id="{B2DC25EE-239B-4C5F-AAD1-255A7D5F1EE2}" type="slidenum">
              <a:rPr lang="en-US" smtClean="0"/>
              <a:pPr/>
              <a:t>‹#›</a:t>
            </a:fld>
            <a:endParaRPr lang="en-US" dirty="0"/>
          </a:p>
        </p:txBody>
      </p:sp>
    </p:spTree>
    <p:extLst>
      <p:ext uri="{BB962C8B-B14F-4D97-AF65-F5344CB8AC3E}">
        <p14:creationId xmlns:p14="http://schemas.microsoft.com/office/powerpoint/2010/main" val="394070891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hf hdr="0" dt="0"/>
  <p:txStyles>
    <p:titleStyle>
      <a:lvl1pPr algn="l" defTabSz="914400" rtl="0" eaLnBrk="1" latinLnBrk="0" hangingPunct="1">
        <a:lnSpc>
          <a:spcPct val="90000"/>
        </a:lnSpc>
        <a:spcBef>
          <a:spcPct val="0"/>
        </a:spcBef>
        <a:buNone/>
        <a:defRPr sz="4000" b="1" kern="1200">
          <a:solidFill>
            <a:schemeClr val="tx1"/>
          </a:solidFill>
          <a:latin typeface="微軟正黑體" panose="020B0604030504040204" pitchFamily="34" charset="-120"/>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stackoverflow.com/questions/54181604/error-using-loss-curve-attribute-of-mlpclassifier-in-python" TargetMode="Externa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hyperlink" Target="https://zhuanlan.zhihu.com/p/46934912"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hyperlink" Target="https://scikit-learn.org/stable/modules/generated/sklearn.neural_network.MLPClassifier.html" TargetMode="External"/><Relationship Id="rId4" Type="http://schemas.openxmlformats.org/officeDocument/2006/relationships/hyperlink" Target="https://blog.csdn.net/weixin_44491423/article/details/116711606"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pic>
        <p:nvPicPr>
          <p:cNvPr id="4" name="Picture 3" descr="天空中雲彩的低視角視圖">
            <a:extLst>
              <a:ext uri="{FF2B5EF4-FFF2-40B4-BE49-F238E27FC236}">
                <a16:creationId xmlns:a16="http://schemas.microsoft.com/office/drawing/2014/main" id="{8F01AD57-13E4-1BDC-AA26-C4FA2654B9ED}"/>
              </a:ext>
            </a:extLst>
          </p:cNvPr>
          <p:cNvPicPr>
            <a:picLocks noChangeAspect="1"/>
          </p:cNvPicPr>
          <p:nvPr/>
        </p:nvPicPr>
        <p:blipFill rotWithShape="1">
          <a:blip r:embed="rId3"/>
          <a:srcRect l="7663" r="7964" b="-1"/>
          <a:stretch/>
        </p:blipFill>
        <p:spPr>
          <a:xfrm>
            <a:off x="20" y="10"/>
            <a:ext cx="8668492" cy="6857990"/>
          </a:xfrm>
          <a:prstGeom prst="rect">
            <a:avLst/>
          </a:prstGeom>
        </p:spPr>
      </p:pic>
      <p:sp>
        <p:nvSpPr>
          <p:cNvPr id="20" name="Rectangle 19">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C9E8A708-3E5C-8397-A390-88E18B127063}"/>
              </a:ext>
            </a:extLst>
          </p:cNvPr>
          <p:cNvSpPr>
            <a:spLocks noGrp="1"/>
          </p:cNvSpPr>
          <p:nvPr>
            <p:ph type="ctrTitle"/>
          </p:nvPr>
        </p:nvSpPr>
        <p:spPr>
          <a:xfrm>
            <a:off x="6732493" y="1122363"/>
            <a:ext cx="5139467" cy="1794573"/>
          </a:xfrm>
        </p:spPr>
        <p:txBody>
          <a:bodyPr anchor="b">
            <a:normAutofit/>
          </a:bodyPr>
          <a:lstStyle/>
          <a:p>
            <a:pPr algn="r"/>
            <a:r>
              <a:rPr lang="en-US" altLang="zh-TW" sz="4000" dirty="0">
                <a:latin typeface="微軟正黑體" panose="020B0604030504040204" pitchFamily="34" charset="-120"/>
                <a:ea typeface="微軟正黑體" panose="020B0604030504040204" pitchFamily="34" charset="-120"/>
              </a:rPr>
              <a:t>314337 </a:t>
            </a:r>
            <a:r>
              <a:rPr lang="zh-TW" altLang="en-US" sz="4000" dirty="0">
                <a:latin typeface="微軟正黑體" panose="020B0604030504040204" pitchFamily="34" charset="-120"/>
                <a:ea typeface="微軟正黑體" panose="020B0604030504040204" pitchFamily="34" charset="-120"/>
              </a:rPr>
              <a:t>類神經網路</a:t>
            </a:r>
            <a:br>
              <a:rPr lang="en-US" altLang="zh-TW" sz="4000" dirty="0">
                <a:latin typeface="微軟正黑體" panose="020B0604030504040204" pitchFamily="34" charset="-120"/>
                <a:ea typeface="微軟正黑體" panose="020B0604030504040204" pitchFamily="34" charset="-120"/>
              </a:rPr>
            </a:br>
            <a:r>
              <a:rPr lang="en-US" altLang="zh-TW" sz="4000" dirty="0">
                <a:latin typeface="微軟正黑體" panose="020B0604030504040204" pitchFamily="34" charset="-120"/>
                <a:ea typeface="微軟正黑體" panose="020B0604030504040204" pitchFamily="34" charset="-120"/>
              </a:rPr>
              <a:t>Assignment #2</a:t>
            </a:r>
            <a:br>
              <a:rPr lang="en-US" altLang="zh-TW" sz="4000" dirty="0">
                <a:latin typeface="微軟正黑體" panose="020B0604030504040204" pitchFamily="34" charset="-120"/>
                <a:ea typeface="微軟正黑體" panose="020B0604030504040204" pitchFamily="34" charset="-120"/>
              </a:rPr>
            </a:br>
            <a:r>
              <a:rPr lang="en-US" altLang="zh-TW" sz="4000" dirty="0">
                <a:ea typeface="微軟正黑體" panose="020B0604030504040204" pitchFamily="34" charset="-120"/>
              </a:rPr>
              <a:t>MLP</a:t>
            </a:r>
            <a:r>
              <a:rPr lang="zh-TW" altLang="en-US" sz="4000" dirty="0">
                <a:ea typeface="微軟正黑體" panose="020B0604030504040204" pitchFamily="34" charset="-120"/>
              </a:rPr>
              <a:t>分類器</a:t>
            </a:r>
            <a:r>
              <a:rPr lang="zh-TW" altLang="en-US" sz="4000" dirty="0">
                <a:latin typeface="微軟正黑體" panose="020B0604030504040204" pitchFamily="34" charset="-120"/>
                <a:ea typeface="微軟正黑體" panose="020B0604030504040204" pitchFamily="34" charset="-120"/>
              </a:rPr>
              <a:t>－鳶尾花</a:t>
            </a:r>
          </a:p>
        </p:txBody>
      </p:sp>
      <p:sp>
        <p:nvSpPr>
          <p:cNvPr id="3" name="副標題 2">
            <a:extLst>
              <a:ext uri="{FF2B5EF4-FFF2-40B4-BE49-F238E27FC236}">
                <a16:creationId xmlns:a16="http://schemas.microsoft.com/office/drawing/2014/main" id="{142DF733-C17E-1C52-C1F4-356ECA68F580}"/>
              </a:ext>
            </a:extLst>
          </p:cNvPr>
          <p:cNvSpPr>
            <a:spLocks noGrp="1"/>
          </p:cNvSpPr>
          <p:nvPr>
            <p:ph type="subTitle" idx="1"/>
          </p:nvPr>
        </p:nvSpPr>
        <p:spPr>
          <a:xfrm>
            <a:off x="7848600" y="4872922"/>
            <a:ext cx="4023360" cy="1438231"/>
          </a:xfrm>
        </p:spPr>
        <p:txBody>
          <a:bodyPr>
            <a:normAutofit/>
          </a:bodyPr>
          <a:lstStyle/>
          <a:p>
            <a:r>
              <a:rPr lang="zh-TW" altLang="en-US" sz="2000" dirty="0">
                <a:latin typeface="微軟正黑體" panose="020B0604030504040204" pitchFamily="34" charset="-120"/>
                <a:ea typeface="微軟正黑體" panose="020B0604030504040204" pitchFamily="34" charset="-120"/>
              </a:rPr>
              <a:t>班級：創新</a:t>
            </a:r>
            <a:r>
              <a:rPr lang="en-US" altLang="zh-TW" sz="2000" dirty="0">
                <a:latin typeface="微軟正黑體" panose="020B0604030504040204" pitchFamily="34" charset="-120"/>
                <a:ea typeface="微軟正黑體" panose="020B0604030504040204" pitchFamily="34" charset="-120"/>
              </a:rPr>
              <a:t>AI</a:t>
            </a:r>
            <a:r>
              <a:rPr lang="zh-TW" altLang="en-US" sz="2000" dirty="0">
                <a:latin typeface="微軟正黑體" panose="020B0604030504040204" pitchFamily="34" charset="-120"/>
                <a:ea typeface="微軟正黑體" panose="020B0604030504040204" pitchFamily="34" charset="-120"/>
              </a:rPr>
              <a:t>碩一</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學號： </a:t>
            </a:r>
            <a:r>
              <a:rPr lang="en-US" altLang="zh-TW" sz="2000" dirty="0">
                <a:latin typeface="微軟正黑體" panose="020B0604030504040204" pitchFamily="34" charset="-120"/>
                <a:ea typeface="微軟正黑體" panose="020B0604030504040204" pitchFamily="34" charset="-120"/>
              </a:rPr>
              <a:t>111C71008</a:t>
            </a:r>
          </a:p>
          <a:p>
            <a:r>
              <a:rPr lang="zh-TW" altLang="en-US" sz="2000" dirty="0">
                <a:latin typeface="微軟正黑體" panose="020B0604030504040204" pitchFamily="34" charset="-120"/>
                <a:ea typeface="微軟正黑體" panose="020B0604030504040204" pitchFamily="34" charset="-120"/>
              </a:rPr>
              <a:t>姓名：何哲平</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Tree>
    <p:extLst>
      <p:ext uri="{BB962C8B-B14F-4D97-AF65-F5344CB8AC3E}">
        <p14:creationId xmlns:p14="http://schemas.microsoft.com/office/powerpoint/2010/main" val="445072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r>
              <a:rPr lang="zh-TW" altLang="en-US" dirty="0">
                <a:latin typeface="微軟正黑體" panose="020B0604030504040204" pitchFamily="34" charset="-120"/>
                <a:ea typeface="微軟正黑體" panose="020B0604030504040204" pitchFamily="34" charset="-120"/>
              </a:rPr>
              <a:t> 資料分佈</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90"/>
            <a:ext cx="4024797" cy="572046"/>
          </a:xfrm>
        </p:spPr>
        <p:txBody>
          <a:bodyPr>
            <a:normAutofit/>
          </a:bodyPr>
          <a:lstStyle/>
          <a:p>
            <a:r>
              <a:rPr lang="en-US" altLang="zh-TW" sz="3000" dirty="0">
                <a:latin typeface="微軟正黑體" panose="020B0604030504040204" pitchFamily="34" charset="-120"/>
                <a:ea typeface="微軟正黑體" panose="020B0604030504040204" pitchFamily="34" charset="-120"/>
              </a:rPr>
              <a:t>Training </a:t>
            </a:r>
            <a:r>
              <a:rPr lang="zh-TW" altLang="en-US" sz="3000" dirty="0">
                <a:latin typeface="微軟正黑體" panose="020B0604030504040204" pitchFamily="34" charset="-120"/>
                <a:ea typeface="微軟正黑體" panose="020B0604030504040204" pitchFamily="34" charset="-120"/>
              </a:rPr>
              <a:t>訓練資料</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10</a:t>
            </a:fld>
            <a:endParaRPr lang="en-US" dirty="0"/>
          </a:p>
        </p:txBody>
      </p:sp>
      <p:sp>
        <p:nvSpPr>
          <p:cNvPr id="5" name="頁尾版面配置區 4">
            <a:extLst>
              <a:ext uri="{FF2B5EF4-FFF2-40B4-BE49-F238E27FC236}">
                <a16:creationId xmlns:a16="http://schemas.microsoft.com/office/drawing/2014/main" id="{4A2F3F5F-2202-7AE4-848F-C9B9390358D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pSp>
        <p:nvGrpSpPr>
          <p:cNvPr id="12" name="群組 11">
            <a:extLst>
              <a:ext uri="{FF2B5EF4-FFF2-40B4-BE49-F238E27FC236}">
                <a16:creationId xmlns:a16="http://schemas.microsoft.com/office/drawing/2014/main" id="{CB8D99FC-02AB-BF21-99D4-D21E9ADC5B29}"/>
              </a:ext>
            </a:extLst>
          </p:cNvPr>
          <p:cNvGrpSpPr/>
          <p:nvPr/>
        </p:nvGrpSpPr>
        <p:grpSpPr>
          <a:xfrm>
            <a:off x="4760672" y="2245489"/>
            <a:ext cx="3574031" cy="1586976"/>
            <a:chOff x="4760672" y="2245489"/>
            <a:chExt cx="3574031" cy="1586976"/>
          </a:xfrm>
        </p:grpSpPr>
        <p:pic>
          <p:nvPicPr>
            <p:cNvPr id="7" name="圖片 6">
              <a:extLst>
                <a:ext uri="{FF2B5EF4-FFF2-40B4-BE49-F238E27FC236}">
                  <a16:creationId xmlns:a16="http://schemas.microsoft.com/office/drawing/2014/main" id="{4948F407-C28B-9EB8-C08C-0F799405558E}"/>
                </a:ext>
              </a:extLst>
            </p:cNvPr>
            <p:cNvPicPr>
              <a:picLocks noChangeAspect="1"/>
            </p:cNvPicPr>
            <p:nvPr/>
          </p:nvPicPr>
          <p:blipFill>
            <a:blip r:embed="rId3"/>
            <a:stretch>
              <a:fillRect/>
            </a:stretch>
          </p:blipFill>
          <p:spPr>
            <a:xfrm>
              <a:off x="4760672" y="2245489"/>
              <a:ext cx="3574031" cy="1586976"/>
            </a:xfrm>
            <a:prstGeom prst="rect">
              <a:avLst/>
            </a:prstGeom>
            <a:noFill/>
            <a:ln w="3175">
              <a:solidFill>
                <a:schemeClr val="tx1"/>
              </a:solidFill>
            </a:ln>
          </p:spPr>
        </p:pic>
        <p:sp>
          <p:nvSpPr>
            <p:cNvPr id="8" name="文字方塊 7">
              <a:extLst>
                <a:ext uri="{FF2B5EF4-FFF2-40B4-BE49-F238E27FC236}">
                  <a16:creationId xmlns:a16="http://schemas.microsoft.com/office/drawing/2014/main" id="{FD9FB33C-CBC5-1729-AC68-A2B408FA2036}"/>
                </a:ext>
              </a:extLst>
            </p:cNvPr>
            <p:cNvSpPr txBox="1"/>
            <p:nvPr/>
          </p:nvSpPr>
          <p:spPr>
            <a:xfrm>
              <a:off x="5383941" y="2297918"/>
              <a:ext cx="1094547"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setosa</a:t>
              </a:r>
              <a:endParaRPr lang="zh-TW" altLang="en-US" sz="2000" dirty="0">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773718E8-ECFE-792E-0DC2-21C01832BA9F}"/>
                </a:ext>
              </a:extLst>
            </p:cNvPr>
            <p:cNvSpPr txBox="1"/>
            <p:nvPr/>
          </p:nvSpPr>
          <p:spPr>
            <a:xfrm>
              <a:off x="5383940" y="2817535"/>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versicolor</a:t>
              </a:r>
              <a:endParaRPr lang="zh-TW" altLang="en-US" sz="2000"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ADB8A0E2-4497-6B1C-5A05-811D31C08274}"/>
                </a:ext>
              </a:extLst>
            </p:cNvPr>
            <p:cNvSpPr txBox="1"/>
            <p:nvPr/>
          </p:nvSpPr>
          <p:spPr>
            <a:xfrm>
              <a:off x="5383940" y="3389581"/>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virginica</a:t>
              </a:r>
              <a:endParaRPr lang="zh-TW" altLang="en-US" sz="2000" dirty="0">
                <a:latin typeface="微軟正黑體" panose="020B0604030504040204" pitchFamily="34" charset="-120"/>
                <a:ea typeface="微軟正黑體" panose="020B0604030504040204" pitchFamily="34" charset="-120"/>
              </a:endParaRPr>
            </a:p>
          </p:txBody>
        </p:sp>
      </p:grpSp>
      <p:sp>
        <p:nvSpPr>
          <p:cNvPr id="13" name="內容版面配置區 3">
            <a:extLst>
              <a:ext uri="{FF2B5EF4-FFF2-40B4-BE49-F238E27FC236}">
                <a16:creationId xmlns:a16="http://schemas.microsoft.com/office/drawing/2014/main" id="{15040F1E-4595-7158-AC11-F5E181FBFC48}"/>
              </a:ext>
            </a:extLst>
          </p:cNvPr>
          <p:cNvSpPr txBox="1">
            <a:spLocks/>
          </p:cNvSpPr>
          <p:nvPr/>
        </p:nvSpPr>
        <p:spPr>
          <a:xfrm>
            <a:off x="578734" y="4046484"/>
            <a:ext cx="4024797" cy="57204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3000" dirty="0">
                <a:ea typeface="微軟正黑體" panose="020B0604030504040204" pitchFamily="34" charset="-120"/>
              </a:rPr>
              <a:t>Testing </a:t>
            </a:r>
            <a:r>
              <a:rPr lang="zh-TW" altLang="en-US" sz="3000" dirty="0">
                <a:ea typeface="微軟正黑體" panose="020B0604030504040204" pitchFamily="34" charset="-120"/>
              </a:rPr>
              <a:t>測試資料</a:t>
            </a:r>
          </a:p>
        </p:txBody>
      </p:sp>
      <p:grpSp>
        <p:nvGrpSpPr>
          <p:cNvPr id="19" name="群組 18">
            <a:extLst>
              <a:ext uri="{FF2B5EF4-FFF2-40B4-BE49-F238E27FC236}">
                <a16:creationId xmlns:a16="http://schemas.microsoft.com/office/drawing/2014/main" id="{0F4779A3-F6FA-AF19-8BE8-EB9EED1BA656}"/>
              </a:ext>
            </a:extLst>
          </p:cNvPr>
          <p:cNvGrpSpPr/>
          <p:nvPr/>
        </p:nvGrpSpPr>
        <p:grpSpPr>
          <a:xfrm>
            <a:off x="4760672" y="4161658"/>
            <a:ext cx="3574031" cy="1491322"/>
            <a:chOff x="4760672" y="4161658"/>
            <a:chExt cx="3574031" cy="1491322"/>
          </a:xfrm>
        </p:grpSpPr>
        <p:pic>
          <p:nvPicPr>
            <p:cNvPr id="15" name="圖片 14">
              <a:extLst>
                <a:ext uri="{FF2B5EF4-FFF2-40B4-BE49-F238E27FC236}">
                  <a16:creationId xmlns:a16="http://schemas.microsoft.com/office/drawing/2014/main" id="{CA63538B-708B-F649-D3A5-3FAE19672FD6}"/>
                </a:ext>
              </a:extLst>
            </p:cNvPr>
            <p:cNvPicPr>
              <a:picLocks noChangeAspect="1"/>
            </p:cNvPicPr>
            <p:nvPr/>
          </p:nvPicPr>
          <p:blipFill>
            <a:blip r:embed="rId4"/>
            <a:stretch>
              <a:fillRect/>
            </a:stretch>
          </p:blipFill>
          <p:spPr>
            <a:xfrm>
              <a:off x="4760672" y="4161658"/>
              <a:ext cx="3574031" cy="1491322"/>
            </a:xfrm>
            <a:prstGeom prst="rect">
              <a:avLst/>
            </a:prstGeom>
            <a:noFill/>
            <a:ln w="3175">
              <a:solidFill>
                <a:schemeClr val="tx1"/>
              </a:solidFill>
            </a:ln>
          </p:spPr>
        </p:pic>
        <p:sp>
          <p:nvSpPr>
            <p:cNvPr id="16" name="文字方塊 15">
              <a:extLst>
                <a:ext uri="{FF2B5EF4-FFF2-40B4-BE49-F238E27FC236}">
                  <a16:creationId xmlns:a16="http://schemas.microsoft.com/office/drawing/2014/main" id="{D2ED1501-A22D-B4CE-B05E-3DEE2FBDFC09}"/>
                </a:ext>
              </a:extLst>
            </p:cNvPr>
            <p:cNvSpPr txBox="1"/>
            <p:nvPr/>
          </p:nvSpPr>
          <p:spPr>
            <a:xfrm>
              <a:off x="5451118" y="4191614"/>
              <a:ext cx="1094547"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setosa</a:t>
              </a:r>
              <a:endParaRPr lang="zh-TW" altLang="en-US" sz="2000" dirty="0">
                <a:latin typeface="微軟正黑體" panose="020B0604030504040204" pitchFamily="34" charset="-120"/>
                <a:ea typeface="微軟正黑體" panose="020B0604030504040204" pitchFamily="34" charset="-120"/>
              </a:endParaRPr>
            </a:p>
          </p:txBody>
        </p:sp>
        <p:sp>
          <p:nvSpPr>
            <p:cNvPr id="17" name="文字方塊 16">
              <a:extLst>
                <a:ext uri="{FF2B5EF4-FFF2-40B4-BE49-F238E27FC236}">
                  <a16:creationId xmlns:a16="http://schemas.microsoft.com/office/drawing/2014/main" id="{4359AFC3-1443-75FD-6D48-23F2F19D24D1}"/>
                </a:ext>
              </a:extLst>
            </p:cNvPr>
            <p:cNvSpPr txBox="1"/>
            <p:nvPr/>
          </p:nvSpPr>
          <p:spPr>
            <a:xfrm>
              <a:off x="5451118" y="4685093"/>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versicolor</a:t>
              </a:r>
              <a:endParaRPr lang="zh-TW" altLang="en-US" sz="2000" dirty="0">
                <a:latin typeface="微軟正黑體" panose="020B0604030504040204" pitchFamily="34" charset="-120"/>
                <a:ea typeface="微軟正黑體" panose="020B0604030504040204" pitchFamily="34" charset="-120"/>
              </a:endParaRPr>
            </a:p>
          </p:txBody>
        </p:sp>
        <p:sp>
          <p:nvSpPr>
            <p:cNvPr id="18" name="文字方塊 17">
              <a:extLst>
                <a:ext uri="{FF2B5EF4-FFF2-40B4-BE49-F238E27FC236}">
                  <a16:creationId xmlns:a16="http://schemas.microsoft.com/office/drawing/2014/main" id="{3FC98E07-4F30-8106-34C3-67002CB4D40F}"/>
                </a:ext>
              </a:extLst>
            </p:cNvPr>
            <p:cNvSpPr txBox="1"/>
            <p:nvPr/>
          </p:nvSpPr>
          <p:spPr>
            <a:xfrm>
              <a:off x="5471881" y="5193217"/>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virginica</a:t>
              </a:r>
              <a:endParaRPr lang="zh-TW" altLang="en-US" sz="2000" dirty="0">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2141898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en-US" altLang="zh-TW" sz="5400" dirty="0">
                <a:latin typeface="微軟正黑體" panose="020B0604030504040204" pitchFamily="34" charset="-120"/>
                <a:ea typeface="微軟正黑體" panose="020B0604030504040204" pitchFamily="34" charset="-120"/>
              </a:rPr>
              <a:t>MLP</a:t>
            </a:r>
            <a:r>
              <a:rPr lang="zh-TW" altLang="en-US" sz="5400" dirty="0">
                <a:latin typeface="微軟正黑體" panose="020B0604030504040204" pitchFamily="34" charset="-120"/>
                <a:ea typeface="微軟正黑體" panose="020B0604030504040204" pitchFamily="34" charset="-120"/>
              </a:rPr>
              <a:t> </a:t>
            </a:r>
            <a:r>
              <a:rPr lang="en-US" altLang="zh-TW" sz="5400" dirty="0">
                <a:latin typeface="微軟正黑體" panose="020B0604030504040204" pitchFamily="34" charset="-120"/>
                <a:ea typeface="微軟正黑體" panose="020B0604030504040204" pitchFamily="34" charset="-120"/>
              </a:rPr>
              <a:t>Classifier</a:t>
            </a:r>
            <a:endParaRPr lang="zh-TW" altLang="en-US" sz="5400" dirty="0">
              <a:latin typeface="微軟正黑體" panose="020B0604030504040204" pitchFamily="34" charset="-120"/>
              <a:ea typeface="微軟正黑體" panose="020B0604030504040204" pitchFamily="34" charset="-120"/>
            </a:endParaRP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zh-TW" altLang="en-US" sz="3000" dirty="0">
                <a:ea typeface="微軟正黑體" panose="020B0604030504040204" pitchFamily="34" charset="-120"/>
              </a:rPr>
              <a:t>超參數設定</a:t>
            </a:r>
            <a:endParaRPr lang="en-US" altLang="zh-TW" sz="3000" dirty="0">
              <a:ea typeface="微軟正黑體" panose="020B0604030504040204" pitchFamily="34" charset="-120"/>
            </a:endParaRPr>
          </a:p>
          <a:p>
            <a:pPr marL="514350" indent="-514350">
              <a:buFont typeface="Wingdings" panose="05000000000000000000" pitchFamily="2" charset="2"/>
              <a:buAutoNum type="circleNumWdWhitePlain"/>
            </a:pPr>
            <a:r>
              <a:rPr lang="en-US" altLang="zh-TW" sz="3000" dirty="0">
                <a:ea typeface="微軟正黑體" panose="020B0604030504040204" pitchFamily="34" charset="-120"/>
              </a:rPr>
              <a:t>Loss Curve </a:t>
            </a:r>
            <a:r>
              <a:rPr lang="zh-TW" altLang="en-US" sz="3000" dirty="0">
                <a:ea typeface="微軟正黑體" panose="020B0604030504040204" pitchFamily="34" charset="-120"/>
              </a:rPr>
              <a:t>誤差曲線</a:t>
            </a:r>
            <a:endParaRPr lang="en-US" altLang="zh-TW" sz="3000" dirty="0">
              <a:ea typeface="微軟正黑體" panose="020B0604030504040204" pitchFamily="34" charset="-120"/>
            </a:endParaRPr>
          </a:p>
          <a:p>
            <a:pPr marL="514350" indent="-514350">
              <a:buFont typeface="Wingdings" panose="05000000000000000000" pitchFamily="2" charset="2"/>
              <a:buAutoNum type="circleNumWdWhitePlain"/>
            </a:pPr>
            <a:r>
              <a:rPr lang="zh-TW" altLang="en-US" sz="3000" dirty="0">
                <a:ea typeface="微軟正黑體" panose="020B0604030504040204" pitchFamily="34" charset="-120"/>
              </a:rPr>
              <a:t>網路架構</a:t>
            </a:r>
            <a:endParaRPr lang="en-US" altLang="zh-TW" sz="3000" dirty="0">
              <a:ea typeface="微軟正黑體" panose="020B0604030504040204" pitchFamily="34" charset="-120"/>
            </a:endParaRPr>
          </a:p>
          <a:p>
            <a:pPr marL="514350" indent="-514350">
              <a:buFont typeface="Wingdings" panose="05000000000000000000" pitchFamily="2" charset="2"/>
              <a:buAutoNum type="circleNumWdWhitePlain"/>
            </a:pP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85392346-BCED-5E38-73FC-A7D666F6AD26}"/>
              </a:ext>
            </a:extLst>
          </p:cNvPr>
          <p:cNvSpPr>
            <a:spLocks noGrp="1"/>
          </p:cNvSpPr>
          <p:nvPr>
            <p:ph type="sldNum" sz="quarter" idx="12"/>
          </p:nvPr>
        </p:nvSpPr>
        <p:spPr/>
        <p:txBody>
          <a:bodyPr/>
          <a:lstStyle/>
          <a:p>
            <a:fld id="{B2DC25EE-239B-4C5F-AAD1-255A7D5F1EE2}" type="slidenum">
              <a:rPr lang="en-US" smtClean="0"/>
              <a:t>11</a:t>
            </a:fld>
            <a:endParaRPr lang="en-US" dirty="0"/>
          </a:p>
        </p:txBody>
      </p:sp>
      <p:sp>
        <p:nvSpPr>
          <p:cNvPr id="5" name="頁尾版面配置區 4">
            <a:extLst>
              <a:ext uri="{FF2B5EF4-FFF2-40B4-BE49-F238E27FC236}">
                <a16:creationId xmlns:a16="http://schemas.microsoft.com/office/drawing/2014/main" id="{5CB3E1B3-4CF8-76EB-D25E-902712B48B0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2" action="ppaction://hlinksldjump"/>
            <a:extLst>
              <a:ext uri="{FF2B5EF4-FFF2-40B4-BE49-F238E27FC236}">
                <a16:creationId xmlns:a16="http://schemas.microsoft.com/office/drawing/2014/main" id="{18956EE0-4761-2646-94C4-4D852CE6B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309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110277"/>
            <a:ext cx="10704962" cy="3926711"/>
          </a:xfrm>
        </p:spPr>
        <p:txBody>
          <a:bodyPr>
            <a:normAutofit/>
          </a:bodyPr>
          <a:lstStyle/>
          <a:p>
            <a:pPr marL="0" indent="0">
              <a:buNone/>
            </a:pPr>
            <a:r>
              <a:rPr lang="en-US" altLang="zh-TW" dirty="0">
                <a:latin typeface="微軟正黑體" panose="020B0604030504040204" pitchFamily="34" charset="-120"/>
                <a:ea typeface="微軟正黑體" panose="020B0604030504040204" pitchFamily="34" charset="-120"/>
              </a:rPr>
              <a:t>HyperParameters</a:t>
            </a:r>
          </a:p>
          <a:p>
            <a:r>
              <a:rPr lang="en-US" altLang="zh-TW" dirty="0">
                <a:latin typeface="微軟正黑體" panose="020B0604030504040204" pitchFamily="34" charset="-120"/>
                <a:ea typeface="微軟正黑體" panose="020B0604030504040204" pitchFamily="34" charset="-120"/>
              </a:rPr>
              <a:t>hidden_​​layer_sizes</a:t>
            </a:r>
            <a:r>
              <a:rPr lang="zh-TW" altLang="en-US" dirty="0">
                <a:latin typeface="微軟正黑體" panose="020B0604030504040204" pitchFamily="34" charset="-120"/>
                <a:ea typeface="微軟正黑體" panose="020B0604030504040204" pitchFamily="34" charset="-120"/>
              </a:rPr>
              <a:t>：指定隱藏層層數</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每層單元數</a:t>
            </a:r>
            <a:br>
              <a:rPr lang="en-US" altLang="zh-TW" dirty="0">
                <a:ea typeface="微軟正黑體" panose="020B0604030504040204" pitchFamily="34" charset="-120"/>
              </a:rPr>
            </a:br>
            <a:r>
              <a:rPr lang="zh-TW" altLang="en-US" dirty="0">
                <a:ea typeface="微軟正黑體" panose="020B0604030504040204" pitchFamily="34" charset="-120"/>
              </a:rPr>
              <a:t>設定 </a:t>
            </a:r>
            <a:r>
              <a:rPr lang="en-US" altLang="zh-TW" dirty="0">
                <a:ea typeface="微軟正黑體" panose="020B0604030504040204" pitchFamily="34" charset="-120"/>
              </a:rPr>
              <a:t>(10,)</a:t>
            </a:r>
            <a:r>
              <a:rPr lang="zh-TW" altLang="en-US" dirty="0">
                <a:ea typeface="微軟正黑體" panose="020B0604030504040204" pitchFamily="34" charset="-120"/>
              </a:rPr>
              <a:t> → 僅一層 </a:t>
            </a:r>
            <a:r>
              <a:rPr lang="en-US" altLang="zh-TW" dirty="0">
                <a:ea typeface="微軟正黑體" panose="020B0604030504040204" pitchFamily="34" charset="-120"/>
              </a:rPr>
              <a:t>10</a:t>
            </a:r>
            <a:r>
              <a:rPr lang="zh-TW" altLang="en-US" dirty="0">
                <a:ea typeface="微軟正黑體" panose="020B0604030504040204" pitchFamily="34" charset="-120"/>
              </a:rPr>
              <a:t>個神經元 的隱藏層。</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activation</a:t>
            </a:r>
            <a:r>
              <a:rPr lang="zh-TW" altLang="en-US" dirty="0">
                <a:latin typeface="微軟正黑體" panose="020B0604030504040204" pitchFamily="34" charset="-120"/>
                <a:ea typeface="微軟正黑體" panose="020B0604030504040204" pitchFamily="34" charset="-120"/>
              </a:rPr>
              <a:t>：隱藏層的激活函數</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設定 </a:t>
            </a:r>
            <a:r>
              <a:rPr lang="en-US" altLang="zh-TW" u="sng" dirty="0">
                <a:latin typeface="微軟正黑體" panose="020B0604030504040204" pitchFamily="34" charset="-120"/>
                <a:ea typeface="微軟正黑體" panose="020B0604030504040204" pitchFamily="34" charset="-120"/>
              </a:rPr>
              <a:t>logistic</a:t>
            </a:r>
            <a:r>
              <a:rPr lang="en-US" altLang="zh-TW" dirty="0">
                <a:ea typeface="微軟正黑體" panose="020B0604030504040204" pitchFamily="34" charset="-120"/>
              </a:rPr>
              <a:t> sigmoid </a:t>
            </a:r>
            <a:r>
              <a:rPr lang="zh-TW" altLang="en-US" dirty="0">
                <a:ea typeface="微軟正黑體" panose="020B0604030504040204" pitchFamily="34" charset="-120"/>
              </a:rPr>
              <a:t>函數 </a:t>
            </a:r>
            <a:r>
              <a:rPr lang="en-US" altLang="zh-TW" dirty="0">
                <a:ea typeface="微軟正黑體" panose="020B0604030504040204" pitchFamily="34" charset="-120"/>
              </a:rPr>
              <a:t>f(x) = 1 / (1 + exp(-x))</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solver</a:t>
            </a:r>
            <a:r>
              <a:rPr lang="zh-TW" altLang="en-US" dirty="0">
                <a:latin typeface="微軟正黑體" panose="020B0604030504040204" pitchFamily="34" charset="-120"/>
                <a:ea typeface="微軟正黑體" panose="020B0604030504040204" pitchFamily="34" charset="-120"/>
              </a:rPr>
              <a:t>：優化器</a:t>
            </a:r>
            <a:br>
              <a:rPr lang="en-US" altLang="zh-TW" dirty="0">
                <a:ea typeface="微軟正黑體" panose="020B0604030504040204" pitchFamily="34" charset="-120"/>
              </a:rPr>
            </a:br>
            <a:r>
              <a:rPr lang="zh-TW" altLang="en-US" dirty="0">
                <a:ea typeface="微軟正黑體" panose="020B0604030504040204" pitchFamily="34" charset="-120"/>
              </a:rPr>
              <a:t>設定 </a:t>
            </a:r>
            <a:r>
              <a:rPr lang="en-US" altLang="zh-TW" dirty="0">
                <a:ea typeface="微軟正黑體" panose="020B0604030504040204" pitchFamily="34" charset="-120"/>
              </a:rPr>
              <a:t>lbfgs</a:t>
            </a:r>
            <a:r>
              <a:rPr lang="zh-TW" altLang="en-US" dirty="0">
                <a:ea typeface="微軟正黑體" panose="020B0604030504040204" pitchFamily="34" charset="-120"/>
              </a:rPr>
              <a:t>，適合</a:t>
            </a:r>
            <a:r>
              <a:rPr lang="zh-CN" altLang="en-US" dirty="0">
                <a:ea typeface="微軟正黑體" panose="020B0604030504040204" pitchFamily="34" charset="-120"/>
              </a:rPr>
              <a:t>小</a:t>
            </a:r>
            <a:r>
              <a:rPr lang="zh-TW" altLang="en-US" dirty="0">
                <a:ea typeface="微軟正黑體" panose="020B0604030504040204" pitchFamily="34" charset="-120"/>
              </a:rPr>
              <a:t>的數據集（少於幾千），收斂更快、效果更好。</a:t>
            </a:r>
            <a:br>
              <a:rPr lang="en-US" altLang="zh-TW" dirty="0">
                <a:ea typeface="微軟正黑體" panose="020B0604030504040204" pitchFamily="34" charset="-120"/>
              </a:rPr>
            </a:br>
            <a:r>
              <a:rPr lang="en-US" altLang="zh-TW" dirty="0">
                <a:ea typeface="微軟正黑體" panose="020B0604030504040204" pitchFamily="34" charset="-120"/>
              </a:rPr>
              <a:t>※</a:t>
            </a:r>
            <a:r>
              <a:rPr lang="zh-TW" altLang="en-US" dirty="0">
                <a:ea typeface="微軟正黑體" panose="020B0604030504040204" pitchFamily="34" charset="-120"/>
              </a:rPr>
              <a:t>  因為</a:t>
            </a:r>
            <a:r>
              <a:rPr lang="en-US" altLang="zh-TW" dirty="0">
                <a:latin typeface="微軟正黑體" panose="020B0604030504040204" pitchFamily="34" charset="-120"/>
                <a:ea typeface="微軟正黑體" panose="020B0604030504040204" pitchFamily="34" charset="-120"/>
              </a:rPr>
              <a:t>solver</a:t>
            </a:r>
            <a:r>
              <a:rPr lang="zh-TW" altLang="en-US" dirty="0">
                <a:latin typeface="微軟正黑體" panose="020B0604030504040204" pitchFamily="34" charset="-120"/>
                <a:ea typeface="微軟正黑體" panose="020B0604030504040204" pitchFamily="34" charset="-120"/>
              </a:rPr>
              <a:t>為</a:t>
            </a:r>
            <a:r>
              <a:rPr lang="en-US" altLang="zh-TW" dirty="0">
                <a:ea typeface="微軟正黑體" panose="020B0604030504040204" pitchFamily="34" charset="-120"/>
              </a:rPr>
              <a:t>lbfgs</a:t>
            </a:r>
            <a:r>
              <a:rPr lang="zh-TW" altLang="en-US" dirty="0">
                <a:ea typeface="微軟正黑體" panose="020B0604030504040204" pitchFamily="34" charset="-120"/>
              </a:rPr>
              <a:t>，不需要額外設定</a:t>
            </a:r>
            <a:r>
              <a:rPr lang="en-US" altLang="zh-TW" dirty="0">
                <a:ea typeface="微軟正黑體" panose="020B0604030504040204" pitchFamily="34" charset="-120"/>
              </a:rPr>
              <a:t>learning_rate</a:t>
            </a:r>
            <a:r>
              <a:rPr lang="zh-TW" altLang="en-US" dirty="0">
                <a:ea typeface="微軟正黑體" panose="020B0604030504040204" pitchFamily="34" charset="-120"/>
              </a:rPr>
              <a:t>及</a:t>
            </a:r>
            <a:r>
              <a:rPr lang="en-US" altLang="zh-TW" dirty="0">
                <a:ea typeface="微軟正黑體" panose="020B0604030504040204" pitchFamily="34" charset="-120"/>
              </a:rPr>
              <a:t>learning_rate_init</a:t>
            </a:r>
            <a:r>
              <a:rPr lang="zh-TW" altLang="en-US" dirty="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p:txBody>
      </p:sp>
      <p:pic>
        <p:nvPicPr>
          <p:cNvPr id="22" name="圖片 21">
            <a:extLst>
              <a:ext uri="{FF2B5EF4-FFF2-40B4-BE49-F238E27FC236}">
                <a16:creationId xmlns:a16="http://schemas.microsoft.com/office/drawing/2014/main" id="{ADFE9FEA-96A1-A10D-9B28-E9AFE5D1F2CF}"/>
              </a:ext>
            </a:extLst>
          </p:cNvPr>
          <p:cNvPicPr>
            <a:picLocks noChangeAspect="1"/>
          </p:cNvPicPr>
          <p:nvPr/>
        </p:nvPicPr>
        <p:blipFill>
          <a:blip r:embed="rId3"/>
          <a:stretch>
            <a:fillRect/>
          </a:stretch>
        </p:blipFill>
        <p:spPr>
          <a:xfrm>
            <a:off x="578734" y="5855161"/>
            <a:ext cx="6856238" cy="908398"/>
          </a:xfrm>
          <a:prstGeom prst="rect">
            <a:avLst/>
          </a:prstGeom>
          <a:noFill/>
          <a:ln w="3175">
            <a:solidFill>
              <a:schemeClr val="tx1"/>
            </a:solidFill>
          </a:ln>
        </p:spPr>
      </p:pic>
      <p:sp>
        <p:nvSpPr>
          <p:cNvPr id="5" name="投影片編號版面配置區 4">
            <a:extLst>
              <a:ext uri="{FF2B5EF4-FFF2-40B4-BE49-F238E27FC236}">
                <a16:creationId xmlns:a16="http://schemas.microsoft.com/office/drawing/2014/main" id="{AF2CF0E3-2006-530A-29AC-205684AB49BC}"/>
              </a:ext>
            </a:extLst>
          </p:cNvPr>
          <p:cNvSpPr>
            <a:spLocks noGrp="1"/>
          </p:cNvSpPr>
          <p:nvPr>
            <p:ph type="sldNum" sz="quarter" idx="12"/>
          </p:nvPr>
        </p:nvSpPr>
        <p:spPr/>
        <p:txBody>
          <a:bodyPr/>
          <a:lstStyle/>
          <a:p>
            <a:fld id="{B2DC25EE-239B-4C5F-AAD1-255A7D5F1EE2}" type="slidenum">
              <a:rPr lang="en-US" smtClean="0"/>
              <a:t>12</a:t>
            </a:fld>
            <a:endParaRPr lang="en-US" dirty="0"/>
          </a:p>
        </p:txBody>
      </p:sp>
    </p:spTree>
    <p:extLst>
      <p:ext uri="{BB962C8B-B14F-4D97-AF65-F5344CB8AC3E}">
        <p14:creationId xmlns:p14="http://schemas.microsoft.com/office/powerpoint/2010/main" val="1756437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320494" cy="3945104"/>
          </a:xfrm>
        </p:spPr>
        <p:txBody>
          <a:bodyPr>
            <a:noAutofit/>
          </a:bodyPr>
          <a:lstStyle/>
          <a:p>
            <a:pPr marL="0" indent="0">
              <a:lnSpc>
                <a:spcPct val="130000"/>
              </a:lnSpc>
              <a:buNone/>
            </a:pPr>
            <a:r>
              <a:rPr lang="en-US" altLang="zh-TW" sz="3000" dirty="0">
                <a:ea typeface="微軟正黑體" panose="020B0604030504040204" pitchFamily="34" charset="-120"/>
              </a:rPr>
              <a:t>〔solver</a:t>
            </a:r>
            <a:r>
              <a:rPr lang="zh-TW" altLang="en-US" sz="3000" dirty="0">
                <a:ea typeface="微軟正黑體" panose="020B0604030504040204" pitchFamily="34" charset="-120"/>
              </a:rPr>
              <a:t>優化器</a:t>
            </a:r>
            <a:r>
              <a:rPr lang="en-US" altLang="zh-TW" sz="3000" dirty="0">
                <a:ea typeface="微軟正黑體" panose="020B0604030504040204" pitchFamily="34" charset="-120"/>
              </a:rPr>
              <a:t>〕</a:t>
            </a:r>
            <a:r>
              <a:rPr lang="zh-TW" altLang="en-US" sz="3000" dirty="0">
                <a:ea typeface="微軟正黑體" panose="020B0604030504040204" pitchFamily="34" charset="-120"/>
              </a:rPr>
              <a:t>根據</a:t>
            </a:r>
            <a:r>
              <a:rPr lang="en-US" altLang="zh-TW" sz="3000" dirty="0">
                <a:ea typeface="微軟正黑體" panose="020B0604030504040204" pitchFamily="34" charset="-120"/>
              </a:rPr>
              <a:t>Sklearn</a:t>
            </a:r>
            <a:r>
              <a:rPr lang="zh-TW" altLang="en-US" sz="3000" dirty="0">
                <a:ea typeface="微軟正黑體" panose="020B0604030504040204" pitchFamily="34" charset="-120"/>
              </a:rPr>
              <a:t>文件</a:t>
            </a:r>
            <a:endParaRPr lang="en-US" altLang="zh-TW" sz="3000" dirty="0">
              <a:ea typeface="微軟正黑體" panose="020B0604030504040204" pitchFamily="34" charset="-120"/>
            </a:endParaRPr>
          </a:p>
          <a:p>
            <a:pPr>
              <a:lnSpc>
                <a:spcPct val="130000"/>
              </a:lnSpc>
            </a:pPr>
            <a:r>
              <a:rPr lang="zh-TW" altLang="en-US" sz="3000" dirty="0">
                <a:ea typeface="微軟正黑體" panose="020B0604030504040204" pitchFamily="34" charset="-120"/>
              </a:rPr>
              <a:t>訓練資料數量</a:t>
            </a:r>
            <a:r>
              <a:rPr lang="en-US" altLang="zh-TW" sz="3000" dirty="0">
                <a:ea typeface="微軟正黑體" panose="020B0604030504040204" pitchFamily="34" charset="-120"/>
              </a:rPr>
              <a:t>&gt;1,000 </a:t>
            </a:r>
            <a:r>
              <a:rPr lang="zh-TW" altLang="en-US" sz="3000" dirty="0">
                <a:ea typeface="微軟正黑體" panose="020B0604030504040204" pitchFamily="34" charset="-120"/>
              </a:rPr>
              <a:t>→ </a:t>
            </a:r>
            <a:r>
              <a:rPr lang="en-US" altLang="zh-TW" sz="3000" dirty="0">
                <a:ea typeface="微軟正黑體" panose="020B0604030504040204" pitchFamily="34" charset="-120"/>
              </a:rPr>
              <a:t>Solver</a:t>
            </a:r>
            <a:r>
              <a:rPr lang="zh-TW" altLang="en-US" sz="3000" dirty="0">
                <a:ea typeface="微軟正黑體" panose="020B0604030504040204" pitchFamily="34" charset="-120"/>
              </a:rPr>
              <a:t>設定為</a:t>
            </a:r>
            <a:r>
              <a:rPr lang="en-US" altLang="zh-TW" sz="3000" dirty="0">
                <a:ea typeface="微軟正黑體" panose="020B0604030504040204" pitchFamily="34" charset="-120"/>
              </a:rPr>
              <a:t>adam</a:t>
            </a:r>
          </a:p>
          <a:p>
            <a:pPr>
              <a:lnSpc>
                <a:spcPct val="130000"/>
              </a:lnSpc>
            </a:pPr>
            <a:r>
              <a:rPr lang="zh-TW" altLang="en-US" sz="3000" dirty="0">
                <a:ea typeface="微軟正黑體" panose="020B0604030504040204" pitchFamily="34" charset="-120"/>
              </a:rPr>
              <a:t>訓練資料數量</a:t>
            </a:r>
            <a:r>
              <a:rPr lang="en-US" altLang="zh-TW" sz="3000" dirty="0">
                <a:ea typeface="微軟正黑體" panose="020B0604030504040204" pitchFamily="34" charset="-120"/>
              </a:rPr>
              <a:t>&lt;1,000 </a:t>
            </a:r>
            <a:r>
              <a:rPr lang="zh-TW" altLang="en-US" sz="3000" dirty="0">
                <a:ea typeface="微軟正黑體" panose="020B0604030504040204" pitchFamily="34" charset="-120"/>
              </a:rPr>
              <a:t>→ </a:t>
            </a:r>
            <a:r>
              <a:rPr lang="en-US" altLang="zh-TW" sz="3000" dirty="0">
                <a:ea typeface="微軟正黑體" panose="020B0604030504040204" pitchFamily="34" charset="-120"/>
              </a:rPr>
              <a:t>Solver</a:t>
            </a:r>
            <a:r>
              <a:rPr lang="zh-TW" altLang="en-US" sz="3000" dirty="0">
                <a:ea typeface="微軟正黑體" panose="020B0604030504040204" pitchFamily="34" charset="-120"/>
              </a:rPr>
              <a:t>設定為</a:t>
            </a:r>
            <a:r>
              <a:rPr lang="en-US" altLang="zh-TW" sz="3000" dirty="0">
                <a:ea typeface="微軟正黑體" panose="020B0604030504040204" pitchFamily="34" charset="-120"/>
              </a:rPr>
              <a:t>lbfgs</a:t>
            </a:r>
          </a:p>
          <a:p>
            <a:pPr marL="0" indent="0">
              <a:lnSpc>
                <a:spcPct val="130000"/>
              </a:lnSpc>
              <a:buNone/>
            </a:pP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13</a:t>
            </a:fld>
            <a:endParaRPr lang="en-US" dirty="0"/>
          </a:p>
        </p:txBody>
      </p:sp>
      <p:pic>
        <p:nvPicPr>
          <p:cNvPr id="6" name="圖片 5">
            <a:extLst>
              <a:ext uri="{FF2B5EF4-FFF2-40B4-BE49-F238E27FC236}">
                <a16:creationId xmlns:a16="http://schemas.microsoft.com/office/drawing/2014/main" id="{8136EF92-F0AB-23E4-B205-D90FB0910E19}"/>
              </a:ext>
            </a:extLst>
          </p:cNvPr>
          <p:cNvPicPr>
            <a:picLocks noChangeAspect="1"/>
          </p:cNvPicPr>
          <p:nvPr/>
        </p:nvPicPr>
        <p:blipFill>
          <a:blip r:embed="rId3"/>
          <a:stretch>
            <a:fillRect/>
          </a:stretch>
        </p:blipFill>
        <p:spPr>
          <a:xfrm>
            <a:off x="578734" y="4410881"/>
            <a:ext cx="7840052" cy="2301666"/>
          </a:xfrm>
          <a:prstGeom prst="rect">
            <a:avLst/>
          </a:prstGeom>
          <a:noFill/>
          <a:ln w="3175">
            <a:solidFill>
              <a:schemeClr val="tx1"/>
            </a:solidFill>
          </a:ln>
        </p:spPr>
      </p:pic>
      <p:sp>
        <p:nvSpPr>
          <p:cNvPr id="7" name="矩形 6">
            <a:extLst>
              <a:ext uri="{FF2B5EF4-FFF2-40B4-BE49-F238E27FC236}">
                <a16:creationId xmlns:a16="http://schemas.microsoft.com/office/drawing/2014/main" id="{98702CDE-6ADC-F9D8-BD0E-A6675AC1244D}"/>
              </a:ext>
            </a:extLst>
          </p:cNvPr>
          <p:cNvSpPr/>
          <p:nvPr/>
        </p:nvSpPr>
        <p:spPr>
          <a:xfrm>
            <a:off x="357352" y="5843752"/>
            <a:ext cx="8183144" cy="8641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Tree>
    <p:extLst>
      <p:ext uri="{BB962C8B-B14F-4D97-AF65-F5344CB8AC3E}">
        <p14:creationId xmlns:p14="http://schemas.microsoft.com/office/powerpoint/2010/main" val="2748622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圖片 27">
            <a:extLst>
              <a:ext uri="{FF2B5EF4-FFF2-40B4-BE49-F238E27FC236}">
                <a16:creationId xmlns:a16="http://schemas.microsoft.com/office/drawing/2014/main" id="{70C07E80-B0FE-935E-98FA-4141E854DA9D}"/>
              </a:ext>
            </a:extLst>
          </p:cNvPr>
          <p:cNvPicPr>
            <a:picLocks noChangeAspect="1"/>
          </p:cNvPicPr>
          <p:nvPr/>
        </p:nvPicPr>
        <p:blipFill>
          <a:blip r:embed="rId3"/>
          <a:stretch>
            <a:fillRect/>
          </a:stretch>
        </p:blipFill>
        <p:spPr>
          <a:xfrm>
            <a:off x="586010" y="2951083"/>
            <a:ext cx="7678222" cy="1333686"/>
          </a:xfrm>
          <a:prstGeom prst="rect">
            <a:avLst/>
          </a:prstGeom>
          <a:noFill/>
          <a:ln w="3175">
            <a:solidFill>
              <a:schemeClr val="tx1"/>
            </a:solidFill>
          </a:ln>
        </p:spPr>
      </p:pic>
      <p:pic>
        <p:nvPicPr>
          <p:cNvPr id="26" name="圖片 25">
            <a:extLst>
              <a:ext uri="{FF2B5EF4-FFF2-40B4-BE49-F238E27FC236}">
                <a16:creationId xmlns:a16="http://schemas.microsoft.com/office/drawing/2014/main" id="{104E78CB-91CA-F012-4D04-6B3B9168346B}"/>
              </a:ext>
            </a:extLst>
          </p:cNvPr>
          <p:cNvPicPr>
            <a:picLocks noChangeAspect="1"/>
          </p:cNvPicPr>
          <p:nvPr/>
        </p:nvPicPr>
        <p:blipFill>
          <a:blip r:embed="rId4"/>
          <a:stretch>
            <a:fillRect/>
          </a:stretch>
        </p:blipFill>
        <p:spPr>
          <a:xfrm>
            <a:off x="586010" y="5061225"/>
            <a:ext cx="10726497" cy="1179576"/>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7961762" cy="907613"/>
          </a:xfrm>
        </p:spPr>
        <p:txBody>
          <a:bodyPr>
            <a:noAutofit/>
          </a:bodyPr>
          <a:lstStyle/>
          <a:p>
            <a:pPr>
              <a:lnSpc>
                <a:spcPct val="130000"/>
              </a:lnSpc>
            </a:pPr>
            <a:r>
              <a:rPr lang="zh-TW" altLang="en-US" sz="3000" dirty="0">
                <a:ea typeface="微軟正黑體" panose="020B0604030504040204" pitchFamily="34" charset="-120"/>
              </a:rPr>
              <a:t>使用</a:t>
            </a:r>
            <a:r>
              <a:rPr lang="en-US" altLang="zh-TW" sz="3000" dirty="0">
                <a:ea typeface="微軟正黑體" panose="020B0604030504040204" pitchFamily="34" charset="-120"/>
              </a:rPr>
              <a:t>solver=lbfgs</a:t>
            </a:r>
            <a:r>
              <a:rPr lang="zh-TW" altLang="en-US" sz="3000" dirty="0">
                <a:ea typeface="微軟正黑體" panose="020B0604030504040204" pitchFamily="34" charset="-120"/>
              </a:rPr>
              <a:t>，準確率大約為</a:t>
            </a:r>
            <a:r>
              <a:rPr lang="en-US" altLang="zh-TW" sz="3000" dirty="0">
                <a:ea typeface="微軟正黑體" panose="020B0604030504040204" pitchFamily="34" charset="-120"/>
              </a:rPr>
              <a:t>9</a:t>
            </a:r>
            <a:r>
              <a:rPr lang="zh-TW" altLang="en-US" sz="3000" dirty="0">
                <a:ea typeface="微軟正黑體" panose="020B0604030504040204" pitchFamily="34" charset="-120"/>
              </a:rPr>
              <a:t>成</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14</a:t>
            </a:fld>
            <a:endParaRPr lang="en-US" dirty="0"/>
          </a:p>
        </p:txBody>
      </p:sp>
      <p:sp>
        <p:nvSpPr>
          <p:cNvPr id="13" name="內容版面配置區 3">
            <a:extLst>
              <a:ext uri="{FF2B5EF4-FFF2-40B4-BE49-F238E27FC236}">
                <a16:creationId xmlns:a16="http://schemas.microsoft.com/office/drawing/2014/main" id="{15040F1E-4595-7158-AC11-F5E181FBFC48}"/>
              </a:ext>
            </a:extLst>
          </p:cNvPr>
          <p:cNvSpPr txBox="1">
            <a:spLocks/>
          </p:cNvSpPr>
          <p:nvPr/>
        </p:nvSpPr>
        <p:spPr>
          <a:xfrm>
            <a:off x="578734" y="4320901"/>
            <a:ext cx="8334038" cy="70419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3000" dirty="0">
                <a:ea typeface="微軟正黑體" panose="020B0604030504040204" pitchFamily="34" charset="-120"/>
              </a:rPr>
              <a:t>使用</a:t>
            </a:r>
            <a:r>
              <a:rPr lang="en-US" altLang="zh-TW" sz="3000" dirty="0">
                <a:ea typeface="微軟正黑體" panose="020B0604030504040204" pitchFamily="34" charset="-120"/>
              </a:rPr>
              <a:t>solver=adam</a:t>
            </a:r>
            <a:r>
              <a:rPr lang="zh-TW" altLang="en-US" sz="3000" dirty="0">
                <a:ea typeface="微軟正黑體" panose="020B0604030504040204" pitchFamily="34" charset="-120"/>
              </a:rPr>
              <a:t>，準確率也是大約為</a:t>
            </a:r>
            <a:r>
              <a:rPr lang="en-US" altLang="zh-TW" sz="3000" dirty="0">
                <a:ea typeface="微軟正黑體" panose="020B0604030504040204" pitchFamily="34" charset="-120"/>
              </a:rPr>
              <a:t>8~9</a:t>
            </a:r>
            <a:r>
              <a:rPr lang="zh-TW" altLang="en-US" sz="3000" dirty="0">
                <a:ea typeface="微軟正黑體" panose="020B0604030504040204" pitchFamily="34" charset="-120"/>
              </a:rPr>
              <a:t>成</a:t>
            </a:r>
          </a:p>
        </p:txBody>
      </p:sp>
      <p:sp>
        <p:nvSpPr>
          <p:cNvPr id="20" name="內容版面配置區 3">
            <a:extLst>
              <a:ext uri="{FF2B5EF4-FFF2-40B4-BE49-F238E27FC236}">
                <a16:creationId xmlns:a16="http://schemas.microsoft.com/office/drawing/2014/main" id="{C48D90A7-5420-6A57-B337-1A67ED0E1933}"/>
              </a:ext>
            </a:extLst>
          </p:cNvPr>
          <p:cNvSpPr txBox="1">
            <a:spLocks/>
          </p:cNvSpPr>
          <p:nvPr/>
        </p:nvSpPr>
        <p:spPr>
          <a:xfrm>
            <a:off x="1136587" y="3862693"/>
            <a:ext cx="4513935" cy="422076"/>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r>
              <a:rPr lang="zh-TW" altLang="en-US" sz="2000" dirty="0">
                <a:ea typeface="微軟正黑體" panose="020B0604030504040204" pitchFamily="34" charset="-120"/>
              </a:rPr>
              <a:t>（</a:t>
            </a:r>
            <a:r>
              <a:rPr lang="en-US" altLang="zh-TW" sz="2000" dirty="0">
                <a:ea typeface="微軟正黑體" panose="020B0604030504040204" pitchFamily="34" charset="-120"/>
              </a:rPr>
              <a:t>Testing Data</a:t>
            </a:r>
            <a:r>
              <a:rPr lang="zh-TW" altLang="en-US" sz="2000" dirty="0">
                <a:ea typeface="微軟正黑體" panose="020B0604030504040204" pitchFamily="34" charset="-120"/>
              </a:rPr>
              <a:t>）</a:t>
            </a:r>
          </a:p>
        </p:txBody>
      </p:sp>
      <p:sp>
        <p:nvSpPr>
          <p:cNvPr id="23" name="橢圓 22">
            <a:extLst>
              <a:ext uri="{FF2B5EF4-FFF2-40B4-BE49-F238E27FC236}">
                <a16:creationId xmlns:a16="http://schemas.microsoft.com/office/drawing/2014/main" id="{B541EB32-0D30-C604-39A4-B2EECC2A7DB8}"/>
              </a:ext>
            </a:extLst>
          </p:cNvPr>
          <p:cNvSpPr/>
          <p:nvPr/>
        </p:nvSpPr>
        <p:spPr>
          <a:xfrm>
            <a:off x="504497" y="5818512"/>
            <a:ext cx="611072" cy="4908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24" name="內容版面配置區 3">
            <a:extLst>
              <a:ext uri="{FF2B5EF4-FFF2-40B4-BE49-F238E27FC236}">
                <a16:creationId xmlns:a16="http://schemas.microsoft.com/office/drawing/2014/main" id="{9E760112-0852-AD84-744B-FC739F02B344}"/>
              </a:ext>
            </a:extLst>
          </p:cNvPr>
          <p:cNvSpPr txBox="1">
            <a:spLocks/>
          </p:cNvSpPr>
          <p:nvPr/>
        </p:nvSpPr>
        <p:spPr>
          <a:xfrm>
            <a:off x="1126078" y="5881967"/>
            <a:ext cx="4430660" cy="35883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r>
              <a:rPr lang="zh-TW" altLang="en-US" sz="2000" dirty="0">
                <a:ea typeface="微軟正黑體" panose="020B0604030504040204" pitchFamily="34" charset="-120"/>
              </a:rPr>
              <a:t> （</a:t>
            </a:r>
            <a:r>
              <a:rPr lang="en-US" altLang="zh-TW" sz="2000" dirty="0">
                <a:ea typeface="微軟正黑體" panose="020B0604030504040204" pitchFamily="34" charset="-120"/>
              </a:rPr>
              <a:t>Testing Data</a:t>
            </a:r>
            <a:r>
              <a:rPr lang="zh-TW" altLang="en-US" sz="2000" dirty="0">
                <a:ea typeface="微軟正黑體" panose="020B0604030504040204" pitchFamily="34" charset="-120"/>
              </a:rPr>
              <a:t>）</a:t>
            </a:r>
          </a:p>
        </p:txBody>
      </p:sp>
      <p:sp>
        <p:nvSpPr>
          <p:cNvPr id="29" name="橢圓 28">
            <a:extLst>
              <a:ext uri="{FF2B5EF4-FFF2-40B4-BE49-F238E27FC236}">
                <a16:creationId xmlns:a16="http://schemas.microsoft.com/office/drawing/2014/main" id="{7BE2DAC0-3CCD-6057-06C2-B7549FD72A96}"/>
              </a:ext>
            </a:extLst>
          </p:cNvPr>
          <p:cNvSpPr/>
          <p:nvPr/>
        </p:nvSpPr>
        <p:spPr>
          <a:xfrm>
            <a:off x="504496" y="3811987"/>
            <a:ext cx="611072" cy="4908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5" name="頁尾版面配置區 4">
            <a:extLst>
              <a:ext uri="{FF2B5EF4-FFF2-40B4-BE49-F238E27FC236}">
                <a16:creationId xmlns:a16="http://schemas.microsoft.com/office/drawing/2014/main" id="{A528534A-4180-D72D-C473-74E6E6A7CFC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3411848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圖片 13">
            <a:extLst>
              <a:ext uri="{FF2B5EF4-FFF2-40B4-BE49-F238E27FC236}">
                <a16:creationId xmlns:a16="http://schemas.microsoft.com/office/drawing/2014/main" id="{C633E3E2-C20A-4427-215C-F24685B7E4EE}"/>
              </a:ext>
            </a:extLst>
          </p:cNvPr>
          <p:cNvPicPr>
            <a:picLocks noChangeAspect="1"/>
          </p:cNvPicPr>
          <p:nvPr/>
        </p:nvPicPr>
        <p:blipFill>
          <a:blip r:embed="rId3"/>
          <a:stretch>
            <a:fillRect/>
          </a:stretch>
        </p:blipFill>
        <p:spPr>
          <a:xfrm>
            <a:off x="669498" y="5318413"/>
            <a:ext cx="7878274" cy="1352739"/>
          </a:xfrm>
          <a:prstGeom prst="rect">
            <a:avLst/>
          </a:prstGeom>
          <a:noFill/>
          <a:ln w="3175">
            <a:solidFill>
              <a:schemeClr val="tx1"/>
            </a:solidFill>
          </a:ln>
        </p:spPr>
      </p:pic>
      <p:pic>
        <p:nvPicPr>
          <p:cNvPr id="28" name="圖片 27">
            <a:extLst>
              <a:ext uri="{FF2B5EF4-FFF2-40B4-BE49-F238E27FC236}">
                <a16:creationId xmlns:a16="http://schemas.microsoft.com/office/drawing/2014/main" id="{70C07E80-B0FE-935E-98FA-4141E854DA9D}"/>
              </a:ext>
            </a:extLst>
          </p:cNvPr>
          <p:cNvPicPr>
            <a:picLocks noChangeAspect="1"/>
          </p:cNvPicPr>
          <p:nvPr/>
        </p:nvPicPr>
        <p:blipFill>
          <a:blip r:embed="rId4"/>
          <a:stretch>
            <a:fillRect/>
          </a:stretch>
        </p:blipFill>
        <p:spPr>
          <a:xfrm>
            <a:off x="667524" y="3418670"/>
            <a:ext cx="6731759" cy="1169288"/>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67828"/>
            <a:ext cx="11119280" cy="907613"/>
          </a:xfrm>
        </p:spPr>
        <p:txBody>
          <a:bodyPr>
            <a:noAutofit/>
          </a:bodyPr>
          <a:lstStyle/>
          <a:p>
            <a:pPr marL="0" indent="0">
              <a:lnSpc>
                <a:spcPct val="130000"/>
              </a:lnSpc>
              <a:buNone/>
            </a:pPr>
            <a:r>
              <a:rPr lang="zh-TW" altLang="en-US" sz="3000" dirty="0">
                <a:ea typeface="微軟正黑體" panose="020B0604030504040204" pitchFamily="34" charset="-120"/>
              </a:rPr>
              <a:t>使用兩層隱藏層，效果並未較好！？準確率未能達九成！？</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15</a:t>
            </a:fld>
            <a:endParaRPr lang="en-US" dirty="0"/>
          </a:p>
        </p:txBody>
      </p:sp>
      <p:sp>
        <p:nvSpPr>
          <p:cNvPr id="20" name="內容版面配置區 3">
            <a:extLst>
              <a:ext uri="{FF2B5EF4-FFF2-40B4-BE49-F238E27FC236}">
                <a16:creationId xmlns:a16="http://schemas.microsoft.com/office/drawing/2014/main" id="{C48D90A7-5420-6A57-B337-1A67ED0E1933}"/>
              </a:ext>
            </a:extLst>
          </p:cNvPr>
          <p:cNvSpPr txBox="1">
            <a:spLocks/>
          </p:cNvSpPr>
          <p:nvPr/>
        </p:nvSpPr>
        <p:spPr>
          <a:xfrm>
            <a:off x="1144532" y="4213974"/>
            <a:ext cx="4130853" cy="37398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r>
              <a:rPr lang="zh-TW" altLang="en-US" sz="2000" dirty="0">
                <a:ea typeface="微軟正黑體" panose="020B0604030504040204" pitchFamily="34" charset="-120"/>
              </a:rPr>
              <a:t> （</a:t>
            </a:r>
            <a:r>
              <a:rPr lang="en-US" altLang="zh-TW" sz="2000" dirty="0">
                <a:ea typeface="微軟正黑體" panose="020B0604030504040204" pitchFamily="34" charset="-120"/>
              </a:rPr>
              <a:t>Testing Data</a:t>
            </a:r>
            <a:r>
              <a:rPr lang="zh-TW" altLang="en-US" sz="2000" dirty="0">
                <a:ea typeface="微軟正黑體" panose="020B0604030504040204" pitchFamily="34" charset="-120"/>
              </a:rPr>
              <a:t>）</a:t>
            </a:r>
          </a:p>
        </p:txBody>
      </p:sp>
      <p:sp>
        <p:nvSpPr>
          <p:cNvPr id="29" name="橢圓 28">
            <a:extLst>
              <a:ext uri="{FF2B5EF4-FFF2-40B4-BE49-F238E27FC236}">
                <a16:creationId xmlns:a16="http://schemas.microsoft.com/office/drawing/2014/main" id="{7BE2DAC0-3CCD-6057-06C2-B7549FD72A96}"/>
              </a:ext>
            </a:extLst>
          </p:cNvPr>
          <p:cNvSpPr/>
          <p:nvPr/>
        </p:nvSpPr>
        <p:spPr>
          <a:xfrm>
            <a:off x="586010" y="4144753"/>
            <a:ext cx="529558" cy="53849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5" name="內容版面配置區 3">
            <a:extLst>
              <a:ext uri="{FF2B5EF4-FFF2-40B4-BE49-F238E27FC236}">
                <a16:creationId xmlns:a16="http://schemas.microsoft.com/office/drawing/2014/main" id="{1CE781CF-E07A-0366-4F45-74C6971189FD}"/>
              </a:ext>
            </a:extLst>
          </p:cNvPr>
          <p:cNvSpPr txBox="1">
            <a:spLocks/>
          </p:cNvSpPr>
          <p:nvPr/>
        </p:nvSpPr>
        <p:spPr>
          <a:xfrm>
            <a:off x="586010" y="276067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單層</a:t>
            </a:r>
            <a:r>
              <a:rPr lang="zh-TW" altLang="en-US" sz="3000" dirty="0">
                <a:ea typeface="微軟正黑體" panose="020B0604030504040204" pitchFamily="34" charset="-120"/>
              </a:rPr>
              <a:t>，準確率大約為</a:t>
            </a:r>
            <a:r>
              <a:rPr lang="en-US" altLang="zh-TW" sz="3000" dirty="0">
                <a:ea typeface="微軟正黑體" panose="020B0604030504040204" pitchFamily="34" charset="-120"/>
              </a:rPr>
              <a:t>9</a:t>
            </a:r>
            <a:r>
              <a:rPr lang="zh-TW" altLang="en-US" sz="3000" dirty="0">
                <a:ea typeface="微軟正黑體" panose="020B0604030504040204" pitchFamily="34" charset="-120"/>
              </a:rPr>
              <a:t>成</a:t>
            </a:r>
          </a:p>
        </p:txBody>
      </p:sp>
      <p:sp>
        <p:nvSpPr>
          <p:cNvPr id="8" name="內容版面配置區 3">
            <a:extLst>
              <a:ext uri="{FF2B5EF4-FFF2-40B4-BE49-F238E27FC236}">
                <a16:creationId xmlns:a16="http://schemas.microsoft.com/office/drawing/2014/main" id="{C16F0D7B-305B-4979-9D92-F19657EB887F}"/>
              </a:ext>
            </a:extLst>
          </p:cNvPr>
          <p:cNvSpPr txBox="1">
            <a:spLocks/>
          </p:cNvSpPr>
          <p:nvPr/>
        </p:nvSpPr>
        <p:spPr>
          <a:xfrm>
            <a:off x="578734" y="466589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雙層</a:t>
            </a:r>
            <a:r>
              <a:rPr lang="zh-TW" altLang="en-US" sz="3000" dirty="0">
                <a:ea typeface="微軟正黑體" panose="020B0604030504040204" pitchFamily="34" charset="-120"/>
              </a:rPr>
              <a:t>，準確率</a:t>
            </a:r>
            <a:r>
              <a:rPr lang="zh-TW" altLang="en-US" sz="3000" b="1" dirty="0">
                <a:ea typeface="微軟正黑體" panose="020B0604030504040204" pitchFamily="34" charset="-120"/>
              </a:rPr>
              <a:t>下降</a:t>
            </a:r>
            <a:r>
              <a:rPr lang="zh-TW" altLang="en-US" sz="3000" dirty="0">
                <a:ea typeface="微軟正黑體" panose="020B0604030504040204" pitchFamily="34" charset="-120"/>
              </a:rPr>
              <a:t>為</a:t>
            </a:r>
            <a:r>
              <a:rPr lang="en-US" altLang="zh-TW" sz="3000" dirty="0">
                <a:ea typeface="微軟正黑體" panose="020B0604030504040204" pitchFamily="34" charset="-120"/>
              </a:rPr>
              <a:t>73%</a:t>
            </a:r>
            <a:endParaRPr lang="zh-TW" altLang="en-US" sz="3000" dirty="0">
              <a:ea typeface="微軟正黑體" panose="020B0604030504040204" pitchFamily="34" charset="-120"/>
            </a:endParaRPr>
          </a:p>
        </p:txBody>
      </p:sp>
      <p:sp>
        <p:nvSpPr>
          <p:cNvPr id="9" name="內容版面配置區 3">
            <a:extLst>
              <a:ext uri="{FF2B5EF4-FFF2-40B4-BE49-F238E27FC236}">
                <a16:creationId xmlns:a16="http://schemas.microsoft.com/office/drawing/2014/main" id="{0D3D2B76-89E1-A288-7F46-D1A9C7E532F1}"/>
              </a:ext>
            </a:extLst>
          </p:cNvPr>
          <p:cNvSpPr txBox="1">
            <a:spLocks/>
          </p:cNvSpPr>
          <p:nvPr/>
        </p:nvSpPr>
        <p:spPr>
          <a:xfrm>
            <a:off x="9999671" y="1391411"/>
            <a:ext cx="1698343" cy="61430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30000"/>
              </a:lnSpc>
              <a:buNone/>
            </a:pPr>
            <a:r>
              <a:rPr lang="en-US" altLang="zh-TW" sz="2000" dirty="0">
                <a:ea typeface="微軟正黑體" panose="020B0604030504040204" pitchFamily="34" charset="-120"/>
              </a:rPr>
              <a:t>solver=lbfgs</a:t>
            </a:r>
            <a:endParaRPr lang="zh-TW" altLang="en-US" sz="2000" dirty="0">
              <a:ea typeface="微軟正黑體" panose="020B0604030504040204" pitchFamily="34" charset="-120"/>
            </a:endParaRPr>
          </a:p>
        </p:txBody>
      </p:sp>
      <p:sp>
        <p:nvSpPr>
          <p:cNvPr id="10" name="內容版面配置區 3">
            <a:extLst>
              <a:ext uri="{FF2B5EF4-FFF2-40B4-BE49-F238E27FC236}">
                <a16:creationId xmlns:a16="http://schemas.microsoft.com/office/drawing/2014/main" id="{83F74316-0184-5873-0D24-4683F9EFF972}"/>
              </a:ext>
            </a:extLst>
          </p:cNvPr>
          <p:cNvSpPr txBox="1">
            <a:spLocks/>
          </p:cNvSpPr>
          <p:nvPr/>
        </p:nvSpPr>
        <p:spPr>
          <a:xfrm>
            <a:off x="1199056" y="6250036"/>
            <a:ext cx="5143129" cy="32108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r>
              <a:rPr lang="zh-TW" altLang="en-US" sz="2000" dirty="0">
                <a:ea typeface="微軟正黑體" panose="020B0604030504040204" pitchFamily="34" charset="-120"/>
              </a:rPr>
              <a:t> （</a:t>
            </a:r>
            <a:r>
              <a:rPr lang="en-US" altLang="zh-TW" sz="2000" dirty="0">
                <a:ea typeface="微軟正黑體" panose="020B0604030504040204" pitchFamily="34" charset="-120"/>
              </a:rPr>
              <a:t>Testing Data</a:t>
            </a:r>
            <a:r>
              <a:rPr lang="zh-TW" altLang="en-US" sz="2000" dirty="0">
                <a:ea typeface="微軟正黑體" panose="020B0604030504040204" pitchFamily="34" charset="-120"/>
              </a:rPr>
              <a:t>）</a:t>
            </a:r>
          </a:p>
        </p:txBody>
      </p:sp>
      <p:sp>
        <p:nvSpPr>
          <p:cNvPr id="11" name="橢圓 10">
            <a:extLst>
              <a:ext uri="{FF2B5EF4-FFF2-40B4-BE49-F238E27FC236}">
                <a16:creationId xmlns:a16="http://schemas.microsoft.com/office/drawing/2014/main" id="{55F6A722-3868-099A-5338-FEE5172809D4}"/>
              </a:ext>
            </a:extLst>
          </p:cNvPr>
          <p:cNvSpPr/>
          <p:nvPr/>
        </p:nvSpPr>
        <p:spPr>
          <a:xfrm>
            <a:off x="640086" y="6182983"/>
            <a:ext cx="529558" cy="53849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Tree>
    <p:extLst>
      <p:ext uri="{BB962C8B-B14F-4D97-AF65-F5344CB8AC3E}">
        <p14:creationId xmlns:p14="http://schemas.microsoft.com/office/powerpoint/2010/main" val="3175053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a:extLst>
              <a:ext uri="{FF2B5EF4-FFF2-40B4-BE49-F238E27FC236}">
                <a16:creationId xmlns:a16="http://schemas.microsoft.com/office/drawing/2014/main" id="{5047A4C7-E03C-8DAD-3F80-993CCB6528D5}"/>
              </a:ext>
            </a:extLst>
          </p:cNvPr>
          <p:cNvPicPr>
            <a:picLocks noChangeAspect="1"/>
          </p:cNvPicPr>
          <p:nvPr/>
        </p:nvPicPr>
        <p:blipFill>
          <a:blip r:embed="rId3"/>
          <a:stretch>
            <a:fillRect/>
          </a:stretch>
        </p:blipFill>
        <p:spPr>
          <a:xfrm>
            <a:off x="578734" y="5391552"/>
            <a:ext cx="10973180" cy="1180280"/>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67828"/>
            <a:ext cx="11119280" cy="907613"/>
          </a:xfrm>
        </p:spPr>
        <p:txBody>
          <a:bodyPr>
            <a:noAutofit/>
          </a:bodyPr>
          <a:lstStyle/>
          <a:p>
            <a:pPr marL="0" indent="0">
              <a:lnSpc>
                <a:spcPct val="130000"/>
              </a:lnSpc>
              <a:buNone/>
            </a:pPr>
            <a:r>
              <a:rPr lang="zh-TW" altLang="en-US" sz="3000" dirty="0">
                <a:ea typeface="微軟正黑體" panose="020B0604030504040204" pitchFamily="34" charset="-120"/>
              </a:rPr>
              <a:t>使用兩層隱藏層，效果並未較好！？準確率未能達九成！？</a:t>
            </a:r>
          </a:p>
        </p:txBody>
      </p:sp>
      <p:sp>
        <p:nvSpPr>
          <p:cNvPr id="5" name="內容版面配置區 3">
            <a:extLst>
              <a:ext uri="{FF2B5EF4-FFF2-40B4-BE49-F238E27FC236}">
                <a16:creationId xmlns:a16="http://schemas.microsoft.com/office/drawing/2014/main" id="{1CE781CF-E07A-0366-4F45-74C6971189FD}"/>
              </a:ext>
            </a:extLst>
          </p:cNvPr>
          <p:cNvSpPr txBox="1">
            <a:spLocks/>
          </p:cNvSpPr>
          <p:nvPr/>
        </p:nvSpPr>
        <p:spPr>
          <a:xfrm>
            <a:off x="586010" y="276067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單層</a:t>
            </a:r>
            <a:r>
              <a:rPr lang="zh-TW" altLang="en-US" sz="3000" dirty="0">
                <a:ea typeface="微軟正黑體" panose="020B0604030504040204" pitchFamily="34" charset="-120"/>
              </a:rPr>
              <a:t>，準確率也是大約為</a:t>
            </a:r>
            <a:r>
              <a:rPr lang="en-US" altLang="zh-TW" sz="3000" dirty="0">
                <a:ea typeface="微軟正黑體" panose="020B0604030504040204" pitchFamily="34" charset="-120"/>
              </a:rPr>
              <a:t>8~9</a:t>
            </a:r>
            <a:r>
              <a:rPr lang="zh-TW" altLang="en-US" sz="3000" dirty="0">
                <a:ea typeface="微軟正黑體" panose="020B0604030504040204" pitchFamily="34" charset="-120"/>
              </a:rPr>
              <a:t>成</a:t>
            </a:r>
          </a:p>
        </p:txBody>
      </p:sp>
      <p:sp>
        <p:nvSpPr>
          <p:cNvPr id="8" name="內容版面配置區 3">
            <a:extLst>
              <a:ext uri="{FF2B5EF4-FFF2-40B4-BE49-F238E27FC236}">
                <a16:creationId xmlns:a16="http://schemas.microsoft.com/office/drawing/2014/main" id="{C16F0D7B-305B-4979-9D92-F19657EB887F}"/>
              </a:ext>
            </a:extLst>
          </p:cNvPr>
          <p:cNvSpPr txBox="1">
            <a:spLocks/>
          </p:cNvSpPr>
          <p:nvPr/>
        </p:nvSpPr>
        <p:spPr>
          <a:xfrm>
            <a:off x="578734" y="466589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雙層</a:t>
            </a:r>
            <a:r>
              <a:rPr lang="zh-TW" altLang="en-US" sz="3000" dirty="0">
                <a:ea typeface="微軟正黑體" panose="020B0604030504040204" pitchFamily="34" charset="-120"/>
              </a:rPr>
              <a:t>，準確率</a:t>
            </a:r>
            <a:r>
              <a:rPr lang="zh-TW" altLang="en-US" sz="3000" b="1" dirty="0">
                <a:ea typeface="微軟正黑體" panose="020B0604030504040204" pitchFamily="34" charset="-120"/>
              </a:rPr>
              <a:t>下降</a:t>
            </a:r>
            <a:r>
              <a:rPr lang="zh-TW" altLang="en-US" sz="3000" dirty="0">
                <a:ea typeface="微軟正黑體" panose="020B0604030504040204" pitchFamily="34" charset="-120"/>
              </a:rPr>
              <a:t>為</a:t>
            </a:r>
            <a:r>
              <a:rPr lang="en-US" altLang="zh-TW" sz="3000" dirty="0">
                <a:ea typeface="微軟正黑體" panose="020B0604030504040204" pitchFamily="34" charset="-120"/>
              </a:rPr>
              <a:t>7</a:t>
            </a:r>
            <a:r>
              <a:rPr lang="zh-TW" altLang="en-US" sz="3000" dirty="0">
                <a:ea typeface="微軟正黑體" panose="020B0604030504040204" pitchFamily="34" charset="-120"/>
              </a:rPr>
              <a:t>成</a:t>
            </a:r>
          </a:p>
        </p:txBody>
      </p:sp>
      <p:sp>
        <p:nvSpPr>
          <p:cNvPr id="9" name="內容版面配置區 3">
            <a:extLst>
              <a:ext uri="{FF2B5EF4-FFF2-40B4-BE49-F238E27FC236}">
                <a16:creationId xmlns:a16="http://schemas.microsoft.com/office/drawing/2014/main" id="{0D3D2B76-89E1-A288-7F46-D1A9C7E532F1}"/>
              </a:ext>
            </a:extLst>
          </p:cNvPr>
          <p:cNvSpPr txBox="1">
            <a:spLocks/>
          </p:cNvSpPr>
          <p:nvPr/>
        </p:nvSpPr>
        <p:spPr>
          <a:xfrm>
            <a:off x="9785131" y="1391411"/>
            <a:ext cx="1912883" cy="61430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30000"/>
              </a:lnSpc>
              <a:buNone/>
            </a:pPr>
            <a:r>
              <a:rPr lang="en-US" altLang="zh-TW" sz="2000" dirty="0">
                <a:ea typeface="微軟正黑體" panose="020B0604030504040204" pitchFamily="34" charset="-120"/>
              </a:rPr>
              <a:t>solver=adam</a:t>
            </a:r>
            <a:endParaRPr lang="zh-TW" altLang="en-US" sz="2000" dirty="0">
              <a:ea typeface="微軟正黑體" panose="020B0604030504040204" pitchFamily="34" charset="-120"/>
            </a:endParaRPr>
          </a:p>
        </p:txBody>
      </p:sp>
      <p:sp>
        <p:nvSpPr>
          <p:cNvPr id="10" name="內容版面配置區 3">
            <a:extLst>
              <a:ext uri="{FF2B5EF4-FFF2-40B4-BE49-F238E27FC236}">
                <a16:creationId xmlns:a16="http://schemas.microsoft.com/office/drawing/2014/main" id="{83F74316-0184-5873-0D24-4683F9EFF972}"/>
              </a:ext>
            </a:extLst>
          </p:cNvPr>
          <p:cNvSpPr txBox="1">
            <a:spLocks/>
          </p:cNvSpPr>
          <p:nvPr/>
        </p:nvSpPr>
        <p:spPr>
          <a:xfrm>
            <a:off x="1008993" y="6180221"/>
            <a:ext cx="4489130" cy="36227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r>
              <a:rPr lang="zh-TW" altLang="en-US" sz="2000" dirty="0">
                <a:ea typeface="微軟正黑體" panose="020B0604030504040204" pitchFamily="34" charset="-120"/>
              </a:rPr>
              <a:t> （</a:t>
            </a:r>
            <a:r>
              <a:rPr lang="en-US" altLang="zh-TW" sz="2000" dirty="0">
                <a:ea typeface="微軟正黑體" panose="020B0604030504040204" pitchFamily="34" charset="-120"/>
              </a:rPr>
              <a:t>Testing Data</a:t>
            </a:r>
            <a:r>
              <a:rPr lang="zh-TW" altLang="en-US" sz="2000" dirty="0">
                <a:ea typeface="微軟正黑體" panose="020B0604030504040204" pitchFamily="34" charset="-120"/>
              </a:rPr>
              <a:t>）</a:t>
            </a:r>
          </a:p>
        </p:txBody>
      </p:sp>
      <p:sp>
        <p:nvSpPr>
          <p:cNvPr id="11" name="橢圓 10">
            <a:extLst>
              <a:ext uri="{FF2B5EF4-FFF2-40B4-BE49-F238E27FC236}">
                <a16:creationId xmlns:a16="http://schemas.microsoft.com/office/drawing/2014/main" id="{55F6A722-3868-099A-5338-FEE5172809D4}"/>
              </a:ext>
            </a:extLst>
          </p:cNvPr>
          <p:cNvSpPr/>
          <p:nvPr/>
        </p:nvSpPr>
        <p:spPr>
          <a:xfrm>
            <a:off x="483476" y="6099264"/>
            <a:ext cx="525517" cy="54022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pic>
        <p:nvPicPr>
          <p:cNvPr id="6" name="圖片 5">
            <a:extLst>
              <a:ext uri="{FF2B5EF4-FFF2-40B4-BE49-F238E27FC236}">
                <a16:creationId xmlns:a16="http://schemas.microsoft.com/office/drawing/2014/main" id="{3F91FA77-5A7F-D9F1-011C-665D33E714E6}"/>
              </a:ext>
            </a:extLst>
          </p:cNvPr>
          <p:cNvPicPr>
            <a:picLocks noChangeAspect="1"/>
          </p:cNvPicPr>
          <p:nvPr/>
        </p:nvPicPr>
        <p:blipFill>
          <a:blip r:embed="rId4"/>
          <a:stretch>
            <a:fillRect/>
          </a:stretch>
        </p:blipFill>
        <p:spPr>
          <a:xfrm>
            <a:off x="669498" y="3418113"/>
            <a:ext cx="10726497" cy="1179576"/>
          </a:xfrm>
          <a:prstGeom prst="rect">
            <a:avLst/>
          </a:prstGeom>
          <a:noFill/>
          <a:ln w="3175">
            <a:solidFill>
              <a:schemeClr val="tx1"/>
            </a:solidFill>
          </a:ln>
        </p:spPr>
      </p:pic>
      <p:sp>
        <p:nvSpPr>
          <p:cNvPr id="12" name="橢圓 11">
            <a:extLst>
              <a:ext uri="{FF2B5EF4-FFF2-40B4-BE49-F238E27FC236}">
                <a16:creationId xmlns:a16="http://schemas.microsoft.com/office/drawing/2014/main" id="{452860F6-D3B6-A05E-A8BC-2CABAEE4CA9A}"/>
              </a:ext>
            </a:extLst>
          </p:cNvPr>
          <p:cNvSpPr/>
          <p:nvPr/>
        </p:nvSpPr>
        <p:spPr>
          <a:xfrm>
            <a:off x="587985" y="4175400"/>
            <a:ext cx="527583" cy="50324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13" name="內容版面配置區 3">
            <a:extLst>
              <a:ext uri="{FF2B5EF4-FFF2-40B4-BE49-F238E27FC236}">
                <a16:creationId xmlns:a16="http://schemas.microsoft.com/office/drawing/2014/main" id="{195F93D1-E6F2-FB05-001B-DB92852CD891}"/>
              </a:ext>
            </a:extLst>
          </p:cNvPr>
          <p:cNvSpPr txBox="1">
            <a:spLocks/>
          </p:cNvSpPr>
          <p:nvPr/>
        </p:nvSpPr>
        <p:spPr>
          <a:xfrm>
            <a:off x="1199057" y="4207339"/>
            <a:ext cx="4814881" cy="39035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r>
              <a:rPr lang="zh-TW" altLang="en-US" sz="2000" dirty="0">
                <a:ea typeface="微軟正黑體" panose="020B0604030504040204" pitchFamily="34" charset="-120"/>
              </a:rPr>
              <a:t> （</a:t>
            </a:r>
            <a:r>
              <a:rPr lang="en-US" altLang="zh-TW" sz="2000" dirty="0">
                <a:ea typeface="微軟正黑體" panose="020B0604030504040204" pitchFamily="34" charset="-120"/>
              </a:rPr>
              <a:t>Testing Data</a:t>
            </a:r>
            <a:r>
              <a:rPr lang="zh-TW" altLang="en-US" sz="2000" dirty="0">
                <a:ea typeface="微軟正黑體" panose="020B0604030504040204" pitchFamily="34" charset="-120"/>
              </a:rPr>
              <a:t>）</a:t>
            </a:r>
          </a:p>
        </p:txBody>
      </p:sp>
    </p:spTree>
    <p:extLst>
      <p:ext uri="{BB962C8B-B14F-4D97-AF65-F5344CB8AC3E}">
        <p14:creationId xmlns:p14="http://schemas.microsoft.com/office/powerpoint/2010/main" val="3382556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useBgFill="1">
        <p:nvSpPr>
          <p:cNvPr id="18" name="Freeform: Shape 1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20" name="Freeform: Shape 1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altLang="zh-TW" dirty="0">
                <a:ea typeface="微軟正黑體" panose="020B0604030504040204" pitchFamily="34" charset="-120"/>
              </a:rPr>
              <a:t>Loss Curve </a:t>
            </a:r>
            <a:br>
              <a:rPr lang="en-US" altLang="zh-TW" dirty="0">
                <a:ea typeface="微軟正黑體" panose="020B0604030504040204" pitchFamily="34" charset="-120"/>
              </a:rPr>
            </a:br>
            <a:r>
              <a:rPr lang="zh-TW" altLang="en-US" dirty="0">
                <a:ea typeface="微軟正黑體" panose="020B0604030504040204" pitchFamily="34" charset="-120"/>
              </a:rPr>
              <a:t>誤差曲線</a:t>
            </a:r>
          </a:p>
        </p:txBody>
      </p:sp>
      <p:sp>
        <p:nvSpPr>
          <p:cNvPr id="22" name="Rectangle 2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7" name="內容版面配置區 3">
            <a:extLst>
              <a:ext uri="{FF2B5EF4-FFF2-40B4-BE49-F238E27FC236}">
                <a16:creationId xmlns:a16="http://schemas.microsoft.com/office/drawing/2014/main" id="{BCF956FB-6789-C0CE-5903-36E185E52F10}"/>
              </a:ext>
            </a:extLst>
          </p:cNvPr>
          <p:cNvSpPr txBox="1">
            <a:spLocks/>
          </p:cNvSpPr>
          <p:nvPr/>
        </p:nvSpPr>
        <p:spPr>
          <a:xfrm>
            <a:off x="371093" y="2718054"/>
            <a:ext cx="3947419"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altLang="zh-TW" sz="2000" dirty="0">
                <a:ea typeface="微軟正黑體" panose="020B0604030504040204" pitchFamily="34" charset="-120"/>
              </a:rPr>
              <a:t>solver</a:t>
            </a:r>
            <a:r>
              <a:rPr lang="zh-TW" altLang="en-US" sz="2000" dirty="0">
                <a:ea typeface="微軟正黑體" panose="020B0604030504040204" pitchFamily="34" charset="-120"/>
              </a:rPr>
              <a:t> </a:t>
            </a:r>
            <a:r>
              <a:rPr lang="en-US" altLang="zh-TW" sz="2000" dirty="0">
                <a:ea typeface="微軟正黑體" panose="020B0604030504040204" pitchFamily="34" charset="-120"/>
              </a:rPr>
              <a:t>=</a:t>
            </a:r>
            <a:r>
              <a:rPr lang="zh-TW" altLang="en-US" sz="2000" dirty="0">
                <a:ea typeface="微軟正黑體" panose="020B0604030504040204" pitchFamily="34" charset="-120"/>
              </a:rPr>
              <a:t> </a:t>
            </a:r>
            <a:r>
              <a:rPr lang="en-US" altLang="zh-TW" sz="2000" dirty="0">
                <a:ea typeface="微軟正黑體" panose="020B0604030504040204" pitchFamily="34" charset="-120"/>
              </a:rPr>
              <a:t>adam</a:t>
            </a:r>
          </a:p>
          <a:p>
            <a:pPr marL="0"/>
            <a:r>
              <a:rPr lang="en-US" altLang="zh-TW" sz="2000" dirty="0">
                <a:ea typeface="微軟正黑體" panose="020B0604030504040204" pitchFamily="34" charset="-120"/>
              </a:rPr>
              <a:t>max_iter</a:t>
            </a:r>
            <a:r>
              <a:rPr lang="zh-TW" altLang="en-US" sz="2000" dirty="0">
                <a:ea typeface="微軟正黑體" panose="020B0604030504040204" pitchFamily="34" charset="-120"/>
              </a:rPr>
              <a:t> 最大迭代次數</a:t>
            </a:r>
            <a:r>
              <a:rPr lang="en-US" altLang="zh-TW" sz="2000" dirty="0">
                <a:ea typeface="微軟正黑體" panose="020B0604030504040204" pitchFamily="34" charset="-120"/>
              </a:rPr>
              <a:t> = 200 </a:t>
            </a:r>
          </a:p>
        </p:txBody>
      </p:sp>
      <p:pic>
        <p:nvPicPr>
          <p:cNvPr id="12" name="圖片 11">
            <a:extLst>
              <a:ext uri="{FF2B5EF4-FFF2-40B4-BE49-F238E27FC236}">
                <a16:creationId xmlns:a16="http://schemas.microsoft.com/office/drawing/2014/main" id="{7EC4AA3E-E3AC-1C10-F298-A068B5FEA15B}"/>
              </a:ext>
            </a:extLst>
          </p:cNvPr>
          <p:cNvPicPr>
            <a:picLocks noChangeAspect="1"/>
          </p:cNvPicPr>
          <p:nvPr/>
        </p:nvPicPr>
        <p:blipFill>
          <a:blip r:embed="rId3"/>
          <a:stretch>
            <a:fillRect/>
          </a:stretch>
        </p:blipFill>
        <p:spPr>
          <a:xfrm>
            <a:off x="4043320" y="5784190"/>
            <a:ext cx="8096130" cy="890319"/>
          </a:xfrm>
          <a:prstGeom prst="rect">
            <a:avLst/>
          </a:prstGeom>
          <a:noFill/>
          <a:ln w="3175">
            <a:solidFill>
              <a:schemeClr val="tx1"/>
            </a:solidFill>
          </a:ln>
        </p:spPr>
      </p:pic>
      <p:pic>
        <p:nvPicPr>
          <p:cNvPr id="6" name="內容版面配置區 5" descr="一張含有 文字, 圖表, 行, 繪圖 的圖片&#10;&#10;自動產生的描述">
            <a:extLst>
              <a:ext uri="{FF2B5EF4-FFF2-40B4-BE49-F238E27FC236}">
                <a16:creationId xmlns:a16="http://schemas.microsoft.com/office/drawing/2014/main" id="{99C8898F-85E6-AA15-B939-79935207C7A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51565" y="200699"/>
            <a:ext cx="7087498" cy="5400000"/>
          </a:xfrm>
          <a:prstGeom prst="rect">
            <a:avLst/>
          </a:prstGeom>
          <a:noFill/>
          <a:ln w="3175">
            <a:solidFill>
              <a:schemeClr val="tx1"/>
            </a:solidFill>
          </a:ln>
        </p:spPr>
      </p:pic>
      <p:pic>
        <p:nvPicPr>
          <p:cNvPr id="9" name="圖片 8">
            <a:extLst>
              <a:ext uri="{FF2B5EF4-FFF2-40B4-BE49-F238E27FC236}">
                <a16:creationId xmlns:a16="http://schemas.microsoft.com/office/drawing/2014/main" id="{0D29A7D9-BE97-93B0-5DC9-5BD844F5A082}"/>
              </a:ext>
            </a:extLst>
          </p:cNvPr>
          <p:cNvPicPr>
            <a:picLocks noChangeAspect="1"/>
          </p:cNvPicPr>
          <p:nvPr/>
        </p:nvPicPr>
        <p:blipFill>
          <a:blip r:embed="rId5"/>
          <a:stretch>
            <a:fillRect/>
          </a:stretch>
        </p:blipFill>
        <p:spPr>
          <a:xfrm>
            <a:off x="10238911" y="432660"/>
            <a:ext cx="1305107" cy="4058216"/>
          </a:xfrm>
          <a:prstGeom prst="rect">
            <a:avLst/>
          </a:prstGeom>
          <a:noFill/>
          <a:ln w="3175">
            <a:solidFill>
              <a:schemeClr val="tx1"/>
            </a:solidFill>
          </a:ln>
        </p:spPr>
      </p:pic>
    </p:spTree>
    <p:extLst>
      <p:ext uri="{BB962C8B-B14F-4D97-AF65-F5344CB8AC3E}">
        <p14:creationId xmlns:p14="http://schemas.microsoft.com/office/powerpoint/2010/main" val="3328761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圖片 27">
            <a:extLst>
              <a:ext uri="{FF2B5EF4-FFF2-40B4-BE49-F238E27FC236}">
                <a16:creationId xmlns:a16="http://schemas.microsoft.com/office/drawing/2014/main" id="{70C07E80-B0FE-935E-98FA-4141E854DA9D}"/>
              </a:ext>
            </a:extLst>
          </p:cNvPr>
          <p:cNvPicPr>
            <a:picLocks noChangeAspect="1"/>
          </p:cNvPicPr>
          <p:nvPr/>
        </p:nvPicPr>
        <p:blipFill>
          <a:blip r:embed="rId3"/>
          <a:stretch>
            <a:fillRect/>
          </a:stretch>
        </p:blipFill>
        <p:spPr>
          <a:xfrm>
            <a:off x="578734" y="2708597"/>
            <a:ext cx="7678222" cy="1333686"/>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43470"/>
            <a:ext cx="7961762" cy="907613"/>
          </a:xfrm>
        </p:spPr>
        <p:txBody>
          <a:bodyPr>
            <a:noAutofit/>
          </a:bodyPr>
          <a:lstStyle/>
          <a:p>
            <a:pPr marL="0" indent="0">
              <a:lnSpc>
                <a:spcPct val="130000"/>
              </a:lnSpc>
              <a:buNone/>
            </a:pPr>
            <a:r>
              <a:rPr lang="zh-TW" altLang="en-US" sz="3000" dirty="0">
                <a:ea typeface="微軟正黑體" panose="020B0604030504040204" pitchFamily="34" charset="-120"/>
              </a:rPr>
              <a:t>若使用</a:t>
            </a:r>
            <a:r>
              <a:rPr lang="en-US" altLang="zh-TW" sz="3000" dirty="0">
                <a:ea typeface="微軟正黑體" panose="020B0604030504040204" pitchFamily="34" charset="-120"/>
              </a:rPr>
              <a:t>solver=lbfgs</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18</a:t>
            </a:fld>
            <a:endParaRPr lang="en-US" dirty="0"/>
          </a:p>
        </p:txBody>
      </p:sp>
      <p:sp>
        <p:nvSpPr>
          <p:cNvPr id="5" name="內容版面配置區 3">
            <a:extLst>
              <a:ext uri="{FF2B5EF4-FFF2-40B4-BE49-F238E27FC236}">
                <a16:creationId xmlns:a16="http://schemas.microsoft.com/office/drawing/2014/main" id="{FD0C4C13-F1A6-7867-3D7F-992398A7061E}"/>
              </a:ext>
            </a:extLst>
          </p:cNvPr>
          <p:cNvSpPr txBox="1">
            <a:spLocks/>
          </p:cNvSpPr>
          <p:nvPr/>
        </p:nvSpPr>
        <p:spPr>
          <a:xfrm>
            <a:off x="578734" y="4081308"/>
            <a:ext cx="8334038" cy="65420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3000" dirty="0">
                <a:ea typeface="微軟正黑體" panose="020B0604030504040204" pitchFamily="34" charset="-120"/>
              </a:rPr>
              <a:t>無法產生</a:t>
            </a:r>
            <a:r>
              <a:rPr lang="en-US" altLang="zh-TW" sz="3000" dirty="0">
                <a:ea typeface="微軟正黑體" panose="020B0604030504040204" pitchFamily="34" charset="-120"/>
              </a:rPr>
              <a:t>Loss Curve</a:t>
            </a:r>
            <a:r>
              <a:rPr lang="zh-TW" altLang="en-US" sz="3000" dirty="0">
                <a:ea typeface="微軟正黑體" panose="020B0604030504040204" pitchFamily="34" charset="-120"/>
              </a:rPr>
              <a:t>，會發生錯誤。</a:t>
            </a:r>
          </a:p>
        </p:txBody>
      </p:sp>
      <p:pic>
        <p:nvPicPr>
          <p:cNvPr id="8" name="圖片 7">
            <a:extLst>
              <a:ext uri="{FF2B5EF4-FFF2-40B4-BE49-F238E27FC236}">
                <a16:creationId xmlns:a16="http://schemas.microsoft.com/office/drawing/2014/main" id="{640969DC-06AD-094B-B27E-1CD7AA9F392B}"/>
              </a:ext>
            </a:extLst>
          </p:cNvPr>
          <p:cNvPicPr>
            <a:picLocks noChangeAspect="1"/>
          </p:cNvPicPr>
          <p:nvPr/>
        </p:nvPicPr>
        <p:blipFill>
          <a:blip r:embed="rId4"/>
          <a:stretch>
            <a:fillRect/>
          </a:stretch>
        </p:blipFill>
        <p:spPr>
          <a:xfrm>
            <a:off x="578734" y="4746475"/>
            <a:ext cx="7058025" cy="1457325"/>
          </a:xfrm>
          <a:prstGeom prst="rect">
            <a:avLst/>
          </a:prstGeom>
          <a:noFill/>
          <a:ln w="3175">
            <a:solidFill>
              <a:schemeClr val="tx1"/>
            </a:solidFill>
          </a:ln>
        </p:spPr>
      </p:pic>
      <p:sp>
        <p:nvSpPr>
          <p:cNvPr id="9" name="內容版面配置區 3">
            <a:extLst>
              <a:ext uri="{FF2B5EF4-FFF2-40B4-BE49-F238E27FC236}">
                <a16:creationId xmlns:a16="http://schemas.microsoft.com/office/drawing/2014/main" id="{B4205492-AADD-C8B1-9754-090370C9422D}"/>
              </a:ext>
            </a:extLst>
          </p:cNvPr>
          <p:cNvSpPr txBox="1">
            <a:spLocks/>
          </p:cNvSpPr>
          <p:nvPr/>
        </p:nvSpPr>
        <p:spPr>
          <a:xfrm>
            <a:off x="8124497" y="4996977"/>
            <a:ext cx="3930867" cy="109790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500" i="1" dirty="0">
                <a:ea typeface="微軟正黑體" panose="020B0604030504040204" pitchFamily="34" charset="-120"/>
              </a:rPr>
              <a:t>※</a:t>
            </a:r>
            <a:r>
              <a:rPr lang="zh-TW" altLang="en-US" sz="2500" i="1" dirty="0">
                <a:ea typeface="微軟正黑體" panose="020B0604030504040204" pitchFamily="34" charset="-120"/>
              </a:rPr>
              <a:t> 我想要最高準確率</a:t>
            </a:r>
            <a:endParaRPr lang="en-US" altLang="zh-TW" sz="2500" i="1" dirty="0">
              <a:ea typeface="微軟正黑體" panose="020B0604030504040204" pitchFamily="34" charset="-120"/>
            </a:endParaRPr>
          </a:p>
          <a:p>
            <a:pPr marL="0" indent="0">
              <a:buNone/>
            </a:pPr>
            <a:r>
              <a:rPr lang="zh-TW" altLang="en-US" sz="2500" i="1" dirty="0">
                <a:ea typeface="微軟正黑體" panose="020B0604030504040204" pitchFamily="34" charset="-120"/>
              </a:rPr>
              <a:t>所以仍使用</a:t>
            </a:r>
            <a:r>
              <a:rPr lang="en-US" altLang="zh-TW" sz="2500" i="1" dirty="0">
                <a:ea typeface="微軟正黑體" panose="020B0604030504040204" pitchFamily="34" charset="-120"/>
              </a:rPr>
              <a:t>solver=lbfgs</a:t>
            </a:r>
            <a:endParaRPr lang="zh-TW" altLang="en-US" sz="2500" i="1" dirty="0">
              <a:ea typeface="微軟正黑體" panose="020B0604030504040204" pitchFamily="34" charset="-120"/>
            </a:endParaRPr>
          </a:p>
        </p:txBody>
      </p:sp>
      <p:sp>
        <p:nvSpPr>
          <p:cNvPr id="6" name="矩形 5">
            <a:extLst>
              <a:ext uri="{FF2B5EF4-FFF2-40B4-BE49-F238E27FC236}">
                <a16:creationId xmlns:a16="http://schemas.microsoft.com/office/drawing/2014/main" id="{81541902-5CD3-C700-CC4F-58302011FD3B}"/>
              </a:ext>
            </a:extLst>
          </p:cNvPr>
          <p:cNvSpPr/>
          <p:nvPr/>
        </p:nvSpPr>
        <p:spPr>
          <a:xfrm>
            <a:off x="578734" y="5702654"/>
            <a:ext cx="6526259" cy="5121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7" name="頁尾版面配置區 6">
            <a:extLst>
              <a:ext uri="{FF2B5EF4-FFF2-40B4-BE49-F238E27FC236}">
                <a16:creationId xmlns:a16="http://schemas.microsoft.com/office/drawing/2014/main" id="{72F238C8-B1AB-0D7D-DD5E-246C63C0A320}"/>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18441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43470"/>
            <a:ext cx="7961762" cy="665127"/>
          </a:xfrm>
        </p:spPr>
        <p:txBody>
          <a:bodyPr>
            <a:noAutofit/>
          </a:bodyPr>
          <a:lstStyle/>
          <a:p>
            <a:pPr>
              <a:lnSpc>
                <a:spcPct val="130000"/>
              </a:lnSpc>
            </a:pPr>
            <a:r>
              <a:rPr lang="en-US" altLang="zh-TW" sz="3000" dirty="0">
                <a:ea typeface="微軟正黑體" panose="020B0604030504040204" pitchFamily="34" charset="-120"/>
              </a:rPr>
              <a:t>Sklearn Document</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19</a:t>
            </a:fld>
            <a:endParaRPr lang="en-US" dirty="0"/>
          </a:p>
        </p:txBody>
      </p:sp>
      <p:sp>
        <p:nvSpPr>
          <p:cNvPr id="9" name="內容版面配置區 3">
            <a:extLst>
              <a:ext uri="{FF2B5EF4-FFF2-40B4-BE49-F238E27FC236}">
                <a16:creationId xmlns:a16="http://schemas.microsoft.com/office/drawing/2014/main" id="{B4205492-AADD-C8B1-9754-090370C9422D}"/>
              </a:ext>
            </a:extLst>
          </p:cNvPr>
          <p:cNvSpPr txBox="1">
            <a:spLocks/>
          </p:cNvSpPr>
          <p:nvPr/>
        </p:nvSpPr>
        <p:spPr>
          <a:xfrm>
            <a:off x="578734" y="6067275"/>
            <a:ext cx="8334038" cy="65420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500" i="1" dirty="0">
                <a:ea typeface="微軟正黑體" panose="020B0604030504040204" pitchFamily="34" charset="-120"/>
              </a:rPr>
              <a:t>※</a:t>
            </a:r>
            <a:r>
              <a:rPr lang="zh-TW" altLang="en-US" sz="2500" i="1" dirty="0">
                <a:ea typeface="微軟正黑體" panose="020B0604030504040204" pitchFamily="34" charset="-120"/>
              </a:rPr>
              <a:t> 我想要最高準確率，所以仍使用</a:t>
            </a:r>
            <a:r>
              <a:rPr lang="en-US" altLang="zh-TW" sz="2500" i="1" dirty="0">
                <a:ea typeface="微軟正黑體" panose="020B0604030504040204" pitchFamily="34" charset="-120"/>
              </a:rPr>
              <a:t>solver=lbfgs</a:t>
            </a:r>
            <a:endParaRPr lang="zh-TW" altLang="en-US" sz="2500" i="1" dirty="0">
              <a:ea typeface="微軟正黑體" panose="020B0604030504040204" pitchFamily="34" charset="-120"/>
            </a:endParaRPr>
          </a:p>
        </p:txBody>
      </p:sp>
      <p:pic>
        <p:nvPicPr>
          <p:cNvPr id="7" name="圖片 6">
            <a:extLst>
              <a:ext uri="{FF2B5EF4-FFF2-40B4-BE49-F238E27FC236}">
                <a16:creationId xmlns:a16="http://schemas.microsoft.com/office/drawing/2014/main" id="{A8CE5466-995E-18CA-1473-20CD6E49023C}"/>
              </a:ext>
            </a:extLst>
          </p:cNvPr>
          <p:cNvPicPr>
            <a:picLocks noChangeAspect="1"/>
          </p:cNvPicPr>
          <p:nvPr/>
        </p:nvPicPr>
        <p:blipFill>
          <a:blip r:embed="rId3"/>
          <a:stretch>
            <a:fillRect/>
          </a:stretch>
        </p:blipFill>
        <p:spPr>
          <a:xfrm>
            <a:off x="578734" y="2746048"/>
            <a:ext cx="9202434" cy="847843"/>
          </a:xfrm>
          <a:prstGeom prst="rect">
            <a:avLst/>
          </a:prstGeom>
          <a:noFill/>
          <a:ln w="3175">
            <a:solidFill>
              <a:schemeClr val="tx1"/>
            </a:solidFill>
          </a:ln>
        </p:spPr>
      </p:pic>
      <p:sp>
        <p:nvSpPr>
          <p:cNvPr id="10" name="矩形 9">
            <a:extLst>
              <a:ext uri="{FF2B5EF4-FFF2-40B4-BE49-F238E27FC236}">
                <a16:creationId xmlns:a16="http://schemas.microsoft.com/office/drawing/2014/main" id="{3FF9D9C4-13E5-1DB8-ADD6-E9ADE5A0535A}"/>
              </a:ext>
            </a:extLst>
          </p:cNvPr>
          <p:cNvSpPr/>
          <p:nvPr/>
        </p:nvSpPr>
        <p:spPr>
          <a:xfrm>
            <a:off x="2683943" y="2972208"/>
            <a:ext cx="1867035" cy="4158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pic>
        <p:nvPicPr>
          <p:cNvPr id="12" name="圖片 11">
            <a:extLst>
              <a:ext uri="{FF2B5EF4-FFF2-40B4-BE49-F238E27FC236}">
                <a16:creationId xmlns:a16="http://schemas.microsoft.com/office/drawing/2014/main" id="{FE458D05-463A-FE21-711E-33859A1C7425}"/>
              </a:ext>
            </a:extLst>
          </p:cNvPr>
          <p:cNvPicPr>
            <a:picLocks noChangeAspect="1"/>
          </p:cNvPicPr>
          <p:nvPr/>
        </p:nvPicPr>
        <p:blipFill>
          <a:blip r:embed="rId4"/>
          <a:stretch>
            <a:fillRect/>
          </a:stretch>
        </p:blipFill>
        <p:spPr>
          <a:xfrm>
            <a:off x="578734" y="5070001"/>
            <a:ext cx="8334038" cy="934077"/>
          </a:xfrm>
          <a:prstGeom prst="rect">
            <a:avLst/>
          </a:prstGeom>
          <a:noFill/>
          <a:ln w="3175">
            <a:solidFill>
              <a:schemeClr val="tx1"/>
            </a:solidFill>
          </a:ln>
        </p:spPr>
      </p:pic>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0096" y="3691008"/>
            <a:ext cx="7961762"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altLang="zh-TW" sz="3000" dirty="0">
                <a:ea typeface="微軟正黑體" panose="020B0604030504040204" pitchFamily="34" charset="-120"/>
                <a:hlinkClick r:id="rId5">
                  <a:extLst>
                    <a:ext uri="{A12FA001-AC4F-418D-AE19-62706E023703}">
                      <ahyp:hlinkClr xmlns:ahyp="http://schemas.microsoft.com/office/drawing/2018/hyperlinkcolor" val="tx"/>
                    </a:ext>
                  </a:extLst>
                </a:hlinkClick>
              </a:rPr>
              <a:t>Stack Overflow </a:t>
            </a:r>
            <a:endParaRPr lang="zh-TW" altLang="en-US" sz="3000" dirty="0">
              <a:ea typeface="微軟正黑體" panose="020B0604030504040204" pitchFamily="34" charset="-120"/>
            </a:endParaRPr>
          </a:p>
        </p:txBody>
      </p:sp>
      <p:pic>
        <p:nvPicPr>
          <p:cNvPr id="15" name="圖片 14">
            <a:extLst>
              <a:ext uri="{FF2B5EF4-FFF2-40B4-BE49-F238E27FC236}">
                <a16:creationId xmlns:a16="http://schemas.microsoft.com/office/drawing/2014/main" id="{26B69821-02CF-2D55-CA79-ABD4DE3C1F57}"/>
              </a:ext>
            </a:extLst>
          </p:cNvPr>
          <p:cNvPicPr>
            <a:picLocks noChangeAspect="1"/>
          </p:cNvPicPr>
          <p:nvPr/>
        </p:nvPicPr>
        <p:blipFill>
          <a:blip r:embed="rId6"/>
          <a:stretch>
            <a:fillRect/>
          </a:stretch>
        </p:blipFill>
        <p:spPr>
          <a:xfrm>
            <a:off x="578734" y="4348203"/>
            <a:ext cx="8306959" cy="609685"/>
          </a:xfrm>
          <a:prstGeom prst="rect">
            <a:avLst/>
          </a:prstGeom>
          <a:noFill/>
          <a:ln w="3175">
            <a:solidFill>
              <a:schemeClr val="tx1"/>
            </a:solidFill>
          </a:ln>
        </p:spPr>
      </p:pic>
      <p:sp>
        <p:nvSpPr>
          <p:cNvPr id="16" name="矩形 15">
            <a:extLst>
              <a:ext uri="{FF2B5EF4-FFF2-40B4-BE49-F238E27FC236}">
                <a16:creationId xmlns:a16="http://schemas.microsoft.com/office/drawing/2014/main" id="{DAD89477-66BE-93C4-6C7A-640FD020EC4D}"/>
              </a:ext>
            </a:extLst>
          </p:cNvPr>
          <p:cNvSpPr/>
          <p:nvPr/>
        </p:nvSpPr>
        <p:spPr>
          <a:xfrm>
            <a:off x="610263" y="5338547"/>
            <a:ext cx="6063806" cy="3736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Tree>
    <p:extLst>
      <p:ext uri="{BB962C8B-B14F-4D97-AF65-F5344CB8AC3E}">
        <p14:creationId xmlns:p14="http://schemas.microsoft.com/office/powerpoint/2010/main" val="357831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A11EF8-E5DD-D807-D5D9-1791211B22D6}"/>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Objective </a:t>
            </a:r>
            <a:r>
              <a:rPr lang="zh-TW" altLang="en-US" dirty="0">
                <a:latin typeface="微軟正黑體" panose="020B0604030504040204" pitchFamily="34" charset="-120"/>
                <a:ea typeface="微軟正黑體" panose="020B0604030504040204" pitchFamily="34" charset="-120"/>
              </a:rPr>
              <a:t>作業目標</a:t>
            </a:r>
          </a:p>
        </p:txBody>
      </p:sp>
      <p:sp>
        <p:nvSpPr>
          <p:cNvPr id="3" name="內容版面配置區 2">
            <a:extLst>
              <a:ext uri="{FF2B5EF4-FFF2-40B4-BE49-F238E27FC236}">
                <a16:creationId xmlns:a16="http://schemas.microsoft.com/office/drawing/2014/main" id="{5FF29A10-FEE3-EC5F-7C7F-6EA98E96C587}"/>
              </a:ext>
            </a:extLst>
          </p:cNvPr>
          <p:cNvSpPr>
            <a:spLocks noGrp="1"/>
          </p:cNvSpPr>
          <p:nvPr>
            <p:ph idx="1"/>
          </p:nvPr>
        </p:nvSpPr>
        <p:spPr>
          <a:xfrm>
            <a:off x="600074" y="2247899"/>
            <a:ext cx="11077576" cy="4181475"/>
          </a:xfrm>
        </p:spPr>
        <p:txBody>
          <a:bodyPr>
            <a:normAutofit/>
          </a:bodyPr>
          <a:lstStyle/>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改以 </a:t>
            </a:r>
            <a:r>
              <a:rPr lang="en-US" altLang="zh-TW" sz="3000" b="1" dirty="0">
                <a:latin typeface="微軟正黑體" panose="020B0604030504040204" pitchFamily="34" charset="-120"/>
                <a:ea typeface="微軟正黑體" panose="020B0604030504040204" pitchFamily="34" charset="-120"/>
              </a:rPr>
              <a:t>MLP</a:t>
            </a:r>
            <a:r>
              <a:rPr lang="zh-TW" altLang="en-US" sz="3000" b="1" dirty="0">
                <a:ea typeface="微軟正黑體" panose="020B0604030504040204" pitchFamily="34" charset="-120"/>
              </a:rPr>
              <a:t> </a:t>
            </a:r>
            <a:r>
              <a:rPr lang="en-US" altLang="zh-TW" sz="3000" b="1" dirty="0">
                <a:ea typeface="微軟正黑體" panose="020B0604030504040204" pitchFamily="34" charset="-120"/>
              </a:rPr>
              <a:t>Classifier </a:t>
            </a:r>
            <a:r>
              <a:rPr lang="zh-TW" altLang="en-US" sz="3000" dirty="0">
                <a:latin typeface="微軟正黑體" panose="020B0604030504040204" pitchFamily="34" charset="-120"/>
                <a:ea typeface="微軟正黑體" panose="020B0604030504040204" pitchFamily="34" charset="-120"/>
              </a:rPr>
              <a:t>完成</a:t>
            </a:r>
            <a:r>
              <a:rPr lang="en-US" altLang="zh-TW" sz="3000" dirty="0">
                <a:latin typeface="微軟正黑體" panose="020B0604030504040204" pitchFamily="34" charset="-120"/>
                <a:ea typeface="微軟正黑體" panose="020B0604030504040204" pitchFamily="34" charset="-120"/>
              </a:rPr>
              <a:t>Assignment #1</a:t>
            </a:r>
            <a:r>
              <a:rPr lang="zh-TW" altLang="en-US" sz="3000" dirty="0">
                <a:latin typeface="微軟正黑體" panose="020B0604030504040204" pitchFamily="34" charset="-120"/>
                <a:ea typeface="微軟正黑體" panose="020B0604030504040204" pitchFamily="34" charset="-120"/>
              </a:rPr>
              <a:t>實作</a:t>
            </a:r>
            <a:br>
              <a:rPr lang="en-US" altLang="zh-TW" sz="3000" dirty="0">
                <a:latin typeface="微軟正黑體" panose="020B0604030504040204" pitchFamily="34" charset="-120"/>
                <a:ea typeface="微軟正黑體" panose="020B0604030504040204" pitchFamily="34" charset="-120"/>
              </a:rPr>
            </a:br>
            <a:r>
              <a:rPr lang="zh-TW" altLang="en-US" sz="3000" dirty="0">
                <a:latin typeface="微軟正黑體" panose="020B0604030504040204" pitchFamily="34" charset="-120"/>
                <a:ea typeface="微軟正黑體" panose="020B0604030504040204" pitchFamily="34" charset="-120"/>
              </a:rPr>
              <a:t>（特徵選取、切分資料、評估模型）</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ea typeface="微軟正黑體" panose="020B0604030504040204" pitchFamily="34" charset="-120"/>
              </a:rPr>
              <a:t>說明 </a:t>
            </a:r>
            <a:r>
              <a:rPr lang="en-US" altLang="zh-TW" sz="3000" dirty="0">
                <a:ea typeface="微軟正黑體" panose="020B0604030504040204" pitchFamily="34" charset="-120"/>
              </a:rPr>
              <a:t>MLP</a:t>
            </a:r>
            <a:r>
              <a:rPr lang="zh-TW" altLang="en-US" sz="3000" dirty="0">
                <a:ea typeface="微軟正黑體" panose="020B0604030504040204" pitchFamily="34" charset="-120"/>
              </a:rPr>
              <a:t>網路架構 </a:t>
            </a:r>
            <a:r>
              <a:rPr lang="en-US" altLang="zh-TW" sz="3000" dirty="0">
                <a:ea typeface="微軟正黑體" panose="020B0604030504040204" pitchFamily="34" charset="-120"/>
              </a:rPr>
              <a:t>&amp;</a:t>
            </a:r>
            <a:r>
              <a:rPr lang="zh-TW" altLang="en-US" sz="3000" dirty="0">
                <a:ea typeface="微軟正黑體" panose="020B0604030504040204" pitchFamily="34" charset="-120"/>
              </a:rPr>
              <a:t> 超參數設定</a:t>
            </a:r>
            <a:endParaRPr lang="en-US" altLang="zh-TW" sz="3000" dirty="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展示 </a:t>
            </a:r>
            <a:r>
              <a:rPr lang="en-US" altLang="zh-TW" sz="3000" dirty="0">
                <a:latin typeface="微軟正黑體" panose="020B0604030504040204" pitchFamily="34" charset="-120"/>
                <a:ea typeface="微軟正黑體" panose="020B0604030504040204" pitchFamily="34" charset="-120"/>
              </a:rPr>
              <a:t>Loss Curve </a:t>
            </a:r>
            <a:r>
              <a:rPr lang="zh-TW" altLang="en-US" sz="3000" dirty="0">
                <a:latin typeface="微軟正黑體" panose="020B0604030504040204" pitchFamily="34" charset="-120"/>
                <a:ea typeface="微軟正黑體" panose="020B0604030504040204" pitchFamily="34" charset="-120"/>
              </a:rPr>
              <a:t>誤差曲線</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ea typeface="微軟正黑體" panose="020B0604030504040204" pitchFamily="34" charset="-120"/>
              </a:rPr>
              <a:t>視覺化 </a:t>
            </a:r>
            <a:r>
              <a:rPr lang="en-US" altLang="zh-TW" sz="3000" dirty="0">
                <a:ea typeface="微軟正黑體" panose="020B0604030504040204" pitchFamily="34" charset="-120"/>
              </a:rPr>
              <a:t>MLP</a:t>
            </a:r>
            <a:r>
              <a:rPr lang="zh-TW" altLang="en-US" sz="3000" dirty="0">
                <a:ea typeface="微軟正黑體" panose="020B0604030504040204" pitchFamily="34" charset="-120"/>
              </a:rPr>
              <a:t> 所有資料的散佈圖</a:t>
            </a:r>
            <a:endParaRPr lang="en-US" altLang="zh-TW"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55F2E846-C350-C0E0-FA14-C0ABC28736BB}"/>
              </a:ext>
            </a:extLst>
          </p:cNvPr>
          <p:cNvSpPr>
            <a:spLocks noGrp="1"/>
          </p:cNvSpPr>
          <p:nvPr>
            <p:ph type="sldNum" sz="quarter" idx="12"/>
          </p:nvPr>
        </p:nvSpPr>
        <p:spPr/>
        <p:txBody>
          <a:bodyPr/>
          <a:lstStyle/>
          <a:p>
            <a:fld id="{B2DC25EE-239B-4C5F-AAD1-255A7D5F1EE2}" type="slidenum">
              <a:rPr lang="en-US" smtClean="0"/>
              <a:t>2</a:t>
            </a:fld>
            <a:endParaRPr lang="en-US" dirty="0"/>
          </a:p>
        </p:txBody>
      </p:sp>
      <p:sp>
        <p:nvSpPr>
          <p:cNvPr id="5" name="頁尾版面配置區 4">
            <a:extLst>
              <a:ext uri="{FF2B5EF4-FFF2-40B4-BE49-F238E27FC236}">
                <a16:creationId xmlns:a16="http://schemas.microsoft.com/office/drawing/2014/main" id="{9FC0D814-7985-EF2B-0AA8-6DFD385B64F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4032424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網路架構</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20</a:t>
            </a:fld>
            <a:endParaRPr lang="en-US" dirty="0"/>
          </a:p>
        </p:txBody>
      </p:sp>
      <p:sp>
        <p:nvSpPr>
          <p:cNvPr id="7" name="橢圓 6">
            <a:extLst>
              <a:ext uri="{FF2B5EF4-FFF2-40B4-BE49-F238E27FC236}">
                <a16:creationId xmlns:a16="http://schemas.microsoft.com/office/drawing/2014/main" id="{2D19F9D1-1CD9-BB4F-7D8A-F506B5218EDF}"/>
              </a:ext>
            </a:extLst>
          </p:cNvPr>
          <p:cNvSpPr/>
          <p:nvPr/>
        </p:nvSpPr>
        <p:spPr>
          <a:xfrm>
            <a:off x="503295" y="3711206"/>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Length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8" name="橢圓 7">
            <a:extLst>
              <a:ext uri="{FF2B5EF4-FFF2-40B4-BE49-F238E27FC236}">
                <a16:creationId xmlns:a16="http://schemas.microsoft.com/office/drawing/2014/main" id="{7EA33219-D3E7-D7EA-E3AB-EC15924495B7}"/>
              </a:ext>
            </a:extLst>
          </p:cNvPr>
          <p:cNvSpPr/>
          <p:nvPr/>
        </p:nvSpPr>
        <p:spPr>
          <a:xfrm>
            <a:off x="515277" y="5245397"/>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0" name="矩形: 圓角 9">
            <a:extLst>
              <a:ext uri="{FF2B5EF4-FFF2-40B4-BE49-F238E27FC236}">
                <a16:creationId xmlns:a16="http://schemas.microsoft.com/office/drawing/2014/main" id="{D2DA1FD0-0638-5BB8-D3CD-0314CEC280E4}"/>
              </a:ext>
            </a:extLst>
          </p:cNvPr>
          <p:cNvSpPr/>
          <p:nvPr/>
        </p:nvSpPr>
        <p:spPr>
          <a:xfrm>
            <a:off x="613653" y="2313650"/>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1" name="矩形 10">
            <a:extLst>
              <a:ext uri="{FF2B5EF4-FFF2-40B4-BE49-F238E27FC236}">
                <a16:creationId xmlns:a16="http://schemas.microsoft.com/office/drawing/2014/main" id="{BDD6D673-D518-3D7A-476B-962084B10435}"/>
              </a:ext>
            </a:extLst>
          </p:cNvPr>
          <p:cNvSpPr/>
          <p:nvPr/>
        </p:nvSpPr>
        <p:spPr>
          <a:xfrm>
            <a:off x="3645133" y="2202026"/>
            <a:ext cx="1800000" cy="451944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十個神經元</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第一層隱藏層</a:t>
            </a:r>
            <a:endParaRPr lang="en-US" altLang="zh-TW" sz="2000" dirty="0">
              <a:solidFill>
                <a:schemeClr val="tx1"/>
              </a:solidFill>
              <a:latin typeface="微軟正黑體" panose="020B0604030504040204" pitchFamily="34" charset="-120"/>
              <a:ea typeface="微軟正黑體" panose="020B0604030504040204" pitchFamily="34" charset="-120"/>
            </a:endParaRPr>
          </a:p>
        </p:txBody>
      </p:sp>
      <p:sp>
        <p:nvSpPr>
          <p:cNvPr id="16" name="箭號: 向右 15">
            <a:extLst>
              <a:ext uri="{FF2B5EF4-FFF2-40B4-BE49-F238E27FC236}">
                <a16:creationId xmlns:a16="http://schemas.microsoft.com/office/drawing/2014/main" id="{3629616C-359B-154C-762B-885AE05D15C6}"/>
              </a:ext>
            </a:extLst>
          </p:cNvPr>
          <p:cNvSpPr/>
          <p:nvPr/>
        </p:nvSpPr>
        <p:spPr>
          <a:xfrm>
            <a:off x="2364455" y="3662668"/>
            <a:ext cx="1080000" cy="1016338"/>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latin typeface="微軟正黑體" panose="020B0604030504040204" pitchFamily="34" charset="-120"/>
            </a:endParaRPr>
          </a:p>
        </p:txBody>
      </p:sp>
      <p:sp>
        <p:nvSpPr>
          <p:cNvPr id="26" name="矩形 25">
            <a:extLst>
              <a:ext uri="{FF2B5EF4-FFF2-40B4-BE49-F238E27FC236}">
                <a16:creationId xmlns:a16="http://schemas.microsoft.com/office/drawing/2014/main" id="{19FE2439-15E7-F0F0-C3C5-8EF199E85325}"/>
              </a:ext>
            </a:extLst>
          </p:cNvPr>
          <p:cNvSpPr/>
          <p:nvPr/>
        </p:nvSpPr>
        <p:spPr>
          <a:xfrm>
            <a:off x="6934957" y="2205071"/>
            <a:ext cx="1800000" cy="45194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三個神經元</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第二層輸出層</a:t>
            </a:r>
            <a:endParaRPr lang="en-US" altLang="zh-TW" sz="2000" dirty="0">
              <a:solidFill>
                <a:schemeClr val="tx1"/>
              </a:solidFill>
              <a:latin typeface="微軟正黑體" panose="020B0604030504040204" pitchFamily="34" charset="-120"/>
              <a:ea typeface="微軟正黑體" panose="020B0604030504040204" pitchFamily="34" charset="-120"/>
            </a:endParaRPr>
          </a:p>
        </p:txBody>
      </p:sp>
      <p:sp>
        <p:nvSpPr>
          <p:cNvPr id="27" name="箭號: 向右 26">
            <a:extLst>
              <a:ext uri="{FF2B5EF4-FFF2-40B4-BE49-F238E27FC236}">
                <a16:creationId xmlns:a16="http://schemas.microsoft.com/office/drawing/2014/main" id="{72F12FA8-15B6-D86D-4C70-638CB22C64B2}"/>
              </a:ext>
            </a:extLst>
          </p:cNvPr>
          <p:cNvSpPr/>
          <p:nvPr/>
        </p:nvSpPr>
        <p:spPr>
          <a:xfrm>
            <a:off x="9065847" y="3595593"/>
            <a:ext cx="1080000" cy="1016338"/>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latin typeface="微軟正黑體" panose="020B0604030504040204" pitchFamily="34" charset="-120"/>
            </a:endParaRPr>
          </a:p>
        </p:txBody>
      </p:sp>
      <p:sp>
        <p:nvSpPr>
          <p:cNvPr id="28" name="文字方塊 27">
            <a:extLst>
              <a:ext uri="{FF2B5EF4-FFF2-40B4-BE49-F238E27FC236}">
                <a16:creationId xmlns:a16="http://schemas.microsoft.com/office/drawing/2014/main" id="{47003C6B-FB54-E4FC-DC6C-CE52DD5D8929}"/>
              </a:ext>
            </a:extLst>
          </p:cNvPr>
          <p:cNvSpPr txBox="1"/>
          <p:nvPr/>
        </p:nvSpPr>
        <p:spPr>
          <a:xfrm>
            <a:off x="8833543" y="2954782"/>
            <a:ext cx="1492469" cy="707886"/>
          </a:xfrm>
          <a:prstGeom prst="rect">
            <a:avLst/>
          </a:prstGeom>
          <a:noFill/>
        </p:spPr>
        <p:txBody>
          <a:bodyPr wrap="square" rtlCol="0">
            <a:spAutoFit/>
          </a:bodyPr>
          <a:lstStyle/>
          <a:p>
            <a:pPr algn="ctr"/>
            <a:r>
              <a:rPr lang="en-US" altLang="zh-TW" sz="2000" dirty="0">
                <a:latin typeface="微軟正黑體" panose="020B0604030504040204" pitchFamily="34" charset="-120"/>
                <a:ea typeface="微軟正黑體" panose="020B0604030504040204" pitchFamily="34" charset="-120"/>
              </a:rPr>
              <a:t>Sigmoid</a:t>
            </a:r>
          </a:p>
          <a:p>
            <a:pPr algn="ctr"/>
            <a:r>
              <a:rPr lang="zh-TW" altLang="en-US" sz="2000" dirty="0">
                <a:latin typeface="微軟正黑體" panose="020B0604030504040204" pitchFamily="34" charset="-120"/>
                <a:ea typeface="微軟正黑體" panose="020B0604030504040204" pitchFamily="34" charset="-120"/>
              </a:rPr>
              <a:t>激活函數</a:t>
            </a:r>
          </a:p>
        </p:txBody>
      </p:sp>
      <p:sp>
        <p:nvSpPr>
          <p:cNvPr id="30" name="矩形: 圓角 29">
            <a:extLst>
              <a:ext uri="{FF2B5EF4-FFF2-40B4-BE49-F238E27FC236}">
                <a16:creationId xmlns:a16="http://schemas.microsoft.com/office/drawing/2014/main" id="{4A74CC5B-EB27-74FD-B2F3-FEDE137612EE}"/>
              </a:ext>
            </a:extLst>
          </p:cNvPr>
          <p:cNvSpPr/>
          <p:nvPr/>
        </p:nvSpPr>
        <p:spPr>
          <a:xfrm>
            <a:off x="10326011" y="3082576"/>
            <a:ext cx="1618995" cy="185055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Prediction</a:t>
            </a:r>
          </a:p>
          <a:p>
            <a:pPr algn="ctr"/>
            <a:r>
              <a:rPr lang="zh-TW" altLang="en-US" sz="2000" dirty="0">
                <a:solidFill>
                  <a:schemeClr val="tx1"/>
                </a:solidFill>
                <a:latin typeface="微軟正黑體" panose="020B0604030504040204" pitchFamily="34" charset="-120"/>
                <a:ea typeface="微軟正黑體" panose="020B0604030504040204" pitchFamily="34" charset="-120"/>
              </a:rPr>
              <a:t>預測</a:t>
            </a:r>
          </a:p>
        </p:txBody>
      </p:sp>
      <p:sp>
        <p:nvSpPr>
          <p:cNvPr id="31" name="箭號: 向右 30">
            <a:extLst>
              <a:ext uri="{FF2B5EF4-FFF2-40B4-BE49-F238E27FC236}">
                <a16:creationId xmlns:a16="http://schemas.microsoft.com/office/drawing/2014/main" id="{97E6D3A0-52BB-397C-AF4A-6CCF0639AFDA}"/>
              </a:ext>
            </a:extLst>
          </p:cNvPr>
          <p:cNvSpPr/>
          <p:nvPr/>
        </p:nvSpPr>
        <p:spPr>
          <a:xfrm>
            <a:off x="5625297" y="3583313"/>
            <a:ext cx="1080000" cy="1016338"/>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latin typeface="微軟正黑體" panose="020B0604030504040204" pitchFamily="34" charset="-120"/>
            </a:endParaRPr>
          </a:p>
        </p:txBody>
      </p:sp>
      <p:sp>
        <p:nvSpPr>
          <p:cNvPr id="32" name="文字方塊 31">
            <a:extLst>
              <a:ext uri="{FF2B5EF4-FFF2-40B4-BE49-F238E27FC236}">
                <a16:creationId xmlns:a16="http://schemas.microsoft.com/office/drawing/2014/main" id="{6A8B2732-12CE-FF3A-4541-471B74483B3C}"/>
              </a:ext>
            </a:extLst>
          </p:cNvPr>
          <p:cNvSpPr txBox="1"/>
          <p:nvPr/>
        </p:nvSpPr>
        <p:spPr>
          <a:xfrm>
            <a:off x="5392993" y="2942502"/>
            <a:ext cx="1492469" cy="707886"/>
          </a:xfrm>
          <a:prstGeom prst="rect">
            <a:avLst/>
          </a:prstGeom>
          <a:noFill/>
        </p:spPr>
        <p:txBody>
          <a:bodyPr wrap="square" rtlCol="0">
            <a:spAutoFit/>
          </a:bodyPr>
          <a:lstStyle/>
          <a:p>
            <a:pPr algn="ctr"/>
            <a:r>
              <a:rPr lang="en-US" altLang="zh-TW" sz="2000" dirty="0">
                <a:latin typeface="微軟正黑體" panose="020B0604030504040204" pitchFamily="34" charset="-120"/>
                <a:ea typeface="微軟正黑體" panose="020B0604030504040204" pitchFamily="34" charset="-120"/>
              </a:rPr>
              <a:t>Sigmoid</a:t>
            </a:r>
          </a:p>
          <a:p>
            <a:pPr algn="ctr"/>
            <a:r>
              <a:rPr lang="zh-TW" altLang="en-US" sz="2000" dirty="0">
                <a:latin typeface="微軟正黑體" panose="020B0604030504040204" pitchFamily="34" charset="-120"/>
                <a:ea typeface="微軟正黑體" panose="020B0604030504040204" pitchFamily="34" charset="-120"/>
              </a:rPr>
              <a:t>激活函數</a:t>
            </a:r>
          </a:p>
        </p:txBody>
      </p:sp>
    </p:spTree>
    <p:extLst>
      <p:ext uri="{BB962C8B-B14F-4D97-AF65-F5344CB8AC3E}">
        <p14:creationId xmlns:p14="http://schemas.microsoft.com/office/powerpoint/2010/main" val="2423455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1st Hidden-Layer</a:t>
            </a:r>
            <a:endParaRPr lang="zh-TW" altLang="en-US" dirty="0">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12969341-4E7A-14B1-EFC1-A4BDE7EAF57E}"/>
              </a:ext>
            </a:extLst>
          </p:cNvPr>
          <p:cNvPicPr>
            <a:picLocks noChangeAspect="1"/>
          </p:cNvPicPr>
          <p:nvPr/>
        </p:nvPicPr>
        <p:blipFill>
          <a:blip r:embed="rId3"/>
          <a:stretch>
            <a:fillRect/>
          </a:stretch>
        </p:blipFill>
        <p:spPr>
          <a:xfrm>
            <a:off x="514291" y="5129785"/>
            <a:ext cx="10174120" cy="1629002"/>
          </a:xfrm>
          <a:prstGeom prst="rect">
            <a:avLst/>
          </a:prstGeom>
          <a:noFill/>
          <a:ln w="3175">
            <a:solidFill>
              <a:schemeClr val="tx1"/>
            </a:solidFill>
          </a:ln>
        </p:spPr>
      </p:pic>
      <p:sp>
        <p:nvSpPr>
          <p:cNvPr id="6" name="橢圓 5">
            <a:extLst>
              <a:ext uri="{FF2B5EF4-FFF2-40B4-BE49-F238E27FC236}">
                <a16:creationId xmlns:a16="http://schemas.microsoft.com/office/drawing/2014/main" id="{F02A216C-4621-F50C-3161-D0E3B336D4B9}"/>
              </a:ext>
            </a:extLst>
          </p:cNvPr>
          <p:cNvSpPr/>
          <p:nvPr/>
        </p:nvSpPr>
        <p:spPr>
          <a:xfrm>
            <a:off x="515277" y="2969383"/>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Length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9" name="橢圓 8">
            <a:extLst>
              <a:ext uri="{FF2B5EF4-FFF2-40B4-BE49-F238E27FC236}">
                <a16:creationId xmlns:a16="http://schemas.microsoft.com/office/drawing/2014/main" id="{13BE83DD-5C06-47E6-38E6-6F9A54648754}"/>
              </a:ext>
            </a:extLst>
          </p:cNvPr>
          <p:cNvSpPr/>
          <p:nvPr/>
        </p:nvSpPr>
        <p:spPr>
          <a:xfrm>
            <a:off x="514291" y="3964908"/>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1" name="矩形: 圓角 10">
            <a:extLst>
              <a:ext uri="{FF2B5EF4-FFF2-40B4-BE49-F238E27FC236}">
                <a16:creationId xmlns:a16="http://schemas.microsoft.com/office/drawing/2014/main" id="{699B03D2-82CE-8BB2-5CE4-2ACD592C7CC4}"/>
              </a:ext>
            </a:extLst>
          </p:cNvPr>
          <p:cNvSpPr/>
          <p:nvPr/>
        </p:nvSpPr>
        <p:spPr>
          <a:xfrm>
            <a:off x="549770" y="2060068"/>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2396360" y="2060069"/>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*1.70670565</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1" name="箭號: 向右 20">
            <a:extLst>
              <a:ext uri="{FF2B5EF4-FFF2-40B4-BE49-F238E27FC236}">
                <a16:creationId xmlns:a16="http://schemas.microsoft.com/office/drawing/2014/main" id="{1843928E-660D-95BD-F653-811E475D30E4}"/>
              </a:ext>
            </a:extLst>
          </p:cNvPr>
          <p:cNvSpPr/>
          <p:nvPr/>
        </p:nvSpPr>
        <p:spPr>
          <a:xfrm>
            <a:off x="2396360" y="2995238"/>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*7.275263</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2396360" y="4041879"/>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*-1.468660</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4613774" y="2217269"/>
            <a:ext cx="2396626" cy="229166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隱藏層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個神經元</a:t>
            </a:r>
          </a:p>
        </p:txBody>
      </p:sp>
      <p:sp>
        <p:nvSpPr>
          <p:cNvPr id="26" name="橢圓 25">
            <a:extLst>
              <a:ext uri="{FF2B5EF4-FFF2-40B4-BE49-F238E27FC236}">
                <a16:creationId xmlns:a16="http://schemas.microsoft.com/office/drawing/2014/main" id="{95778610-EE67-A34D-2BBE-6B46BB79C0ED}"/>
              </a:ext>
            </a:extLst>
          </p:cNvPr>
          <p:cNvSpPr/>
          <p:nvPr/>
        </p:nvSpPr>
        <p:spPr>
          <a:xfrm>
            <a:off x="9227813" y="2280821"/>
            <a:ext cx="2396626" cy="22963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隱藏層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9</a:t>
            </a:r>
            <a:r>
              <a:rPr lang="zh-TW" altLang="en-US" sz="2000" dirty="0">
                <a:latin typeface="微軟正黑體" panose="020B0604030504040204" pitchFamily="34" charset="-120"/>
                <a:ea typeface="微軟正黑體" panose="020B0604030504040204" pitchFamily="34" charset="-120"/>
              </a:rPr>
              <a:t>個神經元</a:t>
            </a:r>
          </a:p>
        </p:txBody>
      </p:sp>
      <p:sp>
        <p:nvSpPr>
          <p:cNvPr id="27" name="矩形 26">
            <a:extLst>
              <a:ext uri="{FF2B5EF4-FFF2-40B4-BE49-F238E27FC236}">
                <a16:creationId xmlns:a16="http://schemas.microsoft.com/office/drawing/2014/main" id="{EE3C1DDA-C825-E87C-0DE1-E7A3245E9052}"/>
              </a:ext>
            </a:extLst>
          </p:cNvPr>
          <p:cNvSpPr/>
          <p:nvPr/>
        </p:nvSpPr>
        <p:spPr>
          <a:xfrm>
            <a:off x="908305" y="4960434"/>
            <a:ext cx="962536" cy="18975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pic>
        <p:nvPicPr>
          <p:cNvPr id="4" name="圖片 3">
            <a:extLst>
              <a:ext uri="{FF2B5EF4-FFF2-40B4-BE49-F238E27FC236}">
                <a16:creationId xmlns:a16="http://schemas.microsoft.com/office/drawing/2014/main" id="{F2B00F4B-BBC4-7E6E-C913-C1FF28AA9E71}"/>
              </a:ext>
            </a:extLst>
          </p:cNvPr>
          <p:cNvPicPr>
            <a:picLocks noChangeAspect="1"/>
          </p:cNvPicPr>
          <p:nvPr/>
        </p:nvPicPr>
        <p:blipFill>
          <a:blip r:embed="rId4"/>
          <a:stretch>
            <a:fillRect/>
          </a:stretch>
        </p:blipFill>
        <p:spPr>
          <a:xfrm>
            <a:off x="6831187" y="3960912"/>
            <a:ext cx="709663" cy="717377"/>
          </a:xfrm>
          <a:prstGeom prst="rect">
            <a:avLst/>
          </a:prstGeom>
          <a:ln w="3175">
            <a:noFill/>
          </a:ln>
        </p:spPr>
      </p:pic>
      <p:pic>
        <p:nvPicPr>
          <p:cNvPr id="7" name="圖片 6">
            <a:extLst>
              <a:ext uri="{FF2B5EF4-FFF2-40B4-BE49-F238E27FC236}">
                <a16:creationId xmlns:a16="http://schemas.microsoft.com/office/drawing/2014/main" id="{0CD591FB-2B68-44BA-4ECD-F661438B8062}"/>
              </a:ext>
            </a:extLst>
          </p:cNvPr>
          <p:cNvPicPr>
            <a:picLocks noChangeAspect="1"/>
          </p:cNvPicPr>
          <p:nvPr/>
        </p:nvPicPr>
        <p:blipFill>
          <a:blip r:embed="rId4"/>
          <a:stretch>
            <a:fillRect/>
          </a:stretch>
        </p:blipFill>
        <p:spPr>
          <a:xfrm>
            <a:off x="7544444" y="3960911"/>
            <a:ext cx="709663" cy="717377"/>
          </a:xfrm>
          <a:prstGeom prst="rect">
            <a:avLst/>
          </a:prstGeom>
          <a:ln w="3175">
            <a:noFill/>
          </a:ln>
        </p:spPr>
      </p:pic>
      <p:pic>
        <p:nvPicPr>
          <p:cNvPr id="8" name="圖片 7">
            <a:extLst>
              <a:ext uri="{FF2B5EF4-FFF2-40B4-BE49-F238E27FC236}">
                <a16:creationId xmlns:a16="http://schemas.microsoft.com/office/drawing/2014/main" id="{0E8B1FE7-15DF-7C74-7582-EA610B436CF2}"/>
              </a:ext>
            </a:extLst>
          </p:cNvPr>
          <p:cNvPicPr>
            <a:picLocks noChangeAspect="1"/>
          </p:cNvPicPr>
          <p:nvPr/>
        </p:nvPicPr>
        <p:blipFill>
          <a:blip r:embed="rId4"/>
          <a:stretch>
            <a:fillRect/>
          </a:stretch>
        </p:blipFill>
        <p:spPr>
          <a:xfrm>
            <a:off x="8254107" y="3960910"/>
            <a:ext cx="709663" cy="717377"/>
          </a:xfrm>
          <a:prstGeom prst="rect">
            <a:avLst/>
          </a:prstGeom>
          <a:ln w="3175">
            <a:noFill/>
          </a:ln>
        </p:spPr>
      </p:pic>
    </p:spTree>
    <p:extLst>
      <p:ext uri="{BB962C8B-B14F-4D97-AF65-F5344CB8AC3E}">
        <p14:creationId xmlns:p14="http://schemas.microsoft.com/office/powerpoint/2010/main" val="484711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1st Hidden-Layer</a:t>
            </a:r>
            <a:endParaRPr lang="zh-TW" altLang="en-US" dirty="0">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12969341-4E7A-14B1-EFC1-A4BDE7EAF57E}"/>
              </a:ext>
            </a:extLst>
          </p:cNvPr>
          <p:cNvPicPr>
            <a:picLocks noChangeAspect="1"/>
          </p:cNvPicPr>
          <p:nvPr/>
        </p:nvPicPr>
        <p:blipFill>
          <a:blip r:embed="rId3"/>
          <a:stretch>
            <a:fillRect/>
          </a:stretch>
        </p:blipFill>
        <p:spPr>
          <a:xfrm>
            <a:off x="745519" y="5129785"/>
            <a:ext cx="10174120" cy="1629002"/>
          </a:xfrm>
          <a:prstGeom prst="rect">
            <a:avLst/>
          </a:prstGeom>
          <a:noFill/>
          <a:ln w="3175">
            <a:solidFill>
              <a:schemeClr val="tx1"/>
            </a:solidFill>
          </a:ln>
        </p:spPr>
      </p:pic>
      <p:sp>
        <p:nvSpPr>
          <p:cNvPr id="6" name="橢圓 5">
            <a:extLst>
              <a:ext uri="{FF2B5EF4-FFF2-40B4-BE49-F238E27FC236}">
                <a16:creationId xmlns:a16="http://schemas.microsoft.com/office/drawing/2014/main" id="{F02A216C-4621-F50C-3161-D0E3B336D4B9}"/>
              </a:ext>
            </a:extLst>
          </p:cNvPr>
          <p:cNvSpPr/>
          <p:nvPr/>
        </p:nvSpPr>
        <p:spPr>
          <a:xfrm>
            <a:off x="3032557" y="3071529"/>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Length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9" name="橢圓 8">
            <a:extLst>
              <a:ext uri="{FF2B5EF4-FFF2-40B4-BE49-F238E27FC236}">
                <a16:creationId xmlns:a16="http://schemas.microsoft.com/office/drawing/2014/main" id="{13BE83DD-5C06-47E6-38E6-6F9A54648754}"/>
              </a:ext>
            </a:extLst>
          </p:cNvPr>
          <p:cNvSpPr/>
          <p:nvPr/>
        </p:nvSpPr>
        <p:spPr>
          <a:xfrm>
            <a:off x="3031571" y="4067054"/>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1" name="矩形: 圓角 10">
            <a:extLst>
              <a:ext uri="{FF2B5EF4-FFF2-40B4-BE49-F238E27FC236}">
                <a16:creationId xmlns:a16="http://schemas.microsoft.com/office/drawing/2014/main" id="{699B03D2-82CE-8BB2-5CE4-2ACD592C7CC4}"/>
              </a:ext>
            </a:extLst>
          </p:cNvPr>
          <p:cNvSpPr/>
          <p:nvPr/>
        </p:nvSpPr>
        <p:spPr>
          <a:xfrm>
            <a:off x="3067050" y="2162214"/>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4913640" y="2162215"/>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*-0.131195</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1" name="箭號: 向右 20">
            <a:extLst>
              <a:ext uri="{FF2B5EF4-FFF2-40B4-BE49-F238E27FC236}">
                <a16:creationId xmlns:a16="http://schemas.microsoft.com/office/drawing/2014/main" id="{1843928E-660D-95BD-F653-811E475D30E4}"/>
              </a:ext>
            </a:extLst>
          </p:cNvPr>
          <p:cNvSpPr/>
          <p:nvPr/>
        </p:nvSpPr>
        <p:spPr>
          <a:xfrm>
            <a:off x="4913640" y="3097384"/>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*-17.381515</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4913640" y="4144025"/>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*2.306378</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7131054" y="2319415"/>
            <a:ext cx="2396626" cy="229166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隱藏層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9</a:t>
            </a:r>
            <a:r>
              <a:rPr lang="zh-TW" altLang="en-US" sz="2000" dirty="0">
                <a:latin typeface="微軟正黑體" panose="020B0604030504040204" pitchFamily="34" charset="-120"/>
                <a:ea typeface="微軟正黑體" panose="020B0604030504040204" pitchFamily="34" charset="-120"/>
              </a:rPr>
              <a:t>個神經元</a:t>
            </a:r>
          </a:p>
        </p:txBody>
      </p:sp>
      <p:sp>
        <p:nvSpPr>
          <p:cNvPr id="27" name="矩形 26">
            <a:extLst>
              <a:ext uri="{FF2B5EF4-FFF2-40B4-BE49-F238E27FC236}">
                <a16:creationId xmlns:a16="http://schemas.microsoft.com/office/drawing/2014/main" id="{EE3C1DDA-C825-E87C-0DE1-E7A3245E9052}"/>
              </a:ext>
            </a:extLst>
          </p:cNvPr>
          <p:cNvSpPr/>
          <p:nvPr/>
        </p:nvSpPr>
        <p:spPr>
          <a:xfrm>
            <a:off x="9957103" y="4921341"/>
            <a:ext cx="962536" cy="18975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Tree>
    <p:extLst>
      <p:ext uri="{BB962C8B-B14F-4D97-AF65-F5344CB8AC3E}">
        <p14:creationId xmlns:p14="http://schemas.microsoft.com/office/powerpoint/2010/main" val="1843773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7AA660F8-587C-3908-DCED-3C625ED43D2B}"/>
              </a:ext>
            </a:extLst>
          </p:cNvPr>
          <p:cNvPicPr>
            <a:picLocks noChangeAspect="1"/>
          </p:cNvPicPr>
          <p:nvPr/>
        </p:nvPicPr>
        <p:blipFill>
          <a:blip r:embed="rId3"/>
          <a:stretch>
            <a:fillRect/>
          </a:stretch>
        </p:blipFill>
        <p:spPr>
          <a:xfrm>
            <a:off x="7933446" y="2177268"/>
            <a:ext cx="3581900" cy="4544059"/>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956441" y="548640"/>
            <a:ext cx="10731062" cy="1179576"/>
          </a:xfrm>
        </p:spPr>
        <p:txBody>
          <a:bodyPr>
            <a:no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2nd </a:t>
            </a:r>
            <a:r>
              <a:rPr lang="en-US" altLang="zh-TW" dirty="0">
                <a:ea typeface="微軟正黑體" panose="020B0604030504040204" pitchFamily="34" charset="-120"/>
              </a:rPr>
              <a:t>Output</a:t>
            </a:r>
            <a:r>
              <a:rPr lang="en-US" altLang="zh-TW" dirty="0">
                <a:latin typeface="微軟正黑體" panose="020B0604030504040204" pitchFamily="34" charset="-120"/>
                <a:ea typeface="微軟正黑體" panose="020B0604030504040204" pitchFamily="34" charset="-120"/>
              </a:rPr>
              <a:t>-Layer</a:t>
            </a:r>
            <a:endParaRPr lang="zh-TW" altLang="en-US" dirty="0">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1781557" y="2340640"/>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*2.136883</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1781557" y="5656400"/>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*-20.323547</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529834" y="2111578"/>
            <a:ext cx="1004676" cy="960678"/>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EE3C1DDA-C825-E87C-0DE1-E7A3245E9052}"/>
              </a:ext>
            </a:extLst>
          </p:cNvPr>
          <p:cNvSpPr/>
          <p:nvPr/>
        </p:nvSpPr>
        <p:spPr>
          <a:xfrm>
            <a:off x="8418785" y="2177119"/>
            <a:ext cx="1082567" cy="45440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4" name="橢圓 3">
            <a:extLst>
              <a:ext uri="{FF2B5EF4-FFF2-40B4-BE49-F238E27FC236}">
                <a16:creationId xmlns:a16="http://schemas.microsoft.com/office/drawing/2014/main" id="{F2E21B72-790E-2ED7-5000-8E0E830A52D4}"/>
              </a:ext>
            </a:extLst>
          </p:cNvPr>
          <p:cNvSpPr/>
          <p:nvPr/>
        </p:nvSpPr>
        <p:spPr>
          <a:xfrm>
            <a:off x="549806" y="5434794"/>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9</a:t>
            </a:r>
            <a:endParaRPr lang="zh-TW" altLang="en-US" sz="2000" dirty="0">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633CDE86-3042-8EEE-350B-11FD246630F8}"/>
              </a:ext>
            </a:extLst>
          </p:cNvPr>
          <p:cNvPicPr>
            <a:picLocks noChangeAspect="1"/>
          </p:cNvPicPr>
          <p:nvPr/>
        </p:nvPicPr>
        <p:blipFill>
          <a:blip r:embed="rId4"/>
          <a:stretch>
            <a:fillRect/>
          </a:stretch>
        </p:blipFill>
        <p:spPr>
          <a:xfrm>
            <a:off x="676654" y="4002788"/>
            <a:ext cx="709663" cy="717377"/>
          </a:xfrm>
          <a:prstGeom prst="rect">
            <a:avLst/>
          </a:prstGeom>
        </p:spPr>
      </p:pic>
      <p:pic>
        <p:nvPicPr>
          <p:cNvPr id="12" name="圖片 11">
            <a:extLst>
              <a:ext uri="{FF2B5EF4-FFF2-40B4-BE49-F238E27FC236}">
                <a16:creationId xmlns:a16="http://schemas.microsoft.com/office/drawing/2014/main" id="{E43DC28E-D683-7F3F-6A64-8DE38CC08D76}"/>
              </a:ext>
            </a:extLst>
          </p:cNvPr>
          <p:cNvPicPr>
            <a:picLocks noChangeAspect="1"/>
          </p:cNvPicPr>
          <p:nvPr/>
        </p:nvPicPr>
        <p:blipFill>
          <a:blip r:embed="rId4"/>
          <a:stretch>
            <a:fillRect/>
          </a:stretch>
        </p:blipFill>
        <p:spPr>
          <a:xfrm>
            <a:off x="676654" y="4704383"/>
            <a:ext cx="709663" cy="717377"/>
          </a:xfrm>
          <a:prstGeom prst="rect">
            <a:avLst/>
          </a:prstGeom>
        </p:spPr>
      </p:pic>
      <p:pic>
        <p:nvPicPr>
          <p:cNvPr id="14" name="圖片 13">
            <a:extLst>
              <a:ext uri="{FF2B5EF4-FFF2-40B4-BE49-F238E27FC236}">
                <a16:creationId xmlns:a16="http://schemas.microsoft.com/office/drawing/2014/main" id="{6DB71F93-F530-563A-2361-17B797C48634}"/>
              </a:ext>
            </a:extLst>
          </p:cNvPr>
          <p:cNvPicPr>
            <a:picLocks noChangeAspect="1"/>
          </p:cNvPicPr>
          <p:nvPr/>
        </p:nvPicPr>
        <p:blipFill>
          <a:blip r:embed="rId4"/>
          <a:stretch>
            <a:fillRect/>
          </a:stretch>
        </p:blipFill>
        <p:spPr>
          <a:xfrm>
            <a:off x="2261426" y="4002788"/>
            <a:ext cx="709663" cy="717377"/>
          </a:xfrm>
          <a:prstGeom prst="rect">
            <a:avLst/>
          </a:prstGeom>
        </p:spPr>
      </p:pic>
      <p:pic>
        <p:nvPicPr>
          <p:cNvPr id="15" name="圖片 14">
            <a:extLst>
              <a:ext uri="{FF2B5EF4-FFF2-40B4-BE49-F238E27FC236}">
                <a16:creationId xmlns:a16="http://schemas.microsoft.com/office/drawing/2014/main" id="{D7A00B4B-3C17-A0A5-E4EB-69D65CE7EF0C}"/>
              </a:ext>
            </a:extLst>
          </p:cNvPr>
          <p:cNvPicPr>
            <a:picLocks noChangeAspect="1"/>
          </p:cNvPicPr>
          <p:nvPr/>
        </p:nvPicPr>
        <p:blipFill>
          <a:blip r:embed="rId4"/>
          <a:stretch>
            <a:fillRect/>
          </a:stretch>
        </p:blipFill>
        <p:spPr>
          <a:xfrm>
            <a:off x="2261426" y="4704383"/>
            <a:ext cx="709663" cy="717377"/>
          </a:xfrm>
          <a:prstGeom prst="rect">
            <a:avLst/>
          </a:prstGeom>
        </p:spPr>
      </p:pic>
      <p:sp>
        <p:nvSpPr>
          <p:cNvPr id="16" name="橢圓 15">
            <a:extLst>
              <a:ext uri="{FF2B5EF4-FFF2-40B4-BE49-F238E27FC236}">
                <a16:creationId xmlns:a16="http://schemas.microsoft.com/office/drawing/2014/main" id="{E9C900BB-5596-8564-F7B6-C9BB7D085B41}"/>
              </a:ext>
            </a:extLst>
          </p:cNvPr>
          <p:cNvSpPr/>
          <p:nvPr/>
        </p:nvSpPr>
        <p:spPr>
          <a:xfrm>
            <a:off x="549806" y="3152693"/>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0</a:t>
            </a:r>
            <a:endParaRPr lang="zh-TW" altLang="en-US" sz="2000" dirty="0">
              <a:latin typeface="微軟正黑體" panose="020B0604030504040204" pitchFamily="34" charset="-120"/>
              <a:ea typeface="微軟正黑體" panose="020B0604030504040204" pitchFamily="34" charset="-120"/>
            </a:endParaRPr>
          </a:p>
        </p:txBody>
      </p:sp>
      <p:sp>
        <p:nvSpPr>
          <p:cNvPr id="17" name="箭號: 向右 16">
            <a:extLst>
              <a:ext uri="{FF2B5EF4-FFF2-40B4-BE49-F238E27FC236}">
                <a16:creationId xmlns:a16="http://schemas.microsoft.com/office/drawing/2014/main" id="{84032729-30B5-73BC-AC62-8284FDC4DA5C}"/>
              </a:ext>
            </a:extLst>
          </p:cNvPr>
          <p:cNvSpPr/>
          <p:nvPr/>
        </p:nvSpPr>
        <p:spPr>
          <a:xfrm>
            <a:off x="1781557" y="3241776"/>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*13.066048</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5" name="橢圓 4">
            <a:extLst>
              <a:ext uri="{FF2B5EF4-FFF2-40B4-BE49-F238E27FC236}">
                <a16:creationId xmlns:a16="http://schemas.microsoft.com/office/drawing/2014/main" id="{32B58CB8-A205-E4B1-6D73-246FC4BA418D}"/>
              </a:ext>
            </a:extLst>
          </p:cNvPr>
          <p:cNvSpPr/>
          <p:nvPr/>
        </p:nvSpPr>
        <p:spPr>
          <a:xfrm>
            <a:off x="4378885" y="2867255"/>
            <a:ext cx="2916886" cy="27891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輸出層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個神經元</a:t>
            </a:r>
          </a:p>
        </p:txBody>
      </p:sp>
    </p:spTree>
    <p:extLst>
      <p:ext uri="{BB962C8B-B14F-4D97-AF65-F5344CB8AC3E}">
        <p14:creationId xmlns:p14="http://schemas.microsoft.com/office/powerpoint/2010/main" val="2774974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7AA660F8-587C-3908-DCED-3C625ED43D2B}"/>
              </a:ext>
            </a:extLst>
          </p:cNvPr>
          <p:cNvPicPr>
            <a:picLocks noChangeAspect="1"/>
          </p:cNvPicPr>
          <p:nvPr/>
        </p:nvPicPr>
        <p:blipFill>
          <a:blip r:embed="rId3"/>
          <a:stretch>
            <a:fillRect/>
          </a:stretch>
        </p:blipFill>
        <p:spPr>
          <a:xfrm>
            <a:off x="7933446" y="2177268"/>
            <a:ext cx="3581900" cy="4544059"/>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956441" y="548640"/>
            <a:ext cx="10731062" cy="1179576"/>
          </a:xfrm>
        </p:spPr>
        <p:txBody>
          <a:bodyPr>
            <a:no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2nd </a:t>
            </a:r>
            <a:r>
              <a:rPr lang="en-US" altLang="zh-TW" dirty="0">
                <a:ea typeface="微軟正黑體" panose="020B0604030504040204" pitchFamily="34" charset="-120"/>
              </a:rPr>
              <a:t>Output</a:t>
            </a:r>
            <a:r>
              <a:rPr lang="en-US" altLang="zh-TW" dirty="0">
                <a:latin typeface="微軟正黑體" panose="020B0604030504040204" pitchFamily="34" charset="-120"/>
                <a:ea typeface="微軟正黑體" panose="020B0604030504040204" pitchFamily="34" charset="-120"/>
              </a:rPr>
              <a:t>-Layer</a:t>
            </a:r>
            <a:endParaRPr lang="zh-TW" altLang="en-US" dirty="0">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1781557" y="2340640"/>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*-0.037948</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1781557" y="5656400"/>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*7.007944</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529834" y="2111578"/>
            <a:ext cx="1004676" cy="960678"/>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EE3C1DDA-C825-E87C-0DE1-E7A3245E9052}"/>
              </a:ext>
            </a:extLst>
          </p:cNvPr>
          <p:cNvSpPr/>
          <p:nvPr/>
        </p:nvSpPr>
        <p:spPr>
          <a:xfrm>
            <a:off x="9463272" y="2177120"/>
            <a:ext cx="1082567" cy="45440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4" name="橢圓 3">
            <a:extLst>
              <a:ext uri="{FF2B5EF4-FFF2-40B4-BE49-F238E27FC236}">
                <a16:creationId xmlns:a16="http://schemas.microsoft.com/office/drawing/2014/main" id="{F2E21B72-790E-2ED7-5000-8E0E830A52D4}"/>
              </a:ext>
            </a:extLst>
          </p:cNvPr>
          <p:cNvSpPr/>
          <p:nvPr/>
        </p:nvSpPr>
        <p:spPr>
          <a:xfrm>
            <a:off x="549806" y="5434794"/>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9</a:t>
            </a:r>
            <a:endParaRPr lang="zh-TW" altLang="en-US" sz="2000" dirty="0">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633CDE86-3042-8EEE-350B-11FD246630F8}"/>
              </a:ext>
            </a:extLst>
          </p:cNvPr>
          <p:cNvPicPr>
            <a:picLocks noChangeAspect="1"/>
          </p:cNvPicPr>
          <p:nvPr/>
        </p:nvPicPr>
        <p:blipFill>
          <a:blip r:embed="rId4"/>
          <a:stretch>
            <a:fillRect/>
          </a:stretch>
        </p:blipFill>
        <p:spPr>
          <a:xfrm>
            <a:off x="676654" y="4002788"/>
            <a:ext cx="709663" cy="717377"/>
          </a:xfrm>
          <a:prstGeom prst="rect">
            <a:avLst/>
          </a:prstGeom>
        </p:spPr>
      </p:pic>
      <p:pic>
        <p:nvPicPr>
          <p:cNvPr id="12" name="圖片 11">
            <a:extLst>
              <a:ext uri="{FF2B5EF4-FFF2-40B4-BE49-F238E27FC236}">
                <a16:creationId xmlns:a16="http://schemas.microsoft.com/office/drawing/2014/main" id="{E43DC28E-D683-7F3F-6A64-8DE38CC08D76}"/>
              </a:ext>
            </a:extLst>
          </p:cNvPr>
          <p:cNvPicPr>
            <a:picLocks noChangeAspect="1"/>
          </p:cNvPicPr>
          <p:nvPr/>
        </p:nvPicPr>
        <p:blipFill>
          <a:blip r:embed="rId4"/>
          <a:stretch>
            <a:fillRect/>
          </a:stretch>
        </p:blipFill>
        <p:spPr>
          <a:xfrm>
            <a:off x="676654" y="4704383"/>
            <a:ext cx="709663" cy="717377"/>
          </a:xfrm>
          <a:prstGeom prst="rect">
            <a:avLst/>
          </a:prstGeom>
        </p:spPr>
      </p:pic>
      <p:pic>
        <p:nvPicPr>
          <p:cNvPr id="14" name="圖片 13">
            <a:extLst>
              <a:ext uri="{FF2B5EF4-FFF2-40B4-BE49-F238E27FC236}">
                <a16:creationId xmlns:a16="http://schemas.microsoft.com/office/drawing/2014/main" id="{6DB71F93-F530-563A-2361-17B797C48634}"/>
              </a:ext>
            </a:extLst>
          </p:cNvPr>
          <p:cNvPicPr>
            <a:picLocks noChangeAspect="1"/>
          </p:cNvPicPr>
          <p:nvPr/>
        </p:nvPicPr>
        <p:blipFill>
          <a:blip r:embed="rId4"/>
          <a:stretch>
            <a:fillRect/>
          </a:stretch>
        </p:blipFill>
        <p:spPr>
          <a:xfrm>
            <a:off x="2261426" y="4002788"/>
            <a:ext cx="709663" cy="717377"/>
          </a:xfrm>
          <a:prstGeom prst="rect">
            <a:avLst/>
          </a:prstGeom>
        </p:spPr>
      </p:pic>
      <p:pic>
        <p:nvPicPr>
          <p:cNvPr id="15" name="圖片 14">
            <a:extLst>
              <a:ext uri="{FF2B5EF4-FFF2-40B4-BE49-F238E27FC236}">
                <a16:creationId xmlns:a16="http://schemas.microsoft.com/office/drawing/2014/main" id="{D7A00B4B-3C17-A0A5-E4EB-69D65CE7EF0C}"/>
              </a:ext>
            </a:extLst>
          </p:cNvPr>
          <p:cNvPicPr>
            <a:picLocks noChangeAspect="1"/>
          </p:cNvPicPr>
          <p:nvPr/>
        </p:nvPicPr>
        <p:blipFill>
          <a:blip r:embed="rId4"/>
          <a:stretch>
            <a:fillRect/>
          </a:stretch>
        </p:blipFill>
        <p:spPr>
          <a:xfrm>
            <a:off x="2261426" y="4704383"/>
            <a:ext cx="709663" cy="717377"/>
          </a:xfrm>
          <a:prstGeom prst="rect">
            <a:avLst/>
          </a:prstGeom>
        </p:spPr>
      </p:pic>
      <p:sp>
        <p:nvSpPr>
          <p:cNvPr id="16" name="橢圓 15">
            <a:extLst>
              <a:ext uri="{FF2B5EF4-FFF2-40B4-BE49-F238E27FC236}">
                <a16:creationId xmlns:a16="http://schemas.microsoft.com/office/drawing/2014/main" id="{E9C900BB-5596-8564-F7B6-C9BB7D085B41}"/>
              </a:ext>
            </a:extLst>
          </p:cNvPr>
          <p:cNvSpPr/>
          <p:nvPr/>
        </p:nvSpPr>
        <p:spPr>
          <a:xfrm>
            <a:off x="549806" y="3152693"/>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0</a:t>
            </a:r>
            <a:endParaRPr lang="zh-TW" altLang="en-US" sz="2000" dirty="0">
              <a:latin typeface="微軟正黑體" panose="020B0604030504040204" pitchFamily="34" charset="-120"/>
              <a:ea typeface="微軟正黑體" panose="020B0604030504040204" pitchFamily="34" charset="-120"/>
            </a:endParaRPr>
          </a:p>
        </p:txBody>
      </p:sp>
      <p:sp>
        <p:nvSpPr>
          <p:cNvPr id="17" name="箭號: 向右 16">
            <a:extLst>
              <a:ext uri="{FF2B5EF4-FFF2-40B4-BE49-F238E27FC236}">
                <a16:creationId xmlns:a16="http://schemas.microsoft.com/office/drawing/2014/main" id="{84032729-30B5-73BC-AC62-8284FDC4DA5C}"/>
              </a:ext>
            </a:extLst>
          </p:cNvPr>
          <p:cNvSpPr/>
          <p:nvPr/>
        </p:nvSpPr>
        <p:spPr>
          <a:xfrm>
            <a:off x="1781557" y="3241776"/>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*-6.454595</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5" name="橢圓 4">
            <a:extLst>
              <a:ext uri="{FF2B5EF4-FFF2-40B4-BE49-F238E27FC236}">
                <a16:creationId xmlns:a16="http://schemas.microsoft.com/office/drawing/2014/main" id="{32B58CB8-A205-E4B1-6D73-246FC4BA418D}"/>
              </a:ext>
            </a:extLst>
          </p:cNvPr>
          <p:cNvSpPr/>
          <p:nvPr/>
        </p:nvSpPr>
        <p:spPr>
          <a:xfrm>
            <a:off x="4378885" y="2867255"/>
            <a:ext cx="2916886" cy="27891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輸出層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個神經元</a:t>
            </a:r>
          </a:p>
        </p:txBody>
      </p:sp>
    </p:spTree>
    <p:extLst>
      <p:ext uri="{BB962C8B-B14F-4D97-AF65-F5344CB8AC3E}">
        <p14:creationId xmlns:p14="http://schemas.microsoft.com/office/powerpoint/2010/main" val="1355069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7AA660F8-587C-3908-DCED-3C625ED43D2B}"/>
              </a:ext>
            </a:extLst>
          </p:cNvPr>
          <p:cNvPicPr>
            <a:picLocks noChangeAspect="1"/>
          </p:cNvPicPr>
          <p:nvPr/>
        </p:nvPicPr>
        <p:blipFill>
          <a:blip r:embed="rId3"/>
          <a:stretch>
            <a:fillRect/>
          </a:stretch>
        </p:blipFill>
        <p:spPr>
          <a:xfrm>
            <a:off x="7933446" y="2177268"/>
            <a:ext cx="3581900" cy="4544059"/>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956441" y="548640"/>
            <a:ext cx="10731062" cy="1179576"/>
          </a:xfrm>
        </p:spPr>
        <p:txBody>
          <a:bodyPr>
            <a:no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2nd </a:t>
            </a:r>
            <a:r>
              <a:rPr lang="en-US" altLang="zh-TW" dirty="0">
                <a:ea typeface="微軟正黑體" panose="020B0604030504040204" pitchFamily="34" charset="-120"/>
              </a:rPr>
              <a:t>Output</a:t>
            </a:r>
            <a:r>
              <a:rPr lang="en-US" altLang="zh-TW" dirty="0">
                <a:latin typeface="微軟正黑體" panose="020B0604030504040204" pitchFamily="34" charset="-120"/>
                <a:ea typeface="微軟正黑體" panose="020B0604030504040204" pitchFamily="34" charset="-120"/>
              </a:rPr>
              <a:t>-Layer</a:t>
            </a:r>
            <a:endParaRPr lang="zh-TW" altLang="en-US" dirty="0">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1781557" y="2340640"/>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*-1.975712</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1781557" y="5656400"/>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*13.551823</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529834" y="2111578"/>
            <a:ext cx="1004676" cy="960678"/>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EE3C1DDA-C825-E87C-0DE1-E7A3245E9052}"/>
              </a:ext>
            </a:extLst>
          </p:cNvPr>
          <p:cNvSpPr/>
          <p:nvPr/>
        </p:nvSpPr>
        <p:spPr>
          <a:xfrm>
            <a:off x="10510670" y="2162061"/>
            <a:ext cx="1004676" cy="45592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4" name="橢圓 3">
            <a:extLst>
              <a:ext uri="{FF2B5EF4-FFF2-40B4-BE49-F238E27FC236}">
                <a16:creationId xmlns:a16="http://schemas.microsoft.com/office/drawing/2014/main" id="{F2E21B72-790E-2ED7-5000-8E0E830A52D4}"/>
              </a:ext>
            </a:extLst>
          </p:cNvPr>
          <p:cNvSpPr/>
          <p:nvPr/>
        </p:nvSpPr>
        <p:spPr>
          <a:xfrm>
            <a:off x="549806" y="5434794"/>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9</a:t>
            </a:r>
            <a:endParaRPr lang="zh-TW" altLang="en-US" sz="2000" dirty="0">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633CDE86-3042-8EEE-350B-11FD246630F8}"/>
              </a:ext>
            </a:extLst>
          </p:cNvPr>
          <p:cNvPicPr>
            <a:picLocks noChangeAspect="1"/>
          </p:cNvPicPr>
          <p:nvPr/>
        </p:nvPicPr>
        <p:blipFill>
          <a:blip r:embed="rId4"/>
          <a:stretch>
            <a:fillRect/>
          </a:stretch>
        </p:blipFill>
        <p:spPr>
          <a:xfrm>
            <a:off x="676654" y="4002788"/>
            <a:ext cx="709663" cy="717377"/>
          </a:xfrm>
          <a:prstGeom prst="rect">
            <a:avLst/>
          </a:prstGeom>
        </p:spPr>
      </p:pic>
      <p:pic>
        <p:nvPicPr>
          <p:cNvPr id="12" name="圖片 11">
            <a:extLst>
              <a:ext uri="{FF2B5EF4-FFF2-40B4-BE49-F238E27FC236}">
                <a16:creationId xmlns:a16="http://schemas.microsoft.com/office/drawing/2014/main" id="{E43DC28E-D683-7F3F-6A64-8DE38CC08D76}"/>
              </a:ext>
            </a:extLst>
          </p:cNvPr>
          <p:cNvPicPr>
            <a:picLocks noChangeAspect="1"/>
          </p:cNvPicPr>
          <p:nvPr/>
        </p:nvPicPr>
        <p:blipFill>
          <a:blip r:embed="rId4"/>
          <a:stretch>
            <a:fillRect/>
          </a:stretch>
        </p:blipFill>
        <p:spPr>
          <a:xfrm>
            <a:off x="676654" y="4704383"/>
            <a:ext cx="709663" cy="717377"/>
          </a:xfrm>
          <a:prstGeom prst="rect">
            <a:avLst/>
          </a:prstGeom>
        </p:spPr>
      </p:pic>
      <p:pic>
        <p:nvPicPr>
          <p:cNvPr id="14" name="圖片 13">
            <a:extLst>
              <a:ext uri="{FF2B5EF4-FFF2-40B4-BE49-F238E27FC236}">
                <a16:creationId xmlns:a16="http://schemas.microsoft.com/office/drawing/2014/main" id="{6DB71F93-F530-563A-2361-17B797C48634}"/>
              </a:ext>
            </a:extLst>
          </p:cNvPr>
          <p:cNvPicPr>
            <a:picLocks noChangeAspect="1"/>
          </p:cNvPicPr>
          <p:nvPr/>
        </p:nvPicPr>
        <p:blipFill>
          <a:blip r:embed="rId4"/>
          <a:stretch>
            <a:fillRect/>
          </a:stretch>
        </p:blipFill>
        <p:spPr>
          <a:xfrm>
            <a:off x="2261426" y="4002788"/>
            <a:ext cx="709663" cy="717377"/>
          </a:xfrm>
          <a:prstGeom prst="rect">
            <a:avLst/>
          </a:prstGeom>
        </p:spPr>
      </p:pic>
      <p:pic>
        <p:nvPicPr>
          <p:cNvPr id="15" name="圖片 14">
            <a:extLst>
              <a:ext uri="{FF2B5EF4-FFF2-40B4-BE49-F238E27FC236}">
                <a16:creationId xmlns:a16="http://schemas.microsoft.com/office/drawing/2014/main" id="{D7A00B4B-3C17-A0A5-E4EB-69D65CE7EF0C}"/>
              </a:ext>
            </a:extLst>
          </p:cNvPr>
          <p:cNvPicPr>
            <a:picLocks noChangeAspect="1"/>
          </p:cNvPicPr>
          <p:nvPr/>
        </p:nvPicPr>
        <p:blipFill>
          <a:blip r:embed="rId4"/>
          <a:stretch>
            <a:fillRect/>
          </a:stretch>
        </p:blipFill>
        <p:spPr>
          <a:xfrm>
            <a:off x="2261426" y="4704383"/>
            <a:ext cx="709663" cy="717377"/>
          </a:xfrm>
          <a:prstGeom prst="rect">
            <a:avLst/>
          </a:prstGeom>
        </p:spPr>
      </p:pic>
      <p:sp>
        <p:nvSpPr>
          <p:cNvPr id="16" name="橢圓 15">
            <a:extLst>
              <a:ext uri="{FF2B5EF4-FFF2-40B4-BE49-F238E27FC236}">
                <a16:creationId xmlns:a16="http://schemas.microsoft.com/office/drawing/2014/main" id="{E9C900BB-5596-8564-F7B6-C9BB7D085B41}"/>
              </a:ext>
            </a:extLst>
          </p:cNvPr>
          <p:cNvSpPr/>
          <p:nvPr/>
        </p:nvSpPr>
        <p:spPr>
          <a:xfrm>
            <a:off x="549806" y="3152693"/>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0</a:t>
            </a:r>
            <a:endParaRPr lang="zh-TW" altLang="en-US" sz="2000" dirty="0">
              <a:latin typeface="微軟正黑體" panose="020B0604030504040204" pitchFamily="34" charset="-120"/>
              <a:ea typeface="微軟正黑體" panose="020B0604030504040204" pitchFamily="34" charset="-120"/>
            </a:endParaRPr>
          </a:p>
        </p:txBody>
      </p:sp>
      <p:sp>
        <p:nvSpPr>
          <p:cNvPr id="17" name="箭號: 向右 16">
            <a:extLst>
              <a:ext uri="{FF2B5EF4-FFF2-40B4-BE49-F238E27FC236}">
                <a16:creationId xmlns:a16="http://schemas.microsoft.com/office/drawing/2014/main" id="{84032729-30B5-73BC-AC62-8284FDC4DA5C}"/>
              </a:ext>
            </a:extLst>
          </p:cNvPr>
          <p:cNvSpPr/>
          <p:nvPr/>
        </p:nvSpPr>
        <p:spPr>
          <a:xfrm>
            <a:off x="1781557" y="3241776"/>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*-6.726615</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5" name="橢圓 4">
            <a:extLst>
              <a:ext uri="{FF2B5EF4-FFF2-40B4-BE49-F238E27FC236}">
                <a16:creationId xmlns:a16="http://schemas.microsoft.com/office/drawing/2014/main" id="{32B58CB8-A205-E4B1-6D73-246FC4BA418D}"/>
              </a:ext>
            </a:extLst>
          </p:cNvPr>
          <p:cNvSpPr/>
          <p:nvPr/>
        </p:nvSpPr>
        <p:spPr>
          <a:xfrm>
            <a:off x="4378885" y="2867255"/>
            <a:ext cx="2916886" cy="27891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輸出層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個神經元</a:t>
            </a:r>
          </a:p>
        </p:txBody>
      </p:sp>
    </p:spTree>
    <p:extLst>
      <p:ext uri="{BB962C8B-B14F-4D97-AF65-F5344CB8AC3E}">
        <p14:creationId xmlns:p14="http://schemas.microsoft.com/office/powerpoint/2010/main" val="1350232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en-US" altLang="zh-TW" sz="5400" dirty="0">
                <a:latin typeface="微軟正黑體" panose="020B0604030504040204" pitchFamily="34" charset="-120"/>
                <a:ea typeface="微軟正黑體" panose="020B0604030504040204" pitchFamily="34" charset="-120"/>
              </a:rPr>
              <a:t>Visualization </a:t>
            </a:r>
            <a:r>
              <a:rPr lang="zh-TW" altLang="en-US" sz="5400" dirty="0">
                <a:latin typeface="微軟正黑體" panose="020B0604030504040204" pitchFamily="34" charset="-120"/>
                <a:ea typeface="微軟正黑體" panose="020B0604030504040204" pitchFamily="34" charset="-120"/>
              </a:rPr>
              <a:t>視覺化</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0" indent="0">
              <a:spcAft>
                <a:spcPts val="0"/>
              </a:spcAft>
              <a:buNone/>
            </a:pPr>
            <a:r>
              <a:rPr lang="en-US" altLang="zh-TW" sz="3000" dirty="0">
                <a:ea typeface="微軟正黑體" panose="020B0604030504040204" pitchFamily="34" charset="-120"/>
              </a:rPr>
              <a:t>Notes</a:t>
            </a:r>
            <a:r>
              <a:rPr lang="zh-TW" altLang="zh-TW" sz="3000" dirty="0">
                <a:ea typeface="微軟正黑體" panose="020B0604030504040204" pitchFamily="34" charset="-120"/>
              </a:rPr>
              <a:t>：</a:t>
            </a:r>
          </a:p>
          <a:p>
            <a:pPr>
              <a:spcAft>
                <a:spcPts val="0"/>
              </a:spcAft>
              <a:buFont typeface="Wingdings" panose="05000000000000000000" pitchFamily="2" charset="2"/>
              <a:buChar char="Ø"/>
            </a:pPr>
            <a:r>
              <a:rPr lang="zh-TW" altLang="en-US" sz="3000" dirty="0">
                <a:ea typeface="微軟正黑體" panose="020B0604030504040204" pitchFamily="34" charset="-120"/>
              </a:rPr>
              <a:t> </a:t>
            </a:r>
            <a:r>
              <a:rPr lang="en-US" altLang="zh-TW" sz="3000" dirty="0">
                <a:ea typeface="微軟正黑體" panose="020B0604030504040204" pitchFamily="34" charset="-120"/>
              </a:rPr>
              <a:t>MLP</a:t>
            </a:r>
            <a:r>
              <a:rPr lang="zh-TW" altLang="en-US" sz="3000" dirty="0">
                <a:ea typeface="微軟正黑體" panose="020B0604030504040204" pitchFamily="34" charset="-120"/>
              </a:rPr>
              <a:t>輸出資料的散佈圖</a:t>
            </a:r>
            <a:endParaRPr lang="en-US" altLang="zh-TW" sz="3000" dirty="0">
              <a:ea typeface="微軟正黑體" panose="020B0604030504040204" pitchFamily="34" charset="-120"/>
            </a:endParaRPr>
          </a:p>
          <a:p>
            <a:pPr>
              <a:spcAft>
                <a:spcPts val="0"/>
              </a:spcAft>
              <a:buFont typeface="Wingdings" panose="05000000000000000000" pitchFamily="2" charset="2"/>
              <a:buChar char="Ø"/>
            </a:pPr>
            <a:r>
              <a:rPr lang="zh-TW" altLang="en-US" sz="3000" dirty="0">
                <a:ea typeface="微軟正黑體" panose="020B0604030504040204" pitchFamily="34" charset="-120"/>
              </a:rPr>
              <a:t> 共</a:t>
            </a:r>
            <a:r>
              <a:rPr lang="en-US" altLang="zh-TW" sz="3000" dirty="0">
                <a:ea typeface="微軟正黑體" panose="020B0604030504040204" pitchFamily="34" charset="-120"/>
              </a:rPr>
              <a:t>150</a:t>
            </a:r>
            <a:r>
              <a:rPr lang="zh-TW" altLang="en-US" sz="3000" dirty="0">
                <a:ea typeface="微軟正黑體" panose="020B0604030504040204" pitchFamily="34" charset="-120"/>
              </a:rPr>
              <a:t>筆資料</a:t>
            </a:r>
          </a:p>
        </p:txBody>
      </p:sp>
      <p:sp>
        <p:nvSpPr>
          <p:cNvPr id="4" name="投影片編號版面配置區 3">
            <a:extLst>
              <a:ext uri="{FF2B5EF4-FFF2-40B4-BE49-F238E27FC236}">
                <a16:creationId xmlns:a16="http://schemas.microsoft.com/office/drawing/2014/main" id="{85392346-BCED-5E38-73FC-A7D666F6AD26}"/>
              </a:ext>
            </a:extLst>
          </p:cNvPr>
          <p:cNvSpPr>
            <a:spLocks noGrp="1"/>
          </p:cNvSpPr>
          <p:nvPr>
            <p:ph type="sldNum" sz="quarter" idx="12"/>
          </p:nvPr>
        </p:nvSpPr>
        <p:spPr/>
        <p:txBody>
          <a:bodyPr/>
          <a:lstStyle/>
          <a:p>
            <a:fld id="{B2DC25EE-239B-4C5F-AAD1-255A7D5F1EE2}" type="slidenum">
              <a:rPr lang="en-US" smtClean="0"/>
              <a:t>26</a:t>
            </a:fld>
            <a:endParaRPr lang="en-US" dirty="0"/>
          </a:p>
        </p:txBody>
      </p:sp>
      <p:sp>
        <p:nvSpPr>
          <p:cNvPr id="5" name="頁尾版面配置區 4">
            <a:extLst>
              <a:ext uri="{FF2B5EF4-FFF2-40B4-BE49-F238E27FC236}">
                <a16:creationId xmlns:a16="http://schemas.microsoft.com/office/drawing/2014/main" id="{5CB3E1B3-4CF8-76EB-D25E-902712B48B0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2" action="ppaction://hlinksldjump"/>
            <a:extLst>
              <a:ext uri="{FF2B5EF4-FFF2-40B4-BE49-F238E27FC236}">
                <a16:creationId xmlns:a16="http://schemas.microsoft.com/office/drawing/2014/main" id="{18956EE0-4761-2646-94C4-4D852CE6B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722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4AD19148-5353-502C-501E-D2A221D446E2}"/>
              </a:ext>
            </a:extLst>
          </p:cNvPr>
          <p:cNvPicPr>
            <a:picLocks noChangeAspect="1"/>
          </p:cNvPicPr>
          <p:nvPr/>
        </p:nvPicPr>
        <p:blipFill rotWithShape="1">
          <a:blip r:embed="rId3"/>
          <a:srcRect l="780"/>
          <a:stretch/>
        </p:blipFill>
        <p:spPr>
          <a:xfrm>
            <a:off x="578733" y="2708597"/>
            <a:ext cx="6532949" cy="1728000"/>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sz="4000" dirty="0">
                <a:latin typeface="微軟正黑體" panose="020B0604030504040204" pitchFamily="34" charset="-120"/>
                <a:ea typeface="微軟正黑體" panose="020B0604030504040204" pitchFamily="34" charset="-120"/>
              </a:rPr>
              <a:t>Visualization </a:t>
            </a:r>
            <a:r>
              <a:rPr lang="zh-TW" altLang="en-US" sz="4000" dirty="0">
                <a:latin typeface="微軟正黑體" panose="020B0604030504040204" pitchFamily="34" charset="-120"/>
                <a:ea typeface="微軟正黑體" panose="020B0604030504040204" pitchFamily="34" charset="-120"/>
              </a:rPr>
              <a:t>視覺化</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3" y="2043470"/>
            <a:ext cx="11144343" cy="665127"/>
          </a:xfrm>
        </p:spPr>
        <p:txBody>
          <a:bodyPr>
            <a:noAutofit/>
          </a:bodyPr>
          <a:lstStyle/>
          <a:p>
            <a:pPr>
              <a:lnSpc>
                <a:spcPct val="130000"/>
              </a:lnSpc>
            </a:pPr>
            <a:r>
              <a:rPr lang="zh-TW" altLang="en-US" sz="3000" dirty="0">
                <a:ea typeface="微軟正黑體" panose="020B0604030504040204" pitchFamily="34" charset="-120"/>
              </a:rPr>
              <a:t>原始</a:t>
            </a:r>
            <a:r>
              <a:rPr lang="en-US" altLang="zh-TW" sz="3000" dirty="0">
                <a:ea typeface="微軟正黑體" panose="020B0604030504040204" pitchFamily="34" charset="-120"/>
              </a:rPr>
              <a:t>150</a:t>
            </a:r>
            <a:r>
              <a:rPr lang="zh-TW" altLang="en-US" sz="3000" dirty="0">
                <a:ea typeface="微軟正黑體" panose="020B0604030504040204" pitchFamily="34" charset="-120"/>
              </a:rPr>
              <a:t>筆資料 → *</a:t>
            </a:r>
            <a:r>
              <a:rPr lang="en-US" altLang="zh-TW" sz="3000" dirty="0">
                <a:ea typeface="微軟正黑體" panose="020B0604030504040204" pitchFamily="34" charset="-120"/>
              </a:rPr>
              <a:t>Weight</a:t>
            </a:r>
            <a:r>
              <a:rPr lang="zh-TW" altLang="en-US" sz="3000" dirty="0">
                <a:ea typeface="微軟正黑體" panose="020B0604030504040204" pitchFamily="34" charset="-120"/>
              </a:rPr>
              <a:t>權重 → 隱藏層 </a:t>
            </a:r>
            <a:r>
              <a:rPr lang="en-US" altLang="zh-TW" sz="3000" dirty="0">
                <a:ea typeface="微軟正黑體" panose="020B0604030504040204" pitchFamily="34" charset="-120"/>
              </a:rPr>
              <a:t>Hidden Neuron</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27</a:t>
            </a:fld>
            <a:endParaRPr lang="en-US" dirty="0"/>
          </a:p>
        </p:txBody>
      </p:sp>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8733" y="4436597"/>
            <a:ext cx="7961762"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經過激活函數</a:t>
            </a:r>
            <a:r>
              <a:rPr lang="en-US" altLang="zh-TW" sz="3000" dirty="0">
                <a:ea typeface="微軟正黑體" panose="020B0604030504040204" pitchFamily="34" charset="-120"/>
              </a:rPr>
              <a:t>Sigmoid</a:t>
            </a:r>
            <a:r>
              <a:rPr lang="zh-TW" altLang="en-US" sz="3000" dirty="0">
                <a:ea typeface="微軟正黑體" panose="020B0604030504040204" pitchFamily="34" charset="-120"/>
              </a:rPr>
              <a:t>後，加上</a:t>
            </a:r>
            <a:r>
              <a:rPr lang="en-US" altLang="zh-TW" sz="3000" dirty="0">
                <a:ea typeface="微軟正黑體" panose="020B0604030504040204" pitchFamily="34" charset="-120"/>
              </a:rPr>
              <a:t>bias=1 </a:t>
            </a:r>
            <a:endParaRPr lang="zh-TW" altLang="en-US" sz="3000" dirty="0">
              <a:ea typeface="微軟正黑體" panose="020B0604030504040204" pitchFamily="34" charset="-120"/>
            </a:endParaRPr>
          </a:p>
        </p:txBody>
      </p:sp>
      <p:pic>
        <p:nvPicPr>
          <p:cNvPr id="17" name="圖片 16">
            <a:extLst>
              <a:ext uri="{FF2B5EF4-FFF2-40B4-BE49-F238E27FC236}">
                <a16:creationId xmlns:a16="http://schemas.microsoft.com/office/drawing/2014/main" id="{95EF8226-AAD2-61B0-11A1-513348C0798A}"/>
              </a:ext>
            </a:extLst>
          </p:cNvPr>
          <p:cNvPicPr>
            <a:picLocks noChangeAspect="1"/>
          </p:cNvPicPr>
          <p:nvPr/>
        </p:nvPicPr>
        <p:blipFill>
          <a:blip r:embed="rId4"/>
          <a:stretch>
            <a:fillRect/>
          </a:stretch>
        </p:blipFill>
        <p:spPr>
          <a:xfrm>
            <a:off x="578733" y="5097273"/>
            <a:ext cx="6695225" cy="1728000"/>
          </a:xfrm>
          <a:prstGeom prst="rect">
            <a:avLst/>
          </a:prstGeom>
          <a:noFill/>
          <a:ln w="3175">
            <a:solidFill>
              <a:schemeClr val="tx1"/>
            </a:solidFill>
          </a:ln>
        </p:spPr>
      </p:pic>
      <p:pic>
        <p:nvPicPr>
          <p:cNvPr id="21" name="圖片 20">
            <a:extLst>
              <a:ext uri="{FF2B5EF4-FFF2-40B4-BE49-F238E27FC236}">
                <a16:creationId xmlns:a16="http://schemas.microsoft.com/office/drawing/2014/main" id="{F9F3B602-341B-71B7-5B1C-C291289A355B}"/>
              </a:ext>
            </a:extLst>
          </p:cNvPr>
          <p:cNvPicPr>
            <a:picLocks noChangeAspect="1"/>
          </p:cNvPicPr>
          <p:nvPr/>
        </p:nvPicPr>
        <p:blipFill>
          <a:blip r:embed="rId5"/>
          <a:stretch>
            <a:fillRect/>
          </a:stretch>
        </p:blipFill>
        <p:spPr>
          <a:xfrm>
            <a:off x="7373838" y="6538912"/>
            <a:ext cx="1714739" cy="285790"/>
          </a:xfrm>
          <a:prstGeom prst="rect">
            <a:avLst/>
          </a:prstGeom>
        </p:spPr>
      </p:pic>
      <p:pic>
        <p:nvPicPr>
          <p:cNvPr id="6" name="圖片 5">
            <a:extLst>
              <a:ext uri="{FF2B5EF4-FFF2-40B4-BE49-F238E27FC236}">
                <a16:creationId xmlns:a16="http://schemas.microsoft.com/office/drawing/2014/main" id="{A2917C56-0B2F-379F-A664-DC7EA5847DAD}"/>
              </a:ext>
            </a:extLst>
          </p:cNvPr>
          <p:cNvPicPr>
            <a:picLocks noChangeAspect="1"/>
          </p:cNvPicPr>
          <p:nvPr/>
        </p:nvPicPr>
        <p:blipFill>
          <a:blip r:embed="rId6"/>
          <a:stretch>
            <a:fillRect/>
          </a:stretch>
        </p:blipFill>
        <p:spPr>
          <a:xfrm>
            <a:off x="7170297" y="4131797"/>
            <a:ext cx="1781175" cy="304800"/>
          </a:xfrm>
          <a:prstGeom prst="rect">
            <a:avLst/>
          </a:prstGeom>
        </p:spPr>
      </p:pic>
    </p:spTree>
    <p:extLst>
      <p:ext uri="{BB962C8B-B14F-4D97-AF65-F5344CB8AC3E}">
        <p14:creationId xmlns:p14="http://schemas.microsoft.com/office/powerpoint/2010/main" val="125535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sz="4000" dirty="0">
                <a:latin typeface="微軟正黑體" panose="020B0604030504040204" pitchFamily="34" charset="-120"/>
                <a:ea typeface="微軟正黑體" panose="020B0604030504040204" pitchFamily="34" charset="-120"/>
              </a:rPr>
              <a:t>Visualization </a:t>
            </a:r>
            <a:r>
              <a:rPr lang="zh-TW" altLang="en-US" sz="4000" dirty="0">
                <a:latin typeface="微軟正黑體" panose="020B0604030504040204" pitchFamily="34" charset="-120"/>
                <a:ea typeface="微軟正黑體" panose="020B0604030504040204" pitchFamily="34" charset="-120"/>
              </a:rPr>
              <a:t>視覺化</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3" y="2043470"/>
            <a:ext cx="11144343" cy="2289900"/>
          </a:xfrm>
        </p:spPr>
        <p:txBody>
          <a:bodyPr>
            <a:noAutofit/>
          </a:bodyPr>
          <a:lstStyle/>
          <a:p>
            <a:pPr>
              <a:lnSpc>
                <a:spcPct val="130000"/>
              </a:lnSpc>
            </a:pPr>
            <a:r>
              <a:rPr lang="zh-TW" altLang="en-US" sz="3000" dirty="0">
                <a:ea typeface="微軟正黑體" panose="020B0604030504040204" pitchFamily="34" charset="-120"/>
              </a:rPr>
              <a:t>隱藏層 </a:t>
            </a:r>
            <a:r>
              <a:rPr lang="en-US" altLang="zh-TW" sz="3000" dirty="0">
                <a:ea typeface="微軟正黑體" panose="020B0604030504040204" pitchFamily="34" charset="-120"/>
              </a:rPr>
              <a:t>Hidden Neuron</a:t>
            </a:r>
            <a:br>
              <a:rPr lang="en-US" altLang="zh-TW" sz="3000" dirty="0">
                <a:ea typeface="微軟正黑體" panose="020B0604030504040204" pitchFamily="34" charset="-120"/>
              </a:rPr>
            </a:br>
            <a:r>
              <a:rPr lang="zh-TW" altLang="en-US" sz="3000" dirty="0">
                <a:ea typeface="微軟正黑體" panose="020B0604030504040204" pitchFamily="34" charset="-120"/>
              </a:rPr>
              <a:t>*</a:t>
            </a:r>
            <a:r>
              <a:rPr lang="en-US" altLang="zh-TW" sz="3000" dirty="0">
                <a:ea typeface="微軟正黑體" panose="020B0604030504040204" pitchFamily="34" charset="-120"/>
              </a:rPr>
              <a:t>Weight</a:t>
            </a:r>
            <a:r>
              <a:rPr lang="zh-TW" altLang="en-US" sz="3000" dirty="0">
                <a:ea typeface="微軟正黑體" panose="020B0604030504040204" pitchFamily="34" charset="-120"/>
              </a:rPr>
              <a:t>權重 </a:t>
            </a:r>
            <a:br>
              <a:rPr lang="en-US" altLang="zh-TW" sz="3000" dirty="0">
                <a:ea typeface="微軟正黑體" panose="020B0604030504040204" pitchFamily="34" charset="-120"/>
              </a:rPr>
            </a:br>
            <a:r>
              <a:rPr lang="en-US" altLang="zh-TW" sz="3000" dirty="0">
                <a:ea typeface="微軟正黑體" panose="020B0604030504040204" pitchFamily="34" charset="-120"/>
              </a:rPr>
              <a:t>=</a:t>
            </a:r>
            <a:r>
              <a:rPr lang="zh-TW" altLang="en-US" sz="3000" dirty="0">
                <a:ea typeface="微軟正黑體" panose="020B0604030504040204" pitchFamily="34" charset="-120"/>
              </a:rPr>
              <a:t> </a:t>
            </a:r>
            <a:r>
              <a:rPr lang="en-US" altLang="zh-TW" sz="3000" dirty="0">
                <a:ea typeface="微軟正黑體" panose="020B0604030504040204" pitchFamily="34" charset="-120"/>
              </a:rPr>
              <a:t>Output Neuron</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28</a:t>
            </a:fld>
            <a:endParaRPr lang="en-US" dirty="0"/>
          </a:p>
        </p:txBody>
      </p:sp>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8733" y="4436597"/>
            <a:ext cx="7961762"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經過激活函數</a:t>
            </a:r>
            <a:r>
              <a:rPr lang="en-US" altLang="zh-TW" sz="3000" dirty="0">
                <a:ea typeface="微軟正黑體" panose="020B0604030504040204" pitchFamily="34" charset="-120"/>
              </a:rPr>
              <a:t>Sigmoid</a:t>
            </a:r>
            <a:r>
              <a:rPr lang="zh-TW" altLang="en-US" sz="3000" dirty="0">
                <a:ea typeface="微軟正黑體" panose="020B0604030504040204" pitchFamily="34" charset="-120"/>
              </a:rPr>
              <a:t>後</a:t>
            </a:r>
          </a:p>
        </p:txBody>
      </p:sp>
      <p:pic>
        <p:nvPicPr>
          <p:cNvPr id="8" name="圖片 7">
            <a:extLst>
              <a:ext uri="{FF2B5EF4-FFF2-40B4-BE49-F238E27FC236}">
                <a16:creationId xmlns:a16="http://schemas.microsoft.com/office/drawing/2014/main" id="{D9508959-1C95-91EF-C6F1-96CFAB0CFF43}"/>
              </a:ext>
            </a:extLst>
          </p:cNvPr>
          <p:cNvPicPr>
            <a:picLocks noChangeAspect="1"/>
          </p:cNvPicPr>
          <p:nvPr/>
        </p:nvPicPr>
        <p:blipFill>
          <a:blip r:embed="rId3"/>
          <a:stretch>
            <a:fillRect/>
          </a:stretch>
        </p:blipFill>
        <p:spPr>
          <a:xfrm>
            <a:off x="5281013" y="2109526"/>
            <a:ext cx="2690631" cy="2232000"/>
          </a:xfrm>
          <a:prstGeom prst="rect">
            <a:avLst/>
          </a:prstGeom>
          <a:noFill/>
          <a:ln w="3175">
            <a:solidFill>
              <a:schemeClr val="tx1"/>
            </a:solidFill>
          </a:ln>
        </p:spPr>
      </p:pic>
      <p:pic>
        <p:nvPicPr>
          <p:cNvPr id="10" name="圖片 9">
            <a:extLst>
              <a:ext uri="{FF2B5EF4-FFF2-40B4-BE49-F238E27FC236}">
                <a16:creationId xmlns:a16="http://schemas.microsoft.com/office/drawing/2014/main" id="{C8A0C0BD-D6F7-98F0-403D-7B2F0EB5301E}"/>
              </a:ext>
            </a:extLst>
          </p:cNvPr>
          <p:cNvPicPr>
            <a:picLocks noChangeAspect="1"/>
          </p:cNvPicPr>
          <p:nvPr/>
        </p:nvPicPr>
        <p:blipFill>
          <a:blip r:embed="rId4"/>
          <a:stretch>
            <a:fillRect/>
          </a:stretch>
        </p:blipFill>
        <p:spPr>
          <a:xfrm>
            <a:off x="7995090" y="4047546"/>
            <a:ext cx="1686160" cy="323895"/>
          </a:xfrm>
          <a:prstGeom prst="rect">
            <a:avLst/>
          </a:prstGeom>
        </p:spPr>
      </p:pic>
      <p:pic>
        <p:nvPicPr>
          <p:cNvPr id="14" name="圖片 13">
            <a:extLst>
              <a:ext uri="{FF2B5EF4-FFF2-40B4-BE49-F238E27FC236}">
                <a16:creationId xmlns:a16="http://schemas.microsoft.com/office/drawing/2014/main" id="{86821930-ECDA-72E3-81B3-73B81506479D}"/>
              </a:ext>
            </a:extLst>
          </p:cNvPr>
          <p:cNvPicPr>
            <a:picLocks noChangeAspect="1"/>
          </p:cNvPicPr>
          <p:nvPr/>
        </p:nvPicPr>
        <p:blipFill>
          <a:blip r:embed="rId5"/>
          <a:stretch>
            <a:fillRect/>
          </a:stretch>
        </p:blipFill>
        <p:spPr>
          <a:xfrm>
            <a:off x="5281013" y="4495761"/>
            <a:ext cx="2813250" cy="2232000"/>
          </a:xfrm>
          <a:prstGeom prst="rect">
            <a:avLst/>
          </a:prstGeom>
          <a:noFill/>
          <a:ln w="3175">
            <a:solidFill>
              <a:schemeClr val="tx1"/>
            </a:solidFill>
          </a:ln>
        </p:spPr>
      </p:pic>
      <p:pic>
        <p:nvPicPr>
          <p:cNvPr id="15" name="圖片 14">
            <a:extLst>
              <a:ext uri="{FF2B5EF4-FFF2-40B4-BE49-F238E27FC236}">
                <a16:creationId xmlns:a16="http://schemas.microsoft.com/office/drawing/2014/main" id="{EF199EEC-1239-A591-FC75-01FB80C6DE7F}"/>
              </a:ext>
            </a:extLst>
          </p:cNvPr>
          <p:cNvPicPr>
            <a:picLocks noChangeAspect="1"/>
          </p:cNvPicPr>
          <p:nvPr/>
        </p:nvPicPr>
        <p:blipFill>
          <a:blip r:embed="rId4"/>
          <a:stretch>
            <a:fillRect/>
          </a:stretch>
        </p:blipFill>
        <p:spPr>
          <a:xfrm>
            <a:off x="8156283" y="6394421"/>
            <a:ext cx="1686160" cy="323895"/>
          </a:xfrm>
          <a:prstGeom prst="rect">
            <a:avLst/>
          </a:prstGeom>
        </p:spPr>
      </p:pic>
    </p:spTree>
    <p:extLst>
      <p:ext uri="{BB962C8B-B14F-4D97-AF65-F5344CB8AC3E}">
        <p14:creationId xmlns:p14="http://schemas.microsoft.com/office/powerpoint/2010/main" val="2241638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1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useBgFill="1">
        <p:nvSpPr>
          <p:cNvPr id="48" name="Freeform: Shape 1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49" name="Freeform: Shape 1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altLang="zh-TW" dirty="0">
                <a:ea typeface="微軟正黑體" panose="020B0604030504040204" pitchFamily="34" charset="-120"/>
              </a:rPr>
              <a:t>Visualization </a:t>
            </a:r>
            <a:br>
              <a:rPr lang="en-US" altLang="zh-TW" dirty="0">
                <a:ea typeface="微軟正黑體" panose="020B0604030504040204" pitchFamily="34" charset="-120"/>
              </a:rPr>
            </a:br>
            <a:r>
              <a:rPr lang="zh-TW" altLang="en-US" dirty="0">
                <a:ea typeface="微軟正黑體" panose="020B0604030504040204" pitchFamily="34" charset="-120"/>
              </a:rPr>
              <a:t>視覺化</a:t>
            </a:r>
          </a:p>
        </p:txBody>
      </p:sp>
      <p:sp>
        <p:nvSpPr>
          <p:cNvPr id="50" name="Rectangle 1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51"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9" name="內容版面配置區 3">
            <a:extLst>
              <a:ext uri="{FF2B5EF4-FFF2-40B4-BE49-F238E27FC236}">
                <a16:creationId xmlns:a16="http://schemas.microsoft.com/office/drawing/2014/main" id="{FC20AACE-08B9-E73D-8890-A0E548331295}"/>
              </a:ext>
            </a:extLst>
          </p:cNvPr>
          <p:cNvSpPr txBox="1">
            <a:spLocks/>
          </p:cNvSpPr>
          <p:nvPr/>
        </p:nvSpPr>
        <p:spPr>
          <a:xfrm>
            <a:off x="371094" y="2718054"/>
            <a:ext cx="3438906"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zh-TW" altLang="en-US" sz="2000" dirty="0">
                <a:ea typeface="微軟正黑體" panose="020B0604030504040204" pitchFamily="34" charset="-120"/>
              </a:rPr>
              <a:t>尚未激活函數</a:t>
            </a:r>
            <a:r>
              <a:rPr lang="en-US" altLang="zh-TW" sz="2000" dirty="0">
                <a:ea typeface="微軟正黑體" panose="020B0604030504040204" pitchFamily="34" charset="-120"/>
              </a:rPr>
              <a:t>Sigmoid</a:t>
            </a:r>
            <a:r>
              <a:rPr lang="zh-TW" altLang="en-US" sz="2000" dirty="0">
                <a:ea typeface="微軟正黑體" panose="020B0604030504040204" pitchFamily="34" charset="-120"/>
              </a:rPr>
              <a:t>前</a:t>
            </a:r>
          </a:p>
        </p:txBody>
      </p:sp>
      <p:pic>
        <p:nvPicPr>
          <p:cNvPr id="7" name="內容版面配置區 6" descr="一張含有 圖表, 行, 繪圖, 文字 的圖片&#10;&#10;自動產生的描述">
            <a:extLst>
              <a:ext uri="{FF2B5EF4-FFF2-40B4-BE49-F238E27FC236}">
                <a16:creationId xmlns:a16="http://schemas.microsoft.com/office/drawing/2014/main" id="{C0A5D6D3-5FA0-9CFD-7AB9-C7F5D1BDF40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05046" y="411480"/>
            <a:ext cx="6120000" cy="6120000"/>
          </a:xfrm>
          <a:prstGeom prst="rect">
            <a:avLst/>
          </a:prstGeom>
        </p:spPr>
      </p:pic>
      <p:sp>
        <p:nvSpPr>
          <p:cNvPr id="4" name="投影片編號版面配置區 3">
            <a:extLst>
              <a:ext uri="{FF2B5EF4-FFF2-40B4-BE49-F238E27FC236}">
                <a16:creationId xmlns:a16="http://schemas.microsoft.com/office/drawing/2014/main" id="{7D214CCE-901A-A488-A7F0-8D467344F776}"/>
              </a:ext>
            </a:extLst>
          </p:cNvPr>
          <p:cNvSpPr>
            <a:spLocks noGrp="1"/>
          </p:cNvSpPr>
          <p:nvPr>
            <p:ph type="sldNum" sz="quarter" idx="12"/>
          </p:nvPr>
        </p:nvSpPr>
        <p:spPr/>
        <p:txBody>
          <a:bodyPr/>
          <a:lstStyle/>
          <a:p>
            <a:fld id="{B2DC25EE-239B-4C5F-AAD1-255A7D5F1EE2}" type="slidenum">
              <a:rPr lang="en-US" smtClean="0"/>
              <a:t>29</a:t>
            </a:fld>
            <a:endParaRPr lang="en-US" dirty="0"/>
          </a:p>
        </p:txBody>
      </p:sp>
    </p:spTree>
    <p:extLst>
      <p:ext uri="{BB962C8B-B14F-4D97-AF65-F5344CB8AC3E}">
        <p14:creationId xmlns:p14="http://schemas.microsoft.com/office/powerpoint/2010/main" val="2567805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95A11EF8-E5DD-D807-D5D9-1791211B22D6}"/>
              </a:ext>
            </a:extLst>
          </p:cNvPr>
          <p:cNvSpPr>
            <a:spLocks noGrp="1"/>
          </p:cNvSpPr>
          <p:nvPr>
            <p:ph type="title"/>
          </p:nvPr>
        </p:nvSpPr>
        <p:spPr>
          <a:xfrm>
            <a:off x="841248" y="334644"/>
            <a:ext cx="10509504" cy="1076914"/>
          </a:xfrm>
        </p:spPr>
        <p:txBody>
          <a:bodyPr anchor="ctr">
            <a:normAutofit/>
          </a:bodyPr>
          <a:lstStyle/>
          <a:p>
            <a:r>
              <a:rPr lang="en-US" altLang="zh-TW" dirty="0">
                <a:latin typeface="微軟正黑體" panose="020B0604030504040204" pitchFamily="34" charset="-120"/>
                <a:ea typeface="微軟正黑體" panose="020B0604030504040204" pitchFamily="34" charset="-120"/>
              </a:rPr>
              <a:t>Outline </a:t>
            </a:r>
            <a:r>
              <a:rPr lang="zh-TW" altLang="en-US" dirty="0">
                <a:latin typeface="微軟正黑體" panose="020B0604030504040204" pitchFamily="34" charset="-120"/>
                <a:ea typeface="微軟正黑體" panose="020B0604030504040204" pitchFamily="34" charset="-120"/>
              </a:rPr>
              <a:t>大綱</a:t>
            </a:r>
          </a:p>
        </p:txBody>
      </p:sp>
      <p:sp>
        <p:nvSpPr>
          <p:cNvPr id="18" name="Rectangle 1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頁尾版面配置區 4">
            <a:extLst>
              <a:ext uri="{FF2B5EF4-FFF2-40B4-BE49-F238E27FC236}">
                <a16:creationId xmlns:a16="http://schemas.microsoft.com/office/drawing/2014/main" id="{9FC0D814-7985-EF2B-0AA8-6DFD385B64F8}"/>
              </a:ext>
            </a:extLst>
          </p:cNvPr>
          <p:cNvSpPr>
            <a:spLocks noGrp="1"/>
          </p:cNvSpPr>
          <p:nvPr>
            <p:ph type="ftr" sz="quarter" idx="11"/>
          </p:nvPr>
        </p:nvSpPr>
        <p:spPr>
          <a:xfrm>
            <a:off x="4038600" y="6356350"/>
            <a:ext cx="4114800" cy="365125"/>
          </a:xfrm>
        </p:spPr>
        <p:txBody>
          <a:bodyPr>
            <a:normAutofit/>
          </a:bodyPr>
          <a:lstStyle/>
          <a:p>
            <a:pPr>
              <a:spcAft>
                <a:spcPts val="600"/>
              </a:spcAft>
            </a:pPr>
            <a:r>
              <a:rPr lang="zh-TW" altLang="en-US"/>
              <a:t>創新</a:t>
            </a:r>
            <a:r>
              <a:rPr lang="en-US" altLang="zh-TW"/>
              <a:t>AI</a:t>
            </a:r>
            <a:r>
              <a:rPr lang="zh-TW" altLang="en-US"/>
              <a:t>碩一 </a:t>
            </a:r>
            <a:r>
              <a:rPr lang="en-US" altLang="zh-TW"/>
              <a:t>111C71008 </a:t>
            </a:r>
            <a:r>
              <a:rPr lang="zh-TW" altLang="en-US"/>
              <a:t>何哲平</a:t>
            </a:r>
            <a:endParaRPr lang="en-US"/>
          </a:p>
        </p:txBody>
      </p:sp>
      <p:sp>
        <p:nvSpPr>
          <p:cNvPr id="4" name="投影片編號版面配置區 3">
            <a:extLst>
              <a:ext uri="{FF2B5EF4-FFF2-40B4-BE49-F238E27FC236}">
                <a16:creationId xmlns:a16="http://schemas.microsoft.com/office/drawing/2014/main" id="{55F2E846-C350-C0E0-FA14-C0ABC28736BB}"/>
              </a:ext>
            </a:extLst>
          </p:cNvPr>
          <p:cNvSpPr>
            <a:spLocks noGrp="1"/>
          </p:cNvSpPr>
          <p:nvPr>
            <p:ph type="sldNum" sz="quarter" idx="12"/>
          </p:nvPr>
        </p:nvSpPr>
        <p:spPr>
          <a:xfrm>
            <a:off x="8717280" y="6356350"/>
            <a:ext cx="2633472" cy="365125"/>
          </a:xfrm>
        </p:spPr>
        <p:txBody>
          <a:bodyPr>
            <a:normAutofit/>
          </a:bodyPr>
          <a:lstStyle/>
          <a:p>
            <a:pPr>
              <a:spcAft>
                <a:spcPts val="600"/>
              </a:spcAft>
            </a:pPr>
            <a:fld id="{B2DC25EE-239B-4C5F-AAD1-255A7D5F1EE2}" type="slidenum">
              <a:rPr lang="en-US" smtClean="0"/>
              <a:pPr>
                <a:spcAft>
                  <a:spcPts val="600"/>
                </a:spcAft>
              </a:pPr>
              <a:t>3</a:t>
            </a:fld>
            <a:endParaRPr lang="en-US"/>
          </a:p>
        </p:txBody>
      </p:sp>
      <p:graphicFrame>
        <p:nvGraphicFramePr>
          <p:cNvPr id="20" name="內容版面配置區 2">
            <a:extLst>
              <a:ext uri="{FF2B5EF4-FFF2-40B4-BE49-F238E27FC236}">
                <a16:creationId xmlns:a16="http://schemas.microsoft.com/office/drawing/2014/main" id="{1A8F3680-70A3-00AC-AB8B-E9DCBF1CDCC3}"/>
              </a:ext>
            </a:extLst>
          </p:cNvPr>
          <p:cNvGraphicFramePr>
            <a:graphicFrameLocks noGrp="1"/>
          </p:cNvGraphicFramePr>
          <p:nvPr>
            <p:ph idx="1"/>
            <p:extLst>
              <p:ext uri="{D42A27DB-BD31-4B8C-83A1-F6EECF244321}">
                <p14:modId xmlns:p14="http://schemas.microsoft.com/office/powerpoint/2010/main" val="1722777144"/>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4333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sz="4000" dirty="0">
                <a:latin typeface="微軟正黑體" panose="020B0604030504040204" pitchFamily="34" charset="-120"/>
                <a:ea typeface="微軟正黑體" panose="020B0604030504040204" pitchFamily="34" charset="-120"/>
              </a:rPr>
              <a:t>Visualization </a:t>
            </a:r>
            <a:r>
              <a:rPr lang="zh-TW" altLang="en-US" sz="4000" dirty="0">
                <a:latin typeface="微軟正黑體" panose="020B0604030504040204" pitchFamily="34" charset="-120"/>
                <a:ea typeface="微軟正黑體" panose="020B0604030504040204" pitchFamily="34" charset="-120"/>
              </a:rPr>
              <a:t>視覺化</a:t>
            </a:r>
            <a:endParaRPr lang="zh-TW" altLang="en-US" dirty="0">
              <a:latin typeface="微軟正黑體" panose="020B0604030504040204" pitchFamily="34" charset="-120"/>
              <a:ea typeface="微軟正黑體" panose="020B0604030504040204" pitchFamily="34" charset="-120"/>
            </a:endParaRPr>
          </a:p>
        </p:txBody>
      </p:sp>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8734" y="2102391"/>
            <a:ext cx="4530969"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TW" altLang="en-US" sz="3000" dirty="0">
                <a:ea typeface="微軟正黑體" panose="020B0604030504040204" pitchFamily="34" charset="-120"/>
              </a:rPr>
              <a:t>尚未激活函數</a:t>
            </a:r>
            <a:r>
              <a:rPr lang="en-US" altLang="zh-TW" sz="3000" dirty="0">
                <a:ea typeface="微軟正黑體" panose="020B0604030504040204" pitchFamily="34" charset="-120"/>
              </a:rPr>
              <a:t>Sigmoid</a:t>
            </a:r>
            <a:r>
              <a:rPr lang="zh-TW" altLang="en-US" sz="3000" dirty="0">
                <a:ea typeface="微軟正黑體" panose="020B0604030504040204" pitchFamily="34" charset="-120"/>
              </a:rPr>
              <a:t>前</a:t>
            </a:r>
          </a:p>
        </p:txBody>
      </p:sp>
      <p:pic>
        <p:nvPicPr>
          <p:cNvPr id="6" name="內容版面配置區 5" descr="一張含有 圖表, 行, 繪圖, 文字 的圖片&#10;&#10;自動產生的描述">
            <a:extLst>
              <a:ext uri="{FF2B5EF4-FFF2-40B4-BE49-F238E27FC236}">
                <a16:creationId xmlns:a16="http://schemas.microsoft.com/office/drawing/2014/main" id="{ACD45F1F-AF24-0D6B-7EA5-5FCE6CE0349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8734" y="2711220"/>
            <a:ext cx="4071987" cy="4068000"/>
          </a:xfrm>
        </p:spPr>
      </p:pic>
      <p:pic>
        <p:nvPicPr>
          <p:cNvPr id="8" name="圖片 7">
            <a:extLst>
              <a:ext uri="{FF2B5EF4-FFF2-40B4-BE49-F238E27FC236}">
                <a16:creationId xmlns:a16="http://schemas.microsoft.com/office/drawing/2014/main" id="{23C7E995-7986-A131-E574-4AEC697A7D5A}"/>
              </a:ext>
            </a:extLst>
          </p:cNvPr>
          <p:cNvPicPr>
            <a:picLocks noChangeAspect="1"/>
          </p:cNvPicPr>
          <p:nvPr/>
        </p:nvPicPr>
        <p:blipFill>
          <a:blip r:embed="rId4"/>
          <a:stretch>
            <a:fillRect/>
          </a:stretch>
        </p:blipFill>
        <p:spPr>
          <a:xfrm>
            <a:off x="5232162" y="2437361"/>
            <a:ext cx="6840000" cy="1240220"/>
          </a:xfrm>
          <a:prstGeom prst="rect">
            <a:avLst/>
          </a:prstGeom>
          <a:noFill/>
          <a:ln w="3175">
            <a:solidFill>
              <a:schemeClr val="tx1"/>
            </a:solidFill>
          </a:ln>
        </p:spPr>
      </p:pic>
      <p:pic>
        <p:nvPicPr>
          <p:cNvPr id="10" name="圖片 9">
            <a:extLst>
              <a:ext uri="{FF2B5EF4-FFF2-40B4-BE49-F238E27FC236}">
                <a16:creationId xmlns:a16="http://schemas.microsoft.com/office/drawing/2014/main" id="{5A1C804C-24FD-45F2-D4D7-0DB794EE2FCE}"/>
              </a:ext>
            </a:extLst>
          </p:cNvPr>
          <p:cNvPicPr>
            <a:picLocks noChangeAspect="1"/>
          </p:cNvPicPr>
          <p:nvPr/>
        </p:nvPicPr>
        <p:blipFill>
          <a:blip r:embed="rId5"/>
          <a:stretch>
            <a:fillRect/>
          </a:stretch>
        </p:blipFill>
        <p:spPr>
          <a:xfrm>
            <a:off x="5232162" y="4064623"/>
            <a:ext cx="6840000" cy="1211250"/>
          </a:xfrm>
          <a:prstGeom prst="rect">
            <a:avLst/>
          </a:prstGeom>
          <a:noFill/>
          <a:ln w="3175">
            <a:solidFill>
              <a:schemeClr val="tx1"/>
            </a:solidFill>
          </a:ln>
        </p:spPr>
      </p:pic>
      <p:pic>
        <p:nvPicPr>
          <p:cNvPr id="12" name="圖片 11">
            <a:extLst>
              <a:ext uri="{FF2B5EF4-FFF2-40B4-BE49-F238E27FC236}">
                <a16:creationId xmlns:a16="http://schemas.microsoft.com/office/drawing/2014/main" id="{7D2B2D4B-6E8A-1841-84D2-A5019911EA9C}"/>
              </a:ext>
            </a:extLst>
          </p:cNvPr>
          <p:cNvPicPr>
            <a:picLocks noChangeAspect="1"/>
          </p:cNvPicPr>
          <p:nvPr/>
        </p:nvPicPr>
        <p:blipFill>
          <a:blip r:embed="rId6"/>
          <a:stretch>
            <a:fillRect/>
          </a:stretch>
        </p:blipFill>
        <p:spPr>
          <a:xfrm>
            <a:off x="5232162" y="5559500"/>
            <a:ext cx="6840000" cy="1219720"/>
          </a:xfrm>
          <a:prstGeom prst="rect">
            <a:avLst/>
          </a:prstGeom>
          <a:noFill/>
          <a:ln w="3175">
            <a:solidFill>
              <a:schemeClr val="tx1"/>
            </a:solidFill>
          </a:ln>
        </p:spPr>
      </p:pic>
      <p:sp>
        <p:nvSpPr>
          <p:cNvPr id="14" name="文字方塊 13">
            <a:extLst>
              <a:ext uri="{FF2B5EF4-FFF2-40B4-BE49-F238E27FC236}">
                <a16:creationId xmlns:a16="http://schemas.microsoft.com/office/drawing/2014/main" id="{E22FAE00-027F-E76D-DEDF-D8FD62C82237}"/>
              </a:ext>
            </a:extLst>
          </p:cNvPr>
          <p:cNvSpPr txBox="1"/>
          <p:nvPr/>
        </p:nvSpPr>
        <p:spPr>
          <a:xfrm>
            <a:off x="10280464" y="2045437"/>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Setosa</a:t>
            </a:r>
          </a:p>
        </p:txBody>
      </p:sp>
      <p:sp>
        <p:nvSpPr>
          <p:cNvPr id="15" name="文字方塊 14">
            <a:extLst>
              <a:ext uri="{FF2B5EF4-FFF2-40B4-BE49-F238E27FC236}">
                <a16:creationId xmlns:a16="http://schemas.microsoft.com/office/drawing/2014/main" id="{2E34254A-78B8-1FED-7451-4860976D05C1}"/>
              </a:ext>
            </a:extLst>
          </p:cNvPr>
          <p:cNvSpPr txBox="1"/>
          <p:nvPr/>
        </p:nvSpPr>
        <p:spPr>
          <a:xfrm>
            <a:off x="10264438" y="3690549"/>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Versicolor</a:t>
            </a:r>
          </a:p>
        </p:txBody>
      </p:sp>
      <p:sp>
        <p:nvSpPr>
          <p:cNvPr id="16" name="文字方塊 15">
            <a:extLst>
              <a:ext uri="{FF2B5EF4-FFF2-40B4-BE49-F238E27FC236}">
                <a16:creationId xmlns:a16="http://schemas.microsoft.com/office/drawing/2014/main" id="{76D9D076-DE57-C924-1D96-9259F0A0AD46}"/>
              </a:ext>
            </a:extLst>
          </p:cNvPr>
          <p:cNvSpPr txBox="1"/>
          <p:nvPr/>
        </p:nvSpPr>
        <p:spPr>
          <a:xfrm>
            <a:off x="10264438" y="522380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Virginica</a:t>
            </a:r>
          </a:p>
        </p:txBody>
      </p:sp>
    </p:spTree>
    <p:extLst>
      <p:ext uri="{BB962C8B-B14F-4D97-AF65-F5344CB8AC3E}">
        <p14:creationId xmlns:p14="http://schemas.microsoft.com/office/powerpoint/2010/main" val="3571669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useBgFill="1">
        <p:nvSpPr>
          <p:cNvPr id="14"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altLang="zh-TW" dirty="0">
                <a:ea typeface="微軟正黑體" panose="020B0604030504040204" pitchFamily="34" charset="-120"/>
              </a:rPr>
              <a:t>Visualization </a:t>
            </a:r>
            <a:br>
              <a:rPr lang="en-US" altLang="zh-TW" dirty="0">
                <a:ea typeface="微軟正黑體" panose="020B0604030504040204" pitchFamily="34" charset="-120"/>
              </a:rPr>
            </a:br>
            <a:r>
              <a:rPr lang="zh-TW" altLang="en-US" dirty="0">
                <a:ea typeface="微軟正黑體" panose="020B0604030504040204" pitchFamily="34" charset="-120"/>
              </a:rPr>
              <a:t>視覺化</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7" name="內容版面配置區 3">
            <a:extLst>
              <a:ext uri="{FF2B5EF4-FFF2-40B4-BE49-F238E27FC236}">
                <a16:creationId xmlns:a16="http://schemas.microsoft.com/office/drawing/2014/main" id="{A4148D6A-9F76-5BE0-E48D-AE47CA62B20D}"/>
              </a:ext>
            </a:extLst>
          </p:cNvPr>
          <p:cNvSpPr txBox="1">
            <a:spLocks/>
          </p:cNvSpPr>
          <p:nvPr/>
        </p:nvSpPr>
        <p:spPr>
          <a:xfrm>
            <a:off x="371094" y="2718054"/>
            <a:ext cx="3438906"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zh-TW" altLang="en-US" sz="2000" dirty="0">
                <a:ea typeface="微軟正黑體" panose="020B0604030504040204" pitchFamily="34" charset="-120"/>
              </a:rPr>
              <a:t>經過激活函數</a:t>
            </a:r>
            <a:r>
              <a:rPr lang="en-US" altLang="zh-TW" sz="2000" dirty="0">
                <a:ea typeface="微軟正黑體" panose="020B0604030504040204" pitchFamily="34" charset="-120"/>
              </a:rPr>
              <a:t>Sigmoid</a:t>
            </a:r>
            <a:r>
              <a:rPr lang="zh-TW" altLang="en-US" sz="2000" dirty="0">
                <a:ea typeface="微軟正黑體" panose="020B0604030504040204" pitchFamily="34" charset="-120"/>
              </a:rPr>
              <a:t>後</a:t>
            </a:r>
          </a:p>
        </p:txBody>
      </p:sp>
      <p:pic>
        <p:nvPicPr>
          <p:cNvPr id="6" name="內容版面配置區 5" descr="一張含有 圖表, 行 的圖片&#10;&#10;自動產生的描述">
            <a:extLst>
              <a:ext uri="{FF2B5EF4-FFF2-40B4-BE49-F238E27FC236}">
                <a16:creationId xmlns:a16="http://schemas.microsoft.com/office/drawing/2014/main" id="{AEE06A92-EA6D-CCB4-27C5-6DDC467214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1259" y="418912"/>
            <a:ext cx="6120000" cy="6120000"/>
          </a:xfrm>
          <a:prstGeom prst="rect">
            <a:avLst/>
          </a:prstGeom>
        </p:spPr>
      </p:pic>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a:xfrm>
            <a:off x="9695688" y="6356350"/>
            <a:ext cx="2121408"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31</a:t>
            </a:fld>
            <a:endParaRPr lang="en-US" dirty="0">
              <a:solidFill>
                <a:schemeClr val="tx2">
                  <a:lumMod val="50000"/>
                  <a:lumOff val="50000"/>
                </a:schemeClr>
              </a:solidFill>
            </a:endParaRPr>
          </a:p>
        </p:txBody>
      </p:sp>
    </p:spTree>
    <p:extLst>
      <p:ext uri="{BB962C8B-B14F-4D97-AF65-F5344CB8AC3E}">
        <p14:creationId xmlns:p14="http://schemas.microsoft.com/office/powerpoint/2010/main" val="2268502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sz="4000" dirty="0">
                <a:latin typeface="微軟正黑體" panose="020B0604030504040204" pitchFamily="34" charset="-120"/>
                <a:ea typeface="微軟正黑體" panose="020B0604030504040204" pitchFamily="34" charset="-120"/>
              </a:rPr>
              <a:t>Visualization </a:t>
            </a:r>
            <a:r>
              <a:rPr lang="zh-TW" altLang="en-US" sz="4000" dirty="0">
                <a:latin typeface="微軟正黑體" panose="020B0604030504040204" pitchFamily="34" charset="-120"/>
                <a:ea typeface="微軟正黑體" panose="020B0604030504040204" pitchFamily="34" charset="-120"/>
              </a:rPr>
              <a:t>視覺化</a:t>
            </a:r>
            <a:endParaRPr lang="zh-TW" altLang="en-US" dirty="0">
              <a:latin typeface="微軟正黑體" panose="020B0604030504040204" pitchFamily="34" charset="-120"/>
              <a:ea typeface="微軟正黑體" panose="020B0604030504040204" pitchFamily="34" charset="-120"/>
            </a:endParaRPr>
          </a:p>
        </p:txBody>
      </p:sp>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66675" y="2055554"/>
            <a:ext cx="4530969"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TW" altLang="en-US" sz="3000" dirty="0">
                <a:ea typeface="微軟正黑體" panose="020B0604030504040204" pitchFamily="34" charset="-120"/>
              </a:rPr>
              <a:t>經過激活函數</a:t>
            </a:r>
            <a:r>
              <a:rPr lang="en-US" altLang="zh-TW" sz="3000" dirty="0">
                <a:ea typeface="微軟正黑體" panose="020B0604030504040204" pitchFamily="34" charset="-120"/>
              </a:rPr>
              <a:t>Sigmoid</a:t>
            </a:r>
            <a:r>
              <a:rPr lang="zh-TW" altLang="en-US" sz="3000" dirty="0">
                <a:ea typeface="微軟正黑體" panose="020B0604030504040204" pitchFamily="34" charset="-120"/>
              </a:rPr>
              <a:t>後</a:t>
            </a:r>
          </a:p>
        </p:txBody>
      </p:sp>
      <p:pic>
        <p:nvPicPr>
          <p:cNvPr id="1026" name="Picture 2">
            <a:extLst>
              <a:ext uri="{FF2B5EF4-FFF2-40B4-BE49-F238E27FC236}">
                <a16:creationId xmlns:a16="http://schemas.microsoft.com/office/drawing/2014/main" id="{FE0401B0-5ECC-2614-F225-450A2BAD093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7119" y="2720681"/>
            <a:ext cx="4071987" cy="4068000"/>
          </a:xfrm>
          <a:prstGeom prst="rect">
            <a:avLst/>
          </a:prstGeom>
          <a:noFill/>
          <a:ln w="3175">
            <a:noFill/>
          </a:ln>
          <a:extLst>
            <a:ext uri="{909E8E84-426E-40DD-AFC4-6F175D3DCCD1}">
              <a14:hiddenFill xmlns:a14="http://schemas.microsoft.com/office/drawing/2010/main">
                <a:solidFill>
                  <a:srgbClr val="FFFFFF"/>
                </a:solidFill>
              </a14:hiddenFill>
            </a:ext>
          </a:extLst>
        </p:spPr>
      </p:pic>
      <p:pic>
        <p:nvPicPr>
          <p:cNvPr id="17" name="圖片 16">
            <a:extLst>
              <a:ext uri="{FF2B5EF4-FFF2-40B4-BE49-F238E27FC236}">
                <a16:creationId xmlns:a16="http://schemas.microsoft.com/office/drawing/2014/main" id="{8B352C91-761E-6A66-E7DC-61A32790B10D}"/>
              </a:ext>
            </a:extLst>
          </p:cNvPr>
          <p:cNvPicPr>
            <a:picLocks noChangeAspect="1"/>
          </p:cNvPicPr>
          <p:nvPr/>
        </p:nvPicPr>
        <p:blipFill>
          <a:blip r:embed="rId4"/>
          <a:stretch>
            <a:fillRect/>
          </a:stretch>
        </p:blipFill>
        <p:spPr>
          <a:xfrm>
            <a:off x="5109703" y="2051591"/>
            <a:ext cx="6840000" cy="1333970"/>
          </a:xfrm>
          <a:prstGeom prst="rect">
            <a:avLst/>
          </a:prstGeom>
          <a:noFill/>
          <a:ln w="3175">
            <a:solidFill>
              <a:schemeClr val="tx1"/>
            </a:solidFill>
          </a:ln>
        </p:spPr>
      </p:pic>
      <p:pic>
        <p:nvPicPr>
          <p:cNvPr id="19" name="圖片 18">
            <a:extLst>
              <a:ext uri="{FF2B5EF4-FFF2-40B4-BE49-F238E27FC236}">
                <a16:creationId xmlns:a16="http://schemas.microsoft.com/office/drawing/2014/main" id="{06B1C803-8DF4-1625-F13A-7DD1ED434498}"/>
              </a:ext>
            </a:extLst>
          </p:cNvPr>
          <p:cNvPicPr>
            <a:picLocks noChangeAspect="1"/>
          </p:cNvPicPr>
          <p:nvPr/>
        </p:nvPicPr>
        <p:blipFill>
          <a:blip r:embed="rId5"/>
          <a:stretch>
            <a:fillRect/>
          </a:stretch>
        </p:blipFill>
        <p:spPr>
          <a:xfrm>
            <a:off x="5097644" y="3468230"/>
            <a:ext cx="6840000" cy="1594978"/>
          </a:xfrm>
          <a:prstGeom prst="rect">
            <a:avLst/>
          </a:prstGeom>
          <a:noFill/>
          <a:ln w="3175">
            <a:solidFill>
              <a:schemeClr val="tx1"/>
            </a:solidFill>
          </a:ln>
        </p:spPr>
      </p:pic>
      <p:pic>
        <p:nvPicPr>
          <p:cNvPr id="21" name="圖片 20">
            <a:extLst>
              <a:ext uri="{FF2B5EF4-FFF2-40B4-BE49-F238E27FC236}">
                <a16:creationId xmlns:a16="http://schemas.microsoft.com/office/drawing/2014/main" id="{75B42EBA-E758-DA43-CC9D-46F488F6DD8C}"/>
              </a:ext>
            </a:extLst>
          </p:cNvPr>
          <p:cNvPicPr>
            <a:picLocks noChangeAspect="1"/>
          </p:cNvPicPr>
          <p:nvPr/>
        </p:nvPicPr>
        <p:blipFill>
          <a:blip r:embed="rId6"/>
          <a:stretch>
            <a:fillRect/>
          </a:stretch>
        </p:blipFill>
        <p:spPr>
          <a:xfrm>
            <a:off x="5109703" y="5149513"/>
            <a:ext cx="6840000" cy="1489215"/>
          </a:xfrm>
          <a:prstGeom prst="rect">
            <a:avLst/>
          </a:prstGeom>
          <a:noFill/>
          <a:ln w="3175">
            <a:solidFill>
              <a:schemeClr val="tx1"/>
            </a:solidFill>
          </a:ln>
        </p:spPr>
      </p:pic>
    </p:spTree>
    <p:extLst>
      <p:ext uri="{BB962C8B-B14F-4D97-AF65-F5344CB8AC3E}">
        <p14:creationId xmlns:p14="http://schemas.microsoft.com/office/powerpoint/2010/main" val="3226207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a:latin typeface="微軟正黑體" panose="020B0604030504040204" pitchFamily="34" charset="-120"/>
                <a:ea typeface="微軟正黑體" panose="020B0604030504040204" pitchFamily="34" charset="-120"/>
              </a:rPr>
              <a:t>評估模型</a:t>
            </a:r>
            <a:endParaRPr lang="zh-TW" altLang="en-US" sz="5400" dirty="0">
              <a:latin typeface="微軟正黑體" panose="020B0604030504040204" pitchFamily="34" charset="-120"/>
              <a:ea typeface="微軟正黑體" panose="020B0604030504040204" pitchFamily="34" charset="-120"/>
            </a:endParaRP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Confusion Matrix</a:t>
            </a: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Accuracy </a:t>
            </a:r>
            <a:r>
              <a:rPr lang="zh-TW" altLang="en-US" sz="3000" dirty="0">
                <a:ea typeface="微軟正黑體" panose="020B0604030504040204" pitchFamily="34" charset="-120"/>
              </a:rPr>
              <a:t>／</a:t>
            </a:r>
            <a:r>
              <a:rPr lang="en-US" altLang="zh-TW" sz="3000" dirty="0">
                <a:latin typeface="微軟正黑體" panose="020B0604030504040204" pitchFamily="34" charset="-120"/>
                <a:ea typeface="微軟正黑體" panose="020B0604030504040204" pitchFamily="34" charset="-120"/>
              </a:rPr>
              <a:t> Precision </a:t>
            </a:r>
            <a:r>
              <a:rPr lang="zh-TW" altLang="en-US" sz="3000" dirty="0">
                <a:ea typeface="微軟正黑體" panose="020B0604030504040204" pitchFamily="34" charset="-120"/>
              </a:rPr>
              <a:t>／</a:t>
            </a:r>
            <a:r>
              <a:rPr lang="zh-TW" altLang="en-US" sz="3000" dirty="0">
                <a:latin typeface="微軟正黑體" panose="020B0604030504040204" pitchFamily="34" charset="-120"/>
                <a:ea typeface="微軟正黑體" panose="020B0604030504040204" pitchFamily="34" charset="-120"/>
              </a:rPr>
              <a:t> </a:t>
            </a:r>
            <a:r>
              <a:rPr lang="en-US" altLang="zh-TW" sz="3000" dirty="0">
                <a:latin typeface="微軟正黑體" panose="020B0604030504040204" pitchFamily="34" charset="-120"/>
                <a:ea typeface="微軟正黑體" panose="020B0604030504040204" pitchFamily="34" charset="-120"/>
              </a:rPr>
              <a:t>Recall</a:t>
            </a:r>
            <a:r>
              <a:rPr lang="zh-TW" altLang="en-US" sz="3000" dirty="0">
                <a:latin typeface="微軟正黑體" panose="020B0604030504040204" pitchFamily="34" charset="-120"/>
                <a:ea typeface="微軟正黑體" panose="020B0604030504040204" pitchFamily="34" charset="-120"/>
              </a:rPr>
              <a:t> </a:t>
            </a:r>
            <a:r>
              <a:rPr lang="zh-TW" altLang="en-US" sz="3000" dirty="0">
                <a:ea typeface="微軟正黑體" panose="020B0604030504040204" pitchFamily="34" charset="-120"/>
              </a:rPr>
              <a:t>／</a:t>
            </a:r>
            <a:r>
              <a:rPr lang="en-US" altLang="zh-TW" sz="3000" dirty="0">
                <a:ea typeface="微軟正黑體" panose="020B0604030504040204" pitchFamily="34" charset="-120"/>
              </a:rPr>
              <a:t>F1 Score</a:t>
            </a:r>
            <a:r>
              <a:rPr lang="en-US" altLang="zh-TW" sz="3000" dirty="0">
                <a:latin typeface="微軟正黑體" panose="020B0604030504040204" pitchFamily="34" charset="-120"/>
                <a:ea typeface="微軟正黑體" panose="020B0604030504040204" pitchFamily="34" charset="-120"/>
              </a:rPr>
              <a:t> </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AEA13DC2-ED0E-3B47-123F-DAE72E98BA4F}"/>
              </a:ext>
            </a:extLst>
          </p:cNvPr>
          <p:cNvSpPr>
            <a:spLocks noGrp="1"/>
          </p:cNvSpPr>
          <p:nvPr>
            <p:ph type="sldNum" sz="quarter" idx="12"/>
          </p:nvPr>
        </p:nvSpPr>
        <p:spPr/>
        <p:txBody>
          <a:bodyPr/>
          <a:lstStyle/>
          <a:p>
            <a:fld id="{B2DC25EE-239B-4C5F-AAD1-255A7D5F1EE2}" type="slidenum">
              <a:rPr lang="en-US" smtClean="0"/>
              <a:t>33</a:t>
            </a:fld>
            <a:endParaRPr lang="en-US" dirty="0"/>
          </a:p>
        </p:txBody>
      </p:sp>
      <p:sp>
        <p:nvSpPr>
          <p:cNvPr id="5" name="頁尾版面配置區 4">
            <a:extLst>
              <a:ext uri="{FF2B5EF4-FFF2-40B4-BE49-F238E27FC236}">
                <a16:creationId xmlns:a16="http://schemas.microsoft.com/office/drawing/2014/main" id="{D16665F2-6A56-1E41-87F0-D8329F032ABE}"/>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3" action="ppaction://hlinksldjump"/>
            <a:extLst>
              <a:ext uri="{FF2B5EF4-FFF2-40B4-BE49-F238E27FC236}">
                <a16:creationId xmlns:a16="http://schemas.microsoft.com/office/drawing/2014/main" id="{CE779AF3-1617-A5D0-3161-FADE53A7EB6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777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評估指標</a:t>
            </a:r>
          </a:p>
        </p:txBody>
      </p:sp>
      <p:sp>
        <p:nvSpPr>
          <p:cNvPr id="3" name="內容版面配置區 4">
            <a:extLst>
              <a:ext uri="{FF2B5EF4-FFF2-40B4-BE49-F238E27FC236}">
                <a16:creationId xmlns:a16="http://schemas.microsoft.com/office/drawing/2014/main" id="{1BE331DE-C174-F84D-8719-1549FB9354EE}"/>
              </a:ext>
            </a:extLst>
          </p:cNvPr>
          <p:cNvSpPr>
            <a:spLocks noGrp="1"/>
          </p:cNvSpPr>
          <p:nvPr>
            <p:ph idx="1"/>
          </p:nvPr>
        </p:nvSpPr>
        <p:spPr>
          <a:xfrm>
            <a:off x="569030" y="2078043"/>
            <a:ext cx="8154556" cy="2657464"/>
          </a:xfrm>
        </p:spPr>
        <p:txBody>
          <a:bodyPr>
            <a:normAutofit/>
          </a:bodyPr>
          <a:lstStyle/>
          <a:p>
            <a:r>
              <a:rPr lang="zh-TW" altLang="en-US" b="1" dirty="0">
                <a:ea typeface="微軟正黑體" panose="020B0604030504040204" pitchFamily="34" charset="-120"/>
              </a:rPr>
              <a:t>正確率 </a:t>
            </a:r>
            <a:r>
              <a:rPr lang="en-US" altLang="zh-TW" b="1" dirty="0">
                <a:ea typeface="微軟正黑體" panose="020B0604030504040204" pitchFamily="34" charset="-120"/>
              </a:rPr>
              <a:t>Accuracy</a:t>
            </a:r>
            <a:r>
              <a:rPr lang="zh-TW" altLang="en-US" dirty="0">
                <a:ea typeface="微軟正黑體" panose="020B0604030504040204" pitchFamily="34" charset="-120"/>
              </a:rPr>
              <a:t>：有多少比例的樣本預測對了</a:t>
            </a:r>
            <a:endParaRPr lang="en-US" altLang="zh-TW" dirty="0">
              <a:ea typeface="微軟正黑體" panose="020B0604030504040204" pitchFamily="34" charset="-120"/>
            </a:endParaRPr>
          </a:p>
          <a:p>
            <a:r>
              <a:rPr lang="zh-TW" altLang="en-US" b="1" dirty="0">
                <a:ea typeface="微軟正黑體" panose="020B0604030504040204" pitchFamily="34" charset="-120"/>
              </a:rPr>
              <a:t>精確率 </a:t>
            </a:r>
            <a:r>
              <a:rPr lang="en-US" altLang="zh-TW" b="1" dirty="0">
                <a:ea typeface="微軟正黑體" panose="020B0604030504040204" pitchFamily="34" charset="-120"/>
              </a:rPr>
              <a:t>Precision</a:t>
            </a:r>
            <a:r>
              <a:rPr lang="zh-TW" altLang="en-US" dirty="0">
                <a:ea typeface="微軟正黑體" panose="020B0604030504040204" pitchFamily="34" charset="-120"/>
              </a:rPr>
              <a:t>：預測為正的樣本中有多少預測對了</a:t>
            </a:r>
            <a:endParaRPr lang="en-US" altLang="zh-TW" dirty="0">
              <a:ea typeface="微軟正黑體" panose="020B0604030504040204" pitchFamily="34" charset="-120"/>
            </a:endParaRPr>
          </a:p>
          <a:p>
            <a:r>
              <a:rPr lang="zh-TW" altLang="en-US" b="1" dirty="0">
                <a:ea typeface="微軟正黑體" panose="020B0604030504040204" pitchFamily="34" charset="-120"/>
              </a:rPr>
              <a:t>召回率 </a:t>
            </a:r>
            <a:r>
              <a:rPr lang="en-US" altLang="zh-TW" b="1" dirty="0">
                <a:ea typeface="微軟正黑體" panose="020B0604030504040204" pitchFamily="34" charset="-120"/>
              </a:rPr>
              <a:t>Recall</a:t>
            </a:r>
            <a:r>
              <a:rPr lang="zh-TW" altLang="en-US" dirty="0">
                <a:ea typeface="微軟正黑體" panose="020B0604030504040204" pitchFamily="34" charset="-120"/>
              </a:rPr>
              <a:t>：真實正的樣本有多少被預測對了</a:t>
            </a:r>
            <a:endParaRPr lang="en-US" altLang="zh-TW" dirty="0">
              <a:ea typeface="微軟正黑體" panose="020B0604030504040204" pitchFamily="34" charset="-120"/>
            </a:endParaRPr>
          </a:p>
          <a:p>
            <a:r>
              <a:rPr lang="en-US" altLang="zh-TW" i="1" dirty="0">
                <a:solidFill>
                  <a:schemeClr val="bg2">
                    <a:lumMod val="75000"/>
                  </a:schemeClr>
                </a:solidFill>
                <a:ea typeface="微軟正黑體" panose="020B0604030504040204" pitchFamily="34" charset="-120"/>
              </a:rPr>
              <a:t>F</a:t>
            </a:r>
            <a:r>
              <a:rPr lang="el-GR" altLang="zh-TW" i="1" dirty="0">
                <a:solidFill>
                  <a:schemeClr val="bg2">
                    <a:lumMod val="75000"/>
                  </a:schemeClr>
                </a:solidFill>
                <a:ea typeface="微軟正黑體" panose="020B0604030504040204" pitchFamily="34" charset="-120"/>
              </a:rPr>
              <a:t>β_</a:t>
            </a:r>
            <a:r>
              <a:rPr lang="en-US" altLang="zh-TW" i="1" dirty="0">
                <a:solidFill>
                  <a:schemeClr val="bg2">
                    <a:lumMod val="75000"/>
                  </a:schemeClr>
                </a:solidFill>
                <a:ea typeface="微軟正黑體" panose="020B0604030504040204" pitchFamily="34" charset="-120"/>
              </a:rPr>
              <a:t>Score</a:t>
            </a:r>
            <a:r>
              <a:rPr lang="zh-TW" altLang="en-US" i="1" dirty="0">
                <a:solidFill>
                  <a:schemeClr val="bg2">
                    <a:lumMod val="75000"/>
                  </a:schemeClr>
                </a:solidFill>
                <a:ea typeface="微軟正黑體" panose="020B0604030504040204" pitchFamily="34" charset="-120"/>
              </a:rPr>
              <a:t>：綜合考量 </a:t>
            </a:r>
            <a:r>
              <a:rPr lang="en-US" altLang="zh-TW" i="1" dirty="0">
                <a:solidFill>
                  <a:schemeClr val="bg2">
                    <a:lumMod val="75000"/>
                  </a:schemeClr>
                </a:solidFill>
                <a:ea typeface="微軟正黑體" panose="020B0604030504040204" pitchFamily="34" charset="-120"/>
              </a:rPr>
              <a:t>Precision</a:t>
            </a:r>
            <a:r>
              <a:rPr lang="zh-TW" altLang="en-US" i="1" dirty="0">
                <a:solidFill>
                  <a:schemeClr val="bg2">
                    <a:lumMod val="75000"/>
                  </a:schemeClr>
                </a:solidFill>
                <a:ea typeface="微軟正黑體" panose="020B0604030504040204" pitchFamily="34" charset="-120"/>
              </a:rPr>
              <a:t>與</a:t>
            </a:r>
            <a:r>
              <a:rPr lang="en-US" altLang="zh-TW" i="1" dirty="0">
                <a:solidFill>
                  <a:schemeClr val="bg2">
                    <a:lumMod val="75000"/>
                  </a:schemeClr>
                </a:solidFill>
                <a:ea typeface="微軟正黑體" panose="020B0604030504040204" pitchFamily="34" charset="-120"/>
              </a:rPr>
              <a:t>Recall</a:t>
            </a:r>
          </a:p>
          <a:p>
            <a:r>
              <a:rPr lang="en-US" altLang="zh-TW" b="1" dirty="0">
                <a:ea typeface="微軟正黑體" panose="020B0604030504040204" pitchFamily="34" charset="-120"/>
              </a:rPr>
              <a:t>F1-Score</a:t>
            </a:r>
            <a:r>
              <a:rPr lang="zh-TW" altLang="en-US" dirty="0">
                <a:ea typeface="微軟正黑體" panose="020B0604030504040204" pitchFamily="34" charset="-120"/>
              </a:rPr>
              <a:t>：</a:t>
            </a:r>
            <a:r>
              <a:rPr lang="en-US" altLang="zh-TW" dirty="0">
                <a:ea typeface="微軟正黑體" panose="020B0604030504040204" pitchFamily="34" charset="-120"/>
              </a:rPr>
              <a:t>Precision</a:t>
            </a:r>
            <a:r>
              <a:rPr lang="zh-TW" altLang="en-US" dirty="0">
                <a:ea typeface="微軟正黑體" panose="020B0604030504040204" pitchFamily="34" charset="-120"/>
              </a:rPr>
              <a:t>與</a:t>
            </a:r>
            <a:r>
              <a:rPr lang="en-US" altLang="zh-TW" dirty="0">
                <a:ea typeface="微軟正黑體" panose="020B0604030504040204" pitchFamily="34" charset="-120"/>
              </a:rPr>
              <a:t>Recall</a:t>
            </a:r>
            <a:r>
              <a:rPr lang="zh-TW" altLang="en-US" dirty="0">
                <a:ea typeface="微軟正黑體" panose="020B0604030504040204" pitchFamily="34" charset="-120"/>
              </a:rPr>
              <a:t>同等重要</a:t>
            </a:r>
            <a:endParaRPr lang="en-US" altLang="zh-TW" dirty="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C085175C-BBCA-38C1-39FC-7D5B431A0BC6}"/>
              </a:ext>
            </a:extLst>
          </p:cNvPr>
          <p:cNvSpPr>
            <a:spLocks noGrp="1"/>
          </p:cNvSpPr>
          <p:nvPr>
            <p:ph type="sldNum" sz="quarter" idx="12"/>
          </p:nvPr>
        </p:nvSpPr>
        <p:spPr/>
        <p:txBody>
          <a:bodyPr/>
          <a:lstStyle/>
          <a:p>
            <a:fld id="{B2DC25EE-239B-4C5F-AAD1-255A7D5F1EE2}" type="slidenum">
              <a:rPr lang="en-US" smtClean="0"/>
              <a:t>34</a:t>
            </a:fld>
            <a:endParaRPr lang="en-US" dirty="0"/>
          </a:p>
        </p:txBody>
      </p:sp>
      <p:pic>
        <p:nvPicPr>
          <p:cNvPr id="3074" name="Picture 2">
            <a:extLst>
              <a:ext uri="{FF2B5EF4-FFF2-40B4-BE49-F238E27FC236}">
                <a16:creationId xmlns:a16="http://schemas.microsoft.com/office/drawing/2014/main" id="{970E108C-D689-4A69-A586-41E41A447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1" y="2164085"/>
            <a:ext cx="3874252" cy="2957576"/>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9" name="圖片 8">
            <a:extLst>
              <a:ext uri="{FF2B5EF4-FFF2-40B4-BE49-F238E27FC236}">
                <a16:creationId xmlns:a16="http://schemas.microsoft.com/office/drawing/2014/main" id="{BDFCFD69-19C6-5B36-0B38-1692F0469EB2}"/>
              </a:ext>
            </a:extLst>
          </p:cNvPr>
          <p:cNvPicPr>
            <a:picLocks noChangeAspect="1"/>
          </p:cNvPicPr>
          <p:nvPr/>
        </p:nvPicPr>
        <p:blipFill>
          <a:blip r:embed="rId4"/>
          <a:stretch>
            <a:fillRect/>
          </a:stretch>
        </p:blipFill>
        <p:spPr>
          <a:xfrm>
            <a:off x="937845" y="4735506"/>
            <a:ext cx="4257194" cy="1573854"/>
          </a:xfrm>
          <a:prstGeom prst="rect">
            <a:avLst/>
          </a:prstGeom>
          <a:noFill/>
          <a:ln w="3175">
            <a:solidFill>
              <a:schemeClr val="tx1"/>
            </a:solidFill>
          </a:ln>
        </p:spPr>
      </p:pic>
    </p:spTree>
    <p:extLst>
      <p:ext uri="{BB962C8B-B14F-4D97-AF65-F5344CB8AC3E}">
        <p14:creationId xmlns:p14="http://schemas.microsoft.com/office/powerpoint/2010/main" val="243944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a:extLst>
              <a:ext uri="{FF2B5EF4-FFF2-40B4-BE49-F238E27FC236}">
                <a16:creationId xmlns:a16="http://schemas.microsoft.com/office/drawing/2014/main" id="{95644DFD-C94F-23CF-10FA-9C3D0B31FAF5}"/>
              </a:ext>
            </a:extLst>
          </p:cNvPr>
          <p:cNvPicPr>
            <a:picLocks noChangeAspect="1"/>
          </p:cNvPicPr>
          <p:nvPr/>
        </p:nvPicPr>
        <p:blipFill>
          <a:blip r:embed="rId3"/>
          <a:stretch>
            <a:fillRect/>
          </a:stretch>
        </p:blipFill>
        <p:spPr>
          <a:xfrm>
            <a:off x="6420482" y="4363768"/>
            <a:ext cx="5346693" cy="1883112"/>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en-US" altLang="zh-TW" dirty="0">
                <a:latin typeface="微軟正黑體" panose="020B0604030504040204" pitchFamily="34" charset="-120"/>
                <a:ea typeface="微軟正黑體" panose="020B0604030504040204" pitchFamily="34" charset="-120"/>
              </a:rPr>
              <a:t>Testing</a:t>
            </a:r>
            <a:r>
              <a:rPr lang="zh-TW" altLang="en-US" dirty="0">
                <a:latin typeface="微軟正黑體" panose="020B0604030504040204" pitchFamily="34" charset="-120"/>
                <a:ea typeface="微軟正黑體" panose="020B0604030504040204" pitchFamily="34" charset="-120"/>
              </a:rPr>
              <a:t>測試資料</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473289" y="2105270"/>
            <a:ext cx="11245422" cy="2091592"/>
          </a:xfrm>
        </p:spPr>
        <p:txBody>
          <a:bodyPr>
            <a:normAutofit/>
          </a:bodyPr>
          <a:lstStyle/>
          <a:p>
            <a:r>
              <a:rPr lang="zh-TW" altLang="en-US" dirty="0">
                <a:latin typeface="微軟正黑體" panose="020B0604030504040204" pitchFamily="34" charset="-120"/>
                <a:ea typeface="微軟正黑體" panose="020B0604030504040204" pitchFamily="34" charset="-120"/>
              </a:rPr>
              <a:t>答對</a:t>
            </a:r>
            <a:r>
              <a:rPr lang="en-US" altLang="zh-TW" dirty="0">
                <a:latin typeface="微軟正黑體" panose="020B0604030504040204" pitchFamily="34" charset="-120"/>
                <a:ea typeface="微軟正黑體" panose="020B0604030504040204" pitchFamily="34" charset="-120"/>
              </a:rPr>
              <a:t>27</a:t>
            </a:r>
            <a:r>
              <a:rPr lang="zh-TW" altLang="en-US" dirty="0">
                <a:latin typeface="微軟正黑體" panose="020B0604030504040204" pitchFamily="34" charset="-120"/>
                <a:ea typeface="微軟正黑體" panose="020B0604030504040204" pitchFamily="34" charset="-120"/>
              </a:rPr>
              <a:t>個；答錯</a:t>
            </a:r>
            <a:r>
              <a:rPr lang="en-US" altLang="zh-TW" dirty="0">
                <a:ea typeface="微軟正黑體" panose="020B0604030504040204" pitchFamily="34" charset="-120"/>
              </a:rPr>
              <a:t>3</a:t>
            </a:r>
            <a:r>
              <a:rPr lang="zh-TW" altLang="en-US" dirty="0">
                <a:latin typeface="微軟正黑體" panose="020B0604030504040204" pitchFamily="34" charset="-120"/>
                <a:ea typeface="微軟正黑體" panose="020B0604030504040204" pitchFamily="34" charset="-120"/>
              </a:rPr>
              <a:t>個 （</a:t>
            </a:r>
            <a:r>
              <a:rPr lang="en-US" altLang="zh-TW" dirty="0">
                <a:latin typeface="微軟正黑體" panose="020B0604030504040204" pitchFamily="34" charset="-120"/>
                <a:ea typeface="微軟正黑體" panose="020B0604030504040204" pitchFamily="34" charset="-120"/>
              </a:rPr>
              <a:t>Total</a:t>
            </a:r>
            <a:r>
              <a:rPr lang="zh-TW" altLang="en-US" dirty="0">
                <a:latin typeface="微軟正黑體" panose="020B0604030504040204" pitchFamily="34" charset="-120"/>
                <a:ea typeface="微軟正黑體" panose="020B0604030504040204" pitchFamily="34" charset="-120"/>
              </a:rPr>
              <a:t>：</a:t>
            </a:r>
            <a:r>
              <a:rPr lang="en-US" altLang="zh-TW" u="sng" dirty="0">
                <a:latin typeface="微軟正黑體" panose="020B0604030504040204" pitchFamily="34" charset="-120"/>
                <a:ea typeface="微軟正黑體" panose="020B0604030504040204" pitchFamily="34" charset="-120"/>
              </a:rPr>
              <a:t>30</a:t>
            </a:r>
            <a:r>
              <a:rPr lang="zh-TW" altLang="en-US" u="sng" dirty="0">
                <a:ea typeface="微軟正黑體" panose="020B0604030504040204" pitchFamily="34" charset="-120"/>
              </a:rPr>
              <a:t>筆</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Accuracy</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實際值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預測值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數量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測試資料數量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27/30 = 90%</a:t>
            </a:r>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判斷錯誤的資料：</a:t>
            </a:r>
            <a:endParaRPr lang="en-US" altLang="zh-TW" dirty="0">
              <a:latin typeface="微軟正黑體" panose="020B0604030504040204" pitchFamily="34" charset="-120"/>
              <a:ea typeface="微軟正黑體" panose="020B0604030504040204" pitchFamily="34" charset="-120"/>
            </a:endParaRPr>
          </a:p>
        </p:txBody>
      </p:sp>
      <p:sp>
        <p:nvSpPr>
          <p:cNvPr id="18" name="文字方塊 17">
            <a:extLst>
              <a:ext uri="{FF2B5EF4-FFF2-40B4-BE49-F238E27FC236}">
                <a16:creationId xmlns:a16="http://schemas.microsoft.com/office/drawing/2014/main" id="{F4B10B88-99B8-702C-F5CA-32BF24D46E99}"/>
              </a:ext>
            </a:extLst>
          </p:cNvPr>
          <p:cNvSpPr txBox="1"/>
          <p:nvPr/>
        </p:nvSpPr>
        <p:spPr>
          <a:xfrm>
            <a:off x="7752302" y="3848069"/>
            <a:ext cx="3966409" cy="461665"/>
          </a:xfrm>
          <a:prstGeom prst="rect">
            <a:avLst/>
          </a:prstGeom>
          <a:noFill/>
        </p:spPr>
        <p:txBody>
          <a:bodyPr wrap="square">
            <a:spAutoFit/>
          </a:bodyPr>
          <a:lstStyle/>
          <a:p>
            <a:pPr algn="dist"/>
            <a:r>
              <a:rPr lang="zh-TW" altLang="en-US" sz="2400" dirty="0">
                <a:latin typeface="微軟正黑體" panose="020B0604030504040204" pitchFamily="34" charset="-120"/>
                <a:ea typeface="微軟正黑體" panose="020B0604030504040204" pitchFamily="34" charset="-120"/>
              </a:rPr>
              <a:t>預測值</a:t>
            </a:r>
            <a:endParaRPr lang="en-US" altLang="zh-TW" sz="2400" dirty="0">
              <a:latin typeface="微軟正黑體" panose="020B0604030504040204" pitchFamily="34" charset="-120"/>
              <a:ea typeface="微軟正黑體" panose="020B0604030504040204" pitchFamily="34" charset="-120"/>
            </a:endParaRPr>
          </a:p>
        </p:txBody>
      </p:sp>
      <p:sp>
        <p:nvSpPr>
          <p:cNvPr id="19" name="文字方塊 18">
            <a:extLst>
              <a:ext uri="{FF2B5EF4-FFF2-40B4-BE49-F238E27FC236}">
                <a16:creationId xmlns:a16="http://schemas.microsoft.com/office/drawing/2014/main" id="{449E632D-5008-9C8F-0827-C292D5A80967}"/>
              </a:ext>
            </a:extLst>
          </p:cNvPr>
          <p:cNvSpPr txBox="1"/>
          <p:nvPr/>
        </p:nvSpPr>
        <p:spPr>
          <a:xfrm>
            <a:off x="5866484" y="4928327"/>
            <a:ext cx="553998" cy="1318553"/>
          </a:xfrm>
          <a:prstGeom prst="rect">
            <a:avLst/>
          </a:prstGeom>
          <a:noFill/>
        </p:spPr>
        <p:txBody>
          <a:bodyPr vert="eaVert" wrap="square">
            <a:spAutoFit/>
          </a:bodyPr>
          <a:lstStyle/>
          <a:p>
            <a:pPr algn="ctr"/>
            <a:r>
              <a:rPr lang="zh-TW" altLang="en-US" sz="2400" dirty="0">
                <a:latin typeface="微軟正黑體" panose="020B0604030504040204" pitchFamily="34" charset="-120"/>
                <a:ea typeface="微軟正黑體" panose="020B0604030504040204" pitchFamily="34" charset="-120"/>
              </a:rPr>
              <a:t>實際值</a:t>
            </a:r>
            <a:endParaRPr lang="en-US" altLang="zh-TW" sz="2400" dirty="0">
              <a:latin typeface="微軟正黑體" panose="020B0604030504040204" pitchFamily="34" charset="-120"/>
              <a:ea typeface="微軟正黑體" panose="020B0604030504040204" pitchFamily="34" charset="-120"/>
            </a:endParaRPr>
          </a:p>
        </p:txBody>
      </p:sp>
      <p:sp>
        <p:nvSpPr>
          <p:cNvPr id="11" name="投影片編號版面配置區 10">
            <a:extLst>
              <a:ext uri="{FF2B5EF4-FFF2-40B4-BE49-F238E27FC236}">
                <a16:creationId xmlns:a16="http://schemas.microsoft.com/office/drawing/2014/main" id="{87F6B99B-D8D8-1B1D-78F0-DA3ABF4798A6}"/>
              </a:ext>
            </a:extLst>
          </p:cNvPr>
          <p:cNvSpPr>
            <a:spLocks noGrp="1"/>
          </p:cNvSpPr>
          <p:nvPr>
            <p:ph type="sldNum" sz="quarter" idx="12"/>
          </p:nvPr>
        </p:nvSpPr>
        <p:spPr/>
        <p:txBody>
          <a:bodyPr/>
          <a:lstStyle/>
          <a:p>
            <a:fld id="{B2DC25EE-239B-4C5F-AAD1-255A7D5F1EE2}" type="slidenum">
              <a:rPr lang="en-US" smtClean="0"/>
              <a:t>35</a:t>
            </a:fld>
            <a:endParaRPr lang="en-US" dirty="0"/>
          </a:p>
        </p:txBody>
      </p:sp>
      <p:sp>
        <p:nvSpPr>
          <p:cNvPr id="12" name="頁尾版面配置區 11">
            <a:extLst>
              <a:ext uri="{FF2B5EF4-FFF2-40B4-BE49-F238E27FC236}">
                <a16:creationId xmlns:a16="http://schemas.microsoft.com/office/drawing/2014/main" id="{DCFC37B6-699B-85F6-25F4-69A90ACF499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23" name="圖片 22">
            <a:extLst>
              <a:ext uri="{FF2B5EF4-FFF2-40B4-BE49-F238E27FC236}">
                <a16:creationId xmlns:a16="http://schemas.microsoft.com/office/drawing/2014/main" id="{8DC4741B-470D-B431-254E-DAE6831461FD}"/>
              </a:ext>
            </a:extLst>
          </p:cNvPr>
          <p:cNvPicPr>
            <a:picLocks noChangeAspect="1"/>
          </p:cNvPicPr>
          <p:nvPr/>
        </p:nvPicPr>
        <p:blipFill>
          <a:blip r:embed="rId4"/>
          <a:stretch>
            <a:fillRect/>
          </a:stretch>
        </p:blipFill>
        <p:spPr>
          <a:xfrm>
            <a:off x="424825" y="3795996"/>
            <a:ext cx="5192735" cy="1555839"/>
          </a:xfrm>
          <a:prstGeom prst="rect">
            <a:avLst/>
          </a:prstGeom>
          <a:noFill/>
          <a:ln w="3175">
            <a:solidFill>
              <a:schemeClr val="tx1"/>
            </a:solidFill>
          </a:ln>
        </p:spPr>
      </p:pic>
    </p:spTree>
    <p:extLst>
      <p:ext uri="{BB962C8B-B14F-4D97-AF65-F5344CB8AC3E}">
        <p14:creationId xmlns:p14="http://schemas.microsoft.com/office/powerpoint/2010/main" val="2183989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en-US" altLang="zh-TW" dirty="0">
                <a:latin typeface="微軟正黑體" panose="020B0604030504040204" pitchFamily="34" charset="-120"/>
                <a:ea typeface="微軟正黑體" panose="020B0604030504040204" pitchFamily="34" charset="-120"/>
              </a:rPr>
              <a:t>Testing</a:t>
            </a:r>
            <a:r>
              <a:rPr lang="zh-TW" altLang="en-US" dirty="0">
                <a:latin typeface="微軟正黑體" panose="020B0604030504040204" pitchFamily="34" charset="-120"/>
                <a:ea typeface="微軟正黑體" panose="020B0604030504040204" pitchFamily="34" charset="-120"/>
              </a:rPr>
              <a:t>測試資料</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0</a:t>
            </a:r>
          </a:p>
          <a:p>
            <a:pPr>
              <a:buFont typeface="Wingdings" panose="05000000000000000000" pitchFamily="2" charset="2"/>
              <a:buChar char="Ø"/>
            </a:pPr>
            <a:r>
              <a:rPr lang="en-US" altLang="zh-TW" dirty="0">
                <a:ea typeface="微軟正黑體" panose="020B0604030504040204" pitchFamily="34" charset="-120"/>
              </a:rPr>
              <a:t>Precision = </a:t>
            </a:r>
            <a:r>
              <a:rPr lang="en-US" altLang="zh-TW" dirty="0">
                <a:solidFill>
                  <a:schemeClr val="accent1"/>
                </a:solidFill>
                <a:ea typeface="微軟正黑體" panose="020B0604030504040204" pitchFamily="34" charset="-120"/>
              </a:rPr>
              <a:t>10</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10</a:t>
            </a:r>
            <a:r>
              <a:rPr lang="en-US" altLang="zh-TW" dirty="0">
                <a:ea typeface="微軟正黑體" panose="020B0604030504040204" pitchFamily="34" charset="-120"/>
              </a:rPr>
              <a:t> = 100%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ea typeface="微軟正黑體" panose="020B0604030504040204" pitchFamily="34" charset="-120"/>
              </a:rPr>
              <a:t>10</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10</a:t>
            </a:r>
            <a:r>
              <a:rPr lang="en-US" altLang="zh-TW" dirty="0">
                <a:ea typeface="微軟正黑體" panose="020B0604030504040204" pitchFamily="34" charset="-120"/>
              </a:rPr>
              <a:t> = 100%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a:t>
            </a:r>
            <a:r>
              <a:rPr lang="en-US" altLang="zh-TW" dirty="0">
                <a:ea typeface="微軟正黑體" panose="020B0604030504040204" pitchFamily="34" charset="-120"/>
              </a:rPr>
              <a:t>100%</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Setosa</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36</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2299033329"/>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dirty="0">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algn="ctr" fontAlgn="ctr"/>
                      <a:r>
                        <a:rPr lang="en-US"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344046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en-US" altLang="zh-TW" dirty="0">
                <a:latin typeface="微軟正黑體" panose="020B0604030504040204" pitchFamily="34" charset="-120"/>
                <a:ea typeface="微軟正黑體" panose="020B0604030504040204" pitchFamily="34" charset="-120"/>
              </a:rPr>
              <a:t>Testing</a:t>
            </a:r>
            <a:r>
              <a:rPr lang="zh-TW" altLang="en-US" dirty="0">
                <a:latin typeface="微軟正黑體" panose="020B0604030504040204" pitchFamily="34" charset="-120"/>
                <a:ea typeface="微軟正黑體" panose="020B0604030504040204" pitchFamily="34" charset="-120"/>
              </a:rPr>
              <a:t>測試資料</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ea typeface="微軟正黑體" panose="020B0604030504040204" pitchFamily="34" charset="-120"/>
              </a:rPr>
              <a:t>1</a:t>
            </a:r>
            <a:endParaRPr lang="en-US" altLang="zh-TW" dirty="0">
              <a:latin typeface="微軟正黑體" panose="020B0604030504040204" pitchFamily="34" charset="-120"/>
              <a:ea typeface="微軟正黑體" panose="020B0604030504040204" pitchFamily="34" charset="-120"/>
            </a:endParaRPr>
          </a:p>
          <a:p>
            <a:pPr>
              <a:buFont typeface="Wingdings" panose="05000000000000000000" pitchFamily="2" charset="2"/>
              <a:buChar char="Ø"/>
            </a:pPr>
            <a:r>
              <a:rPr lang="en-US" altLang="zh-TW" dirty="0">
                <a:ea typeface="微軟正黑體" panose="020B0604030504040204" pitchFamily="34" charset="-120"/>
              </a:rPr>
              <a:t>Precision = </a:t>
            </a:r>
            <a:r>
              <a:rPr lang="en-US" altLang="zh-TW" dirty="0">
                <a:solidFill>
                  <a:schemeClr val="accent1"/>
                </a:solidFill>
                <a:ea typeface="微軟正黑體" panose="020B0604030504040204" pitchFamily="34" charset="-120"/>
              </a:rPr>
              <a:t>8</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9</a:t>
            </a:r>
            <a:r>
              <a:rPr lang="en-US" altLang="zh-TW" dirty="0">
                <a:ea typeface="微軟正黑體" panose="020B0604030504040204" pitchFamily="34" charset="-120"/>
              </a:rPr>
              <a:t> = 88.9%</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latin typeface="微軟正黑體" panose="020B0604030504040204" pitchFamily="34" charset="-120"/>
                <a:ea typeface="微軟正黑體" panose="020B0604030504040204" pitchFamily="34" charset="-120"/>
              </a:rPr>
              <a:t>8</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10</a:t>
            </a:r>
            <a:r>
              <a:rPr lang="en-US" altLang="zh-TW" dirty="0">
                <a:ea typeface="微軟正黑體" panose="020B0604030504040204" pitchFamily="34" charset="-120"/>
              </a:rPr>
              <a:t> = 80%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a:t>
            </a:r>
            <a:r>
              <a:rPr lang="en-US" altLang="zh-TW" dirty="0">
                <a:ea typeface="微軟正黑體" panose="020B0604030504040204" pitchFamily="34" charset="-120"/>
              </a:rPr>
              <a:t>8</a:t>
            </a:r>
            <a:r>
              <a:rPr lang="en-US" altLang="zh-TW" dirty="0">
                <a:latin typeface="微軟正黑體" panose="020B0604030504040204" pitchFamily="34" charset="-120"/>
                <a:ea typeface="微軟正黑體" panose="020B0604030504040204" pitchFamily="34" charset="-120"/>
              </a:rPr>
              <a:t>4.2</a:t>
            </a:r>
            <a:r>
              <a:rPr lang="en-US" altLang="zh-TW" dirty="0">
                <a:ea typeface="微軟正黑體" panose="020B0604030504040204" pitchFamily="34" charset="-120"/>
              </a:rPr>
              <a:t>%</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Versicolor</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37</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1583272536"/>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微軟正黑體" panose="020B0604030504040204" pitchFamily="34" charset="-120"/>
                          <a:ea typeface="微軟正黑體" panose="020B0604030504040204" pitchFamily="34" charset="-120"/>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algn="ctr" fontAlgn="ctr"/>
                      <a:r>
                        <a:rPr lang="en-US" sz="1600" b="1"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algn="ctr" fontAlgn="ctr"/>
                      <a:r>
                        <a:rPr lang="en-US"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727795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en-US" altLang="zh-TW" dirty="0">
                <a:latin typeface="微軟正黑體" panose="020B0604030504040204" pitchFamily="34" charset="-120"/>
                <a:ea typeface="微軟正黑體" panose="020B0604030504040204" pitchFamily="34" charset="-120"/>
              </a:rPr>
              <a:t>Testing</a:t>
            </a:r>
            <a:r>
              <a:rPr lang="zh-TW" altLang="en-US" dirty="0">
                <a:latin typeface="微軟正黑體" panose="020B0604030504040204" pitchFamily="34" charset="-120"/>
                <a:ea typeface="微軟正黑體" panose="020B0604030504040204" pitchFamily="34" charset="-120"/>
              </a:rPr>
              <a:t>測試資料</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2</a:t>
            </a:r>
          </a:p>
          <a:p>
            <a:pPr>
              <a:buFont typeface="Wingdings" panose="05000000000000000000" pitchFamily="2" charset="2"/>
              <a:buChar char="Ø"/>
            </a:pPr>
            <a:r>
              <a:rPr lang="en-US" altLang="zh-TW" dirty="0">
                <a:ea typeface="微軟正黑體" panose="020B0604030504040204" pitchFamily="34" charset="-120"/>
              </a:rPr>
              <a:t>Precision = </a:t>
            </a:r>
            <a:r>
              <a:rPr lang="en-US" altLang="zh-TW" dirty="0">
                <a:solidFill>
                  <a:schemeClr val="accent1"/>
                </a:solidFill>
                <a:ea typeface="微軟正黑體" panose="020B0604030504040204" pitchFamily="34" charset="-120"/>
              </a:rPr>
              <a:t>9</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11</a:t>
            </a:r>
            <a:r>
              <a:rPr lang="en-US" altLang="zh-TW" dirty="0">
                <a:ea typeface="微軟正黑體" panose="020B0604030504040204" pitchFamily="34" charset="-120"/>
              </a:rPr>
              <a:t> = 81.8%</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latin typeface="微軟正黑體" panose="020B0604030504040204" pitchFamily="34" charset="-120"/>
                <a:ea typeface="微軟正黑體" panose="020B0604030504040204" pitchFamily="34" charset="-120"/>
              </a:rPr>
              <a:t>9</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10</a:t>
            </a:r>
            <a:r>
              <a:rPr lang="en-US" altLang="zh-TW" dirty="0">
                <a:ea typeface="微軟正黑體" panose="020B0604030504040204" pitchFamily="34" charset="-120"/>
              </a:rPr>
              <a:t> = 90%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85.7</a:t>
            </a:r>
            <a:r>
              <a:rPr lang="en-US" altLang="zh-TW" dirty="0">
                <a:ea typeface="微軟正黑體" panose="020B0604030504040204" pitchFamily="34" charset="-120"/>
              </a:rPr>
              <a:t>%</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Virginica</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38</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601946919"/>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algn="ctr" fontAlgn="ctr"/>
                      <a:r>
                        <a:rPr lang="en-US" sz="1800" b="1"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algn="ctr" fontAlgn="ctr"/>
                      <a:r>
                        <a:rPr lang="en-US"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23858555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zh-TW" altLang="en-US" u="sng" dirty="0">
                <a:ea typeface="微軟正黑體" panose="020B0604030504040204" pitchFamily="34" charset="-120"/>
              </a:rPr>
              <a:t>所有資料</a:t>
            </a:r>
            <a:endParaRPr lang="zh-TW" altLang="en-US" u="sng"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473289" y="2189534"/>
            <a:ext cx="11245422" cy="1168263"/>
          </a:xfrm>
        </p:spPr>
        <p:txBody>
          <a:bodyPr>
            <a:normAutofit/>
          </a:bodyPr>
          <a:lstStyle/>
          <a:p>
            <a:r>
              <a:rPr lang="zh-TW" altLang="en-US" dirty="0">
                <a:latin typeface="微軟正黑體" panose="020B0604030504040204" pitchFamily="34" charset="-120"/>
                <a:ea typeface="微軟正黑體" panose="020B0604030504040204" pitchFamily="34" charset="-120"/>
              </a:rPr>
              <a:t>答對</a:t>
            </a:r>
            <a:r>
              <a:rPr lang="en-US" altLang="zh-TW" dirty="0">
                <a:ea typeface="微軟正黑體" panose="020B0604030504040204" pitchFamily="34" charset="-120"/>
              </a:rPr>
              <a:t>122</a:t>
            </a:r>
            <a:r>
              <a:rPr lang="zh-TW" altLang="en-US" dirty="0">
                <a:latin typeface="微軟正黑體" panose="020B0604030504040204" pitchFamily="34" charset="-120"/>
                <a:ea typeface="微軟正黑體" panose="020B0604030504040204" pitchFamily="34" charset="-120"/>
              </a:rPr>
              <a:t>個；答錯</a:t>
            </a:r>
            <a:r>
              <a:rPr lang="en-US" altLang="zh-TW" dirty="0">
                <a:latin typeface="微軟正黑體" panose="020B0604030504040204" pitchFamily="34" charset="-120"/>
                <a:ea typeface="微軟正黑體" panose="020B0604030504040204" pitchFamily="34" charset="-120"/>
              </a:rPr>
              <a:t>28</a:t>
            </a:r>
            <a:r>
              <a:rPr lang="zh-TW" altLang="en-US" dirty="0">
                <a:latin typeface="微軟正黑體" panose="020B0604030504040204" pitchFamily="34" charset="-120"/>
                <a:ea typeface="微軟正黑體" panose="020B0604030504040204" pitchFamily="34" charset="-120"/>
              </a:rPr>
              <a:t>個 （</a:t>
            </a:r>
            <a:r>
              <a:rPr lang="en-US" altLang="zh-TW" dirty="0">
                <a:latin typeface="微軟正黑體" panose="020B0604030504040204" pitchFamily="34" charset="-120"/>
                <a:ea typeface="微軟正黑體" panose="020B0604030504040204" pitchFamily="34" charset="-120"/>
              </a:rPr>
              <a:t>Total</a:t>
            </a:r>
            <a:r>
              <a:rPr lang="zh-TW" altLang="en-US" dirty="0">
                <a:latin typeface="微軟正黑體" panose="020B0604030504040204" pitchFamily="34" charset="-120"/>
                <a:ea typeface="微軟正黑體" panose="020B0604030504040204" pitchFamily="34" charset="-120"/>
              </a:rPr>
              <a:t>：</a:t>
            </a:r>
            <a:r>
              <a:rPr lang="en-US" altLang="zh-TW" u="sng" dirty="0">
                <a:ea typeface="微軟正黑體" panose="020B0604030504040204" pitchFamily="34" charset="-120"/>
              </a:rPr>
              <a:t>150</a:t>
            </a:r>
            <a:r>
              <a:rPr lang="zh-TW" altLang="en-US" u="sng" dirty="0">
                <a:ea typeface="微軟正黑體" panose="020B0604030504040204" pitchFamily="34" charset="-120"/>
              </a:rPr>
              <a:t>筆</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Accuracy</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實際值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預測值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數量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測試資料數量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ea typeface="微軟正黑體" panose="020B0604030504040204" pitchFamily="34" charset="-120"/>
              </a:rPr>
              <a:t>122</a:t>
            </a:r>
            <a:r>
              <a:rPr lang="en-US" altLang="zh-TW" dirty="0">
                <a:latin typeface="微軟正黑體" panose="020B0604030504040204" pitchFamily="34" charset="-120"/>
                <a:ea typeface="微軟正黑體" panose="020B0604030504040204" pitchFamily="34" charset="-120"/>
              </a:rPr>
              <a:t>/150 = </a:t>
            </a:r>
            <a:r>
              <a:rPr lang="en-US" altLang="zh-TW" dirty="0">
                <a:ea typeface="微軟正黑體" panose="020B0604030504040204" pitchFamily="34" charset="-120"/>
              </a:rPr>
              <a:t>81.3</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sp>
        <p:nvSpPr>
          <p:cNvPr id="18" name="文字方塊 17">
            <a:extLst>
              <a:ext uri="{FF2B5EF4-FFF2-40B4-BE49-F238E27FC236}">
                <a16:creationId xmlns:a16="http://schemas.microsoft.com/office/drawing/2014/main" id="{F4B10B88-99B8-702C-F5CA-32BF24D46E99}"/>
              </a:ext>
            </a:extLst>
          </p:cNvPr>
          <p:cNvSpPr txBox="1"/>
          <p:nvPr/>
        </p:nvSpPr>
        <p:spPr>
          <a:xfrm>
            <a:off x="3325023" y="3500203"/>
            <a:ext cx="3966409" cy="461665"/>
          </a:xfrm>
          <a:prstGeom prst="rect">
            <a:avLst/>
          </a:prstGeom>
          <a:noFill/>
        </p:spPr>
        <p:txBody>
          <a:bodyPr wrap="square">
            <a:spAutoFit/>
          </a:bodyPr>
          <a:lstStyle/>
          <a:p>
            <a:pPr algn="dist"/>
            <a:r>
              <a:rPr lang="zh-TW" altLang="en-US" sz="2400" dirty="0">
                <a:latin typeface="微軟正黑體" panose="020B0604030504040204" pitchFamily="34" charset="-120"/>
                <a:ea typeface="微軟正黑體" panose="020B0604030504040204" pitchFamily="34" charset="-120"/>
              </a:rPr>
              <a:t>預測值</a:t>
            </a:r>
            <a:endParaRPr lang="en-US" altLang="zh-TW" sz="2400" dirty="0">
              <a:latin typeface="微軟正黑體" panose="020B0604030504040204" pitchFamily="34" charset="-120"/>
              <a:ea typeface="微軟正黑體" panose="020B0604030504040204" pitchFamily="34" charset="-120"/>
            </a:endParaRPr>
          </a:p>
        </p:txBody>
      </p:sp>
      <p:sp>
        <p:nvSpPr>
          <p:cNvPr id="19" name="文字方塊 18">
            <a:extLst>
              <a:ext uri="{FF2B5EF4-FFF2-40B4-BE49-F238E27FC236}">
                <a16:creationId xmlns:a16="http://schemas.microsoft.com/office/drawing/2014/main" id="{449E632D-5008-9C8F-0827-C292D5A80967}"/>
              </a:ext>
            </a:extLst>
          </p:cNvPr>
          <p:cNvSpPr txBox="1"/>
          <p:nvPr/>
        </p:nvSpPr>
        <p:spPr>
          <a:xfrm>
            <a:off x="561570" y="4651063"/>
            <a:ext cx="553998" cy="1318553"/>
          </a:xfrm>
          <a:prstGeom prst="rect">
            <a:avLst/>
          </a:prstGeom>
          <a:noFill/>
        </p:spPr>
        <p:txBody>
          <a:bodyPr vert="eaVert" wrap="square">
            <a:spAutoFit/>
          </a:bodyPr>
          <a:lstStyle/>
          <a:p>
            <a:pPr algn="ctr"/>
            <a:r>
              <a:rPr lang="zh-TW" altLang="en-US" sz="2400" dirty="0">
                <a:latin typeface="微軟正黑體" panose="020B0604030504040204" pitchFamily="34" charset="-120"/>
                <a:ea typeface="微軟正黑體" panose="020B0604030504040204" pitchFamily="34" charset="-120"/>
              </a:rPr>
              <a:t>實際值</a:t>
            </a:r>
            <a:endParaRPr lang="en-US" altLang="zh-TW" sz="2400" dirty="0">
              <a:latin typeface="微軟正黑體" panose="020B0604030504040204" pitchFamily="34" charset="-120"/>
              <a:ea typeface="微軟正黑體" panose="020B0604030504040204" pitchFamily="34" charset="-120"/>
            </a:endParaRPr>
          </a:p>
        </p:txBody>
      </p:sp>
      <p:sp>
        <p:nvSpPr>
          <p:cNvPr id="11" name="投影片編號版面配置區 10">
            <a:extLst>
              <a:ext uri="{FF2B5EF4-FFF2-40B4-BE49-F238E27FC236}">
                <a16:creationId xmlns:a16="http://schemas.microsoft.com/office/drawing/2014/main" id="{87F6B99B-D8D8-1B1D-78F0-DA3ABF4798A6}"/>
              </a:ext>
            </a:extLst>
          </p:cNvPr>
          <p:cNvSpPr>
            <a:spLocks noGrp="1"/>
          </p:cNvSpPr>
          <p:nvPr>
            <p:ph type="sldNum" sz="quarter" idx="12"/>
          </p:nvPr>
        </p:nvSpPr>
        <p:spPr/>
        <p:txBody>
          <a:bodyPr/>
          <a:lstStyle/>
          <a:p>
            <a:fld id="{B2DC25EE-239B-4C5F-AAD1-255A7D5F1EE2}" type="slidenum">
              <a:rPr lang="en-US" smtClean="0"/>
              <a:t>39</a:t>
            </a:fld>
            <a:endParaRPr lang="en-US" dirty="0"/>
          </a:p>
        </p:txBody>
      </p:sp>
      <p:sp>
        <p:nvSpPr>
          <p:cNvPr id="12" name="頁尾版面配置區 11">
            <a:extLst>
              <a:ext uri="{FF2B5EF4-FFF2-40B4-BE49-F238E27FC236}">
                <a16:creationId xmlns:a16="http://schemas.microsoft.com/office/drawing/2014/main" id="{DCFC37B6-699B-85F6-25F4-69A90ACF499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7" name="圖片 6">
            <a:extLst>
              <a:ext uri="{FF2B5EF4-FFF2-40B4-BE49-F238E27FC236}">
                <a16:creationId xmlns:a16="http://schemas.microsoft.com/office/drawing/2014/main" id="{ED7B3795-1797-5176-812C-456F85EA7D19}"/>
              </a:ext>
            </a:extLst>
          </p:cNvPr>
          <p:cNvPicPr>
            <a:picLocks noChangeAspect="1"/>
          </p:cNvPicPr>
          <p:nvPr/>
        </p:nvPicPr>
        <p:blipFill>
          <a:blip r:embed="rId3"/>
          <a:stretch>
            <a:fillRect/>
          </a:stretch>
        </p:blipFill>
        <p:spPr>
          <a:xfrm>
            <a:off x="1115568" y="3961868"/>
            <a:ext cx="6476169" cy="2167812"/>
          </a:xfrm>
          <a:prstGeom prst="rect">
            <a:avLst/>
          </a:prstGeom>
          <a:noFill/>
          <a:ln w="3175">
            <a:solidFill>
              <a:schemeClr val="tx1"/>
            </a:solidFill>
          </a:ln>
        </p:spPr>
      </p:pic>
    </p:spTree>
    <p:extLst>
      <p:ext uri="{BB962C8B-B14F-4D97-AF65-F5344CB8AC3E}">
        <p14:creationId xmlns:p14="http://schemas.microsoft.com/office/powerpoint/2010/main" val="249969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選取特徵</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0" indent="0">
              <a:buNone/>
            </a:pPr>
            <a:r>
              <a:rPr lang="en-US" altLang="zh-TW" sz="3000" dirty="0">
                <a:latin typeface="微軟正黑體" panose="020B0604030504040204" pitchFamily="34" charset="-120"/>
                <a:ea typeface="微軟正黑體" panose="020B0604030504040204" pitchFamily="34" charset="-120"/>
              </a:rPr>
              <a:t>Notes</a:t>
            </a:r>
            <a:r>
              <a:rPr lang="zh-TW" altLang="en-US" sz="3000" dirty="0">
                <a:ea typeface="微軟正黑體" panose="020B0604030504040204" pitchFamily="34" charset="-120"/>
              </a:rPr>
              <a:t>：</a:t>
            </a:r>
            <a:endParaRPr lang="en-US" altLang="zh-TW" sz="3000" dirty="0">
              <a:ea typeface="微軟正黑體" panose="020B0604030504040204" pitchFamily="34" charset="-120"/>
            </a:endParaRPr>
          </a:p>
          <a:p>
            <a:pPr marL="0" indent="0">
              <a:buNone/>
            </a:pPr>
            <a:r>
              <a:rPr lang="zh-TW" altLang="en-US" sz="3000" dirty="0">
                <a:ea typeface="微軟正黑體" panose="020B0604030504040204" pitchFamily="34" charset="-120"/>
              </a:rPr>
              <a:t>使用兩個“越不具有代表性”的特徵變量。</a:t>
            </a:r>
            <a:endParaRPr lang="en-US" altLang="zh-TW" sz="3000" dirty="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414384BD-E0CA-FF5C-83AF-C4C4716048BF}"/>
              </a:ext>
            </a:extLst>
          </p:cNvPr>
          <p:cNvSpPr>
            <a:spLocks noGrp="1"/>
          </p:cNvSpPr>
          <p:nvPr>
            <p:ph type="sldNum" sz="quarter" idx="12"/>
          </p:nvPr>
        </p:nvSpPr>
        <p:spPr/>
        <p:txBody>
          <a:bodyPr/>
          <a:lstStyle/>
          <a:p>
            <a:fld id="{B2DC25EE-239B-4C5F-AAD1-255A7D5F1EE2}" type="slidenum">
              <a:rPr lang="en-US" smtClean="0"/>
              <a:t>4</a:t>
            </a:fld>
            <a:endParaRPr lang="en-US" dirty="0"/>
          </a:p>
        </p:txBody>
      </p:sp>
      <p:sp>
        <p:nvSpPr>
          <p:cNvPr id="5" name="頁尾版面配置區 4">
            <a:extLst>
              <a:ext uri="{FF2B5EF4-FFF2-40B4-BE49-F238E27FC236}">
                <a16:creationId xmlns:a16="http://schemas.microsoft.com/office/drawing/2014/main" id="{8336A2C8-2AED-ED76-16BB-FEF4257178E0}"/>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1026" name="Picture 2" descr="414,054 Return Images, Stock Photos &amp; Vectors | Shutterstock">
            <a:hlinkClick r:id="rId3" action="ppaction://hlinksldjump"/>
            <a:extLst>
              <a:ext uri="{FF2B5EF4-FFF2-40B4-BE49-F238E27FC236}">
                <a16:creationId xmlns:a16="http://schemas.microsoft.com/office/drawing/2014/main" id="{0DC1EC2C-A496-6610-A5D4-F1CF035BA0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198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zh-TW" altLang="en-US" u="sng" dirty="0">
                <a:ea typeface="微軟正黑體" panose="020B0604030504040204" pitchFamily="34" charset="-120"/>
              </a:rPr>
              <a:t>所有資料</a:t>
            </a:r>
            <a:endParaRPr lang="zh-TW" altLang="en-US" u="sng"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0</a:t>
            </a:r>
          </a:p>
          <a:p>
            <a:pPr>
              <a:buFont typeface="Wingdings" panose="05000000000000000000" pitchFamily="2" charset="2"/>
              <a:buChar char="Ø"/>
            </a:pPr>
            <a:r>
              <a:rPr lang="en-US" altLang="zh-TW" dirty="0">
                <a:ea typeface="微軟正黑體" panose="020B0604030504040204" pitchFamily="34" charset="-120"/>
              </a:rPr>
              <a:t>Precision = </a:t>
            </a:r>
            <a:r>
              <a:rPr lang="en-US" altLang="zh-TW" dirty="0">
                <a:solidFill>
                  <a:schemeClr val="accent1"/>
                </a:solidFill>
                <a:ea typeface="微軟正黑體" panose="020B0604030504040204" pitchFamily="34" charset="-120"/>
              </a:rPr>
              <a:t>50</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50</a:t>
            </a:r>
            <a:r>
              <a:rPr lang="en-US" altLang="zh-TW" dirty="0">
                <a:ea typeface="微軟正黑體" panose="020B0604030504040204" pitchFamily="34" charset="-120"/>
              </a:rPr>
              <a:t> = 100%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latin typeface="微軟正黑體" panose="020B0604030504040204" pitchFamily="34" charset="-120"/>
                <a:ea typeface="微軟正黑體" panose="020B0604030504040204" pitchFamily="34" charset="-120"/>
              </a:rPr>
              <a:t>5</a:t>
            </a:r>
            <a:r>
              <a:rPr lang="en-US" altLang="zh-TW" dirty="0">
                <a:solidFill>
                  <a:schemeClr val="accent1"/>
                </a:solidFill>
                <a:ea typeface="微軟正黑體" panose="020B0604030504040204" pitchFamily="34" charset="-120"/>
              </a:rPr>
              <a:t>0</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50</a:t>
            </a:r>
            <a:r>
              <a:rPr lang="en-US" altLang="zh-TW" dirty="0">
                <a:ea typeface="微軟正黑體" panose="020B0604030504040204" pitchFamily="34" charset="-120"/>
              </a:rPr>
              <a:t> = 100%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a:t>
            </a:r>
            <a:r>
              <a:rPr lang="en-US" altLang="zh-TW" dirty="0">
                <a:ea typeface="微軟正黑體" panose="020B0604030504040204" pitchFamily="34" charset="-120"/>
              </a:rPr>
              <a:t>100%</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Setosa</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40</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399195874"/>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endParaRPr lang="zh-TW" alt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150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993075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zh-TW" altLang="en-US" u="sng" dirty="0">
                <a:ea typeface="微軟正黑體" panose="020B0604030504040204" pitchFamily="34" charset="-120"/>
              </a:rPr>
              <a:t>所有資料</a:t>
            </a:r>
            <a:endParaRPr lang="zh-TW" altLang="en-US" u="sng"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ea typeface="微軟正黑體" panose="020B0604030504040204" pitchFamily="34" charset="-120"/>
              </a:rPr>
              <a:t>1</a:t>
            </a:r>
            <a:endParaRPr lang="en-US" altLang="zh-TW" dirty="0">
              <a:latin typeface="微軟正黑體" panose="020B0604030504040204" pitchFamily="34" charset="-120"/>
              <a:ea typeface="微軟正黑體" panose="020B0604030504040204" pitchFamily="34" charset="-120"/>
            </a:endParaRPr>
          </a:p>
          <a:p>
            <a:pPr>
              <a:buFont typeface="Wingdings" panose="05000000000000000000" pitchFamily="2" charset="2"/>
              <a:buChar char="Ø"/>
            </a:pPr>
            <a:r>
              <a:rPr lang="en-US" altLang="zh-TW" dirty="0">
                <a:ea typeface="微軟正黑體" panose="020B0604030504040204" pitchFamily="34" charset="-120"/>
              </a:rPr>
              <a:t>Precision = </a:t>
            </a:r>
            <a:r>
              <a:rPr lang="en-US" altLang="zh-TW" dirty="0">
                <a:solidFill>
                  <a:schemeClr val="accent1"/>
                </a:solidFill>
                <a:ea typeface="微軟正黑體" panose="020B0604030504040204" pitchFamily="34" charset="-120"/>
              </a:rPr>
              <a:t>38</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54</a:t>
            </a:r>
            <a:r>
              <a:rPr lang="en-US" altLang="zh-TW" dirty="0">
                <a:ea typeface="微軟正黑體" panose="020B0604030504040204" pitchFamily="34" charset="-120"/>
              </a:rPr>
              <a:t> = 70.3%</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ea typeface="微軟正黑體" panose="020B0604030504040204" pitchFamily="34" charset="-120"/>
              </a:rPr>
              <a:t>38</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50</a:t>
            </a:r>
            <a:r>
              <a:rPr lang="en-US" altLang="zh-TW" dirty="0">
                <a:ea typeface="微軟正黑體" panose="020B0604030504040204" pitchFamily="34" charset="-120"/>
              </a:rPr>
              <a:t> = 76%</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73.1</a:t>
            </a:r>
            <a:r>
              <a:rPr lang="en-US" altLang="zh-TW" dirty="0">
                <a:ea typeface="微軟正黑體" panose="020B0604030504040204" pitchFamily="34" charset="-120"/>
              </a:rPr>
              <a:t>%</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Versicolor</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41</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982055699"/>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endParaRPr lang="zh-TW" alt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150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36318403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zh-TW" altLang="en-US" u="sng" dirty="0">
                <a:ea typeface="微軟正黑體" panose="020B0604030504040204" pitchFamily="34" charset="-120"/>
              </a:rPr>
              <a:t>所有資料</a:t>
            </a:r>
            <a:endParaRPr lang="zh-TW" altLang="en-US" u="sng"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2</a:t>
            </a:r>
          </a:p>
          <a:p>
            <a:pPr>
              <a:buFont typeface="Wingdings" panose="05000000000000000000" pitchFamily="2" charset="2"/>
              <a:buChar char="Ø"/>
            </a:pPr>
            <a:r>
              <a:rPr lang="en-US" altLang="zh-TW" dirty="0">
                <a:ea typeface="微軟正黑體" panose="020B0604030504040204" pitchFamily="34" charset="-120"/>
              </a:rPr>
              <a:t>Precision = </a:t>
            </a:r>
            <a:r>
              <a:rPr lang="en-US" altLang="zh-TW" dirty="0">
                <a:solidFill>
                  <a:schemeClr val="accent1"/>
                </a:solidFill>
                <a:ea typeface="微軟正黑體" panose="020B0604030504040204" pitchFamily="34" charset="-120"/>
              </a:rPr>
              <a:t>34</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46</a:t>
            </a:r>
            <a:r>
              <a:rPr lang="en-US" altLang="zh-TW" dirty="0">
                <a:ea typeface="微軟正黑體" panose="020B0604030504040204" pitchFamily="34" charset="-120"/>
              </a:rPr>
              <a:t> = 73.9%</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ea typeface="微軟正黑體" panose="020B0604030504040204" pitchFamily="34" charset="-120"/>
              </a:rPr>
              <a:t>34</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50</a:t>
            </a:r>
            <a:r>
              <a:rPr lang="en-US" altLang="zh-TW" dirty="0">
                <a:ea typeface="微軟正黑體" panose="020B0604030504040204" pitchFamily="34" charset="-120"/>
              </a:rPr>
              <a:t> = 68%</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a:t>
            </a:r>
            <a:r>
              <a:rPr lang="en-US" altLang="zh-TW" dirty="0">
                <a:ea typeface="微軟正黑體" panose="020B0604030504040204" pitchFamily="34" charset="-120"/>
              </a:rPr>
              <a:t>70</a:t>
            </a:r>
            <a:r>
              <a:rPr lang="en-US" altLang="zh-TW" dirty="0">
                <a:latin typeface="微軟正黑體" panose="020B0604030504040204" pitchFamily="34" charset="-120"/>
                <a:ea typeface="微軟正黑體" panose="020B0604030504040204" pitchFamily="34" charset="-120"/>
              </a:rPr>
              <a:t>.8</a:t>
            </a:r>
            <a:r>
              <a:rPr lang="en-US" altLang="zh-TW" dirty="0">
                <a:ea typeface="微軟正黑體" panose="020B0604030504040204" pitchFamily="34" charset="-120"/>
              </a:rPr>
              <a:t>%</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Virginica</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42</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2125531497"/>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endParaRPr lang="zh-TW" alt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150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41805758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Conclusion </a:t>
            </a:r>
            <a:r>
              <a:rPr lang="zh-TW" altLang="en-US" dirty="0">
                <a:latin typeface="微軟正黑體" panose="020B0604030504040204" pitchFamily="34" charset="-120"/>
                <a:ea typeface="微軟正黑體" panose="020B0604030504040204" pitchFamily="34" charset="-120"/>
              </a:rPr>
              <a:t>結論</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4612511"/>
          </a:xfrm>
        </p:spPr>
        <p:txBody>
          <a:bodyPr>
            <a:normAutofit/>
          </a:bodyPr>
          <a:lstStyle/>
          <a:p>
            <a:r>
              <a:rPr lang="zh-TW" altLang="en-US" dirty="0"/>
              <a:t>隨意刪除資料欄位</a:t>
            </a:r>
            <a:endParaRPr lang="en-US" altLang="zh-TW" dirty="0"/>
          </a:p>
          <a:p>
            <a:pPr marL="0" indent="0">
              <a:buNone/>
            </a:pPr>
            <a:r>
              <a:rPr lang="zh-TW" altLang="en-US" dirty="0">
                <a:ea typeface="微軟正黑體" panose="020B0604030504040204" pitchFamily="34" charset="-120"/>
              </a:rPr>
              <a:t>→影響模型的準確度（僅使用</a:t>
            </a:r>
            <a:r>
              <a:rPr lang="en-US" altLang="zh-TW" dirty="0">
                <a:ea typeface="微軟正黑體" panose="020B0604030504040204" pitchFamily="34" charset="-120"/>
              </a:rPr>
              <a:t>Sepal</a:t>
            </a:r>
            <a:r>
              <a:rPr lang="zh-TW" altLang="en-US" dirty="0">
                <a:ea typeface="微軟正黑體" panose="020B0604030504040204" pitchFamily="34" charset="-120"/>
              </a:rPr>
              <a:t>，準確度些許下降）。</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簡單的問題</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ea typeface="微軟正黑體" panose="020B0604030504040204" pitchFamily="34" charset="-120"/>
              </a:rPr>
              <a:t>→ 使用複雜的模型，效果並沒有較好。</a:t>
            </a:r>
            <a:endParaRPr lang="en-US" altLang="zh-TW" dirty="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思考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參數應如何設定才會得到最高準確率？</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ea typeface="微軟正黑體" panose="020B0604030504040204" pitchFamily="34" charset="-120"/>
              </a:rPr>
              <a:t>（試圖利用 </a:t>
            </a:r>
            <a:r>
              <a:rPr lang="en-US" altLang="zh-TW" dirty="0">
                <a:ea typeface="微軟正黑體" panose="020B0604030504040204" pitchFamily="34" charset="-120"/>
              </a:rPr>
              <a:t>GridSearchCV</a:t>
            </a:r>
            <a:r>
              <a:rPr lang="zh-TW" altLang="en-US" dirty="0">
                <a:ea typeface="微軟正黑體" panose="020B0604030504040204" pitchFamily="34" charset="-120"/>
              </a:rPr>
              <a:t>貪婪演算法 或 迭代方式 尋找） </a:t>
            </a:r>
            <a:endParaRPr lang="en-US" altLang="zh-TW" dirty="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思考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應如何訓練模型才能最準確預測所有</a:t>
            </a:r>
            <a:r>
              <a:rPr lang="en-US" altLang="zh-TW" dirty="0">
                <a:latin typeface="微軟正黑體" panose="020B0604030504040204" pitchFamily="34" charset="-120"/>
                <a:ea typeface="微軟正黑體" panose="020B0604030504040204" pitchFamily="34" charset="-120"/>
              </a:rPr>
              <a:t>150</a:t>
            </a:r>
            <a:r>
              <a:rPr lang="zh-TW" altLang="en-US" dirty="0">
                <a:latin typeface="微軟正黑體" panose="020B0604030504040204" pitchFamily="34" charset="-120"/>
                <a:ea typeface="微軟正黑體" panose="020B0604030504040204" pitchFamily="34" charset="-120"/>
              </a:rPr>
              <a:t>筆資料？</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ea typeface="微軟正黑體" panose="020B0604030504040204" pitchFamily="34" charset="-120"/>
              </a:rPr>
              <a:t>（目前</a:t>
            </a:r>
            <a:r>
              <a:rPr lang="en-US" altLang="zh-TW" dirty="0">
                <a:ea typeface="微軟正黑體" panose="020B0604030504040204" pitchFamily="34" charset="-120"/>
              </a:rPr>
              <a:t>Testing</a:t>
            </a:r>
            <a:r>
              <a:rPr lang="zh-TW" altLang="en-US" dirty="0">
                <a:ea typeface="微軟正黑體" panose="020B0604030504040204" pitchFamily="34" charset="-120"/>
              </a:rPr>
              <a:t>的</a:t>
            </a:r>
            <a:r>
              <a:rPr lang="en-US" altLang="zh-TW" dirty="0">
                <a:ea typeface="微軟正黑體" panose="020B0604030504040204" pitchFamily="34" charset="-120"/>
              </a:rPr>
              <a:t>Accuracy</a:t>
            </a:r>
            <a:r>
              <a:rPr lang="zh-TW" altLang="en-US" dirty="0">
                <a:ea typeface="微軟正黑體" panose="020B0604030504040204" pitchFamily="34" charset="-120"/>
              </a:rPr>
              <a:t>為</a:t>
            </a:r>
            <a:r>
              <a:rPr lang="en-US" altLang="zh-TW" dirty="0">
                <a:ea typeface="微軟正黑體" panose="020B0604030504040204" pitchFamily="34" charset="-120"/>
              </a:rPr>
              <a:t>90%</a:t>
            </a:r>
            <a:r>
              <a:rPr lang="zh-TW" altLang="en-US" dirty="0">
                <a:ea typeface="微軟正黑體" panose="020B0604030504040204" pitchFamily="34" charset="-120"/>
              </a:rPr>
              <a:t>，但整體的</a:t>
            </a:r>
            <a:r>
              <a:rPr lang="en-US" altLang="zh-TW" dirty="0">
                <a:ea typeface="微軟正黑體" panose="020B0604030504040204" pitchFamily="34" charset="-120"/>
              </a:rPr>
              <a:t>Accuracy</a:t>
            </a:r>
            <a:r>
              <a:rPr lang="zh-TW" altLang="en-US" dirty="0">
                <a:ea typeface="微軟正黑體" panose="020B0604030504040204" pitchFamily="34" charset="-120"/>
              </a:rPr>
              <a:t>卻為</a:t>
            </a:r>
            <a:r>
              <a:rPr lang="en-US" altLang="zh-TW" dirty="0">
                <a:ea typeface="微軟正黑體" panose="020B0604030504040204" pitchFamily="34" charset="-120"/>
              </a:rPr>
              <a:t>81.34% </a:t>
            </a:r>
            <a:r>
              <a:rPr lang="zh-TW" altLang="en-US" dirty="0">
                <a:ea typeface="微軟正黑體" panose="020B0604030504040204" pitchFamily="34" charset="-120"/>
              </a:rPr>
              <a:t>） </a:t>
            </a:r>
            <a:endParaRPr lang="en-US" altLang="zh-TW"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BD5F0F35-3105-120E-3F75-05F8F37E0BE7}"/>
              </a:ext>
            </a:extLst>
          </p:cNvPr>
          <p:cNvSpPr>
            <a:spLocks noGrp="1"/>
          </p:cNvSpPr>
          <p:nvPr>
            <p:ph type="sldNum" sz="quarter" idx="12"/>
          </p:nvPr>
        </p:nvSpPr>
        <p:spPr/>
        <p:txBody>
          <a:bodyPr/>
          <a:lstStyle/>
          <a:p>
            <a:fld id="{B2DC25EE-239B-4C5F-AAD1-255A7D5F1EE2}" type="slidenum">
              <a:rPr lang="en-US" smtClean="0"/>
              <a:t>43</a:t>
            </a:fld>
            <a:endParaRPr lang="en-US" dirty="0"/>
          </a:p>
        </p:txBody>
      </p:sp>
    </p:spTree>
    <p:extLst>
      <p:ext uri="{BB962C8B-B14F-4D97-AF65-F5344CB8AC3E}">
        <p14:creationId xmlns:p14="http://schemas.microsoft.com/office/powerpoint/2010/main" val="924095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9DEBE5D-92D8-31C7-9ECB-BF4D5B17AA46}"/>
              </a:ext>
            </a:extLst>
          </p:cNvPr>
          <p:cNvSpPr>
            <a:spLocks noGrp="1"/>
          </p:cNvSpPr>
          <p:nvPr>
            <p:ph type="ctrTitle"/>
          </p:nvPr>
        </p:nvSpPr>
        <p:spPr/>
        <p:txBody>
          <a:bodyPr/>
          <a:lstStyle/>
          <a:p>
            <a:pPr algn="ctr"/>
            <a:r>
              <a:rPr lang="zh-TW" altLang="en-US" dirty="0">
                <a:latin typeface="微軟正黑體" panose="020B0604030504040204" pitchFamily="34" charset="-120"/>
                <a:ea typeface="微軟正黑體" panose="020B0604030504040204" pitchFamily="34" charset="-120"/>
              </a:rPr>
              <a:t>簡報完畢</a:t>
            </a:r>
          </a:p>
        </p:txBody>
      </p:sp>
      <p:sp>
        <p:nvSpPr>
          <p:cNvPr id="5" name="副標題 4">
            <a:extLst>
              <a:ext uri="{FF2B5EF4-FFF2-40B4-BE49-F238E27FC236}">
                <a16:creationId xmlns:a16="http://schemas.microsoft.com/office/drawing/2014/main" id="{6E57F888-E577-0A9C-C80E-B9D9007C469C}"/>
              </a:ext>
            </a:extLst>
          </p:cNvPr>
          <p:cNvSpPr>
            <a:spLocks noGrp="1"/>
          </p:cNvSpPr>
          <p:nvPr>
            <p:ph type="subTitle" idx="1"/>
          </p:nvPr>
        </p:nvSpPr>
        <p:spPr/>
        <p:txBody>
          <a:bodyPr/>
          <a:lstStyle/>
          <a:p>
            <a:pPr algn="ctr"/>
            <a:r>
              <a:rPr lang="zh-TW" altLang="en-US" dirty="0">
                <a:solidFill>
                  <a:schemeClr val="tx2">
                    <a:lumMod val="25000"/>
                    <a:lumOff val="75000"/>
                  </a:schemeClr>
                </a:solidFill>
                <a:ea typeface="微軟正黑體" panose="020B0604030504040204" pitchFamily="34" charset="-120"/>
              </a:rPr>
              <a:t>人若賺得全世界，卻賠上自己的魂生命，有什麼益處？</a:t>
            </a:r>
            <a:endParaRPr lang="en-US" altLang="zh-TW" dirty="0">
              <a:solidFill>
                <a:schemeClr val="tx2">
                  <a:lumMod val="25000"/>
                  <a:lumOff val="75000"/>
                </a:schemeClr>
              </a:solidFill>
              <a:latin typeface="微軟正黑體" panose="020B0604030504040204" pitchFamily="34" charset="-120"/>
              <a:ea typeface="微軟正黑體" panose="020B0604030504040204" pitchFamily="34" charset="-120"/>
            </a:endParaRPr>
          </a:p>
          <a:p>
            <a:pPr algn="ctr"/>
            <a:r>
              <a:rPr lang="zh-TW" altLang="en-US" dirty="0">
                <a:solidFill>
                  <a:schemeClr val="tx2">
                    <a:lumMod val="25000"/>
                    <a:lumOff val="75000"/>
                  </a:schemeClr>
                </a:solidFill>
                <a:ea typeface="微軟正黑體" panose="020B0604030504040204" pitchFamily="34" charset="-120"/>
              </a:rPr>
              <a:t>馬太福音 第十六章 </a:t>
            </a:r>
            <a:r>
              <a:rPr lang="en-US" altLang="zh-TW" dirty="0">
                <a:solidFill>
                  <a:schemeClr val="tx2">
                    <a:lumMod val="25000"/>
                    <a:lumOff val="75000"/>
                  </a:schemeClr>
                </a:solidFill>
                <a:ea typeface="微軟正黑體" panose="020B0604030504040204" pitchFamily="34" charset="-120"/>
              </a:rPr>
              <a:t>26</a:t>
            </a:r>
            <a:r>
              <a:rPr lang="zh-TW" altLang="en-US" dirty="0">
                <a:solidFill>
                  <a:schemeClr val="tx2">
                    <a:lumMod val="25000"/>
                    <a:lumOff val="75000"/>
                  </a:schemeClr>
                </a:solidFill>
                <a:ea typeface="微軟正黑體" panose="020B0604030504040204" pitchFamily="34" charset="-120"/>
              </a:rPr>
              <a:t>節</a:t>
            </a:r>
            <a:endParaRPr lang="zh-TW" altLang="en-US" dirty="0">
              <a:solidFill>
                <a:schemeClr val="tx2">
                  <a:lumMod val="25000"/>
                  <a:lumOff val="75000"/>
                </a:schemeClr>
              </a:solidFill>
              <a:latin typeface="微軟正黑體" panose="020B0604030504040204" pitchFamily="34" charset="-120"/>
              <a:ea typeface="微軟正黑體" panose="020B0604030504040204" pitchFamily="34" charset="-120"/>
            </a:endParaRPr>
          </a:p>
        </p:txBody>
      </p:sp>
      <p:pic>
        <p:nvPicPr>
          <p:cNvPr id="2" name="Picture 2" descr="414,054 Return Images, Stock Photos &amp; Vectors | Shutterstock">
            <a:hlinkClick r:id="rId2" action="ppaction://hlinksldjump"/>
            <a:extLst>
              <a:ext uri="{FF2B5EF4-FFF2-40B4-BE49-F238E27FC236}">
                <a16:creationId xmlns:a16="http://schemas.microsoft.com/office/drawing/2014/main" id="{2BD45EB2-55A3-D13A-B3AB-1200069699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9827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ea typeface="微軟正黑體" panose="020B0604030504040204" pitchFamily="34" charset="-120"/>
              </a:rPr>
              <a:t>Reference</a:t>
            </a:r>
            <a:r>
              <a:rPr lang="en-US" altLang="zh-TW" dirty="0">
                <a:latin typeface="微軟正黑體" panose="020B0604030504040204" pitchFamily="34" charset="-120"/>
                <a:ea typeface="微軟正黑體" panose="020B0604030504040204" pitchFamily="34" charset="-120"/>
              </a:rPr>
              <a:t> </a:t>
            </a:r>
            <a:r>
              <a:rPr lang="zh-TW" altLang="en-US" dirty="0">
                <a:ea typeface="微軟正黑體" panose="020B0604030504040204" pitchFamily="34" charset="-120"/>
              </a:rPr>
              <a:t>參考文獻</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4612511"/>
          </a:xfrm>
        </p:spPr>
        <p:txBody>
          <a:bodyPr>
            <a:normAutofit/>
          </a:bodyPr>
          <a:lstStyle/>
          <a:p>
            <a:r>
              <a:rPr lang="en-US" altLang="zh-TW" dirty="0">
                <a:latin typeface="微軟正黑體" panose="020B0604030504040204" pitchFamily="34" charset="-120"/>
                <a:ea typeface="微軟正黑體" panose="020B0604030504040204" pitchFamily="34" charset="-120"/>
              </a:rPr>
              <a:t>scikit-learn</a:t>
            </a:r>
            <a:r>
              <a:rPr lang="zh-TW" altLang="en-US" dirty="0">
                <a:latin typeface="微軟正黑體" panose="020B0604030504040204" pitchFamily="34" charset="-120"/>
                <a:ea typeface="微軟正黑體" panose="020B0604030504040204" pitchFamily="34" charset="-120"/>
              </a:rPr>
              <a:t>學習筆記（</a:t>
            </a:r>
            <a:r>
              <a:rPr lang="en-US" altLang="zh-TW" dirty="0">
                <a:latin typeface="微軟正黑體" panose="020B0604030504040204" pitchFamily="34" charset="-120"/>
                <a:ea typeface="微軟正黑體" panose="020B0604030504040204" pitchFamily="34" charset="-120"/>
              </a:rPr>
              <a:t>6</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神經網絡</a:t>
            </a: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hlinkClick r:id="rId3"/>
              </a:rPr>
              <a:t>https://zhuanlan.zhihu.com/p/46934912</a:t>
            </a:r>
            <a:r>
              <a:rPr lang="zh-TW" altLang="en-US" dirty="0">
                <a:ea typeface="微軟正黑體" panose="020B0604030504040204" pitchFamily="34" charset="-120"/>
              </a:rPr>
              <a:t> </a:t>
            </a:r>
            <a:endParaRPr lang="en-US" altLang="zh-TW" dirty="0">
              <a:ea typeface="微軟正黑體" panose="020B0604030504040204" pitchFamily="34" charset="-120"/>
            </a:endParaRPr>
          </a:p>
          <a:p>
            <a:r>
              <a:rPr lang="en-US" altLang="zh-TW" dirty="0" err="1">
                <a:latin typeface="微軟正黑體" panose="020B0604030504040204" pitchFamily="34" charset="-120"/>
                <a:ea typeface="微軟正黑體" panose="020B0604030504040204" pitchFamily="34" charset="-120"/>
              </a:rPr>
              <a:t>sklearn</a:t>
            </a:r>
            <a:r>
              <a:rPr lang="zh-TW" altLang="en-US" dirty="0">
                <a:latin typeface="微軟正黑體" panose="020B0604030504040204" pitchFamily="34" charset="-120"/>
                <a:ea typeface="微軟正黑體" panose="020B0604030504040204" pitchFamily="34" charset="-120"/>
              </a:rPr>
              <a:t>包</a:t>
            </a:r>
            <a:r>
              <a:rPr lang="en-US" altLang="zh-TW" dirty="0" err="1">
                <a:latin typeface="微軟正黑體" panose="020B0604030504040204" pitchFamily="34" charset="-120"/>
                <a:ea typeface="微軟正黑體" panose="020B0604030504040204" pitchFamily="34" charset="-120"/>
              </a:rPr>
              <a:t>MLPClassifier</a:t>
            </a:r>
            <a:r>
              <a:rPr lang="zh-TW" altLang="en-US" dirty="0">
                <a:latin typeface="微軟正黑體" panose="020B0604030504040204" pitchFamily="34" charset="-120"/>
                <a:ea typeface="微軟正黑體" panose="020B0604030504040204" pitchFamily="34" charset="-120"/>
              </a:rPr>
              <a:t>的使用詳解</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例子</a:t>
            </a: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hlinkClick r:id="rId4"/>
              </a:rPr>
              <a:t>https://blog.csdn.net/weixin_44491423/article/details/116711606</a:t>
            </a:r>
            <a:r>
              <a:rPr lang="zh-TW" altLang="en-US" dirty="0">
                <a:ea typeface="微軟正黑體" panose="020B0604030504040204" pitchFamily="34" charset="-120"/>
              </a:rPr>
              <a:t> </a:t>
            </a:r>
            <a:endParaRPr lang="en-US" altLang="zh-TW" dirty="0">
              <a:ea typeface="微軟正黑體" panose="020B0604030504040204" pitchFamily="34" charset="-120"/>
            </a:endParaRPr>
          </a:p>
          <a:p>
            <a:r>
              <a:rPr lang="en-US" altLang="zh-TW" dirty="0" err="1">
                <a:latin typeface="微軟正黑體" panose="020B0604030504040204" pitchFamily="34" charset="-120"/>
                <a:ea typeface="微軟正黑體" panose="020B0604030504040204" pitchFamily="34" charset="-120"/>
              </a:rPr>
              <a:t>sklearn.neural_network.MLPClassifier</a:t>
            </a: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hlinkClick r:id="rId5"/>
              </a:rPr>
              <a:t>https://scikit-learn.org/stable/modules/generated/sklearn.neural_network.MLPClassifier.html</a:t>
            </a:r>
            <a:r>
              <a:rPr lang="zh-TW" altLang="en-US" dirty="0">
                <a:latin typeface="微軟正黑體" panose="020B0604030504040204" pitchFamily="34" charset="-120"/>
                <a:ea typeface="微軟正黑體" panose="020B0604030504040204" pitchFamily="34" charset="-120"/>
              </a:rPr>
              <a:t> </a:t>
            </a:r>
            <a:endParaRPr lang="en-US" altLang="zh-TW"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BD5F0F35-3105-120E-3F75-05F8F37E0BE7}"/>
              </a:ext>
            </a:extLst>
          </p:cNvPr>
          <p:cNvSpPr>
            <a:spLocks noGrp="1"/>
          </p:cNvSpPr>
          <p:nvPr>
            <p:ph type="sldNum" sz="quarter" idx="12"/>
          </p:nvPr>
        </p:nvSpPr>
        <p:spPr/>
        <p:txBody>
          <a:bodyPr/>
          <a:lstStyle/>
          <a:p>
            <a:fld id="{B2DC25EE-239B-4C5F-AAD1-255A7D5F1EE2}" type="slidenum">
              <a:rPr lang="en-US" smtClean="0"/>
              <a:t>45</a:t>
            </a:fld>
            <a:endParaRPr lang="en-US" dirty="0"/>
          </a:p>
        </p:txBody>
      </p:sp>
    </p:spTree>
    <p:extLst>
      <p:ext uri="{BB962C8B-B14F-4D97-AF65-F5344CB8AC3E}">
        <p14:creationId xmlns:p14="http://schemas.microsoft.com/office/powerpoint/2010/main" val="2177169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5AB020-5590-7186-12B6-F961E64D0375}"/>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HeatMap</a:t>
            </a:r>
            <a:r>
              <a:rPr lang="zh-TW" altLang="en-US" dirty="0">
                <a:latin typeface="微軟正黑體" panose="020B0604030504040204" pitchFamily="34" charset="-120"/>
                <a:ea typeface="微軟正黑體" panose="020B0604030504040204" pitchFamily="34" charset="-120"/>
              </a:rPr>
              <a:t> </a:t>
            </a:r>
            <a:r>
              <a:rPr lang="zh-TW" altLang="en-US" dirty="0">
                <a:ea typeface="微軟正黑體" panose="020B0604030504040204" pitchFamily="34" charset="-120"/>
              </a:rPr>
              <a:t>觀察</a:t>
            </a:r>
            <a:r>
              <a:rPr lang="zh-TW" altLang="en-US" dirty="0">
                <a:latin typeface="微軟正黑體" panose="020B0604030504040204" pitchFamily="34" charset="-120"/>
                <a:ea typeface="微軟正黑體" panose="020B0604030504040204" pitchFamily="34" charset="-120"/>
              </a:rPr>
              <a:t>相關係數</a:t>
            </a:r>
          </a:p>
        </p:txBody>
      </p:sp>
      <p:pic>
        <p:nvPicPr>
          <p:cNvPr id="5" name="內容版面配置區 4" descr="一張含有 圖表 的圖片&#10;&#10;自動產生的描述">
            <a:extLst>
              <a:ext uri="{FF2B5EF4-FFF2-40B4-BE49-F238E27FC236}">
                <a16:creationId xmlns:a16="http://schemas.microsoft.com/office/drawing/2014/main" id="{5263AD00-3B20-4E70-B62F-90A3DC090F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147" y="2095406"/>
            <a:ext cx="5080028" cy="4689257"/>
          </a:xfrm>
          <a:ln w="3175">
            <a:solidFill>
              <a:schemeClr val="tx1"/>
            </a:solidFill>
          </a:ln>
        </p:spPr>
      </p:pic>
      <p:graphicFrame>
        <p:nvGraphicFramePr>
          <p:cNvPr id="10" name="表格 9">
            <a:extLst>
              <a:ext uri="{FF2B5EF4-FFF2-40B4-BE49-F238E27FC236}">
                <a16:creationId xmlns:a16="http://schemas.microsoft.com/office/drawing/2014/main" id="{2A2ECE11-A764-4A35-27B1-A5332A558988}"/>
              </a:ext>
            </a:extLst>
          </p:cNvPr>
          <p:cNvGraphicFramePr>
            <a:graphicFrameLocks noGrp="1"/>
          </p:cNvGraphicFramePr>
          <p:nvPr>
            <p:extLst>
              <p:ext uri="{D42A27DB-BD31-4B8C-83A1-F6EECF244321}">
                <p14:modId xmlns:p14="http://schemas.microsoft.com/office/powerpoint/2010/main" val="1399931642"/>
              </p:ext>
            </p:extLst>
          </p:nvPr>
        </p:nvGraphicFramePr>
        <p:xfrm>
          <a:off x="6095999" y="2163390"/>
          <a:ext cx="4840942" cy="3331974"/>
        </p:xfrm>
        <a:graphic>
          <a:graphicData uri="http://schemas.openxmlformats.org/drawingml/2006/table">
            <a:tbl>
              <a:tblPr>
                <a:tableStyleId>{5C22544A-7EE6-4342-B048-85BDC9FD1C3A}</a:tableStyleId>
              </a:tblPr>
              <a:tblGrid>
                <a:gridCol w="2420471">
                  <a:extLst>
                    <a:ext uri="{9D8B030D-6E8A-4147-A177-3AD203B41FA5}">
                      <a16:colId xmlns:a16="http://schemas.microsoft.com/office/drawing/2014/main" val="2106360162"/>
                    </a:ext>
                  </a:extLst>
                </a:gridCol>
                <a:gridCol w="2420471">
                  <a:extLst>
                    <a:ext uri="{9D8B030D-6E8A-4147-A177-3AD203B41FA5}">
                      <a16:colId xmlns:a16="http://schemas.microsoft.com/office/drawing/2014/main" val="2923302569"/>
                    </a:ext>
                  </a:extLst>
                </a:gridCol>
              </a:tblGrid>
              <a:tr h="555329">
                <a:tc>
                  <a:txBody>
                    <a:bodyPr/>
                    <a:lstStyle/>
                    <a:p>
                      <a:pPr algn="ctr" fontAlgn="ct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Pearson Correlation</a:t>
                      </a:r>
                      <a:endPar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1600" u="none" strike="noStrike" dirty="0">
                          <a:effectLst/>
                          <a:latin typeface="微軟正黑體" panose="020B0604030504040204" pitchFamily="34" charset="-120"/>
                          <a:ea typeface="微軟正黑體" panose="020B0604030504040204" pitchFamily="34" charset="-120"/>
                        </a:rPr>
                        <a:t>S</a:t>
                      </a:r>
                      <a:r>
                        <a:rPr lang="en-US" sz="1600" u="none" strike="noStrike" dirty="0">
                          <a:effectLst/>
                          <a:latin typeface="微軟正黑體" panose="020B0604030504040204" pitchFamily="34" charset="-120"/>
                          <a:ea typeface="微軟正黑體" panose="020B0604030504040204" pitchFamily="34" charset="-120"/>
                        </a:rPr>
                        <a:t>pecies</a:t>
                      </a:r>
                      <a:endParaRPr lang="en-US" sz="16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539029914"/>
                  </a:ext>
                </a:extLst>
              </a:tr>
              <a:tr h="555329">
                <a:tc>
                  <a:txBody>
                    <a:bodyPr/>
                    <a:lstStyle/>
                    <a:p>
                      <a:pPr algn="l" fontAlgn="ct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S</a:t>
                      </a:r>
                      <a:r>
                        <a:rPr lang="en-US" sz="1600" u="none" strike="noStrike" dirty="0">
                          <a:effectLst/>
                          <a:latin typeface="微軟正黑體" panose="020B0604030504040204" pitchFamily="34" charset="-120"/>
                          <a:ea typeface="微軟正黑體" panose="020B0604030504040204" pitchFamily="34" charset="-120"/>
                        </a:rPr>
                        <a:t>epal</a:t>
                      </a: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L</a:t>
                      </a:r>
                      <a:r>
                        <a:rPr lang="en-US" sz="1600" u="none" strike="noStrike" dirty="0">
                          <a:effectLst/>
                          <a:latin typeface="微軟正黑體" panose="020B0604030504040204" pitchFamily="34" charset="-120"/>
                          <a:ea typeface="微軟正黑體" panose="020B0604030504040204" pitchFamily="34" charset="-120"/>
                        </a:rPr>
                        <a:t>ength</a:t>
                      </a:r>
                      <a:r>
                        <a:rPr lang="zh-TW" altLang="en-US" sz="1600" u="none" strike="noStrike" dirty="0">
                          <a:effectLst/>
                          <a:latin typeface="微軟正黑體" panose="020B0604030504040204" pitchFamily="34" charset="-120"/>
                          <a:ea typeface="微軟正黑體" panose="020B0604030504040204" pitchFamily="34" charset="-120"/>
                        </a:rPr>
                        <a:t> 花萼長度</a:t>
                      </a:r>
                      <a:endParaRPr lang="en-US" sz="16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600" u="none" strike="noStrike" dirty="0">
                          <a:effectLst/>
                          <a:latin typeface="微軟正黑體" panose="020B0604030504040204" pitchFamily="34" charset="-120"/>
                          <a:ea typeface="微軟正黑體" panose="020B0604030504040204" pitchFamily="34" charset="-120"/>
                        </a:rPr>
                        <a:t>0.783</a:t>
                      </a:r>
                      <a:endPar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55640248"/>
                  </a:ext>
                </a:extLst>
              </a:tr>
              <a:tr h="555329">
                <a:tc>
                  <a:txBody>
                    <a:bodyPr/>
                    <a:lstStyle/>
                    <a:p>
                      <a:pPr algn="l" fontAlgn="ct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S</a:t>
                      </a:r>
                      <a:r>
                        <a:rPr lang="en-US" sz="1600" u="none" strike="noStrike" dirty="0">
                          <a:effectLst/>
                          <a:latin typeface="微軟正黑體" panose="020B0604030504040204" pitchFamily="34" charset="-120"/>
                          <a:ea typeface="微軟正黑體" panose="020B0604030504040204" pitchFamily="34" charset="-120"/>
                        </a:rPr>
                        <a:t>epal</a:t>
                      </a: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W</a:t>
                      </a:r>
                      <a:r>
                        <a:rPr lang="en-US" sz="1600" u="none" strike="noStrike" dirty="0">
                          <a:effectLst/>
                          <a:latin typeface="微軟正黑體" panose="020B0604030504040204" pitchFamily="34" charset="-120"/>
                          <a:ea typeface="微軟正黑體" panose="020B0604030504040204" pitchFamily="34" charset="-120"/>
                        </a:rPr>
                        <a:t>idth</a:t>
                      </a:r>
                      <a:r>
                        <a:rPr lang="zh-TW" altLang="en-US" sz="1600" u="none" strike="noStrike" dirty="0">
                          <a:effectLst/>
                          <a:latin typeface="微軟正黑體" panose="020B0604030504040204" pitchFamily="34" charset="-120"/>
                          <a:ea typeface="微軟正黑體" panose="020B0604030504040204" pitchFamily="34" charset="-120"/>
                        </a:rPr>
                        <a:t> 花萼寬度</a:t>
                      </a:r>
                      <a:endParaRPr lang="en-US" sz="16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600" u="none" strike="noStrike" dirty="0">
                          <a:effectLst/>
                          <a:latin typeface="微軟正黑體" panose="020B0604030504040204" pitchFamily="34" charset="-120"/>
                          <a:ea typeface="微軟正黑體" panose="020B0604030504040204" pitchFamily="34" charset="-120"/>
                        </a:rPr>
                        <a:t>-0.427</a:t>
                      </a:r>
                      <a:endPar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311267129"/>
                  </a:ext>
                </a:extLst>
              </a:tr>
              <a:tr h="555329">
                <a:tc>
                  <a:txBody>
                    <a:bodyPr/>
                    <a:lstStyle/>
                    <a:p>
                      <a:pPr algn="l" fontAlgn="ctr"/>
                      <a:r>
                        <a:rPr lang="zh-TW" altLang="en-US" sz="1600" u="none" strike="noStrike" dirty="0">
                          <a:effectLst/>
                          <a:latin typeface="微軟正黑體" panose="020B0604030504040204" pitchFamily="34" charset="-120"/>
                          <a:ea typeface="微軟正黑體" panose="020B0604030504040204" pitchFamily="34" charset="-120"/>
                        </a:rPr>
                        <a:t>  </a:t>
                      </a:r>
                      <a:r>
                        <a:rPr lang="en-US" sz="1600" u="none" strike="noStrike" dirty="0">
                          <a:effectLst/>
                          <a:latin typeface="微軟正黑體" panose="020B0604030504040204" pitchFamily="34" charset="-120"/>
                          <a:ea typeface="微軟正黑體" panose="020B0604030504040204" pitchFamily="34" charset="-120"/>
                        </a:rPr>
                        <a:t>Petal</a:t>
                      </a: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L</a:t>
                      </a:r>
                      <a:r>
                        <a:rPr lang="en-US" sz="1600" u="none" strike="noStrike" dirty="0">
                          <a:effectLst/>
                          <a:latin typeface="微軟正黑體" panose="020B0604030504040204" pitchFamily="34" charset="-120"/>
                          <a:ea typeface="微軟正黑體" panose="020B0604030504040204" pitchFamily="34" charset="-120"/>
                        </a:rPr>
                        <a:t>ength</a:t>
                      </a:r>
                      <a:r>
                        <a:rPr lang="zh-TW" altLang="en-US" sz="1600" u="none" strike="noStrike" dirty="0">
                          <a:effectLst/>
                          <a:latin typeface="微軟正黑體" panose="020B0604030504040204" pitchFamily="34" charset="-120"/>
                          <a:ea typeface="微軟正黑體" panose="020B0604030504040204" pitchFamily="34" charset="-120"/>
                        </a:rPr>
                        <a:t> 花瓣長度</a:t>
                      </a:r>
                      <a:endParaRPr lang="en-US" sz="16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600" u="none" strike="noStrike" dirty="0">
                          <a:effectLst/>
                          <a:latin typeface="微軟正黑體" panose="020B0604030504040204" pitchFamily="34" charset="-120"/>
                          <a:ea typeface="微軟正黑體" panose="020B0604030504040204" pitchFamily="34" charset="-120"/>
                        </a:rPr>
                        <a:t>0.949</a:t>
                      </a:r>
                      <a:endPar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023753372"/>
                  </a:ext>
                </a:extLst>
              </a:tr>
              <a:tr h="555329">
                <a:tc>
                  <a:txBody>
                    <a:bodyPr/>
                    <a:lstStyle/>
                    <a:p>
                      <a:pPr algn="l" fontAlgn="ct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P</a:t>
                      </a:r>
                      <a:r>
                        <a:rPr lang="en-US" sz="1600" u="none" strike="noStrike" dirty="0">
                          <a:effectLst/>
                          <a:latin typeface="微軟正黑體" panose="020B0604030504040204" pitchFamily="34" charset="-120"/>
                          <a:ea typeface="微軟正黑體" panose="020B0604030504040204" pitchFamily="34" charset="-120"/>
                        </a:rPr>
                        <a:t>etal</a:t>
                      </a: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W</a:t>
                      </a:r>
                      <a:r>
                        <a:rPr lang="en-US" sz="1600" u="none" strike="noStrike" dirty="0">
                          <a:effectLst/>
                          <a:latin typeface="微軟正黑體" panose="020B0604030504040204" pitchFamily="34" charset="-120"/>
                          <a:ea typeface="微軟正黑體" panose="020B0604030504040204" pitchFamily="34" charset="-120"/>
                        </a:rPr>
                        <a:t>idth</a:t>
                      </a:r>
                      <a:r>
                        <a:rPr lang="zh-TW" altLang="en-US" sz="1600" u="none" strike="noStrike" dirty="0">
                          <a:effectLst/>
                          <a:latin typeface="微軟正黑體" panose="020B0604030504040204" pitchFamily="34" charset="-120"/>
                          <a:ea typeface="微軟正黑體" panose="020B0604030504040204" pitchFamily="34" charset="-120"/>
                        </a:rPr>
                        <a:t> 花瓣寬度</a:t>
                      </a:r>
                      <a:endParaRPr lang="en-US" sz="16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600" u="none" strike="noStrike" dirty="0">
                          <a:effectLst/>
                          <a:latin typeface="微軟正黑體" panose="020B0604030504040204" pitchFamily="34" charset="-120"/>
                          <a:ea typeface="微軟正黑體" panose="020B0604030504040204" pitchFamily="34" charset="-120"/>
                        </a:rPr>
                        <a:t>0.957</a:t>
                      </a:r>
                      <a:endPar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4042905536"/>
                  </a:ext>
                </a:extLst>
              </a:tr>
              <a:tr h="555329">
                <a:tc>
                  <a:txBody>
                    <a:bodyPr/>
                    <a:lstStyle/>
                    <a:p>
                      <a:pPr algn="l" fontAlgn="ct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Species</a:t>
                      </a:r>
                      <a:r>
                        <a:rPr lang="zh-TW" altLang="en-US" sz="1600" u="none" strike="noStrike" dirty="0">
                          <a:effectLst/>
                          <a:latin typeface="微軟正黑體" panose="020B0604030504040204" pitchFamily="34" charset="-120"/>
                          <a:ea typeface="微軟正黑體" panose="020B0604030504040204" pitchFamily="34" charset="-120"/>
                        </a:rPr>
                        <a:t> 花卉品種 </a:t>
                      </a:r>
                      <a:endParaRPr lang="en-US" altLang="zh-TW" sz="16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600" u="none" strike="noStrike" dirty="0">
                          <a:effectLst/>
                          <a:latin typeface="微軟正黑體" panose="020B0604030504040204" pitchFamily="34" charset="-120"/>
                          <a:ea typeface="微軟正黑體" panose="020B0604030504040204" pitchFamily="34" charset="-120"/>
                        </a:rPr>
                        <a:t>1.000</a:t>
                      </a:r>
                      <a:endPar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916137202"/>
                  </a:ext>
                </a:extLst>
              </a:tr>
            </a:tbl>
          </a:graphicData>
        </a:graphic>
      </p:graphicFrame>
      <p:sp>
        <p:nvSpPr>
          <p:cNvPr id="11" name="橢圓 10">
            <a:extLst>
              <a:ext uri="{FF2B5EF4-FFF2-40B4-BE49-F238E27FC236}">
                <a16:creationId xmlns:a16="http://schemas.microsoft.com/office/drawing/2014/main" id="{5DD9FA67-CAED-F8F0-7822-5D8CAE29C084}"/>
              </a:ext>
            </a:extLst>
          </p:cNvPr>
          <p:cNvSpPr/>
          <p:nvPr/>
        </p:nvSpPr>
        <p:spPr>
          <a:xfrm>
            <a:off x="5744308" y="3302923"/>
            <a:ext cx="5617373" cy="481590"/>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12" name="橢圓 11">
            <a:extLst>
              <a:ext uri="{FF2B5EF4-FFF2-40B4-BE49-F238E27FC236}">
                <a16:creationId xmlns:a16="http://schemas.microsoft.com/office/drawing/2014/main" id="{523730F5-1BB7-910B-5A63-A76052AEBDE0}"/>
              </a:ext>
            </a:extLst>
          </p:cNvPr>
          <p:cNvSpPr/>
          <p:nvPr/>
        </p:nvSpPr>
        <p:spPr>
          <a:xfrm>
            <a:off x="5875283" y="2696336"/>
            <a:ext cx="5486400" cy="617947"/>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13" name="內容版面配置區 2">
            <a:extLst>
              <a:ext uri="{FF2B5EF4-FFF2-40B4-BE49-F238E27FC236}">
                <a16:creationId xmlns:a16="http://schemas.microsoft.com/office/drawing/2014/main" id="{06F9C9FD-077F-1E9C-EC62-46709CC02FCB}"/>
              </a:ext>
            </a:extLst>
          </p:cNvPr>
          <p:cNvSpPr txBox="1">
            <a:spLocks/>
          </p:cNvSpPr>
          <p:nvPr/>
        </p:nvSpPr>
        <p:spPr>
          <a:xfrm>
            <a:off x="6095999" y="5654111"/>
            <a:ext cx="4840942" cy="99267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latin typeface="微軟正黑體" panose="020B0604030504040204" pitchFamily="34" charset="-120"/>
                <a:ea typeface="微軟正黑體" panose="020B0604030504040204" pitchFamily="34" charset="-120"/>
              </a:rPr>
              <a:t>選擇</a:t>
            </a:r>
            <a:r>
              <a:rPr lang="en-US" altLang="zh-TW" dirty="0">
                <a:latin typeface="微軟正黑體" panose="020B0604030504040204" pitchFamily="34" charset="-120"/>
                <a:ea typeface="微軟正黑體" panose="020B0604030504040204" pitchFamily="34" charset="-120"/>
              </a:rPr>
              <a:t>Sepal Length &amp;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Sepal Width</a:t>
            </a:r>
          </a:p>
        </p:txBody>
      </p:sp>
      <p:sp>
        <p:nvSpPr>
          <p:cNvPr id="3" name="投影片編號版面配置區 2">
            <a:extLst>
              <a:ext uri="{FF2B5EF4-FFF2-40B4-BE49-F238E27FC236}">
                <a16:creationId xmlns:a16="http://schemas.microsoft.com/office/drawing/2014/main" id="{000B619C-492F-8D15-FB1C-4FFF90938201}"/>
              </a:ext>
            </a:extLst>
          </p:cNvPr>
          <p:cNvSpPr>
            <a:spLocks noGrp="1"/>
          </p:cNvSpPr>
          <p:nvPr>
            <p:ph type="sldNum" sz="quarter" idx="12"/>
          </p:nvPr>
        </p:nvSpPr>
        <p:spPr/>
        <p:txBody>
          <a:bodyPr/>
          <a:lstStyle/>
          <a:p>
            <a:fld id="{B2DC25EE-239B-4C5F-AAD1-255A7D5F1EE2}" type="slidenum">
              <a:rPr lang="en-US" smtClean="0"/>
              <a:t>5</a:t>
            </a:fld>
            <a:endParaRPr lang="en-US" dirty="0"/>
          </a:p>
        </p:txBody>
      </p:sp>
    </p:spTree>
    <p:extLst>
      <p:ext uri="{BB962C8B-B14F-4D97-AF65-F5344CB8AC3E}">
        <p14:creationId xmlns:p14="http://schemas.microsoft.com/office/powerpoint/2010/main" val="251902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2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useBgFill="1">
        <p:nvSpPr>
          <p:cNvPr id="50" name="Freeform: Shape 3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51" name="Freeform: Shape 3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標題 1">
            <a:extLst>
              <a:ext uri="{FF2B5EF4-FFF2-40B4-BE49-F238E27FC236}">
                <a16:creationId xmlns:a16="http://schemas.microsoft.com/office/drawing/2014/main" id="{929908E4-DA97-59BE-08DD-55217CF441F9}"/>
              </a:ext>
            </a:extLst>
          </p:cNvPr>
          <p:cNvSpPr>
            <a:spLocks noGrp="1"/>
          </p:cNvSpPr>
          <p:nvPr>
            <p:ph type="title"/>
          </p:nvPr>
        </p:nvSpPr>
        <p:spPr>
          <a:xfrm>
            <a:off x="371094" y="932688"/>
            <a:ext cx="3438144" cy="1467612"/>
          </a:xfrm>
        </p:spPr>
        <p:txBody>
          <a:bodyPr vert="horz" lIns="91440" tIns="45720" rIns="91440" bIns="45720" rtlCol="0" anchor="ctr">
            <a:normAutofit/>
          </a:bodyPr>
          <a:lstStyle/>
          <a:p>
            <a:r>
              <a:rPr lang="en-US" altLang="zh-TW" dirty="0">
                <a:ea typeface="微軟正黑體" panose="020B0604030504040204" pitchFamily="34" charset="-120"/>
              </a:rPr>
              <a:t>Scatter Plot </a:t>
            </a:r>
            <a:r>
              <a:rPr lang="zh-TW" altLang="en-US" dirty="0">
                <a:ea typeface="微軟正黑體" panose="020B0604030504040204" pitchFamily="34" charset="-120"/>
              </a:rPr>
              <a:t>散佈圖</a:t>
            </a:r>
          </a:p>
        </p:txBody>
      </p:sp>
      <p:sp>
        <p:nvSpPr>
          <p:cNvPr id="35" name="Rectangle 3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7" name="Rectangle 3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5" name="內容版面配置區 2">
            <a:extLst>
              <a:ext uri="{FF2B5EF4-FFF2-40B4-BE49-F238E27FC236}">
                <a16:creationId xmlns:a16="http://schemas.microsoft.com/office/drawing/2014/main" id="{6E3481E5-01F5-D0FE-B25F-D8A9B2CD7455}"/>
              </a:ext>
            </a:extLst>
          </p:cNvPr>
          <p:cNvSpPr txBox="1">
            <a:spLocks/>
          </p:cNvSpPr>
          <p:nvPr/>
        </p:nvSpPr>
        <p:spPr>
          <a:xfrm>
            <a:off x="304479" y="2718054"/>
            <a:ext cx="4455673"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960"/>
              </a:spcBef>
            </a:pPr>
            <a:r>
              <a:rPr lang="zh-TW" altLang="en-US" dirty="0">
                <a:latin typeface="微軟正黑體" panose="020B0604030504040204" pitchFamily="34" charset="-120"/>
                <a:ea typeface="微軟正黑體" panose="020B0604030504040204" pitchFamily="34" charset="-120"/>
              </a:rPr>
              <a:t>選擇</a:t>
            </a:r>
            <a:endParaRPr lang="en-US" altLang="zh-TW" dirty="0">
              <a:latin typeface="微軟正黑體" panose="020B0604030504040204" pitchFamily="34" charset="-120"/>
              <a:ea typeface="微軟正黑體" panose="020B0604030504040204" pitchFamily="34" charset="-120"/>
            </a:endParaRPr>
          </a:p>
          <a:p>
            <a:pPr>
              <a:spcBef>
                <a:spcPts val="960"/>
              </a:spcBef>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 Sepal Length </a:t>
            </a:r>
          </a:p>
          <a:p>
            <a:pPr>
              <a:spcBef>
                <a:spcPts val="960"/>
              </a:spcBef>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 Sepal Width</a:t>
            </a:r>
          </a:p>
        </p:txBody>
      </p:sp>
      <p:pic>
        <p:nvPicPr>
          <p:cNvPr id="14" name="內容版面配置區 13" descr="一張含有 螢幕擷取畫面, 文字, 圖表, 繪圖 的圖片&#10;&#10;自動產生的描述">
            <a:extLst>
              <a:ext uri="{FF2B5EF4-FFF2-40B4-BE49-F238E27FC236}">
                <a16:creationId xmlns:a16="http://schemas.microsoft.com/office/drawing/2014/main" id="{795EC541-0BB3-1F5A-F2F2-7DC83F5732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4633" y="841248"/>
            <a:ext cx="6595109" cy="5276088"/>
          </a:xfrm>
          <a:prstGeom prst="rect">
            <a:avLst/>
          </a:prstGeom>
        </p:spPr>
      </p:pic>
    </p:spTree>
    <p:extLst>
      <p:ext uri="{BB962C8B-B14F-4D97-AF65-F5344CB8AC3E}">
        <p14:creationId xmlns:p14="http://schemas.microsoft.com/office/powerpoint/2010/main" val="2164449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切分資料</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0" indent="0">
              <a:buNone/>
            </a:pPr>
            <a:r>
              <a:rPr lang="en-US" altLang="zh-TW" sz="3000" dirty="0">
                <a:latin typeface="微軟正黑體" panose="020B0604030504040204" pitchFamily="34" charset="-120"/>
                <a:ea typeface="微軟正黑體" panose="020B0604030504040204" pitchFamily="34" charset="-120"/>
              </a:rPr>
              <a:t>Train-Test-Split</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85392346-BCED-5E38-73FC-A7D666F6AD26}"/>
              </a:ext>
            </a:extLst>
          </p:cNvPr>
          <p:cNvSpPr>
            <a:spLocks noGrp="1"/>
          </p:cNvSpPr>
          <p:nvPr>
            <p:ph type="sldNum" sz="quarter" idx="12"/>
          </p:nvPr>
        </p:nvSpPr>
        <p:spPr/>
        <p:txBody>
          <a:bodyPr/>
          <a:lstStyle/>
          <a:p>
            <a:fld id="{B2DC25EE-239B-4C5F-AAD1-255A7D5F1EE2}" type="slidenum">
              <a:rPr lang="en-US" smtClean="0"/>
              <a:t>7</a:t>
            </a:fld>
            <a:endParaRPr lang="en-US" dirty="0"/>
          </a:p>
        </p:txBody>
      </p:sp>
      <p:sp>
        <p:nvSpPr>
          <p:cNvPr id="5" name="頁尾版面配置區 4">
            <a:extLst>
              <a:ext uri="{FF2B5EF4-FFF2-40B4-BE49-F238E27FC236}">
                <a16:creationId xmlns:a16="http://schemas.microsoft.com/office/drawing/2014/main" id="{5CB3E1B3-4CF8-76EB-D25E-902712B48B0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2" action="ppaction://hlinksldjump"/>
            <a:extLst>
              <a:ext uri="{FF2B5EF4-FFF2-40B4-BE49-F238E27FC236}">
                <a16:creationId xmlns:a16="http://schemas.microsoft.com/office/drawing/2014/main" id="{18956EE0-4761-2646-94C4-4D852CE6B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20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內容版面配置區 7" descr="Train/Test Split and Cross Validation - A Python Tutorial - AlgoTrading101  Blog">
            <a:extLst>
              <a:ext uri="{FF2B5EF4-FFF2-40B4-BE49-F238E27FC236}">
                <a16:creationId xmlns:a16="http://schemas.microsoft.com/office/drawing/2014/main" id="{545FB308-B3C3-4A10-9A69-49AADF9C4547}"/>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538" b="44947"/>
          <a:stretch/>
        </p:blipFill>
        <p:spPr bwMode="auto">
          <a:xfrm>
            <a:off x="547701" y="2547900"/>
            <a:ext cx="11223275" cy="3360924"/>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11" name="內容版面配置區 2">
            <a:extLst>
              <a:ext uri="{FF2B5EF4-FFF2-40B4-BE49-F238E27FC236}">
                <a16:creationId xmlns:a16="http://schemas.microsoft.com/office/drawing/2014/main" id="{F9376B7E-0B16-A96A-53D3-EBDE9BD75AE0}"/>
              </a:ext>
            </a:extLst>
          </p:cNvPr>
          <p:cNvSpPr txBox="1">
            <a:spLocks/>
          </p:cNvSpPr>
          <p:nvPr/>
        </p:nvSpPr>
        <p:spPr>
          <a:xfrm>
            <a:off x="4483677" y="4896360"/>
            <a:ext cx="1065786" cy="57309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3200" dirty="0">
                <a:latin typeface="微軟正黑體" panose="020B0604030504040204" pitchFamily="34" charset="-120"/>
                <a:ea typeface="微軟正黑體" panose="020B0604030504040204" pitchFamily="34" charset="-120"/>
              </a:rPr>
              <a:t>80%</a:t>
            </a:r>
            <a:endParaRPr lang="en-US" altLang="zh-TW" sz="3000" dirty="0">
              <a:latin typeface="微軟正黑體" panose="020B0604030504040204" pitchFamily="34" charset="-120"/>
              <a:ea typeface="微軟正黑體" panose="020B0604030504040204" pitchFamily="34" charset="-120"/>
            </a:endParaRPr>
          </a:p>
        </p:txBody>
      </p:sp>
      <p:sp>
        <p:nvSpPr>
          <p:cNvPr id="14" name="內容版面配置區 2">
            <a:extLst>
              <a:ext uri="{FF2B5EF4-FFF2-40B4-BE49-F238E27FC236}">
                <a16:creationId xmlns:a16="http://schemas.microsoft.com/office/drawing/2014/main" id="{5BEC9734-CC0A-33F0-FF06-2EB71681045D}"/>
              </a:ext>
            </a:extLst>
          </p:cNvPr>
          <p:cNvSpPr txBox="1">
            <a:spLocks/>
          </p:cNvSpPr>
          <p:nvPr/>
        </p:nvSpPr>
        <p:spPr>
          <a:xfrm>
            <a:off x="8902261" y="5879295"/>
            <a:ext cx="2868715" cy="47705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800" dirty="0">
                <a:latin typeface="微軟正黑體" panose="020B0604030504040204" pitchFamily="34" charset="-120"/>
                <a:ea typeface="微軟正黑體" panose="020B0604030504040204" pitchFamily="34" charset="-120"/>
              </a:rPr>
              <a:t>Test_Size</a:t>
            </a:r>
            <a:r>
              <a:rPr lang="zh-TW" altLang="en-US" sz="2800" dirty="0">
                <a:latin typeface="微軟正黑體" panose="020B0604030504040204" pitchFamily="34" charset="-120"/>
                <a:ea typeface="微軟正黑體" panose="020B0604030504040204" pitchFamily="34" charset="-120"/>
              </a:rPr>
              <a:t>：</a:t>
            </a:r>
            <a:r>
              <a:rPr lang="en-US" altLang="zh-TW" sz="2800" dirty="0">
                <a:latin typeface="微軟正黑體" panose="020B0604030504040204" pitchFamily="34" charset="-120"/>
                <a:ea typeface="微軟正黑體" panose="020B0604030504040204" pitchFamily="34" charset="-120"/>
              </a:rPr>
              <a:t>30</a:t>
            </a:r>
            <a:r>
              <a:rPr lang="zh-TW" altLang="en-US" sz="2800" dirty="0">
                <a:latin typeface="微軟正黑體" panose="020B0604030504040204" pitchFamily="34" charset="-120"/>
                <a:ea typeface="微軟正黑體" panose="020B0604030504040204" pitchFamily="34" charset="-120"/>
              </a:rPr>
              <a:t>筆</a:t>
            </a:r>
            <a:endParaRPr lang="en-US" altLang="zh-TW" sz="2800" dirty="0">
              <a:latin typeface="微軟正黑體" panose="020B0604030504040204" pitchFamily="34" charset="-120"/>
              <a:ea typeface="微軟正黑體" panose="020B0604030504040204" pitchFamily="34" charset="-120"/>
            </a:endParaRPr>
          </a:p>
        </p:txBody>
      </p:sp>
      <p:sp>
        <p:nvSpPr>
          <p:cNvPr id="16" name="文字方塊 15">
            <a:extLst>
              <a:ext uri="{FF2B5EF4-FFF2-40B4-BE49-F238E27FC236}">
                <a16:creationId xmlns:a16="http://schemas.microsoft.com/office/drawing/2014/main" id="{6F1C29B7-8EFF-B9CB-4645-789D788CA291}"/>
              </a:ext>
            </a:extLst>
          </p:cNvPr>
          <p:cNvSpPr txBox="1"/>
          <p:nvPr/>
        </p:nvSpPr>
        <p:spPr>
          <a:xfrm>
            <a:off x="547702" y="5879295"/>
            <a:ext cx="3364542" cy="523220"/>
          </a:xfrm>
          <a:prstGeom prst="rect">
            <a:avLst/>
          </a:prstGeom>
          <a:noFill/>
        </p:spPr>
        <p:txBody>
          <a:bodyPr wrap="square">
            <a:spAutoFit/>
          </a:bodyPr>
          <a:lstStyle/>
          <a:p>
            <a:pPr marL="0" indent="0">
              <a:buNone/>
            </a:pPr>
            <a:r>
              <a:rPr lang="en-US" altLang="zh-TW" sz="2800" dirty="0">
                <a:latin typeface="微軟正黑體" panose="020B0604030504040204" pitchFamily="34" charset="-120"/>
                <a:ea typeface="微軟正黑體" panose="020B0604030504040204" pitchFamily="34" charset="-120"/>
              </a:rPr>
              <a:t>Train_Size</a:t>
            </a:r>
            <a:r>
              <a:rPr lang="zh-TW" altLang="en-US" sz="2800" dirty="0">
                <a:latin typeface="微軟正黑體" panose="020B0604030504040204" pitchFamily="34" charset="-120"/>
                <a:ea typeface="微軟正黑體" panose="020B0604030504040204" pitchFamily="34" charset="-120"/>
              </a:rPr>
              <a:t>：</a:t>
            </a:r>
            <a:r>
              <a:rPr lang="en-US" altLang="zh-TW" sz="2800" dirty="0">
                <a:latin typeface="微軟正黑體" panose="020B0604030504040204" pitchFamily="34" charset="-120"/>
                <a:ea typeface="微軟正黑體" panose="020B0604030504040204" pitchFamily="34" charset="-120"/>
              </a:rPr>
              <a:t>120</a:t>
            </a:r>
            <a:r>
              <a:rPr lang="zh-TW" altLang="en-US" sz="2800" dirty="0">
                <a:latin typeface="微軟正黑體" panose="020B0604030504040204" pitchFamily="34" charset="-120"/>
                <a:ea typeface="微軟正黑體" panose="020B0604030504040204" pitchFamily="34" charset="-120"/>
              </a:rPr>
              <a:t>筆</a:t>
            </a:r>
            <a:endParaRPr lang="en-US" altLang="zh-TW" sz="2800" dirty="0">
              <a:latin typeface="微軟正黑體" panose="020B0604030504040204" pitchFamily="34" charset="-120"/>
              <a:ea typeface="微軟正黑體" panose="020B0604030504040204" pitchFamily="34" charset="-120"/>
            </a:endParaRPr>
          </a:p>
        </p:txBody>
      </p:sp>
      <p:sp>
        <p:nvSpPr>
          <p:cNvPr id="6" name="矩形 5">
            <a:extLst>
              <a:ext uri="{FF2B5EF4-FFF2-40B4-BE49-F238E27FC236}">
                <a16:creationId xmlns:a16="http://schemas.microsoft.com/office/drawing/2014/main" id="{6F816001-9252-68C4-8772-8361957091B5}"/>
              </a:ext>
            </a:extLst>
          </p:cNvPr>
          <p:cNvSpPr/>
          <p:nvPr/>
        </p:nvSpPr>
        <p:spPr>
          <a:xfrm>
            <a:off x="8902261" y="4728589"/>
            <a:ext cx="2680138" cy="90388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Bef>
                <a:spcPts val="1000"/>
              </a:spcBef>
            </a:pPr>
            <a:r>
              <a:rPr lang="en-US" altLang="zh-TW" sz="3200" dirty="0">
                <a:solidFill>
                  <a:schemeClr val="tx1"/>
                </a:solidFill>
                <a:latin typeface="微軟正黑體" panose="020B0604030504040204" pitchFamily="34" charset="-120"/>
                <a:ea typeface="微軟正黑體" panose="020B0604030504040204" pitchFamily="34" charset="-120"/>
              </a:rPr>
              <a:t>20%</a:t>
            </a:r>
            <a:endParaRPr lang="zh-TW" altLang="en-US" sz="32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95151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lstStyle/>
          <a:p>
            <a:pPr marL="0" indent="0">
              <a:buNone/>
            </a:pPr>
            <a:r>
              <a:rPr lang="en-US" altLang="zh-TW" dirty="0">
                <a:latin typeface="微軟正黑體" panose="020B0604030504040204" pitchFamily="34" charset="-120"/>
                <a:ea typeface="微軟正黑體" panose="020B0604030504040204" pitchFamily="34" charset="-120"/>
              </a:rPr>
              <a:t>Parameters</a:t>
            </a:r>
          </a:p>
          <a:p>
            <a:r>
              <a:rPr lang="en-US" altLang="zh-TW" dirty="0">
                <a:latin typeface="微軟正黑體" panose="020B0604030504040204" pitchFamily="34" charset="-120"/>
                <a:ea typeface="微軟正黑體" panose="020B0604030504040204" pitchFamily="34" charset="-120"/>
              </a:rPr>
              <a:t>Train_Size</a:t>
            </a:r>
            <a:r>
              <a:rPr lang="zh-TW" altLang="en-US" dirty="0">
                <a:latin typeface="微軟正黑體" panose="020B0604030504040204" pitchFamily="34" charset="-120"/>
                <a:ea typeface="微軟正黑體" panose="020B0604030504040204" pitchFamily="34" charset="-120"/>
              </a:rPr>
              <a:t>：</a:t>
            </a:r>
            <a:r>
              <a:rPr lang="en-US" altLang="zh-TW" dirty="0">
                <a:ea typeface="微軟正黑體" panose="020B0604030504040204" pitchFamily="34" charset="-120"/>
              </a:rPr>
              <a:t>80%</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Test_Size</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20%</a:t>
            </a:r>
          </a:p>
          <a:p>
            <a:r>
              <a:rPr lang="en-US" altLang="zh-TW" dirty="0">
                <a:latin typeface="微軟正黑體" panose="020B0604030504040204" pitchFamily="34" charset="-120"/>
                <a:ea typeface="微軟正黑體" panose="020B0604030504040204" pitchFamily="34" charset="-120"/>
              </a:rPr>
              <a:t>shuffle</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True</a:t>
            </a:r>
          </a:p>
          <a:p>
            <a:r>
              <a:rPr lang="en-US" altLang="zh-TW" dirty="0">
                <a:latin typeface="微軟正黑體" panose="020B0604030504040204" pitchFamily="34" charset="-120"/>
                <a:ea typeface="微軟正黑體" panose="020B0604030504040204" pitchFamily="34" charset="-120"/>
              </a:rPr>
              <a:t>stratify</a:t>
            </a:r>
            <a:r>
              <a:rPr lang="zh-TW" altLang="en-US" dirty="0">
                <a:latin typeface="微軟正黑體" panose="020B0604030504040204" pitchFamily="34" charset="-120"/>
                <a:ea typeface="微軟正黑體" panose="020B0604030504040204" pitchFamily="34" charset="-120"/>
              </a:rPr>
              <a:t>：抽樣</a:t>
            </a:r>
            <a:r>
              <a:rPr lang="zh-TW" altLang="en-US" dirty="0">
                <a:ea typeface="微軟正黑體" panose="020B0604030504040204" pitchFamily="34" charset="-120"/>
              </a:rPr>
              <a:t>比例</a:t>
            </a:r>
            <a:r>
              <a:rPr lang="zh-TW" altLang="en-US" dirty="0">
                <a:latin typeface="微軟正黑體" panose="020B0604030504040204" pitchFamily="34" charset="-120"/>
                <a:ea typeface="微軟正黑體" panose="020B0604030504040204" pitchFamily="34" charset="-120"/>
              </a:rPr>
              <a:t>依照原始</a:t>
            </a:r>
            <a:r>
              <a:rPr lang="en-US" altLang="zh-TW" dirty="0">
                <a:latin typeface="微軟正黑體" panose="020B0604030504040204" pitchFamily="34" charset="-120"/>
                <a:ea typeface="微軟正黑體" panose="020B0604030504040204" pitchFamily="34" charset="-120"/>
              </a:rPr>
              <a:t>'species'</a:t>
            </a:r>
            <a:r>
              <a:rPr lang="zh-TW" altLang="en-US" dirty="0">
                <a:latin typeface="微軟正黑體" panose="020B0604030504040204" pitchFamily="34" charset="-120"/>
                <a:ea typeface="微軟正黑體" panose="020B0604030504040204" pitchFamily="34" charset="-120"/>
              </a:rPr>
              <a:t>分布</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9</a:t>
            </a:fld>
            <a:endParaRPr lang="en-US" dirty="0"/>
          </a:p>
        </p:txBody>
      </p:sp>
      <p:sp>
        <p:nvSpPr>
          <p:cNvPr id="5" name="頁尾版面配置區 4">
            <a:extLst>
              <a:ext uri="{FF2B5EF4-FFF2-40B4-BE49-F238E27FC236}">
                <a16:creationId xmlns:a16="http://schemas.microsoft.com/office/drawing/2014/main" id="{4A2F3F5F-2202-7AE4-848F-C9B9390358D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7" name="圖片 6">
            <a:extLst>
              <a:ext uri="{FF2B5EF4-FFF2-40B4-BE49-F238E27FC236}">
                <a16:creationId xmlns:a16="http://schemas.microsoft.com/office/drawing/2014/main" id="{599B38FA-A9CA-5B57-ABAF-CB9BA22208C3}"/>
              </a:ext>
            </a:extLst>
          </p:cNvPr>
          <p:cNvPicPr>
            <a:picLocks noChangeAspect="1"/>
          </p:cNvPicPr>
          <p:nvPr/>
        </p:nvPicPr>
        <p:blipFill>
          <a:blip r:embed="rId3"/>
          <a:stretch>
            <a:fillRect/>
          </a:stretch>
        </p:blipFill>
        <p:spPr>
          <a:xfrm>
            <a:off x="578734" y="4935352"/>
            <a:ext cx="10183646" cy="885949"/>
          </a:xfrm>
          <a:prstGeom prst="rect">
            <a:avLst/>
          </a:prstGeom>
          <a:noFill/>
          <a:ln w="3175">
            <a:solidFill>
              <a:schemeClr val="tx1"/>
            </a:solidFill>
          </a:ln>
        </p:spPr>
      </p:pic>
    </p:spTree>
    <p:extLst>
      <p:ext uri="{BB962C8B-B14F-4D97-AF65-F5344CB8AC3E}">
        <p14:creationId xmlns:p14="http://schemas.microsoft.com/office/powerpoint/2010/main" val="135290039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3859</TotalTime>
  <Words>2269</Words>
  <Application>Microsoft Office PowerPoint</Application>
  <PresentationFormat>寬螢幕</PresentationFormat>
  <Paragraphs>543</Paragraphs>
  <Slides>45</Slides>
  <Notes>40</Notes>
  <HiddenSlides>1</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45</vt:i4>
      </vt:variant>
    </vt:vector>
  </HeadingPairs>
  <TitlesOfParts>
    <vt:vector size="51" baseType="lpstr">
      <vt:lpstr>微軟正黑體</vt:lpstr>
      <vt:lpstr>Arial</vt:lpstr>
      <vt:lpstr>Calibri</vt:lpstr>
      <vt:lpstr>Neue Haas Grotesk Text Pro</vt:lpstr>
      <vt:lpstr>Wingdings</vt:lpstr>
      <vt:lpstr>AccentBoxVTI</vt:lpstr>
      <vt:lpstr>314337 類神經網路 Assignment #2 MLP分類器－鳶尾花</vt:lpstr>
      <vt:lpstr>Objective 作業目標</vt:lpstr>
      <vt:lpstr>Outline 大綱</vt:lpstr>
      <vt:lpstr>選取特徵</vt:lpstr>
      <vt:lpstr>HeatMap 觀察相關係數</vt:lpstr>
      <vt:lpstr>Scatter Plot 散佈圖</vt:lpstr>
      <vt:lpstr>切分資料</vt:lpstr>
      <vt:lpstr>Train-Test-Split</vt:lpstr>
      <vt:lpstr>Train-Test-Split</vt:lpstr>
      <vt:lpstr>Train-Test-Split 資料分佈</vt:lpstr>
      <vt:lpstr>MLP Classifier</vt:lpstr>
      <vt:lpstr>MLP Classifier 超參數設定</vt:lpstr>
      <vt:lpstr>MLP Classifier 超參數設定</vt:lpstr>
      <vt:lpstr>MLP Classifier 超參數設定</vt:lpstr>
      <vt:lpstr>MLP Classifier 超參數設定</vt:lpstr>
      <vt:lpstr>MLP Classifier 超參數設定</vt:lpstr>
      <vt:lpstr>Loss Curve  誤差曲線</vt:lpstr>
      <vt:lpstr>MLP Classifier 超參數設定</vt:lpstr>
      <vt:lpstr>MLP Classifier 超參數設定</vt:lpstr>
      <vt:lpstr>MLP Classifier 網路架構</vt:lpstr>
      <vt:lpstr>MLP Classifier 1st Hidden-Layer</vt:lpstr>
      <vt:lpstr>MLP Classifier 1st Hidden-Layer</vt:lpstr>
      <vt:lpstr>MLP Classifier 2nd Output-Layer</vt:lpstr>
      <vt:lpstr>MLP Classifier 2nd Output-Layer</vt:lpstr>
      <vt:lpstr>MLP Classifier 2nd Output-Layer</vt:lpstr>
      <vt:lpstr>Visualization 視覺化</vt:lpstr>
      <vt:lpstr>Visualization 視覺化</vt:lpstr>
      <vt:lpstr>Visualization 視覺化</vt:lpstr>
      <vt:lpstr>Visualization  視覺化</vt:lpstr>
      <vt:lpstr>Visualization 視覺化</vt:lpstr>
      <vt:lpstr>Visualization  視覺化</vt:lpstr>
      <vt:lpstr>Visualization 視覺化</vt:lpstr>
      <vt:lpstr>評估模型</vt:lpstr>
      <vt:lpstr>評估指標</vt:lpstr>
      <vt:lpstr>Prediction 預測 Testing測試資料</vt:lpstr>
      <vt:lpstr>Prediction 預測 Testing測試資料</vt:lpstr>
      <vt:lpstr>Prediction 預測 Testing測試資料</vt:lpstr>
      <vt:lpstr>Prediction 預測 Testing測試資料</vt:lpstr>
      <vt:lpstr>Prediction 預測 所有資料</vt:lpstr>
      <vt:lpstr>Prediction 預測 所有資料</vt:lpstr>
      <vt:lpstr>Prediction 預測 所有資料</vt:lpstr>
      <vt:lpstr>Prediction 預測 所有資料</vt:lpstr>
      <vt:lpstr>Conclusion 結論</vt:lpstr>
      <vt:lpstr>簡報完畢</vt:lpstr>
      <vt:lpstr>Reference 參考文獻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314337 類神經網路 Assignment #1</dc:title>
  <dc:creator>哲平 何</dc:creator>
  <cp:lastModifiedBy>哲平 何</cp:lastModifiedBy>
  <cp:revision>1961</cp:revision>
  <dcterms:created xsi:type="dcterms:W3CDTF">2023-04-05T05:53:05Z</dcterms:created>
  <dcterms:modified xsi:type="dcterms:W3CDTF">2023-05-16T03:08:43Z</dcterms:modified>
</cp:coreProperties>
</file>