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4"/>
  </p:handoutMasterIdLst>
  <p:sldIdLst>
    <p:sldId id="257" r:id="rId4"/>
    <p:sldId id="258" r:id="rId6"/>
    <p:sldId id="316" r:id="rId7"/>
    <p:sldId id="317" r:id="rId8"/>
    <p:sldId id="318" r:id="rId9"/>
    <p:sldId id="319" r:id="rId10"/>
    <p:sldId id="320" r:id="rId11"/>
    <p:sldId id="321" r:id="rId12"/>
    <p:sldId id="322" r:id="rId13"/>
  </p:sldIdLst>
  <p:sldSz cx="10693400" cy="7560945"/>
  <p:notesSz cx="7559675" cy="1069149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3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頁首版面配置區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defTabSz="-635" hangingPunct="0">
              <a:lnSpc>
                <a:spcPct val="100000"/>
              </a:lnSpc>
              <a:spcBef>
                <a:spcPts val="0"/>
              </a:spcBef>
              <a:spcAft>
                <a:spcPts val="0"/>
              </a:spcAft>
              <a:buNone/>
              <a:defRPr sz="1400"/>
            </a:pPr>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
        <p:nvSpPr>
          <p:cNvPr id="3" name="日期版面配置區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defTabSz="-635" hangingPunct="0">
              <a:lnSpc>
                <a:spcPct val="100000"/>
              </a:lnSpc>
              <a:spcBef>
                <a:spcPts val="0"/>
              </a:spcBef>
              <a:spcAft>
                <a:spcPts val="0"/>
              </a:spcAft>
              <a:buNone/>
              <a:defRPr sz="1400"/>
            </a:pPr>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
        <p:nvSpPr>
          <p:cNvPr id="4" name="頁尾版面配置區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defTabSz="-635" hangingPunct="0">
              <a:lnSpc>
                <a:spcPct val="100000"/>
              </a:lnSpc>
              <a:spcBef>
                <a:spcPts val="0"/>
              </a:spcBef>
              <a:spcAft>
                <a:spcPts val="0"/>
              </a:spcAft>
              <a:buNone/>
              <a:defRPr sz="1400"/>
            </a:pPr>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
        <p:nvSpPr>
          <p:cNvPr id="5" name="投影片編號版面配置區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defTabSz="-635" hangingPunct="0">
              <a:lnSpc>
                <a:spcPct val="100000"/>
              </a:lnSpc>
              <a:spcBef>
                <a:spcPts val="0"/>
              </a:spcBef>
              <a:spcAft>
                <a:spcPts val="0"/>
              </a:spcAft>
              <a:buNone/>
              <a:defRPr sz="1400"/>
            </a:pPr>
            <a:fld id="{4BAD308B-FB39-4387-BC9A-3AE68464F42F}" type="slidenum">
              <a:rPr/>
            </a:fld>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備忘稿版面配置區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zh-TW"/>
          </a:p>
        </p:txBody>
      </p:sp>
      <p:sp>
        <p:nvSpPr>
          <p:cNvPr id="4" name="頁首版面配置區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5" name="日期版面配置區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6" name="頁尾版面配置區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7" name="投影片編號版面配置區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fld id="{9D57948B-B862-4ACD-8AA3-2F437DF17C61}" type="slidenum">
              <a:rPr/>
            </a:fld>
            <a:endParaRPr lang="en-US"/>
          </a:p>
        </p:txBody>
      </p:sp>
    </p:spTree>
  </p:cSld>
  <p:clrMap bg1="lt1" tx1="dk1" bg2="lt2" tx2="dk2" accent1="accent1" accent2="accent2" accent3="accent3" accent4="accent4" accent5="accent5" accent6="accent6" hlink="hlink" folHlink="folHlink"/>
  <p:notesStyle>
    <a:lvl1pPr marL="215900" marR="0" indent="-215900" defTabSz="-635" hangingPunct="0">
      <a:defRPr lang="en-US" altLang="zh-TW" sz="2000" b="0" i="0" u="none" strike="noStrike" kern="1200" cap="none">
        <a:ln>
          <a:noFill/>
        </a:ln>
        <a:highlight>
          <a:scrgbClr r="0" g="0" b="0">
            <a:alpha val="0"/>
          </a:scrgbClr>
        </a:highlight>
        <a:latin typeface="Liberation Sans" pitchFamily="18"/>
        <a:ea typeface="微軟正黑體" panose="020B0604030504040204" pitchFamily="2" charset="-12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txBox="1">
            <a:spLocks noGrp="1"/>
          </p:cNvSpPr>
          <p:nvPr>
            <p:ph type="sldNum" sz="quarter" idx="5"/>
          </p:nvPr>
        </p:nvSpPr>
        <p:spPr/>
        <p:txBody>
          <a:bodyPr lIns="0" tIns="0" rIns="0" bIns="0" anchor="b" anchorCtr="0">
            <a:noAutofit/>
          </a:bodyPr>
          <a:lstStyle/>
          <a:p>
            <a:pPr lvl="0"/>
            <a:fld id="{4206758B-00E6-4407-8BCD-DD9597D610FA}" type="slidenum">
              <a:rPr/>
            </a:fld>
            <a:endParaRPr lang="en-US"/>
          </a:p>
        </p:txBody>
      </p:sp>
      <p:sp>
        <p:nvSpPr>
          <p:cNvPr id="2" name="投影片圖像版面配置區 1"/>
          <p:cNvSpPr>
            <a:spLocks noGrp="1" noRot="1" noChangeAspect="1" noResize="1"/>
          </p:cNvSpPr>
          <p:nvPr>
            <p:ph type="sldImg"/>
          </p:nvPr>
        </p:nvSpPr>
        <p:spPr>
          <a:xfrm>
            <a:off x="946150" y="812800"/>
            <a:ext cx="5665788"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txBox="1">
            <a:spLocks noGrp="1"/>
          </p:cNvSpPr>
          <p:nvPr>
            <p:ph type="sldNum" sz="quarter" idx="5"/>
          </p:nvPr>
        </p:nvSpPr>
        <p:spPr/>
        <p:txBody>
          <a:bodyPr lIns="0" tIns="0" rIns="0" bIns="0" anchor="b" anchorCtr="0">
            <a:noAutofit/>
          </a:bodyPr>
          <a:lstStyle/>
          <a:p>
            <a:pPr lvl="0"/>
            <a:fld id="{F00DA17F-89D5-4454-AB64-CB625E1C0779}" type="slidenum">
              <a:rPr/>
            </a:fld>
            <a:endParaRPr lang="en-US"/>
          </a:p>
        </p:txBody>
      </p:sp>
      <p:sp>
        <p:nvSpPr>
          <p:cNvPr id="2" name="投影片圖像版面配置區 1"/>
          <p:cNvSpPr>
            <a:spLocks noGrp="1" noRot="1" noChangeAspect="1" noResize="1"/>
          </p:cNvSpPr>
          <p:nvPr>
            <p:ph type="sldImg"/>
          </p:nvPr>
        </p:nvSpPr>
        <p:spPr>
          <a:xfrm>
            <a:off x="946150" y="812800"/>
            <a:ext cx="5667375"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36675" y="1238250"/>
            <a:ext cx="8020050" cy="2632075"/>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36675" y="3971925"/>
            <a:ext cx="80200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pPr lvl="0"/>
            <a:fld id="{77C80506-F199-4DB7-AC66-9576D393F655}"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F678B754-C4E0-483E-876A-7219F37C019C}"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fld id="{77C80506-F199-4DB7-AC66-9576D393F655}"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69CB79F0-7246-4FDA-8D7B-120047B865CC}"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53350" y="1768475"/>
            <a:ext cx="2405063" cy="43862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34988" y="1768475"/>
            <a:ext cx="7065962" cy="4386263"/>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fld id="{77C80506-F199-4DB7-AC66-9576D393F655}"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DC9EA074-0700-4102-AC69-7B681EB01FF6}"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36675" y="1238250"/>
            <a:ext cx="8020050" cy="2632075"/>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36675" y="3971925"/>
            <a:ext cx="80200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pPr lvl="0"/>
            <a:fld id="{6669B8E8-D08C-41DC-BF59-AAA14A07C9EA}"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059AE342-2F44-461D-9138-7E0BD3BD6B27}"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fld id="{6669B8E8-D08C-41DC-BF59-AAA14A07C9EA}"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6192D345-796C-4A23-8A41-AC735F1E3FEF}"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30250" y="1884363"/>
            <a:ext cx="9221788" cy="3146425"/>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30250" y="5059363"/>
            <a:ext cx="9221788"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p:txBody>
          <a:bodyPr/>
          <a:lstStyle/>
          <a:p>
            <a:pPr lvl="0"/>
            <a:fld id="{6669B8E8-D08C-41DC-BF59-AAA14A07C9EA}"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F59FB540-1AAA-4795-9069-35E9F3808CE0}"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34988" y="1763713"/>
            <a:ext cx="4735512" cy="49911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5422900" y="1763713"/>
            <a:ext cx="4735513" cy="49911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pPr lvl="0"/>
            <a:fld id="{6669B8E8-D08C-41DC-BF59-AAA14A07C9EA}" type="datetime1">
              <a:rPr lang="en-US" smtClean="0"/>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BE0357DA-AA69-49C5-BF4C-DB4D60092A99}"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36600" y="403225"/>
            <a:ext cx="9223375" cy="1460500"/>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36600" y="1854200"/>
            <a:ext cx="45243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736600" y="2762250"/>
            <a:ext cx="4524375" cy="406241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5413375" y="1854200"/>
            <a:ext cx="454660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5413375" y="2762250"/>
            <a:ext cx="4546600" cy="406241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pPr lvl="0"/>
            <a:fld id="{6669B8E8-D08C-41DC-BF59-AAA14A07C9EA}" type="datetime1">
              <a:rPr lang="en-US" smtClean="0"/>
            </a:fld>
            <a:endParaRPr lang="en-US"/>
          </a:p>
        </p:txBody>
      </p:sp>
      <p:sp>
        <p:nvSpPr>
          <p:cNvPr id="8" name="頁尾版面配置區 7"/>
          <p:cNvSpPr>
            <a:spLocks noGrp="1"/>
          </p:cNvSpPr>
          <p:nvPr>
            <p:ph type="ftr" sz="quarter" idx="11"/>
          </p:nvPr>
        </p:nvSpPr>
        <p:spPr/>
        <p:txBody>
          <a:bodyPr/>
          <a:lstStyle/>
          <a:p>
            <a:pPr lvl="0"/>
            <a:endParaRPr lang="en-US"/>
          </a:p>
        </p:txBody>
      </p:sp>
      <p:sp>
        <p:nvSpPr>
          <p:cNvPr id="9" name="投影片編號版面配置區 8"/>
          <p:cNvSpPr>
            <a:spLocks noGrp="1"/>
          </p:cNvSpPr>
          <p:nvPr>
            <p:ph type="sldNum" sz="quarter" idx="12"/>
          </p:nvPr>
        </p:nvSpPr>
        <p:spPr/>
        <p:txBody>
          <a:bodyPr/>
          <a:lstStyle/>
          <a:p>
            <a:pPr lvl="0"/>
            <a:fld id="{90A5C106-37D7-4BAE-BCF0-F46ABB59C8B2}"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pPr lvl="0"/>
            <a:fld id="{6669B8E8-D08C-41DC-BF59-AAA14A07C9EA}" type="datetime1">
              <a:rPr lang="en-US" smtClean="0"/>
            </a:fld>
            <a:endParaRPr lang="en-US"/>
          </a:p>
        </p:txBody>
      </p:sp>
      <p:sp>
        <p:nvSpPr>
          <p:cNvPr id="4" name="頁尾版面配置區 3"/>
          <p:cNvSpPr>
            <a:spLocks noGrp="1"/>
          </p:cNvSpPr>
          <p:nvPr>
            <p:ph type="ftr" sz="quarter" idx="11"/>
          </p:nvPr>
        </p:nvSpPr>
        <p:spPr/>
        <p:txBody>
          <a:bodyPr/>
          <a:lstStyle/>
          <a:p>
            <a:pPr lvl="0"/>
            <a:endParaRPr lang="en-US"/>
          </a:p>
        </p:txBody>
      </p:sp>
      <p:sp>
        <p:nvSpPr>
          <p:cNvPr id="5" name="投影片編號版面配置區 4"/>
          <p:cNvSpPr>
            <a:spLocks noGrp="1"/>
          </p:cNvSpPr>
          <p:nvPr>
            <p:ph type="sldNum" sz="quarter" idx="12"/>
          </p:nvPr>
        </p:nvSpPr>
        <p:spPr/>
        <p:txBody>
          <a:bodyPr/>
          <a:lstStyle/>
          <a:p>
            <a:pPr lvl="0"/>
            <a:fld id="{B1EFA85F-51B3-42DA-9441-216224F94A60}"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lvl="0"/>
            <a:fld id="{6669B8E8-D08C-41DC-BF59-AAA14A07C9EA}" type="datetime1">
              <a:rPr lang="en-US" smtClean="0"/>
            </a:fld>
            <a:endParaRPr lang="en-US"/>
          </a:p>
        </p:txBody>
      </p:sp>
      <p:sp>
        <p:nvSpPr>
          <p:cNvPr id="3" name="頁尾版面配置區 2"/>
          <p:cNvSpPr>
            <a:spLocks noGrp="1"/>
          </p:cNvSpPr>
          <p:nvPr>
            <p:ph type="ftr" sz="quarter" idx="11"/>
          </p:nvPr>
        </p:nvSpPr>
        <p:spPr/>
        <p:txBody>
          <a:bodyPr/>
          <a:lstStyle/>
          <a:p>
            <a:pPr lvl="0"/>
            <a:endParaRPr lang="en-US"/>
          </a:p>
        </p:txBody>
      </p:sp>
      <p:sp>
        <p:nvSpPr>
          <p:cNvPr id="4" name="投影片編號版面配置區 3"/>
          <p:cNvSpPr>
            <a:spLocks noGrp="1"/>
          </p:cNvSpPr>
          <p:nvPr>
            <p:ph type="sldNum" sz="quarter" idx="12"/>
          </p:nvPr>
        </p:nvSpPr>
        <p:spPr/>
        <p:txBody>
          <a:bodyPr/>
          <a:lstStyle/>
          <a:p>
            <a:pPr lvl="0"/>
            <a:fld id="{35E4B30A-975B-4FB9-8DC1-C173CE94DDE1}"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46600" y="1089025"/>
            <a:ext cx="5413375"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pPr lvl="0"/>
            <a:fld id="{6669B8E8-D08C-41DC-BF59-AAA14A07C9EA}" type="datetime1">
              <a:rPr lang="en-US" smtClean="0"/>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DA227189-114D-4248-99A9-1B9DE90826FB}"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fld id="{77C80506-F199-4DB7-AC66-9576D393F655}"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C575B58B-0877-4D8F-9E2C-4B33AB08C734}"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4546600" y="1089025"/>
            <a:ext cx="5413375"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pPr lvl="0"/>
            <a:fld id="{6669B8E8-D08C-41DC-BF59-AAA14A07C9EA}" type="datetime1">
              <a:rPr lang="en-US" smtClean="0"/>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148B50C7-0F43-4F77-87B0-489BFA75800C}"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fld id="{6669B8E8-D08C-41DC-BF59-AAA14A07C9EA}"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36CC2AEE-8C50-46FC-9E82-DDB06D1F3733}"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53350" y="303213"/>
            <a:ext cx="2405063" cy="64516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34988" y="303213"/>
            <a:ext cx="7065962" cy="6451600"/>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fld id="{6669B8E8-D08C-41DC-BF59-AAA14A07C9EA}"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B39D474F-8E1F-4776-B95C-61C1AEE28FBE}"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30250" y="1884363"/>
            <a:ext cx="9221788" cy="3146425"/>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30250" y="5059363"/>
            <a:ext cx="9221788"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p:txBody>
          <a:bodyPr/>
          <a:lstStyle/>
          <a:p>
            <a:pPr lvl="0"/>
            <a:fld id="{77C80506-F199-4DB7-AC66-9576D393F655}" type="datetime1">
              <a:rPr lang="en-US" smtClean="0"/>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48F9A088-8DF9-486F-B905-CCD57775FE0B}"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34988" y="1768475"/>
            <a:ext cx="4735512" cy="438626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5422900" y="1768475"/>
            <a:ext cx="4735513" cy="438626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pPr lvl="0"/>
            <a:fld id="{77C80506-F199-4DB7-AC66-9576D393F655}" type="datetime1">
              <a:rPr lang="en-US" smtClean="0"/>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F9D0FDC3-F99A-4BBE-8EC0-0F779EBBEF10}"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36600" y="403225"/>
            <a:ext cx="9223375" cy="1460500"/>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36600" y="1854200"/>
            <a:ext cx="45243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736600" y="2762250"/>
            <a:ext cx="4524375" cy="406241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5413375" y="1854200"/>
            <a:ext cx="454660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5413375" y="2762250"/>
            <a:ext cx="4546600" cy="406241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pPr lvl="0"/>
            <a:fld id="{77C80506-F199-4DB7-AC66-9576D393F655}" type="datetime1">
              <a:rPr lang="en-US" smtClean="0"/>
            </a:fld>
            <a:endParaRPr lang="en-US"/>
          </a:p>
        </p:txBody>
      </p:sp>
      <p:sp>
        <p:nvSpPr>
          <p:cNvPr id="8" name="頁尾版面配置區 7"/>
          <p:cNvSpPr>
            <a:spLocks noGrp="1"/>
          </p:cNvSpPr>
          <p:nvPr>
            <p:ph type="ftr" sz="quarter" idx="11"/>
          </p:nvPr>
        </p:nvSpPr>
        <p:spPr/>
        <p:txBody>
          <a:bodyPr/>
          <a:lstStyle/>
          <a:p>
            <a:pPr lvl="0"/>
            <a:endParaRPr lang="en-US"/>
          </a:p>
        </p:txBody>
      </p:sp>
      <p:sp>
        <p:nvSpPr>
          <p:cNvPr id="9" name="投影片編號版面配置區 8"/>
          <p:cNvSpPr>
            <a:spLocks noGrp="1"/>
          </p:cNvSpPr>
          <p:nvPr>
            <p:ph type="sldNum" sz="quarter" idx="12"/>
          </p:nvPr>
        </p:nvSpPr>
        <p:spPr/>
        <p:txBody>
          <a:bodyPr/>
          <a:lstStyle/>
          <a:p>
            <a:pPr lvl="0"/>
            <a:fld id="{8AA4B5C6-6D21-45EB-A669-146014962386}"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pPr lvl="0"/>
            <a:fld id="{77C80506-F199-4DB7-AC66-9576D393F655}" type="datetime1">
              <a:rPr lang="en-US" smtClean="0"/>
            </a:fld>
            <a:endParaRPr lang="en-US"/>
          </a:p>
        </p:txBody>
      </p:sp>
      <p:sp>
        <p:nvSpPr>
          <p:cNvPr id="4" name="頁尾版面配置區 3"/>
          <p:cNvSpPr>
            <a:spLocks noGrp="1"/>
          </p:cNvSpPr>
          <p:nvPr>
            <p:ph type="ftr" sz="quarter" idx="11"/>
          </p:nvPr>
        </p:nvSpPr>
        <p:spPr/>
        <p:txBody>
          <a:bodyPr/>
          <a:lstStyle/>
          <a:p>
            <a:pPr lvl="0"/>
            <a:endParaRPr lang="en-US"/>
          </a:p>
        </p:txBody>
      </p:sp>
      <p:sp>
        <p:nvSpPr>
          <p:cNvPr id="5" name="投影片編號版面配置區 4"/>
          <p:cNvSpPr>
            <a:spLocks noGrp="1"/>
          </p:cNvSpPr>
          <p:nvPr>
            <p:ph type="sldNum" sz="quarter" idx="12"/>
          </p:nvPr>
        </p:nvSpPr>
        <p:spPr/>
        <p:txBody>
          <a:bodyPr/>
          <a:lstStyle/>
          <a:p>
            <a:pPr lvl="0"/>
            <a:fld id="{C23D2C29-3FAD-4E15-B0BD-574624D64C6D}"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lvl="0"/>
            <a:fld id="{77C80506-F199-4DB7-AC66-9576D393F655}" type="datetime1">
              <a:rPr lang="en-US" smtClean="0"/>
            </a:fld>
            <a:endParaRPr lang="en-US"/>
          </a:p>
        </p:txBody>
      </p:sp>
      <p:sp>
        <p:nvSpPr>
          <p:cNvPr id="3" name="頁尾版面配置區 2"/>
          <p:cNvSpPr>
            <a:spLocks noGrp="1"/>
          </p:cNvSpPr>
          <p:nvPr>
            <p:ph type="ftr" sz="quarter" idx="11"/>
          </p:nvPr>
        </p:nvSpPr>
        <p:spPr/>
        <p:txBody>
          <a:bodyPr/>
          <a:lstStyle/>
          <a:p>
            <a:pPr lvl="0"/>
            <a:endParaRPr lang="en-US"/>
          </a:p>
        </p:txBody>
      </p:sp>
      <p:sp>
        <p:nvSpPr>
          <p:cNvPr id="4" name="投影片編號版面配置區 3"/>
          <p:cNvSpPr>
            <a:spLocks noGrp="1"/>
          </p:cNvSpPr>
          <p:nvPr>
            <p:ph type="sldNum" sz="quarter" idx="12"/>
          </p:nvPr>
        </p:nvSpPr>
        <p:spPr/>
        <p:txBody>
          <a:bodyPr/>
          <a:lstStyle/>
          <a:p>
            <a:pPr lvl="0"/>
            <a:fld id="{DE09544F-7C89-4C22-AEA8-098BAA5766E8}"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46600" y="1089025"/>
            <a:ext cx="5413375"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pPr lvl="0"/>
            <a:fld id="{77C80506-F199-4DB7-AC66-9576D393F655}" type="datetime1">
              <a:rPr lang="en-US" smtClean="0"/>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F38E9462-E5FA-49D7-9026-1FA742BCFF45}"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4546600" y="1089025"/>
            <a:ext cx="5413375"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pPr lvl="0"/>
            <a:fld id="{77C80506-F199-4DB7-AC66-9576D393F655}" type="datetime1">
              <a:rPr lang="en-US" smtClean="0"/>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19020E0E-0985-471A-AF32-1EC35684D7D3}" type="slidenum">
              <a:rPr/>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
        <p:cNvGrpSpPr/>
        <p:nvPr/>
      </p:nvGrpSpPr>
      <p:grpSpPr>
        <a:xfrm>
          <a:off x="0" y="0"/>
          <a:ext cx="0" cy="0"/>
          <a:chOff x="0" y="0"/>
          <a:chExt cx="0" cy="0"/>
        </a:xfrm>
      </p:grpSpPr>
      <p:sp>
        <p:nvSpPr>
          <p:cNvPr id="2" name="標題 1"/>
          <p:cNvSpPr txBox="1">
            <a:spLocks noGrp="1"/>
          </p:cNvSpPr>
          <p:nvPr>
            <p:ph type="title"/>
          </p:nvPr>
        </p:nvSpPr>
        <p:spPr>
          <a:xfrm>
            <a:off x="801720" y="2349360"/>
            <a:ext cx="9089640" cy="1620360"/>
          </a:xfrm>
          <a:prstGeom prst="rect">
            <a:avLst/>
          </a:prstGeom>
          <a:noFill/>
          <a:ln>
            <a:noFill/>
          </a:ln>
        </p:spPr>
        <p:txBody>
          <a:bodyPr wrap="square" lIns="91440" tIns="45720" rIns="91440" bIns="45720" anchor="ctr">
            <a:noAutofit/>
          </a:bodyPr>
          <a:lstStyle/>
          <a:p>
            <a:pPr lvl="0"/>
            <a:r>
              <a:rPr lang="zh-TW"/>
              <a:t>按一下以編輯母片標題樣式</a:t>
            </a:r>
            <a:endParaRPr lang="zh-TW"/>
          </a:p>
        </p:txBody>
      </p:sp>
      <p:sp>
        <p:nvSpPr>
          <p:cNvPr id="3" name="日期版面配置區 3"/>
          <p:cNvSpPr txBox="1">
            <a:spLocks noGrp="1"/>
          </p:cNvSpPr>
          <p:nvPr>
            <p:ph type="dt" sz="half" idx="2"/>
          </p:nvPr>
        </p:nvSpPr>
        <p:spPr>
          <a:xfrm>
            <a:off x="534960" y="7008839"/>
            <a:ext cx="2495160" cy="401400"/>
          </a:xfrm>
          <a:prstGeom prst="rect">
            <a:avLst/>
          </a:prstGeom>
          <a:noFill/>
          <a:ln>
            <a:noFill/>
          </a:ln>
        </p:spPr>
        <p:txBody>
          <a:bodyPr wrap="square" lIns="91440" tIns="45720" rIns="91440" bIns="45720" anchor="ctr" anchorCtr="0">
            <a:noAutofit/>
          </a:bodyPr>
          <a:lstStyle>
            <a:lvl1pPr marL="0" marR="0" lvl="0" indent="0" algn="l"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77C80506-F199-4DB7-AC66-9576D393F655}" type="datetime1">
              <a:rPr lang="en-US"/>
            </a:fld>
            <a:endParaRPr lang="en-US"/>
          </a:p>
        </p:txBody>
      </p:sp>
      <p:sp>
        <p:nvSpPr>
          <p:cNvPr id="4" name="頁尾版面配置區 4"/>
          <p:cNvSpPr txBox="1">
            <a:spLocks noGrp="1"/>
          </p:cNvSpPr>
          <p:nvPr>
            <p:ph type="ftr" sz="quarter" idx="3"/>
          </p:nvPr>
        </p:nvSpPr>
        <p:spPr>
          <a:xfrm>
            <a:off x="3652919" y="7008839"/>
            <a:ext cx="3387240" cy="401400"/>
          </a:xfrm>
          <a:prstGeom prst="rect">
            <a:avLst/>
          </a:prstGeom>
          <a:noFill/>
          <a:ln>
            <a:noFill/>
          </a:ln>
        </p:spPr>
        <p:txBody>
          <a:bodyPr wrap="square" lIns="91440" tIns="45720" rIns="91440" bIns="45720" anchor="ctr" anchorCtr="0">
            <a:noAutofit/>
          </a:bodyPr>
          <a:lstStyle>
            <a:lvl1pPr lvl="0" defTabSz="-635" hangingPunct="0">
              <a:buNone/>
              <a:defRPr lang="en-US" sz="2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5" name="投影片編號版面配置區 5"/>
          <p:cNvSpPr txBox="1">
            <a:spLocks noGrp="1"/>
          </p:cNvSpPr>
          <p:nvPr>
            <p:ph type="sldNum" sz="quarter" idx="4"/>
          </p:nvPr>
        </p:nvSpPr>
        <p:spPr>
          <a:xfrm>
            <a:off x="7662959" y="7008839"/>
            <a:ext cx="2495160" cy="401400"/>
          </a:xfrm>
          <a:prstGeom prst="rect">
            <a:avLst/>
          </a:prstGeom>
          <a:noFill/>
          <a:ln>
            <a:noFill/>
          </a:ln>
        </p:spPr>
        <p:txBody>
          <a:bodyPr wrap="square" lIns="91440" tIns="45720" rIns="91440" bIns="45720" anchor="ctr" anchorCtr="0">
            <a:noAutofit/>
          </a:bodyPr>
          <a:lstStyle>
            <a:lvl1pPr marL="0" marR="0" lvl="0" indent="0" algn="r"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F682661F-AC62-429F-BB29-4EA49A765E00}" type="slidenum">
              <a:rPr/>
            </a:fld>
            <a:endParaRPr lang="en-US"/>
          </a:p>
        </p:txBody>
      </p:sp>
      <p:sp>
        <p:nvSpPr>
          <p:cNvPr id="6" name="文字版面配置區 5"/>
          <p:cNvSpPr txBox="1">
            <a:spLocks noGrp="1"/>
          </p:cNvSpPr>
          <p:nvPr>
            <p:ph type="body" idx="1"/>
          </p:nvPr>
        </p:nvSpPr>
        <p:spPr>
          <a:xfrm>
            <a:off x="534600" y="1769040"/>
            <a:ext cx="9623520" cy="4385160"/>
          </a:xfrm>
          <a:prstGeom prst="rect">
            <a:avLst/>
          </a:prstGeom>
          <a:noFill/>
          <a:ln>
            <a:noFill/>
          </a:ln>
        </p:spPr>
        <p:txBody>
          <a:bodyPr lIns="0" tIns="0" rIns="0" bIns="0">
            <a:normAutofit/>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p:titleStyle>
    <p:bodyStyle>
      <a:lvl1pPr algn="l" defTabSz="-635" hangingPunct="1">
        <a:lnSpc>
          <a:spcPct val="100000"/>
        </a:lnSpc>
        <a:spcBef>
          <a:spcPts val="1415"/>
        </a:spcBef>
        <a:spcAft>
          <a:spcPts val="0"/>
        </a:spcAft>
        <a:defRPr lang="zh-TW" altLang="en-US" sz="32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
        <p:cNvGrpSpPr/>
        <p:nvPr/>
      </p:nvGrpSpPr>
      <p:grpSpPr>
        <a:xfrm>
          <a:off x="0" y="0"/>
          <a:ext cx="0" cy="0"/>
          <a:chOff x="0" y="0"/>
          <a:chExt cx="0" cy="0"/>
        </a:xfrm>
      </p:grpSpPr>
      <p:sp>
        <p:nvSpPr>
          <p:cNvPr id="2" name="標題 1"/>
          <p:cNvSpPr txBox="1">
            <a:spLocks noGrp="1"/>
          </p:cNvSpPr>
          <p:nvPr>
            <p:ph type="title"/>
          </p:nvPr>
        </p:nvSpPr>
        <p:spPr>
          <a:xfrm>
            <a:off x="534960" y="303120"/>
            <a:ext cx="9623160" cy="1260000"/>
          </a:xfrm>
          <a:prstGeom prst="rect">
            <a:avLst/>
          </a:prstGeom>
          <a:noFill/>
          <a:ln>
            <a:noFill/>
          </a:ln>
        </p:spPr>
        <p:txBody>
          <a:bodyPr wrap="square" lIns="91440" tIns="45720" rIns="91440" bIns="45720" anchor="ctr">
            <a:noAutofit/>
          </a:bodyPr>
          <a:lstStyle/>
          <a:p>
            <a:pPr lvl="0"/>
            <a:r>
              <a:rPr lang="zh-TW"/>
              <a:t>按一下以編輯母片標題樣式</a:t>
            </a:r>
            <a:endParaRPr lang="zh-TW"/>
          </a:p>
        </p:txBody>
      </p:sp>
      <p:sp>
        <p:nvSpPr>
          <p:cNvPr id="3" name="內容版面配置區 2"/>
          <p:cNvSpPr txBox="1">
            <a:spLocks noGrp="1"/>
          </p:cNvSpPr>
          <p:nvPr>
            <p:ph type="body" idx="1"/>
          </p:nvPr>
        </p:nvSpPr>
        <p:spPr>
          <a:xfrm>
            <a:off x="534960" y="1763640"/>
            <a:ext cx="9623160" cy="4990680"/>
          </a:xfrm>
          <a:prstGeom prst="rect">
            <a:avLst/>
          </a:prstGeom>
          <a:noFill/>
          <a:ln>
            <a:noFill/>
          </a:ln>
        </p:spPr>
        <p:txBody>
          <a:bodyPr wrap="square" lIns="91440" tIns="45720" rIns="91440" bIns="45720" anchor="t">
            <a:noAutofit/>
          </a:bodyPr>
          <a:lstStyle/>
          <a:p>
            <a:pPr lvl="0"/>
            <a:r>
              <a:rPr lang="zh-TW"/>
              <a:t>按一下以編輯母片文字樣式</a:t>
            </a:r>
            <a:endParaRPr lang="zh-TW"/>
          </a:p>
          <a:p>
            <a:pPr lvl="1"/>
            <a:r>
              <a:rPr lang="zh-TW"/>
              <a:t>第二層</a:t>
            </a:r>
            <a:endParaRPr lang="zh-TW"/>
          </a:p>
          <a:p>
            <a:pPr lvl="2"/>
            <a:r>
              <a:rPr lang="zh-TW"/>
              <a:t>第三層</a:t>
            </a:r>
            <a:endParaRPr lang="zh-TW"/>
          </a:p>
          <a:p>
            <a:pPr lvl="3"/>
            <a:r>
              <a:rPr lang="zh-TW"/>
              <a:t>第四層</a:t>
            </a:r>
            <a:endParaRPr lang="zh-TW"/>
          </a:p>
          <a:p>
            <a:pPr lvl="4"/>
            <a:r>
              <a:rPr lang="zh-TW"/>
              <a:t>第五層</a:t>
            </a:r>
            <a:endParaRPr lang="zh-TW"/>
          </a:p>
        </p:txBody>
      </p:sp>
      <p:sp>
        <p:nvSpPr>
          <p:cNvPr id="4" name="日期版面配置區 3"/>
          <p:cNvSpPr txBox="1">
            <a:spLocks noGrp="1"/>
          </p:cNvSpPr>
          <p:nvPr>
            <p:ph type="dt" sz="half" idx="2"/>
          </p:nvPr>
        </p:nvSpPr>
        <p:spPr>
          <a:xfrm>
            <a:off x="534960" y="7008839"/>
            <a:ext cx="2495160" cy="401400"/>
          </a:xfrm>
          <a:prstGeom prst="rect">
            <a:avLst/>
          </a:prstGeom>
          <a:noFill/>
          <a:ln>
            <a:noFill/>
          </a:ln>
        </p:spPr>
        <p:txBody>
          <a:bodyPr wrap="square" lIns="91440" tIns="45720" rIns="91440" bIns="45720" anchor="ctr" anchorCtr="0">
            <a:noAutofit/>
          </a:bodyPr>
          <a:lstStyle>
            <a:lvl1pPr marL="0" marR="0" lvl="0" indent="0" algn="l"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6669B8E8-D08C-41DC-BF59-AAA14A07C9EA}" type="datetime1">
              <a:rPr lang="en-US"/>
            </a:fld>
            <a:endParaRPr lang="en-US"/>
          </a:p>
        </p:txBody>
      </p:sp>
      <p:sp>
        <p:nvSpPr>
          <p:cNvPr id="5" name="頁尾版面配置區 4"/>
          <p:cNvSpPr txBox="1">
            <a:spLocks noGrp="1"/>
          </p:cNvSpPr>
          <p:nvPr>
            <p:ph type="ftr" sz="quarter" idx="3"/>
          </p:nvPr>
        </p:nvSpPr>
        <p:spPr>
          <a:xfrm>
            <a:off x="3652919" y="7008839"/>
            <a:ext cx="3387240" cy="401400"/>
          </a:xfrm>
          <a:prstGeom prst="rect">
            <a:avLst/>
          </a:prstGeom>
          <a:noFill/>
          <a:ln>
            <a:noFill/>
          </a:ln>
        </p:spPr>
        <p:txBody>
          <a:bodyPr wrap="square" lIns="91440" tIns="45720" rIns="91440" bIns="45720" anchor="ctr" anchorCtr="0">
            <a:noAutofit/>
          </a:bodyPr>
          <a:lstStyle>
            <a:lvl1pPr lvl="0" defTabSz="-635" hangingPunct="0">
              <a:buNone/>
              <a:defRPr lang="en-US" sz="2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6" name="投影片編號版面配置區 5"/>
          <p:cNvSpPr txBox="1">
            <a:spLocks noGrp="1"/>
          </p:cNvSpPr>
          <p:nvPr>
            <p:ph type="sldNum" sz="quarter" idx="4"/>
          </p:nvPr>
        </p:nvSpPr>
        <p:spPr>
          <a:xfrm>
            <a:off x="7662959" y="7008839"/>
            <a:ext cx="2495160" cy="401400"/>
          </a:xfrm>
          <a:prstGeom prst="rect">
            <a:avLst/>
          </a:prstGeom>
          <a:noFill/>
          <a:ln>
            <a:noFill/>
          </a:ln>
        </p:spPr>
        <p:txBody>
          <a:bodyPr wrap="square" lIns="91440" tIns="45720" rIns="91440" bIns="45720" anchor="ctr" anchorCtr="0">
            <a:noAutofit/>
          </a:bodyPr>
          <a:lstStyle>
            <a:lvl1pPr marL="0" marR="0" lvl="0" indent="0" algn="r"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C0385609-549E-40D7-8FC8-075D3EAB6788}" type="slidenum">
              <a:rPr/>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p:titleStyle>
    <p:bodyStyle>
      <a:lvl1pPr marL="0" marR="0" lvl="0" indent="0" algn="l" defTabSz="-635" rtl="0" hangingPunct="1">
        <a:lnSpc>
          <a:spcPct val="100000"/>
        </a:lnSpc>
        <a:spcBef>
          <a:spcPts val="640"/>
        </a:spcBef>
        <a:spcAft>
          <a:spcPts val="0"/>
        </a:spcAft>
        <a:buClr>
          <a:srgbClr val="000000"/>
        </a:buClr>
        <a:buSzPct val="100000"/>
        <a:buFont typeface="Arial" panose="020B0604020202020204" pitchFamily="34"/>
        <a:buChar char="•"/>
        <a:defRPr lang="zh-TW" sz="32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vl2pPr marL="0" marR="0" lvl="1" indent="0" algn="l" defTabSz="-635" rtl="0" hangingPunct="1">
        <a:lnSpc>
          <a:spcPct val="100000"/>
        </a:lnSpc>
        <a:spcBef>
          <a:spcPts val="560"/>
        </a:spcBef>
        <a:spcAft>
          <a:spcPts val="0"/>
        </a:spcAft>
        <a:buClr>
          <a:srgbClr val="000000"/>
        </a:buClr>
        <a:buSzPct val="100000"/>
        <a:buFont typeface="Arial" panose="020B0604020202020204" pitchFamily="34"/>
        <a:buChar char="–"/>
        <a:defRPr lang="zh-TW" sz="28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2pPr>
      <a:lvl3pPr marL="0" marR="0" lvl="2" indent="0" algn="l" defTabSz="-635" rtl="0" hangingPunct="1">
        <a:lnSpc>
          <a:spcPct val="100000"/>
        </a:lnSpc>
        <a:spcBef>
          <a:spcPts val="480"/>
        </a:spcBef>
        <a:spcAft>
          <a:spcPts val="0"/>
        </a:spcAft>
        <a:buClr>
          <a:srgbClr val="000000"/>
        </a:buClr>
        <a:buSzPct val="100000"/>
        <a:buFont typeface="Arial" panose="020B0604020202020204" pitchFamily="34"/>
        <a:buChar char="•"/>
        <a:defRPr lang="zh-TW" sz="2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3pPr>
      <a:lvl4pPr marL="0" marR="0" lvl="3" indent="0" algn="l" defTabSz="-635" rtl="0" hangingPunct="1">
        <a:lnSpc>
          <a:spcPct val="100000"/>
        </a:lnSpc>
        <a:spcBef>
          <a:spcPts val="400"/>
        </a:spcBef>
        <a:spcAft>
          <a:spcPts val="0"/>
        </a:spcAft>
        <a:buClr>
          <a:srgbClr val="000000"/>
        </a:buClr>
        <a:buSzPct val="100000"/>
        <a:buFont typeface="Arial" panose="020B0604020202020204" pitchFamily="34"/>
        <a:buChar char="–"/>
        <a:defRPr lang="zh-TW" sz="20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4pPr>
      <a:lvl5pPr marL="0" marR="0" lvl="4" indent="0" algn="l" defTabSz="-635" rtl="0" hangingPunct="1">
        <a:lnSpc>
          <a:spcPct val="100000"/>
        </a:lnSpc>
        <a:spcBef>
          <a:spcPts val="400"/>
        </a:spcBef>
        <a:spcAft>
          <a:spcPts val="0"/>
        </a:spcAft>
        <a:buClr>
          <a:srgbClr val="000000"/>
        </a:buClr>
        <a:buSzPct val="100000"/>
        <a:buFont typeface="Arial" panose="020B0604020202020204" pitchFamily="34"/>
        <a:buChar char="»"/>
        <a:defRPr lang="zh-TW" sz="20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txBox="1">
            <a:spLocks noGrp="1"/>
          </p:cNvSpPr>
          <p:nvPr>
            <p:ph type="title" idx="4294967295"/>
          </p:nvPr>
        </p:nvSpPr>
        <p:spPr>
          <a:xfrm>
            <a:off x="1238250" y="749300"/>
            <a:ext cx="9058275" cy="1620520"/>
          </a:xfrm>
        </p:spPr>
        <p:txBody>
          <a:bodyPr/>
          <a:lstStyle/>
          <a:p>
            <a:pPr algn="l"/>
            <a:r>
              <a:rPr lang="zh-TW" altLang="zh-TW" sz="36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人工智慧在資通訊技術應用實務期中報告</a:t>
            </a:r>
            <a:endParaRPr lang="zh-TW" altLang="zh-TW" sz="36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3" name="副標題 5"/>
          <p:cNvSpPr txBox="1">
            <a:spLocks noGrp="1"/>
          </p:cNvSpPr>
          <p:nvPr>
            <p:ph type="subTitle" idx="4294967295"/>
          </p:nvPr>
        </p:nvSpPr>
        <p:spPr>
          <a:xfrm>
            <a:off x="1024255" y="2730500"/>
            <a:ext cx="8819515" cy="4285615"/>
          </a:xfrm>
        </p:spPr>
        <p:txBody>
          <a:bodyPr wrap="square" lIns="91440" tIns="45720" rIns="91440" bIns="45720" anchor="t">
            <a:noAutofit/>
          </a:bodyPr>
          <a:lstStyle/>
          <a:p>
            <a:pPr hangingPunct="0"/>
            <a:r>
              <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Lab 11-denoising_autoencoder_mnist</a:t>
            </a:r>
            <a:endPar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hangingPunct="0"/>
            <a:endPar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hangingPunct="0"/>
            <a:endPar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hangingPunct="0"/>
            <a:endParaRPr sz="2400" dirty="0">
              <a:solidFill>
                <a:srgbClr val="002060"/>
              </a:solidFill>
              <a:latin typeface="標楷體" panose="03000509000000000000" pitchFamily="65" charset="-120"/>
              <a:ea typeface="標楷體" panose="03000509000000000000" pitchFamily="65" charset="-120"/>
            </a:endParaRPr>
          </a:p>
          <a:p>
            <a:pPr hangingPunct="0"/>
            <a:r>
              <a:rPr sz="2400" dirty="0">
                <a:solidFill>
                  <a:srgbClr val="002060"/>
                </a:solidFill>
                <a:latin typeface="標楷體" panose="03000509000000000000" pitchFamily="65" charset="-120"/>
                <a:ea typeface="標楷體" panose="03000509000000000000" pitchFamily="65" charset="-120"/>
              </a:rPr>
              <a:t> 第</a:t>
            </a:r>
            <a:r>
              <a:rPr lang="en-US" altLang="zh-TW" sz="2400" dirty="0">
                <a:solidFill>
                  <a:srgbClr val="002060"/>
                </a:solidFill>
                <a:latin typeface="標楷體" panose="03000509000000000000" pitchFamily="65" charset="-120"/>
                <a:ea typeface="標楷體" panose="03000509000000000000" pitchFamily="65" charset="-120"/>
              </a:rPr>
              <a:t>11</a:t>
            </a:r>
            <a:r>
              <a:rPr sz="2400" dirty="0">
                <a:solidFill>
                  <a:srgbClr val="002060"/>
                </a:solidFill>
                <a:latin typeface="標楷體" panose="03000509000000000000" pitchFamily="65" charset="-120"/>
                <a:ea typeface="標楷體" panose="03000509000000000000" pitchFamily="65" charset="-120"/>
              </a:rPr>
              <a:t>組       電子系博二 夏維良 </a:t>
            </a:r>
            <a:r>
              <a:rPr lang="en-US" altLang="zh-TW" sz="2400" dirty="0">
                <a:solidFill>
                  <a:srgbClr val="002060"/>
                </a:solidFill>
                <a:latin typeface="標楷體" panose="03000509000000000000" pitchFamily="65" charset="-120"/>
                <a:ea typeface="標楷體" panose="03000509000000000000" pitchFamily="65" charset="-120"/>
              </a:rPr>
              <a:t>111369012  </a:t>
            </a:r>
            <a:endParaRPr lang="en-US" altLang="zh-TW" sz="2400" dirty="0">
              <a:solidFill>
                <a:srgbClr val="002060"/>
              </a:solidFill>
              <a:latin typeface="標楷體" panose="03000509000000000000" pitchFamily="65" charset="-120"/>
              <a:ea typeface="標楷體" panose="03000509000000000000" pitchFamily="65" charset="-120"/>
            </a:endParaRPr>
          </a:p>
          <a:p>
            <a:pPr hangingPunct="0"/>
            <a:r>
              <a:rPr lang="en-US" altLang="zh-TW" sz="2400" dirty="0">
                <a:solidFill>
                  <a:srgbClr val="002060"/>
                </a:solidFill>
                <a:latin typeface="標楷體" panose="03000509000000000000" pitchFamily="65" charset="-120"/>
                <a:ea typeface="標楷體" panose="03000509000000000000" pitchFamily="65" charset="-120"/>
              </a:rPr>
              <a:t>              </a:t>
            </a:r>
            <a:r>
              <a:rPr sz="2400" dirty="0">
                <a:solidFill>
                  <a:srgbClr val="002060"/>
                </a:solidFill>
                <a:latin typeface="標楷體" panose="03000509000000000000" pitchFamily="65" charset="-120"/>
                <a:ea typeface="標楷體" panose="03000509000000000000" pitchFamily="65" charset="-120"/>
              </a:rPr>
              <a:t>電子系碩一 陳沅昊 </a:t>
            </a:r>
            <a:r>
              <a:rPr lang="en-US" altLang="zh-TW" sz="2400" dirty="0">
                <a:solidFill>
                  <a:srgbClr val="002060"/>
                </a:solidFill>
                <a:latin typeface="標楷體" panose="03000509000000000000" pitchFamily="65" charset="-120"/>
                <a:ea typeface="標楷體" panose="03000509000000000000" pitchFamily="65" charset="-120"/>
              </a:rPr>
              <a:t>112368029</a:t>
            </a:r>
            <a:endParaRPr lang="en-US" altLang="zh-TW" sz="2400" dirty="0">
              <a:solidFill>
                <a:srgbClr val="002060"/>
              </a:solidFill>
              <a:latin typeface="標楷體" panose="03000509000000000000" pitchFamily="65" charset="-120"/>
              <a:ea typeface="標楷體" panose="03000509000000000000" pitchFamily="65" charset="-120"/>
            </a:endParaRPr>
          </a:p>
          <a:p>
            <a:pPr hangingPunct="0"/>
            <a:r>
              <a:rPr lang="en-US" altLang="zh-TW" sz="2400" dirty="0">
                <a:solidFill>
                  <a:srgbClr val="002060"/>
                </a:solidFill>
                <a:latin typeface="標楷體" panose="03000509000000000000" pitchFamily="65" charset="-120"/>
                <a:ea typeface="標楷體" panose="03000509000000000000" pitchFamily="65" charset="-120"/>
              </a:rPr>
              <a:t>              </a:t>
            </a:r>
            <a:r>
              <a:rPr sz="2400" dirty="0">
                <a:solidFill>
                  <a:srgbClr val="002060"/>
                </a:solidFill>
                <a:latin typeface="標楷體" panose="03000509000000000000" pitchFamily="65" charset="-120"/>
                <a:ea typeface="標楷體" panose="03000509000000000000" pitchFamily="65" charset="-120"/>
              </a:rPr>
              <a:t>電子系碩一 張哲瑋 </a:t>
            </a:r>
            <a:r>
              <a:rPr lang="en-US" altLang="zh-TW" sz="2400" dirty="0">
                <a:solidFill>
                  <a:srgbClr val="002060"/>
                </a:solidFill>
                <a:latin typeface="標楷體" panose="03000509000000000000" pitchFamily="65" charset="-120"/>
                <a:ea typeface="標楷體" panose="03000509000000000000" pitchFamily="65" charset="-120"/>
              </a:rPr>
              <a:t>112368039</a:t>
            </a:r>
            <a:r>
              <a:rPr sz="2400" dirty="0">
                <a:solidFill>
                  <a:srgbClr val="002060"/>
                </a:solidFill>
                <a:latin typeface="標楷體" panose="03000509000000000000" pitchFamily="65" charset="-120"/>
                <a:ea typeface="標楷體" panose="03000509000000000000" pitchFamily="65" charset="-120"/>
              </a:rPr>
              <a:t>                  </a:t>
            </a:r>
            <a:endParaRPr sz="2400" dirty="0">
              <a:solidFill>
                <a:srgbClr val="002060"/>
              </a:solidFill>
              <a:latin typeface="標楷體" panose="03000509000000000000" pitchFamily="65" charset="-120"/>
              <a:ea typeface="標楷體" panose="03000509000000000000" pitchFamily="65" charset="-120"/>
            </a:endParaRPr>
          </a:p>
          <a:p>
            <a:pPr algn="r" hangingPunct="0"/>
            <a:endParaRPr lang="zh-TW" altLang="zh-TW" sz="2400" dirty="0">
              <a:solidFill>
                <a:srgbClr val="002060"/>
              </a:solidFill>
              <a:latin typeface="標楷體" panose="03000509000000000000" pitchFamily="65" charset="-120"/>
              <a:ea typeface="標楷體" panose="03000509000000000000" pitchFamily="65" charset="-120"/>
            </a:endParaRPr>
          </a:p>
          <a:p>
            <a:pPr algn="ctr" hangingPunct="0"/>
            <a:endParaRPr lang="en-US" altLang="zh-TW" dirty="0">
              <a:latin typeface="Liberation Sans"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4"/>
          <p:cNvSpPr txBox="1">
            <a:spLocks noGrp="1"/>
          </p:cNvSpPr>
          <p:nvPr/>
        </p:nvSpPr>
        <p:spPr>
          <a:xfrm>
            <a:off x="1220470" y="732155"/>
            <a:ext cx="9660255" cy="92964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第一部分：預設源碼說明：</a:t>
            </a:r>
            <a:endParaRPr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l"/>
            <a:r>
              <a:rPr lang="en-US" altLang="zh-TW"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Lab 11 sample code </a:t>
            </a:r>
            <a:r>
              <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「自動編碼器用於 mnist 降噪」運行結果</a:t>
            </a:r>
            <a:endPar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1"/>
          <a:stretch>
            <a:fillRect/>
          </a:stretch>
        </p:blipFill>
        <p:spPr>
          <a:xfrm>
            <a:off x="611505" y="1617980"/>
            <a:ext cx="3337560" cy="2377440"/>
          </a:xfrm>
          <a:prstGeom prst="rect">
            <a:avLst/>
          </a:prstGeom>
        </p:spPr>
      </p:pic>
      <p:pic>
        <p:nvPicPr>
          <p:cNvPr id="9" name="圖片 8"/>
          <p:cNvPicPr>
            <a:picLocks noChangeAspect="1"/>
          </p:cNvPicPr>
          <p:nvPr/>
        </p:nvPicPr>
        <p:blipFill>
          <a:blip r:embed="rId2"/>
          <a:stretch>
            <a:fillRect/>
          </a:stretch>
        </p:blipFill>
        <p:spPr>
          <a:xfrm>
            <a:off x="692150" y="4251325"/>
            <a:ext cx="3256915" cy="2356485"/>
          </a:xfrm>
          <a:prstGeom prst="rect">
            <a:avLst/>
          </a:prstGeom>
        </p:spPr>
      </p:pic>
      <p:sp>
        <p:nvSpPr>
          <p:cNvPr id="10" name="文字方塊 9"/>
          <p:cNvSpPr txBox="1"/>
          <p:nvPr/>
        </p:nvSpPr>
        <p:spPr>
          <a:xfrm>
            <a:off x="4519295" y="1661795"/>
            <a:ext cx="5000625" cy="397510"/>
          </a:xfrm>
          <a:prstGeom prst="rect">
            <a:avLst/>
          </a:prstGeom>
          <a:noFill/>
        </p:spPr>
        <p:txBody>
          <a:bodyPr wrap="square" rtlCol="0" anchor="t">
            <a:spAutoFit/>
          </a:bodyPr>
          <a:p>
            <a:r>
              <a:rPr lang="zh-TW" altLang="en-US" sz="1000"/>
              <a:t>圖</a:t>
            </a:r>
            <a:r>
              <a:rPr lang="en-US" altLang="zh-TW" sz="1000"/>
              <a:t>1.1</a:t>
            </a:r>
            <a:r>
              <a:rPr lang="zh-TW" altLang="en-US" sz="1000"/>
              <a:t>展示了一個自動編碼器模型的結構摘要，這個模型被分為兩部分：編碼器（encoder）和解碼器（decoder）。</a:t>
            </a:r>
            <a:endParaRPr lang="zh-TW" altLang="en-US" sz="1000"/>
          </a:p>
        </p:txBody>
      </p:sp>
      <p:sp>
        <p:nvSpPr>
          <p:cNvPr id="11" name="文字方塊 10"/>
          <p:cNvSpPr txBox="1"/>
          <p:nvPr/>
        </p:nvSpPr>
        <p:spPr>
          <a:xfrm>
            <a:off x="4519295" y="2195830"/>
            <a:ext cx="4534535" cy="2073910"/>
          </a:xfrm>
          <a:prstGeom prst="rect">
            <a:avLst/>
          </a:prstGeom>
          <a:noFill/>
        </p:spPr>
        <p:txBody>
          <a:bodyPr wrap="square" rtlCol="0" anchor="t">
            <a:spAutoFit/>
          </a:bodyPr>
          <a:p>
            <a:r>
              <a:rPr lang="zh-TW" altLang="en-US" sz="1000"/>
              <a:t>圖</a:t>
            </a:r>
            <a:r>
              <a:rPr lang="en-US" altLang="zh-TW" sz="1000"/>
              <a:t>1.2</a:t>
            </a:r>
            <a:r>
              <a:rPr lang="zh-TW" altLang="en-US" sz="1000"/>
              <a:t>：自行生成均值為 0.75、標準差為 0.75 的正態分布噪聲，形狀與訓練集和測試集相同。</a:t>
            </a:r>
            <a:endParaRPr lang="zh-TW" altLang="en-US" sz="1000"/>
          </a:p>
          <a:p>
            <a:endParaRPr lang="zh-TW" altLang="en-US" sz="1000"/>
          </a:p>
          <a:p>
            <a:r>
              <a:rPr lang="en-US" altLang="zh-TW" sz="1000"/>
              <a:t>1.</a:t>
            </a:r>
            <a:r>
              <a:rPr lang="zh-TW" altLang="en-US" sz="1000" b="1"/>
              <a:t>頂部行（Original images）</a:t>
            </a:r>
            <a:r>
              <a:rPr lang="zh-TW" altLang="en-US" sz="1000"/>
              <a:t>：展示的是原始的 MNIST 數字圖像，未經噪聲干擾，清晰度較高。</a:t>
            </a:r>
            <a:endParaRPr lang="zh-TW" altLang="en-US" sz="1000"/>
          </a:p>
          <a:p>
            <a:endParaRPr lang="zh-TW" altLang="en-US" sz="1000"/>
          </a:p>
          <a:p>
            <a:r>
              <a:rPr lang="en-US" altLang="zh-TW" sz="1000"/>
              <a:t>2.</a:t>
            </a:r>
            <a:r>
              <a:rPr lang="zh-TW" altLang="en-US" sz="1000" b="1"/>
              <a:t>中間行（Corrupted Input）</a:t>
            </a:r>
            <a:r>
              <a:rPr lang="zh-TW" altLang="en-US" sz="1000"/>
              <a:t>：這一行的圖像經過噪聲污染，模擬了實際條件下可能出現的數據品質問題。可以看到每個數字上都有噪聲點，這使得圖像模糊不清。</a:t>
            </a:r>
            <a:endParaRPr lang="zh-TW" altLang="en-US" sz="1000"/>
          </a:p>
          <a:p>
            <a:endParaRPr lang="zh-TW" altLang="en-US" sz="1000"/>
          </a:p>
          <a:p>
            <a:r>
              <a:rPr lang="en-US" altLang="zh-TW" sz="1000" b="1"/>
              <a:t>3.</a:t>
            </a:r>
            <a:r>
              <a:rPr lang="zh-TW" altLang="en-US" sz="1000" b="1"/>
              <a:t>底部行（Denoised Input）</a:t>
            </a:r>
            <a:r>
              <a:rPr lang="zh-TW" altLang="en-US" sz="1000"/>
              <a:t>：展示了經過自動編碼器處理後的圖像，該模型試圖從帶噪聲的輸入中恢復原始的數字。這一行的圖像相比中間行來說清晰許多，說明自動編碼器在移除噪聲方面有一定效果。</a:t>
            </a:r>
            <a:endParaRPr lang="zh-TW" altLang="en-US" sz="1000"/>
          </a:p>
        </p:txBody>
      </p:sp>
      <p:pic>
        <p:nvPicPr>
          <p:cNvPr id="12" name="圖片 11"/>
          <p:cNvPicPr>
            <a:picLocks noChangeAspect="1"/>
          </p:cNvPicPr>
          <p:nvPr/>
        </p:nvPicPr>
        <p:blipFill>
          <a:blip r:embed="rId3"/>
          <a:stretch>
            <a:fillRect/>
          </a:stretch>
        </p:blipFill>
        <p:spPr>
          <a:xfrm>
            <a:off x="4672965" y="4486275"/>
            <a:ext cx="4380865" cy="1886585"/>
          </a:xfrm>
          <a:prstGeom prst="rect">
            <a:avLst/>
          </a:prstGeom>
        </p:spPr>
      </p:pic>
      <p:sp>
        <p:nvSpPr>
          <p:cNvPr id="13" name="標題 4"/>
          <p:cNvSpPr txBox="1">
            <a:spLocks noGrp="1"/>
          </p:cNvSpPr>
          <p:nvPr/>
        </p:nvSpPr>
        <p:spPr>
          <a:xfrm>
            <a:off x="692150" y="4050665"/>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圖</a:t>
            </a:r>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1.1</a:t>
            </a:r>
            <a:endPar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14" name="標題 4"/>
          <p:cNvSpPr txBox="1">
            <a:spLocks noGrp="1"/>
          </p:cNvSpPr>
          <p:nvPr/>
        </p:nvSpPr>
        <p:spPr>
          <a:xfrm>
            <a:off x="611505" y="6607810"/>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圖</a:t>
            </a:r>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1.2</a:t>
            </a:r>
            <a:endPar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15" name="標題 4"/>
          <p:cNvSpPr txBox="1">
            <a:spLocks noGrp="1"/>
          </p:cNvSpPr>
          <p:nvPr/>
        </p:nvSpPr>
        <p:spPr>
          <a:xfrm>
            <a:off x="4672965" y="6529070"/>
            <a:ext cx="121666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圖</a:t>
            </a:r>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1.2 (code)</a:t>
            </a:r>
            <a:endPar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標題 4"/>
          <p:cNvSpPr txBox="1">
            <a:spLocks noGrp="1"/>
          </p:cNvSpPr>
          <p:nvPr/>
        </p:nvSpPr>
        <p:spPr>
          <a:xfrm>
            <a:off x="836295" y="938530"/>
            <a:ext cx="9660255" cy="92964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第一部分：預設源碼說明：</a:t>
            </a:r>
            <a:endParaRPr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l"/>
            <a:r>
              <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繪製訓練過程中的損失圖</a:t>
            </a:r>
            <a:endPar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1"/>
          <a:stretch>
            <a:fillRect/>
          </a:stretch>
        </p:blipFill>
        <p:spPr>
          <a:xfrm>
            <a:off x="775335" y="2463800"/>
            <a:ext cx="4612005" cy="2962910"/>
          </a:xfrm>
          <a:prstGeom prst="rect">
            <a:avLst/>
          </a:prstGeom>
        </p:spPr>
      </p:pic>
      <p:sp>
        <p:nvSpPr>
          <p:cNvPr id="4" name="文字方塊 3"/>
          <p:cNvSpPr txBox="1"/>
          <p:nvPr/>
        </p:nvSpPr>
        <p:spPr>
          <a:xfrm>
            <a:off x="5546725" y="2463800"/>
            <a:ext cx="4817110" cy="1769110"/>
          </a:xfrm>
          <a:prstGeom prst="rect">
            <a:avLst/>
          </a:prstGeom>
          <a:noFill/>
        </p:spPr>
        <p:txBody>
          <a:bodyPr wrap="square" rtlCol="0" anchor="t">
            <a:spAutoFit/>
          </a:bodyPr>
          <a:p>
            <a:r>
              <a:rPr lang="en-US" altLang="zh-TW" sz="1000"/>
              <a:t>1.</a:t>
            </a:r>
            <a:r>
              <a:rPr lang="zh-TW" altLang="en-US" sz="1000"/>
              <a:t>源碼中，autoencoder.fit() 函數用於訓練模型，其中 x_train_noisy 作為輸入數據，x_train 作為目標數據。同時，使用 x_test_noisy 和 x_test 作為驗證數據集。</a:t>
            </a:r>
            <a:endParaRPr lang="zh-TW" altLang="en-US" sz="1000"/>
          </a:p>
          <a:p>
            <a:endParaRPr lang="zh-TW" altLang="en-US" sz="1000"/>
          </a:p>
          <a:p>
            <a:r>
              <a:rPr lang="en-US" altLang="zh-TW" sz="1000"/>
              <a:t>2.</a:t>
            </a:r>
            <a:r>
              <a:rPr lang="zh-TW" altLang="en-US" sz="1000"/>
              <a:t>預設碼中訓練過程中設定了 epoch 數為 2，批量大小為 batch_size</a:t>
            </a:r>
            <a:endParaRPr lang="zh-TW" altLang="en-US" sz="1000"/>
          </a:p>
          <a:p>
            <a:endParaRPr lang="en-US" altLang="zh-TW" sz="1000"/>
          </a:p>
          <a:p>
            <a:r>
              <a:rPr lang="en-US" altLang="zh-TW" sz="1000"/>
              <a:t>3.</a:t>
            </a:r>
            <a:r>
              <a:rPr lang="zh-TW" altLang="en-US" sz="1000"/>
              <a:t>訓練完成後，使用 matplotlib 繪圖庫的 plt 函數繪製訓練損失和驗證損失圖。這裡的 </a:t>
            </a:r>
            <a:r>
              <a:rPr lang="zh-TW" altLang="en-US" sz="1000">
                <a:solidFill>
                  <a:srgbClr val="FF0000"/>
                </a:solidFill>
              </a:rPr>
              <a:t>history</a:t>
            </a:r>
            <a:r>
              <a:rPr lang="zh-TW" altLang="en-US" sz="1000"/>
              <a:t> 變數儲存了訓練過程中的損失值。</a:t>
            </a:r>
            <a:endParaRPr lang="zh-TW" altLang="en-US" sz="1000"/>
          </a:p>
          <a:p>
            <a:endParaRPr lang="zh-TW" altLang="en-US" sz="1000"/>
          </a:p>
          <a:p>
            <a:r>
              <a:rPr lang="zh-TW" altLang="en-US" sz="1000">
                <a:solidFill>
                  <a:srgbClr val="FF0000"/>
                </a:solidFill>
              </a:rPr>
              <a:t>plt.figure() 設定了圖的大小，plt.plot() 繪製損失曲線，plt.title()、plt.xlabel()、plt.ylabel() 和 plt.legend() 分別設定圖的標題、x 軸標籤、y 軸標籤和圖例。最後，plt.show() 顯示圖表。</a:t>
            </a:r>
            <a:endParaRPr lang="zh-TW" altLang="en-US" sz="10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圖片 1"/>
          <p:cNvPicPr>
            <a:picLocks noChangeAspect="1"/>
          </p:cNvPicPr>
          <p:nvPr/>
        </p:nvPicPr>
        <p:blipFill>
          <a:blip r:embed="rId1"/>
          <a:stretch>
            <a:fillRect/>
          </a:stretch>
        </p:blipFill>
        <p:spPr>
          <a:xfrm>
            <a:off x="872490" y="1622425"/>
            <a:ext cx="4473575" cy="2415540"/>
          </a:xfrm>
          <a:prstGeom prst="rect">
            <a:avLst/>
          </a:prstGeom>
        </p:spPr>
      </p:pic>
      <p:sp>
        <p:nvSpPr>
          <p:cNvPr id="3" name="標題 4"/>
          <p:cNvSpPr txBox="1">
            <a:spLocks noGrp="1"/>
          </p:cNvSpPr>
          <p:nvPr/>
        </p:nvSpPr>
        <p:spPr>
          <a:xfrm>
            <a:off x="1202055" y="816610"/>
            <a:ext cx="9660255" cy="92964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第一部分：預設源碼說明：</a:t>
            </a:r>
            <a:endParaRPr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l"/>
            <a:r>
              <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訓練過程中的損失圖分析</a:t>
            </a:r>
            <a:r>
              <a:rPr lang="en-US" altLang="zh-TW"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調整</a:t>
            </a:r>
            <a:r>
              <a:rPr lang="en-US" altLang="zh-TW"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Epoch</a:t>
            </a:r>
            <a:r>
              <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以了解損失圖的趨勢</a:t>
            </a:r>
            <a:endParaRPr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13" name="標題 4"/>
          <p:cNvSpPr txBox="1">
            <a:spLocks noGrp="1"/>
          </p:cNvSpPr>
          <p:nvPr/>
        </p:nvSpPr>
        <p:spPr>
          <a:xfrm>
            <a:off x="2952750" y="3860800"/>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圖</a:t>
            </a:r>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1.3</a:t>
            </a:r>
            <a:endPar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5" name="標題 4"/>
          <p:cNvSpPr txBox="1">
            <a:spLocks noGrp="1"/>
          </p:cNvSpPr>
          <p:nvPr/>
        </p:nvSpPr>
        <p:spPr>
          <a:xfrm>
            <a:off x="5346065" y="1887220"/>
            <a:ext cx="3241040" cy="93599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rPr>
              <a:t>圖</a:t>
            </a:r>
            <a:r>
              <a:rPr lang="en-US" altLang="zh-TW" sz="1000"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rPr>
              <a:t>1.3 </a:t>
            </a:r>
            <a:r>
              <a:rPr altLang="en-US" sz="1000"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rPr>
              <a:t>的損失圖中，訓練損失大於驗證損失且同比例下降，表示訓練過程良好，但是，預設源碼把</a:t>
            </a:r>
            <a:r>
              <a:rPr lang="en-US" altLang="zh-TW" sz="1000"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rPr>
              <a:t>Spoch</a:t>
            </a:r>
            <a:r>
              <a:rPr altLang="en-US" sz="1000"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rPr>
              <a:t>設定為</a:t>
            </a:r>
            <a:r>
              <a:rPr lang="en-US" altLang="zh-TW" sz="1000"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rPr>
              <a:t>=2</a:t>
            </a:r>
            <a:r>
              <a:rPr altLang="en-US" sz="1000"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rPr>
              <a:t>，根本無法看出整個訓練過程，因此這個設定無法看出這個自動編碼器的訓練績效。</a:t>
            </a:r>
            <a:endParaRPr altLang="en-US" sz="1000" dirty="0">
              <a:solidFill>
                <a:schemeClr val="tx1"/>
              </a:solidFill>
              <a:effectLst>
                <a:outerShdw blurRad="38100" dist="38100" dir="2700000" algn="tl">
                  <a:srgbClr val="000000">
                    <a:alpha val="43137"/>
                  </a:srgbClr>
                </a:outerShdw>
              </a:effectLst>
              <a:latin typeface="新細明體-ExtB" panose="02020500000000000000" charset="-120"/>
              <a:ea typeface="新細明體-ExtB" panose="02020500000000000000" charset="-120"/>
            </a:endParaRPr>
          </a:p>
        </p:txBody>
      </p:sp>
      <p:pic>
        <p:nvPicPr>
          <p:cNvPr id="6" name="圖片 5"/>
          <p:cNvPicPr>
            <a:picLocks noChangeAspect="1"/>
          </p:cNvPicPr>
          <p:nvPr/>
        </p:nvPicPr>
        <p:blipFill>
          <a:blip r:embed="rId2"/>
          <a:stretch>
            <a:fillRect/>
          </a:stretch>
        </p:blipFill>
        <p:spPr>
          <a:xfrm>
            <a:off x="1057910" y="4136390"/>
            <a:ext cx="4244340" cy="2193290"/>
          </a:xfrm>
          <a:prstGeom prst="rect">
            <a:avLst/>
          </a:prstGeom>
        </p:spPr>
      </p:pic>
      <p:sp>
        <p:nvSpPr>
          <p:cNvPr id="7" name="標題 4"/>
          <p:cNvSpPr txBox="1">
            <a:spLocks noGrp="1"/>
          </p:cNvSpPr>
          <p:nvPr/>
        </p:nvSpPr>
        <p:spPr>
          <a:xfrm>
            <a:off x="2910840" y="6294755"/>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圖</a:t>
            </a:r>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1.4</a:t>
            </a:r>
            <a:endPar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8" name="文字方塊 7"/>
          <p:cNvSpPr txBox="1"/>
          <p:nvPr/>
        </p:nvSpPr>
        <p:spPr>
          <a:xfrm>
            <a:off x="5346065" y="4364355"/>
            <a:ext cx="3862070" cy="1737360"/>
          </a:xfrm>
          <a:prstGeom prst="rect">
            <a:avLst/>
          </a:prstGeom>
          <a:noFill/>
        </p:spPr>
        <p:txBody>
          <a:bodyPr wrap="square" rtlCol="0">
            <a:spAutoFit/>
          </a:bodyPr>
          <a:p>
            <a:r>
              <a:rPr lang="zh-TW" altLang="en-US" sz="1200" b="1">
                <a:latin typeface="標楷體" panose="03000509000000000000" pitchFamily="65" charset="-120"/>
                <a:ea typeface="標楷體" panose="03000509000000000000" pitchFamily="65" charset="-120"/>
              </a:rPr>
              <a:t>圖</a:t>
            </a:r>
            <a:r>
              <a:rPr lang="en-US" altLang="zh-TW" sz="1200" b="1">
                <a:latin typeface="標楷體" panose="03000509000000000000" pitchFamily="65" charset="-120"/>
                <a:ea typeface="標楷體" panose="03000509000000000000" pitchFamily="65" charset="-120"/>
              </a:rPr>
              <a:t>1.4</a:t>
            </a:r>
            <a:r>
              <a:rPr lang="zh-TW" altLang="en-US" sz="1200" b="1">
                <a:latin typeface="標楷體" panose="03000509000000000000" pitchFamily="65" charset="-120"/>
                <a:ea typeface="標楷體" panose="03000509000000000000" pitchFamily="65" charset="-120"/>
              </a:rPr>
              <a:t>中，我們為了更清楚整個損失狀況，將</a:t>
            </a:r>
            <a:r>
              <a:rPr lang="en-US" altLang="zh-TW" sz="1200" b="1">
                <a:latin typeface="標楷體" panose="03000509000000000000" pitchFamily="65" charset="-120"/>
                <a:ea typeface="標楷體" panose="03000509000000000000" pitchFamily="65" charset="-120"/>
              </a:rPr>
              <a:t>Epoch</a:t>
            </a:r>
            <a:r>
              <a:rPr lang="zh-TW" altLang="en-US" sz="1200" b="1">
                <a:latin typeface="標楷體" panose="03000509000000000000" pitchFamily="65" charset="-120"/>
                <a:ea typeface="標楷體" panose="03000509000000000000" pitchFamily="65" charset="-120"/>
              </a:rPr>
              <a:t>調到</a:t>
            </a:r>
            <a:r>
              <a:rPr lang="en-US" altLang="zh-TW" sz="1200" b="1">
                <a:latin typeface="標楷體" panose="03000509000000000000" pitchFamily="65" charset="-120"/>
                <a:ea typeface="標楷體" panose="03000509000000000000" pitchFamily="65" charset="-120"/>
              </a:rPr>
              <a:t>30</a:t>
            </a:r>
            <a:r>
              <a:rPr lang="zh-TW" altLang="en-US" sz="1200" b="1">
                <a:latin typeface="標楷體" panose="03000509000000000000" pitchFamily="65" charset="-120"/>
                <a:ea typeface="標楷體" panose="03000509000000000000" pitchFamily="65" charset="-120"/>
              </a:rPr>
              <a:t>，這時可以看出大概在</a:t>
            </a:r>
            <a:r>
              <a:rPr lang="en-US" altLang="zh-TW" sz="1200" b="1">
                <a:latin typeface="標楷體" panose="03000509000000000000" pitchFamily="65" charset="-120"/>
                <a:ea typeface="標楷體" panose="03000509000000000000" pitchFamily="65" charset="-120"/>
              </a:rPr>
              <a:t>epoch=5</a:t>
            </a:r>
            <a:r>
              <a:rPr lang="zh-TW" altLang="en-US" sz="1200" b="1">
                <a:latin typeface="標楷體" panose="03000509000000000000" pitchFamily="65" charset="-120"/>
                <a:ea typeface="標楷體" panose="03000509000000000000" pitchFamily="65" charset="-120"/>
              </a:rPr>
              <a:t>的時候，開始進入訓練績效的極限，驗證損失在</a:t>
            </a:r>
            <a:r>
              <a:rPr lang="en-US" altLang="zh-TW" sz="1200" b="1">
                <a:latin typeface="標楷體" panose="03000509000000000000" pitchFamily="65" charset="-120"/>
                <a:ea typeface="標楷體" panose="03000509000000000000" pitchFamily="65" charset="-120"/>
              </a:rPr>
              <a:t>0.0252-0.0259</a:t>
            </a:r>
            <a:r>
              <a:rPr lang="zh-TW" altLang="en-US" sz="1200" b="1">
                <a:latin typeface="標楷體" panose="03000509000000000000" pitchFamily="65" charset="-120"/>
                <a:ea typeface="標楷體" panose="03000509000000000000" pitchFamily="65" charset="-120"/>
              </a:rPr>
              <a:t>之間震盪，訓練損失也在</a:t>
            </a:r>
            <a:r>
              <a:rPr lang="en-US" altLang="zh-TW" sz="1200" b="1">
                <a:latin typeface="標楷體" panose="03000509000000000000" pitchFamily="65" charset="-120"/>
                <a:ea typeface="標楷體" panose="03000509000000000000" pitchFamily="65" charset="-120"/>
              </a:rPr>
              <a:t>0.0254</a:t>
            </a:r>
            <a:r>
              <a:rPr lang="zh-TW" altLang="en-US" sz="1200" b="1">
                <a:latin typeface="標楷體" panose="03000509000000000000" pitchFamily="65" charset="-120"/>
                <a:ea typeface="標楷體" panose="03000509000000000000" pitchFamily="65" charset="-120"/>
              </a:rPr>
              <a:t>之下後慢慢平緩。</a:t>
            </a:r>
            <a:endParaRPr lang="zh-TW" altLang="en-US" sz="1200" b="1">
              <a:latin typeface="標楷體" panose="03000509000000000000" pitchFamily="65" charset="-120"/>
              <a:ea typeface="標楷體" panose="03000509000000000000" pitchFamily="65" charset="-120"/>
            </a:endParaRPr>
          </a:p>
          <a:p>
            <a:endParaRPr lang="zh-TW" altLang="en-US" sz="1200" b="1">
              <a:latin typeface="標楷體" panose="03000509000000000000" pitchFamily="65" charset="-120"/>
              <a:ea typeface="標楷體" panose="03000509000000000000" pitchFamily="65" charset="-120"/>
            </a:endParaRPr>
          </a:p>
          <a:p>
            <a:r>
              <a:rPr lang="zh-TW" altLang="en-US" sz="1200" b="1">
                <a:latin typeface="標楷體" panose="03000509000000000000" pitchFamily="65" charset="-120"/>
                <a:ea typeface="標楷體" panose="03000509000000000000" pitchFamily="65" charset="-120"/>
              </a:rPr>
              <a:t>後續的狀況估計不會更好，可以而且訓練損失也明顯低於驗證損失，也就是有過擬合現象，所以在</a:t>
            </a:r>
            <a:r>
              <a:rPr lang="en-US" altLang="zh-TW" sz="1200" b="1">
                <a:latin typeface="標楷體" panose="03000509000000000000" pitchFamily="65" charset="-120"/>
                <a:ea typeface="標楷體" panose="03000509000000000000" pitchFamily="65" charset="-120"/>
              </a:rPr>
              <a:t>epoch=4-5</a:t>
            </a:r>
            <a:r>
              <a:rPr lang="zh-TW" altLang="en-US" sz="1200" b="1">
                <a:latin typeface="標楷體" panose="03000509000000000000" pitchFamily="65" charset="-120"/>
                <a:ea typeface="標楷體" panose="03000509000000000000" pitchFamily="65" charset="-120"/>
              </a:rPr>
              <a:t>就可以停止訓練。</a:t>
            </a:r>
            <a:endParaRPr lang="zh-TW" altLang="en-US" sz="1200" b="1">
              <a:latin typeface="標楷體" panose="03000509000000000000" pitchFamily="65" charset="-120"/>
              <a:ea typeface="標楷體" panose="03000509000000000000" pitchFamily="65" charset="-120"/>
            </a:endParaRPr>
          </a:p>
          <a:p>
            <a:endParaRPr lang="zh-TW" altLang="en-US" sz="1200" b="1">
              <a:latin typeface="標楷體" panose="03000509000000000000" pitchFamily="65" charset="-120"/>
              <a:ea typeface="標楷體" panose="03000509000000000000" pitchFamily="65"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860425" y="1282700"/>
            <a:ext cx="8157845" cy="1188720"/>
          </a:xfrm>
          <a:prstGeom prst="rect">
            <a:avLst/>
          </a:prstGeom>
          <a:noFill/>
        </p:spPr>
        <p:txBody>
          <a:bodyPr wrap="square" rtlCol="0" anchor="t">
            <a:spAutoFit/>
          </a:bodyPr>
          <a:p>
            <a:r>
              <a:rPr lang="zh-TW" altLang="en-US" sz="2000" b="1">
                <a:latin typeface="標楷體" panose="03000509000000000000" pitchFamily="65" charset="-120"/>
                <a:ea typeface="標楷體" panose="03000509000000000000" pitchFamily="65" charset="-120"/>
                <a:sym typeface="+mn-ea"/>
              </a:rPr>
              <a:t>第二部分：增加模型針對躁聲的挑戰：</a:t>
            </a:r>
            <a:endParaRPr lang="zh-TW" altLang="en-US" sz="2000" b="1">
              <a:latin typeface="標楷體" panose="03000509000000000000" pitchFamily="65" charset="-120"/>
              <a:ea typeface="標楷體" panose="03000509000000000000" pitchFamily="65" charset="-120"/>
              <a:sym typeface="+mn-ea"/>
            </a:endParaRPr>
          </a:p>
          <a:p>
            <a:endParaRPr lang="zh-TW" altLang="en-US" sz="1600" b="1">
              <a:latin typeface="標楷體" panose="03000509000000000000" pitchFamily="65" charset="-120"/>
              <a:ea typeface="標楷體" panose="03000509000000000000" pitchFamily="65" charset="-120"/>
              <a:sym typeface="+mn-ea"/>
            </a:endParaRPr>
          </a:p>
          <a:p>
            <a:r>
              <a:rPr lang="zh-TW" altLang="en-US" sz="1600" b="1">
                <a:latin typeface="標楷體" panose="03000509000000000000" pitchFamily="65" charset="-120"/>
                <a:ea typeface="標楷體" panose="03000509000000000000" pitchFamily="65" charset="-120"/>
                <a:sym typeface="+mn-ea"/>
              </a:rPr>
              <a:t>為了自動編碼器的難度增加，我們調整了躁聲設定，</a:t>
            </a:r>
            <a:r>
              <a:rPr lang="zh-TW" altLang="en-US" sz="1600" b="1">
                <a:solidFill>
                  <a:srgbClr val="FF0000"/>
                </a:solidFill>
                <a:latin typeface="標楷體" panose="03000509000000000000" pitchFamily="65" charset="-120"/>
                <a:ea typeface="標楷體" panose="03000509000000000000" pitchFamily="65" charset="-120"/>
                <a:sym typeface="+mn-ea"/>
              </a:rPr>
              <a:t>由</a:t>
            </a:r>
            <a:r>
              <a:rPr lang="en-US" altLang="zh-TW" sz="1600" b="1">
                <a:solidFill>
                  <a:srgbClr val="FF0000"/>
                </a:solidFill>
                <a:latin typeface="標楷體" panose="03000509000000000000" pitchFamily="65" charset="-120"/>
                <a:ea typeface="標楷體" panose="03000509000000000000" pitchFamily="65" charset="-120"/>
                <a:sym typeface="+mn-ea"/>
              </a:rPr>
              <a:t>75</a:t>
            </a:r>
            <a:r>
              <a:rPr lang="zh-TW" altLang="en-US" sz="1600" b="1">
                <a:solidFill>
                  <a:srgbClr val="FF0000"/>
                </a:solidFill>
                <a:latin typeface="標楷體" panose="03000509000000000000" pitchFamily="65" charset="-120"/>
                <a:ea typeface="標楷體" panose="03000509000000000000" pitchFamily="65" charset="-120"/>
                <a:sym typeface="+mn-ea"/>
              </a:rPr>
              <a:t>調高到</a:t>
            </a:r>
            <a:r>
              <a:rPr lang="en-US" altLang="zh-TW" sz="1600" b="1">
                <a:solidFill>
                  <a:srgbClr val="FF0000"/>
                </a:solidFill>
                <a:latin typeface="標楷體" panose="03000509000000000000" pitchFamily="65" charset="-120"/>
                <a:ea typeface="標楷體" panose="03000509000000000000" pitchFamily="65" charset="-120"/>
                <a:sym typeface="+mn-ea"/>
              </a:rPr>
              <a:t>85</a:t>
            </a:r>
            <a:r>
              <a:rPr lang="zh-TW" altLang="en-US" sz="1600" b="1">
                <a:latin typeface="標楷體" panose="03000509000000000000" pitchFamily="65" charset="-120"/>
                <a:ea typeface="標楷體" panose="03000509000000000000" pitchFamily="65" charset="-120"/>
                <a:sym typeface="+mn-ea"/>
              </a:rPr>
              <a:t>，模型其他超參數不變，及不做任何的數據處理的前提下，</a:t>
            </a:r>
            <a:r>
              <a:rPr lang="en-US" altLang="zh-TW" sz="1600" b="1">
                <a:solidFill>
                  <a:srgbClr val="FF0000"/>
                </a:solidFill>
                <a:latin typeface="標楷體" panose="03000509000000000000" pitchFamily="65" charset="-120"/>
                <a:ea typeface="標楷體" panose="03000509000000000000" pitchFamily="65" charset="-120"/>
                <a:sym typeface="+mn-ea"/>
              </a:rPr>
              <a:t>Epoch</a:t>
            </a:r>
            <a:r>
              <a:rPr lang="zh-TW" altLang="en-US" sz="1600" b="1">
                <a:solidFill>
                  <a:srgbClr val="FF0000"/>
                </a:solidFill>
                <a:latin typeface="標楷體" panose="03000509000000000000" pitchFamily="65" charset="-120"/>
                <a:ea typeface="標楷體" panose="03000509000000000000" pitchFamily="65" charset="-120"/>
                <a:sym typeface="+mn-ea"/>
              </a:rPr>
              <a:t>調為</a:t>
            </a:r>
            <a:r>
              <a:rPr lang="en-US" altLang="zh-TW" sz="1600" b="1">
                <a:solidFill>
                  <a:srgbClr val="FF0000"/>
                </a:solidFill>
                <a:latin typeface="標楷體" panose="03000509000000000000" pitchFamily="65" charset="-120"/>
                <a:ea typeface="標楷體" panose="03000509000000000000" pitchFamily="65" charset="-120"/>
                <a:sym typeface="+mn-ea"/>
              </a:rPr>
              <a:t>30 </a:t>
            </a:r>
            <a:r>
              <a:rPr lang="zh-TW" altLang="en-US" sz="1600" b="1">
                <a:latin typeface="標楷體" panose="03000509000000000000" pitchFamily="65" charset="-120"/>
                <a:ea typeface="標楷體" panose="03000509000000000000" pitchFamily="65" charset="-120"/>
                <a:sym typeface="+mn-ea"/>
              </a:rPr>
              <a:t>觀察預設模型的訓練成果。  </a:t>
            </a:r>
            <a:r>
              <a:rPr lang="zh-TW" altLang="en-US" sz="2000" b="1">
                <a:latin typeface="標楷體" panose="03000509000000000000" pitchFamily="65" charset="-120"/>
                <a:ea typeface="標楷體" panose="03000509000000000000" pitchFamily="65" charset="-120"/>
                <a:sym typeface="+mn-ea"/>
              </a:rPr>
              <a:t> </a:t>
            </a:r>
            <a:endParaRPr lang="zh-TW" altLang="en-US" sz="2000" b="1">
              <a:latin typeface="標楷體" panose="03000509000000000000" pitchFamily="65" charset="-120"/>
              <a:ea typeface="標楷體" panose="03000509000000000000" pitchFamily="65" charset="-120"/>
            </a:endParaRPr>
          </a:p>
        </p:txBody>
      </p:sp>
      <p:pic>
        <p:nvPicPr>
          <p:cNvPr id="3" name="圖片 2"/>
          <p:cNvPicPr>
            <a:picLocks noChangeAspect="1"/>
          </p:cNvPicPr>
          <p:nvPr/>
        </p:nvPicPr>
        <p:blipFill>
          <a:blip r:embed="rId1"/>
          <a:stretch>
            <a:fillRect/>
          </a:stretch>
        </p:blipFill>
        <p:spPr>
          <a:xfrm>
            <a:off x="1125855" y="2550795"/>
            <a:ext cx="4550410" cy="1108710"/>
          </a:xfrm>
          <a:prstGeom prst="rect">
            <a:avLst/>
          </a:prstGeom>
        </p:spPr>
      </p:pic>
      <p:pic>
        <p:nvPicPr>
          <p:cNvPr id="4" name="圖片 3"/>
          <p:cNvPicPr>
            <a:picLocks noChangeAspect="1"/>
          </p:cNvPicPr>
          <p:nvPr/>
        </p:nvPicPr>
        <p:blipFill>
          <a:blip r:embed="rId2"/>
          <a:stretch>
            <a:fillRect/>
          </a:stretch>
        </p:blipFill>
        <p:spPr>
          <a:xfrm>
            <a:off x="1024890" y="3850005"/>
            <a:ext cx="4573905" cy="2770505"/>
          </a:xfrm>
          <a:prstGeom prst="rect">
            <a:avLst/>
          </a:prstGeom>
        </p:spPr>
      </p:pic>
      <p:sp>
        <p:nvSpPr>
          <p:cNvPr id="7" name="標題 4"/>
          <p:cNvSpPr txBox="1">
            <a:spLocks noGrp="1"/>
          </p:cNvSpPr>
          <p:nvPr/>
        </p:nvSpPr>
        <p:spPr>
          <a:xfrm>
            <a:off x="2898775" y="6672580"/>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圖</a:t>
            </a:r>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2.1</a:t>
            </a:r>
            <a:endPar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8" name="文字方塊 7"/>
          <p:cNvSpPr txBox="1"/>
          <p:nvPr/>
        </p:nvSpPr>
        <p:spPr>
          <a:xfrm>
            <a:off x="5676265" y="4679315"/>
            <a:ext cx="3862070" cy="822960"/>
          </a:xfrm>
          <a:prstGeom prst="rect">
            <a:avLst/>
          </a:prstGeom>
          <a:noFill/>
        </p:spPr>
        <p:txBody>
          <a:bodyPr wrap="square" rtlCol="0">
            <a:spAutoFit/>
          </a:bodyPr>
          <a:p>
            <a:r>
              <a:rPr lang="zh-TW" altLang="en-US" sz="1200" b="1">
                <a:latin typeface="標楷體" panose="03000509000000000000" pitchFamily="65" charset="-120"/>
                <a:ea typeface="標楷體" panose="03000509000000000000" pitchFamily="65" charset="-120"/>
              </a:rPr>
              <a:t>圖</a:t>
            </a:r>
            <a:r>
              <a:rPr lang="en-US" altLang="zh-TW" sz="1200" b="1">
                <a:latin typeface="標楷體" panose="03000509000000000000" pitchFamily="65" charset="-120"/>
                <a:ea typeface="標楷體" panose="03000509000000000000" pitchFamily="65" charset="-120"/>
              </a:rPr>
              <a:t>2.1</a:t>
            </a:r>
            <a:r>
              <a:rPr lang="zh-TW" altLang="en-US" sz="1200" b="1">
                <a:latin typeface="標楷體" panose="03000509000000000000" pitchFamily="65" charset="-120"/>
                <a:ea typeface="標楷體" panose="03000509000000000000" pitchFamily="65" charset="-120"/>
              </a:rPr>
              <a:t>中</a:t>
            </a:r>
            <a:r>
              <a:rPr lang="zh-TW" altLang="en-US" sz="1200" b="1">
                <a:latin typeface="標楷體" panose="03000509000000000000" pitchFamily="65" charset="-120"/>
                <a:ea typeface="標楷體" panose="03000509000000000000" pitchFamily="65" charset="-120"/>
                <a:sym typeface="+mn-ea"/>
              </a:rPr>
              <a:t>可以看出來因為</a:t>
            </a:r>
            <a:r>
              <a:rPr lang="en-US" altLang="zh-TW" sz="1200" b="1">
                <a:latin typeface="標楷體" panose="03000509000000000000" pitchFamily="65" charset="-120"/>
                <a:ea typeface="標楷體" panose="03000509000000000000" pitchFamily="65" charset="-120"/>
                <a:sym typeface="+mn-ea"/>
              </a:rPr>
              <a:t>noise</a:t>
            </a:r>
            <a:r>
              <a:rPr lang="zh-TW" altLang="en-US" sz="1200" b="1">
                <a:latin typeface="標楷體" panose="03000509000000000000" pitchFamily="65" charset="-120"/>
                <a:ea typeface="標楷體" panose="03000509000000000000" pitchFamily="65" charset="-120"/>
                <a:sym typeface="+mn-ea"/>
              </a:rPr>
              <a:t>的影響</a:t>
            </a:r>
            <a:r>
              <a:rPr lang="en-US" altLang="zh-TW" sz="1200" b="1">
                <a:latin typeface="標楷體" panose="03000509000000000000" pitchFamily="65" charset="-120"/>
                <a:ea typeface="標楷體" panose="03000509000000000000" pitchFamily="65" charset="-120"/>
                <a:sym typeface="+mn-ea"/>
              </a:rPr>
              <a:t>,</a:t>
            </a:r>
            <a:r>
              <a:rPr lang="zh-TW" altLang="en-US" sz="1200" b="1">
                <a:latin typeface="標楷體" panose="03000509000000000000" pitchFamily="65" charset="-120"/>
                <a:ea typeface="標楷體" panose="03000509000000000000" pitchFamily="65" charset="-120"/>
                <a:sym typeface="+mn-ea"/>
              </a:rPr>
              <a:t>同樣的模型學到</a:t>
            </a:r>
            <a:r>
              <a:rPr lang="en-US" altLang="zh-TW" sz="1200" b="1">
                <a:latin typeface="標楷體" panose="03000509000000000000" pitchFamily="65" charset="-120"/>
                <a:ea typeface="標楷體" panose="03000509000000000000" pitchFamily="65" charset="-120"/>
                <a:sym typeface="+mn-ea"/>
              </a:rPr>
              <a:t>noise</a:t>
            </a:r>
            <a:r>
              <a:rPr lang="zh-TW" altLang="en-US" sz="1200" b="1">
                <a:latin typeface="標楷體" panose="03000509000000000000" pitchFamily="65" charset="-120"/>
                <a:ea typeface="標楷體" panose="03000509000000000000" pitchFamily="65" charset="-120"/>
                <a:sym typeface="+mn-ea"/>
              </a:rPr>
              <a:t>的機率增加，所以很快就出現過擬合現象，</a:t>
            </a:r>
            <a:r>
              <a:rPr lang="en-US" altLang="zh-TW" sz="1200" b="1">
                <a:latin typeface="標楷體" panose="03000509000000000000" pitchFamily="65" charset="-120"/>
                <a:ea typeface="標楷體" panose="03000509000000000000" pitchFamily="65" charset="-120"/>
                <a:sym typeface="+mn-ea"/>
              </a:rPr>
              <a:t>(</a:t>
            </a:r>
            <a:r>
              <a:rPr lang="zh-TW" altLang="en-US" sz="1200" b="1">
                <a:latin typeface="標楷體" panose="03000509000000000000" pitchFamily="65" charset="-120"/>
                <a:ea typeface="標楷體" panose="03000509000000000000" pitchFamily="65" charset="-120"/>
                <a:sym typeface="+mn-ea"/>
              </a:rPr>
              <a:t>驗證損失明顯大於訓練損失</a:t>
            </a:r>
            <a:r>
              <a:rPr lang="en-US" altLang="zh-TW" sz="1200" b="1">
                <a:solidFill>
                  <a:srgbClr val="FF0000"/>
                </a:solidFill>
                <a:latin typeface="標楷體" panose="03000509000000000000" pitchFamily="65" charset="-120"/>
                <a:ea typeface="標楷體" panose="03000509000000000000" pitchFamily="65" charset="-120"/>
                <a:sym typeface="+mn-ea"/>
              </a:rPr>
              <a:t>(</a:t>
            </a:r>
            <a:r>
              <a:rPr lang="zh-TW" altLang="en-US" sz="1200" b="1">
                <a:solidFill>
                  <a:srgbClr val="FF0000"/>
                </a:solidFill>
                <a:latin typeface="標楷體" panose="03000509000000000000" pitchFamily="65" charset="-120"/>
                <a:ea typeface="標楷體" panose="03000509000000000000" pitchFamily="65" charset="-120"/>
                <a:sym typeface="+mn-ea"/>
              </a:rPr>
              <a:t>紅鍵</a:t>
            </a:r>
            <a:r>
              <a:rPr lang="en-US" altLang="zh-TW" sz="1200" b="1">
                <a:solidFill>
                  <a:srgbClr val="FF0000"/>
                </a:solidFill>
                <a:latin typeface="標楷體" panose="03000509000000000000" pitchFamily="65" charset="-120"/>
                <a:ea typeface="標楷體" panose="03000509000000000000" pitchFamily="65" charset="-120"/>
                <a:sym typeface="+mn-ea"/>
              </a:rPr>
              <a:t>)</a:t>
            </a:r>
            <a:r>
              <a:rPr lang="zh-TW" altLang="en-US" sz="1200" b="1">
                <a:latin typeface="標楷體" panose="03000509000000000000" pitchFamily="65" charset="-120"/>
                <a:ea typeface="標楷體" panose="03000509000000000000" pitchFamily="65" charset="-120"/>
                <a:sym typeface="+mn-ea"/>
              </a:rPr>
              <a:t>，而且驗證損失的走勢是朝向增加</a:t>
            </a:r>
            <a:r>
              <a:rPr lang="en-US" altLang="zh-TW" sz="1200" b="1">
                <a:solidFill>
                  <a:srgbClr val="FF0000"/>
                </a:solidFill>
                <a:latin typeface="標楷體" panose="03000509000000000000" pitchFamily="65" charset="-120"/>
                <a:ea typeface="標楷體" panose="03000509000000000000" pitchFamily="65" charset="-120"/>
                <a:sym typeface="+mn-ea"/>
              </a:rPr>
              <a:t>(</a:t>
            </a:r>
            <a:r>
              <a:rPr lang="zh-TW" altLang="en-US" sz="1200" b="1">
                <a:solidFill>
                  <a:srgbClr val="FF0000"/>
                </a:solidFill>
                <a:latin typeface="標楷體" panose="03000509000000000000" pitchFamily="65" charset="-120"/>
                <a:ea typeface="標楷體" panose="03000509000000000000" pitchFamily="65" charset="-120"/>
                <a:sym typeface="+mn-ea"/>
              </a:rPr>
              <a:t>紅圈</a:t>
            </a:r>
            <a:r>
              <a:rPr lang="en-US" altLang="zh-TW" sz="1200" b="1">
                <a:solidFill>
                  <a:srgbClr val="FF0000"/>
                </a:solidFill>
                <a:latin typeface="標楷體" panose="03000509000000000000" pitchFamily="65" charset="-120"/>
                <a:ea typeface="標楷體" panose="03000509000000000000" pitchFamily="65" charset="-120"/>
                <a:sym typeface="+mn-ea"/>
              </a:rPr>
              <a:t>)</a:t>
            </a:r>
            <a:r>
              <a:rPr lang="zh-TW" altLang="en-US" sz="1200" b="1">
                <a:latin typeface="標楷體" panose="03000509000000000000" pitchFamily="65" charset="-120"/>
                <a:ea typeface="標楷體" panose="03000509000000000000" pitchFamily="65" charset="-120"/>
                <a:sym typeface="+mn-ea"/>
              </a:rPr>
              <a:t>，這是標準的過凝合現象</a:t>
            </a:r>
            <a:r>
              <a:rPr lang="en-US" altLang="zh-TW" sz="1200" b="1">
                <a:latin typeface="標楷體" panose="03000509000000000000" pitchFamily="65" charset="-120"/>
                <a:ea typeface="標楷體" panose="03000509000000000000" pitchFamily="65" charset="-120"/>
                <a:sym typeface="+mn-ea"/>
              </a:rPr>
              <a:t>)</a:t>
            </a:r>
            <a:endParaRPr lang="zh-TW" altLang="en-US" sz="1200" b="1">
              <a:latin typeface="標楷體" panose="03000509000000000000" pitchFamily="65" charset="-120"/>
              <a:ea typeface="標楷體" panose="03000509000000000000" pitchFamily="65" charset="-120"/>
            </a:endParaRPr>
          </a:p>
        </p:txBody>
      </p:sp>
      <p:sp>
        <p:nvSpPr>
          <p:cNvPr id="6" name="流程圖: 連接點 5"/>
          <p:cNvSpPr/>
          <p:nvPr/>
        </p:nvSpPr>
        <p:spPr>
          <a:xfrm>
            <a:off x="4519930" y="4417060"/>
            <a:ext cx="838200" cy="808990"/>
          </a:xfrm>
          <a:prstGeom prst="flowChartConnector">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cxnSp>
        <p:nvCxnSpPr>
          <p:cNvPr id="9" name="直線單箭頭接點 8"/>
          <p:cNvCxnSpPr/>
          <p:nvPr/>
        </p:nvCxnSpPr>
        <p:spPr>
          <a:xfrm flipH="1" flipV="1">
            <a:off x="4844415" y="4995545"/>
            <a:ext cx="6350" cy="98552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662940" y="1094740"/>
            <a:ext cx="5991225" cy="2956560"/>
          </a:xfrm>
          <a:prstGeom prst="rect">
            <a:avLst/>
          </a:prstGeom>
          <a:noFill/>
        </p:spPr>
        <p:txBody>
          <a:bodyPr wrap="square" rtlCol="0" anchor="t">
            <a:spAutoFit/>
          </a:bodyPr>
          <a:p>
            <a:r>
              <a:rPr lang="zh-TW" altLang="en-US" b="1">
                <a:latin typeface="標楷體" panose="03000509000000000000" pitchFamily="65" charset="-120"/>
                <a:ea typeface="標楷體" panose="03000509000000000000" pitchFamily="65" charset="-120"/>
              </a:rPr>
              <a:t>第三部分 本組選擇的改正方法：在模型中加入</a:t>
            </a:r>
            <a:r>
              <a:rPr lang="en-US" altLang="zh-TW" b="1">
                <a:latin typeface="標楷體" panose="03000509000000000000" pitchFamily="65" charset="-120"/>
                <a:ea typeface="標楷體" panose="03000509000000000000" pitchFamily="65" charset="-120"/>
              </a:rPr>
              <a:t>Dropout</a:t>
            </a:r>
            <a:r>
              <a:rPr lang="zh-TW" altLang="en-US" b="1">
                <a:latin typeface="標楷體" panose="03000509000000000000" pitchFamily="65" charset="-120"/>
                <a:ea typeface="標楷體" panose="03000509000000000000" pitchFamily="65" charset="-120"/>
              </a:rPr>
              <a:t>層</a:t>
            </a:r>
            <a:endParaRPr lang="zh-TW" altLang="en-US" b="1">
              <a:latin typeface="標楷體" panose="03000509000000000000" pitchFamily="65" charset="-120"/>
              <a:ea typeface="標楷體" panose="03000509000000000000" pitchFamily="65" charset="-120"/>
            </a:endParaRPr>
          </a:p>
          <a:p>
            <a:endParaRPr lang="zh-TW" altLang="en-US" sz="1400">
              <a:latin typeface="標楷體" panose="03000509000000000000" pitchFamily="65" charset="-120"/>
              <a:ea typeface="標楷體" panose="03000509000000000000" pitchFamily="65" charset="-120"/>
            </a:endParaRPr>
          </a:p>
          <a:p>
            <a:r>
              <a:rPr lang="zh-TW" altLang="en-US" sz="1200"/>
              <a:t>說明：</a:t>
            </a:r>
            <a:endParaRPr lang="zh-TW" altLang="en-US" sz="1200"/>
          </a:p>
          <a:p>
            <a:r>
              <a:rPr lang="en-US" altLang="zh-TW" sz="1200"/>
              <a:t>1.</a:t>
            </a:r>
            <a:r>
              <a:rPr lang="zh-TW" altLang="en-US" sz="1200"/>
              <a:t>Dropout 是一種正則化技術，主要能防止神經網絡在訓練過程中發生過擬合。他的工作原理是在訓練過程中隨機“關閉”（即將輸出設為零）一部分神經元的活動，</a:t>
            </a:r>
            <a:r>
              <a:rPr lang="zh-TW" altLang="en-US" sz="1200" u="sng">
                <a:solidFill>
                  <a:srgbClr val="FF0000"/>
                </a:solidFill>
              </a:rPr>
              <a:t>這樣模型就不能依賴於任何單一的輸入節點，因而被迫學習更加魯棒的特徵表示。</a:t>
            </a:r>
            <a:endParaRPr lang="zh-TW" altLang="en-US" sz="1200" u="sng">
              <a:solidFill>
                <a:srgbClr val="FF0000"/>
              </a:solidFill>
            </a:endParaRPr>
          </a:p>
          <a:p>
            <a:endParaRPr lang="zh-TW" altLang="en-US" sz="1200" u="sng"/>
          </a:p>
          <a:p>
            <a:r>
              <a:rPr lang="en-US" altLang="zh-TW" sz="1200"/>
              <a:t>2.</a:t>
            </a:r>
            <a:r>
              <a:rPr lang="zh-TW" altLang="en-US" sz="1200"/>
              <a:t>在操作上，實際上相當於在每一次訓練迭代中從一個更大的網絡中隨機地取樣出一個較小的網絡。這樣，</a:t>
            </a:r>
            <a:r>
              <a:rPr lang="zh-TW" altLang="en-US" sz="1200" b="1" u="sng">
                <a:solidFill>
                  <a:srgbClr val="FF0000"/>
                </a:solidFill>
              </a:rPr>
              <a:t>神經網絡的不同部分會在不同的訓練迭代中被訓練，</a:t>
            </a:r>
            <a:r>
              <a:rPr lang="zh-TW" altLang="en-US" sz="1200"/>
              <a:t>使得網絡的不同部分可以獨立地捕捉數據中的特徵。這種隨機性有助於網絡避免在訓練數據上過度擬合，因為它防止了模型過度依賴於訓練集中的任何單個特徵。</a:t>
            </a:r>
            <a:endParaRPr lang="zh-TW" altLang="en-US" sz="1200"/>
          </a:p>
          <a:p>
            <a:endParaRPr lang="zh-TW" altLang="en-US" sz="1200"/>
          </a:p>
          <a:p>
            <a:r>
              <a:rPr lang="en-US" altLang="zh-TW" sz="1200"/>
              <a:t>3.</a:t>
            </a:r>
            <a:r>
              <a:rPr lang="zh-TW" altLang="en-US" sz="1200"/>
              <a:t>我們將Dropout 視為一個層</a:t>
            </a:r>
            <a:r>
              <a:rPr lang="en-US" altLang="zh-TW" sz="1200"/>
              <a:t>(Dropout</a:t>
            </a:r>
            <a:r>
              <a:rPr lang="zh-TW" altLang="en-US" sz="1200"/>
              <a:t>層</a:t>
            </a:r>
            <a:r>
              <a:rPr lang="en-US" altLang="zh-TW" sz="1200"/>
              <a:t>)</a:t>
            </a:r>
            <a:r>
              <a:rPr lang="zh-TW" altLang="en-US" sz="1200"/>
              <a:t>，並指定一個丟棄率（dropout rate），這個比率決定了每次迭代中有多少比例的神經元將被關閉。常見的丟棄率範圍從0.2到0.5</a:t>
            </a:r>
            <a:r>
              <a:rPr lang="en-US" altLang="zh-TW" sz="1200"/>
              <a:t>(</a:t>
            </a:r>
            <a:r>
              <a:rPr lang="zh-TW" altLang="en-US" sz="1200"/>
              <a:t>所以我們定為</a:t>
            </a:r>
            <a:r>
              <a:rPr lang="en-US" altLang="zh-TW" sz="1200"/>
              <a:t>0.25)</a:t>
            </a:r>
            <a:r>
              <a:rPr lang="zh-TW" altLang="en-US" sz="1200"/>
              <a:t>。</a:t>
            </a:r>
            <a:r>
              <a:rPr lang="zh-TW" altLang="en-US" sz="1200" b="1">
                <a:solidFill>
                  <a:srgbClr val="FF0000"/>
                </a:solidFill>
              </a:rPr>
              <a:t>選擇合適的丟棄率的過程，為我們實驗中多次調教的結果。</a:t>
            </a:r>
            <a:endParaRPr lang="zh-TW" altLang="en-US" sz="1200" b="1">
              <a:solidFill>
                <a:srgbClr val="FF0000"/>
              </a:solidFill>
            </a:endParaRPr>
          </a:p>
        </p:txBody>
      </p:sp>
      <p:pic>
        <p:nvPicPr>
          <p:cNvPr id="2" name="圖片 1"/>
          <p:cNvPicPr>
            <a:picLocks noChangeAspect="1"/>
          </p:cNvPicPr>
          <p:nvPr/>
        </p:nvPicPr>
        <p:blipFill>
          <a:blip r:embed="rId1"/>
          <a:stretch>
            <a:fillRect/>
          </a:stretch>
        </p:blipFill>
        <p:spPr>
          <a:xfrm>
            <a:off x="602615" y="4481195"/>
            <a:ext cx="5380355" cy="2839085"/>
          </a:xfrm>
          <a:prstGeom prst="rect">
            <a:avLst/>
          </a:prstGeom>
        </p:spPr>
      </p:pic>
      <p:pic>
        <p:nvPicPr>
          <p:cNvPr id="3" name="圖片 2"/>
          <p:cNvPicPr>
            <a:picLocks noChangeAspect="1"/>
          </p:cNvPicPr>
          <p:nvPr/>
        </p:nvPicPr>
        <p:blipFill>
          <a:blip r:embed="rId2"/>
          <a:stretch>
            <a:fillRect/>
          </a:stretch>
        </p:blipFill>
        <p:spPr>
          <a:xfrm>
            <a:off x="6793230" y="1094740"/>
            <a:ext cx="3650615" cy="2786380"/>
          </a:xfrm>
          <a:prstGeom prst="rect">
            <a:avLst/>
          </a:prstGeom>
        </p:spPr>
      </p:pic>
      <p:sp>
        <p:nvSpPr>
          <p:cNvPr id="5" name="矩形 4"/>
          <p:cNvSpPr/>
          <p:nvPr/>
        </p:nvSpPr>
        <p:spPr>
          <a:xfrm>
            <a:off x="6877050" y="2041525"/>
            <a:ext cx="2945765" cy="2159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sp>
        <p:nvSpPr>
          <p:cNvPr id="6" name="矩形 5"/>
          <p:cNvSpPr/>
          <p:nvPr/>
        </p:nvSpPr>
        <p:spPr>
          <a:xfrm>
            <a:off x="6877050" y="2553335"/>
            <a:ext cx="2945765" cy="1739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sp>
        <p:nvSpPr>
          <p:cNvPr id="10" name="文字方塊 9"/>
          <p:cNvSpPr txBox="1"/>
          <p:nvPr/>
        </p:nvSpPr>
        <p:spPr>
          <a:xfrm>
            <a:off x="6753225" y="4051300"/>
            <a:ext cx="3730625" cy="549910"/>
          </a:xfrm>
          <a:prstGeom prst="rect">
            <a:avLst/>
          </a:prstGeom>
          <a:noFill/>
        </p:spPr>
        <p:txBody>
          <a:bodyPr wrap="square" rtlCol="0" anchor="t">
            <a:spAutoFit/>
          </a:bodyPr>
          <a:p>
            <a:r>
              <a:rPr lang="zh-TW" altLang="en-US" sz="1000" b="1">
                <a:solidFill>
                  <a:srgbClr val="0070C0"/>
                </a:solidFill>
              </a:rPr>
              <a:t>在 Conv2D層後增加一個</a:t>
            </a:r>
            <a:r>
              <a:rPr lang="en-US" altLang="zh-TW" sz="1000" b="1">
                <a:solidFill>
                  <a:srgbClr val="0070C0"/>
                </a:solidFill>
              </a:rPr>
              <a:t>dropout</a:t>
            </a:r>
            <a:r>
              <a:rPr lang="zh-TW" altLang="en-US" sz="1000" b="1">
                <a:solidFill>
                  <a:srgbClr val="0070C0"/>
                </a:solidFill>
              </a:rPr>
              <a:t>層：迫使整個模型學習更加魯棒的特徵組合</a:t>
            </a:r>
            <a:r>
              <a:rPr lang="zh-TW" altLang="en-US" sz="1000">
                <a:solidFill>
                  <a:srgbClr val="0070C0"/>
                </a:solidFill>
              </a:rPr>
              <a:t> 。</a:t>
            </a:r>
            <a:r>
              <a:rPr lang="zh-TW" altLang="en-US" sz="1000" b="1">
                <a:solidFill>
                  <a:srgbClr val="0070C0"/>
                </a:solidFill>
                <a:sym typeface="+mn-ea"/>
              </a:rPr>
              <a:t>Dense之前也要增加一個</a:t>
            </a:r>
            <a:r>
              <a:rPr lang="en-US" altLang="zh-TW" sz="1000" b="1">
                <a:solidFill>
                  <a:srgbClr val="0070C0"/>
                </a:solidFill>
                <a:sym typeface="+mn-ea"/>
              </a:rPr>
              <a:t>dropout</a:t>
            </a:r>
            <a:r>
              <a:rPr lang="zh-TW" altLang="en-US" sz="1000" b="1">
                <a:solidFill>
                  <a:srgbClr val="0070C0"/>
                </a:solidFill>
                <a:sym typeface="+mn-ea"/>
              </a:rPr>
              <a:t>層，防止全連階層造成過擬合的現象</a:t>
            </a:r>
            <a:r>
              <a:rPr lang="zh-TW" altLang="en-US" sz="1000">
                <a:solidFill>
                  <a:srgbClr val="0070C0"/>
                </a:solidFill>
                <a:sym typeface="+mn-ea"/>
              </a:rPr>
              <a:t> 。</a:t>
            </a:r>
            <a:endParaRPr lang="zh-TW" altLang="en-US" sz="1000">
              <a:solidFill>
                <a:srgbClr val="0070C0"/>
              </a:solidFill>
              <a:sym typeface="+mn-ea"/>
            </a:endParaRPr>
          </a:p>
        </p:txBody>
      </p:sp>
      <p:sp>
        <p:nvSpPr>
          <p:cNvPr id="7" name="標題 4"/>
          <p:cNvSpPr txBox="1">
            <a:spLocks noGrp="1"/>
          </p:cNvSpPr>
          <p:nvPr/>
        </p:nvSpPr>
        <p:spPr>
          <a:xfrm>
            <a:off x="8272145" y="3881120"/>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altLang="en-US"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圖</a:t>
            </a:r>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2.1</a:t>
            </a:r>
            <a:endPar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3"/>
          <a:stretch>
            <a:fillRect/>
          </a:stretch>
        </p:blipFill>
        <p:spPr>
          <a:xfrm>
            <a:off x="602615" y="4188460"/>
            <a:ext cx="3246120" cy="21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1791335" y="967105"/>
            <a:ext cx="5916295" cy="365760"/>
          </a:xfrm>
          <a:prstGeom prst="rect">
            <a:avLst/>
          </a:prstGeom>
          <a:noFill/>
        </p:spPr>
        <p:txBody>
          <a:bodyPr wrap="none" rtlCol="0" anchor="t">
            <a:spAutoFit/>
          </a:bodyPr>
          <a:p>
            <a:r>
              <a:rPr lang="zh-TW" altLang="en-US" b="1">
                <a:latin typeface="標楷體" panose="03000509000000000000" pitchFamily="65" charset="-120"/>
                <a:ea typeface="標楷體" panose="03000509000000000000" pitchFamily="65" charset="-120"/>
                <a:sym typeface="+mn-ea"/>
              </a:rPr>
              <a:t>第三部分 本組選擇的改正方法：在模型中加入</a:t>
            </a:r>
            <a:r>
              <a:rPr lang="en-US" altLang="zh-TW" b="1">
                <a:latin typeface="標楷體" panose="03000509000000000000" pitchFamily="65" charset="-120"/>
                <a:ea typeface="標楷體" panose="03000509000000000000" pitchFamily="65" charset="-120"/>
                <a:sym typeface="+mn-ea"/>
              </a:rPr>
              <a:t>Dropout</a:t>
            </a:r>
            <a:r>
              <a:rPr lang="zh-TW" altLang="en-US" b="1">
                <a:latin typeface="標楷體" panose="03000509000000000000" pitchFamily="65" charset="-120"/>
                <a:ea typeface="標楷體" panose="03000509000000000000" pitchFamily="65" charset="-120"/>
                <a:sym typeface="+mn-ea"/>
              </a:rPr>
              <a:t>層</a:t>
            </a:r>
            <a:endParaRPr lang="zh-TW" altLang="en-US"/>
          </a:p>
        </p:txBody>
      </p:sp>
      <p:sp>
        <p:nvSpPr>
          <p:cNvPr id="5" name="文字方塊 4"/>
          <p:cNvSpPr txBox="1"/>
          <p:nvPr/>
        </p:nvSpPr>
        <p:spPr>
          <a:xfrm>
            <a:off x="1214120" y="1866265"/>
            <a:ext cx="2956560" cy="1586865"/>
          </a:xfrm>
          <a:prstGeom prst="rect">
            <a:avLst/>
          </a:prstGeom>
          <a:noFill/>
        </p:spPr>
        <p:txBody>
          <a:bodyPr wrap="square" rtlCol="0" anchor="t">
            <a:spAutoFit/>
          </a:bodyPr>
          <a:p>
            <a:r>
              <a:rPr lang="zh-TW" altLang="en-US" sz="1400"/>
              <a:t>從結果可知，Dropout 明顯有助於減少訓練損失和驗證損失之間的差異。</a:t>
            </a:r>
            <a:endParaRPr lang="zh-TW" altLang="en-US" sz="1400"/>
          </a:p>
          <a:p>
            <a:r>
              <a:rPr lang="zh-TW" altLang="en-US" sz="1400"/>
              <a:t>除了意味著模型對於未見過的數據具有更好的泛化能力。</a:t>
            </a:r>
            <a:endParaRPr lang="zh-TW" altLang="en-US" sz="1400"/>
          </a:p>
          <a:p>
            <a:r>
              <a:rPr lang="zh-TW" altLang="en-US" sz="1400"/>
              <a:t>且顯示 Dropout 可以作為一種有效的工具來對抗過擬合。</a:t>
            </a:r>
            <a:endParaRPr lang="zh-TW" altLang="en-US" sz="1400"/>
          </a:p>
        </p:txBody>
      </p:sp>
      <p:pic>
        <p:nvPicPr>
          <p:cNvPr id="7" name="圖片 6"/>
          <p:cNvPicPr>
            <a:picLocks noChangeAspect="1"/>
          </p:cNvPicPr>
          <p:nvPr/>
        </p:nvPicPr>
        <p:blipFill>
          <a:blip r:embed="rId1"/>
          <a:stretch>
            <a:fillRect/>
          </a:stretch>
        </p:blipFill>
        <p:spPr>
          <a:xfrm>
            <a:off x="4217035" y="1454150"/>
            <a:ext cx="5101590" cy="6016625"/>
          </a:xfrm>
          <a:prstGeom prst="rect">
            <a:avLst/>
          </a:prstGeom>
        </p:spPr>
      </p:pic>
      <p:pic>
        <p:nvPicPr>
          <p:cNvPr id="2" name="圖片 1"/>
          <p:cNvPicPr>
            <a:picLocks noChangeAspect="1"/>
          </p:cNvPicPr>
          <p:nvPr/>
        </p:nvPicPr>
        <p:blipFill>
          <a:blip r:embed="rId2"/>
          <a:stretch>
            <a:fillRect/>
          </a:stretch>
        </p:blipFill>
        <p:spPr>
          <a:xfrm>
            <a:off x="532765" y="3453130"/>
            <a:ext cx="3726180" cy="3818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1230630" y="913765"/>
            <a:ext cx="7670165" cy="1341120"/>
          </a:xfrm>
          <a:prstGeom prst="rect">
            <a:avLst/>
          </a:prstGeom>
          <a:noFill/>
        </p:spPr>
        <p:txBody>
          <a:bodyPr wrap="square" rtlCol="0" anchor="t">
            <a:spAutoFit/>
          </a:bodyPr>
          <a:p>
            <a:r>
              <a:rPr lang="zh-TW" altLang="en-US" b="1">
                <a:latin typeface="標楷體" panose="03000509000000000000" pitchFamily="65" charset="-120"/>
                <a:ea typeface="標楷體" panose="03000509000000000000" pitchFamily="65" charset="-120"/>
                <a:sym typeface="+mn-ea"/>
              </a:rPr>
              <a:t>第四部分</a:t>
            </a:r>
            <a:r>
              <a:rPr lang="en-US" altLang="zh-TW" b="1">
                <a:latin typeface="標楷體" panose="03000509000000000000" pitchFamily="65" charset="-120"/>
                <a:ea typeface="標楷體" panose="03000509000000000000" pitchFamily="65" charset="-120"/>
                <a:sym typeface="+mn-ea"/>
              </a:rPr>
              <a:t>(</a:t>
            </a:r>
            <a:r>
              <a:rPr lang="zh-TW" altLang="en-US" b="1">
                <a:latin typeface="標楷體" panose="03000509000000000000" pitchFamily="65" charset="-120"/>
                <a:ea typeface="標楷體" panose="03000509000000000000" pitchFamily="65" charset="-120"/>
                <a:sym typeface="+mn-ea"/>
              </a:rPr>
              <a:t>附錄</a:t>
            </a:r>
            <a:r>
              <a:rPr lang="en-US" altLang="zh-TW" b="1">
                <a:latin typeface="標楷體" panose="03000509000000000000" pitchFamily="65" charset="-120"/>
                <a:ea typeface="標楷體" panose="03000509000000000000" pitchFamily="65" charset="-120"/>
                <a:sym typeface="+mn-ea"/>
              </a:rPr>
              <a:t>)</a:t>
            </a:r>
            <a:r>
              <a:rPr lang="zh-TW" altLang="en-US" b="1">
                <a:latin typeface="標楷體" panose="03000509000000000000" pitchFamily="65" charset="-120"/>
                <a:ea typeface="標楷體" panose="03000509000000000000" pitchFamily="65" charset="-120"/>
                <a:sym typeface="+mn-ea"/>
              </a:rPr>
              <a:t> 本組的自動編碼器模型應用在浮水印</a:t>
            </a:r>
            <a:endParaRPr lang="zh-TW" altLang="en-US" b="1">
              <a:latin typeface="標楷體" panose="03000509000000000000" pitchFamily="65" charset="-120"/>
              <a:ea typeface="標楷體" panose="03000509000000000000" pitchFamily="65" charset="-120"/>
              <a:sym typeface="+mn-ea"/>
            </a:endParaRPr>
          </a:p>
          <a:p>
            <a:endParaRPr lang="zh-TW" altLang="en-US" b="1">
              <a:latin typeface="標楷體" panose="03000509000000000000" pitchFamily="65" charset="-120"/>
              <a:ea typeface="標楷體" panose="03000509000000000000" pitchFamily="65" charset="-120"/>
              <a:sym typeface="+mn-ea"/>
            </a:endParaRPr>
          </a:p>
          <a:p>
            <a:r>
              <a:rPr lang="zh-TW" altLang="en-US" b="1">
                <a:latin typeface="標楷體" panose="03000509000000000000" pitchFamily="65" charset="-120"/>
                <a:ea typeface="標楷體" panose="03000509000000000000" pitchFamily="65" charset="-120"/>
                <a:sym typeface="+mn-ea"/>
              </a:rPr>
              <a:t>將本來的躁聲展現方式模擬浮水印：</a:t>
            </a:r>
            <a:endParaRPr lang="zh-TW" altLang="en-US" b="1">
              <a:latin typeface="標楷體" panose="03000509000000000000" pitchFamily="65" charset="-120"/>
              <a:ea typeface="標楷體" panose="03000509000000000000" pitchFamily="65" charset="-120"/>
              <a:sym typeface="+mn-ea"/>
            </a:endParaRPr>
          </a:p>
          <a:p>
            <a:r>
              <a:rPr lang="zh-TW" altLang="en-US" sz="1400">
                <a:latin typeface="標楷體" panose="03000509000000000000" pitchFamily="65" charset="-120"/>
                <a:ea typeface="標楷體" panose="03000509000000000000" pitchFamily="65" charset="-120"/>
                <a:sym typeface="+mn-ea"/>
              </a:rPr>
              <a:t>我們用</a:t>
            </a:r>
            <a:r>
              <a:rPr lang="en-US" altLang="zh-TW" sz="1400">
                <a:latin typeface="標楷體" panose="03000509000000000000" pitchFamily="65" charset="-120"/>
                <a:ea typeface="標楷體" panose="03000509000000000000" pitchFamily="65" charset="-120"/>
                <a:sym typeface="+mn-ea"/>
              </a:rPr>
              <a:t>MNIST</a:t>
            </a:r>
            <a:r>
              <a:rPr lang="zh-TW" altLang="en-US" sz="1400">
                <a:latin typeface="標楷體" panose="03000509000000000000" pitchFamily="65" charset="-120"/>
                <a:ea typeface="標楷體" panose="03000509000000000000" pitchFamily="65" charset="-120"/>
                <a:sym typeface="+mn-ea"/>
              </a:rPr>
              <a:t>資料及中的隨機數字，將對比調成</a:t>
            </a:r>
            <a:r>
              <a:rPr lang="en-US" altLang="zh-TW" sz="1400">
                <a:latin typeface="標楷體" panose="03000509000000000000" pitchFamily="65" charset="-120"/>
                <a:ea typeface="標楷體" panose="03000509000000000000" pitchFamily="65" charset="-120"/>
                <a:sym typeface="+mn-ea"/>
              </a:rPr>
              <a:t>50%</a:t>
            </a:r>
            <a:r>
              <a:rPr lang="zh-TW" altLang="en-US" sz="1400">
                <a:latin typeface="標楷體" panose="03000509000000000000" pitchFamily="65" charset="-120"/>
                <a:ea typeface="標楷體" panose="03000509000000000000" pitchFamily="65" charset="-120"/>
                <a:sym typeface="+mn-ea"/>
              </a:rPr>
              <a:t>後，取代原先建立的躁聲。如同是浮水印的效果</a:t>
            </a:r>
            <a:endParaRPr lang="zh-TW" altLang="en-US" sz="1400">
              <a:latin typeface="標楷體" panose="03000509000000000000" pitchFamily="65" charset="-120"/>
              <a:ea typeface="標楷體" panose="03000509000000000000" pitchFamily="65" charset="-120"/>
              <a:sym typeface="+mn-ea"/>
            </a:endParaRPr>
          </a:p>
        </p:txBody>
      </p:sp>
      <p:pic>
        <p:nvPicPr>
          <p:cNvPr id="3" name="圖片 2"/>
          <p:cNvPicPr>
            <a:picLocks noChangeAspect="1"/>
          </p:cNvPicPr>
          <p:nvPr/>
        </p:nvPicPr>
        <p:blipFill>
          <a:blip r:embed="rId1"/>
          <a:stretch>
            <a:fillRect/>
          </a:stretch>
        </p:blipFill>
        <p:spPr>
          <a:xfrm>
            <a:off x="5762625" y="2313305"/>
            <a:ext cx="4561840" cy="4438015"/>
          </a:xfrm>
          <a:prstGeom prst="rect">
            <a:avLst/>
          </a:prstGeom>
        </p:spPr>
      </p:pic>
      <p:pic>
        <p:nvPicPr>
          <p:cNvPr id="5" name="圖片 4"/>
          <p:cNvPicPr>
            <a:picLocks noChangeAspect="1"/>
          </p:cNvPicPr>
          <p:nvPr/>
        </p:nvPicPr>
        <p:blipFill>
          <a:blip r:embed="rId2"/>
          <a:stretch>
            <a:fillRect/>
          </a:stretch>
        </p:blipFill>
        <p:spPr>
          <a:xfrm>
            <a:off x="394970" y="2313305"/>
            <a:ext cx="5194935" cy="345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圖片 1"/>
          <p:cNvPicPr>
            <a:picLocks noChangeAspect="1"/>
          </p:cNvPicPr>
          <p:nvPr/>
        </p:nvPicPr>
        <p:blipFill>
          <a:blip r:embed="rId1"/>
          <a:stretch>
            <a:fillRect/>
          </a:stretch>
        </p:blipFill>
        <p:spPr>
          <a:xfrm>
            <a:off x="6385560" y="2593340"/>
            <a:ext cx="4007485" cy="3059430"/>
          </a:xfrm>
          <a:prstGeom prst="rect">
            <a:avLst/>
          </a:prstGeom>
        </p:spPr>
      </p:pic>
      <p:pic>
        <p:nvPicPr>
          <p:cNvPr id="3" name="圖片 2"/>
          <p:cNvPicPr>
            <a:picLocks noChangeAspect="1"/>
          </p:cNvPicPr>
          <p:nvPr/>
        </p:nvPicPr>
        <p:blipFill>
          <a:blip r:embed="rId2"/>
          <a:stretch>
            <a:fillRect/>
          </a:stretch>
        </p:blipFill>
        <p:spPr>
          <a:xfrm>
            <a:off x="369570" y="2557145"/>
            <a:ext cx="5869940" cy="3059430"/>
          </a:xfrm>
          <a:prstGeom prst="rect">
            <a:avLst/>
          </a:prstGeom>
        </p:spPr>
      </p:pic>
      <p:sp>
        <p:nvSpPr>
          <p:cNvPr id="4" name="文字方塊 3"/>
          <p:cNvSpPr txBox="1"/>
          <p:nvPr/>
        </p:nvSpPr>
        <p:spPr>
          <a:xfrm>
            <a:off x="945515" y="1253490"/>
            <a:ext cx="7693025" cy="1463040"/>
          </a:xfrm>
          <a:prstGeom prst="rect">
            <a:avLst/>
          </a:prstGeom>
          <a:noFill/>
        </p:spPr>
        <p:txBody>
          <a:bodyPr wrap="square" rtlCol="0" anchor="t">
            <a:spAutoFit/>
          </a:bodyPr>
          <a:p>
            <a:r>
              <a:rPr lang="zh-TW" altLang="en-US" b="1">
                <a:latin typeface="標楷體" panose="03000509000000000000" pitchFamily="65" charset="-120"/>
                <a:ea typeface="標楷體" panose="03000509000000000000" pitchFamily="65" charset="-120"/>
                <a:sym typeface="+mn-ea"/>
              </a:rPr>
              <a:t>第四部分</a:t>
            </a:r>
            <a:r>
              <a:rPr lang="en-US" altLang="zh-TW" b="1">
                <a:latin typeface="標楷體" panose="03000509000000000000" pitchFamily="65" charset="-120"/>
                <a:ea typeface="標楷體" panose="03000509000000000000" pitchFamily="65" charset="-120"/>
                <a:sym typeface="+mn-ea"/>
              </a:rPr>
              <a:t>(</a:t>
            </a:r>
            <a:r>
              <a:rPr lang="zh-TW" altLang="en-US" b="1">
                <a:latin typeface="標楷體" panose="03000509000000000000" pitchFamily="65" charset="-120"/>
                <a:ea typeface="標楷體" panose="03000509000000000000" pitchFamily="65" charset="-120"/>
                <a:sym typeface="+mn-ea"/>
              </a:rPr>
              <a:t>附錄</a:t>
            </a:r>
            <a:r>
              <a:rPr lang="en-US" altLang="zh-TW" b="1">
                <a:latin typeface="標楷體" panose="03000509000000000000" pitchFamily="65" charset="-120"/>
                <a:ea typeface="標楷體" panose="03000509000000000000" pitchFamily="65" charset="-120"/>
                <a:sym typeface="+mn-ea"/>
              </a:rPr>
              <a:t>)</a:t>
            </a:r>
            <a:r>
              <a:rPr lang="zh-TW" altLang="en-US" b="1">
                <a:latin typeface="標楷體" panose="03000509000000000000" pitchFamily="65" charset="-120"/>
                <a:ea typeface="標楷體" panose="03000509000000000000" pitchFamily="65" charset="-120"/>
                <a:sym typeface="+mn-ea"/>
              </a:rPr>
              <a:t> 本組的自動編碼器模型應用在浮水印</a:t>
            </a:r>
            <a:endParaRPr lang="zh-TW" altLang="en-US" b="1">
              <a:latin typeface="標楷體" panose="03000509000000000000" pitchFamily="65" charset="-120"/>
              <a:ea typeface="標楷體" panose="03000509000000000000" pitchFamily="65" charset="-120"/>
              <a:sym typeface="+mn-ea"/>
            </a:endParaRPr>
          </a:p>
          <a:p>
            <a:endParaRPr lang="zh-TW" altLang="en-US" b="1">
              <a:latin typeface="標楷體" panose="03000509000000000000" pitchFamily="65" charset="-120"/>
              <a:ea typeface="標楷體" panose="03000509000000000000" pitchFamily="65" charset="-120"/>
              <a:sym typeface="+mn-ea"/>
            </a:endParaRPr>
          </a:p>
          <a:p>
            <a:r>
              <a:rPr lang="en-US" b="1">
                <a:latin typeface="標楷體" panose="03000509000000000000" pitchFamily="65" charset="-120"/>
                <a:ea typeface="標楷體" panose="03000509000000000000" pitchFamily="65" charset="-120"/>
                <a:sym typeface="+mn-ea"/>
              </a:rPr>
              <a:t>Epoch = 10</a:t>
            </a:r>
            <a:r>
              <a:rPr lang="zh-TW" altLang="en-US" b="1">
                <a:latin typeface="標楷體" panose="03000509000000000000" pitchFamily="65" charset="-120"/>
                <a:ea typeface="標楷體" panose="03000509000000000000" pitchFamily="65" charset="-120"/>
                <a:sym typeface="+mn-ea"/>
              </a:rPr>
              <a:t>的結果成功，表示我們的自動編碼器模型除了降躁外也可以有效清除浮水印。</a:t>
            </a:r>
            <a:endParaRPr lang="zh-TW" altLang="en-US" b="1">
              <a:latin typeface="標楷體" panose="03000509000000000000" pitchFamily="65" charset="-120"/>
              <a:ea typeface="標楷體" panose="03000509000000000000" pitchFamily="65" charset="-120"/>
              <a:sym typeface="+mn-ea"/>
            </a:endParaRPr>
          </a:p>
          <a:p>
            <a:endParaRPr lang="zh-TW" altLang="en-US" b="1">
              <a:latin typeface="標楷體" panose="03000509000000000000" pitchFamily="65" charset="-120"/>
              <a:ea typeface="標楷體" panose="03000509000000000000" pitchFamily="65" charset="-12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預設">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標題及物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2255</Words>
  <Application>WPS Presentation</Application>
  <PresentationFormat>自訂</PresentationFormat>
  <Paragraphs>93</Paragraphs>
  <Slides>9</Slides>
  <Notes>3</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9</vt:i4>
      </vt:variant>
    </vt:vector>
  </HeadingPairs>
  <TitlesOfParts>
    <vt:vector size="29" baseType="lpstr">
      <vt:lpstr>Arial</vt:lpstr>
      <vt:lpstr>新細明體</vt:lpstr>
      <vt:lpstr>Wingdings</vt:lpstr>
      <vt:lpstr>Calibri</vt:lpstr>
      <vt:lpstr>新細明體</vt:lpstr>
      <vt:lpstr>Tahoma</vt:lpstr>
      <vt:lpstr>Liberation Serif</vt:lpstr>
      <vt:lpstr>微軟正黑體</vt:lpstr>
      <vt:lpstr>Lucida Sans</vt:lpstr>
      <vt:lpstr>Arial</vt:lpstr>
      <vt:lpstr>Liberation Sans</vt:lpstr>
      <vt:lpstr>標楷體</vt:lpstr>
      <vt:lpstr>新細明體-ExtB</vt:lpstr>
      <vt:lpstr>Segoe Print</vt:lpstr>
      <vt:lpstr>Microsoft YaHei</vt:lpstr>
      <vt:lpstr>SimSun</vt:lpstr>
      <vt:lpstr>Arial Unicode MS</vt:lpstr>
      <vt:lpstr>Calibri</vt:lpstr>
      <vt:lpstr>預設</vt:lpstr>
      <vt:lpstr>標題及物件</vt:lpstr>
      <vt:lpstr>人工智慧在資通訊技術應用實務期中報告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Administrator</dc:creator>
  <cp:lastModifiedBy>夏維良</cp:lastModifiedBy>
  <cp:revision>54</cp:revision>
  <dcterms:created xsi:type="dcterms:W3CDTF">2017-02-09T07:42:00Z</dcterms:created>
  <dcterms:modified xsi:type="dcterms:W3CDTF">2023-11-22T09:21:04Z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自訂</vt:lpwstr>
  </property>
  <property fmtid="{D5CDD505-2E9C-101B-9397-08002B2CF9AE}" pid="9" name="ScaleCrop">
    <vt:bool>false</vt:bool>
  </property>
  <property fmtid="{D5CDD505-2E9C-101B-9397-08002B2CF9AE}" pid="10" name="ShareDoc">
    <vt:bool>false</vt:bool>
  </property>
  <property fmtid="{D5CDD505-2E9C-101B-9397-08002B2CF9AE}" pid="11" name="Slides">
    <vt:r8>4</vt:r8>
  </property>
  <property fmtid="{D5CDD505-2E9C-101B-9397-08002B2CF9AE}" pid="12" name="KSOProductBuildVer">
    <vt:lpwstr>1028-10.8.0.6003</vt:lpwstr>
  </property>
</Properties>
</file>