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66" r:id="rId18"/>
    <p:sldId id="269" r:id="rId19"/>
    <p:sldId id="26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19" autoAdjust="0"/>
  </p:normalViewPr>
  <p:slideViewPr>
    <p:cSldViewPr snapToGrid="0">
      <p:cViewPr varScale="1">
        <p:scale>
          <a:sx n="65" d="100"/>
          <a:sy n="65" d="100"/>
        </p:scale>
        <p:origin x="4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9B3D-A9B3-4C9A-B588-07FBC19126D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C4A74-29BC-4CC2-8AC6-3244CBB13B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In other words, feed forward networks does not consider the relationship between current sample and the previous samples.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For some kind of data, especially time series data, the relationship between current and previous symbols is very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EX. For stock-price data, we need to use the previous price to predict next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4A74-29BC-4CC2-8AC6-3244CBB13BC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1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卷積神經網路</a:t>
            </a:r>
            <a:r>
              <a:rPr lang="en-US" altLang="zh-TW" dirty="0"/>
              <a:t>– CNN</a:t>
            </a:r>
            <a:r>
              <a:rPr lang="zh-TW" altLang="en-US" dirty="0"/>
              <a:t>和普通的演算法大部分都是輸入和輸出的一一對應，也就是一個輸入得到一個輸出。不同的輸入之間是沒有關聯的。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4A74-29BC-4CC2-8AC6-3244CBB13BC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522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customer reviews: https://raw.githubusercontent.com/SophonPlus/ChineseNlpCorpus/master/datasets/waimai_10k/waimai_10k.csv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4A74-29BC-4CC2-8AC6-3244CBB13BC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98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4A74-29BC-4CC2-8AC6-3244CBB13BC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66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4A74-29BC-4CC2-8AC6-3244CBB13BC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4A74-29BC-4CC2-8AC6-3244CBB13BC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02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4A74-29BC-4CC2-8AC6-3244CBB13BC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47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4A74-29BC-4CC2-8AC6-3244CBB13BC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66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2676-939B-2750-7FB1-4C082157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594D39-2FC3-5932-E3F2-128DA3217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8617DB-6CCF-6217-EC66-7011C762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0C734-550E-5F96-C236-28015914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24934-7565-A5E5-885A-895E7459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44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E004C-D1DD-FAF2-8CF0-AFFF84B4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79A88B-6365-1951-B94F-251218EB4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C5774-1FBA-0DF7-418F-8C4C0BFE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FFD7F-057A-C61D-9F28-1E3B5F0A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9E39B-B4E9-D738-6259-84F1542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1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2B3745-9F44-7BA7-C867-5FE508202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34C2AA-B33E-FE2E-927E-FD8DDADE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1DF33C-CD84-B4DC-9786-D1C79437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A08B6C-C0EE-2970-3894-56F39D37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DB740C-37B7-1302-7041-F79A0CE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2844B-315C-75F3-BB5E-51DCF125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DE1AB-D0BA-AFDD-4CA9-2846F96E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1D505-5CEF-68A9-E523-B9CAD3B6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02E03-974A-2813-D9A1-973E1EA6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34DE6-5BE1-A9A6-8696-4E652AE4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3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08A1E-AF40-2A73-9CD3-4EBAB816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0031CC-15B5-B4D0-B962-B0E49AB5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3F122A-7DC2-EEB1-4826-704F183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45856-39AF-7B3A-E9A0-752EBA1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8463AA-ADBB-A9C6-935C-30D247C4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49E54-54FF-9BA7-A56F-075F0D9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787CA-2FC9-9752-BA7C-7BA9DE888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9768C7-178B-F275-B369-53AFAFC48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01430E-5D33-7247-C583-C4224DC5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89D290-1B9A-508E-DE9E-A1C17DB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463CA7-01CE-D8F7-5ABD-41C47F7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81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37D6D-1D52-96E0-E6E2-A083EF98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CBCAE3-D6F2-503D-10DA-CDD40B9B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E758CD-CE56-66B5-17BC-6AF21FE0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73D980-6DC2-2EE3-9178-0AC413C41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F8086E-E721-49A0-1217-EE0800C73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9C3E3E-C2E1-D235-38BC-A01A00AD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02E919-2AF9-1E36-9A41-10D7C0B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639315-77E4-27EF-7B71-9A65AF04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6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EF001-71CA-F667-ADB7-40800F38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16AB18-38F7-AA9D-7BD0-93B4B9F6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71F906-52A1-B72C-B9F4-CCDCA70B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FFFAA8-F18A-22F9-9778-1DCE750C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41C4C8-7548-B70B-16C6-E2B45A7B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405AF6-FABE-3573-7CA5-D716225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F0529B-62F8-AC50-E589-E65391E6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1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EDA4B-4FE0-5C75-8ED9-6A0A4EA5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362B2-4801-F85C-4A06-BCEEC295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90A813-FB2E-55CD-4CBA-144830315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A9100-9428-613A-236C-2C266246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F2BAF8-5DAA-BDC8-1B0C-4E1E732D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52479C-2B67-C48C-538B-F361E234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1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F5824-C51A-6182-6AD1-25BE905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242EC9-7FC3-D809-BFEB-0DBC3A2A1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EE589B-B5DA-BD8F-0B32-68AF1DB8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12718-2BDF-1DAE-0A63-DA33B92D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EBBBCB-CE58-D9DA-2EF5-F2394A1D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55F133-9982-D138-EB9A-087BFF64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2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FEBF8C-DE30-B43B-A817-721A618A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DF99C-599D-0841-E2A0-77A94C87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99113-A715-5B99-2C51-3B476263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4DF7-E2B6-4A31-9B27-F13069C13D9F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0F200-49DF-1048-1901-A64517DF2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55D1C-D5EB-3FBA-AD47-8E5D3321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1E4F-9D75-46F6-80F1-FBA169357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3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endoelkclmepccmmponnfbkgcgmjgdkd/pdf/viewer.html?file=https%3A%2F%2Fwww.bioinf.jku.at%2Fpublications%2Folder%2F2604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bame.com/?p=19075" TargetMode="External"/><Relationship Id="rId2" Type="http://schemas.openxmlformats.org/officeDocument/2006/relationships/hyperlink" Target="https://www.youtube.com/watch?v=Dj7Bkhf3cc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ubDtr6dh0c8?si=_oF5MRoCfC1ReKf2" TargetMode="External"/><Relationship Id="rId4" Type="http://schemas.openxmlformats.org/officeDocument/2006/relationships/hyperlink" Target="https://raw.githubusercontent.com/SophonPlus/ChineseNlpCorpus/master/datasets/waimai_10k/waimai_10k.cs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F537C8-2A94-4D0A-0550-36B0FD736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0" y="489507"/>
            <a:ext cx="3881335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:</a:t>
            </a:r>
            <a:b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Recurrent Neural Networks </a:t>
            </a:r>
            <a:b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(RNN &amp; LSTM)</a:t>
            </a:r>
          </a:p>
        </p:txBody>
      </p:sp>
      <p:pic>
        <p:nvPicPr>
          <p:cNvPr id="1036" name="Picture 12" descr="Transform Your Understanding of NLP with Recurrent Neural Networks (RNNs)!">
            <a:extLst>
              <a:ext uri="{FF2B5EF4-FFF2-40B4-BE49-F238E27FC236}">
                <a16:creationId xmlns:a16="http://schemas.microsoft.com/office/drawing/2014/main" id="{82E83C28-4D68-D6CD-D0D8-4DB07DB96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1" r="14443" b="2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CA289407-0CFE-824E-117E-787C73F7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0674" y="2404632"/>
            <a:ext cx="3880261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Present Date: 2023/11/08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Presenter: 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何哲平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(Ho, Che-Ping)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Student ID: 111C71008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Class: 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人工智慧科技學位學程碩士班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3E0DA1-6D35-9FBE-0B03-BA8FAA98D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189" y="3789001"/>
            <a:ext cx="2009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6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67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9" y="1420201"/>
            <a:ext cx="11131061" cy="64232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What if we ask the cloze test like this,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75604F-A40F-9774-8CAF-113B30F47698}"/>
              </a:ext>
            </a:extLst>
          </p:cNvPr>
          <p:cNvSpPr txBox="1"/>
          <p:nvPr/>
        </p:nvSpPr>
        <p:spPr>
          <a:xfrm>
            <a:off x="222739" y="2422598"/>
            <a:ext cx="1174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 grew up in </a:t>
            </a:r>
            <a:r>
              <a:rPr lang="en-US" altLang="zh-TW" sz="3600" u="sng" dirty="0"/>
              <a:t>France</a:t>
            </a:r>
            <a:r>
              <a:rPr lang="en-US" altLang="zh-TW" sz="3600" dirty="0"/>
              <a:t> and as a result, I speak fluent __________.</a:t>
            </a:r>
            <a:endParaRPr lang="zh-TW" altLang="en-US" sz="3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CE3834B-7833-5191-9BCE-7CDB0C96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72" y="1336103"/>
            <a:ext cx="1394681" cy="139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4D6B64-7EAB-636F-36AC-814A66090114}"/>
              </a:ext>
            </a:extLst>
          </p:cNvPr>
          <p:cNvSpPr txBox="1"/>
          <p:nvPr/>
        </p:nvSpPr>
        <p:spPr>
          <a:xfrm>
            <a:off x="9273135" y="3216994"/>
            <a:ext cx="2567353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〔Options〕</a:t>
            </a:r>
          </a:p>
          <a:p>
            <a:r>
              <a:rPr lang="en-US" altLang="zh-TW" sz="3200" dirty="0"/>
              <a:t>A.) Chinese</a:t>
            </a:r>
          </a:p>
          <a:p>
            <a:r>
              <a:rPr lang="en-US" altLang="zh-TW" sz="3200" dirty="0"/>
              <a:t>B.) Mandarin</a:t>
            </a:r>
          </a:p>
          <a:p>
            <a:r>
              <a:rPr lang="en-US" altLang="zh-TW" sz="3200" dirty="0"/>
              <a:t>C.) Indonesian</a:t>
            </a:r>
          </a:p>
          <a:p>
            <a:r>
              <a:rPr lang="en-US" altLang="zh-TW" sz="3200" dirty="0"/>
              <a:t>D.) French</a:t>
            </a:r>
            <a:endParaRPr lang="zh-TW" altLang="en-US" sz="3200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6242967-D5FC-0499-8F0F-D26CB547FCE9}"/>
              </a:ext>
            </a:extLst>
          </p:cNvPr>
          <p:cNvSpPr txBox="1">
            <a:spLocks/>
          </p:cNvSpPr>
          <p:nvPr/>
        </p:nvSpPr>
        <p:spPr>
          <a:xfrm>
            <a:off x="222739" y="3275181"/>
            <a:ext cx="8921261" cy="854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Of course, we know the answer is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(D)French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because</a:t>
            </a: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altLang="zh-TW" sz="3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integrate the entire text to fill in a certain sentence.</a:t>
            </a:r>
            <a:endParaRPr lang="zh-TW" altLang="en-US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6418F67-ADB0-8A27-5744-4E888B34ABCD}"/>
              </a:ext>
            </a:extLst>
          </p:cNvPr>
          <p:cNvSpPr/>
          <p:nvPr/>
        </p:nvSpPr>
        <p:spPr>
          <a:xfrm>
            <a:off x="9143999" y="5158154"/>
            <a:ext cx="2209801" cy="646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箭號: 上彎 24">
            <a:extLst>
              <a:ext uri="{FF2B5EF4-FFF2-40B4-BE49-F238E27FC236}">
                <a16:creationId xmlns:a16="http://schemas.microsoft.com/office/drawing/2014/main" id="{FE0C2C39-E0CC-0D7D-892D-E1064807B01E}"/>
              </a:ext>
            </a:extLst>
          </p:cNvPr>
          <p:cNvSpPr/>
          <p:nvPr/>
        </p:nvSpPr>
        <p:spPr>
          <a:xfrm flipV="1">
            <a:off x="6318738" y="2044432"/>
            <a:ext cx="3540734" cy="53755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箭號: 上彎 25">
            <a:extLst>
              <a:ext uri="{FF2B5EF4-FFF2-40B4-BE49-F238E27FC236}">
                <a16:creationId xmlns:a16="http://schemas.microsoft.com/office/drawing/2014/main" id="{D1100CF9-FA71-D9BE-9939-A2AD5AA815C8}"/>
              </a:ext>
            </a:extLst>
          </p:cNvPr>
          <p:cNvSpPr/>
          <p:nvPr/>
        </p:nvSpPr>
        <p:spPr>
          <a:xfrm flipH="1" flipV="1">
            <a:off x="2913002" y="2044432"/>
            <a:ext cx="3540734" cy="53755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851800D-667D-14BF-84F5-F4A615C4F322}"/>
              </a:ext>
            </a:extLst>
          </p:cNvPr>
          <p:cNvSpPr txBox="1">
            <a:spLocks/>
          </p:cNvSpPr>
          <p:nvPr/>
        </p:nvSpPr>
        <p:spPr>
          <a:xfrm>
            <a:off x="222739" y="4322268"/>
            <a:ext cx="8921261" cy="2522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However, if the network (RNN) only knows a few nearby words, it may know that a language needs to be filled in here.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But which language should be filled in?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It needs to find more information further back. </a:t>
            </a:r>
          </a:p>
          <a:p>
            <a:r>
              <a:rPr lang="en-US" altLang="zh-TW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When the length of sentence increases, the ability of RNN to connect related information becomes weaker. </a:t>
            </a:r>
            <a:endParaRPr lang="zh-TW" altLang="en-US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5" grpId="0" animBg="1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67"/>
            <a:ext cx="10515600" cy="1325563"/>
          </a:xfrm>
        </p:spPr>
        <p:txBody>
          <a:bodyPr/>
          <a:lstStyle/>
          <a:p>
            <a:r>
              <a:rPr lang="en-US" altLang="zh-TW" sz="440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0201"/>
            <a:ext cx="10908323" cy="526983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Limitation of RNN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Performs not well at long-term memory.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Moreover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Easy to learn, however, </a:t>
            </a:r>
            <a:r>
              <a:rPr lang="en-US" altLang="zh-TW" u="sng" dirty="0">
                <a:latin typeface="Calibri" panose="020F0502020204030204" pitchFamily="34" charset="0"/>
                <a:cs typeface="Calibri" panose="020F0502020204030204" pitchFamily="34" charset="0"/>
              </a:rPr>
              <a:t>Hard to train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(Hidden states tend to exponentially explode or vanish.)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Vanishing / Exploding Gradient Problems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If we unroll RNN in the time domain, the weight matrix, the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back propagation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through time (BPTT)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still needs to go back to multiple layers, like deep neural network.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Through multiple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partial differentiation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偏微分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) will cause the gradient to disappear, which makes it difficult for us to find the relationship between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vocabularies in long sequences.</a:t>
            </a:r>
          </a:p>
          <a:p>
            <a:pPr marL="0" indent="0">
              <a:buNone/>
            </a:pP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*What is Vanishing Gradient Problem?</a:t>
            </a:r>
            <a:b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TW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When we try to update parameters, the gradient will decrease with the number of layers passed, making the parameters of the model updated very slowly, even difficult to continue training.</a:t>
            </a:r>
            <a:r>
              <a:rPr lang="zh-TW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4A0F4F0-2A37-455D-F207-D3B6171B4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09"/>
          <a:stretch/>
        </p:blipFill>
        <p:spPr bwMode="auto">
          <a:xfrm>
            <a:off x="8862646" y="1790007"/>
            <a:ext cx="3193683" cy="191151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2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TW" sz="460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  <a:endParaRPr lang="zh-TW" altLang="en-US" sz="4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799428" cy="3320668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Application of RNN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 </a:t>
            </a:r>
            <a:br>
              <a:rPr lang="en-US" altLang="zh-TW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atural 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anguage 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TW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rocessing)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Speech Recognition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Language Translation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Image Captioning</a:t>
            </a:r>
          </a:p>
          <a:p>
            <a:pPr marL="914400" lvl="1" indent="-457200">
              <a:buFont typeface="+mj-lt"/>
              <a:buAutoNum type="arabicPeriod"/>
            </a:pPr>
            <a:endParaRPr lang="zh-TW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15ECCA-A2D4-12DE-F8C6-24BAAB8F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8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5" name="Rectangle 1229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6" name="Rectangle 1229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7" name="Rectangle 1229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8" name="Rectangle 1230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3BC3A3D-0BFE-87B1-AF96-E131477E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 (Long Short-Term Memory )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4634A2-DA04-B91F-7AC3-4AA2AA76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6522" y="5633765"/>
            <a:ext cx="340855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buFont typeface="Wingdings" panose="05000000000000000000" pitchFamily="2" charset="2"/>
              <a:buAutoNum type="circleNumWdWhitePlain"/>
            </a:pPr>
            <a:r>
              <a:rPr lang="en-US" altLang="zh-TW" sz="11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do we need LSTM?</a:t>
            </a:r>
          </a:p>
          <a:p>
            <a:pPr marL="228600" indent="-228600">
              <a:buFont typeface="Wingdings" panose="05000000000000000000" pitchFamily="2" charset="2"/>
              <a:buAutoNum type="circleNumWdWhitePlain"/>
            </a:pPr>
            <a:r>
              <a:rPr lang="en-US" altLang="zh-TW" sz="11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the function of LSTM?</a:t>
            </a:r>
          </a:p>
          <a:p>
            <a:pPr marL="228600" indent="-228600">
              <a:buFont typeface="Wingdings" panose="05000000000000000000" pitchFamily="2" charset="2"/>
              <a:buAutoNum type="circleNumWdWhitePlain"/>
            </a:pPr>
            <a:r>
              <a:rPr lang="en-US" altLang="zh-TW" sz="11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limitation of LSTM?</a:t>
            </a:r>
          </a:p>
        </p:txBody>
      </p:sp>
      <p:pic>
        <p:nvPicPr>
          <p:cNvPr id="12290" name="Picture 2" descr="Long Short-Term Memory (LSTM), Clearly Explained - YouTube">
            <a:extLst>
              <a:ext uri="{FF2B5EF4-FFF2-40B4-BE49-F238E27FC236}">
                <a16:creationId xmlns:a16="http://schemas.microsoft.com/office/drawing/2014/main" id="{625BAA79-7097-1B50-1DFD-CF866E717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5319" y="390832"/>
            <a:ext cx="8033980" cy="45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3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altLang="zh-TW" sz="5400" dirty="0">
                <a:latin typeface="Calibri" panose="020F0502020204030204" pitchFamily="34" charset="0"/>
                <a:cs typeface="Calibri" panose="020F0502020204030204" pitchFamily="34" charset="0"/>
              </a:rPr>
              <a:t>LSTM (Long Short-Term Memory)</a:t>
            </a:r>
            <a:endParaRPr lang="zh-TW" alt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3429000"/>
            <a:ext cx="7408750" cy="3311769"/>
          </a:xfrm>
        </p:spPr>
        <p:txBody>
          <a:bodyPr anchor="t"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〔Think〕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How to solve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the memory problem of RNN?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LSTM modify the hidden layer and add </a:t>
            </a:r>
            <a:r>
              <a:rPr lang="en-US" altLang="zh-TW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three gates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Input Gate: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Control when to let new input in.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Forget Gate: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Delete the trivial information.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Output Gate: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Let the info impact the output at the current time step.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The paper of LSTM was published in 1997 by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Hochreiter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Schmidhuber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.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AB1E8B-2D79-FB6E-769F-B0EFBE692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267620"/>
            <a:ext cx="5077858" cy="27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LSTM (Long Short-Term Memory)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8621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Illustration of the Structure of LSTM:</a:t>
            </a:r>
          </a:p>
        </p:txBody>
      </p:sp>
      <p:pic>
        <p:nvPicPr>
          <p:cNvPr id="13316" name="Picture 4" descr="LSTM Networks">
            <a:extLst>
              <a:ext uri="{FF2B5EF4-FFF2-40B4-BE49-F238E27FC236}">
                <a16:creationId xmlns:a16="http://schemas.microsoft.com/office/drawing/2014/main" id="{37D8EDA6-609E-9B5D-0217-C87EF7DC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7" y="2749183"/>
            <a:ext cx="5207735" cy="28384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32806E7D-CFB7-7D35-C8A5-AC5462F64BA1}"/>
              </a:ext>
            </a:extLst>
          </p:cNvPr>
          <p:cNvSpPr/>
          <p:nvPr/>
        </p:nvSpPr>
        <p:spPr>
          <a:xfrm>
            <a:off x="5374787" y="3774830"/>
            <a:ext cx="1606061" cy="902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2DE746-1682-277C-394A-2A6BA6ADFC80}"/>
              </a:ext>
            </a:extLst>
          </p:cNvPr>
          <p:cNvSpPr txBox="1"/>
          <p:nvPr/>
        </p:nvSpPr>
        <p:spPr>
          <a:xfrm>
            <a:off x="5316172" y="3265695"/>
            <a:ext cx="191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Try to make it simple.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AF9507-2173-A0BE-B96E-A5916577D288}"/>
              </a:ext>
            </a:extLst>
          </p:cNvPr>
          <p:cNvSpPr txBox="1"/>
          <p:nvPr/>
        </p:nvSpPr>
        <p:spPr>
          <a:xfrm>
            <a:off x="6980848" y="6460608"/>
            <a:ext cx="281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Other Part of the network </a:t>
            </a:r>
            <a:endParaRPr lang="zh-TW" altLang="en-US" dirty="0"/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ED9E2874-A6D6-20A4-7B43-5EB0D0DF781B}"/>
              </a:ext>
            </a:extLst>
          </p:cNvPr>
          <p:cNvSpPr/>
          <p:nvPr/>
        </p:nvSpPr>
        <p:spPr>
          <a:xfrm>
            <a:off x="8076826" y="5918145"/>
            <a:ext cx="621569" cy="58561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12AB3BA-ABE1-C0B5-500D-22A200331F13}"/>
              </a:ext>
            </a:extLst>
          </p:cNvPr>
          <p:cNvSpPr/>
          <p:nvPr/>
        </p:nvSpPr>
        <p:spPr>
          <a:xfrm>
            <a:off x="7139105" y="5243017"/>
            <a:ext cx="2497015" cy="61335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 Gate</a:t>
            </a:r>
            <a:endParaRPr lang="zh-TW" altLang="en-US" dirty="0"/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9615B19F-03AD-007C-F39C-E9E478BDE09C}"/>
              </a:ext>
            </a:extLst>
          </p:cNvPr>
          <p:cNvSpPr/>
          <p:nvPr/>
        </p:nvSpPr>
        <p:spPr>
          <a:xfrm>
            <a:off x="8076826" y="4572958"/>
            <a:ext cx="621569" cy="61335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F7B8BA9-41DE-B89A-D7C5-1C014D4B46F4}"/>
              </a:ext>
            </a:extLst>
          </p:cNvPr>
          <p:cNvSpPr/>
          <p:nvPr/>
        </p:nvSpPr>
        <p:spPr>
          <a:xfrm>
            <a:off x="7139105" y="3892748"/>
            <a:ext cx="2497015" cy="61335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Memory Cell</a:t>
            </a:r>
            <a:endParaRPr lang="zh-TW" altLang="en-US" dirty="0"/>
          </a:p>
        </p:txBody>
      </p:sp>
      <p:sp>
        <p:nvSpPr>
          <p:cNvPr id="16" name="箭號: 向上 15">
            <a:extLst>
              <a:ext uri="{FF2B5EF4-FFF2-40B4-BE49-F238E27FC236}">
                <a16:creationId xmlns:a16="http://schemas.microsoft.com/office/drawing/2014/main" id="{A7B8C9BF-33AA-B545-6672-25185E50D2CD}"/>
              </a:ext>
            </a:extLst>
          </p:cNvPr>
          <p:cNvSpPr/>
          <p:nvPr/>
        </p:nvSpPr>
        <p:spPr>
          <a:xfrm>
            <a:off x="8076823" y="3236101"/>
            <a:ext cx="621569" cy="61335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D1DE431-113E-8090-63FE-AD35E0130E8A}"/>
              </a:ext>
            </a:extLst>
          </p:cNvPr>
          <p:cNvSpPr/>
          <p:nvPr/>
        </p:nvSpPr>
        <p:spPr>
          <a:xfrm>
            <a:off x="7139101" y="2579454"/>
            <a:ext cx="2497015" cy="6133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 Gate</a:t>
            </a:r>
            <a:endParaRPr lang="zh-TW" altLang="en-US" dirty="0"/>
          </a:p>
        </p:txBody>
      </p:sp>
      <p:sp>
        <p:nvSpPr>
          <p:cNvPr id="18" name="箭號: 向上 17">
            <a:extLst>
              <a:ext uri="{FF2B5EF4-FFF2-40B4-BE49-F238E27FC236}">
                <a16:creationId xmlns:a16="http://schemas.microsoft.com/office/drawing/2014/main" id="{4A0C79C0-BA7F-933F-EDCB-7A021FF73ED8}"/>
              </a:ext>
            </a:extLst>
          </p:cNvPr>
          <p:cNvSpPr/>
          <p:nvPr/>
        </p:nvSpPr>
        <p:spPr>
          <a:xfrm>
            <a:off x="8076822" y="1947608"/>
            <a:ext cx="621569" cy="61335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B14277-7FD5-2F85-6116-8A92C56267AD}"/>
              </a:ext>
            </a:extLst>
          </p:cNvPr>
          <p:cNvSpPr txBox="1"/>
          <p:nvPr/>
        </p:nvSpPr>
        <p:spPr>
          <a:xfrm>
            <a:off x="6980837" y="1631555"/>
            <a:ext cx="281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Other Part of the network 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73CA934-388E-D9F7-BEC8-3C1D888F27A6}"/>
              </a:ext>
            </a:extLst>
          </p:cNvPr>
          <p:cNvSpPr/>
          <p:nvPr/>
        </p:nvSpPr>
        <p:spPr>
          <a:xfrm>
            <a:off x="10669464" y="3687732"/>
            <a:ext cx="1368671" cy="102338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Forget Gate</a:t>
            </a:r>
            <a:endParaRPr lang="zh-TW" altLang="en-US" dirty="0"/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909A30CC-325F-7F49-6CF6-BCEEBD8B513A}"/>
              </a:ext>
            </a:extLst>
          </p:cNvPr>
          <p:cNvSpPr/>
          <p:nvPr/>
        </p:nvSpPr>
        <p:spPr>
          <a:xfrm>
            <a:off x="9636110" y="3432923"/>
            <a:ext cx="975723" cy="38694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箭號: 弧形下彎 21">
            <a:extLst>
              <a:ext uri="{FF2B5EF4-FFF2-40B4-BE49-F238E27FC236}">
                <a16:creationId xmlns:a16="http://schemas.microsoft.com/office/drawing/2014/main" id="{A8241CED-5694-2283-07A5-288A2345B4BB}"/>
              </a:ext>
            </a:extLst>
          </p:cNvPr>
          <p:cNvSpPr/>
          <p:nvPr/>
        </p:nvSpPr>
        <p:spPr>
          <a:xfrm flipH="1" flipV="1">
            <a:off x="9614129" y="4484035"/>
            <a:ext cx="975723" cy="38694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303691-DD99-1C8D-AD10-02C3DCA5183D}"/>
              </a:ext>
            </a:extLst>
          </p:cNvPr>
          <p:cNvSpPr txBox="1"/>
          <p:nvPr/>
        </p:nvSpPr>
        <p:spPr>
          <a:xfrm>
            <a:off x="5316171" y="4750389"/>
            <a:ext cx="191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 draw like this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5D92FA6-5F22-BC35-F294-D5CB8699F182}"/>
              </a:ext>
            </a:extLst>
          </p:cNvPr>
          <p:cNvSpPr txBox="1"/>
          <p:nvPr/>
        </p:nvSpPr>
        <p:spPr>
          <a:xfrm>
            <a:off x="108437" y="5671710"/>
            <a:ext cx="52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A little bit complicated.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18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33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LSTM (Long Short-Term Memory)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96"/>
            <a:ext cx="10515600" cy="7886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Step-by-Step Explanation: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6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60620-F39B-6EE9-9C7D-C3B78E2B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9AE677-DA7B-3C69-7A9B-D0B76DEED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990" y="1825625"/>
            <a:ext cx="7702020" cy="4351338"/>
          </a:xfrm>
        </p:spPr>
      </p:pic>
    </p:spTree>
    <p:extLst>
      <p:ext uri="{BB962C8B-B14F-4D97-AF65-F5344CB8AC3E}">
        <p14:creationId xmlns:p14="http://schemas.microsoft.com/office/powerpoint/2010/main" val="6739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5" name="Rectangle 9222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D3BA6A8-CC5A-2B79-A344-2DB263E6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8AA83F-FD88-F76A-DE26-FCDBBA4C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RNN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LSTM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GRU</a:t>
            </a:r>
          </a:p>
        </p:txBody>
      </p:sp>
      <p:grpSp>
        <p:nvGrpSpPr>
          <p:cNvPr id="9236" name="Group 9224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9226" name="Group 9225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9230" name="Freeform: Shape 9229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37" name="Freeform: Shape 9230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38" name="Group 9226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9228" name="Freeform: Shape 9227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39" name="Freeform: Shape 9228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218" name="Picture 2" descr="5 people who should never be shown as reference during job interviews |  TJinsite">
            <a:extLst>
              <a:ext uri="{FF2B5EF4-FFF2-40B4-BE49-F238E27FC236}">
                <a16:creationId xmlns:a16="http://schemas.microsoft.com/office/drawing/2014/main" id="{1F831F36-0A1F-370D-5BFA-E0CEA4AA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3730" y="1350833"/>
            <a:ext cx="4105516" cy="30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49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D301B-4FBD-3342-1698-7777C8A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57E306-24DD-22FF-A6ED-E9379800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〔RNN〕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recurrent neural network RNN in python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https://www.youtube.com/watch?v=Dj7Bkhf3ccw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什麼是循環神經網路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Recurrent Neural Networks, RNN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https://blog.tibame.com/?p=19075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03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399F8-EAAE-3440-AEB3-FD22B11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71DA43-F6C9-492A-402F-05157A4F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Why do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we need RNN?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What the function of RNN?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limitation of RNN?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LSTM (Long Short-Term Memory )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Why do we need LSTM?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What the function of LSTM?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limitation of LSTM?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9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The Complete Guide to Recurrent Neural Network">
            <a:extLst>
              <a:ext uri="{FF2B5EF4-FFF2-40B4-BE49-F238E27FC236}">
                <a16:creationId xmlns:a16="http://schemas.microsoft.com/office/drawing/2014/main" id="{05048DD9-5E83-65A7-AC55-89E5F3BA7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r="2718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66674BC-F777-C8BE-0396-7E9A66A0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03186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dirty="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  <a:endParaRPr lang="zh-TW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866C50-B90F-5B93-517F-D08FEA1F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do we need RNN?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the function of RNN?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limitation of RNN?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0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A0320B-F833-ABC1-0A83-7584B409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 fontScale="90000"/>
          </a:bodyPr>
          <a:lstStyle/>
          <a:p>
            <a:r>
              <a:rPr lang="en-US" altLang="zh-TW" sz="3700" dirty="0"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r>
              <a:rPr lang="zh-TW" alt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TW" sz="3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700" dirty="0">
                <a:latin typeface="Calibri" panose="020F0502020204030204" pitchFamily="34" charset="0"/>
                <a:cs typeface="Calibri" panose="020F0502020204030204" pitchFamily="34" charset="0"/>
              </a:rPr>
              <a:t>(Recurrent Neural Networks)</a:t>
            </a:r>
            <a:endParaRPr lang="zh-TW" altLang="en-US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F57BB-B8D9-5CD4-8EB9-5A148DEB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6" y="2330505"/>
            <a:ext cx="6352860" cy="43358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〔Think〕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Why do need RNN?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 solve or process time series data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How is about other neural networks, such as MLP?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Feed Forward Networks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such as </a:t>
            </a:r>
            <a:r>
              <a:rPr lang="en-US" altLang="zh-TW" u="sng" dirty="0">
                <a:latin typeface="Calibri" panose="020F0502020204030204" pitchFamily="34" charset="0"/>
                <a:cs typeface="Calibri" panose="020F0502020204030204" pitchFamily="34" charset="0"/>
              </a:rPr>
              <a:t>convolutional neural networks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does not consider the temporal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What is time series data?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 sequence of data points indexed in time order.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Example: Temperature, Speech, or Stock Price.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tock Market Forecasting Using Time Series Analysis - KDnuggets">
            <a:extLst>
              <a:ext uri="{FF2B5EF4-FFF2-40B4-BE49-F238E27FC236}">
                <a16:creationId xmlns:a16="http://schemas.microsoft.com/office/drawing/2014/main" id="{91F39498-6517-74A5-E645-DEAD75BB3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637473"/>
            <a:ext cx="4397433" cy="240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ime series analysis of daily temperature data in R - Cross Validated">
            <a:extLst>
              <a:ext uri="{FF2B5EF4-FFF2-40B4-BE49-F238E27FC236}">
                <a16:creationId xmlns:a16="http://schemas.microsoft.com/office/drawing/2014/main" id="{238011B2-2EAC-463E-916C-4EFF31CE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3735005"/>
            <a:ext cx="4395569" cy="246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979B5BB0-8801-9FD0-940B-8B9815162169}"/>
              </a:ext>
            </a:extLst>
          </p:cNvPr>
          <p:cNvSpPr/>
          <p:nvPr/>
        </p:nvSpPr>
        <p:spPr>
          <a:xfrm>
            <a:off x="8286130" y="158692"/>
            <a:ext cx="2557716" cy="396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Temperature Series Data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5FE120-0AB2-B7BD-BFC6-2B4359D0E17C}"/>
              </a:ext>
            </a:extLst>
          </p:cNvPr>
          <p:cNvSpPr/>
          <p:nvPr/>
        </p:nvSpPr>
        <p:spPr>
          <a:xfrm>
            <a:off x="8393866" y="3473927"/>
            <a:ext cx="2342244" cy="396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Stock Price Series Data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8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1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  <a:endParaRPr lang="zh-TW" altLang="en-US" sz="61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Illustration of traditional neural network, such as feed forward network.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大部分算法都是输入和输出的一一对应">
            <a:extLst>
              <a:ext uri="{FF2B5EF4-FFF2-40B4-BE49-F238E27FC236}">
                <a16:creationId xmlns:a16="http://schemas.microsoft.com/office/drawing/2014/main" id="{B8F545C2-F899-3B78-52C0-2302CB510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7" b="15547"/>
          <a:stretch/>
        </p:blipFill>
        <p:spPr bwMode="auto">
          <a:xfrm>
            <a:off x="638882" y="2639517"/>
            <a:ext cx="11236086" cy="29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EB5DCBCD-2873-3DFF-F8C9-AC241EF49B54}"/>
              </a:ext>
            </a:extLst>
          </p:cNvPr>
          <p:cNvSpPr/>
          <p:nvPr/>
        </p:nvSpPr>
        <p:spPr>
          <a:xfrm>
            <a:off x="2192216" y="3476511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EDDAFAD-FD97-704E-95E4-8C5960112AEA}"/>
              </a:ext>
            </a:extLst>
          </p:cNvPr>
          <p:cNvSpPr/>
          <p:nvPr/>
        </p:nvSpPr>
        <p:spPr>
          <a:xfrm>
            <a:off x="5117150" y="3126525"/>
            <a:ext cx="2133599" cy="2133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FC0364D-E770-EA89-5AF4-ACC8EB4E5598}"/>
              </a:ext>
            </a:extLst>
          </p:cNvPr>
          <p:cNvSpPr/>
          <p:nvPr/>
        </p:nvSpPr>
        <p:spPr>
          <a:xfrm>
            <a:off x="8979878" y="3507524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E88ECE4-5F32-4649-A716-44781EEC7C95}"/>
              </a:ext>
            </a:extLst>
          </p:cNvPr>
          <p:cNvSpPr txBox="1">
            <a:spLocks/>
          </p:cNvSpPr>
          <p:nvPr/>
        </p:nvSpPr>
        <p:spPr>
          <a:xfrm>
            <a:off x="965325" y="5755708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4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One input corresponds to one output.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9876D1-6840-8E30-1924-FB6C053936A3}"/>
              </a:ext>
            </a:extLst>
          </p:cNvPr>
          <p:cNvSpPr/>
          <p:nvPr/>
        </p:nvSpPr>
        <p:spPr>
          <a:xfrm>
            <a:off x="720943" y="2695917"/>
            <a:ext cx="2432565" cy="398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Feed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orward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N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etwork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4" name="Picture 4" descr="已上傳的圖片">
            <a:extLst>
              <a:ext uri="{FF2B5EF4-FFF2-40B4-BE49-F238E27FC236}">
                <a16:creationId xmlns:a16="http://schemas.microsoft.com/office/drawing/2014/main" id="{305010D2-64CA-85CB-AACB-75F735A1F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6" y="3612560"/>
            <a:ext cx="1220344" cy="111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D64FEEB-7449-DFA0-3960-117342259F73}"/>
              </a:ext>
            </a:extLst>
          </p:cNvPr>
          <p:cNvSpPr/>
          <p:nvPr/>
        </p:nvSpPr>
        <p:spPr>
          <a:xfrm>
            <a:off x="10427423" y="3825757"/>
            <a:ext cx="1371600" cy="7351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Prediction:</a:t>
            </a:r>
          </a:p>
          <a:p>
            <a:r>
              <a:rPr lang="en-US" altLang="zh-TW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Dog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Illustration of the Structure of RNN: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a loop, called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Recurrent Connection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resending the output back to itself,  to memorize the previous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When the next output comes in, RNN will calculate the new output based on current input and the previous output.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Recurrent Neural Network Tutorial (RNN) | DataCamp">
            <a:extLst>
              <a:ext uri="{FF2B5EF4-FFF2-40B4-BE49-F238E27FC236}">
                <a16:creationId xmlns:a16="http://schemas.microsoft.com/office/drawing/2014/main" id="{A54F8AE5-08F0-FF25-0093-14E4FE05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0" y="3940277"/>
            <a:ext cx="9346924" cy="276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C43747FA-A012-4248-DC5E-6FAC072FA2AE}"/>
              </a:ext>
            </a:extLst>
          </p:cNvPr>
          <p:cNvSpPr/>
          <p:nvPr/>
        </p:nvSpPr>
        <p:spPr>
          <a:xfrm>
            <a:off x="2641600" y="4124960"/>
            <a:ext cx="894080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4E2F102-3332-7A72-CA1C-A628629F6B00}"/>
              </a:ext>
            </a:extLst>
          </p:cNvPr>
          <p:cNvSpPr/>
          <p:nvPr/>
        </p:nvSpPr>
        <p:spPr>
          <a:xfrm>
            <a:off x="208280" y="4815840"/>
            <a:ext cx="1361716" cy="7010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Recurrent</a:t>
            </a:r>
          </a:p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860E117-03C8-D389-CBC9-82ACA141D532}"/>
              </a:ext>
            </a:extLst>
          </p:cNvPr>
          <p:cNvSpPr/>
          <p:nvPr/>
        </p:nvSpPr>
        <p:spPr>
          <a:xfrm>
            <a:off x="2641600" y="6217920"/>
            <a:ext cx="894080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A94DCA2-F248-2CE0-5220-51AA960D4BCC}"/>
              </a:ext>
            </a:extLst>
          </p:cNvPr>
          <p:cNvSpPr/>
          <p:nvPr/>
        </p:nvSpPr>
        <p:spPr>
          <a:xfrm>
            <a:off x="2794276" y="5486400"/>
            <a:ext cx="827902" cy="3149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6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 make it simple, RNN is an artificial neural network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with memory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A56FA99-9A88-0381-EDF8-8AE52DAA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2600321"/>
            <a:ext cx="11174384" cy="3982006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9033E50-FDDD-76CC-054A-0B28A34C2E1B}"/>
              </a:ext>
            </a:extLst>
          </p:cNvPr>
          <p:cNvSpPr/>
          <p:nvPr/>
        </p:nvSpPr>
        <p:spPr>
          <a:xfrm>
            <a:off x="7760694" y="3159318"/>
            <a:ext cx="894080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0B342F6-BB95-A055-9341-0F4F803EE97C}"/>
              </a:ext>
            </a:extLst>
          </p:cNvPr>
          <p:cNvSpPr/>
          <p:nvPr/>
        </p:nvSpPr>
        <p:spPr>
          <a:xfrm>
            <a:off x="7402885" y="6096635"/>
            <a:ext cx="894080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E58B509-249C-A93A-16DA-C8BC70247A69}"/>
              </a:ext>
            </a:extLst>
          </p:cNvPr>
          <p:cNvSpPr/>
          <p:nvPr/>
        </p:nvSpPr>
        <p:spPr>
          <a:xfrm>
            <a:off x="6625865" y="4775844"/>
            <a:ext cx="1550063" cy="304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Hidden Layer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1D6E2E80-1921-5501-96E9-8CCCF05850B2}"/>
              </a:ext>
            </a:extLst>
          </p:cNvPr>
          <p:cNvSpPr/>
          <p:nvPr/>
        </p:nvSpPr>
        <p:spPr>
          <a:xfrm>
            <a:off x="838200" y="5076667"/>
            <a:ext cx="370840" cy="58928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62444E-B7A3-FE7B-410F-D67969EF7CD8}"/>
              </a:ext>
            </a:extLst>
          </p:cNvPr>
          <p:cNvSpPr/>
          <p:nvPr/>
        </p:nvSpPr>
        <p:spPr>
          <a:xfrm>
            <a:off x="142240" y="5733414"/>
            <a:ext cx="5709920" cy="1022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Memory:</a:t>
            </a:r>
          </a:p>
          <a:p>
            <a:r>
              <a:rPr lang="en-US" altLang="zh-TW" dirty="0"/>
              <a:t>Remember the previous output, so recurrent neural networks can memorize previous data in the previous state. </a:t>
            </a:r>
            <a:endParaRPr lang="zh-TW" altLang="en-US" dirty="0"/>
          </a:p>
        </p:txBody>
      </p:sp>
      <p:pic>
        <p:nvPicPr>
          <p:cNvPr id="17" name="Picture 6" descr="RNN區別">
            <a:extLst>
              <a:ext uri="{FF2B5EF4-FFF2-40B4-BE49-F238E27FC236}">
                <a16:creationId xmlns:a16="http://schemas.microsoft.com/office/drawing/2014/main" id="{ED3B2709-78E4-7C64-81B0-2006F0D177E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92" y="3159317"/>
            <a:ext cx="2222500" cy="34230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1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A0977D-A10B-0471-CC81-21B58FFF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18" y="2489814"/>
            <a:ext cx="6304850" cy="38691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67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01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Effective for speech recognition, language modeling, translation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E58B509-249C-A93A-16DA-C8BC70247A69}"/>
              </a:ext>
            </a:extLst>
          </p:cNvPr>
          <p:cNvSpPr/>
          <p:nvPr/>
        </p:nvSpPr>
        <p:spPr>
          <a:xfrm>
            <a:off x="5966768" y="4261182"/>
            <a:ext cx="1550063" cy="9158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RNN Layer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F60BB6E-9A33-51C7-C97B-D64BF9CBCC19}"/>
              </a:ext>
            </a:extLst>
          </p:cNvPr>
          <p:cNvSpPr/>
          <p:nvPr/>
        </p:nvSpPr>
        <p:spPr>
          <a:xfrm>
            <a:off x="5966768" y="2721403"/>
            <a:ext cx="2078006" cy="53981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Classification Layer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5106797-F740-2EDF-EB0B-705A699D2439}"/>
              </a:ext>
            </a:extLst>
          </p:cNvPr>
          <p:cNvSpPr/>
          <p:nvPr/>
        </p:nvSpPr>
        <p:spPr>
          <a:xfrm>
            <a:off x="5966768" y="5728144"/>
            <a:ext cx="2078006" cy="53981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Word Embedding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8E3FB78-DF6B-BD8A-38E7-7F65657E3897}"/>
              </a:ext>
            </a:extLst>
          </p:cNvPr>
          <p:cNvSpPr/>
          <p:nvPr/>
        </p:nvSpPr>
        <p:spPr>
          <a:xfrm>
            <a:off x="976616" y="2348510"/>
            <a:ext cx="3067846" cy="539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〔Example</a:t>
            </a:r>
            <a:r>
              <a:rPr lang="zh-TW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TW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Classification〕</a:t>
            </a:r>
            <a:endParaRPr lang="zh-TW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8E31157A-98D3-CDA5-C5F3-C01C522128F4}"/>
              </a:ext>
            </a:extLst>
          </p:cNvPr>
          <p:cNvSpPr/>
          <p:nvPr/>
        </p:nvSpPr>
        <p:spPr>
          <a:xfrm>
            <a:off x="6381876" y="5239288"/>
            <a:ext cx="359923" cy="426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54E70907-3C21-2D25-861A-7203C6C41329}"/>
              </a:ext>
            </a:extLst>
          </p:cNvPr>
          <p:cNvSpPr/>
          <p:nvPr/>
        </p:nvSpPr>
        <p:spPr>
          <a:xfrm>
            <a:off x="6381876" y="3408808"/>
            <a:ext cx="359923" cy="70478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上 18">
            <a:extLst>
              <a:ext uri="{FF2B5EF4-FFF2-40B4-BE49-F238E27FC236}">
                <a16:creationId xmlns:a16="http://schemas.microsoft.com/office/drawing/2014/main" id="{CC77FABF-65E5-171D-3079-A5D101B1413E}"/>
              </a:ext>
            </a:extLst>
          </p:cNvPr>
          <p:cNvSpPr/>
          <p:nvPr/>
        </p:nvSpPr>
        <p:spPr>
          <a:xfrm rot="16200000">
            <a:off x="8297849" y="5690108"/>
            <a:ext cx="359923" cy="70478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C945B07-5C6F-F0D3-6CFD-43527CEE5C91}"/>
              </a:ext>
            </a:extLst>
          </p:cNvPr>
          <p:cNvSpPr/>
          <p:nvPr/>
        </p:nvSpPr>
        <p:spPr>
          <a:xfrm>
            <a:off x="8910847" y="5728144"/>
            <a:ext cx="2442953" cy="630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EX. "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customer reviews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E9FE751-E237-E8EE-712A-A301E9292FBA}"/>
              </a:ext>
            </a:extLst>
          </p:cNvPr>
          <p:cNvSpPr/>
          <p:nvPr/>
        </p:nvSpPr>
        <p:spPr>
          <a:xfrm>
            <a:off x="8910847" y="2721403"/>
            <a:ext cx="2976353" cy="630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Positive or Negative review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14F58747-20EF-32F6-C647-CFD934B36D58}"/>
              </a:ext>
            </a:extLst>
          </p:cNvPr>
          <p:cNvSpPr/>
          <p:nvPr/>
        </p:nvSpPr>
        <p:spPr>
          <a:xfrm rot="5400000" flipH="1">
            <a:off x="8297849" y="2638918"/>
            <a:ext cx="359923" cy="70478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046247C-70BB-96F3-5353-D11AB77FF928}"/>
              </a:ext>
            </a:extLst>
          </p:cNvPr>
          <p:cNvSpPr txBox="1"/>
          <p:nvPr/>
        </p:nvSpPr>
        <p:spPr>
          <a:xfrm>
            <a:off x="8044774" y="4211927"/>
            <a:ext cx="3842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Tutorial:</a:t>
            </a:r>
          </a:p>
          <a:p>
            <a:r>
              <a:rPr lang="en-US" altLang="zh-TW" dirty="0">
                <a:hlinkClick r:id="rId5"/>
              </a:rPr>
              <a:t>https://youtu.be/ubDtr6dh0c8?si=_oF5MRoCfC1ReKf2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60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72258-070E-F0BC-40AA-B3CCE4E5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67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Networks)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725F-0A2B-2BA8-8633-DF930AF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01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However, RNN faces problem while encountering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long series data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For example: If we ask the time “ What time is it?”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We put the vocabulary as input in order.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輸入what，得到輸出01">
            <a:extLst>
              <a:ext uri="{FF2B5EF4-FFF2-40B4-BE49-F238E27FC236}">
                <a16:creationId xmlns:a16="http://schemas.microsoft.com/office/drawing/2014/main" id="{0840328C-4E13-4CBA-9532-01358874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45763"/>
            <a:ext cx="5603287" cy="302577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0F8C144-962A-7482-9075-CB33557F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" y="2745761"/>
            <a:ext cx="5603287" cy="302577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NN 對前面輸入有「記憶」作用的表現">
            <a:extLst>
              <a:ext uri="{FF2B5EF4-FFF2-40B4-BE49-F238E27FC236}">
                <a16:creationId xmlns:a16="http://schemas.microsoft.com/office/drawing/2014/main" id="{3D59FFBC-E345-FEFA-98E6-26C2FD809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5" y="2745762"/>
            <a:ext cx="5603286" cy="30257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1B66E2A0-705A-5963-E038-267B3463C5EB}"/>
              </a:ext>
            </a:extLst>
          </p:cNvPr>
          <p:cNvSpPr/>
          <p:nvPr/>
        </p:nvSpPr>
        <p:spPr>
          <a:xfrm rot="16200000">
            <a:off x="6558327" y="3807924"/>
            <a:ext cx="1348154" cy="9730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52" name="Picture 8" descr="隱藏圖層中的顏色分佈">
            <a:extLst>
              <a:ext uri="{FF2B5EF4-FFF2-40B4-BE49-F238E27FC236}">
                <a16:creationId xmlns:a16="http://schemas.microsoft.com/office/drawing/2014/main" id="{9A51F722-227D-6940-6360-9F514C59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45" y="2769575"/>
            <a:ext cx="2880947" cy="288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5EE30A8-27DB-34D6-50BA-ED6945299179}"/>
              </a:ext>
            </a:extLst>
          </p:cNvPr>
          <p:cNvSpPr/>
          <p:nvPr/>
        </p:nvSpPr>
        <p:spPr>
          <a:xfrm>
            <a:off x="10712289" y="5224051"/>
            <a:ext cx="1283022" cy="4264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AA38D26-4547-24D2-B38F-22C0CC088FAA}"/>
              </a:ext>
            </a:extLst>
          </p:cNvPr>
          <p:cNvSpPr/>
          <p:nvPr/>
        </p:nvSpPr>
        <p:spPr>
          <a:xfrm>
            <a:off x="7363518" y="5224050"/>
            <a:ext cx="1283022" cy="4264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Long-Term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2A5F7C07-6110-93E2-CD88-6A9BC8E63810}"/>
              </a:ext>
            </a:extLst>
          </p:cNvPr>
          <p:cNvSpPr txBox="1">
            <a:spLocks/>
          </p:cNvSpPr>
          <p:nvPr/>
        </p:nvSpPr>
        <p:spPr>
          <a:xfrm>
            <a:off x="1085668" y="5771536"/>
            <a:ext cx="10909643" cy="108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TW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impact on short-term memory is greater,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TW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but the impact on long-term memory is very small.</a:t>
            </a:r>
          </a:p>
        </p:txBody>
      </p:sp>
    </p:spTree>
    <p:extLst>
      <p:ext uri="{BB962C8B-B14F-4D97-AF65-F5344CB8AC3E}">
        <p14:creationId xmlns:p14="http://schemas.microsoft.com/office/powerpoint/2010/main" val="38339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1090</Words>
  <Application>Microsoft Office PowerPoint</Application>
  <PresentationFormat>寬螢幕</PresentationFormat>
  <Paragraphs>149</Paragraphs>
  <Slides>19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Wingdings</vt:lpstr>
      <vt:lpstr>Office 佈景主題</vt:lpstr>
      <vt:lpstr>Topic: Recurrent Neural Networks  (RNN &amp; LSTM)</vt:lpstr>
      <vt:lpstr>Outline</vt:lpstr>
      <vt:lpstr>RNN (Recurrent Neural Networks)</vt:lpstr>
      <vt:lpstr>RNN  (Recurrent Neural Networks)</vt:lpstr>
      <vt:lpstr>RNN (Recurrent Neural Networks)</vt:lpstr>
      <vt:lpstr>RNN (Recurrent Neural Networks)</vt:lpstr>
      <vt:lpstr>RNN (Recurrent Neural Networks)</vt:lpstr>
      <vt:lpstr>RNN (Recurrent Neural Networks)</vt:lpstr>
      <vt:lpstr>RNN (Recurrent Neural Networks)</vt:lpstr>
      <vt:lpstr>RNN (Recurrent Neural Networks)</vt:lpstr>
      <vt:lpstr>RNN (Recurrent Neural Networks)</vt:lpstr>
      <vt:lpstr>RNN (Recurrent Neural Networks)</vt:lpstr>
      <vt:lpstr>LSTM (Long Short-Term Memory )</vt:lpstr>
      <vt:lpstr>LSTM (Long Short-Term Memory)</vt:lpstr>
      <vt:lpstr>LSTM (Long Short-Term Memory)</vt:lpstr>
      <vt:lpstr>LSTM (Long Short-Term Memory)</vt:lpstr>
      <vt:lpstr>Note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(RNN &amp; LSTM)</dc:title>
  <dc:creator>哲平 何</dc:creator>
  <cp:lastModifiedBy>哲平 何</cp:lastModifiedBy>
  <cp:revision>562</cp:revision>
  <dcterms:created xsi:type="dcterms:W3CDTF">2023-11-08T08:33:48Z</dcterms:created>
  <dcterms:modified xsi:type="dcterms:W3CDTF">2023-11-09T06:57:36Z</dcterms:modified>
</cp:coreProperties>
</file>