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8" r:id="rId4"/>
    <p:sldId id="258" r:id="rId5"/>
    <p:sldId id="263" r:id="rId6"/>
    <p:sldId id="259" r:id="rId7"/>
    <p:sldId id="260" r:id="rId8"/>
    <p:sldId id="261" r:id="rId9"/>
    <p:sldId id="277" r:id="rId10"/>
    <p:sldId id="262" r:id="rId11"/>
    <p:sldId id="264" r:id="rId12"/>
    <p:sldId id="265" r:id="rId13"/>
    <p:sldId id="270" r:id="rId14"/>
    <p:sldId id="271" r:id="rId15"/>
    <p:sldId id="272" r:id="rId16"/>
    <p:sldId id="273" r:id="rId17"/>
    <p:sldId id="275" r:id="rId18"/>
    <p:sldId id="274" r:id="rId19"/>
    <p:sldId id="276" r:id="rId20"/>
    <p:sldId id="266" r:id="rId21"/>
    <p:sldId id="269" r:id="rId22"/>
    <p:sldId id="267" r:id="rId23"/>
    <p:sldId id="27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83" autoAdjust="0"/>
  </p:normalViewPr>
  <p:slideViewPr>
    <p:cSldViewPr snapToGrid="0">
      <p:cViewPr varScale="1">
        <p:scale>
          <a:sx n="75" d="100"/>
          <a:sy n="75" d="100"/>
        </p:scale>
        <p:origin x="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D9B3D-A9B3-4C9A-B588-07FBC19126D5}" type="datetimeFigureOut">
              <a:rPr lang="zh-TW" altLang="en-US" smtClean="0"/>
              <a:t>2023/11/9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C4A74-29BC-4CC2-8AC6-3244CBB13BC8}" type="slidenum">
              <a:rPr lang="zh-TW" altLang="en-US" smtClean="0"/>
              <a:t>‹#›</a:t>
            </a:fld>
            <a:endParaRPr lang="zh-TW" altLang="en-US"/>
          </a:p>
        </p:txBody>
      </p:sp>
    </p:spTree>
    <p:extLst>
      <p:ext uri="{BB962C8B-B14F-4D97-AF65-F5344CB8AC3E}">
        <p14:creationId xmlns:p14="http://schemas.microsoft.com/office/powerpoint/2010/main" val="5321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b="0" i="0" dirty="0">
                <a:solidFill>
                  <a:srgbClr val="FFFFFF"/>
                </a:solidFill>
                <a:effectLst/>
                <a:latin typeface="Roboto" panose="02000000000000000000" pitchFamily="2" charset="0"/>
              </a:rPr>
              <a:t>In other words, feed forward networks does not consider the relationship between current sample and the previous samples.</a:t>
            </a:r>
          </a:p>
          <a:p>
            <a:pPr marL="171450" indent="-171450">
              <a:buFont typeface="Arial" panose="020B0604020202020204" pitchFamily="34" charset="0"/>
              <a:buChar char="•"/>
            </a:pPr>
            <a:r>
              <a:rPr lang="en-US" altLang="zh-TW" b="0" i="0" dirty="0">
                <a:solidFill>
                  <a:srgbClr val="FFFFFF"/>
                </a:solidFill>
                <a:effectLst/>
                <a:latin typeface="Roboto" panose="02000000000000000000" pitchFamily="2" charset="0"/>
              </a:rPr>
              <a:t>For some kind of data, especially time series data, the relationship between current and previous symbols is very important.</a:t>
            </a:r>
          </a:p>
          <a:p>
            <a:pPr marL="171450" indent="-171450">
              <a:buFont typeface="Arial" panose="020B0604020202020204" pitchFamily="34" charset="0"/>
              <a:buChar char="•"/>
            </a:pPr>
            <a:r>
              <a:rPr lang="en-US" altLang="zh-TW" b="0" i="0" dirty="0">
                <a:solidFill>
                  <a:srgbClr val="FFFFFF"/>
                </a:solidFill>
                <a:effectLst/>
                <a:latin typeface="Roboto" panose="02000000000000000000" pitchFamily="2" charset="0"/>
              </a:rPr>
              <a:t>EX. For stock-price data, we need to use the previous price to predict next price.</a:t>
            </a:r>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4</a:t>
            </a:fld>
            <a:endParaRPr lang="zh-TW" altLang="en-US"/>
          </a:p>
        </p:txBody>
      </p:sp>
    </p:spTree>
    <p:extLst>
      <p:ext uri="{BB962C8B-B14F-4D97-AF65-F5344CB8AC3E}">
        <p14:creationId xmlns:p14="http://schemas.microsoft.com/office/powerpoint/2010/main" val="270321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18</a:t>
            </a:fld>
            <a:endParaRPr lang="zh-TW" altLang="en-US"/>
          </a:p>
        </p:txBody>
      </p:sp>
    </p:spTree>
    <p:extLst>
      <p:ext uri="{BB962C8B-B14F-4D97-AF65-F5344CB8AC3E}">
        <p14:creationId xmlns:p14="http://schemas.microsoft.com/office/powerpoint/2010/main" val="316455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19</a:t>
            </a:fld>
            <a:endParaRPr lang="zh-TW" altLang="en-US"/>
          </a:p>
        </p:txBody>
      </p:sp>
    </p:spTree>
    <p:extLst>
      <p:ext uri="{BB962C8B-B14F-4D97-AF65-F5344CB8AC3E}">
        <p14:creationId xmlns:p14="http://schemas.microsoft.com/office/powerpoint/2010/main" val="173657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卷積神經網路</a:t>
            </a:r>
            <a:r>
              <a:rPr lang="en-US" altLang="zh-TW" dirty="0"/>
              <a:t>– CNN</a:t>
            </a:r>
            <a:r>
              <a:rPr lang="zh-TW" altLang="en-US" dirty="0"/>
              <a:t>和普通的演算法大部分都是輸入和輸出的一一對應，也就是一個輸入得到一個輸出。不同的輸入之間是沒有關聯的。</a:t>
            </a:r>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5</a:t>
            </a:fld>
            <a:endParaRPr lang="zh-TW" altLang="en-US"/>
          </a:p>
        </p:txBody>
      </p:sp>
    </p:spTree>
    <p:extLst>
      <p:ext uri="{BB962C8B-B14F-4D97-AF65-F5344CB8AC3E}">
        <p14:creationId xmlns:p14="http://schemas.microsoft.com/office/powerpoint/2010/main" val="287652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customer reviews: https://raw.githubusercontent.com/SophonPlus/ChineseNlpCorpus/master/datasets/waimai_10k/waimai_10k.csv</a:t>
            </a:r>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8</a:t>
            </a:fld>
            <a:endParaRPr lang="zh-TW" altLang="en-US"/>
          </a:p>
        </p:txBody>
      </p:sp>
    </p:spTree>
    <p:extLst>
      <p:ext uri="{BB962C8B-B14F-4D97-AF65-F5344CB8AC3E}">
        <p14:creationId xmlns:p14="http://schemas.microsoft.com/office/powerpoint/2010/main" val="3750983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b="0" i="0" dirty="0">
                <a:solidFill>
                  <a:srgbClr val="363A3D"/>
                </a:solidFill>
                <a:effectLst/>
                <a:latin typeface="Source Serif Pro" panose="020F0502020204030204" pitchFamily="18" charset="0"/>
              </a:rPr>
              <a:t>淺談遞歸神經網路 </a:t>
            </a:r>
            <a:r>
              <a:rPr lang="en-US" altLang="zh-TW" b="0" i="0" dirty="0">
                <a:solidFill>
                  <a:srgbClr val="363A3D"/>
                </a:solidFill>
                <a:effectLst/>
                <a:latin typeface="Source Serif Pro" panose="020F0502020204030204" pitchFamily="18" charset="0"/>
              </a:rPr>
              <a:t>(RNN) </a:t>
            </a:r>
            <a:r>
              <a:rPr lang="zh-TW" altLang="en-US" b="0" i="0" dirty="0">
                <a:solidFill>
                  <a:srgbClr val="363A3D"/>
                </a:solidFill>
                <a:effectLst/>
                <a:latin typeface="Source Serif Pro" panose="020F0502020204030204" pitchFamily="18" charset="0"/>
              </a:rPr>
              <a:t>與長短期記憶模型 </a:t>
            </a:r>
            <a:r>
              <a:rPr lang="en-US" altLang="zh-TW" b="0" i="0" dirty="0">
                <a:solidFill>
                  <a:srgbClr val="363A3D"/>
                </a:solidFill>
                <a:effectLst/>
                <a:latin typeface="Source Serif Pro" panose="020F0502020204030204" pitchFamily="18" charset="0"/>
              </a:rPr>
              <a:t>(LSTM)</a:t>
            </a:r>
            <a:br>
              <a:rPr lang="en-US" altLang="zh-TW" b="0" i="0" dirty="0">
                <a:solidFill>
                  <a:srgbClr val="363A3D"/>
                </a:solidFill>
                <a:effectLst/>
                <a:latin typeface="Source Serif Pro" panose="020F0502020204030204" pitchFamily="18" charset="0"/>
              </a:rPr>
            </a:br>
            <a:r>
              <a:rPr lang="en-US" altLang="zh-TW" b="0" i="0" dirty="0">
                <a:solidFill>
                  <a:srgbClr val="363A3D"/>
                </a:solidFill>
                <a:effectLst/>
                <a:latin typeface="Source Serif Pro" panose="020F0502020204030204" pitchFamily="18" charset="0"/>
              </a:rPr>
              <a:t>https://tengyuanchang.medium.com/%E6%B7%BA%E8%AB%87%E9%81%9E%E6%AD%B8%E7%A5%9E%E7%B6%93%E7%B6%B2%E8%B7%AF-rnn-%E8%88%87%E9%95%B7%E7%9F%AD%E6%9C%9F%E8%A8%98%E6%86%B6%E6%A8%A1%E5%9E%8B-lstm-300cbe5efcc3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b="0" i="0" dirty="0">
                <a:solidFill>
                  <a:srgbClr val="363A3D"/>
                </a:solidFill>
                <a:effectLst/>
                <a:latin typeface="Source Serif Pro" panose="020F0502020204030204" pitchFamily="18" charset="0"/>
              </a:rPr>
              <a:t>LSTM RNN in </a:t>
            </a:r>
            <a:r>
              <a:rPr lang="en-US" altLang="zh-TW" b="0" i="0" dirty="0" err="1">
                <a:solidFill>
                  <a:srgbClr val="363A3D"/>
                </a:solidFill>
                <a:effectLst/>
                <a:latin typeface="Source Serif Pro" panose="020F0502020204030204" pitchFamily="18" charset="0"/>
              </a:rPr>
              <a:t>Keras</a:t>
            </a:r>
            <a:r>
              <a:rPr lang="en-US" altLang="zh-TW" b="0" i="0" dirty="0">
                <a:solidFill>
                  <a:srgbClr val="363A3D"/>
                </a:solidFill>
                <a:effectLst/>
                <a:latin typeface="Source Serif Pro" panose="020F0502020204030204" pitchFamily="18" charset="0"/>
              </a:rPr>
              <a:t>: Examples of One-to-Many, Many-to-One &amp; Many-to-Many</a:t>
            </a:r>
            <a:br>
              <a:rPr lang="en-US" altLang="zh-TW" dirty="0"/>
            </a:br>
            <a:r>
              <a:rPr lang="en-US" altLang="zh-TW" dirty="0"/>
              <a:t>https://wandb.ai/ayush-thakur/dl-question-bank/reports/LSTM-RNN-in-Keras-Examples-of-One-to-Many-Many-to-One-Many-to-Many---VmlldzoyMDIzOTM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dirty="0"/>
              <a:t>RNN </a:t>
            </a:r>
            <a:r>
              <a:rPr lang="zh-TW" altLang="en-US" dirty="0"/>
              <a:t>與 </a:t>
            </a:r>
            <a:r>
              <a:rPr lang="en-US" altLang="zh-TW" dirty="0"/>
              <a:t>LSTM </a:t>
            </a:r>
            <a:r>
              <a:rPr lang="zh-TW" altLang="en-US" dirty="0"/>
              <a:t>的強大效果以及應用方向</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遞歸神經網路強大的地方在於它允許輸入與輸出的資料不只是單一組向量，而是多組向量組成的序列。當只能一組固定大小的向量輸入，且只允許一組向量輸出時時，可以處理分類問題。但一組輸入多組輸出時，就可以處理將圖片自動標上文字的問題。多組輸入一組輸出則可以處理文本的情感理解，比如說從一段文章中知道是正面或反面的結果。而當可以處理多組輸入，多組輸出時，就可以處理自動翻譯，或是影片分類的問題。</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9</a:t>
            </a:fld>
            <a:endParaRPr lang="zh-TW" altLang="en-US"/>
          </a:p>
        </p:txBody>
      </p:sp>
    </p:spTree>
    <p:extLst>
      <p:ext uri="{BB962C8B-B14F-4D97-AF65-F5344CB8AC3E}">
        <p14:creationId xmlns:p14="http://schemas.microsoft.com/office/powerpoint/2010/main" val="142747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10</a:t>
            </a:fld>
            <a:endParaRPr lang="zh-TW" altLang="en-US"/>
          </a:p>
        </p:txBody>
      </p:sp>
    </p:spTree>
    <p:extLst>
      <p:ext uri="{BB962C8B-B14F-4D97-AF65-F5344CB8AC3E}">
        <p14:creationId xmlns:p14="http://schemas.microsoft.com/office/powerpoint/2010/main" val="2107166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11</a:t>
            </a:fld>
            <a:endParaRPr lang="zh-TW" altLang="en-US"/>
          </a:p>
        </p:txBody>
      </p:sp>
    </p:spTree>
    <p:extLst>
      <p:ext uri="{BB962C8B-B14F-4D97-AF65-F5344CB8AC3E}">
        <p14:creationId xmlns:p14="http://schemas.microsoft.com/office/powerpoint/2010/main" val="51350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12</a:t>
            </a:fld>
            <a:endParaRPr lang="zh-TW" altLang="en-US"/>
          </a:p>
        </p:txBody>
      </p:sp>
    </p:spTree>
    <p:extLst>
      <p:ext uri="{BB962C8B-B14F-4D97-AF65-F5344CB8AC3E}">
        <p14:creationId xmlns:p14="http://schemas.microsoft.com/office/powerpoint/2010/main" val="97802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13</a:t>
            </a:fld>
            <a:endParaRPr lang="zh-TW" altLang="en-US"/>
          </a:p>
        </p:txBody>
      </p:sp>
    </p:spTree>
    <p:extLst>
      <p:ext uri="{BB962C8B-B14F-4D97-AF65-F5344CB8AC3E}">
        <p14:creationId xmlns:p14="http://schemas.microsoft.com/office/powerpoint/2010/main" val="134847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B44C4A74-29BC-4CC2-8AC6-3244CBB13BC8}" type="slidenum">
              <a:rPr lang="zh-TW" altLang="en-US" smtClean="0"/>
              <a:t>15</a:t>
            </a:fld>
            <a:endParaRPr lang="zh-TW" altLang="en-US"/>
          </a:p>
        </p:txBody>
      </p:sp>
    </p:spTree>
    <p:extLst>
      <p:ext uri="{BB962C8B-B14F-4D97-AF65-F5344CB8AC3E}">
        <p14:creationId xmlns:p14="http://schemas.microsoft.com/office/powerpoint/2010/main" val="81166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5A2676-939B-2750-7FB1-4C082157F95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594D39-2FC3-5932-E3F2-128DA3217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28617DB-6CCF-6217-EC66-7011C762F39F}"/>
              </a:ext>
            </a:extLst>
          </p:cNvPr>
          <p:cNvSpPr>
            <a:spLocks noGrp="1"/>
          </p:cNvSpPr>
          <p:nvPr>
            <p:ph type="dt" sz="half" idx="10"/>
          </p:nvPr>
        </p:nvSpPr>
        <p:spPr/>
        <p:txBody>
          <a:bodyPr/>
          <a:lstStyle/>
          <a:p>
            <a:fld id="{45735C84-1EB7-4541-BEDB-A26A103CB4DD}" type="datetime1">
              <a:rPr lang="zh-TW" altLang="en-US" smtClean="0"/>
              <a:t>2023/11/10</a:t>
            </a:fld>
            <a:endParaRPr lang="zh-TW" altLang="en-US"/>
          </a:p>
        </p:txBody>
      </p:sp>
      <p:sp>
        <p:nvSpPr>
          <p:cNvPr id="5" name="頁尾版面配置區 4">
            <a:extLst>
              <a:ext uri="{FF2B5EF4-FFF2-40B4-BE49-F238E27FC236}">
                <a16:creationId xmlns:a16="http://schemas.microsoft.com/office/drawing/2014/main" id="{AD90C734-550E-5F96-C236-280159149D2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D124934-7565-A5E5-885A-895E7459BFE5}"/>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216044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2E004C-D1DD-FAF2-8CF0-AFFF84B409E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679A88B-6365-1951-B94F-251218EB458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8C5774-1FBA-0DF7-418F-8C4C0BFE1854}"/>
              </a:ext>
            </a:extLst>
          </p:cNvPr>
          <p:cNvSpPr>
            <a:spLocks noGrp="1"/>
          </p:cNvSpPr>
          <p:nvPr>
            <p:ph type="dt" sz="half" idx="10"/>
          </p:nvPr>
        </p:nvSpPr>
        <p:spPr/>
        <p:txBody>
          <a:bodyPr/>
          <a:lstStyle/>
          <a:p>
            <a:fld id="{CB07ED92-4A77-40A0-90D6-52B062960C8F}" type="datetime1">
              <a:rPr lang="zh-TW" altLang="en-US" smtClean="0"/>
              <a:t>2023/11/10</a:t>
            </a:fld>
            <a:endParaRPr lang="zh-TW" altLang="en-US"/>
          </a:p>
        </p:txBody>
      </p:sp>
      <p:sp>
        <p:nvSpPr>
          <p:cNvPr id="5" name="頁尾版面配置區 4">
            <a:extLst>
              <a:ext uri="{FF2B5EF4-FFF2-40B4-BE49-F238E27FC236}">
                <a16:creationId xmlns:a16="http://schemas.microsoft.com/office/drawing/2014/main" id="{52CFFD7F-057A-C61D-9F28-1E3B5F0A2C6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49E39B-B4E9-D738-6259-84F1542B5897}"/>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415910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C2B3745-9F44-7BA7-C867-5FE5082029C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B34C2AA-B33E-FE2E-927E-FD8DDADE7B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41DF33C-CD84-B4DC-9786-D1C794375247}"/>
              </a:ext>
            </a:extLst>
          </p:cNvPr>
          <p:cNvSpPr>
            <a:spLocks noGrp="1"/>
          </p:cNvSpPr>
          <p:nvPr>
            <p:ph type="dt" sz="half" idx="10"/>
          </p:nvPr>
        </p:nvSpPr>
        <p:spPr/>
        <p:txBody>
          <a:bodyPr/>
          <a:lstStyle/>
          <a:p>
            <a:fld id="{86806F4C-BB34-4589-8015-C3CDD88BFBC0}" type="datetime1">
              <a:rPr lang="zh-TW" altLang="en-US" smtClean="0"/>
              <a:t>2023/11/10</a:t>
            </a:fld>
            <a:endParaRPr lang="zh-TW" altLang="en-US"/>
          </a:p>
        </p:txBody>
      </p:sp>
      <p:sp>
        <p:nvSpPr>
          <p:cNvPr id="5" name="頁尾版面配置區 4">
            <a:extLst>
              <a:ext uri="{FF2B5EF4-FFF2-40B4-BE49-F238E27FC236}">
                <a16:creationId xmlns:a16="http://schemas.microsoft.com/office/drawing/2014/main" id="{E9A08B6C-C0EE-2970-3894-56F39D3749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DB740C-37B7-1302-7041-F79A0CE8F08E}"/>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6159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42844B-315C-75F3-BB5E-51DCF125ED0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FCDE1AB-D0BA-AFDD-4CA9-2846F96ED6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21D505-5CEF-68A9-E523-B9CAD3B66C0A}"/>
              </a:ext>
            </a:extLst>
          </p:cNvPr>
          <p:cNvSpPr>
            <a:spLocks noGrp="1"/>
          </p:cNvSpPr>
          <p:nvPr>
            <p:ph type="dt" sz="half" idx="10"/>
          </p:nvPr>
        </p:nvSpPr>
        <p:spPr/>
        <p:txBody>
          <a:bodyPr/>
          <a:lstStyle/>
          <a:p>
            <a:fld id="{DE6C5C91-5914-49C0-9DF9-A57C1C1AECBF}" type="datetime1">
              <a:rPr lang="zh-TW" altLang="en-US" smtClean="0"/>
              <a:t>2023/11/10</a:t>
            </a:fld>
            <a:endParaRPr lang="zh-TW" altLang="en-US"/>
          </a:p>
        </p:txBody>
      </p:sp>
      <p:sp>
        <p:nvSpPr>
          <p:cNvPr id="5" name="頁尾版面配置區 4">
            <a:extLst>
              <a:ext uri="{FF2B5EF4-FFF2-40B4-BE49-F238E27FC236}">
                <a16:creationId xmlns:a16="http://schemas.microsoft.com/office/drawing/2014/main" id="{C9402E03-974A-2813-D9A1-973E1EA648E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0D34DE6-5BE1-A9A6-8696-4E652AE4A018}"/>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40683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B08A1E-AF40-2A73-9CD3-4EBAB816CB6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C0031CC-15B5-B4D0-B962-B0E49AB59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C3F122A-7DC2-EEB1-4826-704F183ED320}"/>
              </a:ext>
            </a:extLst>
          </p:cNvPr>
          <p:cNvSpPr>
            <a:spLocks noGrp="1"/>
          </p:cNvSpPr>
          <p:nvPr>
            <p:ph type="dt" sz="half" idx="10"/>
          </p:nvPr>
        </p:nvSpPr>
        <p:spPr/>
        <p:txBody>
          <a:bodyPr/>
          <a:lstStyle/>
          <a:p>
            <a:fld id="{D755CD4E-FFAE-4A2A-A1C3-05ED1E075C03}" type="datetime1">
              <a:rPr lang="zh-TW" altLang="en-US" smtClean="0"/>
              <a:t>2023/11/10</a:t>
            </a:fld>
            <a:endParaRPr lang="zh-TW" altLang="en-US"/>
          </a:p>
        </p:txBody>
      </p:sp>
      <p:sp>
        <p:nvSpPr>
          <p:cNvPr id="5" name="頁尾版面配置區 4">
            <a:extLst>
              <a:ext uri="{FF2B5EF4-FFF2-40B4-BE49-F238E27FC236}">
                <a16:creationId xmlns:a16="http://schemas.microsoft.com/office/drawing/2014/main" id="{3AE45856-39AF-7B3A-E9A0-752EBA1B07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8463AA-ADBB-A9C6-935C-30D247C45198}"/>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35441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C49E54-54FF-9BA7-A56F-075F0D92255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F5787CA-2FC9-9752-BA7C-7BA9DE888AB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49768C7-178B-F275-B369-53AFAFC483C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E01430E-5D33-7247-C583-C4224DC52E25}"/>
              </a:ext>
            </a:extLst>
          </p:cNvPr>
          <p:cNvSpPr>
            <a:spLocks noGrp="1"/>
          </p:cNvSpPr>
          <p:nvPr>
            <p:ph type="dt" sz="half" idx="10"/>
          </p:nvPr>
        </p:nvSpPr>
        <p:spPr/>
        <p:txBody>
          <a:bodyPr/>
          <a:lstStyle/>
          <a:p>
            <a:fld id="{C0B1A4B0-3D52-435C-89C4-2713F3AC6014}" type="datetime1">
              <a:rPr lang="zh-TW" altLang="en-US" smtClean="0"/>
              <a:t>2023/11/10</a:t>
            </a:fld>
            <a:endParaRPr lang="zh-TW" altLang="en-US"/>
          </a:p>
        </p:txBody>
      </p:sp>
      <p:sp>
        <p:nvSpPr>
          <p:cNvPr id="6" name="頁尾版面配置區 5">
            <a:extLst>
              <a:ext uri="{FF2B5EF4-FFF2-40B4-BE49-F238E27FC236}">
                <a16:creationId xmlns:a16="http://schemas.microsoft.com/office/drawing/2014/main" id="{DF89D290-1B9A-508E-DE9E-A1C17DB95B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3463CA7-01CE-D8F7-5ABD-41C47F72526A}"/>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304081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37D6D-1D52-96E0-E6E2-A083EF98751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1CBCAE3-D6F2-503D-10DA-CDD40B9B5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6E758CD-CE56-66B5-17BC-6AF21FE0F0C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D73D980-6DC2-2EE3-9178-0AC413C41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BF8086E-E721-49A0-1217-EE0800C7387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49C3E3E-C2E1-D235-38BC-A01A00ADA3AC}"/>
              </a:ext>
            </a:extLst>
          </p:cNvPr>
          <p:cNvSpPr>
            <a:spLocks noGrp="1"/>
          </p:cNvSpPr>
          <p:nvPr>
            <p:ph type="dt" sz="half" idx="10"/>
          </p:nvPr>
        </p:nvSpPr>
        <p:spPr/>
        <p:txBody>
          <a:bodyPr/>
          <a:lstStyle/>
          <a:p>
            <a:fld id="{AB2CE221-22DE-44DA-82A7-D71B0DEF6806}" type="datetime1">
              <a:rPr lang="zh-TW" altLang="en-US" smtClean="0"/>
              <a:t>2023/11/10</a:t>
            </a:fld>
            <a:endParaRPr lang="zh-TW" altLang="en-US"/>
          </a:p>
        </p:txBody>
      </p:sp>
      <p:sp>
        <p:nvSpPr>
          <p:cNvPr id="8" name="頁尾版面配置區 7">
            <a:extLst>
              <a:ext uri="{FF2B5EF4-FFF2-40B4-BE49-F238E27FC236}">
                <a16:creationId xmlns:a16="http://schemas.microsoft.com/office/drawing/2014/main" id="{F302E919-2AF9-1E36-9A41-10D7C0B6F41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B639315-77E4-27EF-7B71-9A65AF0497F3}"/>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94668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5EF001-71CA-F667-ADB7-40800F38C3C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C16AB18-38F7-AA9D-7BD0-93B4B9F65991}"/>
              </a:ext>
            </a:extLst>
          </p:cNvPr>
          <p:cNvSpPr>
            <a:spLocks noGrp="1"/>
          </p:cNvSpPr>
          <p:nvPr>
            <p:ph type="dt" sz="half" idx="10"/>
          </p:nvPr>
        </p:nvSpPr>
        <p:spPr/>
        <p:txBody>
          <a:bodyPr/>
          <a:lstStyle/>
          <a:p>
            <a:fld id="{4CD7CD02-0AC3-45BC-8705-D29AE94A902B}" type="datetime1">
              <a:rPr lang="zh-TW" altLang="en-US" smtClean="0"/>
              <a:t>2023/11/10</a:t>
            </a:fld>
            <a:endParaRPr lang="zh-TW" altLang="en-US"/>
          </a:p>
        </p:txBody>
      </p:sp>
      <p:sp>
        <p:nvSpPr>
          <p:cNvPr id="4" name="頁尾版面配置區 3">
            <a:extLst>
              <a:ext uri="{FF2B5EF4-FFF2-40B4-BE49-F238E27FC236}">
                <a16:creationId xmlns:a16="http://schemas.microsoft.com/office/drawing/2014/main" id="{5B71F906-52A1-B72C-B9F4-CCDCA70BF0C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3FFFAA8-F18A-22F9-9778-1DCE750C75BB}"/>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215345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941C4C8-7548-B70B-16C6-E2B45A7B164D}"/>
              </a:ext>
            </a:extLst>
          </p:cNvPr>
          <p:cNvSpPr>
            <a:spLocks noGrp="1"/>
          </p:cNvSpPr>
          <p:nvPr>
            <p:ph type="dt" sz="half" idx="10"/>
          </p:nvPr>
        </p:nvSpPr>
        <p:spPr/>
        <p:txBody>
          <a:bodyPr/>
          <a:lstStyle/>
          <a:p>
            <a:fld id="{0AABB055-DC24-4E10-BFF9-D044BF0DBFD3}" type="datetime1">
              <a:rPr lang="zh-TW" altLang="en-US" smtClean="0"/>
              <a:t>2023/11/10</a:t>
            </a:fld>
            <a:endParaRPr lang="zh-TW" altLang="en-US"/>
          </a:p>
        </p:txBody>
      </p:sp>
      <p:sp>
        <p:nvSpPr>
          <p:cNvPr id="3" name="頁尾版面配置區 2">
            <a:extLst>
              <a:ext uri="{FF2B5EF4-FFF2-40B4-BE49-F238E27FC236}">
                <a16:creationId xmlns:a16="http://schemas.microsoft.com/office/drawing/2014/main" id="{97405AF6-FABE-3573-7CA5-D71622531EB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4F0529B-62F8-AC50-E589-E65391E60BE0}"/>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402401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3EDA4B-4FE0-5C75-8ED9-6A0A4EA5D8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34362B2-4801-F85C-4A06-BCEEC295A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E90A813-FB2E-55CD-4CBA-144830315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DFA9100-9428-613A-236C-2C2662460E85}"/>
              </a:ext>
            </a:extLst>
          </p:cNvPr>
          <p:cNvSpPr>
            <a:spLocks noGrp="1"/>
          </p:cNvSpPr>
          <p:nvPr>
            <p:ph type="dt" sz="half" idx="10"/>
          </p:nvPr>
        </p:nvSpPr>
        <p:spPr/>
        <p:txBody>
          <a:bodyPr/>
          <a:lstStyle/>
          <a:p>
            <a:fld id="{82D8A5CE-E0FB-4E4A-8D61-9C37F13EDC33}" type="datetime1">
              <a:rPr lang="zh-TW" altLang="en-US" smtClean="0"/>
              <a:t>2023/11/10</a:t>
            </a:fld>
            <a:endParaRPr lang="zh-TW" altLang="en-US"/>
          </a:p>
        </p:txBody>
      </p:sp>
      <p:sp>
        <p:nvSpPr>
          <p:cNvPr id="6" name="頁尾版面配置區 5">
            <a:extLst>
              <a:ext uri="{FF2B5EF4-FFF2-40B4-BE49-F238E27FC236}">
                <a16:creationId xmlns:a16="http://schemas.microsoft.com/office/drawing/2014/main" id="{A1F2BAF8-5DAA-BDC8-1B0C-4E1E732D30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D52479C-2B67-C48C-538B-F361E2348B98}"/>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280311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CF5824-C51A-6182-6AD1-25BE9056035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C242EC9-7FC3-D809-BFEB-0DBC3A2A1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DEE589B-B5DA-BD8F-0B32-68AF1DB8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6812718-2BDF-1DAE-0A63-DA33B92D225B}"/>
              </a:ext>
            </a:extLst>
          </p:cNvPr>
          <p:cNvSpPr>
            <a:spLocks noGrp="1"/>
          </p:cNvSpPr>
          <p:nvPr>
            <p:ph type="dt" sz="half" idx="10"/>
          </p:nvPr>
        </p:nvSpPr>
        <p:spPr/>
        <p:txBody>
          <a:bodyPr/>
          <a:lstStyle/>
          <a:p>
            <a:fld id="{398AF602-F017-49CD-97FB-0C4444C5B84D}" type="datetime1">
              <a:rPr lang="zh-TW" altLang="en-US" smtClean="0"/>
              <a:t>2023/11/10</a:t>
            </a:fld>
            <a:endParaRPr lang="zh-TW" altLang="en-US"/>
          </a:p>
        </p:txBody>
      </p:sp>
      <p:sp>
        <p:nvSpPr>
          <p:cNvPr id="6" name="頁尾版面配置區 5">
            <a:extLst>
              <a:ext uri="{FF2B5EF4-FFF2-40B4-BE49-F238E27FC236}">
                <a16:creationId xmlns:a16="http://schemas.microsoft.com/office/drawing/2014/main" id="{ADEBBBCB-CE58-D9DA-2EF5-F2394A1DF9F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E55F133-9982-D138-EB9A-087BFF64ACE1}"/>
              </a:ext>
            </a:extLst>
          </p:cNvPr>
          <p:cNvSpPr>
            <a:spLocks noGrp="1"/>
          </p:cNvSpPr>
          <p:nvPr>
            <p:ph type="sldNum" sz="quarter" idx="12"/>
          </p:nvPr>
        </p:nvSpPr>
        <p:spPr/>
        <p:txBody>
          <a:body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377332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2FEBF8C-DE30-B43B-A817-721A618A9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B6DF99C-599D-0841-E2A0-77A94C872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F699113-A715-5B99-2C51-3B4762637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B76DC-E389-4DE9-8A42-6409CAE51FAE}" type="datetime1">
              <a:rPr lang="zh-TW" altLang="en-US" smtClean="0"/>
              <a:t>2023/11/10</a:t>
            </a:fld>
            <a:endParaRPr lang="zh-TW" altLang="en-US"/>
          </a:p>
        </p:txBody>
      </p:sp>
      <p:sp>
        <p:nvSpPr>
          <p:cNvPr id="5" name="頁尾版面配置區 4">
            <a:extLst>
              <a:ext uri="{FF2B5EF4-FFF2-40B4-BE49-F238E27FC236}">
                <a16:creationId xmlns:a16="http://schemas.microsoft.com/office/drawing/2014/main" id="{5FC0F200-49DF-1048-1901-A64517DF2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055D1C-D5EB-3FBA-AD47-8E5D3321D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41E4F-9D75-46F6-80F1-FBA169357D88}" type="slidenum">
              <a:rPr lang="zh-TW" altLang="en-US" smtClean="0"/>
              <a:t>‹#›</a:t>
            </a:fld>
            <a:endParaRPr lang="zh-TW" altLang="en-US"/>
          </a:p>
        </p:txBody>
      </p:sp>
    </p:spTree>
    <p:extLst>
      <p:ext uri="{BB962C8B-B14F-4D97-AF65-F5344CB8AC3E}">
        <p14:creationId xmlns:p14="http://schemas.microsoft.com/office/powerpoint/2010/main" val="15233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chrome-extension://endoelkclmepccmmponnfbkgcgmjgdkd/pdf/viewer.html?file=https%3A%2F%2Fwww.bioinf.jku.at%2Fpublications%2Folder%2F2604.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blog.tibame.com/?p=19075" TargetMode="External"/><Relationship Id="rId2" Type="http://schemas.openxmlformats.org/officeDocument/2006/relationships/hyperlink" Target="https://www.youtube.com/watch?v=Dj7Bkhf3cc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engyuanchang.medium.com/%E6%B7%BA%E8%AB%87%E9%81%9E%E6%AD%B8%E7%A5%9E%E7%B6%93%E7%B6%B2%E8%B7%AF-rnn-%E8%88%87%E9%95%B7%E7%9F%AD%E6%9C%9F%E8%A8%98%E6%86%B6%E6%A8%A1%E5%9E%8B-lstm-300cbe5efcc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youtu.be/ubDtr6dh0c8?si=_oF5MRoCfC1ReKf2" TargetMode="External"/><Relationship Id="rId4" Type="http://schemas.openxmlformats.org/officeDocument/2006/relationships/hyperlink" Target="https://raw.githubusercontent.com/SophonPlus/ChineseNlpCorpus/master/datasets/waimai_10k/waimai_10k.cs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FF537C8-2A94-4D0A-0550-36B0FD736763}"/>
              </a:ext>
            </a:extLst>
          </p:cNvPr>
          <p:cNvSpPr>
            <a:spLocks noGrp="1"/>
          </p:cNvSpPr>
          <p:nvPr>
            <p:ph type="ctrTitle"/>
          </p:nvPr>
        </p:nvSpPr>
        <p:spPr>
          <a:xfrm>
            <a:off x="8229600" y="489507"/>
            <a:ext cx="3881335" cy="1655483"/>
          </a:xfrm>
        </p:spPr>
        <p:txBody>
          <a:bodyPr vert="horz" lIns="91440" tIns="45720" rIns="91440" bIns="45720" rtlCol="0" anchor="b">
            <a:normAutofit/>
          </a:bodyPr>
          <a:lstStyle/>
          <a:p>
            <a:pPr algn="l"/>
            <a:r>
              <a:rPr lang="en-US" altLang="zh-TW" sz="2400" dirty="0">
                <a:latin typeface="Calibri" panose="020F0502020204030204" pitchFamily="34" charset="0"/>
                <a:cs typeface="Calibri" panose="020F0502020204030204" pitchFamily="34" charset="0"/>
              </a:rPr>
              <a:t>Topic</a:t>
            </a:r>
            <a:r>
              <a:rPr lang="en-US" altLang="zh-TW" sz="1800" kern="1200" dirty="0">
                <a:solidFill>
                  <a:srgbClr val="000000"/>
                </a:solidFill>
                <a:effectLst/>
                <a:latin typeface="Calibri" panose="020F0502020204030204" pitchFamily="34" charset="0"/>
                <a:ea typeface="新細明體" panose="02020500000000000000" pitchFamily="18" charset="-120"/>
                <a:cs typeface="+mn-cs"/>
              </a:rPr>
              <a:t>:</a:t>
            </a:r>
            <a:br>
              <a:rPr lang="en-US" altLang="zh-TW" sz="2400" dirty="0">
                <a:latin typeface="Calibri" panose="020F0502020204030204" pitchFamily="34" charset="0"/>
                <a:cs typeface="Calibri" panose="020F0502020204030204" pitchFamily="34" charset="0"/>
              </a:rPr>
            </a:br>
            <a:r>
              <a:rPr lang="en-US" altLang="zh-TW" sz="2400" dirty="0">
                <a:latin typeface="Calibri" panose="020F0502020204030204" pitchFamily="34" charset="0"/>
                <a:cs typeface="Calibri" panose="020F0502020204030204" pitchFamily="34" charset="0"/>
              </a:rPr>
              <a:t>Recurrent Neural Networks </a:t>
            </a:r>
            <a:br>
              <a:rPr lang="en-US" altLang="zh-TW" sz="2400" dirty="0">
                <a:latin typeface="Calibri" panose="020F0502020204030204" pitchFamily="34" charset="0"/>
                <a:cs typeface="Calibri" panose="020F0502020204030204" pitchFamily="34" charset="0"/>
              </a:rPr>
            </a:br>
            <a:r>
              <a:rPr lang="en-US" altLang="zh-TW" sz="2400" dirty="0">
                <a:latin typeface="Calibri" panose="020F0502020204030204" pitchFamily="34" charset="0"/>
                <a:cs typeface="Calibri" panose="020F0502020204030204" pitchFamily="34" charset="0"/>
              </a:rPr>
              <a:t>(RNN &amp; LSTM)</a:t>
            </a:r>
          </a:p>
        </p:txBody>
      </p:sp>
      <p:pic>
        <p:nvPicPr>
          <p:cNvPr id="1036" name="Picture 12" descr="Transform Your Understanding of NLP with Recurrent Neural Networks (RNNs)!">
            <a:extLst>
              <a:ext uri="{FF2B5EF4-FFF2-40B4-BE49-F238E27FC236}">
                <a16:creationId xmlns:a16="http://schemas.microsoft.com/office/drawing/2014/main" id="{82E83C28-4D68-D6CD-D0D8-4DB07DB96F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41" r="14443" b="2"/>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副標題 2">
            <a:extLst>
              <a:ext uri="{FF2B5EF4-FFF2-40B4-BE49-F238E27FC236}">
                <a16:creationId xmlns:a16="http://schemas.microsoft.com/office/drawing/2014/main" id="{CA289407-0CFE-824E-117E-787C73F76BC0}"/>
              </a:ext>
            </a:extLst>
          </p:cNvPr>
          <p:cNvSpPr>
            <a:spLocks noGrp="1"/>
          </p:cNvSpPr>
          <p:nvPr>
            <p:ph type="subTitle" idx="1"/>
          </p:nvPr>
        </p:nvSpPr>
        <p:spPr>
          <a:xfrm>
            <a:off x="8230674" y="2404632"/>
            <a:ext cx="3880261" cy="3540265"/>
          </a:xfrm>
        </p:spPr>
        <p:txBody>
          <a:bodyPr vert="horz" lIns="91440" tIns="45720" rIns="91440" bIns="45720" rtlCol="0">
            <a:normAutofit/>
          </a:bodyPr>
          <a:lstStyle/>
          <a:p>
            <a:pPr indent="-228600" algn="l">
              <a:buFont typeface="Arial" panose="020B0604020202020204" pitchFamily="34" charset="0"/>
              <a:buChar char="•"/>
            </a:pPr>
            <a:r>
              <a:rPr lang="en-US" altLang="zh-TW" sz="1600" dirty="0">
                <a:latin typeface="Calibri" panose="020F0502020204030204" pitchFamily="34" charset="0"/>
                <a:cs typeface="Calibri" panose="020F0502020204030204" pitchFamily="34" charset="0"/>
              </a:rPr>
              <a:t>Present Date: 2023/11/08</a:t>
            </a:r>
          </a:p>
          <a:p>
            <a:pPr indent="-228600" algn="l">
              <a:buFont typeface="Arial" panose="020B0604020202020204" pitchFamily="34" charset="0"/>
              <a:buChar char="•"/>
            </a:pPr>
            <a:r>
              <a:rPr lang="en-US" altLang="zh-TW" sz="1600" dirty="0">
                <a:latin typeface="Calibri" panose="020F0502020204030204" pitchFamily="34" charset="0"/>
                <a:cs typeface="Calibri" panose="020F0502020204030204" pitchFamily="34" charset="0"/>
              </a:rPr>
              <a:t>Presenter: </a:t>
            </a:r>
            <a:r>
              <a:rPr lang="zh-TW" altLang="en-US" sz="1600" dirty="0">
                <a:latin typeface="Calibri" panose="020F0502020204030204" pitchFamily="34" charset="0"/>
                <a:cs typeface="Calibri" panose="020F0502020204030204" pitchFamily="34" charset="0"/>
              </a:rPr>
              <a:t>何哲平 </a:t>
            </a:r>
            <a:r>
              <a:rPr lang="en-US" altLang="zh-TW" sz="1600" dirty="0">
                <a:latin typeface="Calibri" panose="020F0502020204030204" pitchFamily="34" charset="0"/>
                <a:cs typeface="Calibri" panose="020F0502020204030204" pitchFamily="34" charset="0"/>
              </a:rPr>
              <a:t>(Ho, Che-Ping)</a:t>
            </a:r>
          </a:p>
          <a:p>
            <a:pPr indent="-228600" algn="l">
              <a:buFont typeface="Arial" panose="020B0604020202020204" pitchFamily="34" charset="0"/>
              <a:buChar char="•"/>
            </a:pPr>
            <a:r>
              <a:rPr lang="en-US" altLang="zh-TW" sz="1600" dirty="0">
                <a:latin typeface="Calibri" panose="020F0502020204030204" pitchFamily="34" charset="0"/>
                <a:cs typeface="Calibri" panose="020F0502020204030204" pitchFamily="34" charset="0"/>
              </a:rPr>
              <a:t>Student ID: 111C71008</a:t>
            </a:r>
          </a:p>
          <a:p>
            <a:pPr indent="-228600" algn="l">
              <a:buFont typeface="Arial" panose="020B0604020202020204" pitchFamily="34" charset="0"/>
              <a:buChar char="•"/>
            </a:pPr>
            <a:r>
              <a:rPr lang="en-US" altLang="zh-TW" sz="1600" dirty="0">
                <a:latin typeface="Calibri" panose="020F0502020204030204" pitchFamily="34" charset="0"/>
                <a:cs typeface="Calibri" panose="020F0502020204030204" pitchFamily="34" charset="0"/>
              </a:rPr>
              <a:t>Class: </a:t>
            </a:r>
            <a:r>
              <a:rPr lang="zh-TW" altLang="en-US" sz="1600" dirty="0">
                <a:latin typeface="Calibri" panose="020F0502020204030204" pitchFamily="34" charset="0"/>
                <a:cs typeface="Calibri" panose="020F0502020204030204" pitchFamily="34" charset="0"/>
              </a:rPr>
              <a:t>人工智慧科技學位學程碩士班</a:t>
            </a:r>
          </a:p>
        </p:txBody>
      </p:sp>
      <p:sp>
        <p:nvSpPr>
          <p:cNvPr id="1043" name="Rectangle 104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圖片 7">
            <a:extLst>
              <a:ext uri="{FF2B5EF4-FFF2-40B4-BE49-F238E27FC236}">
                <a16:creationId xmlns:a16="http://schemas.microsoft.com/office/drawing/2014/main" id="{173E0DA1-6D35-9FBE-0B03-BA8FAA98D37A}"/>
              </a:ext>
            </a:extLst>
          </p:cNvPr>
          <p:cNvPicPr>
            <a:picLocks noChangeAspect="1"/>
          </p:cNvPicPr>
          <p:nvPr/>
        </p:nvPicPr>
        <p:blipFill>
          <a:blip r:embed="rId3"/>
          <a:stretch>
            <a:fillRect/>
          </a:stretch>
        </p:blipFill>
        <p:spPr>
          <a:xfrm>
            <a:off x="8533189" y="3789001"/>
            <a:ext cx="2009775" cy="771525"/>
          </a:xfrm>
          <a:prstGeom prst="rect">
            <a:avLst/>
          </a:prstGeom>
        </p:spPr>
      </p:pic>
      <p:sp>
        <p:nvSpPr>
          <p:cNvPr id="4" name="投影片編號版面配置區 3">
            <a:extLst>
              <a:ext uri="{FF2B5EF4-FFF2-40B4-BE49-F238E27FC236}">
                <a16:creationId xmlns:a16="http://schemas.microsoft.com/office/drawing/2014/main" id="{95FF80A5-16E7-E917-1A7C-816C1CBB042D}"/>
              </a:ext>
            </a:extLst>
          </p:cNvPr>
          <p:cNvSpPr>
            <a:spLocks noGrp="1"/>
          </p:cNvSpPr>
          <p:nvPr>
            <p:ph type="sldNum" sz="quarter" idx="12"/>
          </p:nvPr>
        </p:nvSpPr>
        <p:spPr/>
        <p:txBody>
          <a:bodyPr/>
          <a:lstStyle/>
          <a:p>
            <a:fld id="{11941E4F-9D75-46F6-80F1-FBA169357D88}" type="slidenum">
              <a:rPr lang="zh-TW" altLang="en-US" smtClean="0"/>
              <a:t>1</a:t>
            </a:fld>
            <a:endParaRPr lang="zh-TW" altLang="en-US"/>
          </a:p>
        </p:txBody>
      </p:sp>
    </p:spTree>
    <p:extLst>
      <p:ext uri="{BB962C8B-B14F-4D97-AF65-F5344CB8AC3E}">
        <p14:creationId xmlns:p14="http://schemas.microsoft.com/office/powerpoint/2010/main" val="19779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838200" y="167967"/>
            <a:ext cx="10515600" cy="1325563"/>
          </a:xfrm>
        </p:spPr>
        <p:txBody>
          <a:bodyPr/>
          <a:lstStyle/>
          <a:p>
            <a:r>
              <a:rPr lang="en-US" altLang="zh-TW" sz="4400" dirty="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838200" y="1420201"/>
            <a:ext cx="10515600" cy="4351338"/>
          </a:xfrm>
        </p:spPr>
        <p:txBody>
          <a:bodyPr/>
          <a:lstStyle/>
          <a:p>
            <a:r>
              <a:rPr lang="en-US" altLang="zh-TW" dirty="0">
                <a:latin typeface="Calibri" panose="020F0502020204030204" pitchFamily="34" charset="0"/>
                <a:cs typeface="Calibri" panose="020F0502020204030204" pitchFamily="34" charset="0"/>
              </a:rPr>
              <a:t>However, RNN faces problem while encountering </a:t>
            </a:r>
            <a:r>
              <a:rPr lang="en-US" altLang="zh-TW" b="1" dirty="0">
                <a:latin typeface="Calibri" panose="020F0502020204030204" pitchFamily="34" charset="0"/>
                <a:cs typeface="Calibri" panose="020F0502020204030204" pitchFamily="34" charset="0"/>
              </a:rPr>
              <a:t>long series data</a:t>
            </a:r>
            <a:r>
              <a:rPr lang="en-US" altLang="zh-TW" dirty="0">
                <a:latin typeface="Calibri" panose="020F0502020204030204" pitchFamily="34" charset="0"/>
                <a:cs typeface="Calibri" panose="020F0502020204030204" pitchFamily="34" charset="0"/>
              </a:rPr>
              <a:t>.</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For example: If we ask the time “ What time is it?”</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We put the vocabulary as input in order.</a:t>
            </a:r>
            <a:endParaRPr lang="zh-TW" altLang="en-US" dirty="0">
              <a:latin typeface="Calibri" panose="020F0502020204030204" pitchFamily="34" charset="0"/>
              <a:cs typeface="Calibri" panose="020F0502020204030204" pitchFamily="34" charset="0"/>
            </a:endParaRPr>
          </a:p>
        </p:txBody>
      </p:sp>
      <p:pic>
        <p:nvPicPr>
          <p:cNvPr id="6146" name="Picture 2" descr="輸入what，得到輸出01">
            <a:extLst>
              <a:ext uri="{FF2B5EF4-FFF2-40B4-BE49-F238E27FC236}">
                <a16:creationId xmlns:a16="http://schemas.microsoft.com/office/drawing/2014/main" id="{0840328C-4E13-4CBA-9532-013588741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745763"/>
            <a:ext cx="5603287" cy="302577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0F8C144-962A-7482-9075-CB33557F6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7" y="2745761"/>
            <a:ext cx="5603287" cy="302577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6150" name="Picture 6" descr="RNN 對前面輸入有「記憶」作用的表現">
            <a:extLst>
              <a:ext uri="{FF2B5EF4-FFF2-40B4-BE49-F238E27FC236}">
                <a16:creationId xmlns:a16="http://schemas.microsoft.com/office/drawing/2014/main" id="{3D59FFBC-E345-FEFA-98E6-26C2FD8094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5" y="2745762"/>
            <a:ext cx="5603286" cy="302577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 name="箭號: 向下 3">
            <a:extLst>
              <a:ext uri="{FF2B5EF4-FFF2-40B4-BE49-F238E27FC236}">
                <a16:creationId xmlns:a16="http://schemas.microsoft.com/office/drawing/2014/main" id="{1B66E2A0-705A-5963-E038-267B3463C5EB}"/>
              </a:ext>
            </a:extLst>
          </p:cNvPr>
          <p:cNvSpPr/>
          <p:nvPr/>
        </p:nvSpPr>
        <p:spPr>
          <a:xfrm rot="16200000">
            <a:off x="6558327" y="3807924"/>
            <a:ext cx="1348154" cy="9730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152" name="Picture 8" descr="隱藏圖層中的顏色分佈">
            <a:extLst>
              <a:ext uri="{FF2B5EF4-FFF2-40B4-BE49-F238E27FC236}">
                <a16:creationId xmlns:a16="http://schemas.microsoft.com/office/drawing/2014/main" id="{9A51F722-227D-6940-6360-9F514C5906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1145" y="2769575"/>
            <a:ext cx="2880947" cy="288094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圓角 12">
            <a:extLst>
              <a:ext uri="{FF2B5EF4-FFF2-40B4-BE49-F238E27FC236}">
                <a16:creationId xmlns:a16="http://schemas.microsoft.com/office/drawing/2014/main" id="{D5EE30A8-27DB-34D6-50BA-ED6945299179}"/>
              </a:ext>
            </a:extLst>
          </p:cNvPr>
          <p:cNvSpPr/>
          <p:nvPr/>
        </p:nvSpPr>
        <p:spPr>
          <a:xfrm>
            <a:off x="10712289" y="5224051"/>
            <a:ext cx="1283022" cy="4264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Short-Term</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5" name="矩形: 圓角 14">
            <a:extLst>
              <a:ext uri="{FF2B5EF4-FFF2-40B4-BE49-F238E27FC236}">
                <a16:creationId xmlns:a16="http://schemas.microsoft.com/office/drawing/2014/main" id="{7AA38D26-4547-24D2-B38F-22C0CC088FAA}"/>
              </a:ext>
            </a:extLst>
          </p:cNvPr>
          <p:cNvSpPr/>
          <p:nvPr/>
        </p:nvSpPr>
        <p:spPr>
          <a:xfrm>
            <a:off x="7363518" y="5224050"/>
            <a:ext cx="1283022" cy="4264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Long-Term</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6" name="內容版面配置區 2">
            <a:extLst>
              <a:ext uri="{FF2B5EF4-FFF2-40B4-BE49-F238E27FC236}">
                <a16:creationId xmlns:a16="http://schemas.microsoft.com/office/drawing/2014/main" id="{2A5F7C07-6110-93E2-CD88-6A9BC8E63810}"/>
              </a:ext>
            </a:extLst>
          </p:cNvPr>
          <p:cNvSpPr txBox="1">
            <a:spLocks/>
          </p:cNvSpPr>
          <p:nvPr/>
        </p:nvSpPr>
        <p:spPr>
          <a:xfrm>
            <a:off x="1085668" y="5771536"/>
            <a:ext cx="10909643" cy="108646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altLang="zh-TW" sz="2400" b="1" dirty="0">
                <a:highlight>
                  <a:srgbClr val="FFFF00"/>
                </a:highlight>
                <a:latin typeface="Calibri" panose="020F0502020204030204" pitchFamily="34" charset="0"/>
                <a:cs typeface="Calibri" panose="020F0502020204030204" pitchFamily="34" charset="0"/>
              </a:rPr>
              <a:t>The impact on short-term memory is greater, </a:t>
            </a:r>
          </a:p>
          <a:p>
            <a:pPr marL="0" indent="0" algn="r">
              <a:buFont typeface="Arial" panose="020B0604020202020204" pitchFamily="34" charset="0"/>
              <a:buNone/>
            </a:pPr>
            <a:r>
              <a:rPr lang="en-US" altLang="zh-TW" sz="2400" b="1" dirty="0">
                <a:highlight>
                  <a:srgbClr val="FFFF00"/>
                </a:highlight>
                <a:latin typeface="Calibri" panose="020F0502020204030204" pitchFamily="34" charset="0"/>
                <a:cs typeface="Calibri" panose="020F0502020204030204" pitchFamily="34" charset="0"/>
              </a:rPr>
              <a:t>but the impact on long-term memory is very small.</a:t>
            </a:r>
          </a:p>
        </p:txBody>
      </p:sp>
      <p:sp>
        <p:nvSpPr>
          <p:cNvPr id="5" name="投影片編號版面配置區 4">
            <a:extLst>
              <a:ext uri="{FF2B5EF4-FFF2-40B4-BE49-F238E27FC236}">
                <a16:creationId xmlns:a16="http://schemas.microsoft.com/office/drawing/2014/main" id="{D0A76738-8F1C-22C5-DE2F-2947E84DA051}"/>
              </a:ext>
            </a:extLst>
          </p:cNvPr>
          <p:cNvSpPr>
            <a:spLocks noGrp="1"/>
          </p:cNvSpPr>
          <p:nvPr>
            <p:ph type="sldNum" sz="quarter" idx="12"/>
          </p:nvPr>
        </p:nvSpPr>
        <p:spPr/>
        <p:txBody>
          <a:bodyPr/>
          <a:lstStyle/>
          <a:p>
            <a:fld id="{11941E4F-9D75-46F6-80F1-FBA169357D88}" type="slidenum">
              <a:rPr lang="zh-TW" altLang="en-US" smtClean="0"/>
              <a:t>10</a:t>
            </a:fld>
            <a:endParaRPr lang="zh-TW" altLang="en-US"/>
          </a:p>
        </p:txBody>
      </p:sp>
    </p:spTree>
    <p:extLst>
      <p:ext uri="{BB962C8B-B14F-4D97-AF65-F5344CB8AC3E}">
        <p14:creationId xmlns:p14="http://schemas.microsoft.com/office/powerpoint/2010/main" val="383394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52"/>
                                        </p:tgtEl>
                                        <p:attrNameLst>
                                          <p:attrName>style.visibility</p:attrName>
                                        </p:attrNameLst>
                                      </p:cBhvr>
                                      <p:to>
                                        <p:strVal val="visible"/>
                                      </p:to>
                                    </p:set>
                                    <p:anim calcmode="lin" valueType="num">
                                      <p:cBhvr additive="base">
                                        <p:cTn id="25" dur="500" fill="hold"/>
                                        <p:tgtEl>
                                          <p:spTgt spid="6152"/>
                                        </p:tgtEl>
                                        <p:attrNameLst>
                                          <p:attrName>ppt_x</p:attrName>
                                        </p:attrNameLst>
                                      </p:cBhvr>
                                      <p:tavLst>
                                        <p:tav tm="0">
                                          <p:val>
                                            <p:strVal val="#ppt_x"/>
                                          </p:val>
                                        </p:tav>
                                        <p:tav tm="100000">
                                          <p:val>
                                            <p:strVal val="#ppt_x"/>
                                          </p:val>
                                        </p:tav>
                                      </p:tavLst>
                                    </p:anim>
                                    <p:anim calcmode="lin" valueType="num">
                                      <p:cBhvr additive="base">
                                        <p:cTn id="26" dur="500" fill="hold"/>
                                        <p:tgtEl>
                                          <p:spTgt spid="615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838200" y="167967"/>
            <a:ext cx="10515600" cy="1325563"/>
          </a:xfrm>
        </p:spPr>
        <p:txBody>
          <a:bodyPr/>
          <a:lstStyle/>
          <a:p>
            <a:r>
              <a:rPr lang="en-US" altLang="zh-TW" sz="4400" dirty="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222739" y="1420201"/>
            <a:ext cx="11131061" cy="642326"/>
          </a:xfrm>
        </p:spPr>
        <p:txBody>
          <a:bodyPr/>
          <a:lstStyle/>
          <a:p>
            <a:r>
              <a:rPr lang="en-US" altLang="zh-TW" dirty="0">
                <a:latin typeface="Calibri" panose="020F0502020204030204" pitchFamily="34" charset="0"/>
                <a:cs typeface="Calibri" panose="020F0502020204030204" pitchFamily="34" charset="0"/>
              </a:rPr>
              <a:t>What if we ask the cloze test like this,</a:t>
            </a:r>
            <a:endParaRPr lang="zh-TW" altLang="en-US" dirty="0">
              <a:latin typeface="Calibri" panose="020F0502020204030204" pitchFamily="34" charset="0"/>
              <a:cs typeface="Calibri" panose="020F0502020204030204" pitchFamily="34" charset="0"/>
            </a:endParaRPr>
          </a:p>
        </p:txBody>
      </p:sp>
      <p:sp>
        <p:nvSpPr>
          <p:cNvPr id="5" name="文字方塊 4">
            <a:extLst>
              <a:ext uri="{FF2B5EF4-FFF2-40B4-BE49-F238E27FC236}">
                <a16:creationId xmlns:a16="http://schemas.microsoft.com/office/drawing/2014/main" id="{4575604F-A40F-9774-8CAF-113B30F47698}"/>
              </a:ext>
            </a:extLst>
          </p:cNvPr>
          <p:cNvSpPr txBox="1"/>
          <p:nvPr/>
        </p:nvSpPr>
        <p:spPr>
          <a:xfrm>
            <a:off x="222739" y="2422598"/>
            <a:ext cx="11746522" cy="646331"/>
          </a:xfrm>
          <a:prstGeom prst="rect">
            <a:avLst/>
          </a:prstGeom>
          <a:noFill/>
        </p:spPr>
        <p:txBody>
          <a:bodyPr wrap="square" rtlCol="0">
            <a:spAutoFit/>
          </a:bodyPr>
          <a:lstStyle/>
          <a:p>
            <a:r>
              <a:rPr lang="en-US" altLang="zh-TW" sz="3600" dirty="0"/>
              <a:t>I grew up in </a:t>
            </a:r>
            <a:r>
              <a:rPr lang="en-US" altLang="zh-TW" sz="3600" u="sng" dirty="0"/>
              <a:t>France</a:t>
            </a:r>
            <a:r>
              <a:rPr lang="en-US" altLang="zh-TW" sz="3600" dirty="0"/>
              <a:t> and as a result, I speak fluent __________.</a:t>
            </a:r>
            <a:endParaRPr lang="zh-TW" altLang="en-US" sz="3600" dirty="0"/>
          </a:p>
        </p:txBody>
      </p:sp>
      <p:pic>
        <p:nvPicPr>
          <p:cNvPr id="7170" name="Picture 2">
            <a:extLst>
              <a:ext uri="{FF2B5EF4-FFF2-40B4-BE49-F238E27FC236}">
                <a16:creationId xmlns:a16="http://schemas.microsoft.com/office/drawing/2014/main" id="{CCE3834B-7833-5191-9BCE-7CDB0C967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472" y="1336103"/>
            <a:ext cx="1394681" cy="139468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A84D6B64-7EAB-636F-36AC-814A66090114}"/>
              </a:ext>
            </a:extLst>
          </p:cNvPr>
          <p:cNvSpPr txBox="1"/>
          <p:nvPr/>
        </p:nvSpPr>
        <p:spPr>
          <a:xfrm>
            <a:off x="9273135" y="3216994"/>
            <a:ext cx="2567353" cy="2554545"/>
          </a:xfrm>
          <a:prstGeom prst="rect">
            <a:avLst/>
          </a:prstGeom>
          <a:noFill/>
          <a:ln w="3175">
            <a:solidFill>
              <a:schemeClr val="tx1"/>
            </a:solidFill>
          </a:ln>
        </p:spPr>
        <p:txBody>
          <a:bodyPr wrap="square" rtlCol="0">
            <a:spAutoFit/>
          </a:bodyPr>
          <a:lstStyle/>
          <a:p>
            <a:r>
              <a:rPr lang="en-US" altLang="zh-TW" sz="3200" dirty="0"/>
              <a:t>〔Options〕</a:t>
            </a:r>
          </a:p>
          <a:p>
            <a:r>
              <a:rPr lang="en-US" altLang="zh-TW" sz="3200" dirty="0"/>
              <a:t>A.) Chinese</a:t>
            </a:r>
          </a:p>
          <a:p>
            <a:r>
              <a:rPr lang="en-US" altLang="zh-TW" sz="3200" dirty="0"/>
              <a:t>B.) Mandarin</a:t>
            </a:r>
          </a:p>
          <a:p>
            <a:r>
              <a:rPr lang="en-US" altLang="zh-TW" sz="3200" dirty="0"/>
              <a:t>C.) Indonesian</a:t>
            </a:r>
          </a:p>
          <a:p>
            <a:r>
              <a:rPr lang="en-US" altLang="zh-TW" sz="3200" dirty="0"/>
              <a:t>D.) French</a:t>
            </a:r>
            <a:endParaRPr lang="zh-TW" altLang="en-US" sz="3200" dirty="0"/>
          </a:p>
        </p:txBody>
      </p:sp>
      <p:sp>
        <p:nvSpPr>
          <p:cNvPr id="10" name="內容版面配置區 2">
            <a:extLst>
              <a:ext uri="{FF2B5EF4-FFF2-40B4-BE49-F238E27FC236}">
                <a16:creationId xmlns:a16="http://schemas.microsoft.com/office/drawing/2014/main" id="{C6242967-D5FC-0499-8F0F-D26CB547FCE9}"/>
              </a:ext>
            </a:extLst>
          </p:cNvPr>
          <p:cNvSpPr txBox="1">
            <a:spLocks/>
          </p:cNvSpPr>
          <p:nvPr/>
        </p:nvSpPr>
        <p:spPr>
          <a:xfrm>
            <a:off x="222739" y="3275181"/>
            <a:ext cx="8921261" cy="85433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Calibri" panose="020F0502020204030204" pitchFamily="34" charset="0"/>
                <a:cs typeface="Calibri" panose="020F0502020204030204" pitchFamily="34" charset="0"/>
              </a:rPr>
              <a:t>Of course, we know the answer is </a:t>
            </a:r>
            <a:r>
              <a:rPr lang="en-US" altLang="zh-TW" i="1" dirty="0">
                <a:latin typeface="Calibri" panose="020F0502020204030204" pitchFamily="34" charset="0"/>
                <a:cs typeface="Calibri" panose="020F0502020204030204" pitchFamily="34" charset="0"/>
              </a:rPr>
              <a:t>(D)French</a:t>
            </a:r>
            <a:r>
              <a:rPr lang="en-US" altLang="zh-TW" dirty="0">
                <a:latin typeface="Calibri" panose="020F0502020204030204" pitchFamily="34" charset="0"/>
                <a:cs typeface="Calibri" panose="020F0502020204030204" pitchFamily="34" charset="0"/>
              </a:rPr>
              <a:t>, because</a:t>
            </a:r>
          </a:p>
          <a:p>
            <a:pPr marL="0" indent="0">
              <a:buNone/>
            </a:pPr>
            <a:r>
              <a:rPr lang="en-US" altLang="zh-TW" dirty="0">
                <a:latin typeface="Calibri" panose="020F0502020204030204" pitchFamily="34" charset="0"/>
                <a:cs typeface="Calibri" panose="020F0502020204030204" pitchFamily="34" charset="0"/>
              </a:rPr>
              <a:t>we can </a:t>
            </a:r>
            <a:r>
              <a:rPr lang="en-US" altLang="zh-TW" sz="3000" b="1" dirty="0">
                <a:highlight>
                  <a:srgbClr val="FFFF00"/>
                </a:highlight>
                <a:latin typeface="Calibri" panose="020F0502020204030204" pitchFamily="34" charset="0"/>
                <a:cs typeface="Calibri" panose="020F0502020204030204" pitchFamily="34" charset="0"/>
              </a:rPr>
              <a:t>integrate the entire text to fill in a certain sentence.</a:t>
            </a:r>
            <a:endParaRPr lang="zh-TW" altLang="en-US" b="1" dirty="0">
              <a:highlight>
                <a:srgbClr val="FFFF00"/>
              </a:highlight>
              <a:latin typeface="Calibri" panose="020F0502020204030204" pitchFamily="34" charset="0"/>
              <a:cs typeface="Calibri" panose="020F0502020204030204" pitchFamily="34" charset="0"/>
            </a:endParaRPr>
          </a:p>
        </p:txBody>
      </p:sp>
      <p:sp>
        <p:nvSpPr>
          <p:cNvPr id="11" name="橢圓 10">
            <a:extLst>
              <a:ext uri="{FF2B5EF4-FFF2-40B4-BE49-F238E27FC236}">
                <a16:creationId xmlns:a16="http://schemas.microsoft.com/office/drawing/2014/main" id="{66418F67-ADB0-8A27-5744-4E888B34ABCD}"/>
              </a:ext>
            </a:extLst>
          </p:cNvPr>
          <p:cNvSpPr/>
          <p:nvPr/>
        </p:nvSpPr>
        <p:spPr>
          <a:xfrm>
            <a:off x="9143999" y="5158154"/>
            <a:ext cx="2209801" cy="64633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5" name="箭號: 上彎 24">
            <a:extLst>
              <a:ext uri="{FF2B5EF4-FFF2-40B4-BE49-F238E27FC236}">
                <a16:creationId xmlns:a16="http://schemas.microsoft.com/office/drawing/2014/main" id="{FE0C2C39-E0CC-0D7D-892D-E1064807B01E}"/>
              </a:ext>
            </a:extLst>
          </p:cNvPr>
          <p:cNvSpPr/>
          <p:nvPr/>
        </p:nvSpPr>
        <p:spPr>
          <a:xfrm flipV="1">
            <a:off x="6318738" y="2044432"/>
            <a:ext cx="3540734" cy="537553"/>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6" name="箭號: 上彎 25">
            <a:extLst>
              <a:ext uri="{FF2B5EF4-FFF2-40B4-BE49-F238E27FC236}">
                <a16:creationId xmlns:a16="http://schemas.microsoft.com/office/drawing/2014/main" id="{D1100CF9-FA71-D9BE-9939-A2AD5AA815C8}"/>
              </a:ext>
            </a:extLst>
          </p:cNvPr>
          <p:cNvSpPr/>
          <p:nvPr/>
        </p:nvSpPr>
        <p:spPr>
          <a:xfrm flipH="1" flipV="1">
            <a:off x="2913002" y="2044432"/>
            <a:ext cx="3540734" cy="537553"/>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7" name="內容版面配置區 2">
            <a:extLst>
              <a:ext uri="{FF2B5EF4-FFF2-40B4-BE49-F238E27FC236}">
                <a16:creationId xmlns:a16="http://schemas.microsoft.com/office/drawing/2014/main" id="{5851800D-667D-14BF-84F5-F4A615C4F322}"/>
              </a:ext>
            </a:extLst>
          </p:cNvPr>
          <p:cNvSpPr txBox="1">
            <a:spLocks/>
          </p:cNvSpPr>
          <p:nvPr/>
        </p:nvSpPr>
        <p:spPr>
          <a:xfrm>
            <a:off x="222739" y="4322268"/>
            <a:ext cx="8921261" cy="252223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Calibri" panose="020F0502020204030204" pitchFamily="34" charset="0"/>
                <a:cs typeface="Calibri" panose="020F0502020204030204" pitchFamily="34" charset="0"/>
              </a:rPr>
              <a:t>However, if the network (RNN) only knows a few nearby words, it may know that a language needs to be filled in here.</a:t>
            </a:r>
          </a:p>
          <a:p>
            <a:r>
              <a:rPr lang="en-US" altLang="zh-TW" dirty="0">
                <a:latin typeface="Calibri" panose="020F0502020204030204" pitchFamily="34" charset="0"/>
                <a:cs typeface="Calibri" panose="020F0502020204030204" pitchFamily="34" charset="0"/>
              </a:rPr>
              <a:t>But which language should be filled in?</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It needs to find more information further back. </a:t>
            </a:r>
          </a:p>
          <a:p>
            <a:r>
              <a:rPr lang="en-US" altLang="zh-TW" b="1" dirty="0">
                <a:highlight>
                  <a:srgbClr val="FFFF00"/>
                </a:highlight>
                <a:latin typeface="Calibri" panose="020F0502020204030204" pitchFamily="34" charset="0"/>
                <a:cs typeface="Calibri" panose="020F0502020204030204" pitchFamily="34" charset="0"/>
              </a:rPr>
              <a:t>Unfortunately, as that gap grows, RNNs become unable to learn to connect the information.</a:t>
            </a:r>
            <a:endParaRPr lang="zh-TW" altLang="en-US" b="1" dirty="0">
              <a:highlight>
                <a:srgbClr val="FFFF00"/>
              </a:highlight>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11873194-8998-3808-49E2-768576612D63}"/>
              </a:ext>
            </a:extLst>
          </p:cNvPr>
          <p:cNvSpPr>
            <a:spLocks noGrp="1"/>
          </p:cNvSpPr>
          <p:nvPr>
            <p:ph type="sldNum" sz="quarter" idx="12"/>
          </p:nvPr>
        </p:nvSpPr>
        <p:spPr/>
        <p:txBody>
          <a:bodyPr/>
          <a:lstStyle/>
          <a:p>
            <a:fld id="{11941E4F-9D75-46F6-80F1-FBA169357D88}" type="slidenum">
              <a:rPr lang="zh-TW" altLang="en-US" smtClean="0"/>
              <a:t>11</a:t>
            </a:fld>
            <a:endParaRPr lang="zh-TW" altLang="en-US"/>
          </a:p>
        </p:txBody>
      </p:sp>
    </p:spTree>
    <p:extLst>
      <p:ext uri="{BB962C8B-B14F-4D97-AF65-F5344CB8AC3E}">
        <p14:creationId xmlns:p14="http://schemas.microsoft.com/office/powerpoint/2010/main" val="30235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5" grpId="0" animBg="1"/>
      <p:bldP spid="26"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838200" y="167967"/>
            <a:ext cx="10515600" cy="1325563"/>
          </a:xfrm>
        </p:spPr>
        <p:txBody>
          <a:bodyPr/>
          <a:lstStyle/>
          <a:p>
            <a:r>
              <a:rPr lang="en-US" altLang="zh-TW" sz="440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838199" y="1420200"/>
            <a:ext cx="10908323" cy="5437799"/>
          </a:xfrm>
        </p:spPr>
        <p:txBody>
          <a:bodyPr>
            <a:normAutofit lnSpcReduction="10000"/>
          </a:bodyPr>
          <a:lstStyle/>
          <a:p>
            <a:r>
              <a:rPr lang="en-US" altLang="zh-TW" dirty="0">
                <a:latin typeface="Calibri" panose="020F0502020204030204" pitchFamily="34" charset="0"/>
                <a:cs typeface="Calibri" panose="020F0502020204030204" pitchFamily="34" charset="0"/>
              </a:rPr>
              <a:t>Limitation of RNN</a:t>
            </a:r>
          </a:p>
          <a:p>
            <a:pPr marL="914400" lvl="1" indent="-457200">
              <a:buFont typeface="+mj-lt"/>
              <a:buAutoNum type="arabicPeriod"/>
            </a:pPr>
            <a:r>
              <a:rPr lang="en-US" altLang="zh-TW" dirty="0">
                <a:latin typeface="Calibri" panose="020F0502020204030204" pitchFamily="34" charset="0"/>
                <a:cs typeface="Calibri" panose="020F0502020204030204" pitchFamily="34" charset="0"/>
              </a:rPr>
              <a:t>Performs not well at long-term memory.</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a:t>
            </a:r>
            <a:r>
              <a:rPr lang="en-US" altLang="zh-TW" i="1" dirty="0">
                <a:latin typeface="Calibri" panose="020F0502020204030204" pitchFamily="34" charset="0"/>
                <a:cs typeface="Calibri" panose="020F0502020204030204" pitchFamily="34" charset="0"/>
              </a:rPr>
              <a:t>The later the input, the greater the impact, </a:t>
            </a:r>
            <a:br>
              <a:rPr lang="en-US" altLang="zh-TW" i="1" dirty="0">
                <a:latin typeface="Calibri" panose="020F0502020204030204" pitchFamily="34" charset="0"/>
                <a:cs typeface="Calibri" panose="020F0502020204030204" pitchFamily="34" charset="0"/>
              </a:rPr>
            </a:br>
            <a:r>
              <a:rPr lang="en-US" altLang="zh-TW" i="1" dirty="0">
                <a:latin typeface="Calibri" panose="020F0502020204030204" pitchFamily="34" charset="0"/>
                <a:cs typeface="Calibri" panose="020F0502020204030204" pitchFamily="34" charset="0"/>
              </a:rPr>
              <a:t>and the earlier the input, the smaller the impact.)</a:t>
            </a:r>
          </a:p>
          <a:p>
            <a:r>
              <a:rPr lang="en-US" altLang="zh-TW" dirty="0">
                <a:latin typeface="Calibri" panose="020F0502020204030204" pitchFamily="34" charset="0"/>
                <a:cs typeface="Calibri" panose="020F0502020204030204" pitchFamily="34" charset="0"/>
              </a:rPr>
              <a:t>Moreover</a:t>
            </a:r>
          </a:p>
          <a:p>
            <a:pPr marL="914400" lvl="1" indent="-457200">
              <a:buFont typeface="+mj-lt"/>
              <a:buAutoNum type="arabicPeriod"/>
            </a:pPr>
            <a:r>
              <a:rPr lang="en-US" altLang="zh-TW" dirty="0">
                <a:latin typeface="Calibri" panose="020F0502020204030204" pitchFamily="34" charset="0"/>
                <a:cs typeface="Calibri" panose="020F0502020204030204" pitchFamily="34" charset="0"/>
              </a:rPr>
              <a:t>Easy to learn, however, </a:t>
            </a:r>
            <a:r>
              <a:rPr lang="en-US" altLang="zh-TW" u="sng" dirty="0">
                <a:latin typeface="Calibri" panose="020F0502020204030204" pitchFamily="34" charset="0"/>
                <a:cs typeface="Calibri" panose="020F0502020204030204" pitchFamily="34" charset="0"/>
              </a:rPr>
              <a:t>Hard to train</a:t>
            </a:r>
            <a:r>
              <a:rPr lang="en-US" altLang="zh-TW" dirty="0">
                <a:latin typeface="Calibri" panose="020F0502020204030204" pitchFamily="34" charset="0"/>
                <a:cs typeface="Calibri" panose="020F0502020204030204" pitchFamily="34" charset="0"/>
              </a:rPr>
              <a:t>.</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(Hidden states tend to exponentially explode or vanish.)</a:t>
            </a:r>
          </a:p>
          <a:p>
            <a:pPr marL="914400" lvl="1" indent="-457200">
              <a:buFont typeface="+mj-lt"/>
              <a:buAutoNum type="arabicPeriod"/>
            </a:pPr>
            <a:r>
              <a:rPr lang="en-US" altLang="zh-TW" dirty="0">
                <a:latin typeface="Calibri" panose="020F0502020204030204" pitchFamily="34" charset="0"/>
                <a:cs typeface="Calibri" panose="020F0502020204030204" pitchFamily="34" charset="0"/>
              </a:rPr>
              <a:t>Vanishing / Exploding Gradient Problems</a:t>
            </a:r>
          </a:p>
          <a:p>
            <a:pPr lvl="2">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If we unroll RNN in the time domain, the weight matrix, the </a:t>
            </a:r>
            <a:r>
              <a:rPr lang="en-US" altLang="zh-TW" b="1" dirty="0">
                <a:latin typeface="Calibri" panose="020F0502020204030204" pitchFamily="34" charset="0"/>
                <a:cs typeface="Calibri" panose="020F0502020204030204" pitchFamily="34" charset="0"/>
              </a:rPr>
              <a:t>back propagation</a:t>
            </a:r>
            <a:r>
              <a:rPr lang="zh-TW" altLang="en-US" b="1" dirty="0">
                <a:latin typeface="Calibri" panose="020F0502020204030204" pitchFamily="34" charset="0"/>
                <a:cs typeface="Calibri" panose="020F0502020204030204" pitchFamily="34" charset="0"/>
              </a:rPr>
              <a:t> </a:t>
            </a:r>
            <a:r>
              <a:rPr lang="en-US" altLang="zh-TW" b="1" dirty="0">
                <a:latin typeface="Calibri" panose="020F0502020204030204" pitchFamily="34" charset="0"/>
                <a:cs typeface="Calibri" panose="020F0502020204030204" pitchFamily="34" charset="0"/>
              </a:rPr>
              <a:t>through time (BPTT)</a:t>
            </a:r>
            <a:r>
              <a:rPr lang="en-US" altLang="zh-TW" dirty="0">
                <a:latin typeface="Calibri" panose="020F0502020204030204" pitchFamily="34" charset="0"/>
                <a:cs typeface="Calibri" panose="020F0502020204030204" pitchFamily="34" charset="0"/>
              </a:rPr>
              <a:t>, still needs to go back to multiple layers, like deep neural network.</a:t>
            </a:r>
          </a:p>
          <a:p>
            <a:pPr lvl="2">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Through multiple </a:t>
            </a:r>
            <a:r>
              <a:rPr lang="en-US" altLang="zh-TW" b="1" dirty="0">
                <a:latin typeface="Calibri" panose="020F0502020204030204" pitchFamily="34" charset="0"/>
                <a:cs typeface="Calibri" panose="020F0502020204030204" pitchFamily="34" charset="0"/>
              </a:rPr>
              <a:t>partial differentiation </a:t>
            </a:r>
            <a:r>
              <a:rPr lang="en-US" altLang="zh-TW" dirty="0">
                <a:latin typeface="Calibri" panose="020F0502020204030204" pitchFamily="34" charset="0"/>
                <a:cs typeface="Calibri" panose="020F0502020204030204" pitchFamily="34" charset="0"/>
              </a:rPr>
              <a:t>(</a:t>
            </a:r>
            <a:r>
              <a:rPr lang="zh-TW" altLang="en-US" dirty="0">
                <a:latin typeface="Calibri" panose="020F0502020204030204" pitchFamily="34" charset="0"/>
                <a:cs typeface="Calibri" panose="020F0502020204030204" pitchFamily="34" charset="0"/>
              </a:rPr>
              <a:t>偏微分</a:t>
            </a:r>
            <a:r>
              <a:rPr lang="en-US" altLang="zh-TW" dirty="0">
                <a:latin typeface="Calibri" panose="020F0502020204030204" pitchFamily="34" charset="0"/>
                <a:cs typeface="Calibri" panose="020F0502020204030204" pitchFamily="34" charset="0"/>
              </a:rPr>
              <a:t>) will cause the gradient to disappear, which makes it difficult for us to find the relationship between</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vocabularies in long sequences.</a:t>
            </a:r>
          </a:p>
          <a:p>
            <a:pPr marL="0" indent="0">
              <a:buNone/>
            </a:pPr>
            <a:r>
              <a:rPr lang="en-US" altLang="zh-TW" i="1" dirty="0">
                <a:latin typeface="Calibri" panose="020F0502020204030204" pitchFamily="34" charset="0"/>
                <a:cs typeface="Calibri" panose="020F0502020204030204" pitchFamily="34" charset="0"/>
              </a:rPr>
              <a:t>*What is Vanishing Gradient Problem?</a:t>
            </a:r>
            <a:br>
              <a:rPr lang="en-US" altLang="zh-TW" i="1" dirty="0">
                <a:latin typeface="Calibri" panose="020F0502020204030204" pitchFamily="34" charset="0"/>
                <a:cs typeface="Calibri" panose="020F0502020204030204" pitchFamily="34" charset="0"/>
              </a:rPr>
            </a:br>
            <a:r>
              <a:rPr lang="zh-TW" altLang="en-US" i="1" dirty="0">
                <a:latin typeface="Calibri" panose="020F0502020204030204" pitchFamily="34" charset="0"/>
                <a:cs typeface="Calibri" panose="020F0502020204030204" pitchFamily="34" charset="0"/>
              </a:rPr>
              <a:t>  </a:t>
            </a:r>
            <a:r>
              <a:rPr lang="en-US" altLang="zh-TW" sz="2000" i="1" dirty="0">
                <a:latin typeface="Calibri" panose="020F0502020204030204" pitchFamily="34" charset="0"/>
                <a:cs typeface="Calibri" panose="020F0502020204030204" pitchFamily="34" charset="0"/>
              </a:rPr>
              <a:t>When we try to update parameters, the gradient will decrease with the number of layers passed, making the parameters of the model updated very slowly, even difficult to continue training.</a:t>
            </a:r>
            <a:r>
              <a:rPr lang="zh-TW" altLang="en-US" sz="2000" i="1" dirty="0">
                <a:latin typeface="Calibri" panose="020F0502020204030204" pitchFamily="34" charset="0"/>
                <a:cs typeface="Calibri" panose="020F0502020204030204" pitchFamily="34" charset="0"/>
              </a:rPr>
              <a:t> </a:t>
            </a:r>
            <a:endParaRPr lang="en-US" altLang="zh-TW" sz="2000" i="1" dirty="0">
              <a:latin typeface="Calibri" panose="020F0502020204030204" pitchFamily="34" charset="0"/>
              <a:cs typeface="Calibri" panose="020F0502020204030204" pitchFamily="34" charset="0"/>
            </a:endParaRPr>
          </a:p>
        </p:txBody>
      </p:sp>
      <p:pic>
        <p:nvPicPr>
          <p:cNvPr id="11266" name="Picture 2">
            <a:extLst>
              <a:ext uri="{FF2B5EF4-FFF2-40B4-BE49-F238E27FC236}">
                <a16:creationId xmlns:a16="http://schemas.microsoft.com/office/drawing/2014/main" id="{34A0F4F0-2A37-455D-F207-D3B6171B43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709"/>
          <a:stretch/>
        </p:blipFill>
        <p:spPr bwMode="auto">
          <a:xfrm>
            <a:off x="8852486" y="2227586"/>
            <a:ext cx="3193683" cy="191151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A7212115-1E51-E846-0DC4-C927DEA167C8}"/>
              </a:ext>
            </a:extLst>
          </p:cNvPr>
          <p:cNvSpPr>
            <a:spLocks noGrp="1"/>
          </p:cNvSpPr>
          <p:nvPr>
            <p:ph type="sldNum" sz="quarter" idx="12"/>
          </p:nvPr>
        </p:nvSpPr>
        <p:spPr/>
        <p:txBody>
          <a:bodyPr/>
          <a:lstStyle/>
          <a:p>
            <a:fld id="{11941E4F-9D75-46F6-80F1-FBA169357D88}" type="slidenum">
              <a:rPr lang="zh-TW" altLang="en-US" smtClean="0"/>
              <a:t>12</a:t>
            </a:fld>
            <a:endParaRPr lang="zh-TW" altLang="en-US"/>
          </a:p>
        </p:txBody>
      </p:sp>
    </p:spTree>
    <p:extLst>
      <p:ext uri="{BB962C8B-B14F-4D97-AF65-F5344CB8AC3E}">
        <p14:creationId xmlns:p14="http://schemas.microsoft.com/office/powerpoint/2010/main" val="136502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640080" y="325369"/>
            <a:ext cx="4368602" cy="1956841"/>
          </a:xfrm>
        </p:spPr>
        <p:txBody>
          <a:bodyPr anchor="b">
            <a:normAutofit/>
          </a:bodyPr>
          <a:lstStyle/>
          <a:p>
            <a:r>
              <a:rPr lang="en-US" altLang="zh-TW" sz="4600">
                <a:latin typeface="Calibri" panose="020F0502020204030204" pitchFamily="34" charset="0"/>
                <a:cs typeface="Calibri" panose="020F0502020204030204" pitchFamily="34" charset="0"/>
              </a:rPr>
              <a:t>RNN (Recurrent Neural Networks)</a:t>
            </a:r>
            <a:endParaRPr lang="zh-TW" altLang="en-US" sz="4600">
              <a:latin typeface="Calibri" panose="020F0502020204030204" pitchFamily="34" charset="0"/>
              <a:cs typeface="Calibri" panose="020F0502020204030204" pitchFamily="34" charset="0"/>
            </a:endParaRPr>
          </a:p>
        </p:txBody>
      </p:sp>
      <p:sp>
        <p:nvSpPr>
          <p:cNvPr id="1024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640080" y="2872899"/>
            <a:ext cx="4799428" cy="3320668"/>
          </a:xfrm>
        </p:spPr>
        <p:txBody>
          <a:bodyPr>
            <a:normAutofit/>
          </a:bodyPr>
          <a:lstStyle/>
          <a:p>
            <a:r>
              <a:rPr lang="en-US" altLang="zh-TW" sz="2200" dirty="0">
                <a:latin typeface="Calibri" panose="020F0502020204030204" pitchFamily="34" charset="0"/>
                <a:cs typeface="Calibri" panose="020F0502020204030204" pitchFamily="34" charset="0"/>
              </a:rPr>
              <a:t>Application of RNN</a:t>
            </a:r>
          </a:p>
          <a:p>
            <a:pPr marL="914400" lvl="1" indent="-457200">
              <a:buFont typeface="+mj-lt"/>
              <a:buAutoNum type="arabicPeriod"/>
            </a:pPr>
            <a:r>
              <a:rPr lang="en-US" altLang="zh-TW" sz="2200" b="0" i="0" dirty="0">
                <a:effectLst/>
                <a:latin typeface="Calibri" panose="020F0502020204030204" pitchFamily="34" charset="0"/>
                <a:cs typeface="Calibri" panose="020F0502020204030204" pitchFamily="34" charset="0"/>
              </a:rPr>
              <a:t>NLP </a:t>
            </a:r>
            <a:br>
              <a:rPr lang="en-US" altLang="zh-TW" sz="2200" b="0" i="0" dirty="0">
                <a:effectLst/>
                <a:latin typeface="Calibri" panose="020F0502020204030204" pitchFamily="34" charset="0"/>
                <a:cs typeface="Calibri" panose="020F0502020204030204" pitchFamily="34" charset="0"/>
              </a:rPr>
            </a:br>
            <a:r>
              <a:rPr lang="en-US" altLang="zh-TW" sz="2200" b="0" i="0" dirty="0">
                <a:effectLst/>
                <a:latin typeface="Calibri" panose="020F0502020204030204" pitchFamily="34" charset="0"/>
                <a:cs typeface="Calibri" panose="020F0502020204030204" pitchFamily="34" charset="0"/>
              </a:rPr>
              <a:t>(</a:t>
            </a:r>
            <a:r>
              <a:rPr lang="en-US" altLang="zh-TW" sz="2200" dirty="0">
                <a:latin typeface="Calibri" panose="020F0502020204030204" pitchFamily="34" charset="0"/>
                <a:cs typeface="Calibri" panose="020F0502020204030204" pitchFamily="34" charset="0"/>
              </a:rPr>
              <a:t>N</a:t>
            </a:r>
            <a:r>
              <a:rPr lang="en-US" altLang="zh-TW" sz="2200" b="0" i="0" dirty="0">
                <a:effectLst/>
                <a:latin typeface="Calibri" panose="020F0502020204030204" pitchFamily="34" charset="0"/>
                <a:cs typeface="Calibri" panose="020F0502020204030204" pitchFamily="34" charset="0"/>
              </a:rPr>
              <a:t>atural </a:t>
            </a:r>
            <a:r>
              <a:rPr lang="en-US" altLang="zh-TW" sz="2200" dirty="0">
                <a:latin typeface="Calibri" panose="020F0502020204030204" pitchFamily="34" charset="0"/>
                <a:cs typeface="Calibri" panose="020F0502020204030204" pitchFamily="34" charset="0"/>
              </a:rPr>
              <a:t>L</a:t>
            </a:r>
            <a:r>
              <a:rPr lang="en-US" altLang="zh-TW" sz="2200" b="0" i="0" dirty="0">
                <a:effectLst/>
                <a:latin typeface="Calibri" panose="020F0502020204030204" pitchFamily="34" charset="0"/>
                <a:cs typeface="Calibri" panose="020F0502020204030204" pitchFamily="34" charset="0"/>
              </a:rPr>
              <a:t>anguage </a:t>
            </a:r>
            <a:r>
              <a:rPr lang="en-US" altLang="zh-TW" sz="2200" dirty="0">
                <a:latin typeface="Calibri" panose="020F0502020204030204" pitchFamily="34" charset="0"/>
                <a:cs typeface="Calibri" panose="020F0502020204030204" pitchFamily="34" charset="0"/>
              </a:rPr>
              <a:t>P</a:t>
            </a:r>
            <a:r>
              <a:rPr lang="en-US" altLang="zh-TW" sz="2200" b="0" i="0" dirty="0">
                <a:effectLst/>
                <a:latin typeface="Calibri" panose="020F0502020204030204" pitchFamily="34" charset="0"/>
                <a:cs typeface="Calibri" panose="020F0502020204030204" pitchFamily="34" charset="0"/>
              </a:rPr>
              <a:t>rocessing)</a:t>
            </a:r>
          </a:p>
          <a:p>
            <a:pPr marL="914400" lvl="1" indent="-457200">
              <a:buFont typeface="+mj-lt"/>
              <a:buAutoNum type="arabicPeriod"/>
            </a:pPr>
            <a:r>
              <a:rPr lang="en-US" altLang="zh-TW" sz="2200" dirty="0">
                <a:latin typeface="Calibri" panose="020F0502020204030204" pitchFamily="34" charset="0"/>
                <a:cs typeface="Calibri" panose="020F0502020204030204" pitchFamily="34" charset="0"/>
              </a:rPr>
              <a:t>Chatbot</a:t>
            </a:r>
          </a:p>
          <a:p>
            <a:pPr marL="914400" lvl="1" indent="-457200">
              <a:buFont typeface="+mj-lt"/>
              <a:buAutoNum type="arabicPeriod"/>
            </a:pPr>
            <a:r>
              <a:rPr lang="en-US" altLang="zh-TW" sz="2200" dirty="0">
                <a:latin typeface="Calibri" panose="020F0502020204030204" pitchFamily="34" charset="0"/>
                <a:cs typeface="Calibri" panose="020F0502020204030204" pitchFamily="34" charset="0"/>
              </a:rPr>
              <a:t>Speech Recognition</a:t>
            </a:r>
          </a:p>
          <a:p>
            <a:pPr marL="914400" lvl="1" indent="-457200">
              <a:buFont typeface="+mj-lt"/>
              <a:buAutoNum type="arabicPeriod"/>
            </a:pPr>
            <a:r>
              <a:rPr lang="en-US" altLang="zh-TW" sz="2200" dirty="0">
                <a:latin typeface="Calibri" panose="020F0502020204030204" pitchFamily="34" charset="0"/>
                <a:cs typeface="Calibri" panose="020F0502020204030204" pitchFamily="34" charset="0"/>
              </a:rPr>
              <a:t>Language Translation</a:t>
            </a:r>
          </a:p>
          <a:p>
            <a:pPr marL="914400" lvl="1" indent="-457200">
              <a:buFont typeface="+mj-lt"/>
              <a:buAutoNum type="arabicPeriod"/>
            </a:pPr>
            <a:r>
              <a:rPr lang="en-US" altLang="zh-TW" sz="2200" dirty="0">
                <a:latin typeface="Calibri" panose="020F0502020204030204" pitchFamily="34" charset="0"/>
                <a:cs typeface="Calibri" panose="020F0502020204030204" pitchFamily="34" charset="0"/>
              </a:rPr>
              <a:t>Image Captioning</a:t>
            </a:r>
          </a:p>
          <a:p>
            <a:pPr marL="914400" lvl="1" indent="-457200">
              <a:buFont typeface="+mj-lt"/>
              <a:buAutoNum type="arabicPeriod"/>
            </a:pPr>
            <a:endParaRPr lang="zh-TW" altLang="en-US" sz="2200" dirty="0">
              <a:latin typeface="Calibri" panose="020F0502020204030204" pitchFamily="34" charset="0"/>
              <a:cs typeface="Calibri" panose="020F0502020204030204" pitchFamily="34" charset="0"/>
            </a:endParaRPr>
          </a:p>
        </p:txBody>
      </p:sp>
      <p:pic>
        <p:nvPicPr>
          <p:cNvPr id="10242" name="Picture 2">
            <a:extLst>
              <a:ext uri="{FF2B5EF4-FFF2-40B4-BE49-F238E27FC236}">
                <a16:creationId xmlns:a16="http://schemas.microsoft.com/office/drawing/2014/main" id="{6415ECCA-A2D4-12DE-F8C6-24BAAB8FE4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F1A850AC-280C-8D4C-ECC4-05B67F583610}"/>
              </a:ext>
            </a:extLst>
          </p:cNvPr>
          <p:cNvSpPr>
            <a:spLocks noGrp="1"/>
          </p:cNvSpPr>
          <p:nvPr>
            <p:ph type="sldNum" sz="quarter" idx="12"/>
          </p:nvPr>
        </p:nvSpPr>
        <p:spPr/>
        <p:txBody>
          <a:bodyPr/>
          <a:lstStyle/>
          <a:p>
            <a:fld id="{11941E4F-9D75-46F6-80F1-FBA169357D88}" type="slidenum">
              <a:rPr lang="zh-TW" altLang="en-US" smtClean="0"/>
              <a:t>13</a:t>
            </a:fld>
            <a:endParaRPr lang="zh-TW" altLang="en-US"/>
          </a:p>
        </p:txBody>
      </p:sp>
    </p:spTree>
    <p:extLst>
      <p:ext uri="{BB962C8B-B14F-4D97-AF65-F5344CB8AC3E}">
        <p14:creationId xmlns:p14="http://schemas.microsoft.com/office/powerpoint/2010/main" val="413088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5" name="Rectangle 12294">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6" name="Rectangle 12296">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7" name="Rectangle 12298">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8" name="Rectangle 1230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13BC3A3D-0BFE-87B1-AF96-E131477EBCDB}"/>
              </a:ext>
            </a:extLst>
          </p:cNvPr>
          <p:cNvSpPr>
            <a:spLocks noGrp="1"/>
          </p:cNvSpPr>
          <p:nvPr>
            <p:ph type="title"/>
          </p:nvPr>
        </p:nvSpPr>
        <p:spPr>
          <a:xfrm>
            <a:off x="699714" y="5490971"/>
            <a:ext cx="6962072" cy="1159200"/>
          </a:xfrm>
        </p:spPr>
        <p:txBody>
          <a:bodyPr vert="horz" lIns="91440" tIns="45720" rIns="91440" bIns="45720" rtlCol="0" anchor="ctr">
            <a:normAutofit fontScale="90000"/>
          </a:bodyPr>
          <a:lstStyle/>
          <a:p>
            <a:r>
              <a:rPr lang="en-US" altLang="zh-TW" sz="4000" kern="1200" dirty="0">
                <a:solidFill>
                  <a:srgbClr val="FFFFFF"/>
                </a:solidFill>
                <a:latin typeface="Calibri" panose="020F0502020204030204" pitchFamily="34" charset="0"/>
                <a:cs typeface="Calibri" panose="020F0502020204030204" pitchFamily="34" charset="0"/>
              </a:rPr>
              <a:t>LSTM (Long Short-Term Memory )</a:t>
            </a:r>
          </a:p>
        </p:txBody>
      </p:sp>
      <p:sp>
        <p:nvSpPr>
          <p:cNvPr id="5" name="文字版面配置區 4">
            <a:extLst>
              <a:ext uri="{FF2B5EF4-FFF2-40B4-BE49-F238E27FC236}">
                <a16:creationId xmlns:a16="http://schemas.microsoft.com/office/drawing/2014/main" id="{F04634A2-DA04-B91F-7AC3-4AA2AA76A5D0}"/>
              </a:ext>
            </a:extLst>
          </p:cNvPr>
          <p:cNvSpPr>
            <a:spLocks noGrp="1"/>
          </p:cNvSpPr>
          <p:nvPr>
            <p:ph type="body" idx="1"/>
          </p:nvPr>
        </p:nvSpPr>
        <p:spPr>
          <a:xfrm>
            <a:off x="8456522" y="5633765"/>
            <a:ext cx="3408555" cy="873612"/>
          </a:xfrm>
        </p:spPr>
        <p:txBody>
          <a:bodyPr vert="horz" lIns="91440" tIns="45720" rIns="91440" bIns="45720" rtlCol="0" anchor="ctr">
            <a:normAutofit/>
          </a:bodyPr>
          <a:lstStyle/>
          <a:p>
            <a:pPr marL="228600" indent="-228600">
              <a:buFont typeface="Wingdings" panose="05000000000000000000" pitchFamily="2" charset="2"/>
              <a:buAutoNum type="circleNumWdWhitePlain"/>
            </a:pPr>
            <a:r>
              <a:rPr lang="en-US" altLang="zh-TW" sz="1100" kern="1200" dirty="0">
                <a:solidFill>
                  <a:srgbClr val="FFFFFF"/>
                </a:solidFill>
                <a:latin typeface="Calibri" panose="020F0502020204030204" pitchFamily="34" charset="0"/>
                <a:cs typeface="Calibri" panose="020F0502020204030204" pitchFamily="34" charset="0"/>
              </a:rPr>
              <a:t>Why do we need LSTM?</a:t>
            </a:r>
          </a:p>
          <a:p>
            <a:pPr marL="228600" indent="-228600">
              <a:buFont typeface="Wingdings" panose="05000000000000000000" pitchFamily="2" charset="2"/>
              <a:buAutoNum type="circleNumWdWhitePlain"/>
            </a:pPr>
            <a:r>
              <a:rPr lang="en-US" altLang="zh-TW" sz="1100" kern="1200" dirty="0">
                <a:solidFill>
                  <a:srgbClr val="FFFFFF"/>
                </a:solidFill>
                <a:latin typeface="Calibri" panose="020F0502020204030204" pitchFamily="34" charset="0"/>
                <a:cs typeface="Calibri" panose="020F0502020204030204" pitchFamily="34" charset="0"/>
              </a:rPr>
              <a:t>What the function of LSTM?</a:t>
            </a:r>
          </a:p>
          <a:p>
            <a:pPr marL="228600" indent="-228600">
              <a:buFont typeface="Wingdings" panose="05000000000000000000" pitchFamily="2" charset="2"/>
              <a:buAutoNum type="circleNumWdWhitePlain"/>
            </a:pPr>
            <a:r>
              <a:rPr lang="en-US" altLang="zh-TW" sz="1100" kern="1200" dirty="0">
                <a:solidFill>
                  <a:srgbClr val="FFFFFF"/>
                </a:solidFill>
                <a:latin typeface="Calibri" panose="020F0502020204030204" pitchFamily="34" charset="0"/>
                <a:cs typeface="Calibri" panose="020F0502020204030204" pitchFamily="34" charset="0"/>
              </a:rPr>
              <a:t>The limitation of LSTM?</a:t>
            </a:r>
          </a:p>
        </p:txBody>
      </p:sp>
      <p:pic>
        <p:nvPicPr>
          <p:cNvPr id="12290" name="Picture 2" descr="Long Short-Term Memory (LSTM), Clearly Explained - YouTube">
            <a:extLst>
              <a:ext uri="{FF2B5EF4-FFF2-40B4-BE49-F238E27FC236}">
                <a16:creationId xmlns:a16="http://schemas.microsoft.com/office/drawing/2014/main" id="{625BAA79-7097-1B50-1DFD-CF866E717D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25319" y="390832"/>
            <a:ext cx="8033980" cy="4519114"/>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a:extLst>
              <a:ext uri="{FF2B5EF4-FFF2-40B4-BE49-F238E27FC236}">
                <a16:creationId xmlns:a16="http://schemas.microsoft.com/office/drawing/2014/main" id="{D5086716-2EB2-D3AC-2518-4BBE21478234}"/>
              </a:ext>
            </a:extLst>
          </p:cNvPr>
          <p:cNvSpPr>
            <a:spLocks noGrp="1"/>
          </p:cNvSpPr>
          <p:nvPr>
            <p:ph type="sldNum" sz="quarter" idx="12"/>
          </p:nvPr>
        </p:nvSpPr>
        <p:spPr/>
        <p:txBody>
          <a:bodyPr/>
          <a:lstStyle/>
          <a:p>
            <a:fld id="{11941E4F-9D75-46F6-80F1-FBA169357D88}" type="slidenum">
              <a:rPr lang="zh-TW" altLang="en-US" smtClean="0"/>
              <a:t>14</a:t>
            </a:fld>
            <a:endParaRPr lang="zh-TW" altLang="en-US"/>
          </a:p>
        </p:txBody>
      </p:sp>
    </p:spTree>
    <p:extLst>
      <p:ext uri="{BB962C8B-B14F-4D97-AF65-F5344CB8AC3E}">
        <p14:creationId xmlns:p14="http://schemas.microsoft.com/office/powerpoint/2010/main" val="344663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630936" y="640823"/>
            <a:ext cx="3419856" cy="5583148"/>
          </a:xfrm>
        </p:spPr>
        <p:txBody>
          <a:bodyPr anchor="ctr">
            <a:normAutofit/>
          </a:bodyPr>
          <a:lstStyle/>
          <a:p>
            <a:r>
              <a:rPr lang="en-US" altLang="zh-TW" sz="5400" dirty="0">
                <a:latin typeface="Calibri" panose="020F0502020204030204" pitchFamily="34" charset="0"/>
                <a:cs typeface="Calibri" panose="020F0502020204030204" pitchFamily="34" charset="0"/>
              </a:rPr>
              <a:t>LSTM (Long Short-Term Memory)</a:t>
            </a:r>
            <a:endParaRPr lang="zh-TW" altLang="en-US" sz="5400" dirty="0">
              <a:latin typeface="Calibri" panose="020F0502020204030204" pitchFamily="34" charset="0"/>
              <a:cs typeface="Calibri" panose="020F0502020204030204" pitchFamily="34" charset="0"/>
            </a:endParaRP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4654296" y="3690758"/>
            <a:ext cx="7408750" cy="3161380"/>
          </a:xfrm>
        </p:spPr>
        <p:txBody>
          <a:bodyPr anchor="t">
            <a:normAutofit fontScale="92500" lnSpcReduction="10000"/>
          </a:bodyPr>
          <a:lstStyle/>
          <a:p>
            <a:r>
              <a:rPr lang="en-US" altLang="zh-TW" sz="2400" dirty="0">
                <a:latin typeface="Calibri" panose="020F0502020204030204" pitchFamily="34" charset="0"/>
                <a:cs typeface="Calibri" panose="020F0502020204030204" pitchFamily="34" charset="0"/>
              </a:rPr>
              <a:t>LSTM :</a:t>
            </a:r>
          </a:p>
          <a:p>
            <a:pPr lvl="1"/>
            <a:r>
              <a:rPr lang="en-US" altLang="zh-TW" dirty="0">
                <a:latin typeface="Calibri" panose="020F0502020204030204" pitchFamily="34" charset="0"/>
                <a:cs typeface="Calibri" panose="020F0502020204030204" pitchFamily="34" charset="0"/>
                <a:hlinkClick r:id="rId3"/>
              </a:rPr>
              <a:t>Introduced </a:t>
            </a:r>
            <a:r>
              <a:rPr lang="en-US" altLang="zh-TW" i="1" dirty="0">
                <a:latin typeface="Calibri" panose="020F0502020204030204" pitchFamily="34" charset="0"/>
                <a:cs typeface="Calibri" panose="020F0502020204030204" pitchFamily="34" charset="0"/>
                <a:hlinkClick r:id="rId3"/>
              </a:rPr>
              <a:t>by </a:t>
            </a:r>
            <a:r>
              <a:rPr lang="en-US" altLang="zh-TW" i="1" dirty="0" err="1">
                <a:latin typeface="Calibri" panose="020F0502020204030204" pitchFamily="34" charset="0"/>
                <a:cs typeface="Calibri" panose="020F0502020204030204" pitchFamily="34" charset="0"/>
                <a:hlinkClick r:id="rId3"/>
              </a:rPr>
              <a:t>Hochreiter</a:t>
            </a:r>
            <a:r>
              <a:rPr lang="en-US" altLang="zh-TW" i="1" dirty="0">
                <a:latin typeface="Calibri" panose="020F0502020204030204" pitchFamily="34" charset="0"/>
                <a:cs typeface="Calibri" panose="020F0502020204030204" pitchFamily="34" charset="0"/>
                <a:hlinkClick r:id="rId3"/>
              </a:rPr>
              <a:t> &amp; </a:t>
            </a:r>
            <a:r>
              <a:rPr lang="en-US" altLang="zh-TW" i="1" dirty="0" err="1">
                <a:latin typeface="Calibri" panose="020F0502020204030204" pitchFamily="34" charset="0"/>
                <a:cs typeface="Calibri" panose="020F0502020204030204" pitchFamily="34" charset="0"/>
                <a:hlinkClick r:id="rId3"/>
              </a:rPr>
              <a:t>Schmidhuber</a:t>
            </a:r>
            <a:r>
              <a:rPr lang="en-US" altLang="zh-TW" i="1" dirty="0">
                <a:latin typeface="Calibri" panose="020F0502020204030204" pitchFamily="34" charset="0"/>
                <a:cs typeface="Calibri" panose="020F0502020204030204" pitchFamily="34" charset="0"/>
                <a:hlinkClick r:id="rId3"/>
              </a:rPr>
              <a:t> </a:t>
            </a:r>
            <a:r>
              <a:rPr lang="en-US" altLang="zh-TW" dirty="0">
                <a:latin typeface="Calibri" panose="020F0502020204030204" pitchFamily="34" charset="0"/>
                <a:cs typeface="Calibri" panose="020F0502020204030204" pitchFamily="34" charset="0"/>
                <a:hlinkClick r:id="rId3"/>
              </a:rPr>
              <a:t>in 1997. </a:t>
            </a:r>
          </a:p>
          <a:p>
            <a:pPr lvl="1"/>
            <a:r>
              <a:rPr lang="en-US" altLang="zh-TW" dirty="0">
                <a:latin typeface="Calibri" panose="020F0502020204030204" pitchFamily="34" charset="0"/>
                <a:cs typeface="Calibri" panose="020F0502020204030204" pitchFamily="34" charset="0"/>
              </a:rPr>
              <a:t>Explicitly designed to avoid the long-term dependency problem.</a:t>
            </a:r>
          </a:p>
          <a:p>
            <a:pPr lvl="1"/>
            <a:r>
              <a:rPr lang="en-US" altLang="zh-TW" dirty="0">
                <a:latin typeface="Calibri" panose="020F0502020204030204" pitchFamily="34" charset="0"/>
                <a:cs typeface="Calibri" panose="020F0502020204030204" pitchFamily="34" charset="0"/>
              </a:rPr>
              <a:t>Instead of having a single neural network layer, there are four, interacting in a very special way.</a:t>
            </a:r>
          </a:p>
          <a:p>
            <a:pPr lvl="1"/>
            <a:r>
              <a:rPr lang="en-US" altLang="zh-TW" dirty="0">
                <a:latin typeface="Calibri" panose="020F0502020204030204" pitchFamily="34" charset="0"/>
                <a:cs typeface="Calibri" panose="020F0502020204030204" pitchFamily="34" charset="0"/>
              </a:rPr>
              <a:t>Furthermore, add multiple gates (input gate, forget gate, and output gate). </a:t>
            </a:r>
          </a:p>
          <a:p>
            <a:pPr lvl="1"/>
            <a:r>
              <a:rPr lang="en-US" altLang="zh-TW" dirty="0">
                <a:latin typeface="Calibri" panose="020F0502020204030204" pitchFamily="34" charset="0"/>
                <a:cs typeface="Calibri" panose="020F0502020204030204" pitchFamily="34" charset="0"/>
              </a:rPr>
              <a:t>(Result) Work tremendously well on a large variety of problems, and now widely used.</a:t>
            </a:r>
          </a:p>
        </p:txBody>
      </p:sp>
      <p:pic>
        <p:nvPicPr>
          <p:cNvPr id="7" name="圖片 6">
            <a:extLst>
              <a:ext uri="{FF2B5EF4-FFF2-40B4-BE49-F238E27FC236}">
                <a16:creationId xmlns:a16="http://schemas.microsoft.com/office/drawing/2014/main" id="{62AB1E8B-2D79-FB6E-769F-B0EFBE69299B}"/>
              </a:ext>
            </a:extLst>
          </p:cNvPr>
          <p:cNvPicPr>
            <a:picLocks noChangeAspect="1"/>
          </p:cNvPicPr>
          <p:nvPr/>
        </p:nvPicPr>
        <p:blipFill>
          <a:blip r:embed="rId4"/>
          <a:stretch>
            <a:fillRect/>
          </a:stretch>
        </p:blipFill>
        <p:spPr>
          <a:xfrm>
            <a:off x="4654295" y="267620"/>
            <a:ext cx="5789943" cy="3161380"/>
          </a:xfrm>
          <a:prstGeom prst="rect">
            <a:avLst/>
          </a:prstGeom>
        </p:spPr>
      </p:pic>
      <p:sp>
        <p:nvSpPr>
          <p:cNvPr id="4" name="投影片編號版面配置區 3">
            <a:extLst>
              <a:ext uri="{FF2B5EF4-FFF2-40B4-BE49-F238E27FC236}">
                <a16:creationId xmlns:a16="http://schemas.microsoft.com/office/drawing/2014/main" id="{C429FDCA-4B9D-2235-A895-4091773C4FEC}"/>
              </a:ext>
            </a:extLst>
          </p:cNvPr>
          <p:cNvSpPr>
            <a:spLocks noGrp="1"/>
          </p:cNvSpPr>
          <p:nvPr>
            <p:ph type="sldNum" sz="quarter" idx="12"/>
          </p:nvPr>
        </p:nvSpPr>
        <p:spPr/>
        <p:txBody>
          <a:bodyPr/>
          <a:lstStyle/>
          <a:p>
            <a:fld id="{11941E4F-9D75-46F6-80F1-FBA169357D88}" type="slidenum">
              <a:rPr lang="zh-TW" altLang="en-US" smtClean="0"/>
              <a:t>15</a:t>
            </a:fld>
            <a:endParaRPr lang="zh-TW" altLang="en-US"/>
          </a:p>
        </p:txBody>
      </p:sp>
    </p:spTree>
    <p:extLst>
      <p:ext uri="{BB962C8B-B14F-4D97-AF65-F5344CB8AC3E}">
        <p14:creationId xmlns:p14="http://schemas.microsoft.com/office/powerpoint/2010/main" val="75536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153864" y="194395"/>
            <a:ext cx="10515600" cy="1325563"/>
          </a:xfrm>
        </p:spPr>
        <p:txBody>
          <a:bodyPr/>
          <a:lstStyle/>
          <a:p>
            <a:r>
              <a:rPr lang="en-US" altLang="zh-TW" sz="4400" dirty="0">
                <a:latin typeface="Calibri" panose="020F0502020204030204" pitchFamily="34" charset="0"/>
                <a:cs typeface="Calibri" panose="020F0502020204030204" pitchFamily="34" charset="0"/>
              </a:rPr>
              <a:t>LSTM (Long Short-Term Memory)</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153864" y="1519958"/>
            <a:ext cx="6839678" cy="5309981"/>
          </a:xfrm>
        </p:spPr>
        <p:txBody>
          <a:bodyPr>
            <a:normAutofit fontScale="92500" lnSpcReduction="20000"/>
          </a:bodyPr>
          <a:lstStyle/>
          <a:p>
            <a:r>
              <a:rPr lang="en-US" altLang="zh-TW" sz="3200" dirty="0">
                <a:latin typeface="Calibri" panose="020F0502020204030204" pitchFamily="34" charset="0"/>
                <a:cs typeface="Calibri" panose="020F0502020204030204" pitchFamily="34" charset="0"/>
              </a:rPr>
              <a:t>Three important gates in LSTM Model:</a:t>
            </a:r>
          </a:p>
          <a:p>
            <a:pPr lvl="1"/>
            <a:r>
              <a:rPr lang="en-US" altLang="zh-TW" sz="2800" dirty="0">
                <a:latin typeface="Calibri" panose="020F0502020204030204" pitchFamily="34" charset="0"/>
                <a:cs typeface="Calibri" panose="020F0502020204030204" pitchFamily="34" charset="0"/>
              </a:rPr>
              <a:t>Function:</a:t>
            </a:r>
          </a:p>
          <a:p>
            <a:pPr marL="457200" lvl="1" indent="0">
              <a:buNone/>
            </a:pPr>
            <a:r>
              <a:rPr lang="en-US" altLang="zh-TW" sz="2800" dirty="0">
                <a:latin typeface="Calibri" panose="020F0502020204030204" pitchFamily="34" charset="0"/>
                <a:cs typeface="Calibri" panose="020F0502020204030204" pitchFamily="34" charset="0"/>
              </a:rPr>
              <a:t>Keep important information in longer sequence data and ignore unimportant information, solving the problem of RNN short-term memory.</a:t>
            </a:r>
          </a:p>
          <a:p>
            <a:pPr marL="914400" lvl="1" indent="-457200">
              <a:buFont typeface="+mj-lt"/>
              <a:buAutoNum type="arabicPeriod"/>
            </a:pPr>
            <a:r>
              <a:rPr lang="en-US" altLang="zh-TW" sz="2800" dirty="0">
                <a:latin typeface="Calibri" panose="020F0502020204030204" pitchFamily="34" charset="0"/>
                <a:cs typeface="Calibri" panose="020F0502020204030204" pitchFamily="34" charset="0"/>
              </a:rPr>
              <a:t>Input Gate: </a:t>
            </a:r>
            <a:br>
              <a:rPr lang="en-US" altLang="zh-TW" sz="2800" i="1" dirty="0">
                <a:latin typeface="Calibri" panose="020F0502020204030204" pitchFamily="34" charset="0"/>
                <a:cs typeface="Calibri" panose="020F0502020204030204" pitchFamily="34" charset="0"/>
              </a:rPr>
            </a:br>
            <a:r>
              <a:rPr lang="en-US" altLang="zh-TW" i="1" dirty="0">
                <a:latin typeface="Calibri" panose="020F0502020204030204" pitchFamily="34" charset="0"/>
                <a:cs typeface="Calibri" panose="020F0502020204030204" pitchFamily="34" charset="0"/>
              </a:rPr>
              <a:t>Control when to let new input in or ignore, how much input information to pass into the cell state.</a:t>
            </a:r>
            <a:endParaRPr lang="en-US" altLang="zh-TW" dirty="0">
              <a:latin typeface="Calibri" panose="020F0502020204030204" pitchFamily="34" charset="0"/>
              <a:cs typeface="Calibri" panose="020F0502020204030204" pitchFamily="34" charset="0"/>
            </a:endParaRPr>
          </a:p>
          <a:p>
            <a:pPr marL="914400" lvl="1" indent="-457200">
              <a:buFont typeface="+mj-lt"/>
              <a:buAutoNum type="arabicPeriod"/>
            </a:pPr>
            <a:r>
              <a:rPr lang="en-US" altLang="zh-TW" sz="2800" dirty="0">
                <a:latin typeface="Calibri" panose="020F0502020204030204" pitchFamily="34" charset="0"/>
                <a:cs typeface="Calibri" panose="020F0502020204030204" pitchFamily="34" charset="0"/>
              </a:rPr>
              <a:t>Output Gate: </a:t>
            </a:r>
            <a:br>
              <a:rPr lang="en-US" altLang="zh-TW" sz="2800" dirty="0">
                <a:latin typeface="Calibri" panose="020F0502020204030204" pitchFamily="34" charset="0"/>
                <a:cs typeface="Calibri" panose="020F0502020204030204" pitchFamily="34" charset="0"/>
              </a:rPr>
            </a:br>
            <a:r>
              <a:rPr lang="en-US" altLang="zh-TW" i="1" dirty="0">
                <a:latin typeface="Calibri" panose="020F0502020204030204" pitchFamily="34" charset="0"/>
                <a:cs typeface="Calibri" panose="020F0502020204030204" pitchFamily="34" charset="0"/>
              </a:rPr>
              <a:t>Let the information impact the output at the current time step or not. Control how much information to pass to the next stage.</a:t>
            </a:r>
          </a:p>
          <a:p>
            <a:pPr marL="914400" lvl="1" indent="-457200">
              <a:buFont typeface="+mj-lt"/>
              <a:buAutoNum type="arabicPeriod"/>
            </a:pPr>
            <a:r>
              <a:rPr lang="en-US" altLang="zh-TW" sz="2800" dirty="0">
                <a:latin typeface="Calibri" panose="020F0502020204030204" pitchFamily="34" charset="0"/>
                <a:cs typeface="Calibri" panose="020F0502020204030204" pitchFamily="34" charset="0"/>
              </a:rPr>
              <a:t>Forget Gate: </a:t>
            </a:r>
            <a:br>
              <a:rPr lang="en-US" altLang="zh-TW" sz="2800" dirty="0">
                <a:latin typeface="Calibri" panose="020F0502020204030204" pitchFamily="34" charset="0"/>
                <a:cs typeface="Calibri" panose="020F0502020204030204" pitchFamily="34" charset="0"/>
              </a:rPr>
            </a:br>
            <a:r>
              <a:rPr lang="en-US" altLang="zh-TW" i="1" dirty="0">
                <a:latin typeface="Calibri" panose="020F0502020204030204" pitchFamily="34" charset="0"/>
                <a:cs typeface="Calibri" panose="020F0502020204030204" pitchFamily="34" charset="0"/>
              </a:rPr>
              <a:t>Delete the trivial information, simulating the ability of human that we usually forget some trivial things .</a:t>
            </a:r>
          </a:p>
        </p:txBody>
      </p:sp>
      <p:sp>
        <p:nvSpPr>
          <p:cNvPr id="11" name="文字方塊 10">
            <a:extLst>
              <a:ext uri="{FF2B5EF4-FFF2-40B4-BE49-F238E27FC236}">
                <a16:creationId xmlns:a16="http://schemas.microsoft.com/office/drawing/2014/main" id="{D4AF9507-2173-A0BE-B96E-A5916577D288}"/>
              </a:ext>
            </a:extLst>
          </p:cNvPr>
          <p:cNvSpPr txBox="1"/>
          <p:nvPr/>
        </p:nvSpPr>
        <p:spPr>
          <a:xfrm>
            <a:off x="6923205" y="6503757"/>
            <a:ext cx="2813537" cy="369332"/>
          </a:xfrm>
          <a:prstGeom prst="rect">
            <a:avLst/>
          </a:prstGeom>
          <a:noFill/>
        </p:spPr>
        <p:txBody>
          <a:bodyPr wrap="square" rtlCol="0">
            <a:spAutoFit/>
          </a:bodyPr>
          <a:lstStyle/>
          <a:p>
            <a:r>
              <a:rPr lang="en-US" altLang="zh-TW" dirty="0"/>
              <a:t>Other Part of the network </a:t>
            </a:r>
            <a:endParaRPr lang="zh-TW" altLang="en-US" dirty="0"/>
          </a:p>
        </p:txBody>
      </p:sp>
      <p:sp>
        <p:nvSpPr>
          <p:cNvPr id="12" name="箭號: 向上 11">
            <a:extLst>
              <a:ext uri="{FF2B5EF4-FFF2-40B4-BE49-F238E27FC236}">
                <a16:creationId xmlns:a16="http://schemas.microsoft.com/office/drawing/2014/main" id="{ED9E2874-A6D6-20A4-7B43-5EB0D0DF781B}"/>
              </a:ext>
            </a:extLst>
          </p:cNvPr>
          <p:cNvSpPr/>
          <p:nvPr/>
        </p:nvSpPr>
        <p:spPr>
          <a:xfrm>
            <a:off x="8099177" y="6120819"/>
            <a:ext cx="396614" cy="40802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D12AB3BA-ABE1-C0B5-500D-22A200331F13}"/>
              </a:ext>
            </a:extLst>
          </p:cNvPr>
          <p:cNvSpPr/>
          <p:nvPr/>
        </p:nvSpPr>
        <p:spPr>
          <a:xfrm>
            <a:off x="7323933" y="5553326"/>
            <a:ext cx="2012081" cy="5139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TW" dirty="0"/>
              <a:t>Input Gate</a:t>
            </a:r>
            <a:endParaRPr lang="zh-TW" altLang="en-US" dirty="0"/>
          </a:p>
        </p:txBody>
      </p:sp>
      <p:sp>
        <p:nvSpPr>
          <p:cNvPr id="15" name="矩形: 圓角 14">
            <a:extLst>
              <a:ext uri="{FF2B5EF4-FFF2-40B4-BE49-F238E27FC236}">
                <a16:creationId xmlns:a16="http://schemas.microsoft.com/office/drawing/2014/main" id="{6F7B8BA9-41DE-B89A-D7C5-1C014D4B46F4}"/>
              </a:ext>
            </a:extLst>
          </p:cNvPr>
          <p:cNvSpPr/>
          <p:nvPr/>
        </p:nvSpPr>
        <p:spPr>
          <a:xfrm>
            <a:off x="7323933" y="4479940"/>
            <a:ext cx="2007887" cy="5139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TW" dirty="0"/>
              <a:t>Memory Cell</a:t>
            </a:r>
            <a:endParaRPr lang="zh-TW" altLang="en-US" dirty="0"/>
          </a:p>
        </p:txBody>
      </p:sp>
      <p:sp>
        <p:nvSpPr>
          <p:cNvPr id="17" name="矩形: 圓角 16">
            <a:extLst>
              <a:ext uri="{FF2B5EF4-FFF2-40B4-BE49-F238E27FC236}">
                <a16:creationId xmlns:a16="http://schemas.microsoft.com/office/drawing/2014/main" id="{1D1DE431-113E-8090-63FE-AD35E0130E8A}"/>
              </a:ext>
            </a:extLst>
          </p:cNvPr>
          <p:cNvSpPr/>
          <p:nvPr/>
        </p:nvSpPr>
        <p:spPr>
          <a:xfrm>
            <a:off x="7323933" y="3466765"/>
            <a:ext cx="2007887" cy="51399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TW" dirty="0"/>
              <a:t>Output Gate</a:t>
            </a:r>
            <a:endParaRPr lang="zh-TW" altLang="en-US" dirty="0"/>
          </a:p>
        </p:txBody>
      </p:sp>
      <p:sp>
        <p:nvSpPr>
          <p:cNvPr id="19" name="文字方塊 18">
            <a:extLst>
              <a:ext uri="{FF2B5EF4-FFF2-40B4-BE49-F238E27FC236}">
                <a16:creationId xmlns:a16="http://schemas.microsoft.com/office/drawing/2014/main" id="{8CB14277-7FD5-2F85-6116-8A92C56267AD}"/>
              </a:ext>
            </a:extLst>
          </p:cNvPr>
          <p:cNvSpPr txBox="1"/>
          <p:nvPr/>
        </p:nvSpPr>
        <p:spPr>
          <a:xfrm>
            <a:off x="6923205" y="2607080"/>
            <a:ext cx="2633292" cy="369332"/>
          </a:xfrm>
          <a:prstGeom prst="rect">
            <a:avLst/>
          </a:prstGeom>
          <a:noFill/>
        </p:spPr>
        <p:txBody>
          <a:bodyPr wrap="square" rtlCol="0">
            <a:spAutoFit/>
          </a:bodyPr>
          <a:lstStyle/>
          <a:p>
            <a:r>
              <a:rPr lang="en-US" altLang="zh-TW" dirty="0"/>
              <a:t>Other Part of the network </a:t>
            </a:r>
            <a:endParaRPr lang="zh-TW" altLang="en-US" dirty="0"/>
          </a:p>
        </p:txBody>
      </p:sp>
      <p:sp>
        <p:nvSpPr>
          <p:cNvPr id="20" name="矩形: 圓角 19">
            <a:extLst>
              <a:ext uri="{FF2B5EF4-FFF2-40B4-BE49-F238E27FC236}">
                <a16:creationId xmlns:a16="http://schemas.microsoft.com/office/drawing/2014/main" id="{B73CA934-388E-D9F7-BEC8-3C1D888F27A6}"/>
              </a:ext>
            </a:extLst>
          </p:cNvPr>
          <p:cNvSpPr/>
          <p:nvPr/>
        </p:nvSpPr>
        <p:spPr>
          <a:xfrm>
            <a:off x="10138742" y="4479940"/>
            <a:ext cx="2007887" cy="52868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TW" dirty="0"/>
              <a:t>Forget Gate</a:t>
            </a:r>
            <a:endParaRPr lang="zh-TW" altLang="en-US" dirty="0"/>
          </a:p>
        </p:txBody>
      </p:sp>
      <p:sp>
        <p:nvSpPr>
          <p:cNvPr id="22" name="箭號: 弧形下彎 21">
            <a:extLst>
              <a:ext uri="{FF2B5EF4-FFF2-40B4-BE49-F238E27FC236}">
                <a16:creationId xmlns:a16="http://schemas.microsoft.com/office/drawing/2014/main" id="{A8241CED-5694-2283-07A5-288A2345B4BB}"/>
              </a:ext>
            </a:extLst>
          </p:cNvPr>
          <p:cNvSpPr/>
          <p:nvPr/>
        </p:nvSpPr>
        <p:spPr>
          <a:xfrm flipH="1" flipV="1">
            <a:off x="9346591" y="4879073"/>
            <a:ext cx="777380" cy="369331"/>
          </a:xfrm>
          <a:prstGeom prst="curved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3316" name="Picture 4" descr="LSTM Networks">
            <a:extLst>
              <a:ext uri="{FF2B5EF4-FFF2-40B4-BE49-F238E27FC236}">
                <a16:creationId xmlns:a16="http://schemas.microsoft.com/office/drawing/2014/main" id="{37D8EDA6-609E-9B5D-0217-C87EF7DC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83" y="63807"/>
            <a:ext cx="4329946" cy="236001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 name="箭號: 向上 3">
            <a:extLst>
              <a:ext uri="{FF2B5EF4-FFF2-40B4-BE49-F238E27FC236}">
                <a16:creationId xmlns:a16="http://schemas.microsoft.com/office/drawing/2014/main" id="{52D48269-8DC5-811E-13BB-2DEBFFC437D4}"/>
              </a:ext>
            </a:extLst>
          </p:cNvPr>
          <p:cNvSpPr/>
          <p:nvPr/>
        </p:nvSpPr>
        <p:spPr>
          <a:xfrm>
            <a:off x="8099177" y="5091806"/>
            <a:ext cx="396614" cy="40802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箭號: 向上 4">
            <a:extLst>
              <a:ext uri="{FF2B5EF4-FFF2-40B4-BE49-F238E27FC236}">
                <a16:creationId xmlns:a16="http://schemas.microsoft.com/office/drawing/2014/main" id="{45B7E1A6-D574-0B2A-39D9-07C01410CBDC}"/>
              </a:ext>
            </a:extLst>
          </p:cNvPr>
          <p:cNvSpPr/>
          <p:nvPr/>
        </p:nvSpPr>
        <p:spPr>
          <a:xfrm>
            <a:off x="8095941" y="4037104"/>
            <a:ext cx="396614" cy="40802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箭號: 向上 5">
            <a:extLst>
              <a:ext uri="{FF2B5EF4-FFF2-40B4-BE49-F238E27FC236}">
                <a16:creationId xmlns:a16="http://schemas.microsoft.com/office/drawing/2014/main" id="{711BB4C0-0C92-5B35-807D-517263F46EBA}"/>
              </a:ext>
            </a:extLst>
          </p:cNvPr>
          <p:cNvSpPr/>
          <p:nvPr/>
        </p:nvSpPr>
        <p:spPr>
          <a:xfrm>
            <a:off x="8095941" y="2983215"/>
            <a:ext cx="396614" cy="40802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箭號: 弧形下彎 6">
            <a:extLst>
              <a:ext uri="{FF2B5EF4-FFF2-40B4-BE49-F238E27FC236}">
                <a16:creationId xmlns:a16="http://schemas.microsoft.com/office/drawing/2014/main" id="{1D87CAF2-8A61-6D8A-BF62-56780AF2F600}"/>
              </a:ext>
            </a:extLst>
          </p:cNvPr>
          <p:cNvSpPr/>
          <p:nvPr/>
        </p:nvSpPr>
        <p:spPr>
          <a:xfrm>
            <a:off x="9346591" y="4392293"/>
            <a:ext cx="777380" cy="369331"/>
          </a:xfrm>
          <a:prstGeom prst="curved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投影片編號版面配置區 7">
            <a:extLst>
              <a:ext uri="{FF2B5EF4-FFF2-40B4-BE49-F238E27FC236}">
                <a16:creationId xmlns:a16="http://schemas.microsoft.com/office/drawing/2014/main" id="{BEE22295-8726-52ED-384E-7116419A03B1}"/>
              </a:ext>
            </a:extLst>
          </p:cNvPr>
          <p:cNvSpPr>
            <a:spLocks noGrp="1"/>
          </p:cNvSpPr>
          <p:nvPr>
            <p:ph type="sldNum" sz="quarter" idx="12"/>
          </p:nvPr>
        </p:nvSpPr>
        <p:spPr/>
        <p:txBody>
          <a:bodyPr/>
          <a:lstStyle/>
          <a:p>
            <a:fld id="{11941E4F-9D75-46F6-80F1-FBA169357D88}" type="slidenum">
              <a:rPr lang="zh-TW" altLang="en-US" smtClean="0"/>
              <a:t>16</a:t>
            </a:fld>
            <a:endParaRPr lang="zh-TW" altLang="en-US"/>
          </a:p>
        </p:txBody>
      </p:sp>
    </p:spTree>
    <p:extLst>
      <p:ext uri="{BB962C8B-B14F-4D97-AF65-F5344CB8AC3E}">
        <p14:creationId xmlns:p14="http://schemas.microsoft.com/office/powerpoint/2010/main" val="173618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630936" y="640823"/>
            <a:ext cx="3419856" cy="5583148"/>
          </a:xfrm>
        </p:spPr>
        <p:txBody>
          <a:bodyPr anchor="ctr">
            <a:normAutofit/>
          </a:bodyPr>
          <a:lstStyle/>
          <a:p>
            <a:r>
              <a:rPr lang="en-US" altLang="zh-TW" sz="5400" dirty="0">
                <a:latin typeface="Calibri" panose="020F0502020204030204" pitchFamily="34" charset="0"/>
                <a:cs typeface="Calibri" panose="020F0502020204030204" pitchFamily="34" charset="0"/>
              </a:rPr>
              <a:t>LSTM (Long Short-Term Memory)</a:t>
            </a:r>
            <a:endParaRPr lang="zh-TW" altLang="en-US" sz="5400" dirty="0">
              <a:latin typeface="Calibri" panose="020F0502020204030204" pitchFamily="34" charset="0"/>
              <a:cs typeface="Calibri" panose="020F0502020204030204" pitchFamily="34" charset="0"/>
            </a:endParaRPr>
          </a:p>
        </p:txBody>
      </p:sp>
      <p:sp>
        <p:nvSpPr>
          <p:cNvPr id="205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82CA9CA-6D2F-813B-AC64-7F8D692A97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65" r="24711"/>
          <a:stretch/>
        </p:blipFill>
        <p:spPr bwMode="auto">
          <a:xfrm>
            <a:off x="4501896" y="213361"/>
            <a:ext cx="5224426" cy="311912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4415536" y="3647441"/>
            <a:ext cx="7829296" cy="2997200"/>
          </a:xfrm>
        </p:spPr>
        <p:txBody>
          <a:bodyPr anchor="t">
            <a:normAutofit/>
          </a:bodyPr>
          <a:lstStyle/>
          <a:p>
            <a:pPr marL="0" indent="0">
              <a:buNone/>
            </a:pPr>
            <a:r>
              <a:rPr lang="en-US" altLang="zh-TW" sz="2400" i="1" dirty="0">
                <a:latin typeface="Calibri" panose="020F0502020204030204" pitchFamily="34" charset="0"/>
                <a:cs typeface="Calibri" panose="020F0502020204030204" pitchFamily="34" charset="0"/>
              </a:rPr>
              <a:t>Step-by-Step Explanation of LSTM Structure</a:t>
            </a:r>
          </a:p>
          <a:p>
            <a:r>
              <a:rPr lang="en-US" altLang="zh-TW" sz="2400" b="1" dirty="0">
                <a:latin typeface="Calibri" panose="020F0502020204030204" pitchFamily="34" charset="0"/>
                <a:cs typeface="Calibri" panose="020F0502020204030204" pitchFamily="34" charset="0"/>
              </a:rPr>
              <a:t>Cell State</a:t>
            </a:r>
            <a:r>
              <a:rPr lang="en-US" altLang="zh-TW" sz="2400" dirty="0">
                <a:latin typeface="Calibri" panose="020F0502020204030204" pitchFamily="34" charset="0"/>
                <a:cs typeface="Calibri" panose="020F0502020204030204" pitchFamily="34" charset="0"/>
              </a:rPr>
              <a:t>:</a:t>
            </a:r>
          </a:p>
          <a:p>
            <a:pPr lvl="1">
              <a:buFont typeface="Wingdings" panose="05000000000000000000" pitchFamily="2" charset="2"/>
              <a:buChar char="Ø"/>
            </a:pPr>
            <a:r>
              <a:rPr lang="en-US" altLang="zh-TW" sz="2000" dirty="0">
                <a:latin typeface="Calibri" panose="020F0502020204030204" pitchFamily="34" charset="0"/>
                <a:cs typeface="Calibri" panose="020F0502020204030204" pitchFamily="34" charset="0"/>
              </a:rPr>
              <a:t>The Core Idea Behind LSTMs.</a:t>
            </a:r>
          </a:p>
          <a:p>
            <a:pPr lvl="1">
              <a:buFont typeface="Wingdings" panose="05000000000000000000" pitchFamily="2" charset="2"/>
              <a:buChar char="Ø"/>
            </a:pPr>
            <a:r>
              <a:rPr lang="en-US" altLang="zh-TW" sz="2000" dirty="0">
                <a:latin typeface="Calibri" panose="020F0502020204030204" pitchFamily="34" charset="0"/>
                <a:cs typeface="Calibri" panose="020F0502020204030204" pitchFamily="34" charset="0"/>
              </a:rPr>
              <a:t>Horizontal line running through the top of the diagram.</a:t>
            </a:r>
          </a:p>
          <a:p>
            <a:pPr lvl="1">
              <a:buFont typeface="Wingdings" panose="05000000000000000000" pitchFamily="2" charset="2"/>
              <a:buChar char="Ø"/>
            </a:pPr>
            <a:r>
              <a:rPr lang="en-US" altLang="zh-TW" sz="2000" dirty="0">
                <a:latin typeface="Calibri" panose="020F0502020204030204" pitchFamily="34" charset="0"/>
                <a:cs typeface="Calibri" panose="020F0502020204030204" pitchFamily="34" charset="0"/>
              </a:rPr>
              <a:t>Like </a:t>
            </a:r>
            <a:r>
              <a:rPr lang="en-US" altLang="zh-TW" sz="2000" b="0" i="0" dirty="0">
                <a:effectLst/>
                <a:latin typeface="Calibri" panose="020F0502020204030204" pitchFamily="34" charset="0"/>
                <a:cs typeface="Calibri" panose="020F0502020204030204" pitchFamily="34" charset="0"/>
              </a:rPr>
              <a:t>conveyor belt, runs straight down the entire chain, with only some minor linear interactions. </a:t>
            </a:r>
            <a:endParaRPr lang="en-US" altLang="zh-TW" sz="20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altLang="zh-TW" sz="2000" b="0" i="0" dirty="0">
                <a:effectLst/>
                <a:latin typeface="Calibri" panose="020F0502020204030204" pitchFamily="34" charset="0"/>
                <a:cs typeface="Calibri" panose="020F0502020204030204" pitchFamily="34" charset="0"/>
              </a:rPr>
              <a:t>Save the state information, easy and allow information to just flow along it without any change.</a:t>
            </a:r>
            <a:endParaRPr lang="en-US" altLang="zh-TW" sz="2000"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52DB2C98-30D1-CACD-0D2B-DC3FCFB53317}"/>
              </a:ext>
            </a:extLst>
          </p:cNvPr>
          <p:cNvSpPr>
            <a:spLocks noGrp="1"/>
          </p:cNvSpPr>
          <p:nvPr>
            <p:ph type="sldNum" sz="quarter" idx="12"/>
          </p:nvPr>
        </p:nvSpPr>
        <p:spPr/>
        <p:txBody>
          <a:bodyPr/>
          <a:lstStyle/>
          <a:p>
            <a:fld id="{11941E4F-9D75-46F6-80F1-FBA169357D88}" type="slidenum">
              <a:rPr lang="zh-TW" altLang="en-US" smtClean="0"/>
              <a:t>17</a:t>
            </a:fld>
            <a:endParaRPr lang="zh-TW" altLang="en-US"/>
          </a:p>
        </p:txBody>
      </p:sp>
    </p:spTree>
    <p:extLst>
      <p:ext uri="{BB962C8B-B14F-4D97-AF65-F5344CB8AC3E}">
        <p14:creationId xmlns:p14="http://schemas.microsoft.com/office/powerpoint/2010/main" val="187661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630936" y="640823"/>
            <a:ext cx="3419856" cy="5583148"/>
          </a:xfrm>
        </p:spPr>
        <p:txBody>
          <a:bodyPr anchor="ctr">
            <a:normAutofit/>
          </a:bodyPr>
          <a:lstStyle/>
          <a:p>
            <a:r>
              <a:rPr lang="en-US" altLang="zh-TW" sz="5400" dirty="0">
                <a:latin typeface="Calibri" panose="020F0502020204030204" pitchFamily="34" charset="0"/>
                <a:cs typeface="Calibri" panose="020F0502020204030204" pitchFamily="34" charset="0"/>
              </a:rPr>
              <a:t>LSTM (Long Short-Term Memory)</a:t>
            </a:r>
            <a:endParaRPr lang="zh-TW" altLang="en-US" sz="5400" dirty="0">
              <a:latin typeface="Calibri" panose="020F0502020204030204" pitchFamily="34" charset="0"/>
              <a:cs typeface="Calibri" panose="020F0502020204030204" pitchFamily="34" charset="0"/>
            </a:endParaRPr>
          </a:p>
        </p:txBody>
      </p:sp>
      <p:sp>
        <p:nvSpPr>
          <p:cNvPr id="205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4340352" y="2682240"/>
            <a:ext cx="7762240" cy="4175760"/>
          </a:xfrm>
        </p:spPr>
        <p:txBody>
          <a:bodyPr anchor="t">
            <a:normAutofit/>
          </a:bodyPr>
          <a:lstStyle/>
          <a:p>
            <a:pPr marL="0" indent="0">
              <a:buNone/>
            </a:pPr>
            <a:r>
              <a:rPr lang="en-US" altLang="zh-TW" sz="2400" i="1" dirty="0">
                <a:latin typeface="Calibri" panose="020F0502020204030204" pitchFamily="34" charset="0"/>
                <a:cs typeface="Calibri" panose="020F0502020204030204" pitchFamily="34" charset="0"/>
              </a:rPr>
              <a:t>Step-by-Step Explanation of LSTM Structure</a:t>
            </a:r>
          </a:p>
          <a:p>
            <a:pPr marL="457200" indent="-457200">
              <a:buFont typeface="+mj-lt"/>
              <a:buAutoNum type="arabicPeriod"/>
            </a:pPr>
            <a:r>
              <a:rPr lang="en-US" altLang="zh-TW" sz="2400" i="1" dirty="0">
                <a:latin typeface="Calibri" panose="020F0502020204030204" pitchFamily="34" charset="0"/>
                <a:cs typeface="Calibri" panose="020F0502020204030204" pitchFamily="34" charset="0"/>
              </a:rPr>
              <a:t>1st Step</a:t>
            </a:r>
            <a:r>
              <a:rPr lang="en-US" altLang="zh-TW" sz="2400" dirty="0">
                <a:latin typeface="Calibri" panose="020F0502020204030204" pitchFamily="34" charset="0"/>
                <a:cs typeface="Calibri" panose="020F0502020204030204" pitchFamily="34" charset="0"/>
              </a:rPr>
              <a:t>: </a:t>
            </a:r>
            <a:r>
              <a:rPr lang="en-US" altLang="zh-TW" sz="2400" b="1" dirty="0">
                <a:latin typeface="Calibri" panose="020F0502020204030204" pitchFamily="34" charset="0"/>
                <a:cs typeface="Calibri" panose="020F0502020204030204" pitchFamily="34" charset="0"/>
              </a:rPr>
              <a:t>Decide what information to throw away. </a:t>
            </a:r>
            <a:endParaRPr lang="en-US" altLang="zh-TW" sz="24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altLang="zh-TW" sz="2000" dirty="0">
                <a:latin typeface="Calibri" panose="020F0502020204030204" pitchFamily="34" charset="0"/>
                <a:cs typeface="Calibri" panose="020F0502020204030204" pitchFamily="34" charset="0"/>
              </a:rPr>
              <a:t>This layer called “</a:t>
            </a:r>
            <a:r>
              <a:rPr lang="en-US" altLang="zh-TW" sz="2000" b="1" dirty="0">
                <a:latin typeface="Calibri" panose="020F0502020204030204" pitchFamily="34" charset="0"/>
                <a:cs typeface="Calibri" panose="020F0502020204030204" pitchFamily="34" charset="0"/>
              </a:rPr>
              <a:t>Forget Gate</a:t>
            </a:r>
            <a:r>
              <a:rPr lang="en-US" altLang="zh-TW" sz="2000" dirty="0">
                <a:latin typeface="Calibri" panose="020F0502020204030204" pitchFamily="34" charset="0"/>
                <a:cs typeface="Calibri" panose="020F0502020204030204" pitchFamily="34" charset="0"/>
              </a:rPr>
              <a:t>” made by sigmoid layer, </a:t>
            </a:r>
            <a:br>
              <a:rPr lang="en-US" altLang="zh-TW" sz="2000" dirty="0">
                <a:latin typeface="Calibri" panose="020F0502020204030204" pitchFamily="34" charset="0"/>
                <a:cs typeface="Calibri" panose="020F0502020204030204" pitchFamily="34" charset="0"/>
              </a:rPr>
            </a:br>
            <a:r>
              <a:rPr lang="en-US" altLang="zh-TW" sz="2000" dirty="0">
                <a:latin typeface="Calibri" panose="020F0502020204030204" pitchFamily="34" charset="0"/>
                <a:cs typeface="Calibri" panose="020F0502020204030204" pitchFamily="34" charset="0"/>
              </a:rPr>
              <a:t>which outputs numbers between zero and one.</a:t>
            </a:r>
          </a:p>
          <a:p>
            <a:pPr lvl="1">
              <a:buFont typeface="Wingdings" panose="05000000000000000000" pitchFamily="2" charset="2"/>
              <a:buChar char="Ø"/>
            </a:pPr>
            <a:r>
              <a:rPr lang="en-US" altLang="zh-TW" sz="2000" dirty="0">
                <a:latin typeface="Calibri" panose="020F0502020204030204" pitchFamily="34" charset="0"/>
                <a:cs typeface="Calibri" panose="020F0502020204030204" pitchFamily="34" charset="0"/>
              </a:rPr>
              <a:t>One represents “completely keep this”,</a:t>
            </a:r>
            <a:br>
              <a:rPr lang="en-US" altLang="zh-TW" sz="2000" dirty="0">
                <a:latin typeface="Calibri" panose="020F0502020204030204" pitchFamily="34" charset="0"/>
                <a:cs typeface="Calibri" panose="020F0502020204030204" pitchFamily="34" charset="0"/>
              </a:rPr>
            </a:br>
            <a:r>
              <a:rPr lang="en-US" altLang="zh-TW" sz="2000" dirty="0">
                <a:latin typeface="Calibri" panose="020F0502020204030204" pitchFamily="34" charset="0"/>
                <a:cs typeface="Calibri" panose="020F0502020204030204" pitchFamily="34" charset="0"/>
              </a:rPr>
              <a:t>while zero  represents “completely get rid of this.”</a:t>
            </a:r>
          </a:p>
          <a:p>
            <a:pPr marL="457200" indent="-457200">
              <a:buFont typeface="+mj-lt"/>
              <a:buAutoNum type="arabicPeriod"/>
            </a:pPr>
            <a:r>
              <a:rPr lang="en-US" altLang="zh-TW" sz="2400" i="1" dirty="0">
                <a:latin typeface="Calibri" panose="020F0502020204030204" pitchFamily="34" charset="0"/>
                <a:cs typeface="Calibri" panose="020F0502020204030204" pitchFamily="34" charset="0"/>
              </a:rPr>
              <a:t>2nd Step: </a:t>
            </a:r>
            <a:r>
              <a:rPr lang="en-US" altLang="zh-TW" sz="2400" b="1" dirty="0">
                <a:latin typeface="Calibri" panose="020F0502020204030204" pitchFamily="34" charset="0"/>
                <a:cs typeface="Calibri" panose="020F0502020204030204" pitchFamily="34" charset="0"/>
              </a:rPr>
              <a:t>Decide what new information to store.</a:t>
            </a:r>
          </a:p>
          <a:p>
            <a:pPr lvl="1">
              <a:buFont typeface="Wingdings" panose="05000000000000000000" pitchFamily="2" charset="2"/>
              <a:buChar char="Ø"/>
            </a:pPr>
            <a:r>
              <a:rPr lang="en-US" altLang="zh-TW" sz="2000" dirty="0">
                <a:latin typeface="Calibri" panose="020F0502020204030204" pitchFamily="34" charset="0"/>
                <a:cs typeface="Calibri" panose="020F0502020204030204" pitchFamily="34" charset="0"/>
              </a:rPr>
              <a:t>This layer called “</a:t>
            </a:r>
            <a:r>
              <a:rPr lang="en-US" altLang="zh-TW" sz="2000" b="1" dirty="0">
                <a:latin typeface="Calibri" panose="020F0502020204030204" pitchFamily="34" charset="0"/>
                <a:cs typeface="Calibri" panose="020F0502020204030204" pitchFamily="34" charset="0"/>
              </a:rPr>
              <a:t>Input Gate</a:t>
            </a:r>
            <a:r>
              <a:rPr lang="en-US" altLang="zh-TW" sz="2000" dirty="0">
                <a:latin typeface="Calibri" panose="020F0502020204030204" pitchFamily="34" charset="0"/>
                <a:cs typeface="Calibri" panose="020F0502020204030204" pitchFamily="34" charset="0"/>
              </a:rPr>
              <a:t>” made by sigmoid layer decides which values to update.</a:t>
            </a:r>
          </a:p>
          <a:p>
            <a:pPr marL="457200" indent="-457200">
              <a:buFont typeface="+mj-lt"/>
              <a:buAutoNum type="arabicPeriod"/>
            </a:pPr>
            <a:r>
              <a:rPr lang="en-US" altLang="zh-TW" sz="2400" i="1" dirty="0">
                <a:latin typeface="Calibri" panose="020F0502020204030204" pitchFamily="34" charset="0"/>
                <a:cs typeface="Calibri" panose="020F0502020204030204" pitchFamily="34" charset="0"/>
              </a:rPr>
              <a:t>3</a:t>
            </a:r>
            <a:r>
              <a:rPr lang="en-US" altLang="zh-TW" sz="2400" i="1" baseline="30000" dirty="0">
                <a:latin typeface="Calibri" panose="020F0502020204030204" pitchFamily="34" charset="0"/>
                <a:cs typeface="Calibri" panose="020F0502020204030204" pitchFamily="34" charset="0"/>
              </a:rPr>
              <a:t>rd</a:t>
            </a:r>
            <a:r>
              <a:rPr lang="en-US" altLang="zh-TW" sz="2400" i="1" dirty="0">
                <a:latin typeface="Calibri" panose="020F0502020204030204" pitchFamily="34" charset="0"/>
                <a:cs typeface="Calibri" panose="020F0502020204030204" pitchFamily="34" charset="0"/>
              </a:rPr>
              <a:t> Step: </a:t>
            </a:r>
            <a:r>
              <a:rPr lang="en-US" altLang="zh-TW" sz="2400" b="1" dirty="0">
                <a:latin typeface="Calibri" panose="020F0502020204030204" pitchFamily="34" charset="0"/>
                <a:cs typeface="Calibri" panose="020F0502020204030204" pitchFamily="34" charset="0"/>
              </a:rPr>
              <a:t>Update the old cell state into the new cell state.</a:t>
            </a:r>
          </a:p>
          <a:p>
            <a:pPr marL="457200" indent="-457200">
              <a:buFont typeface="+mj-lt"/>
              <a:buAutoNum type="arabicPeriod"/>
            </a:pPr>
            <a:r>
              <a:rPr lang="en-US" altLang="zh-TW" sz="2400" i="1" dirty="0">
                <a:latin typeface="Calibri" panose="020F0502020204030204" pitchFamily="34" charset="0"/>
                <a:cs typeface="Calibri" panose="020F0502020204030204" pitchFamily="34" charset="0"/>
              </a:rPr>
              <a:t>4</a:t>
            </a:r>
            <a:r>
              <a:rPr lang="en-US" altLang="zh-TW" sz="2400" i="1" baseline="30000" dirty="0">
                <a:latin typeface="Calibri" panose="020F0502020204030204" pitchFamily="34" charset="0"/>
                <a:cs typeface="Calibri" panose="020F0502020204030204" pitchFamily="34" charset="0"/>
              </a:rPr>
              <a:t>th</a:t>
            </a:r>
            <a:r>
              <a:rPr lang="en-US" altLang="zh-TW" sz="2400" i="1" dirty="0">
                <a:latin typeface="Calibri" panose="020F0502020204030204" pitchFamily="34" charset="0"/>
                <a:cs typeface="Calibri" panose="020F0502020204030204" pitchFamily="34" charset="0"/>
              </a:rPr>
              <a:t> Step: </a:t>
            </a:r>
            <a:r>
              <a:rPr lang="en-US" altLang="zh-TW" sz="2400" b="1" dirty="0">
                <a:latin typeface="Calibri" panose="020F0502020204030204" pitchFamily="34" charset="0"/>
                <a:cs typeface="Calibri" panose="020F0502020204030204" pitchFamily="34" charset="0"/>
              </a:rPr>
              <a:t>Decide what to output.</a:t>
            </a:r>
          </a:p>
        </p:txBody>
      </p:sp>
      <p:pic>
        <p:nvPicPr>
          <p:cNvPr id="5" name="圖片 4">
            <a:extLst>
              <a:ext uri="{FF2B5EF4-FFF2-40B4-BE49-F238E27FC236}">
                <a16:creationId xmlns:a16="http://schemas.microsoft.com/office/drawing/2014/main" id="{934EBD4D-3AE7-E64C-9D16-C2502D37310F}"/>
              </a:ext>
            </a:extLst>
          </p:cNvPr>
          <p:cNvPicPr>
            <a:picLocks noChangeAspect="1"/>
          </p:cNvPicPr>
          <p:nvPr/>
        </p:nvPicPr>
        <p:blipFill>
          <a:blip r:embed="rId3"/>
          <a:stretch>
            <a:fillRect/>
          </a:stretch>
        </p:blipFill>
        <p:spPr>
          <a:xfrm>
            <a:off x="4501896" y="91439"/>
            <a:ext cx="3483864" cy="2515621"/>
          </a:xfrm>
          <a:prstGeom prst="rect">
            <a:avLst/>
          </a:prstGeom>
          <a:noFill/>
          <a:ln w="3175">
            <a:solidFill>
              <a:schemeClr val="tx1"/>
            </a:solidFill>
          </a:ln>
        </p:spPr>
      </p:pic>
      <p:pic>
        <p:nvPicPr>
          <p:cNvPr id="7" name="圖片 6">
            <a:extLst>
              <a:ext uri="{FF2B5EF4-FFF2-40B4-BE49-F238E27FC236}">
                <a16:creationId xmlns:a16="http://schemas.microsoft.com/office/drawing/2014/main" id="{EE0E73C5-253F-CAEA-4328-109B5A8E6855}"/>
              </a:ext>
            </a:extLst>
          </p:cNvPr>
          <p:cNvPicPr>
            <a:picLocks noChangeAspect="1"/>
          </p:cNvPicPr>
          <p:nvPr/>
        </p:nvPicPr>
        <p:blipFill>
          <a:blip r:embed="rId4"/>
          <a:stretch>
            <a:fillRect/>
          </a:stretch>
        </p:blipFill>
        <p:spPr>
          <a:xfrm>
            <a:off x="4501895" y="83310"/>
            <a:ext cx="3768671" cy="2523750"/>
          </a:xfrm>
          <a:prstGeom prst="rect">
            <a:avLst/>
          </a:prstGeom>
          <a:noFill/>
          <a:ln w="3175">
            <a:solidFill>
              <a:schemeClr val="tx1"/>
            </a:solidFill>
          </a:ln>
        </p:spPr>
      </p:pic>
      <p:pic>
        <p:nvPicPr>
          <p:cNvPr id="9" name="圖片 8">
            <a:extLst>
              <a:ext uri="{FF2B5EF4-FFF2-40B4-BE49-F238E27FC236}">
                <a16:creationId xmlns:a16="http://schemas.microsoft.com/office/drawing/2014/main" id="{14BE563B-DA7F-9B39-AFEF-86496BAAD1DF}"/>
              </a:ext>
            </a:extLst>
          </p:cNvPr>
          <p:cNvPicPr>
            <a:picLocks noChangeAspect="1"/>
          </p:cNvPicPr>
          <p:nvPr/>
        </p:nvPicPr>
        <p:blipFill>
          <a:blip r:embed="rId5"/>
          <a:stretch>
            <a:fillRect/>
          </a:stretch>
        </p:blipFill>
        <p:spPr>
          <a:xfrm>
            <a:off x="4501894" y="91439"/>
            <a:ext cx="3756532" cy="2580786"/>
          </a:xfrm>
          <a:prstGeom prst="rect">
            <a:avLst/>
          </a:prstGeom>
          <a:noFill/>
          <a:ln w="3175">
            <a:solidFill>
              <a:schemeClr val="tx1"/>
            </a:solidFill>
          </a:ln>
        </p:spPr>
      </p:pic>
      <p:pic>
        <p:nvPicPr>
          <p:cNvPr id="11" name="圖片 10">
            <a:extLst>
              <a:ext uri="{FF2B5EF4-FFF2-40B4-BE49-F238E27FC236}">
                <a16:creationId xmlns:a16="http://schemas.microsoft.com/office/drawing/2014/main" id="{5921520F-546D-16D8-1432-DDEC1084C395}"/>
              </a:ext>
            </a:extLst>
          </p:cNvPr>
          <p:cNvPicPr>
            <a:picLocks noChangeAspect="1"/>
          </p:cNvPicPr>
          <p:nvPr/>
        </p:nvPicPr>
        <p:blipFill rotWithShape="1">
          <a:blip r:embed="rId6"/>
          <a:srcRect t="7127" r="4867"/>
          <a:stretch/>
        </p:blipFill>
        <p:spPr>
          <a:xfrm>
            <a:off x="4501894" y="83310"/>
            <a:ext cx="3936363" cy="2610880"/>
          </a:xfrm>
          <a:prstGeom prst="rect">
            <a:avLst/>
          </a:prstGeom>
          <a:noFill/>
          <a:ln w="3175">
            <a:solidFill>
              <a:schemeClr val="tx1"/>
            </a:solidFill>
          </a:ln>
        </p:spPr>
      </p:pic>
      <p:sp>
        <p:nvSpPr>
          <p:cNvPr id="12" name="投影片編號版面配置區 11">
            <a:extLst>
              <a:ext uri="{FF2B5EF4-FFF2-40B4-BE49-F238E27FC236}">
                <a16:creationId xmlns:a16="http://schemas.microsoft.com/office/drawing/2014/main" id="{36886434-9CE8-10A1-21A1-1F498D7480B9}"/>
              </a:ext>
            </a:extLst>
          </p:cNvPr>
          <p:cNvSpPr>
            <a:spLocks noGrp="1"/>
          </p:cNvSpPr>
          <p:nvPr>
            <p:ph type="sldNum" sz="quarter" idx="12"/>
          </p:nvPr>
        </p:nvSpPr>
        <p:spPr/>
        <p:txBody>
          <a:bodyPr/>
          <a:lstStyle/>
          <a:p>
            <a:fld id="{11941E4F-9D75-46F6-80F1-FBA169357D88}" type="slidenum">
              <a:rPr lang="zh-TW" altLang="en-US" smtClean="0"/>
              <a:t>18</a:t>
            </a:fld>
            <a:endParaRPr lang="zh-TW" altLang="en-US"/>
          </a:p>
        </p:txBody>
      </p:sp>
    </p:spTree>
    <p:extLst>
      <p:ext uri="{BB962C8B-B14F-4D97-AF65-F5344CB8AC3E}">
        <p14:creationId xmlns:p14="http://schemas.microsoft.com/office/powerpoint/2010/main" val="32237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838200" y="167967"/>
            <a:ext cx="10515600" cy="1325563"/>
          </a:xfrm>
        </p:spPr>
        <p:txBody>
          <a:bodyPr/>
          <a:lstStyle/>
          <a:p>
            <a:r>
              <a:rPr lang="en-US" altLang="zh-TW" sz="440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838199" y="1420200"/>
            <a:ext cx="10908323" cy="5437799"/>
          </a:xfrm>
        </p:spPr>
        <p:txBody>
          <a:bodyPr>
            <a:normAutofit lnSpcReduction="10000"/>
          </a:bodyPr>
          <a:lstStyle/>
          <a:p>
            <a:r>
              <a:rPr lang="en-US" altLang="zh-TW" dirty="0">
                <a:latin typeface="Calibri" panose="020F0502020204030204" pitchFamily="34" charset="0"/>
                <a:cs typeface="Calibri" panose="020F0502020204030204" pitchFamily="34" charset="0"/>
              </a:rPr>
              <a:t>Limitation of RNN</a:t>
            </a:r>
          </a:p>
          <a:p>
            <a:pPr marL="914400" lvl="1" indent="-457200">
              <a:buFont typeface="+mj-lt"/>
              <a:buAutoNum type="arabicPeriod"/>
            </a:pPr>
            <a:r>
              <a:rPr lang="en-US" altLang="zh-TW" dirty="0">
                <a:latin typeface="Calibri" panose="020F0502020204030204" pitchFamily="34" charset="0"/>
                <a:cs typeface="Calibri" panose="020F0502020204030204" pitchFamily="34" charset="0"/>
              </a:rPr>
              <a:t>Performs not well at long-term memory.</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a:t>
            </a:r>
            <a:r>
              <a:rPr lang="en-US" altLang="zh-TW" i="1" dirty="0">
                <a:latin typeface="Calibri" panose="020F0502020204030204" pitchFamily="34" charset="0"/>
                <a:cs typeface="Calibri" panose="020F0502020204030204" pitchFamily="34" charset="0"/>
              </a:rPr>
              <a:t>The later the input, the greater the impact, </a:t>
            </a:r>
            <a:br>
              <a:rPr lang="en-US" altLang="zh-TW" i="1" dirty="0">
                <a:latin typeface="Calibri" panose="020F0502020204030204" pitchFamily="34" charset="0"/>
                <a:cs typeface="Calibri" panose="020F0502020204030204" pitchFamily="34" charset="0"/>
              </a:rPr>
            </a:br>
            <a:r>
              <a:rPr lang="en-US" altLang="zh-TW" i="1" dirty="0">
                <a:latin typeface="Calibri" panose="020F0502020204030204" pitchFamily="34" charset="0"/>
                <a:cs typeface="Calibri" panose="020F0502020204030204" pitchFamily="34" charset="0"/>
              </a:rPr>
              <a:t>and the earlier the input, the smaller the impact.)</a:t>
            </a:r>
          </a:p>
          <a:p>
            <a:r>
              <a:rPr lang="en-US" altLang="zh-TW" dirty="0">
                <a:latin typeface="Calibri" panose="020F0502020204030204" pitchFamily="34" charset="0"/>
                <a:cs typeface="Calibri" panose="020F0502020204030204" pitchFamily="34" charset="0"/>
              </a:rPr>
              <a:t>Moreover</a:t>
            </a:r>
          </a:p>
          <a:p>
            <a:pPr marL="914400" lvl="1" indent="-457200">
              <a:buFont typeface="+mj-lt"/>
              <a:buAutoNum type="arabicPeriod"/>
            </a:pPr>
            <a:r>
              <a:rPr lang="en-US" altLang="zh-TW" dirty="0">
                <a:latin typeface="Calibri" panose="020F0502020204030204" pitchFamily="34" charset="0"/>
                <a:cs typeface="Calibri" panose="020F0502020204030204" pitchFamily="34" charset="0"/>
              </a:rPr>
              <a:t>Easy to learn, however, </a:t>
            </a:r>
            <a:r>
              <a:rPr lang="en-US" altLang="zh-TW" u="sng" dirty="0">
                <a:latin typeface="Calibri" panose="020F0502020204030204" pitchFamily="34" charset="0"/>
                <a:cs typeface="Calibri" panose="020F0502020204030204" pitchFamily="34" charset="0"/>
              </a:rPr>
              <a:t>Hard to train</a:t>
            </a:r>
            <a:r>
              <a:rPr lang="en-US" altLang="zh-TW" dirty="0">
                <a:latin typeface="Calibri" panose="020F0502020204030204" pitchFamily="34" charset="0"/>
                <a:cs typeface="Calibri" panose="020F0502020204030204" pitchFamily="34" charset="0"/>
              </a:rPr>
              <a:t>.</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(Hidden states tend to exponentially explode or vanish.)</a:t>
            </a:r>
          </a:p>
          <a:p>
            <a:pPr marL="914400" lvl="1" indent="-457200">
              <a:buFont typeface="+mj-lt"/>
              <a:buAutoNum type="arabicPeriod"/>
            </a:pPr>
            <a:r>
              <a:rPr lang="en-US" altLang="zh-TW" dirty="0">
                <a:latin typeface="Calibri" panose="020F0502020204030204" pitchFamily="34" charset="0"/>
                <a:cs typeface="Calibri" panose="020F0502020204030204" pitchFamily="34" charset="0"/>
              </a:rPr>
              <a:t>Vanishing / Exploding Gradient Problems</a:t>
            </a:r>
          </a:p>
          <a:p>
            <a:pPr lvl="2">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If we unroll RNN in the time domain, the weight matrix, the </a:t>
            </a:r>
            <a:r>
              <a:rPr lang="en-US" altLang="zh-TW" b="1" dirty="0">
                <a:latin typeface="Calibri" panose="020F0502020204030204" pitchFamily="34" charset="0"/>
                <a:cs typeface="Calibri" panose="020F0502020204030204" pitchFamily="34" charset="0"/>
              </a:rPr>
              <a:t>back propagation</a:t>
            </a:r>
            <a:r>
              <a:rPr lang="zh-TW" altLang="en-US" b="1" dirty="0">
                <a:latin typeface="Calibri" panose="020F0502020204030204" pitchFamily="34" charset="0"/>
                <a:cs typeface="Calibri" panose="020F0502020204030204" pitchFamily="34" charset="0"/>
              </a:rPr>
              <a:t> </a:t>
            </a:r>
            <a:r>
              <a:rPr lang="en-US" altLang="zh-TW" b="1" dirty="0">
                <a:latin typeface="Calibri" panose="020F0502020204030204" pitchFamily="34" charset="0"/>
                <a:cs typeface="Calibri" panose="020F0502020204030204" pitchFamily="34" charset="0"/>
              </a:rPr>
              <a:t>through time (BPTT)</a:t>
            </a:r>
            <a:r>
              <a:rPr lang="en-US" altLang="zh-TW" dirty="0">
                <a:latin typeface="Calibri" panose="020F0502020204030204" pitchFamily="34" charset="0"/>
                <a:cs typeface="Calibri" panose="020F0502020204030204" pitchFamily="34" charset="0"/>
              </a:rPr>
              <a:t>, still needs to go back to multiple layers, like deep neural network.</a:t>
            </a:r>
          </a:p>
          <a:p>
            <a:pPr lvl="2">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Through multiple </a:t>
            </a:r>
            <a:r>
              <a:rPr lang="en-US" altLang="zh-TW" b="1" dirty="0">
                <a:latin typeface="Calibri" panose="020F0502020204030204" pitchFamily="34" charset="0"/>
                <a:cs typeface="Calibri" panose="020F0502020204030204" pitchFamily="34" charset="0"/>
              </a:rPr>
              <a:t>partial differentiation </a:t>
            </a:r>
            <a:r>
              <a:rPr lang="en-US" altLang="zh-TW" dirty="0">
                <a:latin typeface="Calibri" panose="020F0502020204030204" pitchFamily="34" charset="0"/>
                <a:cs typeface="Calibri" panose="020F0502020204030204" pitchFamily="34" charset="0"/>
              </a:rPr>
              <a:t>(</a:t>
            </a:r>
            <a:r>
              <a:rPr lang="zh-TW" altLang="en-US" dirty="0">
                <a:latin typeface="Calibri" panose="020F0502020204030204" pitchFamily="34" charset="0"/>
                <a:cs typeface="Calibri" panose="020F0502020204030204" pitchFamily="34" charset="0"/>
              </a:rPr>
              <a:t>偏微分</a:t>
            </a:r>
            <a:r>
              <a:rPr lang="en-US" altLang="zh-TW" dirty="0">
                <a:latin typeface="Calibri" panose="020F0502020204030204" pitchFamily="34" charset="0"/>
                <a:cs typeface="Calibri" panose="020F0502020204030204" pitchFamily="34" charset="0"/>
              </a:rPr>
              <a:t>) will cause the gradient to disappear, which makes it difficult for us to find the relationship between</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vocabularies in long sequences.</a:t>
            </a:r>
          </a:p>
          <a:p>
            <a:pPr marL="0" indent="0">
              <a:buNone/>
            </a:pPr>
            <a:r>
              <a:rPr lang="en-US" altLang="zh-TW" i="1" dirty="0">
                <a:latin typeface="Calibri" panose="020F0502020204030204" pitchFamily="34" charset="0"/>
                <a:cs typeface="Calibri" panose="020F0502020204030204" pitchFamily="34" charset="0"/>
              </a:rPr>
              <a:t>*What is Vanishing Gradient Problem?</a:t>
            </a:r>
            <a:br>
              <a:rPr lang="en-US" altLang="zh-TW" i="1" dirty="0">
                <a:latin typeface="Calibri" panose="020F0502020204030204" pitchFamily="34" charset="0"/>
                <a:cs typeface="Calibri" panose="020F0502020204030204" pitchFamily="34" charset="0"/>
              </a:rPr>
            </a:br>
            <a:r>
              <a:rPr lang="zh-TW" altLang="en-US" i="1" dirty="0">
                <a:latin typeface="Calibri" panose="020F0502020204030204" pitchFamily="34" charset="0"/>
                <a:cs typeface="Calibri" panose="020F0502020204030204" pitchFamily="34" charset="0"/>
              </a:rPr>
              <a:t>  </a:t>
            </a:r>
            <a:r>
              <a:rPr lang="en-US" altLang="zh-TW" sz="2000" i="1" dirty="0">
                <a:latin typeface="Calibri" panose="020F0502020204030204" pitchFamily="34" charset="0"/>
                <a:cs typeface="Calibri" panose="020F0502020204030204" pitchFamily="34" charset="0"/>
              </a:rPr>
              <a:t>When we try to update parameters, the gradient will decrease with the number of layers passed, making the parameters of the model updated very slowly, even difficult to continue training.</a:t>
            </a:r>
            <a:r>
              <a:rPr lang="zh-TW" altLang="en-US" sz="2000" i="1" dirty="0">
                <a:latin typeface="Calibri" panose="020F0502020204030204" pitchFamily="34" charset="0"/>
                <a:cs typeface="Calibri" panose="020F0502020204030204" pitchFamily="34" charset="0"/>
              </a:rPr>
              <a:t> </a:t>
            </a:r>
            <a:endParaRPr lang="en-US" altLang="zh-TW" sz="2000" i="1" dirty="0">
              <a:latin typeface="Calibri" panose="020F0502020204030204" pitchFamily="34" charset="0"/>
              <a:cs typeface="Calibri" panose="020F0502020204030204" pitchFamily="34" charset="0"/>
            </a:endParaRPr>
          </a:p>
        </p:txBody>
      </p:sp>
      <p:pic>
        <p:nvPicPr>
          <p:cNvPr id="11266" name="Picture 2">
            <a:extLst>
              <a:ext uri="{FF2B5EF4-FFF2-40B4-BE49-F238E27FC236}">
                <a16:creationId xmlns:a16="http://schemas.microsoft.com/office/drawing/2014/main" id="{34A0F4F0-2A37-455D-F207-D3B6171B43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709"/>
          <a:stretch/>
        </p:blipFill>
        <p:spPr bwMode="auto">
          <a:xfrm>
            <a:off x="8852486" y="2227586"/>
            <a:ext cx="3193683" cy="191151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A7212115-1E51-E846-0DC4-C927DEA167C8}"/>
              </a:ext>
            </a:extLst>
          </p:cNvPr>
          <p:cNvSpPr>
            <a:spLocks noGrp="1"/>
          </p:cNvSpPr>
          <p:nvPr>
            <p:ph type="sldNum" sz="quarter" idx="12"/>
          </p:nvPr>
        </p:nvSpPr>
        <p:spPr/>
        <p:txBody>
          <a:bodyPr/>
          <a:lstStyle/>
          <a:p>
            <a:fld id="{11941E4F-9D75-46F6-80F1-FBA169357D88}" type="slidenum">
              <a:rPr lang="zh-TW" altLang="en-US" smtClean="0"/>
              <a:t>19</a:t>
            </a:fld>
            <a:endParaRPr lang="zh-TW" altLang="en-US"/>
          </a:p>
        </p:txBody>
      </p:sp>
    </p:spTree>
    <p:extLst>
      <p:ext uri="{BB962C8B-B14F-4D97-AF65-F5344CB8AC3E}">
        <p14:creationId xmlns:p14="http://schemas.microsoft.com/office/powerpoint/2010/main" val="16303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7399F8-EAAE-3440-AEB3-FD22B11FC934}"/>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7F71DA43-F6C9-492A-402F-05157A4F8B91}"/>
              </a:ext>
            </a:extLst>
          </p:cNvPr>
          <p:cNvSpPr>
            <a:spLocks noGrp="1"/>
          </p:cNvSpPr>
          <p:nvPr>
            <p:ph idx="1"/>
          </p:nvPr>
        </p:nvSpPr>
        <p:spPr/>
        <p:txBody>
          <a:bodyPr/>
          <a:lstStyle/>
          <a:p>
            <a:pPr marL="514350" indent="-514350">
              <a:buFont typeface="+mj-lt"/>
              <a:buAutoNum type="arabicPeriod"/>
            </a:pPr>
            <a:r>
              <a:rPr lang="en-US" altLang="zh-TW" dirty="0">
                <a:latin typeface="Calibri" panose="020F0502020204030204" pitchFamily="34" charset="0"/>
                <a:cs typeface="Calibri" panose="020F0502020204030204" pitchFamily="34" charset="0"/>
              </a:rPr>
              <a:t>RNN (Recurrent Neural Networks)</a:t>
            </a:r>
          </a:p>
          <a:p>
            <a:pPr marL="971550" lvl="1" indent="-514350">
              <a:buFont typeface="Wingdings" panose="05000000000000000000" pitchFamily="2" charset="2"/>
              <a:buAutoNum type="circleNumWdWhitePlain"/>
            </a:pPr>
            <a:r>
              <a:rPr lang="en-US" altLang="zh-TW" dirty="0">
                <a:latin typeface="Calibri" panose="020F0502020204030204" pitchFamily="34" charset="0"/>
                <a:cs typeface="Calibri" panose="020F0502020204030204" pitchFamily="34" charset="0"/>
              </a:rPr>
              <a:t>Why do</a:t>
            </a:r>
            <a:r>
              <a:rPr lang="zh-TW" altLang="en-US"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we need RNN?</a:t>
            </a:r>
          </a:p>
          <a:p>
            <a:pPr marL="971550" lvl="1" indent="-514350">
              <a:buFont typeface="Wingdings" panose="05000000000000000000" pitchFamily="2" charset="2"/>
              <a:buAutoNum type="circleNumWdWhitePlain"/>
            </a:pPr>
            <a:r>
              <a:rPr lang="en-US" altLang="zh-TW" dirty="0">
                <a:latin typeface="Calibri" panose="020F0502020204030204" pitchFamily="34" charset="0"/>
                <a:cs typeface="Calibri" panose="020F0502020204030204" pitchFamily="34" charset="0"/>
              </a:rPr>
              <a:t>What the function of RNN?</a:t>
            </a:r>
          </a:p>
          <a:p>
            <a:pPr marL="971550" lvl="1" indent="-514350">
              <a:buFont typeface="Wingdings" panose="05000000000000000000" pitchFamily="2" charset="2"/>
              <a:buAutoNum type="circleNumWdWhitePlain"/>
            </a:pPr>
            <a:r>
              <a:rPr lang="en-US" altLang="zh-TW" dirty="0">
                <a:latin typeface="Calibri" panose="020F0502020204030204" pitchFamily="34" charset="0"/>
                <a:cs typeface="Calibri" panose="020F0502020204030204" pitchFamily="34" charset="0"/>
              </a:rPr>
              <a:t>The limitation of RNN?</a:t>
            </a:r>
          </a:p>
          <a:p>
            <a:pPr marL="514350" indent="-514350">
              <a:buFont typeface="Wingdings" panose="05000000000000000000" pitchFamily="2" charset="2"/>
              <a:buAutoNum type="arabicPeriod"/>
            </a:pPr>
            <a:r>
              <a:rPr lang="en-US" altLang="zh-TW" dirty="0">
                <a:latin typeface="Calibri" panose="020F0502020204030204" pitchFamily="34" charset="0"/>
                <a:cs typeface="Calibri" panose="020F0502020204030204" pitchFamily="34" charset="0"/>
              </a:rPr>
              <a:t>LSTM (Long Short-Term Memory )</a:t>
            </a:r>
          </a:p>
          <a:p>
            <a:pPr marL="971550" lvl="1" indent="-514350">
              <a:buFont typeface="Wingdings" panose="05000000000000000000" pitchFamily="2" charset="2"/>
              <a:buAutoNum type="circleNumWdWhitePlain"/>
            </a:pPr>
            <a:r>
              <a:rPr lang="en-US" altLang="zh-TW" dirty="0">
                <a:latin typeface="Calibri" panose="020F0502020204030204" pitchFamily="34" charset="0"/>
                <a:cs typeface="Calibri" panose="020F0502020204030204" pitchFamily="34" charset="0"/>
              </a:rPr>
              <a:t>Why do we need LSTM?</a:t>
            </a:r>
          </a:p>
          <a:p>
            <a:pPr marL="971550" lvl="1" indent="-514350">
              <a:buFont typeface="Wingdings" panose="05000000000000000000" pitchFamily="2" charset="2"/>
              <a:buAutoNum type="circleNumWdWhitePlain"/>
            </a:pPr>
            <a:r>
              <a:rPr lang="en-US" altLang="zh-TW" dirty="0">
                <a:latin typeface="Calibri" panose="020F0502020204030204" pitchFamily="34" charset="0"/>
                <a:cs typeface="Calibri" panose="020F0502020204030204" pitchFamily="34" charset="0"/>
              </a:rPr>
              <a:t>What the function of LSTM?</a:t>
            </a:r>
          </a:p>
          <a:p>
            <a:pPr marL="971550" lvl="1" indent="-514350">
              <a:buFont typeface="Wingdings" panose="05000000000000000000" pitchFamily="2" charset="2"/>
              <a:buAutoNum type="circleNumWdWhitePlain"/>
            </a:pPr>
            <a:r>
              <a:rPr lang="en-US" altLang="zh-TW" dirty="0">
                <a:latin typeface="Calibri" panose="020F0502020204030204" pitchFamily="34" charset="0"/>
                <a:cs typeface="Calibri" panose="020F0502020204030204" pitchFamily="34" charset="0"/>
              </a:rPr>
              <a:t>The limitation of LSTM?</a:t>
            </a:r>
          </a:p>
          <a:p>
            <a:pPr marL="514350" indent="-514350">
              <a:buFont typeface="Wingdings" panose="05000000000000000000" pitchFamily="2" charset="2"/>
              <a:buAutoNum type="arabicPeriod"/>
            </a:pPr>
            <a:endParaRPr lang="zh-TW" altLang="en-US"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0D6ECBEB-16A8-542A-2DAD-5496ACE1932B}"/>
              </a:ext>
            </a:extLst>
          </p:cNvPr>
          <p:cNvSpPr>
            <a:spLocks noGrp="1"/>
          </p:cNvSpPr>
          <p:nvPr>
            <p:ph type="sldNum" sz="quarter" idx="12"/>
          </p:nvPr>
        </p:nvSpPr>
        <p:spPr/>
        <p:txBody>
          <a:bodyPr/>
          <a:lstStyle/>
          <a:p>
            <a:fld id="{11941E4F-9D75-46F6-80F1-FBA169357D88}" type="slidenum">
              <a:rPr lang="zh-TW" altLang="en-US" smtClean="0"/>
              <a:t>2</a:t>
            </a:fld>
            <a:endParaRPr lang="zh-TW" altLang="en-US"/>
          </a:p>
        </p:txBody>
      </p:sp>
    </p:spTree>
    <p:extLst>
      <p:ext uri="{BB962C8B-B14F-4D97-AF65-F5344CB8AC3E}">
        <p14:creationId xmlns:p14="http://schemas.microsoft.com/office/powerpoint/2010/main" val="250129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D60620-F39B-6EE9-9C7D-C3B78E2B1B4A}"/>
              </a:ext>
            </a:extLst>
          </p:cNvPr>
          <p:cNvSpPr>
            <a:spLocks noGrp="1"/>
          </p:cNvSpPr>
          <p:nvPr>
            <p:ph type="title"/>
          </p:nvPr>
        </p:nvSpPr>
        <p:spPr/>
        <p:txBody>
          <a:bodyPr/>
          <a:lstStyle/>
          <a:p>
            <a:r>
              <a:rPr lang="en-US" altLang="zh-TW" dirty="0"/>
              <a:t>Note</a:t>
            </a:r>
            <a:endParaRPr lang="zh-TW" altLang="en-US" dirty="0"/>
          </a:p>
        </p:txBody>
      </p:sp>
      <p:pic>
        <p:nvPicPr>
          <p:cNvPr id="5" name="內容版面配置區 4">
            <a:extLst>
              <a:ext uri="{FF2B5EF4-FFF2-40B4-BE49-F238E27FC236}">
                <a16:creationId xmlns:a16="http://schemas.microsoft.com/office/drawing/2014/main" id="{1C9AE677-DA7B-3C69-7A9B-D0B76DEED518}"/>
              </a:ext>
            </a:extLst>
          </p:cNvPr>
          <p:cNvPicPr>
            <a:picLocks noGrp="1" noChangeAspect="1"/>
          </p:cNvPicPr>
          <p:nvPr>
            <p:ph idx="1"/>
          </p:nvPr>
        </p:nvPicPr>
        <p:blipFill>
          <a:blip r:embed="rId2"/>
          <a:stretch>
            <a:fillRect/>
          </a:stretch>
        </p:blipFill>
        <p:spPr>
          <a:xfrm>
            <a:off x="2244990" y="1825625"/>
            <a:ext cx="7702020" cy="4351338"/>
          </a:xfrm>
        </p:spPr>
      </p:pic>
      <p:sp>
        <p:nvSpPr>
          <p:cNvPr id="3" name="投影片編號版面配置區 2">
            <a:extLst>
              <a:ext uri="{FF2B5EF4-FFF2-40B4-BE49-F238E27FC236}">
                <a16:creationId xmlns:a16="http://schemas.microsoft.com/office/drawing/2014/main" id="{20659B0E-691B-74D4-4052-4C9EB21B796A}"/>
              </a:ext>
            </a:extLst>
          </p:cNvPr>
          <p:cNvSpPr>
            <a:spLocks noGrp="1"/>
          </p:cNvSpPr>
          <p:nvPr>
            <p:ph type="sldNum" sz="quarter" idx="12"/>
          </p:nvPr>
        </p:nvSpPr>
        <p:spPr/>
        <p:txBody>
          <a:bodyPr/>
          <a:lstStyle/>
          <a:p>
            <a:fld id="{11941E4F-9D75-46F6-80F1-FBA169357D88}" type="slidenum">
              <a:rPr lang="zh-TW" altLang="en-US" smtClean="0"/>
              <a:t>20</a:t>
            </a:fld>
            <a:endParaRPr lang="zh-TW" altLang="en-US"/>
          </a:p>
        </p:txBody>
      </p:sp>
    </p:spTree>
    <p:extLst>
      <p:ext uri="{BB962C8B-B14F-4D97-AF65-F5344CB8AC3E}">
        <p14:creationId xmlns:p14="http://schemas.microsoft.com/office/powerpoint/2010/main" val="67395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5" name="Rectangle 9222">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DD3BA6A8-CC5A-2B79-A344-2DB263E63E79}"/>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altLang="zh-TW" sz="7200" kern="1200" dirty="0">
                <a:solidFill>
                  <a:schemeClr val="bg1"/>
                </a:solidFill>
                <a:latin typeface="+mj-lt"/>
                <a:ea typeface="+mj-ea"/>
                <a:cs typeface="+mj-cs"/>
              </a:rPr>
              <a:t>Reference</a:t>
            </a:r>
          </a:p>
        </p:txBody>
      </p:sp>
      <p:sp>
        <p:nvSpPr>
          <p:cNvPr id="5" name="文字版面配置區 4">
            <a:extLst>
              <a:ext uri="{FF2B5EF4-FFF2-40B4-BE49-F238E27FC236}">
                <a16:creationId xmlns:a16="http://schemas.microsoft.com/office/drawing/2014/main" id="{888AA83F-FD88-F76A-DE26-FCDBBA4CC8D5}"/>
              </a:ext>
            </a:extLst>
          </p:cNvPr>
          <p:cNvSpPr>
            <a:spLocks noGrp="1"/>
          </p:cNvSpPr>
          <p:nvPr>
            <p:ph type="body" idx="1"/>
          </p:nvPr>
        </p:nvSpPr>
        <p:spPr>
          <a:xfrm>
            <a:off x="835024" y="4414180"/>
            <a:ext cx="4830283" cy="1594507"/>
          </a:xfrm>
        </p:spPr>
        <p:txBody>
          <a:bodyPr vert="horz" lIns="91440" tIns="45720" rIns="91440" bIns="45720" rtlCol="0">
            <a:normAutofit/>
          </a:bodyPr>
          <a:lstStyle/>
          <a:p>
            <a:pPr marL="457200" indent="-457200">
              <a:buFont typeface="Wingdings" panose="05000000000000000000" pitchFamily="2" charset="2"/>
              <a:buAutoNum type="circleNumWdWhitePlain"/>
            </a:pPr>
            <a:r>
              <a:rPr lang="en-US" altLang="zh-TW" kern="1200" dirty="0">
                <a:solidFill>
                  <a:schemeClr val="bg1"/>
                </a:solidFill>
                <a:latin typeface="+mn-lt"/>
                <a:ea typeface="+mn-ea"/>
                <a:cs typeface="+mn-cs"/>
              </a:rPr>
              <a:t>RNN</a:t>
            </a:r>
          </a:p>
          <a:p>
            <a:pPr marL="457200" indent="-457200">
              <a:buFont typeface="Wingdings" panose="05000000000000000000" pitchFamily="2" charset="2"/>
              <a:buAutoNum type="circleNumWdWhitePlain"/>
            </a:pPr>
            <a:r>
              <a:rPr lang="en-US" altLang="zh-TW" kern="1200" dirty="0">
                <a:solidFill>
                  <a:schemeClr val="bg1"/>
                </a:solidFill>
                <a:latin typeface="+mn-lt"/>
                <a:ea typeface="+mn-ea"/>
                <a:cs typeface="+mn-cs"/>
              </a:rPr>
              <a:t>LSTM</a:t>
            </a:r>
          </a:p>
          <a:p>
            <a:pPr marL="457200" indent="-457200">
              <a:buFont typeface="Wingdings" panose="05000000000000000000" pitchFamily="2" charset="2"/>
              <a:buAutoNum type="circleNumWdWhitePlain"/>
            </a:pPr>
            <a:r>
              <a:rPr lang="en-US" altLang="zh-TW" kern="1200" dirty="0">
                <a:solidFill>
                  <a:schemeClr val="bg1"/>
                </a:solidFill>
                <a:latin typeface="+mn-lt"/>
                <a:ea typeface="+mn-ea"/>
                <a:cs typeface="+mn-cs"/>
              </a:rPr>
              <a:t>GRU</a:t>
            </a:r>
          </a:p>
        </p:txBody>
      </p:sp>
      <p:grpSp>
        <p:nvGrpSpPr>
          <p:cNvPr id="9236" name="Group 9224">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9226" name="Group 9225">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9230" name="Freeform: Shape 9229">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37" name="Freeform: Shape 9230">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238" name="Group 9226">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9228" name="Freeform: Shape 9227">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39" name="Freeform: Shape 9228">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218" name="Picture 2" descr="5 people who should never be shown as reference during job interviews |  TJinsite">
            <a:extLst>
              <a:ext uri="{FF2B5EF4-FFF2-40B4-BE49-F238E27FC236}">
                <a16:creationId xmlns:a16="http://schemas.microsoft.com/office/drawing/2014/main" id="{1F831F36-0A1F-370D-5BFA-E0CEA4AA6D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3730" y="1350833"/>
            <a:ext cx="4105516" cy="3063347"/>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a:extLst>
              <a:ext uri="{FF2B5EF4-FFF2-40B4-BE49-F238E27FC236}">
                <a16:creationId xmlns:a16="http://schemas.microsoft.com/office/drawing/2014/main" id="{B6E3292C-2F31-A55E-E36F-CF53AC3B6013}"/>
              </a:ext>
            </a:extLst>
          </p:cNvPr>
          <p:cNvSpPr>
            <a:spLocks noGrp="1"/>
          </p:cNvSpPr>
          <p:nvPr>
            <p:ph type="sldNum" sz="quarter" idx="12"/>
          </p:nvPr>
        </p:nvSpPr>
        <p:spPr/>
        <p:txBody>
          <a:bodyPr/>
          <a:lstStyle/>
          <a:p>
            <a:fld id="{11941E4F-9D75-46F6-80F1-FBA169357D88}" type="slidenum">
              <a:rPr lang="zh-TW" altLang="en-US" smtClean="0"/>
              <a:t>21</a:t>
            </a:fld>
            <a:endParaRPr lang="zh-TW" altLang="en-US"/>
          </a:p>
        </p:txBody>
      </p:sp>
    </p:spTree>
    <p:extLst>
      <p:ext uri="{BB962C8B-B14F-4D97-AF65-F5344CB8AC3E}">
        <p14:creationId xmlns:p14="http://schemas.microsoft.com/office/powerpoint/2010/main" val="101149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AD301B-4FBD-3342-1698-7777C8A5B5AC}"/>
              </a:ext>
            </a:extLst>
          </p:cNvPr>
          <p:cNvSpPr>
            <a:spLocks noGrp="1"/>
          </p:cNvSpPr>
          <p:nvPr>
            <p:ph type="title"/>
          </p:nvPr>
        </p:nvSpPr>
        <p:spPr/>
        <p:txBody>
          <a:bodyPr/>
          <a:lstStyle/>
          <a:p>
            <a:r>
              <a:rPr lang="en-US" altLang="zh-TW" dirty="0">
                <a:latin typeface="Calibri" panose="020F0502020204030204" pitchFamily="34" charset="0"/>
                <a:cs typeface="Calibri" panose="020F0502020204030204" pitchFamily="34" charset="0"/>
              </a:rPr>
              <a:t>Reference</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9C57E306-24DD-22FF-A6ED-E937980097B1}"/>
              </a:ext>
            </a:extLst>
          </p:cNvPr>
          <p:cNvSpPr>
            <a:spLocks noGrp="1"/>
          </p:cNvSpPr>
          <p:nvPr>
            <p:ph idx="1"/>
          </p:nvPr>
        </p:nvSpPr>
        <p:spPr/>
        <p:txBody>
          <a:bodyPr/>
          <a:lstStyle/>
          <a:p>
            <a:pPr marL="0" indent="0">
              <a:buNone/>
            </a:pPr>
            <a:r>
              <a:rPr lang="en-US" altLang="zh-TW" dirty="0">
                <a:latin typeface="Calibri" panose="020F0502020204030204" pitchFamily="34" charset="0"/>
                <a:cs typeface="Calibri" panose="020F0502020204030204" pitchFamily="34" charset="0"/>
              </a:rPr>
              <a:t>〔RNN〕</a:t>
            </a:r>
          </a:p>
          <a:p>
            <a:r>
              <a:rPr lang="en-US" altLang="zh-TW" dirty="0">
                <a:latin typeface="Calibri" panose="020F0502020204030204" pitchFamily="34" charset="0"/>
                <a:cs typeface="Calibri" panose="020F0502020204030204" pitchFamily="34" charset="0"/>
              </a:rPr>
              <a:t>recurrent neural network RNN in python</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hlinkClick r:id="rId2"/>
              </a:rPr>
              <a:t>https://www.youtube.com/watch?v=Dj7Bkhf3ccw</a:t>
            </a:r>
            <a:r>
              <a:rPr lang="en-US" altLang="zh-TW" dirty="0">
                <a:latin typeface="Calibri" panose="020F0502020204030204" pitchFamily="34" charset="0"/>
                <a:cs typeface="Calibri" panose="020F0502020204030204" pitchFamily="34" charset="0"/>
              </a:rPr>
              <a:t> </a:t>
            </a:r>
          </a:p>
          <a:p>
            <a:r>
              <a:rPr lang="zh-TW" altLang="en-US" dirty="0">
                <a:latin typeface="Calibri" panose="020F0502020204030204" pitchFamily="34" charset="0"/>
                <a:cs typeface="Calibri" panose="020F0502020204030204" pitchFamily="34" charset="0"/>
              </a:rPr>
              <a:t>什麼是循環神經網路 </a:t>
            </a:r>
            <a:r>
              <a:rPr lang="en-US" altLang="zh-TW" dirty="0">
                <a:latin typeface="Calibri" panose="020F0502020204030204" pitchFamily="34" charset="0"/>
                <a:cs typeface="Calibri" panose="020F0502020204030204" pitchFamily="34" charset="0"/>
              </a:rPr>
              <a:t>Recurrent Neural Networks, RNN</a:t>
            </a:r>
            <a:r>
              <a:rPr lang="zh-TW" altLang="en-US" dirty="0">
                <a:latin typeface="Calibri" panose="020F0502020204030204" pitchFamily="34" charset="0"/>
                <a:cs typeface="Calibri" panose="020F0502020204030204" pitchFamily="34" charset="0"/>
              </a:rPr>
              <a:t>？</a:t>
            </a: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hlinkClick r:id="rId3"/>
              </a:rPr>
              <a:t>https://blog.tibame.com/?p=19075</a:t>
            </a:r>
            <a:r>
              <a:rPr lang="zh-TW" altLang="en-US" dirty="0">
                <a:latin typeface="Calibri" panose="020F0502020204030204" pitchFamily="34" charset="0"/>
                <a:cs typeface="Calibri" panose="020F0502020204030204" pitchFamily="34" charset="0"/>
              </a:rPr>
              <a:t> </a:t>
            </a:r>
          </a:p>
        </p:txBody>
      </p:sp>
      <p:sp>
        <p:nvSpPr>
          <p:cNvPr id="4" name="投影片編號版面配置區 3">
            <a:extLst>
              <a:ext uri="{FF2B5EF4-FFF2-40B4-BE49-F238E27FC236}">
                <a16:creationId xmlns:a16="http://schemas.microsoft.com/office/drawing/2014/main" id="{276D306C-0F61-5017-A614-B1EC91EFA03D}"/>
              </a:ext>
            </a:extLst>
          </p:cNvPr>
          <p:cNvSpPr>
            <a:spLocks noGrp="1"/>
          </p:cNvSpPr>
          <p:nvPr>
            <p:ph type="sldNum" sz="quarter" idx="12"/>
          </p:nvPr>
        </p:nvSpPr>
        <p:spPr/>
        <p:txBody>
          <a:bodyPr/>
          <a:lstStyle/>
          <a:p>
            <a:fld id="{11941E4F-9D75-46F6-80F1-FBA169357D88}" type="slidenum">
              <a:rPr lang="zh-TW" altLang="en-US" smtClean="0"/>
              <a:t>22</a:t>
            </a:fld>
            <a:endParaRPr lang="zh-TW" altLang="en-US"/>
          </a:p>
        </p:txBody>
      </p:sp>
    </p:spTree>
    <p:extLst>
      <p:ext uri="{BB962C8B-B14F-4D97-AF65-F5344CB8AC3E}">
        <p14:creationId xmlns:p14="http://schemas.microsoft.com/office/powerpoint/2010/main" val="274203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AD301B-4FBD-3342-1698-7777C8A5B5AC}"/>
              </a:ext>
            </a:extLst>
          </p:cNvPr>
          <p:cNvSpPr>
            <a:spLocks noGrp="1"/>
          </p:cNvSpPr>
          <p:nvPr>
            <p:ph type="title"/>
          </p:nvPr>
        </p:nvSpPr>
        <p:spPr/>
        <p:txBody>
          <a:bodyPr/>
          <a:lstStyle/>
          <a:p>
            <a:r>
              <a:rPr lang="en-US" altLang="zh-TW" dirty="0">
                <a:latin typeface="Calibri" panose="020F0502020204030204" pitchFamily="34" charset="0"/>
                <a:cs typeface="Calibri" panose="020F0502020204030204" pitchFamily="34" charset="0"/>
              </a:rPr>
              <a:t>Reference</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9C57E306-24DD-22FF-A6ED-E937980097B1}"/>
              </a:ext>
            </a:extLst>
          </p:cNvPr>
          <p:cNvSpPr>
            <a:spLocks noGrp="1"/>
          </p:cNvSpPr>
          <p:nvPr>
            <p:ph idx="1"/>
          </p:nvPr>
        </p:nvSpPr>
        <p:spPr/>
        <p:txBody>
          <a:bodyPr/>
          <a:lstStyle/>
          <a:p>
            <a:pPr marL="0" indent="0">
              <a:buNone/>
            </a:pPr>
            <a:r>
              <a:rPr lang="en-US" altLang="zh-TW" dirty="0">
                <a:latin typeface="Calibri" panose="020F0502020204030204" pitchFamily="34" charset="0"/>
                <a:cs typeface="Calibri" panose="020F0502020204030204" pitchFamily="34" charset="0"/>
              </a:rPr>
              <a:t>〔LSTM〕</a:t>
            </a:r>
          </a:p>
          <a:p>
            <a:r>
              <a:rPr lang="zh-TW" altLang="en-US" dirty="0">
                <a:latin typeface="Calibri" panose="020F0502020204030204" pitchFamily="34" charset="0"/>
                <a:cs typeface="Calibri" panose="020F0502020204030204" pitchFamily="34" charset="0"/>
              </a:rPr>
              <a:t>淺談遞歸神經網路 </a:t>
            </a:r>
            <a:r>
              <a:rPr lang="en-US" altLang="zh-TW" dirty="0">
                <a:latin typeface="Calibri" panose="020F0502020204030204" pitchFamily="34" charset="0"/>
                <a:cs typeface="Calibri" panose="020F0502020204030204" pitchFamily="34" charset="0"/>
              </a:rPr>
              <a:t>(RNN) </a:t>
            </a:r>
            <a:r>
              <a:rPr lang="zh-TW" altLang="en-US" dirty="0">
                <a:latin typeface="Calibri" panose="020F0502020204030204" pitchFamily="34" charset="0"/>
                <a:cs typeface="Calibri" panose="020F0502020204030204" pitchFamily="34" charset="0"/>
              </a:rPr>
              <a:t>與長短期記憶模型 </a:t>
            </a:r>
            <a:r>
              <a:rPr lang="en-US" altLang="zh-TW" dirty="0">
                <a:latin typeface="Calibri" panose="020F0502020204030204" pitchFamily="34" charset="0"/>
                <a:cs typeface="Calibri" panose="020F0502020204030204" pitchFamily="34" charset="0"/>
              </a:rPr>
              <a:t>(LSTM)</a:t>
            </a:r>
            <a:br>
              <a:rPr lang="en-US" altLang="zh-TW" dirty="0">
                <a:latin typeface="Calibri" panose="020F0502020204030204" pitchFamily="34" charset="0"/>
                <a:cs typeface="Calibri" panose="020F0502020204030204" pitchFamily="34" charset="0"/>
              </a:rPr>
            </a:br>
            <a:r>
              <a:rPr lang="en-US" altLang="zh-TW" sz="1600" dirty="0">
                <a:latin typeface="Calibri" panose="020F0502020204030204" pitchFamily="34" charset="0"/>
                <a:cs typeface="Calibri" panose="020F0502020204030204" pitchFamily="34" charset="0"/>
                <a:hlinkClick r:id="rId2"/>
              </a:rPr>
              <a:t>https://tengyuanchang.medium.com/%E6%B7%BA%E8%AB%87%E9%81%9E%E6%AD%B8%E7%A5%9E%E7%B6%93%E7%B6%B2%E8%B7%AF-rnn-%E8%88%87%E9%95%B7%E7%9F%AD%E6%9C%9F%E8%A8%98%E6%86%B6%E6%A8%A1%E5%9E%</a:t>
            </a:r>
            <a:r>
              <a:rPr lang="en-US" altLang="zh-TW" sz="1600">
                <a:latin typeface="Calibri" panose="020F0502020204030204" pitchFamily="34" charset="0"/>
                <a:cs typeface="Calibri" panose="020F0502020204030204" pitchFamily="34" charset="0"/>
                <a:hlinkClick r:id="rId2"/>
              </a:rPr>
              <a:t>8B-lstm-300cbe5efcc3</a:t>
            </a:r>
            <a:r>
              <a:rPr lang="en-US" altLang="zh-TW" sz="1600">
                <a:latin typeface="Calibri" panose="020F0502020204030204" pitchFamily="34" charset="0"/>
                <a:cs typeface="Calibri" panose="020F0502020204030204" pitchFamily="34" charset="0"/>
              </a:rPr>
              <a:t> </a:t>
            </a:r>
            <a:endParaRPr lang="en-US" altLang="zh-TW" sz="1600"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276D306C-0F61-5017-A614-B1EC91EFA03D}"/>
              </a:ext>
            </a:extLst>
          </p:cNvPr>
          <p:cNvSpPr>
            <a:spLocks noGrp="1"/>
          </p:cNvSpPr>
          <p:nvPr>
            <p:ph type="sldNum" sz="quarter" idx="12"/>
          </p:nvPr>
        </p:nvSpPr>
        <p:spPr/>
        <p:txBody>
          <a:bodyPr/>
          <a:lstStyle/>
          <a:p>
            <a:fld id="{11941E4F-9D75-46F6-80F1-FBA169357D88}" type="slidenum">
              <a:rPr lang="zh-TW" altLang="en-US" smtClean="0"/>
              <a:t>23</a:t>
            </a:fld>
            <a:endParaRPr lang="zh-TW" altLang="en-US"/>
          </a:p>
        </p:txBody>
      </p:sp>
    </p:spTree>
    <p:extLst>
      <p:ext uri="{BB962C8B-B14F-4D97-AF65-F5344CB8AC3E}">
        <p14:creationId xmlns:p14="http://schemas.microsoft.com/office/powerpoint/2010/main" val="23714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The Complete Guide to Recurrent Neural Network">
            <a:extLst>
              <a:ext uri="{FF2B5EF4-FFF2-40B4-BE49-F238E27FC236}">
                <a16:creationId xmlns:a16="http://schemas.microsoft.com/office/drawing/2014/main" id="{05048DD9-5E83-65A7-AC55-89E5F3BA73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08" r="2718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標題 3">
            <a:extLst>
              <a:ext uri="{FF2B5EF4-FFF2-40B4-BE49-F238E27FC236}">
                <a16:creationId xmlns:a16="http://schemas.microsoft.com/office/drawing/2014/main" id="{F66674BC-F777-C8BE-0396-7E9A66A02A41}"/>
              </a:ext>
            </a:extLst>
          </p:cNvPr>
          <p:cNvSpPr>
            <a:spLocks noGrp="1"/>
          </p:cNvSpPr>
          <p:nvPr>
            <p:ph type="title"/>
          </p:nvPr>
        </p:nvSpPr>
        <p:spPr>
          <a:xfrm>
            <a:off x="477980" y="1122363"/>
            <a:ext cx="5031865" cy="3204134"/>
          </a:xfrm>
        </p:spPr>
        <p:txBody>
          <a:bodyPr vert="horz" lIns="91440" tIns="45720" rIns="91440" bIns="45720" rtlCol="0" anchor="b">
            <a:normAutofit/>
          </a:bodyPr>
          <a:lstStyle/>
          <a:p>
            <a:r>
              <a:rPr lang="en-US" altLang="zh-TW" sz="4800" dirty="0">
                <a:latin typeface="Calibri" panose="020F0502020204030204" pitchFamily="34" charset="0"/>
                <a:cs typeface="Calibri" panose="020F0502020204030204" pitchFamily="34" charset="0"/>
              </a:rPr>
              <a:t>RNN (Recurrent Neural Networks)</a:t>
            </a:r>
            <a:endParaRPr lang="zh-TW" altLang="en-US" sz="4800" dirty="0">
              <a:latin typeface="Calibri" panose="020F0502020204030204" pitchFamily="34" charset="0"/>
              <a:cs typeface="Calibri" panose="020F0502020204030204" pitchFamily="34" charset="0"/>
            </a:endParaRPr>
          </a:p>
        </p:txBody>
      </p:sp>
      <p:sp>
        <p:nvSpPr>
          <p:cNvPr id="5" name="文字版面配置區 4">
            <a:extLst>
              <a:ext uri="{FF2B5EF4-FFF2-40B4-BE49-F238E27FC236}">
                <a16:creationId xmlns:a16="http://schemas.microsoft.com/office/drawing/2014/main" id="{8D866C50-B90F-5B93-517F-D08FEA1F2C81}"/>
              </a:ext>
            </a:extLst>
          </p:cNvPr>
          <p:cNvSpPr>
            <a:spLocks noGrp="1"/>
          </p:cNvSpPr>
          <p:nvPr>
            <p:ph type="body" idx="1"/>
          </p:nvPr>
        </p:nvSpPr>
        <p:spPr>
          <a:xfrm>
            <a:off x="477980" y="4872922"/>
            <a:ext cx="4023359" cy="1208141"/>
          </a:xfrm>
        </p:spPr>
        <p:txBody>
          <a:bodyPr vert="horz" lIns="91440" tIns="45720" rIns="91440" bIns="45720" rtlCol="0">
            <a:normAutofit/>
          </a:bodyPr>
          <a:lstStyle/>
          <a:p>
            <a:pPr marL="457200" indent="-457200">
              <a:buFont typeface="Wingdings" panose="05000000000000000000" pitchFamily="2" charset="2"/>
              <a:buAutoNum type="circleNumWdWhitePlain"/>
            </a:pPr>
            <a:r>
              <a:rPr lang="en-US" altLang="zh-TW" sz="2000" dirty="0">
                <a:solidFill>
                  <a:schemeClr val="tx1"/>
                </a:solidFill>
                <a:latin typeface="Calibri" panose="020F0502020204030204" pitchFamily="34" charset="0"/>
                <a:cs typeface="Calibri" panose="020F0502020204030204" pitchFamily="34" charset="0"/>
              </a:rPr>
              <a:t>Why do we need RNN?</a:t>
            </a:r>
          </a:p>
          <a:p>
            <a:pPr marL="457200" indent="-457200">
              <a:buFont typeface="Wingdings" panose="05000000000000000000" pitchFamily="2" charset="2"/>
              <a:buAutoNum type="circleNumWdWhitePlain"/>
            </a:pPr>
            <a:r>
              <a:rPr lang="en-US" altLang="zh-TW" sz="2000" dirty="0">
                <a:solidFill>
                  <a:schemeClr val="tx1"/>
                </a:solidFill>
                <a:latin typeface="Calibri" panose="020F0502020204030204" pitchFamily="34" charset="0"/>
                <a:cs typeface="Calibri" panose="020F0502020204030204" pitchFamily="34" charset="0"/>
              </a:rPr>
              <a:t>What the function of RNN?</a:t>
            </a:r>
          </a:p>
          <a:p>
            <a:pPr marL="457200" indent="-457200">
              <a:buFont typeface="Wingdings" panose="05000000000000000000" pitchFamily="2" charset="2"/>
              <a:buAutoNum type="circleNumWdWhitePlain"/>
            </a:pPr>
            <a:r>
              <a:rPr lang="en-US" altLang="zh-TW" sz="2000" dirty="0">
                <a:solidFill>
                  <a:schemeClr val="tx1"/>
                </a:solidFill>
                <a:latin typeface="Calibri" panose="020F0502020204030204" pitchFamily="34" charset="0"/>
                <a:cs typeface="Calibri" panose="020F0502020204030204" pitchFamily="34" charset="0"/>
              </a:rPr>
              <a:t>The limitation of RNN?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投影片編號版面配置區 1">
            <a:extLst>
              <a:ext uri="{FF2B5EF4-FFF2-40B4-BE49-F238E27FC236}">
                <a16:creationId xmlns:a16="http://schemas.microsoft.com/office/drawing/2014/main" id="{39746D54-6258-A778-4F53-F42E36610AC0}"/>
              </a:ext>
            </a:extLst>
          </p:cNvPr>
          <p:cNvSpPr>
            <a:spLocks noGrp="1"/>
          </p:cNvSpPr>
          <p:nvPr>
            <p:ph type="sldNum" sz="quarter" idx="12"/>
          </p:nvPr>
        </p:nvSpPr>
        <p:spPr/>
        <p:txBody>
          <a:bodyPr/>
          <a:lstStyle/>
          <a:p>
            <a:fld id="{11941E4F-9D75-46F6-80F1-FBA169357D88}" type="slidenum">
              <a:rPr lang="zh-TW" altLang="en-US" smtClean="0"/>
              <a:t>3</a:t>
            </a:fld>
            <a:endParaRPr lang="zh-TW" altLang="en-US"/>
          </a:p>
        </p:txBody>
      </p:sp>
    </p:spTree>
    <p:extLst>
      <p:ext uri="{BB962C8B-B14F-4D97-AF65-F5344CB8AC3E}">
        <p14:creationId xmlns:p14="http://schemas.microsoft.com/office/powerpoint/2010/main" val="54780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A0320B-F833-ABC1-0A83-7584B409D7C9}"/>
              </a:ext>
            </a:extLst>
          </p:cNvPr>
          <p:cNvSpPr>
            <a:spLocks noGrp="1"/>
          </p:cNvSpPr>
          <p:nvPr>
            <p:ph type="title"/>
          </p:nvPr>
        </p:nvSpPr>
        <p:spPr>
          <a:xfrm>
            <a:off x="589560" y="856180"/>
            <a:ext cx="5279408" cy="1128068"/>
          </a:xfrm>
        </p:spPr>
        <p:txBody>
          <a:bodyPr anchor="ctr">
            <a:normAutofit fontScale="90000"/>
          </a:bodyPr>
          <a:lstStyle/>
          <a:p>
            <a:r>
              <a:rPr lang="en-US" altLang="zh-TW" sz="3700" dirty="0">
                <a:latin typeface="Calibri" panose="020F0502020204030204" pitchFamily="34" charset="0"/>
                <a:cs typeface="Calibri" panose="020F0502020204030204" pitchFamily="34" charset="0"/>
              </a:rPr>
              <a:t>RNN</a:t>
            </a:r>
            <a:r>
              <a:rPr lang="zh-TW" altLang="en-US" sz="3700" dirty="0">
                <a:latin typeface="Calibri" panose="020F0502020204030204" pitchFamily="34" charset="0"/>
                <a:cs typeface="Calibri" panose="020F0502020204030204" pitchFamily="34" charset="0"/>
              </a:rPr>
              <a:t> </a:t>
            </a:r>
            <a:br>
              <a:rPr lang="en-US" altLang="zh-TW" sz="3700" dirty="0">
                <a:latin typeface="Calibri" panose="020F0502020204030204" pitchFamily="34" charset="0"/>
                <a:cs typeface="Calibri" panose="020F0502020204030204" pitchFamily="34" charset="0"/>
              </a:rPr>
            </a:br>
            <a:r>
              <a:rPr lang="en-US" altLang="zh-TW" sz="3700" dirty="0">
                <a:latin typeface="Calibri" panose="020F0502020204030204" pitchFamily="34" charset="0"/>
                <a:cs typeface="Calibri" panose="020F0502020204030204" pitchFamily="34" charset="0"/>
              </a:rPr>
              <a:t>(Recurrent Neural Networks)</a:t>
            </a:r>
            <a:endParaRPr lang="zh-TW" altLang="en-US" sz="3700" dirty="0">
              <a:latin typeface="Calibri" panose="020F0502020204030204" pitchFamily="34" charset="0"/>
              <a:cs typeface="Calibri" panose="020F0502020204030204" pitchFamily="34" charset="0"/>
            </a:endParaRPr>
          </a:p>
        </p:txBody>
      </p:sp>
      <p:grpSp>
        <p:nvGrpSpPr>
          <p:cNvPr id="2059" name="Group 205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60" name="Rectangle 20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061" name="Rectangle 20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2063" name="Rectangle 206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2D2F57BB-B8D9-5CD4-8EB9-5A148DEB0E53}"/>
              </a:ext>
            </a:extLst>
          </p:cNvPr>
          <p:cNvSpPr>
            <a:spLocks noGrp="1"/>
          </p:cNvSpPr>
          <p:nvPr>
            <p:ph idx="1"/>
          </p:nvPr>
        </p:nvSpPr>
        <p:spPr>
          <a:xfrm>
            <a:off x="496826" y="2330505"/>
            <a:ext cx="6352860" cy="4335868"/>
          </a:xfrm>
        </p:spPr>
        <p:txBody>
          <a:bodyPr anchor="ctr">
            <a:normAutofit fontScale="92500"/>
          </a:bodyPr>
          <a:lstStyle/>
          <a:p>
            <a:pPr marL="0" indent="0">
              <a:buNone/>
            </a:pPr>
            <a:r>
              <a:rPr lang="en-US" altLang="zh-TW" sz="3000" dirty="0">
                <a:latin typeface="Calibri" panose="020F0502020204030204" pitchFamily="34" charset="0"/>
                <a:cs typeface="Calibri" panose="020F0502020204030204" pitchFamily="34" charset="0"/>
              </a:rPr>
              <a:t>〔Think〕</a:t>
            </a:r>
          </a:p>
          <a:p>
            <a:pPr marL="514350" indent="-514350">
              <a:buFont typeface="+mj-lt"/>
              <a:buAutoNum type="arabicPeriod"/>
            </a:pPr>
            <a:r>
              <a:rPr lang="en-US" altLang="zh-TW" sz="2600" dirty="0">
                <a:latin typeface="Calibri" panose="020F0502020204030204" pitchFamily="34" charset="0"/>
                <a:cs typeface="Calibri" panose="020F0502020204030204" pitchFamily="34" charset="0"/>
              </a:rPr>
              <a:t>Why do need RNN?</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To solve or process time series data problem.</a:t>
            </a:r>
          </a:p>
          <a:p>
            <a:pPr marL="514350" indent="-514350">
              <a:buFont typeface="+mj-lt"/>
              <a:buAutoNum type="arabicPeriod"/>
            </a:pPr>
            <a:r>
              <a:rPr lang="en-US" altLang="zh-TW" sz="2600" dirty="0">
                <a:latin typeface="Calibri" panose="020F0502020204030204" pitchFamily="34" charset="0"/>
                <a:cs typeface="Calibri" panose="020F0502020204030204" pitchFamily="34" charset="0"/>
              </a:rPr>
              <a:t>How is about other neural networks, such as MLP?</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The </a:t>
            </a:r>
            <a:r>
              <a:rPr lang="en-US" altLang="zh-TW" b="1" dirty="0">
                <a:latin typeface="Calibri" panose="020F0502020204030204" pitchFamily="34" charset="0"/>
                <a:cs typeface="Calibri" panose="020F0502020204030204" pitchFamily="34" charset="0"/>
              </a:rPr>
              <a:t>Feed Forward Networks</a:t>
            </a:r>
            <a:r>
              <a:rPr lang="en-US" altLang="zh-TW" dirty="0">
                <a:latin typeface="Calibri" panose="020F0502020204030204" pitchFamily="34" charset="0"/>
                <a:cs typeface="Calibri" panose="020F0502020204030204" pitchFamily="34" charset="0"/>
              </a:rPr>
              <a:t>, such as </a:t>
            </a:r>
            <a:r>
              <a:rPr lang="en-US" altLang="zh-TW" u="sng" dirty="0">
                <a:latin typeface="Calibri" panose="020F0502020204030204" pitchFamily="34" charset="0"/>
                <a:cs typeface="Calibri" panose="020F0502020204030204" pitchFamily="34" charset="0"/>
              </a:rPr>
              <a:t>convolutional neural networks</a:t>
            </a:r>
            <a:r>
              <a:rPr lang="en-US" altLang="zh-TW" dirty="0">
                <a:latin typeface="Calibri" panose="020F0502020204030204" pitchFamily="34" charset="0"/>
                <a:cs typeface="Calibri" panose="020F0502020204030204" pitchFamily="34" charset="0"/>
              </a:rPr>
              <a:t>, does not consider the temporal states</a:t>
            </a:r>
          </a:p>
          <a:p>
            <a:pPr marL="514350" indent="-514350">
              <a:buFont typeface="+mj-lt"/>
              <a:buAutoNum type="arabicPeriod"/>
            </a:pPr>
            <a:r>
              <a:rPr lang="en-US" altLang="zh-TW" sz="2600" dirty="0">
                <a:latin typeface="Calibri" panose="020F0502020204030204" pitchFamily="34" charset="0"/>
                <a:cs typeface="Calibri" panose="020F0502020204030204" pitchFamily="34" charset="0"/>
              </a:rPr>
              <a:t>What is time series data?</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A sequence of data points indexed in time order. </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Example: Temperature, Speech, or Stock Price.</a:t>
            </a:r>
          </a:p>
        </p:txBody>
      </p:sp>
      <p:sp>
        <p:nvSpPr>
          <p:cNvPr id="2065" name="Rectangle 206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tock Market Forecasting Using Time Series Analysis - KDnuggets">
            <a:extLst>
              <a:ext uri="{FF2B5EF4-FFF2-40B4-BE49-F238E27FC236}">
                <a16:creationId xmlns:a16="http://schemas.microsoft.com/office/drawing/2014/main" id="{91F39498-6517-74A5-E645-DEAD75BB32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3423" y="637473"/>
            <a:ext cx="4397433" cy="2407594"/>
          </a:xfrm>
          <a:prstGeom prst="rect">
            <a:avLst/>
          </a:prstGeom>
          <a:noFill/>
          <a:extLst>
            <a:ext uri="{909E8E84-426E-40DD-AFC4-6F175D3DCCD1}">
              <a14:hiddenFill xmlns:a14="http://schemas.microsoft.com/office/drawing/2010/main">
                <a:solidFill>
                  <a:srgbClr val="FFFFFF"/>
                </a:solidFill>
              </a14:hiddenFill>
            </a:ext>
          </a:extLst>
        </p:spPr>
      </p:pic>
      <p:sp>
        <p:nvSpPr>
          <p:cNvPr id="2069" name="Rectangle 206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ime series analysis of daily temperature data in R - Cross Validated">
            <a:extLst>
              <a:ext uri="{FF2B5EF4-FFF2-40B4-BE49-F238E27FC236}">
                <a16:creationId xmlns:a16="http://schemas.microsoft.com/office/drawing/2014/main" id="{238011B2-2EAC-463E-916C-4EFF31CEB60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83423" y="3735005"/>
            <a:ext cx="4395569" cy="246453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圓角 3">
            <a:extLst>
              <a:ext uri="{FF2B5EF4-FFF2-40B4-BE49-F238E27FC236}">
                <a16:creationId xmlns:a16="http://schemas.microsoft.com/office/drawing/2014/main" id="{979B5BB0-8801-9FD0-940B-8B9815162169}"/>
              </a:ext>
            </a:extLst>
          </p:cNvPr>
          <p:cNvSpPr/>
          <p:nvPr/>
        </p:nvSpPr>
        <p:spPr>
          <a:xfrm>
            <a:off x="8286130" y="158692"/>
            <a:ext cx="2557716" cy="3962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Temperature Series Data</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5" name="矩形: 圓角 4">
            <a:extLst>
              <a:ext uri="{FF2B5EF4-FFF2-40B4-BE49-F238E27FC236}">
                <a16:creationId xmlns:a16="http://schemas.microsoft.com/office/drawing/2014/main" id="{575FE120-0AB2-B7BD-BFC6-2B4359D0E17C}"/>
              </a:ext>
            </a:extLst>
          </p:cNvPr>
          <p:cNvSpPr/>
          <p:nvPr/>
        </p:nvSpPr>
        <p:spPr>
          <a:xfrm>
            <a:off x="8393866" y="3473927"/>
            <a:ext cx="2342244" cy="3962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Stock Price Series Data</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投影片編號版面配置區 5">
            <a:extLst>
              <a:ext uri="{FF2B5EF4-FFF2-40B4-BE49-F238E27FC236}">
                <a16:creationId xmlns:a16="http://schemas.microsoft.com/office/drawing/2014/main" id="{1890F156-11B2-A737-148E-20CEEF2936ED}"/>
              </a:ext>
            </a:extLst>
          </p:cNvPr>
          <p:cNvSpPr>
            <a:spLocks noGrp="1"/>
          </p:cNvSpPr>
          <p:nvPr>
            <p:ph type="sldNum" sz="quarter" idx="12"/>
          </p:nvPr>
        </p:nvSpPr>
        <p:spPr/>
        <p:txBody>
          <a:bodyPr/>
          <a:lstStyle/>
          <a:p>
            <a:fld id="{11941E4F-9D75-46F6-80F1-FBA169357D88}" type="slidenum">
              <a:rPr lang="zh-TW" altLang="en-US" smtClean="0"/>
              <a:t>4</a:t>
            </a:fld>
            <a:endParaRPr lang="zh-TW" altLang="en-US"/>
          </a:p>
        </p:txBody>
      </p:sp>
    </p:spTree>
    <p:extLst>
      <p:ext uri="{BB962C8B-B14F-4D97-AF65-F5344CB8AC3E}">
        <p14:creationId xmlns:p14="http://schemas.microsoft.com/office/powerpoint/2010/main" val="307918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zh-TW" sz="6100" kern="1200" dirty="0">
                <a:solidFill>
                  <a:schemeClr val="tx1"/>
                </a:solidFill>
                <a:latin typeface="Calibri" panose="020F0502020204030204" pitchFamily="34" charset="0"/>
                <a:cs typeface="Calibri" panose="020F0502020204030204" pitchFamily="34" charset="0"/>
              </a:rPr>
              <a:t>RNN (Recurrent Neural Networks)</a:t>
            </a:r>
            <a:endParaRPr lang="zh-TW" altLang="en-US" sz="6100" kern="1200" dirty="0">
              <a:solidFill>
                <a:schemeClr val="tx1"/>
              </a:solidFill>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altLang="zh-TW" sz="2400" dirty="0">
                <a:latin typeface="Calibri" panose="020F0502020204030204" pitchFamily="34" charset="0"/>
                <a:cs typeface="Calibri" panose="020F0502020204030204" pitchFamily="34" charset="0"/>
              </a:rPr>
              <a:t>Illustration of traditional neural network, such as feed forward network.</a:t>
            </a:r>
          </a:p>
        </p:txBody>
      </p:sp>
      <p:sp>
        <p:nvSpPr>
          <p:cNvPr id="512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大部分算法都是输入和输出的一一对应">
            <a:extLst>
              <a:ext uri="{FF2B5EF4-FFF2-40B4-BE49-F238E27FC236}">
                <a16:creationId xmlns:a16="http://schemas.microsoft.com/office/drawing/2014/main" id="{B8F545C2-F899-3B78-52C0-2302CB510D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07" b="15547"/>
          <a:stretch/>
        </p:blipFill>
        <p:spPr bwMode="auto">
          <a:xfrm>
            <a:off x="638882" y="2639517"/>
            <a:ext cx="11236086" cy="2917221"/>
          </a:xfrm>
          <a:prstGeom prst="rect">
            <a:avLst/>
          </a:prstGeom>
          <a:noFill/>
          <a:extLst>
            <a:ext uri="{909E8E84-426E-40DD-AFC4-6F175D3DCCD1}">
              <a14:hiddenFill xmlns:a14="http://schemas.microsoft.com/office/drawing/2010/main">
                <a:solidFill>
                  <a:srgbClr val="FFFFFF"/>
                </a:solidFill>
              </a14:hiddenFill>
            </a:ext>
          </a:extLst>
        </p:spPr>
      </p:pic>
      <p:sp>
        <p:nvSpPr>
          <p:cNvPr id="11" name="橢圓 10">
            <a:extLst>
              <a:ext uri="{FF2B5EF4-FFF2-40B4-BE49-F238E27FC236}">
                <a16:creationId xmlns:a16="http://schemas.microsoft.com/office/drawing/2014/main" id="{EB5DCBCD-2873-3DFF-F8C9-AC241EF49B54}"/>
              </a:ext>
            </a:extLst>
          </p:cNvPr>
          <p:cNvSpPr/>
          <p:nvPr/>
        </p:nvSpPr>
        <p:spPr>
          <a:xfrm>
            <a:off x="2192216" y="3476511"/>
            <a:ext cx="1371600" cy="1371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libri" panose="020F0502020204030204" pitchFamily="34" charset="0"/>
                <a:cs typeface="Calibri" panose="020F0502020204030204" pitchFamily="34" charset="0"/>
              </a:rPr>
              <a:t>Input</a:t>
            </a:r>
            <a:endParaRPr lang="zh-TW" altLang="en-US" dirty="0">
              <a:latin typeface="Calibri" panose="020F0502020204030204" pitchFamily="34" charset="0"/>
              <a:cs typeface="Calibri" panose="020F0502020204030204" pitchFamily="34" charset="0"/>
            </a:endParaRPr>
          </a:p>
        </p:txBody>
      </p:sp>
      <p:sp>
        <p:nvSpPr>
          <p:cNvPr id="12" name="橢圓 11">
            <a:extLst>
              <a:ext uri="{FF2B5EF4-FFF2-40B4-BE49-F238E27FC236}">
                <a16:creationId xmlns:a16="http://schemas.microsoft.com/office/drawing/2014/main" id="{EEDDAFAD-FD97-704E-95E4-8C5960112AEA}"/>
              </a:ext>
            </a:extLst>
          </p:cNvPr>
          <p:cNvSpPr/>
          <p:nvPr/>
        </p:nvSpPr>
        <p:spPr>
          <a:xfrm>
            <a:off x="5117150" y="3126525"/>
            <a:ext cx="2133599" cy="21335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libri" panose="020F0502020204030204" pitchFamily="34" charset="0"/>
                <a:cs typeface="Calibri" panose="020F0502020204030204" pitchFamily="34" charset="0"/>
              </a:rPr>
              <a:t>Model</a:t>
            </a:r>
            <a:endParaRPr lang="zh-TW" altLang="en-US" dirty="0">
              <a:latin typeface="Calibri" panose="020F0502020204030204" pitchFamily="34" charset="0"/>
              <a:cs typeface="Calibri" panose="020F0502020204030204" pitchFamily="34" charset="0"/>
            </a:endParaRPr>
          </a:p>
        </p:txBody>
      </p:sp>
      <p:sp>
        <p:nvSpPr>
          <p:cNvPr id="14" name="橢圓 13">
            <a:extLst>
              <a:ext uri="{FF2B5EF4-FFF2-40B4-BE49-F238E27FC236}">
                <a16:creationId xmlns:a16="http://schemas.microsoft.com/office/drawing/2014/main" id="{9FC0364D-E770-EA89-5AF4-ACC8EB4E5598}"/>
              </a:ext>
            </a:extLst>
          </p:cNvPr>
          <p:cNvSpPr/>
          <p:nvPr/>
        </p:nvSpPr>
        <p:spPr>
          <a:xfrm>
            <a:off x="8979878" y="3507524"/>
            <a:ext cx="1371600" cy="1371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libri" panose="020F0502020204030204" pitchFamily="34" charset="0"/>
                <a:cs typeface="Calibri" panose="020F0502020204030204" pitchFamily="34" charset="0"/>
              </a:rPr>
              <a:t>Output</a:t>
            </a:r>
            <a:endParaRPr lang="zh-TW" altLang="en-US" dirty="0">
              <a:latin typeface="Calibri" panose="020F0502020204030204" pitchFamily="34" charset="0"/>
              <a:cs typeface="Calibri" panose="020F0502020204030204" pitchFamily="34" charset="0"/>
            </a:endParaRPr>
          </a:p>
        </p:txBody>
      </p:sp>
      <p:sp>
        <p:nvSpPr>
          <p:cNvPr id="15" name="內容版面配置區 2">
            <a:extLst>
              <a:ext uri="{FF2B5EF4-FFF2-40B4-BE49-F238E27FC236}">
                <a16:creationId xmlns:a16="http://schemas.microsoft.com/office/drawing/2014/main" id="{2E88ECE4-5F32-4649-A716-44781EEC7C95}"/>
              </a:ext>
            </a:extLst>
          </p:cNvPr>
          <p:cNvSpPr txBox="1">
            <a:spLocks/>
          </p:cNvSpPr>
          <p:nvPr/>
        </p:nvSpPr>
        <p:spPr>
          <a:xfrm>
            <a:off x="965325" y="5755708"/>
            <a:ext cx="10909643" cy="68740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TW" sz="4400" b="1" dirty="0">
                <a:highlight>
                  <a:srgbClr val="FFFF00"/>
                </a:highlight>
                <a:latin typeface="Calibri" panose="020F0502020204030204" pitchFamily="34" charset="0"/>
                <a:cs typeface="Calibri" panose="020F0502020204030204" pitchFamily="34" charset="0"/>
              </a:rPr>
              <a:t>One input corresponds to one output.</a:t>
            </a:r>
          </a:p>
        </p:txBody>
      </p:sp>
      <p:sp>
        <p:nvSpPr>
          <p:cNvPr id="16" name="矩形: 圓角 15">
            <a:extLst>
              <a:ext uri="{FF2B5EF4-FFF2-40B4-BE49-F238E27FC236}">
                <a16:creationId xmlns:a16="http://schemas.microsoft.com/office/drawing/2014/main" id="{7A9876D1-6840-8E30-1924-FB6C053936A3}"/>
              </a:ext>
            </a:extLst>
          </p:cNvPr>
          <p:cNvSpPr/>
          <p:nvPr/>
        </p:nvSpPr>
        <p:spPr>
          <a:xfrm>
            <a:off x="720943" y="2695917"/>
            <a:ext cx="2432565" cy="39856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sz="1800" kern="1200" dirty="0">
                <a:solidFill>
                  <a:srgbClr val="000000"/>
                </a:solidFill>
                <a:effectLst/>
                <a:latin typeface="Calibri" panose="020F0502020204030204" pitchFamily="34" charset="0"/>
                <a:ea typeface="新細明體" panose="02020500000000000000" pitchFamily="18" charset="-120"/>
                <a:cs typeface="Calibri" panose="020F0502020204030204" pitchFamily="34" charset="0"/>
              </a:rPr>
              <a:t>Feed </a:t>
            </a:r>
            <a:r>
              <a:rPr lang="en-US" altLang="zh-TW" dirty="0">
                <a:solidFill>
                  <a:srgbClr val="000000"/>
                </a:solidFill>
                <a:latin typeface="Calibri" panose="020F0502020204030204" pitchFamily="34" charset="0"/>
                <a:ea typeface="新細明體" panose="02020500000000000000" pitchFamily="18" charset="-120"/>
                <a:cs typeface="Calibri" panose="020F0502020204030204" pitchFamily="34" charset="0"/>
              </a:rPr>
              <a:t>F</a:t>
            </a:r>
            <a:r>
              <a:rPr lang="en-US" altLang="zh-TW" sz="1800" kern="1200" dirty="0">
                <a:solidFill>
                  <a:srgbClr val="000000"/>
                </a:solidFill>
                <a:effectLst/>
                <a:latin typeface="Calibri" panose="020F0502020204030204" pitchFamily="34" charset="0"/>
                <a:ea typeface="新細明體" panose="02020500000000000000" pitchFamily="18" charset="-120"/>
                <a:cs typeface="Calibri" panose="020F0502020204030204" pitchFamily="34" charset="0"/>
              </a:rPr>
              <a:t>orward </a:t>
            </a:r>
            <a:r>
              <a:rPr lang="en-US" altLang="zh-TW" dirty="0">
                <a:solidFill>
                  <a:srgbClr val="000000"/>
                </a:solidFill>
                <a:latin typeface="Calibri" panose="020F0502020204030204" pitchFamily="34" charset="0"/>
                <a:ea typeface="新細明體" panose="02020500000000000000" pitchFamily="18" charset="-120"/>
                <a:cs typeface="Calibri" panose="020F0502020204030204" pitchFamily="34" charset="0"/>
              </a:rPr>
              <a:t>N</a:t>
            </a:r>
            <a:r>
              <a:rPr lang="en-US" altLang="zh-TW" sz="1800" kern="1200" dirty="0">
                <a:solidFill>
                  <a:srgbClr val="000000"/>
                </a:solidFill>
                <a:effectLst/>
                <a:latin typeface="Calibri" panose="020F0502020204030204" pitchFamily="34" charset="0"/>
                <a:ea typeface="新細明體" panose="02020500000000000000" pitchFamily="18" charset="-120"/>
                <a:cs typeface="Calibri" panose="020F0502020204030204" pitchFamily="34" charset="0"/>
              </a:rPr>
              <a:t>etwork</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5124" name="Picture 4" descr="已上傳的圖片">
            <a:extLst>
              <a:ext uri="{FF2B5EF4-FFF2-40B4-BE49-F238E27FC236}">
                <a16:creationId xmlns:a16="http://schemas.microsoft.com/office/drawing/2014/main" id="{305010D2-64CA-85CB-AACB-75F735A1FE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26" y="3612560"/>
            <a:ext cx="1220344" cy="1116615"/>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圓角 16">
            <a:extLst>
              <a:ext uri="{FF2B5EF4-FFF2-40B4-BE49-F238E27FC236}">
                <a16:creationId xmlns:a16="http://schemas.microsoft.com/office/drawing/2014/main" id="{DD64FEEB-7449-DFA0-3960-117342259F73}"/>
              </a:ext>
            </a:extLst>
          </p:cNvPr>
          <p:cNvSpPr/>
          <p:nvPr/>
        </p:nvSpPr>
        <p:spPr>
          <a:xfrm>
            <a:off x="10427423" y="3825757"/>
            <a:ext cx="1371600" cy="7351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ln w="0"/>
                <a:solidFill>
                  <a:srgbClr val="000000"/>
                </a:solidFill>
                <a:effectLst>
                  <a:outerShdw blurRad="38100" dist="19050" dir="2700000" algn="tl" rotWithShape="0">
                    <a:schemeClr val="dk1">
                      <a:alpha val="40000"/>
                    </a:schemeClr>
                  </a:outerShdw>
                </a:effectLst>
                <a:latin typeface="Calibri" panose="020F0502020204030204" pitchFamily="34" charset="0"/>
                <a:ea typeface="新細明體" panose="02020500000000000000" pitchFamily="18" charset="-120"/>
                <a:cs typeface="Calibri" panose="020F0502020204030204" pitchFamily="34" charset="0"/>
              </a:rPr>
              <a:t>Prediction:</a:t>
            </a:r>
          </a:p>
          <a:p>
            <a:r>
              <a:rPr lang="en-US" altLang="zh-TW" dirty="0">
                <a:ln w="0"/>
                <a:solidFill>
                  <a:srgbClr val="000000"/>
                </a:solidFill>
                <a:effectLst>
                  <a:outerShdw blurRad="38100" dist="19050" dir="2700000" algn="tl" rotWithShape="0">
                    <a:schemeClr val="dk1">
                      <a:alpha val="40000"/>
                    </a:schemeClr>
                  </a:outerShdw>
                </a:effectLst>
                <a:latin typeface="Calibri" panose="020F0502020204030204" pitchFamily="34" charset="0"/>
                <a:ea typeface="新細明體" panose="02020500000000000000" pitchFamily="18" charset="-120"/>
                <a:cs typeface="Calibri" panose="020F0502020204030204" pitchFamily="34" charset="0"/>
              </a:rPr>
              <a:t>Dog</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38D0C206-09D0-66DF-9A7B-F7CA3750C209}"/>
              </a:ext>
            </a:extLst>
          </p:cNvPr>
          <p:cNvSpPr>
            <a:spLocks noGrp="1"/>
          </p:cNvSpPr>
          <p:nvPr>
            <p:ph type="sldNum" sz="quarter" idx="12"/>
          </p:nvPr>
        </p:nvSpPr>
        <p:spPr/>
        <p:txBody>
          <a:bodyPr/>
          <a:lstStyle/>
          <a:p>
            <a:fld id="{11941E4F-9D75-46F6-80F1-FBA169357D88}" type="slidenum">
              <a:rPr lang="zh-TW" altLang="en-US" smtClean="0"/>
              <a:t>5</a:t>
            </a:fld>
            <a:endParaRPr lang="zh-TW" altLang="en-US"/>
          </a:p>
        </p:txBody>
      </p:sp>
    </p:spTree>
    <p:extLst>
      <p:ext uri="{BB962C8B-B14F-4D97-AF65-F5344CB8AC3E}">
        <p14:creationId xmlns:p14="http://schemas.microsoft.com/office/powerpoint/2010/main" val="354152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p:txBody>
          <a:bodyPr/>
          <a:lstStyle/>
          <a:p>
            <a:r>
              <a:rPr lang="en-US" altLang="zh-TW" sz="4400" dirty="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p:txBody>
          <a:bodyPr/>
          <a:lstStyle/>
          <a:p>
            <a:r>
              <a:rPr lang="en-US" altLang="zh-TW" dirty="0">
                <a:latin typeface="Calibri" panose="020F0502020204030204" pitchFamily="34" charset="0"/>
                <a:cs typeface="Calibri" panose="020F0502020204030204" pitchFamily="34" charset="0"/>
              </a:rPr>
              <a:t>Illustration of the Structure of RNN:</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Use a loop, called </a:t>
            </a:r>
            <a:r>
              <a:rPr lang="en-US" altLang="zh-TW" b="1" dirty="0">
                <a:latin typeface="Calibri" panose="020F0502020204030204" pitchFamily="34" charset="0"/>
                <a:cs typeface="Calibri" panose="020F0502020204030204" pitchFamily="34" charset="0"/>
              </a:rPr>
              <a:t>Recurrent Connection</a:t>
            </a:r>
            <a:r>
              <a:rPr lang="zh-TW" altLang="en-US" b="1"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resending the output back to itself,  to memorize the previous information.</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When the next output comes in, RNN will calculate the new output based on current input and the previous output.</a:t>
            </a:r>
            <a:endParaRPr lang="zh-TW" altLang="en-US" dirty="0">
              <a:latin typeface="Calibri" panose="020F0502020204030204" pitchFamily="34" charset="0"/>
              <a:cs typeface="Calibri" panose="020F0502020204030204" pitchFamily="34" charset="0"/>
            </a:endParaRPr>
          </a:p>
        </p:txBody>
      </p:sp>
      <p:pic>
        <p:nvPicPr>
          <p:cNvPr id="3076" name="Picture 4" descr="Recurrent Neural Network Tutorial (RNN) | DataCamp">
            <a:extLst>
              <a:ext uri="{FF2B5EF4-FFF2-40B4-BE49-F238E27FC236}">
                <a16:creationId xmlns:a16="http://schemas.microsoft.com/office/drawing/2014/main" id="{A54F8AE5-08F0-FF25-0093-14E4FE059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80" y="3940277"/>
            <a:ext cx="9346924" cy="276500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圓角 3">
            <a:extLst>
              <a:ext uri="{FF2B5EF4-FFF2-40B4-BE49-F238E27FC236}">
                <a16:creationId xmlns:a16="http://schemas.microsoft.com/office/drawing/2014/main" id="{C43747FA-A012-4248-DC5E-6FAC072FA2AE}"/>
              </a:ext>
            </a:extLst>
          </p:cNvPr>
          <p:cNvSpPr/>
          <p:nvPr/>
        </p:nvSpPr>
        <p:spPr>
          <a:xfrm>
            <a:off x="2641600" y="4124960"/>
            <a:ext cx="894080" cy="396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Output</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5" name="矩形: 圓角 4">
            <a:extLst>
              <a:ext uri="{FF2B5EF4-FFF2-40B4-BE49-F238E27FC236}">
                <a16:creationId xmlns:a16="http://schemas.microsoft.com/office/drawing/2014/main" id="{D4E2F102-3332-7A72-CA1C-A628629F6B00}"/>
              </a:ext>
            </a:extLst>
          </p:cNvPr>
          <p:cNvSpPr/>
          <p:nvPr/>
        </p:nvSpPr>
        <p:spPr>
          <a:xfrm>
            <a:off x="208280" y="4815840"/>
            <a:ext cx="1361716" cy="7010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Recurrent</a:t>
            </a:r>
          </a:p>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Connection</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7" name="矩形: 圓角 6">
            <a:extLst>
              <a:ext uri="{FF2B5EF4-FFF2-40B4-BE49-F238E27FC236}">
                <a16:creationId xmlns:a16="http://schemas.microsoft.com/office/drawing/2014/main" id="{3860E117-03C8-D389-CBC9-82ACA141D532}"/>
              </a:ext>
            </a:extLst>
          </p:cNvPr>
          <p:cNvSpPr/>
          <p:nvPr/>
        </p:nvSpPr>
        <p:spPr>
          <a:xfrm>
            <a:off x="2641600" y="6217920"/>
            <a:ext cx="894080" cy="396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Input</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8" name="矩形: 圓角 7">
            <a:extLst>
              <a:ext uri="{FF2B5EF4-FFF2-40B4-BE49-F238E27FC236}">
                <a16:creationId xmlns:a16="http://schemas.microsoft.com/office/drawing/2014/main" id="{2A94DCA2-F248-2CE0-5220-51AA960D4BCC}"/>
              </a:ext>
            </a:extLst>
          </p:cNvPr>
          <p:cNvSpPr/>
          <p:nvPr/>
        </p:nvSpPr>
        <p:spPr>
          <a:xfrm>
            <a:off x="2794276" y="5486400"/>
            <a:ext cx="827902" cy="31496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RNN</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投影片編號版面配置區 5">
            <a:extLst>
              <a:ext uri="{FF2B5EF4-FFF2-40B4-BE49-F238E27FC236}">
                <a16:creationId xmlns:a16="http://schemas.microsoft.com/office/drawing/2014/main" id="{075E33F1-F917-E7DF-678B-C1141051F30F}"/>
              </a:ext>
            </a:extLst>
          </p:cNvPr>
          <p:cNvSpPr>
            <a:spLocks noGrp="1"/>
          </p:cNvSpPr>
          <p:nvPr>
            <p:ph type="sldNum" sz="quarter" idx="12"/>
          </p:nvPr>
        </p:nvSpPr>
        <p:spPr/>
        <p:txBody>
          <a:bodyPr/>
          <a:lstStyle/>
          <a:p>
            <a:fld id="{11941E4F-9D75-46F6-80F1-FBA169357D88}" type="slidenum">
              <a:rPr lang="zh-TW" altLang="en-US" smtClean="0"/>
              <a:t>6</a:t>
            </a:fld>
            <a:endParaRPr lang="zh-TW" altLang="en-US"/>
          </a:p>
        </p:txBody>
      </p:sp>
    </p:spTree>
    <p:extLst>
      <p:ext uri="{BB962C8B-B14F-4D97-AF65-F5344CB8AC3E}">
        <p14:creationId xmlns:p14="http://schemas.microsoft.com/office/powerpoint/2010/main" val="14640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p:txBody>
          <a:bodyPr/>
          <a:lstStyle/>
          <a:p>
            <a:r>
              <a:rPr lang="en-US" altLang="zh-TW" sz="4400" dirty="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p:txBody>
          <a:bodyPr/>
          <a:lstStyle/>
          <a:p>
            <a:r>
              <a:rPr lang="en-US" altLang="zh-TW" dirty="0">
                <a:latin typeface="Calibri" panose="020F0502020204030204" pitchFamily="34" charset="0"/>
                <a:cs typeface="Calibri" panose="020F0502020204030204" pitchFamily="34" charset="0"/>
              </a:rPr>
              <a:t>To make it simple, RNN is an artificial neural network </a:t>
            </a:r>
            <a:r>
              <a:rPr lang="en-US" altLang="zh-TW" b="1" dirty="0">
                <a:latin typeface="Calibri" panose="020F0502020204030204" pitchFamily="34" charset="0"/>
                <a:cs typeface="Calibri" panose="020F0502020204030204" pitchFamily="34" charset="0"/>
              </a:rPr>
              <a:t>with memory</a:t>
            </a:r>
            <a:r>
              <a:rPr lang="en-US" altLang="zh-TW" dirty="0">
                <a:latin typeface="Calibri" panose="020F0502020204030204" pitchFamily="34" charset="0"/>
                <a:cs typeface="Calibri" panose="020F0502020204030204" pitchFamily="34" charset="0"/>
              </a:rPr>
              <a:t>.</a:t>
            </a:r>
            <a:endParaRPr lang="zh-TW" altLang="en-US" dirty="0">
              <a:latin typeface="Calibri" panose="020F0502020204030204" pitchFamily="34" charset="0"/>
              <a:cs typeface="Calibri" panose="020F0502020204030204" pitchFamily="34" charset="0"/>
            </a:endParaRPr>
          </a:p>
        </p:txBody>
      </p:sp>
      <p:pic>
        <p:nvPicPr>
          <p:cNvPr id="11" name="圖片 10">
            <a:extLst>
              <a:ext uri="{FF2B5EF4-FFF2-40B4-BE49-F238E27FC236}">
                <a16:creationId xmlns:a16="http://schemas.microsoft.com/office/drawing/2014/main" id="{2A56FA99-9A88-0381-EDF8-8AE52DAADE56}"/>
              </a:ext>
            </a:extLst>
          </p:cNvPr>
          <p:cNvPicPr>
            <a:picLocks noChangeAspect="1"/>
          </p:cNvPicPr>
          <p:nvPr/>
        </p:nvPicPr>
        <p:blipFill>
          <a:blip r:embed="rId2"/>
          <a:stretch>
            <a:fillRect/>
          </a:stretch>
        </p:blipFill>
        <p:spPr>
          <a:xfrm>
            <a:off x="508808" y="2600321"/>
            <a:ext cx="11174384" cy="3982006"/>
          </a:xfrm>
          <a:prstGeom prst="rect">
            <a:avLst/>
          </a:prstGeom>
        </p:spPr>
      </p:pic>
      <p:sp>
        <p:nvSpPr>
          <p:cNvPr id="12" name="矩形: 圓角 11">
            <a:extLst>
              <a:ext uri="{FF2B5EF4-FFF2-40B4-BE49-F238E27FC236}">
                <a16:creationId xmlns:a16="http://schemas.microsoft.com/office/drawing/2014/main" id="{39033E50-FDDD-76CC-054A-0B28A34C2E1B}"/>
              </a:ext>
            </a:extLst>
          </p:cNvPr>
          <p:cNvSpPr/>
          <p:nvPr/>
        </p:nvSpPr>
        <p:spPr>
          <a:xfrm>
            <a:off x="7760694" y="3159318"/>
            <a:ext cx="894080" cy="396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Output</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3" name="矩形: 圓角 12">
            <a:extLst>
              <a:ext uri="{FF2B5EF4-FFF2-40B4-BE49-F238E27FC236}">
                <a16:creationId xmlns:a16="http://schemas.microsoft.com/office/drawing/2014/main" id="{10B342F6-BB95-A055-9341-0F4F803EE97C}"/>
              </a:ext>
            </a:extLst>
          </p:cNvPr>
          <p:cNvSpPr/>
          <p:nvPr/>
        </p:nvSpPr>
        <p:spPr>
          <a:xfrm>
            <a:off x="7402885" y="6096635"/>
            <a:ext cx="894080" cy="396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Input</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4" name="矩形: 圓角 13">
            <a:extLst>
              <a:ext uri="{FF2B5EF4-FFF2-40B4-BE49-F238E27FC236}">
                <a16:creationId xmlns:a16="http://schemas.microsoft.com/office/drawing/2014/main" id="{BE58B509-249C-A93A-16DA-C8BC70247A69}"/>
              </a:ext>
            </a:extLst>
          </p:cNvPr>
          <p:cNvSpPr/>
          <p:nvPr/>
        </p:nvSpPr>
        <p:spPr>
          <a:xfrm>
            <a:off x="6625865" y="4775844"/>
            <a:ext cx="1550063" cy="3041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Hidden Layer</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5" name="箭號: 向上 14">
            <a:extLst>
              <a:ext uri="{FF2B5EF4-FFF2-40B4-BE49-F238E27FC236}">
                <a16:creationId xmlns:a16="http://schemas.microsoft.com/office/drawing/2014/main" id="{1D6E2E80-1921-5501-96E9-8CCCF05850B2}"/>
              </a:ext>
            </a:extLst>
          </p:cNvPr>
          <p:cNvSpPr/>
          <p:nvPr/>
        </p:nvSpPr>
        <p:spPr>
          <a:xfrm>
            <a:off x="838200" y="5076667"/>
            <a:ext cx="370840" cy="5892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D362444E-B7A3-FE7B-410F-D67969EF7CD8}"/>
              </a:ext>
            </a:extLst>
          </p:cNvPr>
          <p:cNvSpPr/>
          <p:nvPr/>
        </p:nvSpPr>
        <p:spPr>
          <a:xfrm>
            <a:off x="142240" y="5733414"/>
            <a:ext cx="5709920" cy="10229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t>Memory:</a:t>
            </a:r>
          </a:p>
          <a:p>
            <a:r>
              <a:rPr lang="en-US" altLang="zh-TW" dirty="0"/>
              <a:t>Remember the previous output, so recurrent neural networks can memorize previous data in the previous state. </a:t>
            </a:r>
            <a:endParaRPr lang="zh-TW" altLang="en-US" dirty="0"/>
          </a:p>
        </p:txBody>
      </p:sp>
      <p:pic>
        <p:nvPicPr>
          <p:cNvPr id="17" name="Picture 6" descr="RNN區別">
            <a:extLst>
              <a:ext uri="{FF2B5EF4-FFF2-40B4-BE49-F238E27FC236}">
                <a16:creationId xmlns:a16="http://schemas.microsoft.com/office/drawing/2014/main" id="{ED3B2709-78E4-7C64-81B0-2006F0D177E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460692" y="3159317"/>
            <a:ext cx="2222500" cy="3423009"/>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BE574745-CA69-4CA8-8457-C11E5F891AA4}"/>
              </a:ext>
            </a:extLst>
          </p:cNvPr>
          <p:cNvSpPr>
            <a:spLocks noGrp="1"/>
          </p:cNvSpPr>
          <p:nvPr>
            <p:ph type="sldNum" sz="quarter" idx="12"/>
          </p:nvPr>
        </p:nvSpPr>
        <p:spPr/>
        <p:txBody>
          <a:bodyPr/>
          <a:lstStyle/>
          <a:p>
            <a:fld id="{11941E4F-9D75-46F6-80F1-FBA169357D88}" type="slidenum">
              <a:rPr lang="zh-TW" altLang="en-US" smtClean="0"/>
              <a:t>7</a:t>
            </a:fld>
            <a:endParaRPr lang="zh-TW" altLang="en-US"/>
          </a:p>
        </p:txBody>
      </p:sp>
    </p:spTree>
    <p:extLst>
      <p:ext uri="{BB962C8B-B14F-4D97-AF65-F5344CB8AC3E}">
        <p14:creationId xmlns:p14="http://schemas.microsoft.com/office/powerpoint/2010/main" val="139561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FA0977D-A10B-0471-CC81-21B58FFF4AE7}"/>
              </a:ext>
            </a:extLst>
          </p:cNvPr>
          <p:cNvPicPr>
            <a:picLocks noChangeAspect="1"/>
          </p:cNvPicPr>
          <p:nvPr/>
        </p:nvPicPr>
        <p:blipFill>
          <a:blip r:embed="rId3"/>
          <a:stretch>
            <a:fillRect/>
          </a:stretch>
        </p:blipFill>
        <p:spPr>
          <a:xfrm>
            <a:off x="968118" y="2489814"/>
            <a:ext cx="6304850" cy="3869150"/>
          </a:xfrm>
          <a:prstGeom prst="rect">
            <a:avLst/>
          </a:prstGeom>
        </p:spPr>
      </p:pic>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838200" y="167967"/>
            <a:ext cx="10515600" cy="1325563"/>
          </a:xfrm>
        </p:spPr>
        <p:txBody>
          <a:bodyPr/>
          <a:lstStyle/>
          <a:p>
            <a:r>
              <a:rPr lang="en-US" altLang="zh-TW" sz="4400" dirty="0">
                <a:latin typeface="Calibri" panose="020F0502020204030204" pitchFamily="34" charset="0"/>
                <a:cs typeface="Calibri" panose="020F0502020204030204" pitchFamily="34" charset="0"/>
              </a:rPr>
              <a:t>RNN (Recurrent Neural Networks)</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838200" y="1420201"/>
            <a:ext cx="10515600" cy="4351338"/>
          </a:xfrm>
        </p:spPr>
        <p:txBody>
          <a:bodyPr/>
          <a:lstStyle/>
          <a:p>
            <a:r>
              <a:rPr lang="en-US" altLang="zh-TW" dirty="0">
                <a:latin typeface="Calibri" panose="020F0502020204030204" pitchFamily="34" charset="0"/>
                <a:cs typeface="Calibri" panose="020F0502020204030204" pitchFamily="34" charset="0"/>
              </a:rPr>
              <a:t>Effective for speech recognition, language modeling, translation</a:t>
            </a:r>
            <a:endParaRPr lang="zh-TW" altLang="en-US" dirty="0">
              <a:latin typeface="Calibri" panose="020F0502020204030204" pitchFamily="34" charset="0"/>
              <a:cs typeface="Calibri" panose="020F0502020204030204" pitchFamily="34" charset="0"/>
            </a:endParaRPr>
          </a:p>
        </p:txBody>
      </p:sp>
      <p:sp>
        <p:nvSpPr>
          <p:cNvPr id="14" name="矩形: 圓角 13">
            <a:extLst>
              <a:ext uri="{FF2B5EF4-FFF2-40B4-BE49-F238E27FC236}">
                <a16:creationId xmlns:a16="http://schemas.microsoft.com/office/drawing/2014/main" id="{BE58B509-249C-A93A-16DA-C8BC70247A69}"/>
              </a:ext>
            </a:extLst>
          </p:cNvPr>
          <p:cNvSpPr/>
          <p:nvPr/>
        </p:nvSpPr>
        <p:spPr>
          <a:xfrm>
            <a:off x="5966768" y="4261182"/>
            <a:ext cx="1550063" cy="91582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RNN Layer</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矩形: 圓角 5">
            <a:extLst>
              <a:ext uri="{FF2B5EF4-FFF2-40B4-BE49-F238E27FC236}">
                <a16:creationId xmlns:a16="http://schemas.microsoft.com/office/drawing/2014/main" id="{AF60BB6E-9A33-51C7-C97B-D64BF9CBCC19}"/>
              </a:ext>
            </a:extLst>
          </p:cNvPr>
          <p:cNvSpPr/>
          <p:nvPr/>
        </p:nvSpPr>
        <p:spPr>
          <a:xfrm>
            <a:off x="5966768" y="2721403"/>
            <a:ext cx="2078006" cy="53981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Classification Layer</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7" name="矩形: 圓角 6">
            <a:extLst>
              <a:ext uri="{FF2B5EF4-FFF2-40B4-BE49-F238E27FC236}">
                <a16:creationId xmlns:a16="http://schemas.microsoft.com/office/drawing/2014/main" id="{B5106797-F740-2EDF-EB0B-705A699D2439}"/>
              </a:ext>
            </a:extLst>
          </p:cNvPr>
          <p:cNvSpPr/>
          <p:nvPr/>
        </p:nvSpPr>
        <p:spPr>
          <a:xfrm>
            <a:off x="5966768" y="5728144"/>
            <a:ext cx="2078006" cy="53981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Word Embedding</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8" name="矩形: 圓角 7">
            <a:extLst>
              <a:ext uri="{FF2B5EF4-FFF2-40B4-BE49-F238E27FC236}">
                <a16:creationId xmlns:a16="http://schemas.microsoft.com/office/drawing/2014/main" id="{B8E3FB78-DF6B-BD8A-38E7-7F65657E3897}"/>
              </a:ext>
            </a:extLst>
          </p:cNvPr>
          <p:cNvSpPr/>
          <p:nvPr/>
        </p:nvSpPr>
        <p:spPr>
          <a:xfrm>
            <a:off x="976616" y="2021840"/>
            <a:ext cx="3067846" cy="86648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〔Example</a:t>
            </a:r>
            <a:r>
              <a:rPr lang="zh-TW" alt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t>
            </a:r>
            <a:r>
              <a:rPr lang="en-US" altLang="zh-TW"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Classification</a:t>
            </a:r>
          </a:p>
          <a:p>
            <a:r>
              <a:rPr lang="en-US" altLang="zh-TW"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Many-to-One Problem〕</a:t>
            </a:r>
            <a:endParaRPr lang="zh-TW" alt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9" name="箭號: 向上 8">
            <a:extLst>
              <a:ext uri="{FF2B5EF4-FFF2-40B4-BE49-F238E27FC236}">
                <a16:creationId xmlns:a16="http://schemas.microsoft.com/office/drawing/2014/main" id="{8E31157A-98D3-CDA5-C5F3-C01C522128F4}"/>
              </a:ext>
            </a:extLst>
          </p:cNvPr>
          <p:cNvSpPr/>
          <p:nvPr/>
        </p:nvSpPr>
        <p:spPr>
          <a:xfrm>
            <a:off x="6381876" y="5239288"/>
            <a:ext cx="359923" cy="4265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上 9">
            <a:extLst>
              <a:ext uri="{FF2B5EF4-FFF2-40B4-BE49-F238E27FC236}">
                <a16:creationId xmlns:a16="http://schemas.microsoft.com/office/drawing/2014/main" id="{54E70907-3C21-2D25-861A-7203C6C41329}"/>
              </a:ext>
            </a:extLst>
          </p:cNvPr>
          <p:cNvSpPr/>
          <p:nvPr/>
        </p:nvSpPr>
        <p:spPr>
          <a:xfrm>
            <a:off x="6381876" y="3408808"/>
            <a:ext cx="359923" cy="70478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箭號: 向上 18">
            <a:extLst>
              <a:ext uri="{FF2B5EF4-FFF2-40B4-BE49-F238E27FC236}">
                <a16:creationId xmlns:a16="http://schemas.microsoft.com/office/drawing/2014/main" id="{CC77FABF-65E5-171D-3079-A5D101B1413E}"/>
              </a:ext>
            </a:extLst>
          </p:cNvPr>
          <p:cNvSpPr/>
          <p:nvPr/>
        </p:nvSpPr>
        <p:spPr>
          <a:xfrm rot="16200000">
            <a:off x="8297849" y="5690108"/>
            <a:ext cx="359923" cy="70478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圓角 19">
            <a:extLst>
              <a:ext uri="{FF2B5EF4-FFF2-40B4-BE49-F238E27FC236}">
                <a16:creationId xmlns:a16="http://schemas.microsoft.com/office/drawing/2014/main" id="{FC945B07-5C6F-F0D3-6CFD-43527CEE5C91}"/>
              </a:ext>
            </a:extLst>
          </p:cNvPr>
          <p:cNvSpPr/>
          <p:nvPr/>
        </p:nvSpPr>
        <p:spPr>
          <a:xfrm>
            <a:off x="8910847" y="5728144"/>
            <a:ext cx="2442953" cy="6308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Input</a:t>
            </a:r>
          </a:p>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 "</a:t>
            </a: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hlinkClick r:id="rId4"/>
              </a:rPr>
              <a:t>customer reviews</a:t>
            </a:r>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21" name="矩形: 圓角 20">
            <a:extLst>
              <a:ext uri="{FF2B5EF4-FFF2-40B4-BE49-F238E27FC236}">
                <a16:creationId xmlns:a16="http://schemas.microsoft.com/office/drawing/2014/main" id="{4E9FE751-E237-E8EE-712A-A301E9292FBA}"/>
              </a:ext>
            </a:extLst>
          </p:cNvPr>
          <p:cNvSpPr/>
          <p:nvPr/>
        </p:nvSpPr>
        <p:spPr>
          <a:xfrm>
            <a:off x="8910847" y="2721403"/>
            <a:ext cx="2976353" cy="6308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Output</a:t>
            </a:r>
          </a:p>
          <a:p>
            <a:r>
              <a:rPr lang="en-US" altLang="zh-TW"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Positive or Negative review</a:t>
            </a:r>
            <a:endParaRPr lang="zh-TW" alt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22" name="箭號: 向上 21">
            <a:extLst>
              <a:ext uri="{FF2B5EF4-FFF2-40B4-BE49-F238E27FC236}">
                <a16:creationId xmlns:a16="http://schemas.microsoft.com/office/drawing/2014/main" id="{14F58747-20EF-32F6-C647-CFD934B36D58}"/>
              </a:ext>
            </a:extLst>
          </p:cNvPr>
          <p:cNvSpPr/>
          <p:nvPr/>
        </p:nvSpPr>
        <p:spPr>
          <a:xfrm rot="5400000" flipH="1">
            <a:off x="8297849" y="2638918"/>
            <a:ext cx="359923" cy="70478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046247C-70BB-96F3-5353-D11AB77FF928}"/>
              </a:ext>
            </a:extLst>
          </p:cNvPr>
          <p:cNvSpPr txBox="1"/>
          <p:nvPr/>
        </p:nvSpPr>
        <p:spPr>
          <a:xfrm>
            <a:off x="8044774" y="4211927"/>
            <a:ext cx="3842426" cy="923330"/>
          </a:xfrm>
          <a:prstGeom prst="rect">
            <a:avLst/>
          </a:prstGeom>
          <a:noFill/>
        </p:spPr>
        <p:txBody>
          <a:bodyPr wrap="square" rtlCol="0">
            <a:spAutoFit/>
          </a:bodyPr>
          <a:lstStyle/>
          <a:p>
            <a:r>
              <a:rPr lang="en-US" altLang="zh-TW" dirty="0"/>
              <a:t>Code Tutorial:</a:t>
            </a:r>
          </a:p>
          <a:p>
            <a:r>
              <a:rPr lang="en-US" altLang="zh-TW" dirty="0">
                <a:hlinkClick r:id="rId5"/>
              </a:rPr>
              <a:t>https://youtu.be/ubDtr6dh0c8?si=_oF5MRoCfC1ReKf2</a:t>
            </a:r>
            <a:endParaRPr lang="zh-TW" altLang="en-US" dirty="0"/>
          </a:p>
        </p:txBody>
      </p:sp>
      <p:sp>
        <p:nvSpPr>
          <p:cNvPr id="4" name="投影片編號版面配置區 3">
            <a:extLst>
              <a:ext uri="{FF2B5EF4-FFF2-40B4-BE49-F238E27FC236}">
                <a16:creationId xmlns:a16="http://schemas.microsoft.com/office/drawing/2014/main" id="{B087F0A6-250C-57C6-196B-D129192A87F0}"/>
              </a:ext>
            </a:extLst>
          </p:cNvPr>
          <p:cNvSpPr>
            <a:spLocks noGrp="1"/>
          </p:cNvSpPr>
          <p:nvPr>
            <p:ph type="sldNum" sz="quarter" idx="12"/>
          </p:nvPr>
        </p:nvSpPr>
        <p:spPr/>
        <p:txBody>
          <a:bodyPr/>
          <a:lstStyle/>
          <a:p>
            <a:fld id="{11941E4F-9D75-46F6-80F1-FBA169357D88}" type="slidenum">
              <a:rPr lang="zh-TW" altLang="en-US" smtClean="0"/>
              <a:t>8</a:t>
            </a:fld>
            <a:endParaRPr lang="zh-TW" altLang="en-US"/>
          </a:p>
        </p:txBody>
      </p:sp>
    </p:spTree>
    <p:extLst>
      <p:ext uri="{BB962C8B-B14F-4D97-AF65-F5344CB8AC3E}">
        <p14:creationId xmlns:p14="http://schemas.microsoft.com/office/powerpoint/2010/main" val="118560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1A72258-070E-F0BC-40AA-B3CCE4E54DD6}"/>
              </a:ext>
            </a:extLst>
          </p:cNvPr>
          <p:cNvSpPr>
            <a:spLocks noGrp="1"/>
          </p:cNvSpPr>
          <p:nvPr>
            <p:ph type="title"/>
          </p:nvPr>
        </p:nvSpPr>
        <p:spPr>
          <a:xfrm>
            <a:off x="1051560" y="586822"/>
            <a:ext cx="3657600" cy="1645920"/>
          </a:xfrm>
        </p:spPr>
        <p:txBody>
          <a:bodyPr>
            <a:normAutofit/>
          </a:bodyPr>
          <a:lstStyle/>
          <a:p>
            <a:r>
              <a:rPr lang="en-US" altLang="zh-TW" sz="3200" dirty="0">
                <a:latin typeface="Calibri" panose="020F0502020204030204" pitchFamily="34" charset="0"/>
                <a:cs typeface="Calibri" panose="020F0502020204030204" pitchFamily="34" charset="0"/>
              </a:rPr>
              <a:t>RNN (Recurrent Neural Networks)</a:t>
            </a:r>
            <a:endParaRPr lang="zh-TW" altLang="en-US" sz="3200" dirty="0">
              <a:latin typeface="Calibri" panose="020F0502020204030204" pitchFamily="34" charset="0"/>
              <a:cs typeface="Calibri" panose="020F0502020204030204" pitchFamily="34" charset="0"/>
            </a:endParaRPr>
          </a:p>
        </p:txBody>
      </p:sp>
      <p:sp>
        <p:nvSpPr>
          <p:cNvPr id="2059" name="Rectangle 205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1816725F-0A2B-2BA8-8633-DF930AF87F7B}"/>
              </a:ext>
            </a:extLst>
          </p:cNvPr>
          <p:cNvSpPr>
            <a:spLocks noGrp="1"/>
          </p:cNvSpPr>
          <p:nvPr>
            <p:ph idx="1"/>
          </p:nvPr>
        </p:nvSpPr>
        <p:spPr>
          <a:xfrm>
            <a:off x="5250106" y="586822"/>
            <a:ext cx="6106742" cy="1645920"/>
          </a:xfrm>
        </p:spPr>
        <p:txBody>
          <a:bodyPr anchor="ctr">
            <a:normAutofit/>
          </a:bodyPr>
          <a:lstStyle/>
          <a:p>
            <a:r>
              <a:rPr lang="en-US" altLang="zh-TW" sz="1800" dirty="0">
                <a:latin typeface="Calibri" panose="020F0502020204030204" pitchFamily="34" charset="0"/>
                <a:cs typeface="Calibri" panose="020F0502020204030204" pitchFamily="34" charset="0"/>
              </a:rPr>
              <a:t>The strength of RNN is that it allows the input and output data to be not just a single set of vectors, but a sequence of multiple sets of vectors.</a:t>
            </a:r>
          </a:p>
        </p:txBody>
      </p:sp>
      <p:pic>
        <p:nvPicPr>
          <p:cNvPr id="2050" name="Picture 2">
            <a:extLst>
              <a:ext uri="{FF2B5EF4-FFF2-40B4-BE49-F238E27FC236}">
                <a16:creationId xmlns:a16="http://schemas.microsoft.com/office/drawing/2014/main" id="{E8DFDA36-3BDC-53CE-E86E-D2EA1AD956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95" y="3594523"/>
            <a:ext cx="5728888" cy="1790277"/>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B087F0A6-250C-57C6-196B-D129192A87F0}"/>
              </a:ext>
            </a:extLst>
          </p:cNvPr>
          <p:cNvSpPr>
            <a:spLocks noGrp="1"/>
          </p:cNvSpPr>
          <p:nvPr>
            <p:ph type="sldNum" sz="quarter" idx="12"/>
          </p:nvPr>
        </p:nvSpPr>
        <p:spPr>
          <a:xfrm>
            <a:off x="8610600" y="6356350"/>
            <a:ext cx="2746248" cy="365125"/>
          </a:xfrm>
        </p:spPr>
        <p:txBody>
          <a:bodyPr>
            <a:normAutofit/>
          </a:bodyPr>
          <a:lstStyle/>
          <a:p>
            <a:pPr>
              <a:spcAft>
                <a:spcPts val="600"/>
              </a:spcAft>
            </a:pPr>
            <a:fld id="{11941E4F-9D75-46F6-80F1-FBA169357D88}" type="slidenum">
              <a:rPr lang="zh-TW" altLang="en-US">
                <a:solidFill>
                  <a:schemeClr val="tx1">
                    <a:lumMod val="50000"/>
                    <a:lumOff val="50000"/>
                  </a:schemeClr>
                </a:solidFill>
                <a:latin typeface="Calibri" panose="020F0502020204030204" pitchFamily="34" charset="0"/>
                <a:cs typeface="Calibri" panose="020F0502020204030204" pitchFamily="34" charset="0"/>
              </a:rPr>
              <a:pPr>
                <a:spcAft>
                  <a:spcPts val="600"/>
                </a:spcAft>
              </a:pPr>
              <a:t>9</a:t>
            </a:fld>
            <a:endParaRPr lang="zh-TW" altLang="en-US">
              <a:solidFill>
                <a:schemeClr val="tx1">
                  <a:lumMod val="50000"/>
                  <a:lumOff val="50000"/>
                </a:schemeClr>
              </a:solidFill>
              <a:latin typeface="Calibri" panose="020F0502020204030204" pitchFamily="34" charset="0"/>
              <a:cs typeface="Calibri" panose="020F0502020204030204" pitchFamily="34" charset="0"/>
            </a:endParaRPr>
          </a:p>
        </p:txBody>
      </p:sp>
      <p:graphicFrame>
        <p:nvGraphicFramePr>
          <p:cNvPr id="11" name="表格 10">
            <a:extLst>
              <a:ext uri="{FF2B5EF4-FFF2-40B4-BE49-F238E27FC236}">
                <a16:creationId xmlns:a16="http://schemas.microsoft.com/office/drawing/2014/main" id="{90566186-EE47-5E74-2ABC-C352749FA9A6}"/>
              </a:ext>
            </a:extLst>
          </p:cNvPr>
          <p:cNvGraphicFramePr>
            <a:graphicFrameLocks noGrp="1"/>
          </p:cNvGraphicFramePr>
          <p:nvPr>
            <p:extLst>
              <p:ext uri="{D42A27DB-BD31-4B8C-83A1-F6EECF244321}">
                <p14:modId xmlns:p14="http://schemas.microsoft.com/office/powerpoint/2010/main" val="557800532"/>
              </p:ext>
            </p:extLst>
          </p:nvPr>
        </p:nvGraphicFramePr>
        <p:xfrm>
          <a:off x="5911277" y="2729395"/>
          <a:ext cx="6189528" cy="3630377"/>
        </p:xfrm>
        <a:graphic>
          <a:graphicData uri="http://schemas.openxmlformats.org/drawingml/2006/table">
            <a:tbl>
              <a:tblPr firstRow="1" bandRow="1">
                <a:tableStyleId>{5C22544A-7EE6-4342-B048-85BDC9FD1C3A}</a:tableStyleId>
              </a:tblPr>
              <a:tblGrid>
                <a:gridCol w="3094764">
                  <a:extLst>
                    <a:ext uri="{9D8B030D-6E8A-4147-A177-3AD203B41FA5}">
                      <a16:colId xmlns:a16="http://schemas.microsoft.com/office/drawing/2014/main" val="2564397564"/>
                    </a:ext>
                  </a:extLst>
                </a:gridCol>
                <a:gridCol w="3094764">
                  <a:extLst>
                    <a:ext uri="{9D8B030D-6E8A-4147-A177-3AD203B41FA5}">
                      <a16:colId xmlns:a16="http://schemas.microsoft.com/office/drawing/2014/main" val="2989918535"/>
                    </a:ext>
                  </a:extLst>
                </a:gridCol>
              </a:tblGrid>
              <a:tr h="665347">
                <a:tc>
                  <a:txBody>
                    <a:bodyPr/>
                    <a:lstStyle/>
                    <a:p>
                      <a:pPr algn="ctr"/>
                      <a:r>
                        <a:rPr lang="en-US" altLang="zh-TW" sz="2300" dirty="0"/>
                        <a:t>Type</a:t>
                      </a:r>
                      <a:endParaRPr lang="zh-TW" altLang="en-US" sz="2300" dirty="0"/>
                    </a:p>
                  </a:txBody>
                  <a:tcPr marL="116129" marR="116129" marT="58064" marB="58064" anchor="ctr"/>
                </a:tc>
                <a:tc>
                  <a:txBody>
                    <a:bodyPr/>
                    <a:lstStyle/>
                    <a:p>
                      <a:pPr algn="ctr"/>
                      <a:r>
                        <a:rPr lang="en-US" altLang="zh-TW" sz="2300" dirty="0"/>
                        <a:t>Example</a:t>
                      </a:r>
                      <a:endParaRPr lang="zh-TW" altLang="en-US" sz="2300" dirty="0"/>
                    </a:p>
                  </a:txBody>
                  <a:tcPr marL="116129" marR="116129" marT="58064" marB="58064" anchor="ctr"/>
                </a:tc>
                <a:extLst>
                  <a:ext uri="{0D108BD9-81ED-4DB2-BD59-A6C34878D82A}">
                    <a16:rowId xmlns:a16="http://schemas.microsoft.com/office/drawing/2014/main" val="1365015789"/>
                  </a:ext>
                </a:extLst>
              </a:tr>
              <a:tr h="665347">
                <a:tc>
                  <a:txBody>
                    <a:bodyPr/>
                    <a:lstStyle/>
                    <a:p>
                      <a:pPr algn="l"/>
                      <a:r>
                        <a:rPr lang="en-US" altLang="zh-TW" sz="2300" dirty="0"/>
                        <a:t>One-to-One</a:t>
                      </a:r>
                      <a:endParaRPr lang="zh-TW" altLang="en-US" sz="2300" dirty="0"/>
                    </a:p>
                  </a:txBody>
                  <a:tcPr marL="116129" marR="116129" marT="58064" marB="58064" anchor="ctr"/>
                </a:tc>
                <a:tc>
                  <a:txBody>
                    <a:bodyPr/>
                    <a:lstStyle/>
                    <a:p>
                      <a:pPr algn="l"/>
                      <a:r>
                        <a:rPr lang="en-US" altLang="zh-TW" sz="2300" dirty="0"/>
                        <a:t>Classification</a:t>
                      </a:r>
                      <a:endParaRPr lang="zh-TW" altLang="en-US" sz="2300" dirty="0"/>
                    </a:p>
                  </a:txBody>
                  <a:tcPr marL="116129" marR="116129" marT="58064" marB="58064" anchor="ctr"/>
                </a:tc>
                <a:extLst>
                  <a:ext uri="{0D108BD9-81ED-4DB2-BD59-A6C34878D82A}">
                    <a16:rowId xmlns:a16="http://schemas.microsoft.com/office/drawing/2014/main" val="741485514"/>
                  </a:ext>
                </a:extLst>
              </a:tr>
              <a:tr h="665347">
                <a:tc>
                  <a:txBody>
                    <a:bodyPr/>
                    <a:lstStyle/>
                    <a:p>
                      <a:pPr algn="l"/>
                      <a:r>
                        <a:rPr lang="en-US" altLang="zh-TW" sz="2300" dirty="0"/>
                        <a:t>One-to-Many</a:t>
                      </a:r>
                      <a:endParaRPr lang="zh-TW" altLang="en-US" sz="2300" dirty="0"/>
                    </a:p>
                  </a:txBody>
                  <a:tcPr marL="116129" marR="116129" marT="58064" marB="58064" anchor="ctr"/>
                </a:tc>
                <a:tc>
                  <a:txBody>
                    <a:bodyPr/>
                    <a:lstStyle/>
                    <a:p>
                      <a:pPr algn="l"/>
                      <a:r>
                        <a:rPr lang="en-US" altLang="zh-TW" sz="2300" dirty="0"/>
                        <a:t>Image Captioning</a:t>
                      </a:r>
                      <a:endParaRPr lang="zh-TW" altLang="en-US" sz="2300" dirty="0"/>
                    </a:p>
                  </a:txBody>
                  <a:tcPr marL="116129" marR="116129" marT="58064" marB="58064" anchor="ctr"/>
                </a:tc>
                <a:extLst>
                  <a:ext uri="{0D108BD9-81ED-4DB2-BD59-A6C34878D82A}">
                    <a16:rowId xmlns:a16="http://schemas.microsoft.com/office/drawing/2014/main" val="3390452899"/>
                  </a:ext>
                </a:extLst>
              </a:tr>
              <a:tr h="665347">
                <a:tc>
                  <a:txBody>
                    <a:bodyPr/>
                    <a:lstStyle/>
                    <a:p>
                      <a:pPr algn="l"/>
                      <a:r>
                        <a:rPr lang="en-US" altLang="zh-TW" sz="2300" dirty="0"/>
                        <a:t>Many-to-One</a:t>
                      </a:r>
                      <a:endParaRPr lang="zh-TW" altLang="en-US" sz="2300" dirty="0"/>
                    </a:p>
                  </a:txBody>
                  <a:tcPr marL="116129" marR="116129" marT="58064" marB="58064" anchor="ctr"/>
                </a:tc>
                <a:tc>
                  <a:txBody>
                    <a:bodyPr/>
                    <a:lstStyle/>
                    <a:p>
                      <a:pPr marL="457200" indent="-457200" algn="l">
                        <a:buFont typeface="+mj-lt"/>
                        <a:buAutoNum type="arabicPeriod"/>
                      </a:pPr>
                      <a:r>
                        <a:rPr lang="en-US" altLang="zh-TW" sz="2300" dirty="0"/>
                        <a:t>Sentiment Analysis</a:t>
                      </a:r>
                    </a:p>
                    <a:p>
                      <a:pPr marL="457200" indent="-457200" algn="l">
                        <a:buFont typeface="+mj-lt"/>
                        <a:buAutoNum type="arabicPeriod"/>
                      </a:pPr>
                      <a:r>
                        <a:rPr lang="en-US" altLang="zh-TW" sz="2300" dirty="0"/>
                        <a:t>Text Classification</a:t>
                      </a:r>
                      <a:endParaRPr lang="zh-TW" altLang="en-US" sz="2300" dirty="0"/>
                    </a:p>
                  </a:txBody>
                  <a:tcPr marL="116129" marR="116129" marT="58064" marB="58064" anchor="ctr"/>
                </a:tc>
                <a:extLst>
                  <a:ext uri="{0D108BD9-81ED-4DB2-BD59-A6C34878D82A}">
                    <a16:rowId xmlns:a16="http://schemas.microsoft.com/office/drawing/2014/main" val="1450080064"/>
                  </a:ext>
                </a:extLst>
              </a:tr>
              <a:tr h="665347">
                <a:tc>
                  <a:txBody>
                    <a:bodyPr/>
                    <a:lstStyle/>
                    <a:p>
                      <a:pPr algn="l"/>
                      <a:r>
                        <a:rPr lang="en-US" altLang="zh-TW" sz="2300" dirty="0"/>
                        <a:t>Many-to-Many</a:t>
                      </a:r>
                      <a:endParaRPr lang="zh-TW" altLang="en-US" sz="2300" dirty="0"/>
                    </a:p>
                  </a:txBody>
                  <a:tcPr marL="116129" marR="116129" marT="58064" marB="58064" anchor="ctr"/>
                </a:tc>
                <a:tc>
                  <a:txBody>
                    <a:bodyPr/>
                    <a:lstStyle/>
                    <a:p>
                      <a:pPr marL="457200" indent="-457200" algn="l">
                        <a:buFont typeface="+mj-lt"/>
                        <a:buAutoNum type="arabicPeriod"/>
                      </a:pPr>
                      <a:r>
                        <a:rPr lang="en-US" altLang="zh-TW" sz="2300" dirty="0"/>
                        <a:t>Translation </a:t>
                      </a:r>
                    </a:p>
                    <a:p>
                      <a:pPr marL="457200" indent="-457200" algn="l">
                        <a:buFont typeface="+mj-lt"/>
                        <a:buAutoNum type="arabicPeriod"/>
                      </a:pPr>
                      <a:r>
                        <a:rPr lang="en-US" altLang="zh-TW" sz="2300" dirty="0"/>
                        <a:t>Video Classification</a:t>
                      </a:r>
                      <a:endParaRPr lang="zh-TW" altLang="en-US" sz="2300" dirty="0"/>
                    </a:p>
                  </a:txBody>
                  <a:tcPr marL="116129" marR="116129" marT="58064" marB="58064" anchor="ctr"/>
                </a:tc>
                <a:extLst>
                  <a:ext uri="{0D108BD9-81ED-4DB2-BD59-A6C34878D82A}">
                    <a16:rowId xmlns:a16="http://schemas.microsoft.com/office/drawing/2014/main" val="3232568461"/>
                  </a:ext>
                </a:extLst>
              </a:tr>
            </a:tbl>
          </a:graphicData>
        </a:graphic>
      </p:graphicFrame>
    </p:spTree>
    <p:extLst>
      <p:ext uri="{BB962C8B-B14F-4D97-AF65-F5344CB8AC3E}">
        <p14:creationId xmlns:p14="http://schemas.microsoft.com/office/powerpoint/2010/main" val="279440395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TotalTime>
  <Words>1987</Words>
  <Application>Microsoft Office PowerPoint</Application>
  <PresentationFormat>寬螢幕</PresentationFormat>
  <Paragraphs>223</Paragraphs>
  <Slides>23</Slides>
  <Notes>11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Arial</vt:lpstr>
      <vt:lpstr>Calibri</vt:lpstr>
      <vt:lpstr>Calibri Light</vt:lpstr>
      <vt:lpstr>Roboto</vt:lpstr>
      <vt:lpstr>Source Serif Pro</vt:lpstr>
      <vt:lpstr>Wingdings</vt:lpstr>
      <vt:lpstr>Office 佈景主題</vt:lpstr>
      <vt:lpstr>Topic: Recurrent Neural Networks  (RNN &amp; LSTM)</vt:lpstr>
      <vt:lpstr>Outline</vt:lpstr>
      <vt:lpstr>RNN (Recurrent Neural Networks)</vt:lpstr>
      <vt:lpstr>RNN  (Recurrent Neural Networks)</vt:lpstr>
      <vt:lpstr>RNN (Recurrent Neural Networks)</vt:lpstr>
      <vt:lpstr>RNN (Recurrent Neural Networks)</vt:lpstr>
      <vt:lpstr>RNN (Recurrent Neural Networks)</vt:lpstr>
      <vt:lpstr>RNN (Recurrent Neural Networks)</vt:lpstr>
      <vt:lpstr>RNN (Recurrent Neural Networks)</vt:lpstr>
      <vt:lpstr>RNN (Recurrent Neural Networks)</vt:lpstr>
      <vt:lpstr>RNN (Recurrent Neural Networks)</vt:lpstr>
      <vt:lpstr>RNN (Recurrent Neural Networks)</vt:lpstr>
      <vt:lpstr>RNN (Recurrent Neural Networks)</vt:lpstr>
      <vt:lpstr>LSTM (Long Short-Term Memory )</vt:lpstr>
      <vt:lpstr>LSTM (Long Short-Term Memory)</vt:lpstr>
      <vt:lpstr>LSTM (Long Short-Term Memory)</vt:lpstr>
      <vt:lpstr>LSTM (Long Short-Term Memory)</vt:lpstr>
      <vt:lpstr>LSTM (Long Short-Term Memory)</vt:lpstr>
      <vt:lpstr>RNN (Recurrent Neural Networks)</vt:lpstr>
      <vt:lpstr>Note</vt:lpstr>
      <vt:lpstr>Reference</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(RNN &amp; LSTM)</dc:title>
  <dc:creator>哲平 何</dc:creator>
  <cp:lastModifiedBy>哲平 何</cp:lastModifiedBy>
  <cp:revision>897</cp:revision>
  <dcterms:created xsi:type="dcterms:W3CDTF">2023-11-08T08:33:48Z</dcterms:created>
  <dcterms:modified xsi:type="dcterms:W3CDTF">2023-11-10T04:14:25Z</dcterms:modified>
</cp:coreProperties>
</file>