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  <p:sldMasterId id="2147483656" r:id="rId6"/>
    <p:sldMasterId id="2147483664" r:id="rId7"/>
    <p:sldMasterId id="2147483668" r:id="rId8"/>
    <p:sldMasterId id="2147483672" r:id="rId9"/>
    <p:sldMasterId id="2147483676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</p:sldIdLst>
  <p:sldSz cy="6858000" cx="12192000"/>
  <p:notesSz cx="6858000" cy="9144000"/>
  <p:embeddedFontLst>
    <p:embeddedFont>
      <p:font typeface="Mulish ExtraLight"/>
      <p:regular r:id="rId42"/>
      <p:bold r:id="rId43"/>
      <p:italic r:id="rId44"/>
      <p:boldItalic r:id="rId45"/>
    </p:embeddedFont>
    <p:embeddedFont>
      <p:font typeface="Mulish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9">
          <p15:clr>
            <a:srgbClr val="A4A3A4"/>
          </p15:clr>
        </p15:guide>
        <p15:guide id="2" pos="597">
          <p15:clr>
            <a:srgbClr val="A4A3A4"/>
          </p15:clr>
        </p15:guide>
        <p15:guide id="3" pos="6947">
          <p15:clr>
            <a:srgbClr val="A4A3A4"/>
          </p15:clr>
        </p15:guide>
        <p15:guide id="4" orient="horz" pos="3589">
          <p15:clr>
            <a:srgbClr val="A4A3A4"/>
          </p15:clr>
        </p15:guide>
      </p15:sldGuideLst>
    </p:ext>
    <p:ext uri="GoogleSlidesCustomDataVersion2">
      <go:slidesCustomData xmlns:go="http://customooxmlschemas.google.com/" r:id="rId50" roundtripDataSignature="AMtx7mgvIzOSqKgJvUc6Yp0mCcHcv1ee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9" orient="horz"/>
        <p:guide pos="597"/>
        <p:guide pos="6947"/>
        <p:guide pos="358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font" Target="fonts/MulishExtraLight-regular.fntdata"/><Relationship Id="rId41" Type="http://schemas.openxmlformats.org/officeDocument/2006/relationships/slide" Target="slides/slide30.xml"/><Relationship Id="rId44" Type="http://schemas.openxmlformats.org/officeDocument/2006/relationships/font" Target="fonts/MulishExtraLight-italic.fntdata"/><Relationship Id="rId43" Type="http://schemas.openxmlformats.org/officeDocument/2006/relationships/font" Target="fonts/MulishExtraLight-bold.fntdata"/><Relationship Id="rId46" Type="http://schemas.openxmlformats.org/officeDocument/2006/relationships/font" Target="fonts/Mulish-regular.fntdata"/><Relationship Id="rId45" Type="http://schemas.openxmlformats.org/officeDocument/2006/relationships/font" Target="fonts/MulishExtra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Mulish-italic.fntdata"/><Relationship Id="rId47" Type="http://schemas.openxmlformats.org/officeDocument/2006/relationships/font" Target="fonts/Mulish-bold.fntdata"/><Relationship Id="rId49" Type="http://schemas.openxmlformats.org/officeDocument/2006/relationships/font" Target="fonts/Mulish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0" Type="http://customschemas.google.com/relationships/presentationmetadata" Target="metadata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742c75fb8_1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24742c75fb8_1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3b76bad33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83b76bad33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83b76bad33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283b76bad33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742c75fb8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4742c75fb8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2db76839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282db76839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742c75fb8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24742c75fb8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2db76839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282db768393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079b4c9a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26079b4c9a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079b4c9ab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079b4c9a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6079b4c9ab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079b4c9ab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6079b4c9ab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6079b4c9ab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079b4c9ab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079b4c9ab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6079b4c9ab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6079b4c9ab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6079b4c9ab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6079b4c9ab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c61507a9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9c61507a9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9c61507a9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9c61507a9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9c61507a9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9c61507a9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6079b4c9a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6079b4c9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6079b4c9a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08cba9ff3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208cba9ff3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g208cba9ff3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742c75fb8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4742c75fb8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08cba9ff31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208cba9ff31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g208cba9ff31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742c75fb8_1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icon</a:t>
            </a:r>
            <a:endParaRPr/>
          </a:p>
        </p:txBody>
      </p:sp>
      <p:sp>
        <p:nvSpPr>
          <p:cNvPr id="183" name="Google Shape;183;g24742c75fb8_1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742c75fb8_1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文字</a:t>
            </a:r>
            <a:endParaRPr/>
          </a:p>
        </p:txBody>
      </p:sp>
      <p:sp>
        <p:nvSpPr>
          <p:cNvPr id="196" name="Google Shape;196;g24742c75fb8_1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742c75fb8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4742c75fb8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中英標題">
  <p:cSld name="首頁_中英標題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/>
          <p:nvPr>
            <p:ph type="ctrTitle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967109" y="3007096"/>
            <a:ext cx="10191320" cy="115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滿版圖片＋中文標題">
  <p:cSld name="內容頁_滿版圖片＋中文標題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/>
          <p:nvPr>
            <p:ph idx="2" type="pic"/>
          </p:nvPr>
        </p:nvSpPr>
        <p:spPr>
          <a:xfrm>
            <a:off x="0" y="1189317"/>
            <a:ext cx="12002400" cy="5668682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4"/>
          <p:cNvSpPr/>
          <p:nvPr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4"/>
          <p:cNvSpPr txBox="1"/>
          <p:nvPr>
            <p:ph type="ctrTitle"/>
          </p:nvPr>
        </p:nvSpPr>
        <p:spPr>
          <a:xfrm>
            <a:off x="953359" y="359005"/>
            <a:ext cx="10455376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  <a:defRPr b="1" i="0" sz="3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內容頁_滿版圖片＋英文標題">
  <p:cSld name="1_內容頁_滿版圖片＋英文標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/>
          <p:nvPr>
            <p:ph idx="2" type="pic"/>
          </p:nvPr>
        </p:nvSpPr>
        <p:spPr>
          <a:xfrm>
            <a:off x="0" y="1189317"/>
            <a:ext cx="12002400" cy="5668682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5"/>
          <p:cNvSpPr/>
          <p:nvPr/>
        </p:nvSpPr>
        <p:spPr>
          <a:xfrm>
            <a:off x="1" y="0"/>
            <a:ext cx="11997202" cy="118931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p25"/>
          <p:cNvSpPr txBox="1"/>
          <p:nvPr>
            <p:ph type="ctrTitle"/>
          </p:nvPr>
        </p:nvSpPr>
        <p:spPr>
          <a:xfrm>
            <a:off x="953359" y="360637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僅英文標題">
  <p:cSld name="內容頁_僅英文標題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ctrTitle"/>
          </p:nvPr>
        </p:nvSpPr>
        <p:spPr>
          <a:xfrm>
            <a:off x="953359" y="728685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空白頁">
  <p:cSld name="內容頁_空白頁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2_中英標題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6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46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2_中文標題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4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49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2_英文標題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0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5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5" name="Google Shape;85;p50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3_中英標題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8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48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48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48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3_中文標題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1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5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7" name="Google Shape;97;p51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3_英文標題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2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5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1" name="Google Shape;101;p52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中文標題">
  <p:cSld name="首頁_中文標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967109" y="2141506"/>
            <a:ext cx="6356480" cy="188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2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4_中英標題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4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64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64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6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4_中文標題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5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65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3" name="Google Shape;113;p65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4_英文標題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6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66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7" name="Google Shape;117;p66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中文標題＋文字">
  <p:cSld name="內容頁_中文標題＋文字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742c75fb8_0_109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g24742c75fb8_0_109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g24742c75fb8_0_109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g24742c75fb8_0_109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滿版圖片">
  <p:cSld name="內容頁_滿版圖片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742c75fb8_0_114"/>
          <p:cNvSpPr/>
          <p:nvPr>
            <p:ph idx="2" type="pic"/>
          </p:nvPr>
        </p:nvSpPr>
        <p:spPr>
          <a:xfrm>
            <a:off x="0" y="0"/>
            <a:ext cx="120036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g24742c75fb8_0_114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英文標題＋文字">
  <p:cSld name="內容頁_英文標題＋文字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742c75fb8_0_117"/>
          <p:cNvSpPr txBox="1"/>
          <p:nvPr>
            <p:ph type="ctrTitle"/>
          </p:nvPr>
        </p:nvSpPr>
        <p:spPr>
          <a:xfrm>
            <a:off x="953359" y="728685"/>
            <a:ext cx="8829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g24742c75fb8_0_117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g24742c75fb8_0_117"/>
          <p:cNvSpPr txBox="1"/>
          <p:nvPr>
            <p:ph idx="2" type="body"/>
          </p:nvPr>
        </p:nvSpPr>
        <p:spPr>
          <a:xfrm>
            <a:off x="954088" y="1578855"/>
            <a:ext cx="101028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g24742c75fb8_0_117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滿版圖片＋中文標題">
  <p:cSld name="內容頁_滿版圖片＋中文標題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742c75fb8_0_122"/>
          <p:cNvSpPr/>
          <p:nvPr>
            <p:ph idx="2" type="pic"/>
          </p:nvPr>
        </p:nvSpPr>
        <p:spPr>
          <a:xfrm>
            <a:off x="0" y="1189317"/>
            <a:ext cx="12002400" cy="56688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g24742c75fb8_0_122"/>
          <p:cNvSpPr/>
          <p:nvPr/>
        </p:nvSpPr>
        <p:spPr>
          <a:xfrm>
            <a:off x="1" y="0"/>
            <a:ext cx="11997300" cy="1189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4742c75fb8_0_122"/>
          <p:cNvSpPr txBox="1"/>
          <p:nvPr>
            <p:ph type="ctrTitle"/>
          </p:nvPr>
        </p:nvSpPr>
        <p:spPr>
          <a:xfrm>
            <a:off x="953359" y="359005"/>
            <a:ext cx="10455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  <a:defRPr b="1" i="0" sz="3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g24742c75fb8_0_122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內容頁_滿版圖片＋英文標題">
  <p:cSld name="1_內容頁_滿版圖片＋英文標題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742c75fb8_0_127"/>
          <p:cNvSpPr/>
          <p:nvPr>
            <p:ph idx="2" type="pic"/>
          </p:nvPr>
        </p:nvSpPr>
        <p:spPr>
          <a:xfrm>
            <a:off x="0" y="1189317"/>
            <a:ext cx="12002400" cy="5668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4742c75fb8_0_127"/>
          <p:cNvSpPr/>
          <p:nvPr/>
        </p:nvSpPr>
        <p:spPr>
          <a:xfrm>
            <a:off x="1" y="0"/>
            <a:ext cx="11997300" cy="1189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4742c75fb8_0_127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1" name="Google Shape;141;g24742c75fb8_0_127"/>
          <p:cNvSpPr txBox="1"/>
          <p:nvPr>
            <p:ph type="ctrTitle"/>
          </p:nvPr>
        </p:nvSpPr>
        <p:spPr>
          <a:xfrm>
            <a:off x="953359" y="360637"/>
            <a:ext cx="8829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僅英文標題">
  <p:cSld name="內容頁_僅英文標題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42c75fb8_0_132"/>
          <p:cNvSpPr txBox="1"/>
          <p:nvPr>
            <p:ph type="ctrTitle"/>
          </p:nvPr>
        </p:nvSpPr>
        <p:spPr>
          <a:xfrm>
            <a:off x="953359" y="728685"/>
            <a:ext cx="8829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g24742c75fb8_0_132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g24742c75fb8_0_132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空白頁">
  <p:cSld name="內容頁_空白頁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742c75fb8_0_136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g24742c75fb8_0_136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首頁_英文標題">
  <p:cSld name="首頁_英文標題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967109" y="2162200"/>
            <a:ext cx="6356480" cy="185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英標題">
  <p:cSld name="章節1_中英標題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中文標題">
  <p:cSld name="章節1_中文標題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" name="Google Shape;34;p19"/>
          <p:cNvSpPr txBox="1"/>
          <p:nvPr>
            <p:ph type="ctrTitle"/>
          </p:nvPr>
        </p:nvSpPr>
        <p:spPr>
          <a:xfrm>
            <a:off x="966788" y="2241418"/>
            <a:ext cx="635648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1_英文標題">
  <p:cSld name="章節1_英文標題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" name="Google Shape;38;p20"/>
          <p:cNvSpPr txBox="1"/>
          <p:nvPr>
            <p:ph idx="2" type="body"/>
          </p:nvPr>
        </p:nvSpPr>
        <p:spPr>
          <a:xfrm>
            <a:off x="967109" y="2246089"/>
            <a:ext cx="6356480" cy="25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中文標題＋文字">
  <p:cSld name="內容頁_中文標題＋文字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  <a:defRPr b="1" i="0" sz="4300" u="none" cap="none" strike="noStrik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滿版圖片">
  <p:cSld name="內容頁_滿版圖片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/>
          <p:nvPr>
            <p:ph idx="2" type="pic"/>
          </p:nvPr>
        </p:nvSpPr>
        <p:spPr>
          <a:xfrm>
            <a:off x="0" y="0"/>
            <a:ext cx="1200351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頁_英文標題＋文字">
  <p:cSld name="內容頁_英文標題＋文字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ctrTitle"/>
          </p:nvPr>
        </p:nvSpPr>
        <p:spPr>
          <a:xfrm>
            <a:off x="953359" y="728685"/>
            <a:ext cx="8830033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Mulish"/>
              <a:buNone/>
              <a:defRPr b="1" i="0" sz="3400" u="none" cap="none" strike="noStrik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954088" y="1578855"/>
            <a:ext cx="10102795" cy="413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01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25" name="Google Shape;25;p13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01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02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72" name="Google Shape;72;p45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02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03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88" name="Google Shape;88;p47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03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/>
          <p:nvPr/>
        </p:nvSpPr>
        <p:spPr>
          <a:xfrm>
            <a:off x="966788" y="717402"/>
            <a:ext cx="351536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zh-TW" sz="5800" u="none" cap="none" strike="noStrik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04</a:t>
            </a:r>
            <a:endParaRPr b="0" i="0" sz="5800" u="none" cap="none" strike="noStrik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104" name="Google Shape;104;p63"/>
          <p:cNvSpPr txBox="1"/>
          <p:nvPr/>
        </p:nvSpPr>
        <p:spPr>
          <a:xfrm>
            <a:off x="1242283" y="6179444"/>
            <a:ext cx="73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zh-TW" sz="1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04</a:t>
            </a:r>
            <a:endParaRPr b="1" i="0" sz="1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spreadsheets/d/1vVEgoWNPgOB5FIwKCMc_lQvV6IIGzZ4IhQsQPAtlM6s/edit?usp=sharing" TargetMode="External"/><Relationship Id="rId4" Type="http://schemas.openxmlformats.org/officeDocument/2006/relationships/hyperlink" Target="https://docs.google.com/spreadsheets/d/1UqtNKOD2duDNdAUvEMAOVUYDpF5HrsnWaOCWWNPknBA/edit?usp=shari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t111598001@ntut.org.t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hartio.com/learn/charts/stacked-bar-chart-complete-guide/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ctrTitle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資料可視化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967109" y="3007096"/>
            <a:ext cx="10191320" cy="115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rPr lang="zh-TW"/>
              <a:t>HW06 - </a:t>
            </a:r>
            <a:r>
              <a:rPr lang="zh-TW"/>
              <a:t>問卷</a:t>
            </a:r>
            <a:endParaRPr/>
          </a:p>
        </p:txBody>
      </p:sp>
      <p:sp>
        <p:nvSpPr>
          <p:cNvPr id="155" name="Google Shape;155;p6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TW"/>
              <a:t>曾詠暄</a:t>
            </a:r>
            <a:endParaRPr/>
          </a:p>
        </p:txBody>
      </p:sp>
      <p:sp>
        <p:nvSpPr>
          <p:cNvPr id="156" name="Google Shape;156;p6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TW"/>
              <a:t>國立臺北科技大學資訊工程系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742c75fb8_1_269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評分標準</a:t>
            </a:r>
            <a:endParaRPr/>
          </a:p>
        </p:txBody>
      </p:sp>
      <p:sp>
        <p:nvSpPr>
          <p:cNvPr id="238" name="Google Shape;238;g24742c75fb8_1_269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g24742c75fb8_1_269"/>
          <p:cNvSpPr txBox="1"/>
          <p:nvPr>
            <p:ph idx="2" type="body"/>
          </p:nvPr>
        </p:nvSpPr>
        <p:spPr>
          <a:xfrm>
            <a:off x="954100" y="1618600"/>
            <a:ext cx="105309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●"/>
            </a:pPr>
            <a:r>
              <a:rPr b="1" lang="zh-TW" sz="2400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Simple baseline (3pt)</a:t>
            </a:r>
            <a:endParaRPr b="1" sz="2400">
              <a:solidFill>
                <a:srgbClr val="00B050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Mulish"/>
              <a:buChar char="●"/>
            </a:pPr>
            <a:r>
              <a:rPr b="1" lang="zh-TW" sz="2000">
                <a:solidFill>
                  <a:srgbClr val="00B050"/>
                </a:solidFill>
                <a:latin typeface="Mulish"/>
                <a:ea typeface="Mulish"/>
                <a:cs typeface="Mulish"/>
                <a:sym typeface="Mulish"/>
              </a:rPr>
              <a:t>利用Plot完成堆疊柱狀圖</a:t>
            </a:r>
            <a:r>
              <a:rPr b="1" lang="zh-TW" sz="20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(2pt)</a:t>
            </a:r>
            <a:endParaRPr b="1" sz="2000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797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Microsoft JhengHei"/>
              <a:buChar char="●"/>
            </a:pPr>
            <a:r>
              <a:rPr b="1" lang="zh-TW" sz="2000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加入Checkbox input使其可選擇呈現的資料集(1pt)</a:t>
            </a:r>
            <a:endParaRPr b="1" sz="2000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b="1" lang="zh-TW" sz="2400">
                <a:solidFill>
                  <a:srgbClr val="FF0000"/>
                </a:solidFill>
                <a:latin typeface="Mulish"/>
                <a:ea typeface="Mulish"/>
                <a:cs typeface="Mulish"/>
                <a:sym typeface="Mulish"/>
              </a:rPr>
              <a:t>Medium baseline (4pt)</a:t>
            </a:r>
            <a:endParaRPr b="1" sz="21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797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icrosoft JhengHei"/>
              <a:buChar char="●"/>
            </a:pP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利用SVG完成堆疊柱狀圖 (含Checkbox )(3pt)</a:t>
            </a:r>
            <a:endParaRPr b="1" sz="20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797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icrosoft JhengHei"/>
              <a:buChar char="●"/>
            </a:pP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加入</a:t>
            </a:r>
            <a:r>
              <a:rPr b="1" lang="zh-TW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D3的過渡效果(1pt)</a:t>
            </a:r>
            <a:endParaRPr b="1" sz="20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Char char="●"/>
            </a:pPr>
            <a:r>
              <a:rPr b="1" lang="zh-TW" sz="2400">
                <a:solidFill>
                  <a:srgbClr val="7030A0"/>
                </a:solidFill>
                <a:latin typeface="Mulish"/>
                <a:ea typeface="Mulish"/>
                <a:cs typeface="Mulish"/>
                <a:sym typeface="Mulish"/>
              </a:rPr>
              <a:t>Strong baseline (3pt)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Char char="●"/>
            </a:pPr>
            <a:r>
              <a:rPr b="1" lang="zh-TW" sz="20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利用SVG製成的堆疊柱狀圖添加陰影效果(2pt)</a:t>
            </a:r>
            <a:endParaRPr b="1" sz="200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Microsoft JhengHei"/>
              <a:buChar char="●"/>
            </a:pPr>
            <a:r>
              <a:rPr b="1" lang="zh-TW" sz="200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添加滑鼠游標偵測效果(1pt)</a:t>
            </a:r>
            <a:endParaRPr b="1" sz="200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0" name="Google Shape;240;g24742c75fb8_1_269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作業說明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3b76bad33_0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83b76bad33_0_45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</a:t>
            </a:r>
            <a:endParaRPr/>
          </a:p>
        </p:txBody>
      </p:sp>
      <p:sp>
        <p:nvSpPr>
          <p:cNvPr id="255" name="Google Shape;255;g283b76bad33_0_45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6" name="Google Shape;256;g283b76bad33_0_45"/>
          <p:cNvSpPr txBox="1"/>
          <p:nvPr>
            <p:ph idx="2" type="body"/>
          </p:nvPr>
        </p:nvSpPr>
        <p:spPr>
          <a:xfrm>
            <a:off x="954100" y="1618600"/>
            <a:ext cx="60207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00B050"/>
                </a:solidFill>
              </a:rPr>
              <a:t>用</a:t>
            </a:r>
            <a:r>
              <a:rPr b="1" lang="zh-TW" sz="2400">
                <a:solidFill>
                  <a:srgbClr val="00B050"/>
                </a:solidFill>
              </a:rPr>
              <a:t>plot</a:t>
            </a:r>
            <a:r>
              <a:rPr b="1" lang="zh-TW" sz="2400">
                <a:solidFill>
                  <a:srgbClr val="00B050"/>
                </a:solidFill>
              </a:rPr>
              <a:t>完成堆疊柱狀圖(3pt)</a:t>
            </a:r>
            <a:endParaRPr b="1" sz="2400">
              <a:solidFill>
                <a:srgbClr val="00B050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B050"/>
                </a:solidFill>
              </a:rPr>
              <a:t>在</a:t>
            </a:r>
            <a:r>
              <a:rPr b="1" lang="zh-TW" sz="1800">
                <a:solidFill>
                  <a:srgbClr val="00B050"/>
                </a:solidFill>
              </a:rPr>
              <a:t>兩個</a:t>
            </a:r>
            <a:r>
              <a:rPr lang="zh-TW" sz="1800">
                <a:solidFill>
                  <a:srgbClr val="00B050"/>
                </a:solidFill>
              </a:rPr>
              <a:t>資料集中分別取得"</a:t>
            </a:r>
            <a:r>
              <a:rPr lang="zh-TW" sz="1800" u="sng">
                <a:solidFill>
                  <a:srgbClr val="00B050"/>
                </a:solidFill>
              </a:rPr>
              <a:t>從1到5級距，您認為藝術產業的碳排放量在那個相對位置？</a:t>
            </a:r>
            <a:r>
              <a:rPr lang="zh-TW" sz="1800">
                <a:solidFill>
                  <a:srgbClr val="00B050"/>
                </a:solidFill>
              </a:rPr>
              <a:t>"這個問題的回答，整合這些回答的的分別數量，並</a:t>
            </a:r>
            <a:r>
              <a:rPr b="1" lang="zh-TW" sz="1800">
                <a:solidFill>
                  <a:srgbClr val="00B050"/>
                </a:solidFill>
              </a:rPr>
              <a:t>標記是哪個資料集</a:t>
            </a:r>
            <a:r>
              <a:rPr lang="zh-TW" sz="1800">
                <a:solidFill>
                  <a:srgbClr val="00B050"/>
                </a:solidFill>
              </a:rPr>
              <a:t>，例如：{value: 1, count: 10, series: "artist"}，</a:t>
            </a:r>
            <a:endParaRPr sz="1800">
              <a:solidFill>
                <a:srgbClr val="00B050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B050"/>
                </a:solidFill>
              </a:rPr>
              <a:t>(</a:t>
            </a:r>
            <a:r>
              <a:rPr b="1" lang="zh-TW" sz="1800">
                <a:solidFill>
                  <a:srgbClr val="00B050"/>
                </a:solidFill>
              </a:rPr>
              <a:t>使用plot建立圖表</a:t>
            </a:r>
            <a:r>
              <a:rPr lang="zh-TW" sz="1800">
                <a:solidFill>
                  <a:srgbClr val="00B050"/>
                </a:solidFill>
              </a:rPr>
              <a:t>)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57" name="Google Shape;257;g283b76bad33_0_45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8" name="Google Shape;258;g283b76bad33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797" y="1399125"/>
            <a:ext cx="4639929" cy="47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3b76bad33_0_8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83b76bad33_0_85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00B050"/>
                </a:solidFill>
              </a:rPr>
              <a:t>Simple baseline</a:t>
            </a:r>
            <a:endParaRPr/>
          </a:p>
        </p:txBody>
      </p:sp>
      <p:sp>
        <p:nvSpPr>
          <p:cNvPr id="265" name="Google Shape;265;g283b76bad33_0_85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6" name="Google Shape;266;g283b76bad33_0_85"/>
          <p:cNvSpPr txBox="1"/>
          <p:nvPr>
            <p:ph idx="2" type="body"/>
          </p:nvPr>
        </p:nvSpPr>
        <p:spPr>
          <a:xfrm>
            <a:off x="954100" y="1618600"/>
            <a:ext cx="57393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B050"/>
              </a:buClr>
              <a:buSzPts val="2400"/>
              <a:buChar char="●"/>
            </a:pPr>
            <a:r>
              <a:rPr b="1" lang="zh-TW" sz="2400">
                <a:solidFill>
                  <a:srgbClr val="00B050"/>
                </a:solidFill>
              </a:rPr>
              <a:t>在兩個堆疊柱狀圖中分別加入Checkbox input使其可選擇呈現的資料集 (1pt)</a:t>
            </a:r>
            <a:endParaRPr b="1" sz="2400">
              <a:solidFill>
                <a:srgbClr val="00B050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B050"/>
              </a:solidFill>
            </a:endParaRPr>
          </a:p>
        </p:txBody>
      </p:sp>
      <p:sp>
        <p:nvSpPr>
          <p:cNvPr id="267" name="Google Shape;267;g283b76bad33_0_85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8" name="Google Shape;268;g283b76bad33_0_85"/>
          <p:cNvPicPr preferRelativeResize="0"/>
          <p:nvPr/>
        </p:nvPicPr>
        <p:blipFill rotWithShape="1">
          <a:blip r:embed="rId3">
            <a:alphaModFix/>
          </a:blip>
          <a:srcRect b="12135" l="11650" r="55724" t="35420"/>
          <a:stretch/>
        </p:blipFill>
        <p:spPr>
          <a:xfrm>
            <a:off x="6693400" y="1208150"/>
            <a:ext cx="5044451" cy="49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742c75fb8_0_9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4742c75fb8_0_90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FF0000"/>
                </a:solidFill>
              </a:rPr>
              <a:t>Medium baseline</a:t>
            </a:r>
            <a:endParaRPr/>
          </a:p>
        </p:txBody>
      </p:sp>
      <p:sp>
        <p:nvSpPr>
          <p:cNvPr id="275" name="Google Shape;275;g24742c75fb8_0_90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g24742c75fb8_0_90"/>
          <p:cNvSpPr txBox="1"/>
          <p:nvPr>
            <p:ph idx="2" type="body"/>
          </p:nvPr>
        </p:nvSpPr>
        <p:spPr>
          <a:xfrm>
            <a:off x="954100" y="1618600"/>
            <a:ext cx="60633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Char char="•"/>
            </a:pPr>
            <a:r>
              <a:rPr b="1" lang="zh-TW" sz="2400">
                <a:solidFill>
                  <a:srgbClr val="FF0000"/>
                </a:solidFill>
              </a:rPr>
              <a:t>用SVG完成堆疊柱狀圖( (2pt)</a:t>
            </a:r>
            <a:endParaRPr b="1"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在兩個資料集中分別取得"</a:t>
            </a:r>
            <a:r>
              <a:rPr b="1" lang="zh-TW" sz="1800" u="sng">
                <a:solidFill>
                  <a:srgbClr val="FF0000"/>
                </a:solidFill>
              </a:rPr>
              <a:t>從1到5級距，您認為藝術產業的碳排放量在那個相對位置？</a:t>
            </a:r>
            <a:r>
              <a:rPr b="1" lang="zh-TW" sz="1800">
                <a:solidFill>
                  <a:srgbClr val="FF0000"/>
                </a:solidFill>
              </a:rPr>
              <a:t>"這個問題的回答，整合這些回答的的分別數量，並標記是哪個資料集，例如：{value: 1, count: 10, series: "artist"}。</a:t>
            </a:r>
            <a:endParaRPr b="1" sz="18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(利用D3生成SVG的圖表呈現)</a:t>
            </a:r>
            <a:endParaRPr b="1" sz="1800"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zh-TW" sz="2400">
                <a:solidFill>
                  <a:srgbClr val="FF0000"/>
                </a:solidFill>
              </a:rPr>
              <a:t>加入Checkbox input使其可選擇呈現的資料集 (1pt)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77" name="Google Shape;277;g24742c75fb8_0_90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8" name="Google Shape;278;g24742c75fb8_0_90"/>
          <p:cNvPicPr preferRelativeResize="0"/>
          <p:nvPr/>
        </p:nvPicPr>
        <p:blipFill rotWithShape="1">
          <a:blip r:embed="rId3">
            <a:alphaModFix/>
          </a:blip>
          <a:srcRect b="12135" l="11650" r="55724" t="35420"/>
          <a:stretch/>
        </p:blipFill>
        <p:spPr>
          <a:xfrm>
            <a:off x="6941200" y="1270125"/>
            <a:ext cx="4766176" cy="4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2db768393_0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82db768393_0_9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FF0000"/>
                </a:solidFill>
              </a:rPr>
              <a:t>Medium baseline</a:t>
            </a:r>
            <a:endParaRPr/>
          </a:p>
        </p:txBody>
      </p:sp>
      <p:sp>
        <p:nvSpPr>
          <p:cNvPr id="285" name="Google Shape;285;g282db768393_0_9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6" name="Google Shape;286;g282db768393_0_9"/>
          <p:cNvSpPr txBox="1"/>
          <p:nvPr>
            <p:ph idx="2" type="body"/>
          </p:nvPr>
        </p:nvSpPr>
        <p:spPr>
          <a:xfrm>
            <a:off x="954100" y="1618600"/>
            <a:ext cx="60633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Char char="•"/>
            </a:pPr>
            <a:r>
              <a:rPr b="1" lang="zh-TW" sz="2400">
                <a:solidFill>
                  <a:srgbClr val="FF0000"/>
                </a:solidFill>
              </a:rPr>
              <a:t>在SVG</a:t>
            </a:r>
            <a:r>
              <a:rPr b="1" lang="zh-TW" sz="2400">
                <a:solidFill>
                  <a:srgbClr val="FF0000"/>
                </a:solidFill>
              </a:rPr>
              <a:t>產生的</a:t>
            </a:r>
            <a:r>
              <a:rPr b="1" lang="zh-TW" sz="2400">
                <a:solidFill>
                  <a:srgbClr val="FF0000"/>
                </a:solidFill>
              </a:rPr>
              <a:t>堆疊柱狀圖中加入D3的過渡效果 (1pt)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87" name="Google Shape;287;g282db768393_0_9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8" name="Google Shape;288;g282db768393_0_9"/>
          <p:cNvPicPr preferRelativeResize="0"/>
          <p:nvPr/>
        </p:nvPicPr>
        <p:blipFill rotWithShape="1">
          <a:blip r:embed="rId3">
            <a:alphaModFix/>
          </a:blip>
          <a:srcRect b="18794" l="0" r="44475" t="3800"/>
          <a:stretch/>
        </p:blipFill>
        <p:spPr>
          <a:xfrm>
            <a:off x="6704300" y="2215900"/>
            <a:ext cx="4783376" cy="3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742c75fb8_0_9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4742c75fb8_0_99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7030A0"/>
                </a:solidFill>
              </a:rPr>
              <a:t>Strong baseline</a:t>
            </a:r>
            <a:endParaRPr/>
          </a:p>
        </p:txBody>
      </p:sp>
      <p:sp>
        <p:nvSpPr>
          <p:cNvPr id="295" name="Google Shape;295;g24742c75fb8_0_99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6" name="Google Shape;296;g24742c75fb8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000" y="2025058"/>
            <a:ext cx="5011050" cy="408901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24742c75fb8_0_99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7030A0"/>
                </a:solidFill>
              </a:rPr>
              <a:t>利用SVG製成的堆疊柱狀圖添加陰影效果 (2pt)</a:t>
            </a:r>
            <a:endParaRPr b="1" sz="2400">
              <a:solidFill>
                <a:srgbClr val="7030A0"/>
              </a:solidFill>
            </a:endParaRPr>
          </a:p>
        </p:txBody>
      </p:sp>
      <p:sp>
        <p:nvSpPr>
          <p:cNvPr id="298" name="Google Shape;298;g24742c75fb8_0_99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2db768393_0_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282db768393_0_18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 sz="4400">
                <a:solidFill>
                  <a:srgbClr val="7030A0"/>
                </a:solidFill>
              </a:rPr>
              <a:t>Strong baseline</a:t>
            </a:r>
            <a:endParaRPr/>
          </a:p>
        </p:txBody>
      </p:sp>
      <p:sp>
        <p:nvSpPr>
          <p:cNvPr id="305" name="Google Shape;305;g282db768393_0_18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6" name="Google Shape;306;g282db768393_0_18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7030A0"/>
                </a:solidFill>
              </a:rPr>
              <a:t>在圖中添加滑鼠游標偵測效果(1pt)</a:t>
            </a:r>
            <a:endParaRPr b="1" sz="2400">
              <a:solidFill>
                <a:srgbClr val="7030A0"/>
              </a:solidFill>
            </a:endParaRPr>
          </a:p>
        </p:txBody>
      </p:sp>
      <p:sp>
        <p:nvSpPr>
          <p:cNvPr id="307" name="Google Shape;307;g282db768393_0_18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8" name="Google Shape;308;g282db768393_0_18"/>
          <p:cNvSpPr txBox="1"/>
          <p:nvPr/>
        </p:nvSpPr>
        <p:spPr>
          <a:xfrm>
            <a:off x="8506975" y="2017775"/>
            <a:ext cx="37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g282db768393_0_18"/>
          <p:cNvPicPr preferRelativeResize="0"/>
          <p:nvPr/>
        </p:nvPicPr>
        <p:blipFill rotWithShape="1">
          <a:blip r:embed="rId3">
            <a:alphaModFix/>
          </a:blip>
          <a:srcRect b="30133" l="11898" r="54976" t="22270"/>
          <a:stretch/>
        </p:blipFill>
        <p:spPr>
          <a:xfrm>
            <a:off x="6510525" y="1542400"/>
            <a:ext cx="5212074" cy="454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ctrTitle"/>
          </p:nvPr>
        </p:nvSpPr>
        <p:spPr>
          <a:xfrm>
            <a:off x="953359" y="824935"/>
            <a:ext cx="8747531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1242282" y="6207371"/>
            <a:ext cx="10369910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4" name="Google Shape;324;p44"/>
          <p:cNvSpPr txBox="1"/>
          <p:nvPr>
            <p:ph idx="2" type="body"/>
          </p:nvPr>
        </p:nvSpPr>
        <p:spPr>
          <a:xfrm>
            <a:off x="954088" y="1618596"/>
            <a:ext cx="10102795" cy="40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/>
              <a:t>確認全部都跑過一遍後再匯出、下載 (壓縮檔)。</a:t>
            </a:r>
            <a:endParaRPr/>
          </a:p>
          <a:p>
            <a:pPr indent="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4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00" y="2106197"/>
            <a:ext cx="10723577" cy="360152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4"/>
          <p:cNvSpPr/>
          <p:nvPr/>
        </p:nvSpPr>
        <p:spPr>
          <a:xfrm>
            <a:off x="9975550" y="4737700"/>
            <a:ext cx="1197900" cy="234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8" name="Google Shape;328;p44"/>
          <p:cNvSpPr/>
          <p:nvPr/>
        </p:nvSpPr>
        <p:spPr>
          <a:xfrm>
            <a:off x="8503000" y="4502800"/>
            <a:ext cx="1472400" cy="234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9616175" y="2267025"/>
            <a:ext cx="359100" cy="297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9465400" y="1907650"/>
            <a:ext cx="435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1.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331" name="Google Shape;331;p44"/>
          <p:cNvSpPr txBox="1"/>
          <p:nvPr/>
        </p:nvSpPr>
        <p:spPr>
          <a:xfrm>
            <a:off x="8153025" y="4277525"/>
            <a:ext cx="435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2</a:t>
            </a:r>
            <a:r>
              <a:rPr b="1" lang="zh-TW">
                <a:solidFill>
                  <a:schemeClr val="accent3"/>
                </a:solidFill>
              </a:rPr>
              <a:t>.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332" name="Google Shape;332;p44"/>
          <p:cNvSpPr txBox="1"/>
          <p:nvPr/>
        </p:nvSpPr>
        <p:spPr>
          <a:xfrm>
            <a:off x="10891300" y="4429925"/>
            <a:ext cx="435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3</a:t>
            </a:r>
            <a:r>
              <a:rPr b="1" lang="zh-TW">
                <a:solidFill>
                  <a:schemeClr val="accent3"/>
                </a:solidFill>
              </a:rPr>
              <a:t>.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079b4c9ab_0_18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38" name="Google Shape;338;g26079b4c9ab_0_18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9" name="Google Shape;339;g26079b4c9ab_0_18"/>
          <p:cNvSpPr txBox="1"/>
          <p:nvPr>
            <p:ph idx="2" type="body"/>
          </p:nvPr>
        </p:nvSpPr>
        <p:spPr>
          <a:xfrm>
            <a:off x="954100" y="1618600"/>
            <a:ext cx="105189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/>
              <a:t>解壓縮後的檔案為一個資料夾(內含多個資料)，將檔名改為src後上傳github。(https://github.com/</a:t>
            </a:r>
            <a:r>
              <a:rPr lang="zh-TW">
                <a:solidFill>
                  <a:schemeClr val="accent4"/>
                </a:solidFill>
              </a:rPr>
              <a:t>你的帳號</a:t>
            </a:r>
            <a:r>
              <a:rPr lang="zh-TW"/>
              <a:t>/vis2023f/hw06/src/ </a:t>
            </a:r>
            <a:r>
              <a:rPr lang="zh-TW"/>
              <a:t>)</a:t>
            </a:r>
            <a:endParaRPr/>
          </a:p>
        </p:txBody>
      </p:sp>
      <p:sp>
        <p:nvSpPr>
          <p:cNvPr id="340" name="Google Shape;340;g26079b4c9ab_0_18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1" name="Google Shape;341;g26079b4c9ab_0_18"/>
          <p:cNvPicPr preferRelativeResize="0"/>
          <p:nvPr/>
        </p:nvPicPr>
        <p:blipFill rotWithShape="1">
          <a:blip r:embed="rId3">
            <a:alphaModFix/>
          </a:blip>
          <a:srcRect b="9272" l="0" r="0" t="0"/>
          <a:stretch/>
        </p:blipFill>
        <p:spPr>
          <a:xfrm>
            <a:off x="1088850" y="2732525"/>
            <a:ext cx="8986500" cy="37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6079b4c9ab_0_18"/>
          <p:cNvSpPr/>
          <p:nvPr/>
        </p:nvSpPr>
        <p:spPr>
          <a:xfrm>
            <a:off x="2220450" y="4033950"/>
            <a:ext cx="359100" cy="297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3" name="Google Shape;343;g26079b4c9ab_0_18"/>
          <p:cNvSpPr/>
          <p:nvPr/>
        </p:nvSpPr>
        <p:spPr>
          <a:xfrm>
            <a:off x="3480925" y="4560700"/>
            <a:ext cx="2242200" cy="1635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4" name="Google Shape;344;g26079b4c9ab_0_18"/>
          <p:cNvSpPr txBox="1"/>
          <p:nvPr/>
        </p:nvSpPr>
        <p:spPr>
          <a:xfrm>
            <a:off x="5788625" y="5981525"/>
            <a:ext cx="1277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accent3"/>
                </a:solidFill>
              </a:rPr>
              <a:t>多個內容物</a:t>
            </a:r>
            <a:endParaRPr b="1" sz="17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079b4c9ab_0_45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51" name="Google Shape;351;g26079b4c9ab_0_45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6079b4c9ab_0_45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3" name="Google Shape;353;g26079b4c9ab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0835"/>
            <a:ext cx="11887198" cy="197314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6079b4c9ab_0_45"/>
          <p:cNvSpPr txBox="1"/>
          <p:nvPr/>
        </p:nvSpPr>
        <p:spPr>
          <a:xfrm>
            <a:off x="0" y="4333450"/>
            <a:ext cx="120396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作業六的index裡更改196行: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&lt;a href="https://</a:t>
            </a:r>
            <a:r>
              <a:rPr lang="zh-TW" sz="2100">
                <a:solidFill>
                  <a:schemeClr val="accent4"/>
                </a:solidFill>
              </a:rPr>
              <a:t>你的帳號</a:t>
            </a:r>
            <a:r>
              <a:rPr lang="zh-TW" sz="2100"/>
              <a:t>.github.io/vis2023f/hw06/src/"&gt;https://</a:t>
            </a:r>
            <a:r>
              <a:rPr lang="zh-TW" sz="2100">
                <a:solidFill>
                  <a:schemeClr val="accent4"/>
                </a:solidFill>
              </a:rPr>
              <a:t>你的帳號</a:t>
            </a:r>
            <a:r>
              <a:rPr lang="zh-TW" sz="2100"/>
              <a:t>.github.io/vis2023f/hw06/src/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100"/>
              <a:t>&lt;/a&gt;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100"/>
              <a:t>     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079b4c9ab_0_35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61" name="Google Shape;361;g26079b4c9ab_0_35"/>
          <p:cNvSpPr txBox="1"/>
          <p:nvPr>
            <p:ph idx="1" type="body"/>
          </p:nvPr>
        </p:nvSpPr>
        <p:spPr>
          <a:xfrm>
            <a:off x="1242282" y="6740771"/>
            <a:ext cx="103698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6079b4c9ab_0_35"/>
          <p:cNvSpPr txBox="1"/>
          <p:nvPr>
            <p:ph idx="12" type="sldNum"/>
          </p:nvPr>
        </p:nvSpPr>
        <p:spPr>
          <a:xfrm>
            <a:off x="677505" y="6729571"/>
            <a:ext cx="5649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3" name="Google Shape;363;g26079b4c9ab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00" y="2051675"/>
            <a:ext cx="9369655" cy="329701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26079b4c9ab_0_35"/>
          <p:cNvSpPr txBox="1"/>
          <p:nvPr/>
        </p:nvSpPr>
        <p:spPr>
          <a:xfrm>
            <a:off x="2399958" y="4672722"/>
            <a:ext cx="89238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把原本的影片改成自己的內容: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&lt;video&gt;.....&lt;/video&gt; 換成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/>
              <a:t>&lt;iframe width="100%" height="500" frameborder="0" style="background-color: #FFFFFF"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  src="</a:t>
            </a:r>
            <a:r>
              <a:rPr lang="zh-TW" sz="1700">
                <a:solidFill>
                  <a:schemeClr val="accent4"/>
                </a:solidFill>
              </a:rPr>
              <a:t>你的檔案路徑</a:t>
            </a:r>
            <a:r>
              <a:rPr lang="zh-TW" sz="1700"/>
              <a:t>"&gt;&lt;/iframe&gt;</a:t>
            </a:r>
            <a:endParaRPr sz="1700"/>
          </a:p>
        </p:txBody>
      </p:sp>
      <p:sp>
        <p:nvSpPr>
          <p:cNvPr id="365" name="Google Shape;365;g26079b4c9ab_0_35"/>
          <p:cNvSpPr/>
          <p:nvPr/>
        </p:nvSpPr>
        <p:spPr>
          <a:xfrm>
            <a:off x="1085857" y="3704352"/>
            <a:ext cx="8637000" cy="826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6079b4c9ab_0_35"/>
          <p:cNvSpPr txBox="1"/>
          <p:nvPr/>
        </p:nvSpPr>
        <p:spPr>
          <a:xfrm>
            <a:off x="808575" y="1483600"/>
            <a:ext cx="15903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約280行: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079b4c9ab_0_89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73" name="Google Shape;373;g26079b4c9ab_0_89"/>
          <p:cNvSpPr txBox="1"/>
          <p:nvPr>
            <p:ph idx="1" type="body"/>
          </p:nvPr>
        </p:nvSpPr>
        <p:spPr>
          <a:xfrm>
            <a:off x="1242282" y="6740771"/>
            <a:ext cx="103698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6079b4c9ab_0_89"/>
          <p:cNvSpPr txBox="1"/>
          <p:nvPr>
            <p:ph idx="2" type="body"/>
          </p:nvPr>
        </p:nvSpPr>
        <p:spPr>
          <a:xfrm>
            <a:off x="953350" y="1627896"/>
            <a:ext cx="10102800" cy="48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/>
              <a:t>檔案路徑:</a:t>
            </a:r>
            <a:endParaRPr b="1"/>
          </a:p>
        </p:txBody>
      </p:sp>
      <p:sp>
        <p:nvSpPr>
          <p:cNvPr id="375" name="Google Shape;375;g26079b4c9ab_0_89"/>
          <p:cNvSpPr txBox="1"/>
          <p:nvPr>
            <p:ph idx="12" type="sldNum"/>
          </p:nvPr>
        </p:nvSpPr>
        <p:spPr>
          <a:xfrm>
            <a:off x="677505" y="6729571"/>
            <a:ext cx="5649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76" name="Google Shape;376;g26079b4c9ab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75" y="2263900"/>
            <a:ext cx="4296350" cy="37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26079b4c9ab_0_89"/>
          <p:cNvSpPr/>
          <p:nvPr/>
        </p:nvSpPr>
        <p:spPr>
          <a:xfrm>
            <a:off x="3042675" y="2536550"/>
            <a:ext cx="449100" cy="344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6079b4c9ab_0_89"/>
          <p:cNvSpPr/>
          <p:nvPr/>
        </p:nvSpPr>
        <p:spPr>
          <a:xfrm>
            <a:off x="1847450" y="4875125"/>
            <a:ext cx="686100" cy="344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6079b4c9ab_0_89"/>
          <p:cNvSpPr/>
          <p:nvPr/>
        </p:nvSpPr>
        <p:spPr>
          <a:xfrm>
            <a:off x="3491775" y="4875125"/>
            <a:ext cx="1287900" cy="344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g26079b4c9ab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400" y="824926"/>
            <a:ext cx="4099101" cy="602767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6079b4c9ab_0_89"/>
          <p:cNvSpPr/>
          <p:nvPr/>
        </p:nvSpPr>
        <p:spPr>
          <a:xfrm>
            <a:off x="5337400" y="1283500"/>
            <a:ext cx="1748100" cy="344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6079b4c9ab_0_89"/>
          <p:cNvSpPr/>
          <p:nvPr/>
        </p:nvSpPr>
        <p:spPr>
          <a:xfrm>
            <a:off x="7240575" y="6396375"/>
            <a:ext cx="1287900" cy="456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6079b4c9ab_0_89"/>
          <p:cNvSpPr txBox="1"/>
          <p:nvPr/>
        </p:nvSpPr>
        <p:spPr>
          <a:xfrm>
            <a:off x="2878275" y="2187700"/>
            <a:ext cx="435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1.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384" name="Google Shape;384;g26079b4c9ab_0_89"/>
          <p:cNvSpPr txBox="1"/>
          <p:nvPr/>
        </p:nvSpPr>
        <p:spPr>
          <a:xfrm>
            <a:off x="1564550" y="4785125"/>
            <a:ext cx="435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2</a:t>
            </a:r>
            <a:r>
              <a:rPr b="1" lang="zh-TW">
                <a:solidFill>
                  <a:schemeClr val="accent3"/>
                </a:solidFill>
              </a:rPr>
              <a:t>.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385" name="Google Shape;385;g26079b4c9ab_0_89"/>
          <p:cNvSpPr txBox="1"/>
          <p:nvPr/>
        </p:nvSpPr>
        <p:spPr>
          <a:xfrm>
            <a:off x="3491775" y="4440725"/>
            <a:ext cx="435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3</a:t>
            </a:r>
            <a:r>
              <a:rPr b="1" lang="zh-TW">
                <a:solidFill>
                  <a:schemeClr val="accent3"/>
                </a:solidFill>
              </a:rPr>
              <a:t>.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386" name="Google Shape;386;g26079b4c9ab_0_89"/>
          <p:cNvSpPr txBox="1"/>
          <p:nvPr/>
        </p:nvSpPr>
        <p:spPr>
          <a:xfrm>
            <a:off x="7085500" y="1238500"/>
            <a:ext cx="1087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accent3"/>
                </a:solidFill>
              </a:rPr>
              <a:t>4</a:t>
            </a:r>
            <a:r>
              <a:rPr b="1" lang="zh-TW" sz="1500">
                <a:solidFill>
                  <a:schemeClr val="accent3"/>
                </a:solidFill>
              </a:rPr>
              <a:t>.</a:t>
            </a:r>
            <a:r>
              <a:rPr b="1" lang="zh-TW" sz="1500">
                <a:solidFill>
                  <a:schemeClr val="accent3"/>
                </a:solidFill>
              </a:rPr>
              <a:t>打勾</a:t>
            </a:r>
            <a:endParaRPr b="1" sz="1500">
              <a:solidFill>
                <a:schemeClr val="accent3"/>
              </a:solidFill>
            </a:endParaRPr>
          </a:p>
        </p:txBody>
      </p:sp>
      <p:sp>
        <p:nvSpPr>
          <p:cNvPr id="387" name="Google Shape;387;g26079b4c9ab_0_89"/>
          <p:cNvSpPr txBox="1"/>
          <p:nvPr/>
        </p:nvSpPr>
        <p:spPr>
          <a:xfrm>
            <a:off x="6957675" y="6371375"/>
            <a:ext cx="435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5</a:t>
            </a:r>
            <a:r>
              <a:rPr b="1" lang="zh-TW">
                <a:solidFill>
                  <a:schemeClr val="accent3"/>
                </a:solidFill>
              </a:rPr>
              <a:t>.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388" name="Google Shape;388;g26079b4c9ab_0_89"/>
          <p:cNvSpPr txBox="1"/>
          <p:nvPr/>
        </p:nvSpPr>
        <p:spPr>
          <a:xfrm>
            <a:off x="9601200" y="5410450"/>
            <a:ext cx="23358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把這個路徑貼到前一頁簡報的</a:t>
            </a:r>
            <a:r>
              <a:rPr lang="zh-TW" sz="1600">
                <a:solidFill>
                  <a:schemeClr val="accent4"/>
                </a:solidFill>
              </a:rPr>
              <a:t>檔案路徑</a:t>
            </a:r>
            <a:r>
              <a:rPr lang="zh-TW" sz="1600"/>
              <a:t>位置。</a:t>
            </a:r>
            <a:endParaRPr sz="1600"/>
          </a:p>
        </p:txBody>
      </p:sp>
      <p:sp>
        <p:nvSpPr>
          <p:cNvPr id="389" name="Google Shape;389;g26079b4c9ab_0_89"/>
          <p:cNvSpPr/>
          <p:nvPr/>
        </p:nvSpPr>
        <p:spPr>
          <a:xfrm>
            <a:off x="9587550" y="5426500"/>
            <a:ext cx="2335800" cy="643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6079b4c9ab_0_89"/>
          <p:cNvSpPr/>
          <p:nvPr/>
        </p:nvSpPr>
        <p:spPr>
          <a:xfrm rot="5692855">
            <a:off x="7642485" y="3658036"/>
            <a:ext cx="1911030" cy="443533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079b4c9ab_0_116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397" name="Google Shape;397;g26079b4c9ab_0_116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6079b4c9ab_0_116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/>
              <a:t>成功顯示</a:t>
            </a:r>
            <a:endParaRPr/>
          </a:p>
        </p:txBody>
      </p:sp>
      <p:sp>
        <p:nvSpPr>
          <p:cNvPr id="399" name="Google Shape;399;g26079b4c9ab_0_116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00" name="Google Shape;400;g26079b4c9ab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00" y="2124600"/>
            <a:ext cx="9271776" cy="43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c61507a92_0_0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繳交資訊</a:t>
            </a:r>
            <a:r>
              <a:rPr lang="zh-TW" sz="2400"/>
              <a:t>(評分表更新)</a:t>
            </a:r>
            <a:endParaRPr sz="2400"/>
          </a:p>
        </p:txBody>
      </p:sp>
      <p:sp>
        <p:nvSpPr>
          <p:cNvPr id="407" name="Google Shape;407;g29c61507a92_0_0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9c61507a92_0_0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09" name="Google Shape;409;g29c61507a92_0_0"/>
          <p:cNvSpPr txBox="1"/>
          <p:nvPr/>
        </p:nvSpPr>
        <p:spPr>
          <a:xfrm>
            <a:off x="-328425" y="1375175"/>
            <a:ext cx="8069400" cy="7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&lt;td rowspan="7" id="myTotal"&gt;&lt;/td&gt;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&lt;td&gt;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  &lt;input type="checkbox" class="flipswitch" id="myCheckbox1" </a:t>
            </a:r>
            <a:r>
              <a:rPr lang="zh-TW">
                <a:solidFill>
                  <a:srgbClr val="FF9900"/>
                </a:solidFill>
              </a:rPr>
              <a:t>checked</a:t>
            </a:r>
            <a:r>
              <a:rPr lang="zh-TW"/>
              <a:t>&gt;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  &lt;/input&gt;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  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 id='m1'&gt;2&lt;/td&gt;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&lt;td&gt;Simple baseline - 利用Plot完成堆疊柱狀圖 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&lt;input type="checkbox" class="flipswitch" id="myCheckbox2" </a:t>
            </a:r>
            <a:r>
              <a:rPr lang="zh-TW">
                <a:solidFill>
                  <a:srgbClr val="FF9900"/>
                </a:solidFill>
              </a:rPr>
              <a:t>checked</a:t>
            </a:r>
            <a:r>
              <a:rPr lang="zh-TW"/>
              <a:t>&gt;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&lt;/input&gt;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 id='m2'&gt;1&lt;/td&gt;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&lt;td&gt;Simple baseline - 加入Checkbox input使其可選擇呈現的資料集 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&lt;input type="checkbox" class="flipswitch" id="myCheckbox3" </a:t>
            </a:r>
            <a:r>
              <a:rPr lang="zh-TW">
                <a:solidFill>
                  <a:srgbClr val="FF9900"/>
                </a:solidFill>
              </a:rPr>
              <a:t>checked</a:t>
            </a:r>
            <a:r>
              <a:rPr lang="zh-TW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&lt;/input&gt;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 id='m3'&gt;3&lt;/td&gt;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&lt;td&gt;Medium baseline - 利用SVG完成堆疊柱狀圖(含Checkbox) 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    &lt;tr&gt;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      &lt;td&gt;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        &lt;input type="checkbox" class="flipswitch" id="myCheckbox4"</a:t>
            </a:r>
            <a:r>
              <a:rPr lang="zh-TW">
                <a:solidFill>
                  <a:srgbClr val="FF9900"/>
                </a:solidFill>
              </a:rPr>
              <a:t>checked</a:t>
            </a:r>
            <a:r>
              <a:rPr lang="zh-TW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        &lt;/input&gt;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      &lt;/td&gt;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      &lt;td id='m4'&gt;1&lt;/td&gt;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      &lt;td&gt;Medium baseline - 加入D3的過渡效果 &lt;/td&gt;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    &lt;/tr&gt;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     &lt;tr&gt;</a:t>
            </a:r>
            <a:endParaRPr/>
          </a:p>
        </p:txBody>
      </p:sp>
      <p:sp>
        <p:nvSpPr>
          <p:cNvPr id="410" name="Google Shape;410;g29c61507a92_0_0"/>
          <p:cNvSpPr txBox="1"/>
          <p:nvPr/>
        </p:nvSpPr>
        <p:spPr>
          <a:xfrm>
            <a:off x="5924550" y="2263875"/>
            <a:ext cx="8069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&lt;input type="checkbox" class="flipswitch" id="myCheckbox5" </a:t>
            </a:r>
            <a:r>
              <a:rPr lang="zh-TW">
                <a:solidFill>
                  <a:srgbClr val="FF9900"/>
                </a:solidFill>
              </a:rPr>
              <a:t>checked</a:t>
            </a:r>
            <a:r>
              <a:rPr lang="zh-TW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&lt;/input&gt;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 id='m5'&gt;2&lt;/td&gt;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&lt;td&gt;Strong baseline - 利用SVG製成的堆疊柱狀圖添加陰影效果 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&lt;tr&gt;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&lt;input type="checkbox" class="flipswitch" id="myCheckbox6" </a:t>
            </a:r>
            <a:r>
              <a:rPr lang="zh-TW">
                <a:solidFill>
                  <a:srgbClr val="FF9900"/>
                </a:solidFill>
              </a:rPr>
              <a:t>checked</a:t>
            </a:r>
            <a:r>
              <a:rPr lang="zh-TW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&lt;/input&gt;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 id='m6'&gt;1&lt;/td&gt;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&lt;td&gt;Strong baseline - 添加滑鼠游標偵測效果 &lt;/td&gt;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&lt;/table&gt;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&lt;/div&gt;</a:t>
            </a:r>
            <a:endParaRPr/>
          </a:p>
        </p:txBody>
      </p:sp>
      <p:pic>
        <p:nvPicPr>
          <p:cNvPr id="411" name="Google Shape;411;g29c61507a92_0_0"/>
          <p:cNvPicPr preferRelativeResize="0"/>
          <p:nvPr/>
        </p:nvPicPr>
        <p:blipFill rotWithShape="1">
          <a:blip r:embed="rId3">
            <a:alphaModFix/>
          </a:blip>
          <a:srcRect b="6708" l="0" r="4807" t="10365"/>
          <a:stretch/>
        </p:blipFill>
        <p:spPr>
          <a:xfrm>
            <a:off x="5259950" y="195063"/>
            <a:ext cx="6507675" cy="195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c61507a92_0_14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繳交資訊</a:t>
            </a:r>
            <a:endParaRPr/>
          </a:p>
        </p:txBody>
      </p:sp>
      <p:sp>
        <p:nvSpPr>
          <p:cNvPr id="418" name="Google Shape;418;g29c61507a92_0_14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9c61507a92_0_14"/>
          <p:cNvSpPr txBox="1"/>
          <p:nvPr>
            <p:ph idx="2" type="body"/>
          </p:nvPr>
        </p:nvSpPr>
        <p:spPr>
          <a:xfrm>
            <a:off x="953338" y="1608546"/>
            <a:ext cx="10102800" cy="40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/>
              <a:t>新增心得</a:t>
            </a:r>
            <a:endParaRPr/>
          </a:p>
        </p:txBody>
      </p:sp>
      <p:sp>
        <p:nvSpPr>
          <p:cNvPr id="420" name="Google Shape;420;g29c61507a92_0_14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21" name="Google Shape;421;g29c61507a9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0" y="4152974"/>
            <a:ext cx="12191999" cy="114495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29c61507a92_0_14"/>
          <p:cNvSpPr txBox="1"/>
          <p:nvPr/>
        </p:nvSpPr>
        <p:spPr>
          <a:xfrm>
            <a:off x="476650" y="2247050"/>
            <a:ext cx="1105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&lt;div class="row hw12"&gt;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&lt;div class="col-md-12 twenty"&gt;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</a:t>
            </a:r>
            <a:r>
              <a:rPr lang="zh-TW">
                <a:solidFill>
                  <a:srgbClr val="FF9900"/>
                </a:solidFill>
              </a:rPr>
              <a:t>心得報告 105 字。心得報告 105 字。心得報告 105 字。心得報告 105 字。心得報告 105 字。心得報告 105 字。心得報告 105 字。心得報告 105 字。心得報告 105 字。心得報告 105 字。心得報告 105 字。心得報告 105 字。心得報告 105 字。心得報告 105 字。心得報告 </a:t>
            </a:r>
            <a:r>
              <a:rPr lang="zh-TW"/>
              <a:t>105 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&lt;/div&gt;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079b4c9ab_0_0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資料集下載</a:t>
            </a:r>
            <a:endParaRPr b="0" sz="2700">
              <a:solidFill>
                <a:schemeClr val="dk1"/>
              </a:solidFill>
            </a:endParaRPr>
          </a:p>
        </p:txBody>
      </p:sp>
      <p:sp>
        <p:nvSpPr>
          <p:cNvPr id="429" name="Google Shape;429;g26079b4c9ab_0_0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6079b4c9ab_0_0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spcBef>
                <a:spcPts val="1400"/>
              </a:spcBef>
              <a:spcAft>
                <a:spcPts val="0"/>
              </a:spcAft>
              <a:buSzPts val="2700"/>
              <a:buChar char="●"/>
            </a:pPr>
            <a:r>
              <a:rPr lang="zh-TW"/>
              <a:t>藝術工作者: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https://docs.google.com/spreadsheets/d/1vVEgoWNPgOB5FIwKCMc_lQvV6IIGzZ4IhQsQPAtlM6s/edit?usp=sharing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zh-TW"/>
              <a:t>一般公眾: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https://docs.google.com/spreadsheets/d/1UqtNKOD2duDNdAUvEMAOVUYDpF5HrsnWaOCWWNPknBA/edit?usp=sharing </a:t>
            </a:r>
            <a:endParaRPr/>
          </a:p>
        </p:txBody>
      </p:sp>
      <p:sp>
        <p:nvSpPr>
          <p:cNvPr id="431" name="Google Shape;431;g26079b4c9ab_0_0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08cba9ff31_1_0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zh-TW"/>
              <a:t>Regulations</a:t>
            </a:r>
            <a:endParaRPr/>
          </a:p>
        </p:txBody>
      </p:sp>
      <p:sp>
        <p:nvSpPr>
          <p:cNvPr id="438" name="Google Shape;438;g208cba9ff31_1_0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39" name="Google Shape;439;g208cba9ff31_1_0"/>
          <p:cNvSpPr txBox="1"/>
          <p:nvPr>
            <p:ph idx="2" type="body"/>
          </p:nvPr>
        </p:nvSpPr>
        <p:spPr>
          <a:xfrm>
            <a:off x="954088" y="1618596"/>
            <a:ext cx="10442918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You should finish your homework on your own.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Do not share your codes with any living creatures.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Your HW will get 0 pt if you violate any of the above rules. </a:t>
            </a:r>
            <a:endParaRPr sz="2400"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1" lang="zh-TW" sz="2400">
                <a:solidFill>
                  <a:srgbClr val="FF0000"/>
                </a:solidFill>
              </a:rPr>
              <a:t>Professor &amp; TAs preserve the rights to change the rules &amp; grades.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40" name="Google Shape;440;g208cba9ff31_1_0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2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助教聯絡資訊</a:t>
            </a:r>
            <a:endParaRPr/>
          </a:p>
        </p:txBody>
      </p:sp>
      <p:sp>
        <p:nvSpPr>
          <p:cNvPr id="446" name="Google Shape;446;p62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7" name="Google Shape;447;p62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8" name="Google Shape;448;p6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42c75fb8_1_32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70" name="Google Shape;170;g24742c75fb8_1_32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24742c75fb8_1_32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介紹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zh-TW"/>
              <a:t>資料介紹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Char char="•"/>
            </a:pPr>
            <a:r>
              <a:rPr lang="zh-TW"/>
              <a:t>堆疊柱狀</a:t>
            </a:r>
            <a:r>
              <a:rPr lang="zh-TW"/>
              <a:t>圖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評分標準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作業說明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繳交資訊</a:t>
            </a:r>
            <a:endParaRPr/>
          </a:p>
        </p:txBody>
      </p:sp>
      <p:sp>
        <p:nvSpPr>
          <p:cNvPr id="172" name="Google Shape;172;g24742c75fb8_1_32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08cba9ff31_2_5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zh-TW"/>
              <a:t>助教聯絡資訊</a:t>
            </a:r>
            <a:endParaRPr/>
          </a:p>
        </p:txBody>
      </p:sp>
      <p:sp>
        <p:nvSpPr>
          <p:cNvPr id="455" name="Google Shape;455;g208cba9ff31_2_5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56" name="Google Shape;456;g208cba9ff31_2_5"/>
          <p:cNvSpPr txBox="1"/>
          <p:nvPr>
            <p:ph idx="2" type="body"/>
          </p:nvPr>
        </p:nvSpPr>
        <p:spPr>
          <a:xfrm>
            <a:off x="954088" y="1618596"/>
            <a:ext cx="10102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zh-TW"/>
              <a:t>TA Email</a:t>
            </a:r>
            <a:endParaRPr/>
          </a:p>
          <a:p>
            <a:pPr indent="-3429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曾詠暄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t112598048@ntut.org.tw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1028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Email 標題請按照此格式(X為作業編號) : [vis2023f-hw06-學號]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7" name="Google Shape;457;g208cba9ff31_2_5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>
            <p:ph type="ctrTitle"/>
          </p:nvPr>
        </p:nvSpPr>
        <p:spPr>
          <a:xfrm>
            <a:off x="967109" y="2419102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介紹</a:t>
            </a:r>
            <a:endParaRPr/>
          </a:p>
        </p:txBody>
      </p:sp>
      <p:sp>
        <p:nvSpPr>
          <p:cNvPr id="178" name="Google Shape;178;p2"/>
          <p:cNvSpPr txBox="1"/>
          <p:nvPr>
            <p:ph idx="1" type="body"/>
          </p:nvPr>
        </p:nvSpPr>
        <p:spPr>
          <a:xfrm>
            <a:off x="967109" y="3124542"/>
            <a:ext cx="10191320" cy="189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p2"/>
          <p:cNvSpPr txBox="1"/>
          <p:nvPr>
            <p:ph idx="2" type="body"/>
          </p:nvPr>
        </p:nvSpPr>
        <p:spPr>
          <a:xfrm>
            <a:off x="1842554" y="6207371"/>
            <a:ext cx="9762763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p2"/>
          <p:cNvSpPr txBox="1"/>
          <p:nvPr>
            <p:ph idx="12" type="sldNum"/>
          </p:nvPr>
        </p:nvSpPr>
        <p:spPr>
          <a:xfrm>
            <a:off x="677505" y="6196171"/>
            <a:ext cx="564777" cy="234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742c75fb8_1_174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問卷介紹</a:t>
            </a:r>
            <a:endParaRPr/>
          </a:p>
        </p:txBody>
      </p:sp>
      <p:sp>
        <p:nvSpPr>
          <p:cNvPr id="186" name="Google Shape;186;g24742c75fb8_1_174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24742c75fb8_1_174"/>
          <p:cNvSpPr txBox="1"/>
          <p:nvPr>
            <p:ph idx="2" type="body"/>
          </p:nvPr>
        </p:nvSpPr>
        <p:spPr>
          <a:xfrm>
            <a:off x="695999" y="1637650"/>
            <a:ext cx="4869600" cy="4392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zh-TW" sz="1800"/>
              <a:t>藝術工作者</a:t>
            </a:r>
            <a:endParaRPr sz="1800"/>
          </a:p>
        </p:txBody>
      </p:sp>
      <p:sp>
        <p:nvSpPr>
          <p:cNvPr id="188" name="Google Shape;188;g24742c75fb8_1_174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9" name="Google Shape;189;g24742c75fb8_1_174"/>
          <p:cNvSpPr txBox="1"/>
          <p:nvPr>
            <p:ph idx="2" type="body"/>
          </p:nvPr>
        </p:nvSpPr>
        <p:spPr>
          <a:xfrm>
            <a:off x="5824725" y="1637650"/>
            <a:ext cx="5671200" cy="4392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zh-TW" sz="1800"/>
              <a:t>一般公眾</a:t>
            </a:r>
            <a:endParaRPr sz="1800"/>
          </a:p>
        </p:txBody>
      </p:sp>
      <p:pic>
        <p:nvPicPr>
          <p:cNvPr id="190" name="Google Shape;190;g24742c75fb8_1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200" y="2909650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4742c75fb8_1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0" y="2878150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4742c75fb8_1_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2000" y="2878150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4742c75fb8_1_1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3050" y="28781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742c75fb8_1_187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問卷介紹</a:t>
            </a:r>
            <a:endParaRPr/>
          </a:p>
        </p:txBody>
      </p:sp>
      <p:sp>
        <p:nvSpPr>
          <p:cNvPr id="199" name="Google Shape;199;g24742c75fb8_1_187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g24742c75fb8_1_187"/>
          <p:cNvSpPr txBox="1"/>
          <p:nvPr>
            <p:ph idx="2" type="body"/>
          </p:nvPr>
        </p:nvSpPr>
        <p:spPr>
          <a:xfrm>
            <a:off x="1031300" y="1637650"/>
            <a:ext cx="4473300" cy="1873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zh-TW" sz="1800"/>
              <a:t>藝術工作者</a:t>
            </a:r>
            <a:endParaRPr b="1" sz="1800"/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zh-TW" sz="1800"/>
              <a:t>目的</a:t>
            </a:r>
            <a:r>
              <a:rPr lang="zh-TW" sz="1800"/>
              <a:t>：</a:t>
            </a:r>
            <a:endParaRPr sz="1800"/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800"/>
              <a:t>瞭解</a:t>
            </a:r>
            <a:r>
              <a:rPr b="1" lang="zh-TW" sz="1800"/>
              <a:t>臺灣視覺藝術工作者</a:t>
            </a:r>
            <a:r>
              <a:rPr lang="zh-TW" sz="1800"/>
              <a:t>對於氣候正義的認知與行動意向。</a:t>
            </a:r>
            <a:endParaRPr sz="1800"/>
          </a:p>
          <a:p>
            <a:pPr indent="0" lvl="0" marL="0" marR="0" rtl="0" algn="just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" name="Google Shape;201;g24742c75fb8_1_187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2" name="Google Shape;202;g24742c75fb8_1_187"/>
          <p:cNvSpPr txBox="1"/>
          <p:nvPr>
            <p:ph idx="2" type="body"/>
          </p:nvPr>
        </p:nvSpPr>
        <p:spPr>
          <a:xfrm>
            <a:off x="1031300" y="3587350"/>
            <a:ext cx="4473300" cy="1996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zh-TW" sz="1800"/>
              <a:t>一般公眾</a:t>
            </a:r>
            <a:endParaRPr b="1" sz="1800"/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zh-TW" sz="1800"/>
              <a:t>目的</a:t>
            </a:r>
            <a:r>
              <a:rPr lang="zh-TW" sz="1800"/>
              <a:t>：</a:t>
            </a:r>
            <a:endParaRPr sz="1800"/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800"/>
              <a:t>瞭解</a:t>
            </a:r>
            <a:r>
              <a:rPr b="1" lang="zh-TW" sz="1800"/>
              <a:t>公眾</a:t>
            </a:r>
            <a:r>
              <a:rPr lang="zh-TW" sz="1800"/>
              <a:t>對於「藝術—環境—永續」之間的認知與行動意向。</a:t>
            </a:r>
            <a:endParaRPr sz="1800"/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g24742c75fb8_1_187"/>
          <p:cNvSpPr txBox="1"/>
          <p:nvPr/>
        </p:nvSpPr>
        <p:spPr>
          <a:xfrm>
            <a:off x="5836900" y="1790050"/>
            <a:ext cx="51084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調查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認為藝術產業碳排放量高低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是否了解聯合國永續發展目標（SDGs）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藝術跟環境保護、社會責任、機構治理相關度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是否了解台灣2050凈零排放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是否</a:t>
            </a:r>
            <a:r>
              <a:rPr b="1"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採取</a:t>
            </a: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永續行動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認為數位展覽能否有效降低碳排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是否支持要求領藝文補助需提供碳排報告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4" name="Google Shape;204;g24742c75fb8_1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400" y="1713850"/>
            <a:ext cx="617700" cy="6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4742c75fb8_1_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876" y="3663550"/>
            <a:ext cx="617699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4742c75fb8_1_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209" y="3663550"/>
            <a:ext cx="617699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4742c75fb8_1_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6400" y="3663550"/>
            <a:ext cx="617699" cy="5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742c75fb8_1_70"/>
          <p:cNvSpPr txBox="1"/>
          <p:nvPr>
            <p:ph type="ctrTitle"/>
          </p:nvPr>
        </p:nvSpPr>
        <p:spPr>
          <a:xfrm>
            <a:off x="953359" y="824935"/>
            <a:ext cx="8747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Microsoft JhengHei"/>
              <a:buNone/>
            </a:pPr>
            <a:r>
              <a:rPr lang="zh-TW"/>
              <a:t>堆疊柱狀圖介紹</a:t>
            </a:r>
            <a:endParaRPr/>
          </a:p>
        </p:txBody>
      </p:sp>
      <p:sp>
        <p:nvSpPr>
          <p:cNvPr id="213" name="Google Shape;213;g24742c75fb8_1_70"/>
          <p:cNvSpPr txBox="1"/>
          <p:nvPr>
            <p:ph idx="1" type="body"/>
          </p:nvPr>
        </p:nvSpPr>
        <p:spPr>
          <a:xfrm>
            <a:off x="1242282" y="6207371"/>
            <a:ext cx="10369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g24742c75fb8_1_70"/>
          <p:cNvSpPr txBox="1"/>
          <p:nvPr>
            <p:ph idx="2" type="body"/>
          </p:nvPr>
        </p:nvSpPr>
        <p:spPr>
          <a:xfrm>
            <a:off x="954094" y="1618600"/>
            <a:ext cx="50388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800"/>
              <a:t>堆疊柱狀圖(Stacked bar chart)是由多組數據堆疊在一起，它可用於觀察各類別的總量，也可通過觀察每個柱子中的不同區段，了解該柱子的總數是如何由不同的部分組成，</a:t>
            </a:r>
            <a:r>
              <a:rPr b="1" lang="zh-TW" sz="1800"/>
              <a:t>主要可用於想要展示多組數據的總和以及它們之間的相對關係</a:t>
            </a:r>
            <a:r>
              <a:rPr lang="zh-TW" sz="1800"/>
              <a:t>。</a:t>
            </a:r>
            <a:endParaRPr sz="1800"/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TW" sz="1800"/>
              <a:t>右圖為虛構的健身零售商在特定時間段內的收入。</a:t>
            </a:r>
            <a:endParaRPr sz="1800"/>
          </a:p>
        </p:txBody>
      </p:sp>
      <p:sp>
        <p:nvSpPr>
          <p:cNvPr id="215" name="Google Shape;215;g24742c75fb8_1_70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6" name="Google Shape;216;g24742c75fb8_1_7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381" r="0" t="0"/>
          <a:stretch/>
        </p:blipFill>
        <p:spPr>
          <a:xfrm>
            <a:off x="5992900" y="1949413"/>
            <a:ext cx="5835126" cy="34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ctrTitle"/>
          </p:nvPr>
        </p:nvSpPr>
        <p:spPr>
          <a:xfrm>
            <a:off x="967109" y="2274495"/>
            <a:ext cx="10191320" cy="574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作業規則與說明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967109" y="3007096"/>
            <a:ext cx="10191320" cy="115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ulish"/>
              <a:buNone/>
            </a:pPr>
            <a:r>
              <a:rPr lang="zh-TW"/>
              <a:t>HW04</a:t>
            </a:r>
            <a:endParaRPr/>
          </a:p>
        </p:txBody>
      </p:sp>
      <p:sp>
        <p:nvSpPr>
          <p:cNvPr id="223" name="Google Shape;223;p36"/>
          <p:cNvSpPr txBox="1"/>
          <p:nvPr>
            <p:ph idx="2" type="body"/>
          </p:nvPr>
        </p:nvSpPr>
        <p:spPr>
          <a:xfrm>
            <a:off x="967108" y="4572000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TW"/>
              <a:t>曾詠暄</a:t>
            </a:r>
            <a:endParaRPr/>
          </a:p>
        </p:txBody>
      </p:sp>
      <p:sp>
        <p:nvSpPr>
          <p:cNvPr id="224" name="Google Shape;224;p36"/>
          <p:cNvSpPr txBox="1"/>
          <p:nvPr>
            <p:ph idx="3" type="body"/>
          </p:nvPr>
        </p:nvSpPr>
        <p:spPr>
          <a:xfrm>
            <a:off x="967108" y="5025006"/>
            <a:ext cx="665009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zh-TW"/>
              <a:t>國立臺北科技大學資訊工程系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ctrTitle"/>
          </p:nvPr>
        </p:nvSpPr>
        <p:spPr>
          <a:xfrm>
            <a:off x="967109" y="2419102"/>
            <a:ext cx="10191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Microsoft JhengHei"/>
              <a:buNone/>
            </a:pPr>
            <a:r>
              <a:rPr lang="zh-TW"/>
              <a:t>評分標準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967109" y="3124542"/>
            <a:ext cx="101913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37"/>
          <p:cNvSpPr txBox="1"/>
          <p:nvPr>
            <p:ph idx="2" type="body"/>
          </p:nvPr>
        </p:nvSpPr>
        <p:spPr>
          <a:xfrm>
            <a:off x="1842554" y="6207371"/>
            <a:ext cx="976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677505" y="6196171"/>
            <a:ext cx="5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內容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首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章節頁_章節1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內容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章節頁_章節3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章節頁_章節2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章節頁_章節4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2021-11-03T01:57:43Z</dcterms:created>
  <dc:creator>Microsoft Office User</dc:creator>
</cp:coreProperties>
</file>