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2" r:id="rId5"/>
    <p:sldMasterId id="2147483656" r:id="rId6"/>
    <p:sldMasterId id="2147483663" r:id="rId7"/>
    <p:sldMasterId id="2147483667" r:id="rId8"/>
    <p:sldMasterId id="2147483671" r:id="rId9"/>
    <p:sldMasterId id="2147483675" r:id="rId10"/>
  </p:sldMasterIdLst>
  <p:notesMasterIdLst>
    <p:notesMasterId r:id="rId11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</p:sldIdLst>
  <p:sldSz cy="6858000" cx="12192000"/>
  <p:notesSz cx="6858000" cy="9144000"/>
  <p:embeddedFontLst>
    <p:embeddedFont>
      <p:font typeface="Mulish ExtraLight"/>
      <p:regular r:id="rId47"/>
      <p:bold r:id="rId48"/>
      <p:italic r:id="rId49"/>
      <p:boldItalic r:id="rId50"/>
    </p:embeddedFont>
    <p:embeddedFont>
      <p:font typeface="Mulish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59">
          <p15:clr>
            <a:srgbClr val="A4A3A4"/>
          </p15:clr>
        </p15:guide>
        <p15:guide id="2" pos="597">
          <p15:clr>
            <a:srgbClr val="A4A3A4"/>
          </p15:clr>
        </p15:guide>
        <p15:guide id="3" pos="6947">
          <p15:clr>
            <a:srgbClr val="A4A3A4"/>
          </p15:clr>
        </p15:guide>
        <p15:guide id="4" orient="horz" pos="3589">
          <p15:clr>
            <a:srgbClr val="A4A3A4"/>
          </p15:clr>
        </p15:guide>
      </p15:sldGuideLst>
    </p:ext>
    <p:ext uri="GoogleSlidesCustomDataVersion2">
      <go:slidesCustomData xmlns:go="http://customooxmlschemas.google.com/" r:id="rId55" roundtripDataSignature="AMtx7mjP2kcRCpXTbJh+csc8RnlYMljg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59" orient="horz"/>
        <p:guide pos="597"/>
        <p:guide pos="6947"/>
        <p:guide pos="3589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29.xml"/><Relationship Id="rId42" Type="http://schemas.openxmlformats.org/officeDocument/2006/relationships/slide" Target="slides/slide31.xml"/><Relationship Id="rId41" Type="http://schemas.openxmlformats.org/officeDocument/2006/relationships/slide" Target="slides/slide30.xml"/><Relationship Id="rId44" Type="http://schemas.openxmlformats.org/officeDocument/2006/relationships/slide" Target="slides/slide33.xml"/><Relationship Id="rId43" Type="http://schemas.openxmlformats.org/officeDocument/2006/relationships/slide" Target="slides/slide32.xml"/><Relationship Id="rId46" Type="http://schemas.openxmlformats.org/officeDocument/2006/relationships/slide" Target="slides/slide35.xml"/><Relationship Id="rId45" Type="http://schemas.openxmlformats.org/officeDocument/2006/relationships/slide" Target="slides/slide34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48" Type="http://schemas.openxmlformats.org/officeDocument/2006/relationships/font" Target="fonts/MulishExtraLight-bold.fntdata"/><Relationship Id="rId47" Type="http://schemas.openxmlformats.org/officeDocument/2006/relationships/font" Target="fonts/MulishExtraLight-regular.fntdata"/><Relationship Id="rId49" Type="http://schemas.openxmlformats.org/officeDocument/2006/relationships/font" Target="fonts/MulishExtraLight-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20.xml"/><Relationship Id="rId30" Type="http://schemas.openxmlformats.org/officeDocument/2006/relationships/slide" Target="slides/slide19.xml"/><Relationship Id="rId33" Type="http://schemas.openxmlformats.org/officeDocument/2006/relationships/slide" Target="slides/slide22.xml"/><Relationship Id="rId32" Type="http://schemas.openxmlformats.org/officeDocument/2006/relationships/slide" Target="slides/slide21.xml"/><Relationship Id="rId35" Type="http://schemas.openxmlformats.org/officeDocument/2006/relationships/slide" Target="slides/slide24.xml"/><Relationship Id="rId34" Type="http://schemas.openxmlformats.org/officeDocument/2006/relationships/slide" Target="slides/slide23.xml"/><Relationship Id="rId37" Type="http://schemas.openxmlformats.org/officeDocument/2006/relationships/slide" Target="slides/slide26.xml"/><Relationship Id="rId36" Type="http://schemas.openxmlformats.org/officeDocument/2006/relationships/slide" Target="slides/slide25.xml"/><Relationship Id="rId39" Type="http://schemas.openxmlformats.org/officeDocument/2006/relationships/slide" Target="slides/slide28.xml"/><Relationship Id="rId38" Type="http://schemas.openxmlformats.org/officeDocument/2006/relationships/slide" Target="slides/slide27.xml"/><Relationship Id="rId20" Type="http://schemas.openxmlformats.org/officeDocument/2006/relationships/slide" Target="slides/slide9.xml"/><Relationship Id="rId22" Type="http://schemas.openxmlformats.org/officeDocument/2006/relationships/slide" Target="slides/slide11.xml"/><Relationship Id="rId21" Type="http://schemas.openxmlformats.org/officeDocument/2006/relationships/slide" Target="slides/slide10.xml"/><Relationship Id="rId24" Type="http://schemas.openxmlformats.org/officeDocument/2006/relationships/slide" Target="slides/slide13.xml"/><Relationship Id="rId23" Type="http://schemas.openxmlformats.org/officeDocument/2006/relationships/slide" Target="slides/slide12.xml"/><Relationship Id="rId26" Type="http://schemas.openxmlformats.org/officeDocument/2006/relationships/slide" Target="slides/slide15.xml"/><Relationship Id="rId25" Type="http://schemas.openxmlformats.org/officeDocument/2006/relationships/slide" Target="slides/slide14.xml"/><Relationship Id="rId28" Type="http://schemas.openxmlformats.org/officeDocument/2006/relationships/slide" Target="slides/slide17.xml"/><Relationship Id="rId27" Type="http://schemas.openxmlformats.org/officeDocument/2006/relationships/slide" Target="slides/slide16.xml"/><Relationship Id="rId29" Type="http://schemas.openxmlformats.org/officeDocument/2006/relationships/slide" Target="slides/slide18.xml"/><Relationship Id="rId51" Type="http://schemas.openxmlformats.org/officeDocument/2006/relationships/font" Target="fonts/Mulish-regular.fntdata"/><Relationship Id="rId50" Type="http://schemas.openxmlformats.org/officeDocument/2006/relationships/font" Target="fonts/MulishExtraLight-boldItalic.fntdata"/><Relationship Id="rId53" Type="http://schemas.openxmlformats.org/officeDocument/2006/relationships/font" Target="fonts/Mulish-italic.fntdata"/><Relationship Id="rId52" Type="http://schemas.openxmlformats.org/officeDocument/2006/relationships/font" Target="fonts/Mulish-bold.fntdata"/><Relationship Id="rId11" Type="http://schemas.openxmlformats.org/officeDocument/2006/relationships/notesMaster" Target="notesMasters/notesMaster1.xml"/><Relationship Id="rId55" Type="http://customschemas.google.com/relationships/presentationmetadata" Target="metadata"/><Relationship Id="rId10" Type="http://schemas.openxmlformats.org/officeDocument/2006/relationships/slideMaster" Target="slideMasters/slideMaster7.xml"/><Relationship Id="rId54" Type="http://schemas.openxmlformats.org/officeDocument/2006/relationships/font" Target="fonts/Mulish-boldItalic.fntdata"/><Relationship Id="rId13" Type="http://schemas.openxmlformats.org/officeDocument/2006/relationships/slide" Target="slides/slide2.xml"/><Relationship Id="rId12" Type="http://schemas.openxmlformats.org/officeDocument/2006/relationships/slide" Target="slides/slide1.xml"/><Relationship Id="rId15" Type="http://schemas.openxmlformats.org/officeDocument/2006/relationships/slide" Target="slides/slide4.xml"/><Relationship Id="rId14" Type="http://schemas.openxmlformats.org/officeDocument/2006/relationships/slide" Target="slides/slide3.xml"/><Relationship Id="rId17" Type="http://schemas.openxmlformats.org/officeDocument/2006/relationships/slide" Target="slides/slide6.xml"/><Relationship Id="rId16" Type="http://schemas.openxmlformats.org/officeDocument/2006/relationships/slide" Target="slides/slide5.xml"/><Relationship Id="rId19" Type="http://schemas.openxmlformats.org/officeDocument/2006/relationships/slide" Target="slides/slide8.xml"/><Relationship Id="rId18" Type="http://schemas.openxmlformats.org/officeDocument/2006/relationships/slide" Target="slides/slide7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p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7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p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7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p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p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7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p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7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9" name="Google Shape;269;p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8" name="Google Shape;278;p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7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0" name="Google Shape;290;p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1" name="Google Shape;30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9" name="Google Shape;309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8" name="Google Shape;318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6" name="Google Shape;326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5" name="Google Shape;335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4" name="Google Shape;344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7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4" name="Google Shape;354;p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3" name="Google Shape;363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2" name="Google Shape;372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1" name="Google Shape;381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0" name="Google Shape;390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7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8" name="Google Shape;398;p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6" name="Google Shape;406;p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4" name="Google Shape;414;p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p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&lt;!-- ------------------------------------------------&gt;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    &lt;div class="row hw12"&gt;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      &lt;div class="col-md-12 twenty"&gt;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        打開src資料夾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        &lt;input type="button" name="back" onclick="location.href='https://github.com/Wenshin1109/ct2023s/tree/main/hw04/src'" value="按我٩(｡・ω・｡)و"&gt;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      &lt;/div&gt;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    &lt;/div&gt;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&lt;table&gt;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&lt;tr&gt;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&lt;th&gt;總分&lt;/th&gt;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&lt;th&gt;完成後打勾&lt;/th&gt;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&lt;th&gt;配分&lt;/th&gt;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&lt;th&gt;分項描述&lt;/th&gt;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&lt;/tr&gt;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&lt;tr&gt;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&lt;td rowspan="4" id="myTotal"&gt;&lt;/td&gt;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&lt;td&gt;&lt;input type="checkbox" class="flipswitch" id="myCheckbox1" checked="checked"&gt;&lt;/td&gt;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&lt;td id='m1'&gt;1&lt;/td&gt;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&lt;td&gt;數字 0~9&lt;/td&gt;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&lt;/tr&gt;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&lt;tr&gt;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&lt;td&gt;&lt;input type="checkbox" class="flipswitch" id="myCheckbox2" checked="checked"&gt;&lt;/td&gt;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&lt;td id='m2'&gt;2&lt;/td&gt;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&lt;td&gt;大寫字母 A~Z&lt;/td&gt;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&lt;/tr&gt;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&lt;tr&gt;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&lt;td&gt;&lt;input type="checkbox" class="flipswitch" id="myCheckbox3" checked="checked"&gt;&lt;/td&gt;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&lt;td id='m3'&gt;3&lt;/td&gt;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&lt;td&gt;小寫字母 a~z&lt;/td&gt;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&lt;/tr&gt;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&lt;tr&gt;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&lt;td&gt;&lt;input type="checkbox" class="flipswitch" id="myCheckbox4" checked="checked"&gt;&lt;/td&gt;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&lt;td id='m4'&gt;4&lt;/td&gt;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&lt;td&gt;所有符號&lt;/td&gt;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&lt;/tr&gt;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&lt;/table&gt;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24" name="Google Shape;424;p5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08cba9ff31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6" name="Google Shape;436;g208cba9ff31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7" name="Google Shape;437;g208cba9ff31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5" name="Google Shape;445;p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08cba9ff31_2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4" name="Google Shape;454;g208cba9ff31_2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5" name="Google Shape;455;g208cba9ff31_2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p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p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首頁_中英標題">
  <p:cSld name="首頁_中英標題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2"/>
          <p:cNvSpPr txBox="1"/>
          <p:nvPr>
            <p:ph type="ctrTitle"/>
          </p:nvPr>
        </p:nvSpPr>
        <p:spPr>
          <a:xfrm>
            <a:off x="967109" y="2274495"/>
            <a:ext cx="10191320" cy="574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Microsoft JhengHei"/>
              <a:buNone/>
              <a:defRPr b="1" i="0" sz="43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" type="body"/>
          </p:nvPr>
        </p:nvSpPr>
        <p:spPr>
          <a:xfrm>
            <a:off x="967109" y="3007096"/>
            <a:ext cx="10191320" cy="1153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2" type="body"/>
          </p:nvPr>
        </p:nvSpPr>
        <p:spPr>
          <a:xfrm>
            <a:off x="967108" y="4572000"/>
            <a:ext cx="6650095" cy="38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3" type="body"/>
          </p:nvPr>
        </p:nvSpPr>
        <p:spPr>
          <a:xfrm>
            <a:off x="967108" y="5025006"/>
            <a:ext cx="6650095" cy="38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內容頁_滿版圖片＋英文標題">
  <p:cSld name="1_內容頁_滿版圖片＋英文標題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5"/>
          <p:cNvSpPr/>
          <p:nvPr>
            <p:ph idx="2" type="pic"/>
          </p:nvPr>
        </p:nvSpPr>
        <p:spPr>
          <a:xfrm>
            <a:off x="0" y="1189317"/>
            <a:ext cx="12002400" cy="5668682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25"/>
          <p:cNvSpPr/>
          <p:nvPr/>
        </p:nvSpPr>
        <p:spPr>
          <a:xfrm>
            <a:off x="1" y="0"/>
            <a:ext cx="11997202" cy="1189317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5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59" name="Google Shape;59;p25"/>
          <p:cNvSpPr txBox="1"/>
          <p:nvPr>
            <p:ph type="ctrTitle"/>
          </p:nvPr>
        </p:nvSpPr>
        <p:spPr>
          <a:xfrm>
            <a:off x="953359" y="360637"/>
            <a:ext cx="8830033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ulish"/>
              <a:buNone/>
              <a:defRPr b="1" i="0" sz="34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內容頁_僅英文標題">
  <p:cSld name="內容頁_僅英文標題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6"/>
          <p:cNvSpPr txBox="1"/>
          <p:nvPr>
            <p:ph type="ctrTitle"/>
          </p:nvPr>
        </p:nvSpPr>
        <p:spPr>
          <a:xfrm>
            <a:off x="953359" y="728685"/>
            <a:ext cx="8830033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Mulish"/>
              <a:buNone/>
              <a:defRPr b="1" i="0" sz="3400" u="none" cap="none" strike="noStrike">
                <a:solidFill>
                  <a:schemeClr val="accent2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26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26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內容頁_空白頁">
  <p:cSld name="內容頁_空白頁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7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27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1_中英標題">
  <p:cSld name="章節2_中英標題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6"/>
          <p:cNvSpPr txBox="1"/>
          <p:nvPr>
            <p:ph type="ctrTitle"/>
          </p:nvPr>
        </p:nvSpPr>
        <p:spPr>
          <a:xfrm>
            <a:off x="967109" y="2419102"/>
            <a:ext cx="10191320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Microsoft JhengHei"/>
              <a:buNone/>
              <a:defRPr b="1" i="0" sz="43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46"/>
          <p:cNvSpPr txBox="1"/>
          <p:nvPr>
            <p:ph idx="1" type="body"/>
          </p:nvPr>
        </p:nvSpPr>
        <p:spPr>
          <a:xfrm>
            <a:off x="967109" y="3124542"/>
            <a:ext cx="10191320" cy="189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46"/>
          <p:cNvSpPr txBox="1"/>
          <p:nvPr>
            <p:ph idx="2" type="body"/>
          </p:nvPr>
        </p:nvSpPr>
        <p:spPr>
          <a:xfrm>
            <a:off x="1842554" y="6207371"/>
            <a:ext cx="9762763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46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1_中文標題">
  <p:cSld name="章節2_中文標題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9"/>
          <p:cNvSpPr txBox="1"/>
          <p:nvPr>
            <p:ph idx="1" type="body"/>
          </p:nvPr>
        </p:nvSpPr>
        <p:spPr>
          <a:xfrm>
            <a:off x="1842554" y="6207371"/>
            <a:ext cx="9762763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49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78" name="Google Shape;78;p49"/>
          <p:cNvSpPr txBox="1"/>
          <p:nvPr>
            <p:ph type="ctrTitle"/>
          </p:nvPr>
        </p:nvSpPr>
        <p:spPr>
          <a:xfrm>
            <a:off x="966788" y="2241418"/>
            <a:ext cx="6356480" cy="29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Microsoft JhengHei"/>
              <a:buNone/>
              <a:defRPr b="1" i="0" sz="43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1_英文標題">
  <p:cSld name="章節2_英文標題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0"/>
          <p:cNvSpPr txBox="1"/>
          <p:nvPr>
            <p:ph idx="1" type="body"/>
          </p:nvPr>
        </p:nvSpPr>
        <p:spPr>
          <a:xfrm>
            <a:off x="1842554" y="6207371"/>
            <a:ext cx="9762763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50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82" name="Google Shape;82;p50"/>
          <p:cNvSpPr txBox="1"/>
          <p:nvPr>
            <p:ph idx="2" type="body"/>
          </p:nvPr>
        </p:nvSpPr>
        <p:spPr>
          <a:xfrm>
            <a:off x="967109" y="2246089"/>
            <a:ext cx="6356480" cy="25356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1_中英標題">
  <p:cSld name="章節3_中英標題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8"/>
          <p:cNvSpPr txBox="1"/>
          <p:nvPr>
            <p:ph type="ctrTitle"/>
          </p:nvPr>
        </p:nvSpPr>
        <p:spPr>
          <a:xfrm>
            <a:off x="967109" y="2419102"/>
            <a:ext cx="10191320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Microsoft JhengHei"/>
              <a:buNone/>
              <a:defRPr b="1" i="0" sz="43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48"/>
          <p:cNvSpPr txBox="1"/>
          <p:nvPr>
            <p:ph idx="1" type="body"/>
          </p:nvPr>
        </p:nvSpPr>
        <p:spPr>
          <a:xfrm>
            <a:off x="967109" y="3124542"/>
            <a:ext cx="10191320" cy="189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48"/>
          <p:cNvSpPr txBox="1"/>
          <p:nvPr>
            <p:ph idx="2" type="body"/>
          </p:nvPr>
        </p:nvSpPr>
        <p:spPr>
          <a:xfrm>
            <a:off x="1842554" y="6207371"/>
            <a:ext cx="9762763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48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1_中文標題">
  <p:cSld name="章節3_中文標題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1"/>
          <p:cNvSpPr txBox="1"/>
          <p:nvPr>
            <p:ph idx="1" type="body"/>
          </p:nvPr>
        </p:nvSpPr>
        <p:spPr>
          <a:xfrm>
            <a:off x="1842554" y="6207371"/>
            <a:ext cx="9762763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51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94" name="Google Shape;94;p51"/>
          <p:cNvSpPr txBox="1"/>
          <p:nvPr>
            <p:ph type="ctrTitle"/>
          </p:nvPr>
        </p:nvSpPr>
        <p:spPr>
          <a:xfrm>
            <a:off x="966788" y="2241418"/>
            <a:ext cx="6356480" cy="29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Microsoft JhengHei"/>
              <a:buNone/>
              <a:defRPr b="1" i="0" sz="43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1_英文標題">
  <p:cSld name="章節3_英文標題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2"/>
          <p:cNvSpPr txBox="1"/>
          <p:nvPr>
            <p:ph idx="1" type="body"/>
          </p:nvPr>
        </p:nvSpPr>
        <p:spPr>
          <a:xfrm>
            <a:off x="1842554" y="6207371"/>
            <a:ext cx="9762763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52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98" name="Google Shape;98;p52"/>
          <p:cNvSpPr txBox="1"/>
          <p:nvPr>
            <p:ph idx="2" type="body"/>
          </p:nvPr>
        </p:nvSpPr>
        <p:spPr>
          <a:xfrm>
            <a:off x="967109" y="2246089"/>
            <a:ext cx="6356480" cy="25356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1_中英標題">
  <p:cSld name="章節4_中英標題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4"/>
          <p:cNvSpPr txBox="1"/>
          <p:nvPr>
            <p:ph type="ctrTitle"/>
          </p:nvPr>
        </p:nvSpPr>
        <p:spPr>
          <a:xfrm>
            <a:off x="967109" y="2419102"/>
            <a:ext cx="10191320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Microsoft JhengHei"/>
              <a:buNone/>
              <a:defRPr b="1" i="0" sz="43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64"/>
          <p:cNvSpPr txBox="1"/>
          <p:nvPr>
            <p:ph idx="1" type="body"/>
          </p:nvPr>
        </p:nvSpPr>
        <p:spPr>
          <a:xfrm>
            <a:off x="967109" y="3124542"/>
            <a:ext cx="10191320" cy="189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64"/>
          <p:cNvSpPr txBox="1"/>
          <p:nvPr>
            <p:ph idx="2" type="body"/>
          </p:nvPr>
        </p:nvSpPr>
        <p:spPr>
          <a:xfrm>
            <a:off x="1842554" y="6207371"/>
            <a:ext cx="9762763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64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首頁_中文標題">
  <p:cSld name="首頁_中文標題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ctrTitle"/>
          </p:nvPr>
        </p:nvSpPr>
        <p:spPr>
          <a:xfrm>
            <a:off x="967109" y="2141506"/>
            <a:ext cx="6356480" cy="1886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Microsoft JhengHei"/>
              <a:buNone/>
              <a:defRPr b="1" i="0" sz="43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7"/>
          <p:cNvSpPr txBox="1"/>
          <p:nvPr>
            <p:ph idx="1" type="body"/>
          </p:nvPr>
        </p:nvSpPr>
        <p:spPr>
          <a:xfrm>
            <a:off x="967108" y="4572000"/>
            <a:ext cx="6650095" cy="38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7"/>
          <p:cNvSpPr txBox="1"/>
          <p:nvPr>
            <p:ph idx="2" type="body"/>
          </p:nvPr>
        </p:nvSpPr>
        <p:spPr>
          <a:xfrm>
            <a:off x="967108" y="5025006"/>
            <a:ext cx="6650095" cy="38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1_中文標題">
  <p:cSld name="章節4_中文標題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5"/>
          <p:cNvSpPr txBox="1"/>
          <p:nvPr>
            <p:ph idx="1" type="body"/>
          </p:nvPr>
        </p:nvSpPr>
        <p:spPr>
          <a:xfrm>
            <a:off x="1842554" y="6207371"/>
            <a:ext cx="9762763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65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10" name="Google Shape;110;p65"/>
          <p:cNvSpPr txBox="1"/>
          <p:nvPr>
            <p:ph type="ctrTitle"/>
          </p:nvPr>
        </p:nvSpPr>
        <p:spPr>
          <a:xfrm>
            <a:off x="966788" y="2241418"/>
            <a:ext cx="6356480" cy="29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Microsoft JhengHei"/>
              <a:buNone/>
              <a:defRPr b="1" i="0" sz="43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1_英文標題">
  <p:cSld name="章節4_英文標題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6"/>
          <p:cNvSpPr txBox="1"/>
          <p:nvPr>
            <p:ph idx="1" type="body"/>
          </p:nvPr>
        </p:nvSpPr>
        <p:spPr>
          <a:xfrm>
            <a:off x="1842554" y="6207371"/>
            <a:ext cx="9762763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Google Shape;113;p66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14" name="Google Shape;114;p66"/>
          <p:cNvSpPr txBox="1"/>
          <p:nvPr>
            <p:ph idx="2" type="body"/>
          </p:nvPr>
        </p:nvSpPr>
        <p:spPr>
          <a:xfrm>
            <a:off x="967109" y="2246089"/>
            <a:ext cx="6356480" cy="25356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N_中英標題">
  <p:cSld name="章節N_中英標題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0"/>
          <p:cNvSpPr txBox="1"/>
          <p:nvPr>
            <p:ph type="ctrTitle"/>
          </p:nvPr>
        </p:nvSpPr>
        <p:spPr>
          <a:xfrm>
            <a:off x="967109" y="2419102"/>
            <a:ext cx="10191320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Microsoft JhengHei"/>
              <a:buNone/>
              <a:defRPr b="1" i="0" sz="43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8" name="Google Shape;118;p80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80"/>
          <p:cNvSpPr txBox="1"/>
          <p:nvPr>
            <p:ph idx="2" type="body"/>
          </p:nvPr>
        </p:nvSpPr>
        <p:spPr>
          <a:xfrm>
            <a:off x="966788" y="808035"/>
            <a:ext cx="3748087" cy="1030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Arial"/>
              <a:buNone/>
              <a:defRPr b="0" i="0" sz="5800" u="none" cap="none" strike="noStrike">
                <a:solidFill>
                  <a:schemeClr val="lt1"/>
                </a:solidFill>
                <a:latin typeface="Mulish ExtraLight"/>
                <a:ea typeface="Mulish ExtraLight"/>
                <a:cs typeface="Mulish ExtraLight"/>
                <a:sym typeface="Mulish Extra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80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21" name="Google Shape;121;p80"/>
          <p:cNvSpPr txBox="1"/>
          <p:nvPr>
            <p:ph idx="3" type="body"/>
          </p:nvPr>
        </p:nvSpPr>
        <p:spPr>
          <a:xfrm>
            <a:off x="967109" y="3124542"/>
            <a:ext cx="10191320" cy="189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N_中文標題">
  <p:cSld name="章節N_中文標題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1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24" name="Google Shape;124;p81"/>
          <p:cNvSpPr txBox="1"/>
          <p:nvPr>
            <p:ph type="ctrTitle"/>
          </p:nvPr>
        </p:nvSpPr>
        <p:spPr>
          <a:xfrm>
            <a:off x="966788" y="2241418"/>
            <a:ext cx="6356480" cy="29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Microsoft JhengHei"/>
              <a:buNone/>
              <a:defRPr b="1" i="0" sz="43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5" name="Google Shape;125;p81"/>
          <p:cNvSpPr txBox="1"/>
          <p:nvPr>
            <p:ph idx="1" type="body"/>
          </p:nvPr>
        </p:nvSpPr>
        <p:spPr>
          <a:xfrm>
            <a:off x="966788" y="808035"/>
            <a:ext cx="3748087" cy="1030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Arial"/>
              <a:buNone/>
              <a:defRPr b="0" i="0" sz="5800" u="none" cap="none" strike="noStrike">
                <a:solidFill>
                  <a:schemeClr val="lt1"/>
                </a:solidFill>
                <a:latin typeface="Mulish ExtraLight"/>
                <a:ea typeface="Mulish ExtraLight"/>
                <a:cs typeface="Mulish ExtraLight"/>
                <a:sym typeface="Mulish Extra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Google Shape;126;p81"/>
          <p:cNvSpPr txBox="1"/>
          <p:nvPr>
            <p:ph idx="2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N_英文標題">
  <p:cSld name="章節N_英文標題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2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29" name="Google Shape;129;p82"/>
          <p:cNvSpPr txBox="1"/>
          <p:nvPr>
            <p:ph idx="1" type="body"/>
          </p:nvPr>
        </p:nvSpPr>
        <p:spPr>
          <a:xfrm>
            <a:off x="967109" y="2246089"/>
            <a:ext cx="6356480" cy="25356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82"/>
          <p:cNvSpPr txBox="1"/>
          <p:nvPr>
            <p:ph idx="2" type="body"/>
          </p:nvPr>
        </p:nvSpPr>
        <p:spPr>
          <a:xfrm>
            <a:off x="966788" y="808035"/>
            <a:ext cx="3748087" cy="1030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Arial"/>
              <a:buNone/>
              <a:defRPr b="0" i="0" sz="5800" u="none" cap="none" strike="noStrike">
                <a:solidFill>
                  <a:schemeClr val="lt1"/>
                </a:solidFill>
                <a:latin typeface="Mulish ExtraLight"/>
                <a:ea typeface="Mulish ExtraLight"/>
                <a:cs typeface="Mulish ExtraLight"/>
                <a:sym typeface="Mulish Extra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82"/>
          <p:cNvSpPr txBox="1"/>
          <p:nvPr>
            <p:ph idx="3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首頁_英文標題">
  <p:cSld name="首頁_英文標題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8"/>
          <p:cNvSpPr txBox="1"/>
          <p:nvPr>
            <p:ph idx="1" type="body"/>
          </p:nvPr>
        </p:nvSpPr>
        <p:spPr>
          <a:xfrm>
            <a:off x="967109" y="2162200"/>
            <a:ext cx="6356480" cy="1858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18"/>
          <p:cNvSpPr txBox="1"/>
          <p:nvPr>
            <p:ph idx="2" type="body"/>
          </p:nvPr>
        </p:nvSpPr>
        <p:spPr>
          <a:xfrm>
            <a:off x="967108" y="4572000"/>
            <a:ext cx="6650095" cy="38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8"/>
          <p:cNvSpPr txBox="1"/>
          <p:nvPr>
            <p:ph idx="3" type="body"/>
          </p:nvPr>
        </p:nvSpPr>
        <p:spPr>
          <a:xfrm>
            <a:off x="967108" y="5025006"/>
            <a:ext cx="6650095" cy="38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1_中英標題">
  <p:cSld name="章節1_中英標題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 txBox="1"/>
          <p:nvPr>
            <p:ph type="ctrTitle"/>
          </p:nvPr>
        </p:nvSpPr>
        <p:spPr>
          <a:xfrm>
            <a:off x="967109" y="2419102"/>
            <a:ext cx="10191320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Microsoft JhengHei"/>
              <a:buNone/>
              <a:defRPr b="1" i="0" sz="43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14"/>
          <p:cNvSpPr txBox="1"/>
          <p:nvPr>
            <p:ph idx="1" type="body"/>
          </p:nvPr>
        </p:nvSpPr>
        <p:spPr>
          <a:xfrm>
            <a:off x="967109" y="3124542"/>
            <a:ext cx="10191320" cy="189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14"/>
          <p:cNvSpPr txBox="1"/>
          <p:nvPr>
            <p:ph idx="2" type="body"/>
          </p:nvPr>
        </p:nvSpPr>
        <p:spPr>
          <a:xfrm>
            <a:off x="1842554" y="6207371"/>
            <a:ext cx="9762763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1_中文標題">
  <p:cSld name="章節1_中文標題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 txBox="1"/>
          <p:nvPr>
            <p:ph idx="1" type="body"/>
          </p:nvPr>
        </p:nvSpPr>
        <p:spPr>
          <a:xfrm>
            <a:off x="1842554" y="6207371"/>
            <a:ext cx="9762763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19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4" name="Google Shape;34;p19"/>
          <p:cNvSpPr txBox="1"/>
          <p:nvPr>
            <p:ph type="ctrTitle"/>
          </p:nvPr>
        </p:nvSpPr>
        <p:spPr>
          <a:xfrm>
            <a:off x="966788" y="2241418"/>
            <a:ext cx="6356480" cy="29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Microsoft JhengHei"/>
              <a:buNone/>
              <a:defRPr b="1" i="0" sz="43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1_英文標題">
  <p:cSld name="章節1_英文標題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 txBox="1"/>
          <p:nvPr>
            <p:ph idx="1" type="body"/>
          </p:nvPr>
        </p:nvSpPr>
        <p:spPr>
          <a:xfrm>
            <a:off x="1842554" y="6207371"/>
            <a:ext cx="9762763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20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8" name="Google Shape;38;p20"/>
          <p:cNvSpPr txBox="1"/>
          <p:nvPr>
            <p:ph idx="2" type="body"/>
          </p:nvPr>
        </p:nvSpPr>
        <p:spPr>
          <a:xfrm>
            <a:off x="967109" y="2246089"/>
            <a:ext cx="6356480" cy="25356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內容頁_中文標題＋文字">
  <p:cSld name="內容頁_中文標題＋文字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  <a:defRPr b="1" i="0" sz="4300" u="none" cap="none" strike="noStrike">
                <a:solidFill>
                  <a:schemeClr val="accent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21"/>
          <p:cNvSpPr txBox="1"/>
          <p:nvPr>
            <p:ph idx="2" type="body"/>
          </p:nvPr>
        </p:nvSpPr>
        <p:spPr>
          <a:xfrm>
            <a:off x="954088" y="1618596"/>
            <a:ext cx="10102795" cy="4089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內容頁_英文標題＋文字">
  <p:cSld name="內容頁_英文標題＋文字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/>
          <p:nvPr>
            <p:ph type="ctrTitle"/>
          </p:nvPr>
        </p:nvSpPr>
        <p:spPr>
          <a:xfrm>
            <a:off x="953359" y="728685"/>
            <a:ext cx="8830033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Mulish"/>
              <a:buNone/>
              <a:defRPr b="1" i="0" sz="3400" u="none" cap="none" strike="noStrike">
                <a:solidFill>
                  <a:schemeClr val="accent2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22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22"/>
          <p:cNvSpPr txBox="1"/>
          <p:nvPr>
            <p:ph idx="2" type="body"/>
          </p:nvPr>
        </p:nvSpPr>
        <p:spPr>
          <a:xfrm>
            <a:off x="954088" y="1578855"/>
            <a:ext cx="10102795" cy="4132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內容頁_滿版圖片＋中文標題">
  <p:cSld name="內容頁_滿版圖片＋中文標題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/>
          <p:nvPr>
            <p:ph idx="2" type="pic"/>
          </p:nvPr>
        </p:nvSpPr>
        <p:spPr>
          <a:xfrm>
            <a:off x="0" y="1189317"/>
            <a:ext cx="12002400" cy="5668682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24"/>
          <p:cNvSpPr/>
          <p:nvPr/>
        </p:nvSpPr>
        <p:spPr>
          <a:xfrm>
            <a:off x="1" y="0"/>
            <a:ext cx="11997202" cy="1189317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24"/>
          <p:cNvSpPr txBox="1"/>
          <p:nvPr>
            <p:ph type="ctrTitle"/>
          </p:nvPr>
        </p:nvSpPr>
        <p:spPr>
          <a:xfrm>
            <a:off x="953359" y="359005"/>
            <a:ext cx="10455376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icrosoft JhengHei"/>
              <a:buNone/>
              <a:defRPr b="1" i="0" sz="36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24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theme" Target="../theme/theme4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theme" Target="../theme/theme6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theme" Target="../theme/theme5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theme" Target="../theme/theme3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5" Type="http://schemas.openxmlformats.org/officeDocument/2006/relationships/theme" Target="../theme/theme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/>
        </p:nvSpPr>
        <p:spPr>
          <a:xfrm>
            <a:off x="966788" y="717402"/>
            <a:ext cx="3515360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b="0" i="0" lang="zh-TW" sz="5800" u="none" cap="none" strike="noStrike">
                <a:solidFill>
                  <a:schemeClr val="lt1"/>
                </a:solidFill>
                <a:latin typeface="Mulish ExtraLight"/>
                <a:ea typeface="Mulish ExtraLight"/>
                <a:cs typeface="Mulish ExtraLight"/>
                <a:sym typeface="Mulish ExtraLight"/>
              </a:rPr>
              <a:t>01</a:t>
            </a:r>
            <a:endParaRPr b="0" i="0" sz="5800" u="none" cap="none" strike="noStrike">
              <a:solidFill>
                <a:schemeClr val="lt1"/>
              </a:solidFill>
              <a:latin typeface="Mulish ExtraLight"/>
              <a:ea typeface="Mulish ExtraLight"/>
              <a:cs typeface="Mulish ExtraLight"/>
              <a:sym typeface="Mulish ExtraLight"/>
            </a:endParaRPr>
          </a:p>
        </p:txBody>
      </p:sp>
      <p:sp>
        <p:nvSpPr>
          <p:cNvPr id="25" name="Google Shape;25;p13"/>
          <p:cNvSpPr txBox="1"/>
          <p:nvPr/>
        </p:nvSpPr>
        <p:spPr>
          <a:xfrm>
            <a:off x="1242283" y="6179444"/>
            <a:ext cx="73777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zh-TW" sz="1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章節 01</a:t>
            </a:r>
            <a:endParaRPr b="1" i="0" sz="12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2"/>
    <p:sldLayoutId id="2147483654" r:id="rId3"/>
    <p:sldLayoutId id="2147483655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5"/>
          <p:cNvSpPr txBox="1"/>
          <p:nvPr/>
        </p:nvSpPr>
        <p:spPr>
          <a:xfrm>
            <a:off x="966788" y="717402"/>
            <a:ext cx="3515360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b="0" i="0" lang="zh-TW" sz="5800" u="none" cap="none" strike="noStrike">
                <a:solidFill>
                  <a:schemeClr val="lt1"/>
                </a:solidFill>
                <a:latin typeface="Mulish ExtraLight"/>
                <a:ea typeface="Mulish ExtraLight"/>
                <a:cs typeface="Mulish ExtraLight"/>
                <a:sym typeface="Mulish ExtraLight"/>
              </a:rPr>
              <a:t>02</a:t>
            </a:r>
            <a:endParaRPr b="0" i="0" sz="5800" u="none" cap="none" strike="noStrike">
              <a:solidFill>
                <a:schemeClr val="lt1"/>
              </a:solidFill>
              <a:latin typeface="Mulish ExtraLight"/>
              <a:ea typeface="Mulish ExtraLight"/>
              <a:cs typeface="Mulish ExtraLight"/>
              <a:sym typeface="Mulish ExtraLight"/>
            </a:endParaRPr>
          </a:p>
        </p:txBody>
      </p:sp>
      <p:sp>
        <p:nvSpPr>
          <p:cNvPr id="69" name="Google Shape;69;p45"/>
          <p:cNvSpPr txBox="1"/>
          <p:nvPr/>
        </p:nvSpPr>
        <p:spPr>
          <a:xfrm>
            <a:off x="1242283" y="6179444"/>
            <a:ext cx="73777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zh-TW" sz="1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章節 02</a:t>
            </a:r>
            <a:endParaRPr b="1" i="0" sz="12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2"/>
    <p:sldLayoutId id="2147483665" r:id="rId3"/>
    <p:sldLayoutId id="2147483666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7"/>
          <p:cNvSpPr txBox="1"/>
          <p:nvPr/>
        </p:nvSpPr>
        <p:spPr>
          <a:xfrm>
            <a:off x="966788" y="717402"/>
            <a:ext cx="3515360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b="0" i="0" lang="zh-TW" sz="5800" u="none" cap="none" strike="noStrike">
                <a:solidFill>
                  <a:schemeClr val="lt1"/>
                </a:solidFill>
                <a:latin typeface="Mulish ExtraLight"/>
                <a:ea typeface="Mulish ExtraLight"/>
                <a:cs typeface="Mulish ExtraLight"/>
                <a:sym typeface="Mulish ExtraLight"/>
              </a:rPr>
              <a:t>03</a:t>
            </a:r>
            <a:endParaRPr b="0" i="0" sz="5800" u="none" cap="none" strike="noStrike">
              <a:solidFill>
                <a:schemeClr val="lt1"/>
              </a:solidFill>
              <a:latin typeface="Mulish ExtraLight"/>
              <a:ea typeface="Mulish ExtraLight"/>
              <a:cs typeface="Mulish ExtraLight"/>
              <a:sym typeface="Mulish ExtraLight"/>
            </a:endParaRPr>
          </a:p>
        </p:txBody>
      </p:sp>
      <p:sp>
        <p:nvSpPr>
          <p:cNvPr id="85" name="Google Shape;85;p47"/>
          <p:cNvSpPr txBox="1"/>
          <p:nvPr/>
        </p:nvSpPr>
        <p:spPr>
          <a:xfrm>
            <a:off x="1242283" y="6179444"/>
            <a:ext cx="73777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zh-TW" sz="1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章節 03</a:t>
            </a:r>
            <a:endParaRPr b="1" i="0" sz="12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2"/>
    <p:sldLayoutId id="2147483669" r:id="rId3"/>
    <p:sldLayoutId id="2147483670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3"/>
          <p:cNvSpPr txBox="1"/>
          <p:nvPr/>
        </p:nvSpPr>
        <p:spPr>
          <a:xfrm>
            <a:off x="966788" y="717402"/>
            <a:ext cx="3515360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b="0" i="0" lang="zh-TW" sz="5800" u="none" cap="none" strike="noStrike">
                <a:solidFill>
                  <a:schemeClr val="lt1"/>
                </a:solidFill>
                <a:latin typeface="Mulish ExtraLight"/>
                <a:ea typeface="Mulish ExtraLight"/>
                <a:cs typeface="Mulish ExtraLight"/>
                <a:sym typeface="Mulish ExtraLight"/>
              </a:rPr>
              <a:t>04</a:t>
            </a:r>
            <a:endParaRPr b="0" i="0" sz="5800" u="none" cap="none" strike="noStrike">
              <a:solidFill>
                <a:schemeClr val="lt1"/>
              </a:solidFill>
              <a:latin typeface="Mulish ExtraLight"/>
              <a:ea typeface="Mulish ExtraLight"/>
              <a:cs typeface="Mulish ExtraLight"/>
              <a:sym typeface="Mulish ExtraLight"/>
            </a:endParaRPr>
          </a:p>
        </p:txBody>
      </p:sp>
      <p:sp>
        <p:nvSpPr>
          <p:cNvPr id="101" name="Google Shape;101;p63"/>
          <p:cNvSpPr txBox="1"/>
          <p:nvPr/>
        </p:nvSpPr>
        <p:spPr>
          <a:xfrm>
            <a:off x="1242283" y="6179444"/>
            <a:ext cx="73777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zh-TW" sz="1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章節 04</a:t>
            </a:r>
            <a:endParaRPr b="1" i="0" sz="12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2"/>
    <p:sldLayoutId id="2147483677" r:id="rId3"/>
    <p:sldLayoutId id="2147483678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hyperlink" Target="about:blank" TargetMode="External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hyperlink" Target="about:blank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10.jpg"/><Relationship Id="rId6" Type="http://schemas.openxmlformats.org/officeDocument/2006/relationships/hyperlink" Target="https://unsplash.com/s/photos/sunset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%E4%BD%A0%E7%9A%84%E5%B8%B3%E8%99%9F/vis2023f/hw00/" TargetMode="External"/><Relationship Id="rId4" Type="http://schemas.openxmlformats.org/officeDocument/2006/relationships/hyperlink" Target="https://github.com/%E4%BD%A0%E7%9A%84%E5%B8%B3%E8%99%9F/vis2023f/" TargetMode="External"/><Relationship Id="rId5" Type="http://schemas.openxmlformats.org/officeDocument/2006/relationships/hyperlink" Target="https://unsplash.com/s/photos/sunset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unsplash.com/s/photos/sunset" TargetMode="External"/><Relationship Id="rId4" Type="http://schemas.openxmlformats.org/officeDocument/2006/relationships/image" Target="../media/image21.png"/><Relationship Id="rId5" Type="http://schemas.openxmlformats.org/officeDocument/2006/relationships/image" Target="../media/image15.jpg"/><Relationship Id="rId6" Type="http://schemas.openxmlformats.org/officeDocument/2006/relationships/hyperlink" Target="https://unsplash.com/s/photos/sunset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unsplash.com/s/photos/sunset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10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3js.org/getting-started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tjhsieh.github.io/c/vis/vis2023f/hw01/table2csv/index.html" TargetMode="External"/><Relationship Id="rId4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tjhsieh.github.io/c/vis/vis2023f/hw01/src/index.ht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github.com/%E4%BD%A0%E7%9A%84%E5%B8%B3%E8%99%9F/vis2023f/hw01/src-easy/" TargetMode="External"/><Relationship Id="rId4" Type="http://schemas.openxmlformats.org/officeDocument/2006/relationships/hyperlink" Target="https://github.com/%E4%BD%A0%E7%9A%84%E5%B8%B3%E8%99%9F/vis2023f/hw01/src-easy/" TargetMode="External"/><Relationship Id="rId5" Type="http://schemas.openxmlformats.org/officeDocument/2006/relationships/hyperlink" Target="https://github.com/%E4%BD%A0%E7%9A%84%E5%B8%B3%E8%99%9F/vis2023f/hw01/src-easy/" TargetMode="External"/><Relationship Id="rId6" Type="http://schemas.openxmlformats.org/officeDocument/2006/relationships/hyperlink" Target="https://github.com/%E4%BD%A0%E7%9A%84%E5%B8%B3%E8%99%9F/vis2023f/hw01/src-easy/" TargetMode="External"/><Relationship Id="rId7" Type="http://schemas.openxmlformats.org/officeDocument/2006/relationships/hyperlink" Target="https://github.com/%E4%BD%A0%E7%9A%84%E5%B8%B3%E8%99%9F/vis2023f/hw01/src-easy/" TargetMode="External"/><Relationship Id="rId8" Type="http://schemas.openxmlformats.org/officeDocument/2006/relationships/hyperlink" Target="https://github.com/%E4%BD%A0%E7%9A%84%E5%B8%B3%E8%99%9F/vis2023f/hw01/src-easy/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github.com/%E4%BD%A0%E7%9A%84%E5%B8%B3%E8%99%9F/vis2023f/hw01/src-medium/" TargetMode="External"/><Relationship Id="rId4" Type="http://schemas.openxmlformats.org/officeDocument/2006/relationships/hyperlink" Target="https://github.com/%E4%BD%A0%E7%9A%84%E5%B8%B3%E8%99%9F/vis2023f/hw01/src-medium/" TargetMode="External"/><Relationship Id="rId5" Type="http://schemas.openxmlformats.org/officeDocument/2006/relationships/hyperlink" Target="https://github.com/%E4%BD%A0%E7%9A%84%E5%B8%B3%E8%99%9F/vis2023f/hw01/src-medium/" TargetMode="External"/><Relationship Id="rId6" Type="http://schemas.openxmlformats.org/officeDocument/2006/relationships/hyperlink" Target="https://github.com/%E4%BD%A0%E7%9A%84%E5%B8%B3%E8%99%9F/vis2023f/hw01/src-strong/" TargetMode="External"/><Relationship Id="rId7" Type="http://schemas.openxmlformats.org/officeDocument/2006/relationships/hyperlink" Target="https://github.com/%E4%BD%A0%E7%9A%84%E5%B8%B3%E8%99%9F/vis2023f/hw01/src-strong/" TargetMode="External"/><Relationship Id="rId8" Type="http://schemas.openxmlformats.org/officeDocument/2006/relationships/hyperlink" Target="https://github.com/%E4%BD%A0%E7%9A%84%E5%B8%B3%E8%99%9F/vis2023f/hw01/src-strong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github.com/%E4%BD%A0%E7%9A%84%E5%B8%B3%E8%99%9F/vis2023f/hw01/index.htm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tjhsieh.github.io/c/vis/vis2023f/hw01/src/index.html" TargetMode="External"/><Relationship Id="rId4" Type="http://schemas.openxmlformats.org/officeDocument/2006/relationships/image" Target="../media/image1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Relationship Id="rId3" Type="http://schemas.openxmlformats.org/officeDocument/2006/relationships/hyperlink" Target="mailto:t112598033@ntut.org.tw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tjhsieh/vis2023f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tjhsieh/vis2023f" TargetMode="External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%E4%BD%A0%E7%9A%84%E5%B8%B3%E8%99%9F/vis2023f/" TargetMode="External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/>
          <p:nvPr>
            <p:ph type="ctrTitle"/>
          </p:nvPr>
        </p:nvSpPr>
        <p:spPr>
          <a:xfrm>
            <a:off x="967109" y="2274495"/>
            <a:ext cx="10191320" cy="574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Microsoft JhengHei"/>
              <a:buNone/>
            </a:pPr>
            <a:r>
              <a:rPr lang="zh-TW"/>
              <a:t>資料可視化</a:t>
            </a:r>
            <a:endParaRPr/>
          </a:p>
        </p:txBody>
      </p:sp>
      <p:sp>
        <p:nvSpPr>
          <p:cNvPr id="137" name="Google Shape;137;p6"/>
          <p:cNvSpPr txBox="1"/>
          <p:nvPr>
            <p:ph idx="1" type="body"/>
          </p:nvPr>
        </p:nvSpPr>
        <p:spPr>
          <a:xfrm>
            <a:off x="967109" y="3007096"/>
            <a:ext cx="10191320" cy="1153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ulish"/>
              <a:buNone/>
            </a:pPr>
            <a:r>
              <a:rPr lang="zh-TW"/>
              <a:t>HW01 – D3.js 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蘋果成績表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8" name="Google Shape;138;p6"/>
          <p:cNvSpPr txBox="1"/>
          <p:nvPr>
            <p:ph idx="2" type="body"/>
          </p:nvPr>
        </p:nvSpPr>
        <p:spPr>
          <a:xfrm>
            <a:off x="967108" y="4572000"/>
            <a:ext cx="6650095" cy="38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zh-TW"/>
              <a:t>112-1</a:t>
            </a:r>
            <a:endParaRPr/>
          </a:p>
        </p:txBody>
      </p:sp>
      <p:sp>
        <p:nvSpPr>
          <p:cNvPr id="139" name="Google Shape;139;p6"/>
          <p:cNvSpPr txBox="1"/>
          <p:nvPr>
            <p:ph idx="3" type="body"/>
          </p:nvPr>
        </p:nvSpPr>
        <p:spPr>
          <a:xfrm>
            <a:off x="967108" y="5025006"/>
            <a:ext cx="6650095" cy="38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zh-TW"/>
              <a:t>國立臺北科技大學資訊工程系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9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zh-TW"/>
              <a:t>製作本學期作業(作品集)網頁</a:t>
            </a:r>
            <a:endParaRPr/>
          </a:p>
        </p:txBody>
      </p:sp>
      <p:sp>
        <p:nvSpPr>
          <p:cNvPr id="219" name="Google Shape;219;p69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0" name="Google Shape;220;p69"/>
          <p:cNvSpPr txBox="1"/>
          <p:nvPr>
            <p:ph idx="2" type="body"/>
          </p:nvPr>
        </p:nvSpPr>
        <p:spPr>
          <a:xfrm>
            <a:off x="954088" y="1618596"/>
            <a:ext cx="10102795" cy="4089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6858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zh-TW"/>
              <a:t>步驟六: 上傳剛剛解壓縮好的作品集範本</a:t>
            </a:r>
            <a:endParaRPr/>
          </a:p>
          <a:p>
            <a:pPr indent="0" lvl="0" marL="2286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lang="zh-TW"/>
              <a:t> </a:t>
            </a:r>
            <a:endParaRPr/>
          </a:p>
        </p:txBody>
      </p:sp>
      <p:sp>
        <p:nvSpPr>
          <p:cNvPr id="221" name="Google Shape;221;p69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0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zh-TW"/>
              <a:t>製作本學期作業(作品集)網頁</a:t>
            </a:r>
            <a:endParaRPr/>
          </a:p>
        </p:txBody>
      </p:sp>
      <p:sp>
        <p:nvSpPr>
          <p:cNvPr id="227" name="Google Shape;227;p70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8" name="Google Shape;228;p70"/>
          <p:cNvSpPr txBox="1"/>
          <p:nvPr>
            <p:ph idx="2" type="body"/>
          </p:nvPr>
        </p:nvSpPr>
        <p:spPr>
          <a:xfrm>
            <a:off x="954088" y="1618596"/>
            <a:ext cx="10102795" cy="4089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6858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zh-TW"/>
              <a:t>步驟七: 設定 GitHub Pages 權限</a:t>
            </a:r>
            <a:endParaRPr/>
          </a:p>
          <a:p>
            <a:pPr indent="0" lvl="0" marL="2286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lang="zh-TW"/>
              <a:t> </a:t>
            </a:r>
            <a:endParaRPr/>
          </a:p>
        </p:txBody>
      </p:sp>
      <p:sp>
        <p:nvSpPr>
          <p:cNvPr id="229" name="Google Shape;229;p70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30" name="Google Shape;230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7558" y="2837543"/>
            <a:ext cx="11056883" cy="2632591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70"/>
          <p:cNvSpPr/>
          <p:nvPr/>
        </p:nvSpPr>
        <p:spPr>
          <a:xfrm>
            <a:off x="6580693" y="3414583"/>
            <a:ext cx="1001486" cy="620486"/>
          </a:xfrm>
          <a:custGeom>
            <a:rect b="b" l="l" r="r" t="t"/>
            <a:pathLst>
              <a:path extrusionOk="0" h="620486" w="1001486">
                <a:moveTo>
                  <a:pt x="0" y="0"/>
                </a:moveTo>
                <a:cubicBezTo>
                  <a:pt x="327377" y="-87471"/>
                  <a:pt x="578018" y="78421"/>
                  <a:pt x="1001486" y="0"/>
                </a:cubicBezTo>
                <a:cubicBezTo>
                  <a:pt x="1030645" y="137479"/>
                  <a:pt x="946292" y="499495"/>
                  <a:pt x="1001486" y="620486"/>
                </a:cubicBezTo>
                <a:cubicBezTo>
                  <a:pt x="668131" y="544938"/>
                  <a:pt x="244046" y="579675"/>
                  <a:pt x="0" y="620486"/>
                </a:cubicBezTo>
                <a:cubicBezTo>
                  <a:pt x="-8054" y="353561"/>
                  <a:pt x="1579" y="268015"/>
                  <a:pt x="0" y="0"/>
                </a:cubicBezTo>
                <a:close/>
              </a:path>
            </a:pathLst>
          </a:custGeom>
          <a:noFill/>
          <a:ln cap="flat" cmpd="sng" w="76200">
            <a:solidFill>
              <a:srgbClr val="594BA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70"/>
          <p:cNvSpPr/>
          <p:nvPr/>
        </p:nvSpPr>
        <p:spPr>
          <a:xfrm>
            <a:off x="7455788" y="3904147"/>
            <a:ext cx="1440000" cy="14400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594B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0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按這裡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1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zh-TW"/>
              <a:t>製作本學期作業(作品集)網頁</a:t>
            </a:r>
            <a:endParaRPr/>
          </a:p>
        </p:txBody>
      </p:sp>
      <p:sp>
        <p:nvSpPr>
          <p:cNvPr id="238" name="Google Shape;238;p71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9" name="Google Shape;239;p71"/>
          <p:cNvSpPr txBox="1"/>
          <p:nvPr>
            <p:ph idx="2" type="body"/>
          </p:nvPr>
        </p:nvSpPr>
        <p:spPr>
          <a:xfrm>
            <a:off x="954088" y="1618596"/>
            <a:ext cx="10102795" cy="4089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6858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zh-TW"/>
              <a:t>步驟七: 設定 GitHub Pages 權限</a:t>
            </a:r>
            <a:endParaRPr/>
          </a:p>
          <a:p>
            <a:pPr indent="0" lvl="0" marL="2286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lang="zh-TW"/>
              <a:t> </a:t>
            </a:r>
            <a:endParaRPr/>
          </a:p>
        </p:txBody>
      </p:sp>
      <p:sp>
        <p:nvSpPr>
          <p:cNvPr id="240" name="Google Shape;240;p71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41" name="Google Shape;241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505" y="1496979"/>
            <a:ext cx="11024638" cy="519823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71"/>
          <p:cNvSpPr/>
          <p:nvPr/>
        </p:nvSpPr>
        <p:spPr>
          <a:xfrm>
            <a:off x="1152331" y="5941504"/>
            <a:ext cx="1001486" cy="620486"/>
          </a:xfrm>
          <a:custGeom>
            <a:rect b="b" l="l" r="r" t="t"/>
            <a:pathLst>
              <a:path extrusionOk="0" h="620486" w="1001486">
                <a:moveTo>
                  <a:pt x="0" y="0"/>
                </a:moveTo>
                <a:cubicBezTo>
                  <a:pt x="327377" y="-87471"/>
                  <a:pt x="578018" y="78421"/>
                  <a:pt x="1001486" y="0"/>
                </a:cubicBezTo>
                <a:cubicBezTo>
                  <a:pt x="1030645" y="137479"/>
                  <a:pt x="946292" y="499495"/>
                  <a:pt x="1001486" y="620486"/>
                </a:cubicBezTo>
                <a:cubicBezTo>
                  <a:pt x="668131" y="544938"/>
                  <a:pt x="244046" y="579675"/>
                  <a:pt x="0" y="620486"/>
                </a:cubicBezTo>
                <a:cubicBezTo>
                  <a:pt x="-8054" y="353561"/>
                  <a:pt x="1579" y="268015"/>
                  <a:pt x="0" y="0"/>
                </a:cubicBezTo>
                <a:close/>
              </a:path>
            </a:pathLst>
          </a:custGeom>
          <a:noFill/>
          <a:ln cap="flat" cmpd="sng" w="76200">
            <a:solidFill>
              <a:srgbClr val="594BA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71"/>
          <p:cNvSpPr/>
          <p:nvPr/>
        </p:nvSpPr>
        <p:spPr>
          <a:xfrm>
            <a:off x="1783986" y="4324753"/>
            <a:ext cx="1440000" cy="14400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594B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0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按這裡</a:t>
            </a:r>
            <a:endParaRPr/>
          </a:p>
        </p:txBody>
      </p:sp>
      <p:sp>
        <p:nvSpPr>
          <p:cNvPr id="244" name="Google Shape;244;p71"/>
          <p:cNvSpPr txBox="1"/>
          <p:nvPr/>
        </p:nvSpPr>
        <p:spPr>
          <a:xfrm>
            <a:off x="4428767" y="6076449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P.</a:t>
            </a:r>
            <a:fld id="{00000000-1234-1234-1234-123412341234}" type="slidenum">
              <a:rPr b="0" i="0" lang="zh-TW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245" name="Google Shape;245;p71"/>
          <p:cNvSpPr/>
          <p:nvPr/>
        </p:nvSpPr>
        <p:spPr>
          <a:xfrm>
            <a:off x="3735429" y="5751234"/>
            <a:ext cx="1001486" cy="620486"/>
          </a:xfrm>
          <a:custGeom>
            <a:rect b="b" l="l" r="r" t="t"/>
            <a:pathLst>
              <a:path extrusionOk="0" h="620486" w="1001486">
                <a:moveTo>
                  <a:pt x="0" y="0"/>
                </a:moveTo>
                <a:cubicBezTo>
                  <a:pt x="327377" y="-87471"/>
                  <a:pt x="578018" y="78421"/>
                  <a:pt x="1001486" y="0"/>
                </a:cubicBezTo>
                <a:cubicBezTo>
                  <a:pt x="1030645" y="137479"/>
                  <a:pt x="946292" y="499495"/>
                  <a:pt x="1001486" y="620486"/>
                </a:cubicBezTo>
                <a:cubicBezTo>
                  <a:pt x="668131" y="544938"/>
                  <a:pt x="244046" y="579675"/>
                  <a:pt x="0" y="620486"/>
                </a:cubicBezTo>
                <a:cubicBezTo>
                  <a:pt x="-8054" y="353561"/>
                  <a:pt x="1579" y="268015"/>
                  <a:pt x="0" y="0"/>
                </a:cubicBezTo>
                <a:close/>
              </a:path>
            </a:pathLst>
          </a:custGeom>
          <a:noFill/>
          <a:ln cap="flat" cmpd="sng" w="76200">
            <a:solidFill>
              <a:srgbClr val="594BA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71"/>
          <p:cNvSpPr/>
          <p:nvPr/>
        </p:nvSpPr>
        <p:spPr>
          <a:xfrm>
            <a:off x="5134146" y="4501504"/>
            <a:ext cx="1440000" cy="14400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594B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0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選 main</a:t>
            </a:r>
            <a:endParaRPr b="0" i="0" sz="20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72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zh-TW"/>
              <a:t>製作本學期作業(作品集)網頁</a:t>
            </a:r>
            <a:endParaRPr/>
          </a:p>
        </p:txBody>
      </p:sp>
      <p:sp>
        <p:nvSpPr>
          <p:cNvPr id="252" name="Google Shape;252;p72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53" name="Google Shape;253;p72"/>
          <p:cNvSpPr txBox="1"/>
          <p:nvPr>
            <p:ph idx="2" type="body"/>
          </p:nvPr>
        </p:nvSpPr>
        <p:spPr>
          <a:xfrm>
            <a:off x="954088" y="1618596"/>
            <a:ext cx="10102795" cy="4089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6858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zh-TW"/>
              <a:t>步驟七: 前往你的作品集 </a:t>
            </a:r>
            <a:endParaRPr/>
          </a:p>
          <a:p>
            <a:pPr indent="0" lvl="0" marL="2286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lang="zh-TW"/>
              <a:t>	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https://你的帳號.github.io/vis2023f/</a:t>
            </a:r>
            <a:endParaRPr/>
          </a:p>
          <a:p>
            <a:pPr indent="0" lvl="0" marL="2286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lang="zh-TW"/>
              <a:t> </a:t>
            </a:r>
            <a:endParaRPr/>
          </a:p>
        </p:txBody>
      </p:sp>
      <p:sp>
        <p:nvSpPr>
          <p:cNvPr id="254" name="Google Shape;254;p72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55" name="Google Shape;255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12260" y="3262601"/>
            <a:ext cx="6825343" cy="3323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73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zh-TW"/>
              <a:t>製作本學期作業(作品集)網頁</a:t>
            </a:r>
            <a:endParaRPr/>
          </a:p>
        </p:txBody>
      </p:sp>
      <p:sp>
        <p:nvSpPr>
          <p:cNvPr id="261" name="Google Shape;261;p73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62" name="Google Shape;262;p73"/>
          <p:cNvSpPr txBox="1"/>
          <p:nvPr>
            <p:ph idx="2" type="body"/>
          </p:nvPr>
        </p:nvSpPr>
        <p:spPr>
          <a:xfrm>
            <a:off x="954088" y="1618596"/>
            <a:ext cx="10102795" cy="4089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6858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zh-TW"/>
              <a:t>步驟八: 把 Hello Kitty 更換成你的照片，作法說明如下頁 </a:t>
            </a:r>
            <a:endParaRPr/>
          </a:p>
          <a:p>
            <a:pPr indent="0" lvl="0" marL="2286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lang="zh-TW"/>
              <a:t>	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https://你的帳號.github.io/vis2023f/hw00me.jpg</a:t>
            </a:r>
            <a:endParaRPr/>
          </a:p>
          <a:p>
            <a:pPr indent="0" lvl="0" marL="2286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lang="zh-TW"/>
              <a:t> </a:t>
            </a:r>
            <a:endParaRPr/>
          </a:p>
        </p:txBody>
      </p:sp>
      <p:sp>
        <p:nvSpPr>
          <p:cNvPr id="263" name="Google Shape;263;p73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64" name="Google Shape;264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12260" y="3262601"/>
            <a:ext cx="6825343" cy="33232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ouple of women standing next to each other" id="265" name="Google Shape;265;p7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14920" y="4040906"/>
            <a:ext cx="2590565" cy="1727907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73"/>
          <p:cNvSpPr txBox="1"/>
          <p:nvPr/>
        </p:nvSpPr>
        <p:spPr>
          <a:xfrm>
            <a:off x="133185" y="5680315"/>
            <a:ext cx="317907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https://unsplash.com/s/photos/sunset</a:t>
            </a: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74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zh-TW"/>
              <a:t>製作本學期作業(作品集)網頁</a:t>
            </a:r>
            <a:endParaRPr/>
          </a:p>
        </p:txBody>
      </p:sp>
      <p:sp>
        <p:nvSpPr>
          <p:cNvPr id="272" name="Google Shape;272;p74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73" name="Google Shape;273;p74"/>
          <p:cNvSpPr txBox="1"/>
          <p:nvPr>
            <p:ph idx="2" type="body"/>
          </p:nvPr>
        </p:nvSpPr>
        <p:spPr>
          <a:xfrm>
            <a:off x="954088" y="1618596"/>
            <a:ext cx="10102795" cy="4089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6858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zh-TW"/>
              <a:t>請挑選一張你本人的生活照(檔案名稱取名為 me.jpg) </a:t>
            </a:r>
            <a:endParaRPr/>
          </a:p>
          <a:p>
            <a:pPr indent="-457200" lvl="0" marL="6858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zh-TW"/>
              <a:t>上傳到你的生活照到 hw00 檔案夾 </a:t>
            </a:r>
            <a:endParaRPr/>
          </a:p>
          <a:p>
            <a:pPr indent="0" lvl="0" marL="2286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lang="zh-TW"/>
              <a:t>	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https://github.com/你的帳號/vis2023f/hw00/</a:t>
            </a:r>
            <a:r>
              <a:rPr lang="zh-TW"/>
              <a:t> </a:t>
            </a:r>
            <a:endParaRPr/>
          </a:p>
          <a:p>
            <a:pPr indent="-457200" lvl="0" marL="6858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zh-TW"/>
              <a:t>修改 /hw00/index.html 中的第201行，把 src="./</a:t>
            </a:r>
            <a:r>
              <a:rPr lang="zh-TW">
                <a:solidFill>
                  <a:srgbClr val="FF0000"/>
                </a:solidFill>
              </a:rPr>
              <a:t>image.svg</a:t>
            </a:r>
            <a:r>
              <a:rPr lang="zh-TW"/>
              <a:t>" 修改為 src="./</a:t>
            </a:r>
            <a:r>
              <a:rPr lang="zh-TW">
                <a:solidFill>
                  <a:srgbClr val="FF0000"/>
                </a:solidFill>
              </a:rPr>
              <a:t>me.jpg</a:t>
            </a:r>
            <a:r>
              <a:rPr lang="zh-TW"/>
              <a:t>"。</a:t>
            </a:r>
            <a:endParaRPr/>
          </a:p>
          <a:p>
            <a:pPr indent="-457200" lvl="0" marL="6858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zh-TW"/>
              <a:t>前往 </a:t>
            </a:r>
            <a:r>
              <a:rPr lang="zh-TW" u="sng">
                <a:solidFill>
                  <a:schemeClr val="hlink"/>
                </a:solidFill>
                <a:hlinkClick r:id="rId4"/>
              </a:rPr>
              <a:t>https://github.com/你的帳號/vis2023f/</a:t>
            </a:r>
            <a:r>
              <a:rPr lang="zh-TW"/>
              <a:t> 檢查能夠顯示。 </a:t>
            </a:r>
            <a:endParaRPr/>
          </a:p>
        </p:txBody>
      </p:sp>
      <p:sp>
        <p:nvSpPr>
          <p:cNvPr id="274" name="Google Shape;274;p74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75" name="Google Shape;275;p74"/>
          <p:cNvSpPr txBox="1"/>
          <p:nvPr/>
        </p:nvSpPr>
        <p:spPr>
          <a:xfrm>
            <a:off x="8567057" y="6462755"/>
            <a:ext cx="317907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https://unsplash.com/s/photos/sunset</a:t>
            </a: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75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zh-TW"/>
              <a:t>製作本學期作業(作品集)網頁</a:t>
            </a:r>
            <a:endParaRPr/>
          </a:p>
        </p:txBody>
      </p:sp>
      <p:sp>
        <p:nvSpPr>
          <p:cNvPr id="281" name="Google Shape;281;p75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82" name="Google Shape;282;p75"/>
          <p:cNvSpPr txBox="1"/>
          <p:nvPr>
            <p:ph idx="2" type="body"/>
          </p:nvPr>
        </p:nvSpPr>
        <p:spPr>
          <a:xfrm>
            <a:off x="954088" y="1618596"/>
            <a:ext cx="10102795" cy="4089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6858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zh-TW"/>
              <a:t>害羞地你，可以使用你的背影、剪影 </a:t>
            </a:r>
            <a:endParaRPr/>
          </a:p>
        </p:txBody>
      </p:sp>
      <p:sp>
        <p:nvSpPr>
          <p:cNvPr id="283" name="Google Shape;283;p75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84" name="Google Shape;284;p75"/>
          <p:cNvSpPr txBox="1"/>
          <p:nvPr/>
        </p:nvSpPr>
        <p:spPr>
          <a:xfrm>
            <a:off x="8567057" y="6462755"/>
            <a:ext cx="317907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https://unsplash.com/s/photos/sunset</a:t>
            </a: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285" name="Google Shape;285;p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3765" y="2428084"/>
            <a:ext cx="6440367" cy="42935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man in a hat walking through a canyon" id="286" name="Google Shape;286;p7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24685" y="0"/>
            <a:ext cx="457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75"/>
          <p:cNvSpPr txBox="1"/>
          <p:nvPr/>
        </p:nvSpPr>
        <p:spPr>
          <a:xfrm>
            <a:off x="4120333" y="214593"/>
            <a:ext cx="317907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https://unsplash.com/s/photos/sunset</a:t>
            </a: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76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zh-TW"/>
              <a:t>製作本學期作業(作品集)網頁</a:t>
            </a:r>
            <a:endParaRPr/>
          </a:p>
        </p:txBody>
      </p:sp>
      <p:sp>
        <p:nvSpPr>
          <p:cNvPr id="293" name="Google Shape;293;p76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94" name="Google Shape;294;p76"/>
          <p:cNvSpPr txBox="1"/>
          <p:nvPr>
            <p:ph idx="2" type="body"/>
          </p:nvPr>
        </p:nvSpPr>
        <p:spPr>
          <a:xfrm>
            <a:off x="954088" y="1618596"/>
            <a:ext cx="10102795" cy="4089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6858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zh-TW"/>
              <a:t>步驟九: 大功告成 </a:t>
            </a:r>
            <a:endParaRPr/>
          </a:p>
        </p:txBody>
      </p:sp>
      <p:sp>
        <p:nvSpPr>
          <p:cNvPr id="295" name="Google Shape;295;p76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96" name="Google Shape;296;p76"/>
          <p:cNvSpPr txBox="1"/>
          <p:nvPr/>
        </p:nvSpPr>
        <p:spPr>
          <a:xfrm>
            <a:off x="133185" y="5680315"/>
            <a:ext cx="317907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https://unsplash.com/s/photos/sunset</a:t>
            </a: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297" name="Google Shape;297;p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12260" y="3262601"/>
            <a:ext cx="6825343" cy="33232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ouple of women standing next to each other" id="298" name="Google Shape;298;p7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14920" y="4040906"/>
            <a:ext cx="2590565" cy="1727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"/>
          <p:cNvSpPr txBox="1"/>
          <p:nvPr>
            <p:ph type="ctrTitle"/>
          </p:nvPr>
        </p:nvSpPr>
        <p:spPr>
          <a:xfrm>
            <a:off x="967109" y="2419102"/>
            <a:ext cx="10191320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Microsoft JhengHei"/>
              <a:buNone/>
            </a:pPr>
            <a:r>
              <a:rPr lang="zh-TW"/>
              <a:t>使用方法</a:t>
            </a:r>
            <a:endParaRPr/>
          </a:p>
        </p:txBody>
      </p:sp>
      <p:sp>
        <p:nvSpPr>
          <p:cNvPr id="304" name="Google Shape;304;p5"/>
          <p:cNvSpPr txBox="1"/>
          <p:nvPr>
            <p:ph idx="1" type="body"/>
          </p:nvPr>
        </p:nvSpPr>
        <p:spPr>
          <a:xfrm>
            <a:off x="967109" y="3124542"/>
            <a:ext cx="10191320" cy="189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5" name="Google Shape;305;p5"/>
          <p:cNvSpPr txBox="1"/>
          <p:nvPr>
            <p:ph idx="2" type="body"/>
          </p:nvPr>
        </p:nvSpPr>
        <p:spPr>
          <a:xfrm>
            <a:off x="1842554" y="6207371"/>
            <a:ext cx="9762763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6" name="Google Shape;306;p5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9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zh-TW"/>
              <a:t>使用方法</a:t>
            </a:r>
            <a:endParaRPr/>
          </a:p>
        </p:txBody>
      </p:sp>
      <p:sp>
        <p:nvSpPr>
          <p:cNvPr id="312" name="Google Shape;312;p29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13" name="Google Shape;313;p29"/>
          <p:cNvSpPr txBox="1"/>
          <p:nvPr>
            <p:ph idx="2" type="body"/>
          </p:nvPr>
        </p:nvSpPr>
        <p:spPr>
          <a:xfrm>
            <a:off x="954088" y="1618596"/>
            <a:ext cx="10102795" cy="4089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14" name="Google Shape;314;p29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15" name="Google Shape;31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1385" y="1410302"/>
            <a:ext cx="10209229" cy="4705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 txBox="1"/>
          <p:nvPr>
            <p:ph type="ctrTitle"/>
          </p:nvPr>
        </p:nvSpPr>
        <p:spPr>
          <a:xfrm>
            <a:off x="967109" y="2419102"/>
            <a:ext cx="10191320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Microsoft JhengHei"/>
              <a:buNone/>
            </a:pPr>
            <a:r>
              <a:rPr lang="zh-TW"/>
              <a:t>目錄</a:t>
            </a:r>
            <a:endParaRPr/>
          </a:p>
        </p:txBody>
      </p:sp>
      <p:sp>
        <p:nvSpPr>
          <p:cNvPr id="145" name="Google Shape;145;p7"/>
          <p:cNvSpPr txBox="1"/>
          <p:nvPr>
            <p:ph idx="1" type="body"/>
          </p:nvPr>
        </p:nvSpPr>
        <p:spPr>
          <a:xfrm>
            <a:off x="967109" y="3124542"/>
            <a:ext cx="10191320" cy="189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ulish"/>
              <a:buNone/>
            </a:pPr>
            <a:r>
              <a:t/>
            </a:r>
            <a:endParaRPr/>
          </a:p>
        </p:txBody>
      </p:sp>
      <p:sp>
        <p:nvSpPr>
          <p:cNvPr id="146" name="Google Shape;146;p7"/>
          <p:cNvSpPr txBox="1"/>
          <p:nvPr>
            <p:ph idx="2" type="body"/>
          </p:nvPr>
        </p:nvSpPr>
        <p:spPr>
          <a:xfrm>
            <a:off x="1842554" y="6207371"/>
            <a:ext cx="9762763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47" name="Google Shape;147;p7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7"/>
          <p:cNvSpPr txBox="1"/>
          <p:nvPr>
            <p:ph type="ctrTitle"/>
          </p:nvPr>
        </p:nvSpPr>
        <p:spPr>
          <a:xfrm>
            <a:off x="967109" y="2419102"/>
            <a:ext cx="10191320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Microsoft JhengHei"/>
              <a:buNone/>
            </a:pPr>
            <a:r>
              <a:rPr lang="zh-TW"/>
              <a:t>評分標準</a:t>
            </a:r>
            <a:endParaRPr/>
          </a:p>
        </p:txBody>
      </p:sp>
      <p:sp>
        <p:nvSpPr>
          <p:cNvPr id="321" name="Google Shape;321;p37"/>
          <p:cNvSpPr txBox="1"/>
          <p:nvPr>
            <p:ph idx="1" type="body"/>
          </p:nvPr>
        </p:nvSpPr>
        <p:spPr>
          <a:xfrm>
            <a:off x="967109" y="3124542"/>
            <a:ext cx="10191320" cy="189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22" name="Google Shape;322;p37"/>
          <p:cNvSpPr txBox="1"/>
          <p:nvPr>
            <p:ph idx="2" type="body"/>
          </p:nvPr>
        </p:nvSpPr>
        <p:spPr>
          <a:xfrm>
            <a:off x="1842554" y="6207371"/>
            <a:ext cx="9762763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23" name="Google Shape;323;p37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8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zh-TW"/>
              <a:t>評分標準</a:t>
            </a:r>
            <a:endParaRPr/>
          </a:p>
        </p:txBody>
      </p:sp>
      <p:sp>
        <p:nvSpPr>
          <p:cNvPr id="329" name="Google Shape;329;p38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30" name="Google Shape;330;p38"/>
          <p:cNvSpPr txBox="1"/>
          <p:nvPr>
            <p:ph idx="2" type="body"/>
          </p:nvPr>
        </p:nvSpPr>
        <p:spPr>
          <a:xfrm>
            <a:off x="954088" y="1618596"/>
            <a:ext cx="10102795" cy="4089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Char char="●"/>
            </a:pPr>
            <a:r>
              <a:rPr b="1" lang="zh-TW" sz="2400">
                <a:solidFill>
                  <a:srgbClr val="00B050"/>
                </a:solidFill>
                <a:latin typeface="Mulish"/>
                <a:ea typeface="Mulish"/>
                <a:cs typeface="Mulish"/>
                <a:sym typeface="Mulish"/>
              </a:rPr>
              <a:t>Simple baseline (4pt)</a:t>
            </a:r>
            <a:endParaRPr/>
          </a:p>
          <a:p>
            <a:pPr indent="-334326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Char char="●"/>
            </a:pPr>
            <a:r>
              <a:rPr b="1" lang="zh-TW" sz="2100">
                <a:solidFill>
                  <a:srgbClr val="00B05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寫一個 JavaScript 程式，產生100個學生的作業成績表(CSV格式)。(2pt)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4326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Char char="●"/>
            </a:pPr>
            <a:r>
              <a:rPr b="1" lang="zh-TW" sz="2100">
                <a:solidFill>
                  <a:srgbClr val="00B05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寫一個 D3.js 程式，將作業成績表(CSV格式)讀入，並以蘋果顯示成績。(2pt)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●"/>
            </a:pPr>
            <a:r>
              <a:rPr b="1" lang="zh-TW" sz="2400">
                <a:solidFill>
                  <a:srgbClr val="FF0000"/>
                </a:solidFill>
                <a:latin typeface="Mulish"/>
                <a:ea typeface="Mulish"/>
                <a:cs typeface="Mulish"/>
                <a:sym typeface="Mulish"/>
              </a:rPr>
              <a:t>Medium baseline (2pt)</a:t>
            </a:r>
            <a:endParaRPr/>
          </a:p>
          <a:p>
            <a:pPr indent="-334326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Char char="●"/>
            </a:pPr>
            <a:r>
              <a:rPr b="1" lang="zh-TW" sz="21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改用 v7.8.5 最新版本的 D3.js 呈現蘋果成績表 (2pt)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Char char="●"/>
            </a:pPr>
            <a:r>
              <a:rPr b="1" lang="zh-TW" sz="2400">
                <a:solidFill>
                  <a:srgbClr val="7030A0"/>
                </a:solidFill>
                <a:latin typeface="Mulish"/>
                <a:ea typeface="Mulish"/>
                <a:cs typeface="Mulish"/>
                <a:sym typeface="Mulish"/>
              </a:rPr>
              <a:t>Strong baseline (4pt)</a:t>
            </a:r>
            <a:endParaRPr/>
          </a:p>
          <a:p>
            <a:pPr indent="-334326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100"/>
              <a:buChar char="●"/>
            </a:pPr>
            <a:r>
              <a:rPr b="1" lang="zh-TW" sz="2100">
                <a:solidFill>
                  <a:srgbClr val="7030A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任選一個 D3.js 範例，讀入學生成績(上述CSV格式)，繪製新風格成績表 (4pt)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31" name="Google Shape;331;p38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32" name="Google Shape;332;p38"/>
          <p:cNvSpPr txBox="1"/>
          <p:nvPr/>
        </p:nvSpPr>
        <p:spPr>
          <a:xfrm>
            <a:off x="8400694" y="3831771"/>
            <a:ext cx="296106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6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https://d3js.org/getting-started</a:t>
            </a:r>
            <a:r>
              <a:rPr b="0" i="0" lang="zh-TW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9"/>
          <p:cNvSpPr txBox="1"/>
          <p:nvPr>
            <p:ph type="ctrTitle"/>
          </p:nvPr>
        </p:nvSpPr>
        <p:spPr>
          <a:xfrm>
            <a:off x="967109" y="2419102"/>
            <a:ext cx="10191320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Microsoft JhengHei"/>
              <a:buNone/>
            </a:pPr>
            <a:r>
              <a:rPr lang="zh-TW"/>
              <a:t>作業說明</a:t>
            </a:r>
            <a:endParaRPr/>
          </a:p>
        </p:txBody>
      </p:sp>
      <p:sp>
        <p:nvSpPr>
          <p:cNvPr id="338" name="Google Shape;338;p39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339" name="Google Shape;339;p39"/>
          <p:cNvSpPr txBox="1"/>
          <p:nvPr>
            <p:ph idx="2" type="body"/>
          </p:nvPr>
        </p:nvSpPr>
        <p:spPr>
          <a:xfrm>
            <a:off x="966788" y="808035"/>
            <a:ext cx="3748087" cy="1030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</a:pPr>
            <a:r>
              <a:rPr lang="zh-TW"/>
              <a:t>05</a:t>
            </a:r>
            <a:endParaRPr/>
          </a:p>
        </p:txBody>
      </p:sp>
      <p:sp>
        <p:nvSpPr>
          <p:cNvPr id="340" name="Google Shape;340;p39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41" name="Google Shape;341;p39"/>
          <p:cNvSpPr txBox="1"/>
          <p:nvPr>
            <p:ph idx="3" type="body"/>
          </p:nvPr>
        </p:nvSpPr>
        <p:spPr>
          <a:xfrm>
            <a:off x="967109" y="3124542"/>
            <a:ext cx="10191320" cy="189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ulish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cap="flat" cmpd="sng" w="762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40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zh-TW" sz="4400">
                <a:solidFill>
                  <a:srgbClr val="00B050"/>
                </a:solidFill>
              </a:rPr>
              <a:t>Simple baseline (3pt)</a:t>
            </a:r>
            <a:endParaRPr/>
          </a:p>
        </p:txBody>
      </p:sp>
      <p:sp>
        <p:nvSpPr>
          <p:cNvPr id="348" name="Google Shape;348;p40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49" name="Google Shape;349;p40"/>
          <p:cNvSpPr txBox="1"/>
          <p:nvPr>
            <p:ph idx="2" type="body"/>
          </p:nvPr>
        </p:nvSpPr>
        <p:spPr>
          <a:xfrm>
            <a:off x="954088" y="1618596"/>
            <a:ext cx="10102795" cy="4089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5715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00B050"/>
              </a:buClr>
              <a:buSzPts val="3600"/>
              <a:buFont typeface="Arial"/>
              <a:buChar char="•"/>
            </a:pPr>
            <a:r>
              <a:rPr b="1" lang="zh-TW" sz="2400">
                <a:solidFill>
                  <a:srgbClr val="00B05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寫一個 JavaScript 程式，產生學生作業成績表(CSV格式)。(2pt)</a:t>
            </a:r>
            <a:endParaRPr b="1" sz="2400">
              <a:solidFill>
                <a:srgbClr val="00B05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5715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00B050"/>
              </a:buClr>
              <a:buSzPts val="3600"/>
              <a:buFont typeface="Arial"/>
              <a:buChar char="•"/>
            </a:pPr>
            <a:r>
              <a:rPr b="1" lang="zh-TW" sz="2400">
                <a:solidFill>
                  <a:srgbClr val="00B05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可以參考以下範例</a:t>
            </a:r>
            <a:endParaRPr b="1" sz="2400">
              <a:solidFill>
                <a:srgbClr val="00B05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2286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00B050"/>
              </a:buClr>
              <a:buSzPts val="3600"/>
              <a:buNone/>
            </a:pPr>
            <a:r>
              <a:rPr lang="zh-TW" sz="2400" u="sng">
                <a:solidFill>
                  <a:schemeClr val="hlink"/>
                </a:solidFill>
                <a:hlinkClick r:id="rId3"/>
              </a:rPr>
              <a:t>https://tjhsieh.github.io/c/vis/vis2023f/hw01/table2csv/index.html</a:t>
            </a:r>
            <a:endParaRPr sz="2400"/>
          </a:p>
          <a:p>
            <a:pPr indent="-228600" lvl="0" marL="4572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00B050"/>
              </a:buClr>
              <a:buSzPts val="4050"/>
              <a:buFont typeface="Arial"/>
              <a:buNone/>
            </a:pPr>
            <a:r>
              <a:t/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350" name="Google Shape;350;p40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51" name="Google Shape;351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93522" y="3879116"/>
            <a:ext cx="8740897" cy="2720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7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cap="flat" cmpd="sng" w="762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77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zh-TW" sz="4400">
                <a:solidFill>
                  <a:srgbClr val="00B050"/>
                </a:solidFill>
              </a:rPr>
              <a:t>Simple baseline (3pt)</a:t>
            </a:r>
            <a:endParaRPr/>
          </a:p>
        </p:txBody>
      </p:sp>
      <p:sp>
        <p:nvSpPr>
          <p:cNvPr id="358" name="Google Shape;358;p77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59" name="Google Shape;359;p77"/>
          <p:cNvSpPr txBox="1"/>
          <p:nvPr>
            <p:ph idx="2" type="body"/>
          </p:nvPr>
        </p:nvSpPr>
        <p:spPr>
          <a:xfrm>
            <a:off x="954088" y="1618596"/>
            <a:ext cx="10102795" cy="4089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5715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00B050"/>
              </a:buClr>
              <a:buSzPts val="3600"/>
              <a:buFont typeface="Arial"/>
              <a:buChar char="•"/>
            </a:pPr>
            <a:r>
              <a:rPr b="1" lang="zh-TW" sz="2400">
                <a:solidFill>
                  <a:srgbClr val="00B05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使用 D3.js，讀入作業成績表(CSV格式) ，並以蘋果顯示成績。(2pt)</a:t>
            </a:r>
            <a:endParaRPr sz="20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5715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00B050"/>
              </a:buClr>
              <a:buSzPts val="3600"/>
              <a:buFont typeface="Arial"/>
              <a:buChar char="•"/>
            </a:pPr>
            <a:r>
              <a:rPr b="1" lang="zh-TW" sz="2400">
                <a:solidFill>
                  <a:srgbClr val="00B05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可以參考以下範例</a:t>
            </a:r>
            <a:endParaRPr b="1" sz="2400">
              <a:solidFill>
                <a:srgbClr val="00B05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2286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00B050"/>
              </a:buClr>
              <a:buSzPts val="3600"/>
              <a:buNone/>
            </a:pPr>
            <a:r>
              <a:rPr lang="zh-TW" sz="2800" u="sng">
                <a:solidFill>
                  <a:schemeClr val="hlink"/>
                </a:solidFill>
                <a:hlinkClick r:id="rId3"/>
              </a:rPr>
              <a:t>https://tjhsieh.github.io/c/vis/vis2023f/hw01/src/index.html</a:t>
            </a:r>
            <a:endParaRPr sz="2800"/>
          </a:p>
        </p:txBody>
      </p:sp>
      <p:sp>
        <p:nvSpPr>
          <p:cNvPr id="360" name="Google Shape;360;p77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41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zh-TW" sz="4400">
                <a:solidFill>
                  <a:srgbClr val="FF0000"/>
                </a:solidFill>
              </a:rPr>
              <a:t>Medium baseline (3pt)</a:t>
            </a:r>
            <a:endParaRPr/>
          </a:p>
        </p:txBody>
      </p:sp>
      <p:sp>
        <p:nvSpPr>
          <p:cNvPr id="367" name="Google Shape;367;p41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68" name="Google Shape;368;p41"/>
          <p:cNvSpPr txBox="1"/>
          <p:nvPr>
            <p:ph idx="2" type="body"/>
          </p:nvPr>
        </p:nvSpPr>
        <p:spPr>
          <a:xfrm>
            <a:off x="954088" y="1618596"/>
            <a:ext cx="10180637" cy="4089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5715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Char char="•"/>
            </a:pPr>
            <a:r>
              <a:rPr b="1" lang="zh-TW" sz="2400">
                <a:solidFill>
                  <a:srgbClr val="FF0000"/>
                </a:solidFill>
              </a:rPr>
              <a:t>改用 v7.8.5 最新版本的 D3.js 呈現蘋果成績表 (3pt)</a:t>
            </a:r>
            <a:endParaRPr/>
          </a:p>
          <a:p>
            <a:pPr indent="-342900" lvl="0" marL="5715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Char char="•"/>
            </a:pPr>
            <a:r>
              <a:rPr b="1" lang="zh-TW" sz="2400">
                <a:solidFill>
                  <a:srgbClr val="FF0000"/>
                </a:solidFill>
              </a:rPr>
              <a:t>https://tjhsieh.github.io/c/vis/vis2023f/hw01/src-v7/index.html</a:t>
            </a:r>
            <a:endParaRPr/>
          </a:p>
          <a:p>
            <a:pPr indent="-114300" lvl="0" marL="5715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None/>
            </a:pPr>
            <a:r>
              <a:t/>
            </a:r>
            <a:endParaRPr b="1" sz="2400">
              <a:solidFill>
                <a:srgbClr val="FF0000"/>
              </a:solidFill>
            </a:endParaRPr>
          </a:p>
          <a:p>
            <a:pPr indent="-114300" lvl="0" marL="5715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None/>
            </a:pPr>
            <a:r>
              <a:t/>
            </a:r>
            <a:endParaRPr b="1" sz="2400">
              <a:solidFill>
                <a:srgbClr val="FF0000"/>
              </a:solidFill>
            </a:endParaRPr>
          </a:p>
          <a:p>
            <a:pPr indent="-114300" lvl="0" marL="5715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None/>
            </a:pPr>
            <a:r>
              <a:t/>
            </a:r>
            <a:endParaRPr b="1" sz="2400">
              <a:solidFill>
                <a:srgbClr val="FF0000"/>
              </a:solidFill>
            </a:endParaRPr>
          </a:p>
        </p:txBody>
      </p:sp>
      <p:sp>
        <p:nvSpPr>
          <p:cNvPr id="369" name="Google Shape;369;p41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cap="flat" cmpd="sng" w="762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42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zh-TW" sz="4400">
                <a:solidFill>
                  <a:srgbClr val="7030A0"/>
                </a:solidFill>
              </a:rPr>
              <a:t>Strong baseline (4pt)</a:t>
            </a:r>
            <a:endParaRPr/>
          </a:p>
        </p:txBody>
      </p:sp>
      <p:sp>
        <p:nvSpPr>
          <p:cNvPr id="376" name="Google Shape;376;p42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77" name="Google Shape;377;p42"/>
          <p:cNvSpPr txBox="1"/>
          <p:nvPr>
            <p:ph idx="2" type="body"/>
          </p:nvPr>
        </p:nvSpPr>
        <p:spPr>
          <a:xfrm>
            <a:off x="954088" y="1618596"/>
            <a:ext cx="10102795" cy="4089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5715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7030A0"/>
              </a:buClr>
              <a:buSzPts val="3600"/>
              <a:buFont typeface="Arial"/>
              <a:buChar char="•"/>
            </a:pPr>
            <a:r>
              <a:rPr b="1" lang="zh-TW" sz="2400">
                <a:solidFill>
                  <a:srgbClr val="7030A0"/>
                </a:solidFill>
              </a:rPr>
              <a:t>D3.js 範例網頁，網址如下</a:t>
            </a:r>
            <a:endParaRPr b="1" sz="2400">
              <a:solidFill>
                <a:srgbClr val="7030A0"/>
              </a:solidFill>
            </a:endParaRPr>
          </a:p>
          <a:p>
            <a:pPr indent="-342900" lvl="0" marL="5715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7030A0"/>
              </a:buClr>
              <a:buSzPts val="3600"/>
              <a:buFont typeface="Arial"/>
              <a:buChar char="•"/>
            </a:pPr>
            <a:r>
              <a:rPr b="1" lang="zh-TW" sz="2400">
                <a:solidFill>
                  <a:srgbClr val="7030A0"/>
                </a:solidFill>
              </a:rPr>
              <a:t>https://observablehq.com/@d3/gallery?utm_source=d3js-org&amp;utm_medium=nav&amp;utm_campaign=try-observable</a:t>
            </a:r>
            <a:endParaRPr/>
          </a:p>
          <a:p>
            <a:pPr indent="-342900" lvl="0" marL="5715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7030A0"/>
              </a:buClr>
              <a:buSzPts val="3600"/>
              <a:buFont typeface="Arial"/>
              <a:buChar char="•"/>
            </a:pPr>
            <a:r>
              <a:rPr b="1" lang="zh-TW" sz="2400">
                <a:solidFill>
                  <a:srgbClr val="7030A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任選一個你喜歡的 D3.js 範例，讀入學生成績，繪製新風格成績表</a:t>
            </a:r>
            <a:endParaRPr b="1" sz="2400">
              <a:solidFill>
                <a:srgbClr val="7030A0"/>
              </a:solidFill>
            </a:endParaRPr>
          </a:p>
        </p:txBody>
      </p:sp>
      <p:sp>
        <p:nvSpPr>
          <p:cNvPr id="378" name="Google Shape;378;p42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3"/>
          <p:cNvSpPr txBox="1"/>
          <p:nvPr>
            <p:ph type="ctrTitle"/>
          </p:nvPr>
        </p:nvSpPr>
        <p:spPr>
          <a:xfrm>
            <a:off x="967109" y="2419102"/>
            <a:ext cx="10191320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Microsoft JhengHei"/>
              <a:buNone/>
            </a:pPr>
            <a:r>
              <a:rPr lang="zh-TW"/>
              <a:t>繳交資訊</a:t>
            </a:r>
            <a:endParaRPr/>
          </a:p>
        </p:txBody>
      </p:sp>
      <p:sp>
        <p:nvSpPr>
          <p:cNvPr id="384" name="Google Shape;384;p43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385" name="Google Shape;385;p43"/>
          <p:cNvSpPr txBox="1"/>
          <p:nvPr>
            <p:ph idx="2" type="body"/>
          </p:nvPr>
        </p:nvSpPr>
        <p:spPr>
          <a:xfrm>
            <a:off x="966788" y="808035"/>
            <a:ext cx="3748087" cy="1030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</a:pPr>
            <a:r>
              <a:rPr lang="zh-TW"/>
              <a:t>06</a:t>
            </a:r>
            <a:endParaRPr/>
          </a:p>
        </p:txBody>
      </p:sp>
      <p:sp>
        <p:nvSpPr>
          <p:cNvPr id="386" name="Google Shape;386;p43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87" name="Google Shape;387;p43"/>
          <p:cNvSpPr txBox="1"/>
          <p:nvPr>
            <p:ph idx="3" type="body"/>
          </p:nvPr>
        </p:nvSpPr>
        <p:spPr>
          <a:xfrm>
            <a:off x="967109" y="3124542"/>
            <a:ext cx="10191320" cy="189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ulish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4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zh-TW"/>
              <a:t>繳交資訊</a:t>
            </a:r>
            <a:endParaRPr/>
          </a:p>
        </p:txBody>
      </p:sp>
      <p:sp>
        <p:nvSpPr>
          <p:cNvPr id="393" name="Google Shape;393;p44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94" name="Google Shape;394;p44"/>
          <p:cNvSpPr txBox="1"/>
          <p:nvPr>
            <p:ph idx="2" type="body"/>
          </p:nvPr>
        </p:nvSpPr>
        <p:spPr>
          <a:xfrm>
            <a:off x="954088" y="1618596"/>
            <a:ext cx="10102795" cy="4089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6858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ts val="2700"/>
              <a:buFont typeface="Arial"/>
              <a:buChar char="•"/>
            </a:pPr>
            <a:r>
              <a:rPr lang="zh-TW"/>
              <a:t>Simple baseline 產生CSV成績表程式碼，放在 </a:t>
            </a:r>
            <a:r>
              <a:rPr lang="zh-TW" u="sng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https://github.com/你的帳號/vis2023f/hw01/</a:t>
            </a:r>
            <a:r>
              <a:rPr lang="zh-TW" u="sng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table2csv</a:t>
            </a:r>
            <a:r>
              <a:rPr lang="zh-TW" u="sng">
                <a:solidFill>
                  <a:srgbClr val="0563C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/</a:t>
            </a:r>
            <a:endParaRPr/>
          </a:p>
          <a:p>
            <a:pPr indent="-285750" lvl="0" marL="6858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ts val="2700"/>
              <a:buFont typeface="Arial"/>
              <a:buNone/>
            </a:pPr>
            <a:r>
              <a:t/>
            </a:r>
            <a:endParaRPr/>
          </a:p>
          <a:p>
            <a:pPr indent="-457200" lvl="0" marL="6858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ts val="2700"/>
              <a:buFont typeface="Arial"/>
              <a:buChar char="•"/>
            </a:pPr>
            <a:r>
              <a:rPr lang="zh-TW"/>
              <a:t>Simple baseline 蘋果成績表程式碼，放在 </a:t>
            </a:r>
            <a:r>
              <a:rPr lang="zh-TW" u="sng">
                <a:solidFill>
                  <a:srgbClr val="0563C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https://github.com/你的帳號/vis2023f/hw01/</a:t>
            </a:r>
            <a:r>
              <a:rPr lang="zh-TW" u="sng">
                <a:solidFill>
                  <a:srgbClr val="FF0000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src-easy</a:t>
            </a:r>
            <a:r>
              <a:rPr lang="zh-TW" u="sng">
                <a:solidFill>
                  <a:srgbClr val="0563C1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/</a:t>
            </a:r>
            <a:endParaRPr/>
          </a:p>
          <a:p>
            <a:pPr indent="-285750" lvl="0" marL="6858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ts val="27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95" name="Google Shape;395;p44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78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zh-TW"/>
              <a:t>繳交資訊</a:t>
            </a:r>
            <a:endParaRPr/>
          </a:p>
        </p:txBody>
      </p:sp>
      <p:sp>
        <p:nvSpPr>
          <p:cNvPr id="401" name="Google Shape;401;p78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02" name="Google Shape;402;p78"/>
          <p:cNvSpPr txBox="1"/>
          <p:nvPr>
            <p:ph idx="2" type="body"/>
          </p:nvPr>
        </p:nvSpPr>
        <p:spPr>
          <a:xfrm>
            <a:off x="954088" y="1618596"/>
            <a:ext cx="10102795" cy="4089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6858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ts val="2700"/>
              <a:buFont typeface="Arial"/>
              <a:buChar char="•"/>
            </a:pPr>
            <a:r>
              <a:rPr lang="zh-TW"/>
              <a:t>Medium baseline 程式碼，放在 </a:t>
            </a:r>
            <a:r>
              <a:rPr lang="zh-TW" u="sng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https://github.com/你的帳號/vis2023f/hw01/</a:t>
            </a:r>
            <a:r>
              <a:rPr lang="zh-TW" u="sng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src-medium</a:t>
            </a:r>
            <a:r>
              <a:rPr lang="zh-TW" u="sng">
                <a:solidFill>
                  <a:srgbClr val="0563C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/</a:t>
            </a:r>
            <a:endParaRPr/>
          </a:p>
          <a:p>
            <a:pPr indent="-285750" lvl="0" marL="6858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ts val="2700"/>
              <a:buFont typeface="Arial"/>
              <a:buNone/>
            </a:pPr>
            <a:r>
              <a:t/>
            </a:r>
            <a:endParaRPr/>
          </a:p>
          <a:p>
            <a:pPr indent="-457200" lvl="0" marL="6858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ts val="2700"/>
              <a:buFont typeface="Arial"/>
              <a:buChar char="•"/>
            </a:pPr>
            <a:r>
              <a:rPr lang="zh-TW"/>
              <a:t>Strong baseline 程式碼，放在 </a:t>
            </a:r>
            <a:r>
              <a:rPr lang="zh-TW" u="sng">
                <a:solidFill>
                  <a:srgbClr val="0563C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https://github.com/你的帳號/vis2023f/hw01/</a:t>
            </a:r>
            <a:r>
              <a:rPr lang="zh-TW" u="sng">
                <a:solidFill>
                  <a:srgbClr val="FF0000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src-strong</a:t>
            </a:r>
            <a:r>
              <a:rPr lang="zh-TW" u="sng">
                <a:solidFill>
                  <a:srgbClr val="0563C1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/</a:t>
            </a:r>
            <a:r>
              <a:rPr lang="zh-TW"/>
              <a:t> </a:t>
            </a:r>
            <a:endParaRPr/>
          </a:p>
          <a:p>
            <a:pPr indent="-285750" lvl="0" marL="6858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ts val="27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03" name="Google Shape;403;p78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zh-TW"/>
              <a:t>目錄</a:t>
            </a:r>
            <a:endParaRPr/>
          </a:p>
        </p:txBody>
      </p:sp>
      <p:sp>
        <p:nvSpPr>
          <p:cNvPr id="153" name="Google Shape;153;p1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4" name="Google Shape;154;p1"/>
          <p:cNvSpPr txBox="1"/>
          <p:nvPr>
            <p:ph idx="2" type="body"/>
          </p:nvPr>
        </p:nvSpPr>
        <p:spPr>
          <a:xfrm>
            <a:off x="954088" y="1618596"/>
            <a:ext cx="10102795" cy="4089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6858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700"/>
              <a:buFont typeface="Arial"/>
              <a:buChar char="•"/>
            </a:pPr>
            <a:r>
              <a:rPr lang="zh-TW"/>
              <a:t>講義</a:t>
            </a:r>
            <a:endParaRPr/>
          </a:p>
          <a:p>
            <a:pPr indent="-457200" lvl="0" marL="6858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700"/>
              <a:buFont typeface="Arial"/>
              <a:buChar char="•"/>
            </a:pPr>
            <a:r>
              <a:rPr lang="zh-TW"/>
              <a:t>使用方法</a:t>
            </a:r>
            <a:endParaRPr/>
          </a:p>
          <a:p>
            <a:pPr indent="-457200" lvl="0" marL="6858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700"/>
              <a:buFont typeface="Arial"/>
              <a:buChar char="•"/>
            </a:pPr>
            <a:r>
              <a:rPr lang="zh-TW"/>
              <a:t>評分標準</a:t>
            </a:r>
            <a:endParaRPr/>
          </a:p>
          <a:p>
            <a:pPr indent="-457200" lvl="0" marL="6858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700"/>
              <a:buFont typeface="Arial"/>
              <a:buChar char="•"/>
            </a:pPr>
            <a:r>
              <a:rPr lang="zh-TW"/>
              <a:t>作業說明</a:t>
            </a:r>
            <a:endParaRPr/>
          </a:p>
          <a:p>
            <a:pPr indent="-457200" lvl="0" marL="6858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700"/>
              <a:buFont typeface="Arial"/>
              <a:buChar char="•"/>
            </a:pPr>
            <a:r>
              <a:rPr lang="zh-TW"/>
              <a:t>繳交資訊</a:t>
            </a:r>
            <a:endParaRPr/>
          </a:p>
        </p:txBody>
      </p:sp>
      <p:sp>
        <p:nvSpPr>
          <p:cNvPr id="155" name="Google Shape;155;p1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6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zh-TW"/>
              <a:t>Github</a:t>
            </a:r>
            <a:endParaRPr/>
          </a:p>
        </p:txBody>
      </p:sp>
      <p:sp>
        <p:nvSpPr>
          <p:cNvPr id="409" name="Google Shape;409;p56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10" name="Google Shape;410;p56"/>
          <p:cNvSpPr txBox="1"/>
          <p:nvPr>
            <p:ph idx="2" type="body"/>
          </p:nvPr>
        </p:nvSpPr>
        <p:spPr>
          <a:xfrm>
            <a:off x="954088" y="1618596"/>
            <a:ext cx="10102795" cy="4089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6858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zh-TW"/>
              <a:t>記得寫一百字的作業心得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https://github.com/你的帳號/vis2023f/hw01/index.html</a:t>
            </a:r>
            <a:r>
              <a:rPr lang="zh-TW"/>
              <a:t>  </a:t>
            </a:r>
            <a:endParaRPr/>
          </a:p>
        </p:txBody>
      </p:sp>
      <p:sp>
        <p:nvSpPr>
          <p:cNvPr id="411" name="Google Shape;411;p56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7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zh-TW" sz="2400" u="sng">
                <a:solidFill>
                  <a:schemeClr val="hlink"/>
                </a:solidFill>
                <a:hlinkClick r:id="rId3"/>
              </a:rPr>
              <a:t>https://tjhsieh.github.io/c/vis/vis2023f/hw01/</a:t>
            </a:r>
            <a:endParaRPr sz="2400"/>
          </a:p>
        </p:txBody>
      </p:sp>
      <p:sp>
        <p:nvSpPr>
          <p:cNvPr id="417" name="Google Shape;417;p57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18" name="Google Shape;418;p57"/>
          <p:cNvSpPr txBox="1"/>
          <p:nvPr>
            <p:ph idx="2" type="body"/>
          </p:nvPr>
        </p:nvSpPr>
        <p:spPr>
          <a:xfrm>
            <a:off x="954088" y="1618596"/>
            <a:ext cx="10102795" cy="4089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19" name="Google Shape;419;p57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20" name="Google Shape;420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5475" y="1346475"/>
            <a:ext cx="9881052" cy="5447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8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zh-TW"/>
              <a:t>src按鈕、評分表</a:t>
            </a:r>
            <a:endParaRPr/>
          </a:p>
        </p:txBody>
      </p:sp>
      <p:sp>
        <p:nvSpPr>
          <p:cNvPr id="427" name="Google Shape;427;p58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28" name="Google Shape;428;p58"/>
          <p:cNvSpPr txBox="1"/>
          <p:nvPr>
            <p:ph idx="2" type="body"/>
          </p:nvPr>
        </p:nvSpPr>
        <p:spPr>
          <a:xfrm>
            <a:off x="954088" y="1618596"/>
            <a:ext cx="10102795" cy="4089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29" name="Google Shape;429;p58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30" name="Google Shape;430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175" y="1655525"/>
            <a:ext cx="5271475" cy="83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163" y="2806938"/>
            <a:ext cx="5191125" cy="2276475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58"/>
          <p:cNvSpPr txBox="1"/>
          <p:nvPr/>
        </p:nvSpPr>
        <p:spPr>
          <a:xfrm>
            <a:off x="6536750" y="1187225"/>
            <a:ext cx="47490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&lt;!-- ------------------------------------------------&gt;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&lt;div class="row hw12"&gt;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&lt;div class="col-md-12 twenty"&gt;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打開src資料夾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&lt;input type="button" name="back" onclick="location.href='https://github.com/Wenshin1109/ct2023s/tree/main/hw04/src'" value="按我٩(｡・ω・｡)و"&gt;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&lt;/div&gt;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&lt;/div&gt;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58"/>
          <p:cNvSpPr txBox="1"/>
          <p:nvPr/>
        </p:nvSpPr>
        <p:spPr>
          <a:xfrm>
            <a:off x="6425000" y="3065825"/>
            <a:ext cx="5766900" cy="6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&lt;table&gt;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&lt;tr&gt;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&lt;th&gt;總分&lt;/th&gt;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&lt;th&gt;完成後打勾&lt;/th&gt;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&lt;th&gt;配分&lt;/th&gt;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&lt;th&gt;分項描述&lt;/th&gt;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&lt;/tr&gt;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&lt;tr&gt;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&lt;td rowspan="4" id="myTotal"&gt;&lt;/td&gt;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&lt;td&gt;&lt;input type="checkbox" class="flipswitch" id="myCheckbox1" checked="checked"&gt;&lt;/td&gt;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&lt;td id='m1'&gt;1&lt;/td&gt;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&lt;td&gt;數字 0~9&lt;/td&gt;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&lt;/tr&gt;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&lt;tr&gt;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&lt;td&gt;&lt;input type="checkbox" class="flipswitch" id="myCheckbox2" checked="checked"&gt;&lt;/td&gt;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&lt;td id='m2'&gt;2&lt;/td&gt;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&lt;td&gt;大寫字母 A~Z&lt;/td&gt;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&lt;/tr&gt;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&lt;tr&gt;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&lt;td&gt;&lt;input type="checkbox" class="flipswitch" id="myCheckbox3" checked="checked"&gt;&lt;/td&gt;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&lt;td id='m3'&gt;3&lt;/td&gt;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&lt;td&gt;小寫字母 a~z&lt;/td&gt;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&lt;/tr&gt;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&lt;tr&gt;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&lt;td&gt;&lt;input type="checkbox" class="flipswitch" id="myCheckbox4" checked="checked"&gt;&lt;/td&gt;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&lt;td id='m4'&gt;4&lt;/td&gt;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&lt;td&gt;所有符號&lt;/td&gt;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&lt;/tr&gt;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&lt;/table&gt;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08cba9ff31_1_0"/>
          <p:cNvSpPr txBox="1"/>
          <p:nvPr>
            <p:ph type="ctrTitle"/>
          </p:nvPr>
        </p:nvSpPr>
        <p:spPr>
          <a:xfrm>
            <a:off x="953359" y="824935"/>
            <a:ext cx="87474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zh-TW"/>
              <a:t>Regulations</a:t>
            </a:r>
            <a:endParaRPr/>
          </a:p>
        </p:txBody>
      </p:sp>
      <p:sp>
        <p:nvSpPr>
          <p:cNvPr id="440" name="Google Shape;440;g208cba9ff31_1_0"/>
          <p:cNvSpPr txBox="1"/>
          <p:nvPr>
            <p:ph idx="1" type="body"/>
          </p:nvPr>
        </p:nvSpPr>
        <p:spPr>
          <a:xfrm>
            <a:off x="1242282" y="6207371"/>
            <a:ext cx="103698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441" name="Google Shape;441;g208cba9ff31_1_0"/>
          <p:cNvSpPr txBox="1"/>
          <p:nvPr>
            <p:ph idx="2" type="body"/>
          </p:nvPr>
        </p:nvSpPr>
        <p:spPr>
          <a:xfrm>
            <a:off x="954088" y="1618596"/>
            <a:ext cx="10442918" cy="4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5715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Char char="•"/>
            </a:pPr>
            <a:r>
              <a:rPr b="1" lang="zh-TW" sz="2400">
                <a:solidFill>
                  <a:srgbClr val="FF0000"/>
                </a:solidFill>
              </a:rPr>
              <a:t>You should finish your homework on your own. </a:t>
            </a:r>
            <a:endParaRPr sz="2400">
              <a:solidFill>
                <a:srgbClr val="FF0000"/>
              </a:solidFill>
            </a:endParaRPr>
          </a:p>
          <a:p>
            <a:pPr indent="-342900" lvl="0" marL="5715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Char char="•"/>
            </a:pPr>
            <a:r>
              <a:rPr b="1" lang="zh-TW" sz="2400">
                <a:solidFill>
                  <a:srgbClr val="FF0000"/>
                </a:solidFill>
              </a:rPr>
              <a:t>Do not share your codes with any living creatures. </a:t>
            </a:r>
            <a:endParaRPr b="1" sz="2400">
              <a:solidFill>
                <a:srgbClr val="FF0000"/>
              </a:solidFill>
            </a:endParaRPr>
          </a:p>
          <a:p>
            <a:pPr indent="-342900" lvl="1" marL="10287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FF0000"/>
              </a:buClr>
              <a:buSzPts val="3600"/>
              <a:buChar char="•"/>
            </a:pPr>
            <a:r>
              <a:rPr lang="zh-TW" sz="2100">
                <a:solidFill>
                  <a:srgbClr val="FF0000"/>
                </a:solidFill>
              </a:rPr>
              <a:t>如果作業程式碼使用了網路上找到的範例程式碼，比如 GibHut 上面的範例或是任何程式庫，請以註解方式，註明在你的程式碼中。</a:t>
            </a:r>
            <a:endParaRPr sz="2100">
              <a:solidFill>
                <a:srgbClr val="FF0000"/>
              </a:solidFill>
            </a:endParaRPr>
          </a:p>
          <a:p>
            <a:pPr indent="-342900" lvl="0" marL="5715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Char char="•"/>
            </a:pPr>
            <a:r>
              <a:rPr b="1" lang="zh-TW" sz="2400">
                <a:solidFill>
                  <a:srgbClr val="FF0000"/>
                </a:solidFill>
              </a:rPr>
              <a:t>Your HW will get 0 pt if you violate any of the above rules. </a:t>
            </a:r>
            <a:endParaRPr sz="2400">
              <a:solidFill>
                <a:srgbClr val="FF0000"/>
              </a:solidFill>
            </a:endParaRPr>
          </a:p>
          <a:p>
            <a:pPr indent="-342900" lvl="0" marL="5715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Char char="•"/>
            </a:pPr>
            <a:r>
              <a:rPr b="1" lang="zh-TW" sz="2400">
                <a:solidFill>
                  <a:srgbClr val="FF0000"/>
                </a:solidFill>
              </a:rPr>
              <a:t>Professor &amp; TAs preserve the rights to change the rules &amp; grades.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442" name="Google Shape;442;g208cba9ff31_1_0"/>
          <p:cNvSpPr txBox="1"/>
          <p:nvPr>
            <p:ph idx="12" type="sldNum"/>
          </p:nvPr>
        </p:nvSpPr>
        <p:spPr>
          <a:xfrm>
            <a:off x="677505" y="6196171"/>
            <a:ext cx="5649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2"/>
          <p:cNvSpPr txBox="1"/>
          <p:nvPr>
            <p:ph type="ctrTitle"/>
          </p:nvPr>
        </p:nvSpPr>
        <p:spPr>
          <a:xfrm>
            <a:off x="967109" y="2419102"/>
            <a:ext cx="10191320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Microsoft JhengHei"/>
              <a:buNone/>
            </a:pPr>
            <a:r>
              <a:rPr lang="zh-TW"/>
              <a:t>助教聯絡資訊</a:t>
            </a:r>
            <a:endParaRPr/>
          </a:p>
        </p:txBody>
      </p:sp>
      <p:sp>
        <p:nvSpPr>
          <p:cNvPr id="448" name="Google Shape;448;p62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449" name="Google Shape;449;p62"/>
          <p:cNvSpPr txBox="1"/>
          <p:nvPr>
            <p:ph idx="2" type="body"/>
          </p:nvPr>
        </p:nvSpPr>
        <p:spPr>
          <a:xfrm>
            <a:off x="966788" y="808035"/>
            <a:ext cx="3748087" cy="1030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</a:pPr>
            <a:r>
              <a:rPr lang="zh-TW"/>
              <a:t>07</a:t>
            </a:r>
            <a:endParaRPr/>
          </a:p>
        </p:txBody>
      </p:sp>
      <p:sp>
        <p:nvSpPr>
          <p:cNvPr id="450" name="Google Shape;450;p62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451" name="Google Shape;451;p62"/>
          <p:cNvSpPr txBox="1"/>
          <p:nvPr>
            <p:ph idx="3" type="body"/>
          </p:nvPr>
        </p:nvSpPr>
        <p:spPr>
          <a:xfrm>
            <a:off x="967109" y="3124542"/>
            <a:ext cx="10191320" cy="189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ulish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08cba9ff31_2_5"/>
          <p:cNvSpPr txBox="1"/>
          <p:nvPr>
            <p:ph type="ctrTitle"/>
          </p:nvPr>
        </p:nvSpPr>
        <p:spPr>
          <a:xfrm>
            <a:off x="953359" y="824935"/>
            <a:ext cx="87474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zh-TW"/>
              <a:t>助教聯絡資訊</a:t>
            </a:r>
            <a:endParaRPr/>
          </a:p>
        </p:txBody>
      </p:sp>
      <p:sp>
        <p:nvSpPr>
          <p:cNvPr id="458" name="Google Shape;458;g208cba9ff31_2_5"/>
          <p:cNvSpPr txBox="1"/>
          <p:nvPr>
            <p:ph idx="1" type="body"/>
          </p:nvPr>
        </p:nvSpPr>
        <p:spPr>
          <a:xfrm>
            <a:off x="1242282" y="6207371"/>
            <a:ext cx="103698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459" name="Google Shape;459;g208cba9ff31_2_5"/>
          <p:cNvSpPr txBox="1"/>
          <p:nvPr>
            <p:ph idx="2" type="body"/>
          </p:nvPr>
        </p:nvSpPr>
        <p:spPr>
          <a:xfrm>
            <a:off x="954088" y="1618596"/>
            <a:ext cx="10102800" cy="4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6858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ts val="2700"/>
              <a:buFont typeface="Arial"/>
              <a:buChar char="•"/>
            </a:pPr>
            <a:r>
              <a:rPr lang="zh-TW"/>
              <a:t>TA Email</a:t>
            </a:r>
            <a:endParaRPr/>
          </a:p>
          <a:p>
            <a:pPr indent="-190500" lvl="1" marL="1028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1028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吳泳霈	</a:t>
            </a:r>
            <a:r>
              <a:rPr lang="zh-TW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3"/>
              </a:rPr>
              <a:t>t112598033@ntut.org.tw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endParaRPr/>
          </a:p>
          <a:p>
            <a:pPr indent="-190500" lvl="1" marL="1028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1028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Email 標題，請按照此格式(X為作業編號) : 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190500" lvl="1" marL="1028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		[vis2023f-hwX-學號]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60" name="Google Shape;460;g208cba9ff31_2_5"/>
          <p:cNvSpPr txBox="1"/>
          <p:nvPr>
            <p:ph idx="12" type="sldNum"/>
          </p:nvPr>
        </p:nvSpPr>
        <p:spPr>
          <a:xfrm>
            <a:off x="677505" y="6196171"/>
            <a:ext cx="5649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"/>
          <p:cNvSpPr txBox="1"/>
          <p:nvPr>
            <p:ph type="ctrTitle"/>
          </p:nvPr>
        </p:nvSpPr>
        <p:spPr>
          <a:xfrm>
            <a:off x="967109" y="2419102"/>
            <a:ext cx="10191320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Microsoft JhengHei"/>
              <a:buNone/>
            </a:pPr>
            <a:r>
              <a:rPr lang="zh-TW"/>
              <a:t>講義</a:t>
            </a:r>
            <a:endParaRPr/>
          </a:p>
        </p:txBody>
      </p:sp>
      <p:sp>
        <p:nvSpPr>
          <p:cNvPr id="161" name="Google Shape;161;p2"/>
          <p:cNvSpPr txBox="1"/>
          <p:nvPr>
            <p:ph idx="1" type="body"/>
          </p:nvPr>
        </p:nvSpPr>
        <p:spPr>
          <a:xfrm>
            <a:off x="967109" y="3124542"/>
            <a:ext cx="10191320" cy="189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2" name="Google Shape;162;p2"/>
          <p:cNvSpPr txBox="1"/>
          <p:nvPr>
            <p:ph idx="2" type="body"/>
          </p:nvPr>
        </p:nvSpPr>
        <p:spPr>
          <a:xfrm>
            <a:off x="1842554" y="6207371"/>
            <a:ext cx="9762763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3" name="Google Shape;163;p2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zh-TW"/>
              <a:t>製作本學期作業(作品集)網頁</a:t>
            </a:r>
            <a:endParaRPr/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0" name="Google Shape;170;p30"/>
          <p:cNvSpPr txBox="1"/>
          <p:nvPr>
            <p:ph idx="2" type="body"/>
          </p:nvPr>
        </p:nvSpPr>
        <p:spPr>
          <a:xfrm>
            <a:off x="954088" y="1618596"/>
            <a:ext cx="10102795" cy="4089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6858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zh-TW"/>
              <a:t>製作本學期作業(作品集)網頁，上傳到 GitHub</a:t>
            </a:r>
            <a:endParaRPr/>
          </a:p>
          <a:p>
            <a:pPr indent="-457200" lvl="0" marL="6858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zh-TW"/>
              <a:t>步驟一: 前往下載範本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https://github.com/tjhsieh/vis2023f</a:t>
            </a:r>
            <a:endParaRPr/>
          </a:p>
          <a:p>
            <a:pPr indent="0" lvl="0" marL="2286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lang="zh-TW"/>
              <a:t> </a:t>
            </a:r>
            <a:endParaRPr/>
          </a:p>
        </p:txBody>
      </p:sp>
      <p:sp>
        <p:nvSpPr>
          <p:cNvPr id="171" name="Google Shape;171;p30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72" name="Google Shape;172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8179" y="3188404"/>
            <a:ext cx="9799733" cy="337283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0"/>
          <p:cNvSpPr/>
          <p:nvPr/>
        </p:nvSpPr>
        <p:spPr>
          <a:xfrm>
            <a:off x="7434943" y="4564579"/>
            <a:ext cx="1001486" cy="620486"/>
          </a:xfrm>
          <a:custGeom>
            <a:rect b="b" l="l" r="r" t="t"/>
            <a:pathLst>
              <a:path extrusionOk="0" h="620486" w="1001486">
                <a:moveTo>
                  <a:pt x="0" y="0"/>
                </a:moveTo>
                <a:cubicBezTo>
                  <a:pt x="327377" y="-87471"/>
                  <a:pt x="578018" y="78421"/>
                  <a:pt x="1001486" y="0"/>
                </a:cubicBezTo>
                <a:cubicBezTo>
                  <a:pt x="1030645" y="137479"/>
                  <a:pt x="946292" y="499495"/>
                  <a:pt x="1001486" y="620486"/>
                </a:cubicBezTo>
                <a:cubicBezTo>
                  <a:pt x="668131" y="544938"/>
                  <a:pt x="244046" y="579675"/>
                  <a:pt x="0" y="620486"/>
                </a:cubicBezTo>
                <a:cubicBezTo>
                  <a:pt x="-8054" y="353561"/>
                  <a:pt x="1579" y="268015"/>
                  <a:pt x="0" y="0"/>
                </a:cubicBezTo>
                <a:close/>
              </a:path>
            </a:pathLst>
          </a:custGeom>
          <a:noFill/>
          <a:ln cap="flat" cmpd="sng" w="76200">
            <a:solidFill>
              <a:srgbClr val="594BA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0"/>
          <p:cNvSpPr/>
          <p:nvPr/>
        </p:nvSpPr>
        <p:spPr>
          <a:xfrm>
            <a:off x="8634450" y="4418069"/>
            <a:ext cx="1440000" cy="14400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594B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0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按這裡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zh-TW"/>
              <a:t>製作本學期作業(作品集)網頁</a:t>
            </a:r>
            <a:endParaRPr/>
          </a:p>
        </p:txBody>
      </p:sp>
      <p:sp>
        <p:nvSpPr>
          <p:cNvPr id="180" name="Google Shape;180;p3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1" name="Google Shape;181;p3"/>
          <p:cNvSpPr txBox="1"/>
          <p:nvPr>
            <p:ph idx="2" type="body"/>
          </p:nvPr>
        </p:nvSpPr>
        <p:spPr>
          <a:xfrm>
            <a:off x="954088" y="1618596"/>
            <a:ext cx="10102795" cy="4089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6858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zh-TW"/>
              <a:t>步驟二: 解壓縮</a:t>
            </a:r>
            <a:endParaRPr/>
          </a:p>
          <a:p>
            <a:pPr indent="-285750" lvl="0" marL="6858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2" name="Google Shape;182;p3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zh-TW"/>
              <a:t>製作本學期作業(作品集)網頁</a:t>
            </a:r>
            <a:endParaRPr/>
          </a:p>
        </p:txBody>
      </p:sp>
      <p:sp>
        <p:nvSpPr>
          <p:cNvPr id="188" name="Google Shape;188;p31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9" name="Google Shape;189;p31"/>
          <p:cNvSpPr txBox="1"/>
          <p:nvPr>
            <p:ph idx="2" type="body"/>
          </p:nvPr>
        </p:nvSpPr>
        <p:spPr>
          <a:xfrm>
            <a:off x="954088" y="1618596"/>
            <a:ext cx="10102795" cy="4089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6858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zh-TW"/>
              <a:t>步驟三: 登入GitHub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https://github.com/你的帳號/</a:t>
            </a:r>
            <a:endParaRPr/>
          </a:p>
        </p:txBody>
      </p:sp>
      <p:sp>
        <p:nvSpPr>
          <p:cNvPr id="190" name="Google Shape;190;p31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91" name="Google Shape;191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6220" y="2494059"/>
            <a:ext cx="9823498" cy="4072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7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zh-TW"/>
              <a:t>製作本學期作業(作品集)網頁</a:t>
            </a:r>
            <a:endParaRPr/>
          </a:p>
        </p:txBody>
      </p:sp>
      <p:sp>
        <p:nvSpPr>
          <p:cNvPr id="197" name="Google Shape;197;p67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8" name="Google Shape;198;p67"/>
          <p:cNvSpPr txBox="1"/>
          <p:nvPr>
            <p:ph idx="2" type="body"/>
          </p:nvPr>
        </p:nvSpPr>
        <p:spPr>
          <a:xfrm>
            <a:off x="954088" y="1618596"/>
            <a:ext cx="10102795" cy="4089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6858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zh-TW"/>
              <a:t>步驟四: 產生新倉庫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https://github.com/你的帳號/vis2023f/</a:t>
            </a:r>
            <a:endParaRPr/>
          </a:p>
        </p:txBody>
      </p:sp>
      <p:sp>
        <p:nvSpPr>
          <p:cNvPr id="199" name="Google Shape;199;p67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00" name="Google Shape;200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6220" y="2494059"/>
            <a:ext cx="9823498" cy="407253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67"/>
          <p:cNvSpPr/>
          <p:nvPr/>
        </p:nvSpPr>
        <p:spPr>
          <a:xfrm>
            <a:off x="9552493" y="3432464"/>
            <a:ext cx="1001486" cy="620486"/>
          </a:xfrm>
          <a:custGeom>
            <a:rect b="b" l="l" r="r" t="t"/>
            <a:pathLst>
              <a:path extrusionOk="0" h="620486" w="1001486">
                <a:moveTo>
                  <a:pt x="0" y="0"/>
                </a:moveTo>
                <a:cubicBezTo>
                  <a:pt x="327377" y="-87471"/>
                  <a:pt x="578018" y="78421"/>
                  <a:pt x="1001486" y="0"/>
                </a:cubicBezTo>
                <a:cubicBezTo>
                  <a:pt x="1030645" y="137479"/>
                  <a:pt x="946292" y="499495"/>
                  <a:pt x="1001486" y="620486"/>
                </a:cubicBezTo>
                <a:cubicBezTo>
                  <a:pt x="668131" y="544938"/>
                  <a:pt x="244046" y="579675"/>
                  <a:pt x="0" y="620486"/>
                </a:cubicBezTo>
                <a:cubicBezTo>
                  <a:pt x="-8054" y="353561"/>
                  <a:pt x="1579" y="268015"/>
                  <a:pt x="0" y="0"/>
                </a:cubicBezTo>
                <a:close/>
              </a:path>
            </a:pathLst>
          </a:custGeom>
          <a:noFill/>
          <a:ln cap="flat" cmpd="sng" w="76200">
            <a:solidFill>
              <a:srgbClr val="594BA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67"/>
          <p:cNvSpPr/>
          <p:nvPr/>
        </p:nvSpPr>
        <p:spPr>
          <a:xfrm>
            <a:off x="10427588" y="3922028"/>
            <a:ext cx="1440000" cy="14400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594B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0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按這裡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8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zh-TW"/>
              <a:t>製作本學期作業(作品集)網頁</a:t>
            </a:r>
            <a:endParaRPr/>
          </a:p>
        </p:txBody>
      </p:sp>
      <p:sp>
        <p:nvSpPr>
          <p:cNvPr id="208" name="Google Shape;208;p68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9" name="Google Shape;209;p68"/>
          <p:cNvSpPr txBox="1"/>
          <p:nvPr>
            <p:ph idx="2" type="body"/>
          </p:nvPr>
        </p:nvSpPr>
        <p:spPr>
          <a:xfrm>
            <a:off x="954088" y="1618596"/>
            <a:ext cx="10102795" cy="4089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6858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zh-TW"/>
              <a:t>步驟五: 倉庫名稱，請命名為 vis2023f</a:t>
            </a:r>
            <a:endParaRPr/>
          </a:p>
          <a:p>
            <a:pPr indent="0" lvl="0" marL="2286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lang="zh-TW"/>
              <a:t> </a:t>
            </a:r>
            <a:endParaRPr/>
          </a:p>
        </p:txBody>
      </p:sp>
      <p:sp>
        <p:nvSpPr>
          <p:cNvPr id="210" name="Google Shape;210;p68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11" name="Google Shape;211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2228" y="2417916"/>
            <a:ext cx="9554655" cy="3906903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68"/>
          <p:cNvSpPr/>
          <p:nvPr/>
        </p:nvSpPr>
        <p:spPr>
          <a:xfrm>
            <a:off x="4653922" y="4997807"/>
            <a:ext cx="1001486" cy="620486"/>
          </a:xfrm>
          <a:custGeom>
            <a:rect b="b" l="l" r="r" t="t"/>
            <a:pathLst>
              <a:path extrusionOk="0" h="620486" w="1001486">
                <a:moveTo>
                  <a:pt x="0" y="0"/>
                </a:moveTo>
                <a:cubicBezTo>
                  <a:pt x="327377" y="-87471"/>
                  <a:pt x="578018" y="78421"/>
                  <a:pt x="1001486" y="0"/>
                </a:cubicBezTo>
                <a:cubicBezTo>
                  <a:pt x="1030645" y="137479"/>
                  <a:pt x="946292" y="499495"/>
                  <a:pt x="1001486" y="620486"/>
                </a:cubicBezTo>
                <a:cubicBezTo>
                  <a:pt x="668131" y="544938"/>
                  <a:pt x="244046" y="579675"/>
                  <a:pt x="0" y="620486"/>
                </a:cubicBezTo>
                <a:cubicBezTo>
                  <a:pt x="-8054" y="353561"/>
                  <a:pt x="1579" y="268015"/>
                  <a:pt x="0" y="0"/>
                </a:cubicBezTo>
                <a:close/>
              </a:path>
            </a:pathLst>
          </a:custGeom>
          <a:noFill/>
          <a:ln cap="flat" cmpd="sng" w="76200">
            <a:solidFill>
              <a:srgbClr val="594BA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68"/>
          <p:cNvSpPr/>
          <p:nvPr/>
        </p:nvSpPr>
        <p:spPr>
          <a:xfrm>
            <a:off x="8087102" y="4767371"/>
            <a:ext cx="1440000" cy="14400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594B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0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按這裡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章節頁_章節1">
  <a:themeElements>
    <a:clrScheme name="新興智慧顯示科技應用">
      <a:dk1>
        <a:srgbClr val="000000"/>
      </a:dk1>
      <a:lt1>
        <a:srgbClr val="FFFFFF"/>
      </a:lt1>
      <a:dk2>
        <a:srgbClr val="5C5C5C"/>
      </a:dk2>
      <a:lt2>
        <a:srgbClr val="E7E6E6"/>
      </a:lt2>
      <a:accent1>
        <a:srgbClr val="7B67E6"/>
      </a:accent1>
      <a:accent2>
        <a:srgbClr val="432FA6"/>
      </a:accent2>
      <a:accent3>
        <a:srgbClr val="ED2C39"/>
      </a:accent3>
      <a:accent4>
        <a:srgbClr val="FFC000"/>
      </a:accent4>
      <a:accent5>
        <a:srgbClr val="429AEB"/>
      </a:accent5>
      <a:accent6>
        <a:srgbClr val="3CA43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首頁">
  <a:themeElements>
    <a:clrScheme name="新興智慧顯示科技應用">
      <a:dk1>
        <a:srgbClr val="000000"/>
      </a:dk1>
      <a:lt1>
        <a:srgbClr val="FFFFFF"/>
      </a:lt1>
      <a:dk2>
        <a:srgbClr val="5C5C5C"/>
      </a:dk2>
      <a:lt2>
        <a:srgbClr val="E7E6E6"/>
      </a:lt2>
      <a:accent1>
        <a:srgbClr val="7B67E6"/>
      </a:accent1>
      <a:accent2>
        <a:srgbClr val="432FA6"/>
      </a:accent2>
      <a:accent3>
        <a:srgbClr val="ED2C39"/>
      </a:accent3>
      <a:accent4>
        <a:srgbClr val="FFC000"/>
      </a:accent4>
      <a:accent5>
        <a:srgbClr val="429AEB"/>
      </a:accent5>
      <a:accent6>
        <a:srgbClr val="3CA43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章節頁_章節4">
  <a:themeElements>
    <a:clrScheme name="新興智慧顯示科技應用">
      <a:dk1>
        <a:srgbClr val="000000"/>
      </a:dk1>
      <a:lt1>
        <a:srgbClr val="FFFFFF"/>
      </a:lt1>
      <a:dk2>
        <a:srgbClr val="5C5C5C"/>
      </a:dk2>
      <a:lt2>
        <a:srgbClr val="E7E6E6"/>
      </a:lt2>
      <a:accent1>
        <a:srgbClr val="7B67E6"/>
      </a:accent1>
      <a:accent2>
        <a:srgbClr val="432FA6"/>
      </a:accent2>
      <a:accent3>
        <a:srgbClr val="ED2C39"/>
      </a:accent3>
      <a:accent4>
        <a:srgbClr val="FFC000"/>
      </a:accent4>
      <a:accent5>
        <a:srgbClr val="429AEB"/>
      </a:accent5>
      <a:accent6>
        <a:srgbClr val="3CA43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內容頁">
  <a:themeElements>
    <a:clrScheme name="新興智慧顯示科技應用">
      <a:dk1>
        <a:srgbClr val="000000"/>
      </a:dk1>
      <a:lt1>
        <a:srgbClr val="FFFFFF"/>
      </a:lt1>
      <a:dk2>
        <a:srgbClr val="5C5C5C"/>
      </a:dk2>
      <a:lt2>
        <a:srgbClr val="E7E6E6"/>
      </a:lt2>
      <a:accent1>
        <a:srgbClr val="7B67E6"/>
      </a:accent1>
      <a:accent2>
        <a:srgbClr val="432FA6"/>
      </a:accent2>
      <a:accent3>
        <a:srgbClr val="ED2C39"/>
      </a:accent3>
      <a:accent4>
        <a:srgbClr val="FFC000"/>
      </a:accent4>
      <a:accent5>
        <a:srgbClr val="429AEB"/>
      </a:accent5>
      <a:accent6>
        <a:srgbClr val="3CA43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章節頁_章節3">
  <a:themeElements>
    <a:clrScheme name="新興智慧顯示科技應用">
      <a:dk1>
        <a:srgbClr val="000000"/>
      </a:dk1>
      <a:lt1>
        <a:srgbClr val="FFFFFF"/>
      </a:lt1>
      <a:dk2>
        <a:srgbClr val="5C5C5C"/>
      </a:dk2>
      <a:lt2>
        <a:srgbClr val="E7E6E6"/>
      </a:lt2>
      <a:accent1>
        <a:srgbClr val="7B67E6"/>
      </a:accent1>
      <a:accent2>
        <a:srgbClr val="432FA6"/>
      </a:accent2>
      <a:accent3>
        <a:srgbClr val="ED2C39"/>
      </a:accent3>
      <a:accent4>
        <a:srgbClr val="FFC000"/>
      </a:accent4>
      <a:accent5>
        <a:srgbClr val="429AEB"/>
      </a:accent5>
      <a:accent6>
        <a:srgbClr val="3CA43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章節頁_章節2">
  <a:themeElements>
    <a:clrScheme name="新興智慧顯示科技應用">
      <a:dk1>
        <a:srgbClr val="000000"/>
      </a:dk1>
      <a:lt1>
        <a:srgbClr val="FFFFFF"/>
      </a:lt1>
      <a:dk2>
        <a:srgbClr val="5C5C5C"/>
      </a:dk2>
      <a:lt2>
        <a:srgbClr val="E7E6E6"/>
      </a:lt2>
      <a:accent1>
        <a:srgbClr val="7B67E6"/>
      </a:accent1>
      <a:accent2>
        <a:srgbClr val="432FA6"/>
      </a:accent2>
      <a:accent3>
        <a:srgbClr val="ED2C39"/>
      </a:accent3>
      <a:accent4>
        <a:srgbClr val="FFC000"/>
      </a:accent4>
      <a:accent5>
        <a:srgbClr val="429AEB"/>
      </a:accent5>
      <a:accent6>
        <a:srgbClr val="3CA43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章節頁_章節N">
  <a:themeElements>
    <a:clrScheme name="新興智慧顯示科技應用">
      <a:dk1>
        <a:srgbClr val="000000"/>
      </a:dk1>
      <a:lt1>
        <a:srgbClr val="FFFFFF"/>
      </a:lt1>
      <a:dk2>
        <a:srgbClr val="5C5C5C"/>
      </a:dk2>
      <a:lt2>
        <a:srgbClr val="E7E6E6"/>
      </a:lt2>
      <a:accent1>
        <a:srgbClr val="7B67E6"/>
      </a:accent1>
      <a:accent2>
        <a:srgbClr val="432FA6"/>
      </a:accent2>
      <a:accent3>
        <a:srgbClr val="ED2C39"/>
      </a:accent3>
      <a:accent4>
        <a:srgbClr val="FFC000"/>
      </a:accent4>
      <a:accent5>
        <a:srgbClr val="429AEB"/>
      </a:accent5>
      <a:accent6>
        <a:srgbClr val="3CA43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2021-11-03T01:57:43Z</dcterms:created>
  <dc:creator>Microsoft Office User</dc:creator>
</cp:coreProperties>
</file>