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2" r:id="rId5"/>
    <p:sldMasterId id="2147483656" r:id="rId6"/>
    <p:sldMasterId id="2147483665" r:id="rId7"/>
    <p:sldMasterId id="2147483670" r:id="rId8"/>
    <p:sldMasterId id="2147483674" r:id="rId9"/>
    <p:sldMasterId id="2147483678"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Lst>
  <p:sldSz cy="6858000" cx="12192000"/>
  <p:notesSz cx="6858000" cy="9144000"/>
  <p:embeddedFontLst>
    <p:embeddedFont>
      <p:font typeface="Mulish ExtraLight"/>
      <p:regular r:id="rId61"/>
      <p:bold r:id="rId62"/>
      <p:italic r:id="rId63"/>
      <p:boldItalic r:id="rId64"/>
    </p:embeddedFont>
    <p:embeddedFont>
      <p:font typeface="Mulish"/>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59">
          <p15:clr>
            <a:srgbClr val="A4A3A4"/>
          </p15:clr>
        </p15:guide>
        <p15:guide id="2" pos="597">
          <p15:clr>
            <a:srgbClr val="A4A3A4"/>
          </p15:clr>
        </p15:guide>
        <p15:guide id="3" pos="6947">
          <p15:clr>
            <a:srgbClr val="A4A3A4"/>
          </p15:clr>
        </p15:guide>
        <p15:guide id="4" orient="horz" pos="3589">
          <p15:clr>
            <a:srgbClr val="A4A3A4"/>
          </p15:clr>
        </p15:guide>
      </p15:sldGuideLst>
    </p:ext>
    <p:ext uri="GoogleSlidesCustomDataVersion2">
      <go:slidesCustomData xmlns:go="http://customooxmlschemas.google.com/" r:id="rId69" roundtripDataSignature="AMtx7mjyrlo+qZzww9Kug5shzEuHZ4I2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9" orient="horz"/>
        <p:guide pos="597"/>
        <p:guide pos="6947"/>
        <p:guide pos="358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2" Type="http://schemas.openxmlformats.org/officeDocument/2006/relationships/font" Target="fonts/MulishExtraLight-bold.fntdata"/><Relationship Id="rId61" Type="http://schemas.openxmlformats.org/officeDocument/2006/relationships/font" Target="fonts/MulishExtraLight-regular.fntdata"/><Relationship Id="rId20" Type="http://schemas.openxmlformats.org/officeDocument/2006/relationships/slide" Target="slides/slide9.xml"/><Relationship Id="rId64" Type="http://schemas.openxmlformats.org/officeDocument/2006/relationships/font" Target="fonts/MulishExtraLight-boldItalic.fntdata"/><Relationship Id="rId63" Type="http://schemas.openxmlformats.org/officeDocument/2006/relationships/font" Target="fonts/MulishExtraLight-italic.fntdata"/><Relationship Id="rId22" Type="http://schemas.openxmlformats.org/officeDocument/2006/relationships/slide" Target="slides/slide11.xml"/><Relationship Id="rId66" Type="http://schemas.openxmlformats.org/officeDocument/2006/relationships/font" Target="fonts/Mulish-bold.fntdata"/><Relationship Id="rId21" Type="http://schemas.openxmlformats.org/officeDocument/2006/relationships/slide" Target="slides/slide10.xml"/><Relationship Id="rId65" Type="http://schemas.openxmlformats.org/officeDocument/2006/relationships/font" Target="fonts/Mulish-regular.fntdata"/><Relationship Id="rId24" Type="http://schemas.openxmlformats.org/officeDocument/2006/relationships/slide" Target="slides/slide13.xml"/><Relationship Id="rId68" Type="http://schemas.openxmlformats.org/officeDocument/2006/relationships/font" Target="fonts/Mulish-boldItalic.fntdata"/><Relationship Id="rId23" Type="http://schemas.openxmlformats.org/officeDocument/2006/relationships/slide" Target="slides/slide12.xml"/><Relationship Id="rId67" Type="http://schemas.openxmlformats.org/officeDocument/2006/relationships/font" Target="fonts/Mulish-italic.fntdata"/><Relationship Id="rId60" Type="http://schemas.openxmlformats.org/officeDocument/2006/relationships/slide" Target="slides/slide49.xml"/><Relationship Id="rId26" Type="http://schemas.openxmlformats.org/officeDocument/2006/relationships/slide" Target="slides/slide15.xml"/><Relationship Id="rId25" Type="http://schemas.openxmlformats.org/officeDocument/2006/relationships/slide" Target="slides/slide14.xml"/><Relationship Id="rId69" Type="http://customschemas.google.com/relationships/presentationmetadata" Target="metadata"/><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11" Type="http://schemas.openxmlformats.org/officeDocument/2006/relationships/notesMaster" Target="notesMasters/notesMaster1.xml"/><Relationship Id="rId55" Type="http://schemas.openxmlformats.org/officeDocument/2006/relationships/slide" Target="slides/slide44.xml"/><Relationship Id="rId10" Type="http://schemas.openxmlformats.org/officeDocument/2006/relationships/slideMaster" Target="slideMasters/slideMaster7.xml"/><Relationship Id="rId54" Type="http://schemas.openxmlformats.org/officeDocument/2006/relationships/slide" Target="slides/slide43.xml"/><Relationship Id="rId13" Type="http://schemas.openxmlformats.org/officeDocument/2006/relationships/slide" Target="slides/slide2.xml"/><Relationship Id="rId57" Type="http://schemas.openxmlformats.org/officeDocument/2006/relationships/slide" Target="slides/slide46.xml"/><Relationship Id="rId12" Type="http://schemas.openxmlformats.org/officeDocument/2006/relationships/slide" Target="slides/slide1.xml"/><Relationship Id="rId56" Type="http://schemas.openxmlformats.org/officeDocument/2006/relationships/slide" Target="slides/slide45.xml"/><Relationship Id="rId15" Type="http://schemas.openxmlformats.org/officeDocument/2006/relationships/slide" Target="slides/slide4.xml"/><Relationship Id="rId59" Type="http://schemas.openxmlformats.org/officeDocument/2006/relationships/slide" Target="slides/slide48.xml"/><Relationship Id="rId14" Type="http://schemas.openxmlformats.org/officeDocument/2006/relationships/slide" Target="slides/slide3.xml"/><Relationship Id="rId58" Type="http://schemas.openxmlformats.org/officeDocument/2006/relationships/slide" Target="slides/slide47.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cd543c7ca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cd543c7ca_0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9cd543c7ca_0_2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cd543c7ca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cd543c7ca_0_2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9cd543c7ca_0_2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cd543c7ca_0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9cd543c7ca_0_2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9cd543c7ca_0_2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9cd543c7ca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9cd543c7ca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9cd543c7ca_0_1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9cd543c7ca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9cd543c7ca_0_2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9cd543c7ca_0_2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da04241e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29da04241e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da04241ee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29da04241ee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8fe9c2422_1_2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278fe9c2422_1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改成台灣地圖</a:t>
            </a:r>
            <a:endParaRPr/>
          </a:p>
        </p:txBody>
      </p:sp>
      <p:sp>
        <p:nvSpPr>
          <p:cNvPr id="329" name="Google Shape;3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9da04241ee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改成台灣地圖</a:t>
            </a:r>
            <a:endParaRPr/>
          </a:p>
        </p:txBody>
      </p:sp>
      <p:sp>
        <p:nvSpPr>
          <p:cNvPr id="341" name="Google Shape;341;g29da04241ee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da04241ee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9da04241ee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29da04241ee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9da04241ee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9da04241ee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29da04241ee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8fe9c2422_1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78fe9c2422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8fe9c2422_1_2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278fe9c2422_1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9cd543c7c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9cd543c7ca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29cd543c7ca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78fe9c2422_1_2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78fe9c2422_1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9cd543c7ca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9cd543c7ca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29cd543c7ca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cd543c7ca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9cd543c7ca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29cd543c7ca_0_1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9cd543c7ca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9cd543c7ca_0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29cd543c7ca_0_1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8bbd0c5e8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8bbd0c5e8d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28bbd0c5e8d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9cd543c7ca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9cd543c7ca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29cd543c7ca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9cd543c7ca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g29cd543c7ca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8fe9c2422_1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78fe9c2422_1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9cd543c7ca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g29cd543c7ca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chemeClr val="dk1"/>
              </a:buClr>
              <a:buSzPts val="1100"/>
              <a:buFont typeface="Arial"/>
              <a:buNone/>
            </a:pPr>
            <a:r>
              <a:rPr lang="zh-TW"/>
              <a:t>&lt;!-- ------------------------------------------------&gt;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class="row hw12"&gt;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class="col-md-12 twenty"&gt;</a:t>
            </a:r>
            <a:endParaRPr/>
          </a:p>
          <a:p>
            <a:pPr indent="-228600" lvl="0" marL="457200" marR="0" rtl="0" algn="l">
              <a:lnSpc>
                <a:spcPct val="100000"/>
              </a:lnSpc>
              <a:spcBef>
                <a:spcPts val="0"/>
              </a:spcBef>
              <a:spcAft>
                <a:spcPts val="0"/>
              </a:spcAft>
              <a:buClr>
                <a:schemeClr val="dk1"/>
              </a:buClr>
              <a:buSzPts val="1100"/>
              <a:buFont typeface="Arial"/>
              <a:buNone/>
            </a:pPr>
            <a:r>
              <a:rPr lang="zh-TW"/>
              <a:t>        打開src資料夾</a:t>
            </a:r>
            <a:endParaRPr/>
          </a:p>
          <a:p>
            <a:pPr indent="-228600" lvl="0" marL="457200" marR="0" rtl="0" algn="l">
              <a:lnSpc>
                <a:spcPct val="100000"/>
              </a:lnSpc>
              <a:spcBef>
                <a:spcPts val="0"/>
              </a:spcBef>
              <a:spcAft>
                <a:spcPts val="0"/>
              </a:spcAft>
              <a:buClr>
                <a:schemeClr val="dk1"/>
              </a:buClr>
              <a:buSzPts val="1100"/>
              <a:buFont typeface="Arial"/>
              <a:buNone/>
            </a:pPr>
            <a:r>
              <a:rPr lang="zh-TW"/>
              <a:t>        &lt;input type="button" name="back" onclick="location.href='https://github.com/Wenshin1109/ct2023s/tree/main/hw04/src'" value="按我٩(｡・ω・｡)و"&gt;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&lt;table&gt;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&lt;th&gt;總分&lt;/th&gt;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&lt;th&gt;完成後打勾&lt;/th&gt;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&lt;th&gt;配分&lt;/th&gt;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&lt;th&gt;分項描述&lt;/th&gt;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rowspan="4" id="myTotal"&gt;&lt;/td&gt;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id="myCheckbox1"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id='m1'&gt;1&lt;/td&gt;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&lt;td&gt;數字 0~9&lt;/td&gt;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id="myCheckbox2"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id='m2'&gt;2&lt;/td&gt;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&lt;td&gt;大寫字母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id="myCheckbox3"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id='m3'&gt;3&lt;/td&gt;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&lt;td&gt;小寫字母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id="myCheckbox4"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id='m4'&gt;4&lt;/td&gt;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&lt;td&gt;所有符號&lt;/td&gt;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&lt;/table&gt;</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35" name="Google Shape;535;g29cd543c7ca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8bbd0c5e8d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28bbd0c5e8d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8bbd0c5e8d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28bbd0c5e8d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8bbd0c5e8d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g28bbd0c5e8d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chemeClr val="dk1"/>
              </a:buClr>
              <a:buSzPts val="1100"/>
              <a:buFont typeface="Arial"/>
              <a:buNone/>
            </a:pPr>
            <a:r>
              <a:rPr lang="zh-TW"/>
              <a:t>&lt;!-- ------------------------------------------------&gt;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class="row hw12"&gt;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class="col-md-12 twenty"&gt;</a:t>
            </a:r>
            <a:endParaRPr/>
          </a:p>
          <a:p>
            <a:pPr indent="-228600" lvl="0" marL="457200" marR="0" rtl="0" algn="l">
              <a:lnSpc>
                <a:spcPct val="100000"/>
              </a:lnSpc>
              <a:spcBef>
                <a:spcPts val="0"/>
              </a:spcBef>
              <a:spcAft>
                <a:spcPts val="0"/>
              </a:spcAft>
              <a:buClr>
                <a:schemeClr val="dk1"/>
              </a:buClr>
              <a:buSzPts val="1100"/>
              <a:buFont typeface="Arial"/>
              <a:buNone/>
            </a:pPr>
            <a:r>
              <a:rPr lang="zh-TW"/>
              <a:t>        打開src資料夾</a:t>
            </a:r>
            <a:endParaRPr/>
          </a:p>
          <a:p>
            <a:pPr indent="-228600" lvl="0" marL="457200" marR="0" rtl="0" algn="l">
              <a:lnSpc>
                <a:spcPct val="100000"/>
              </a:lnSpc>
              <a:spcBef>
                <a:spcPts val="0"/>
              </a:spcBef>
              <a:spcAft>
                <a:spcPts val="0"/>
              </a:spcAft>
              <a:buClr>
                <a:schemeClr val="dk1"/>
              </a:buClr>
              <a:buSzPts val="1100"/>
              <a:buFont typeface="Arial"/>
              <a:buNone/>
            </a:pPr>
            <a:r>
              <a:rPr lang="zh-TW"/>
              <a:t>        &lt;input type="button" name="back" onclick="location.href='https://github.com/Wenshin1109/ct2023s/tree/main/hw04/src'" value="按我٩(｡・ω・｡)و"&gt;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&lt;table&gt;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&lt;th&gt;總分&lt;/th&gt;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&lt;th&gt;完成後打勾&lt;/th&gt;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&lt;th&gt;配分&lt;/th&gt;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&lt;th&gt;分項描述&lt;/th&gt;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rowspan="4" id="myTotal"&gt;&lt;/td&gt;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id="myCheckbox1"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id='m1'&gt;1&lt;/td&gt;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&lt;td&gt;數字 0~9&lt;/td&gt;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id="myCheckbox2"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id='m2'&gt;2&lt;/td&gt;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&lt;td&gt;大寫字母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id="myCheckbox3"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id='m3'&gt;3&lt;/td&gt;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&lt;td&gt;小寫字母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id="myCheckbox4"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id='m4'&gt;4&lt;/td&gt;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&lt;td&gt;所有符號&lt;/td&gt;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&lt;/table&gt;</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85" name="Google Shape;585;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8bbd0c5e8d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g28bbd0c5e8d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chemeClr val="dk1"/>
              </a:buClr>
              <a:buSzPts val="1100"/>
              <a:buFont typeface="Arial"/>
              <a:buNone/>
            </a:pPr>
            <a:r>
              <a:rPr lang="zh-TW"/>
              <a:t>&lt;!-- ------------------------------------------------&gt;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class="row hw12"&gt;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class="col-md-12 twenty"&gt;</a:t>
            </a:r>
            <a:endParaRPr/>
          </a:p>
          <a:p>
            <a:pPr indent="-228600" lvl="0" marL="457200" marR="0" rtl="0" algn="l">
              <a:lnSpc>
                <a:spcPct val="100000"/>
              </a:lnSpc>
              <a:spcBef>
                <a:spcPts val="0"/>
              </a:spcBef>
              <a:spcAft>
                <a:spcPts val="0"/>
              </a:spcAft>
              <a:buClr>
                <a:schemeClr val="dk1"/>
              </a:buClr>
              <a:buSzPts val="1100"/>
              <a:buFont typeface="Arial"/>
              <a:buNone/>
            </a:pPr>
            <a:r>
              <a:rPr lang="zh-TW"/>
              <a:t>        打開src資料夾</a:t>
            </a:r>
            <a:endParaRPr/>
          </a:p>
          <a:p>
            <a:pPr indent="-228600" lvl="0" marL="457200" marR="0" rtl="0" algn="l">
              <a:lnSpc>
                <a:spcPct val="100000"/>
              </a:lnSpc>
              <a:spcBef>
                <a:spcPts val="0"/>
              </a:spcBef>
              <a:spcAft>
                <a:spcPts val="0"/>
              </a:spcAft>
              <a:buClr>
                <a:schemeClr val="dk1"/>
              </a:buClr>
              <a:buSzPts val="1100"/>
              <a:buFont typeface="Arial"/>
              <a:buNone/>
            </a:pPr>
            <a:r>
              <a:rPr lang="zh-TW"/>
              <a:t>        &lt;input type="button" name="back" onclick="location.href='https://github.com/Wenshin1109/ct2023s/tree/main/hw04/src'" value="按我٩(｡・ω・｡)و"&gt;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&lt;table&gt;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&lt;th&gt;總分&lt;/th&gt;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&lt;th&gt;完成後打勾&lt;/th&gt;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&lt;th&gt;配分&lt;/th&gt;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&lt;th&gt;分項描述&lt;/th&gt;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rowspan="4" id="myTotal"&gt;&lt;/td&gt;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id="myCheckbox1"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id='m1'&gt;1&lt;/td&gt;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&lt;td&gt;數字 0~9&lt;/td&gt;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id="myCheckbox2"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id='m2'&gt;2&lt;/td&gt;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&lt;td&gt;大寫字母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id="myCheckbox3"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id='m3'&gt;3&lt;/td&gt;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&lt;td&gt;小寫字母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id="myCheckbox4"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id='m4'&gt;4&lt;/td&gt;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&lt;td&gt;所有符號&lt;/td&gt;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&lt;/table&gt;</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96" name="Google Shape;596;g28bbd0c5e8d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06" name="Google Shape;606;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08cba9ff3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g208cba9ff31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g208cba9ff31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78fe9c2422_1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278fe9c2422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08cba9ff31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g208cba9ff31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3" name="Google Shape;633;g208cba9ff31_2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ea03ca2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ea03ca2a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7ea03ca2a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cd543c7ca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cd543c7ca_0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9cd543c7ca_0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cd543c7ca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cd543c7ca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9cd543c7ca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cd543c7ca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cd543c7ca_0_2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9cd543c7ca_0_2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cd543c7ca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cd543c7ca_0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9cd543c7ca_0_2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首頁_中英標題">
  <p:cSld name="首頁_中英標題">
    <p:spTree>
      <p:nvGrpSpPr>
        <p:cNvPr id="10" name="Shape 10"/>
        <p:cNvGrpSpPr/>
        <p:nvPr/>
      </p:nvGrpSpPr>
      <p:grpSpPr>
        <a:xfrm>
          <a:off x="0" y="0"/>
          <a:ext cx="0" cy="0"/>
          <a:chOff x="0" y="0"/>
          <a:chExt cx="0" cy="0"/>
        </a:xfrm>
      </p:grpSpPr>
      <p:sp>
        <p:nvSpPr>
          <p:cNvPr id="11" name="Google Shape;11;p12"/>
          <p:cNvSpPr txBox="1"/>
          <p:nvPr>
            <p:ph type="ctrTitle"/>
          </p:nvPr>
        </p:nvSpPr>
        <p:spPr>
          <a:xfrm>
            <a:off x="967109" y="2274495"/>
            <a:ext cx="10191320" cy="57416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2"/>
          <p:cNvSpPr txBox="1"/>
          <p:nvPr>
            <p:ph idx="1" type="body"/>
          </p:nvPr>
        </p:nvSpPr>
        <p:spPr>
          <a:xfrm>
            <a:off x="967109" y="3007096"/>
            <a:ext cx="10191320" cy="11538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2" type="body"/>
          </p:nvPr>
        </p:nvSpPr>
        <p:spPr>
          <a:xfrm>
            <a:off x="967108" y="4572000"/>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1"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3" type="body"/>
          </p:nvPr>
        </p:nvSpPr>
        <p:spPr>
          <a:xfrm>
            <a:off x="967108" y="5025006"/>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0"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滿版圖片＋中文標題">
  <p:cSld name="內容頁_滿版圖片＋中文標題">
    <p:spTree>
      <p:nvGrpSpPr>
        <p:cNvPr id="53" name="Shape 53"/>
        <p:cNvGrpSpPr/>
        <p:nvPr/>
      </p:nvGrpSpPr>
      <p:grpSpPr>
        <a:xfrm>
          <a:off x="0" y="0"/>
          <a:ext cx="0" cy="0"/>
          <a:chOff x="0" y="0"/>
          <a:chExt cx="0" cy="0"/>
        </a:xfrm>
      </p:grpSpPr>
      <p:sp>
        <p:nvSpPr>
          <p:cNvPr id="54" name="Google Shape;54;p24"/>
          <p:cNvSpPr/>
          <p:nvPr>
            <p:ph idx="2" type="pic"/>
          </p:nvPr>
        </p:nvSpPr>
        <p:spPr>
          <a:xfrm>
            <a:off x="0" y="1189317"/>
            <a:ext cx="12002400" cy="5668682"/>
          </a:xfrm>
          <a:prstGeom prst="rect">
            <a:avLst/>
          </a:prstGeom>
          <a:noFill/>
          <a:ln>
            <a:noFill/>
          </a:ln>
        </p:spPr>
      </p:sp>
      <p:sp>
        <p:nvSpPr>
          <p:cNvPr id="55" name="Google Shape;55;p24"/>
          <p:cNvSpPr/>
          <p:nvPr/>
        </p:nvSpPr>
        <p:spPr>
          <a:xfrm>
            <a:off x="1" y="0"/>
            <a:ext cx="11997202" cy="1189317"/>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24"/>
          <p:cNvSpPr txBox="1"/>
          <p:nvPr>
            <p:ph type="ctrTitle"/>
          </p:nvPr>
        </p:nvSpPr>
        <p:spPr>
          <a:xfrm>
            <a:off x="953359" y="359005"/>
            <a:ext cx="10455376"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Microsoft JhengHei"/>
              <a:buNone/>
              <a:defRPr b="1" i="0" sz="36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24"/>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內容頁_滿版圖片＋英文標題">
  <p:cSld name="1_內容頁_滿版圖片＋英文標題">
    <p:spTree>
      <p:nvGrpSpPr>
        <p:cNvPr id="58" name="Shape 58"/>
        <p:cNvGrpSpPr/>
        <p:nvPr/>
      </p:nvGrpSpPr>
      <p:grpSpPr>
        <a:xfrm>
          <a:off x="0" y="0"/>
          <a:ext cx="0" cy="0"/>
          <a:chOff x="0" y="0"/>
          <a:chExt cx="0" cy="0"/>
        </a:xfrm>
      </p:grpSpPr>
      <p:sp>
        <p:nvSpPr>
          <p:cNvPr id="59" name="Google Shape;59;p25"/>
          <p:cNvSpPr/>
          <p:nvPr>
            <p:ph idx="2" type="pic"/>
          </p:nvPr>
        </p:nvSpPr>
        <p:spPr>
          <a:xfrm>
            <a:off x="0" y="1189317"/>
            <a:ext cx="12002400" cy="5668682"/>
          </a:xfrm>
          <a:prstGeom prst="rect">
            <a:avLst/>
          </a:prstGeom>
          <a:noFill/>
          <a:ln>
            <a:noFill/>
          </a:ln>
        </p:spPr>
      </p:sp>
      <p:sp>
        <p:nvSpPr>
          <p:cNvPr id="60" name="Google Shape;60;p25"/>
          <p:cNvSpPr/>
          <p:nvPr/>
        </p:nvSpPr>
        <p:spPr>
          <a:xfrm>
            <a:off x="1" y="0"/>
            <a:ext cx="11997202" cy="1189317"/>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25"/>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62" name="Google Shape;62;p25"/>
          <p:cNvSpPr txBox="1"/>
          <p:nvPr>
            <p:ph type="ctrTitle"/>
          </p:nvPr>
        </p:nvSpPr>
        <p:spPr>
          <a:xfrm>
            <a:off x="953359" y="360637"/>
            <a:ext cx="8830033"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400"/>
              <a:buFont typeface="Mulish"/>
              <a:buNone/>
              <a:defRPr b="1" i="0" sz="3400" u="none" cap="none" strike="noStrike">
                <a:solidFill>
                  <a:schemeClr val="lt1"/>
                </a:solidFill>
                <a:latin typeface="Mulish"/>
                <a:ea typeface="Mulish"/>
                <a:cs typeface="Mulish"/>
                <a:sym typeface="Mulish"/>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僅英文標題">
  <p:cSld name="內容頁_僅英文標題">
    <p:spTree>
      <p:nvGrpSpPr>
        <p:cNvPr id="63" name="Shape 63"/>
        <p:cNvGrpSpPr/>
        <p:nvPr/>
      </p:nvGrpSpPr>
      <p:grpSpPr>
        <a:xfrm>
          <a:off x="0" y="0"/>
          <a:ext cx="0" cy="0"/>
          <a:chOff x="0" y="0"/>
          <a:chExt cx="0" cy="0"/>
        </a:xfrm>
      </p:grpSpPr>
      <p:sp>
        <p:nvSpPr>
          <p:cNvPr id="64" name="Google Shape;64;p26"/>
          <p:cNvSpPr txBox="1"/>
          <p:nvPr>
            <p:ph type="ctrTitle"/>
          </p:nvPr>
        </p:nvSpPr>
        <p:spPr>
          <a:xfrm>
            <a:off x="953359" y="728685"/>
            <a:ext cx="8830033"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3400"/>
              <a:buFont typeface="Mulish"/>
              <a:buNone/>
              <a:defRPr b="1" i="0" sz="3400" u="none" cap="none" strike="noStrike">
                <a:solidFill>
                  <a:schemeClr val="accent2"/>
                </a:solidFill>
                <a:latin typeface="Mulish"/>
                <a:ea typeface="Mulish"/>
                <a:cs typeface="Mulish"/>
                <a:sym typeface="Mulish"/>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26"/>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26"/>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空白頁">
  <p:cSld name="內容頁_空白頁">
    <p:spTree>
      <p:nvGrpSpPr>
        <p:cNvPr id="67" name="Shape 67"/>
        <p:cNvGrpSpPr/>
        <p:nvPr/>
      </p:nvGrpSpPr>
      <p:grpSpPr>
        <a:xfrm>
          <a:off x="0" y="0"/>
          <a:ext cx="0" cy="0"/>
          <a:chOff x="0" y="0"/>
          <a:chExt cx="0" cy="0"/>
        </a:xfrm>
      </p:grpSpPr>
      <p:sp>
        <p:nvSpPr>
          <p:cNvPr id="68" name="Google Shape;68;p27"/>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27"/>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N_中文標題">
  <p:cSld name="章節N_中文標題">
    <p:spTree>
      <p:nvGrpSpPr>
        <p:cNvPr id="70" name="Shape 70"/>
        <p:cNvGrpSpPr/>
        <p:nvPr/>
      </p:nvGrpSpPr>
      <p:grpSpPr>
        <a:xfrm>
          <a:off x="0" y="0"/>
          <a:ext cx="0" cy="0"/>
          <a:chOff x="0" y="0"/>
          <a:chExt cx="0" cy="0"/>
        </a:xfrm>
      </p:grpSpPr>
      <p:sp>
        <p:nvSpPr>
          <p:cNvPr id="71" name="Google Shape;71;g278fe9c2422_1_24"/>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72" name="Google Shape;72;g278fe9c2422_1_24"/>
          <p:cNvSpPr txBox="1"/>
          <p:nvPr>
            <p:ph type="ctrTitle"/>
          </p:nvPr>
        </p:nvSpPr>
        <p:spPr>
          <a:xfrm>
            <a:off x="966788" y="2241418"/>
            <a:ext cx="635640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rtl="0">
              <a:spcBef>
                <a:spcPts val="6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g278fe9c2422_1_24"/>
          <p:cNvSpPr txBox="1"/>
          <p:nvPr>
            <p:ph idx="1" type="body"/>
          </p:nvPr>
        </p:nvSpPr>
        <p:spPr>
          <a:xfrm>
            <a:off x="966788" y="808035"/>
            <a:ext cx="3748200" cy="1030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800"/>
              <a:buFont typeface="Arial"/>
              <a:buNone/>
              <a:defRPr b="0" i="0" sz="5800" u="none" cap="none" strike="noStrike">
                <a:solidFill>
                  <a:schemeClr val="lt1"/>
                </a:solidFill>
                <a:latin typeface="Mulish ExtraLight"/>
                <a:ea typeface="Mulish ExtraLight"/>
                <a:cs typeface="Mulish ExtraLight"/>
                <a:sym typeface="Mulish Extra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g278fe9c2422_1_24"/>
          <p:cNvSpPr txBox="1"/>
          <p:nvPr>
            <p:ph idx="2"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英標題">
  <p:cSld name="章節2_中英標題">
    <p:spTree>
      <p:nvGrpSpPr>
        <p:cNvPr id="78" name="Shape 78"/>
        <p:cNvGrpSpPr/>
        <p:nvPr/>
      </p:nvGrpSpPr>
      <p:grpSpPr>
        <a:xfrm>
          <a:off x="0" y="0"/>
          <a:ext cx="0" cy="0"/>
          <a:chOff x="0" y="0"/>
          <a:chExt cx="0" cy="0"/>
        </a:xfrm>
      </p:grpSpPr>
      <p:sp>
        <p:nvSpPr>
          <p:cNvPr id="79" name="Google Shape;79;p46"/>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46"/>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46"/>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46"/>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文標題">
  <p:cSld name="章節2_中文標題">
    <p:spTree>
      <p:nvGrpSpPr>
        <p:cNvPr id="83" name="Shape 83"/>
        <p:cNvGrpSpPr/>
        <p:nvPr/>
      </p:nvGrpSpPr>
      <p:grpSpPr>
        <a:xfrm>
          <a:off x="0" y="0"/>
          <a:ext cx="0" cy="0"/>
          <a:chOff x="0" y="0"/>
          <a:chExt cx="0" cy="0"/>
        </a:xfrm>
      </p:grpSpPr>
      <p:sp>
        <p:nvSpPr>
          <p:cNvPr id="84" name="Google Shape;84;p49"/>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49"/>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86" name="Google Shape;86;p49"/>
          <p:cNvSpPr txBox="1"/>
          <p:nvPr>
            <p:ph type="ctrTitle"/>
          </p:nvPr>
        </p:nvSpPr>
        <p:spPr>
          <a:xfrm>
            <a:off x="966788" y="2241418"/>
            <a:ext cx="635648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英文標題">
  <p:cSld name="章節2_英文標題">
    <p:spTree>
      <p:nvGrpSpPr>
        <p:cNvPr id="87" name="Shape 87"/>
        <p:cNvGrpSpPr/>
        <p:nvPr/>
      </p:nvGrpSpPr>
      <p:grpSpPr>
        <a:xfrm>
          <a:off x="0" y="0"/>
          <a:ext cx="0" cy="0"/>
          <a:chOff x="0" y="0"/>
          <a:chExt cx="0" cy="0"/>
        </a:xfrm>
      </p:grpSpPr>
      <p:sp>
        <p:nvSpPr>
          <p:cNvPr id="88" name="Google Shape;88;p50"/>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50"/>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90" name="Google Shape;90;p50"/>
          <p:cNvSpPr txBox="1"/>
          <p:nvPr>
            <p:ph idx="2" type="body"/>
          </p:nvPr>
        </p:nvSpPr>
        <p:spPr>
          <a:xfrm>
            <a:off x="967109" y="2246089"/>
            <a:ext cx="6356480" cy="253563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N_中文標題">
  <p:cSld name="章節N_中文標題">
    <p:spTree>
      <p:nvGrpSpPr>
        <p:cNvPr id="91" name="Shape 91"/>
        <p:cNvGrpSpPr/>
        <p:nvPr/>
      </p:nvGrpSpPr>
      <p:grpSpPr>
        <a:xfrm>
          <a:off x="0" y="0"/>
          <a:ext cx="0" cy="0"/>
          <a:chOff x="0" y="0"/>
          <a:chExt cx="0" cy="0"/>
        </a:xfrm>
      </p:grpSpPr>
      <p:sp>
        <p:nvSpPr>
          <p:cNvPr id="92" name="Google Shape;92;g278fe9c2422_1_53"/>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93" name="Google Shape;93;g278fe9c2422_1_53"/>
          <p:cNvSpPr txBox="1"/>
          <p:nvPr>
            <p:ph type="ctrTitle"/>
          </p:nvPr>
        </p:nvSpPr>
        <p:spPr>
          <a:xfrm>
            <a:off x="966788" y="2241418"/>
            <a:ext cx="635640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rtl="0">
              <a:spcBef>
                <a:spcPts val="6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g278fe9c2422_1_53"/>
          <p:cNvSpPr txBox="1"/>
          <p:nvPr>
            <p:ph idx="1" type="body"/>
          </p:nvPr>
        </p:nvSpPr>
        <p:spPr>
          <a:xfrm>
            <a:off x="966788" y="808035"/>
            <a:ext cx="3748200" cy="1030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800"/>
              <a:buFont typeface="Arial"/>
              <a:buNone/>
              <a:defRPr b="0" i="0" sz="5800" u="none" cap="none" strike="noStrike">
                <a:solidFill>
                  <a:schemeClr val="lt1"/>
                </a:solidFill>
                <a:latin typeface="Mulish ExtraLight"/>
                <a:ea typeface="Mulish ExtraLight"/>
                <a:cs typeface="Mulish ExtraLight"/>
                <a:sym typeface="Mulish Extra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g278fe9c2422_1_53"/>
          <p:cNvSpPr txBox="1"/>
          <p:nvPr>
            <p:ph idx="2"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英標題">
  <p:cSld name="章節3_中英標題">
    <p:spTree>
      <p:nvGrpSpPr>
        <p:cNvPr id="99" name="Shape 99"/>
        <p:cNvGrpSpPr/>
        <p:nvPr/>
      </p:nvGrpSpPr>
      <p:grpSpPr>
        <a:xfrm>
          <a:off x="0" y="0"/>
          <a:ext cx="0" cy="0"/>
          <a:chOff x="0" y="0"/>
          <a:chExt cx="0" cy="0"/>
        </a:xfrm>
      </p:grpSpPr>
      <p:sp>
        <p:nvSpPr>
          <p:cNvPr id="100" name="Google Shape;100;p48"/>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1" name="Google Shape;101;p48"/>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48"/>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48"/>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首頁_中文標題">
  <p:cSld name="首頁_中文標題">
    <p:spTree>
      <p:nvGrpSpPr>
        <p:cNvPr id="15" name="Shape 15"/>
        <p:cNvGrpSpPr/>
        <p:nvPr/>
      </p:nvGrpSpPr>
      <p:grpSpPr>
        <a:xfrm>
          <a:off x="0" y="0"/>
          <a:ext cx="0" cy="0"/>
          <a:chOff x="0" y="0"/>
          <a:chExt cx="0" cy="0"/>
        </a:xfrm>
      </p:grpSpPr>
      <p:sp>
        <p:nvSpPr>
          <p:cNvPr id="16" name="Google Shape;16;p17"/>
          <p:cNvSpPr txBox="1"/>
          <p:nvPr>
            <p:ph type="ctrTitle"/>
          </p:nvPr>
        </p:nvSpPr>
        <p:spPr>
          <a:xfrm>
            <a:off x="967109" y="2141506"/>
            <a:ext cx="6356480" cy="1886444"/>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7"/>
          <p:cNvSpPr txBox="1"/>
          <p:nvPr>
            <p:ph idx="1" type="body"/>
          </p:nvPr>
        </p:nvSpPr>
        <p:spPr>
          <a:xfrm>
            <a:off x="967108" y="4572000"/>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1"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17"/>
          <p:cNvSpPr txBox="1"/>
          <p:nvPr>
            <p:ph idx="2" type="body"/>
          </p:nvPr>
        </p:nvSpPr>
        <p:spPr>
          <a:xfrm>
            <a:off x="967108" y="5025006"/>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0"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文標題">
  <p:cSld name="章節3_中文標題">
    <p:spTree>
      <p:nvGrpSpPr>
        <p:cNvPr id="104" name="Shape 104"/>
        <p:cNvGrpSpPr/>
        <p:nvPr/>
      </p:nvGrpSpPr>
      <p:grpSpPr>
        <a:xfrm>
          <a:off x="0" y="0"/>
          <a:ext cx="0" cy="0"/>
          <a:chOff x="0" y="0"/>
          <a:chExt cx="0" cy="0"/>
        </a:xfrm>
      </p:grpSpPr>
      <p:sp>
        <p:nvSpPr>
          <p:cNvPr id="105" name="Google Shape;105;p51"/>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6" name="Google Shape;106;p51"/>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07" name="Google Shape;107;p51"/>
          <p:cNvSpPr txBox="1"/>
          <p:nvPr>
            <p:ph type="ctrTitle"/>
          </p:nvPr>
        </p:nvSpPr>
        <p:spPr>
          <a:xfrm>
            <a:off x="966788" y="2241418"/>
            <a:ext cx="635648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英文標題">
  <p:cSld name="章節3_英文標題">
    <p:spTree>
      <p:nvGrpSpPr>
        <p:cNvPr id="108" name="Shape 108"/>
        <p:cNvGrpSpPr/>
        <p:nvPr/>
      </p:nvGrpSpPr>
      <p:grpSpPr>
        <a:xfrm>
          <a:off x="0" y="0"/>
          <a:ext cx="0" cy="0"/>
          <a:chOff x="0" y="0"/>
          <a:chExt cx="0" cy="0"/>
        </a:xfrm>
      </p:grpSpPr>
      <p:sp>
        <p:nvSpPr>
          <p:cNvPr id="109" name="Google Shape;109;p52"/>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Google Shape;110;p52"/>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11" name="Google Shape;111;p52"/>
          <p:cNvSpPr txBox="1"/>
          <p:nvPr>
            <p:ph idx="2" type="body"/>
          </p:nvPr>
        </p:nvSpPr>
        <p:spPr>
          <a:xfrm>
            <a:off x="967109" y="2246089"/>
            <a:ext cx="6356480" cy="253563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英標題">
  <p:cSld name="章節4_中英標題">
    <p:spTree>
      <p:nvGrpSpPr>
        <p:cNvPr id="115" name="Shape 115"/>
        <p:cNvGrpSpPr/>
        <p:nvPr/>
      </p:nvGrpSpPr>
      <p:grpSpPr>
        <a:xfrm>
          <a:off x="0" y="0"/>
          <a:ext cx="0" cy="0"/>
          <a:chOff x="0" y="0"/>
          <a:chExt cx="0" cy="0"/>
        </a:xfrm>
      </p:grpSpPr>
      <p:sp>
        <p:nvSpPr>
          <p:cNvPr id="116" name="Google Shape;116;p64"/>
          <p:cNvSpPr txBox="1"/>
          <p:nvPr>
            <p:ph type="ctrTitle"/>
          </p:nvPr>
        </p:nvSpPr>
        <p:spPr>
          <a:xfrm>
            <a:off x="967109" y="2419102"/>
            <a:ext cx="10191300" cy="57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7" name="Google Shape;117;p64"/>
          <p:cNvSpPr txBox="1"/>
          <p:nvPr>
            <p:ph idx="1" type="body"/>
          </p:nvPr>
        </p:nvSpPr>
        <p:spPr>
          <a:xfrm>
            <a:off x="967109" y="3124542"/>
            <a:ext cx="10191300" cy="1892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64"/>
          <p:cNvSpPr txBox="1"/>
          <p:nvPr>
            <p:ph idx="2" type="body"/>
          </p:nvPr>
        </p:nvSpPr>
        <p:spPr>
          <a:xfrm>
            <a:off x="1842554" y="6207371"/>
            <a:ext cx="9762900" cy="234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64"/>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文標題">
  <p:cSld name="章節4_中文標題">
    <p:spTree>
      <p:nvGrpSpPr>
        <p:cNvPr id="120" name="Shape 120"/>
        <p:cNvGrpSpPr/>
        <p:nvPr/>
      </p:nvGrpSpPr>
      <p:grpSpPr>
        <a:xfrm>
          <a:off x="0" y="0"/>
          <a:ext cx="0" cy="0"/>
          <a:chOff x="0" y="0"/>
          <a:chExt cx="0" cy="0"/>
        </a:xfrm>
      </p:grpSpPr>
      <p:sp>
        <p:nvSpPr>
          <p:cNvPr id="121" name="Google Shape;121;p65"/>
          <p:cNvSpPr txBox="1"/>
          <p:nvPr>
            <p:ph idx="1" type="body"/>
          </p:nvPr>
        </p:nvSpPr>
        <p:spPr>
          <a:xfrm>
            <a:off x="1842554" y="6207371"/>
            <a:ext cx="9762900" cy="234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2" name="Google Shape;122;p65"/>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23" name="Google Shape;123;p65"/>
          <p:cNvSpPr txBox="1"/>
          <p:nvPr>
            <p:ph type="ctrTitle"/>
          </p:nvPr>
        </p:nvSpPr>
        <p:spPr>
          <a:xfrm>
            <a:off x="966788" y="2241418"/>
            <a:ext cx="635640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英文標題">
  <p:cSld name="章節4_英文標題">
    <p:spTree>
      <p:nvGrpSpPr>
        <p:cNvPr id="124" name="Shape 124"/>
        <p:cNvGrpSpPr/>
        <p:nvPr/>
      </p:nvGrpSpPr>
      <p:grpSpPr>
        <a:xfrm>
          <a:off x="0" y="0"/>
          <a:ext cx="0" cy="0"/>
          <a:chOff x="0" y="0"/>
          <a:chExt cx="0" cy="0"/>
        </a:xfrm>
      </p:grpSpPr>
      <p:sp>
        <p:nvSpPr>
          <p:cNvPr id="125" name="Google Shape;125;p66"/>
          <p:cNvSpPr txBox="1"/>
          <p:nvPr>
            <p:ph idx="1" type="body"/>
          </p:nvPr>
        </p:nvSpPr>
        <p:spPr>
          <a:xfrm>
            <a:off x="1842554" y="6207371"/>
            <a:ext cx="9762900" cy="234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6" name="Google Shape;126;p66"/>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27" name="Google Shape;127;p66"/>
          <p:cNvSpPr txBox="1"/>
          <p:nvPr>
            <p:ph idx="2" type="body"/>
          </p:nvPr>
        </p:nvSpPr>
        <p:spPr>
          <a:xfrm>
            <a:off x="967109" y="2246089"/>
            <a:ext cx="6356400" cy="253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N_中文標題">
  <p:cSld name="章節N_中文標題">
    <p:spTree>
      <p:nvGrpSpPr>
        <p:cNvPr id="129" name="Shape 129"/>
        <p:cNvGrpSpPr/>
        <p:nvPr/>
      </p:nvGrpSpPr>
      <p:grpSpPr>
        <a:xfrm>
          <a:off x="0" y="0"/>
          <a:ext cx="0" cy="0"/>
          <a:chOff x="0" y="0"/>
          <a:chExt cx="0" cy="0"/>
        </a:xfrm>
      </p:grpSpPr>
      <p:sp>
        <p:nvSpPr>
          <p:cNvPr id="130" name="Google Shape;130;g278fe9c2422_1_186"/>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31" name="Google Shape;131;g278fe9c2422_1_186"/>
          <p:cNvSpPr txBox="1"/>
          <p:nvPr>
            <p:ph type="ctrTitle"/>
          </p:nvPr>
        </p:nvSpPr>
        <p:spPr>
          <a:xfrm>
            <a:off x="966788" y="2241418"/>
            <a:ext cx="635640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rtl="0">
              <a:spcBef>
                <a:spcPts val="6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2" name="Google Shape;132;g278fe9c2422_1_186"/>
          <p:cNvSpPr txBox="1"/>
          <p:nvPr>
            <p:ph idx="1" type="body"/>
          </p:nvPr>
        </p:nvSpPr>
        <p:spPr>
          <a:xfrm>
            <a:off x="966788" y="808035"/>
            <a:ext cx="3748200" cy="1030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800"/>
              <a:buFont typeface="Arial"/>
              <a:buNone/>
              <a:defRPr b="0" i="0" sz="5800" u="none" cap="none" strike="noStrike">
                <a:solidFill>
                  <a:schemeClr val="lt1"/>
                </a:solidFill>
                <a:latin typeface="Mulish ExtraLight"/>
                <a:ea typeface="Mulish ExtraLight"/>
                <a:cs typeface="Mulish ExtraLight"/>
                <a:sym typeface="Mulish Extra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3" name="Google Shape;133;g278fe9c2422_1_186"/>
          <p:cNvSpPr txBox="1"/>
          <p:nvPr>
            <p:ph idx="2"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N_中英標題">
  <p:cSld name="章節N_中英標題">
    <p:spTree>
      <p:nvGrpSpPr>
        <p:cNvPr id="134" name="Shape 134"/>
        <p:cNvGrpSpPr/>
        <p:nvPr/>
      </p:nvGrpSpPr>
      <p:grpSpPr>
        <a:xfrm>
          <a:off x="0" y="0"/>
          <a:ext cx="0" cy="0"/>
          <a:chOff x="0" y="0"/>
          <a:chExt cx="0" cy="0"/>
        </a:xfrm>
      </p:grpSpPr>
      <p:sp>
        <p:nvSpPr>
          <p:cNvPr id="135" name="Google Shape;135;g278fe9c2422_1_191"/>
          <p:cNvSpPr txBox="1"/>
          <p:nvPr>
            <p:ph type="ctrTitle"/>
          </p:nvPr>
        </p:nvSpPr>
        <p:spPr>
          <a:xfrm>
            <a:off x="967109" y="2419102"/>
            <a:ext cx="10191300" cy="57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6" name="Google Shape;136;g278fe9c2422_1_191"/>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7" name="Google Shape;137;g278fe9c2422_1_191"/>
          <p:cNvSpPr txBox="1"/>
          <p:nvPr>
            <p:ph idx="2" type="body"/>
          </p:nvPr>
        </p:nvSpPr>
        <p:spPr>
          <a:xfrm>
            <a:off x="966788" y="808035"/>
            <a:ext cx="3748200" cy="1030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800"/>
              <a:buFont typeface="Arial"/>
              <a:buNone/>
              <a:defRPr b="0" i="0" sz="5800" u="none" cap="none" strike="noStrike">
                <a:solidFill>
                  <a:schemeClr val="lt1"/>
                </a:solidFill>
                <a:latin typeface="Mulish ExtraLight"/>
                <a:ea typeface="Mulish ExtraLight"/>
                <a:cs typeface="Mulish ExtraLight"/>
                <a:sym typeface="Mulish Extra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8" name="Google Shape;138;g278fe9c2422_1_191"/>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39" name="Google Shape;139;g278fe9c2422_1_191"/>
          <p:cNvSpPr txBox="1"/>
          <p:nvPr>
            <p:ph idx="3" type="body"/>
          </p:nvPr>
        </p:nvSpPr>
        <p:spPr>
          <a:xfrm>
            <a:off x="967109" y="3124542"/>
            <a:ext cx="10191300" cy="1892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N_英文標題">
  <p:cSld name="章節N_英文標題">
    <p:spTree>
      <p:nvGrpSpPr>
        <p:cNvPr id="140" name="Shape 140"/>
        <p:cNvGrpSpPr/>
        <p:nvPr/>
      </p:nvGrpSpPr>
      <p:grpSpPr>
        <a:xfrm>
          <a:off x="0" y="0"/>
          <a:ext cx="0" cy="0"/>
          <a:chOff x="0" y="0"/>
          <a:chExt cx="0" cy="0"/>
        </a:xfrm>
      </p:grpSpPr>
      <p:sp>
        <p:nvSpPr>
          <p:cNvPr id="141" name="Google Shape;141;g278fe9c2422_1_197"/>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42" name="Google Shape;142;g278fe9c2422_1_197"/>
          <p:cNvSpPr txBox="1"/>
          <p:nvPr>
            <p:ph idx="1" type="body"/>
          </p:nvPr>
        </p:nvSpPr>
        <p:spPr>
          <a:xfrm>
            <a:off x="967109" y="2246089"/>
            <a:ext cx="6356400" cy="253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3" name="Google Shape;143;g278fe9c2422_1_197"/>
          <p:cNvSpPr txBox="1"/>
          <p:nvPr>
            <p:ph idx="2" type="body"/>
          </p:nvPr>
        </p:nvSpPr>
        <p:spPr>
          <a:xfrm>
            <a:off x="966788" y="808035"/>
            <a:ext cx="3748200" cy="1030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800"/>
              <a:buFont typeface="Arial"/>
              <a:buNone/>
              <a:defRPr b="0" i="0" sz="5800" u="none" cap="none" strike="noStrike">
                <a:solidFill>
                  <a:schemeClr val="lt1"/>
                </a:solidFill>
                <a:latin typeface="Mulish ExtraLight"/>
                <a:ea typeface="Mulish ExtraLight"/>
                <a:cs typeface="Mulish ExtraLight"/>
                <a:sym typeface="Mulish Extra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4" name="Google Shape;144;g278fe9c2422_1_197"/>
          <p:cNvSpPr txBox="1"/>
          <p:nvPr>
            <p:ph idx="3"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首頁_英文標題">
  <p:cSld name="首頁_英文標題">
    <p:spTree>
      <p:nvGrpSpPr>
        <p:cNvPr id="19" name="Shape 19"/>
        <p:cNvGrpSpPr/>
        <p:nvPr/>
      </p:nvGrpSpPr>
      <p:grpSpPr>
        <a:xfrm>
          <a:off x="0" y="0"/>
          <a:ext cx="0" cy="0"/>
          <a:chOff x="0" y="0"/>
          <a:chExt cx="0" cy="0"/>
        </a:xfrm>
      </p:grpSpPr>
      <p:sp>
        <p:nvSpPr>
          <p:cNvPr id="20" name="Google Shape;20;p18"/>
          <p:cNvSpPr txBox="1"/>
          <p:nvPr>
            <p:ph idx="1" type="body"/>
          </p:nvPr>
        </p:nvSpPr>
        <p:spPr>
          <a:xfrm>
            <a:off x="967109" y="2162200"/>
            <a:ext cx="6356480" cy="18581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18"/>
          <p:cNvSpPr txBox="1"/>
          <p:nvPr>
            <p:ph idx="2" type="body"/>
          </p:nvPr>
        </p:nvSpPr>
        <p:spPr>
          <a:xfrm>
            <a:off x="967108" y="4572000"/>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1"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18"/>
          <p:cNvSpPr txBox="1"/>
          <p:nvPr>
            <p:ph idx="3" type="body"/>
          </p:nvPr>
        </p:nvSpPr>
        <p:spPr>
          <a:xfrm>
            <a:off x="967108" y="5025006"/>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0"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4_中英標題">
  <p:cSld name="章節1_中英標題">
    <p:spTree>
      <p:nvGrpSpPr>
        <p:cNvPr id="26" name="Shape 26"/>
        <p:cNvGrpSpPr/>
        <p:nvPr/>
      </p:nvGrpSpPr>
      <p:grpSpPr>
        <a:xfrm>
          <a:off x="0" y="0"/>
          <a:ext cx="0" cy="0"/>
          <a:chOff x="0" y="0"/>
          <a:chExt cx="0" cy="0"/>
        </a:xfrm>
      </p:grpSpPr>
      <p:sp>
        <p:nvSpPr>
          <p:cNvPr id="27" name="Google Shape;27;p14"/>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4"/>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14"/>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14"/>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文標題">
  <p:cSld name="章節1_中文標題">
    <p:spTree>
      <p:nvGrpSpPr>
        <p:cNvPr id="31" name="Shape 31"/>
        <p:cNvGrpSpPr/>
        <p:nvPr/>
      </p:nvGrpSpPr>
      <p:grpSpPr>
        <a:xfrm>
          <a:off x="0" y="0"/>
          <a:ext cx="0" cy="0"/>
          <a:chOff x="0" y="0"/>
          <a:chExt cx="0" cy="0"/>
        </a:xfrm>
      </p:grpSpPr>
      <p:sp>
        <p:nvSpPr>
          <p:cNvPr id="32" name="Google Shape;32;p19"/>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19"/>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34" name="Google Shape;34;p19"/>
          <p:cNvSpPr txBox="1"/>
          <p:nvPr>
            <p:ph type="ctrTitle"/>
          </p:nvPr>
        </p:nvSpPr>
        <p:spPr>
          <a:xfrm>
            <a:off x="966788" y="2241418"/>
            <a:ext cx="635648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英文標題">
  <p:cSld name="章節1_英文標題">
    <p:spTree>
      <p:nvGrpSpPr>
        <p:cNvPr id="35" name="Shape 35"/>
        <p:cNvGrpSpPr/>
        <p:nvPr/>
      </p:nvGrpSpPr>
      <p:grpSpPr>
        <a:xfrm>
          <a:off x="0" y="0"/>
          <a:ext cx="0" cy="0"/>
          <a:chOff x="0" y="0"/>
          <a:chExt cx="0" cy="0"/>
        </a:xfrm>
      </p:grpSpPr>
      <p:sp>
        <p:nvSpPr>
          <p:cNvPr id="36" name="Google Shape;36;p20"/>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20"/>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38" name="Google Shape;38;p20"/>
          <p:cNvSpPr txBox="1"/>
          <p:nvPr>
            <p:ph idx="2" type="body"/>
          </p:nvPr>
        </p:nvSpPr>
        <p:spPr>
          <a:xfrm>
            <a:off x="967109" y="2246089"/>
            <a:ext cx="6356480" cy="253563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中文標題＋文字">
  <p:cSld name="內容頁_中文標題＋文字">
    <p:spTree>
      <p:nvGrpSpPr>
        <p:cNvPr id="40" name="Shape 40"/>
        <p:cNvGrpSpPr/>
        <p:nvPr/>
      </p:nvGrpSpPr>
      <p:grpSpPr>
        <a:xfrm>
          <a:off x="0" y="0"/>
          <a:ext cx="0" cy="0"/>
          <a:chOff x="0" y="0"/>
          <a:chExt cx="0" cy="0"/>
        </a:xfrm>
      </p:grpSpPr>
      <p:sp>
        <p:nvSpPr>
          <p:cNvPr id="41" name="Google Shape;41;p21"/>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4300"/>
              <a:buFont typeface="Microsoft JhengHei"/>
              <a:buNone/>
              <a:defRPr b="1" i="0" sz="4300" u="none" cap="none" strike="noStrike">
                <a:solidFill>
                  <a:schemeClr val="accent2"/>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21"/>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21"/>
          <p:cNvSpPr txBox="1"/>
          <p:nvPr>
            <p:ph idx="2" type="body"/>
          </p:nvPr>
        </p:nvSpPr>
        <p:spPr>
          <a:xfrm>
            <a:off x="954088" y="1618596"/>
            <a:ext cx="10102795" cy="408912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30000"/>
              </a:lnSpc>
              <a:spcBef>
                <a:spcPts val="1400"/>
              </a:spcBef>
              <a:spcAft>
                <a:spcPts val="0"/>
              </a:spcAft>
              <a:buClr>
                <a:schemeClr val="dk1"/>
              </a:buClr>
              <a:buSzPts val="2700"/>
              <a:buFont typeface="Arial"/>
              <a:buNone/>
              <a:defRPr b="0" i="0" sz="27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21"/>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滿版圖片">
  <p:cSld name="內容頁_滿版圖片">
    <p:spTree>
      <p:nvGrpSpPr>
        <p:cNvPr id="45" name="Shape 45"/>
        <p:cNvGrpSpPr/>
        <p:nvPr/>
      </p:nvGrpSpPr>
      <p:grpSpPr>
        <a:xfrm>
          <a:off x="0" y="0"/>
          <a:ext cx="0" cy="0"/>
          <a:chOff x="0" y="0"/>
          <a:chExt cx="0" cy="0"/>
        </a:xfrm>
      </p:grpSpPr>
      <p:sp>
        <p:nvSpPr>
          <p:cNvPr id="46" name="Google Shape;46;p23"/>
          <p:cNvSpPr/>
          <p:nvPr>
            <p:ph idx="2" type="pic"/>
          </p:nvPr>
        </p:nvSpPr>
        <p:spPr>
          <a:xfrm>
            <a:off x="0" y="0"/>
            <a:ext cx="12003519" cy="6858000"/>
          </a:xfrm>
          <a:prstGeom prst="rect">
            <a:avLst/>
          </a:prstGeom>
          <a:noFill/>
          <a:ln>
            <a:noFill/>
          </a:ln>
        </p:spPr>
      </p:sp>
      <p:sp>
        <p:nvSpPr>
          <p:cNvPr id="47" name="Google Shape;47;p23"/>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英文標題＋文字">
  <p:cSld name="內容頁_英文標題＋文字">
    <p:spTree>
      <p:nvGrpSpPr>
        <p:cNvPr id="48" name="Shape 48"/>
        <p:cNvGrpSpPr/>
        <p:nvPr/>
      </p:nvGrpSpPr>
      <p:grpSpPr>
        <a:xfrm>
          <a:off x="0" y="0"/>
          <a:ext cx="0" cy="0"/>
          <a:chOff x="0" y="0"/>
          <a:chExt cx="0" cy="0"/>
        </a:xfrm>
      </p:grpSpPr>
      <p:sp>
        <p:nvSpPr>
          <p:cNvPr id="49" name="Google Shape;49;p22"/>
          <p:cNvSpPr txBox="1"/>
          <p:nvPr>
            <p:ph type="ctrTitle"/>
          </p:nvPr>
        </p:nvSpPr>
        <p:spPr>
          <a:xfrm>
            <a:off x="953359" y="728685"/>
            <a:ext cx="8830033"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3400"/>
              <a:buFont typeface="Mulish"/>
              <a:buNone/>
              <a:defRPr b="1" i="0" sz="3400" u="none" cap="none" strike="noStrike">
                <a:solidFill>
                  <a:schemeClr val="accent2"/>
                </a:solidFill>
                <a:latin typeface="Mulish"/>
                <a:ea typeface="Mulish"/>
                <a:cs typeface="Mulish"/>
                <a:sym typeface="Mulish"/>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0" name="Google Shape;50;p22"/>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22"/>
          <p:cNvSpPr txBox="1"/>
          <p:nvPr>
            <p:ph idx="2" type="body"/>
          </p:nvPr>
        </p:nvSpPr>
        <p:spPr>
          <a:xfrm>
            <a:off x="954088" y="1578855"/>
            <a:ext cx="10102795" cy="41322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1500"/>
              </a:spcBef>
              <a:spcAft>
                <a:spcPts val="0"/>
              </a:spcAft>
              <a:buClr>
                <a:schemeClr val="dk1"/>
              </a:buClr>
              <a:buSzPts val="2600"/>
              <a:buFont typeface="Arial"/>
              <a:buNone/>
              <a:defRPr b="0" i="0" sz="2600" u="none" cap="none" strike="noStrike">
                <a:solidFill>
                  <a:schemeClr val="dk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ulish"/>
                <a:ea typeface="Mulish"/>
                <a:cs typeface="Mulish"/>
                <a:sym typeface="Mulish"/>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ulish"/>
                <a:ea typeface="Mulish"/>
                <a:cs typeface="Mulish"/>
                <a:sym typeface="Mulish"/>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ulish"/>
                <a:ea typeface="Mulish"/>
                <a:cs typeface="Mulish"/>
                <a:sym typeface="Mulish"/>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ulish"/>
                <a:ea typeface="Mulish"/>
                <a:cs typeface="Mulish"/>
                <a:sym typeface="Mulish"/>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22"/>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0" Type="http://schemas.openxmlformats.org/officeDocument/2006/relationships/theme" Target="../theme/theme3.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 name="Shape 23"/>
        <p:cNvGrpSpPr/>
        <p:nvPr/>
      </p:nvGrpSpPr>
      <p:grpSpPr>
        <a:xfrm>
          <a:off x="0" y="0"/>
          <a:ext cx="0" cy="0"/>
          <a:chOff x="0" y="0"/>
          <a:chExt cx="0" cy="0"/>
        </a:xfrm>
      </p:grpSpPr>
      <p:sp>
        <p:nvSpPr>
          <p:cNvPr id="24" name="Google Shape;24;p13"/>
          <p:cNvSpPr txBox="1"/>
          <p:nvPr/>
        </p:nvSpPr>
        <p:spPr>
          <a:xfrm>
            <a:off x="966788" y="717402"/>
            <a:ext cx="3515360"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zh-TW" sz="5800" u="none" cap="none" strike="noStrike">
                <a:solidFill>
                  <a:schemeClr val="lt1"/>
                </a:solidFill>
                <a:latin typeface="Mulish ExtraLight"/>
                <a:ea typeface="Mulish ExtraLight"/>
                <a:cs typeface="Mulish ExtraLight"/>
                <a:sym typeface="Mulish ExtraLight"/>
              </a:rPr>
              <a:t>01</a:t>
            </a:r>
            <a:endParaRPr b="0" i="0" sz="5800" u="none" cap="none" strike="noStrike">
              <a:solidFill>
                <a:schemeClr val="lt1"/>
              </a:solidFill>
              <a:latin typeface="Mulish ExtraLight"/>
              <a:ea typeface="Mulish ExtraLight"/>
              <a:cs typeface="Mulish ExtraLight"/>
              <a:sym typeface="Mulish ExtraLight"/>
            </a:endParaRPr>
          </a:p>
        </p:txBody>
      </p:sp>
      <p:sp>
        <p:nvSpPr>
          <p:cNvPr id="25" name="Google Shape;25;p13"/>
          <p:cNvSpPr txBox="1"/>
          <p:nvPr/>
        </p:nvSpPr>
        <p:spPr>
          <a:xfrm>
            <a:off x="1242283" y="6179444"/>
            <a:ext cx="7377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zh-TW" sz="1200" u="none" cap="none" strike="noStrike">
                <a:solidFill>
                  <a:schemeClr val="lt1"/>
                </a:solidFill>
                <a:latin typeface="Microsoft JhengHei"/>
                <a:ea typeface="Microsoft JhengHei"/>
                <a:cs typeface="Microsoft JhengHei"/>
                <a:sym typeface="Microsoft JhengHei"/>
              </a:rPr>
              <a:t>章節 01</a:t>
            </a:r>
            <a:endParaRPr b="1" i="0" sz="1200" u="none" cap="none" strike="noStrike">
              <a:solidFill>
                <a:schemeClr val="lt1"/>
              </a:solidFill>
              <a:latin typeface="Microsoft JhengHei"/>
              <a:ea typeface="Microsoft JhengHei"/>
              <a:cs typeface="Microsoft JhengHei"/>
              <a:sym typeface="Microsoft JhengHei"/>
            </a:endParaRPr>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9" name="Shape 3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5" name="Shape 75"/>
        <p:cNvGrpSpPr/>
        <p:nvPr/>
      </p:nvGrpSpPr>
      <p:grpSpPr>
        <a:xfrm>
          <a:off x="0" y="0"/>
          <a:ext cx="0" cy="0"/>
          <a:chOff x="0" y="0"/>
          <a:chExt cx="0" cy="0"/>
        </a:xfrm>
      </p:grpSpPr>
      <p:sp>
        <p:nvSpPr>
          <p:cNvPr id="76" name="Google Shape;76;p45"/>
          <p:cNvSpPr txBox="1"/>
          <p:nvPr/>
        </p:nvSpPr>
        <p:spPr>
          <a:xfrm>
            <a:off x="966788" y="717402"/>
            <a:ext cx="3515360"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zh-TW" sz="5800" u="none" cap="none" strike="noStrike">
                <a:solidFill>
                  <a:schemeClr val="lt1"/>
                </a:solidFill>
                <a:latin typeface="Mulish ExtraLight"/>
                <a:ea typeface="Mulish ExtraLight"/>
                <a:cs typeface="Mulish ExtraLight"/>
                <a:sym typeface="Mulish ExtraLight"/>
              </a:rPr>
              <a:t>02</a:t>
            </a:r>
            <a:endParaRPr b="0" i="0" sz="5800" u="none" cap="none" strike="noStrike">
              <a:solidFill>
                <a:schemeClr val="lt1"/>
              </a:solidFill>
              <a:latin typeface="Mulish ExtraLight"/>
              <a:ea typeface="Mulish ExtraLight"/>
              <a:cs typeface="Mulish ExtraLight"/>
              <a:sym typeface="Mulish ExtraLight"/>
            </a:endParaRPr>
          </a:p>
        </p:txBody>
      </p:sp>
      <p:sp>
        <p:nvSpPr>
          <p:cNvPr id="77" name="Google Shape;77;p45"/>
          <p:cNvSpPr txBox="1"/>
          <p:nvPr/>
        </p:nvSpPr>
        <p:spPr>
          <a:xfrm>
            <a:off x="1242283" y="6179444"/>
            <a:ext cx="7377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zh-TW" sz="1200" u="none" cap="none" strike="noStrike">
                <a:solidFill>
                  <a:schemeClr val="lt1"/>
                </a:solidFill>
                <a:latin typeface="Microsoft JhengHei"/>
                <a:ea typeface="Microsoft JhengHei"/>
                <a:cs typeface="Microsoft JhengHei"/>
                <a:sym typeface="Microsoft JhengHei"/>
              </a:rPr>
              <a:t>章節 02</a:t>
            </a:r>
            <a:endParaRPr b="1" i="0" sz="1200" u="none" cap="none" strike="noStrike">
              <a:solidFill>
                <a:schemeClr val="lt1"/>
              </a:solidFill>
              <a:latin typeface="Microsoft JhengHei"/>
              <a:ea typeface="Microsoft JhengHei"/>
              <a:cs typeface="Microsoft JhengHei"/>
              <a:sym typeface="Microsoft JhengHei"/>
            </a:endParaRPr>
          </a:p>
        </p:txBody>
      </p:sp>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6" name="Shape 96"/>
        <p:cNvGrpSpPr/>
        <p:nvPr/>
      </p:nvGrpSpPr>
      <p:grpSpPr>
        <a:xfrm>
          <a:off x="0" y="0"/>
          <a:ext cx="0" cy="0"/>
          <a:chOff x="0" y="0"/>
          <a:chExt cx="0" cy="0"/>
        </a:xfrm>
      </p:grpSpPr>
      <p:sp>
        <p:nvSpPr>
          <p:cNvPr id="97" name="Google Shape;97;p47"/>
          <p:cNvSpPr txBox="1"/>
          <p:nvPr/>
        </p:nvSpPr>
        <p:spPr>
          <a:xfrm>
            <a:off x="966788" y="717402"/>
            <a:ext cx="3515360"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zh-TW" sz="5800" u="none" cap="none" strike="noStrike">
                <a:solidFill>
                  <a:schemeClr val="lt1"/>
                </a:solidFill>
                <a:latin typeface="Mulish ExtraLight"/>
                <a:ea typeface="Mulish ExtraLight"/>
                <a:cs typeface="Mulish ExtraLight"/>
                <a:sym typeface="Mulish ExtraLight"/>
              </a:rPr>
              <a:t>03</a:t>
            </a:r>
            <a:endParaRPr b="0" i="0" sz="5800" u="none" cap="none" strike="noStrike">
              <a:solidFill>
                <a:schemeClr val="lt1"/>
              </a:solidFill>
              <a:latin typeface="Mulish ExtraLight"/>
              <a:ea typeface="Mulish ExtraLight"/>
              <a:cs typeface="Mulish ExtraLight"/>
              <a:sym typeface="Mulish ExtraLight"/>
            </a:endParaRPr>
          </a:p>
        </p:txBody>
      </p:sp>
      <p:sp>
        <p:nvSpPr>
          <p:cNvPr id="98" name="Google Shape;98;p47"/>
          <p:cNvSpPr txBox="1"/>
          <p:nvPr/>
        </p:nvSpPr>
        <p:spPr>
          <a:xfrm>
            <a:off x="1242283" y="6179444"/>
            <a:ext cx="7377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zh-TW" sz="1200" u="none" cap="none" strike="noStrike">
                <a:solidFill>
                  <a:schemeClr val="lt1"/>
                </a:solidFill>
                <a:latin typeface="Microsoft JhengHei"/>
                <a:ea typeface="Microsoft JhengHei"/>
                <a:cs typeface="Microsoft JhengHei"/>
                <a:sym typeface="Microsoft JhengHei"/>
              </a:rPr>
              <a:t>章節 03</a:t>
            </a:r>
            <a:endParaRPr b="1" i="0" sz="1200" u="none" cap="none" strike="noStrike">
              <a:solidFill>
                <a:schemeClr val="lt1"/>
              </a:solidFill>
              <a:latin typeface="Microsoft JhengHei"/>
              <a:ea typeface="Microsoft JhengHei"/>
              <a:cs typeface="Microsoft JhengHei"/>
              <a:sym typeface="Microsoft JhengHei"/>
            </a:endParaRPr>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2" name="Shape 112"/>
        <p:cNvGrpSpPr/>
        <p:nvPr/>
      </p:nvGrpSpPr>
      <p:grpSpPr>
        <a:xfrm>
          <a:off x="0" y="0"/>
          <a:ext cx="0" cy="0"/>
          <a:chOff x="0" y="0"/>
          <a:chExt cx="0" cy="0"/>
        </a:xfrm>
      </p:grpSpPr>
      <p:sp>
        <p:nvSpPr>
          <p:cNvPr id="113" name="Google Shape;113;p63"/>
          <p:cNvSpPr txBox="1"/>
          <p:nvPr/>
        </p:nvSpPr>
        <p:spPr>
          <a:xfrm>
            <a:off x="966788" y="717402"/>
            <a:ext cx="3515400" cy="9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zh-TW" sz="5800" u="none" cap="none" strike="noStrike">
                <a:solidFill>
                  <a:schemeClr val="lt1"/>
                </a:solidFill>
                <a:latin typeface="Mulish ExtraLight"/>
                <a:ea typeface="Mulish ExtraLight"/>
                <a:cs typeface="Mulish ExtraLight"/>
                <a:sym typeface="Mulish ExtraLight"/>
              </a:rPr>
              <a:t>04</a:t>
            </a:r>
            <a:endParaRPr b="0" i="0" sz="5800" u="none" cap="none" strike="noStrike">
              <a:solidFill>
                <a:schemeClr val="lt1"/>
              </a:solidFill>
              <a:latin typeface="Mulish ExtraLight"/>
              <a:ea typeface="Mulish ExtraLight"/>
              <a:cs typeface="Mulish ExtraLight"/>
              <a:sym typeface="Mulish ExtraLight"/>
            </a:endParaRPr>
          </a:p>
        </p:txBody>
      </p:sp>
      <p:sp>
        <p:nvSpPr>
          <p:cNvPr id="114" name="Google Shape;114;p63"/>
          <p:cNvSpPr txBox="1"/>
          <p:nvPr/>
        </p:nvSpPr>
        <p:spPr>
          <a:xfrm>
            <a:off x="1242283" y="6179444"/>
            <a:ext cx="737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zh-TW" sz="1200" u="none" cap="none" strike="noStrike">
                <a:solidFill>
                  <a:schemeClr val="lt1"/>
                </a:solidFill>
                <a:latin typeface="Microsoft JhengHei"/>
                <a:ea typeface="Microsoft JhengHei"/>
                <a:cs typeface="Microsoft JhengHei"/>
                <a:sym typeface="Microsoft JhengHei"/>
              </a:rPr>
              <a:t>章節 04</a:t>
            </a:r>
            <a:endParaRPr b="1" i="0" sz="1200" u="none" cap="none" strike="noStrike">
              <a:solidFill>
                <a:schemeClr val="lt1"/>
              </a:solidFill>
              <a:latin typeface="Microsoft JhengHei"/>
              <a:ea typeface="Microsoft JhengHei"/>
              <a:cs typeface="Microsoft JhengHei"/>
              <a:sym typeface="Microsoft JhengHei"/>
            </a:endParaRPr>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8" name="Shape 12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9" r:id="rId2"/>
    <p:sldLayoutId id="2147483680" r:id="rId3"/>
    <p:sldLayoutId id="214748368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hackmd.io/IB66HLWrStq5GGiJaYywhw?view" TargetMode="External"/><Relationship Id="rId4" Type="http://schemas.openxmlformats.org/officeDocument/2006/relationships/hyperlink" Target="https://geojson.io/#map=2/20.0/0.0" TargetMode="External"/><Relationship Id="rId5" Type="http://schemas.openxmlformats.org/officeDocument/2006/relationships/hyperlink" Target="https://geojson.io/#map=2/20.0/0.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tiaohsun.netlify.app/posts/javascript%E8%AE%80%E5%8F%96json%E6%AA%94%E6%A1%88/#%E4%BA%8C%E4%BD%BF%E7%94%A8javascript-importexpor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tiaohsun.netlify.app/posts/javascript%E8%AE%80%E5%8F%96json%E6%AA%94%E6%A1%88/#%E4%BA%8C%E4%BD%BF%E7%94%A8javascript-importexp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developer.mozilla.org/zh-TW/docs/Learn/JavaScript/Objects/JSON" TargetMode="External"/><Relationship Id="rId4" Type="http://schemas.openxmlformats.org/officeDocument/2006/relationships/hyperlink" Target="https://tiaohsun.netlify.app/posts/javascript%E8%AE%80%E5%8F%96json%E6%AA%94%E6%A1%88/#%E4%BA%8C%E4%BD%BF%E7%94%A8javascript-importexpor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zh.wikipedia.org/wiki/%E9%9D%A2%E9%87%8F%E5%9C%96" TargetMode="External"/><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hyperlink" Target="https://zh.wikipedia.org/wiki/%E9%9D%A2%E9%87%8F%E5%9C%9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hyperlink" Target="https://yungpei.github.io/vis2023f/hw03/src/simple/planar_graph.html" TargetMode="External"/><Relationship Id="rId5"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hyperlink" Target="https://observablehq.com/d/ec0e39b666962d0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hyperlink" Target="https://observablehq.com/d/b3a03fca9c5b14d5" TargetMode="External"/><Relationship Id="rId5" Type="http://schemas.openxmlformats.org/officeDocument/2006/relationships/hyperlink" Target="https://observablehq.com/@d3/choropleth/2?intent=for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29.png"/><Relationship Id="rId4" Type="http://schemas.openxmlformats.org/officeDocument/2006/relationships/hyperlink" Target="https://yungpei.github.io/vis2023f/hw03/index.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hyperlink" Target="mailto:t111598001@ntut.org.t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hackmd.io/IB66HLWrStq5GGiJaYywhw?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csvjson.com/json_beautifier"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chwang12341.medium.com/%E5%AF%AB%E7%B5%A6%E8%87%AA%E5%B7%B1%E7%9A%84%E6%8A%80%E8%A1%93%E7%AD%86%E8%A8%98-%E4%BD%9C%E7%82%BA%E7%A8%8B%E5%BC%8F%E9%96%8B%E7%99%BC%E8%80%85%E6%88%91%E5%80%91%E7%B5%95%E5%B0%8D%E4%B8%8D%E8%83%BD%E5%BF%BD%E7%95%A5%E7%9A%84json-json%E5%92%8Cxml%E9%96%93%E5%A6%82%E4%BD%95%E4%BA%92%E7%9B%B8%E8%BD%89%E6%8F%9B-geojson-topojson%E5%9C%B0%E7%90%86%E8%B3%87%E8%A8%8A%E6%95%99%E5%AD%B8-%E4%BB%A5javascript%E7%82%BA%E4%BE%8B-%E4%BA%8C-c9e88cf5e1cc" TargetMode="External"/><Relationship Id="rId4" Type="http://schemas.openxmlformats.org/officeDocument/2006/relationships/hyperlink" Target="https://kknews.cc/tech/qkyo4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chwang12341.medium.com/%E5%AF%AB%E7%B5%A6%E8%87%AA%E5%B7%B1%E7%9A%84%E6%8A%80%E8%A1%93%E7%AD%86%E8%A8%98-%E4%BD%9C%E7%82%BA%E7%A8%8B%E5%BC%8F%E9%96%8B%E7%99%BC%E8%80%85%E6%88%91%E5%80%91%E7%B5%95%E5%B0%8D%E4%B8%8D%E8%83%BD%E5%BF%BD%E7%95%A5%E7%9A%84json-json%E5%92%8Cxml%E9%96%93%E5%A6%82%E4%BD%95%E4%BA%92%E7%9B%B8%E8%BD%89%E6%8F%9B-geojson-topojson%E5%9C%B0%E7%90%86%E8%B3%87%E8%A8%8A%E6%95%99%E5%AD%B8-%E4%BB%A5javascript%E7%82%BA%E4%BE%8B-%E4%BA%8C-c9e88cf5e1c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chwang12341.medium.com/%E5%AF%AB%E7%B5%A6%E8%87%AA%E5%B7%B1%E7%9A%84%E6%8A%80%E8%A1%93%E7%AD%86%E8%A8%98-%E4%BD%9C%E7%82%BA%E7%A8%8B%E5%BC%8F%E9%96%8B%E7%99%BC%E8%80%85%E6%88%91%E5%80%91%E7%B5%95%E5%B0%8D%E4%B8%8D%E8%83%BD%E5%BF%BD%E7%95%A5%E7%9A%84json-json%E5%92%8Cxml%E9%96%93%E5%A6%82%E4%BD%95%E4%BA%92%E7%9B%B8%E8%BD%89%E6%8F%9B-geojson-topojson%E5%9C%B0%E7%90%86%E8%B3%87%E8%A8%8A%E6%95%99%E5%AD%B8-%E4%BB%A5javascript%E7%82%BA%E4%BE%8B-%E4%BA%8C-c9e88cf5e1c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ctrTitle"/>
          </p:nvPr>
        </p:nvSpPr>
        <p:spPr>
          <a:xfrm>
            <a:off x="967109" y="2274495"/>
            <a:ext cx="10191320" cy="57416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300"/>
              <a:buFont typeface="Microsoft JhengHei"/>
              <a:buNone/>
            </a:pPr>
            <a:r>
              <a:rPr lang="zh-TW"/>
              <a:t>資料可視化</a:t>
            </a:r>
            <a:endParaRPr/>
          </a:p>
        </p:txBody>
      </p:sp>
      <p:sp>
        <p:nvSpPr>
          <p:cNvPr id="150" name="Google Shape;150;p6"/>
          <p:cNvSpPr txBox="1"/>
          <p:nvPr>
            <p:ph idx="1" type="body"/>
          </p:nvPr>
        </p:nvSpPr>
        <p:spPr>
          <a:xfrm>
            <a:off x="967109" y="3007096"/>
            <a:ext cx="10191320" cy="11538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Mulish"/>
              <a:buNone/>
            </a:pPr>
            <a:r>
              <a:rPr lang="zh-TW"/>
              <a:t>HW03 - </a:t>
            </a:r>
            <a:r>
              <a:rPr lang="zh-TW"/>
              <a:t>樓層平面圖及面量圖 Choropleth</a:t>
            </a:r>
            <a:endParaRPr/>
          </a:p>
        </p:txBody>
      </p:sp>
      <p:sp>
        <p:nvSpPr>
          <p:cNvPr id="151" name="Google Shape;151;p6"/>
          <p:cNvSpPr txBox="1"/>
          <p:nvPr>
            <p:ph idx="2" type="body"/>
          </p:nvPr>
        </p:nvSpPr>
        <p:spPr>
          <a:xfrm>
            <a:off x="967108" y="4572000"/>
            <a:ext cx="6650095" cy="3857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200"/>
              <a:buNone/>
            </a:pPr>
            <a:r>
              <a:rPr lang="zh-TW"/>
              <a:t>吳泳霈</a:t>
            </a:r>
            <a:endParaRPr/>
          </a:p>
        </p:txBody>
      </p:sp>
      <p:sp>
        <p:nvSpPr>
          <p:cNvPr id="152" name="Google Shape;152;p6"/>
          <p:cNvSpPr txBox="1"/>
          <p:nvPr>
            <p:ph idx="3" type="body"/>
          </p:nvPr>
        </p:nvSpPr>
        <p:spPr>
          <a:xfrm>
            <a:off x="967108" y="5025006"/>
            <a:ext cx="6650095" cy="3857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200"/>
              <a:buNone/>
            </a:pPr>
            <a:r>
              <a:rPr lang="zh-TW"/>
              <a:t>國立臺北科技大學資訊工程系</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9cd543c7ca_0_242"/>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範例：第一種</a:t>
            </a:r>
            <a:endParaRPr/>
          </a:p>
        </p:txBody>
      </p:sp>
      <p:sp>
        <p:nvSpPr>
          <p:cNvPr id="233" name="Google Shape;233;g29cd543c7ca_0_242"/>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234" name="Google Shape;234;g29cd543c7ca_0_242"/>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
        <p:nvSpPr>
          <p:cNvPr id="235" name="Google Shape;235;g29cd543c7ca_0_242"/>
          <p:cNvSpPr txBox="1"/>
          <p:nvPr/>
        </p:nvSpPr>
        <p:spPr>
          <a:xfrm>
            <a:off x="7235075" y="5666550"/>
            <a:ext cx="43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3"/>
              </a:rPr>
              <a:t>https://hackmd.io/IB66HLWrStq5GGiJaYywhw?view</a:t>
            </a:r>
            <a:endParaRPr/>
          </a:p>
        </p:txBody>
      </p:sp>
      <p:sp>
        <p:nvSpPr>
          <p:cNvPr id="236" name="Google Shape;236;g29cd543c7ca_0_242"/>
          <p:cNvSpPr txBox="1"/>
          <p:nvPr/>
        </p:nvSpPr>
        <p:spPr>
          <a:xfrm>
            <a:off x="953350" y="1550900"/>
            <a:ext cx="1000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t>線上實現 GeoJSON工具：</a:t>
            </a:r>
            <a:r>
              <a:rPr lang="zh-TW" sz="2400" u="sng">
                <a:solidFill>
                  <a:schemeClr val="hlink"/>
                </a:solidFill>
                <a:highlight>
                  <a:srgbClr val="FFFFFF"/>
                </a:highlight>
                <a:latin typeface="Georgia"/>
                <a:ea typeface="Georgia"/>
                <a:cs typeface="Georgia"/>
                <a:sym typeface="Georgia"/>
                <a:hlinkClick r:id="rId4"/>
              </a:rPr>
              <a:t>h</a:t>
            </a:r>
            <a:r>
              <a:rPr lang="zh-TW" sz="2400" u="sng">
                <a:solidFill>
                  <a:schemeClr val="hlink"/>
                </a:solidFill>
                <a:highlight>
                  <a:srgbClr val="FFFFFF"/>
                </a:highlight>
                <a:latin typeface="Georgia"/>
                <a:ea typeface="Georgia"/>
                <a:cs typeface="Georgia"/>
                <a:sym typeface="Georgia"/>
                <a:hlinkClick r:id="rId5"/>
              </a:rPr>
              <a:t>ttps://geojson.io/#map=2/20.0/0.0</a:t>
            </a:r>
            <a:endParaRPr sz="2400"/>
          </a:p>
        </p:txBody>
      </p:sp>
      <p:sp>
        <p:nvSpPr>
          <p:cNvPr id="237" name="Google Shape;237;g29cd543c7ca_0_242"/>
          <p:cNvSpPr txBox="1"/>
          <p:nvPr/>
        </p:nvSpPr>
        <p:spPr>
          <a:xfrm>
            <a:off x="953350" y="2256775"/>
            <a:ext cx="5410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rgbClr val="999999"/>
                </a:solidFill>
                <a:highlight>
                  <a:srgbClr val="F7F7F7"/>
                </a:highlight>
                <a:latin typeface="Courier New"/>
                <a:ea typeface="Courier New"/>
                <a:cs typeface="Courier New"/>
                <a:sym typeface="Courier New"/>
              </a:rPr>
              <a:t>點：</a:t>
            </a:r>
            <a:endParaRPr sz="1800">
              <a:solidFill>
                <a:srgbClr val="999999"/>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"type"</a:t>
            </a:r>
            <a:r>
              <a:rPr lang="zh-TW" sz="1800">
                <a:solidFill>
                  <a:srgbClr val="9A6E3A"/>
                </a:solidFill>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669900"/>
                </a:solidFill>
                <a:highlight>
                  <a:srgbClr val="F7F7F7"/>
                </a:highlight>
                <a:latin typeface="Courier New"/>
                <a:ea typeface="Courier New"/>
                <a:cs typeface="Courier New"/>
                <a:sym typeface="Courier New"/>
              </a:rPr>
              <a:t>"Point"</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"coordinates"</a:t>
            </a:r>
            <a:r>
              <a:rPr lang="zh-TW" sz="1800">
                <a:solidFill>
                  <a:srgbClr val="9A6E3A"/>
                </a:solidFill>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r>
              <a:rPr lang="zh-TW" sz="1800">
                <a:solidFill>
                  <a:srgbClr val="990055"/>
                </a:solidFill>
                <a:highlight>
                  <a:srgbClr val="F7F7F7"/>
                </a:highlight>
                <a:latin typeface="Courier New"/>
                <a:ea typeface="Courier New"/>
                <a:cs typeface="Courier New"/>
                <a:sym typeface="Courier New"/>
              </a:rPr>
              <a:t>30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10</a:t>
            </a: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999999"/>
                </a:solidFill>
                <a:highlight>
                  <a:srgbClr val="F7F7F7"/>
                </a:highlight>
                <a:latin typeface="Courier New"/>
                <a:ea typeface="Courier New"/>
                <a:cs typeface="Courier New"/>
                <a:sym typeface="Courier New"/>
              </a:rPr>
              <a:t>}</a:t>
            </a:r>
            <a:endParaRPr sz="1800">
              <a:solidFill>
                <a:srgbClr val="999999"/>
              </a:solidFill>
              <a:highlight>
                <a:srgbClr val="F7F7F7"/>
              </a:highlight>
              <a:latin typeface="Courier New"/>
              <a:ea typeface="Courier New"/>
              <a:cs typeface="Courier New"/>
              <a:sym typeface="Courier New"/>
            </a:endParaRPr>
          </a:p>
        </p:txBody>
      </p:sp>
      <p:sp>
        <p:nvSpPr>
          <p:cNvPr id="238" name="Google Shape;238;g29cd543c7ca_0_242"/>
          <p:cNvSpPr txBox="1"/>
          <p:nvPr/>
        </p:nvSpPr>
        <p:spPr>
          <a:xfrm>
            <a:off x="947750" y="4072175"/>
            <a:ext cx="10006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rgbClr val="999999"/>
                </a:solidFill>
                <a:highlight>
                  <a:srgbClr val="F7F7F7"/>
                </a:highlight>
                <a:latin typeface="Courier New"/>
                <a:ea typeface="Courier New"/>
                <a:cs typeface="Courier New"/>
                <a:sym typeface="Courier New"/>
              </a:rPr>
              <a:t>面：</a:t>
            </a:r>
            <a:endParaRPr sz="1800">
              <a:solidFill>
                <a:srgbClr val="999999"/>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"type"</a:t>
            </a:r>
            <a:r>
              <a:rPr lang="zh-TW" sz="1800">
                <a:solidFill>
                  <a:srgbClr val="9A6E3A"/>
                </a:solidFill>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669900"/>
                </a:solidFill>
                <a:highlight>
                  <a:srgbClr val="F7F7F7"/>
                </a:highlight>
                <a:latin typeface="Courier New"/>
                <a:ea typeface="Courier New"/>
                <a:cs typeface="Courier New"/>
                <a:sym typeface="Courier New"/>
              </a:rPr>
              <a:t>"Polygon"</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"coordinates"</a:t>
            </a:r>
            <a:r>
              <a:rPr lang="zh-TW" sz="1800">
                <a:solidFill>
                  <a:srgbClr val="9A6E3A"/>
                </a:solidFill>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r>
              <a:rPr lang="zh-TW" sz="1800">
                <a:solidFill>
                  <a:srgbClr val="990055"/>
                </a:solidFill>
                <a:highlight>
                  <a:srgbClr val="F7F7F7"/>
                </a:highlight>
                <a:latin typeface="Courier New"/>
                <a:ea typeface="Courier New"/>
                <a:cs typeface="Courier New"/>
                <a:sym typeface="Courier New"/>
              </a:rPr>
              <a:t>30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10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r>
              <a:rPr lang="zh-TW" sz="1800">
                <a:solidFill>
                  <a:srgbClr val="990055"/>
                </a:solidFill>
                <a:highlight>
                  <a:srgbClr val="F7F7F7"/>
                </a:highlight>
                <a:latin typeface="Courier New"/>
                <a:ea typeface="Courier New"/>
                <a:cs typeface="Courier New"/>
                <a:sym typeface="Courier New"/>
              </a:rPr>
              <a:t>40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40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r>
              <a:rPr lang="zh-TW" sz="1800">
                <a:solidFill>
                  <a:srgbClr val="990055"/>
                </a:solidFill>
                <a:highlight>
                  <a:srgbClr val="F7F7F7"/>
                </a:highlight>
                <a:latin typeface="Courier New"/>
                <a:ea typeface="Courier New"/>
                <a:cs typeface="Courier New"/>
                <a:sym typeface="Courier New"/>
              </a:rPr>
              <a:t>20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40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r>
              <a:rPr lang="zh-TW" sz="1800">
                <a:solidFill>
                  <a:srgbClr val="990055"/>
                </a:solidFill>
                <a:highlight>
                  <a:srgbClr val="F7F7F7"/>
                </a:highlight>
                <a:latin typeface="Courier New"/>
                <a:ea typeface="Courier New"/>
                <a:cs typeface="Courier New"/>
                <a:sym typeface="Courier New"/>
              </a:rPr>
              <a:t>10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20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r>
              <a:rPr lang="zh-TW" sz="1800">
                <a:solidFill>
                  <a:srgbClr val="990055"/>
                </a:solidFill>
                <a:highlight>
                  <a:srgbClr val="F7F7F7"/>
                </a:highlight>
                <a:latin typeface="Courier New"/>
                <a:ea typeface="Courier New"/>
                <a:cs typeface="Courier New"/>
                <a:sym typeface="Courier New"/>
              </a:rPr>
              <a:t>30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10</a:t>
            </a: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999999"/>
                </a:solidFill>
                <a:highlight>
                  <a:srgbClr val="F7F7F7"/>
                </a:highlight>
                <a:latin typeface="Courier New"/>
                <a:ea typeface="Courier New"/>
                <a:cs typeface="Courier New"/>
                <a:sym typeface="Courier New"/>
              </a:rPr>
              <a:t>}</a:t>
            </a:r>
            <a:endParaRPr sz="1800"/>
          </a:p>
        </p:txBody>
      </p:sp>
      <p:sp>
        <p:nvSpPr>
          <p:cNvPr id="239" name="Google Shape;239;g29cd543c7ca_0_242"/>
          <p:cNvSpPr txBox="1"/>
          <p:nvPr/>
        </p:nvSpPr>
        <p:spPr>
          <a:xfrm>
            <a:off x="5714525" y="2256775"/>
            <a:ext cx="5410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rgbClr val="999999"/>
                </a:solidFill>
                <a:highlight>
                  <a:srgbClr val="F7F7F7"/>
                </a:highlight>
                <a:latin typeface="Courier New"/>
                <a:ea typeface="Courier New"/>
                <a:cs typeface="Courier New"/>
                <a:sym typeface="Courier New"/>
              </a:rPr>
              <a:t>線：</a:t>
            </a:r>
            <a:endParaRPr sz="1800">
              <a:solidFill>
                <a:srgbClr val="999999"/>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"type"</a:t>
            </a:r>
            <a:r>
              <a:rPr lang="zh-TW" sz="1800">
                <a:solidFill>
                  <a:srgbClr val="9A6E3A"/>
                </a:solidFill>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669900"/>
                </a:solidFill>
                <a:highlight>
                  <a:srgbClr val="F7F7F7"/>
                </a:highlight>
                <a:latin typeface="Courier New"/>
                <a:ea typeface="Courier New"/>
                <a:cs typeface="Courier New"/>
                <a:sym typeface="Courier New"/>
              </a:rPr>
              <a:t>"LineString"</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"coordinates"</a:t>
            </a:r>
            <a:r>
              <a:rPr lang="zh-TW" sz="1800">
                <a:solidFill>
                  <a:srgbClr val="9A6E3A"/>
                </a:solidFill>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r>
              <a:rPr lang="zh-TW" sz="1800">
                <a:solidFill>
                  <a:srgbClr val="990055"/>
                </a:solidFill>
                <a:highlight>
                  <a:srgbClr val="F7F7F7"/>
                </a:highlight>
                <a:latin typeface="Courier New"/>
                <a:ea typeface="Courier New"/>
                <a:cs typeface="Courier New"/>
                <a:sym typeface="Courier New"/>
              </a:rPr>
              <a:t>30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10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r>
              <a:rPr lang="zh-TW" sz="1800">
                <a:solidFill>
                  <a:srgbClr val="990055"/>
                </a:solidFill>
                <a:highlight>
                  <a:srgbClr val="F7F7F7"/>
                </a:highlight>
                <a:latin typeface="Courier New"/>
                <a:ea typeface="Courier New"/>
                <a:cs typeface="Courier New"/>
                <a:sym typeface="Courier New"/>
              </a:rPr>
              <a:t>10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30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r>
              <a:rPr lang="zh-TW" sz="1800">
                <a:solidFill>
                  <a:srgbClr val="990055"/>
                </a:solidFill>
                <a:highlight>
                  <a:srgbClr val="F7F7F7"/>
                </a:highlight>
                <a:latin typeface="Courier New"/>
                <a:ea typeface="Courier New"/>
                <a:cs typeface="Courier New"/>
                <a:sym typeface="Courier New"/>
              </a:rPr>
              <a:t>40</a:t>
            </a:r>
            <a:r>
              <a:rPr lang="zh-TW" sz="1800">
                <a:solidFill>
                  <a:srgbClr val="999999"/>
                </a:solidFill>
                <a:highlight>
                  <a:srgbClr val="F7F7F7"/>
                </a:highlight>
                <a:latin typeface="Courier New"/>
                <a:ea typeface="Courier New"/>
                <a:cs typeface="Courier New"/>
                <a:sym typeface="Courier New"/>
              </a:rPr>
              <a:t>,</a:t>
            </a:r>
            <a:r>
              <a:rPr lang="zh-TW" sz="1800">
                <a:solidFill>
                  <a:srgbClr val="333333"/>
                </a:solidFill>
                <a:highlight>
                  <a:srgbClr val="F7F7F7"/>
                </a:highlight>
                <a:latin typeface="Courier New"/>
                <a:ea typeface="Courier New"/>
                <a:cs typeface="Courier New"/>
                <a:sym typeface="Courier New"/>
              </a:rPr>
              <a:t> </a:t>
            </a:r>
            <a:r>
              <a:rPr lang="zh-TW" sz="1800">
                <a:solidFill>
                  <a:srgbClr val="990055"/>
                </a:solidFill>
                <a:highlight>
                  <a:srgbClr val="F7F7F7"/>
                </a:highlight>
                <a:latin typeface="Courier New"/>
                <a:ea typeface="Courier New"/>
                <a:cs typeface="Courier New"/>
                <a:sym typeface="Courier New"/>
              </a:rPr>
              <a:t>40</a:t>
            </a: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333333"/>
                </a:solidFill>
                <a:highlight>
                  <a:srgbClr val="F7F7F7"/>
                </a:highlight>
                <a:latin typeface="Courier New"/>
                <a:ea typeface="Courier New"/>
                <a:cs typeface="Courier New"/>
                <a:sym typeface="Courier New"/>
              </a:rPr>
              <a:t>    </a:t>
            </a:r>
            <a:r>
              <a:rPr lang="zh-TW" sz="1800">
                <a:solidFill>
                  <a:srgbClr val="999999"/>
                </a:solidFill>
                <a:highlight>
                  <a:srgbClr val="F7F7F7"/>
                </a:highlight>
                <a:latin typeface="Courier New"/>
                <a:ea typeface="Courier New"/>
                <a:cs typeface="Courier New"/>
                <a:sym typeface="Courier New"/>
              </a:rPr>
              <a:t>]</a:t>
            </a:r>
            <a:endParaRPr sz="1800">
              <a:solidFill>
                <a:srgbClr val="333333"/>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zh-TW" sz="1800">
                <a:solidFill>
                  <a:srgbClr val="999999"/>
                </a:solidFill>
                <a:highlight>
                  <a:srgbClr val="F7F7F7"/>
                </a:highlight>
                <a:latin typeface="Courier New"/>
                <a:ea typeface="Courier New"/>
                <a:cs typeface="Courier New"/>
                <a:sym typeface="Courier New"/>
              </a:rPr>
              <a:t>}</a:t>
            </a:r>
            <a:endParaRPr sz="18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9cd543c7ca_0_256"/>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範例：第二種</a:t>
            </a:r>
            <a:endParaRPr/>
          </a:p>
        </p:txBody>
      </p:sp>
      <p:sp>
        <p:nvSpPr>
          <p:cNvPr id="246" name="Google Shape;246;g29cd543c7ca_0_256"/>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247" name="Google Shape;247;g29cd543c7ca_0_256"/>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P.</a:t>
            </a:r>
            <a:fld id="{00000000-1234-1234-1234-123412341234}" type="slidenum">
              <a:rPr lang="zh-TW"/>
              <a:t>‹#›</a:t>
            </a:fld>
            <a:endParaRPr/>
          </a:p>
        </p:txBody>
      </p:sp>
      <p:pic>
        <p:nvPicPr>
          <p:cNvPr id="248" name="Google Shape;248;g29cd543c7ca_0_256"/>
          <p:cNvPicPr preferRelativeResize="0"/>
          <p:nvPr/>
        </p:nvPicPr>
        <p:blipFill>
          <a:blip r:embed="rId3">
            <a:alphaModFix/>
          </a:blip>
          <a:stretch>
            <a:fillRect/>
          </a:stretch>
        </p:blipFill>
        <p:spPr>
          <a:xfrm>
            <a:off x="1091500" y="1757413"/>
            <a:ext cx="3641075" cy="3343175"/>
          </a:xfrm>
          <a:prstGeom prst="rect">
            <a:avLst/>
          </a:prstGeom>
          <a:noFill/>
          <a:ln>
            <a:noFill/>
          </a:ln>
        </p:spPr>
      </p:pic>
      <p:sp>
        <p:nvSpPr>
          <p:cNvPr id="249" name="Google Shape;249;g29cd543c7ca_0_256"/>
          <p:cNvSpPr txBox="1"/>
          <p:nvPr/>
        </p:nvSpPr>
        <p:spPr>
          <a:xfrm>
            <a:off x="5815975" y="1535700"/>
            <a:ext cx="53463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t>{</a:t>
            </a:r>
            <a:endParaRPr sz="1800"/>
          </a:p>
          <a:p>
            <a:pPr indent="0" lvl="0" marL="0" rtl="0" algn="l">
              <a:spcBef>
                <a:spcPts val="0"/>
              </a:spcBef>
              <a:spcAft>
                <a:spcPts val="0"/>
              </a:spcAft>
              <a:buNone/>
            </a:pPr>
            <a:r>
              <a:rPr lang="zh-TW" sz="1800"/>
              <a:t>  "type": "GeometryCollection",  //object</a:t>
            </a:r>
            <a:endParaRPr sz="1800"/>
          </a:p>
          <a:p>
            <a:pPr indent="0" lvl="0" marL="0" rtl="0" algn="l">
              <a:spcBef>
                <a:spcPts val="0"/>
              </a:spcBef>
              <a:spcAft>
                <a:spcPts val="0"/>
              </a:spcAft>
              <a:buNone/>
            </a:pPr>
            <a:r>
              <a:rPr lang="zh-TW" sz="1800"/>
              <a:t>  "geometries": [  //</a:t>
            </a:r>
            <a:r>
              <a:rPr lang="zh-TW" sz="1800"/>
              <a:t>變量</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     "type": "Point",  //子 object</a:t>
            </a:r>
            <a:endParaRPr sz="1800"/>
          </a:p>
          <a:p>
            <a:pPr indent="0" lvl="0" marL="0" rtl="0" algn="l">
              <a:spcBef>
                <a:spcPts val="0"/>
              </a:spcBef>
              <a:spcAft>
                <a:spcPts val="0"/>
              </a:spcAft>
              <a:buNone/>
            </a:pPr>
            <a:r>
              <a:rPr lang="zh-TW" sz="1800"/>
              <a:t>     "coordinates": [120, 60]</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      "type": "LineString",</a:t>
            </a:r>
            <a:endParaRPr sz="1800"/>
          </a:p>
          <a:p>
            <a:pPr indent="0" lvl="0" marL="0" rtl="0" algn="l">
              <a:spcBef>
                <a:spcPts val="0"/>
              </a:spcBef>
              <a:spcAft>
                <a:spcPts val="0"/>
              </a:spcAft>
              <a:buNone/>
            </a:pPr>
            <a:r>
              <a:rPr lang="zh-TW" sz="1800"/>
              <a:t>      "coordinates": [ [100, 60], [100, 40] ]</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9cd543c7ca_0_284"/>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a:t>範例：第三種</a:t>
            </a:r>
            <a:endParaRPr/>
          </a:p>
        </p:txBody>
      </p:sp>
      <p:sp>
        <p:nvSpPr>
          <p:cNvPr id="256" name="Google Shape;256;g29cd543c7ca_0_284"/>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257" name="Google Shape;257;g29cd543c7ca_0_284"/>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pic>
        <p:nvPicPr>
          <p:cNvPr id="258" name="Google Shape;258;g29cd543c7ca_0_284"/>
          <p:cNvPicPr preferRelativeResize="0"/>
          <p:nvPr/>
        </p:nvPicPr>
        <p:blipFill>
          <a:blip r:embed="rId3">
            <a:alphaModFix/>
          </a:blip>
          <a:stretch>
            <a:fillRect/>
          </a:stretch>
        </p:blipFill>
        <p:spPr>
          <a:xfrm>
            <a:off x="1134702" y="1585413"/>
            <a:ext cx="4033525" cy="3687175"/>
          </a:xfrm>
          <a:prstGeom prst="rect">
            <a:avLst/>
          </a:prstGeom>
          <a:noFill/>
          <a:ln>
            <a:noFill/>
          </a:ln>
        </p:spPr>
      </p:pic>
      <p:sp>
        <p:nvSpPr>
          <p:cNvPr id="259" name="Google Shape;259;g29cd543c7ca_0_284"/>
          <p:cNvSpPr txBox="1"/>
          <p:nvPr/>
        </p:nvSpPr>
        <p:spPr>
          <a:xfrm>
            <a:off x="5712575" y="1258650"/>
            <a:ext cx="51696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t>{</a:t>
            </a:r>
            <a:endParaRPr sz="1800"/>
          </a:p>
          <a:p>
            <a:pPr indent="0" lvl="0" marL="0" rtl="0" algn="l">
              <a:spcBef>
                <a:spcPts val="0"/>
              </a:spcBef>
              <a:spcAft>
                <a:spcPts val="0"/>
              </a:spcAft>
              <a:buNone/>
            </a:pPr>
            <a:r>
              <a:rPr lang="zh-TW" sz="1800"/>
              <a:t>  "type": "FeatureCollection",</a:t>
            </a:r>
            <a:endParaRPr sz="1800"/>
          </a:p>
          <a:p>
            <a:pPr indent="0" lvl="0" marL="0" rtl="0" algn="l">
              <a:spcBef>
                <a:spcPts val="0"/>
              </a:spcBef>
              <a:spcAft>
                <a:spcPts val="0"/>
              </a:spcAft>
              <a:buNone/>
            </a:pPr>
            <a:r>
              <a:rPr lang="zh-TW" sz="1800"/>
              <a:t>  "features": [</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      "type": "Feature",</a:t>
            </a:r>
            <a:endParaRPr sz="1800"/>
          </a:p>
          <a:p>
            <a:pPr indent="0" lvl="0" marL="0" rtl="0" algn="l">
              <a:spcBef>
                <a:spcPts val="0"/>
              </a:spcBef>
              <a:spcAft>
                <a:spcPts val="0"/>
              </a:spcAft>
              <a:buNone/>
            </a:pPr>
            <a:r>
              <a:rPr lang="zh-TW" sz="1800"/>
              <a:t>      "properties": {</a:t>
            </a:r>
            <a:endParaRPr sz="1800"/>
          </a:p>
          <a:p>
            <a:pPr indent="0" lvl="0" marL="0" rtl="0" algn="l">
              <a:spcBef>
                <a:spcPts val="0"/>
              </a:spcBef>
              <a:spcAft>
                <a:spcPts val="0"/>
              </a:spcAft>
              <a:buNone/>
            </a:pPr>
            <a:r>
              <a:rPr lang="zh-TW" sz="1800"/>
              <a:t>        "name": "Taipei 101"</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      "geometry": {</a:t>
            </a:r>
            <a:endParaRPr sz="1800"/>
          </a:p>
          <a:p>
            <a:pPr indent="0" lvl="0" marL="0" rtl="0" algn="l">
              <a:spcBef>
                <a:spcPts val="0"/>
              </a:spcBef>
              <a:spcAft>
                <a:spcPts val="0"/>
              </a:spcAft>
              <a:buNone/>
            </a:pPr>
            <a:r>
              <a:rPr lang="zh-TW" sz="1800"/>
              <a:t>        "type": "Point",</a:t>
            </a:r>
            <a:endParaRPr sz="1800"/>
          </a:p>
          <a:p>
            <a:pPr indent="0" lvl="0" marL="0" rtl="0" algn="l">
              <a:spcBef>
                <a:spcPts val="0"/>
              </a:spcBef>
              <a:spcAft>
                <a:spcPts val="0"/>
              </a:spcAft>
              <a:buNone/>
            </a:pPr>
            <a:r>
              <a:rPr lang="zh-TW" sz="1800"/>
              <a:t>        "coordinates": [121.5615184,25.0338266]</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9cd543c7ca_0_199"/>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TopoJSON</a:t>
            </a:r>
            <a:endParaRPr/>
          </a:p>
        </p:txBody>
      </p:sp>
      <p:sp>
        <p:nvSpPr>
          <p:cNvPr id="266" name="Google Shape;266;g29cd543c7ca_0_199"/>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267" name="Google Shape;267;g29cd543c7ca_0_199"/>
          <p:cNvSpPr txBox="1"/>
          <p:nvPr>
            <p:ph idx="2" type="body"/>
          </p:nvPr>
        </p:nvSpPr>
        <p:spPr>
          <a:xfrm>
            <a:off x="954088" y="1618596"/>
            <a:ext cx="10102800" cy="40890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None/>
            </a:pPr>
            <a:r>
              <a:rPr lang="zh-TW" sz="2400"/>
              <a:t>為 GeoJSON 依照</a:t>
            </a:r>
            <a:r>
              <a:rPr lang="zh-TW" sz="2400">
                <a:solidFill>
                  <a:srgbClr val="FF0000"/>
                </a:solidFill>
              </a:rPr>
              <a:t>拓樸學編碼</a:t>
            </a:r>
            <a:r>
              <a:rPr lang="zh-TW" sz="2400"/>
              <a:t>後的擴展形式，由鼎鼎大名的 D3.JS 視覺化套件作者 Mike Bostock 制定。</a:t>
            </a:r>
            <a:endParaRPr sz="2400"/>
          </a:p>
          <a:p>
            <a:pPr indent="0" lvl="0" marL="0" rtl="0" algn="l">
              <a:spcBef>
                <a:spcPts val="1400"/>
              </a:spcBef>
              <a:spcAft>
                <a:spcPts val="0"/>
              </a:spcAft>
              <a:buNone/>
            </a:pPr>
            <a:r>
              <a:rPr lang="zh-TW" sz="2400"/>
              <a:t>相比 GeoJSON 直接使用 Polygon、Point 之類的幾何體來表示圖形的方法，TopoJSON 中的每一個幾何體都是透過</a:t>
            </a:r>
            <a:r>
              <a:rPr lang="zh-TW" sz="2400">
                <a:solidFill>
                  <a:srgbClr val="FF0000"/>
                </a:solidFill>
              </a:rPr>
              <a:t>共享體(arcs)</a:t>
            </a:r>
            <a:r>
              <a:rPr lang="zh-TW" sz="2400"/>
              <a:t>整合後組成的幾何體圖形。</a:t>
            </a:r>
            <a:endParaRPr sz="2400"/>
          </a:p>
          <a:p>
            <a:pPr indent="0" lvl="0" marL="0" rtl="0" algn="l">
              <a:spcBef>
                <a:spcPts val="1400"/>
              </a:spcBef>
              <a:spcAft>
                <a:spcPts val="0"/>
              </a:spcAft>
              <a:buNone/>
            </a:pPr>
            <a:r>
              <a:t/>
            </a:r>
            <a:endParaRPr sz="2400"/>
          </a:p>
        </p:txBody>
      </p:sp>
      <p:sp>
        <p:nvSpPr>
          <p:cNvPr id="268" name="Google Shape;268;g29cd543c7ca_0_199"/>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9cd543c7ca_0_297"/>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TopoJSON</a:t>
            </a:r>
            <a:endParaRPr/>
          </a:p>
        </p:txBody>
      </p:sp>
      <p:sp>
        <p:nvSpPr>
          <p:cNvPr id="275" name="Google Shape;275;g29cd543c7ca_0_297"/>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276" name="Google Shape;276;g29cd543c7ca_0_297"/>
          <p:cNvSpPr txBox="1"/>
          <p:nvPr>
            <p:ph idx="2" type="body"/>
          </p:nvPr>
        </p:nvSpPr>
        <p:spPr>
          <a:xfrm>
            <a:off x="954088" y="1618596"/>
            <a:ext cx="10102800" cy="40890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None/>
            </a:pPr>
            <a:r>
              <a:rPr lang="zh-TW" sz="2400"/>
              <a:t>優勢：TopoJson 產出的檔案</a:t>
            </a:r>
            <a:r>
              <a:rPr lang="zh-TW" sz="2400">
                <a:solidFill>
                  <a:srgbClr val="FF0000"/>
                </a:solidFill>
              </a:rPr>
              <a:t>更小</a:t>
            </a:r>
            <a:r>
              <a:rPr lang="zh-TW" sz="2400"/>
              <a:t>，大概縮小了80%</a:t>
            </a:r>
            <a:endParaRPr sz="2400"/>
          </a:p>
          <a:p>
            <a:pPr indent="0" lvl="0" marL="0" rtl="0" algn="l">
              <a:spcBef>
                <a:spcPts val="1400"/>
              </a:spcBef>
              <a:spcAft>
                <a:spcPts val="0"/>
              </a:spcAft>
              <a:buNone/>
            </a:pPr>
            <a:r>
              <a:rPr lang="zh-TW" sz="2400"/>
              <a:t>原因：</a:t>
            </a:r>
            <a:endParaRPr sz="2400"/>
          </a:p>
          <a:p>
            <a:pPr indent="-381000" lvl="0" marL="457200" rtl="0" algn="l">
              <a:spcBef>
                <a:spcPts val="1400"/>
              </a:spcBef>
              <a:spcAft>
                <a:spcPts val="0"/>
              </a:spcAft>
              <a:buSzPts val="2400"/>
              <a:buChar char="●"/>
            </a:pPr>
            <a:r>
              <a:rPr lang="zh-TW" sz="2400">
                <a:solidFill>
                  <a:srgbClr val="FF0000"/>
                </a:solidFill>
              </a:rPr>
              <a:t>邊界線</a:t>
            </a:r>
            <a:r>
              <a:rPr lang="zh-TW" sz="2400"/>
              <a:t>只會記錄一次，像是</a:t>
            </a:r>
            <a:r>
              <a:rPr lang="zh-TW" sz="2400">
                <a:solidFill>
                  <a:srgbClr val="FF0000"/>
                </a:solidFill>
              </a:rPr>
              <a:t>台北</a:t>
            </a:r>
            <a:r>
              <a:rPr lang="zh-TW" sz="2400"/>
              <a:t>和</a:t>
            </a:r>
            <a:r>
              <a:rPr lang="zh-TW" sz="2400">
                <a:solidFill>
                  <a:srgbClr val="FF0000"/>
                </a:solidFill>
              </a:rPr>
              <a:t>桃園</a:t>
            </a:r>
            <a:r>
              <a:rPr lang="zh-TW" sz="2400"/>
              <a:t>的</a:t>
            </a:r>
            <a:r>
              <a:rPr lang="zh-TW" sz="2400">
                <a:solidFill>
                  <a:srgbClr val="FF0000"/>
                </a:solidFill>
              </a:rPr>
              <a:t>邊界線</a:t>
            </a:r>
            <a:r>
              <a:rPr lang="zh-TW" sz="2400"/>
              <a:t>只會</a:t>
            </a:r>
            <a:r>
              <a:rPr lang="zh-TW" sz="2400" u="sng"/>
              <a:t>記錄一次</a:t>
            </a:r>
            <a:endParaRPr sz="2400" u="sng"/>
          </a:p>
          <a:p>
            <a:pPr indent="-381000" lvl="0" marL="457200" rtl="0" algn="l">
              <a:spcBef>
                <a:spcPts val="0"/>
              </a:spcBef>
              <a:spcAft>
                <a:spcPts val="0"/>
              </a:spcAft>
              <a:buSzPts val="2400"/>
              <a:buChar char="●"/>
            </a:pPr>
            <a:r>
              <a:rPr lang="zh-TW" sz="2400">
                <a:solidFill>
                  <a:srgbClr val="FF0000"/>
                </a:solidFill>
              </a:rPr>
              <a:t>地理坐標</a:t>
            </a:r>
            <a:r>
              <a:rPr lang="zh-TW" sz="2400"/>
              <a:t>是使用</a:t>
            </a:r>
            <a:r>
              <a:rPr lang="zh-TW" sz="2400">
                <a:solidFill>
                  <a:srgbClr val="FF0000"/>
                </a:solidFill>
              </a:rPr>
              <a:t>整數</a:t>
            </a:r>
            <a:r>
              <a:rPr lang="zh-TW" sz="2400"/>
              <a:t>，而非</a:t>
            </a:r>
            <a:r>
              <a:rPr lang="zh-TW" sz="2400">
                <a:solidFill>
                  <a:srgbClr val="FF0000"/>
                </a:solidFill>
              </a:rPr>
              <a:t>浮點數</a:t>
            </a:r>
            <a:endParaRPr sz="2400">
              <a:solidFill>
                <a:srgbClr val="FF0000"/>
              </a:solidFill>
            </a:endParaRPr>
          </a:p>
          <a:p>
            <a:pPr indent="0" lvl="0" marL="0" rtl="0" algn="l">
              <a:spcBef>
                <a:spcPts val="1400"/>
              </a:spcBef>
              <a:spcAft>
                <a:spcPts val="0"/>
              </a:spcAft>
              <a:buNone/>
            </a:pPr>
            <a:r>
              <a:t/>
            </a:r>
            <a:endParaRPr sz="2400"/>
          </a:p>
        </p:txBody>
      </p:sp>
      <p:sp>
        <p:nvSpPr>
          <p:cNvPr id="277" name="Google Shape;277;g29cd543c7ca_0_297"/>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P.</a:t>
            </a:r>
            <a:fld id="{00000000-1234-1234-1234-123412341234}" type="slidenum">
              <a:rPr lang="zh-TW"/>
              <a:t>‹#›</a:t>
            </a:fld>
            <a:endParaRPr/>
          </a:p>
        </p:txBody>
      </p:sp>
      <p:pic>
        <p:nvPicPr>
          <p:cNvPr id="278" name="Google Shape;278;g29cd543c7ca_0_297"/>
          <p:cNvPicPr preferRelativeResize="0"/>
          <p:nvPr/>
        </p:nvPicPr>
        <p:blipFill>
          <a:blip r:embed="rId3">
            <a:alphaModFix/>
          </a:blip>
          <a:stretch>
            <a:fillRect/>
          </a:stretch>
        </p:blipFill>
        <p:spPr>
          <a:xfrm>
            <a:off x="914400" y="4100963"/>
            <a:ext cx="10363200" cy="185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
          <p:cNvSpPr txBox="1"/>
          <p:nvPr>
            <p:ph type="ctrTitle"/>
          </p:nvPr>
        </p:nvSpPr>
        <p:spPr>
          <a:xfrm>
            <a:off x="967109" y="2419102"/>
            <a:ext cx="101913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300"/>
              <a:buFont typeface="Microsoft JhengHei"/>
              <a:buNone/>
            </a:pPr>
            <a:r>
              <a:rPr lang="zh-TW"/>
              <a:t>JavaScript讀取JSON檔案</a:t>
            </a:r>
            <a:endParaRPr/>
          </a:p>
        </p:txBody>
      </p:sp>
      <p:sp>
        <p:nvSpPr>
          <p:cNvPr id="284" name="Google Shape;284;p5"/>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3200"/>
              <a:buFont typeface="Arial"/>
              <a:buNone/>
            </a:pPr>
            <a:r>
              <a:t/>
            </a:r>
            <a:endParaRPr/>
          </a:p>
        </p:txBody>
      </p:sp>
      <p:sp>
        <p:nvSpPr>
          <p:cNvPr id="285" name="Google Shape;285;p5"/>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1200"/>
              <a:buFont typeface="Arial"/>
              <a:buNone/>
            </a:pPr>
            <a:r>
              <a:t/>
            </a:r>
            <a:endParaRPr/>
          </a:p>
        </p:txBody>
      </p:sp>
      <p:sp>
        <p:nvSpPr>
          <p:cNvPr id="286" name="Google Shape;286;p5"/>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9da04241ee_0_0"/>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一、使用getJSON、Fetch等</a:t>
            </a:r>
            <a:endParaRPr/>
          </a:p>
        </p:txBody>
      </p:sp>
      <p:sp>
        <p:nvSpPr>
          <p:cNvPr id="292" name="Google Shape;292;g29da04241ee_0_0"/>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293" name="Google Shape;293;g29da04241ee_0_0"/>
          <p:cNvSpPr txBox="1"/>
          <p:nvPr>
            <p:ph idx="2" type="body"/>
          </p:nvPr>
        </p:nvSpPr>
        <p:spPr>
          <a:xfrm>
            <a:off x="953350" y="1618613"/>
            <a:ext cx="6224100" cy="4089000"/>
          </a:xfrm>
          <a:prstGeom prst="rect">
            <a:avLst/>
          </a:prstGeom>
          <a:noFill/>
          <a:ln>
            <a:noFill/>
          </a:ln>
        </p:spPr>
        <p:txBody>
          <a:bodyPr anchorCtr="0" anchor="t" bIns="45700" lIns="91425" spcFirstLastPara="1" rIns="91425" wrap="square" tIns="45700">
            <a:noAutofit/>
          </a:bodyPr>
          <a:lstStyle/>
          <a:p>
            <a:pPr indent="0" lvl="0" marL="228600" marR="0" rtl="0" algn="l">
              <a:lnSpc>
                <a:spcPct val="130000"/>
              </a:lnSpc>
              <a:spcBef>
                <a:spcPts val="1400"/>
              </a:spcBef>
              <a:spcAft>
                <a:spcPts val="0"/>
              </a:spcAft>
              <a:buClr>
                <a:schemeClr val="dk1"/>
              </a:buClr>
              <a:buSzPts val="2700"/>
              <a:buFont typeface="Arial"/>
              <a:buNone/>
            </a:pPr>
            <a:r>
              <a:rPr lang="zh-TW" sz="2400"/>
              <a:t>假設在</a:t>
            </a:r>
            <a:r>
              <a:rPr lang="zh-TW" sz="2400"/>
              <a:t>目</a:t>
            </a:r>
            <a:r>
              <a:rPr lang="zh-TW" sz="2400"/>
              <a:t>錄底下新增一份 test.json 檔，且個人路徑是 yungpei/json/，因使用ajax相關技術，須留意檔案位置是否為可讀取的靜態檔案路徑。</a:t>
            </a:r>
            <a:endParaRPr sz="2400"/>
          </a:p>
        </p:txBody>
      </p:sp>
      <p:sp>
        <p:nvSpPr>
          <p:cNvPr id="294" name="Google Shape;294;g29da04241ee_0_0"/>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
        <p:nvSpPr>
          <p:cNvPr id="295" name="Google Shape;295;g29da04241ee_0_0"/>
          <p:cNvSpPr txBox="1"/>
          <p:nvPr/>
        </p:nvSpPr>
        <p:spPr>
          <a:xfrm>
            <a:off x="1242400" y="3529275"/>
            <a:ext cx="5715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t>&lt;script&gt;</a:t>
            </a:r>
            <a:endParaRPr sz="1800"/>
          </a:p>
          <a:p>
            <a:pPr indent="0" lvl="0" marL="0" rtl="0" algn="l">
              <a:spcBef>
                <a:spcPts val="0"/>
              </a:spcBef>
              <a:spcAft>
                <a:spcPts val="0"/>
              </a:spcAft>
              <a:buNone/>
            </a:pPr>
            <a:r>
              <a:rPr lang="zh-TW" sz="1800"/>
              <a:t>    </a:t>
            </a:r>
            <a:r>
              <a:rPr lang="zh-TW" sz="1800">
                <a:solidFill>
                  <a:srgbClr val="FF0000"/>
                </a:solidFill>
              </a:rPr>
              <a:t>fetch</a:t>
            </a:r>
            <a:r>
              <a:rPr lang="zh-TW" sz="1800"/>
              <a:t>('</a:t>
            </a:r>
            <a:r>
              <a:rPr lang="zh-TW" sz="1800">
                <a:solidFill>
                  <a:srgbClr val="FF0000"/>
                </a:solidFill>
              </a:rPr>
              <a:t>yungpei/json/test</a:t>
            </a:r>
            <a:r>
              <a:rPr lang="zh-TW" sz="1800">
                <a:solidFill>
                  <a:srgbClr val="FF0000"/>
                </a:solidFill>
              </a:rPr>
              <a:t>.json</a:t>
            </a:r>
            <a:r>
              <a:rPr lang="zh-TW" sz="1800"/>
              <a:t>')</a:t>
            </a:r>
            <a:endParaRPr sz="1800"/>
          </a:p>
          <a:p>
            <a:pPr indent="0" lvl="0" marL="0" rtl="0" algn="l">
              <a:spcBef>
                <a:spcPts val="0"/>
              </a:spcBef>
              <a:spcAft>
                <a:spcPts val="0"/>
              </a:spcAft>
              <a:buNone/>
            </a:pPr>
            <a:r>
              <a:rPr lang="zh-TW" sz="1800"/>
              <a:t>        .then(function (response) {</a:t>
            </a:r>
            <a:endParaRPr sz="1800"/>
          </a:p>
          <a:p>
            <a:pPr indent="0" lvl="0" marL="0" rtl="0" algn="l">
              <a:spcBef>
                <a:spcPts val="0"/>
              </a:spcBef>
              <a:spcAft>
                <a:spcPts val="0"/>
              </a:spcAft>
              <a:buNone/>
            </a:pPr>
            <a:r>
              <a:rPr lang="zh-TW" sz="1800"/>
              <a:t>            return response.json();</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        .then(function (result) {</a:t>
            </a:r>
            <a:endParaRPr sz="1800"/>
          </a:p>
          <a:p>
            <a:pPr indent="0" lvl="0" marL="0" rtl="0" algn="l">
              <a:spcBef>
                <a:spcPts val="0"/>
              </a:spcBef>
              <a:spcAft>
                <a:spcPts val="0"/>
              </a:spcAft>
              <a:buNone/>
            </a:pPr>
            <a:r>
              <a:rPr lang="zh-TW" sz="1800"/>
              <a:t>            console.log(result);</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&lt;/script&gt;</a:t>
            </a:r>
            <a:endParaRPr/>
          </a:p>
        </p:txBody>
      </p:sp>
      <p:sp>
        <p:nvSpPr>
          <p:cNvPr id="296" name="Google Shape;296;g29da04241ee_0_0"/>
          <p:cNvSpPr txBox="1"/>
          <p:nvPr/>
        </p:nvSpPr>
        <p:spPr>
          <a:xfrm>
            <a:off x="9497975" y="5707625"/>
            <a:ext cx="21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3"/>
              </a:rPr>
              <a:t>JavaScript讀取Json檔案</a:t>
            </a:r>
            <a:endParaRPr/>
          </a:p>
        </p:txBody>
      </p:sp>
      <p:sp>
        <p:nvSpPr>
          <p:cNvPr id="297" name="Google Shape;297;g29da04241ee_0_0"/>
          <p:cNvSpPr txBox="1"/>
          <p:nvPr/>
        </p:nvSpPr>
        <p:spPr>
          <a:xfrm>
            <a:off x="7454075" y="1523525"/>
            <a:ext cx="4158000" cy="4279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 [</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rPr lang="zh-TW"/>
              <a:t>        "Email": "t112598033@ntut.org.tw",</a:t>
            </a:r>
            <a:endParaRPr/>
          </a:p>
          <a:p>
            <a:pPr indent="0" lvl="0" marL="0" rtl="0" algn="l">
              <a:spcBef>
                <a:spcPts val="0"/>
              </a:spcBef>
              <a:spcAft>
                <a:spcPts val="0"/>
              </a:spcAft>
              <a:buNone/>
            </a:pPr>
            <a:r>
              <a:rPr lang="zh-TW"/>
              <a:t>        "Floor": "1F",</a:t>
            </a:r>
            <a:endParaRPr/>
          </a:p>
          <a:p>
            <a:pPr indent="0" lvl="0" marL="0" rtl="0" algn="l">
              <a:spcBef>
                <a:spcPts val="0"/>
              </a:spcBef>
              <a:spcAft>
                <a:spcPts val="0"/>
              </a:spcAft>
              <a:buNone/>
            </a:pPr>
            <a:r>
              <a:rPr lang="zh-TW"/>
              <a:t>        "Pressure": 0.0,</a:t>
            </a:r>
            <a:endParaRPr/>
          </a:p>
          <a:p>
            <a:pPr indent="0" lvl="0" marL="0" rtl="0" algn="l">
              <a:spcBef>
                <a:spcPts val="0"/>
              </a:spcBef>
              <a:spcAft>
                <a:spcPts val="0"/>
              </a:spcAft>
              <a:buNone/>
            </a:pPr>
            <a:r>
              <a:rPr lang="zh-TW"/>
              <a:t>        "Timestamp": "2023/11/03 14:20:05",</a:t>
            </a:r>
            <a:endParaRPr/>
          </a:p>
          <a:p>
            <a:pPr indent="0" lvl="0" marL="0" rtl="0" algn="l">
              <a:spcBef>
                <a:spcPts val="0"/>
              </a:spcBef>
              <a:spcAft>
                <a:spcPts val="0"/>
              </a:spcAft>
              <a:buNone/>
            </a:pPr>
            <a:r>
              <a:rPr lang="zh-TW"/>
              <a:t>        "X": 13.328418731689454,</a:t>
            </a:r>
            <a:endParaRPr/>
          </a:p>
          <a:p>
            <a:pPr indent="0" lvl="0" marL="0" rtl="0" algn="l">
              <a:spcBef>
                <a:spcPts val="0"/>
              </a:spcBef>
              <a:spcAft>
                <a:spcPts val="0"/>
              </a:spcAft>
              <a:buNone/>
            </a:pPr>
            <a:r>
              <a:rPr lang="zh-TW"/>
              <a:t>        "Y": -4.617437362670898,</a:t>
            </a:r>
            <a:endParaRPr/>
          </a:p>
          <a:p>
            <a:pPr indent="0" lvl="0" marL="0" rtl="0" algn="l">
              <a:spcBef>
                <a:spcPts val="0"/>
              </a:spcBef>
              <a:spcAft>
                <a:spcPts val="0"/>
              </a:spcAft>
              <a:buNone/>
            </a:pPr>
            <a:r>
              <a:rPr lang="zh-TW"/>
              <a:t>        "RotateY": -0.4538845419883728</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rPr lang="zh-TW"/>
              <a:t>        "Email": "t112598033@ntut.org.tw",</a:t>
            </a:r>
            <a:endParaRPr/>
          </a:p>
          <a:p>
            <a:pPr indent="0" lvl="0" marL="0" rtl="0" algn="l">
              <a:spcBef>
                <a:spcPts val="0"/>
              </a:spcBef>
              <a:spcAft>
                <a:spcPts val="0"/>
              </a:spcAft>
              <a:buNone/>
            </a:pPr>
            <a:r>
              <a:rPr lang="zh-TW"/>
              <a:t>        "Floor": "1F",</a:t>
            </a:r>
            <a:endParaRPr/>
          </a:p>
          <a:p>
            <a:pPr indent="0" lvl="0" marL="0" rtl="0" algn="l">
              <a:spcBef>
                <a:spcPts val="0"/>
              </a:spcBef>
              <a:spcAft>
                <a:spcPts val="0"/>
              </a:spcAft>
              <a:buNone/>
            </a:pPr>
            <a:r>
              <a:rPr lang="zh-TW"/>
              <a:t>        "Pressure": 0.0,</a:t>
            </a:r>
            <a:endParaRPr/>
          </a:p>
          <a:p>
            <a:pPr indent="0" lvl="0" marL="0" rtl="0" algn="l">
              <a:spcBef>
                <a:spcPts val="0"/>
              </a:spcBef>
              <a:spcAft>
                <a:spcPts val="0"/>
              </a:spcAft>
              <a:buNone/>
            </a:pPr>
            <a:r>
              <a:rPr lang="zh-TW"/>
              <a:t>        "Timestamp": "2023/11/03 14:20:06",</a:t>
            </a:r>
            <a:endParaRPr/>
          </a:p>
          <a:p>
            <a:pPr indent="0" lvl="0" marL="0" rtl="0" algn="l">
              <a:spcBef>
                <a:spcPts val="0"/>
              </a:spcBef>
              <a:spcAft>
                <a:spcPts val="0"/>
              </a:spcAft>
              <a:buNone/>
            </a:pPr>
            <a:r>
              <a:rPr lang="zh-TW"/>
              <a:t>        "X": 13.328418731689454,</a:t>
            </a:r>
            <a:endParaRPr/>
          </a:p>
          <a:p>
            <a:pPr indent="0" lvl="0" marL="0" rtl="0" algn="l">
              <a:spcBef>
                <a:spcPts val="0"/>
              </a:spcBef>
              <a:spcAft>
                <a:spcPts val="0"/>
              </a:spcAft>
              <a:buNone/>
            </a:pPr>
            <a:r>
              <a:rPr lang="zh-TW"/>
              <a:t>        "Y": -4.617437362670898,</a:t>
            </a:r>
            <a:endParaRPr/>
          </a:p>
          <a:p>
            <a:pPr indent="0" lvl="0" marL="0" rtl="0" algn="l">
              <a:spcBef>
                <a:spcPts val="0"/>
              </a:spcBef>
              <a:spcAft>
                <a:spcPts val="0"/>
              </a:spcAft>
              <a:buNone/>
            </a:pPr>
            <a:r>
              <a:rPr lang="zh-TW"/>
              <a:t>        "RotateY": -0.3522264361381531</a:t>
            </a:r>
            <a:endParaRPr/>
          </a:p>
          <a:p>
            <a:pPr indent="0" lvl="0" marL="0" rtl="0" algn="l">
              <a:spcBef>
                <a:spcPts val="0"/>
              </a:spcBef>
              <a:spcAft>
                <a:spcPts val="0"/>
              </a:spcAft>
              <a:buNone/>
            </a:pPr>
            <a:r>
              <a:rPr lang="zh-TW"/>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
          <p:cNvSpPr txBox="1"/>
          <p:nvPr>
            <p:ph type="ctrTitle"/>
          </p:nvPr>
        </p:nvSpPr>
        <p:spPr>
          <a:xfrm>
            <a:off x="953349" y="824925"/>
            <a:ext cx="10102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二、使用JavaScript import、export</a:t>
            </a:r>
            <a:endParaRPr/>
          </a:p>
        </p:txBody>
      </p:sp>
      <p:sp>
        <p:nvSpPr>
          <p:cNvPr id="303" name="Google Shape;303;p4"/>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04" name="Google Shape;304;p4"/>
          <p:cNvSpPr txBox="1"/>
          <p:nvPr>
            <p:ph idx="2" type="body"/>
          </p:nvPr>
        </p:nvSpPr>
        <p:spPr>
          <a:xfrm>
            <a:off x="954100" y="1618600"/>
            <a:ext cx="6348300" cy="1395000"/>
          </a:xfrm>
          <a:prstGeom prst="rect">
            <a:avLst/>
          </a:prstGeom>
          <a:noFill/>
          <a:ln>
            <a:noFill/>
          </a:ln>
        </p:spPr>
        <p:txBody>
          <a:bodyPr anchorCtr="0" anchor="t" bIns="45700" lIns="91425" spcFirstLastPara="1" rIns="91425" wrap="square" tIns="45700">
            <a:noAutofit/>
          </a:bodyPr>
          <a:lstStyle/>
          <a:p>
            <a:pPr indent="0" lvl="0" marL="228600" marR="0" rtl="0" algn="l">
              <a:lnSpc>
                <a:spcPct val="130000"/>
              </a:lnSpc>
              <a:spcBef>
                <a:spcPts val="1400"/>
              </a:spcBef>
              <a:spcAft>
                <a:spcPts val="0"/>
              </a:spcAft>
              <a:buClr>
                <a:schemeClr val="dk1"/>
              </a:buClr>
              <a:buSzPts val="2700"/>
              <a:buFont typeface="Arial"/>
              <a:buNone/>
            </a:pPr>
            <a:r>
              <a:rPr lang="zh-TW" sz="2400"/>
              <a:t>將 Json 檔改為 Js 檔，如：test.json.js 或 </a:t>
            </a:r>
            <a:r>
              <a:rPr lang="zh-TW" sz="2400"/>
              <a:t>test</a:t>
            </a:r>
            <a:r>
              <a:rPr lang="zh-TW" sz="2400"/>
              <a:t>.js，使用 import 讀檔。</a:t>
            </a:r>
            <a:endParaRPr sz="2400"/>
          </a:p>
        </p:txBody>
      </p:sp>
      <p:sp>
        <p:nvSpPr>
          <p:cNvPr id="305" name="Google Shape;305;p4"/>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
        <p:nvSpPr>
          <p:cNvPr id="306" name="Google Shape;306;p4"/>
          <p:cNvSpPr txBox="1"/>
          <p:nvPr/>
        </p:nvSpPr>
        <p:spPr>
          <a:xfrm>
            <a:off x="7454075" y="1523525"/>
            <a:ext cx="4158000" cy="4279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 [</a:t>
            </a:r>
            <a:endParaRPr/>
          </a:p>
          <a:p>
            <a:pPr indent="0" lvl="0" marL="0" rtl="0" algn="l">
              <a:spcBef>
                <a:spcPts val="0"/>
              </a:spcBef>
              <a:spcAft>
                <a:spcPts val="0"/>
              </a:spcAft>
              <a:buNone/>
            </a:pPr>
            <a:r>
              <a:rPr lang="zh-TW"/>
              <a:t>  </a:t>
            </a:r>
            <a:r>
              <a:rPr lang="zh-TW">
                <a:solidFill>
                  <a:srgbClr val="FF0000"/>
                </a:solidFill>
              </a:rPr>
              <a:t>export const test</a:t>
            </a:r>
            <a:r>
              <a:rPr lang="zh-TW"/>
              <a:t> =</a:t>
            </a:r>
            <a:r>
              <a:rPr lang="zh-TW"/>
              <a:t> {</a:t>
            </a:r>
            <a:endParaRPr/>
          </a:p>
          <a:p>
            <a:pPr indent="0" lvl="0" marL="0" rtl="0" algn="l">
              <a:spcBef>
                <a:spcPts val="0"/>
              </a:spcBef>
              <a:spcAft>
                <a:spcPts val="0"/>
              </a:spcAft>
              <a:buNone/>
            </a:pPr>
            <a:r>
              <a:rPr lang="zh-TW"/>
              <a:t>        "Email": "t112598033@ntut.org.tw",</a:t>
            </a:r>
            <a:endParaRPr/>
          </a:p>
          <a:p>
            <a:pPr indent="0" lvl="0" marL="0" rtl="0" algn="l">
              <a:spcBef>
                <a:spcPts val="0"/>
              </a:spcBef>
              <a:spcAft>
                <a:spcPts val="0"/>
              </a:spcAft>
              <a:buNone/>
            </a:pPr>
            <a:r>
              <a:rPr lang="zh-TW"/>
              <a:t>        "Floor": "1F",</a:t>
            </a:r>
            <a:endParaRPr/>
          </a:p>
          <a:p>
            <a:pPr indent="0" lvl="0" marL="0" rtl="0" algn="l">
              <a:spcBef>
                <a:spcPts val="0"/>
              </a:spcBef>
              <a:spcAft>
                <a:spcPts val="0"/>
              </a:spcAft>
              <a:buNone/>
            </a:pPr>
            <a:r>
              <a:rPr lang="zh-TW"/>
              <a:t>        "Pressure": 0.0,</a:t>
            </a:r>
            <a:endParaRPr/>
          </a:p>
          <a:p>
            <a:pPr indent="0" lvl="0" marL="0" rtl="0" algn="l">
              <a:spcBef>
                <a:spcPts val="0"/>
              </a:spcBef>
              <a:spcAft>
                <a:spcPts val="0"/>
              </a:spcAft>
              <a:buNone/>
            </a:pPr>
            <a:r>
              <a:rPr lang="zh-TW"/>
              <a:t>        "Timestamp": "2023/11/03 14:20:05",</a:t>
            </a:r>
            <a:endParaRPr/>
          </a:p>
          <a:p>
            <a:pPr indent="0" lvl="0" marL="0" rtl="0" algn="l">
              <a:spcBef>
                <a:spcPts val="0"/>
              </a:spcBef>
              <a:spcAft>
                <a:spcPts val="0"/>
              </a:spcAft>
              <a:buNone/>
            </a:pPr>
            <a:r>
              <a:rPr lang="zh-TW"/>
              <a:t>        "X": 13.328418731689454,</a:t>
            </a:r>
            <a:endParaRPr/>
          </a:p>
          <a:p>
            <a:pPr indent="0" lvl="0" marL="0" rtl="0" algn="l">
              <a:spcBef>
                <a:spcPts val="0"/>
              </a:spcBef>
              <a:spcAft>
                <a:spcPts val="0"/>
              </a:spcAft>
              <a:buNone/>
            </a:pPr>
            <a:r>
              <a:rPr lang="zh-TW"/>
              <a:t>        "Y": -4.617437362670898,</a:t>
            </a:r>
            <a:endParaRPr/>
          </a:p>
          <a:p>
            <a:pPr indent="0" lvl="0" marL="0" rtl="0" algn="l">
              <a:spcBef>
                <a:spcPts val="0"/>
              </a:spcBef>
              <a:spcAft>
                <a:spcPts val="0"/>
              </a:spcAft>
              <a:buNone/>
            </a:pPr>
            <a:r>
              <a:rPr lang="zh-TW"/>
              <a:t>        "RotateY": -0.4538845419883728</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rPr lang="zh-TW"/>
              <a:t>        "Email": "t112598033@ntut.org.tw",</a:t>
            </a:r>
            <a:endParaRPr/>
          </a:p>
          <a:p>
            <a:pPr indent="0" lvl="0" marL="0" rtl="0" algn="l">
              <a:spcBef>
                <a:spcPts val="0"/>
              </a:spcBef>
              <a:spcAft>
                <a:spcPts val="0"/>
              </a:spcAft>
              <a:buNone/>
            </a:pPr>
            <a:r>
              <a:rPr lang="zh-TW"/>
              <a:t>        "Floor": "1F",</a:t>
            </a:r>
            <a:endParaRPr/>
          </a:p>
          <a:p>
            <a:pPr indent="0" lvl="0" marL="0" rtl="0" algn="l">
              <a:spcBef>
                <a:spcPts val="0"/>
              </a:spcBef>
              <a:spcAft>
                <a:spcPts val="0"/>
              </a:spcAft>
              <a:buNone/>
            </a:pPr>
            <a:r>
              <a:rPr lang="zh-TW"/>
              <a:t>        "Pressure": 0.0,</a:t>
            </a:r>
            <a:endParaRPr/>
          </a:p>
          <a:p>
            <a:pPr indent="0" lvl="0" marL="0" rtl="0" algn="l">
              <a:spcBef>
                <a:spcPts val="0"/>
              </a:spcBef>
              <a:spcAft>
                <a:spcPts val="0"/>
              </a:spcAft>
              <a:buNone/>
            </a:pPr>
            <a:r>
              <a:rPr lang="zh-TW"/>
              <a:t>        "Timestamp": "2023/11/03 14:20:06",</a:t>
            </a:r>
            <a:endParaRPr/>
          </a:p>
          <a:p>
            <a:pPr indent="0" lvl="0" marL="0" rtl="0" algn="l">
              <a:spcBef>
                <a:spcPts val="0"/>
              </a:spcBef>
              <a:spcAft>
                <a:spcPts val="0"/>
              </a:spcAft>
              <a:buNone/>
            </a:pPr>
            <a:r>
              <a:rPr lang="zh-TW"/>
              <a:t>        "X": 13.328418731689454,</a:t>
            </a:r>
            <a:endParaRPr/>
          </a:p>
          <a:p>
            <a:pPr indent="0" lvl="0" marL="0" rtl="0" algn="l">
              <a:spcBef>
                <a:spcPts val="0"/>
              </a:spcBef>
              <a:spcAft>
                <a:spcPts val="0"/>
              </a:spcAft>
              <a:buNone/>
            </a:pPr>
            <a:r>
              <a:rPr lang="zh-TW"/>
              <a:t>        "Y": -4.617437362670898,</a:t>
            </a:r>
            <a:endParaRPr/>
          </a:p>
          <a:p>
            <a:pPr indent="0" lvl="0" marL="0" rtl="0" algn="l">
              <a:spcBef>
                <a:spcPts val="0"/>
              </a:spcBef>
              <a:spcAft>
                <a:spcPts val="0"/>
              </a:spcAft>
              <a:buNone/>
            </a:pPr>
            <a:r>
              <a:rPr lang="zh-TW"/>
              <a:t>        "RotateY": -0.3522264361381531</a:t>
            </a:r>
            <a:endParaRPr/>
          </a:p>
          <a:p>
            <a:pPr indent="0" lvl="0" marL="0" rtl="0" algn="l">
              <a:spcBef>
                <a:spcPts val="0"/>
              </a:spcBef>
              <a:spcAft>
                <a:spcPts val="0"/>
              </a:spcAft>
              <a:buNone/>
            </a:pPr>
            <a:r>
              <a:rPr lang="zh-TW"/>
              <a:t>      },</a:t>
            </a:r>
            <a:endParaRPr/>
          </a:p>
        </p:txBody>
      </p:sp>
      <p:sp>
        <p:nvSpPr>
          <p:cNvPr id="307" name="Google Shape;307;p4"/>
          <p:cNvSpPr txBox="1"/>
          <p:nvPr/>
        </p:nvSpPr>
        <p:spPr>
          <a:xfrm>
            <a:off x="9497975" y="5707625"/>
            <a:ext cx="21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3"/>
              </a:rPr>
              <a:t>JavaScript讀取Json檔案</a:t>
            </a:r>
            <a:endParaRPr/>
          </a:p>
        </p:txBody>
      </p:sp>
      <p:sp>
        <p:nvSpPr>
          <p:cNvPr id="308" name="Google Shape;308;p4"/>
          <p:cNvSpPr txBox="1"/>
          <p:nvPr/>
        </p:nvSpPr>
        <p:spPr>
          <a:xfrm>
            <a:off x="1174875" y="3156750"/>
            <a:ext cx="6072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t>&lt;script type="module"&gt;</a:t>
            </a:r>
            <a:endParaRPr sz="1800"/>
          </a:p>
          <a:p>
            <a:pPr indent="0" lvl="0" marL="0" rtl="0" algn="l">
              <a:spcBef>
                <a:spcPts val="0"/>
              </a:spcBef>
              <a:spcAft>
                <a:spcPts val="0"/>
              </a:spcAft>
              <a:buNone/>
            </a:pPr>
            <a:r>
              <a:rPr lang="zh-TW" sz="1800"/>
              <a:t>    </a:t>
            </a:r>
            <a:r>
              <a:rPr lang="zh-TW" sz="1800">
                <a:solidFill>
                  <a:srgbClr val="FF0000"/>
                </a:solidFill>
              </a:rPr>
              <a:t>import</a:t>
            </a:r>
            <a:r>
              <a:rPr lang="zh-TW" sz="1800"/>
              <a:t> { test }  from '</a:t>
            </a:r>
            <a:r>
              <a:rPr lang="zh-TW" sz="1800">
                <a:solidFill>
                  <a:srgbClr val="FF0000"/>
                </a:solidFill>
              </a:rPr>
              <a:t>yungpei/json/test.json</a:t>
            </a:r>
            <a:r>
              <a:rPr lang="zh-TW" sz="1800">
                <a:solidFill>
                  <a:srgbClr val="FF0000"/>
                </a:solidFill>
              </a:rPr>
              <a:t>.js</a:t>
            </a:r>
            <a:r>
              <a:rPr lang="zh-TW" sz="1800"/>
              <a:t>';</a:t>
            </a:r>
            <a:endParaRPr sz="1800"/>
          </a:p>
          <a:p>
            <a:pPr indent="0" lvl="0" marL="0" rtl="0" algn="l">
              <a:spcBef>
                <a:spcPts val="0"/>
              </a:spcBef>
              <a:spcAft>
                <a:spcPts val="0"/>
              </a:spcAft>
              <a:buNone/>
            </a:pPr>
            <a:r>
              <a:rPr lang="zh-TW" sz="1800"/>
              <a:t>    console.log(test);</a:t>
            </a:r>
            <a:endParaRPr sz="1800"/>
          </a:p>
          <a:p>
            <a:pPr indent="0" lvl="0" marL="0" rtl="0" algn="l">
              <a:spcBef>
                <a:spcPts val="0"/>
              </a:spcBef>
              <a:spcAft>
                <a:spcPts val="0"/>
              </a:spcAft>
              <a:buNone/>
            </a:pPr>
            <a:r>
              <a:rPr lang="zh-TW" sz="1800"/>
              <a:t>&lt;/script&gt;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9da04241ee_0_37"/>
          <p:cNvSpPr txBox="1"/>
          <p:nvPr>
            <p:ph type="ctrTitle"/>
          </p:nvPr>
        </p:nvSpPr>
        <p:spPr>
          <a:xfrm>
            <a:off x="953349" y="824925"/>
            <a:ext cx="101028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a:t>
            </a:r>
            <a:r>
              <a:rPr lang="zh-TW"/>
              <a:t>補充)MDN有關於讀取JSON檔的方法</a:t>
            </a:r>
            <a:endParaRPr/>
          </a:p>
        </p:txBody>
      </p:sp>
      <p:sp>
        <p:nvSpPr>
          <p:cNvPr id="314" name="Google Shape;314;g29da04241ee_0_37"/>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15" name="Google Shape;315;g29da04241ee_0_37"/>
          <p:cNvSpPr txBox="1"/>
          <p:nvPr>
            <p:ph idx="2" type="body"/>
          </p:nvPr>
        </p:nvSpPr>
        <p:spPr>
          <a:xfrm>
            <a:off x="954100" y="1618600"/>
            <a:ext cx="10369800" cy="1395000"/>
          </a:xfrm>
          <a:prstGeom prst="rect">
            <a:avLst/>
          </a:prstGeom>
          <a:noFill/>
          <a:ln>
            <a:noFill/>
          </a:ln>
        </p:spPr>
        <p:txBody>
          <a:bodyPr anchorCtr="0" anchor="t" bIns="45700" lIns="91425" spcFirstLastPara="1" rIns="91425" wrap="square" tIns="45700">
            <a:noAutofit/>
          </a:bodyPr>
          <a:lstStyle/>
          <a:p>
            <a:pPr indent="0" lvl="0" marL="228600" marR="0" rtl="0" algn="l">
              <a:lnSpc>
                <a:spcPct val="130000"/>
              </a:lnSpc>
              <a:spcBef>
                <a:spcPts val="1400"/>
              </a:spcBef>
              <a:spcAft>
                <a:spcPts val="0"/>
              </a:spcAft>
              <a:buClr>
                <a:schemeClr val="dk1"/>
              </a:buClr>
              <a:buSzPts val="2700"/>
              <a:buFont typeface="Arial"/>
              <a:buNone/>
            </a:pPr>
            <a:r>
              <a:rPr lang="zh-TW" sz="2400"/>
              <a:t>參考：</a:t>
            </a:r>
            <a:r>
              <a:rPr lang="zh-TW" sz="2200" u="sng">
                <a:solidFill>
                  <a:schemeClr val="hlink"/>
                </a:solidFill>
                <a:hlinkClick r:id="rId3"/>
              </a:rPr>
              <a:t>https://developer.mozilla.org/zh-TW/docs/Learn/JavaScript/Objects/JSON</a:t>
            </a:r>
            <a:endParaRPr sz="2200"/>
          </a:p>
        </p:txBody>
      </p:sp>
      <p:sp>
        <p:nvSpPr>
          <p:cNvPr id="316" name="Google Shape;316;g29da04241ee_0_37"/>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
        <p:nvSpPr>
          <p:cNvPr id="317" name="Google Shape;317;g29da04241ee_0_37"/>
          <p:cNvSpPr txBox="1"/>
          <p:nvPr/>
        </p:nvSpPr>
        <p:spPr>
          <a:xfrm>
            <a:off x="9497975" y="5707625"/>
            <a:ext cx="21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4"/>
              </a:rPr>
              <a:t>JavaScript讀取Json檔案</a:t>
            </a:r>
            <a:endParaRPr/>
          </a:p>
        </p:txBody>
      </p:sp>
      <p:sp>
        <p:nvSpPr>
          <p:cNvPr id="318" name="Google Shape;318;g29da04241ee_0_37"/>
          <p:cNvSpPr txBox="1"/>
          <p:nvPr/>
        </p:nvSpPr>
        <p:spPr>
          <a:xfrm>
            <a:off x="1242275" y="3013600"/>
            <a:ext cx="6072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t>&lt;script&gt;</a:t>
            </a:r>
            <a:endParaRPr sz="1800"/>
          </a:p>
          <a:p>
            <a:pPr indent="0" lvl="0" marL="0" rtl="0" algn="l">
              <a:spcBef>
                <a:spcPts val="0"/>
              </a:spcBef>
              <a:spcAft>
                <a:spcPts val="0"/>
              </a:spcAft>
              <a:buNone/>
            </a:pPr>
            <a:r>
              <a:rPr lang="zh-TW" sz="1800"/>
              <a:t>    var requestURL = '</a:t>
            </a:r>
            <a:r>
              <a:rPr lang="zh-TW" sz="1800">
                <a:solidFill>
                  <a:srgbClr val="FF0000"/>
                </a:solidFill>
              </a:rPr>
              <a:t>yungpei/json/test.json</a:t>
            </a:r>
            <a:r>
              <a:rPr lang="zh-TW" sz="1800"/>
              <a:t>';</a:t>
            </a:r>
            <a:endParaRPr sz="1800"/>
          </a:p>
          <a:p>
            <a:pPr indent="0" lvl="0" marL="0" rtl="0" algn="l">
              <a:spcBef>
                <a:spcPts val="0"/>
              </a:spcBef>
              <a:spcAft>
                <a:spcPts val="0"/>
              </a:spcAft>
              <a:buNone/>
            </a:pPr>
            <a:r>
              <a:rPr lang="zh-TW" sz="1800"/>
              <a:t>    var request = new XMLHttpRequest();</a:t>
            </a:r>
            <a:endParaRPr sz="1800"/>
          </a:p>
          <a:p>
            <a:pPr indent="0" lvl="0" marL="0" rtl="0" algn="l">
              <a:spcBef>
                <a:spcPts val="0"/>
              </a:spcBef>
              <a:spcAft>
                <a:spcPts val="0"/>
              </a:spcAft>
              <a:buNone/>
            </a:pPr>
            <a:r>
              <a:rPr lang="zh-TW" sz="1800"/>
              <a:t>    request.open('GET', requestURL);</a:t>
            </a:r>
            <a:endParaRPr sz="1800"/>
          </a:p>
          <a:p>
            <a:pPr indent="0" lvl="0" marL="0" rtl="0" algn="l">
              <a:spcBef>
                <a:spcPts val="0"/>
              </a:spcBef>
              <a:spcAft>
                <a:spcPts val="0"/>
              </a:spcAft>
              <a:buNone/>
            </a:pPr>
            <a:r>
              <a:rPr lang="zh-TW" sz="1800"/>
              <a:t>    request.responseType = 'json';</a:t>
            </a:r>
            <a:endParaRPr sz="1800"/>
          </a:p>
          <a:p>
            <a:pPr indent="0" lvl="0" marL="0" rtl="0" algn="l">
              <a:spcBef>
                <a:spcPts val="0"/>
              </a:spcBef>
              <a:spcAft>
                <a:spcPts val="0"/>
              </a:spcAft>
              <a:buNone/>
            </a:pPr>
            <a:r>
              <a:rPr lang="zh-TW" sz="1800"/>
              <a:t>    request.send();</a:t>
            </a:r>
            <a:endParaRPr sz="1800"/>
          </a:p>
          <a:p>
            <a:pPr indent="0" lvl="0" marL="0" rtl="0" algn="l">
              <a:spcBef>
                <a:spcPts val="0"/>
              </a:spcBef>
              <a:spcAft>
                <a:spcPts val="0"/>
              </a:spcAft>
              <a:buNone/>
            </a:pPr>
            <a:r>
              <a:rPr lang="zh-TW" sz="1800"/>
              <a:t>    request.onload = function() {</a:t>
            </a:r>
            <a:endParaRPr sz="1800"/>
          </a:p>
          <a:p>
            <a:pPr indent="0" lvl="0" marL="0" rtl="0" algn="l">
              <a:spcBef>
                <a:spcPts val="0"/>
              </a:spcBef>
              <a:spcAft>
                <a:spcPts val="0"/>
              </a:spcAft>
              <a:buNone/>
            </a:pPr>
            <a:r>
              <a:rPr lang="zh-TW" sz="1800"/>
              <a:t>        console.log(request.response);</a:t>
            </a:r>
            <a:endParaRPr sz="1800"/>
          </a:p>
          <a:p>
            <a:pPr indent="0" lvl="0" marL="0" rtl="0" algn="l">
              <a:spcBef>
                <a:spcPts val="0"/>
              </a:spcBef>
              <a:spcAft>
                <a:spcPts val="0"/>
              </a:spcAft>
              <a:buNone/>
            </a:pPr>
            <a:r>
              <a:rPr lang="zh-TW" sz="1800"/>
              <a:t>    }</a:t>
            </a:r>
            <a:endParaRPr sz="1800"/>
          </a:p>
          <a:p>
            <a:pPr indent="0" lvl="0" marL="0" rtl="0" algn="l">
              <a:spcBef>
                <a:spcPts val="0"/>
              </a:spcBef>
              <a:spcAft>
                <a:spcPts val="0"/>
              </a:spcAft>
              <a:buNone/>
            </a:pPr>
            <a:r>
              <a:rPr lang="zh-TW" sz="1800"/>
              <a:t>&lt;/script&gt;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78fe9c2422_1_209"/>
          <p:cNvSpPr txBox="1"/>
          <p:nvPr>
            <p:ph type="ctrTitle"/>
          </p:nvPr>
        </p:nvSpPr>
        <p:spPr>
          <a:xfrm>
            <a:off x="967100" y="2848075"/>
            <a:ext cx="10191300" cy="276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300"/>
              <a:buFont typeface="Microsoft JhengHei"/>
              <a:buNone/>
            </a:pPr>
            <a:r>
              <a:rPr lang="zh-TW"/>
              <a:t>Choropleth 介紹</a:t>
            </a:r>
            <a:endParaRPr/>
          </a:p>
          <a:p>
            <a:pPr indent="0" lvl="0" marL="0" rtl="0" algn="l">
              <a:spcBef>
                <a:spcPts val="0"/>
              </a:spcBef>
              <a:spcAft>
                <a:spcPts val="0"/>
              </a:spcAft>
              <a:buClr>
                <a:schemeClr val="lt1"/>
              </a:buClr>
              <a:buSzPts val="4300"/>
              <a:buFont typeface="Microsoft JhengHei"/>
              <a:buNone/>
            </a:pPr>
            <a:r>
              <a:t/>
            </a:r>
            <a:endParaRPr/>
          </a:p>
        </p:txBody>
      </p:sp>
      <p:sp>
        <p:nvSpPr>
          <p:cNvPr id="324" name="Google Shape;324;g278fe9c2422_1_209"/>
          <p:cNvSpPr txBox="1"/>
          <p:nvPr>
            <p:ph idx="1" type="body"/>
          </p:nvPr>
        </p:nvSpPr>
        <p:spPr>
          <a:xfrm>
            <a:off x="967109" y="3124542"/>
            <a:ext cx="10191300" cy="18921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3200"/>
              <a:buFont typeface="Arial"/>
              <a:buNone/>
            </a:pPr>
            <a:r>
              <a:t/>
            </a:r>
            <a:endParaRPr/>
          </a:p>
        </p:txBody>
      </p:sp>
      <p:sp>
        <p:nvSpPr>
          <p:cNvPr id="325" name="Google Shape;325;g278fe9c2422_1_209"/>
          <p:cNvSpPr txBox="1"/>
          <p:nvPr>
            <p:ph idx="2" type="body"/>
          </p:nvPr>
        </p:nvSpPr>
        <p:spPr>
          <a:xfrm>
            <a:off x="1842554" y="6207371"/>
            <a:ext cx="97629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1200"/>
              <a:buFont typeface="Arial"/>
              <a:buNone/>
            </a:pPr>
            <a:r>
              <a:t/>
            </a:r>
            <a:endParaRPr/>
          </a:p>
        </p:txBody>
      </p:sp>
      <p:sp>
        <p:nvSpPr>
          <p:cNvPr id="326" name="Google Shape;326;g278fe9c2422_1_209"/>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300"/>
              <a:buFont typeface="Microsoft JhengHei"/>
              <a:buNone/>
            </a:pPr>
            <a:r>
              <a:rPr lang="zh-TW"/>
              <a:t>目錄</a:t>
            </a:r>
            <a:endParaRPr/>
          </a:p>
        </p:txBody>
      </p:sp>
      <p:sp>
        <p:nvSpPr>
          <p:cNvPr id="158" name="Google Shape;158;p7"/>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Mulish"/>
              <a:buNone/>
            </a:pPr>
            <a:r>
              <a:t/>
            </a:r>
            <a:endParaRPr/>
          </a:p>
        </p:txBody>
      </p:sp>
      <p:sp>
        <p:nvSpPr>
          <p:cNvPr id="159" name="Google Shape;159;p7"/>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200"/>
              <a:buNone/>
            </a:pPr>
            <a:r>
              <a:t/>
            </a:r>
            <a:endParaRPr/>
          </a:p>
        </p:txBody>
      </p:sp>
      <p:sp>
        <p:nvSpPr>
          <p:cNvPr id="160" name="Google Shape;160;p7"/>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9"/>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面量圖 </a:t>
            </a:r>
            <a:r>
              <a:rPr lang="zh-TW"/>
              <a:t>Choropleth 介紹</a:t>
            </a:r>
            <a:endParaRPr/>
          </a:p>
        </p:txBody>
      </p:sp>
      <p:sp>
        <p:nvSpPr>
          <p:cNvPr id="332" name="Google Shape;332;p9"/>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33" name="Google Shape;333;p9"/>
          <p:cNvSpPr txBox="1"/>
          <p:nvPr>
            <p:ph idx="2" type="body"/>
          </p:nvPr>
        </p:nvSpPr>
        <p:spPr>
          <a:xfrm>
            <a:off x="677500" y="1618600"/>
            <a:ext cx="5486700" cy="4359900"/>
          </a:xfrm>
          <a:prstGeom prst="rect">
            <a:avLst/>
          </a:prstGeom>
          <a:noFill/>
          <a:ln>
            <a:noFill/>
          </a:ln>
        </p:spPr>
        <p:txBody>
          <a:bodyPr anchorCtr="0" anchor="t" bIns="45700" lIns="91425" spcFirstLastPara="1" rIns="91425" wrap="square" tIns="45700">
            <a:noAutofit/>
          </a:bodyPr>
          <a:lstStyle/>
          <a:p>
            <a:pPr indent="0" lvl="0" marL="228600" marR="0" rtl="0" algn="l">
              <a:lnSpc>
                <a:spcPct val="130000"/>
              </a:lnSpc>
              <a:spcBef>
                <a:spcPts val="1400"/>
              </a:spcBef>
              <a:spcAft>
                <a:spcPts val="0"/>
              </a:spcAft>
              <a:buClr>
                <a:schemeClr val="dk1"/>
              </a:buClr>
              <a:buSzPts val="2700"/>
              <a:buFont typeface="Arial"/>
              <a:buNone/>
            </a:pPr>
            <a:r>
              <a:rPr lang="zh-TW" sz="2400"/>
              <a:t>"</a:t>
            </a:r>
            <a:r>
              <a:rPr i="1" lang="zh-TW" sz="2400"/>
              <a:t>面量圖(</a:t>
            </a:r>
            <a:r>
              <a:rPr i="1" lang="zh-TW" sz="2400">
                <a:solidFill>
                  <a:srgbClr val="FF0000"/>
                </a:solidFill>
              </a:rPr>
              <a:t>分級著色圖</a:t>
            </a:r>
            <a:r>
              <a:rPr i="1" lang="zh-TW" sz="2400"/>
              <a:t>)是一種</a:t>
            </a:r>
            <a:r>
              <a:rPr i="1" lang="zh-TW" sz="2400" u="sng"/>
              <a:t>統計地圖</a:t>
            </a:r>
            <a:r>
              <a:rPr i="1" lang="zh-TW" sz="2400"/>
              <a:t>。</a:t>
            </a:r>
            <a:r>
              <a:rPr i="1" lang="zh-TW" sz="2400"/>
              <a:t>使用</a:t>
            </a:r>
            <a:r>
              <a:rPr i="1" lang="zh-TW" sz="2400">
                <a:solidFill>
                  <a:srgbClr val="FF0000"/>
                </a:solidFill>
              </a:rPr>
              <a:t>假色</a:t>
            </a:r>
            <a:r>
              <a:rPr i="1" lang="zh-TW" sz="2400"/>
              <a:t>把</a:t>
            </a:r>
            <a:r>
              <a:rPr i="1" lang="zh-TW" sz="2400"/>
              <a:t>空間單位（</a:t>
            </a:r>
            <a:r>
              <a:rPr i="1" lang="zh-TW" sz="2400"/>
              <a:t>如人口密度）等</a:t>
            </a:r>
            <a:r>
              <a:rPr i="1" lang="zh-TW" sz="2400" u="sng"/>
              <a:t>地理特徵</a:t>
            </a:r>
            <a:r>
              <a:rPr i="1" lang="zh-TW" sz="2400"/>
              <a:t>，</a:t>
            </a:r>
            <a:r>
              <a:rPr i="1" lang="zh-TW" sz="2400"/>
              <a:t>對應到不同顏色。面量圖能夠反映變數在地理區域上的變化情況。熱圖和等值線圖也有類似作用，利用變數來繪製區域，而面量圖則反之，是</a:t>
            </a:r>
            <a:r>
              <a:rPr i="1" lang="zh-TW" sz="2400">
                <a:solidFill>
                  <a:srgbClr val="FF0000"/>
                </a:solidFill>
              </a:rPr>
              <a:t>彙總並填充預先劃定的區域</a:t>
            </a:r>
            <a:r>
              <a:rPr i="1" lang="zh-TW" sz="2400"/>
              <a:t>。</a:t>
            </a:r>
            <a:r>
              <a:rPr lang="zh-TW" sz="2400"/>
              <a:t>"(出處: </a:t>
            </a:r>
            <a:r>
              <a:rPr lang="zh-TW" sz="2400" u="sng">
                <a:solidFill>
                  <a:schemeClr val="hlink"/>
                </a:solidFill>
                <a:hlinkClick r:id="rId3"/>
              </a:rPr>
              <a:t>維基百科</a:t>
            </a:r>
            <a:r>
              <a:rPr lang="zh-TW" sz="2400"/>
              <a:t>)</a:t>
            </a:r>
            <a:endParaRPr sz="2400"/>
          </a:p>
        </p:txBody>
      </p:sp>
      <p:sp>
        <p:nvSpPr>
          <p:cNvPr id="334" name="Google Shape;334;p9"/>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335" name="Google Shape;335;p9"/>
          <p:cNvPicPr preferRelativeResize="0"/>
          <p:nvPr/>
        </p:nvPicPr>
        <p:blipFill rotWithShape="1">
          <a:blip r:embed="rId4">
            <a:alphaModFix/>
          </a:blip>
          <a:srcRect b="0" l="0" r="5024" t="0"/>
          <a:stretch/>
        </p:blipFill>
        <p:spPr>
          <a:xfrm>
            <a:off x="6164275" y="1608425"/>
            <a:ext cx="5567476" cy="4089125"/>
          </a:xfrm>
          <a:prstGeom prst="rect">
            <a:avLst/>
          </a:prstGeom>
          <a:noFill/>
          <a:ln>
            <a:noFill/>
          </a:ln>
        </p:spPr>
      </p:pic>
      <p:pic>
        <p:nvPicPr>
          <p:cNvPr id="336" name="Google Shape;336;p9"/>
          <p:cNvPicPr preferRelativeResize="0"/>
          <p:nvPr/>
        </p:nvPicPr>
        <p:blipFill>
          <a:blip r:embed="rId5">
            <a:alphaModFix/>
          </a:blip>
          <a:stretch>
            <a:fillRect/>
          </a:stretch>
        </p:blipFill>
        <p:spPr>
          <a:xfrm>
            <a:off x="8164723" y="148123"/>
            <a:ext cx="3637100" cy="1250977"/>
          </a:xfrm>
          <a:prstGeom prst="rect">
            <a:avLst/>
          </a:prstGeom>
          <a:noFill/>
          <a:ln>
            <a:noFill/>
          </a:ln>
        </p:spPr>
      </p:pic>
      <p:sp>
        <p:nvSpPr>
          <p:cNvPr id="337" name="Google Shape;337;p9"/>
          <p:cNvSpPr txBox="1"/>
          <p:nvPr/>
        </p:nvSpPr>
        <p:spPr>
          <a:xfrm>
            <a:off x="9700900" y="1295975"/>
            <a:ext cx="1804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出處: </a:t>
            </a:r>
            <a:r>
              <a:rPr lang="zh-TW" u="sng">
                <a:solidFill>
                  <a:schemeClr val="hlink"/>
                </a:solidFill>
                <a:hlinkClick r:id="rId6"/>
              </a:rPr>
              <a:t>維基百科</a:t>
            </a:r>
            <a:endParaRPr/>
          </a:p>
        </p:txBody>
      </p:sp>
      <p:sp>
        <p:nvSpPr>
          <p:cNvPr id="338" name="Google Shape;338;p9"/>
          <p:cNvSpPr txBox="1"/>
          <p:nvPr/>
        </p:nvSpPr>
        <p:spPr>
          <a:xfrm>
            <a:off x="349450" y="5338275"/>
            <a:ext cx="5685600" cy="8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t>REFERENCES</a:t>
            </a:r>
            <a:endParaRPr sz="1800"/>
          </a:p>
          <a:p>
            <a:pPr indent="0" lvl="0" marL="0" rtl="0" algn="l">
              <a:spcBef>
                <a:spcPts val="0"/>
              </a:spcBef>
              <a:spcAft>
                <a:spcPts val="0"/>
              </a:spcAft>
              <a:buNone/>
            </a:pPr>
            <a:r>
              <a:rPr lang="zh-TW" sz="1450">
                <a:solidFill>
                  <a:srgbClr val="222222"/>
                </a:solidFill>
                <a:highlight>
                  <a:srgbClr val="FFFFFF"/>
                </a:highlight>
                <a:latin typeface="Verdana"/>
                <a:ea typeface="Verdana"/>
                <a:cs typeface="Verdana"/>
                <a:sym typeface="Verdana"/>
              </a:rPr>
              <a:t>[3] Wikipedia. 2017. Choropleth map. Retrieved from https://en.wikipedia.org/wiki/Choropleth_map.</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9da04241ee_0_47"/>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面量圖 </a:t>
            </a:r>
            <a:r>
              <a:rPr lang="zh-TW"/>
              <a:t>Choropleth </a:t>
            </a:r>
            <a:r>
              <a:rPr lang="zh-TW"/>
              <a:t>結構</a:t>
            </a:r>
            <a:endParaRPr/>
          </a:p>
        </p:txBody>
      </p:sp>
      <p:sp>
        <p:nvSpPr>
          <p:cNvPr id="344" name="Google Shape;344;g29da04241ee_0_47"/>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45" name="Google Shape;345;g29da04241ee_0_47"/>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
        <p:nvSpPr>
          <p:cNvPr id="346" name="Google Shape;346;g29da04241ee_0_47"/>
          <p:cNvSpPr txBox="1"/>
          <p:nvPr>
            <p:ph idx="2" type="body"/>
          </p:nvPr>
        </p:nvSpPr>
        <p:spPr>
          <a:xfrm>
            <a:off x="677500" y="1618600"/>
            <a:ext cx="10369800" cy="4359900"/>
          </a:xfrm>
          <a:prstGeom prst="rect">
            <a:avLst/>
          </a:prstGeom>
          <a:noFill/>
          <a:ln>
            <a:noFill/>
          </a:ln>
        </p:spPr>
        <p:txBody>
          <a:bodyPr anchorCtr="0" anchor="t" bIns="45700" lIns="91425" spcFirstLastPara="1" rIns="91425" wrap="square" tIns="45700">
            <a:noAutofit/>
          </a:bodyPr>
          <a:lstStyle/>
          <a:p>
            <a:pPr indent="0" lvl="0" marL="228600" marR="0" rtl="0" algn="l">
              <a:lnSpc>
                <a:spcPct val="130000"/>
              </a:lnSpc>
              <a:spcBef>
                <a:spcPts val="1400"/>
              </a:spcBef>
              <a:spcAft>
                <a:spcPts val="0"/>
              </a:spcAft>
              <a:buClr>
                <a:schemeClr val="dk1"/>
              </a:buClr>
              <a:buSzPts val="2700"/>
              <a:buFont typeface="Arial"/>
              <a:buNone/>
            </a:pPr>
            <a:r>
              <a:rPr lang="zh-TW" sz="2400"/>
              <a:t>"面量圖融合了兩套數據：將</a:t>
            </a:r>
            <a:r>
              <a:rPr lang="zh-TW" sz="2400">
                <a:solidFill>
                  <a:srgbClr val="FF0000"/>
                </a:solidFill>
              </a:rPr>
              <a:t>地理空間</a:t>
            </a:r>
            <a:r>
              <a:rPr lang="zh-TW" sz="2400"/>
              <a:t>劃分為「</a:t>
            </a:r>
            <a:r>
              <a:rPr lang="zh-TW" sz="2400">
                <a:solidFill>
                  <a:srgbClr val="FF0000"/>
                </a:solidFill>
              </a:rPr>
              <a:t>區域</a:t>
            </a:r>
            <a:r>
              <a:rPr lang="zh-TW" sz="2400"/>
              <a:t>」的空間數據，以及某個</a:t>
            </a:r>
            <a:r>
              <a:rPr lang="zh-TW" sz="2400">
                <a:solidFill>
                  <a:srgbClr val="FF0000"/>
                </a:solidFill>
              </a:rPr>
              <a:t>變數</a:t>
            </a:r>
            <a:r>
              <a:rPr lang="zh-TW" sz="2400"/>
              <a:t>在每個區域內彙總得到的</a:t>
            </a:r>
            <a:r>
              <a:rPr lang="zh-TW" sz="2400">
                <a:solidFill>
                  <a:srgbClr val="FF0000"/>
                </a:solidFill>
              </a:rPr>
              <a:t>統計數據</a:t>
            </a:r>
            <a:r>
              <a:rPr lang="zh-TW" sz="2400"/>
              <a:t>。</a:t>
            </a:r>
            <a:endParaRPr sz="2400"/>
          </a:p>
          <a:p>
            <a:pPr indent="0" lvl="0" marL="228600" marR="0" rtl="0" algn="l">
              <a:lnSpc>
                <a:spcPct val="130000"/>
              </a:lnSpc>
              <a:spcBef>
                <a:spcPts val="1400"/>
              </a:spcBef>
              <a:spcAft>
                <a:spcPts val="0"/>
              </a:spcAft>
              <a:buClr>
                <a:schemeClr val="dk1"/>
              </a:buClr>
              <a:buSzPts val="2700"/>
              <a:buFont typeface="Arial"/>
              <a:buNone/>
            </a:pPr>
            <a:r>
              <a:rPr lang="zh-TW" sz="2400"/>
              <a:t>對於這兩種數據如何在面量圖中相互作用，有兩種概念模式：</a:t>
            </a:r>
            <a:endParaRPr sz="2400"/>
          </a:p>
          <a:p>
            <a:pPr indent="-381000" lvl="0" marL="457200" marR="0" rtl="0" algn="l">
              <a:lnSpc>
                <a:spcPct val="130000"/>
              </a:lnSpc>
              <a:spcBef>
                <a:spcPts val="1400"/>
              </a:spcBef>
              <a:spcAft>
                <a:spcPts val="0"/>
              </a:spcAft>
              <a:buSzPts val="2400"/>
              <a:buAutoNum type="arabicPeriod"/>
            </a:pPr>
            <a:r>
              <a:rPr lang="zh-TW" sz="2400"/>
              <a:t>「區域主導」：區域（通常是已有的行政單元）是統計資料收集統計的單元，這些資料就包括用於製圖的數據。</a:t>
            </a:r>
            <a:endParaRPr sz="2400"/>
          </a:p>
          <a:p>
            <a:pPr indent="-381000" lvl="0" marL="457200" marR="0" rtl="0" algn="l">
              <a:lnSpc>
                <a:spcPct val="130000"/>
              </a:lnSpc>
              <a:spcBef>
                <a:spcPts val="0"/>
              </a:spcBef>
              <a:spcAft>
                <a:spcPts val="0"/>
              </a:spcAft>
              <a:buSzPts val="2400"/>
              <a:buAutoNum type="arabicPeriod"/>
            </a:pPr>
            <a:r>
              <a:rPr lang="zh-TW" sz="2400"/>
              <a:t>「變數主導」：將變數視作一種地理現象，對應著現實世界的空間分佈，而區域的劃分僅僅是基於數據分佈的技術操作。"</a:t>
            </a:r>
            <a:r>
              <a:rPr lang="zh-TW" sz="2400"/>
              <a:t>(出處: 維基百科)</a:t>
            </a:r>
            <a:endParaRPr sz="2400"/>
          </a:p>
          <a:p>
            <a:pPr indent="0" lvl="0" marL="0" marR="0" rtl="0" algn="l">
              <a:lnSpc>
                <a:spcPct val="130000"/>
              </a:lnSpc>
              <a:spcBef>
                <a:spcPts val="1400"/>
              </a:spcBef>
              <a:spcAft>
                <a:spcPts val="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9da04241ee_0_59"/>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假色</a:t>
            </a:r>
            <a:endParaRPr/>
          </a:p>
        </p:txBody>
      </p:sp>
      <p:sp>
        <p:nvSpPr>
          <p:cNvPr id="353" name="Google Shape;353;g29da04241ee_0_59"/>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354" name="Google Shape;354;g29da04241ee_0_59"/>
          <p:cNvSpPr txBox="1"/>
          <p:nvPr>
            <p:ph idx="2" type="body"/>
          </p:nvPr>
        </p:nvSpPr>
        <p:spPr>
          <a:xfrm>
            <a:off x="954088" y="1618596"/>
            <a:ext cx="10102800" cy="40890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None/>
            </a:pPr>
            <a:r>
              <a:rPr lang="zh-TW" sz="2400"/>
              <a:t>"指在一幅影像中使用與真實色彩不同的顏色描述一項物體。</a:t>
            </a:r>
            <a:endParaRPr sz="2400"/>
          </a:p>
          <a:p>
            <a:pPr indent="0" lvl="0" marL="0" rtl="0" algn="l">
              <a:spcBef>
                <a:spcPts val="1400"/>
              </a:spcBef>
              <a:spcAft>
                <a:spcPts val="0"/>
              </a:spcAft>
              <a:buNone/>
            </a:pPr>
            <a:r>
              <a:rPr lang="zh-TW" sz="2400"/>
              <a:t>例如負片的顏色就可以被叫做假色，因為負片的顏色是物體顏色的補色。但假色常被用於</a:t>
            </a:r>
            <a:r>
              <a:rPr lang="zh-TW" sz="2400">
                <a:solidFill>
                  <a:srgbClr val="FF0000"/>
                </a:solidFill>
              </a:rPr>
              <a:t>表示電磁波譜中不可見光</a:t>
            </a:r>
            <a:r>
              <a:rPr lang="zh-TW" sz="2400"/>
              <a:t>的部分。</a:t>
            </a:r>
            <a:endParaRPr sz="2400"/>
          </a:p>
          <a:p>
            <a:pPr indent="0" lvl="0" marL="0" rtl="0" algn="l">
              <a:spcBef>
                <a:spcPts val="1400"/>
              </a:spcBef>
              <a:spcAft>
                <a:spcPts val="0"/>
              </a:spcAft>
              <a:buNone/>
            </a:pPr>
            <a:r>
              <a:rPr lang="zh-TW" sz="2400"/>
              <a:t>面量圖是指在地圖或影像上加上顏色形成一個目錄顯示不同的值或變量。面量圖因為多用於地圖，因此被認為是假色的極端形式。"</a:t>
            </a:r>
            <a:endParaRPr sz="2400"/>
          </a:p>
          <a:p>
            <a:pPr indent="0" lvl="0" marL="228600" rtl="0" algn="l">
              <a:spcBef>
                <a:spcPts val="1400"/>
              </a:spcBef>
              <a:spcAft>
                <a:spcPts val="0"/>
              </a:spcAft>
              <a:buClr>
                <a:schemeClr val="dk1"/>
              </a:buClr>
              <a:buSzPts val="2700"/>
              <a:buFont typeface="Arial"/>
              <a:buNone/>
            </a:pPr>
            <a:r>
              <a:rPr lang="zh-TW" sz="2400"/>
              <a:t>(出處: 維基百科)</a:t>
            </a:r>
            <a:endParaRPr sz="2400"/>
          </a:p>
          <a:p>
            <a:pPr indent="0" lvl="0" marL="0" rtl="0" algn="l">
              <a:spcBef>
                <a:spcPts val="1400"/>
              </a:spcBef>
              <a:spcAft>
                <a:spcPts val="0"/>
              </a:spcAft>
              <a:buNone/>
            </a:pPr>
            <a:r>
              <a:t/>
            </a:r>
            <a:endParaRPr sz="2400"/>
          </a:p>
        </p:txBody>
      </p:sp>
      <p:sp>
        <p:nvSpPr>
          <p:cNvPr id="355" name="Google Shape;355;g29da04241ee_0_59"/>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9da04241ee_0_67"/>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熱圖</a:t>
            </a:r>
            <a:endParaRPr/>
          </a:p>
        </p:txBody>
      </p:sp>
      <p:sp>
        <p:nvSpPr>
          <p:cNvPr id="362" name="Google Shape;362;g29da04241ee_0_67"/>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363" name="Google Shape;363;g29da04241ee_0_67"/>
          <p:cNvSpPr txBox="1"/>
          <p:nvPr>
            <p:ph idx="2" type="body"/>
          </p:nvPr>
        </p:nvSpPr>
        <p:spPr>
          <a:xfrm>
            <a:off x="954088" y="1618596"/>
            <a:ext cx="10102800" cy="40890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None/>
            </a:pPr>
            <a:r>
              <a:rPr lang="zh-TW" sz="2400"/>
              <a:t>"</a:t>
            </a:r>
            <a:r>
              <a:rPr lang="zh-TW" sz="2400"/>
              <a:t>H</a:t>
            </a:r>
            <a:r>
              <a:rPr lang="zh-TW" sz="2400"/>
              <a:t>eat map，是在二維空間中以</a:t>
            </a:r>
            <a:r>
              <a:rPr lang="zh-TW" sz="2400">
                <a:solidFill>
                  <a:srgbClr val="FF0000"/>
                </a:solidFill>
              </a:rPr>
              <a:t>顏色</a:t>
            </a:r>
            <a:r>
              <a:rPr lang="zh-TW" sz="2400"/>
              <a:t>的形式顯示一個現象的絕對量，是一種</a:t>
            </a:r>
            <a:r>
              <a:rPr lang="zh-TW" sz="2400">
                <a:solidFill>
                  <a:srgbClr val="FF0000"/>
                </a:solidFill>
              </a:rPr>
              <a:t>資料視覺化</a:t>
            </a:r>
            <a:r>
              <a:rPr lang="zh-TW" sz="2400"/>
              <a:t>技術。顏色的變化可能是通過色調或強度，給讀者提供明顯的視覺提示，說明現象是如何在空間上聚集或變化的。</a:t>
            </a:r>
            <a:endParaRPr sz="2400"/>
          </a:p>
          <a:p>
            <a:pPr indent="0" lvl="0" marL="0" rtl="0" algn="l">
              <a:spcBef>
                <a:spcPts val="1400"/>
              </a:spcBef>
              <a:spcAft>
                <a:spcPts val="0"/>
              </a:spcAft>
              <a:buNone/>
            </a:pPr>
            <a:r>
              <a:rPr lang="zh-TW" sz="2400"/>
              <a:t>面量圖有時被誤稱為熱圖。面量圖的特點是在地理邊界內有不同的陰影或圖案，以顯示感興趣的變數的比例，而熱圖（在地圖上）的顏色變化與地理邊界並不能對應上。"</a:t>
            </a:r>
            <a:r>
              <a:rPr lang="zh-TW" sz="2400"/>
              <a:t>(出處: 維基百科)</a:t>
            </a:r>
            <a:endParaRPr sz="2400"/>
          </a:p>
          <a:p>
            <a:pPr indent="0" lvl="0" marL="0" rtl="0" algn="l">
              <a:spcBef>
                <a:spcPts val="1400"/>
              </a:spcBef>
              <a:spcAft>
                <a:spcPts val="0"/>
              </a:spcAft>
              <a:buNone/>
            </a:pPr>
            <a:r>
              <a:t/>
            </a:r>
            <a:endParaRPr sz="2400"/>
          </a:p>
        </p:txBody>
      </p:sp>
      <p:sp>
        <p:nvSpPr>
          <p:cNvPr id="364" name="Google Shape;364;g29da04241ee_0_67"/>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78fe9c2422_1_82"/>
          <p:cNvSpPr txBox="1"/>
          <p:nvPr>
            <p:ph type="ctrTitle"/>
          </p:nvPr>
        </p:nvSpPr>
        <p:spPr>
          <a:xfrm>
            <a:off x="966788" y="2241418"/>
            <a:ext cx="6356400" cy="29262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4300"/>
              <a:buFont typeface="Microsoft JhengHei"/>
              <a:buNone/>
            </a:pPr>
            <a:r>
              <a:rPr lang="zh-TW"/>
              <a:t>評分標準</a:t>
            </a:r>
            <a:endParaRPr/>
          </a:p>
        </p:txBody>
      </p:sp>
      <p:sp>
        <p:nvSpPr>
          <p:cNvPr id="370" name="Google Shape;370;g278fe9c2422_1_82"/>
          <p:cNvSpPr txBox="1"/>
          <p:nvPr>
            <p:ph idx="1" type="body"/>
          </p:nvPr>
        </p:nvSpPr>
        <p:spPr>
          <a:xfrm>
            <a:off x="966788" y="808035"/>
            <a:ext cx="3748200" cy="103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5800"/>
              <a:buNone/>
            </a:pPr>
            <a:r>
              <a:rPr lang="zh-TW"/>
              <a:t>05</a:t>
            </a:r>
            <a:endParaRPr/>
          </a:p>
        </p:txBody>
      </p:sp>
      <p:sp>
        <p:nvSpPr>
          <p:cNvPr id="371" name="Google Shape;371;g278fe9c2422_1_82"/>
          <p:cNvSpPr txBox="1"/>
          <p:nvPr>
            <p:ph idx="2"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200"/>
              <a:buNone/>
            </a:pPr>
            <a:r>
              <a:t/>
            </a:r>
            <a:endParaRPr/>
          </a:p>
        </p:txBody>
      </p:sp>
      <p:sp>
        <p:nvSpPr>
          <p:cNvPr id="372" name="Google Shape;372;g278fe9c2422_1_82"/>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zh-TW"/>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評分標準</a:t>
            </a:r>
            <a:endParaRPr/>
          </a:p>
        </p:txBody>
      </p:sp>
      <p:sp>
        <p:nvSpPr>
          <p:cNvPr id="378" name="Google Shape;378;p38"/>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79" name="Google Shape;379;p38"/>
          <p:cNvSpPr txBox="1"/>
          <p:nvPr>
            <p:ph idx="2" type="body"/>
          </p:nvPr>
        </p:nvSpPr>
        <p:spPr>
          <a:xfrm>
            <a:off x="954088" y="1618596"/>
            <a:ext cx="10102795" cy="4089127"/>
          </a:xfrm>
          <a:prstGeom prst="rect">
            <a:avLst/>
          </a:prstGeom>
          <a:noFill/>
          <a:ln>
            <a:noFill/>
          </a:ln>
        </p:spPr>
        <p:txBody>
          <a:bodyPr anchorCtr="0" anchor="t" bIns="45700" lIns="91425" spcFirstLastPara="1" rIns="91425" wrap="square" tIns="45700">
            <a:noAutofit/>
          </a:bodyPr>
          <a:lstStyle/>
          <a:p>
            <a:pPr indent="-334327" lvl="0" marL="457200" rtl="0" algn="l">
              <a:lnSpc>
                <a:spcPct val="150000"/>
              </a:lnSpc>
              <a:spcBef>
                <a:spcPts val="0"/>
              </a:spcBef>
              <a:spcAft>
                <a:spcPts val="0"/>
              </a:spcAft>
              <a:buClr>
                <a:srgbClr val="00B050"/>
              </a:buClr>
              <a:buSzPts val="2400"/>
              <a:buChar char="●"/>
            </a:pPr>
            <a:r>
              <a:rPr b="1" lang="zh-TW" sz="2400">
                <a:solidFill>
                  <a:srgbClr val="00B050"/>
                </a:solidFill>
                <a:latin typeface="Mulish"/>
                <a:ea typeface="Mulish"/>
                <a:cs typeface="Mulish"/>
                <a:sym typeface="Mulish"/>
              </a:rPr>
              <a:t>Simple baseline (3pt)</a:t>
            </a:r>
            <a:endParaRPr/>
          </a:p>
          <a:p>
            <a:pPr indent="-334326" lvl="1" marL="914400" rtl="0" algn="l">
              <a:lnSpc>
                <a:spcPct val="150000"/>
              </a:lnSpc>
              <a:spcBef>
                <a:spcPts val="0"/>
              </a:spcBef>
              <a:spcAft>
                <a:spcPts val="0"/>
              </a:spcAft>
              <a:buClr>
                <a:srgbClr val="00B050"/>
              </a:buClr>
              <a:buSzPts val="2100"/>
              <a:buChar char="●"/>
            </a:pPr>
            <a:r>
              <a:rPr b="1" lang="zh-TW" sz="2100">
                <a:solidFill>
                  <a:srgbClr val="00B050"/>
                </a:solidFill>
                <a:latin typeface="Microsoft JhengHei"/>
                <a:ea typeface="Microsoft JhengHei"/>
                <a:cs typeface="Microsoft JhengHei"/>
                <a:sym typeface="Microsoft JhengHei"/>
              </a:rPr>
              <a:t>播放自己的參訪路徑</a:t>
            </a:r>
            <a:r>
              <a:rPr b="1" lang="zh-TW" sz="2100">
                <a:solidFill>
                  <a:srgbClr val="00B050"/>
                </a:solidFill>
                <a:latin typeface="Microsoft JhengHei"/>
                <a:ea typeface="Microsoft JhengHei"/>
                <a:cs typeface="Microsoft JhengHei"/>
                <a:sym typeface="Microsoft JhengHei"/>
              </a:rPr>
              <a:t> (1pt)  </a:t>
            </a:r>
            <a:endParaRPr>
              <a:latin typeface="Microsoft JhengHei"/>
              <a:ea typeface="Microsoft JhengHei"/>
              <a:cs typeface="Microsoft JhengHei"/>
              <a:sym typeface="Microsoft JhengHei"/>
            </a:endParaRPr>
          </a:p>
          <a:p>
            <a:pPr indent="-334326" lvl="1" marL="914400" rtl="0" algn="l">
              <a:lnSpc>
                <a:spcPct val="150000"/>
              </a:lnSpc>
              <a:spcBef>
                <a:spcPts val="0"/>
              </a:spcBef>
              <a:spcAft>
                <a:spcPts val="0"/>
              </a:spcAft>
              <a:buClr>
                <a:srgbClr val="00B050"/>
              </a:buClr>
              <a:buSzPts val="2100"/>
              <a:buChar char="●"/>
            </a:pPr>
            <a:r>
              <a:rPr b="1" lang="zh-TW" sz="2100">
                <a:solidFill>
                  <a:srgbClr val="00B050"/>
                </a:solidFill>
                <a:latin typeface="Microsoft JhengHei"/>
                <a:ea typeface="Microsoft JhengHei"/>
                <a:cs typeface="Microsoft JhengHei"/>
                <a:sym typeface="Microsoft JhengHei"/>
              </a:rPr>
              <a:t>計算自己的移動距離/卡路里 </a:t>
            </a:r>
            <a:r>
              <a:rPr b="1" lang="zh-TW" sz="2100">
                <a:solidFill>
                  <a:srgbClr val="00B050"/>
                </a:solidFill>
                <a:latin typeface="Microsoft JhengHei"/>
                <a:ea typeface="Microsoft JhengHei"/>
                <a:cs typeface="Microsoft JhengHei"/>
                <a:sym typeface="Microsoft JhengHei"/>
              </a:rPr>
              <a:t>(2pt)  </a:t>
            </a:r>
            <a:endParaRPr>
              <a:latin typeface="Microsoft JhengHei"/>
              <a:ea typeface="Microsoft JhengHei"/>
              <a:cs typeface="Microsoft JhengHei"/>
              <a:sym typeface="Microsoft JhengHei"/>
            </a:endParaRPr>
          </a:p>
          <a:p>
            <a:pPr indent="-334327" lvl="0" marL="457200" rtl="0" algn="l">
              <a:lnSpc>
                <a:spcPct val="150000"/>
              </a:lnSpc>
              <a:spcBef>
                <a:spcPts val="0"/>
              </a:spcBef>
              <a:spcAft>
                <a:spcPts val="0"/>
              </a:spcAft>
              <a:buClr>
                <a:srgbClr val="FF0000"/>
              </a:buClr>
              <a:buSzPts val="2400"/>
              <a:buChar char="●"/>
            </a:pPr>
            <a:r>
              <a:rPr b="1" lang="zh-TW" sz="2400">
                <a:solidFill>
                  <a:srgbClr val="FF0000"/>
                </a:solidFill>
                <a:latin typeface="Mulish"/>
                <a:ea typeface="Mulish"/>
                <a:cs typeface="Mulish"/>
                <a:sym typeface="Mulish"/>
              </a:rPr>
              <a:t>Medium baseline (3pt)</a:t>
            </a:r>
            <a:endParaRPr/>
          </a:p>
          <a:p>
            <a:pPr indent="-334326" lvl="1" marL="914400" rtl="0" algn="l">
              <a:lnSpc>
                <a:spcPct val="150000"/>
              </a:lnSpc>
              <a:spcBef>
                <a:spcPts val="0"/>
              </a:spcBef>
              <a:spcAft>
                <a:spcPts val="0"/>
              </a:spcAft>
              <a:buClr>
                <a:srgbClr val="FF0000"/>
              </a:buClr>
              <a:buSzPts val="2100"/>
              <a:buChar char="●"/>
            </a:pPr>
            <a:r>
              <a:rPr b="1" lang="zh-TW" sz="2100">
                <a:solidFill>
                  <a:srgbClr val="FF0000"/>
                </a:solidFill>
                <a:latin typeface="Microsoft JhengHei"/>
                <a:ea typeface="Microsoft JhengHei"/>
                <a:cs typeface="Microsoft JhengHei"/>
                <a:sym typeface="Microsoft JhengHei"/>
              </a:rPr>
              <a:t>美術館樓層平面圖行走軌跡(3pt)</a:t>
            </a:r>
            <a:endParaRPr>
              <a:latin typeface="Microsoft JhengHei"/>
              <a:ea typeface="Microsoft JhengHei"/>
              <a:cs typeface="Microsoft JhengHei"/>
              <a:sym typeface="Microsoft JhengHei"/>
            </a:endParaRPr>
          </a:p>
          <a:p>
            <a:pPr indent="-334327" lvl="0" marL="457200" rtl="0" algn="l">
              <a:lnSpc>
                <a:spcPct val="150000"/>
              </a:lnSpc>
              <a:spcBef>
                <a:spcPts val="0"/>
              </a:spcBef>
              <a:spcAft>
                <a:spcPts val="0"/>
              </a:spcAft>
              <a:buClr>
                <a:srgbClr val="7030A0"/>
              </a:buClr>
              <a:buSzPts val="2400"/>
              <a:buChar char="●"/>
            </a:pPr>
            <a:r>
              <a:rPr b="1" lang="zh-TW" sz="2400">
                <a:solidFill>
                  <a:srgbClr val="7030A0"/>
                </a:solidFill>
                <a:latin typeface="Mulish"/>
                <a:ea typeface="Mulish"/>
                <a:cs typeface="Mulish"/>
                <a:sym typeface="Mulish"/>
              </a:rPr>
              <a:t>Strong baseline (4pt)</a:t>
            </a:r>
            <a:endParaRPr/>
          </a:p>
          <a:p>
            <a:pPr indent="-334326" lvl="1" marL="914400" rtl="0" algn="l">
              <a:lnSpc>
                <a:spcPct val="150000"/>
              </a:lnSpc>
              <a:spcBef>
                <a:spcPts val="0"/>
              </a:spcBef>
              <a:spcAft>
                <a:spcPts val="0"/>
              </a:spcAft>
              <a:buClr>
                <a:srgbClr val="7030A0"/>
              </a:buClr>
              <a:buSzPts val="2100"/>
              <a:buChar char="●"/>
            </a:pPr>
            <a:r>
              <a:rPr b="1" lang="zh-TW" sz="2100">
                <a:solidFill>
                  <a:srgbClr val="7030A0"/>
                </a:solidFill>
                <a:latin typeface="Microsoft JhengHei"/>
                <a:ea typeface="Microsoft JhengHei"/>
                <a:cs typeface="Microsoft JhengHei"/>
                <a:sym typeface="Microsoft JhengHei"/>
              </a:rPr>
              <a:t>建立課程學生居住縣市人數的面量圖 Choropleth (</a:t>
            </a:r>
            <a:r>
              <a:rPr b="1" lang="zh-TW" sz="2100">
                <a:solidFill>
                  <a:srgbClr val="7030A0"/>
                </a:solidFill>
                <a:latin typeface="Microsoft JhengHei"/>
                <a:ea typeface="Microsoft JhengHei"/>
                <a:cs typeface="Microsoft JhengHei"/>
                <a:sym typeface="Microsoft JhengHei"/>
              </a:rPr>
              <a:t>4pt)</a:t>
            </a:r>
            <a:endParaRPr>
              <a:latin typeface="Microsoft JhengHei"/>
              <a:ea typeface="Microsoft JhengHei"/>
              <a:cs typeface="Microsoft JhengHei"/>
              <a:sym typeface="Microsoft JhengHei"/>
            </a:endParaRPr>
          </a:p>
        </p:txBody>
      </p:sp>
      <p:sp>
        <p:nvSpPr>
          <p:cNvPr id="380" name="Google Shape;380;p38"/>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78fe9c2422_1_216"/>
          <p:cNvSpPr txBox="1"/>
          <p:nvPr>
            <p:ph type="ctrTitle"/>
          </p:nvPr>
        </p:nvSpPr>
        <p:spPr>
          <a:xfrm>
            <a:off x="966788" y="2241418"/>
            <a:ext cx="6356400" cy="29262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4300"/>
              <a:buFont typeface="Microsoft JhengHei"/>
              <a:buNone/>
            </a:pPr>
            <a:r>
              <a:rPr lang="zh-TW"/>
              <a:t>作業說明</a:t>
            </a:r>
            <a:endParaRPr/>
          </a:p>
        </p:txBody>
      </p:sp>
      <p:sp>
        <p:nvSpPr>
          <p:cNvPr id="386" name="Google Shape;386;g278fe9c2422_1_216"/>
          <p:cNvSpPr txBox="1"/>
          <p:nvPr>
            <p:ph idx="1" type="body"/>
          </p:nvPr>
        </p:nvSpPr>
        <p:spPr>
          <a:xfrm>
            <a:off x="966788" y="808035"/>
            <a:ext cx="3748200" cy="103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5800"/>
              <a:buNone/>
            </a:pPr>
            <a:r>
              <a:rPr lang="zh-TW"/>
              <a:t>06</a:t>
            </a:r>
            <a:endParaRPr/>
          </a:p>
        </p:txBody>
      </p:sp>
      <p:sp>
        <p:nvSpPr>
          <p:cNvPr id="387" name="Google Shape;387;g278fe9c2422_1_216"/>
          <p:cNvSpPr txBox="1"/>
          <p:nvPr>
            <p:ph idx="2"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200"/>
              <a:buNone/>
            </a:pPr>
            <a:r>
              <a:t/>
            </a:r>
            <a:endParaRPr/>
          </a:p>
        </p:txBody>
      </p:sp>
      <p:sp>
        <p:nvSpPr>
          <p:cNvPr id="388" name="Google Shape;388;g278fe9c2422_1_216"/>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zh-TW"/>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p:nvPr/>
        </p:nvSpPr>
        <p:spPr>
          <a:xfrm>
            <a:off x="0" y="0"/>
            <a:ext cx="12192000" cy="6858000"/>
          </a:xfrm>
          <a:prstGeom prst="rect">
            <a:avLst/>
          </a:prstGeom>
          <a:noFill/>
          <a:ln cap="flat" cmpd="sng" w="762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4" name="Google Shape;394;p40"/>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00B050"/>
                </a:solidFill>
              </a:rPr>
              <a:t>Simple baseline (3pt)</a:t>
            </a:r>
            <a:endParaRPr/>
          </a:p>
        </p:txBody>
      </p:sp>
      <p:sp>
        <p:nvSpPr>
          <p:cNvPr id="395" name="Google Shape;395;p40"/>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96" name="Google Shape;396;p40"/>
          <p:cNvSpPr txBox="1"/>
          <p:nvPr>
            <p:ph idx="2" type="body"/>
          </p:nvPr>
        </p:nvSpPr>
        <p:spPr>
          <a:xfrm>
            <a:off x="954088" y="1618596"/>
            <a:ext cx="10102800" cy="4089000"/>
          </a:xfrm>
          <a:prstGeom prst="rect">
            <a:avLst/>
          </a:prstGeom>
          <a:noFill/>
          <a:ln>
            <a:noFill/>
          </a:ln>
        </p:spPr>
        <p:txBody>
          <a:bodyPr anchorCtr="0" anchor="t" bIns="45700" lIns="91425" spcFirstLastPara="1" rIns="91425" wrap="square" tIns="45700">
            <a:noAutofit/>
          </a:bodyPr>
          <a:lstStyle/>
          <a:p>
            <a:pPr indent="-342900" lvl="0" marL="571500" rtl="0" algn="l">
              <a:lnSpc>
                <a:spcPct val="130000"/>
              </a:lnSpc>
              <a:spcBef>
                <a:spcPts val="1400"/>
              </a:spcBef>
              <a:spcAft>
                <a:spcPts val="0"/>
              </a:spcAft>
              <a:buClr>
                <a:srgbClr val="00B050"/>
              </a:buClr>
              <a:buSzPts val="3600"/>
              <a:buFont typeface="Arial"/>
              <a:buChar char="•"/>
            </a:pPr>
            <a:r>
              <a:rPr b="1" lang="zh-TW" sz="2400">
                <a:solidFill>
                  <a:srgbClr val="00B050"/>
                </a:solidFill>
              </a:rPr>
              <a:t>播放自己的參訪路徑 (1pt)  </a:t>
            </a:r>
            <a:endParaRPr b="1" sz="2400">
              <a:solidFill>
                <a:srgbClr val="00B050"/>
              </a:solidFill>
            </a:endParaRPr>
          </a:p>
          <a:p>
            <a:pPr indent="-342900" lvl="0" marL="571500" rtl="0" algn="l">
              <a:lnSpc>
                <a:spcPct val="130000"/>
              </a:lnSpc>
              <a:spcBef>
                <a:spcPts val="1400"/>
              </a:spcBef>
              <a:spcAft>
                <a:spcPts val="0"/>
              </a:spcAft>
              <a:buClr>
                <a:srgbClr val="00B050"/>
              </a:buClr>
              <a:buSzPts val="3600"/>
              <a:buFont typeface="Arial"/>
              <a:buChar char="•"/>
            </a:pPr>
            <a:r>
              <a:rPr b="1" lang="zh-TW" sz="2400">
                <a:solidFill>
                  <a:srgbClr val="00B050"/>
                </a:solidFill>
              </a:rPr>
              <a:t>計算自己的移動距離/卡路里 (2pt) </a:t>
            </a:r>
            <a:endParaRPr b="1" sz="2400">
              <a:solidFill>
                <a:srgbClr val="00B050"/>
              </a:solidFill>
            </a:endParaRPr>
          </a:p>
          <a:p>
            <a:pPr indent="-228600" lvl="0" marL="457200" marR="0" rtl="0" algn="l">
              <a:lnSpc>
                <a:spcPct val="130000"/>
              </a:lnSpc>
              <a:spcBef>
                <a:spcPts val="1400"/>
              </a:spcBef>
              <a:spcAft>
                <a:spcPts val="0"/>
              </a:spcAft>
              <a:buClr>
                <a:srgbClr val="00B050"/>
              </a:buClr>
              <a:buSzPts val="4050"/>
              <a:buFont typeface="Arial"/>
              <a:buNone/>
            </a:pPr>
            <a:r>
              <a:t/>
            </a:r>
            <a:endParaRPr>
              <a:solidFill>
                <a:srgbClr val="00B050"/>
              </a:solidFill>
            </a:endParaRPr>
          </a:p>
        </p:txBody>
      </p:sp>
      <p:sp>
        <p:nvSpPr>
          <p:cNvPr id="397" name="Google Shape;397;p40"/>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398" name="Google Shape;398;p40"/>
          <p:cNvPicPr preferRelativeResize="0"/>
          <p:nvPr/>
        </p:nvPicPr>
        <p:blipFill>
          <a:blip r:embed="rId3">
            <a:alphaModFix/>
          </a:blip>
          <a:stretch>
            <a:fillRect/>
          </a:stretch>
        </p:blipFill>
        <p:spPr>
          <a:xfrm>
            <a:off x="6240350" y="2621800"/>
            <a:ext cx="5752526" cy="3965750"/>
          </a:xfrm>
          <a:prstGeom prst="rect">
            <a:avLst/>
          </a:prstGeom>
          <a:noFill/>
          <a:ln>
            <a:noFill/>
          </a:ln>
        </p:spPr>
      </p:pic>
      <p:sp>
        <p:nvSpPr>
          <p:cNvPr id="399" name="Google Shape;399;p40"/>
          <p:cNvSpPr txBox="1"/>
          <p:nvPr/>
        </p:nvSpPr>
        <p:spPr>
          <a:xfrm>
            <a:off x="1366475" y="2221600"/>
            <a:ext cx="56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4"/>
              </a:rPr>
              <a:t>https://yungpei.github.io/vis2023f/hw03/src/simple/planar_graph.html</a:t>
            </a:r>
            <a:endParaRPr/>
          </a:p>
        </p:txBody>
      </p:sp>
      <p:pic>
        <p:nvPicPr>
          <p:cNvPr id="400" name="Google Shape;400;p40"/>
          <p:cNvPicPr preferRelativeResize="0"/>
          <p:nvPr/>
        </p:nvPicPr>
        <p:blipFill>
          <a:blip r:embed="rId5">
            <a:alphaModFix/>
          </a:blip>
          <a:stretch>
            <a:fillRect/>
          </a:stretch>
        </p:blipFill>
        <p:spPr>
          <a:xfrm>
            <a:off x="2090175" y="4200188"/>
            <a:ext cx="3238500" cy="1200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1"/>
          <p:cNvSpPr/>
          <p:nvPr/>
        </p:nvSpPr>
        <p:spPr>
          <a:xfrm>
            <a:off x="0" y="0"/>
            <a:ext cx="12192000" cy="68580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6" name="Google Shape;406;p41"/>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FF0000"/>
                </a:solidFill>
              </a:rPr>
              <a:t>Medium baseline (3pt)</a:t>
            </a:r>
            <a:endParaRPr/>
          </a:p>
        </p:txBody>
      </p:sp>
      <p:sp>
        <p:nvSpPr>
          <p:cNvPr id="407" name="Google Shape;407;p41"/>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408" name="Google Shape;408;p41"/>
          <p:cNvSpPr txBox="1"/>
          <p:nvPr>
            <p:ph idx="2" type="body"/>
          </p:nvPr>
        </p:nvSpPr>
        <p:spPr>
          <a:xfrm>
            <a:off x="954088" y="1618596"/>
            <a:ext cx="10102795" cy="4089127"/>
          </a:xfrm>
          <a:prstGeom prst="rect">
            <a:avLst/>
          </a:prstGeom>
          <a:noFill/>
          <a:ln>
            <a:noFill/>
          </a:ln>
        </p:spPr>
        <p:txBody>
          <a:bodyPr anchorCtr="0" anchor="t" bIns="45700" lIns="91425" spcFirstLastPara="1" rIns="91425" wrap="square" tIns="45700">
            <a:noAutofit/>
          </a:bodyPr>
          <a:lstStyle/>
          <a:p>
            <a:pPr indent="-342900" lvl="0" marL="571500" marR="0" rtl="0" algn="l">
              <a:lnSpc>
                <a:spcPct val="130000"/>
              </a:lnSpc>
              <a:spcBef>
                <a:spcPts val="1400"/>
              </a:spcBef>
              <a:spcAft>
                <a:spcPts val="0"/>
              </a:spcAft>
              <a:buClr>
                <a:srgbClr val="FF0000"/>
              </a:buClr>
              <a:buSzPts val="3600"/>
              <a:buFont typeface="Arial"/>
              <a:buChar char="•"/>
            </a:pPr>
            <a:r>
              <a:rPr b="1" lang="zh-TW" sz="2400">
                <a:solidFill>
                  <a:srgbClr val="FF0000"/>
                </a:solidFill>
              </a:rPr>
              <a:t>美術館樓層平面圖行走軌跡 (3pt)</a:t>
            </a:r>
            <a:endParaRPr b="1" sz="2400">
              <a:solidFill>
                <a:srgbClr val="FF0000"/>
              </a:solidFill>
            </a:endParaRPr>
          </a:p>
        </p:txBody>
      </p:sp>
      <p:sp>
        <p:nvSpPr>
          <p:cNvPr id="409" name="Google Shape;409;p41"/>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410" name="Google Shape;410;p41"/>
          <p:cNvPicPr preferRelativeResize="0"/>
          <p:nvPr/>
        </p:nvPicPr>
        <p:blipFill>
          <a:blip r:embed="rId3">
            <a:alphaModFix/>
          </a:blip>
          <a:stretch>
            <a:fillRect/>
          </a:stretch>
        </p:blipFill>
        <p:spPr>
          <a:xfrm>
            <a:off x="4879100" y="2246075"/>
            <a:ext cx="6827976" cy="4328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2"/>
          <p:cNvSpPr/>
          <p:nvPr/>
        </p:nvSpPr>
        <p:spPr>
          <a:xfrm>
            <a:off x="0" y="0"/>
            <a:ext cx="12192000" cy="6858000"/>
          </a:xfrm>
          <a:prstGeom prst="rect">
            <a:avLst/>
          </a:prstGeom>
          <a:noFill/>
          <a:ln cap="flat" cmpd="sng" w="762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6" name="Google Shape;416;p42"/>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7030A0"/>
                </a:solidFill>
              </a:rPr>
              <a:t>Strong baseline (4pt)</a:t>
            </a:r>
            <a:endParaRPr/>
          </a:p>
        </p:txBody>
      </p:sp>
      <p:sp>
        <p:nvSpPr>
          <p:cNvPr id="417" name="Google Shape;417;p42"/>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418" name="Google Shape;418;p42"/>
          <p:cNvSpPr txBox="1"/>
          <p:nvPr>
            <p:ph idx="2" type="body"/>
          </p:nvPr>
        </p:nvSpPr>
        <p:spPr>
          <a:xfrm>
            <a:off x="954088" y="1618596"/>
            <a:ext cx="10102795" cy="4089127"/>
          </a:xfrm>
          <a:prstGeom prst="rect">
            <a:avLst/>
          </a:prstGeom>
          <a:noFill/>
          <a:ln>
            <a:noFill/>
          </a:ln>
        </p:spPr>
        <p:txBody>
          <a:bodyPr anchorCtr="0" anchor="t" bIns="45700" lIns="91425" spcFirstLastPara="1" rIns="91425" wrap="square" tIns="45700">
            <a:noAutofit/>
          </a:bodyPr>
          <a:lstStyle/>
          <a:p>
            <a:pPr indent="-342900" lvl="0" marL="571500" marR="0" rtl="0" algn="l">
              <a:lnSpc>
                <a:spcPct val="130000"/>
              </a:lnSpc>
              <a:spcBef>
                <a:spcPts val="1400"/>
              </a:spcBef>
              <a:spcAft>
                <a:spcPts val="0"/>
              </a:spcAft>
              <a:buClr>
                <a:srgbClr val="7030A0"/>
              </a:buClr>
              <a:buSzPts val="3600"/>
              <a:buFont typeface="Arial"/>
              <a:buChar char="•"/>
            </a:pPr>
            <a:r>
              <a:rPr b="1" lang="zh-TW" sz="2400">
                <a:solidFill>
                  <a:srgbClr val="7030A0"/>
                </a:solidFill>
              </a:rPr>
              <a:t>建立課程班上學生居住縣市人數的 Choropleth (4pt)</a:t>
            </a:r>
            <a:endParaRPr b="1" sz="2400">
              <a:solidFill>
                <a:srgbClr val="7030A0"/>
              </a:solidFill>
            </a:endParaRPr>
          </a:p>
        </p:txBody>
      </p:sp>
      <p:sp>
        <p:nvSpPr>
          <p:cNvPr id="419" name="Google Shape;419;p42"/>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420" name="Google Shape;420;p42"/>
          <p:cNvPicPr preferRelativeResize="0"/>
          <p:nvPr/>
        </p:nvPicPr>
        <p:blipFill>
          <a:blip r:embed="rId3">
            <a:alphaModFix/>
          </a:blip>
          <a:stretch>
            <a:fillRect/>
          </a:stretch>
        </p:blipFill>
        <p:spPr>
          <a:xfrm>
            <a:off x="6537450" y="2325825"/>
            <a:ext cx="4929971" cy="4298450"/>
          </a:xfrm>
          <a:prstGeom prst="rect">
            <a:avLst/>
          </a:prstGeom>
          <a:noFill/>
          <a:ln>
            <a:noFill/>
          </a:ln>
        </p:spPr>
      </p:pic>
      <p:sp>
        <p:nvSpPr>
          <p:cNvPr id="421" name="Google Shape;421;p42"/>
          <p:cNvSpPr txBox="1"/>
          <p:nvPr/>
        </p:nvSpPr>
        <p:spPr>
          <a:xfrm>
            <a:off x="918450" y="2721525"/>
            <a:ext cx="5619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 details</a:t>
            </a:r>
            <a:endParaRPr/>
          </a:p>
          <a:p>
            <a:pPr indent="0" lvl="0" marL="0" rtl="0" algn="l">
              <a:spcBef>
                <a:spcPts val="0"/>
              </a:spcBef>
              <a:spcAft>
                <a:spcPts val="0"/>
              </a:spcAft>
              <a:buNone/>
            </a:pPr>
            <a:r>
              <a:rPr lang="zh-TW"/>
              <a:t>    .enter()</a:t>
            </a:r>
            <a:endParaRPr/>
          </a:p>
          <a:p>
            <a:pPr indent="0" lvl="0" marL="0" rtl="0" algn="l">
              <a:spcBef>
                <a:spcPts val="0"/>
              </a:spcBef>
              <a:spcAft>
                <a:spcPts val="0"/>
              </a:spcAft>
              <a:buNone/>
            </a:pPr>
            <a:r>
              <a:rPr lang="zh-TW"/>
              <a:t>    .append("path")</a:t>
            </a:r>
            <a:endParaRPr/>
          </a:p>
          <a:p>
            <a:pPr indent="0" lvl="0" marL="0" rtl="0" algn="l">
              <a:spcBef>
                <a:spcPts val="0"/>
              </a:spcBef>
              <a:spcAft>
                <a:spcPts val="0"/>
              </a:spcAft>
              <a:buNone/>
            </a:pPr>
            <a:r>
              <a:rPr lang="zh-TW"/>
              <a:t>    .attr("fill", (d) =&gt; {</a:t>
            </a:r>
            <a:endParaRPr/>
          </a:p>
          <a:p>
            <a:pPr indent="0" lvl="0" marL="0" rtl="0" algn="l">
              <a:spcBef>
                <a:spcPts val="0"/>
              </a:spcBef>
              <a:spcAft>
                <a:spcPts val="0"/>
              </a:spcAft>
              <a:buNone/>
            </a:pPr>
            <a:r>
              <a:rPr lang="zh-TW"/>
              <a:t>      const townData = data.find(</a:t>
            </a:r>
            <a:endParaRPr/>
          </a:p>
          <a:p>
            <a:pPr indent="0" lvl="0" marL="0" rtl="0" algn="l">
              <a:spcBef>
                <a:spcPts val="0"/>
              </a:spcBef>
              <a:spcAft>
                <a:spcPts val="0"/>
              </a:spcAft>
              <a:buNone/>
            </a:pPr>
            <a:r>
              <a:rPr lang="zh-TW"/>
              <a:t>        (t) =&gt;</a:t>
            </a:r>
            <a:endParaRPr/>
          </a:p>
          <a:p>
            <a:pPr indent="0" lvl="0" marL="0" rtl="0" algn="l">
              <a:spcBef>
                <a:spcPts val="0"/>
              </a:spcBef>
              <a:spcAft>
                <a:spcPts val="0"/>
              </a:spcAft>
              <a:buNone/>
            </a:pPr>
            <a:r>
              <a:rPr lang="zh-TW"/>
              <a:t>          t.county === d.properties.COUNTYNAME &amp;&amp;</a:t>
            </a:r>
            <a:endParaRPr/>
          </a:p>
          <a:p>
            <a:pPr indent="0" lvl="0" marL="0" rtl="0" algn="l">
              <a:spcBef>
                <a:spcPts val="0"/>
              </a:spcBef>
              <a:spcAft>
                <a:spcPts val="0"/>
              </a:spcAft>
              <a:buNone/>
            </a:pPr>
            <a:r>
              <a:rPr lang="zh-TW"/>
              <a:t>          t["county"].replace("　", "") === d.properties.TOWNNAME</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rPr lang="zh-TW"/>
              <a:t>      //return </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rPr lang="zh-TW"/>
              <a:t>    .attr("d", path);</a:t>
            </a:r>
            <a:endParaRPr/>
          </a:p>
        </p:txBody>
      </p:sp>
      <p:sp>
        <p:nvSpPr>
          <p:cNvPr id="422" name="Google Shape;422;p42"/>
          <p:cNvSpPr txBox="1"/>
          <p:nvPr/>
        </p:nvSpPr>
        <p:spPr>
          <a:xfrm>
            <a:off x="1531650" y="2167425"/>
            <a:ext cx="680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u="sng">
                <a:solidFill>
                  <a:schemeClr val="hlink"/>
                </a:solidFill>
                <a:hlinkClick r:id="rId4"/>
              </a:rPr>
              <a:t>https://observablehq.com/d/ec0e39b666962d0e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目錄</a:t>
            </a:r>
            <a:endParaRPr/>
          </a:p>
        </p:txBody>
      </p:sp>
      <p:sp>
        <p:nvSpPr>
          <p:cNvPr id="166" name="Google Shape;166;p1"/>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167" name="Google Shape;167;p1"/>
          <p:cNvSpPr txBox="1"/>
          <p:nvPr>
            <p:ph idx="2" type="body"/>
          </p:nvPr>
        </p:nvSpPr>
        <p:spPr>
          <a:xfrm>
            <a:off x="954088" y="1618596"/>
            <a:ext cx="10102795" cy="4089127"/>
          </a:xfrm>
          <a:prstGeom prst="rect">
            <a:avLst/>
          </a:prstGeom>
          <a:noFill/>
          <a:ln>
            <a:noFill/>
          </a:ln>
        </p:spPr>
        <p:txBody>
          <a:bodyPr anchorCtr="0" anchor="t" bIns="45700" lIns="91425" spcFirstLastPara="1" rIns="91425" wrap="square" tIns="45700">
            <a:noAutofit/>
          </a:bodyPr>
          <a:lstStyle/>
          <a:p>
            <a:pPr indent="-457200" lvl="0" marL="685800" rtl="0" algn="l">
              <a:lnSpc>
                <a:spcPct val="100000"/>
              </a:lnSpc>
              <a:spcBef>
                <a:spcPts val="1400"/>
              </a:spcBef>
              <a:spcAft>
                <a:spcPts val="0"/>
              </a:spcAft>
              <a:buSzPts val="2700"/>
              <a:buFont typeface="Arial"/>
              <a:buChar char="•"/>
            </a:pPr>
            <a:r>
              <a:rPr lang="zh-TW"/>
              <a:t>JSON 檔</a:t>
            </a:r>
            <a:r>
              <a:rPr lang="zh-TW"/>
              <a:t>介紹</a:t>
            </a:r>
            <a:endParaRPr/>
          </a:p>
          <a:p>
            <a:pPr indent="-457200" lvl="0" marL="685800" rtl="0" algn="l">
              <a:lnSpc>
                <a:spcPct val="100000"/>
              </a:lnSpc>
              <a:spcBef>
                <a:spcPts val="1400"/>
              </a:spcBef>
              <a:spcAft>
                <a:spcPts val="0"/>
              </a:spcAft>
              <a:buSzPts val="2700"/>
              <a:buFont typeface="Arial"/>
              <a:buChar char="•"/>
            </a:pPr>
            <a:r>
              <a:rPr lang="zh-TW"/>
              <a:t>JavaScript讀取Json檔案</a:t>
            </a:r>
            <a:endParaRPr/>
          </a:p>
          <a:p>
            <a:pPr indent="-457200" lvl="0" marL="685800" rtl="0" algn="l">
              <a:lnSpc>
                <a:spcPct val="100000"/>
              </a:lnSpc>
              <a:spcBef>
                <a:spcPts val="1400"/>
              </a:spcBef>
              <a:spcAft>
                <a:spcPts val="0"/>
              </a:spcAft>
              <a:buSzPts val="2700"/>
              <a:buFont typeface="Arial"/>
              <a:buChar char="•"/>
            </a:pPr>
            <a:r>
              <a:rPr lang="zh-TW"/>
              <a:t>Choropleth 介紹</a:t>
            </a:r>
            <a:endParaRPr/>
          </a:p>
          <a:p>
            <a:pPr indent="-457200" lvl="0" marL="685800" rtl="0" algn="l">
              <a:lnSpc>
                <a:spcPct val="100000"/>
              </a:lnSpc>
              <a:spcBef>
                <a:spcPts val="1400"/>
              </a:spcBef>
              <a:spcAft>
                <a:spcPts val="0"/>
              </a:spcAft>
              <a:buSzPts val="2700"/>
              <a:buFont typeface="Arial"/>
              <a:buChar char="•"/>
            </a:pPr>
            <a:r>
              <a:rPr lang="zh-TW"/>
              <a:t>評分標準</a:t>
            </a:r>
            <a:endParaRPr/>
          </a:p>
          <a:p>
            <a:pPr indent="-457200" lvl="0" marL="685800" rtl="0" algn="l">
              <a:lnSpc>
                <a:spcPct val="100000"/>
              </a:lnSpc>
              <a:spcBef>
                <a:spcPts val="1400"/>
              </a:spcBef>
              <a:spcAft>
                <a:spcPts val="0"/>
              </a:spcAft>
              <a:buSzPts val="2700"/>
              <a:buFont typeface="Arial"/>
              <a:buChar char="•"/>
            </a:pPr>
            <a:r>
              <a:rPr lang="zh-TW"/>
              <a:t>作業說明</a:t>
            </a:r>
            <a:endParaRPr/>
          </a:p>
          <a:p>
            <a:pPr indent="-457200" lvl="0" marL="685800" rtl="0" algn="l">
              <a:lnSpc>
                <a:spcPct val="100000"/>
              </a:lnSpc>
              <a:spcBef>
                <a:spcPts val="1400"/>
              </a:spcBef>
              <a:spcAft>
                <a:spcPts val="0"/>
              </a:spcAft>
              <a:buSzPts val="2700"/>
              <a:buFont typeface="Arial"/>
              <a:buChar char="•"/>
            </a:pPr>
            <a:r>
              <a:rPr lang="zh-TW"/>
              <a:t>繳交資訊</a:t>
            </a:r>
            <a:endParaRPr/>
          </a:p>
        </p:txBody>
      </p:sp>
      <p:sp>
        <p:nvSpPr>
          <p:cNvPr id="168" name="Google Shape;168;p1"/>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9cd543c7ca_0_4"/>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Refernce</a:t>
            </a:r>
            <a:endParaRPr/>
          </a:p>
        </p:txBody>
      </p:sp>
      <p:sp>
        <p:nvSpPr>
          <p:cNvPr id="429" name="Google Shape;429;g29cd543c7ca_0_4"/>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430" name="Google Shape;430;g29cd543c7ca_0_4"/>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pic>
        <p:nvPicPr>
          <p:cNvPr id="431" name="Google Shape;431;g29cd543c7ca_0_4"/>
          <p:cNvPicPr preferRelativeResize="0"/>
          <p:nvPr/>
        </p:nvPicPr>
        <p:blipFill>
          <a:blip r:embed="rId3">
            <a:alphaModFix/>
          </a:blip>
          <a:stretch>
            <a:fillRect/>
          </a:stretch>
        </p:blipFill>
        <p:spPr>
          <a:xfrm>
            <a:off x="6819375" y="2659750"/>
            <a:ext cx="4627124" cy="4010574"/>
          </a:xfrm>
          <a:prstGeom prst="rect">
            <a:avLst/>
          </a:prstGeom>
          <a:noFill/>
          <a:ln>
            <a:noFill/>
          </a:ln>
        </p:spPr>
      </p:pic>
      <p:sp>
        <p:nvSpPr>
          <p:cNvPr id="432" name="Google Shape;432;g29cd543c7ca_0_4"/>
          <p:cNvSpPr txBox="1"/>
          <p:nvPr>
            <p:ph idx="2" type="body"/>
          </p:nvPr>
        </p:nvSpPr>
        <p:spPr>
          <a:xfrm>
            <a:off x="954088" y="1618596"/>
            <a:ext cx="10102800" cy="4089000"/>
          </a:xfrm>
          <a:prstGeom prst="rect">
            <a:avLst/>
          </a:prstGeom>
        </p:spPr>
        <p:txBody>
          <a:bodyPr anchorCtr="0" anchor="t" bIns="45700" lIns="91425" spcFirstLastPara="1" rIns="91425" wrap="square" tIns="45700">
            <a:noAutofit/>
          </a:bodyPr>
          <a:lstStyle/>
          <a:p>
            <a:pPr indent="-400050" lvl="0" marL="457200" rtl="0" algn="l">
              <a:spcBef>
                <a:spcPts val="1400"/>
              </a:spcBef>
              <a:spcAft>
                <a:spcPts val="0"/>
              </a:spcAft>
              <a:buSzPts val="2700"/>
              <a:buChar char="●"/>
            </a:pPr>
            <a:r>
              <a:rPr lang="zh-TW" u="sng">
                <a:solidFill>
                  <a:schemeClr val="hlink"/>
                </a:solidFill>
                <a:hlinkClick r:id="rId4"/>
              </a:rPr>
              <a:t>https://observablehq.com/d/b3a03fca9c5b14d5</a:t>
            </a:r>
            <a:endParaRPr/>
          </a:p>
          <a:p>
            <a:pPr indent="-400050" lvl="0" marL="457200" rtl="0" algn="l">
              <a:spcBef>
                <a:spcPts val="0"/>
              </a:spcBef>
              <a:spcAft>
                <a:spcPts val="0"/>
              </a:spcAft>
              <a:buSzPts val="2700"/>
              <a:buChar char="●"/>
            </a:pPr>
            <a:r>
              <a:rPr lang="zh-TW" u="sng">
                <a:solidFill>
                  <a:schemeClr val="hlink"/>
                </a:solidFill>
                <a:hlinkClick r:id="rId5"/>
              </a:rPr>
              <a:t>https://observablehq.com/@d3/choropleth/2?intent=fork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78fe9c2422_1_223"/>
          <p:cNvSpPr txBox="1"/>
          <p:nvPr>
            <p:ph type="ctrTitle"/>
          </p:nvPr>
        </p:nvSpPr>
        <p:spPr>
          <a:xfrm>
            <a:off x="966788" y="2241418"/>
            <a:ext cx="6356400" cy="292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300"/>
              <a:buFont typeface="Microsoft JhengHei"/>
              <a:buNone/>
            </a:pPr>
            <a:r>
              <a:rPr lang="zh-TW"/>
              <a:t>繳交</a:t>
            </a:r>
            <a:r>
              <a:rPr lang="zh-TW"/>
              <a:t>資訊</a:t>
            </a:r>
            <a:endParaRPr/>
          </a:p>
        </p:txBody>
      </p:sp>
      <p:sp>
        <p:nvSpPr>
          <p:cNvPr id="438" name="Google Shape;438;g278fe9c2422_1_223"/>
          <p:cNvSpPr txBox="1"/>
          <p:nvPr>
            <p:ph idx="1" type="body"/>
          </p:nvPr>
        </p:nvSpPr>
        <p:spPr>
          <a:xfrm>
            <a:off x="966788" y="808035"/>
            <a:ext cx="3748200" cy="103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5800"/>
              <a:buNone/>
            </a:pPr>
            <a:r>
              <a:rPr lang="zh-TW"/>
              <a:t>07</a:t>
            </a:r>
            <a:endParaRPr/>
          </a:p>
        </p:txBody>
      </p:sp>
      <p:sp>
        <p:nvSpPr>
          <p:cNvPr id="439" name="Google Shape;439;g278fe9c2422_1_223"/>
          <p:cNvSpPr txBox="1"/>
          <p:nvPr>
            <p:ph idx="2"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200"/>
              <a:buNone/>
            </a:pPr>
            <a:r>
              <a:t/>
            </a:r>
            <a:endParaRPr/>
          </a:p>
        </p:txBody>
      </p:sp>
      <p:sp>
        <p:nvSpPr>
          <p:cNvPr id="440" name="Google Shape;440;g278fe9c2422_1_223"/>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zh-TW"/>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9cd543c7ca_0_148"/>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accent2"/>
              </a:buClr>
              <a:buSzPts val="4300"/>
              <a:buFont typeface="Microsoft JhengHei"/>
              <a:buNone/>
            </a:pPr>
            <a:r>
              <a:rPr lang="zh-TW"/>
              <a:t>繳交資訊 Simple baseline</a:t>
            </a:r>
            <a:endParaRPr/>
          </a:p>
        </p:txBody>
      </p:sp>
      <p:sp>
        <p:nvSpPr>
          <p:cNvPr id="447" name="Google Shape;447;g29cd543c7ca_0_148"/>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448" name="Google Shape;448;g29cd543c7ca_0_148"/>
          <p:cNvSpPr txBox="1"/>
          <p:nvPr>
            <p:ph idx="2" type="body"/>
          </p:nvPr>
        </p:nvSpPr>
        <p:spPr>
          <a:xfrm>
            <a:off x="954100" y="1618598"/>
            <a:ext cx="10102800" cy="1905600"/>
          </a:xfrm>
          <a:prstGeom prst="rect">
            <a:avLst/>
          </a:prstGeom>
        </p:spPr>
        <p:txBody>
          <a:bodyPr anchorCtr="0" anchor="t" bIns="45700" lIns="91425" spcFirstLastPara="1" rIns="91425" wrap="square" tIns="45700">
            <a:noAutofit/>
          </a:bodyPr>
          <a:lstStyle/>
          <a:p>
            <a:pPr indent="-457200" lvl="0" marL="685800" rtl="0" algn="l">
              <a:spcBef>
                <a:spcPts val="1400"/>
              </a:spcBef>
              <a:spcAft>
                <a:spcPts val="0"/>
              </a:spcAft>
              <a:buSzPts val="2700"/>
              <a:buChar char="•"/>
            </a:pPr>
            <a:r>
              <a:rPr lang="zh-TW"/>
              <a:t>Simple baseline – 播放自己的參訪路徑、計算自己的移動距離/卡路里，程式碼放在 </a:t>
            </a:r>
            <a:endParaRPr/>
          </a:p>
          <a:p>
            <a:pPr indent="0" lvl="0" marL="457200" rtl="0" algn="l">
              <a:spcBef>
                <a:spcPts val="1400"/>
              </a:spcBef>
              <a:spcAft>
                <a:spcPts val="0"/>
              </a:spcAft>
              <a:buNone/>
            </a:pPr>
            <a:r>
              <a:rPr lang="zh-TW" sz="2400"/>
              <a:t>https://github.com/</a:t>
            </a:r>
            <a:r>
              <a:rPr lang="zh-TW" sz="2400">
                <a:solidFill>
                  <a:srgbClr val="FF0000"/>
                </a:solidFill>
              </a:rPr>
              <a:t>你的帳號</a:t>
            </a:r>
            <a:r>
              <a:rPr lang="zh-TW" sz="2400"/>
              <a:t>/vis2023f/hw03/</a:t>
            </a:r>
            <a:r>
              <a:rPr lang="zh-TW" sz="2400">
                <a:solidFill>
                  <a:srgbClr val="FF0000"/>
                </a:solidFill>
              </a:rPr>
              <a:t>src/simple/</a:t>
            </a:r>
            <a:endParaRPr sz="2400"/>
          </a:p>
          <a:p>
            <a:pPr indent="0" lvl="0" marL="0" rtl="0" algn="l">
              <a:spcBef>
                <a:spcPts val="1400"/>
              </a:spcBef>
              <a:spcAft>
                <a:spcPts val="0"/>
              </a:spcAft>
              <a:buNone/>
            </a:pPr>
            <a:r>
              <a:t/>
            </a:r>
            <a:endParaRPr/>
          </a:p>
        </p:txBody>
      </p:sp>
      <p:sp>
        <p:nvSpPr>
          <p:cNvPr id="449" name="Google Shape;449;g29cd543c7ca_0_148"/>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pic>
        <p:nvPicPr>
          <p:cNvPr id="450" name="Google Shape;450;g29cd543c7ca_0_148"/>
          <p:cNvPicPr preferRelativeResize="0"/>
          <p:nvPr/>
        </p:nvPicPr>
        <p:blipFill rotWithShape="1">
          <a:blip r:embed="rId3">
            <a:alphaModFix/>
          </a:blip>
          <a:srcRect b="0" l="0" r="46004" t="0"/>
          <a:stretch/>
        </p:blipFill>
        <p:spPr>
          <a:xfrm>
            <a:off x="2886713" y="3524200"/>
            <a:ext cx="6418576" cy="2356600"/>
          </a:xfrm>
          <a:prstGeom prst="rect">
            <a:avLst/>
          </a:prstGeom>
          <a:noFill/>
          <a:ln>
            <a:noFill/>
          </a:ln>
        </p:spPr>
      </p:pic>
      <p:sp>
        <p:nvSpPr>
          <p:cNvPr id="451" name="Google Shape;451;g29cd543c7ca_0_148"/>
          <p:cNvSpPr/>
          <p:nvPr/>
        </p:nvSpPr>
        <p:spPr>
          <a:xfrm>
            <a:off x="2886725" y="3435425"/>
            <a:ext cx="2773500" cy="447600"/>
          </a:xfrm>
          <a:prstGeom prst="rect">
            <a:avLst/>
          </a:prstGeom>
          <a:solidFill>
            <a:srgbClr val="000000">
              <a:alpha val="0"/>
            </a:srgbClr>
          </a:solidFill>
          <a:ln cap="flat" cmpd="sng" w="38100">
            <a:solidFill>
              <a:srgbClr val="ED2C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9cd543c7ca_0_157"/>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繳交資訊 Medium baseline</a:t>
            </a:r>
            <a:endParaRPr/>
          </a:p>
        </p:txBody>
      </p:sp>
      <p:sp>
        <p:nvSpPr>
          <p:cNvPr id="458" name="Google Shape;458;g29cd543c7ca_0_157"/>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459" name="Google Shape;459;g29cd543c7ca_0_157"/>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P.</a:t>
            </a:r>
            <a:fld id="{00000000-1234-1234-1234-123412341234}" type="slidenum">
              <a:rPr lang="zh-TW"/>
              <a:t>‹#›</a:t>
            </a:fld>
            <a:endParaRPr/>
          </a:p>
        </p:txBody>
      </p:sp>
      <p:sp>
        <p:nvSpPr>
          <p:cNvPr id="460" name="Google Shape;460;g29cd543c7ca_0_157"/>
          <p:cNvSpPr txBox="1"/>
          <p:nvPr>
            <p:ph idx="2" type="body"/>
          </p:nvPr>
        </p:nvSpPr>
        <p:spPr>
          <a:xfrm>
            <a:off x="954100" y="1618598"/>
            <a:ext cx="10102800" cy="1905600"/>
          </a:xfrm>
          <a:prstGeom prst="rect">
            <a:avLst/>
          </a:prstGeom>
        </p:spPr>
        <p:txBody>
          <a:bodyPr anchorCtr="0" anchor="t" bIns="45700" lIns="91425" spcFirstLastPara="1" rIns="91425" wrap="square" tIns="45700">
            <a:noAutofit/>
          </a:bodyPr>
          <a:lstStyle/>
          <a:p>
            <a:pPr indent="-457200" lvl="0" marL="685800" rtl="0" algn="l">
              <a:spcBef>
                <a:spcPts val="1400"/>
              </a:spcBef>
              <a:spcAft>
                <a:spcPts val="0"/>
              </a:spcAft>
              <a:buSzPts val="2700"/>
              <a:buChar char="•"/>
            </a:pPr>
            <a:r>
              <a:rPr lang="zh-TW"/>
              <a:t>Simple baseline – </a:t>
            </a:r>
            <a:r>
              <a:rPr lang="zh-TW"/>
              <a:t>美術館樓層平面圖分區(造訪頻率)</a:t>
            </a:r>
            <a:r>
              <a:rPr lang="zh-TW"/>
              <a:t>，程式碼放在 </a:t>
            </a:r>
            <a:endParaRPr/>
          </a:p>
          <a:p>
            <a:pPr indent="0" lvl="0" marL="457200" rtl="0" algn="l">
              <a:spcBef>
                <a:spcPts val="1400"/>
              </a:spcBef>
              <a:spcAft>
                <a:spcPts val="0"/>
              </a:spcAft>
              <a:buNone/>
            </a:pPr>
            <a:r>
              <a:rPr lang="zh-TW" sz="2400"/>
              <a:t>https://github.com/</a:t>
            </a:r>
            <a:r>
              <a:rPr lang="zh-TW" sz="2400">
                <a:solidFill>
                  <a:srgbClr val="FF0000"/>
                </a:solidFill>
              </a:rPr>
              <a:t>你的帳號</a:t>
            </a:r>
            <a:r>
              <a:rPr lang="zh-TW" sz="2400"/>
              <a:t>/vis2023f/hw03/</a:t>
            </a:r>
            <a:r>
              <a:rPr lang="zh-TW" sz="2400">
                <a:solidFill>
                  <a:srgbClr val="FF0000"/>
                </a:solidFill>
              </a:rPr>
              <a:t>src/medium/</a:t>
            </a:r>
            <a:endParaRPr sz="2400"/>
          </a:p>
          <a:p>
            <a:pPr indent="0" lvl="0" marL="0" rtl="0" algn="l">
              <a:spcBef>
                <a:spcPts val="1400"/>
              </a:spcBef>
              <a:spcAft>
                <a:spcPts val="0"/>
              </a:spcAft>
              <a:buNone/>
            </a:pPr>
            <a:r>
              <a:t/>
            </a:r>
            <a:endParaRPr/>
          </a:p>
        </p:txBody>
      </p:sp>
      <p:pic>
        <p:nvPicPr>
          <p:cNvPr id="461" name="Google Shape;461;g29cd543c7ca_0_157"/>
          <p:cNvPicPr preferRelativeResize="0"/>
          <p:nvPr/>
        </p:nvPicPr>
        <p:blipFill>
          <a:blip r:embed="rId3">
            <a:alphaModFix/>
          </a:blip>
          <a:stretch>
            <a:fillRect/>
          </a:stretch>
        </p:blipFill>
        <p:spPr>
          <a:xfrm>
            <a:off x="2917068" y="3524198"/>
            <a:ext cx="6357872" cy="2378373"/>
          </a:xfrm>
          <a:prstGeom prst="rect">
            <a:avLst/>
          </a:prstGeom>
          <a:noFill/>
          <a:ln>
            <a:noFill/>
          </a:ln>
        </p:spPr>
      </p:pic>
      <p:sp>
        <p:nvSpPr>
          <p:cNvPr id="462" name="Google Shape;462;g29cd543c7ca_0_157"/>
          <p:cNvSpPr/>
          <p:nvPr/>
        </p:nvSpPr>
        <p:spPr>
          <a:xfrm>
            <a:off x="2917075" y="3524200"/>
            <a:ext cx="2773500" cy="447600"/>
          </a:xfrm>
          <a:prstGeom prst="rect">
            <a:avLst/>
          </a:prstGeom>
          <a:solidFill>
            <a:srgbClr val="000000">
              <a:alpha val="0"/>
            </a:srgbClr>
          </a:solidFill>
          <a:ln cap="flat" cmpd="sng" w="38100">
            <a:solidFill>
              <a:srgbClr val="ED2C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29cd543c7ca_0_181"/>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檔案分類</a:t>
            </a:r>
            <a:endParaRPr/>
          </a:p>
        </p:txBody>
      </p:sp>
      <p:sp>
        <p:nvSpPr>
          <p:cNvPr id="469" name="Google Shape;469;g29cd543c7ca_0_181"/>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470" name="Google Shape;470;g29cd543c7ca_0_181"/>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pic>
        <p:nvPicPr>
          <p:cNvPr id="471" name="Google Shape;471;g29cd543c7ca_0_181"/>
          <p:cNvPicPr preferRelativeResize="0"/>
          <p:nvPr/>
        </p:nvPicPr>
        <p:blipFill rotWithShape="1">
          <a:blip r:embed="rId3">
            <a:alphaModFix/>
          </a:blip>
          <a:srcRect b="0" l="0" r="36374" t="0"/>
          <a:stretch/>
        </p:blipFill>
        <p:spPr>
          <a:xfrm>
            <a:off x="2828450" y="1618600"/>
            <a:ext cx="6535101" cy="4840850"/>
          </a:xfrm>
          <a:prstGeom prst="rect">
            <a:avLst/>
          </a:prstGeom>
          <a:noFill/>
          <a:ln>
            <a:noFill/>
          </a:ln>
        </p:spPr>
      </p:pic>
      <p:sp>
        <p:nvSpPr>
          <p:cNvPr id="472" name="Google Shape;472;g29cd543c7ca_0_181"/>
          <p:cNvSpPr/>
          <p:nvPr/>
        </p:nvSpPr>
        <p:spPr>
          <a:xfrm>
            <a:off x="2754250" y="3193025"/>
            <a:ext cx="1277700" cy="2514600"/>
          </a:xfrm>
          <a:prstGeom prst="rect">
            <a:avLst/>
          </a:prstGeom>
          <a:solidFill>
            <a:srgbClr val="000000">
              <a:alpha val="0"/>
            </a:srgbClr>
          </a:solidFill>
          <a:ln cap="flat" cmpd="sng" w="38100">
            <a:solidFill>
              <a:srgbClr val="ED2C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44"/>
          <p:cNvPicPr preferRelativeResize="0"/>
          <p:nvPr/>
        </p:nvPicPr>
        <p:blipFill>
          <a:blip r:embed="rId3">
            <a:alphaModFix/>
          </a:blip>
          <a:stretch>
            <a:fillRect/>
          </a:stretch>
        </p:blipFill>
        <p:spPr>
          <a:xfrm>
            <a:off x="1076925" y="1854302"/>
            <a:ext cx="8109316" cy="4268349"/>
          </a:xfrm>
          <a:prstGeom prst="rect">
            <a:avLst/>
          </a:prstGeom>
          <a:noFill/>
          <a:ln>
            <a:noFill/>
          </a:ln>
        </p:spPr>
      </p:pic>
      <p:sp>
        <p:nvSpPr>
          <p:cNvPr id="478" name="Google Shape;478;p44"/>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2"/>
              </a:buClr>
              <a:buSzPts val="4300"/>
              <a:buFont typeface="Microsoft JhengHei"/>
              <a:buNone/>
            </a:pPr>
            <a:r>
              <a:rPr lang="zh-TW"/>
              <a:t>Export notebook</a:t>
            </a:r>
            <a:endParaRPr/>
          </a:p>
        </p:txBody>
      </p:sp>
      <p:sp>
        <p:nvSpPr>
          <p:cNvPr id="479" name="Google Shape;479;p44"/>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480" name="Google Shape;480;p44"/>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
        <p:nvSpPr>
          <p:cNvPr id="481" name="Google Shape;481;p44"/>
          <p:cNvSpPr/>
          <p:nvPr/>
        </p:nvSpPr>
        <p:spPr>
          <a:xfrm>
            <a:off x="9315687" y="1914906"/>
            <a:ext cx="1712700" cy="367800"/>
          </a:xfrm>
          <a:prstGeom prst="rect">
            <a:avLst/>
          </a:prstGeom>
          <a:solidFill>
            <a:srgbClr val="FFFFFF">
              <a:alpha val="80000"/>
            </a:srgbClr>
          </a:solidFill>
          <a:ln cap="flat" cmpd="sng" w="254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zh-TW" sz="1600" u="none" cap="none" strike="noStrike">
                <a:solidFill>
                  <a:srgbClr val="7B67E6"/>
                </a:solidFill>
                <a:latin typeface="Microsoft JhengHei"/>
                <a:ea typeface="Microsoft JhengHei"/>
                <a:cs typeface="Microsoft JhengHei"/>
                <a:sym typeface="Microsoft JhengHei"/>
              </a:rPr>
              <a:t>1. 點擊 ... </a:t>
            </a:r>
            <a:endParaRPr/>
          </a:p>
        </p:txBody>
      </p:sp>
      <p:sp>
        <p:nvSpPr>
          <p:cNvPr id="482" name="Google Shape;482;p44"/>
          <p:cNvSpPr/>
          <p:nvPr/>
        </p:nvSpPr>
        <p:spPr>
          <a:xfrm>
            <a:off x="8670635" y="1909495"/>
            <a:ext cx="423600" cy="378600"/>
          </a:xfrm>
          <a:prstGeom prst="rect">
            <a:avLst/>
          </a:prstGeom>
          <a:solidFill>
            <a:srgbClr val="000000">
              <a:alpha val="0"/>
            </a:srgbClr>
          </a:solidFill>
          <a:ln cap="flat" cmpd="sng" w="381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83" name="Google Shape;483;p44"/>
          <p:cNvSpPr/>
          <p:nvPr/>
        </p:nvSpPr>
        <p:spPr>
          <a:xfrm>
            <a:off x="9315665" y="4988129"/>
            <a:ext cx="1712700" cy="367800"/>
          </a:xfrm>
          <a:prstGeom prst="rect">
            <a:avLst/>
          </a:prstGeom>
          <a:solidFill>
            <a:srgbClr val="FFFFFF">
              <a:alpha val="80000"/>
            </a:srgbClr>
          </a:solidFill>
          <a:ln cap="flat" cmpd="sng" w="254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zh-TW" sz="1600" u="none" cap="none" strike="noStrike">
                <a:solidFill>
                  <a:srgbClr val="7B67E6"/>
                </a:solidFill>
                <a:latin typeface="Microsoft JhengHei"/>
                <a:ea typeface="Microsoft JhengHei"/>
                <a:cs typeface="Microsoft JhengHei"/>
                <a:sym typeface="Microsoft JhengHei"/>
              </a:rPr>
              <a:t>2. 選擇 Export </a:t>
            </a:r>
            <a:endParaRPr/>
          </a:p>
        </p:txBody>
      </p:sp>
      <p:sp>
        <p:nvSpPr>
          <p:cNvPr id="484" name="Google Shape;484;p44"/>
          <p:cNvSpPr/>
          <p:nvPr/>
        </p:nvSpPr>
        <p:spPr>
          <a:xfrm>
            <a:off x="7483924" y="5021275"/>
            <a:ext cx="1610400" cy="301500"/>
          </a:xfrm>
          <a:prstGeom prst="rect">
            <a:avLst/>
          </a:prstGeom>
          <a:solidFill>
            <a:srgbClr val="000000">
              <a:alpha val="0"/>
            </a:srgbClr>
          </a:solidFill>
          <a:ln cap="flat" cmpd="sng" w="381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85" name="Google Shape;485;p44"/>
          <p:cNvSpPr/>
          <p:nvPr/>
        </p:nvSpPr>
        <p:spPr>
          <a:xfrm>
            <a:off x="6177102" y="5322775"/>
            <a:ext cx="1208100" cy="301500"/>
          </a:xfrm>
          <a:prstGeom prst="rect">
            <a:avLst/>
          </a:prstGeom>
          <a:solidFill>
            <a:srgbClr val="000000">
              <a:alpha val="0"/>
            </a:srgbClr>
          </a:solidFill>
          <a:ln cap="flat" cmpd="sng" w="381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86" name="Google Shape;486;p44"/>
          <p:cNvSpPr/>
          <p:nvPr/>
        </p:nvSpPr>
        <p:spPr>
          <a:xfrm>
            <a:off x="7597005" y="5433910"/>
            <a:ext cx="2010900" cy="367800"/>
          </a:xfrm>
          <a:prstGeom prst="rect">
            <a:avLst/>
          </a:prstGeom>
          <a:solidFill>
            <a:srgbClr val="FFFFFF">
              <a:alpha val="80000"/>
            </a:srgbClr>
          </a:solidFill>
          <a:ln cap="flat" cmpd="sng" w="254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zh-TW" sz="1600" u="none" cap="none" strike="noStrike">
                <a:solidFill>
                  <a:srgbClr val="7B67E6"/>
                </a:solidFill>
                <a:latin typeface="Microsoft JhengHei"/>
                <a:ea typeface="Microsoft JhengHei"/>
                <a:cs typeface="Microsoft JhengHei"/>
                <a:sym typeface="Microsoft JhengHei"/>
              </a:rPr>
              <a:t>3. Download code</a:t>
            </a:r>
            <a:endParaRPr/>
          </a:p>
        </p:txBody>
      </p:sp>
      <p:sp>
        <p:nvSpPr>
          <p:cNvPr id="487" name="Google Shape;487;p44"/>
          <p:cNvSpPr txBox="1"/>
          <p:nvPr/>
        </p:nvSpPr>
        <p:spPr>
          <a:xfrm>
            <a:off x="677502" y="1399100"/>
            <a:ext cx="9771000" cy="660300"/>
          </a:xfrm>
          <a:prstGeom prst="rect">
            <a:avLst/>
          </a:prstGeom>
          <a:noFill/>
          <a:ln>
            <a:noFill/>
          </a:ln>
        </p:spPr>
        <p:txBody>
          <a:bodyPr anchorCtr="0" anchor="t" bIns="45700" lIns="91425" spcFirstLastPara="1" rIns="91425" wrap="square" tIns="45700">
            <a:noAutofit/>
          </a:bodyPr>
          <a:lstStyle/>
          <a:p>
            <a:pPr indent="0" lvl="0" marL="228600" rtl="0" algn="l">
              <a:lnSpc>
                <a:spcPct val="130000"/>
              </a:lnSpc>
              <a:spcBef>
                <a:spcPts val="1400"/>
              </a:spcBef>
              <a:spcAft>
                <a:spcPts val="0"/>
              </a:spcAft>
              <a:buNone/>
            </a:pPr>
            <a:r>
              <a:rPr lang="zh-TW" sz="2400">
                <a:solidFill>
                  <a:srgbClr val="000000"/>
                </a:solidFill>
                <a:latin typeface="Microsoft JhengHei"/>
                <a:ea typeface="Microsoft JhengHei"/>
                <a:cs typeface="Microsoft JhengHei"/>
                <a:sym typeface="Microsoft JhengHei"/>
              </a:rPr>
              <a:t>1. 匯出檔案前請確認所有cell都有run過、</a:t>
            </a:r>
            <a:r>
              <a:rPr lang="zh-TW" sz="2400">
                <a:latin typeface="Microsoft JhengHei"/>
                <a:ea typeface="Microsoft JhengHei"/>
                <a:cs typeface="Microsoft JhengHei"/>
                <a:sym typeface="Microsoft JhengHei"/>
              </a:rPr>
              <a:t>地圖、Table</a:t>
            </a:r>
            <a:r>
              <a:rPr lang="zh-TW" sz="2400">
                <a:solidFill>
                  <a:srgbClr val="000000"/>
                </a:solidFill>
                <a:latin typeface="Microsoft JhengHei"/>
                <a:ea typeface="Microsoft JhengHei"/>
                <a:cs typeface="Microsoft JhengHei"/>
                <a:sym typeface="Microsoft JhengHei"/>
              </a:rPr>
              <a:t>皆有呈現。</a:t>
            </a:r>
            <a:endParaRPr sz="27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g28bbd0c5e8d_0_9"/>
          <p:cNvPicPr preferRelativeResize="0"/>
          <p:nvPr/>
        </p:nvPicPr>
        <p:blipFill>
          <a:blip r:embed="rId3">
            <a:alphaModFix/>
          </a:blip>
          <a:stretch>
            <a:fillRect/>
          </a:stretch>
        </p:blipFill>
        <p:spPr>
          <a:xfrm>
            <a:off x="0" y="3911075"/>
            <a:ext cx="12192002" cy="1476049"/>
          </a:xfrm>
          <a:prstGeom prst="rect">
            <a:avLst/>
          </a:prstGeom>
          <a:noFill/>
          <a:ln>
            <a:noFill/>
          </a:ln>
        </p:spPr>
      </p:pic>
      <p:sp>
        <p:nvSpPr>
          <p:cNvPr id="494" name="Google Shape;494;g28bbd0c5e8d_0_9"/>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495" name="Google Shape;495;g28bbd0c5e8d_0_9"/>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
        <p:nvSpPr>
          <p:cNvPr id="496" name="Google Shape;496;g28bbd0c5e8d_0_9"/>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2"/>
              </a:buClr>
              <a:buSzPts val="4300"/>
              <a:buFont typeface="Microsoft JhengHei"/>
              <a:buNone/>
            </a:pPr>
            <a:r>
              <a:rPr lang="zh-TW"/>
              <a:t>Export </a:t>
            </a:r>
            <a:r>
              <a:rPr lang="zh-TW"/>
              <a:t>notebook</a:t>
            </a:r>
            <a:endParaRPr/>
          </a:p>
        </p:txBody>
      </p:sp>
      <p:sp>
        <p:nvSpPr>
          <p:cNvPr id="497" name="Google Shape;497;g28bbd0c5e8d_0_9"/>
          <p:cNvSpPr txBox="1"/>
          <p:nvPr/>
        </p:nvSpPr>
        <p:spPr>
          <a:xfrm>
            <a:off x="658500" y="1399125"/>
            <a:ext cx="10369800" cy="2097600"/>
          </a:xfrm>
          <a:prstGeom prst="rect">
            <a:avLst/>
          </a:prstGeom>
          <a:noFill/>
          <a:ln>
            <a:noFill/>
          </a:ln>
        </p:spPr>
        <p:txBody>
          <a:bodyPr anchorCtr="0" anchor="t" bIns="45700" lIns="91425" spcFirstLastPara="1" rIns="91425" wrap="square" tIns="45700">
            <a:noAutofit/>
          </a:bodyPr>
          <a:lstStyle/>
          <a:p>
            <a:pPr indent="0" lvl="0" marL="228600" rtl="0" algn="l">
              <a:lnSpc>
                <a:spcPct val="130000"/>
              </a:lnSpc>
              <a:spcBef>
                <a:spcPts val="1400"/>
              </a:spcBef>
              <a:spcAft>
                <a:spcPts val="0"/>
              </a:spcAft>
              <a:buNone/>
            </a:pPr>
            <a:r>
              <a:rPr lang="zh-TW" sz="2400">
                <a:solidFill>
                  <a:srgbClr val="000000"/>
                </a:solidFill>
                <a:latin typeface="Microsoft JhengHei"/>
                <a:ea typeface="Microsoft JhengHei"/>
                <a:cs typeface="Microsoft JhengHei"/>
                <a:sym typeface="Microsoft JhengHei"/>
              </a:rPr>
              <a:t>2. 將下載下來的檔案解壓縮，刪除裡面的 files 資料夾。並</a:t>
            </a:r>
            <a:r>
              <a:rPr lang="zh-TW" sz="2400">
                <a:solidFill>
                  <a:srgbClr val="FF0000"/>
                </a:solidFill>
                <a:latin typeface="Microsoft JhengHei"/>
                <a:ea typeface="Microsoft JhengHei"/>
                <a:cs typeface="Microsoft JhengHei"/>
                <a:sym typeface="Microsoft JhengHei"/>
              </a:rPr>
              <a:t>修改最主要的js檔案</a:t>
            </a:r>
            <a:r>
              <a:rPr lang="zh-TW" sz="2400">
                <a:solidFill>
                  <a:srgbClr val="000000"/>
                </a:solidFill>
                <a:latin typeface="Microsoft JhengHei"/>
                <a:ea typeface="Microsoft JhengHei"/>
                <a:cs typeface="Microsoft JhengHei"/>
                <a:sym typeface="Microsoft JhengHei"/>
              </a:rPr>
              <a:t>。</a:t>
            </a:r>
            <a:endParaRPr sz="2400">
              <a:solidFill>
                <a:srgbClr val="000000"/>
              </a:solidFill>
              <a:latin typeface="Microsoft JhengHei"/>
              <a:ea typeface="Microsoft JhengHei"/>
              <a:cs typeface="Microsoft JhengHei"/>
              <a:sym typeface="Microsoft JhengHei"/>
            </a:endParaRPr>
          </a:p>
          <a:p>
            <a:pPr indent="0" lvl="0" marL="228600" rtl="0" algn="l">
              <a:lnSpc>
                <a:spcPct val="130000"/>
              </a:lnSpc>
              <a:spcBef>
                <a:spcPts val="1400"/>
              </a:spcBef>
              <a:spcAft>
                <a:spcPts val="0"/>
              </a:spcAft>
              <a:buClr>
                <a:schemeClr val="dk1"/>
              </a:buClr>
              <a:buSzPts val="2700"/>
              <a:buFont typeface="Arial"/>
              <a:buNone/>
            </a:pPr>
            <a:r>
              <a:rPr lang="zh-TW" sz="2400">
                <a:solidFill>
                  <a:schemeClr val="dk1"/>
                </a:solidFill>
                <a:latin typeface="Microsoft JhengHei"/>
                <a:ea typeface="Microsoft JhengHei"/>
                <a:cs typeface="Microsoft JhengHei"/>
                <a:sym typeface="Microsoft JhengHei"/>
              </a:rPr>
              <a:t>(名字是亂碼的那個，例如 ec0e39b666962d0e@457)，並將URL路徑改成 </a:t>
            </a:r>
            <a:r>
              <a:rPr lang="zh-TW" sz="2400">
                <a:solidFill>
                  <a:srgbClr val="FF0000"/>
                </a:solidFill>
                <a:latin typeface="Microsoft JhengHei"/>
                <a:ea typeface="Microsoft JhengHei"/>
                <a:cs typeface="Microsoft JhengHei"/>
                <a:sym typeface="Microsoft JhengHei"/>
              </a:rPr>
              <a:t>../UserData.json。如下圖紅框處。</a:t>
            </a:r>
            <a:endParaRPr sz="2400">
              <a:latin typeface="Microsoft JhengHei"/>
              <a:ea typeface="Microsoft JhengHei"/>
              <a:cs typeface="Microsoft JhengHei"/>
              <a:sym typeface="Microsoft JhengHei"/>
            </a:endParaRPr>
          </a:p>
          <a:p>
            <a:pPr indent="0" lvl="0" marL="228600" rtl="0" algn="l">
              <a:lnSpc>
                <a:spcPct val="130000"/>
              </a:lnSpc>
              <a:spcBef>
                <a:spcPts val="1400"/>
              </a:spcBef>
              <a:spcAft>
                <a:spcPts val="0"/>
              </a:spcAft>
              <a:buNone/>
            </a:pPr>
            <a:r>
              <a:t/>
            </a:r>
            <a:endParaRPr sz="2400">
              <a:solidFill>
                <a:srgbClr val="000000"/>
              </a:solidFill>
              <a:latin typeface="Microsoft JhengHei"/>
              <a:ea typeface="Microsoft JhengHei"/>
              <a:cs typeface="Microsoft JhengHei"/>
              <a:sym typeface="Microsoft JhengHei"/>
            </a:endParaRPr>
          </a:p>
        </p:txBody>
      </p:sp>
      <p:sp>
        <p:nvSpPr>
          <p:cNvPr id="498" name="Google Shape;498;g28bbd0c5e8d_0_9"/>
          <p:cNvSpPr/>
          <p:nvPr/>
        </p:nvSpPr>
        <p:spPr>
          <a:xfrm>
            <a:off x="4133249" y="4811425"/>
            <a:ext cx="2237700" cy="378600"/>
          </a:xfrm>
          <a:prstGeom prst="rect">
            <a:avLst/>
          </a:prstGeom>
          <a:solidFill>
            <a:srgbClr val="000000">
              <a:alpha val="0"/>
            </a:srgbClr>
          </a:solidFill>
          <a:ln cap="flat" cmpd="sng" w="38100">
            <a:solidFill>
              <a:srgbClr val="ED2C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g29cd543c7ca_0_117"/>
          <p:cNvPicPr preferRelativeResize="0"/>
          <p:nvPr/>
        </p:nvPicPr>
        <p:blipFill>
          <a:blip r:embed="rId3">
            <a:alphaModFix/>
          </a:blip>
          <a:stretch>
            <a:fillRect/>
          </a:stretch>
        </p:blipFill>
        <p:spPr>
          <a:xfrm>
            <a:off x="1130288" y="2379627"/>
            <a:ext cx="3262075" cy="2980300"/>
          </a:xfrm>
          <a:prstGeom prst="rect">
            <a:avLst/>
          </a:prstGeom>
          <a:noFill/>
          <a:ln>
            <a:noFill/>
          </a:ln>
        </p:spPr>
      </p:pic>
      <p:sp>
        <p:nvSpPr>
          <p:cNvPr id="505" name="Google Shape;505;g29cd543c7ca_0_117"/>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506" name="Google Shape;506;g29cd543c7ca_0_117"/>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
        <p:nvSpPr>
          <p:cNvPr id="507" name="Google Shape;507;g29cd543c7ca_0_117"/>
          <p:cNvSpPr/>
          <p:nvPr/>
        </p:nvSpPr>
        <p:spPr>
          <a:xfrm>
            <a:off x="1242275" y="2464775"/>
            <a:ext cx="3038100" cy="771600"/>
          </a:xfrm>
          <a:prstGeom prst="rect">
            <a:avLst/>
          </a:prstGeom>
          <a:solidFill>
            <a:srgbClr val="000000">
              <a:alpha val="0"/>
            </a:srgbClr>
          </a:solidFill>
          <a:ln cap="flat" cmpd="sng" w="38100">
            <a:solidFill>
              <a:srgbClr val="ED2C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08" name="Google Shape;508;g29cd543c7ca_0_117"/>
          <p:cNvSpPr txBox="1"/>
          <p:nvPr/>
        </p:nvSpPr>
        <p:spPr>
          <a:xfrm>
            <a:off x="658500" y="1399125"/>
            <a:ext cx="10369800" cy="918600"/>
          </a:xfrm>
          <a:prstGeom prst="rect">
            <a:avLst/>
          </a:prstGeom>
          <a:noFill/>
          <a:ln>
            <a:noFill/>
          </a:ln>
        </p:spPr>
        <p:txBody>
          <a:bodyPr anchorCtr="0" anchor="t" bIns="45700" lIns="91425" spcFirstLastPara="1" rIns="91425" wrap="square" tIns="45700">
            <a:noAutofit/>
          </a:bodyPr>
          <a:lstStyle/>
          <a:p>
            <a:pPr indent="0" lvl="0" marL="228600" rtl="0" algn="l">
              <a:lnSpc>
                <a:spcPct val="130000"/>
              </a:lnSpc>
              <a:spcBef>
                <a:spcPts val="1400"/>
              </a:spcBef>
              <a:spcAft>
                <a:spcPts val="0"/>
              </a:spcAft>
              <a:buClr>
                <a:schemeClr val="dk1"/>
              </a:buClr>
              <a:buSzPts val="1100"/>
              <a:buFont typeface="Arial"/>
              <a:buNone/>
            </a:pPr>
            <a:r>
              <a:rPr lang="zh-TW" sz="2400">
                <a:solidFill>
                  <a:schemeClr val="dk1"/>
                </a:solidFill>
                <a:latin typeface="Microsoft JhengHei"/>
                <a:ea typeface="Microsoft JhengHei"/>
                <a:cs typeface="Microsoft JhengHei"/>
                <a:sym typeface="Microsoft JhengHei"/>
              </a:rPr>
              <a:t>3. 資料夾裡面會有兩個名字是亂碼的js檔案，選擇程式碼內有自己做的</a:t>
            </a:r>
            <a:r>
              <a:rPr lang="zh-TW" sz="2400">
                <a:solidFill>
                  <a:srgbClr val="FF0000"/>
                </a:solidFill>
                <a:latin typeface="Microsoft JhengHei"/>
                <a:ea typeface="Microsoft JhengHei"/>
                <a:cs typeface="Microsoft JhengHei"/>
                <a:sym typeface="Microsoft JhengHei"/>
              </a:rPr>
              <a:t>notebook 內容</a:t>
            </a:r>
            <a:r>
              <a:rPr lang="zh-TW" sz="2400">
                <a:solidFill>
                  <a:schemeClr val="dk1"/>
                </a:solidFill>
                <a:latin typeface="Microsoft JhengHei"/>
                <a:ea typeface="Microsoft JhengHei"/>
                <a:cs typeface="Microsoft JhengHei"/>
                <a:sym typeface="Microsoft JhengHei"/>
              </a:rPr>
              <a:t>。</a:t>
            </a:r>
            <a:endParaRPr sz="2400">
              <a:latin typeface="Microsoft JhengHei"/>
              <a:ea typeface="Microsoft JhengHei"/>
              <a:cs typeface="Microsoft JhengHei"/>
              <a:sym typeface="Microsoft JhengHei"/>
            </a:endParaRPr>
          </a:p>
          <a:p>
            <a:pPr indent="0" lvl="0" marL="228600" rtl="0" algn="l">
              <a:lnSpc>
                <a:spcPct val="130000"/>
              </a:lnSpc>
              <a:spcBef>
                <a:spcPts val="1400"/>
              </a:spcBef>
              <a:spcAft>
                <a:spcPts val="0"/>
              </a:spcAft>
              <a:buNone/>
            </a:pPr>
            <a:r>
              <a:t/>
            </a:r>
            <a:endParaRPr sz="2400">
              <a:solidFill>
                <a:srgbClr val="000000"/>
              </a:solidFill>
              <a:latin typeface="Microsoft JhengHei"/>
              <a:ea typeface="Microsoft JhengHei"/>
              <a:cs typeface="Microsoft JhengHei"/>
              <a:sym typeface="Microsoft JhengHei"/>
            </a:endParaRPr>
          </a:p>
        </p:txBody>
      </p:sp>
      <p:pic>
        <p:nvPicPr>
          <p:cNvPr id="509" name="Google Shape;509;g29cd543c7ca_0_117"/>
          <p:cNvPicPr preferRelativeResize="0"/>
          <p:nvPr/>
        </p:nvPicPr>
        <p:blipFill rotWithShape="1">
          <a:blip r:embed="rId4">
            <a:alphaModFix/>
          </a:blip>
          <a:srcRect b="37992" l="0" r="0" t="0"/>
          <a:stretch/>
        </p:blipFill>
        <p:spPr>
          <a:xfrm>
            <a:off x="6044275" y="2218525"/>
            <a:ext cx="4889750" cy="3761876"/>
          </a:xfrm>
          <a:prstGeom prst="rect">
            <a:avLst/>
          </a:prstGeom>
          <a:noFill/>
          <a:ln>
            <a:noFill/>
          </a:ln>
        </p:spPr>
      </p:pic>
      <p:sp>
        <p:nvSpPr>
          <p:cNvPr id="510" name="Google Shape;510;g29cd543c7ca_0_117"/>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2"/>
              </a:buClr>
              <a:buSzPts val="4300"/>
              <a:buFont typeface="Microsoft JhengHei"/>
              <a:buNone/>
            </a:pPr>
            <a:r>
              <a:rPr lang="zh-TW"/>
              <a:t>Export notebook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6"/>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Github</a:t>
            </a:r>
            <a:endParaRPr/>
          </a:p>
        </p:txBody>
      </p:sp>
      <p:sp>
        <p:nvSpPr>
          <p:cNvPr id="516" name="Google Shape;516;p56"/>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517" name="Google Shape;517;p56"/>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518" name="Google Shape;518;p56"/>
          <p:cNvPicPr preferRelativeResize="0"/>
          <p:nvPr/>
        </p:nvPicPr>
        <p:blipFill rotWithShape="1">
          <a:blip r:embed="rId3">
            <a:alphaModFix/>
          </a:blip>
          <a:srcRect b="9123" l="0" r="1283" t="0"/>
          <a:stretch/>
        </p:blipFill>
        <p:spPr>
          <a:xfrm>
            <a:off x="1686175" y="1953200"/>
            <a:ext cx="9482127" cy="4489075"/>
          </a:xfrm>
          <a:prstGeom prst="rect">
            <a:avLst/>
          </a:prstGeom>
          <a:noFill/>
          <a:ln>
            <a:noFill/>
          </a:ln>
        </p:spPr>
      </p:pic>
      <p:sp>
        <p:nvSpPr>
          <p:cNvPr id="519" name="Google Shape;519;p56"/>
          <p:cNvSpPr txBox="1"/>
          <p:nvPr/>
        </p:nvSpPr>
        <p:spPr>
          <a:xfrm>
            <a:off x="1118325" y="1399100"/>
            <a:ext cx="6528900" cy="554100"/>
          </a:xfrm>
          <a:prstGeom prst="rect">
            <a:avLst/>
          </a:prstGeom>
          <a:noFill/>
          <a:ln>
            <a:noFill/>
          </a:ln>
        </p:spPr>
        <p:txBody>
          <a:bodyPr anchorCtr="0" anchor="t" bIns="91425" lIns="91425" spcFirstLastPara="1" rIns="91425" wrap="square" tIns="91425">
            <a:spAutoFit/>
          </a:bodyPr>
          <a:lstStyle/>
          <a:p>
            <a:pPr indent="-228600" lvl="0" marL="457200" rtl="0" algn="l">
              <a:lnSpc>
                <a:spcPct val="130000"/>
              </a:lnSpc>
              <a:spcBef>
                <a:spcPts val="1400"/>
              </a:spcBef>
              <a:spcAft>
                <a:spcPts val="0"/>
              </a:spcAft>
              <a:buNone/>
            </a:pPr>
            <a:r>
              <a:rPr lang="zh-TW" sz="2400">
                <a:solidFill>
                  <a:schemeClr val="dk1"/>
                </a:solidFill>
                <a:latin typeface="Microsoft JhengHei"/>
                <a:ea typeface="Microsoft JhengHei"/>
                <a:cs typeface="Microsoft JhengHei"/>
                <a:sym typeface="Microsoft JhengHei"/>
              </a:rPr>
              <a:t>4</a:t>
            </a:r>
            <a:r>
              <a:rPr lang="zh-TW" sz="2400">
                <a:solidFill>
                  <a:schemeClr val="dk1"/>
                </a:solidFill>
                <a:latin typeface="Microsoft JhengHei"/>
                <a:ea typeface="Microsoft JhengHei"/>
                <a:cs typeface="Microsoft JhengHei"/>
                <a:sym typeface="Microsoft JhengHei"/>
              </a:rPr>
              <a:t>. 將 </a:t>
            </a:r>
            <a:r>
              <a:rPr lang="zh-TW" sz="2400">
                <a:solidFill>
                  <a:srgbClr val="FF0000"/>
                </a:solidFill>
                <a:latin typeface="Microsoft JhengHei"/>
                <a:ea typeface="Microsoft JhengHei"/>
                <a:cs typeface="Microsoft JhengHei"/>
                <a:sym typeface="Microsoft JhengHei"/>
              </a:rPr>
              <a:t>UserData.json</a:t>
            </a:r>
            <a:r>
              <a:rPr lang="zh-TW" sz="2400">
                <a:solidFill>
                  <a:schemeClr val="dk1"/>
                </a:solidFill>
                <a:latin typeface="Microsoft JhengHei"/>
                <a:ea typeface="Microsoft JhengHei"/>
                <a:cs typeface="Microsoft JhengHei"/>
                <a:sym typeface="Microsoft JhengHei"/>
              </a:rPr>
              <a:t> 放到 </a:t>
            </a:r>
            <a:r>
              <a:rPr lang="zh-TW" sz="2400">
                <a:solidFill>
                  <a:srgbClr val="FF0000"/>
                </a:solidFill>
                <a:latin typeface="Microsoft JhengHei"/>
                <a:ea typeface="Microsoft JhengHei"/>
                <a:cs typeface="Microsoft JhengHei"/>
                <a:sym typeface="Microsoft JhengHei"/>
              </a:rPr>
              <a:t>src</a:t>
            </a:r>
            <a:r>
              <a:rPr lang="zh-TW" sz="2400">
                <a:solidFill>
                  <a:schemeClr val="dk1"/>
                </a:solidFill>
                <a:latin typeface="Microsoft JhengHei"/>
                <a:ea typeface="Microsoft JhengHei"/>
                <a:cs typeface="Microsoft JhengHei"/>
                <a:sym typeface="Microsoft JhengHei"/>
              </a:rPr>
              <a:t> 檔案夾底下</a:t>
            </a:r>
            <a:endParaRPr/>
          </a:p>
        </p:txBody>
      </p:sp>
      <p:sp>
        <p:nvSpPr>
          <p:cNvPr id="520" name="Google Shape;520;p56"/>
          <p:cNvSpPr/>
          <p:nvPr/>
        </p:nvSpPr>
        <p:spPr>
          <a:xfrm>
            <a:off x="1686176" y="1884200"/>
            <a:ext cx="1570800" cy="378600"/>
          </a:xfrm>
          <a:prstGeom prst="rect">
            <a:avLst/>
          </a:prstGeom>
          <a:solidFill>
            <a:srgbClr val="000000">
              <a:alpha val="0"/>
            </a:srgbClr>
          </a:solidFill>
          <a:ln cap="flat" cmpd="sng" w="38100">
            <a:solidFill>
              <a:srgbClr val="ED2C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21" name="Google Shape;521;p56"/>
          <p:cNvSpPr/>
          <p:nvPr/>
        </p:nvSpPr>
        <p:spPr>
          <a:xfrm>
            <a:off x="1686176" y="6124325"/>
            <a:ext cx="1570800" cy="378600"/>
          </a:xfrm>
          <a:prstGeom prst="rect">
            <a:avLst/>
          </a:prstGeom>
          <a:solidFill>
            <a:srgbClr val="000000">
              <a:alpha val="0"/>
            </a:srgbClr>
          </a:solidFill>
          <a:ln cap="flat" cmpd="sng" w="38100">
            <a:solidFill>
              <a:srgbClr val="ED2C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29cd543c7ca_0_68"/>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Github</a:t>
            </a:r>
            <a:endParaRPr/>
          </a:p>
        </p:txBody>
      </p:sp>
      <p:sp>
        <p:nvSpPr>
          <p:cNvPr id="527" name="Google Shape;527;g29cd543c7ca_0_68"/>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528" name="Google Shape;528;g29cd543c7ca_0_68"/>
          <p:cNvSpPr txBox="1"/>
          <p:nvPr>
            <p:ph idx="2" type="body"/>
          </p:nvPr>
        </p:nvSpPr>
        <p:spPr>
          <a:xfrm>
            <a:off x="954088" y="1569436"/>
            <a:ext cx="10658100" cy="4089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30000"/>
              </a:lnSpc>
              <a:spcBef>
                <a:spcPts val="1400"/>
              </a:spcBef>
              <a:spcAft>
                <a:spcPts val="0"/>
              </a:spcAft>
              <a:buClr>
                <a:schemeClr val="dk1"/>
              </a:buClr>
              <a:buSzPts val="2700"/>
              <a:buFont typeface="Arial"/>
              <a:buNone/>
            </a:pPr>
            <a:r>
              <a:rPr lang="zh-TW" sz="2400"/>
              <a:t>5</a:t>
            </a:r>
            <a:r>
              <a:rPr lang="zh-TW" sz="2400"/>
              <a:t>. 在 src 檔案夾底下建立 strong 檔案夾，並將修改過後的檔案放入。</a:t>
            </a:r>
            <a:endParaRPr/>
          </a:p>
        </p:txBody>
      </p:sp>
      <p:sp>
        <p:nvSpPr>
          <p:cNvPr id="529" name="Google Shape;529;g29cd543c7ca_0_68"/>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pic>
        <p:nvPicPr>
          <p:cNvPr id="530" name="Google Shape;530;g29cd543c7ca_0_68"/>
          <p:cNvPicPr preferRelativeResize="0"/>
          <p:nvPr/>
        </p:nvPicPr>
        <p:blipFill>
          <a:blip r:embed="rId3">
            <a:alphaModFix/>
          </a:blip>
          <a:stretch>
            <a:fillRect/>
          </a:stretch>
        </p:blipFill>
        <p:spPr>
          <a:xfrm>
            <a:off x="1422417" y="2273075"/>
            <a:ext cx="9347169" cy="4089000"/>
          </a:xfrm>
          <a:prstGeom prst="rect">
            <a:avLst/>
          </a:prstGeom>
          <a:noFill/>
          <a:ln>
            <a:noFill/>
          </a:ln>
        </p:spPr>
      </p:pic>
      <p:sp>
        <p:nvSpPr>
          <p:cNvPr id="531" name="Google Shape;531;g29cd543c7ca_0_68"/>
          <p:cNvSpPr/>
          <p:nvPr/>
        </p:nvSpPr>
        <p:spPr>
          <a:xfrm>
            <a:off x="1422425" y="2217875"/>
            <a:ext cx="1823100" cy="378600"/>
          </a:xfrm>
          <a:prstGeom prst="rect">
            <a:avLst/>
          </a:prstGeom>
          <a:solidFill>
            <a:srgbClr val="000000">
              <a:alpha val="0"/>
            </a:srgbClr>
          </a:solidFill>
          <a:ln cap="flat" cmpd="sng" w="38100">
            <a:solidFill>
              <a:srgbClr val="ED2C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78fe9c2422_1_202"/>
          <p:cNvSpPr txBox="1"/>
          <p:nvPr>
            <p:ph type="ctrTitle"/>
          </p:nvPr>
        </p:nvSpPr>
        <p:spPr>
          <a:xfrm>
            <a:off x="967109" y="2419102"/>
            <a:ext cx="101913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300"/>
              <a:buFont typeface="Microsoft JhengHei"/>
              <a:buNone/>
            </a:pPr>
            <a:r>
              <a:rPr lang="zh-TW"/>
              <a:t>JSON 檔介紹</a:t>
            </a:r>
            <a:endParaRPr/>
          </a:p>
        </p:txBody>
      </p:sp>
      <p:sp>
        <p:nvSpPr>
          <p:cNvPr id="174" name="Google Shape;174;g278fe9c2422_1_202"/>
          <p:cNvSpPr txBox="1"/>
          <p:nvPr>
            <p:ph idx="1" type="body"/>
          </p:nvPr>
        </p:nvSpPr>
        <p:spPr>
          <a:xfrm>
            <a:off x="967109" y="3124542"/>
            <a:ext cx="10191300" cy="18921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3200"/>
              <a:buFont typeface="Arial"/>
              <a:buNone/>
            </a:pPr>
            <a:r>
              <a:t/>
            </a:r>
            <a:endParaRPr/>
          </a:p>
        </p:txBody>
      </p:sp>
      <p:sp>
        <p:nvSpPr>
          <p:cNvPr id="175" name="Google Shape;175;g278fe9c2422_1_202"/>
          <p:cNvSpPr txBox="1"/>
          <p:nvPr>
            <p:ph idx="2" type="body"/>
          </p:nvPr>
        </p:nvSpPr>
        <p:spPr>
          <a:xfrm>
            <a:off x="1842554" y="6207371"/>
            <a:ext cx="97629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1200"/>
              <a:buFont typeface="Arial"/>
              <a:buNone/>
            </a:pPr>
            <a:r>
              <a:t/>
            </a:r>
            <a:endParaRPr/>
          </a:p>
        </p:txBody>
      </p:sp>
      <p:sp>
        <p:nvSpPr>
          <p:cNvPr id="176" name="Google Shape;176;g278fe9c2422_1_202"/>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29cd543c7ca_0_16"/>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新增前往你的</a:t>
            </a:r>
            <a:r>
              <a:rPr lang="zh-TW"/>
              <a:t>Demo網頁</a:t>
            </a:r>
            <a:endParaRPr/>
          </a:p>
        </p:txBody>
      </p:sp>
      <p:sp>
        <p:nvSpPr>
          <p:cNvPr id="538" name="Google Shape;538;g29cd543c7ca_0_16"/>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539" name="Google Shape;539;g29cd543c7ca_0_16"/>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
        <p:nvSpPr>
          <p:cNvPr id="540" name="Google Shape;540;g29cd543c7ca_0_16"/>
          <p:cNvSpPr txBox="1"/>
          <p:nvPr/>
        </p:nvSpPr>
        <p:spPr>
          <a:xfrm>
            <a:off x="596125" y="2286400"/>
            <a:ext cx="11384100" cy="3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&lt;!-- ------------------------------------------------&gt;</a:t>
            </a:r>
            <a:endParaRPr/>
          </a:p>
          <a:p>
            <a:pPr indent="0" lvl="0" marL="0" rtl="0" algn="l">
              <a:spcBef>
                <a:spcPts val="0"/>
              </a:spcBef>
              <a:spcAft>
                <a:spcPts val="0"/>
              </a:spcAft>
              <a:buNone/>
            </a:pPr>
            <a:r>
              <a:rPr lang="zh-TW"/>
              <a:t>&lt;div class="row hw12"&gt;</a:t>
            </a:r>
            <a:endParaRPr/>
          </a:p>
          <a:p>
            <a:pPr indent="0" lvl="0" marL="0" rtl="0" algn="l">
              <a:spcBef>
                <a:spcPts val="0"/>
              </a:spcBef>
              <a:spcAft>
                <a:spcPts val="0"/>
              </a:spcAft>
              <a:buNone/>
            </a:pPr>
            <a:r>
              <a:rPr lang="zh-TW"/>
              <a:t>    &lt;div class="col-md-12 twenty"&gt;</a:t>
            </a:r>
            <a:endParaRPr/>
          </a:p>
          <a:p>
            <a:pPr indent="0" lvl="0" marL="0" rtl="0" algn="l">
              <a:spcBef>
                <a:spcPts val="0"/>
              </a:spcBef>
              <a:spcAft>
                <a:spcPts val="0"/>
              </a:spcAft>
              <a:buNone/>
            </a:pPr>
            <a:r>
              <a:rPr lang="zh-TW"/>
              <a:t>      &lt;h4&gt;前往你的 Demo 網頁&lt;/h4&gt;</a:t>
            </a:r>
            <a:endParaRPr/>
          </a:p>
          <a:p>
            <a:pPr indent="0" lvl="0" marL="0" rtl="0" algn="l">
              <a:spcBef>
                <a:spcPts val="0"/>
              </a:spcBef>
              <a:spcAft>
                <a:spcPts val="0"/>
              </a:spcAft>
              <a:buNone/>
            </a:pPr>
            <a:r>
              <a:rPr lang="zh-TW"/>
              <a:t>    &lt;/div&gt;</a:t>
            </a:r>
            <a:endParaRPr/>
          </a:p>
          <a:p>
            <a:pPr indent="0" lvl="0" marL="0" rtl="0" algn="l">
              <a:spcBef>
                <a:spcPts val="0"/>
              </a:spcBef>
              <a:spcAft>
                <a:spcPts val="0"/>
              </a:spcAft>
              <a:buNone/>
            </a:pPr>
            <a:r>
              <a:rPr lang="zh-TW"/>
              <a:t>  &lt;/div&gt;</a:t>
            </a:r>
            <a:endParaRPr/>
          </a:p>
          <a:p>
            <a:pPr indent="0" lvl="0" marL="0" rtl="0" algn="l">
              <a:spcBef>
                <a:spcPts val="0"/>
              </a:spcBef>
              <a:spcAft>
                <a:spcPts val="0"/>
              </a:spcAft>
              <a:buNone/>
            </a:pPr>
            <a:r>
              <a:rPr lang="zh-TW"/>
              <a:t>  &lt;!-- ------------------------------------------------&gt;</a:t>
            </a:r>
            <a:endParaRPr/>
          </a:p>
          <a:p>
            <a:pPr indent="0" lvl="0" marL="0" rtl="0" algn="l">
              <a:spcBef>
                <a:spcPts val="0"/>
              </a:spcBef>
              <a:spcAft>
                <a:spcPts val="0"/>
              </a:spcAft>
              <a:buNone/>
            </a:pPr>
            <a:r>
              <a:rPr lang="zh-TW"/>
              <a:t>  &lt;div class="row hw12"&gt;</a:t>
            </a:r>
            <a:endParaRPr/>
          </a:p>
          <a:p>
            <a:pPr indent="0" lvl="0" marL="0" rtl="0" algn="l">
              <a:spcBef>
                <a:spcPts val="0"/>
              </a:spcBef>
              <a:spcAft>
                <a:spcPts val="0"/>
              </a:spcAft>
              <a:buNone/>
            </a:pPr>
            <a:r>
              <a:rPr lang="zh-TW"/>
              <a:t>    &lt;div class="col-md-12 twenty"&gt;</a:t>
            </a:r>
            <a:endParaRPr/>
          </a:p>
          <a:p>
            <a:pPr indent="0" lvl="0" marL="0" rtl="0" algn="l">
              <a:spcBef>
                <a:spcPts val="0"/>
              </a:spcBef>
              <a:spcAft>
                <a:spcPts val="0"/>
              </a:spcAft>
              <a:buNone/>
            </a:pPr>
            <a:r>
              <a:rPr lang="zh-TW"/>
              <a:t>      &lt;a href="https://</a:t>
            </a:r>
            <a:r>
              <a:rPr lang="zh-TW">
                <a:solidFill>
                  <a:srgbClr val="FF0000"/>
                </a:solidFill>
              </a:rPr>
              <a:t>你的帳號</a:t>
            </a:r>
            <a:r>
              <a:rPr lang="zh-TW"/>
              <a:t>.github.io/vis2023f/hw03/src/simple/</a:t>
            </a:r>
            <a:r>
              <a:rPr lang="zh-TW">
                <a:solidFill>
                  <a:srgbClr val="FF0000"/>
                </a:solidFill>
              </a:rPr>
              <a:t>你的檔案</a:t>
            </a:r>
            <a:r>
              <a:rPr lang="zh-TW"/>
              <a:t>"&gt;https://</a:t>
            </a:r>
            <a:r>
              <a:rPr lang="zh-TW">
                <a:solidFill>
                  <a:srgbClr val="FF0000"/>
                </a:solidFill>
              </a:rPr>
              <a:t>你的帳號</a:t>
            </a:r>
            <a:r>
              <a:rPr lang="zh-TW"/>
              <a:t>.github.io/vis2023f/hw03/src/simple/&lt;/a&gt;</a:t>
            </a:r>
            <a:endParaRPr/>
          </a:p>
          <a:p>
            <a:pPr indent="0" lvl="0" marL="0" rtl="0" algn="l">
              <a:spcBef>
                <a:spcPts val="0"/>
              </a:spcBef>
              <a:spcAft>
                <a:spcPts val="0"/>
              </a:spcAft>
              <a:buNone/>
            </a:pPr>
            <a:r>
              <a:rPr lang="zh-TW"/>
              <a:t>      &lt;hr&gt;</a:t>
            </a:r>
            <a:endParaRPr/>
          </a:p>
          <a:p>
            <a:pPr indent="0" lvl="0" marL="0" rtl="0" algn="l">
              <a:spcBef>
                <a:spcPts val="0"/>
              </a:spcBef>
              <a:spcAft>
                <a:spcPts val="0"/>
              </a:spcAft>
              <a:buNone/>
            </a:pPr>
            <a:r>
              <a:rPr lang="zh-TW"/>
              <a:t>      &lt;a href="https://</a:t>
            </a:r>
            <a:r>
              <a:rPr lang="zh-TW">
                <a:solidFill>
                  <a:srgbClr val="FF0000"/>
                </a:solidFill>
              </a:rPr>
              <a:t>你的帳號</a:t>
            </a:r>
            <a:r>
              <a:rPr lang="zh-TW"/>
              <a:t>.github.io/vis2023f/hw03/src/medium/</a:t>
            </a:r>
            <a:r>
              <a:rPr lang="zh-TW">
                <a:solidFill>
                  <a:srgbClr val="FF0000"/>
                </a:solidFill>
              </a:rPr>
              <a:t>你的檔案</a:t>
            </a:r>
            <a:r>
              <a:rPr lang="zh-TW"/>
              <a:t>"&gt;https://</a:t>
            </a:r>
            <a:r>
              <a:rPr lang="zh-TW">
                <a:solidFill>
                  <a:srgbClr val="FF0000"/>
                </a:solidFill>
              </a:rPr>
              <a:t>你的帳號</a:t>
            </a:r>
            <a:r>
              <a:rPr lang="zh-TW"/>
              <a:t>.github.io/vis2023f/hw03/src/medium/&lt;/a&gt;   </a:t>
            </a:r>
            <a:endParaRPr/>
          </a:p>
          <a:p>
            <a:pPr indent="0" lvl="0" marL="0" rtl="0" algn="l">
              <a:spcBef>
                <a:spcPts val="0"/>
              </a:spcBef>
              <a:spcAft>
                <a:spcPts val="0"/>
              </a:spcAft>
              <a:buNone/>
            </a:pPr>
            <a:r>
              <a:rPr lang="zh-TW"/>
              <a:t>      &lt;hr&gt;</a:t>
            </a:r>
            <a:endParaRPr/>
          </a:p>
          <a:p>
            <a:pPr indent="0" lvl="0" marL="0" rtl="0" algn="l">
              <a:spcBef>
                <a:spcPts val="0"/>
              </a:spcBef>
              <a:spcAft>
                <a:spcPts val="0"/>
              </a:spcAft>
              <a:buNone/>
            </a:pPr>
            <a:r>
              <a:rPr lang="zh-TW"/>
              <a:t>      &lt;a href="https://</a:t>
            </a:r>
            <a:r>
              <a:rPr lang="zh-TW">
                <a:solidFill>
                  <a:srgbClr val="FF0000"/>
                </a:solidFill>
              </a:rPr>
              <a:t>你的帳號</a:t>
            </a:r>
            <a:r>
              <a:rPr lang="zh-TW"/>
              <a:t>.github.io/vis2023f/hw03/src/strong/"&gt;https://</a:t>
            </a:r>
            <a:r>
              <a:rPr lang="zh-TW">
                <a:solidFill>
                  <a:srgbClr val="FF0000"/>
                </a:solidFill>
              </a:rPr>
              <a:t>你的帳號</a:t>
            </a:r>
            <a:r>
              <a:rPr lang="zh-TW"/>
              <a:t>.github.io/vis2023f/hw03/src/strong/&lt;/a&gt;</a:t>
            </a:r>
            <a:endParaRPr/>
          </a:p>
          <a:p>
            <a:pPr indent="0" lvl="0" marL="0" rtl="0" algn="l">
              <a:spcBef>
                <a:spcPts val="0"/>
              </a:spcBef>
              <a:spcAft>
                <a:spcPts val="0"/>
              </a:spcAft>
              <a:buNone/>
            </a:pPr>
            <a:r>
              <a:rPr lang="zh-TW"/>
              <a:t>      &lt;/div&gt;</a:t>
            </a:r>
            <a:endParaRPr/>
          </a:p>
          <a:p>
            <a:pPr indent="0" lvl="0" marL="0" rtl="0" algn="l">
              <a:spcBef>
                <a:spcPts val="0"/>
              </a:spcBef>
              <a:spcAft>
                <a:spcPts val="0"/>
              </a:spcAft>
              <a:buNone/>
            </a:pPr>
            <a:r>
              <a:rPr lang="zh-TW"/>
              <a:t>  &lt;/div&gt;</a:t>
            </a:r>
            <a:endParaRPr/>
          </a:p>
        </p:txBody>
      </p:sp>
      <p:pic>
        <p:nvPicPr>
          <p:cNvPr id="541" name="Google Shape;541;g29cd543c7ca_0_16"/>
          <p:cNvPicPr preferRelativeResize="0"/>
          <p:nvPr/>
        </p:nvPicPr>
        <p:blipFill>
          <a:blip r:embed="rId3">
            <a:alphaModFix/>
          </a:blip>
          <a:stretch>
            <a:fillRect/>
          </a:stretch>
        </p:blipFill>
        <p:spPr>
          <a:xfrm>
            <a:off x="5217300" y="1731125"/>
            <a:ext cx="5493325" cy="2347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id="546" name="Google Shape;546;g28bbd0c5e8d_0_46"/>
          <p:cNvPicPr preferRelativeResize="0"/>
          <p:nvPr/>
        </p:nvPicPr>
        <p:blipFill>
          <a:blip r:embed="rId3">
            <a:alphaModFix/>
          </a:blip>
          <a:stretch>
            <a:fillRect/>
          </a:stretch>
        </p:blipFill>
        <p:spPr>
          <a:xfrm>
            <a:off x="543525" y="1634345"/>
            <a:ext cx="11104940" cy="4146025"/>
          </a:xfrm>
          <a:prstGeom prst="rect">
            <a:avLst/>
          </a:prstGeom>
          <a:noFill/>
          <a:ln>
            <a:noFill/>
          </a:ln>
        </p:spPr>
      </p:pic>
      <p:sp>
        <p:nvSpPr>
          <p:cNvPr id="547" name="Google Shape;547;g28bbd0c5e8d_0_46"/>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Embed cells</a:t>
            </a:r>
            <a:endParaRPr/>
          </a:p>
        </p:txBody>
      </p:sp>
      <p:sp>
        <p:nvSpPr>
          <p:cNvPr id="548" name="Google Shape;548;g28bbd0c5e8d_0_46"/>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549" name="Google Shape;549;g28bbd0c5e8d_0_46"/>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grpSp>
        <p:nvGrpSpPr>
          <p:cNvPr id="550" name="Google Shape;550;g28bbd0c5e8d_0_46"/>
          <p:cNvGrpSpPr/>
          <p:nvPr/>
        </p:nvGrpSpPr>
        <p:grpSpPr>
          <a:xfrm>
            <a:off x="8061705" y="1691366"/>
            <a:ext cx="4033667" cy="3822290"/>
            <a:chOff x="7900887" y="2125789"/>
            <a:chExt cx="4033667" cy="3822290"/>
          </a:xfrm>
        </p:grpSpPr>
        <p:sp>
          <p:nvSpPr>
            <p:cNvPr id="551" name="Google Shape;551;g28bbd0c5e8d_0_46"/>
            <p:cNvSpPr/>
            <p:nvPr/>
          </p:nvSpPr>
          <p:spPr>
            <a:xfrm>
              <a:off x="9613582" y="2125789"/>
              <a:ext cx="423600" cy="378600"/>
            </a:xfrm>
            <a:prstGeom prst="rect">
              <a:avLst/>
            </a:prstGeom>
            <a:solidFill>
              <a:srgbClr val="000000">
                <a:alpha val="0"/>
              </a:srgbClr>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2" name="Google Shape;552;g28bbd0c5e8d_0_46"/>
            <p:cNvSpPr/>
            <p:nvPr/>
          </p:nvSpPr>
          <p:spPr>
            <a:xfrm>
              <a:off x="10221854" y="2131209"/>
              <a:ext cx="1712700" cy="367800"/>
            </a:xfrm>
            <a:prstGeom prst="rect">
              <a:avLst/>
            </a:prstGeom>
            <a:solidFill>
              <a:schemeClr val="lt1">
                <a:alpha val="80000"/>
              </a:schemeClr>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zh-TW" sz="1600" u="none" cap="none" strike="noStrike">
                  <a:solidFill>
                    <a:schemeClr val="accent1"/>
                  </a:solidFill>
                  <a:latin typeface="Microsoft JhengHei"/>
                  <a:ea typeface="Microsoft JhengHei"/>
                  <a:cs typeface="Microsoft JhengHei"/>
                  <a:sym typeface="Microsoft JhengHei"/>
                </a:rPr>
                <a:t>1. 點擊 ... </a:t>
              </a:r>
              <a:endParaRPr/>
            </a:p>
          </p:txBody>
        </p:sp>
        <p:sp>
          <p:nvSpPr>
            <p:cNvPr id="553" name="Google Shape;553;g28bbd0c5e8d_0_46"/>
            <p:cNvSpPr/>
            <p:nvPr/>
          </p:nvSpPr>
          <p:spPr>
            <a:xfrm>
              <a:off x="7900887" y="5580279"/>
              <a:ext cx="1712700" cy="367800"/>
            </a:xfrm>
            <a:prstGeom prst="rect">
              <a:avLst/>
            </a:prstGeom>
            <a:solidFill>
              <a:schemeClr val="lt1">
                <a:alpha val="80000"/>
              </a:schemeClr>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zh-TW" sz="1600" u="none" cap="none" strike="noStrike">
                  <a:solidFill>
                    <a:schemeClr val="accent1"/>
                  </a:solidFill>
                  <a:latin typeface="Microsoft JhengHei"/>
                  <a:ea typeface="Microsoft JhengHei"/>
                  <a:cs typeface="Microsoft JhengHei"/>
                  <a:sym typeface="Microsoft JhengHei"/>
                </a:rPr>
                <a:t>2. 選擇 Export </a:t>
              </a:r>
              <a:endParaRPr/>
            </a:p>
          </p:txBody>
        </p:sp>
        <p:sp>
          <p:nvSpPr>
            <p:cNvPr id="554" name="Google Shape;554;g28bbd0c5e8d_0_46"/>
            <p:cNvSpPr/>
            <p:nvPr/>
          </p:nvSpPr>
          <p:spPr>
            <a:xfrm>
              <a:off x="8355499" y="5098039"/>
              <a:ext cx="1578900" cy="301500"/>
            </a:xfrm>
            <a:prstGeom prst="rect">
              <a:avLst/>
            </a:prstGeom>
            <a:solidFill>
              <a:srgbClr val="000000">
                <a:alpha val="0"/>
              </a:srgbClr>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5" name="Google Shape;555;g28bbd0c5e8d_0_46"/>
            <p:cNvSpPr/>
            <p:nvPr/>
          </p:nvSpPr>
          <p:spPr>
            <a:xfrm>
              <a:off x="10037126" y="5098048"/>
              <a:ext cx="1456200" cy="301500"/>
            </a:xfrm>
            <a:prstGeom prst="rect">
              <a:avLst/>
            </a:prstGeom>
            <a:solidFill>
              <a:srgbClr val="000000">
                <a:alpha val="0"/>
              </a:srgbClr>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6" name="Google Shape;556;g28bbd0c5e8d_0_46"/>
            <p:cNvSpPr/>
            <p:nvPr/>
          </p:nvSpPr>
          <p:spPr>
            <a:xfrm>
              <a:off x="10037182" y="5580273"/>
              <a:ext cx="1814700" cy="367800"/>
            </a:xfrm>
            <a:prstGeom prst="rect">
              <a:avLst/>
            </a:prstGeom>
            <a:solidFill>
              <a:schemeClr val="lt1">
                <a:alpha val="80000"/>
              </a:schemeClr>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zh-TW" sz="1600" u="none" cap="none" strike="noStrike">
                  <a:solidFill>
                    <a:schemeClr val="accent1"/>
                  </a:solidFill>
                  <a:latin typeface="Microsoft JhengHei"/>
                  <a:ea typeface="Microsoft JhengHei"/>
                  <a:cs typeface="Microsoft JhengHei"/>
                  <a:sym typeface="Microsoft JhengHei"/>
                </a:rPr>
                <a:t>3. Embed cells</a:t>
              </a:r>
              <a:endParaRPr b="1" i="0" sz="1600" u="none" cap="none" strike="noStrike">
                <a:solidFill>
                  <a:schemeClr val="accent1"/>
                </a:solidFill>
                <a:latin typeface="Microsoft JhengHei"/>
                <a:ea typeface="Microsoft JhengHei"/>
                <a:cs typeface="Microsoft JhengHei"/>
                <a:sym typeface="Microsoft JhengHei"/>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8bbd0c5e8d_0_100"/>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2"/>
              </a:buClr>
              <a:buSzPts val="4300"/>
              <a:buFont typeface="Microsoft JhengHei"/>
              <a:buNone/>
            </a:pPr>
            <a:r>
              <a:rPr lang="zh-TW"/>
              <a:t>Embed cells</a:t>
            </a:r>
            <a:endParaRPr/>
          </a:p>
        </p:txBody>
      </p:sp>
      <p:sp>
        <p:nvSpPr>
          <p:cNvPr id="562" name="Google Shape;562;g28bbd0c5e8d_0_100"/>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563" name="Google Shape;563;g28bbd0c5e8d_0_100"/>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zh-TW"/>
              <a:t>P.</a:t>
            </a:r>
            <a:fld id="{00000000-1234-1234-1234-123412341234}" type="slidenum">
              <a:rPr lang="zh-TW"/>
              <a:t>‹#›</a:t>
            </a:fld>
            <a:endParaRPr/>
          </a:p>
        </p:txBody>
      </p:sp>
      <p:pic>
        <p:nvPicPr>
          <p:cNvPr id="564" name="Google Shape;564;g28bbd0c5e8d_0_100"/>
          <p:cNvPicPr preferRelativeResize="0"/>
          <p:nvPr/>
        </p:nvPicPr>
        <p:blipFill>
          <a:blip r:embed="rId3">
            <a:alphaModFix/>
          </a:blip>
          <a:stretch>
            <a:fillRect/>
          </a:stretch>
        </p:blipFill>
        <p:spPr>
          <a:xfrm>
            <a:off x="2220326" y="1551524"/>
            <a:ext cx="7751349" cy="4879551"/>
          </a:xfrm>
          <a:prstGeom prst="rect">
            <a:avLst/>
          </a:prstGeom>
          <a:noFill/>
          <a:ln>
            <a:noFill/>
          </a:ln>
        </p:spPr>
      </p:pic>
      <p:sp>
        <p:nvSpPr>
          <p:cNvPr id="565" name="Google Shape;565;g28bbd0c5e8d_0_100"/>
          <p:cNvSpPr/>
          <p:nvPr/>
        </p:nvSpPr>
        <p:spPr>
          <a:xfrm>
            <a:off x="2418077" y="2539280"/>
            <a:ext cx="2552100" cy="367800"/>
          </a:xfrm>
          <a:prstGeom prst="rect">
            <a:avLst/>
          </a:prstGeom>
          <a:solidFill>
            <a:srgbClr val="FFFFFF">
              <a:alpha val="80000"/>
            </a:srgbClr>
          </a:solidFill>
          <a:ln cap="flat" cmpd="sng" w="254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zh-TW" sz="1600" u="none" cap="none" strike="noStrike">
                <a:solidFill>
                  <a:srgbClr val="7B67E6"/>
                </a:solidFill>
                <a:latin typeface="Microsoft JhengHei"/>
                <a:ea typeface="Microsoft JhengHei"/>
                <a:cs typeface="Microsoft JhengHei"/>
                <a:sym typeface="Microsoft JhengHei"/>
              </a:rPr>
              <a:t>1. 選擇 Entire notebook</a:t>
            </a:r>
            <a:endParaRPr/>
          </a:p>
        </p:txBody>
      </p:sp>
      <p:sp>
        <p:nvSpPr>
          <p:cNvPr id="566" name="Google Shape;566;g28bbd0c5e8d_0_100"/>
          <p:cNvSpPr/>
          <p:nvPr/>
        </p:nvSpPr>
        <p:spPr>
          <a:xfrm>
            <a:off x="2360934" y="2131279"/>
            <a:ext cx="1456200" cy="301500"/>
          </a:xfrm>
          <a:prstGeom prst="rect">
            <a:avLst/>
          </a:prstGeom>
          <a:solidFill>
            <a:srgbClr val="000000">
              <a:alpha val="0"/>
            </a:srgbClr>
          </a:solidFill>
          <a:ln cap="flat" cmpd="sng" w="381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67" name="Google Shape;567;g28bbd0c5e8d_0_100"/>
          <p:cNvSpPr/>
          <p:nvPr/>
        </p:nvSpPr>
        <p:spPr>
          <a:xfrm>
            <a:off x="3704453" y="5975075"/>
            <a:ext cx="907200" cy="426600"/>
          </a:xfrm>
          <a:prstGeom prst="rect">
            <a:avLst/>
          </a:prstGeom>
          <a:solidFill>
            <a:srgbClr val="000000">
              <a:alpha val="0"/>
            </a:srgbClr>
          </a:solidFill>
          <a:ln cap="flat" cmpd="sng" w="381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68" name="Google Shape;568;g28bbd0c5e8d_0_100"/>
          <p:cNvSpPr/>
          <p:nvPr/>
        </p:nvSpPr>
        <p:spPr>
          <a:xfrm>
            <a:off x="5393998" y="6033875"/>
            <a:ext cx="2377500" cy="367800"/>
          </a:xfrm>
          <a:prstGeom prst="rect">
            <a:avLst/>
          </a:prstGeom>
          <a:solidFill>
            <a:srgbClr val="FFFFFF">
              <a:alpha val="80000"/>
            </a:srgbClr>
          </a:solidFill>
          <a:ln cap="flat" cmpd="sng" w="254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zh-TW" sz="1600" u="none" cap="none" strike="noStrike">
                <a:solidFill>
                  <a:srgbClr val="7B67E6"/>
                </a:solidFill>
                <a:latin typeface="Microsoft JhengHei"/>
                <a:ea typeface="Microsoft JhengHei"/>
                <a:cs typeface="Microsoft JhengHei"/>
                <a:sym typeface="Microsoft JhengHei"/>
              </a:rPr>
              <a:t>3. Copy </a:t>
            </a:r>
            <a:r>
              <a:rPr b="1" lang="zh-TW" sz="1600">
                <a:solidFill>
                  <a:srgbClr val="7B67E6"/>
                </a:solidFill>
                <a:latin typeface="Microsoft JhengHei"/>
                <a:ea typeface="Microsoft JhengHei"/>
                <a:cs typeface="Microsoft JhengHei"/>
                <a:sym typeface="Microsoft JhengHei"/>
              </a:rPr>
              <a:t>URL only</a:t>
            </a:r>
            <a:endParaRPr/>
          </a:p>
        </p:txBody>
      </p:sp>
      <p:sp>
        <p:nvSpPr>
          <p:cNvPr id="569" name="Google Shape;569;g28bbd0c5e8d_0_100"/>
          <p:cNvSpPr/>
          <p:nvPr/>
        </p:nvSpPr>
        <p:spPr>
          <a:xfrm>
            <a:off x="2360915" y="4531580"/>
            <a:ext cx="1671300" cy="426600"/>
          </a:xfrm>
          <a:prstGeom prst="rect">
            <a:avLst/>
          </a:prstGeom>
          <a:solidFill>
            <a:srgbClr val="000000">
              <a:alpha val="0"/>
            </a:srgbClr>
          </a:solidFill>
          <a:ln cap="flat" cmpd="sng" w="381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70" name="Google Shape;570;g28bbd0c5e8d_0_100"/>
          <p:cNvSpPr/>
          <p:nvPr/>
        </p:nvSpPr>
        <p:spPr>
          <a:xfrm>
            <a:off x="2503540" y="5050688"/>
            <a:ext cx="1915800" cy="367800"/>
          </a:xfrm>
          <a:prstGeom prst="rect">
            <a:avLst/>
          </a:prstGeom>
          <a:solidFill>
            <a:srgbClr val="FFFFFF">
              <a:alpha val="80000"/>
            </a:srgbClr>
          </a:solidFill>
          <a:ln cap="flat" cmpd="sng" w="25400">
            <a:solidFill>
              <a:srgbClr val="7B67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zh-TW" sz="1600" u="none" cap="none" strike="noStrike">
                <a:solidFill>
                  <a:srgbClr val="7B67E6"/>
                </a:solidFill>
                <a:latin typeface="Microsoft JhengHei"/>
                <a:ea typeface="Microsoft JhengHei"/>
                <a:cs typeface="Microsoft JhengHei"/>
                <a:sym typeface="Microsoft JhengHei"/>
              </a:rPr>
              <a:t>2. 確認是Iframe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28bbd0c5e8d_0_122"/>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Iframe</a:t>
            </a:r>
            <a:endParaRPr/>
          </a:p>
        </p:txBody>
      </p:sp>
      <p:sp>
        <p:nvSpPr>
          <p:cNvPr id="576" name="Google Shape;576;g28bbd0c5e8d_0_122"/>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577" name="Google Shape;577;g28bbd0c5e8d_0_122"/>
          <p:cNvSpPr txBox="1"/>
          <p:nvPr>
            <p:ph idx="2" type="body"/>
          </p:nvPr>
        </p:nvSpPr>
        <p:spPr>
          <a:xfrm>
            <a:off x="954100" y="1399121"/>
            <a:ext cx="10102800" cy="4761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30000"/>
              </a:lnSpc>
              <a:spcBef>
                <a:spcPts val="1400"/>
              </a:spcBef>
              <a:spcAft>
                <a:spcPts val="0"/>
              </a:spcAft>
              <a:buClr>
                <a:schemeClr val="dk1"/>
              </a:buClr>
              <a:buSzPts val="2700"/>
              <a:buFont typeface="Arial"/>
              <a:buNone/>
            </a:pPr>
            <a:r>
              <a:rPr lang="zh-TW" sz="2400"/>
              <a:t>在hw03/index.html中原本為影片的地方程式碼如下：</a:t>
            </a:r>
            <a:endParaRPr sz="2400">
              <a:solidFill>
                <a:schemeClr val="dk1"/>
              </a:solidFill>
            </a:endParaRPr>
          </a:p>
        </p:txBody>
      </p:sp>
      <p:sp>
        <p:nvSpPr>
          <p:cNvPr id="578" name="Google Shape;578;g28bbd0c5e8d_0_122"/>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
        <p:nvSpPr>
          <p:cNvPr id="579" name="Google Shape;579;g28bbd0c5e8d_0_122"/>
          <p:cNvSpPr txBox="1"/>
          <p:nvPr/>
        </p:nvSpPr>
        <p:spPr>
          <a:xfrm>
            <a:off x="1242272" y="1875225"/>
            <a:ext cx="86817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zh-TW" u="none" cap="none" strike="noStrike">
                <a:solidFill>
                  <a:srgbClr val="000000"/>
                </a:solidFill>
                <a:latin typeface="Microsoft JhengHei"/>
                <a:ea typeface="Microsoft JhengHei"/>
                <a:cs typeface="Microsoft JhengHei"/>
                <a:sym typeface="Microsoft JhengHei"/>
              </a:rPr>
              <a:t>  &lt;div class="row hw12"&gt;</a:t>
            </a:r>
            <a:endParaRPr/>
          </a:p>
          <a:p>
            <a:pPr indent="0" lvl="0" marL="0" marR="0" rtl="0" algn="l">
              <a:lnSpc>
                <a:spcPct val="100000"/>
              </a:lnSpc>
              <a:spcBef>
                <a:spcPts val="0"/>
              </a:spcBef>
              <a:spcAft>
                <a:spcPts val="0"/>
              </a:spcAft>
              <a:buNone/>
            </a:pPr>
            <a:r>
              <a:rPr b="0" i="0" lang="zh-TW" u="none" cap="none" strike="noStrike">
                <a:solidFill>
                  <a:srgbClr val="000000"/>
                </a:solidFill>
                <a:latin typeface="Microsoft JhengHei"/>
                <a:ea typeface="Microsoft JhengHei"/>
                <a:cs typeface="Microsoft JhengHei"/>
                <a:sym typeface="Microsoft JhengHei"/>
              </a:rPr>
              <a:t>    &lt;div class="col-md-12 twenty"&gt;</a:t>
            </a:r>
            <a:endParaRPr/>
          </a:p>
          <a:p>
            <a:pPr indent="0" lvl="0" marL="0" marR="0" rtl="0" algn="l">
              <a:lnSpc>
                <a:spcPct val="100000"/>
              </a:lnSpc>
              <a:spcBef>
                <a:spcPts val="0"/>
              </a:spcBef>
              <a:spcAft>
                <a:spcPts val="0"/>
              </a:spcAft>
              <a:buNone/>
            </a:pPr>
            <a:r>
              <a:rPr b="0" i="0" lang="zh-TW" u="none" cap="none" strike="noStrike">
                <a:solidFill>
                  <a:srgbClr val="000000"/>
                </a:solidFill>
                <a:latin typeface="Microsoft JhengHei"/>
                <a:ea typeface="Microsoft JhengHei"/>
                <a:cs typeface="Microsoft JhengHei"/>
                <a:sym typeface="Microsoft JhengHei"/>
              </a:rPr>
              <a:t>      &lt;video id="video1" style="width:100%;max-width:100%;" controls=""&gt;</a:t>
            </a:r>
            <a:endParaRPr/>
          </a:p>
          <a:p>
            <a:pPr indent="0" lvl="0" marL="0" marR="0" rtl="0" algn="l">
              <a:lnSpc>
                <a:spcPct val="100000"/>
              </a:lnSpc>
              <a:spcBef>
                <a:spcPts val="0"/>
              </a:spcBef>
              <a:spcAft>
                <a:spcPts val="0"/>
              </a:spcAft>
              <a:buNone/>
            </a:pPr>
            <a:r>
              <a:rPr b="0" i="0" lang="zh-TW" u="none" cap="none" strike="noStrike">
                <a:solidFill>
                  <a:srgbClr val="000000"/>
                </a:solidFill>
                <a:latin typeface="Microsoft JhengHei"/>
                <a:ea typeface="Microsoft JhengHei"/>
                <a:cs typeface="Microsoft JhengHei"/>
                <a:sym typeface="Microsoft JhengHei"/>
              </a:rPr>
              <a:t>        &lt;source src="</a:t>
            </a:r>
            <a:r>
              <a:rPr b="0" i="0" lang="zh-TW" u="none" cap="none" strike="noStrike">
                <a:solidFill>
                  <a:srgbClr val="FF0000"/>
                </a:solidFill>
                <a:latin typeface="Microsoft JhengHei"/>
                <a:ea typeface="Microsoft JhengHei"/>
                <a:cs typeface="Microsoft JhengHei"/>
                <a:sym typeface="Microsoft JhengHei"/>
              </a:rPr>
              <a:t>https://www.w3schools.com/html/mov_bbb.mp4</a:t>
            </a:r>
            <a:r>
              <a:rPr b="0" i="0" lang="zh-TW" u="none" cap="none" strike="noStrike">
                <a:solidFill>
                  <a:srgbClr val="000000"/>
                </a:solidFill>
                <a:latin typeface="Microsoft JhengHei"/>
                <a:ea typeface="Microsoft JhengHei"/>
                <a:cs typeface="Microsoft JhengHei"/>
                <a:sym typeface="Microsoft JhengHei"/>
              </a:rPr>
              <a:t>" type="video/mp4"&gt;</a:t>
            </a:r>
            <a:endParaRPr/>
          </a:p>
          <a:p>
            <a:pPr indent="0" lvl="0" marL="0" marR="0" rtl="0" algn="l">
              <a:lnSpc>
                <a:spcPct val="100000"/>
              </a:lnSpc>
              <a:spcBef>
                <a:spcPts val="0"/>
              </a:spcBef>
              <a:spcAft>
                <a:spcPts val="0"/>
              </a:spcAft>
              <a:buNone/>
            </a:pPr>
            <a:r>
              <a:rPr b="0" i="0" lang="zh-TW" u="none" cap="none" strike="noStrike">
                <a:solidFill>
                  <a:srgbClr val="000000"/>
                </a:solidFill>
                <a:latin typeface="Microsoft JhengHei"/>
                <a:ea typeface="Microsoft JhengHei"/>
                <a:cs typeface="Microsoft JhengHei"/>
                <a:sym typeface="Microsoft JhengHei"/>
              </a:rPr>
              <a:t>      &lt;/video&gt;</a:t>
            </a:r>
            <a:endParaRPr/>
          </a:p>
          <a:p>
            <a:pPr indent="0" lvl="0" marL="0" marR="0" rtl="0" algn="l">
              <a:lnSpc>
                <a:spcPct val="100000"/>
              </a:lnSpc>
              <a:spcBef>
                <a:spcPts val="0"/>
              </a:spcBef>
              <a:spcAft>
                <a:spcPts val="0"/>
              </a:spcAft>
              <a:buNone/>
            </a:pPr>
            <a:r>
              <a:rPr b="0" i="0" lang="zh-TW" u="none" cap="none" strike="noStrike">
                <a:solidFill>
                  <a:srgbClr val="000000"/>
                </a:solidFill>
                <a:latin typeface="Microsoft JhengHei"/>
                <a:ea typeface="Microsoft JhengHei"/>
                <a:cs typeface="Microsoft JhengHei"/>
                <a:sym typeface="Microsoft JhengHei"/>
              </a:rPr>
              <a:t>    &lt;/div&gt;</a:t>
            </a:r>
            <a:endParaRPr/>
          </a:p>
          <a:p>
            <a:pPr indent="0" lvl="0" marL="0" marR="0" rtl="0" algn="l">
              <a:lnSpc>
                <a:spcPct val="100000"/>
              </a:lnSpc>
              <a:spcBef>
                <a:spcPts val="0"/>
              </a:spcBef>
              <a:spcAft>
                <a:spcPts val="0"/>
              </a:spcAft>
              <a:buNone/>
            </a:pPr>
            <a:r>
              <a:rPr b="0" i="0" lang="zh-TW" u="none" cap="none" strike="noStrike">
                <a:solidFill>
                  <a:srgbClr val="000000"/>
                </a:solidFill>
                <a:latin typeface="Microsoft JhengHei"/>
                <a:ea typeface="Microsoft JhengHei"/>
                <a:cs typeface="Microsoft JhengHei"/>
                <a:sym typeface="Microsoft JhengHei"/>
              </a:rPr>
              <a:t>  &lt;/div&gt;</a:t>
            </a:r>
            <a:endParaRPr/>
          </a:p>
        </p:txBody>
      </p:sp>
      <p:sp>
        <p:nvSpPr>
          <p:cNvPr id="580" name="Google Shape;580;g28bbd0c5e8d_0_122"/>
          <p:cNvSpPr txBox="1"/>
          <p:nvPr>
            <p:ph idx="2" type="body"/>
          </p:nvPr>
        </p:nvSpPr>
        <p:spPr>
          <a:xfrm>
            <a:off x="954100" y="3476024"/>
            <a:ext cx="10102800" cy="574200"/>
          </a:xfrm>
          <a:prstGeom prst="rect">
            <a:avLst/>
          </a:prstGeom>
          <a:noFill/>
          <a:ln>
            <a:noFill/>
          </a:ln>
        </p:spPr>
        <p:txBody>
          <a:bodyPr anchorCtr="0" anchor="t" bIns="45700" lIns="91425" spcFirstLastPara="1" rIns="91425" wrap="square" tIns="45700">
            <a:noAutofit/>
          </a:bodyPr>
          <a:lstStyle/>
          <a:p>
            <a:pPr indent="0" lvl="0" marL="228600" marR="0" rtl="0" algn="l">
              <a:lnSpc>
                <a:spcPct val="130000"/>
              </a:lnSpc>
              <a:spcBef>
                <a:spcPts val="1400"/>
              </a:spcBef>
              <a:spcAft>
                <a:spcPts val="0"/>
              </a:spcAft>
              <a:buClr>
                <a:schemeClr val="dk1"/>
              </a:buClr>
              <a:buSzPts val="2700"/>
              <a:buFont typeface="Arial"/>
              <a:buNone/>
            </a:pPr>
            <a:r>
              <a:rPr lang="zh-TW" sz="2400">
                <a:solidFill>
                  <a:srgbClr val="FF0000"/>
                </a:solidFill>
              </a:rPr>
              <a:t>改成自己的內容</a:t>
            </a:r>
            <a:r>
              <a:rPr lang="zh-TW" sz="2400">
                <a:solidFill>
                  <a:srgbClr val="FF0000"/>
                </a:solidFill>
              </a:rPr>
              <a:t>：</a:t>
            </a:r>
            <a:endParaRPr sz="2400">
              <a:solidFill>
                <a:srgbClr val="FF0000"/>
              </a:solidFill>
            </a:endParaRPr>
          </a:p>
        </p:txBody>
      </p:sp>
      <p:sp>
        <p:nvSpPr>
          <p:cNvPr id="581" name="Google Shape;581;g28bbd0c5e8d_0_122"/>
          <p:cNvSpPr txBox="1"/>
          <p:nvPr/>
        </p:nvSpPr>
        <p:spPr>
          <a:xfrm>
            <a:off x="1242275" y="3799725"/>
            <a:ext cx="9312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1"/>
                </a:solidFill>
              </a:rPr>
              <a:t>&lt;div class="row hw12"&gt;</a:t>
            </a:r>
            <a:endParaRPr>
              <a:solidFill>
                <a:schemeClr val="dk1"/>
              </a:solidFill>
            </a:endParaRPr>
          </a:p>
          <a:p>
            <a:pPr indent="0" lvl="0" marL="0" rtl="0" algn="l">
              <a:spcBef>
                <a:spcPts val="0"/>
              </a:spcBef>
              <a:spcAft>
                <a:spcPts val="0"/>
              </a:spcAft>
              <a:buNone/>
            </a:pPr>
            <a:r>
              <a:rPr lang="zh-TW">
                <a:solidFill>
                  <a:schemeClr val="dk1"/>
                </a:solidFill>
              </a:rPr>
              <a:t>    &lt;div class="col-md-12 twenty"&gt;</a:t>
            </a:r>
            <a:endParaRPr>
              <a:solidFill>
                <a:schemeClr val="dk1"/>
              </a:solidFill>
            </a:endParaRPr>
          </a:p>
          <a:p>
            <a:pPr indent="0" lvl="0" marL="0" rtl="0" algn="l">
              <a:spcBef>
                <a:spcPts val="0"/>
              </a:spcBef>
              <a:spcAft>
                <a:spcPts val="0"/>
              </a:spcAft>
              <a:buNone/>
            </a:pPr>
            <a:r>
              <a:rPr lang="zh-TW">
                <a:solidFill>
                  <a:schemeClr val="dk1"/>
                </a:solidFill>
              </a:rPr>
              <a:t>       &lt;h4&gt;Strong baseline - 建立課程班上學生居住縣市人數的 Choropleth&lt;/h4&gt;</a:t>
            </a:r>
            <a:endParaRPr>
              <a:solidFill>
                <a:schemeClr val="dk1"/>
              </a:solidFill>
            </a:endParaRPr>
          </a:p>
          <a:p>
            <a:pPr indent="0" lvl="0" marL="0" rtl="0" algn="l">
              <a:spcBef>
                <a:spcPts val="0"/>
              </a:spcBef>
              <a:spcAft>
                <a:spcPts val="0"/>
              </a:spcAft>
              <a:buNone/>
            </a:pPr>
            <a:r>
              <a:rPr lang="zh-TW">
                <a:solidFill>
                  <a:schemeClr val="dk1"/>
                </a:solidFill>
              </a:rPr>
              <a:t>    &lt;/div&gt;</a:t>
            </a:r>
            <a:endParaRPr>
              <a:solidFill>
                <a:schemeClr val="dk1"/>
              </a:solidFill>
            </a:endParaRPr>
          </a:p>
          <a:p>
            <a:pPr indent="0" lvl="0" marL="0" rtl="0" algn="l">
              <a:spcBef>
                <a:spcPts val="0"/>
              </a:spcBef>
              <a:spcAft>
                <a:spcPts val="0"/>
              </a:spcAft>
              <a:buNone/>
            </a:pPr>
            <a:r>
              <a:rPr lang="zh-TW">
                <a:solidFill>
                  <a:schemeClr val="dk1"/>
                </a:solidFill>
              </a:rPr>
              <a:t>  &lt;/div&gt;</a:t>
            </a:r>
            <a:endParaRPr>
              <a:solidFill>
                <a:schemeClr val="dk1"/>
              </a:solidFill>
            </a:endParaRPr>
          </a:p>
          <a:p>
            <a:pPr indent="0" lvl="0" marL="0" rtl="0" algn="l">
              <a:spcBef>
                <a:spcPts val="0"/>
              </a:spcBef>
              <a:spcAft>
                <a:spcPts val="0"/>
              </a:spcAft>
              <a:buNone/>
            </a:pPr>
            <a:r>
              <a:rPr lang="zh-TW">
                <a:solidFill>
                  <a:schemeClr val="dk1"/>
                </a:solidFill>
              </a:rPr>
              <a:t>  &lt;div class="row hw12"&gt;</a:t>
            </a:r>
            <a:endParaRPr>
              <a:solidFill>
                <a:schemeClr val="dk1"/>
              </a:solidFill>
            </a:endParaRPr>
          </a:p>
          <a:p>
            <a:pPr indent="0" lvl="0" marL="0" rtl="0" algn="l">
              <a:spcBef>
                <a:spcPts val="0"/>
              </a:spcBef>
              <a:spcAft>
                <a:spcPts val="0"/>
              </a:spcAft>
              <a:buNone/>
            </a:pPr>
            <a:r>
              <a:rPr lang="zh-TW">
                <a:solidFill>
                  <a:schemeClr val="dk1"/>
                </a:solidFill>
              </a:rPr>
              <a:t>    &lt;div class="col-md-12 twenty"&gt;</a:t>
            </a:r>
            <a:endParaRPr>
              <a:solidFill>
                <a:schemeClr val="dk1"/>
              </a:solidFill>
            </a:endParaRPr>
          </a:p>
          <a:p>
            <a:pPr indent="0" lvl="0" marL="0" rtl="0" algn="l">
              <a:spcBef>
                <a:spcPts val="0"/>
              </a:spcBef>
              <a:spcAft>
                <a:spcPts val="0"/>
              </a:spcAft>
              <a:buNone/>
            </a:pPr>
            <a:r>
              <a:rPr lang="zh-TW">
                <a:solidFill>
                  <a:schemeClr val="dk1"/>
                </a:solidFill>
              </a:rPr>
              <a:t>      &lt;iframe width="100%" height="500" frameborder="0" style="background-color: #FFFFFF"</a:t>
            </a:r>
            <a:endParaRPr>
              <a:solidFill>
                <a:schemeClr val="dk1"/>
              </a:solidFill>
            </a:endParaRPr>
          </a:p>
          <a:p>
            <a:pPr indent="0" lvl="0" marL="0" rtl="0" algn="l">
              <a:spcBef>
                <a:spcPts val="0"/>
              </a:spcBef>
              <a:spcAft>
                <a:spcPts val="0"/>
              </a:spcAft>
              <a:buNone/>
            </a:pPr>
            <a:r>
              <a:rPr lang="zh-TW">
                <a:solidFill>
                  <a:schemeClr val="dk1"/>
                </a:solidFill>
              </a:rPr>
              <a:t>       </a:t>
            </a:r>
            <a:r>
              <a:rPr lang="zh-TW">
                <a:solidFill>
                  <a:schemeClr val="dk1"/>
                </a:solidFill>
              </a:rPr>
              <a:t> src="</a:t>
            </a:r>
            <a:r>
              <a:rPr lang="zh-TW">
                <a:solidFill>
                  <a:srgbClr val="FF0000"/>
                </a:solidFill>
              </a:rPr>
              <a:t>你的URL</a:t>
            </a:r>
            <a:r>
              <a:rPr lang="zh-TW">
                <a:solidFill>
                  <a:schemeClr val="dk1"/>
                </a:solidFill>
              </a:rPr>
              <a:t>"&gt;&lt;/iframe&gt;</a:t>
            </a:r>
            <a:endParaRPr>
              <a:solidFill>
                <a:schemeClr val="dk1"/>
              </a:solidFill>
            </a:endParaRPr>
          </a:p>
          <a:p>
            <a:pPr indent="0" lvl="0" marL="0" rtl="0" algn="l">
              <a:spcBef>
                <a:spcPts val="0"/>
              </a:spcBef>
              <a:spcAft>
                <a:spcPts val="0"/>
              </a:spcAft>
              <a:buNone/>
            </a:pPr>
            <a:r>
              <a:rPr lang="zh-TW">
                <a:solidFill>
                  <a:schemeClr val="dk1"/>
                </a:solidFill>
              </a:rPr>
              <a:t>    &lt;/div&gt;</a:t>
            </a:r>
            <a:endParaRPr>
              <a:solidFill>
                <a:schemeClr val="dk1"/>
              </a:solidFill>
            </a:endParaRPr>
          </a:p>
          <a:p>
            <a:pPr indent="0" lvl="0" marL="0" rtl="0" algn="l">
              <a:spcBef>
                <a:spcPts val="0"/>
              </a:spcBef>
              <a:spcAft>
                <a:spcPts val="0"/>
              </a:spcAft>
              <a:buNone/>
            </a:pPr>
            <a:r>
              <a:rPr lang="zh-TW">
                <a:solidFill>
                  <a:schemeClr val="dk1"/>
                </a:solidFill>
              </a:rPr>
              <a:t>  &lt;/div&gt;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8"/>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評分表</a:t>
            </a:r>
            <a:endParaRPr/>
          </a:p>
        </p:txBody>
      </p:sp>
      <p:sp>
        <p:nvSpPr>
          <p:cNvPr id="588" name="Google Shape;588;p58"/>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589" name="Google Shape;589;p58"/>
          <p:cNvSpPr txBox="1"/>
          <p:nvPr>
            <p:ph idx="2" type="body"/>
          </p:nvPr>
        </p:nvSpPr>
        <p:spPr>
          <a:xfrm>
            <a:off x="954096" y="1618600"/>
            <a:ext cx="7134900" cy="4089000"/>
          </a:xfrm>
          <a:prstGeom prst="rect">
            <a:avLst/>
          </a:prstGeom>
          <a:noFill/>
          <a:ln>
            <a:noFill/>
          </a:ln>
        </p:spPr>
        <p:txBody>
          <a:bodyPr anchorCtr="0" anchor="t" bIns="45700" lIns="91425" spcFirstLastPara="1" rIns="91425" wrap="square" tIns="45700">
            <a:noAutofit/>
          </a:bodyPr>
          <a:lstStyle/>
          <a:p>
            <a:pPr indent="0" lvl="0" marL="0" rtl="0" algn="l">
              <a:spcBef>
                <a:spcPts val="1400"/>
              </a:spcBef>
              <a:spcAft>
                <a:spcPts val="0"/>
              </a:spcAft>
              <a:buClr>
                <a:schemeClr val="dk1"/>
              </a:buClr>
              <a:buSzPts val="2700"/>
              <a:buFont typeface="Arial"/>
              <a:buNone/>
            </a:pPr>
            <a:r>
              <a:rPr lang="zh-TW"/>
              <a:t>更改 </a:t>
            </a:r>
            <a:r>
              <a:rPr lang="zh-TW">
                <a:solidFill>
                  <a:srgbClr val="FF0000"/>
                </a:solidFill>
              </a:rPr>
              <a:t>hw03/index.html</a:t>
            </a:r>
            <a:r>
              <a:rPr lang="zh-TW"/>
              <a:t> 中程式碼</a:t>
            </a:r>
            <a:endParaRPr/>
          </a:p>
        </p:txBody>
      </p:sp>
      <p:sp>
        <p:nvSpPr>
          <p:cNvPr id="590" name="Google Shape;590;p58"/>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591" name="Google Shape;591;p58"/>
          <p:cNvPicPr preferRelativeResize="0"/>
          <p:nvPr/>
        </p:nvPicPr>
        <p:blipFill>
          <a:blip r:embed="rId3">
            <a:alphaModFix/>
          </a:blip>
          <a:stretch>
            <a:fillRect/>
          </a:stretch>
        </p:blipFill>
        <p:spPr>
          <a:xfrm>
            <a:off x="208975" y="2730738"/>
            <a:ext cx="6616549" cy="1396525"/>
          </a:xfrm>
          <a:prstGeom prst="rect">
            <a:avLst/>
          </a:prstGeom>
          <a:noFill/>
          <a:ln>
            <a:noFill/>
          </a:ln>
        </p:spPr>
      </p:pic>
      <p:sp>
        <p:nvSpPr>
          <p:cNvPr id="592" name="Google Shape;592;p58"/>
          <p:cNvSpPr txBox="1"/>
          <p:nvPr/>
        </p:nvSpPr>
        <p:spPr>
          <a:xfrm>
            <a:off x="6628850" y="104250"/>
            <a:ext cx="5370000" cy="720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&lt;table&gt;</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rPr lang="zh-TW" sz="1200"/>
              <a:t>          &lt;th&gt;總分&lt;/th&gt;</a:t>
            </a:r>
            <a:endParaRPr sz="1200"/>
          </a:p>
          <a:p>
            <a:pPr indent="0" lvl="0" marL="0" rtl="0" algn="l">
              <a:spcBef>
                <a:spcPts val="0"/>
              </a:spcBef>
              <a:spcAft>
                <a:spcPts val="0"/>
              </a:spcAft>
              <a:buNone/>
            </a:pPr>
            <a:r>
              <a:rPr lang="zh-TW" sz="1200"/>
              <a:t>          &lt;th&gt;完成後打勾&lt;/th&gt;</a:t>
            </a:r>
            <a:endParaRPr sz="1200"/>
          </a:p>
          <a:p>
            <a:pPr indent="0" lvl="0" marL="0" rtl="0" algn="l">
              <a:spcBef>
                <a:spcPts val="0"/>
              </a:spcBef>
              <a:spcAft>
                <a:spcPts val="0"/>
              </a:spcAft>
              <a:buNone/>
            </a:pPr>
            <a:r>
              <a:rPr lang="zh-TW" sz="1200"/>
              <a:t>          &lt;th&gt;配分&lt;/th&gt;</a:t>
            </a:r>
            <a:endParaRPr sz="1200"/>
          </a:p>
          <a:p>
            <a:pPr indent="0" lvl="0" marL="0" rtl="0" algn="l">
              <a:spcBef>
                <a:spcPts val="0"/>
              </a:spcBef>
              <a:spcAft>
                <a:spcPts val="0"/>
              </a:spcAft>
              <a:buNone/>
            </a:pPr>
            <a:r>
              <a:rPr lang="zh-TW" sz="1200"/>
              <a:t>          &lt;th&gt;分項描述&lt;/th&gt;</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rPr lang="zh-TW" sz="1200"/>
              <a:t>          &lt;td rowspan="0" id="myTotal"&gt;&lt;/td&gt;</a:t>
            </a:r>
            <a:endParaRPr sz="1200"/>
          </a:p>
          <a:p>
            <a:pPr indent="0" lvl="0" marL="0" rtl="0" algn="l">
              <a:spcBef>
                <a:spcPts val="0"/>
              </a:spcBef>
              <a:spcAft>
                <a:spcPts val="0"/>
              </a:spcAft>
              <a:buNone/>
            </a:pPr>
            <a:r>
              <a:rPr lang="zh-TW" sz="1200"/>
              <a:t>          &lt;td&gt;&lt;input type="checkbox" class="flipswitch" id="myCheckbox1" </a:t>
            </a:r>
            <a:r>
              <a:rPr lang="zh-TW" sz="1200">
                <a:solidFill>
                  <a:srgbClr val="FF0000"/>
                </a:solidFill>
              </a:rPr>
              <a:t>checked</a:t>
            </a:r>
            <a:r>
              <a:rPr lang="zh-TW" sz="1200"/>
              <a:t>&gt;&lt;/td&gt;</a:t>
            </a:r>
            <a:endParaRPr sz="1200"/>
          </a:p>
          <a:p>
            <a:pPr indent="0" lvl="0" marL="0" rtl="0" algn="l">
              <a:spcBef>
                <a:spcPts val="0"/>
              </a:spcBef>
              <a:spcAft>
                <a:spcPts val="0"/>
              </a:spcAft>
              <a:buNone/>
            </a:pPr>
            <a:r>
              <a:rPr lang="zh-TW" sz="1200"/>
              <a:t>          &lt;td id='m1'&gt;1&lt;/td&gt;</a:t>
            </a:r>
            <a:endParaRPr sz="1200"/>
          </a:p>
          <a:p>
            <a:pPr indent="0" lvl="0" marL="0" rtl="0" algn="l">
              <a:spcBef>
                <a:spcPts val="0"/>
              </a:spcBef>
              <a:spcAft>
                <a:spcPts val="0"/>
              </a:spcAft>
              <a:buNone/>
            </a:pPr>
            <a:r>
              <a:rPr lang="zh-TW" sz="1200"/>
              <a:t>          &lt;td&gt;Simple baseline-1 - 播放自己的參訪路徑&lt;/td&gt;</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rPr lang="zh-TW" sz="1200"/>
              <a:t>          &lt;td&gt;&lt;input type="checkbox" class="flipswitch" id="myCheckbox2" </a:t>
            </a:r>
            <a:r>
              <a:rPr lang="zh-TW" sz="1200">
                <a:solidFill>
                  <a:srgbClr val="FF0000"/>
                </a:solidFill>
              </a:rPr>
              <a:t>checked</a:t>
            </a:r>
            <a:r>
              <a:rPr lang="zh-TW" sz="1200"/>
              <a:t>&gt;&lt;/td&gt;</a:t>
            </a:r>
            <a:endParaRPr sz="1200"/>
          </a:p>
          <a:p>
            <a:pPr indent="0" lvl="0" marL="0" rtl="0" algn="l">
              <a:spcBef>
                <a:spcPts val="0"/>
              </a:spcBef>
              <a:spcAft>
                <a:spcPts val="0"/>
              </a:spcAft>
              <a:buNone/>
            </a:pPr>
            <a:r>
              <a:rPr lang="zh-TW" sz="1200"/>
              <a:t>          &lt;td id='m2'&gt;2&lt;/td&gt;</a:t>
            </a:r>
            <a:endParaRPr sz="1200"/>
          </a:p>
          <a:p>
            <a:pPr indent="0" lvl="0" marL="0" rtl="0" algn="l">
              <a:spcBef>
                <a:spcPts val="0"/>
              </a:spcBef>
              <a:spcAft>
                <a:spcPts val="0"/>
              </a:spcAft>
              <a:buNone/>
            </a:pPr>
            <a:r>
              <a:rPr lang="zh-TW" sz="1200"/>
              <a:t>          &lt;td&gt;Simple baseline-2 - 計算自己的移動距離/卡路里&lt;/td&gt;</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rPr lang="zh-TW" sz="1200"/>
              <a:t>        </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rPr lang="zh-TW" sz="1200"/>
              <a:t>          &lt;td&gt;&lt;input type="checkbox" class="flipswitch" id="myCheckbox3" </a:t>
            </a:r>
            <a:r>
              <a:rPr lang="zh-TW" sz="1200">
                <a:solidFill>
                  <a:srgbClr val="FF0000"/>
                </a:solidFill>
              </a:rPr>
              <a:t>checked</a:t>
            </a:r>
            <a:r>
              <a:rPr lang="zh-TW" sz="1200"/>
              <a:t>&gt;&lt;/td&gt;</a:t>
            </a:r>
            <a:endParaRPr sz="1200"/>
          </a:p>
          <a:p>
            <a:pPr indent="0" lvl="0" marL="0" rtl="0" algn="l">
              <a:spcBef>
                <a:spcPts val="0"/>
              </a:spcBef>
              <a:spcAft>
                <a:spcPts val="0"/>
              </a:spcAft>
              <a:buNone/>
            </a:pPr>
            <a:r>
              <a:rPr lang="zh-TW" sz="1200"/>
              <a:t>          &lt;td id='m3'&gt;3&lt;/td&gt;</a:t>
            </a:r>
            <a:endParaRPr sz="1200"/>
          </a:p>
          <a:p>
            <a:pPr indent="0" lvl="0" marL="0" rtl="0" algn="l">
              <a:spcBef>
                <a:spcPts val="0"/>
              </a:spcBef>
              <a:spcAft>
                <a:spcPts val="0"/>
              </a:spcAft>
              <a:buNone/>
            </a:pPr>
            <a:r>
              <a:rPr lang="zh-TW" sz="1200"/>
              <a:t>          &lt;td&gt;Medium baseline - </a:t>
            </a:r>
            <a:r>
              <a:rPr lang="zh-TW" sz="1200">
                <a:solidFill>
                  <a:schemeClr val="dk1"/>
                </a:solidFill>
              </a:rPr>
              <a:t>建立課程班上學生居住縣市人數的 Choropleth</a:t>
            </a:r>
            <a:r>
              <a:rPr lang="zh-TW" sz="1200"/>
              <a:t>&lt;/td&gt;</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rPr lang="zh-TW" sz="1200"/>
              <a:t>        </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rPr lang="zh-TW" sz="1200"/>
              <a:t>          &lt;td&gt;&lt;input type="checkbox" class="flipswitch" id="myCheckbox4" </a:t>
            </a:r>
            <a:r>
              <a:rPr lang="zh-TW" sz="1200">
                <a:solidFill>
                  <a:srgbClr val="FF0000"/>
                </a:solidFill>
              </a:rPr>
              <a:t>checked</a:t>
            </a:r>
            <a:r>
              <a:rPr lang="zh-TW" sz="1200"/>
              <a:t>&gt;&lt;/td&gt;</a:t>
            </a:r>
            <a:endParaRPr sz="1200"/>
          </a:p>
          <a:p>
            <a:pPr indent="0" lvl="0" marL="0" rtl="0" algn="l">
              <a:spcBef>
                <a:spcPts val="0"/>
              </a:spcBef>
              <a:spcAft>
                <a:spcPts val="0"/>
              </a:spcAft>
              <a:buNone/>
            </a:pPr>
            <a:r>
              <a:rPr lang="zh-TW" sz="1200"/>
              <a:t>          &lt;td id='m4'&gt;4&lt;/td&gt;</a:t>
            </a:r>
            <a:endParaRPr sz="1200"/>
          </a:p>
          <a:p>
            <a:pPr indent="0" lvl="0" marL="0" rtl="0" algn="l">
              <a:spcBef>
                <a:spcPts val="0"/>
              </a:spcBef>
              <a:spcAft>
                <a:spcPts val="0"/>
              </a:spcAft>
              <a:buNone/>
            </a:pPr>
            <a:r>
              <a:rPr lang="zh-TW" sz="1200"/>
              <a:t>          &lt;td&gt;Strong baseline - </a:t>
            </a:r>
            <a:r>
              <a:rPr lang="zh-TW" sz="1200">
                <a:solidFill>
                  <a:schemeClr val="dk1"/>
                </a:solidFill>
              </a:rPr>
              <a:t>美術館樓層平面圖分區(造訪頻率)</a:t>
            </a:r>
            <a:r>
              <a:rPr lang="zh-TW" sz="1200"/>
              <a:t>&lt;/td&gt;</a:t>
            </a:r>
            <a:endParaRPr sz="1200"/>
          </a:p>
          <a:p>
            <a:pPr indent="0" lvl="0" marL="0" rtl="0" algn="l">
              <a:spcBef>
                <a:spcPts val="0"/>
              </a:spcBef>
              <a:spcAft>
                <a:spcPts val="0"/>
              </a:spcAft>
              <a:buNone/>
            </a:pPr>
            <a:r>
              <a:rPr lang="zh-TW" sz="1200"/>
              <a:t>        &lt;/tr&gt;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zh-TW" sz="1200"/>
              <a:t>      &lt;/table&gt;</a:t>
            </a: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28bbd0c5e8d_0_25"/>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評分表</a:t>
            </a:r>
            <a:endParaRPr/>
          </a:p>
        </p:txBody>
      </p:sp>
      <p:sp>
        <p:nvSpPr>
          <p:cNvPr id="599" name="Google Shape;599;g28bbd0c5e8d_0_25"/>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600" name="Google Shape;600;g28bbd0c5e8d_0_25"/>
          <p:cNvSpPr txBox="1"/>
          <p:nvPr>
            <p:ph idx="2" type="body"/>
          </p:nvPr>
        </p:nvSpPr>
        <p:spPr>
          <a:xfrm>
            <a:off x="954088" y="1618596"/>
            <a:ext cx="10102800" cy="4089000"/>
          </a:xfrm>
          <a:prstGeom prst="rect">
            <a:avLst/>
          </a:prstGeom>
          <a:noFill/>
          <a:ln>
            <a:noFill/>
          </a:ln>
        </p:spPr>
        <p:txBody>
          <a:bodyPr anchorCtr="0" anchor="t" bIns="45700" lIns="91425" spcFirstLastPara="1" rIns="91425" wrap="square" tIns="45700">
            <a:noAutofit/>
          </a:bodyPr>
          <a:lstStyle/>
          <a:p>
            <a:pPr indent="0" lvl="0" marL="0" rtl="0" algn="l">
              <a:spcBef>
                <a:spcPts val="1400"/>
              </a:spcBef>
              <a:spcAft>
                <a:spcPts val="0"/>
              </a:spcAft>
              <a:buClr>
                <a:schemeClr val="dk1"/>
              </a:buClr>
              <a:buSzPts val="2700"/>
              <a:buFont typeface="Arial"/>
              <a:buNone/>
            </a:pPr>
            <a:r>
              <a:rPr lang="zh-TW"/>
              <a:t>更改 </a:t>
            </a:r>
            <a:r>
              <a:rPr lang="zh-TW">
                <a:solidFill>
                  <a:srgbClr val="FF0000"/>
                </a:solidFill>
              </a:rPr>
              <a:t>hw03/index.html</a:t>
            </a:r>
            <a:r>
              <a:rPr lang="zh-TW"/>
              <a:t> 中程式碼</a:t>
            </a:r>
            <a:endParaRPr/>
          </a:p>
        </p:txBody>
      </p:sp>
      <p:sp>
        <p:nvSpPr>
          <p:cNvPr id="601" name="Google Shape;601;g28bbd0c5e8d_0_25"/>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
        <p:nvSpPr>
          <p:cNvPr id="602" name="Google Shape;602;g28bbd0c5e8d_0_25"/>
          <p:cNvSpPr txBox="1"/>
          <p:nvPr/>
        </p:nvSpPr>
        <p:spPr>
          <a:xfrm>
            <a:off x="6474250" y="966300"/>
            <a:ext cx="47025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function update(){</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var score = 0;</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if (d3.select("#myCheckbox1").property("checked")){</a:t>
            </a:r>
            <a:endParaRPr/>
          </a:p>
          <a:p>
            <a:pPr indent="0" lvl="0" marL="0" rtl="0" algn="l">
              <a:spcBef>
                <a:spcPts val="0"/>
              </a:spcBef>
              <a:spcAft>
                <a:spcPts val="0"/>
              </a:spcAft>
              <a:buNone/>
            </a:pPr>
            <a:r>
              <a:rPr lang="zh-TW"/>
              <a:t>      score += parseInt(d3.select('#m1').html());</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if (d3.select("#myCheckbox2").property("checked")){</a:t>
            </a:r>
            <a:endParaRPr/>
          </a:p>
          <a:p>
            <a:pPr indent="0" lvl="0" marL="0" rtl="0" algn="l">
              <a:spcBef>
                <a:spcPts val="0"/>
              </a:spcBef>
              <a:spcAft>
                <a:spcPts val="0"/>
              </a:spcAft>
              <a:buNone/>
            </a:pPr>
            <a:r>
              <a:rPr lang="zh-TW"/>
              <a:t>      score += parseInt(d3.select('#m2').html());   </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if (d3.select("#myCheckbox3").property("checked")){</a:t>
            </a:r>
            <a:endParaRPr/>
          </a:p>
          <a:p>
            <a:pPr indent="0" lvl="0" marL="0" rtl="0" algn="l">
              <a:spcBef>
                <a:spcPts val="0"/>
              </a:spcBef>
              <a:spcAft>
                <a:spcPts val="0"/>
              </a:spcAft>
              <a:buNone/>
            </a:pPr>
            <a:r>
              <a:rPr lang="zh-TW"/>
              <a:t>      score += parseInt(d3.select('#m3').html());   </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if (d3.select("#myCheckbox4").property("checked")){</a:t>
            </a:r>
            <a:endParaRPr/>
          </a:p>
          <a:p>
            <a:pPr indent="0" lvl="0" marL="0" rtl="0" algn="l">
              <a:spcBef>
                <a:spcPts val="0"/>
              </a:spcBef>
              <a:spcAft>
                <a:spcPts val="0"/>
              </a:spcAft>
              <a:buNone/>
            </a:pPr>
            <a:r>
              <a:rPr lang="zh-TW"/>
              <a:t>      score += parseInt(d3.select('#m4').html());</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d3.select("#myTotal").html(score);    </a:t>
            </a:r>
            <a:endParaRPr/>
          </a:p>
          <a:p>
            <a:pPr indent="0" lvl="0" marL="0" rtl="0" algn="l">
              <a:spcBef>
                <a:spcPts val="0"/>
              </a:spcBef>
              <a:spcAft>
                <a:spcPts val="0"/>
              </a:spcAft>
              <a:buNone/>
            </a:pPr>
            <a:r>
              <a:rPr lang="zh-TW"/>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1"/>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609" name="Google Shape;609;p61"/>
          <p:cNvSpPr txBox="1"/>
          <p:nvPr>
            <p:ph idx="2" type="body"/>
          </p:nvPr>
        </p:nvSpPr>
        <p:spPr>
          <a:xfrm>
            <a:off x="954088" y="1618596"/>
            <a:ext cx="10102795" cy="4089127"/>
          </a:xfrm>
          <a:prstGeom prst="rect">
            <a:avLst/>
          </a:prstGeom>
          <a:noFill/>
          <a:ln>
            <a:noFill/>
          </a:ln>
        </p:spPr>
        <p:txBody>
          <a:bodyPr anchorCtr="0" anchor="t" bIns="45700" lIns="91425" spcFirstLastPara="1" rIns="91425" wrap="square" tIns="45700">
            <a:noAutofit/>
          </a:bodyPr>
          <a:lstStyle/>
          <a:p>
            <a:pPr indent="-228600" lvl="0" marL="457200" marR="0" rtl="0" algn="l">
              <a:lnSpc>
                <a:spcPct val="130000"/>
              </a:lnSpc>
              <a:spcBef>
                <a:spcPts val="1400"/>
              </a:spcBef>
              <a:spcAft>
                <a:spcPts val="0"/>
              </a:spcAft>
              <a:buClr>
                <a:schemeClr val="dk1"/>
              </a:buClr>
              <a:buSzPts val="2700"/>
              <a:buFont typeface="Arial"/>
              <a:buNone/>
            </a:pPr>
            <a:r>
              <a:t/>
            </a:r>
            <a:endParaRPr/>
          </a:p>
        </p:txBody>
      </p:sp>
      <p:sp>
        <p:nvSpPr>
          <p:cNvPr id="610" name="Google Shape;610;p61"/>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611" name="Google Shape;611;p61"/>
          <p:cNvPicPr preferRelativeResize="0"/>
          <p:nvPr/>
        </p:nvPicPr>
        <p:blipFill>
          <a:blip r:embed="rId3">
            <a:alphaModFix/>
          </a:blip>
          <a:stretch>
            <a:fillRect/>
          </a:stretch>
        </p:blipFill>
        <p:spPr>
          <a:xfrm>
            <a:off x="773587" y="1451162"/>
            <a:ext cx="10644827" cy="4423999"/>
          </a:xfrm>
          <a:prstGeom prst="rect">
            <a:avLst/>
          </a:prstGeom>
          <a:noFill/>
          <a:ln>
            <a:noFill/>
          </a:ln>
        </p:spPr>
      </p:pic>
      <p:sp>
        <p:nvSpPr>
          <p:cNvPr id="612" name="Google Shape;612;p61"/>
          <p:cNvSpPr txBox="1"/>
          <p:nvPr/>
        </p:nvSpPr>
        <p:spPr>
          <a:xfrm>
            <a:off x="677509" y="728685"/>
            <a:ext cx="8747400" cy="57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zh-TW" sz="2400" u="sng">
                <a:solidFill>
                  <a:schemeClr val="hlink"/>
                </a:solidFill>
                <a:latin typeface="Microsoft JhengHei"/>
                <a:ea typeface="Microsoft JhengHei"/>
                <a:cs typeface="Microsoft JhengHei"/>
                <a:sym typeface="Microsoft JhengHei"/>
                <a:hlinkClick r:id="rId4"/>
              </a:rPr>
              <a:t>https://yungpei.github.io/vis2023f/hw03/index.html</a:t>
            </a:r>
            <a:endParaRPr b="1" sz="2400" u="sng">
              <a:solidFill>
                <a:srgbClr val="0563C1"/>
              </a:solidFill>
              <a:latin typeface="Microsoft JhengHei"/>
              <a:ea typeface="Microsoft JhengHei"/>
              <a:cs typeface="Microsoft JhengHei"/>
              <a:sym typeface="Microsoft JhengHe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208cba9ff31_1_0"/>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300"/>
              <a:buNone/>
            </a:pPr>
            <a:r>
              <a:rPr lang="zh-TW"/>
              <a:t>Regulations</a:t>
            </a:r>
            <a:endParaRPr/>
          </a:p>
        </p:txBody>
      </p:sp>
      <p:sp>
        <p:nvSpPr>
          <p:cNvPr id="619" name="Google Shape;619;g208cba9ff31_1_0"/>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200"/>
              <a:buNone/>
            </a:pPr>
            <a:r>
              <a:t/>
            </a:r>
            <a:endParaRPr/>
          </a:p>
        </p:txBody>
      </p:sp>
      <p:sp>
        <p:nvSpPr>
          <p:cNvPr id="620" name="Google Shape;620;g208cba9ff31_1_0"/>
          <p:cNvSpPr txBox="1"/>
          <p:nvPr>
            <p:ph idx="2" type="body"/>
          </p:nvPr>
        </p:nvSpPr>
        <p:spPr>
          <a:xfrm>
            <a:off x="954088" y="1618596"/>
            <a:ext cx="10442918" cy="4089000"/>
          </a:xfrm>
          <a:prstGeom prst="rect">
            <a:avLst/>
          </a:prstGeom>
          <a:noFill/>
          <a:ln>
            <a:noFill/>
          </a:ln>
        </p:spPr>
        <p:txBody>
          <a:bodyPr anchorCtr="0" anchor="t" bIns="45700" lIns="91425" spcFirstLastPara="1" rIns="91425" wrap="square" tIns="45700">
            <a:noAutofit/>
          </a:bodyPr>
          <a:lstStyle/>
          <a:p>
            <a:pPr indent="-342900" lvl="0" marL="571500" rtl="0" algn="l">
              <a:lnSpc>
                <a:spcPct val="130000"/>
              </a:lnSpc>
              <a:spcBef>
                <a:spcPts val="1400"/>
              </a:spcBef>
              <a:spcAft>
                <a:spcPts val="0"/>
              </a:spcAft>
              <a:buClr>
                <a:srgbClr val="FF0000"/>
              </a:buClr>
              <a:buSzPts val="3600"/>
              <a:buFont typeface="Arial"/>
              <a:buChar char="•"/>
            </a:pPr>
            <a:r>
              <a:rPr b="1" lang="zh-TW" sz="2400">
                <a:solidFill>
                  <a:srgbClr val="FF0000"/>
                </a:solidFill>
              </a:rPr>
              <a:t>You should finish your homework on your own. </a:t>
            </a:r>
            <a:endParaRPr sz="2400">
              <a:solidFill>
                <a:srgbClr val="FF0000"/>
              </a:solidFill>
            </a:endParaRPr>
          </a:p>
          <a:p>
            <a:pPr indent="-342900" lvl="0" marL="571500" rtl="0" algn="l">
              <a:lnSpc>
                <a:spcPct val="130000"/>
              </a:lnSpc>
              <a:spcBef>
                <a:spcPts val="1400"/>
              </a:spcBef>
              <a:spcAft>
                <a:spcPts val="0"/>
              </a:spcAft>
              <a:buClr>
                <a:srgbClr val="FF0000"/>
              </a:buClr>
              <a:buSzPts val="3600"/>
              <a:buFont typeface="Arial"/>
              <a:buChar char="•"/>
            </a:pPr>
            <a:r>
              <a:rPr b="1" lang="zh-TW" sz="2400">
                <a:solidFill>
                  <a:srgbClr val="FF0000"/>
                </a:solidFill>
              </a:rPr>
              <a:t>Do not share your codes with any living creatures. </a:t>
            </a:r>
            <a:endParaRPr sz="2400">
              <a:solidFill>
                <a:srgbClr val="FF0000"/>
              </a:solidFill>
            </a:endParaRPr>
          </a:p>
          <a:p>
            <a:pPr indent="-342900" lvl="0" marL="571500" rtl="0" algn="l">
              <a:lnSpc>
                <a:spcPct val="130000"/>
              </a:lnSpc>
              <a:spcBef>
                <a:spcPts val="1400"/>
              </a:spcBef>
              <a:spcAft>
                <a:spcPts val="0"/>
              </a:spcAft>
              <a:buClr>
                <a:srgbClr val="FF0000"/>
              </a:buClr>
              <a:buSzPts val="3600"/>
              <a:buFont typeface="Arial"/>
              <a:buChar char="•"/>
            </a:pPr>
            <a:r>
              <a:rPr b="1" lang="zh-TW" sz="2400">
                <a:solidFill>
                  <a:srgbClr val="FF0000"/>
                </a:solidFill>
              </a:rPr>
              <a:t>Your HW will get 0 pt if you violate any of the above rules. </a:t>
            </a:r>
            <a:endParaRPr sz="2400">
              <a:solidFill>
                <a:srgbClr val="FF0000"/>
              </a:solidFill>
            </a:endParaRPr>
          </a:p>
          <a:p>
            <a:pPr indent="-342900" lvl="0" marL="571500" rtl="0" algn="l">
              <a:lnSpc>
                <a:spcPct val="130000"/>
              </a:lnSpc>
              <a:spcBef>
                <a:spcPts val="1400"/>
              </a:spcBef>
              <a:spcAft>
                <a:spcPts val="0"/>
              </a:spcAft>
              <a:buClr>
                <a:srgbClr val="FF0000"/>
              </a:buClr>
              <a:buSzPts val="3600"/>
              <a:buFont typeface="Arial"/>
              <a:buChar char="•"/>
            </a:pPr>
            <a:r>
              <a:rPr b="1" lang="zh-TW" sz="2400">
                <a:solidFill>
                  <a:srgbClr val="FF0000"/>
                </a:solidFill>
              </a:rPr>
              <a:t>Professor &amp; TAs preserve the rights to change the rules &amp; grades.</a:t>
            </a:r>
            <a:endParaRPr sz="2400">
              <a:solidFill>
                <a:srgbClr val="FF0000"/>
              </a:solidFill>
            </a:endParaRPr>
          </a:p>
        </p:txBody>
      </p:sp>
      <p:sp>
        <p:nvSpPr>
          <p:cNvPr id="621" name="Google Shape;621;g208cba9ff31_1_0"/>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r>
              <a:rPr lang="zh-TW"/>
              <a:t>P.</a:t>
            </a:r>
            <a:fld id="{00000000-1234-1234-1234-123412341234}" type="slidenum">
              <a:rPr lang="zh-TW"/>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g278fe9c2422_1_178"/>
          <p:cNvSpPr txBox="1"/>
          <p:nvPr>
            <p:ph type="ctrTitle"/>
          </p:nvPr>
        </p:nvSpPr>
        <p:spPr>
          <a:xfrm>
            <a:off x="966788" y="2241418"/>
            <a:ext cx="6356400" cy="292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300"/>
              <a:buFont typeface="Microsoft JhengHei"/>
              <a:buNone/>
            </a:pPr>
            <a:r>
              <a:rPr lang="zh-TW"/>
              <a:t>助教聯絡資訊</a:t>
            </a:r>
            <a:endParaRPr/>
          </a:p>
        </p:txBody>
      </p:sp>
      <p:sp>
        <p:nvSpPr>
          <p:cNvPr id="627" name="Google Shape;627;g278fe9c2422_1_178"/>
          <p:cNvSpPr txBox="1"/>
          <p:nvPr>
            <p:ph idx="1" type="body"/>
          </p:nvPr>
        </p:nvSpPr>
        <p:spPr>
          <a:xfrm>
            <a:off x="966788" y="808035"/>
            <a:ext cx="3748200" cy="103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5800"/>
              <a:buNone/>
            </a:pPr>
            <a:r>
              <a:rPr lang="zh-TW"/>
              <a:t>08</a:t>
            </a:r>
            <a:endParaRPr/>
          </a:p>
        </p:txBody>
      </p:sp>
      <p:sp>
        <p:nvSpPr>
          <p:cNvPr id="628" name="Google Shape;628;g278fe9c2422_1_178"/>
          <p:cNvSpPr txBox="1"/>
          <p:nvPr>
            <p:ph idx="2"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200"/>
              <a:buNone/>
            </a:pPr>
            <a:r>
              <a:t/>
            </a:r>
            <a:endParaRPr/>
          </a:p>
        </p:txBody>
      </p:sp>
      <p:sp>
        <p:nvSpPr>
          <p:cNvPr id="629" name="Google Shape;629;g278fe9c2422_1_178"/>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zh-TW"/>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208cba9ff31_2_5"/>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300"/>
              <a:buNone/>
            </a:pPr>
            <a:r>
              <a:rPr lang="zh-TW"/>
              <a:t>助教聯絡資訊</a:t>
            </a:r>
            <a:endParaRPr/>
          </a:p>
        </p:txBody>
      </p:sp>
      <p:sp>
        <p:nvSpPr>
          <p:cNvPr id="636" name="Google Shape;636;g208cba9ff31_2_5"/>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200"/>
              <a:buNone/>
            </a:pPr>
            <a:r>
              <a:t/>
            </a:r>
            <a:endParaRPr/>
          </a:p>
        </p:txBody>
      </p:sp>
      <p:sp>
        <p:nvSpPr>
          <p:cNvPr id="637" name="Google Shape;637;g208cba9ff31_2_5"/>
          <p:cNvSpPr txBox="1"/>
          <p:nvPr>
            <p:ph idx="2" type="body"/>
          </p:nvPr>
        </p:nvSpPr>
        <p:spPr>
          <a:xfrm>
            <a:off x="954088" y="1618596"/>
            <a:ext cx="10102800" cy="4089000"/>
          </a:xfrm>
          <a:prstGeom prst="rect">
            <a:avLst/>
          </a:prstGeom>
          <a:noFill/>
          <a:ln>
            <a:noFill/>
          </a:ln>
        </p:spPr>
        <p:txBody>
          <a:bodyPr anchorCtr="0" anchor="t" bIns="45700" lIns="91425" spcFirstLastPara="1" rIns="91425" wrap="square" tIns="45700">
            <a:noAutofit/>
          </a:bodyPr>
          <a:lstStyle/>
          <a:p>
            <a:pPr indent="-457200" lvl="0" marL="685800" rtl="0" algn="l">
              <a:lnSpc>
                <a:spcPct val="130000"/>
              </a:lnSpc>
              <a:spcBef>
                <a:spcPts val="1400"/>
              </a:spcBef>
              <a:spcAft>
                <a:spcPts val="0"/>
              </a:spcAft>
              <a:buSzPts val="2700"/>
              <a:buFont typeface="Arial"/>
              <a:buChar char="•"/>
            </a:pPr>
            <a:r>
              <a:rPr lang="zh-TW"/>
              <a:t>TA Email</a:t>
            </a:r>
            <a:endParaRPr/>
          </a:p>
          <a:p>
            <a:pPr indent="-342900" lvl="1" marL="1028700" rtl="0" algn="l">
              <a:lnSpc>
                <a:spcPct val="100000"/>
              </a:lnSpc>
              <a:spcBef>
                <a:spcPts val="500"/>
              </a:spcBef>
              <a:spcAft>
                <a:spcPts val="0"/>
              </a:spcAft>
              <a:buSzPts val="2400"/>
              <a:buFont typeface="Arial"/>
              <a:buChar char="•"/>
            </a:pPr>
            <a:r>
              <a:rPr lang="zh-TW">
                <a:latin typeface="Microsoft JhengHei"/>
                <a:ea typeface="Microsoft JhengHei"/>
                <a:cs typeface="Microsoft JhengHei"/>
                <a:sym typeface="Microsoft JhengHei"/>
              </a:rPr>
              <a:t>吳泳霈</a:t>
            </a:r>
            <a:r>
              <a:rPr lang="zh-TW">
                <a:latin typeface="Microsoft JhengHei"/>
                <a:ea typeface="Microsoft JhengHei"/>
                <a:cs typeface="Microsoft JhengHei"/>
                <a:sym typeface="Microsoft JhengHei"/>
              </a:rPr>
              <a:t> </a:t>
            </a:r>
            <a:r>
              <a:rPr lang="zh-TW" u="sng">
                <a:solidFill>
                  <a:schemeClr val="hlink"/>
                </a:solidFill>
                <a:latin typeface="Microsoft JhengHei"/>
                <a:ea typeface="Microsoft JhengHei"/>
                <a:cs typeface="Microsoft JhengHei"/>
                <a:sym typeface="Microsoft JhengHei"/>
                <a:hlinkClick r:id="rId3"/>
              </a:rPr>
              <a:t>t112598033@ntut.org.tw</a:t>
            </a:r>
            <a:endParaRPr>
              <a:latin typeface="Microsoft JhengHei"/>
              <a:ea typeface="Microsoft JhengHei"/>
              <a:cs typeface="Microsoft JhengHei"/>
              <a:sym typeface="Microsoft JhengHei"/>
            </a:endParaRPr>
          </a:p>
          <a:p>
            <a:pPr indent="-342900" lvl="1" marL="1028700" rtl="0" algn="l">
              <a:lnSpc>
                <a:spcPct val="100000"/>
              </a:lnSpc>
              <a:spcBef>
                <a:spcPts val="500"/>
              </a:spcBef>
              <a:spcAft>
                <a:spcPts val="0"/>
              </a:spcAft>
              <a:buSzPts val="2400"/>
              <a:buFont typeface="Arial"/>
              <a:buChar char="•"/>
            </a:pPr>
            <a:r>
              <a:rPr lang="zh-TW">
                <a:latin typeface="Microsoft JhengHei"/>
                <a:ea typeface="Microsoft JhengHei"/>
                <a:cs typeface="Microsoft JhengHei"/>
                <a:sym typeface="Microsoft JhengHei"/>
              </a:rPr>
              <a:t>Email 標題請按照此格式(X為作業編號) : [</a:t>
            </a:r>
            <a:r>
              <a:rPr lang="zh-TW">
                <a:latin typeface="Microsoft JhengHei"/>
                <a:ea typeface="Microsoft JhengHei"/>
                <a:cs typeface="Microsoft JhengHei"/>
                <a:sym typeface="Microsoft JhengHei"/>
              </a:rPr>
              <a:t>vis2023f-hw03-學號</a:t>
            </a:r>
            <a:r>
              <a:rPr lang="zh-TW">
                <a:latin typeface="Microsoft JhengHei"/>
                <a:ea typeface="Microsoft JhengHei"/>
                <a:cs typeface="Microsoft JhengHei"/>
                <a:sym typeface="Microsoft JhengHei"/>
              </a:rPr>
              <a:t>]</a:t>
            </a:r>
            <a:endParaRPr>
              <a:latin typeface="Microsoft JhengHei"/>
              <a:ea typeface="Microsoft JhengHei"/>
              <a:cs typeface="Microsoft JhengHei"/>
              <a:sym typeface="Microsoft JhengHei"/>
            </a:endParaRPr>
          </a:p>
        </p:txBody>
      </p:sp>
      <p:sp>
        <p:nvSpPr>
          <p:cNvPr id="638" name="Google Shape;638;g208cba9ff31_2_5"/>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r>
              <a:rPr lang="zh-TW"/>
              <a:t>P.</a:t>
            </a: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ea03ca2ae_0_0"/>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JSON 檔</a:t>
            </a:r>
            <a:endParaRPr/>
          </a:p>
        </p:txBody>
      </p:sp>
      <p:sp>
        <p:nvSpPr>
          <p:cNvPr id="183" name="Google Shape;183;g27ea03ca2ae_0_0"/>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184" name="Google Shape;184;g27ea03ca2ae_0_0"/>
          <p:cNvSpPr txBox="1"/>
          <p:nvPr>
            <p:ph idx="2" type="body"/>
          </p:nvPr>
        </p:nvSpPr>
        <p:spPr>
          <a:xfrm>
            <a:off x="954088" y="1618596"/>
            <a:ext cx="10102800" cy="40890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None/>
            </a:pPr>
            <a:r>
              <a:rPr lang="zh-TW" sz="2400"/>
              <a:t>定義：JavaScript Object Notation (JSON) 是</a:t>
            </a:r>
            <a:r>
              <a:rPr lang="zh-TW" sz="2400">
                <a:solidFill>
                  <a:srgbClr val="FF0000"/>
                </a:solidFill>
              </a:rPr>
              <a:t>資料交換格式</a:t>
            </a:r>
            <a:r>
              <a:rPr lang="zh-TW" sz="2400"/>
              <a:t>。是一種以</a:t>
            </a:r>
            <a:r>
              <a:rPr lang="zh-TW" sz="2400">
                <a:solidFill>
                  <a:srgbClr val="FF0000"/>
                </a:solidFill>
              </a:rPr>
              <a:t>文字</a:t>
            </a:r>
            <a:r>
              <a:rPr lang="zh-TW" sz="2400"/>
              <a:t>為基礎的方式來表示 JavaScript 物件文字、陣列和純量資料。</a:t>
            </a:r>
            <a:endParaRPr sz="2400"/>
          </a:p>
          <a:p>
            <a:pPr indent="0" lvl="0" marL="0" rtl="0" algn="l">
              <a:spcBef>
                <a:spcPts val="1400"/>
              </a:spcBef>
              <a:spcAft>
                <a:spcPts val="0"/>
              </a:spcAft>
              <a:buNone/>
            </a:pPr>
            <a:r>
              <a:rPr lang="zh-TW" sz="2400" u="sng">
                <a:solidFill>
                  <a:schemeClr val="hlink"/>
                </a:solidFill>
                <a:hlinkClick r:id="rId3"/>
              </a:rPr>
              <a:t>https://hackmd.io/IB66HLWrStq5GGiJaYywhw?view</a:t>
            </a:r>
            <a:endParaRPr sz="2400"/>
          </a:p>
          <a:p>
            <a:pPr indent="-381000" lvl="0" marL="457200" rtl="0" algn="l">
              <a:spcBef>
                <a:spcPts val="1400"/>
              </a:spcBef>
              <a:spcAft>
                <a:spcPts val="0"/>
              </a:spcAft>
              <a:buSzPts val="2400"/>
              <a:buChar char="●"/>
            </a:pPr>
            <a:r>
              <a:rPr lang="zh-TW" sz="2400"/>
              <a:t>GeoJSON</a:t>
            </a:r>
            <a:endParaRPr sz="2400"/>
          </a:p>
          <a:p>
            <a:pPr indent="-381000" lvl="0" marL="457200" rtl="0" algn="l">
              <a:spcBef>
                <a:spcPts val="0"/>
              </a:spcBef>
              <a:spcAft>
                <a:spcPts val="0"/>
              </a:spcAft>
              <a:buSzPts val="2400"/>
              <a:buChar char="●"/>
            </a:pPr>
            <a:r>
              <a:rPr lang="zh-TW" sz="2400"/>
              <a:t>TopoJSON</a:t>
            </a:r>
            <a:endParaRPr sz="2400"/>
          </a:p>
          <a:p>
            <a:pPr indent="0" lvl="0" marL="0" rtl="0" algn="l">
              <a:spcBef>
                <a:spcPts val="1400"/>
              </a:spcBef>
              <a:spcAft>
                <a:spcPts val="0"/>
              </a:spcAft>
              <a:buNone/>
            </a:pPr>
            <a:r>
              <a:t/>
            </a:r>
            <a:endParaRPr/>
          </a:p>
          <a:p>
            <a:pPr indent="0" lvl="0" marL="0" rtl="0" algn="l">
              <a:spcBef>
                <a:spcPts val="1400"/>
              </a:spcBef>
              <a:spcAft>
                <a:spcPts val="0"/>
              </a:spcAft>
              <a:buNone/>
            </a:pPr>
            <a:r>
              <a:t/>
            </a:r>
            <a:endParaRPr/>
          </a:p>
        </p:txBody>
      </p:sp>
      <p:sp>
        <p:nvSpPr>
          <p:cNvPr id="185" name="Google Shape;185;g27ea03ca2ae_0_0"/>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9cd543c7ca_0_215"/>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一般的JSON檔</a:t>
            </a:r>
            <a:endParaRPr/>
          </a:p>
        </p:txBody>
      </p:sp>
      <p:sp>
        <p:nvSpPr>
          <p:cNvPr id="192" name="Google Shape;192;g29cd543c7ca_0_215"/>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193" name="Google Shape;193;g29cd543c7ca_0_215"/>
          <p:cNvSpPr txBox="1"/>
          <p:nvPr>
            <p:ph idx="2" type="body"/>
          </p:nvPr>
        </p:nvSpPr>
        <p:spPr>
          <a:xfrm>
            <a:off x="5669500" y="1618600"/>
            <a:ext cx="5868900" cy="4297200"/>
          </a:xfrm>
          <a:prstGeom prst="rect">
            <a:avLst/>
          </a:prstGeom>
        </p:spPr>
        <p:txBody>
          <a:bodyPr anchorCtr="0" anchor="t" bIns="45700" lIns="91425" spcFirstLastPara="1" rIns="91425" wrap="square" tIns="45700">
            <a:noAutofit/>
          </a:bodyPr>
          <a:lstStyle/>
          <a:p>
            <a:pPr indent="-381000" lvl="0" marL="457200" rtl="0" algn="l">
              <a:spcBef>
                <a:spcPts val="1400"/>
              </a:spcBef>
              <a:spcAft>
                <a:spcPts val="0"/>
              </a:spcAft>
              <a:buSzPts val="2400"/>
              <a:buAutoNum type="arabicPeriod"/>
            </a:pPr>
            <a:r>
              <a:rPr lang="zh-TW" sz="2400"/>
              <a:t>純粹的資料格式 — 僅具備屬性，而無函式。</a:t>
            </a:r>
            <a:endParaRPr sz="2400"/>
          </a:p>
          <a:p>
            <a:pPr indent="-381000" lvl="0" marL="457200" rtl="0" algn="l">
              <a:spcBef>
                <a:spcPts val="0"/>
              </a:spcBef>
              <a:spcAft>
                <a:spcPts val="0"/>
              </a:spcAft>
              <a:buSzPts val="2400"/>
              <a:buAutoNum type="arabicPeriod"/>
            </a:pPr>
            <a:r>
              <a:rPr lang="zh-TW" sz="2400"/>
              <a:t>需要雙引號＂＂，才能</a:t>
            </a:r>
            <a:r>
              <a:rPr lang="zh-TW" sz="2400"/>
              <a:t>有效</a:t>
            </a:r>
            <a:r>
              <a:rPr lang="zh-TW" sz="2400"/>
              <a:t>使用＼。</a:t>
            </a:r>
            <a:endParaRPr sz="2400"/>
          </a:p>
          <a:p>
            <a:pPr indent="-381000" lvl="0" marL="457200" rtl="0" algn="l">
              <a:spcBef>
                <a:spcPts val="0"/>
              </a:spcBef>
              <a:spcAft>
                <a:spcPts val="0"/>
              </a:spcAft>
              <a:buSzPts val="2400"/>
              <a:buAutoNum type="arabicPeriod"/>
            </a:pPr>
            <a:r>
              <a:rPr lang="zh-TW" sz="2400"/>
              <a:t>單一個逗號或冒號放錯位置，會讓 JSON 檔出錯而無法運作。</a:t>
            </a:r>
            <a:endParaRPr sz="2400"/>
          </a:p>
          <a:p>
            <a:pPr indent="0" lvl="0" marL="457200" rtl="0" algn="l">
              <a:spcBef>
                <a:spcPts val="1400"/>
              </a:spcBef>
              <a:spcAft>
                <a:spcPts val="0"/>
              </a:spcAft>
              <a:buNone/>
            </a:pPr>
            <a:r>
              <a:rPr lang="zh-TW" sz="2400" u="sng">
                <a:solidFill>
                  <a:schemeClr val="hlink"/>
                </a:solidFill>
                <a:hlinkClick r:id="rId3"/>
              </a:rPr>
              <a:t>https://csvjson.com/json_beautifier</a:t>
            </a:r>
            <a:endParaRPr sz="2400"/>
          </a:p>
          <a:p>
            <a:pPr indent="-381000" lvl="0" marL="457200" rtl="0" algn="l">
              <a:spcBef>
                <a:spcPts val="1400"/>
              </a:spcBef>
              <a:spcAft>
                <a:spcPts val="0"/>
              </a:spcAft>
              <a:buSzPts val="2400"/>
              <a:buAutoNum type="arabicPeriod"/>
            </a:pPr>
            <a:r>
              <a:rPr lang="zh-TW" sz="2400"/>
              <a:t>不限於陣列或物件，只要是符合標準 JSON 物件形式。</a:t>
            </a:r>
            <a:endParaRPr sz="2400"/>
          </a:p>
        </p:txBody>
      </p:sp>
      <p:sp>
        <p:nvSpPr>
          <p:cNvPr id="194" name="Google Shape;194;g29cd543c7ca_0_215"/>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pic>
        <p:nvPicPr>
          <p:cNvPr id="195" name="Google Shape;195;g29cd543c7ca_0_215"/>
          <p:cNvPicPr preferRelativeResize="0"/>
          <p:nvPr/>
        </p:nvPicPr>
        <p:blipFill rotWithShape="1">
          <a:blip r:embed="rId4">
            <a:alphaModFix/>
          </a:blip>
          <a:srcRect b="0" l="0" r="10554" t="0"/>
          <a:stretch/>
        </p:blipFill>
        <p:spPr>
          <a:xfrm>
            <a:off x="947750" y="1410450"/>
            <a:ext cx="4549425" cy="450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9cd543c7ca_0_191"/>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GeoJSON</a:t>
            </a:r>
            <a:endParaRPr/>
          </a:p>
        </p:txBody>
      </p:sp>
      <p:sp>
        <p:nvSpPr>
          <p:cNvPr id="202" name="Google Shape;202;g29cd543c7ca_0_191"/>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203" name="Google Shape;203;g29cd543c7ca_0_191"/>
          <p:cNvSpPr txBox="1"/>
          <p:nvPr>
            <p:ph idx="2" type="body"/>
          </p:nvPr>
        </p:nvSpPr>
        <p:spPr>
          <a:xfrm>
            <a:off x="954088" y="1618596"/>
            <a:ext cx="10102800" cy="40890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None/>
            </a:pPr>
            <a:r>
              <a:rPr lang="zh-TW" sz="2400"/>
              <a:t>基於JSON格式，用來描述</a:t>
            </a:r>
            <a:r>
              <a:rPr lang="zh-TW" sz="2400">
                <a:solidFill>
                  <a:srgbClr val="FF0000"/>
                </a:solidFill>
              </a:rPr>
              <a:t>地理空間</a:t>
            </a:r>
            <a:r>
              <a:rPr lang="zh-TW" sz="2400"/>
              <a:t>資訊的數據交換格式，它定義了幾種類型的JSON對象(Object)，和它們組合於一起的方法，用來表示</a:t>
            </a:r>
            <a:r>
              <a:rPr lang="zh-TW" sz="2400">
                <a:solidFill>
                  <a:srgbClr val="FF0000"/>
                </a:solidFill>
              </a:rPr>
              <a:t>地理相關要素、屬性和空間範圍資料</a:t>
            </a:r>
            <a:r>
              <a:rPr lang="zh-TW" sz="2400"/>
              <a:t>的資訊。</a:t>
            </a:r>
            <a:endParaRPr sz="2400"/>
          </a:p>
          <a:p>
            <a:pPr indent="0" lvl="0" marL="0" rtl="0" algn="l">
              <a:spcBef>
                <a:spcPts val="1400"/>
              </a:spcBef>
              <a:spcAft>
                <a:spcPts val="0"/>
              </a:spcAft>
              <a:buNone/>
            </a:pPr>
            <a:r>
              <a:rPr lang="zh-TW" sz="2400"/>
              <a:t>GeoJSON 的最外層是一個單獨的對象（object），對象可表示：</a:t>
            </a:r>
            <a:endParaRPr sz="2400"/>
          </a:p>
          <a:p>
            <a:pPr indent="-381000" lvl="0" marL="457200" rtl="0" algn="l">
              <a:spcBef>
                <a:spcPts val="1400"/>
              </a:spcBef>
              <a:spcAft>
                <a:spcPts val="0"/>
              </a:spcAft>
              <a:buSzPts val="2400"/>
              <a:buChar char="●"/>
            </a:pPr>
            <a:r>
              <a:rPr lang="zh-TW" sz="2400"/>
              <a:t>幾何體（Geometry）。</a:t>
            </a:r>
            <a:endParaRPr sz="2400"/>
          </a:p>
          <a:p>
            <a:pPr indent="-381000" lvl="0" marL="457200" rtl="0" algn="l">
              <a:spcBef>
                <a:spcPts val="0"/>
              </a:spcBef>
              <a:spcAft>
                <a:spcPts val="0"/>
              </a:spcAft>
              <a:buSzPts val="2400"/>
              <a:buChar char="●"/>
            </a:pPr>
            <a:r>
              <a:rPr lang="zh-TW" sz="2400"/>
              <a:t>特徵（Feature）。</a:t>
            </a:r>
            <a:endParaRPr sz="2400"/>
          </a:p>
          <a:p>
            <a:pPr indent="-381000" lvl="0" marL="457200" rtl="0" algn="l">
              <a:spcBef>
                <a:spcPts val="0"/>
              </a:spcBef>
              <a:spcAft>
                <a:spcPts val="0"/>
              </a:spcAft>
              <a:buSzPts val="2400"/>
              <a:buChar char="●"/>
            </a:pPr>
            <a:r>
              <a:rPr lang="zh-TW" sz="2400"/>
              <a:t>特徵集合（FeatureCollection）。</a:t>
            </a:r>
            <a:endParaRPr sz="2400"/>
          </a:p>
          <a:p>
            <a:pPr indent="0" lvl="0" marL="0" rtl="0" algn="l">
              <a:spcBef>
                <a:spcPts val="1400"/>
              </a:spcBef>
              <a:spcAft>
                <a:spcPts val="0"/>
              </a:spcAft>
              <a:buNone/>
            </a:pPr>
            <a:r>
              <a:t/>
            </a:r>
            <a:endParaRPr sz="2400"/>
          </a:p>
          <a:p>
            <a:pPr indent="0" lvl="0" marL="0" rtl="0" algn="l">
              <a:spcBef>
                <a:spcPts val="1400"/>
              </a:spcBef>
              <a:spcAft>
                <a:spcPts val="0"/>
              </a:spcAft>
              <a:buNone/>
            </a:pPr>
            <a:r>
              <a:t/>
            </a:r>
            <a:endParaRPr sz="2400"/>
          </a:p>
          <a:p>
            <a:pPr indent="0" lvl="0" marL="0" rtl="0" algn="l">
              <a:spcBef>
                <a:spcPts val="1400"/>
              </a:spcBef>
              <a:spcAft>
                <a:spcPts val="0"/>
              </a:spcAft>
              <a:buNone/>
            </a:pPr>
            <a:r>
              <a:t/>
            </a:r>
            <a:endParaRPr sz="2400"/>
          </a:p>
        </p:txBody>
      </p:sp>
      <p:sp>
        <p:nvSpPr>
          <p:cNvPr id="204" name="Google Shape;204;g29cd543c7ca_0_191"/>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
        <p:nvSpPr>
          <p:cNvPr id="205" name="Google Shape;205;g29cd543c7ca_0_191"/>
          <p:cNvSpPr txBox="1"/>
          <p:nvPr/>
        </p:nvSpPr>
        <p:spPr>
          <a:xfrm>
            <a:off x="8437475" y="5697550"/>
            <a:ext cx="32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3"/>
              </a:rPr>
              <a:t>GeoJSON &amp; TopoJSON地理資訊教學</a:t>
            </a:r>
            <a:endParaRPr/>
          </a:p>
        </p:txBody>
      </p:sp>
      <p:sp>
        <p:nvSpPr>
          <p:cNvPr id="206" name="Google Shape;206;g29cd543c7ca_0_191"/>
          <p:cNvSpPr txBox="1"/>
          <p:nvPr/>
        </p:nvSpPr>
        <p:spPr>
          <a:xfrm>
            <a:off x="8478275" y="5307400"/>
            <a:ext cx="3133800" cy="4002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1400"/>
              </a:spcBef>
              <a:spcAft>
                <a:spcPts val="0"/>
              </a:spcAft>
              <a:buNone/>
            </a:pPr>
            <a:r>
              <a:rPr lang="zh-TW" u="sng">
                <a:solidFill>
                  <a:schemeClr val="hlink"/>
                </a:solidFill>
                <a:hlinkClick r:id="rId4"/>
              </a:rPr>
              <a:t>JSON 淺談 — 7.0 GeoJSON 和 Topo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9cd543c7ca_0_223"/>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a:t>GeoJSON</a:t>
            </a:r>
            <a:endParaRPr/>
          </a:p>
        </p:txBody>
      </p:sp>
      <p:sp>
        <p:nvSpPr>
          <p:cNvPr id="213" name="Google Shape;213;g29cd543c7ca_0_223"/>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214" name="Google Shape;214;g29cd543c7ca_0_223"/>
          <p:cNvSpPr txBox="1"/>
          <p:nvPr>
            <p:ph idx="2" type="body"/>
          </p:nvPr>
        </p:nvSpPr>
        <p:spPr>
          <a:xfrm>
            <a:off x="954088" y="1618596"/>
            <a:ext cx="10102800" cy="40890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None/>
            </a:pPr>
            <a:r>
              <a:rPr lang="zh-TW" sz="2400"/>
              <a:t>最外層的對象（object）包含許多子對象，而每個子對象都具有一個 type 屬性，用來表示</a:t>
            </a:r>
            <a:r>
              <a:rPr lang="zh-TW" sz="2400">
                <a:solidFill>
                  <a:srgbClr val="FF0000"/>
                </a:solidFill>
              </a:rPr>
              <a:t>對象的類型</a:t>
            </a:r>
            <a:r>
              <a:rPr lang="zh-TW" sz="2400">
                <a:solidFill>
                  <a:srgbClr val="000000"/>
                </a:solidFill>
              </a:rPr>
              <a:t>，type 值必須是下面其中之一：</a:t>
            </a:r>
            <a:endParaRPr sz="2400">
              <a:solidFill>
                <a:srgbClr val="000000"/>
              </a:solidFill>
            </a:endParaRPr>
          </a:p>
          <a:p>
            <a:pPr indent="-381000" lvl="0" marL="457200" rtl="0" algn="l">
              <a:spcBef>
                <a:spcPts val="1400"/>
              </a:spcBef>
              <a:spcAft>
                <a:spcPts val="0"/>
              </a:spcAft>
              <a:buClr>
                <a:srgbClr val="000000"/>
              </a:buClr>
              <a:buSzPts val="2400"/>
              <a:buChar char="●"/>
            </a:pPr>
            <a:r>
              <a:rPr lang="zh-TW" sz="2400">
                <a:solidFill>
                  <a:srgbClr val="000000"/>
                </a:solidFill>
              </a:rPr>
              <a:t>Point 點 / MultiPoint 多點</a:t>
            </a:r>
            <a:endParaRPr sz="2400">
              <a:solidFill>
                <a:srgbClr val="000000"/>
              </a:solidFill>
            </a:endParaRPr>
          </a:p>
          <a:p>
            <a:pPr indent="-381000" lvl="0" marL="457200" rtl="0" algn="l">
              <a:spcBef>
                <a:spcPts val="0"/>
              </a:spcBef>
              <a:spcAft>
                <a:spcPts val="0"/>
              </a:spcAft>
              <a:buClr>
                <a:srgbClr val="000000"/>
              </a:buClr>
              <a:buSzPts val="2400"/>
              <a:buChar char="●"/>
            </a:pPr>
            <a:r>
              <a:rPr lang="zh-TW" sz="2400">
                <a:solidFill>
                  <a:srgbClr val="000000"/>
                </a:solidFill>
              </a:rPr>
              <a:t>LineString 線 / MultiLineString 多線</a:t>
            </a:r>
            <a:endParaRPr sz="2400">
              <a:solidFill>
                <a:srgbClr val="000000"/>
              </a:solidFill>
            </a:endParaRPr>
          </a:p>
          <a:p>
            <a:pPr indent="-381000" lvl="0" marL="457200" rtl="0" algn="l">
              <a:spcBef>
                <a:spcPts val="0"/>
              </a:spcBef>
              <a:spcAft>
                <a:spcPts val="0"/>
              </a:spcAft>
              <a:buClr>
                <a:srgbClr val="000000"/>
              </a:buClr>
              <a:buSzPts val="2400"/>
              <a:buChar char="●"/>
            </a:pPr>
            <a:r>
              <a:rPr lang="zh-TW" sz="2400">
                <a:solidFill>
                  <a:srgbClr val="000000"/>
                </a:solidFill>
              </a:rPr>
              <a:t>Polygon 面 / MultiPolygon 多面</a:t>
            </a:r>
            <a:endParaRPr sz="2400">
              <a:solidFill>
                <a:srgbClr val="000000"/>
              </a:solidFill>
            </a:endParaRPr>
          </a:p>
          <a:p>
            <a:pPr indent="-381000" lvl="0" marL="457200" rtl="0" algn="l">
              <a:spcBef>
                <a:spcPts val="0"/>
              </a:spcBef>
              <a:spcAft>
                <a:spcPts val="0"/>
              </a:spcAft>
              <a:buClr>
                <a:srgbClr val="000000"/>
              </a:buClr>
              <a:buSzPts val="2400"/>
              <a:buChar char="●"/>
            </a:pPr>
            <a:r>
              <a:rPr lang="zh-TW" sz="2400">
                <a:solidFill>
                  <a:srgbClr val="000000"/>
                </a:solidFill>
              </a:rPr>
              <a:t>GeometryCollection 幾何體集合</a:t>
            </a:r>
            <a:endParaRPr sz="2400">
              <a:solidFill>
                <a:srgbClr val="000000"/>
              </a:solidFill>
            </a:endParaRPr>
          </a:p>
          <a:p>
            <a:pPr indent="-381000" lvl="0" marL="457200" rtl="0" algn="l">
              <a:spcBef>
                <a:spcPts val="0"/>
              </a:spcBef>
              <a:spcAft>
                <a:spcPts val="0"/>
              </a:spcAft>
              <a:buClr>
                <a:srgbClr val="000000"/>
              </a:buClr>
              <a:buSzPts val="2400"/>
              <a:buChar char="●"/>
            </a:pPr>
            <a:r>
              <a:rPr lang="zh-TW" sz="2400">
                <a:solidFill>
                  <a:srgbClr val="000000"/>
                </a:solidFill>
              </a:rPr>
              <a:t>FeatureCollection 特徵集合</a:t>
            </a:r>
            <a:endParaRPr sz="2400">
              <a:solidFill>
                <a:srgbClr val="000000"/>
              </a:solidFill>
            </a:endParaRPr>
          </a:p>
          <a:p>
            <a:pPr indent="-381000" lvl="0" marL="457200" rtl="0" algn="l">
              <a:spcBef>
                <a:spcPts val="0"/>
              </a:spcBef>
              <a:spcAft>
                <a:spcPts val="0"/>
              </a:spcAft>
              <a:buClr>
                <a:srgbClr val="000000"/>
              </a:buClr>
              <a:buSzPts val="2400"/>
              <a:buChar char="●"/>
            </a:pPr>
            <a:r>
              <a:rPr lang="zh-TW" sz="2400">
                <a:solidFill>
                  <a:srgbClr val="000000"/>
                </a:solidFill>
              </a:rPr>
              <a:t>Feature 特徵</a:t>
            </a:r>
            <a:endParaRPr sz="2400">
              <a:solidFill>
                <a:srgbClr val="000000"/>
              </a:solidFill>
            </a:endParaRPr>
          </a:p>
        </p:txBody>
      </p:sp>
      <p:sp>
        <p:nvSpPr>
          <p:cNvPr id="215" name="Google Shape;215;g29cd543c7ca_0_223"/>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
        <p:nvSpPr>
          <p:cNvPr id="216" name="Google Shape;216;g29cd543c7ca_0_223"/>
          <p:cNvSpPr txBox="1"/>
          <p:nvPr/>
        </p:nvSpPr>
        <p:spPr>
          <a:xfrm>
            <a:off x="8437475" y="5697550"/>
            <a:ext cx="32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3"/>
              </a:rPr>
              <a:t>GeoJSON &amp; TopoJSON地理資訊教學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9cd543c7ca_0_233"/>
          <p:cNvSpPr txBox="1"/>
          <p:nvPr>
            <p:ph type="ctrTitle"/>
          </p:nvPr>
        </p:nvSpPr>
        <p:spPr>
          <a:xfrm>
            <a:off x="953359" y="824935"/>
            <a:ext cx="8747400" cy="57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重要規定</a:t>
            </a:r>
            <a:endParaRPr/>
          </a:p>
        </p:txBody>
      </p:sp>
      <p:sp>
        <p:nvSpPr>
          <p:cNvPr id="223" name="Google Shape;223;g29cd543c7ca_0_233"/>
          <p:cNvSpPr txBox="1"/>
          <p:nvPr>
            <p:ph idx="1" type="body"/>
          </p:nvPr>
        </p:nvSpPr>
        <p:spPr>
          <a:xfrm>
            <a:off x="1242282" y="6207371"/>
            <a:ext cx="10369800" cy="234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224" name="Google Shape;224;g29cd543c7ca_0_233"/>
          <p:cNvSpPr txBox="1"/>
          <p:nvPr>
            <p:ph idx="2" type="body"/>
          </p:nvPr>
        </p:nvSpPr>
        <p:spPr>
          <a:xfrm>
            <a:off x="954101" y="1618600"/>
            <a:ext cx="10658100" cy="40890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None/>
            </a:pPr>
            <a:r>
              <a:rPr lang="zh-TW" sz="2400"/>
              <a:t>如果 type 設定為：</a:t>
            </a:r>
            <a:endParaRPr sz="2400"/>
          </a:p>
          <a:p>
            <a:pPr indent="-381000" lvl="0" marL="457200" rtl="0" algn="l">
              <a:spcBef>
                <a:spcPts val="1400"/>
              </a:spcBef>
              <a:spcAft>
                <a:spcPts val="0"/>
              </a:spcAft>
              <a:buSzPts val="2400"/>
              <a:buAutoNum type="arabicPeriod"/>
            </a:pPr>
            <a:r>
              <a:rPr lang="zh-TW" sz="2400"/>
              <a:t>Point、MultiPoint、LineString、MultiLineString、Polygon、MultiPolygon : 必須有變量 </a:t>
            </a:r>
            <a:r>
              <a:rPr lang="zh-TW" sz="2400">
                <a:solidFill>
                  <a:srgbClr val="FF0000"/>
                </a:solidFill>
              </a:rPr>
              <a:t>coordinates</a:t>
            </a:r>
            <a:r>
              <a:rPr lang="zh-TW" sz="2400"/>
              <a:t>，也就是需要</a:t>
            </a:r>
            <a:r>
              <a:rPr lang="zh-TW" sz="2400">
                <a:solidFill>
                  <a:srgbClr val="FF0000"/>
                </a:solidFill>
              </a:rPr>
              <a:t>設定坐標</a:t>
            </a:r>
            <a:r>
              <a:rPr lang="zh-TW" sz="2400"/>
              <a:t>。</a:t>
            </a:r>
            <a:endParaRPr sz="2400"/>
          </a:p>
          <a:p>
            <a:pPr indent="-381000" lvl="0" marL="457200" rtl="0" algn="l">
              <a:spcBef>
                <a:spcPts val="0"/>
              </a:spcBef>
              <a:spcAft>
                <a:spcPts val="0"/>
              </a:spcAft>
              <a:buSzPts val="2400"/>
              <a:buAutoNum type="arabicPeriod"/>
            </a:pPr>
            <a:r>
              <a:rPr lang="zh-TW" sz="2400"/>
              <a:t>GeometryCollection(幾何體的集合): 必須有變量 </a:t>
            </a:r>
            <a:r>
              <a:rPr lang="zh-TW" sz="2400">
                <a:solidFill>
                  <a:srgbClr val="FF0000"/>
                </a:solidFill>
              </a:rPr>
              <a:t>geometries</a:t>
            </a:r>
            <a:r>
              <a:rPr lang="zh-TW" sz="2400"/>
              <a:t>，而它的值是一個數組(Array)，裡面的每一項都是一個 GeoJSON 幾何對象。</a:t>
            </a:r>
            <a:endParaRPr sz="2400"/>
          </a:p>
          <a:p>
            <a:pPr indent="-381000" lvl="0" marL="457200" rtl="0" algn="l">
              <a:spcBef>
                <a:spcPts val="0"/>
              </a:spcBef>
              <a:spcAft>
                <a:spcPts val="0"/>
              </a:spcAft>
              <a:buSzPts val="2400"/>
              <a:buAutoNum type="arabicPeriod"/>
            </a:pPr>
            <a:r>
              <a:rPr lang="zh-TW" sz="2400"/>
              <a:t>Feature(特徵): 必須有變量 </a:t>
            </a:r>
            <a:r>
              <a:rPr lang="zh-TW" sz="2400">
                <a:solidFill>
                  <a:srgbClr val="FF0000"/>
                </a:solidFill>
              </a:rPr>
              <a:t>geometry</a:t>
            </a:r>
            <a:r>
              <a:rPr lang="zh-TW" sz="2400"/>
              <a:t> 和 </a:t>
            </a:r>
            <a:r>
              <a:rPr lang="zh-TW" sz="2400">
                <a:solidFill>
                  <a:srgbClr val="FF0000"/>
                </a:solidFill>
              </a:rPr>
              <a:t>properties</a:t>
            </a:r>
            <a:r>
              <a:rPr lang="zh-TW" sz="2400"/>
              <a:t>，properties 表示特性，值可以是任何的 JSON 對象或是 null(空值)。</a:t>
            </a:r>
            <a:endParaRPr sz="2400"/>
          </a:p>
          <a:p>
            <a:pPr indent="-381000" lvl="0" marL="457200" rtl="0" algn="l">
              <a:spcBef>
                <a:spcPts val="0"/>
              </a:spcBef>
              <a:spcAft>
                <a:spcPts val="0"/>
              </a:spcAft>
              <a:buSzPts val="2400"/>
              <a:buAutoNum type="arabicPeriod"/>
            </a:pPr>
            <a:r>
              <a:rPr lang="zh-TW" sz="2400"/>
              <a:t>FeatureCollection(特徵集合): 必須包含一個名稱為 features 的成員</a:t>
            </a:r>
            <a:r>
              <a:rPr lang="zh-TW" sz="2400"/>
              <a:t>。</a:t>
            </a:r>
            <a:endParaRPr sz="2400"/>
          </a:p>
        </p:txBody>
      </p:sp>
      <p:sp>
        <p:nvSpPr>
          <p:cNvPr id="225" name="Google Shape;225;g29cd543c7ca_0_233"/>
          <p:cNvSpPr txBox="1"/>
          <p:nvPr>
            <p:ph idx="12" type="sldNum"/>
          </p:nvPr>
        </p:nvSpPr>
        <p:spPr>
          <a:xfrm>
            <a:off x="677505" y="6196171"/>
            <a:ext cx="564900" cy="23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zh-TW"/>
              <a:t>P.</a:t>
            </a:r>
            <a:fld id="{00000000-1234-1234-1234-123412341234}" type="slidenum">
              <a:rPr lang="zh-TW"/>
              <a:t>‹#›</a:t>
            </a:fld>
            <a:endParaRPr/>
          </a:p>
        </p:txBody>
      </p:sp>
      <p:sp>
        <p:nvSpPr>
          <p:cNvPr id="226" name="Google Shape;226;g29cd543c7ca_0_233"/>
          <p:cNvSpPr txBox="1"/>
          <p:nvPr/>
        </p:nvSpPr>
        <p:spPr>
          <a:xfrm>
            <a:off x="8437475" y="5697550"/>
            <a:ext cx="32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3"/>
              </a:rPr>
              <a:t>GeoJSON &amp; TopoJSON地理資訊教學</a:t>
            </a:r>
            <a:endParaRPr/>
          </a:p>
        </p:txBody>
      </p:sp>
    </p:spTree>
  </p:cSld>
  <p:clrMapOvr>
    <a:masterClrMapping/>
  </p:clrMapOvr>
</p:sld>
</file>

<file path=ppt/theme/theme1.xml><?xml version="1.0" encoding="utf-8"?>
<a:theme xmlns:a="http://schemas.openxmlformats.org/drawingml/2006/main" xmlns:r="http://schemas.openxmlformats.org/officeDocument/2006/relationships" name="章節頁_章節2">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首頁">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內容頁">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章節頁_章節4">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章節頁_章節N">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章節頁_章節3">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章節頁_章節4">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2021-11-03T01:57:43Z</dcterms:created>
  <dc:creator>Microsoft Office User</dc:creator>
</cp:coreProperties>
</file>